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60" r:id="rId5"/>
    <p:sldId id="262" r:id="rId6"/>
    <p:sldId id="263" r:id="rId7"/>
    <p:sldId id="264" r:id="rId8"/>
    <p:sldId id="265" r:id="rId9"/>
    <p:sldId id="266" r:id="rId10"/>
    <p:sldId id="267" r:id="rId11"/>
    <p:sldId id="268" r:id="rId12"/>
    <p:sldId id="270" r:id="rId13"/>
    <p:sldId id="276" r:id="rId14"/>
    <p:sldId id="277" r:id="rId15"/>
    <p:sldId id="271" r:id="rId16"/>
    <p:sldId id="280" r:id="rId17"/>
    <p:sldId id="281" r:id="rId18"/>
    <p:sldId id="282" r:id="rId19"/>
    <p:sldId id="284" r:id="rId20"/>
    <p:sldId id="285" r:id="rId21"/>
    <p:sldId id="286" r:id="rId22"/>
    <p:sldId id="274" r:id="rId23"/>
    <p:sldId id="272" r:id="rId24"/>
    <p:sldId id="278" r:id="rId25"/>
    <p:sldId id="287" r:id="rId26"/>
    <p:sldId id="290" r:id="rId27"/>
    <p:sldId id="288" r:id="rId28"/>
    <p:sldId id="273" r:id="rId29"/>
    <p:sldId id="275" r:id="rId30"/>
    <p:sldId id="289"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14"/>
    <p:restoredTop sz="94250" autoAdjust="0"/>
  </p:normalViewPr>
  <p:slideViewPr>
    <p:cSldViewPr snapToGrid="0" snapToObjects="1">
      <p:cViewPr varScale="1">
        <p:scale>
          <a:sx n="48" d="100"/>
          <a:sy n="48" d="100"/>
        </p:scale>
        <p:origin x="-88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18878-5813-5D4B-A7FD-2E63645D7F78}" type="datetimeFigureOut">
              <a:rPr lang="en-US" smtClean="0"/>
              <a:pPr/>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E88CC-0FD4-E44A-88AA-2539E26A4F42}" type="slidenum">
              <a:rPr lang="en-US" smtClean="0"/>
              <a:pPr/>
              <a:t>‹Nº›</a:t>
            </a:fld>
            <a:endParaRPr lang="en-US"/>
          </a:p>
        </p:txBody>
      </p:sp>
    </p:spTree>
    <p:extLst>
      <p:ext uri="{BB962C8B-B14F-4D97-AF65-F5344CB8AC3E}">
        <p14:creationId xmlns:p14="http://schemas.microsoft.com/office/powerpoint/2010/main" xmlns="" val="145007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AE88CC-0FD4-E44A-88AA-2539E26A4F42}" type="slidenum">
              <a:rPr lang="en-US" smtClean="0"/>
              <a:pPr/>
              <a:t>1</a:t>
            </a:fld>
            <a:endParaRPr lang="en-US"/>
          </a:p>
        </p:txBody>
      </p:sp>
    </p:spTree>
    <p:extLst>
      <p:ext uri="{BB962C8B-B14F-4D97-AF65-F5344CB8AC3E}">
        <p14:creationId xmlns:p14="http://schemas.microsoft.com/office/powerpoint/2010/main" xmlns="" val="75623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En este ensayo clínico se incluyeron pacientes con Esclerodermia limitada y Esclerodermia difusa, con el fin de comparar </a:t>
            </a:r>
            <a:r>
              <a:rPr lang="es-ES" sz="1200" kern="1200" dirty="0" err="1" smtClean="0">
                <a:solidFill>
                  <a:schemeClr val="tx1"/>
                </a:solidFill>
                <a:effectLst/>
                <a:latin typeface="+mn-lt"/>
                <a:ea typeface="+mn-ea"/>
                <a:cs typeface="+mn-cs"/>
              </a:rPr>
              <a:t>Ciclofosfamida</a:t>
            </a:r>
            <a:r>
              <a:rPr lang="es-ES" sz="1200" kern="1200" dirty="0" smtClean="0">
                <a:solidFill>
                  <a:schemeClr val="tx1"/>
                </a:solidFill>
                <a:effectLst/>
                <a:latin typeface="+mn-lt"/>
                <a:ea typeface="+mn-ea"/>
                <a:cs typeface="+mn-cs"/>
              </a:rPr>
              <a:t> oral frente a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ensayo duró 2 años (24 meses) y se establecieron 2 brazos: uno de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 en el que los pacientes recibieron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 oral durante los dos años, y otro brazo con </a:t>
            </a:r>
            <a:r>
              <a:rPr lang="es-ES" sz="1200" kern="1200" dirty="0" err="1" smtClean="0">
                <a:solidFill>
                  <a:schemeClr val="tx1"/>
                </a:solidFill>
                <a:effectLst/>
                <a:latin typeface="+mn-lt"/>
                <a:ea typeface="+mn-ea"/>
                <a:cs typeface="+mn-cs"/>
              </a:rPr>
              <a:t>Ciclofosfamida</a:t>
            </a:r>
            <a:r>
              <a:rPr lang="es-ES" sz="1200" kern="1200" dirty="0" smtClean="0">
                <a:solidFill>
                  <a:schemeClr val="tx1"/>
                </a:solidFill>
                <a:effectLst/>
                <a:latin typeface="+mn-lt"/>
                <a:ea typeface="+mn-ea"/>
                <a:cs typeface="+mn-cs"/>
              </a:rPr>
              <a:t>, que se administró vía oral durante 12 meses. A partir de los 12 meses, los </a:t>
            </a:r>
            <a:r>
              <a:rPr lang="es-ES" sz="1200" kern="1200" dirty="0" err="1" smtClean="0">
                <a:solidFill>
                  <a:schemeClr val="tx1"/>
                </a:solidFill>
                <a:effectLst/>
                <a:latin typeface="+mn-lt"/>
                <a:ea typeface="+mn-ea"/>
                <a:cs typeface="+mn-cs"/>
              </a:rPr>
              <a:t>pacients</a:t>
            </a:r>
            <a:r>
              <a:rPr lang="es-ES" sz="1200" kern="1200" dirty="0" smtClean="0">
                <a:solidFill>
                  <a:schemeClr val="tx1"/>
                </a:solidFill>
                <a:effectLst/>
                <a:latin typeface="+mn-lt"/>
                <a:ea typeface="+mn-ea"/>
                <a:cs typeface="+mn-cs"/>
              </a:rPr>
              <a:t> con CYC recibieron placebo.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FVC</a:t>
            </a:r>
            <a:r>
              <a:rPr lang="es-ES" sz="1200" kern="1200" dirty="0" smtClean="0">
                <a:solidFill>
                  <a:schemeClr val="tx1"/>
                </a:solidFill>
                <a:effectLst/>
                <a:latin typeface="+mn-lt"/>
                <a:ea typeface="+mn-ea"/>
                <a:cs typeface="+mn-cs"/>
              </a:rPr>
              <a:t>: Cada tratamiento mostró incremento significativo de la FVC entre el valor basal y los 12 meses, así como entre el valor basal y los 24 meses. Sin embargo, no se observaron diferencias entre los dos grupos en relación a la CVF en los 24 meses.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resumen, en pacientes con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asociada a ES sintomática, no se encontraron diferencias significativas en el objetivo primario (curso de la FVC durante los 24 meses) cuando se compararon ambos brazos.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10</a:t>
            </a:fld>
            <a:endParaRPr lang="en-US"/>
          </a:p>
        </p:txBody>
      </p:sp>
    </p:spTree>
    <p:extLst>
      <p:ext uri="{BB962C8B-B14F-4D97-AF65-F5344CB8AC3E}">
        <p14:creationId xmlns:p14="http://schemas.microsoft.com/office/powerpoint/2010/main" xmlns="" val="7425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Las causas más frecuentes de efectos adversos fueron anemia y leucopenia, y esta última apareció de forma significativa en más pacientes del brazo de </a:t>
            </a:r>
            <a:r>
              <a:rPr lang="es-ES" sz="1200" kern="1200" dirty="0" err="1" smtClean="0">
                <a:solidFill>
                  <a:schemeClr val="tx1"/>
                </a:solidFill>
                <a:effectLst/>
                <a:latin typeface="+mn-lt"/>
                <a:ea typeface="+mn-ea"/>
                <a:cs typeface="+mn-cs"/>
              </a:rPr>
              <a:t>ciclofosfamida</a:t>
            </a:r>
            <a:r>
              <a:rPr lang="es-ES" sz="1200" kern="1200" dirty="0" smtClean="0">
                <a:solidFill>
                  <a:schemeClr val="tx1"/>
                </a:solidFill>
                <a:effectLst/>
                <a:latin typeface="+mn-lt"/>
                <a:ea typeface="+mn-ea"/>
                <a:cs typeface="+mn-cs"/>
              </a:rPr>
              <a:t> (30 vs 4)</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trombocitopenia ocurrió exclusivamente en el brazo de CYC. No hubo diferencias en anemia o neumonía entre los dos brazos.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cuanto a Efectos adversos severos relacionados con el tratamiento, también fueron más frecuentes en el brazo de CYC, así como el número de fallecimientos.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tanto, el MMF pareció ser </a:t>
            </a:r>
            <a:r>
              <a:rPr lang="es-ES" sz="1200" kern="1200" dirty="0" err="1" smtClean="0">
                <a:solidFill>
                  <a:schemeClr val="tx1"/>
                </a:solidFill>
                <a:effectLst/>
                <a:latin typeface="+mn-lt"/>
                <a:ea typeface="+mn-ea"/>
                <a:cs typeface="+mn-cs"/>
              </a:rPr>
              <a:t>major</a:t>
            </a:r>
            <a:r>
              <a:rPr lang="es-ES" sz="1200" kern="1200" dirty="0" smtClean="0">
                <a:solidFill>
                  <a:schemeClr val="tx1"/>
                </a:solidFill>
                <a:effectLst/>
                <a:latin typeface="+mn-lt"/>
                <a:ea typeface="+mn-ea"/>
                <a:cs typeface="+mn-cs"/>
              </a:rPr>
              <a:t> tolerado que la CYC, basado en el número de fracasos al tratamiento y en la incidencia de leucopenia y trombocitopenia.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lo tanto, el tratamiento de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asociada a ES con MMF durante dos años o CYC durante 1 año, dio como resultado una mejora significativa en la función pulmonar durante los dos años del estudio. Estos hallazgos indicaron que tanto el MMF como la CYC fueron efectivos en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asociada a ES. En particular, se demostró que el MMF es útil debido a su mejor tolerabilidad.</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Aunque parece que no hay diferencias entre CYC y MMF, las guías sólo contemplan CYC debido a que el ensayo clínico de CYC vs Placebo fue una comparación directa, mientras que MMF vs Placebo no fue una comparación directa en ensayo clínico, sino que se compararon datos previos de CYC vs. placebo y MMF vs CYC, realizando una comparación a posteriori.</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11</a:t>
            </a:fld>
            <a:endParaRPr lang="en-US"/>
          </a:p>
        </p:txBody>
      </p:sp>
    </p:spTree>
    <p:extLst>
      <p:ext uri="{BB962C8B-B14F-4D97-AF65-F5344CB8AC3E}">
        <p14:creationId xmlns:p14="http://schemas.microsoft.com/office/powerpoint/2010/main" xmlns="" val="131179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Aunque AZA también se ha evaluado como terapia de mantenimiento después del tratamiento con pulso de CYC, su eficacia en el resultado no se ha evaluado de forma independiente. No existen ensayos clínicos aleatorizados que comparen su eficacia frente a placebo, ni tampoco frente a otro grupo de fármacos.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un primer estudio publicado en 2005, se incluyeron 60 pacientes con </a:t>
            </a:r>
            <a:r>
              <a:rPr lang="es-ES" sz="1200" kern="1200" dirty="0" err="1" smtClean="0">
                <a:solidFill>
                  <a:schemeClr val="tx1"/>
                </a:solidFill>
                <a:effectLst/>
                <a:latin typeface="+mn-lt"/>
                <a:ea typeface="+mn-ea"/>
                <a:cs typeface="+mn-cs"/>
              </a:rPr>
              <a:t>SSc</a:t>
            </a:r>
            <a:r>
              <a:rPr lang="es-ES" sz="1200" kern="1200" dirty="0" smtClean="0">
                <a:solidFill>
                  <a:schemeClr val="tx1"/>
                </a:solidFill>
                <a:effectLst/>
                <a:latin typeface="+mn-lt"/>
                <a:ea typeface="+mn-ea"/>
                <a:cs typeface="+mn-cs"/>
              </a:rPr>
              <a:t> difusa de reciente inicio. A 30 de ellos se le administró CYC oral durante 18 meses y 30 </a:t>
            </a:r>
            <a:r>
              <a:rPr lang="es-ES" sz="1200" kern="1200" dirty="0" err="1" smtClean="0">
                <a:solidFill>
                  <a:schemeClr val="tx1"/>
                </a:solidFill>
                <a:effectLst/>
                <a:latin typeface="+mn-lt"/>
                <a:ea typeface="+mn-ea"/>
                <a:cs typeface="+mn-cs"/>
              </a:rPr>
              <a:t>patients</a:t>
            </a:r>
            <a:r>
              <a:rPr lang="es-ES" sz="1200" kern="1200" dirty="0" smtClean="0">
                <a:solidFill>
                  <a:schemeClr val="tx1"/>
                </a:solidFill>
                <a:effectLst/>
                <a:latin typeface="+mn-lt"/>
                <a:ea typeface="+mn-ea"/>
                <a:cs typeface="+mn-cs"/>
              </a:rPr>
              <a:t> AZA oral. Se evaluó la diferencia entre grupos a los 18 meses en el Índice de </a:t>
            </a:r>
            <a:r>
              <a:rPr lang="es-ES" sz="1200" kern="1200" dirty="0" err="1" smtClean="0">
                <a:solidFill>
                  <a:schemeClr val="tx1"/>
                </a:solidFill>
                <a:effectLst/>
                <a:latin typeface="+mn-lt"/>
                <a:ea typeface="+mn-ea"/>
                <a:cs typeface="+mn-cs"/>
              </a:rPr>
              <a:t>Rodnan</a:t>
            </a:r>
            <a:r>
              <a:rPr lang="es-ES" sz="1200" kern="1200" dirty="0" smtClean="0">
                <a:solidFill>
                  <a:schemeClr val="tx1"/>
                </a:solidFill>
                <a:effectLst/>
                <a:latin typeface="+mn-lt"/>
                <a:ea typeface="+mn-ea"/>
                <a:cs typeface="+mn-cs"/>
              </a:rPr>
              <a:t>, episodios de fenómeno de </a:t>
            </a:r>
            <a:r>
              <a:rPr lang="es-ES" sz="1200" kern="1200" dirty="0" err="1" smtClean="0">
                <a:solidFill>
                  <a:schemeClr val="tx1"/>
                </a:solidFill>
                <a:effectLst/>
                <a:latin typeface="+mn-lt"/>
                <a:ea typeface="+mn-ea"/>
                <a:cs typeface="+mn-cs"/>
              </a:rPr>
              <a:t>Raynaud</a:t>
            </a:r>
            <a:r>
              <a:rPr lang="es-ES" sz="1200" kern="1200" dirty="0" smtClean="0">
                <a:solidFill>
                  <a:schemeClr val="tx1"/>
                </a:solidFill>
                <a:effectLst/>
                <a:latin typeface="+mn-lt"/>
                <a:ea typeface="+mn-ea"/>
                <a:cs typeface="+mn-cs"/>
              </a:rPr>
              <a:t>, FVC y DLCO. Estos datos </a:t>
            </a:r>
            <a:r>
              <a:rPr lang="es-ES" sz="1200" kern="1200" dirty="0" err="1" smtClean="0">
                <a:solidFill>
                  <a:schemeClr val="tx1"/>
                </a:solidFill>
                <a:effectLst/>
                <a:latin typeface="+mn-lt"/>
                <a:ea typeface="+mn-ea"/>
                <a:cs typeface="+mn-cs"/>
              </a:rPr>
              <a:t>demostradron</a:t>
            </a:r>
            <a:r>
              <a:rPr lang="es-ES" sz="1200" kern="1200" dirty="0" smtClean="0">
                <a:solidFill>
                  <a:schemeClr val="tx1"/>
                </a:solidFill>
                <a:effectLst/>
                <a:latin typeface="+mn-lt"/>
                <a:ea typeface="+mn-ea"/>
                <a:cs typeface="+mn-cs"/>
              </a:rPr>
              <a:t> el hecho de que la CYC es más eficaz que la AZA en todas las medidas.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12</a:t>
            </a:fld>
            <a:endParaRPr lang="en-US"/>
          </a:p>
        </p:txBody>
      </p:sp>
    </p:spTree>
    <p:extLst>
      <p:ext uri="{BB962C8B-B14F-4D97-AF65-F5344CB8AC3E}">
        <p14:creationId xmlns:p14="http://schemas.microsoft.com/office/powerpoint/2010/main" xmlns="" val="155661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En un segundo estudio se evaluaron datos de 36 pacientes con un diagnóstico de ES y se comparó AZA y CYC tras 18 meses.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 finalizar el estudio, en este caso el grupo AZA mostró mejoría significativa de la CVF y DLCO comprador con sus valores basales, mientras que el el grupo CYC, estas medidas no mostraron ningún cambio.</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13</a:t>
            </a:fld>
            <a:endParaRPr lang="en-US"/>
          </a:p>
        </p:txBody>
      </p:sp>
    </p:spTree>
    <p:extLst>
      <p:ext uri="{BB962C8B-B14F-4D97-AF65-F5344CB8AC3E}">
        <p14:creationId xmlns:p14="http://schemas.microsoft.com/office/powerpoint/2010/main" xmlns="" val="92014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Estos datos no concuerdan con el estudio anteriormente expuesto. En este caso, aunque los valores basales en ambos grupos eran similares, parece que los pacientes que recibieron una terapia más agresiva con CYC, eran más jóvenes en el momento, del dx, con formas difusas, mayor duración de la enfermedad y mayor índice de </a:t>
            </a:r>
            <a:r>
              <a:rPr lang="es-ES" sz="1200" kern="1200" dirty="0" err="1" smtClean="0">
                <a:solidFill>
                  <a:schemeClr val="tx1"/>
                </a:solidFill>
                <a:effectLst/>
                <a:latin typeface="+mn-lt"/>
                <a:ea typeface="+mn-ea"/>
                <a:cs typeface="+mn-cs"/>
              </a:rPr>
              <a:t>Rodnan</a:t>
            </a:r>
            <a:r>
              <a:rPr lang="es-ES" sz="1200" kern="1200" dirty="0" smtClean="0">
                <a:solidFill>
                  <a:schemeClr val="tx1"/>
                </a:solidFill>
                <a:effectLst/>
                <a:latin typeface="+mn-lt"/>
                <a:ea typeface="+mn-ea"/>
                <a:cs typeface="+mn-cs"/>
              </a:rPr>
              <a:t>, por lo que se propuso para ellos un </a:t>
            </a:r>
            <a:r>
              <a:rPr lang="es-ES" sz="1200" kern="1200" dirty="0" err="1" smtClean="0">
                <a:solidFill>
                  <a:schemeClr val="tx1"/>
                </a:solidFill>
                <a:effectLst/>
                <a:latin typeface="+mn-lt"/>
                <a:ea typeface="+mn-ea"/>
                <a:cs typeface="+mn-cs"/>
              </a:rPr>
              <a:t>tto</a:t>
            </a:r>
            <a:r>
              <a:rPr lang="es-ES" sz="1200" kern="1200" dirty="0" smtClean="0">
                <a:solidFill>
                  <a:schemeClr val="tx1"/>
                </a:solidFill>
                <a:effectLst/>
                <a:latin typeface="+mn-lt"/>
                <a:ea typeface="+mn-ea"/>
                <a:cs typeface="+mn-cs"/>
              </a:rPr>
              <a:t> más agresivo ya que tenían peor pronóstico. </a:t>
            </a:r>
            <a:r>
              <a:rPr lang="en-US" sz="1200" kern="1200" dirty="0" smtClean="0">
                <a:solidFill>
                  <a:schemeClr val="tx1"/>
                </a:solidFill>
                <a:effectLst/>
                <a:latin typeface="+mn-lt"/>
                <a:ea typeface="+mn-ea"/>
                <a:cs typeface="+mn-cs"/>
                <a:sym typeface="Wingdings" charset="2"/>
              </a:rPr>
              <a:t></a:t>
            </a:r>
            <a:r>
              <a:rPr lang="es-ES" sz="1200" kern="1200" dirty="0" smtClean="0">
                <a:solidFill>
                  <a:schemeClr val="tx1"/>
                </a:solidFill>
                <a:effectLst/>
                <a:latin typeface="+mn-lt"/>
                <a:ea typeface="+mn-ea"/>
                <a:cs typeface="+mn-cs"/>
              </a:rPr>
              <a:t> PROBLEMA A LA HORA DE REALIZAR ESTUDIOS OBSERVACIONALES EN PRÁCTICA CLÍNICA. Por tanto, había un sesgo ya que el grupo de CYC era un grupo con peor pronóstico.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14</a:t>
            </a:fld>
            <a:endParaRPr lang="en-US"/>
          </a:p>
        </p:txBody>
      </p:sp>
    </p:spTree>
    <p:extLst>
      <p:ext uri="{BB962C8B-B14F-4D97-AF65-F5344CB8AC3E}">
        <p14:creationId xmlns:p14="http://schemas.microsoft.com/office/powerpoint/2010/main" xmlns="" val="61325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smtClean="0">
                <a:solidFill>
                  <a:schemeClr val="tx1"/>
                </a:solidFill>
                <a:effectLst/>
                <a:latin typeface="+mn-lt"/>
                <a:ea typeface="+mn-ea"/>
                <a:cs typeface="+mn-cs"/>
              </a:rPr>
              <a:t>Rituximab</a:t>
            </a:r>
            <a:r>
              <a:rPr lang="es-ES" sz="1200" kern="1200" dirty="0" smtClean="0">
                <a:solidFill>
                  <a:schemeClr val="tx1"/>
                </a:solidFill>
                <a:effectLst/>
                <a:latin typeface="+mn-lt"/>
                <a:ea typeface="+mn-ea"/>
                <a:cs typeface="+mn-cs"/>
              </a:rPr>
              <a:t> es un anticuerpo monoclonal quimérico (regiones constantes humanas y regiones variables de ratón) que reconoce CD20 humano, una glicoproteína de la superficie celular expresados en las células B de desarrollo temprano en la médula ósea hasta la diferenciación terminal en células plasmáticas. Es importante señalar que aunque el tratamiento con </a:t>
            </a:r>
            <a:r>
              <a:rPr lang="es-ES" sz="1200" kern="1200" dirty="0" err="1" smtClean="0">
                <a:solidFill>
                  <a:schemeClr val="tx1"/>
                </a:solidFill>
                <a:effectLst/>
                <a:latin typeface="+mn-lt"/>
                <a:ea typeface="+mn-ea"/>
                <a:cs typeface="+mn-cs"/>
              </a:rPr>
              <a:t>rituximab</a:t>
            </a:r>
            <a:r>
              <a:rPr lang="es-ES" sz="1200" kern="1200" dirty="0" smtClean="0">
                <a:solidFill>
                  <a:schemeClr val="tx1"/>
                </a:solidFill>
                <a:effectLst/>
                <a:latin typeface="+mn-lt"/>
                <a:ea typeface="+mn-ea"/>
                <a:cs typeface="+mn-cs"/>
              </a:rPr>
              <a:t> reduce las células B maduras de la sangre y el tejido, no elimina las células plasmáticas de larga vida, la principal fuente de anticuerpos protectores, porque no expresan CD20.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buscamos la ficha técnica de la Agencia Europea del Medicamento, vemos que </a:t>
            </a:r>
            <a:r>
              <a:rPr lang="es-ES" sz="1200" kern="1200" dirty="0" err="1" smtClean="0">
                <a:solidFill>
                  <a:schemeClr val="tx1"/>
                </a:solidFill>
                <a:effectLst/>
                <a:latin typeface="+mn-lt"/>
                <a:ea typeface="+mn-ea"/>
                <a:cs typeface="+mn-cs"/>
              </a:rPr>
              <a:t>Rituximab</a:t>
            </a:r>
            <a:r>
              <a:rPr lang="es-ES" sz="1200" kern="1200" dirty="0" smtClean="0">
                <a:solidFill>
                  <a:schemeClr val="tx1"/>
                </a:solidFill>
                <a:effectLst/>
                <a:latin typeface="+mn-lt"/>
                <a:ea typeface="+mn-ea"/>
                <a:cs typeface="+mn-cs"/>
              </a:rPr>
              <a:t> no tiene </a:t>
            </a:r>
            <a:r>
              <a:rPr lang="es-ES" sz="1200" kern="1200" dirty="0" err="1" smtClean="0">
                <a:solidFill>
                  <a:schemeClr val="tx1"/>
                </a:solidFill>
                <a:effectLst/>
                <a:latin typeface="+mn-lt"/>
                <a:ea typeface="+mn-ea"/>
                <a:cs typeface="+mn-cs"/>
              </a:rPr>
              <a:t>inidicación</a:t>
            </a:r>
            <a:r>
              <a:rPr lang="es-ES" sz="1200" kern="1200" dirty="0" smtClean="0">
                <a:solidFill>
                  <a:schemeClr val="tx1"/>
                </a:solidFill>
                <a:effectLst/>
                <a:latin typeface="+mn-lt"/>
                <a:ea typeface="+mn-ea"/>
                <a:cs typeface="+mn-cs"/>
              </a:rPr>
              <a:t> en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ni en Esclerodermia. Sin embargo, en los últimos años ha crecido el interés por este fármaco como </a:t>
            </a:r>
            <a:r>
              <a:rPr lang="es-ES" sz="1200" kern="1200" dirty="0" err="1" smtClean="0">
                <a:solidFill>
                  <a:schemeClr val="tx1"/>
                </a:solidFill>
                <a:effectLst/>
                <a:latin typeface="+mn-lt"/>
                <a:ea typeface="+mn-ea"/>
                <a:cs typeface="+mn-cs"/>
              </a:rPr>
              <a:t>tto</a:t>
            </a:r>
            <a:r>
              <a:rPr lang="es-ES" sz="1200" kern="1200" dirty="0" smtClean="0">
                <a:solidFill>
                  <a:schemeClr val="tx1"/>
                </a:solidFill>
                <a:effectLst/>
                <a:latin typeface="+mn-lt"/>
                <a:ea typeface="+mn-ea"/>
                <a:cs typeface="+mn-cs"/>
              </a:rPr>
              <a:t> de las </a:t>
            </a:r>
            <a:r>
              <a:rPr lang="es-ES" sz="1200" kern="1200" dirty="0" err="1" smtClean="0">
                <a:solidFill>
                  <a:schemeClr val="tx1"/>
                </a:solidFill>
                <a:effectLst/>
                <a:latin typeface="+mn-lt"/>
                <a:ea typeface="+mn-ea"/>
                <a:cs typeface="+mn-cs"/>
              </a:rPr>
              <a:t>conectivopatías</a:t>
            </a:r>
            <a:r>
              <a:rPr lang="es-ES" sz="1200" kern="1200" dirty="0" smtClean="0">
                <a:solidFill>
                  <a:schemeClr val="tx1"/>
                </a:solidFill>
                <a:effectLst/>
                <a:latin typeface="+mn-lt"/>
                <a:ea typeface="+mn-ea"/>
                <a:cs typeface="+mn-cs"/>
              </a:rPr>
              <a:t>, y en concreto de la Esclerodermia, probablemente debido a que se ha visto en modelos animales y humanos, que las células B juegan un papel clave en el proceso de fibrosis en ES. Además, los buenos resultados obtenidos en Artritis Reumatoide y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asociada a artritis, han llevado a la utilización de este fármaco en pacientes con </a:t>
            </a:r>
            <a:r>
              <a:rPr lang="es-ES" sz="1200" kern="1200" dirty="0" err="1" smtClean="0">
                <a:solidFill>
                  <a:schemeClr val="tx1"/>
                </a:solidFill>
                <a:effectLst/>
                <a:latin typeface="+mn-lt"/>
                <a:ea typeface="+mn-ea"/>
                <a:cs typeface="+mn-cs"/>
              </a:rPr>
              <a:t>conectivopatías</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15</a:t>
            </a:fld>
            <a:endParaRPr lang="en-US"/>
          </a:p>
        </p:txBody>
      </p:sp>
    </p:spTree>
    <p:extLst>
      <p:ext uri="{BB962C8B-B14F-4D97-AF65-F5344CB8AC3E}">
        <p14:creationId xmlns:p14="http://schemas.microsoft.com/office/powerpoint/2010/main" xmlns="" val="36174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Uno de los pocos estudios que hay sobre </a:t>
            </a:r>
            <a:r>
              <a:rPr lang="es-ES" sz="1200" kern="1200" dirty="0" err="1" smtClean="0">
                <a:solidFill>
                  <a:schemeClr val="tx1"/>
                </a:solidFill>
                <a:effectLst/>
                <a:latin typeface="+mn-lt"/>
                <a:ea typeface="+mn-ea"/>
                <a:cs typeface="+mn-cs"/>
              </a:rPr>
              <a:t>Rituximab</a:t>
            </a:r>
            <a:r>
              <a:rPr lang="es-ES" sz="1200" kern="1200" dirty="0" smtClean="0">
                <a:solidFill>
                  <a:schemeClr val="tx1"/>
                </a:solidFill>
                <a:effectLst/>
                <a:latin typeface="+mn-lt"/>
                <a:ea typeface="+mn-ea"/>
                <a:cs typeface="+mn-cs"/>
              </a:rPr>
              <a:t> en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asociada a ES, compara RTX frente a CYC. 33 pacientes fueron tratados con RTX, y 18 con tratamiento convencional , entre los que se incluía </a:t>
            </a:r>
            <a:r>
              <a:rPr lang="es-ES" sz="1200" kern="1200" dirty="0" err="1" smtClean="0">
                <a:solidFill>
                  <a:schemeClr val="tx1"/>
                </a:solidFill>
                <a:effectLst/>
                <a:latin typeface="+mn-lt"/>
                <a:ea typeface="+mn-ea"/>
                <a:cs typeface="+mn-cs"/>
              </a:rPr>
              <a:t>azathioprine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methotrexate</a:t>
            </a:r>
            <a:r>
              <a:rPr lang="es-ES" sz="1200" kern="1200" dirty="0" smtClean="0">
                <a:solidFill>
                  <a:schemeClr val="tx1"/>
                </a:solidFill>
                <a:effectLst/>
                <a:latin typeface="+mn-lt"/>
                <a:ea typeface="+mn-ea"/>
                <a:cs typeface="+mn-cs"/>
              </a:rPr>
              <a:t>, o </a:t>
            </a:r>
            <a:r>
              <a:rPr lang="es-ES" sz="1200" kern="1200" dirty="0" err="1" smtClean="0">
                <a:solidFill>
                  <a:schemeClr val="tx1"/>
                </a:solidFill>
                <a:effectLst/>
                <a:latin typeface="+mn-lt"/>
                <a:ea typeface="+mn-ea"/>
                <a:cs typeface="+mn-cs"/>
              </a:rPr>
              <a:t>mycorenolato</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 7 años de seguimiento, los pacientes del grupo RTX mostraron mayor CVF comparado con su valor basal, al </a:t>
            </a:r>
            <a:r>
              <a:rPr lang="es-ES" sz="1200" kern="1200" dirty="0" err="1" smtClean="0">
                <a:solidFill>
                  <a:schemeClr val="tx1"/>
                </a:solidFill>
                <a:effectLst/>
                <a:latin typeface="+mn-lt"/>
                <a:ea typeface="+mn-ea"/>
                <a:cs typeface="+mn-cs"/>
              </a:rPr>
              <a:t>contraro</a:t>
            </a:r>
            <a:r>
              <a:rPr lang="es-ES" sz="1200" kern="1200" dirty="0" smtClean="0">
                <a:solidFill>
                  <a:schemeClr val="tx1"/>
                </a:solidFill>
                <a:effectLst/>
                <a:latin typeface="+mn-lt"/>
                <a:ea typeface="+mn-ea"/>
                <a:cs typeface="+mn-cs"/>
              </a:rPr>
              <a:t> que el grupo control, que mostró un deterioro. La comparación directa entre los dos grupos tras 7 años mostró un efecto beneficio del RTX en la FVC de forma significativa.</a:t>
            </a:r>
            <a:endParaRPr lang="en-GB"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La DLCO </a:t>
            </a:r>
            <a:r>
              <a:rPr lang="nb-NO" sz="1200" kern="1200" dirty="0" err="1" smtClean="0">
                <a:solidFill>
                  <a:schemeClr val="tx1"/>
                </a:solidFill>
                <a:effectLst/>
                <a:latin typeface="+mn-lt"/>
                <a:ea typeface="+mn-ea"/>
                <a:cs typeface="+mn-cs"/>
              </a:rPr>
              <a:t>permaneció</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estable</a:t>
            </a:r>
            <a:r>
              <a:rPr lang="nb-NO" sz="1200" kern="1200" dirty="0" smtClean="0">
                <a:solidFill>
                  <a:schemeClr val="tx1"/>
                </a:solidFill>
                <a:effectLst/>
                <a:latin typeface="+mn-lt"/>
                <a:ea typeface="+mn-ea"/>
                <a:cs typeface="+mn-cs"/>
              </a:rPr>
              <a:t> en el </a:t>
            </a:r>
            <a:r>
              <a:rPr lang="nb-NO" sz="1200" kern="1200" dirty="0" err="1" smtClean="0">
                <a:solidFill>
                  <a:schemeClr val="tx1"/>
                </a:solidFill>
                <a:effectLst/>
                <a:latin typeface="+mn-lt"/>
                <a:ea typeface="+mn-ea"/>
                <a:cs typeface="+mn-cs"/>
              </a:rPr>
              <a:t>grupo</a:t>
            </a:r>
            <a:r>
              <a:rPr lang="nb-NO" sz="1200" kern="1200" dirty="0" smtClean="0">
                <a:solidFill>
                  <a:schemeClr val="tx1"/>
                </a:solidFill>
                <a:effectLst/>
                <a:latin typeface="+mn-lt"/>
                <a:ea typeface="+mn-ea"/>
                <a:cs typeface="+mn-cs"/>
              </a:rPr>
              <a:t> RTX, y sin embargo </a:t>
            </a:r>
            <a:r>
              <a:rPr lang="nb-NO" sz="1200" kern="1200" dirty="0" err="1" smtClean="0">
                <a:solidFill>
                  <a:schemeClr val="tx1"/>
                </a:solidFill>
                <a:effectLst/>
                <a:latin typeface="+mn-lt"/>
                <a:ea typeface="+mn-ea"/>
                <a:cs typeface="+mn-cs"/>
              </a:rPr>
              <a:t>disminuyó</a:t>
            </a:r>
            <a:r>
              <a:rPr lang="nb-NO" sz="1200" kern="1200" dirty="0" smtClean="0">
                <a:solidFill>
                  <a:schemeClr val="tx1"/>
                </a:solidFill>
                <a:effectLst/>
                <a:latin typeface="+mn-lt"/>
                <a:ea typeface="+mn-ea"/>
                <a:cs typeface="+mn-cs"/>
              </a:rPr>
              <a:t> en el </a:t>
            </a:r>
            <a:r>
              <a:rPr lang="nb-NO" sz="1200" kern="1200" dirty="0" err="1" smtClean="0">
                <a:solidFill>
                  <a:schemeClr val="tx1"/>
                </a:solidFill>
                <a:effectLst/>
                <a:latin typeface="+mn-lt"/>
                <a:ea typeface="+mn-ea"/>
                <a:cs typeface="+mn-cs"/>
              </a:rPr>
              <a:t>grupo</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control</a:t>
            </a:r>
            <a:r>
              <a:rPr lang="nb-NO" sz="1200" kern="1200" dirty="0" smtClean="0">
                <a:solidFill>
                  <a:schemeClr val="tx1"/>
                </a:solidFill>
                <a:effectLst/>
                <a:latin typeface="+mn-lt"/>
                <a:ea typeface="+mn-ea"/>
                <a:cs typeface="+mn-cs"/>
              </a:rPr>
              <a:t> de forma </a:t>
            </a:r>
            <a:r>
              <a:rPr lang="nb-NO" sz="1200" kern="1200" dirty="0" err="1" smtClean="0">
                <a:solidFill>
                  <a:schemeClr val="tx1"/>
                </a:solidFill>
                <a:effectLst/>
                <a:latin typeface="+mn-lt"/>
                <a:ea typeface="+mn-ea"/>
                <a:cs typeface="+mn-cs"/>
              </a:rPr>
              <a:t>significativa</a:t>
            </a:r>
            <a:r>
              <a:rPr lang="nb-NO" sz="1200" kern="1200" dirty="0" smtClean="0">
                <a:solidFill>
                  <a:schemeClr val="tx1"/>
                </a:solidFill>
                <a:effectLst/>
                <a:latin typeface="+mn-lt"/>
                <a:ea typeface="+mn-ea"/>
                <a:cs typeface="+mn-cs"/>
              </a:rPr>
              <a:t>. La </a:t>
            </a:r>
            <a:r>
              <a:rPr lang="nb-NO" sz="1200" kern="1200" dirty="0" err="1" smtClean="0">
                <a:solidFill>
                  <a:schemeClr val="tx1"/>
                </a:solidFill>
                <a:effectLst/>
                <a:latin typeface="+mn-lt"/>
                <a:ea typeface="+mn-ea"/>
                <a:cs typeface="+mn-cs"/>
              </a:rPr>
              <a:t>comparación</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directa</a:t>
            </a:r>
            <a:r>
              <a:rPr lang="nb-NO" sz="1200" kern="1200" dirty="0" smtClean="0">
                <a:solidFill>
                  <a:schemeClr val="tx1"/>
                </a:solidFill>
                <a:effectLst/>
                <a:latin typeface="+mn-lt"/>
                <a:ea typeface="+mn-ea"/>
                <a:cs typeface="+mn-cs"/>
              </a:rPr>
              <a:t> entre ambos </a:t>
            </a:r>
            <a:r>
              <a:rPr lang="nb-NO" sz="1200" kern="1200" dirty="0" err="1" smtClean="0">
                <a:solidFill>
                  <a:schemeClr val="tx1"/>
                </a:solidFill>
                <a:effectLst/>
                <a:latin typeface="+mn-lt"/>
                <a:ea typeface="+mn-ea"/>
                <a:cs typeface="+mn-cs"/>
              </a:rPr>
              <a:t>grupos</a:t>
            </a:r>
            <a:r>
              <a:rPr lang="nb-NO" sz="1200" kern="1200" dirty="0" smtClean="0">
                <a:solidFill>
                  <a:schemeClr val="tx1"/>
                </a:solidFill>
                <a:effectLst/>
                <a:latin typeface="+mn-lt"/>
                <a:ea typeface="+mn-ea"/>
                <a:cs typeface="+mn-cs"/>
              </a:rPr>
              <a:t> tras 7 </a:t>
            </a:r>
            <a:r>
              <a:rPr lang="nb-NO" sz="1200" kern="1200" dirty="0" err="1" smtClean="0">
                <a:solidFill>
                  <a:schemeClr val="tx1"/>
                </a:solidFill>
                <a:effectLst/>
                <a:latin typeface="+mn-lt"/>
                <a:ea typeface="+mn-ea"/>
                <a:cs typeface="+mn-cs"/>
              </a:rPr>
              <a:t>años</a:t>
            </a:r>
            <a:r>
              <a:rPr lang="nb-NO" sz="1200" kern="1200" dirty="0" smtClean="0">
                <a:solidFill>
                  <a:schemeClr val="tx1"/>
                </a:solidFill>
                <a:effectLst/>
                <a:latin typeface="+mn-lt"/>
                <a:ea typeface="+mn-ea"/>
                <a:cs typeface="+mn-cs"/>
              </a:rPr>
              <a:t> de </a:t>
            </a:r>
            <a:r>
              <a:rPr lang="nb-NO" sz="1200" kern="1200" dirty="0" err="1" smtClean="0">
                <a:solidFill>
                  <a:schemeClr val="tx1"/>
                </a:solidFill>
                <a:effectLst/>
                <a:latin typeface="+mn-lt"/>
                <a:ea typeface="+mn-ea"/>
                <a:cs typeface="+mn-cs"/>
              </a:rPr>
              <a:t>tratamiento</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no</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mostró</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diferencias</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significativas</a:t>
            </a:r>
            <a:r>
              <a:rPr lang="nb-NO"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gráficas B muestran una disminución del % de FVC comparada con los valores basales para RTX y para el grupo estándar.</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16</a:t>
            </a:fld>
            <a:endParaRPr lang="en-US"/>
          </a:p>
        </p:txBody>
      </p:sp>
    </p:spTree>
    <p:extLst>
      <p:ext uri="{BB962C8B-B14F-4D97-AF65-F5344CB8AC3E}">
        <p14:creationId xmlns:p14="http://schemas.microsoft.com/office/powerpoint/2010/main" xmlns="" val="153658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17</a:t>
            </a:fld>
            <a:endParaRPr lang="en-US"/>
          </a:p>
        </p:txBody>
      </p:sp>
    </p:spTree>
    <p:extLst>
      <p:ext uri="{BB962C8B-B14F-4D97-AF65-F5344CB8AC3E}">
        <p14:creationId xmlns:p14="http://schemas.microsoft.com/office/powerpoint/2010/main" xmlns="" val="1271335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18</a:t>
            </a:fld>
            <a:endParaRPr lang="en-US"/>
          </a:p>
        </p:txBody>
      </p:sp>
    </p:spTree>
    <p:extLst>
      <p:ext uri="{BB962C8B-B14F-4D97-AF65-F5344CB8AC3E}">
        <p14:creationId xmlns:p14="http://schemas.microsoft.com/office/powerpoint/2010/main" xmlns="" val="116049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19</a:t>
            </a:fld>
            <a:endParaRPr lang="en-US"/>
          </a:p>
        </p:txBody>
      </p:sp>
    </p:spTree>
    <p:extLst>
      <p:ext uri="{BB962C8B-B14F-4D97-AF65-F5344CB8AC3E}">
        <p14:creationId xmlns:p14="http://schemas.microsoft.com/office/powerpoint/2010/main" xmlns="" val="191187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Las enfermedades pulmonares intersticiales difusas son una manifestación pulmonar frecuente en las Enfermedades del Tejido Conectivo y se catalogan según la clasificación de consenso de las neumonías intersticiales idiopáticas de la Sociedad Torácica Americana y la Sociedad Europea Respiratoria ?. De todas ellas, las que con mayor frecuencia se asocian a las </a:t>
            </a:r>
            <a:r>
              <a:rPr lang="es-ES" sz="1200" kern="1200" dirty="0" err="1" smtClean="0">
                <a:solidFill>
                  <a:schemeClr val="tx1"/>
                </a:solidFill>
                <a:effectLst/>
                <a:latin typeface="+mn-lt"/>
                <a:ea typeface="+mn-ea"/>
                <a:cs typeface="+mn-cs"/>
              </a:rPr>
              <a:t>conectivopatías</a:t>
            </a:r>
            <a:r>
              <a:rPr lang="es-ES" sz="1200" kern="1200" dirty="0" smtClean="0">
                <a:solidFill>
                  <a:schemeClr val="tx1"/>
                </a:solidFill>
                <a:effectLst/>
                <a:latin typeface="+mn-lt"/>
                <a:ea typeface="+mn-ea"/>
                <a:cs typeface="+mn-cs"/>
              </a:rPr>
              <a:t> son la Neumonía Intersticial no Específica (NINE), común en la esclerodermia y la Neumonía Intersticial Usual (NIU), común en la Artritis Reumatoide.</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NIU, presente en la AR, se caracteriza por un patrón heterogéneo y parcheado, que combina focos de pulmón normal con áreas de inflamación en diferentes </a:t>
            </a:r>
            <a:r>
              <a:rPr lang="es-ES" sz="1200" kern="1200" dirty="0" err="1" smtClean="0">
                <a:solidFill>
                  <a:schemeClr val="tx1"/>
                </a:solidFill>
                <a:effectLst/>
                <a:latin typeface="+mn-lt"/>
                <a:ea typeface="+mn-ea"/>
                <a:cs typeface="+mn-cs"/>
              </a:rPr>
              <a:t>estadíos</a:t>
            </a:r>
            <a:r>
              <a:rPr lang="es-ES" sz="1200" kern="1200" dirty="0" smtClean="0">
                <a:solidFill>
                  <a:schemeClr val="tx1"/>
                </a:solidFill>
                <a:effectLst/>
                <a:latin typeface="+mn-lt"/>
                <a:ea typeface="+mn-ea"/>
                <a:cs typeface="+mn-cs"/>
              </a:rPr>
              <a:t> evolutivos, mostrando la característica “</a:t>
            </a:r>
            <a:r>
              <a:rPr lang="es-ES" sz="1200" kern="1200" dirty="0" err="1" smtClean="0">
                <a:solidFill>
                  <a:schemeClr val="tx1"/>
                </a:solidFill>
                <a:effectLst/>
                <a:latin typeface="+mn-lt"/>
                <a:ea typeface="+mn-ea"/>
                <a:cs typeface="+mn-cs"/>
              </a:rPr>
              <a:t>heterogenicidad</a:t>
            </a:r>
            <a:r>
              <a:rPr lang="es-ES" sz="1200" kern="1200" dirty="0" smtClean="0">
                <a:solidFill>
                  <a:schemeClr val="tx1"/>
                </a:solidFill>
                <a:effectLst/>
                <a:latin typeface="+mn-lt"/>
                <a:ea typeface="+mn-ea"/>
                <a:cs typeface="+mn-cs"/>
              </a:rPr>
              <a:t> temporal”, así como afectación de la zona </a:t>
            </a:r>
            <a:r>
              <a:rPr lang="es-ES" sz="1200" kern="1200" dirty="0" err="1" smtClean="0">
                <a:solidFill>
                  <a:schemeClr val="tx1"/>
                </a:solidFill>
                <a:effectLst/>
                <a:latin typeface="+mn-lt"/>
                <a:ea typeface="+mn-ea"/>
                <a:cs typeface="+mn-cs"/>
              </a:rPr>
              <a:t>subpleural</a:t>
            </a:r>
            <a:r>
              <a:rPr lang="es-ES" sz="1200" kern="1200" dirty="0" smtClean="0">
                <a:solidFill>
                  <a:schemeClr val="tx1"/>
                </a:solidFill>
                <a:effectLst/>
                <a:latin typeface="+mn-lt"/>
                <a:ea typeface="+mn-ea"/>
                <a:cs typeface="+mn-cs"/>
              </a:rPr>
              <a:t>. La NINE, en cambio, muestra </a:t>
            </a:r>
            <a:r>
              <a:rPr lang="es-ES" sz="1200" kern="1200" dirty="0" err="1" smtClean="0">
                <a:solidFill>
                  <a:schemeClr val="tx1"/>
                </a:solidFill>
                <a:effectLst/>
                <a:latin typeface="+mn-lt"/>
                <a:ea typeface="+mn-ea"/>
                <a:cs typeface="+mn-cs"/>
              </a:rPr>
              <a:t>homogenicidad</a:t>
            </a:r>
            <a:r>
              <a:rPr lang="es-ES" sz="1200" kern="1200" dirty="0" smtClean="0">
                <a:solidFill>
                  <a:schemeClr val="tx1"/>
                </a:solidFill>
                <a:effectLst/>
                <a:latin typeface="+mn-lt"/>
                <a:ea typeface="+mn-ea"/>
                <a:cs typeface="+mn-cs"/>
              </a:rPr>
              <a:t> temporal y geográfica de las lesiones histológicas, así como un engrosamiento intersticial uniforme. El vidrio deslustrado es más habitual en la NINE y preserva el espacio </a:t>
            </a:r>
            <a:r>
              <a:rPr lang="es-ES" sz="1200" kern="1200" dirty="0" err="1" smtClean="0">
                <a:solidFill>
                  <a:schemeClr val="tx1"/>
                </a:solidFill>
                <a:effectLst/>
                <a:latin typeface="+mn-lt"/>
                <a:ea typeface="+mn-ea"/>
                <a:cs typeface="+mn-cs"/>
              </a:rPr>
              <a:t>subpleural</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a:t>
            </a:fld>
            <a:endParaRPr lang="en-US"/>
          </a:p>
        </p:txBody>
      </p:sp>
    </p:spTree>
    <p:extLst>
      <p:ext uri="{BB962C8B-B14F-4D97-AF65-F5344CB8AC3E}">
        <p14:creationId xmlns:p14="http://schemas.microsoft.com/office/powerpoint/2010/main" xmlns="" val="19195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20</a:t>
            </a:fld>
            <a:endParaRPr lang="en-US"/>
          </a:p>
        </p:txBody>
      </p:sp>
    </p:spTree>
    <p:extLst>
      <p:ext uri="{BB962C8B-B14F-4D97-AF65-F5344CB8AC3E}">
        <p14:creationId xmlns:p14="http://schemas.microsoft.com/office/powerpoint/2010/main" xmlns="" val="88332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21</a:t>
            </a:fld>
            <a:endParaRPr lang="en-US"/>
          </a:p>
        </p:txBody>
      </p:sp>
    </p:spTree>
    <p:extLst>
      <p:ext uri="{BB962C8B-B14F-4D97-AF65-F5344CB8AC3E}">
        <p14:creationId xmlns:p14="http://schemas.microsoft.com/office/powerpoint/2010/main" xmlns="" val="135477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año pasado se realizó un ensayo clínico para probar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en pacientes con Esclerodermia y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trató a los pacientes durante 48 semanas bien con placebo o bien con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y a las 48 semanas el grupo placebo inició también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Entre los pacientes que completaron el estudio,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Durante el </a:t>
            </a:r>
            <a:r>
              <a:rPr lang="es-ES" sz="1200" kern="1200" dirty="0" err="1" smtClean="0">
                <a:solidFill>
                  <a:schemeClr val="tx1"/>
                </a:solidFill>
                <a:effectLst/>
                <a:latin typeface="+mn-lt"/>
                <a:ea typeface="+mn-ea"/>
                <a:cs typeface="+mn-cs"/>
              </a:rPr>
              <a:t>period</a:t>
            </a:r>
            <a:r>
              <a:rPr lang="es-ES" sz="1200" kern="1200" dirty="0" smtClean="0">
                <a:solidFill>
                  <a:schemeClr val="tx1"/>
                </a:solidFill>
                <a:effectLst/>
                <a:latin typeface="+mn-lt"/>
                <a:ea typeface="+mn-ea"/>
                <a:cs typeface="+mn-cs"/>
              </a:rPr>
              <a:t> Placebo vs </a:t>
            </a:r>
            <a:r>
              <a:rPr lang="es-ES" sz="1200" kern="1200" dirty="0" err="1" smtClean="0">
                <a:solidFill>
                  <a:schemeClr val="tx1"/>
                </a:solidFill>
                <a:effectLst/>
                <a:latin typeface="+mn-lt"/>
                <a:ea typeface="+mn-ea"/>
                <a:cs typeface="+mn-cs"/>
              </a:rPr>
              <a:t>Tcz</a:t>
            </a:r>
            <a:r>
              <a:rPr lang="es-ES" sz="1200" kern="1200" dirty="0" smtClean="0">
                <a:solidFill>
                  <a:schemeClr val="tx1"/>
                </a:solidFill>
                <a:effectLst/>
                <a:latin typeface="+mn-lt"/>
                <a:ea typeface="+mn-ea"/>
                <a:cs typeface="+mn-cs"/>
              </a:rPr>
              <a:t>, se observaron mayores recaídas en el grupo placebo frente a </a:t>
            </a:r>
            <a:r>
              <a:rPr lang="es-ES" sz="1200" kern="1200" dirty="0" err="1" smtClean="0">
                <a:solidFill>
                  <a:schemeClr val="tx1"/>
                </a:solidFill>
                <a:effectLst/>
                <a:latin typeface="+mn-lt"/>
                <a:ea typeface="+mn-ea"/>
                <a:cs typeface="+mn-cs"/>
              </a:rPr>
              <a:t>Tcz</a:t>
            </a:r>
            <a:r>
              <a:rPr lang="es-ES" sz="1200" kern="1200" dirty="0" smtClean="0">
                <a:solidFill>
                  <a:schemeClr val="tx1"/>
                </a:solidFill>
                <a:effectLst/>
                <a:latin typeface="+mn-lt"/>
                <a:ea typeface="+mn-ea"/>
                <a:cs typeface="+mn-cs"/>
              </a:rPr>
              <a:t>. Sin embargo, cuando el grupo placebo pasa a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ninguno de los dos brazos muestra recaída en la FVC, sino que se mantienen estales hasta el final del estudio.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cuanto a las infecciones, fueron más frecuentes en el grupo con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y en el grupo placebo cuando cambia a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estudio </a:t>
            </a:r>
            <a:r>
              <a:rPr lang="es-ES" sz="1200" kern="1200" dirty="0" err="1" smtClean="0">
                <a:solidFill>
                  <a:schemeClr val="tx1"/>
                </a:solidFill>
                <a:effectLst/>
                <a:latin typeface="+mn-lt"/>
                <a:ea typeface="+mn-ea"/>
                <a:cs typeface="+mn-cs"/>
              </a:rPr>
              <a:t>oncluye</a:t>
            </a:r>
            <a:r>
              <a:rPr lang="es-ES" sz="1200" kern="1200" dirty="0" smtClean="0">
                <a:solidFill>
                  <a:schemeClr val="tx1"/>
                </a:solidFill>
                <a:effectLst/>
                <a:latin typeface="+mn-lt"/>
                <a:ea typeface="+mn-ea"/>
                <a:cs typeface="+mn-cs"/>
              </a:rPr>
              <a:t> que el tratamiento con </a:t>
            </a:r>
            <a:r>
              <a:rPr lang="es-ES" sz="1200" kern="1200" dirty="0" err="1" smtClean="0">
                <a:solidFill>
                  <a:schemeClr val="tx1"/>
                </a:solidFill>
                <a:effectLst/>
                <a:latin typeface="+mn-lt"/>
                <a:ea typeface="+mn-ea"/>
                <a:cs typeface="+mn-cs"/>
              </a:rPr>
              <a:t>Tocilizumab</a:t>
            </a:r>
            <a:r>
              <a:rPr lang="es-ES" sz="1200" kern="1200" dirty="0" smtClean="0">
                <a:solidFill>
                  <a:schemeClr val="tx1"/>
                </a:solidFill>
                <a:effectLst/>
                <a:latin typeface="+mn-lt"/>
                <a:ea typeface="+mn-ea"/>
                <a:cs typeface="+mn-cs"/>
              </a:rPr>
              <a:t> se asoció a una respuesta clínicamente relevante, aunque no estadísticamente significativa en la FVC y en el índice de </a:t>
            </a:r>
            <a:r>
              <a:rPr lang="es-ES" sz="1200" kern="1200" dirty="0" err="1" smtClean="0">
                <a:solidFill>
                  <a:schemeClr val="tx1"/>
                </a:solidFill>
                <a:effectLst/>
                <a:latin typeface="+mn-lt"/>
                <a:ea typeface="+mn-ea"/>
                <a:cs typeface="+mn-cs"/>
              </a:rPr>
              <a:t>Rodnan</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22</a:t>
            </a:fld>
            <a:endParaRPr lang="en-US"/>
          </a:p>
        </p:txBody>
      </p:sp>
    </p:spTree>
    <p:extLst>
      <p:ext uri="{BB962C8B-B14F-4D97-AF65-F5344CB8AC3E}">
        <p14:creationId xmlns:p14="http://schemas.microsoft.com/office/powerpoint/2010/main" xmlns="" val="90360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 </a:t>
            </a:r>
            <a:r>
              <a:rPr lang="es-ES" sz="1200" kern="1200" dirty="0" err="1" smtClean="0">
                <a:solidFill>
                  <a:schemeClr val="tx1"/>
                </a:solidFill>
                <a:effectLst/>
                <a:latin typeface="+mn-lt"/>
                <a:ea typeface="+mn-ea"/>
                <a:cs typeface="+mn-cs"/>
              </a:rPr>
              <a:t>Pirfenidona</a:t>
            </a:r>
            <a:r>
              <a:rPr lang="es-ES" sz="1200" kern="1200" dirty="0" smtClean="0">
                <a:solidFill>
                  <a:schemeClr val="tx1"/>
                </a:solidFill>
                <a:effectLst/>
                <a:latin typeface="+mn-lt"/>
                <a:ea typeface="+mn-ea"/>
                <a:cs typeface="+mn-cs"/>
              </a:rPr>
              <a:t> es un agente </a:t>
            </a:r>
            <a:r>
              <a:rPr lang="es-ES" sz="1200" kern="1200" dirty="0" err="1" smtClean="0">
                <a:solidFill>
                  <a:schemeClr val="tx1"/>
                </a:solidFill>
                <a:effectLst/>
                <a:latin typeface="+mn-lt"/>
                <a:ea typeface="+mn-ea"/>
                <a:cs typeface="+mn-cs"/>
              </a:rPr>
              <a:t>antifibrótico</a:t>
            </a:r>
            <a:r>
              <a:rPr lang="es-ES" sz="1200" kern="1200" dirty="0" smtClean="0">
                <a:solidFill>
                  <a:schemeClr val="tx1"/>
                </a:solidFill>
                <a:effectLst/>
                <a:latin typeface="+mn-lt"/>
                <a:ea typeface="+mn-ea"/>
                <a:cs typeface="+mn-cs"/>
              </a:rPr>
              <a:t> con propiedades antiinflamatorias, que </a:t>
            </a:r>
            <a:r>
              <a:rPr lang="es-ES" sz="1200" kern="1200" dirty="0" err="1" smtClean="0">
                <a:solidFill>
                  <a:schemeClr val="tx1"/>
                </a:solidFill>
                <a:effectLst/>
                <a:latin typeface="+mn-lt"/>
                <a:ea typeface="+mn-ea"/>
                <a:cs typeface="+mn-cs"/>
              </a:rPr>
              <a:t>incluey</a:t>
            </a:r>
            <a:r>
              <a:rPr lang="es-ES" sz="1200" kern="1200" dirty="0" smtClean="0">
                <a:solidFill>
                  <a:schemeClr val="tx1"/>
                </a:solidFill>
                <a:effectLst/>
                <a:latin typeface="+mn-lt"/>
                <a:ea typeface="+mn-ea"/>
                <a:cs typeface="+mn-cs"/>
              </a:rPr>
              <a:t> la inhibición de </a:t>
            </a:r>
            <a:r>
              <a:rPr lang="es-ES" sz="1200" kern="1200" dirty="0" err="1" smtClean="0">
                <a:solidFill>
                  <a:schemeClr val="tx1"/>
                </a:solidFill>
                <a:effectLst/>
                <a:latin typeface="+mn-lt"/>
                <a:ea typeface="+mn-ea"/>
                <a:cs typeface="+mn-cs"/>
              </a:rPr>
              <a:t>citokinas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proinflamatorias</a:t>
            </a:r>
            <a:r>
              <a:rPr lang="es-ES" sz="1200" kern="1200" dirty="0" smtClean="0">
                <a:solidFill>
                  <a:schemeClr val="tx1"/>
                </a:solidFill>
                <a:effectLst/>
                <a:latin typeface="+mn-lt"/>
                <a:ea typeface="+mn-ea"/>
                <a:cs typeface="+mn-cs"/>
              </a:rPr>
              <a:t> y la inhibición de células inflamatorias (modula TGF-beta, </a:t>
            </a:r>
            <a:r>
              <a:rPr lang="es-ES" sz="1200" kern="1200" dirty="0" err="1" smtClean="0">
                <a:solidFill>
                  <a:schemeClr val="tx1"/>
                </a:solidFill>
                <a:effectLst/>
                <a:latin typeface="+mn-lt"/>
                <a:ea typeface="+mn-ea"/>
                <a:cs typeface="+mn-cs"/>
              </a:rPr>
              <a:t>TNFalfa</a:t>
            </a:r>
            <a:r>
              <a:rPr lang="es-ES" sz="1200" kern="1200" dirty="0" smtClean="0">
                <a:solidFill>
                  <a:schemeClr val="tx1"/>
                </a:solidFill>
                <a:effectLst/>
                <a:latin typeface="+mn-lt"/>
                <a:ea typeface="+mn-ea"/>
                <a:cs typeface="+mn-cs"/>
              </a:rPr>
              <a:t>, FGF y  estimula el </a:t>
            </a:r>
            <a:r>
              <a:rPr lang="es-ES" sz="1200" kern="1200" dirty="0" err="1" smtClean="0">
                <a:solidFill>
                  <a:schemeClr val="tx1"/>
                </a:solidFill>
                <a:effectLst/>
                <a:latin typeface="+mn-lt"/>
                <a:ea typeface="+mn-ea"/>
                <a:cs typeface="+mn-cs"/>
              </a:rPr>
              <a:t>MMPs</a:t>
            </a:r>
            <a:r>
              <a:rPr lang="es-ES" sz="1200" kern="1200" dirty="0" smtClean="0">
                <a:solidFill>
                  <a:schemeClr val="tx1"/>
                </a:solidFill>
                <a:effectLst/>
                <a:latin typeface="+mn-lt"/>
                <a:ea typeface="+mn-ea"/>
                <a:cs typeface="+mn-cs"/>
              </a:rPr>
              <a:t>). La </a:t>
            </a:r>
            <a:r>
              <a:rPr lang="es-ES" sz="1200" kern="1200" dirty="0" err="1" smtClean="0">
                <a:solidFill>
                  <a:schemeClr val="tx1"/>
                </a:solidFill>
                <a:effectLst/>
                <a:latin typeface="+mn-lt"/>
                <a:ea typeface="+mn-ea"/>
                <a:cs typeface="+mn-cs"/>
              </a:rPr>
              <a:t>Pirfenidona</a:t>
            </a:r>
            <a:r>
              <a:rPr lang="es-ES" sz="1200" kern="1200" dirty="0" smtClean="0">
                <a:solidFill>
                  <a:schemeClr val="tx1"/>
                </a:solidFill>
                <a:effectLst/>
                <a:latin typeface="+mn-lt"/>
                <a:ea typeface="+mn-ea"/>
                <a:cs typeface="+mn-cs"/>
              </a:rPr>
              <a:t> se aprobó en 2011 para el tratamiento de pacientes con Fibrosis Pulmonar Idiopática, una enfermedad crónica y progresiva que lleva a la muerte.</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Solamente existe un ensayo clínico que valora la tolerabilidad en </a:t>
            </a:r>
            <a:r>
              <a:rPr lang="es-ES" sz="1200" kern="1200" dirty="0" err="1" smtClean="0">
                <a:solidFill>
                  <a:schemeClr val="tx1"/>
                </a:solidFill>
                <a:effectLst/>
                <a:latin typeface="+mn-lt"/>
                <a:ea typeface="+mn-ea"/>
                <a:cs typeface="+mn-cs"/>
              </a:rPr>
              <a:t>Esclerdermia</a:t>
            </a:r>
            <a:r>
              <a:rPr lang="es-ES" sz="1200" kern="1200" dirty="0" smtClean="0">
                <a:solidFill>
                  <a:schemeClr val="tx1"/>
                </a:solidFill>
                <a:effectLst/>
                <a:latin typeface="+mn-lt"/>
                <a:ea typeface="+mn-ea"/>
                <a:cs typeface="+mn-cs"/>
              </a:rPr>
              <a:t> con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sin embargo, no lo comparan ni con grupo placebo ni con otro fármaco. En todos los pacientes, parece que no se vio un empeoramiento de la función pulmonar tras 16 semanas de tratamiento. Demostró también un aceptable perfil de seguridad y tolerabilidad.</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23</a:t>
            </a:fld>
            <a:endParaRPr lang="en-US"/>
          </a:p>
        </p:txBody>
      </p:sp>
    </p:spTree>
    <p:extLst>
      <p:ext uri="{BB962C8B-B14F-4D97-AF65-F5344CB8AC3E}">
        <p14:creationId xmlns:p14="http://schemas.microsoft.com/office/powerpoint/2010/main" xmlns="" val="1862886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a:t>
            </a:r>
            <a:r>
              <a:rPr lang="es-ES" sz="1200" kern="1200" dirty="0" err="1" smtClean="0">
                <a:solidFill>
                  <a:schemeClr val="tx1"/>
                </a:solidFill>
                <a:effectLst/>
                <a:latin typeface="+mn-lt"/>
                <a:ea typeface="+mn-ea"/>
                <a:cs typeface="+mn-cs"/>
              </a:rPr>
              <a:t>transplante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autólogo</a:t>
            </a:r>
            <a:r>
              <a:rPr lang="es-ES" sz="1200" kern="1200" dirty="0" smtClean="0">
                <a:solidFill>
                  <a:schemeClr val="tx1"/>
                </a:solidFill>
                <a:effectLst/>
                <a:latin typeface="+mn-lt"/>
                <a:ea typeface="+mn-ea"/>
                <a:cs typeface="+mn-cs"/>
              </a:rPr>
              <a:t> de células hematopoyéticas es el segundo tratamiento incluido en las guías de EULAR para el manejo de la ES, y se debe a que hay dos estudios sólidos que muestran resultados favorables en estos pacientes.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a:t>
            </a:r>
            <a:r>
              <a:rPr lang="es-ES" sz="1200" kern="1200" dirty="0" err="1" smtClean="0">
                <a:solidFill>
                  <a:schemeClr val="tx1"/>
                </a:solidFill>
                <a:effectLst/>
                <a:latin typeface="+mn-lt"/>
                <a:ea typeface="+mn-ea"/>
                <a:cs typeface="+mn-cs"/>
              </a:rPr>
              <a:t>publiado</a:t>
            </a:r>
            <a:r>
              <a:rPr lang="es-ES" sz="1200" kern="1200" dirty="0" smtClean="0">
                <a:solidFill>
                  <a:schemeClr val="tx1"/>
                </a:solidFill>
                <a:effectLst/>
                <a:latin typeface="+mn-lt"/>
                <a:ea typeface="+mn-ea"/>
                <a:cs typeface="+mn-cs"/>
              </a:rPr>
              <a:t> en 2017 utiliza pacientes con ES difusa que no han respondido a tratamiento convencional inmunosupresor (como </a:t>
            </a:r>
            <a:r>
              <a:rPr lang="es-ES" sz="1200" kern="1200" dirty="0" err="1" smtClean="0">
                <a:solidFill>
                  <a:schemeClr val="tx1"/>
                </a:solidFill>
                <a:effectLst/>
                <a:latin typeface="+mn-lt"/>
                <a:ea typeface="+mn-ea"/>
                <a:cs typeface="+mn-cs"/>
              </a:rPr>
              <a:t>metotrexate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azatioprina</a:t>
            </a:r>
            <a:r>
              <a:rPr lang="es-ES" sz="1200" kern="1200" dirty="0" smtClean="0">
                <a:solidFill>
                  <a:schemeClr val="tx1"/>
                </a:solidFill>
                <a:effectLst/>
                <a:latin typeface="+mn-lt"/>
                <a:ea typeface="+mn-ea"/>
                <a:cs typeface="+mn-cs"/>
              </a:rPr>
              <a:t>, CYC y </a:t>
            </a:r>
            <a:r>
              <a:rPr lang="es-ES" sz="1200" kern="1200" dirty="0" err="1" smtClean="0">
                <a:solidFill>
                  <a:schemeClr val="tx1"/>
                </a:solidFill>
                <a:effectLst/>
                <a:latin typeface="+mn-lt"/>
                <a:ea typeface="+mn-ea"/>
                <a:cs typeface="+mn-cs"/>
              </a:rPr>
              <a:t>prednisona</a:t>
            </a:r>
            <a:r>
              <a:rPr lang="es-ES" sz="1200" kern="1200" dirty="0" smtClean="0">
                <a:solidFill>
                  <a:schemeClr val="tx1"/>
                </a:solidFill>
                <a:effectLst/>
                <a:latin typeface="+mn-lt"/>
                <a:ea typeface="+mn-ea"/>
                <a:cs typeface="+mn-cs"/>
              </a:rPr>
              <a:t>), y se excluyeron aquellos con una DLCO &lt;50% (por tanto, los candidatos eran aquellos con un deterioro moderado en las PFR).</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comparó el grupo </a:t>
            </a:r>
            <a:r>
              <a:rPr lang="es-ES" sz="1200" kern="1200" dirty="0" err="1" smtClean="0">
                <a:solidFill>
                  <a:schemeClr val="tx1"/>
                </a:solidFill>
                <a:effectLst/>
                <a:latin typeface="+mn-lt"/>
                <a:ea typeface="+mn-ea"/>
                <a:cs typeface="+mn-cs"/>
              </a:rPr>
              <a:t>transplantado</a:t>
            </a:r>
            <a:r>
              <a:rPr lang="es-ES" sz="1200" kern="1200" dirty="0" smtClean="0">
                <a:solidFill>
                  <a:schemeClr val="tx1"/>
                </a:solidFill>
                <a:effectLst/>
                <a:latin typeface="+mn-lt"/>
                <a:ea typeface="+mn-ea"/>
                <a:cs typeface="+mn-cs"/>
              </a:rPr>
              <a:t> frente a un grupo control compuesto por pacientes con ES difusa que no recibieron </a:t>
            </a:r>
            <a:r>
              <a:rPr lang="es-ES" sz="1200" kern="1200" dirty="0" err="1" smtClean="0">
                <a:solidFill>
                  <a:schemeClr val="tx1"/>
                </a:solidFill>
                <a:effectLst/>
                <a:latin typeface="+mn-lt"/>
                <a:ea typeface="+mn-ea"/>
                <a:cs typeface="+mn-cs"/>
              </a:rPr>
              <a:t>transaplante</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entre los 17 pacientes que sobrevivieron al AHSCT, solo un paciente falleció durante el seguimiento (5.8%) debido a una manifestación asociada a la Esclerodermia. Sin embargo, la mortalidad relacionada con la enfermedad al final del seguimiento en el grupo control fue del 61%. En concreto , en el subgrupo de controles tratados con CYC, la mortalidad acumulada fue del 56% tras 5 años de seguimiento.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Finalmente, se evaluó la probabilidad acumulada d que la DLCO </a:t>
            </a:r>
            <a:r>
              <a:rPr lang="es-ES" sz="1200" kern="1200" dirty="0" err="1" smtClean="0">
                <a:solidFill>
                  <a:schemeClr val="tx1"/>
                </a:solidFill>
                <a:effectLst/>
                <a:latin typeface="+mn-lt"/>
                <a:ea typeface="+mn-ea"/>
                <a:cs typeface="+mn-cs"/>
              </a:rPr>
              <a:t>dsiminuyera</a:t>
            </a:r>
            <a:r>
              <a:rPr lang="es-ES" sz="1200" kern="1200" dirty="0" smtClean="0">
                <a:solidFill>
                  <a:schemeClr val="tx1"/>
                </a:solidFill>
                <a:effectLst/>
                <a:latin typeface="+mn-lt"/>
                <a:ea typeface="+mn-ea"/>
                <a:cs typeface="+mn-cs"/>
              </a:rPr>
              <a:t> por debajo del 50%, y fue menor en el grupo </a:t>
            </a:r>
            <a:r>
              <a:rPr lang="es-ES" sz="1200" kern="1200" dirty="0" err="1" smtClean="0">
                <a:solidFill>
                  <a:schemeClr val="tx1"/>
                </a:solidFill>
                <a:effectLst/>
                <a:latin typeface="+mn-lt"/>
                <a:ea typeface="+mn-ea"/>
                <a:cs typeface="+mn-cs"/>
              </a:rPr>
              <a:t>transplantado</a:t>
            </a:r>
            <a:r>
              <a:rPr lang="es-ES" sz="1200" kern="1200" dirty="0" smtClean="0">
                <a:solidFill>
                  <a:schemeClr val="tx1"/>
                </a:solidFill>
                <a:effectLst/>
                <a:latin typeface="+mn-lt"/>
                <a:ea typeface="+mn-ea"/>
                <a:cs typeface="+mn-cs"/>
              </a:rPr>
              <a:t> frente al grupo control y frente al grupo CYC.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24</a:t>
            </a:fld>
            <a:endParaRPr lang="en-US"/>
          </a:p>
        </p:txBody>
      </p:sp>
    </p:spTree>
    <p:extLst>
      <p:ext uri="{BB962C8B-B14F-4D97-AF65-F5344CB8AC3E}">
        <p14:creationId xmlns:p14="http://schemas.microsoft.com/office/powerpoint/2010/main" xmlns="" val="138817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Y este es el segundo estudio, en el que se incluyeron un total de 19 pacientes: 10 fueron </a:t>
            </a:r>
            <a:r>
              <a:rPr lang="es-ES" sz="1200" kern="1200" dirty="0" err="1" smtClean="0">
                <a:solidFill>
                  <a:schemeClr val="tx1"/>
                </a:solidFill>
                <a:effectLst/>
                <a:latin typeface="+mn-lt"/>
                <a:ea typeface="+mn-ea"/>
                <a:cs typeface="+mn-cs"/>
              </a:rPr>
              <a:t>transplantados</a:t>
            </a:r>
            <a:r>
              <a:rPr lang="es-ES" sz="1200" kern="1200" dirty="0" smtClean="0">
                <a:solidFill>
                  <a:schemeClr val="tx1"/>
                </a:solidFill>
                <a:effectLst/>
                <a:latin typeface="+mn-lt"/>
                <a:ea typeface="+mn-ea"/>
                <a:cs typeface="+mn-cs"/>
              </a:rPr>
              <a:t> y 6 recibieron 6 ciclos de CYC </a:t>
            </a:r>
            <a:r>
              <a:rPr lang="es-ES" sz="1200" kern="1200" dirty="0" err="1" smtClean="0">
                <a:solidFill>
                  <a:schemeClr val="tx1"/>
                </a:solidFill>
                <a:effectLst/>
                <a:latin typeface="+mn-lt"/>
                <a:ea typeface="+mn-ea"/>
                <a:cs typeface="+mn-cs"/>
              </a:rPr>
              <a:t>i.v</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vio que la mejoría de la FVC era significativamente mayor en el grupo </a:t>
            </a:r>
            <a:r>
              <a:rPr lang="es-ES" sz="1200" kern="1200" dirty="0" err="1" smtClean="0">
                <a:solidFill>
                  <a:schemeClr val="tx1"/>
                </a:solidFill>
                <a:effectLst/>
                <a:latin typeface="+mn-lt"/>
                <a:ea typeface="+mn-ea"/>
                <a:cs typeface="+mn-cs"/>
              </a:rPr>
              <a:t>transplantado</a:t>
            </a:r>
            <a:r>
              <a:rPr lang="es-ES" sz="1200" kern="1200" dirty="0" smtClean="0">
                <a:solidFill>
                  <a:schemeClr val="tx1"/>
                </a:solidFill>
                <a:effectLst/>
                <a:latin typeface="+mn-lt"/>
                <a:ea typeface="+mn-ea"/>
                <a:cs typeface="+mn-cs"/>
              </a:rPr>
              <a:t> frente al placebo tras 12 meses, mientras que los controles decayeron. La DLCO, sin embargo no mostró diferencias </a:t>
            </a:r>
            <a:r>
              <a:rPr lang="es-ES" sz="1200" kern="1200" dirty="0" err="1" smtClean="0">
                <a:solidFill>
                  <a:schemeClr val="tx1"/>
                </a:solidFill>
                <a:effectLst/>
                <a:latin typeface="+mn-lt"/>
                <a:ea typeface="+mn-ea"/>
                <a:cs typeface="+mn-cs"/>
              </a:rPr>
              <a:t>sinificativas</a:t>
            </a:r>
            <a:r>
              <a:rPr lang="es-ES" sz="1200" kern="1200" dirty="0" smtClean="0">
                <a:solidFill>
                  <a:schemeClr val="tx1"/>
                </a:solidFill>
                <a:effectLst/>
                <a:latin typeface="+mn-lt"/>
                <a:ea typeface="+mn-ea"/>
                <a:cs typeface="+mn-cs"/>
              </a:rPr>
              <a:t>, aunque sí la capacidad pulmonar total.</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25</a:t>
            </a:fld>
            <a:endParaRPr lang="en-US"/>
          </a:p>
        </p:txBody>
      </p:sp>
    </p:spTree>
    <p:extLst>
      <p:ext uri="{BB962C8B-B14F-4D97-AF65-F5344CB8AC3E}">
        <p14:creationId xmlns:p14="http://schemas.microsoft.com/office/powerpoint/2010/main" xmlns="" val="87890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Finalmente, sobre </a:t>
            </a:r>
            <a:r>
              <a:rPr lang="es-ES" sz="1200" kern="1200" dirty="0" err="1" smtClean="0">
                <a:solidFill>
                  <a:schemeClr val="tx1"/>
                </a:solidFill>
                <a:effectLst/>
                <a:latin typeface="+mn-lt"/>
                <a:ea typeface="+mn-ea"/>
                <a:cs typeface="+mn-cs"/>
              </a:rPr>
              <a:t>transplante</a:t>
            </a:r>
            <a:r>
              <a:rPr lang="es-ES" sz="1200" kern="1200" dirty="0" smtClean="0">
                <a:solidFill>
                  <a:schemeClr val="tx1"/>
                </a:solidFill>
                <a:effectLst/>
                <a:latin typeface="+mn-lt"/>
                <a:ea typeface="+mn-ea"/>
                <a:cs typeface="+mn-cs"/>
              </a:rPr>
              <a:t> de pulmón hay muy pocos datos.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grupo español realizó un estudio en el que evaluó las características, la mortalidad y la evolución de la función pulmón en pacientes con ES, comparado con una cohorte de pacientes que recibieron </a:t>
            </a:r>
            <a:r>
              <a:rPr lang="es-ES" sz="1200" kern="1200" dirty="0" err="1" smtClean="0">
                <a:solidFill>
                  <a:schemeClr val="tx1"/>
                </a:solidFill>
                <a:effectLst/>
                <a:latin typeface="+mn-lt"/>
                <a:ea typeface="+mn-ea"/>
                <a:cs typeface="+mn-cs"/>
              </a:rPr>
              <a:t>transplante</a:t>
            </a:r>
            <a:r>
              <a:rPr lang="es-ES" sz="1200" kern="1200" dirty="0" smtClean="0">
                <a:solidFill>
                  <a:schemeClr val="tx1"/>
                </a:solidFill>
                <a:effectLst/>
                <a:latin typeface="+mn-lt"/>
                <a:ea typeface="+mn-ea"/>
                <a:cs typeface="+mn-cs"/>
              </a:rPr>
              <a:t> pulmonar por otras causas.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a:t>
            </a:r>
            <a:r>
              <a:rPr lang="es-ES" sz="1200" kern="1200" dirty="0" err="1" smtClean="0">
                <a:solidFill>
                  <a:schemeClr val="tx1"/>
                </a:solidFill>
                <a:effectLst/>
                <a:latin typeface="+mn-lt"/>
                <a:ea typeface="+mn-ea"/>
                <a:cs typeface="+mn-cs"/>
              </a:rPr>
              <a:t>transplante</a:t>
            </a:r>
            <a:r>
              <a:rPr lang="es-ES" sz="1200" kern="1200" dirty="0" smtClean="0">
                <a:solidFill>
                  <a:schemeClr val="tx1"/>
                </a:solidFill>
                <a:effectLst/>
                <a:latin typeface="+mn-lt"/>
                <a:ea typeface="+mn-ea"/>
                <a:cs typeface="+mn-cs"/>
              </a:rPr>
              <a:t> fue un tratamiento efectivo en pacientes con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avanzada asociada a ES. El reflujo gastroesofágico no supuso una limitación para el </a:t>
            </a:r>
            <a:r>
              <a:rPr lang="es-ES" sz="1200" kern="1200" dirty="0" err="1" smtClean="0">
                <a:solidFill>
                  <a:schemeClr val="tx1"/>
                </a:solidFill>
                <a:effectLst/>
                <a:latin typeface="+mn-lt"/>
                <a:ea typeface="+mn-ea"/>
                <a:cs typeface="+mn-cs"/>
              </a:rPr>
              <a:t>transplante</a:t>
            </a:r>
            <a:r>
              <a:rPr lang="es-ES" sz="1200" kern="1200" dirty="0" smtClean="0">
                <a:solidFill>
                  <a:schemeClr val="tx1"/>
                </a:solidFill>
                <a:effectLst/>
                <a:latin typeface="+mn-lt"/>
                <a:ea typeface="+mn-ea"/>
                <a:cs typeface="+mn-cs"/>
              </a:rPr>
              <a:t> en este estudio, y las complicaciones y supervivencia no fue diferente a los pacientes con no ES.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26</a:t>
            </a:fld>
            <a:endParaRPr lang="en-US"/>
          </a:p>
        </p:txBody>
      </p:sp>
    </p:spTree>
    <p:extLst>
      <p:ext uri="{BB962C8B-B14F-4D97-AF65-F5344CB8AC3E}">
        <p14:creationId xmlns:p14="http://schemas.microsoft.com/office/powerpoint/2010/main" xmlns="" val="10784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Aún no está claro cuánto tiempo se debe tratar a estos pacientes.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se ha podido ver, la mayoría de ensayos clínicos en ES evalúan la inducción del tratamiento. Aunque existe un acuerdo entre los expertos en que el tratamiento es necesario mantenerlo para preservar los beneficios de la inducción y prevenir la recaída, sin embargo no hay estudios que comparen el mantenimiento de los tratamientos tras el período de inducción.</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tampoco que se sabe qué pacientes pueden beneficiarse de una terapia mantenida. Tampoco se sabe cuánto tiempo se debe mantener el tratamiento. </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tratamiento debería mantenerse algunos años después dela </a:t>
            </a:r>
            <a:r>
              <a:rPr lang="es-ES_tradnl" sz="1200" kern="1200" dirty="0" err="1" smtClean="0">
                <a:solidFill>
                  <a:schemeClr val="tx1"/>
                </a:solidFill>
                <a:effectLst/>
                <a:latin typeface="+mn-lt"/>
                <a:ea typeface="+mn-ea"/>
                <a:cs typeface="+mn-cs"/>
              </a:rPr>
              <a:t>estabilizacion</a:t>
            </a:r>
            <a:r>
              <a:rPr lang="es-ES_tradnl" sz="1200" kern="1200" dirty="0" smtClean="0">
                <a:solidFill>
                  <a:schemeClr val="tx1"/>
                </a:solidFill>
                <a:effectLst/>
                <a:latin typeface="+mn-lt"/>
                <a:ea typeface="+mn-ea"/>
                <a:cs typeface="+mn-cs"/>
              </a:rPr>
              <a:t> de las Pruebas de función respiratoria.</a:t>
            </a:r>
          </a:p>
          <a:p>
            <a:r>
              <a:rPr lang="es-ES_tradnl" sz="1200" kern="1200" dirty="0" smtClean="0">
                <a:solidFill>
                  <a:schemeClr val="tx1"/>
                </a:solidFill>
                <a:effectLst/>
                <a:latin typeface="+mn-lt"/>
                <a:ea typeface="+mn-ea"/>
                <a:cs typeface="+mn-cs"/>
              </a:rPr>
              <a:t>La</a:t>
            </a:r>
            <a:r>
              <a:rPr lang="es-ES_tradnl" sz="1200" kern="1200" baseline="0" dirty="0" smtClean="0">
                <a:solidFill>
                  <a:schemeClr val="tx1"/>
                </a:solidFill>
                <a:effectLst/>
                <a:latin typeface="+mn-lt"/>
                <a:ea typeface="+mn-ea"/>
                <a:cs typeface="+mn-cs"/>
              </a:rPr>
              <a:t> terapia a largo plazo solo se puede evaluar en estudios de práctica clínica </a:t>
            </a:r>
            <a:r>
              <a:rPr lang="es-ES_tradnl" sz="1200" kern="1200" baseline="0" dirty="0" err="1" smtClean="0">
                <a:solidFill>
                  <a:schemeClr val="tx1"/>
                </a:solidFill>
                <a:effectLst/>
                <a:latin typeface="+mn-lt"/>
                <a:ea typeface="+mn-ea"/>
                <a:cs typeface="+mn-cs"/>
              </a:rPr>
              <a:t>diara</a:t>
            </a:r>
            <a:r>
              <a:rPr lang="es-ES_tradnl" sz="1200" kern="1200" baseline="0" dirty="0" smtClean="0">
                <a:solidFill>
                  <a:schemeClr val="tx1"/>
                </a:solidFill>
                <a:effectLst/>
                <a:latin typeface="+mn-lt"/>
                <a:ea typeface="+mn-ea"/>
                <a:cs typeface="+mn-cs"/>
              </a:rPr>
              <a:t>, pero estos tiene el problema de la frecuente aparición de sesgos:</a:t>
            </a:r>
          </a:p>
          <a:p>
            <a:pPr marL="171450" indent="-171450">
              <a:buFontTx/>
              <a:buChar char="-"/>
            </a:pPr>
            <a:r>
              <a:rPr lang="es-ES_tradnl" sz="1200" kern="1200" baseline="0" dirty="0" smtClean="0">
                <a:solidFill>
                  <a:schemeClr val="tx1"/>
                </a:solidFill>
                <a:effectLst/>
                <a:latin typeface="+mn-lt"/>
                <a:ea typeface="+mn-ea"/>
                <a:cs typeface="+mn-cs"/>
              </a:rPr>
              <a:t>Pacientes con formas más severas recibirán terapia más agresiva.</a:t>
            </a:r>
          </a:p>
          <a:p>
            <a:pPr marL="171450" indent="-171450">
              <a:buFontTx/>
              <a:buChar char="-"/>
            </a:pPr>
            <a:r>
              <a:rPr lang="es-ES_tradnl" sz="1200" kern="1200" baseline="0" dirty="0" smtClean="0">
                <a:solidFill>
                  <a:schemeClr val="tx1"/>
                </a:solidFill>
                <a:effectLst/>
                <a:latin typeface="+mn-lt"/>
                <a:ea typeface="+mn-ea"/>
                <a:cs typeface="+mn-cs"/>
              </a:rPr>
              <a:t>Al tratarse de fármacos muy inmunosupresores, en muchas ocasiones el médico prefiere realizar una terapia de inducción seguida de vigilancia. </a:t>
            </a:r>
          </a:p>
          <a:p>
            <a:pPr marL="171450" indent="-171450">
              <a:buFontTx/>
              <a:buChar char="-"/>
            </a:pPr>
            <a:r>
              <a:rPr lang="es-ES_tradnl" sz="1200" kern="1200" baseline="0" dirty="0" smtClean="0">
                <a:solidFill>
                  <a:schemeClr val="tx1"/>
                </a:solidFill>
                <a:effectLst/>
                <a:latin typeface="+mn-lt"/>
                <a:ea typeface="+mn-ea"/>
                <a:cs typeface="+mn-cs"/>
              </a:rPr>
              <a:t>Existen pérdidas de pacientes durante el seguimiento, en su mayor parte debido a muerte por la </a:t>
            </a:r>
            <a:r>
              <a:rPr lang="es-ES_tradnl" sz="1200" kern="1200" baseline="0" dirty="0" err="1" smtClean="0">
                <a:solidFill>
                  <a:schemeClr val="tx1"/>
                </a:solidFill>
                <a:effectLst/>
                <a:latin typeface="+mn-lt"/>
                <a:ea typeface="+mn-ea"/>
                <a:cs typeface="+mn-cs"/>
              </a:rPr>
              <a:t>neumopatía</a:t>
            </a:r>
            <a:r>
              <a:rPr lang="es-ES_tradnl" sz="1200" kern="1200" baseline="0" dirty="0" smtClean="0">
                <a:solidFill>
                  <a:schemeClr val="tx1"/>
                </a:solidFill>
                <a:effectLst/>
                <a:latin typeface="+mn-lt"/>
                <a:ea typeface="+mn-ea"/>
                <a:cs typeface="+mn-cs"/>
              </a:rPr>
              <a:t>. </a:t>
            </a:r>
          </a:p>
          <a:p>
            <a:pPr marL="171450" indent="-171450">
              <a:buFontTx/>
              <a:buChar char="-"/>
            </a:pPr>
            <a:r>
              <a:rPr lang="es-ES_tradnl" sz="1200" kern="1200" baseline="0" dirty="0" smtClean="0">
                <a:solidFill>
                  <a:schemeClr val="tx1"/>
                </a:solidFill>
                <a:effectLst/>
                <a:latin typeface="+mn-lt"/>
                <a:ea typeface="+mn-ea"/>
                <a:cs typeface="+mn-cs"/>
              </a:rPr>
              <a:t>Pacientes no respondedores a terapia de inducción, normalmente cambian a otro fármaco.</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27</a:t>
            </a:fld>
            <a:endParaRPr lang="en-US"/>
          </a:p>
        </p:txBody>
      </p:sp>
    </p:spTree>
    <p:extLst>
      <p:ext uri="{BB962C8B-B14F-4D97-AF65-F5344CB8AC3E}">
        <p14:creationId xmlns:p14="http://schemas.microsoft.com/office/powerpoint/2010/main" xmlns="" val="1089642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 día de hoy se están realizando numerosos estudios con nuevas moléculas, o con moléculas que no habían sido utilizadas en estos pacientes, como son el </a:t>
            </a:r>
            <a:r>
              <a:rPr lang="es-ES" sz="1200" kern="1200" dirty="0" err="1" smtClean="0">
                <a:solidFill>
                  <a:schemeClr val="tx1"/>
                </a:solidFill>
                <a:effectLst/>
                <a:latin typeface="+mn-lt"/>
                <a:ea typeface="+mn-ea"/>
                <a:cs typeface="+mn-cs"/>
              </a:rPr>
              <a:t>Belimumab</a:t>
            </a:r>
            <a:r>
              <a:rPr lang="es-ES" sz="1200" kern="1200" dirty="0" smtClean="0">
                <a:solidFill>
                  <a:schemeClr val="tx1"/>
                </a:solidFill>
                <a:effectLst/>
                <a:latin typeface="+mn-lt"/>
                <a:ea typeface="+mn-ea"/>
                <a:cs typeface="+mn-cs"/>
              </a:rPr>
              <a:t> (aprobado en Lupus pero no en ES), </a:t>
            </a:r>
            <a:r>
              <a:rPr lang="es-ES" sz="1200" kern="1200" dirty="0" err="1" smtClean="0">
                <a:solidFill>
                  <a:schemeClr val="tx1"/>
                </a:solidFill>
                <a:effectLst/>
                <a:latin typeface="+mn-lt"/>
                <a:ea typeface="+mn-ea"/>
                <a:cs typeface="+mn-cs"/>
              </a:rPr>
              <a:t>Abatacept</a:t>
            </a:r>
            <a:r>
              <a:rPr lang="es-ES" sz="1200" kern="1200" dirty="0" smtClean="0">
                <a:solidFill>
                  <a:schemeClr val="tx1"/>
                </a:solidFill>
                <a:effectLst/>
                <a:latin typeface="+mn-lt"/>
                <a:ea typeface="+mn-ea"/>
                <a:cs typeface="+mn-cs"/>
              </a:rPr>
              <a:t>, útil en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asociada a AR, y nuevas moléculas como la </a:t>
            </a:r>
            <a:r>
              <a:rPr lang="es-ES" sz="1200" kern="1200" dirty="0" err="1" smtClean="0">
                <a:solidFill>
                  <a:schemeClr val="tx1"/>
                </a:solidFill>
                <a:effectLst/>
                <a:latin typeface="+mn-lt"/>
                <a:ea typeface="+mn-ea"/>
                <a:cs typeface="+mn-cs"/>
              </a:rPr>
              <a:t>Pomalidomida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Nilotinib</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Abituzumab</a:t>
            </a:r>
            <a:r>
              <a:rPr lang="es-ES" sz="1200" kern="1200" dirty="0" smtClean="0">
                <a:solidFill>
                  <a:schemeClr val="tx1"/>
                </a:solidFill>
                <a:effectLst/>
                <a:latin typeface="+mn-lt"/>
                <a:ea typeface="+mn-ea"/>
                <a:cs typeface="+mn-cs"/>
              </a:rPr>
              <a:t> y </a:t>
            </a:r>
            <a:r>
              <a:rPr lang="es-ES" sz="1200" kern="1200" dirty="0" err="1" smtClean="0">
                <a:solidFill>
                  <a:schemeClr val="tx1"/>
                </a:solidFill>
                <a:effectLst/>
                <a:latin typeface="+mn-lt"/>
                <a:ea typeface="+mn-ea"/>
                <a:cs typeface="+mn-cs"/>
              </a:rPr>
              <a:t>Bortezomib</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28</a:t>
            </a:fld>
            <a:endParaRPr lang="en-US"/>
          </a:p>
        </p:txBody>
      </p:sp>
    </p:spTree>
    <p:extLst>
      <p:ext uri="{BB962C8B-B14F-4D97-AF65-F5344CB8AC3E}">
        <p14:creationId xmlns:p14="http://schemas.microsoft.com/office/powerpoint/2010/main" xmlns="" val="1494393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MYILD: The present study is performed to study the efficacy of oral mycophenolate </a:t>
            </a:r>
            <a:r>
              <a:rPr lang="en-US" sz="1200" kern="1200" dirty="0" err="1" smtClean="0">
                <a:solidFill>
                  <a:schemeClr val="tx1"/>
                </a:solidFill>
                <a:effectLst/>
                <a:latin typeface="+mn-lt"/>
                <a:ea typeface="+mn-ea"/>
                <a:cs typeface="+mn-cs"/>
              </a:rPr>
              <a:t>mofetil</a:t>
            </a:r>
            <a:r>
              <a:rPr lang="en-US" sz="1200" kern="1200" dirty="0" smtClean="0">
                <a:solidFill>
                  <a:schemeClr val="tx1"/>
                </a:solidFill>
                <a:effectLst/>
                <a:latin typeface="+mn-lt"/>
                <a:ea typeface="+mn-ea"/>
                <a:cs typeface="+mn-cs"/>
              </a:rPr>
              <a:t> in treating early and mild ILD in patients of </a:t>
            </a:r>
            <a:r>
              <a:rPr lang="en-US" sz="1200" kern="1200" dirty="0" err="1" smtClean="0">
                <a:solidFill>
                  <a:schemeClr val="tx1"/>
                </a:solidFill>
                <a:effectLst/>
                <a:latin typeface="+mn-lt"/>
                <a:ea typeface="+mn-ea"/>
                <a:cs typeface="+mn-cs"/>
              </a:rPr>
              <a:t>SSc</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SLSIII: The primary hypothesis is that the rapid onset and anti-fibrotic effects of PFD, which have been observed in the treatment of Idiopathic Pulmonary Fibrosis (IPF), will complement the delayed </a:t>
            </a:r>
            <a:r>
              <a:rPr lang="en-US" sz="1200" kern="1200" dirty="0" err="1" smtClean="0">
                <a:solidFill>
                  <a:schemeClr val="tx1"/>
                </a:solidFill>
                <a:effectLst/>
                <a:latin typeface="+mn-lt"/>
                <a:ea typeface="+mn-ea"/>
                <a:cs typeface="+mn-cs"/>
              </a:rPr>
              <a:t>antiinflammatory</a:t>
            </a:r>
            <a:r>
              <a:rPr lang="en-US" sz="1200" kern="1200" dirty="0" smtClean="0">
                <a:solidFill>
                  <a:schemeClr val="tx1"/>
                </a:solidFill>
                <a:effectLst/>
                <a:latin typeface="+mn-lt"/>
                <a:ea typeface="+mn-ea"/>
                <a:cs typeface="+mn-cs"/>
              </a:rPr>
              <a:t> and immunosuppressive effects of MMF, to produce a significantly more rapid and/or greater improvement in lung function over time than occurs in patients receiving control therapy with MMF and Placebo.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RECITAL: This study has therefore been initiated to evaluate the efficacy of rituximab (compared with standard therapy) in patients with progressive CTD related ILD. </a:t>
            </a:r>
            <a:r>
              <a:rPr lang="es-ES" sz="1200" kern="1200" dirty="0" smtClean="0">
                <a:solidFill>
                  <a:schemeClr val="tx1"/>
                </a:solidFill>
                <a:effectLst/>
                <a:latin typeface="+mn-lt"/>
                <a:ea typeface="+mn-ea"/>
                <a:cs typeface="+mn-cs"/>
              </a:rPr>
              <a:t>NO SE HA HECHO NI SIQUIERA ENSAYO DE RITUXIMAB VS PLACEBO, YA QUE HA DEMOSTRADO DE SOBRA EN PRÁCTICA CLÍNICA UNA GRAN EFECTIVIDAD EN PACIENTES CON ILD.</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EvER</a:t>
            </a:r>
            <a:r>
              <a:rPr lang="en-US" sz="1200" kern="1200" dirty="0" smtClean="0">
                <a:solidFill>
                  <a:schemeClr val="tx1"/>
                </a:solidFill>
                <a:effectLst/>
                <a:latin typeface="+mn-lt"/>
                <a:ea typeface="+mn-ea"/>
                <a:cs typeface="+mn-cs"/>
              </a:rPr>
              <a:t>-ILD: to evaluate the efficacy on lung function 6 months after one course of rituximab (2 infusions) and </a:t>
            </a:r>
            <a:r>
              <a:rPr lang="en-US" sz="1200" kern="1200" dirty="0" err="1" smtClean="0">
                <a:solidFill>
                  <a:schemeClr val="tx1"/>
                </a:solidFill>
                <a:effectLst/>
                <a:latin typeface="+mn-lt"/>
                <a:ea typeface="+mn-ea"/>
                <a:cs typeface="+mn-cs"/>
              </a:rPr>
              <a:t>mycophénolate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mofétil</a:t>
            </a:r>
            <a:r>
              <a:rPr lang="en-US" sz="1200" kern="1200" dirty="0" smtClean="0">
                <a:solidFill>
                  <a:schemeClr val="tx1"/>
                </a:solidFill>
                <a:effectLst/>
                <a:latin typeface="+mn-lt"/>
                <a:ea typeface="+mn-ea"/>
                <a:cs typeface="+mn-cs"/>
              </a:rPr>
              <a:t> (MMF) treatment compared to one course of placebo and 6 months of MMF treatment in a broad range of patients with Interstitial Lung Diseases (ILD) non-responders to a first line immunosuppressive treatment.</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se puede ver, la mayoría de ensayos incluyen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 debido al mayor perfil de </a:t>
            </a:r>
            <a:r>
              <a:rPr lang="es-ES" sz="1200" kern="1200" smtClean="0">
                <a:solidFill>
                  <a:schemeClr val="tx1"/>
                </a:solidFill>
                <a:effectLst/>
                <a:latin typeface="+mn-lt"/>
                <a:ea typeface="+mn-ea"/>
                <a:cs typeface="+mn-cs"/>
              </a:rPr>
              <a:t>seguridad.</a:t>
            </a:r>
            <a:endParaRPr lang="en-GB"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29</a:t>
            </a:fld>
            <a:endParaRPr lang="en-US"/>
          </a:p>
        </p:txBody>
      </p:sp>
    </p:spTree>
    <p:extLst>
      <p:ext uri="{BB962C8B-B14F-4D97-AF65-F5344CB8AC3E}">
        <p14:creationId xmlns:p14="http://schemas.microsoft.com/office/powerpoint/2010/main" xmlns="" val="29893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Esta presentación la voy a centrar en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asociada a esclerodermia, ya que dentro de las enfermedades autoinmunes (excluyendo la AR) es la que más se asocia a afectación pulmonar.</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tres preguntas fundamentales que debemos hacernos en relación a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asociada a la esclerodermia, son: a qué pacientes tratamos? Qué opciones de tratamiento tenemos para estos pacientes, y finalmente, ¿cuánto tiempo mantenemos el tratamiento?.</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3</a:t>
            </a:fld>
            <a:endParaRPr lang="en-US"/>
          </a:p>
        </p:txBody>
      </p:sp>
    </p:spTree>
    <p:extLst>
      <p:ext uri="{BB962C8B-B14F-4D97-AF65-F5344CB8AC3E}">
        <p14:creationId xmlns:p14="http://schemas.microsoft.com/office/powerpoint/2010/main" xmlns="" val="1687153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30</a:t>
            </a:fld>
            <a:endParaRPr lang="en-US"/>
          </a:p>
        </p:txBody>
      </p:sp>
    </p:spTree>
    <p:extLst>
      <p:ext uri="{BB962C8B-B14F-4D97-AF65-F5344CB8AC3E}">
        <p14:creationId xmlns:p14="http://schemas.microsoft.com/office/powerpoint/2010/main" xmlns="" val="671273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31</a:t>
            </a:fld>
            <a:endParaRPr lang="en-US"/>
          </a:p>
        </p:txBody>
      </p:sp>
    </p:spTree>
    <p:extLst>
      <p:ext uri="{BB962C8B-B14F-4D97-AF65-F5344CB8AC3E}">
        <p14:creationId xmlns:p14="http://schemas.microsoft.com/office/powerpoint/2010/main" xmlns="" val="198518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Existen algunos factores clínicos y biológicos que han demostrado estar asociados tanto a la aparición como a la progresión de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en estos pacientes, por tanto, deberíamos considerar el </a:t>
            </a:r>
            <a:r>
              <a:rPr lang="es-ES" sz="1200" kern="1200" dirty="0" err="1" smtClean="0">
                <a:solidFill>
                  <a:schemeClr val="tx1"/>
                </a:solidFill>
                <a:effectLst/>
                <a:latin typeface="+mn-lt"/>
                <a:ea typeface="+mn-ea"/>
                <a:cs typeface="+mn-cs"/>
              </a:rPr>
              <a:t>incio</a:t>
            </a:r>
            <a:r>
              <a:rPr lang="es-ES" sz="1200" kern="1200" dirty="0" smtClean="0">
                <a:solidFill>
                  <a:schemeClr val="tx1"/>
                </a:solidFill>
                <a:effectLst/>
                <a:latin typeface="+mn-lt"/>
                <a:ea typeface="+mn-ea"/>
                <a:cs typeface="+mn-cs"/>
              </a:rPr>
              <a:t> de un tratamiento inmunosupresor en estos pacientes.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Aunque las mujeres presentan mayor riesgo de desarrollar Esclerodermia, los hombres tienen mayor probabilidad de desarrollar </a:t>
            </a:r>
            <a:r>
              <a:rPr lang="es-ES" sz="1200" kern="1200" dirty="0" err="1" smtClean="0">
                <a:solidFill>
                  <a:schemeClr val="tx1"/>
                </a:solidFill>
                <a:effectLst/>
                <a:latin typeface="+mn-lt"/>
                <a:ea typeface="+mn-ea"/>
                <a:cs typeface="+mn-cs"/>
              </a:rPr>
              <a:t>neumopatías</a:t>
            </a:r>
            <a:r>
              <a:rPr lang="es-ES" sz="1200" kern="1200" dirty="0" smtClean="0">
                <a:solidFill>
                  <a:schemeClr val="tx1"/>
                </a:solidFill>
                <a:effectLst/>
                <a:latin typeface="+mn-lt"/>
                <a:ea typeface="+mn-ea"/>
                <a:cs typeface="+mn-cs"/>
              </a:rPr>
              <a:t> intersticiales severas. Por otro lado, la raza afro-americana se asocia a una enfermedad pulmonar más precoz y de mayor severidad frente a las caucásica.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cuanto la extensión de la afectación cutánea, la prevalencia de afectación pulmonar aparece en alrededor del 50% de los pacientes con formas difusas, mientras que en las formas limitadas la prevalencia de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no llega al 35%.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anticuerpos anti-</a:t>
            </a:r>
            <a:r>
              <a:rPr lang="es-ES" sz="1200" kern="1200" dirty="0" err="1" smtClean="0">
                <a:solidFill>
                  <a:schemeClr val="tx1"/>
                </a:solidFill>
                <a:effectLst/>
                <a:latin typeface="+mn-lt"/>
                <a:ea typeface="+mn-ea"/>
                <a:cs typeface="+mn-cs"/>
              </a:rPr>
              <a:t>Topoisomerasa</a:t>
            </a:r>
            <a:r>
              <a:rPr lang="es-ES" sz="1200" kern="1200" dirty="0" smtClean="0">
                <a:solidFill>
                  <a:schemeClr val="tx1"/>
                </a:solidFill>
                <a:effectLst/>
                <a:latin typeface="+mn-lt"/>
                <a:ea typeface="+mn-ea"/>
                <a:cs typeface="+mn-cs"/>
              </a:rPr>
              <a:t> I (o anti-Slc-70) están fuertemente asociados al desarrollo de afectación pulmonar. De hecho, alrededor del 85% de los pacientes con estos anticuerpos positivos desarrollarán fibrosis pulmonar. Sin embargo, la presencia de Ac </a:t>
            </a:r>
            <a:r>
              <a:rPr lang="es-ES" sz="1200" kern="1200" dirty="0" err="1" smtClean="0">
                <a:solidFill>
                  <a:schemeClr val="tx1"/>
                </a:solidFill>
                <a:effectLst/>
                <a:latin typeface="+mn-lt"/>
                <a:ea typeface="+mn-ea"/>
                <a:cs typeface="+mn-cs"/>
              </a:rPr>
              <a:t>anticentrómero</a:t>
            </a:r>
            <a:r>
              <a:rPr lang="es-ES" sz="1200" kern="1200" dirty="0" smtClean="0">
                <a:solidFill>
                  <a:schemeClr val="tx1"/>
                </a:solidFill>
                <a:effectLst/>
                <a:latin typeface="+mn-lt"/>
                <a:ea typeface="+mn-ea"/>
                <a:cs typeface="+mn-cs"/>
              </a:rPr>
              <a:t> está mucho menos asociada al desarrollo de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Las pruebas funcionales respiratorias en el momento del diagnóstico nos pueden orientar hacia el riesgo de progresión de la afectación pulmonar, debido a que el momento de mayor progresión ocurre en los 5 primeros años del diagnóstico. Se ha visto una fuerte asociación entre la mortalidad y los niveles descendidos en la CVF y DLCO en el momento del diagnóstico, y no tanto con el patrón histológico.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cuanto a la imagen del TAC-AR, se vio que una fibrosis que ocupa más del 20% del volumen total del pulmón, se asocia de forma significativa y un mayor riesgo de rápido empeoramiento de la función pulmonar y muerte, comparado con aquellos pacientes que mostraron una afectación &lt;20%.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algunos estudios se ha demostrado que el grado reflujo gastroesofágico se asocia a la extensión de la enfermedad pulmonar evaluada mediante PFR y TAC-AR.</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4</a:t>
            </a:fld>
            <a:endParaRPr lang="en-US"/>
          </a:p>
        </p:txBody>
      </p:sp>
    </p:spTree>
    <p:extLst>
      <p:ext uri="{BB962C8B-B14F-4D97-AF65-F5344CB8AC3E}">
        <p14:creationId xmlns:p14="http://schemas.microsoft.com/office/powerpoint/2010/main" xmlns="" val="169451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Debido a que parece que las PFR y la extensión de la fibrosis parece ser un marcador importante de severidad en estos pacientes, </a:t>
            </a:r>
            <a:r>
              <a:rPr lang="es-ES" sz="1200" kern="1200" dirty="0" err="1" smtClean="0">
                <a:solidFill>
                  <a:schemeClr val="tx1"/>
                </a:solidFill>
                <a:effectLst/>
                <a:latin typeface="+mn-lt"/>
                <a:ea typeface="+mn-ea"/>
                <a:cs typeface="+mn-cs"/>
              </a:rPr>
              <a:t>Goh</a:t>
            </a:r>
            <a:r>
              <a:rPr lang="es-ES" sz="1200" kern="1200" dirty="0" smtClean="0">
                <a:solidFill>
                  <a:schemeClr val="tx1"/>
                </a:solidFill>
                <a:effectLst/>
                <a:latin typeface="+mn-lt"/>
                <a:ea typeface="+mn-ea"/>
                <a:cs typeface="+mn-cs"/>
              </a:rPr>
              <a:t> y colaboradores propusieron un algoritmo en el que la afectación extensa del pulmón (&gt;20%) justificaría el tratamiento inmunosupresor, mientras que en la enfermedad limitada a menos del 20% de la extensión pulmonar, no estaría justificado dicho tratamiento.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caso de que no sepamos la extensión de la afectación, o esta sea indeterminada, estaría indicado realizar unas pruebas funcionales respiratorias, de manera que una CVF &gt;70% no justifica el tratamiento, mientras que una CVF&lt;70% sería indicación de iniciar tratamiento. </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5</a:t>
            </a:fld>
            <a:endParaRPr lang="en-US"/>
          </a:p>
        </p:txBody>
      </p:sp>
    </p:spTree>
    <p:extLst>
      <p:ext uri="{BB962C8B-B14F-4D97-AF65-F5344CB8AC3E}">
        <p14:creationId xmlns:p14="http://schemas.microsoft.com/office/powerpoint/2010/main" xmlns="" val="94354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err="1" smtClean="0">
                <a:solidFill>
                  <a:schemeClr val="tx1"/>
                </a:solidFill>
                <a:effectLst/>
                <a:latin typeface="+mn-lt"/>
                <a:ea typeface="+mn-ea"/>
                <a:cs typeface="+mn-cs"/>
              </a:rPr>
              <a:t>Tambien</a:t>
            </a:r>
            <a:r>
              <a:rPr lang="es-ES_tradnl" sz="1200" kern="1200" dirty="0" smtClean="0">
                <a:solidFill>
                  <a:schemeClr val="tx1"/>
                </a:solidFill>
                <a:effectLst/>
                <a:latin typeface="+mn-lt"/>
                <a:ea typeface="+mn-ea"/>
                <a:cs typeface="+mn-cs"/>
              </a:rPr>
              <a:t> podemos basarnos en los cambios de las PFR para definir un empeoramiento de la enfermedad y por lo tanto que el paciente está progresando en su EPI.</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grupo de trabajo OMERACT sobre enfermedad pulmonar intersticial asociada a enfermedades del tejido conectivo propuso iniciar tratamiento en aquellos pacientes con un descenso relativo de la FVC mayor o igual al 10%, o en aquellos pacientes que presenten un descenso relativo entre el 5% y el 10% en la CVF, pero con un descenso en la DLCO mayor o igual al 15%. </a:t>
            </a:r>
            <a:endParaRPr lang="en-GB" sz="1200" kern="1200" dirty="0" smtClean="0">
              <a:solidFill>
                <a:schemeClr val="tx1"/>
              </a:solidFill>
              <a:effectLst/>
              <a:latin typeface="+mn-lt"/>
              <a:ea typeface="+mn-ea"/>
              <a:cs typeface="+mn-cs"/>
            </a:endParaRPr>
          </a:p>
          <a:p>
            <a:pPr eaLnBrk="1" hangingPunct="1"/>
            <a:endParaRPr lang="es-ES_tradnl"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6</a:t>
            </a:fld>
            <a:endParaRPr lang="en-US"/>
          </a:p>
        </p:txBody>
      </p:sp>
    </p:spTree>
    <p:extLst>
      <p:ext uri="{BB962C8B-B14F-4D97-AF65-F5344CB8AC3E}">
        <p14:creationId xmlns:p14="http://schemas.microsoft.com/office/powerpoint/2010/main" xmlns="" val="7702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2017 se publicaron las recomendaciones para el manejo de las esclerosis sistémicas. Uno de los epígrafes se refiere a la Enfermedad Pulmonar, en el que solamente se contempla la CYC como tratamiento farmacológico eficaz, con un nivel de recomendación A, debido a que se dispone de 2 importantes ensayos clínicos que demuestran su eficacia en la estabilización de la función pulmonar frente a placebo. También recomiendan el </a:t>
            </a:r>
            <a:r>
              <a:rPr lang="es-ES_tradnl" sz="1200" kern="1200" dirty="0" err="1" smtClean="0">
                <a:solidFill>
                  <a:schemeClr val="tx1"/>
                </a:solidFill>
                <a:effectLst/>
                <a:latin typeface="+mn-lt"/>
                <a:ea typeface="+mn-ea"/>
                <a:cs typeface="+mn-cs"/>
              </a:rPr>
              <a:t>Tx</a:t>
            </a:r>
            <a:r>
              <a:rPr lang="es-ES_tradnl" sz="1200" kern="1200" dirty="0" smtClean="0">
                <a:solidFill>
                  <a:schemeClr val="tx1"/>
                </a:solidFill>
                <a:effectLst/>
                <a:latin typeface="+mn-lt"/>
                <a:ea typeface="+mn-ea"/>
                <a:cs typeface="+mn-cs"/>
              </a:rPr>
              <a:t> medula ósea en pacientes seleccionados con una </a:t>
            </a:r>
            <a:r>
              <a:rPr lang="es-ES_tradnl" sz="1200" kern="1200" dirty="0" err="1" smtClean="0">
                <a:solidFill>
                  <a:schemeClr val="tx1"/>
                </a:solidFill>
                <a:effectLst/>
                <a:latin typeface="+mn-lt"/>
                <a:ea typeface="+mn-ea"/>
                <a:cs typeface="+mn-cs"/>
              </a:rPr>
              <a:t>Scc</a:t>
            </a:r>
            <a:r>
              <a:rPr lang="es-ES_tradnl" sz="1200" kern="1200" dirty="0" smtClean="0">
                <a:solidFill>
                  <a:schemeClr val="tx1"/>
                </a:solidFill>
                <a:effectLst/>
                <a:latin typeface="+mn-lt"/>
                <a:ea typeface="+mn-ea"/>
                <a:cs typeface="+mn-cs"/>
              </a:rPr>
              <a:t> rápida y progresiva y que ésta se realice en centros seleccionados. </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Sabemos que existen otros fármacos que pueden ser utilizados en esta patología; sin embargo, estas recomendaciones no los contemplan debido a varias razones que iré explicando a lo largo de la charla.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7</a:t>
            </a:fld>
            <a:endParaRPr lang="en-US"/>
          </a:p>
        </p:txBody>
      </p:sp>
    </p:spTree>
    <p:extLst>
      <p:ext uri="{BB962C8B-B14F-4D97-AF65-F5344CB8AC3E}">
        <p14:creationId xmlns:p14="http://schemas.microsoft.com/office/powerpoint/2010/main" xmlns="" val="152352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primer ensayo que se publicó comparaba </a:t>
            </a:r>
            <a:r>
              <a:rPr lang="es-ES" sz="1200" kern="1200" dirty="0" err="1" smtClean="0">
                <a:solidFill>
                  <a:schemeClr val="tx1"/>
                </a:solidFill>
                <a:effectLst/>
                <a:latin typeface="+mn-lt"/>
                <a:ea typeface="+mn-ea"/>
                <a:cs typeface="+mn-cs"/>
              </a:rPr>
              <a:t>Ciclofosfamida</a:t>
            </a:r>
            <a:r>
              <a:rPr lang="es-ES" sz="1200" kern="1200" dirty="0" smtClean="0">
                <a:solidFill>
                  <a:schemeClr val="tx1"/>
                </a:solidFill>
                <a:effectLst/>
                <a:latin typeface="+mn-lt"/>
                <a:ea typeface="+mn-ea"/>
                <a:cs typeface="+mn-cs"/>
              </a:rPr>
              <a:t> oral frente a placebo, e incluyó unos </a:t>
            </a:r>
            <a:r>
              <a:rPr lang="es-ES" sz="1200" b="1" kern="1200" dirty="0" smtClean="0">
                <a:solidFill>
                  <a:schemeClr val="tx1"/>
                </a:solidFill>
                <a:effectLst/>
                <a:latin typeface="+mn-lt"/>
                <a:ea typeface="+mn-ea"/>
                <a:cs typeface="+mn-cs"/>
              </a:rPr>
              <a:t>158 pacientes</a:t>
            </a:r>
            <a:r>
              <a:rPr lang="es-ES" sz="1200" kern="1200" dirty="0" smtClean="0">
                <a:solidFill>
                  <a:schemeClr val="tx1"/>
                </a:solidFill>
                <a:effectLst/>
                <a:latin typeface="+mn-lt"/>
                <a:ea typeface="+mn-ea"/>
                <a:cs typeface="+mn-cs"/>
              </a:rPr>
              <a:t> con alveolitis activa. Demostró que la CYC oral a 1-2mg/</a:t>
            </a:r>
            <a:r>
              <a:rPr lang="es-ES" sz="1200" kern="1200" dirty="0" err="1" smtClean="0">
                <a:solidFill>
                  <a:schemeClr val="tx1"/>
                </a:solidFill>
                <a:effectLst/>
                <a:latin typeface="+mn-lt"/>
                <a:ea typeface="+mn-ea"/>
                <a:cs typeface="+mn-cs"/>
              </a:rPr>
              <a:t>kd</a:t>
            </a:r>
            <a:r>
              <a:rPr lang="es-ES" sz="1200" kern="1200" dirty="0" smtClean="0">
                <a:solidFill>
                  <a:schemeClr val="tx1"/>
                </a:solidFill>
                <a:effectLst/>
                <a:latin typeface="+mn-lt"/>
                <a:ea typeface="+mn-ea"/>
                <a:cs typeface="+mn-cs"/>
              </a:rPr>
              <a:t>/día mejoraba los volúmenes pulmonares, la disnea y la calidad de vida tras 12 meses comparado con placebo. La primera gráfica muestra la diferencia en la CVF a los 12 meses en los dos grupos de tratamiento, ajustado por el grado de fibrosis. Se puede observar que el grupo de CYC muestra niveles más elevados de CVF frente al grupo placebo. La segunda gráfica muestra el cambio en la CVF en los dos grupos de tratamiento. Vemos que, en el grupo con CYC, hasta el 25% de pacientes presentan un cambio relativo entre el 0-5% de la CVF (por tanto, muestran una estabilización de la función respiratoria); mientras que en el grupo placebo un 25% de los pacientes muestran un empeoramiento en a CVF.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segundo ensayo evalúa CYC intravenosa (6 infusiones) seguida de </a:t>
            </a:r>
            <a:r>
              <a:rPr lang="es-ES" sz="1200" kern="1200" dirty="0" err="1" smtClean="0">
                <a:solidFill>
                  <a:schemeClr val="tx1"/>
                </a:solidFill>
                <a:effectLst/>
                <a:latin typeface="+mn-lt"/>
                <a:ea typeface="+mn-ea"/>
                <a:cs typeface="+mn-cs"/>
              </a:rPr>
              <a:t>azatioprina</a:t>
            </a:r>
            <a:r>
              <a:rPr lang="es-ES" sz="1200" kern="1200" dirty="0" smtClean="0">
                <a:solidFill>
                  <a:schemeClr val="tx1"/>
                </a:solidFill>
                <a:effectLst/>
                <a:latin typeface="+mn-lt"/>
                <a:ea typeface="+mn-ea"/>
                <a:cs typeface="+mn-cs"/>
              </a:rPr>
              <a:t> oral de mantenimiento, frente a placebo.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diferencia entre los dos grupos tras 12 meses de tratamiento fue de una CVF del 4% (82% en el grupo de </a:t>
            </a:r>
            <a:r>
              <a:rPr lang="es-ES" sz="1200" kern="1200" dirty="0" err="1" smtClean="0">
                <a:solidFill>
                  <a:schemeClr val="tx1"/>
                </a:solidFill>
                <a:effectLst/>
                <a:latin typeface="+mn-lt"/>
                <a:ea typeface="+mn-ea"/>
                <a:cs typeface="+mn-cs"/>
              </a:rPr>
              <a:t>tto</a:t>
            </a:r>
            <a:r>
              <a:rPr lang="es-ES" sz="1200" kern="1200" dirty="0" smtClean="0">
                <a:solidFill>
                  <a:schemeClr val="tx1"/>
                </a:solidFill>
                <a:effectLst/>
                <a:latin typeface="+mn-lt"/>
                <a:ea typeface="+mn-ea"/>
                <a:cs typeface="+mn-cs"/>
              </a:rPr>
              <a:t> frente al 78% del grupo placebo), sin que hubiera diferencias estadísticamente significativas.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Considering the results of both RCTs and the fact that the benefit of CYC was mainly due to inhibition of progression of </a:t>
            </a:r>
            <a:r>
              <a:rPr lang="en-US" sz="1200" kern="1200" dirty="0" err="1" smtClean="0">
                <a:solidFill>
                  <a:schemeClr val="tx1"/>
                </a:solidFill>
                <a:effectLst/>
                <a:latin typeface="+mn-lt"/>
                <a:ea typeface="+mn-ea"/>
                <a:cs typeface="+mn-cs"/>
              </a:rPr>
              <a:t>SSc</a:t>
            </a:r>
            <a:r>
              <a:rPr lang="en-US" sz="1200" kern="1200" dirty="0" smtClean="0">
                <a:solidFill>
                  <a:schemeClr val="tx1"/>
                </a:solidFill>
                <a:effectLst/>
                <a:latin typeface="+mn-lt"/>
                <a:ea typeface="+mn-ea"/>
                <a:cs typeface="+mn-cs"/>
              </a:rPr>
              <a:t>-ILD, the experts recommend that CYC therapy should be considered in particular in patients with progressive lung disease.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AE88CC-0FD4-E44A-88AA-2539E26A4F42}" type="slidenum">
              <a:rPr lang="en-US" smtClean="0"/>
              <a:pPr/>
              <a:t>8</a:t>
            </a:fld>
            <a:endParaRPr lang="en-US"/>
          </a:p>
        </p:txBody>
      </p:sp>
    </p:spTree>
    <p:extLst>
      <p:ext uri="{BB962C8B-B14F-4D97-AF65-F5344CB8AC3E}">
        <p14:creationId xmlns:p14="http://schemas.microsoft.com/office/powerpoint/2010/main" xmlns="" val="108669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Este </a:t>
            </a:r>
            <a:r>
              <a:rPr lang="es-ES" sz="1200" kern="1200" dirty="0" err="1" smtClean="0">
                <a:solidFill>
                  <a:schemeClr val="tx1"/>
                </a:solidFill>
                <a:effectLst/>
                <a:latin typeface="+mn-lt"/>
                <a:ea typeface="+mn-ea"/>
                <a:cs typeface="+mn-cs"/>
              </a:rPr>
              <a:t>studio</a:t>
            </a:r>
            <a:r>
              <a:rPr lang="es-ES" sz="1200" kern="1200" dirty="0" smtClean="0">
                <a:solidFill>
                  <a:schemeClr val="tx1"/>
                </a:solidFill>
                <a:effectLst/>
                <a:latin typeface="+mn-lt"/>
                <a:ea typeface="+mn-ea"/>
                <a:cs typeface="+mn-cs"/>
              </a:rPr>
              <a:t> describe el primer análisis que compara MMF frente a placebo en el tratamiento de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intersticial asociada a Esclerodermia, aunque no se realizó una comparación directa en ensayo clínico, sino que se utilizaron datos de 2 estudios independientes.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FVC:</a:t>
            </a:r>
            <a:r>
              <a:rPr lang="es-ES" sz="1200" kern="1200" dirty="0" smtClean="0">
                <a:solidFill>
                  <a:schemeClr val="tx1"/>
                </a:solidFill>
                <a:effectLst/>
                <a:latin typeface="+mn-lt"/>
                <a:ea typeface="+mn-ea"/>
                <a:cs typeface="+mn-cs"/>
              </a:rPr>
              <a:t> El grupo tratado con MMF mostró de forma significativa una mejoría en la CVF predicha tras 24 meses de </a:t>
            </a:r>
            <a:r>
              <a:rPr lang="es-ES" sz="1200" kern="1200" dirty="0" err="1" smtClean="0">
                <a:solidFill>
                  <a:schemeClr val="tx1"/>
                </a:solidFill>
                <a:effectLst/>
                <a:latin typeface="+mn-lt"/>
                <a:ea typeface="+mn-ea"/>
                <a:cs typeface="+mn-cs"/>
              </a:rPr>
              <a:t>tto</a:t>
            </a:r>
            <a:r>
              <a:rPr lang="es-ES" sz="1200" kern="1200" dirty="0" smtClean="0">
                <a:solidFill>
                  <a:schemeClr val="tx1"/>
                </a:solidFill>
                <a:effectLst/>
                <a:latin typeface="+mn-lt"/>
                <a:ea typeface="+mn-ea"/>
                <a:cs typeface="+mn-cs"/>
              </a:rPr>
              <a:t>. El brazo MMF mostró una mejoría progresiva desde el inicio del tratamiento hasta los 24 meses. Sin embargo, en el brazo de placebo hubo un empeoramiento significativo de la FVC entre los 3 y 12 meses, mientras que a partir de los 12 meses hubo una mejoría de la función pulmonar, que se debe a que en el brazo placebo se inició tratamiento con FAME en el mes 12.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DLCO: </a:t>
            </a:r>
            <a:r>
              <a:rPr lang="es-ES" sz="1200" kern="1200" dirty="0" smtClean="0">
                <a:solidFill>
                  <a:schemeClr val="tx1"/>
                </a:solidFill>
                <a:effectLst/>
                <a:latin typeface="+mn-lt"/>
                <a:ea typeface="+mn-ea"/>
                <a:cs typeface="+mn-cs"/>
              </a:rPr>
              <a:t>En el caso de la DLCO, el grupo de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 mostró una mejoría hasta los 12 meses, y luego se mantuvo; mientras que en el grupo placebo hubo un empeoramiento de los parámetros a lo largo de los 24 meses, aunque no hubo diferencias significativas entre los dos brazos.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TDI</a:t>
            </a:r>
            <a:r>
              <a:rPr lang="es-ES" sz="1200" kern="1200" dirty="0" smtClean="0">
                <a:solidFill>
                  <a:schemeClr val="tx1"/>
                </a:solidFill>
                <a:effectLst/>
                <a:latin typeface="+mn-lt"/>
                <a:ea typeface="+mn-ea"/>
                <a:cs typeface="+mn-cs"/>
              </a:rPr>
              <a:t>: En relación a la disnea, el tratamiento con MMF se asoció a una mejoría de ésta, mientras que el grupo placebo mostró un empeoramiento hasta los 12 meses, momento en el que hubo una cierta mejoría en este grupo, quizás debido al inicio de FAME en la semana 12. La comparación entre ambos grupos mostró diferencias significativas a favor del grupo de </a:t>
            </a:r>
            <a:r>
              <a:rPr lang="es-ES" sz="1200" kern="1200" dirty="0" err="1" smtClean="0">
                <a:solidFill>
                  <a:schemeClr val="tx1"/>
                </a:solidFill>
                <a:effectLst/>
                <a:latin typeface="+mn-lt"/>
                <a:ea typeface="+mn-ea"/>
                <a:cs typeface="+mn-cs"/>
              </a:rPr>
              <a:t>Micofenolato</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tanto, parece que el MMF se asocia a una mejoría en las funciones respiratorias y la disnea comparado con placebo. El efecto del MMF fue bueno durante 12 meses y persistió hasta los 2 años. Estos hallazgos apoyan el uso de MMF como </a:t>
            </a:r>
            <a:r>
              <a:rPr lang="es-ES" sz="1200" kern="1200" dirty="0" err="1" smtClean="0">
                <a:solidFill>
                  <a:schemeClr val="tx1"/>
                </a:solidFill>
                <a:effectLst/>
                <a:latin typeface="+mn-lt"/>
                <a:ea typeface="+mn-ea"/>
                <a:cs typeface="+mn-cs"/>
              </a:rPr>
              <a:t>tratmiento</a:t>
            </a:r>
            <a:r>
              <a:rPr lang="es-ES" sz="1200" kern="1200" dirty="0" smtClean="0">
                <a:solidFill>
                  <a:schemeClr val="tx1"/>
                </a:solidFill>
                <a:effectLst/>
                <a:latin typeface="+mn-lt"/>
                <a:ea typeface="+mn-ea"/>
                <a:cs typeface="+mn-cs"/>
              </a:rPr>
              <a:t> de la </a:t>
            </a:r>
            <a:r>
              <a:rPr lang="es-ES" sz="1200" kern="1200" dirty="0" err="1" smtClean="0">
                <a:solidFill>
                  <a:schemeClr val="tx1"/>
                </a:solidFill>
                <a:effectLst/>
                <a:latin typeface="+mn-lt"/>
                <a:ea typeface="+mn-ea"/>
                <a:cs typeface="+mn-cs"/>
              </a:rPr>
              <a:t>neumopatía</a:t>
            </a:r>
            <a:r>
              <a:rPr lang="es-ES" sz="1200" kern="1200" dirty="0" smtClean="0">
                <a:solidFill>
                  <a:schemeClr val="tx1"/>
                </a:solidFill>
                <a:effectLst/>
                <a:latin typeface="+mn-lt"/>
                <a:ea typeface="+mn-ea"/>
                <a:cs typeface="+mn-cs"/>
              </a:rPr>
              <a:t> asociada a Esclerodermia.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¿Y por qué no está incluido el MMF en las recomendaciones? </a:t>
            </a:r>
            <a:r>
              <a:rPr lang="es-ES" sz="1200" kern="1200" dirty="0" err="1" smtClean="0">
                <a:solidFill>
                  <a:schemeClr val="tx1"/>
                </a:solidFill>
                <a:effectLst/>
                <a:latin typeface="+mn-lt"/>
                <a:ea typeface="+mn-ea"/>
                <a:cs typeface="+mn-cs"/>
              </a:rPr>
              <a:t>Poruqe</a:t>
            </a:r>
            <a:r>
              <a:rPr lang="es-ES" sz="1200" kern="1200" dirty="0" smtClean="0">
                <a:solidFill>
                  <a:schemeClr val="tx1"/>
                </a:solidFill>
                <a:effectLst/>
                <a:latin typeface="+mn-lt"/>
                <a:ea typeface="+mn-ea"/>
                <a:cs typeface="+mn-cs"/>
              </a:rPr>
              <a:t> este ensayo, que es el único estudio que compara el MMF frente a placebo, no se hizo una comparación directa, sino que se usaron datos de dos estudios diferentes. Esta es la razón por la que no se incluye el MMF en las recomendaciones </a:t>
            </a:r>
            <a:r>
              <a:rPr lang="es-ES" sz="1200" kern="1200" dirty="0" err="1" smtClean="0">
                <a:solidFill>
                  <a:schemeClr val="tx1"/>
                </a:solidFill>
                <a:effectLst/>
                <a:latin typeface="+mn-lt"/>
                <a:ea typeface="+mn-ea"/>
                <a:cs typeface="+mn-cs"/>
              </a:rPr>
              <a:t>eular</a:t>
            </a:r>
            <a:r>
              <a:rPr lang="es-ES" sz="1200" kern="1200" dirty="0" smtClean="0">
                <a:solidFill>
                  <a:schemeClr val="tx1"/>
                </a:solidFill>
                <a:effectLst/>
                <a:latin typeface="+mn-lt"/>
                <a:ea typeface="+mn-ea"/>
                <a:cs typeface="+mn-cs"/>
              </a:rPr>
              <a:t>, ya que no existe ensayo clínico adecuado válido.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DAE88CC-0FD4-E44A-88AA-2539E26A4F42}" type="slidenum">
              <a:rPr lang="en-US" smtClean="0"/>
              <a:pPr/>
              <a:t>9</a:t>
            </a:fld>
            <a:endParaRPr lang="en-US"/>
          </a:p>
        </p:txBody>
      </p:sp>
    </p:spTree>
    <p:extLst>
      <p:ext uri="{BB962C8B-B14F-4D97-AF65-F5344CB8AC3E}">
        <p14:creationId xmlns:p14="http://schemas.microsoft.com/office/powerpoint/2010/main" xmlns="" val="126114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C8571-202F-764E-ADB5-932BCC1A33E8}"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32705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8571-202F-764E-ADB5-932BCC1A33E8}"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108354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8571-202F-764E-ADB5-932BCC1A33E8}"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5262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C8571-202F-764E-ADB5-932BCC1A33E8}"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13355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C8571-202F-764E-ADB5-932BCC1A33E8}"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60462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C8571-202F-764E-ADB5-932BCC1A33E8}"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211487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C8571-202F-764E-ADB5-932BCC1A33E8}" type="datetimeFigureOut">
              <a:rPr lang="en-US" smtClean="0"/>
              <a:pPr/>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161994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C8571-202F-764E-ADB5-932BCC1A33E8}" type="datetimeFigureOut">
              <a:rPr lang="en-US" smtClean="0"/>
              <a:pPr/>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63491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C8571-202F-764E-ADB5-932BCC1A33E8}" type="datetimeFigureOut">
              <a:rPr lang="en-US" smtClean="0"/>
              <a:pPr/>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14333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C8571-202F-764E-ADB5-932BCC1A33E8}"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177083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C8571-202F-764E-ADB5-932BCC1A33E8}"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41954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C8571-202F-764E-ADB5-932BCC1A33E8}" type="datetimeFigureOut">
              <a:rPr lang="en-US" smtClean="0"/>
              <a:pPr/>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8A641-43E1-5943-A702-FB0F4BADF35F}" type="slidenum">
              <a:rPr lang="en-US" smtClean="0"/>
              <a:pPr/>
              <a:t>‹Nº›</a:t>
            </a:fld>
            <a:endParaRPr lang="en-US"/>
          </a:p>
        </p:txBody>
      </p:sp>
    </p:spTree>
    <p:extLst>
      <p:ext uri="{BB962C8B-B14F-4D97-AF65-F5344CB8AC3E}">
        <p14:creationId xmlns:p14="http://schemas.microsoft.com/office/powerpoint/2010/main" xmlns="" val="201104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2387600"/>
          </a:xfrm>
        </p:spPr>
        <p:txBody>
          <a:bodyPr>
            <a:noAutofit/>
          </a:bodyPr>
          <a:lstStyle/>
          <a:p>
            <a:pPr>
              <a:lnSpc>
                <a:spcPct val="100000"/>
              </a:lnSpc>
            </a:pPr>
            <a:r>
              <a:rPr lang="en-US" sz="4000" smtClean="0">
                <a:solidFill>
                  <a:srgbClr val="002060"/>
                </a:solidFill>
                <a:latin typeface="Arial" charset="0"/>
                <a:ea typeface="Arial" charset="0"/>
                <a:cs typeface="Arial" charset="0"/>
              </a:rPr>
              <a:t>TRATAMIENTO DE LA NEUMOPATÍA INTERSTICIAL ASOCIADA A ENFERMEDADES AUTOINMUNES</a:t>
            </a:r>
            <a:endParaRPr lang="en-US" sz="4000">
              <a:solidFill>
                <a:srgbClr val="002060"/>
              </a:solidFill>
              <a:latin typeface="Arial" charset="0"/>
              <a:ea typeface="Arial" charset="0"/>
              <a:cs typeface="Arial" charset="0"/>
            </a:endParaRPr>
          </a:p>
        </p:txBody>
      </p:sp>
      <p:sp>
        <p:nvSpPr>
          <p:cNvPr id="3" name="Subtitle 2"/>
          <p:cNvSpPr>
            <a:spLocks noGrp="1"/>
          </p:cNvSpPr>
          <p:nvPr>
            <p:ph type="subTitle" idx="1"/>
          </p:nvPr>
        </p:nvSpPr>
        <p:spPr>
          <a:xfrm>
            <a:off x="1524000" y="3602038"/>
            <a:ext cx="9144000" cy="2438998"/>
          </a:xfrm>
        </p:spPr>
        <p:txBody>
          <a:bodyPr>
            <a:normAutofit/>
          </a:bodyPr>
          <a:lstStyle/>
          <a:p>
            <a:endParaRPr lang="en-US" dirty="0" smtClean="0">
              <a:solidFill>
                <a:schemeClr val="bg2">
                  <a:lumMod val="10000"/>
                </a:schemeClr>
              </a:solidFill>
              <a:latin typeface="Arial" charset="0"/>
              <a:ea typeface="Arial" charset="0"/>
              <a:cs typeface="Arial" charset="0"/>
            </a:endParaRPr>
          </a:p>
          <a:p>
            <a:r>
              <a:rPr lang="en-US" dirty="0" smtClean="0">
                <a:solidFill>
                  <a:schemeClr val="bg2">
                    <a:lumMod val="10000"/>
                  </a:schemeClr>
                </a:solidFill>
                <a:latin typeface="Arial" charset="0"/>
                <a:ea typeface="Arial" charset="0"/>
                <a:cs typeface="Arial" charset="0"/>
              </a:rPr>
              <a:t>Clementina López Medina</a:t>
            </a:r>
            <a:endParaRPr lang="en-US" sz="1600" dirty="0" smtClean="0">
              <a:solidFill>
                <a:schemeClr val="bg2">
                  <a:lumMod val="10000"/>
                </a:schemeClr>
              </a:solidFill>
              <a:latin typeface="Arial" charset="0"/>
              <a:ea typeface="Arial" charset="0"/>
              <a:cs typeface="Arial" charset="0"/>
            </a:endParaRPr>
          </a:p>
          <a:p>
            <a:r>
              <a:rPr lang="en-US" sz="1600" dirty="0" err="1" smtClean="0">
                <a:solidFill>
                  <a:schemeClr val="bg2">
                    <a:lumMod val="10000"/>
                  </a:schemeClr>
                </a:solidFill>
                <a:latin typeface="Arial" charset="0"/>
                <a:ea typeface="Arial" charset="0"/>
                <a:cs typeface="Arial" charset="0"/>
              </a:rPr>
              <a:t>Servicio</a:t>
            </a:r>
            <a:r>
              <a:rPr lang="en-US" sz="1600" dirty="0" smtClean="0">
                <a:solidFill>
                  <a:schemeClr val="bg2">
                    <a:lumMod val="10000"/>
                  </a:schemeClr>
                </a:solidFill>
                <a:latin typeface="Arial" charset="0"/>
                <a:ea typeface="Arial" charset="0"/>
                <a:cs typeface="Arial" charset="0"/>
              </a:rPr>
              <a:t> </a:t>
            </a:r>
            <a:r>
              <a:rPr lang="en-US" sz="1600" dirty="0" err="1" smtClean="0">
                <a:solidFill>
                  <a:schemeClr val="bg2">
                    <a:lumMod val="10000"/>
                  </a:schemeClr>
                </a:solidFill>
                <a:latin typeface="Arial" charset="0"/>
                <a:ea typeface="Arial" charset="0"/>
                <a:cs typeface="Arial" charset="0"/>
              </a:rPr>
              <a:t>Reumatología</a:t>
            </a:r>
            <a:r>
              <a:rPr lang="en-US" sz="1600" dirty="0" smtClean="0">
                <a:solidFill>
                  <a:schemeClr val="bg2">
                    <a:lumMod val="10000"/>
                  </a:schemeClr>
                </a:solidFill>
                <a:latin typeface="Arial" charset="0"/>
                <a:ea typeface="Arial" charset="0"/>
                <a:cs typeface="Arial" charset="0"/>
              </a:rPr>
              <a:t>. Hospital </a:t>
            </a:r>
            <a:r>
              <a:rPr lang="en-US" sz="1600" dirty="0" err="1" smtClean="0">
                <a:solidFill>
                  <a:schemeClr val="bg2">
                    <a:lumMod val="10000"/>
                  </a:schemeClr>
                </a:solidFill>
                <a:latin typeface="Arial" charset="0"/>
                <a:ea typeface="Arial" charset="0"/>
                <a:cs typeface="Arial" charset="0"/>
              </a:rPr>
              <a:t>Universitario</a:t>
            </a:r>
            <a:r>
              <a:rPr lang="en-US" sz="1600" dirty="0" smtClean="0">
                <a:solidFill>
                  <a:schemeClr val="bg2">
                    <a:lumMod val="10000"/>
                  </a:schemeClr>
                </a:solidFill>
                <a:latin typeface="Arial" charset="0"/>
                <a:ea typeface="Arial" charset="0"/>
                <a:cs typeface="Arial" charset="0"/>
              </a:rPr>
              <a:t> Reina </a:t>
            </a:r>
            <a:r>
              <a:rPr lang="en-US" sz="1600" dirty="0" err="1" smtClean="0">
                <a:solidFill>
                  <a:schemeClr val="bg2">
                    <a:lumMod val="10000"/>
                  </a:schemeClr>
                </a:solidFill>
                <a:latin typeface="Arial" charset="0"/>
                <a:ea typeface="Arial" charset="0"/>
                <a:cs typeface="Arial" charset="0"/>
              </a:rPr>
              <a:t>Sofía</a:t>
            </a:r>
            <a:r>
              <a:rPr lang="en-US" sz="1600" dirty="0" smtClean="0">
                <a:solidFill>
                  <a:schemeClr val="bg2">
                    <a:lumMod val="10000"/>
                  </a:schemeClr>
                </a:solidFill>
                <a:latin typeface="Arial" charset="0"/>
                <a:ea typeface="Arial" charset="0"/>
                <a:cs typeface="Arial" charset="0"/>
              </a:rPr>
              <a:t> de Córdoba.</a:t>
            </a:r>
          </a:p>
          <a:p>
            <a:endParaRPr lang="en-US" sz="1600" dirty="0">
              <a:solidFill>
                <a:schemeClr val="bg2">
                  <a:lumMod val="10000"/>
                </a:schemeClr>
              </a:solidFill>
              <a:latin typeface="Arial" charset="0"/>
              <a:ea typeface="Arial" charset="0"/>
              <a:cs typeface="Arial" charset="0"/>
            </a:endParaRPr>
          </a:p>
          <a:p>
            <a:r>
              <a:rPr lang="en-US" sz="1600" dirty="0" smtClean="0">
                <a:solidFill>
                  <a:schemeClr val="bg2">
                    <a:lumMod val="10000"/>
                  </a:schemeClr>
                </a:solidFill>
                <a:latin typeface="Arial" charset="0"/>
                <a:ea typeface="Arial" charset="0"/>
                <a:cs typeface="Arial" charset="0"/>
              </a:rPr>
              <a:t>16 </a:t>
            </a:r>
            <a:r>
              <a:rPr lang="en-US" sz="1600" dirty="0" err="1" smtClean="0">
                <a:solidFill>
                  <a:schemeClr val="bg2">
                    <a:lumMod val="10000"/>
                  </a:schemeClr>
                </a:solidFill>
                <a:latin typeface="Arial" charset="0"/>
                <a:ea typeface="Arial" charset="0"/>
                <a:cs typeface="Arial" charset="0"/>
              </a:rPr>
              <a:t>Febrero</a:t>
            </a:r>
            <a:r>
              <a:rPr lang="en-US" sz="1600" dirty="0" smtClean="0">
                <a:solidFill>
                  <a:schemeClr val="bg2">
                    <a:lumMod val="10000"/>
                  </a:schemeClr>
                </a:solidFill>
                <a:latin typeface="Arial" charset="0"/>
                <a:ea typeface="Arial" charset="0"/>
                <a:cs typeface="Arial" charset="0"/>
              </a:rPr>
              <a:t> 2018</a:t>
            </a:r>
            <a:endParaRPr lang="en-US" sz="1600" dirty="0">
              <a:solidFill>
                <a:schemeClr val="bg2">
                  <a:lumMod val="10000"/>
                </a:schemeClr>
              </a:solidFill>
              <a:latin typeface="Arial" charset="0"/>
              <a:ea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Tree>
    <p:extLst>
      <p:ext uri="{BB962C8B-B14F-4D97-AF65-F5344CB8AC3E}">
        <p14:creationId xmlns:p14="http://schemas.microsoft.com/office/powerpoint/2010/main" xmlns="" val="70574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565899" y="2194888"/>
            <a:ext cx="4780873" cy="40814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40982" y="2552225"/>
            <a:ext cx="5524917" cy="3366746"/>
          </a:xfrm>
          <a:prstGeom prst="rect">
            <a:avLst/>
          </a:prstGeom>
        </p:spPr>
      </p:pic>
      <p:sp>
        <p:nvSpPr>
          <p:cNvPr id="16" name="Rounded Rectangle 15"/>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¿CICLOFOSFAMIDA O MICOFENOLATO?</a:t>
            </a:r>
            <a:endParaRPr lang="en-US" b="1" dirty="0">
              <a:solidFill>
                <a:schemeClr val="bg1"/>
              </a:solidFill>
            </a:endParaRPr>
          </a:p>
        </p:txBody>
      </p:sp>
      <p:sp>
        <p:nvSpPr>
          <p:cNvPr id="13" name="TextBox 12"/>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
        <p:nvSpPr>
          <p:cNvPr id="14" name="Rectángulo 8"/>
          <p:cNvSpPr>
            <a:spLocks noChangeArrowheads="1"/>
          </p:cNvSpPr>
          <p:nvPr/>
        </p:nvSpPr>
        <p:spPr bwMode="auto">
          <a:xfrm>
            <a:off x="9330447" y="6581001"/>
            <a:ext cx="2861553" cy="276999"/>
          </a:xfrm>
          <a:prstGeom prst="rect">
            <a:avLst/>
          </a:prstGeom>
          <a:noFill/>
          <a:ln w="9525">
            <a:noFill/>
            <a:miter lim="800000"/>
            <a:headEnd/>
            <a:tailEnd/>
          </a:ln>
        </p:spPr>
        <p:txBody>
          <a:bodyPr wrap="none">
            <a:spAutoFit/>
          </a:bodyPr>
          <a:lstStyle/>
          <a:p>
            <a:r>
              <a:rPr lang="is-IS" sz="1200" dirty="0"/>
              <a:t>Tashkin DP et al. </a:t>
            </a:r>
            <a:r>
              <a:rPr lang="is-IS" sz="1200" i="1" dirty="0"/>
              <a:t>Lancet Respir Med</a:t>
            </a:r>
            <a:r>
              <a:rPr lang="is-IS" sz="1200" dirty="0"/>
              <a:t>. </a:t>
            </a:r>
            <a:r>
              <a:rPr lang="is-IS" sz="1200" dirty="0" smtClean="0"/>
              <a:t>2016</a:t>
            </a:r>
            <a:endParaRPr lang="es-ES_tradnl" sz="1200" dirty="0"/>
          </a:p>
        </p:txBody>
      </p:sp>
    </p:spTree>
    <p:extLst>
      <p:ext uri="{BB962C8B-B14F-4D97-AF65-F5344CB8AC3E}">
        <p14:creationId xmlns:p14="http://schemas.microsoft.com/office/powerpoint/2010/main" xmlns="" val="5085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11513" y="2700077"/>
            <a:ext cx="5916345" cy="345892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667499" y="2194888"/>
            <a:ext cx="4893844" cy="3705339"/>
          </a:xfrm>
          <a:prstGeom prst="rect">
            <a:avLst/>
          </a:prstGeom>
        </p:spPr>
      </p:pic>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¿CICLOFOSFAMIDA O MICOFENOLATO?</a:t>
            </a:r>
            <a:endParaRPr lang="en-US" b="1" dirty="0">
              <a:solidFill>
                <a:schemeClr val="bg1"/>
              </a:solidFill>
            </a:endParaRPr>
          </a:p>
        </p:txBody>
      </p:sp>
      <p:sp>
        <p:nvSpPr>
          <p:cNvPr id="16" name="Rectángulo 8"/>
          <p:cNvSpPr>
            <a:spLocks noChangeArrowheads="1"/>
          </p:cNvSpPr>
          <p:nvPr/>
        </p:nvSpPr>
        <p:spPr bwMode="auto">
          <a:xfrm>
            <a:off x="9330447" y="6581001"/>
            <a:ext cx="2861553" cy="276999"/>
          </a:xfrm>
          <a:prstGeom prst="rect">
            <a:avLst/>
          </a:prstGeom>
          <a:noFill/>
          <a:ln w="9525">
            <a:noFill/>
            <a:miter lim="800000"/>
            <a:headEnd/>
            <a:tailEnd/>
          </a:ln>
        </p:spPr>
        <p:txBody>
          <a:bodyPr wrap="none">
            <a:spAutoFit/>
          </a:bodyPr>
          <a:lstStyle/>
          <a:p>
            <a:r>
              <a:rPr lang="is-IS" sz="1200" dirty="0"/>
              <a:t>Tashkin DP et al. </a:t>
            </a:r>
            <a:r>
              <a:rPr lang="is-IS" sz="1200" i="1" dirty="0"/>
              <a:t>Lancet Respir Med</a:t>
            </a:r>
            <a:r>
              <a:rPr lang="is-IS" sz="1200" dirty="0"/>
              <a:t>. </a:t>
            </a:r>
            <a:r>
              <a:rPr lang="is-IS" sz="1200" dirty="0" smtClean="0"/>
              <a:t>2016</a:t>
            </a:r>
            <a:endParaRPr lang="es-ES_tradnl" sz="1200" dirty="0"/>
          </a:p>
        </p:txBody>
      </p:sp>
      <p:sp>
        <p:nvSpPr>
          <p:cNvPr id="13" name="TextBox 12"/>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
        <p:nvSpPr>
          <p:cNvPr id="2" name="Frame 1"/>
          <p:cNvSpPr/>
          <p:nvPr/>
        </p:nvSpPr>
        <p:spPr>
          <a:xfrm>
            <a:off x="8543925" y="2904557"/>
            <a:ext cx="471487" cy="938782"/>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Frame 13"/>
          <p:cNvSpPr/>
          <p:nvPr/>
        </p:nvSpPr>
        <p:spPr>
          <a:xfrm>
            <a:off x="10052634" y="2904556"/>
            <a:ext cx="471487" cy="938784"/>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Frame 16"/>
          <p:cNvSpPr/>
          <p:nvPr/>
        </p:nvSpPr>
        <p:spPr>
          <a:xfrm>
            <a:off x="8980187" y="5551637"/>
            <a:ext cx="468614" cy="348590"/>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Frame 17"/>
          <p:cNvSpPr/>
          <p:nvPr/>
        </p:nvSpPr>
        <p:spPr>
          <a:xfrm>
            <a:off x="10461440" y="5551637"/>
            <a:ext cx="468614" cy="348590"/>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Frame 18"/>
          <p:cNvSpPr/>
          <p:nvPr/>
        </p:nvSpPr>
        <p:spPr>
          <a:xfrm>
            <a:off x="8980187" y="4843413"/>
            <a:ext cx="503839" cy="261987"/>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Frame 19"/>
          <p:cNvSpPr/>
          <p:nvPr/>
        </p:nvSpPr>
        <p:spPr>
          <a:xfrm>
            <a:off x="10461440" y="4843413"/>
            <a:ext cx="503839" cy="261987"/>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Frame 20"/>
          <p:cNvSpPr/>
          <p:nvPr/>
        </p:nvSpPr>
        <p:spPr>
          <a:xfrm rot="2956702">
            <a:off x="4456137" y="4332739"/>
            <a:ext cx="215700" cy="1944992"/>
          </a:xfrm>
          <a:prstGeom prst="frame">
            <a:avLst>
              <a:gd name="adj1"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 val="5607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AZATIOPRINA</a:t>
            </a:r>
            <a:endParaRPr lang="en-US"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06382" y="3075980"/>
            <a:ext cx="9179815" cy="1662795"/>
          </a:xfrm>
          <a:prstGeom prst="rect">
            <a:avLst/>
          </a:prstGeom>
        </p:spPr>
      </p:pic>
      <p:sp>
        <p:nvSpPr>
          <p:cNvPr id="11" name="Rectángulo 8"/>
          <p:cNvSpPr>
            <a:spLocks noChangeArrowheads="1"/>
          </p:cNvSpPr>
          <p:nvPr/>
        </p:nvSpPr>
        <p:spPr bwMode="auto">
          <a:xfrm>
            <a:off x="9263506" y="6581001"/>
            <a:ext cx="2928494" cy="276999"/>
          </a:xfrm>
          <a:prstGeom prst="rect">
            <a:avLst/>
          </a:prstGeom>
          <a:noFill/>
          <a:ln w="9525">
            <a:noFill/>
            <a:miter lim="800000"/>
            <a:headEnd/>
            <a:tailEnd/>
          </a:ln>
        </p:spPr>
        <p:txBody>
          <a:bodyPr wrap="none">
            <a:spAutoFit/>
          </a:bodyPr>
          <a:lstStyle/>
          <a:p>
            <a:r>
              <a:rPr lang="is-IS" sz="1200" dirty="0" smtClean="0"/>
              <a:t>Nadashkevich O, et </a:t>
            </a:r>
            <a:r>
              <a:rPr lang="is-IS" sz="1200" dirty="0"/>
              <a:t>al. </a:t>
            </a:r>
            <a:r>
              <a:rPr lang="is-IS" sz="1200" i="1" dirty="0" smtClean="0"/>
              <a:t>Clin Rheumatol</a:t>
            </a:r>
            <a:r>
              <a:rPr lang="is-IS" sz="1200" dirty="0" smtClean="0"/>
              <a:t>. 2006</a:t>
            </a:r>
          </a:p>
        </p:txBody>
      </p:sp>
      <p:sp>
        <p:nvSpPr>
          <p:cNvPr id="16" name="TextBox 15"/>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24477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AZATIOPRINA</a:t>
            </a:r>
            <a:endParaRPr lang="en-US" b="1" dirty="0">
              <a:solidFill>
                <a:schemeClr val="bg1"/>
              </a:solidFill>
            </a:endParaRPr>
          </a:p>
        </p:txBody>
      </p:sp>
      <p:sp>
        <p:nvSpPr>
          <p:cNvPr id="11" name="Rectángulo 8"/>
          <p:cNvSpPr>
            <a:spLocks noChangeArrowheads="1"/>
          </p:cNvSpPr>
          <p:nvPr/>
        </p:nvSpPr>
        <p:spPr bwMode="auto">
          <a:xfrm>
            <a:off x="9263506" y="6581001"/>
            <a:ext cx="2819939" cy="276999"/>
          </a:xfrm>
          <a:prstGeom prst="rect">
            <a:avLst/>
          </a:prstGeom>
          <a:noFill/>
          <a:ln w="9525">
            <a:noFill/>
            <a:miter lim="800000"/>
            <a:headEnd/>
            <a:tailEnd/>
          </a:ln>
        </p:spPr>
        <p:txBody>
          <a:bodyPr wrap="none">
            <a:spAutoFit/>
          </a:bodyPr>
          <a:lstStyle/>
          <a:p>
            <a:r>
              <a:rPr lang="is-IS" sz="1200" dirty="0" smtClean="0"/>
              <a:t>Poormoghim H, et al. </a:t>
            </a:r>
            <a:r>
              <a:rPr lang="is-IS" sz="1200" i="1" dirty="0" smtClean="0"/>
              <a:t>Rheumatol Int</a:t>
            </a:r>
            <a:r>
              <a:rPr lang="is-IS" sz="1200" dirty="0" smtClean="0"/>
              <a:t>. 2014</a:t>
            </a:r>
          </a:p>
        </p:txBody>
      </p:sp>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71042" y="3291436"/>
            <a:ext cx="4380714" cy="29500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953126" y="2304730"/>
            <a:ext cx="4223263" cy="3936781"/>
          </a:xfrm>
          <a:prstGeom prst="rect">
            <a:avLst/>
          </a:prstGeom>
        </p:spPr>
      </p:pic>
      <p:sp>
        <p:nvSpPr>
          <p:cNvPr id="16" name="TextBox 15"/>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2077263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AZATIOPRINA</a:t>
            </a:r>
            <a:endParaRPr lang="en-US"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5999" y="3077203"/>
            <a:ext cx="4587488" cy="32060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78791" y="2176675"/>
            <a:ext cx="4634608" cy="4106615"/>
          </a:xfrm>
          <a:prstGeom prst="rect">
            <a:avLst/>
          </a:prstGeom>
        </p:spPr>
      </p:pic>
      <p:sp>
        <p:nvSpPr>
          <p:cNvPr id="14" name="Rectángulo 8"/>
          <p:cNvSpPr>
            <a:spLocks noChangeArrowheads="1"/>
          </p:cNvSpPr>
          <p:nvPr/>
        </p:nvSpPr>
        <p:spPr bwMode="auto">
          <a:xfrm>
            <a:off x="9263506" y="6581001"/>
            <a:ext cx="2819939" cy="276999"/>
          </a:xfrm>
          <a:prstGeom prst="rect">
            <a:avLst/>
          </a:prstGeom>
          <a:noFill/>
          <a:ln w="9525">
            <a:noFill/>
            <a:miter lim="800000"/>
            <a:headEnd/>
            <a:tailEnd/>
          </a:ln>
        </p:spPr>
        <p:txBody>
          <a:bodyPr wrap="none">
            <a:spAutoFit/>
          </a:bodyPr>
          <a:lstStyle/>
          <a:p>
            <a:r>
              <a:rPr lang="is-IS" sz="1200" dirty="0" smtClean="0"/>
              <a:t>Poormoghim H, et al</a:t>
            </a:r>
            <a:r>
              <a:rPr lang="is-IS" sz="1200" i="1" dirty="0" smtClean="0"/>
              <a:t>. Rheumatol Int</a:t>
            </a:r>
            <a:r>
              <a:rPr lang="is-IS" sz="1200" dirty="0" smtClean="0"/>
              <a:t>. 2014</a:t>
            </a:r>
          </a:p>
        </p:txBody>
      </p:sp>
      <p:sp>
        <p:nvSpPr>
          <p:cNvPr id="18" name="TextBox 17"/>
          <p:cNvSpPr txBox="1"/>
          <p:nvPr/>
        </p:nvSpPr>
        <p:spPr>
          <a:xfrm>
            <a:off x="6475119" y="1977177"/>
            <a:ext cx="1915863" cy="923330"/>
          </a:xfrm>
          <a:prstGeom prst="rect">
            <a:avLst/>
          </a:prstGeom>
          <a:noFill/>
          <a:ln w="34925">
            <a:solidFill>
              <a:srgbClr val="FF0000"/>
            </a:solidFill>
          </a:ln>
        </p:spPr>
        <p:txBody>
          <a:bodyPr wrap="square" rtlCol="0">
            <a:spAutoFit/>
          </a:bodyPr>
          <a:lstStyle/>
          <a:p>
            <a:pPr marL="285750" indent="-285750">
              <a:buFontTx/>
              <a:buChar char="-"/>
            </a:pPr>
            <a:r>
              <a:rPr lang="en-US" dirty="0" err="1" smtClean="0">
                <a:solidFill>
                  <a:srgbClr val="C00000"/>
                </a:solidFill>
              </a:rPr>
              <a:t>Jóvenes</a:t>
            </a:r>
            <a:endParaRPr lang="en-US" dirty="0" smtClean="0">
              <a:solidFill>
                <a:srgbClr val="C00000"/>
              </a:solidFill>
            </a:endParaRPr>
          </a:p>
          <a:p>
            <a:pPr marL="285750" indent="-285750">
              <a:buFontTx/>
              <a:buChar char="-"/>
            </a:pPr>
            <a:r>
              <a:rPr lang="en-US" dirty="0" err="1" smtClean="0">
                <a:solidFill>
                  <a:srgbClr val="C00000"/>
                </a:solidFill>
              </a:rPr>
              <a:t>Formas</a:t>
            </a:r>
            <a:r>
              <a:rPr lang="en-US" dirty="0" smtClean="0">
                <a:solidFill>
                  <a:srgbClr val="C00000"/>
                </a:solidFill>
              </a:rPr>
              <a:t> </a:t>
            </a:r>
            <a:r>
              <a:rPr lang="en-US" dirty="0" err="1" smtClean="0">
                <a:solidFill>
                  <a:srgbClr val="C00000"/>
                </a:solidFill>
              </a:rPr>
              <a:t>difusas</a:t>
            </a:r>
            <a:endParaRPr lang="en-US" dirty="0" smtClean="0">
              <a:solidFill>
                <a:srgbClr val="C00000"/>
              </a:solidFill>
            </a:endParaRPr>
          </a:p>
          <a:p>
            <a:pPr marL="285750" indent="-285750">
              <a:buFontTx/>
              <a:buChar char="-"/>
            </a:pPr>
            <a:r>
              <a:rPr lang="en-US" dirty="0" smtClean="0">
                <a:solidFill>
                  <a:srgbClr val="C00000"/>
                </a:solidFill>
              </a:rPr>
              <a:t>MRSS ↑</a:t>
            </a:r>
            <a:endParaRPr lang="en-US" dirty="0">
              <a:solidFill>
                <a:srgbClr val="C00000"/>
              </a:solidFill>
            </a:endParaRPr>
          </a:p>
        </p:txBody>
      </p:sp>
      <p:sp>
        <p:nvSpPr>
          <p:cNvPr id="21" name="TextBox 2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cxnSp>
        <p:nvCxnSpPr>
          <p:cNvPr id="13" name="Straight Arrow Connector 12"/>
          <p:cNvCxnSpPr/>
          <p:nvPr/>
        </p:nvCxnSpPr>
        <p:spPr>
          <a:xfrm flipH="1">
            <a:off x="4475018" y="2176675"/>
            <a:ext cx="2000101" cy="15088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63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(anti-CD20)</a:t>
            </a:r>
            <a:endParaRPr lang="en-US" b="1" dirty="0">
              <a:solidFill>
                <a:schemeClr val="bg1"/>
              </a:solidFill>
            </a:endParaRPr>
          </a:p>
        </p:txBody>
      </p:sp>
      <p:pic>
        <p:nvPicPr>
          <p:cNvPr id="9" name="5 Marcador de contenido" descr="RTX.bmp"/>
          <p:cNvPicPr>
            <a:picLocks noChangeAspect="1"/>
          </p:cNvPicPr>
          <p:nvPr/>
        </p:nvPicPr>
        <p:blipFill>
          <a:blip r:embed="rId5" cstate="email"/>
          <a:stretch>
            <a:fillRect/>
          </a:stretch>
        </p:blipFill>
        <p:spPr>
          <a:xfrm>
            <a:off x="1662641" y="2424361"/>
            <a:ext cx="4441653" cy="307568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1507431025"/>
              </p:ext>
            </p:extLst>
          </p:nvPr>
        </p:nvGraphicFramePr>
        <p:xfrm>
          <a:off x="6654798" y="3808408"/>
          <a:ext cx="4013201" cy="1691640"/>
        </p:xfrm>
        <a:graphic>
          <a:graphicData uri="http://schemas.openxmlformats.org/drawingml/2006/table">
            <a:tbl>
              <a:tblPr firstRow="1" bandRow="1">
                <a:tableStyleId>{5FD0F851-EC5A-4D38-B0AD-8093EC10F338}</a:tableStyleId>
              </a:tblPr>
              <a:tblGrid>
                <a:gridCol w="4013201"/>
              </a:tblGrid>
              <a:tr h="370840">
                <a:tc>
                  <a:txBody>
                    <a:bodyPr/>
                    <a:lstStyle/>
                    <a:p>
                      <a:pPr algn="ctr"/>
                      <a:r>
                        <a:rPr lang="en-US" sz="1600" b="0" dirty="0" err="1" smtClean="0">
                          <a:solidFill>
                            <a:srgbClr val="002060"/>
                          </a:solidFill>
                          <a:latin typeface="Arial" charset="0"/>
                          <a:ea typeface="Arial" charset="0"/>
                          <a:cs typeface="Arial" charset="0"/>
                        </a:rPr>
                        <a:t>Linfoma</a:t>
                      </a:r>
                      <a:r>
                        <a:rPr lang="en-US" sz="1600" b="0" dirty="0" smtClean="0">
                          <a:solidFill>
                            <a:srgbClr val="002060"/>
                          </a:solidFill>
                          <a:latin typeface="Arial" charset="0"/>
                          <a:ea typeface="Arial" charset="0"/>
                          <a:cs typeface="Arial" charset="0"/>
                        </a:rPr>
                        <a:t> no-</a:t>
                      </a:r>
                      <a:r>
                        <a:rPr lang="en-US" sz="1600" b="0" dirty="0" err="1" smtClean="0">
                          <a:solidFill>
                            <a:srgbClr val="002060"/>
                          </a:solidFill>
                          <a:latin typeface="Arial" charset="0"/>
                          <a:ea typeface="Arial" charset="0"/>
                          <a:cs typeface="Arial" charset="0"/>
                        </a:rPr>
                        <a:t>Hodgking</a:t>
                      </a:r>
                      <a:r>
                        <a:rPr lang="en-US" sz="1600" b="0" baseline="0" dirty="0" smtClean="0">
                          <a:solidFill>
                            <a:srgbClr val="002060"/>
                          </a:solidFill>
                          <a:latin typeface="Arial" charset="0"/>
                          <a:ea typeface="Arial" charset="0"/>
                          <a:cs typeface="Arial" charset="0"/>
                        </a:rPr>
                        <a:t> (LNH)</a:t>
                      </a:r>
                      <a:endParaRPr lang="en-US" sz="1600" b="0" dirty="0">
                        <a:solidFill>
                          <a:srgbClr val="002060"/>
                        </a:solidFill>
                        <a:latin typeface="Arial" charset="0"/>
                        <a:ea typeface="Arial" charset="0"/>
                        <a:cs typeface="Arial" charset="0"/>
                      </a:endParaRPr>
                    </a:p>
                  </a:txBody>
                  <a:tcPr>
                    <a:lnB w="12700" cap="flat" cmpd="sng" algn="ctr">
                      <a:solidFill>
                        <a:schemeClr val="bg1"/>
                      </a:solidFill>
                      <a:prstDash val="solid"/>
                      <a:round/>
                      <a:headEnd type="none" w="med" len="med"/>
                      <a:tailEnd type="none" w="med" len="med"/>
                    </a:lnB>
                  </a:tcPr>
                </a:tc>
              </a:tr>
              <a:tr h="370840">
                <a:tc>
                  <a:txBody>
                    <a:bodyPr/>
                    <a:lstStyle/>
                    <a:p>
                      <a:pPr algn="ctr"/>
                      <a:r>
                        <a:rPr lang="en-US" sz="1600" b="0" dirty="0" err="1" smtClean="0">
                          <a:solidFill>
                            <a:srgbClr val="002060"/>
                          </a:solidFill>
                          <a:latin typeface="Arial" charset="0"/>
                          <a:ea typeface="Arial" charset="0"/>
                          <a:cs typeface="Arial" charset="0"/>
                        </a:rPr>
                        <a:t>Leucemia</a:t>
                      </a:r>
                      <a:r>
                        <a:rPr lang="en-US" sz="1600" b="0" baseline="0" dirty="0" smtClean="0">
                          <a:solidFill>
                            <a:srgbClr val="002060"/>
                          </a:solidFill>
                          <a:latin typeface="Arial" charset="0"/>
                          <a:ea typeface="Arial" charset="0"/>
                          <a:cs typeface="Arial" charset="0"/>
                        </a:rPr>
                        <a:t> </a:t>
                      </a:r>
                      <a:r>
                        <a:rPr lang="en-US" sz="1600" b="0" baseline="0" dirty="0" err="1" smtClean="0">
                          <a:solidFill>
                            <a:srgbClr val="002060"/>
                          </a:solidFill>
                          <a:latin typeface="Arial" charset="0"/>
                          <a:ea typeface="Arial" charset="0"/>
                          <a:cs typeface="Arial" charset="0"/>
                        </a:rPr>
                        <a:t>Linfática</a:t>
                      </a:r>
                      <a:r>
                        <a:rPr lang="en-US" sz="1600" b="0" baseline="0" dirty="0" smtClean="0">
                          <a:solidFill>
                            <a:srgbClr val="002060"/>
                          </a:solidFill>
                          <a:latin typeface="Arial" charset="0"/>
                          <a:ea typeface="Arial" charset="0"/>
                          <a:cs typeface="Arial" charset="0"/>
                        </a:rPr>
                        <a:t> </a:t>
                      </a:r>
                      <a:r>
                        <a:rPr lang="en-US" sz="1600" b="0" baseline="0" dirty="0" err="1" smtClean="0">
                          <a:solidFill>
                            <a:srgbClr val="002060"/>
                          </a:solidFill>
                          <a:latin typeface="Arial" charset="0"/>
                          <a:ea typeface="Arial" charset="0"/>
                          <a:cs typeface="Arial" charset="0"/>
                        </a:rPr>
                        <a:t>Crónica</a:t>
                      </a:r>
                      <a:r>
                        <a:rPr lang="en-US" sz="1600" b="0" baseline="0" dirty="0" smtClean="0">
                          <a:solidFill>
                            <a:srgbClr val="002060"/>
                          </a:solidFill>
                          <a:latin typeface="Arial" charset="0"/>
                          <a:ea typeface="Arial" charset="0"/>
                          <a:cs typeface="Arial" charset="0"/>
                        </a:rPr>
                        <a:t> (LLC)</a:t>
                      </a:r>
                      <a:endParaRPr lang="en-US" sz="1600" b="0" dirty="0">
                        <a:solidFill>
                          <a:srgbClr val="002060"/>
                        </a:solidFill>
                        <a:latin typeface="Arial" charset="0"/>
                        <a:ea typeface="Arial" charset="0"/>
                        <a:cs typeface="Arial"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solidFill>
                            <a:srgbClr val="002060"/>
                          </a:solidFill>
                          <a:latin typeface="Arial" charset="0"/>
                          <a:ea typeface="Arial" charset="0"/>
                          <a:cs typeface="Arial" charset="0"/>
                        </a:rPr>
                        <a:t>Artritis</a:t>
                      </a:r>
                      <a:r>
                        <a:rPr lang="en-US" sz="1600" b="0" dirty="0" smtClean="0">
                          <a:solidFill>
                            <a:srgbClr val="002060"/>
                          </a:solidFill>
                          <a:latin typeface="Arial" charset="0"/>
                          <a:ea typeface="Arial" charset="0"/>
                          <a:cs typeface="Arial" charset="0"/>
                        </a:rPr>
                        <a:t> </a:t>
                      </a:r>
                      <a:r>
                        <a:rPr lang="en-US" sz="1600" b="0" dirty="0" err="1" smtClean="0">
                          <a:solidFill>
                            <a:srgbClr val="002060"/>
                          </a:solidFill>
                          <a:latin typeface="Arial" charset="0"/>
                          <a:ea typeface="Arial" charset="0"/>
                          <a:cs typeface="Arial" charset="0"/>
                        </a:rPr>
                        <a:t>Reumatoide</a:t>
                      </a:r>
                      <a:endParaRPr lang="en-US" sz="1600" b="0" dirty="0" smtClean="0">
                        <a:solidFill>
                          <a:srgbClr val="002060"/>
                        </a:solidFill>
                        <a:latin typeface="Arial" charset="0"/>
                        <a:ea typeface="Arial" charset="0"/>
                        <a:cs typeface="Arial"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ctr"/>
                      <a:r>
                        <a:rPr lang="en-US" sz="1600" b="0" dirty="0" smtClean="0">
                          <a:solidFill>
                            <a:srgbClr val="002060"/>
                          </a:solidFill>
                          <a:latin typeface="Arial" charset="0"/>
                          <a:ea typeface="Arial" charset="0"/>
                          <a:cs typeface="Arial" charset="0"/>
                        </a:rPr>
                        <a:t>Granulomatosis con </a:t>
                      </a:r>
                      <a:r>
                        <a:rPr lang="en-US" sz="1600" b="0" dirty="0" err="1" smtClean="0">
                          <a:solidFill>
                            <a:srgbClr val="002060"/>
                          </a:solidFill>
                          <a:latin typeface="Arial" charset="0"/>
                          <a:ea typeface="Arial" charset="0"/>
                          <a:cs typeface="Arial" charset="0"/>
                        </a:rPr>
                        <a:t>poliangeítis</a:t>
                      </a:r>
                      <a:r>
                        <a:rPr lang="en-US" sz="1600" b="0" dirty="0" smtClean="0">
                          <a:solidFill>
                            <a:srgbClr val="002060"/>
                          </a:solidFill>
                          <a:latin typeface="Arial" charset="0"/>
                          <a:ea typeface="Arial" charset="0"/>
                          <a:cs typeface="Arial" charset="0"/>
                        </a:rPr>
                        <a:t> y </a:t>
                      </a:r>
                      <a:r>
                        <a:rPr lang="en-US" sz="1600" b="0" dirty="0" err="1" smtClean="0">
                          <a:solidFill>
                            <a:srgbClr val="002060"/>
                          </a:solidFill>
                          <a:latin typeface="Arial" charset="0"/>
                          <a:ea typeface="Arial" charset="0"/>
                          <a:cs typeface="Arial" charset="0"/>
                        </a:rPr>
                        <a:t>poliangeítis</a:t>
                      </a:r>
                      <a:r>
                        <a:rPr lang="en-US" sz="1600" b="0" dirty="0" smtClean="0">
                          <a:solidFill>
                            <a:srgbClr val="002060"/>
                          </a:solidFill>
                          <a:latin typeface="Arial" charset="0"/>
                          <a:ea typeface="Arial" charset="0"/>
                          <a:cs typeface="Arial" charset="0"/>
                        </a:rPr>
                        <a:t> </a:t>
                      </a:r>
                      <a:r>
                        <a:rPr lang="en-US" sz="1600" b="0" dirty="0" err="1" smtClean="0">
                          <a:solidFill>
                            <a:srgbClr val="002060"/>
                          </a:solidFill>
                          <a:latin typeface="Arial" charset="0"/>
                          <a:ea typeface="Arial" charset="0"/>
                          <a:cs typeface="Arial" charset="0"/>
                        </a:rPr>
                        <a:t>microscópica</a:t>
                      </a:r>
                      <a:endParaRPr lang="en-US" sz="1600" b="0" dirty="0">
                        <a:solidFill>
                          <a:srgbClr val="002060"/>
                        </a:solidFill>
                        <a:latin typeface="Arial" charset="0"/>
                        <a:ea typeface="Arial" charset="0"/>
                        <a:cs typeface="Arial" charset="0"/>
                      </a:endParaRPr>
                    </a:p>
                  </a:txBody>
                  <a:tcPr>
                    <a:lnT w="12700" cap="flat" cmpd="sng" algn="ctr">
                      <a:solidFill>
                        <a:schemeClr val="bg1"/>
                      </a:solidFill>
                      <a:prstDash val="solid"/>
                      <a:round/>
                      <a:headEnd type="none" w="med" len="med"/>
                      <a:tailEnd type="none" w="med" len="med"/>
                    </a:lnT>
                  </a:tcPr>
                </a:tc>
              </a:tr>
            </a:tbl>
          </a:graphicData>
        </a:graphic>
      </p:graphicFrame>
      <p:pic>
        <p:nvPicPr>
          <p:cNvPr id="7" name="Picture 6"/>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391398" y="2805483"/>
            <a:ext cx="2539999" cy="907448"/>
          </a:xfrm>
          <a:prstGeom prst="rect">
            <a:avLst/>
          </a:prstGeom>
        </p:spPr>
      </p:pic>
      <p:sp>
        <p:nvSpPr>
          <p:cNvPr id="13" name="Rectángulo 8"/>
          <p:cNvSpPr>
            <a:spLocks noChangeArrowheads="1"/>
          </p:cNvSpPr>
          <p:nvPr/>
        </p:nvSpPr>
        <p:spPr bwMode="auto">
          <a:xfrm>
            <a:off x="9532426" y="6581001"/>
            <a:ext cx="2659574" cy="276999"/>
          </a:xfrm>
          <a:prstGeom prst="rect">
            <a:avLst/>
          </a:prstGeom>
          <a:noFill/>
          <a:ln w="9525">
            <a:noFill/>
            <a:miter lim="800000"/>
            <a:headEnd/>
            <a:tailEnd/>
          </a:ln>
        </p:spPr>
        <p:txBody>
          <a:bodyPr wrap="none">
            <a:spAutoFit/>
          </a:bodyPr>
          <a:lstStyle/>
          <a:p>
            <a:r>
              <a:rPr lang="is-IS" sz="1200" dirty="0" smtClean="0"/>
              <a:t>Doussis D, et al. </a:t>
            </a:r>
            <a:r>
              <a:rPr lang="is-IS" sz="1200" i="1" dirty="0" smtClean="0"/>
              <a:t>Arhtritis Res Ther</a:t>
            </a:r>
            <a:r>
              <a:rPr lang="is-IS" sz="1200" dirty="0" smtClean="0"/>
              <a:t>. 2013</a:t>
            </a:r>
          </a:p>
        </p:txBody>
      </p:sp>
      <p:sp>
        <p:nvSpPr>
          <p:cNvPr id="14" name="TextBox 13"/>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95525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(anti-CD20)</a:t>
            </a:r>
            <a:endParaRPr lang="en-US" b="1" dirty="0">
              <a:solidFill>
                <a:schemeClr val="bg1"/>
              </a:solidFill>
            </a:endParaRPr>
          </a:p>
        </p:txBody>
      </p:sp>
      <p:sp>
        <p:nvSpPr>
          <p:cNvPr id="13" name="Rectángulo 8"/>
          <p:cNvSpPr>
            <a:spLocks noChangeArrowheads="1"/>
          </p:cNvSpPr>
          <p:nvPr/>
        </p:nvSpPr>
        <p:spPr bwMode="auto">
          <a:xfrm>
            <a:off x="9189190" y="6581001"/>
            <a:ext cx="3002810" cy="276999"/>
          </a:xfrm>
          <a:prstGeom prst="rect">
            <a:avLst/>
          </a:prstGeom>
          <a:noFill/>
          <a:ln w="9525">
            <a:noFill/>
            <a:miter lim="800000"/>
            <a:headEnd/>
            <a:tailEnd/>
          </a:ln>
        </p:spPr>
        <p:txBody>
          <a:bodyPr wrap="none">
            <a:spAutoFit/>
          </a:bodyPr>
          <a:lstStyle/>
          <a:p>
            <a:r>
              <a:rPr lang="is-IS" sz="1200" dirty="0" smtClean="0"/>
              <a:t>Doussis D, et al. </a:t>
            </a:r>
            <a:r>
              <a:rPr lang="is-IS" sz="1200" i="1" dirty="0" smtClean="0"/>
              <a:t>Semin Arthritis Rheum</a:t>
            </a:r>
            <a:r>
              <a:rPr lang="is-IS" sz="1200" dirty="0" smtClean="0"/>
              <a:t>. 2017</a:t>
            </a:r>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4999" y="1989002"/>
            <a:ext cx="5461000" cy="45593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0440" y="2139367"/>
            <a:ext cx="5397500" cy="4241800"/>
          </a:xfrm>
          <a:prstGeom prst="rect">
            <a:avLst/>
          </a:prstGeom>
        </p:spPr>
      </p:pic>
      <p:sp>
        <p:nvSpPr>
          <p:cNvPr id="16" name="TextBox 15"/>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25329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O CICLOFOSFAMIDA?</a:t>
            </a:r>
            <a:endParaRPr lang="en-US" b="1" dirty="0">
              <a:solidFill>
                <a:schemeClr val="bg1"/>
              </a:solidFill>
            </a:endParaRPr>
          </a:p>
        </p:txBody>
      </p:sp>
      <p:sp>
        <p:nvSpPr>
          <p:cNvPr id="14" name="TextBox 13"/>
          <p:cNvSpPr txBox="1"/>
          <p:nvPr/>
        </p:nvSpPr>
        <p:spPr>
          <a:xfrm>
            <a:off x="952497" y="2242479"/>
            <a:ext cx="10286999" cy="1323439"/>
          </a:xfrm>
          <a:prstGeom prst="rect">
            <a:avLst/>
          </a:prstGeom>
          <a:noFill/>
        </p:spPr>
        <p:txBody>
          <a:bodyPr wrap="square" rtlCol="0">
            <a:spAutoFit/>
          </a:bodyPr>
          <a:lstStyle/>
          <a:p>
            <a:pPr algn="ctr"/>
            <a:endParaRPr lang="en-US" sz="2000" b="1" dirty="0" smtClean="0">
              <a:solidFill>
                <a:srgbClr val="002060"/>
              </a:solidFill>
              <a:latin typeface="Arial" charset="0"/>
              <a:ea typeface="Arial" charset="0"/>
              <a:cs typeface="Arial" charset="0"/>
            </a:endParaRPr>
          </a:p>
          <a:p>
            <a:pPr algn="ctr"/>
            <a:r>
              <a:rPr lang="en-US" sz="2000" b="1" dirty="0" smtClean="0">
                <a:solidFill>
                  <a:srgbClr val="002060"/>
                </a:solidFill>
                <a:latin typeface="Arial" charset="0"/>
                <a:ea typeface="Arial" charset="0"/>
                <a:cs typeface="Arial" charset="0"/>
              </a:rPr>
              <a:t>Intravenous </a:t>
            </a:r>
            <a:r>
              <a:rPr lang="en-US" sz="2000" b="1" dirty="0">
                <a:solidFill>
                  <a:srgbClr val="002060"/>
                </a:solidFill>
                <a:latin typeface="Arial" charset="0"/>
                <a:ea typeface="Arial" charset="0"/>
                <a:cs typeface="Arial" charset="0"/>
              </a:rPr>
              <a:t>Cyclophosphamide versus Rituximab in Connective Tissue Disease-associated Interstitial Lung Disease: a single-</a:t>
            </a:r>
            <a:r>
              <a:rPr lang="en-US" sz="2000" b="1" dirty="0" err="1">
                <a:solidFill>
                  <a:srgbClr val="002060"/>
                </a:solidFill>
                <a:latin typeface="Arial" charset="0"/>
                <a:ea typeface="Arial" charset="0"/>
                <a:cs typeface="Arial" charset="0"/>
              </a:rPr>
              <a:t>centre</a:t>
            </a:r>
            <a:r>
              <a:rPr lang="en-US" sz="2000" b="1" dirty="0">
                <a:solidFill>
                  <a:srgbClr val="002060"/>
                </a:solidFill>
                <a:latin typeface="Arial" charset="0"/>
                <a:ea typeface="Arial" charset="0"/>
                <a:cs typeface="Arial" charset="0"/>
              </a:rPr>
              <a:t>, open-label and comparative study.</a:t>
            </a:r>
          </a:p>
        </p:txBody>
      </p:sp>
      <p:sp>
        <p:nvSpPr>
          <p:cNvPr id="16" name="TextBox 15"/>
          <p:cNvSpPr txBox="1"/>
          <p:nvPr/>
        </p:nvSpPr>
        <p:spPr>
          <a:xfrm>
            <a:off x="792965" y="3687476"/>
            <a:ext cx="10606062" cy="923330"/>
          </a:xfrm>
          <a:prstGeom prst="rect">
            <a:avLst/>
          </a:prstGeom>
          <a:noFill/>
        </p:spPr>
        <p:txBody>
          <a:bodyPr wrap="square" rtlCol="0">
            <a:spAutoFit/>
          </a:bodyPr>
          <a:lstStyle/>
          <a:p>
            <a:pPr algn="ctr"/>
            <a:r>
              <a:rPr lang="es-ES" dirty="0" smtClean="0">
                <a:solidFill>
                  <a:schemeClr val="accent1">
                    <a:lumMod val="75000"/>
                  </a:schemeClr>
                </a:solidFill>
                <a:latin typeface="Arial" charset="0"/>
                <a:ea typeface="Arial" charset="0"/>
                <a:cs typeface="Arial" charset="0"/>
              </a:rPr>
              <a:t>López-Medina</a:t>
            </a:r>
            <a:r>
              <a:rPr lang="es-ES" dirty="0">
                <a:solidFill>
                  <a:schemeClr val="accent1">
                    <a:lumMod val="75000"/>
                  </a:schemeClr>
                </a:solidFill>
                <a:latin typeface="Arial" charset="0"/>
                <a:ea typeface="Arial" charset="0"/>
                <a:cs typeface="Arial" charset="0"/>
              </a:rPr>
              <a:t> </a:t>
            </a:r>
            <a:r>
              <a:rPr lang="es-ES" dirty="0" smtClean="0">
                <a:solidFill>
                  <a:schemeClr val="accent1">
                    <a:lumMod val="75000"/>
                  </a:schemeClr>
                </a:solidFill>
                <a:latin typeface="Arial" charset="0"/>
                <a:ea typeface="Arial" charset="0"/>
                <a:cs typeface="Arial" charset="0"/>
              </a:rPr>
              <a:t>C, Godoy-Navarrete FJ, Peinado-</a:t>
            </a:r>
            <a:r>
              <a:rPr lang="es-ES" dirty="0" err="1" smtClean="0">
                <a:solidFill>
                  <a:schemeClr val="accent1">
                    <a:lumMod val="75000"/>
                  </a:schemeClr>
                </a:solidFill>
                <a:latin typeface="Arial" charset="0"/>
                <a:ea typeface="Arial" charset="0"/>
                <a:cs typeface="Arial" charset="0"/>
              </a:rPr>
              <a:t>Villén</a:t>
            </a:r>
            <a:r>
              <a:rPr lang="es-ES" dirty="0" smtClean="0">
                <a:solidFill>
                  <a:schemeClr val="accent1">
                    <a:lumMod val="75000"/>
                  </a:schemeClr>
                </a:solidFill>
                <a:latin typeface="Arial" charset="0"/>
                <a:ea typeface="Arial" charset="0"/>
                <a:cs typeface="Arial" charset="0"/>
              </a:rPr>
              <a:t> P, Calvo-Gutiérrez J, Ortega-Castro R, Castro-Villegas MC, Aguirre-Zamorano MA, </a:t>
            </a:r>
            <a:r>
              <a:rPr lang="es-ES" dirty="0" err="1" smtClean="0">
                <a:solidFill>
                  <a:schemeClr val="accent1">
                    <a:lumMod val="75000"/>
                  </a:schemeClr>
                </a:solidFill>
                <a:latin typeface="Arial" charset="0"/>
                <a:ea typeface="Arial" charset="0"/>
                <a:cs typeface="Arial" charset="0"/>
              </a:rPr>
              <a:t>Caracuel</a:t>
            </a:r>
            <a:r>
              <a:rPr lang="es-ES" dirty="0" smtClean="0">
                <a:solidFill>
                  <a:schemeClr val="accent1">
                    <a:lumMod val="75000"/>
                  </a:schemeClr>
                </a:solidFill>
                <a:latin typeface="Arial" charset="0"/>
                <a:ea typeface="Arial" charset="0"/>
                <a:cs typeface="Arial" charset="0"/>
              </a:rPr>
              <a:t> Ruiz MA, Font-Ugalde P, </a:t>
            </a:r>
            <a:r>
              <a:rPr lang="es-ES" dirty="0" err="1" smtClean="0">
                <a:solidFill>
                  <a:schemeClr val="accent1">
                    <a:lumMod val="75000"/>
                  </a:schemeClr>
                </a:solidFill>
                <a:latin typeface="Arial" charset="0"/>
                <a:ea typeface="Arial" charset="0"/>
                <a:cs typeface="Arial" charset="0"/>
              </a:rPr>
              <a:t>Collantes</a:t>
            </a:r>
            <a:r>
              <a:rPr lang="es-ES" dirty="0" smtClean="0">
                <a:solidFill>
                  <a:schemeClr val="accent1">
                    <a:lumMod val="75000"/>
                  </a:schemeClr>
                </a:solidFill>
                <a:latin typeface="Arial" charset="0"/>
                <a:ea typeface="Arial" charset="0"/>
                <a:cs typeface="Arial" charset="0"/>
              </a:rPr>
              <a:t>-Estévez E, Escudero-Contreras A. </a:t>
            </a:r>
            <a:endParaRPr lang="en-US" dirty="0">
              <a:solidFill>
                <a:schemeClr val="accent1">
                  <a:lumMod val="75000"/>
                </a:schemeClr>
              </a:solidFill>
              <a:latin typeface="Arial" charset="0"/>
              <a:ea typeface="Arial" charset="0"/>
              <a:cs typeface="Arial"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0519864" y="943220"/>
            <a:ext cx="1189282" cy="1518317"/>
          </a:xfrm>
          <a:prstGeom prst="rect">
            <a:avLst/>
          </a:prstGeom>
        </p:spPr>
      </p:pic>
      <p:sp>
        <p:nvSpPr>
          <p:cNvPr id="17" name="TextBox 16"/>
          <p:cNvSpPr txBox="1"/>
          <p:nvPr/>
        </p:nvSpPr>
        <p:spPr>
          <a:xfrm>
            <a:off x="792965" y="4913415"/>
            <a:ext cx="10606062" cy="830997"/>
          </a:xfrm>
          <a:prstGeom prst="rect">
            <a:avLst/>
          </a:prstGeom>
          <a:noFill/>
        </p:spPr>
        <p:txBody>
          <a:bodyPr wrap="square" rtlCol="0">
            <a:spAutoFit/>
          </a:bodyPr>
          <a:lstStyle/>
          <a:p>
            <a:pPr algn="ctr"/>
            <a:r>
              <a:rPr lang="es-ES" sz="1600" dirty="0" smtClean="0">
                <a:solidFill>
                  <a:schemeClr val="tx1">
                    <a:lumMod val="75000"/>
                    <a:lumOff val="25000"/>
                  </a:schemeClr>
                </a:solidFill>
                <a:latin typeface="Arial" charset="0"/>
                <a:ea typeface="Arial" charset="0"/>
                <a:cs typeface="Arial" charset="0"/>
              </a:rPr>
              <a:t>Objetivo: </a:t>
            </a:r>
            <a:r>
              <a:rPr lang="en-GB" sz="1600" dirty="0" err="1" smtClean="0">
                <a:solidFill>
                  <a:schemeClr val="tx1">
                    <a:lumMod val="75000"/>
                    <a:lumOff val="25000"/>
                  </a:schemeClr>
                </a:solidFill>
                <a:latin typeface="Arial" charset="0"/>
                <a:ea typeface="Arial" charset="0"/>
                <a:cs typeface="Arial" charset="0"/>
              </a:rPr>
              <a:t>Comparar</a:t>
            </a:r>
            <a:r>
              <a:rPr lang="en-GB" sz="1600" dirty="0" smtClean="0">
                <a:solidFill>
                  <a:schemeClr val="tx1">
                    <a:lumMod val="75000"/>
                    <a:lumOff val="25000"/>
                  </a:schemeClr>
                </a:solidFill>
                <a:latin typeface="Arial" charset="0"/>
                <a:ea typeface="Arial" charset="0"/>
                <a:cs typeface="Arial" charset="0"/>
              </a:rPr>
              <a:t> la </a:t>
            </a:r>
            <a:r>
              <a:rPr lang="en-GB" sz="1600" dirty="0" err="1" smtClean="0">
                <a:solidFill>
                  <a:schemeClr val="tx1">
                    <a:lumMod val="75000"/>
                    <a:lumOff val="25000"/>
                  </a:schemeClr>
                </a:solidFill>
                <a:latin typeface="Arial" charset="0"/>
                <a:ea typeface="Arial" charset="0"/>
                <a:cs typeface="Arial" charset="0"/>
              </a:rPr>
              <a:t>efectividad</a:t>
            </a:r>
            <a:r>
              <a:rPr lang="en-GB" sz="1600" dirty="0" smtClean="0">
                <a:solidFill>
                  <a:schemeClr val="tx1">
                    <a:lumMod val="75000"/>
                    <a:lumOff val="25000"/>
                  </a:schemeClr>
                </a:solidFill>
                <a:latin typeface="Arial" charset="0"/>
                <a:ea typeface="Arial" charset="0"/>
                <a:cs typeface="Arial" charset="0"/>
              </a:rPr>
              <a:t> de RTX </a:t>
            </a:r>
            <a:r>
              <a:rPr lang="en-GB" sz="1600" dirty="0" err="1" smtClean="0">
                <a:solidFill>
                  <a:schemeClr val="tx1">
                    <a:lumMod val="75000"/>
                    <a:lumOff val="25000"/>
                  </a:schemeClr>
                </a:solidFill>
                <a:latin typeface="Arial" charset="0"/>
                <a:ea typeface="Arial" charset="0"/>
                <a:cs typeface="Arial" charset="0"/>
              </a:rPr>
              <a:t>frente</a:t>
            </a:r>
            <a:r>
              <a:rPr lang="en-GB" sz="1600" dirty="0" smtClean="0">
                <a:solidFill>
                  <a:schemeClr val="tx1">
                    <a:lumMod val="75000"/>
                    <a:lumOff val="25000"/>
                  </a:schemeClr>
                </a:solidFill>
                <a:latin typeface="Arial" charset="0"/>
                <a:ea typeface="Arial" charset="0"/>
                <a:cs typeface="Arial" charset="0"/>
              </a:rPr>
              <a:t> a CYC </a:t>
            </a:r>
            <a:r>
              <a:rPr lang="en-GB" sz="1600" dirty="0" err="1" smtClean="0">
                <a:solidFill>
                  <a:schemeClr val="tx1">
                    <a:lumMod val="75000"/>
                    <a:lumOff val="25000"/>
                  </a:schemeClr>
                </a:solidFill>
                <a:latin typeface="Arial" charset="0"/>
                <a:ea typeface="Arial" charset="0"/>
                <a:cs typeface="Arial" charset="0"/>
              </a:rPr>
              <a:t>intravenosa</a:t>
            </a:r>
            <a:r>
              <a:rPr lang="en-GB" sz="1600" dirty="0" smtClean="0">
                <a:solidFill>
                  <a:schemeClr val="tx1">
                    <a:lumMod val="75000"/>
                    <a:lumOff val="25000"/>
                  </a:schemeClr>
                </a:solidFill>
                <a:latin typeface="Arial" charset="0"/>
                <a:ea typeface="Arial" charset="0"/>
                <a:cs typeface="Arial" charset="0"/>
              </a:rPr>
              <a:t> </a:t>
            </a:r>
            <a:r>
              <a:rPr lang="en-GB" sz="1600" dirty="0" err="1">
                <a:solidFill>
                  <a:schemeClr val="tx1">
                    <a:lumMod val="75000"/>
                    <a:lumOff val="25000"/>
                  </a:schemeClr>
                </a:solidFill>
                <a:latin typeface="Arial" charset="0"/>
                <a:ea typeface="Arial" charset="0"/>
                <a:cs typeface="Arial" charset="0"/>
              </a:rPr>
              <a:t>en</a:t>
            </a:r>
            <a:r>
              <a:rPr lang="en-GB" sz="1600" dirty="0">
                <a:solidFill>
                  <a:schemeClr val="tx1">
                    <a:lumMod val="75000"/>
                    <a:lumOff val="25000"/>
                  </a:schemeClr>
                </a:solidFill>
                <a:latin typeface="Arial" charset="0"/>
                <a:ea typeface="Arial" charset="0"/>
                <a:cs typeface="Arial" charset="0"/>
              </a:rPr>
              <a:t> la </a:t>
            </a:r>
            <a:r>
              <a:rPr lang="en-GB" sz="1600" dirty="0" err="1">
                <a:solidFill>
                  <a:schemeClr val="tx1">
                    <a:lumMod val="75000"/>
                    <a:lumOff val="25000"/>
                  </a:schemeClr>
                </a:solidFill>
                <a:latin typeface="Arial" charset="0"/>
                <a:ea typeface="Arial" charset="0"/>
                <a:cs typeface="Arial" charset="0"/>
              </a:rPr>
              <a:t>estabilización</a:t>
            </a:r>
            <a:r>
              <a:rPr lang="en-GB" sz="1600" dirty="0">
                <a:solidFill>
                  <a:schemeClr val="tx1">
                    <a:lumMod val="75000"/>
                    <a:lumOff val="25000"/>
                  </a:schemeClr>
                </a:solidFill>
                <a:latin typeface="Arial" charset="0"/>
                <a:ea typeface="Arial" charset="0"/>
                <a:cs typeface="Arial" charset="0"/>
              </a:rPr>
              <a:t> de la </a:t>
            </a:r>
            <a:r>
              <a:rPr lang="en-GB" sz="1600" dirty="0" err="1">
                <a:solidFill>
                  <a:schemeClr val="tx1">
                    <a:lumMod val="75000"/>
                    <a:lumOff val="25000"/>
                  </a:schemeClr>
                </a:solidFill>
                <a:latin typeface="Arial" charset="0"/>
                <a:ea typeface="Arial" charset="0"/>
                <a:cs typeface="Arial" charset="0"/>
              </a:rPr>
              <a:t>función</a:t>
            </a:r>
            <a:r>
              <a:rPr lang="en-GB" sz="1600" dirty="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pulmonar</a:t>
            </a:r>
            <a:r>
              <a:rPr lang="en-GB" sz="1600" dirty="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en</a:t>
            </a:r>
            <a:r>
              <a:rPr lang="en-GB" sz="1600" dirty="0" smtClean="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pacientes</a:t>
            </a:r>
            <a:r>
              <a:rPr lang="en-GB" sz="1600" dirty="0" smtClean="0">
                <a:solidFill>
                  <a:schemeClr val="tx1">
                    <a:lumMod val="75000"/>
                    <a:lumOff val="25000"/>
                  </a:schemeClr>
                </a:solidFill>
                <a:latin typeface="Arial" charset="0"/>
                <a:ea typeface="Arial" charset="0"/>
                <a:cs typeface="Arial" charset="0"/>
              </a:rPr>
              <a:t> con </a:t>
            </a:r>
            <a:r>
              <a:rPr lang="en-GB" sz="1600" dirty="0" err="1" smtClean="0">
                <a:solidFill>
                  <a:schemeClr val="tx1">
                    <a:lumMod val="75000"/>
                    <a:lumOff val="25000"/>
                  </a:schemeClr>
                </a:solidFill>
                <a:latin typeface="Arial" charset="0"/>
                <a:ea typeface="Arial" charset="0"/>
                <a:cs typeface="Arial" charset="0"/>
              </a:rPr>
              <a:t>Enfermedad</a:t>
            </a:r>
            <a:r>
              <a:rPr lang="en-GB" sz="1600" dirty="0" smtClean="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Pulmonar</a:t>
            </a:r>
            <a:r>
              <a:rPr lang="en-GB" sz="1600" dirty="0" smtClean="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intersticial</a:t>
            </a:r>
            <a:r>
              <a:rPr lang="en-GB" sz="1600" dirty="0" smtClean="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asociada</a:t>
            </a:r>
            <a:r>
              <a:rPr lang="en-GB" sz="1600" dirty="0" smtClean="0">
                <a:solidFill>
                  <a:schemeClr val="tx1">
                    <a:lumMod val="75000"/>
                    <a:lumOff val="25000"/>
                  </a:schemeClr>
                </a:solidFill>
                <a:latin typeface="Arial" charset="0"/>
                <a:ea typeface="Arial" charset="0"/>
                <a:cs typeface="Arial" charset="0"/>
              </a:rPr>
              <a:t> a </a:t>
            </a:r>
            <a:r>
              <a:rPr lang="en-GB" sz="1600" dirty="0" err="1" smtClean="0">
                <a:solidFill>
                  <a:schemeClr val="tx1">
                    <a:lumMod val="75000"/>
                    <a:lumOff val="25000"/>
                  </a:schemeClr>
                </a:solidFill>
                <a:latin typeface="Arial" charset="0"/>
                <a:ea typeface="Arial" charset="0"/>
                <a:cs typeface="Arial" charset="0"/>
              </a:rPr>
              <a:t>Enfermedad</a:t>
            </a:r>
            <a:r>
              <a:rPr lang="en-GB" sz="1600" dirty="0" smtClean="0">
                <a:solidFill>
                  <a:schemeClr val="tx1">
                    <a:lumMod val="75000"/>
                    <a:lumOff val="25000"/>
                  </a:schemeClr>
                </a:solidFill>
                <a:latin typeface="Arial" charset="0"/>
                <a:ea typeface="Arial" charset="0"/>
                <a:cs typeface="Arial" charset="0"/>
              </a:rPr>
              <a:t> del </a:t>
            </a:r>
            <a:r>
              <a:rPr lang="en-GB" sz="1600" dirty="0" err="1" smtClean="0">
                <a:solidFill>
                  <a:schemeClr val="tx1">
                    <a:lumMod val="75000"/>
                    <a:lumOff val="25000"/>
                  </a:schemeClr>
                </a:solidFill>
                <a:latin typeface="Arial" charset="0"/>
                <a:ea typeface="Arial" charset="0"/>
                <a:cs typeface="Arial" charset="0"/>
              </a:rPr>
              <a:t>Tejido</a:t>
            </a:r>
            <a:r>
              <a:rPr lang="en-GB" sz="1600" dirty="0" smtClean="0">
                <a:solidFill>
                  <a:schemeClr val="tx1">
                    <a:lumMod val="75000"/>
                    <a:lumOff val="25000"/>
                  </a:schemeClr>
                </a:solidFill>
                <a:latin typeface="Arial" charset="0"/>
                <a:ea typeface="Arial" charset="0"/>
                <a:cs typeface="Arial" charset="0"/>
              </a:rPr>
              <a:t> </a:t>
            </a:r>
            <a:r>
              <a:rPr lang="en-GB" sz="1600" dirty="0" err="1" smtClean="0">
                <a:solidFill>
                  <a:schemeClr val="tx1">
                    <a:lumMod val="75000"/>
                    <a:lumOff val="25000"/>
                  </a:schemeClr>
                </a:solidFill>
                <a:latin typeface="Arial" charset="0"/>
                <a:ea typeface="Arial" charset="0"/>
                <a:cs typeface="Arial" charset="0"/>
              </a:rPr>
              <a:t>Conectivo</a:t>
            </a:r>
            <a:r>
              <a:rPr lang="en-GB" sz="1600" dirty="0" smtClean="0">
                <a:solidFill>
                  <a:schemeClr val="tx1">
                    <a:lumMod val="75000"/>
                    <a:lumOff val="25000"/>
                  </a:schemeClr>
                </a:solidFill>
                <a:latin typeface="Arial" charset="0"/>
                <a:ea typeface="Arial" charset="0"/>
                <a:cs typeface="Arial" charset="0"/>
              </a:rPr>
              <a:t>. </a:t>
            </a:r>
            <a:endParaRPr lang="en-GB" sz="1600" dirty="0">
              <a:solidFill>
                <a:schemeClr val="tx1">
                  <a:lumMod val="75000"/>
                  <a:lumOff val="25000"/>
                </a:schemeClr>
              </a:solidFill>
              <a:latin typeface="Arial" charset="0"/>
              <a:ea typeface="Arial" charset="0"/>
              <a:cs typeface="Arial" charset="0"/>
            </a:endParaRPr>
          </a:p>
          <a:p>
            <a:pPr algn="ctr"/>
            <a:endParaRPr lang="en-US" sz="1600" dirty="0">
              <a:solidFill>
                <a:schemeClr val="tx1">
                  <a:lumMod val="75000"/>
                  <a:lumOff val="25000"/>
                </a:schemeClr>
              </a:solidFill>
              <a:latin typeface="Arial" charset="0"/>
              <a:ea typeface="Arial" charset="0"/>
              <a:cs typeface="Arial" charset="0"/>
            </a:endParaRPr>
          </a:p>
        </p:txBody>
      </p:sp>
      <p:sp>
        <p:nvSpPr>
          <p:cNvPr id="18" name="TextBox 17"/>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8608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a:solidFill>
                  <a:schemeClr val="bg1"/>
                </a:solidFill>
              </a:rPr>
              <a:t>¿</a:t>
            </a:r>
            <a:r>
              <a:rPr lang="en-US" b="1" dirty="0" smtClean="0">
                <a:solidFill>
                  <a:schemeClr val="bg1"/>
                </a:solidFill>
              </a:rPr>
              <a:t>RITUXIMAB O CICLOFOSFAMIDA?</a:t>
            </a:r>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166680944"/>
              </p:ext>
            </p:extLst>
          </p:nvPr>
        </p:nvGraphicFramePr>
        <p:xfrm>
          <a:off x="976563" y="2330284"/>
          <a:ext cx="10292684" cy="3754798"/>
        </p:xfrm>
        <a:graphic>
          <a:graphicData uri="http://schemas.openxmlformats.org/drawingml/2006/table">
            <a:tbl>
              <a:tblPr firstRow="1" bandRow="1">
                <a:tableStyleId>{5C22544A-7EE6-4342-B048-85BDC9FD1C3A}</a:tableStyleId>
              </a:tblPr>
              <a:tblGrid>
                <a:gridCol w="3868392"/>
                <a:gridCol w="2442949"/>
                <a:gridCol w="2361063"/>
                <a:gridCol w="1620280"/>
              </a:tblGrid>
              <a:tr h="777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dirty="0" smtClean="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charset="0"/>
                          <a:ea typeface="Arial" charset="0"/>
                          <a:cs typeface="Arial" charset="0"/>
                        </a:rPr>
                        <a:t>Ciclofosfamida</a:t>
                      </a:r>
                      <a:r>
                        <a:rPr lang="en-US" sz="1500" dirty="0" smtClean="0">
                          <a:latin typeface="Arial" charset="0"/>
                          <a:ea typeface="Arial" charset="0"/>
                          <a:cs typeface="Arial" charset="0"/>
                        </a:rPr>
                        <a:t> (CYC)</a:t>
                      </a:r>
                      <a:r>
                        <a:rPr lang="en-US" sz="1500" baseline="0" dirty="0" smtClean="0">
                          <a:latin typeface="Arial" charset="0"/>
                          <a:ea typeface="Arial" charset="0"/>
                          <a:cs typeface="Arial"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latin typeface="Arial" charset="0"/>
                          <a:ea typeface="Arial" charset="0"/>
                          <a:cs typeface="Arial" charset="0"/>
                        </a:rPr>
                        <a:t>n = 15</a:t>
                      </a:r>
                      <a:endParaRPr lang="en-US" sz="1500" dirty="0" smtClean="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Rituximab (RTX)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n = </a:t>
                      </a:r>
                      <a:r>
                        <a:rPr lang="en-US" sz="1500" baseline="0" dirty="0" smtClean="0">
                          <a:latin typeface="Arial" charset="0"/>
                          <a:ea typeface="Arial" charset="0"/>
                          <a:cs typeface="Arial" charset="0"/>
                        </a:rPr>
                        <a:t> 11</a:t>
                      </a:r>
                      <a:endParaRPr lang="en-US" sz="1500" dirty="0" smtClean="0">
                        <a:latin typeface="Arial" charset="0"/>
                        <a:ea typeface="Arial" charset="0"/>
                        <a:cs typeface="Arial" charset="0"/>
                      </a:endParaRPr>
                    </a:p>
                    <a:p>
                      <a:pPr algn="ctr">
                        <a:lnSpc>
                          <a:spcPct val="100000"/>
                        </a:lnSpc>
                      </a:pP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500" dirty="0" smtClean="0">
                          <a:latin typeface="Arial" charset="0"/>
                          <a:ea typeface="Arial" charset="0"/>
                          <a:cs typeface="Arial" charset="0"/>
                        </a:rPr>
                        <a:t>P-valor</a:t>
                      </a:r>
                      <a:r>
                        <a:rPr lang="en-US" sz="1500" baseline="30000" dirty="0" smtClean="0">
                          <a:latin typeface="Arial" charset="0"/>
                          <a:ea typeface="Arial" charset="0"/>
                          <a:cs typeface="Arial" charset="0"/>
                        </a:rPr>
                        <a:t>1,2,3</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155">
                <a:tc>
                  <a:txBody>
                    <a:bodyPr/>
                    <a:lstStyle/>
                    <a:p>
                      <a:pPr>
                        <a:lnSpc>
                          <a:spcPct val="100000"/>
                        </a:lnSpc>
                      </a:pPr>
                      <a:r>
                        <a:rPr lang="en-US" sz="1500" b="1" dirty="0" err="1" smtClean="0">
                          <a:latin typeface="Arial" charset="0"/>
                          <a:ea typeface="Arial" charset="0"/>
                          <a:cs typeface="Arial" charset="0"/>
                        </a:rPr>
                        <a:t>Mujeres</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11 (73.3)</a:t>
                      </a:r>
                      <a:endParaRPr lang="en-GB" sz="1500" dirty="0">
                        <a:effectLst/>
                        <a:latin typeface="Arial" charset="0"/>
                        <a:ea typeface="Arial" charset="0"/>
                        <a:cs typeface="Arial" charset="0"/>
                      </a:endParaRPr>
                    </a:p>
                  </a:txBody>
                  <a:tcPr marL="68580" marR="6858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50000"/>
                        </a:lnSpc>
                        <a:spcAft>
                          <a:spcPts val="0"/>
                        </a:spcAft>
                      </a:pPr>
                      <a:r>
                        <a:rPr lang="es-ES_tradnl" sz="1500">
                          <a:effectLst/>
                          <a:latin typeface="Arial" charset="0"/>
                          <a:ea typeface="Arial" charset="0"/>
                          <a:cs typeface="Arial" charset="0"/>
                        </a:rPr>
                        <a:t>9 (81.8)</a:t>
                      </a:r>
                      <a:endParaRPr lang="en-GB" sz="1500">
                        <a:effectLst/>
                        <a:latin typeface="Arial" charset="0"/>
                        <a:ea typeface="Arial" charset="0"/>
                        <a:cs typeface="Arial" charset="0"/>
                      </a:endParaRPr>
                    </a:p>
                  </a:txBody>
                  <a:tcPr marL="68580" marR="6858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50000"/>
                        </a:lnSpc>
                        <a:spcAft>
                          <a:spcPts val="0"/>
                        </a:spcAft>
                      </a:pPr>
                      <a:r>
                        <a:rPr lang="es-ES_tradnl" sz="1500" dirty="0" smtClean="0">
                          <a:effectLst/>
                          <a:latin typeface="Arial" charset="0"/>
                          <a:ea typeface="Arial" charset="0"/>
                          <a:cs typeface="Arial" charset="0"/>
                        </a:rPr>
                        <a:t>0.941</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40000"/>
                        <a:lumOff val="60000"/>
                      </a:schemeClr>
                    </a:solidFill>
                  </a:tcPr>
                </a:tc>
              </a:tr>
              <a:tr h="372155">
                <a:tc>
                  <a:txBody>
                    <a:bodyPr/>
                    <a:lstStyle/>
                    <a:p>
                      <a:pPr>
                        <a:lnSpc>
                          <a:spcPct val="100000"/>
                        </a:lnSpc>
                      </a:pPr>
                      <a:r>
                        <a:rPr lang="en-US" sz="1500" b="1" dirty="0" err="1" smtClean="0">
                          <a:latin typeface="Arial" charset="0"/>
                          <a:ea typeface="Arial" charset="0"/>
                          <a:cs typeface="Arial" charset="0"/>
                        </a:rPr>
                        <a:t>Edad</a:t>
                      </a:r>
                      <a:r>
                        <a:rPr lang="en-US" sz="1500" b="1" dirty="0" smtClean="0">
                          <a:latin typeface="Arial" charset="0"/>
                          <a:ea typeface="Arial" charset="0"/>
                          <a:cs typeface="Arial" charset="0"/>
                        </a:rPr>
                        <a:t> </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60.33 (15.38)</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57.00 (12.38)</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0.560</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bg1"/>
                    </a:solidFill>
                  </a:tcPr>
                </a:tc>
              </a:tr>
              <a:tr h="372155">
                <a:tc>
                  <a:txBody>
                    <a:bodyPr/>
                    <a:lstStyle/>
                    <a:p>
                      <a:pPr>
                        <a:lnSpc>
                          <a:spcPct val="100000"/>
                        </a:lnSpc>
                      </a:pPr>
                      <a:r>
                        <a:rPr lang="en-US" sz="1500" b="1" dirty="0" err="1" smtClean="0">
                          <a:latin typeface="Arial" charset="0"/>
                          <a:ea typeface="Arial" charset="0"/>
                          <a:cs typeface="Arial" charset="0"/>
                        </a:rPr>
                        <a:t>Tiempo</a:t>
                      </a:r>
                      <a:r>
                        <a:rPr lang="en-US" sz="1500" b="1" dirty="0" smtClean="0">
                          <a:latin typeface="Arial" charset="0"/>
                          <a:ea typeface="Arial" charset="0"/>
                          <a:cs typeface="Arial" charset="0"/>
                        </a:rPr>
                        <a:t> de </a:t>
                      </a:r>
                      <a:r>
                        <a:rPr lang="en-US" sz="1500" b="1" dirty="0" err="1" smtClean="0">
                          <a:latin typeface="Arial" charset="0"/>
                          <a:ea typeface="Arial" charset="0"/>
                          <a:cs typeface="Arial" charset="0"/>
                        </a:rPr>
                        <a:t>evolución</a:t>
                      </a:r>
                      <a:r>
                        <a:rPr lang="en-US" sz="1500" b="1" dirty="0" smtClean="0">
                          <a:latin typeface="Arial" charset="0"/>
                          <a:ea typeface="Arial" charset="0"/>
                          <a:cs typeface="Arial" charset="0"/>
                        </a:rPr>
                        <a:t> de la </a:t>
                      </a:r>
                      <a:r>
                        <a:rPr lang="en-US" sz="1500" b="1" dirty="0" err="1" smtClean="0">
                          <a:latin typeface="Arial" charset="0"/>
                          <a:ea typeface="Arial" charset="0"/>
                          <a:cs typeface="Arial" charset="0"/>
                        </a:rPr>
                        <a:t>neumopatía</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21.06 (32.55)</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17.27 (30.90)</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0.959</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accent3">
                        <a:lumMod val="40000"/>
                        <a:lumOff val="60000"/>
                      </a:schemeClr>
                    </a:solidFill>
                  </a:tcPr>
                </a:tc>
              </a:tr>
              <a:tr h="372155">
                <a:tc>
                  <a:txBody>
                    <a:bodyPr/>
                    <a:lstStyle/>
                    <a:p>
                      <a:pPr algn="l">
                        <a:lnSpc>
                          <a:spcPct val="150000"/>
                        </a:lnSpc>
                        <a:spcAft>
                          <a:spcPts val="0"/>
                        </a:spcAft>
                      </a:pPr>
                      <a:r>
                        <a:rPr lang="es-ES_tradnl" sz="1500" b="1" dirty="0" smtClean="0">
                          <a:effectLst/>
                          <a:latin typeface="Arial" charset="0"/>
                          <a:ea typeface="Arial" charset="0"/>
                          <a:cs typeface="Arial" charset="0"/>
                        </a:rPr>
                        <a:t>CVF, media </a:t>
                      </a:r>
                      <a:r>
                        <a:rPr lang="es-ES_tradnl" sz="1500" b="1" dirty="0">
                          <a:effectLst/>
                          <a:latin typeface="Arial" charset="0"/>
                          <a:ea typeface="Arial" charset="0"/>
                          <a:cs typeface="Arial" charset="0"/>
                        </a:rPr>
                        <a:t>(</a:t>
                      </a:r>
                      <a:r>
                        <a:rPr lang="es-ES_tradnl" sz="1500" b="1" dirty="0" smtClean="0">
                          <a:effectLst/>
                          <a:latin typeface="Arial" charset="0"/>
                          <a:ea typeface="Arial" charset="0"/>
                          <a:cs typeface="Arial" charset="0"/>
                        </a:rPr>
                        <a:t>DE)</a:t>
                      </a:r>
                      <a:endParaRPr lang="en-GB" sz="1500" b="1"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lnSpc>
                          <a:spcPct val="150000"/>
                        </a:lnSpc>
                        <a:spcAft>
                          <a:spcPts val="0"/>
                        </a:spcAft>
                      </a:pPr>
                      <a:r>
                        <a:rPr lang="es-ES_tradnl" sz="1500">
                          <a:effectLst/>
                          <a:latin typeface="Arial" charset="0"/>
                          <a:ea typeface="Arial" charset="0"/>
                          <a:cs typeface="Arial" charset="0"/>
                        </a:rPr>
                        <a:t>72.88 (12.88)</a:t>
                      </a:r>
                      <a:endParaRPr lang="en-GB" sz="150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68.83 (22.07)</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0.593</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bg1"/>
                    </a:solidFill>
                  </a:tcPr>
                </a:tc>
              </a:tr>
              <a:tr h="372155">
                <a:tc>
                  <a:txBody>
                    <a:bodyPr/>
                    <a:lstStyle/>
                    <a:p>
                      <a:pPr algn="l">
                        <a:lnSpc>
                          <a:spcPct val="150000"/>
                        </a:lnSpc>
                        <a:spcAft>
                          <a:spcPts val="0"/>
                        </a:spcAft>
                      </a:pPr>
                      <a:r>
                        <a:rPr lang="es-ES_tradnl" sz="1500" b="1" dirty="0">
                          <a:effectLst/>
                          <a:latin typeface="Arial" charset="0"/>
                          <a:ea typeface="Arial" charset="0"/>
                          <a:cs typeface="Arial" charset="0"/>
                        </a:rPr>
                        <a:t>FEV1, </a:t>
                      </a:r>
                      <a:r>
                        <a:rPr lang="es-ES_tradnl" sz="1500" b="1" dirty="0" smtClean="0">
                          <a:effectLst/>
                          <a:latin typeface="Arial" charset="0"/>
                          <a:ea typeface="Arial" charset="0"/>
                          <a:cs typeface="Arial" charset="0"/>
                        </a:rPr>
                        <a:t>media </a:t>
                      </a:r>
                      <a:r>
                        <a:rPr lang="es-ES_tradnl" sz="1500" b="1" dirty="0">
                          <a:effectLst/>
                          <a:latin typeface="Arial" charset="0"/>
                          <a:ea typeface="Arial" charset="0"/>
                          <a:cs typeface="Arial" charset="0"/>
                        </a:rPr>
                        <a:t>(</a:t>
                      </a:r>
                      <a:r>
                        <a:rPr lang="es-ES_tradnl" sz="1500" b="1" dirty="0" smtClean="0">
                          <a:effectLst/>
                          <a:latin typeface="Arial" charset="0"/>
                          <a:ea typeface="Arial" charset="0"/>
                          <a:cs typeface="Arial" charset="0"/>
                        </a:rPr>
                        <a:t>DE)</a:t>
                      </a:r>
                      <a:endParaRPr lang="en-GB" sz="1500" b="1"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solidFill>
                      <a:schemeClr val="accent3">
                        <a:lumMod val="40000"/>
                        <a:lumOff val="60000"/>
                      </a:schemeClr>
                    </a:solidFill>
                  </a:tcPr>
                </a:tc>
                <a:tc>
                  <a:txBody>
                    <a:bodyPr/>
                    <a:lstStyle/>
                    <a:p>
                      <a:pPr algn="ctr">
                        <a:lnSpc>
                          <a:spcPct val="150000"/>
                        </a:lnSpc>
                        <a:spcAft>
                          <a:spcPts val="0"/>
                        </a:spcAft>
                      </a:pPr>
                      <a:r>
                        <a:rPr lang="es-ES_tradnl" sz="1500">
                          <a:effectLst/>
                          <a:latin typeface="Arial" charset="0"/>
                          <a:ea typeface="Arial" charset="0"/>
                          <a:cs typeface="Arial" charset="0"/>
                        </a:rPr>
                        <a:t>73.90 (11.56)</a:t>
                      </a:r>
                      <a:endParaRPr lang="en-GB" sz="150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72.90 (21.63)</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0.920</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accent3">
                        <a:lumMod val="40000"/>
                        <a:lumOff val="60000"/>
                      </a:schemeClr>
                    </a:solidFill>
                  </a:tcPr>
                </a:tc>
              </a:tr>
              <a:tr h="372155">
                <a:tc>
                  <a:txBody>
                    <a:bodyPr/>
                    <a:lstStyle/>
                    <a:p>
                      <a:pPr algn="l">
                        <a:lnSpc>
                          <a:spcPct val="150000"/>
                        </a:lnSpc>
                        <a:spcAft>
                          <a:spcPts val="0"/>
                        </a:spcAft>
                      </a:pPr>
                      <a:r>
                        <a:rPr lang="es-ES_tradnl" sz="1500" b="1" dirty="0">
                          <a:effectLst/>
                          <a:latin typeface="Arial" charset="0"/>
                          <a:ea typeface="Arial" charset="0"/>
                          <a:cs typeface="Arial" charset="0"/>
                        </a:rPr>
                        <a:t>DLCO, </a:t>
                      </a:r>
                      <a:r>
                        <a:rPr lang="es-ES_tradnl" sz="1500" b="1" dirty="0" smtClean="0">
                          <a:effectLst/>
                          <a:latin typeface="Arial" charset="0"/>
                          <a:ea typeface="Arial" charset="0"/>
                          <a:cs typeface="Arial" charset="0"/>
                        </a:rPr>
                        <a:t>media (DE)</a:t>
                      </a:r>
                      <a:endParaRPr lang="en-GB" sz="1500" b="1"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lnSpc>
                          <a:spcPct val="150000"/>
                        </a:lnSpc>
                        <a:spcAft>
                          <a:spcPts val="0"/>
                        </a:spcAft>
                      </a:pPr>
                      <a:r>
                        <a:rPr lang="es-ES_tradnl" sz="1500">
                          <a:effectLst/>
                          <a:latin typeface="Arial" charset="0"/>
                          <a:ea typeface="Arial" charset="0"/>
                          <a:cs typeface="Arial" charset="0"/>
                        </a:rPr>
                        <a:t>65.74 (24.54)</a:t>
                      </a:r>
                      <a:endParaRPr lang="en-GB" sz="150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56.91 (23.11)</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0.422</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bg1"/>
                    </a:solidFill>
                  </a:tcPr>
                </a:tc>
              </a:tr>
              <a:tr h="372155">
                <a:tc>
                  <a:txBody>
                    <a:bodyPr/>
                    <a:lstStyle/>
                    <a:p>
                      <a:pPr algn="l">
                        <a:lnSpc>
                          <a:spcPct val="150000"/>
                        </a:lnSpc>
                        <a:spcAft>
                          <a:spcPts val="0"/>
                        </a:spcAft>
                      </a:pPr>
                      <a:r>
                        <a:rPr lang="es-ES_tradnl" sz="1500" b="1" dirty="0">
                          <a:effectLst/>
                          <a:latin typeface="Arial" charset="0"/>
                          <a:ea typeface="Arial" charset="0"/>
                          <a:cs typeface="Arial" charset="0"/>
                        </a:rPr>
                        <a:t>DLCO/VA, </a:t>
                      </a:r>
                      <a:r>
                        <a:rPr lang="es-ES_tradnl" sz="1500" b="1" dirty="0" smtClean="0">
                          <a:effectLst/>
                          <a:latin typeface="Arial" charset="0"/>
                          <a:ea typeface="Arial" charset="0"/>
                          <a:cs typeface="Arial" charset="0"/>
                        </a:rPr>
                        <a:t>media (DE)</a:t>
                      </a:r>
                      <a:endParaRPr lang="en-GB" sz="1500" b="1" dirty="0">
                        <a:effectLst/>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solidFill>
                      <a:schemeClr val="accent3">
                        <a:lumMod val="40000"/>
                        <a:lumOff val="60000"/>
                      </a:schemeClr>
                    </a:solidFill>
                  </a:tcPr>
                </a:tc>
                <a:tc>
                  <a:txBody>
                    <a:bodyPr/>
                    <a:lstStyle/>
                    <a:p>
                      <a:pPr algn="ctr">
                        <a:lnSpc>
                          <a:spcPct val="150000"/>
                        </a:lnSpc>
                        <a:spcAft>
                          <a:spcPts val="0"/>
                        </a:spcAft>
                      </a:pPr>
                      <a:r>
                        <a:rPr lang="es-ES_tradnl" sz="1500">
                          <a:effectLst/>
                          <a:latin typeface="Arial" charset="0"/>
                          <a:ea typeface="Arial" charset="0"/>
                          <a:cs typeface="Arial" charset="0"/>
                        </a:rPr>
                        <a:t>81.25 (35.53)</a:t>
                      </a:r>
                      <a:endParaRPr lang="en-GB" sz="150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74.30 (20.29)</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s-ES_tradnl" sz="1500" dirty="0">
                          <a:effectLst/>
                          <a:latin typeface="Arial" charset="0"/>
                          <a:ea typeface="Arial" charset="0"/>
                          <a:cs typeface="Arial" charset="0"/>
                        </a:rPr>
                        <a:t>0.684</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solidFill>
                      <a:schemeClr val="accent3">
                        <a:lumMod val="40000"/>
                        <a:lumOff val="60000"/>
                      </a:schemeClr>
                    </a:solidFill>
                  </a:tcPr>
                </a:tc>
              </a:tr>
              <a:tr h="372155">
                <a:tc>
                  <a:txBody>
                    <a:bodyPr/>
                    <a:lstStyle/>
                    <a:p>
                      <a:pPr>
                        <a:lnSpc>
                          <a:spcPct val="100000"/>
                        </a:lnSpc>
                      </a:pPr>
                      <a:r>
                        <a:rPr lang="en-US" sz="1500" b="1" dirty="0" smtClean="0">
                          <a:latin typeface="Arial" charset="0"/>
                          <a:ea typeface="Arial" charset="0"/>
                          <a:cs typeface="Arial" charset="0"/>
                        </a:rPr>
                        <a:t>HTP</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2 (14.3)</a:t>
                      </a:r>
                      <a:endParaRPr lang="en-GB" sz="1500" dirty="0">
                        <a:effectLst/>
                        <a:latin typeface="Arial" charset="0"/>
                        <a:ea typeface="Arial" charset="0"/>
                        <a:cs typeface="Arial"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2 (18.2)</a:t>
                      </a:r>
                      <a:endParaRPr lang="en-GB" sz="1500" dirty="0">
                        <a:effectLst/>
                        <a:latin typeface="Arial" charset="0"/>
                        <a:ea typeface="Arial" charset="0"/>
                        <a:cs typeface="Arial"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s-ES_tradnl" sz="1500" dirty="0">
                          <a:effectLst/>
                          <a:latin typeface="Arial" charset="0"/>
                          <a:ea typeface="Arial" charset="0"/>
                          <a:cs typeface="Arial" charset="0"/>
                        </a:rPr>
                        <a:t>0.792</a:t>
                      </a:r>
                      <a:endParaRPr lang="en-GB" sz="1500" dirty="0">
                        <a:effectLst/>
                        <a:latin typeface="Arial" charset="0"/>
                        <a:ea typeface="Arial" charset="0"/>
                        <a:cs typeface="Arial" charset="0"/>
                      </a:endParaRPr>
                    </a:p>
                  </a:txBody>
                  <a:tcPr marL="68580" marR="68580" marT="0" marB="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952500" y="6085082"/>
            <a:ext cx="10119067" cy="646331"/>
          </a:xfrm>
          <a:prstGeom prst="rect">
            <a:avLst/>
          </a:prstGeom>
          <a:noFill/>
        </p:spPr>
        <p:txBody>
          <a:bodyPr wrap="square" rtlCol="0">
            <a:spAutoFit/>
          </a:bodyPr>
          <a:lstStyle/>
          <a:p>
            <a:r>
              <a:rPr lang="en-US" sz="1200" baseline="30000" dirty="0" smtClean="0"/>
              <a:t>1</a:t>
            </a:r>
            <a:r>
              <a:rPr lang="en-US" sz="1200" dirty="0" smtClean="0"/>
              <a:t>Test de Fisher para las variables </a:t>
            </a:r>
            <a:r>
              <a:rPr lang="en-US" sz="1200" dirty="0" err="1" smtClean="0"/>
              <a:t>cualitativas</a:t>
            </a:r>
            <a:r>
              <a:rPr lang="en-US" sz="1200" dirty="0" smtClean="0"/>
              <a:t>. </a:t>
            </a:r>
            <a:r>
              <a:rPr lang="en-US" sz="1200" baseline="30000" dirty="0"/>
              <a:t>2</a:t>
            </a:r>
            <a:r>
              <a:rPr lang="en-US" sz="1200" dirty="0"/>
              <a:t>U Mann-</a:t>
            </a:r>
            <a:r>
              <a:rPr lang="en-US" sz="1200" dirty="0" err="1"/>
              <a:t>Withney</a:t>
            </a:r>
            <a:r>
              <a:rPr lang="en-US" sz="1200" dirty="0"/>
              <a:t> </a:t>
            </a:r>
            <a:r>
              <a:rPr lang="en-US" sz="1200" dirty="0" smtClean="0"/>
              <a:t>para las variables </a:t>
            </a:r>
            <a:r>
              <a:rPr lang="en-US" sz="1200" dirty="0" err="1" smtClean="0"/>
              <a:t>cualitativas</a:t>
            </a:r>
            <a:r>
              <a:rPr lang="en-US" sz="1200" dirty="0" smtClean="0"/>
              <a:t> con </a:t>
            </a:r>
            <a:r>
              <a:rPr lang="en-US" sz="1200" dirty="0" err="1" smtClean="0"/>
              <a:t>distribución</a:t>
            </a:r>
            <a:r>
              <a:rPr lang="en-US" sz="1200" dirty="0" smtClean="0"/>
              <a:t> no-normal. </a:t>
            </a:r>
            <a:r>
              <a:rPr lang="en-US" sz="1200" baseline="30000" dirty="0"/>
              <a:t>3</a:t>
            </a:r>
            <a:r>
              <a:rPr lang="en-US" sz="1200" dirty="0"/>
              <a:t>T-Student </a:t>
            </a:r>
            <a:r>
              <a:rPr lang="es-ES" sz="1200" dirty="0" smtClean="0"/>
              <a:t>para las variables cuantitativas con distribución normal.</a:t>
            </a:r>
            <a:endParaRPr lang="en-GB" sz="1200" dirty="0"/>
          </a:p>
          <a:p>
            <a:endParaRPr lang="en-US" sz="1200" dirty="0"/>
          </a:p>
        </p:txBody>
      </p:sp>
      <p:sp>
        <p:nvSpPr>
          <p:cNvPr id="17" name="TextBox 16"/>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874501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O CICLOFOSFAMIDA?</a:t>
            </a:r>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183236027"/>
              </p:ext>
            </p:extLst>
          </p:nvPr>
        </p:nvGraphicFramePr>
        <p:xfrm>
          <a:off x="2532907" y="2453114"/>
          <a:ext cx="7126184" cy="3754798"/>
        </p:xfrm>
        <a:graphic>
          <a:graphicData uri="http://schemas.openxmlformats.org/drawingml/2006/table">
            <a:tbl>
              <a:tblPr firstRow="1" bandRow="1">
                <a:tableStyleId>{5C22544A-7EE6-4342-B048-85BDC9FD1C3A}</a:tableStyleId>
              </a:tblPr>
              <a:tblGrid>
                <a:gridCol w="2773143"/>
                <a:gridCol w="2210341"/>
                <a:gridCol w="2142700"/>
              </a:tblGrid>
              <a:tr h="777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charset="0"/>
                          <a:ea typeface="Arial" charset="0"/>
                          <a:cs typeface="Arial" charset="0"/>
                        </a:rPr>
                        <a:t>Ciclofosfamida</a:t>
                      </a:r>
                      <a:r>
                        <a:rPr lang="en-US" sz="1500" dirty="0" smtClean="0">
                          <a:latin typeface="Arial" charset="0"/>
                          <a:ea typeface="Arial" charset="0"/>
                          <a:cs typeface="Arial" charset="0"/>
                        </a:rPr>
                        <a:t> (CYC)</a:t>
                      </a:r>
                      <a:r>
                        <a:rPr lang="en-US" sz="1500" baseline="0" dirty="0" smtClean="0">
                          <a:latin typeface="Arial" charset="0"/>
                          <a:ea typeface="Arial" charset="0"/>
                          <a:cs typeface="Arial"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latin typeface="Arial" charset="0"/>
                          <a:ea typeface="Arial" charset="0"/>
                          <a:cs typeface="Arial" charset="0"/>
                        </a:rPr>
                        <a:t>n = 15</a:t>
                      </a:r>
                      <a:endParaRPr lang="en-US" sz="1500" dirty="0" smtClean="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Rituximab (RTX)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n = </a:t>
                      </a:r>
                      <a:r>
                        <a:rPr lang="en-US" sz="1500" baseline="0" dirty="0" smtClean="0">
                          <a:latin typeface="Arial" charset="0"/>
                          <a:ea typeface="Arial" charset="0"/>
                          <a:cs typeface="Arial" charset="0"/>
                        </a:rPr>
                        <a:t> 11</a:t>
                      </a:r>
                      <a:endParaRPr lang="en-US" sz="1500" dirty="0" smtClean="0">
                        <a:latin typeface="Arial" charset="0"/>
                        <a:ea typeface="Arial" charset="0"/>
                        <a:cs typeface="Arial" charset="0"/>
                      </a:endParaRPr>
                    </a:p>
                    <a:p>
                      <a:pPr algn="ctr">
                        <a:lnSpc>
                          <a:spcPct val="100000"/>
                        </a:lnSpc>
                      </a:pPr>
                      <a:endParaRPr lang="en-US" sz="15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155">
                <a:tc>
                  <a:txBody>
                    <a:bodyPr/>
                    <a:lstStyle/>
                    <a:p>
                      <a:pPr algn="ctr">
                        <a:lnSpc>
                          <a:spcPct val="150000"/>
                        </a:lnSpc>
                        <a:spcAft>
                          <a:spcPts val="0"/>
                        </a:spcAft>
                      </a:pPr>
                      <a:r>
                        <a:rPr lang="en-GB" sz="1500" b="1" dirty="0" err="1" smtClean="0">
                          <a:effectLst/>
                          <a:latin typeface="Arial" charset="0"/>
                          <a:ea typeface="Arial" charset="0"/>
                          <a:cs typeface="Arial" charset="0"/>
                        </a:rPr>
                        <a:t>Esclerosis</a:t>
                      </a:r>
                      <a:r>
                        <a:rPr lang="en-GB" sz="1500" b="1" dirty="0" smtClean="0">
                          <a:effectLst/>
                          <a:latin typeface="Arial" charset="0"/>
                          <a:ea typeface="Arial" charset="0"/>
                          <a:cs typeface="Arial" charset="0"/>
                        </a:rPr>
                        <a:t> </a:t>
                      </a:r>
                      <a:r>
                        <a:rPr lang="en-GB" sz="1500" b="1" dirty="0" err="1" smtClean="0">
                          <a:effectLst/>
                          <a:latin typeface="Arial" charset="0"/>
                          <a:ea typeface="Arial" charset="0"/>
                          <a:cs typeface="Arial" charset="0"/>
                        </a:rPr>
                        <a:t>Sistémica</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50000"/>
                        </a:lnSpc>
                        <a:spcAft>
                          <a:spcPts val="0"/>
                        </a:spcAft>
                      </a:pPr>
                      <a:r>
                        <a:rPr lang="en-GB" sz="1500" dirty="0" smtClean="0">
                          <a:effectLst/>
                          <a:latin typeface="Arial" charset="0"/>
                          <a:ea typeface="Arial" charset="0"/>
                          <a:cs typeface="Arial" charset="0"/>
                        </a:rPr>
                        <a:t>10</a:t>
                      </a:r>
                      <a:endParaRPr lang="en-GB" sz="1500" dirty="0">
                        <a:effectLst/>
                        <a:latin typeface="Arial" charset="0"/>
                        <a:ea typeface="Arial" charset="0"/>
                        <a:cs typeface="Arial" charset="0"/>
                      </a:endParaRPr>
                    </a:p>
                  </a:txBody>
                  <a:tcPr marL="68580" marR="6858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50000"/>
                        </a:lnSpc>
                        <a:spcAft>
                          <a:spcPts val="0"/>
                        </a:spcAft>
                      </a:pPr>
                      <a:r>
                        <a:rPr lang="en-GB" sz="1500" dirty="0" smtClean="0">
                          <a:effectLst/>
                          <a:latin typeface="Arial" charset="0"/>
                          <a:ea typeface="Arial" charset="0"/>
                          <a:cs typeface="Arial" charset="0"/>
                        </a:rPr>
                        <a:t>4</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40000"/>
                        <a:lumOff val="60000"/>
                      </a:schemeClr>
                    </a:solidFill>
                  </a:tcPr>
                </a:tc>
              </a:tr>
              <a:tr h="372155">
                <a:tc>
                  <a:txBody>
                    <a:bodyPr/>
                    <a:lstStyle/>
                    <a:p>
                      <a:pPr algn="ctr">
                        <a:lnSpc>
                          <a:spcPct val="150000"/>
                        </a:lnSpc>
                        <a:spcAft>
                          <a:spcPts val="0"/>
                        </a:spcAft>
                      </a:pPr>
                      <a:r>
                        <a:rPr lang="en-GB" sz="1500" b="1" dirty="0" err="1" smtClean="0">
                          <a:effectLst/>
                          <a:latin typeface="Arial" charset="0"/>
                          <a:ea typeface="Arial" charset="0"/>
                          <a:cs typeface="Arial" charset="0"/>
                        </a:rPr>
                        <a:t>Artritis</a:t>
                      </a:r>
                      <a:r>
                        <a:rPr lang="en-GB" sz="1500" b="1" baseline="0" dirty="0" smtClean="0">
                          <a:effectLst/>
                          <a:latin typeface="Arial" charset="0"/>
                          <a:ea typeface="Arial" charset="0"/>
                          <a:cs typeface="Arial" charset="0"/>
                        </a:rPr>
                        <a:t> </a:t>
                      </a:r>
                      <a:r>
                        <a:rPr lang="en-GB" sz="1500" b="1" baseline="0" dirty="0" err="1" smtClean="0">
                          <a:effectLst/>
                          <a:latin typeface="Arial" charset="0"/>
                          <a:ea typeface="Arial" charset="0"/>
                          <a:cs typeface="Arial" charset="0"/>
                        </a:rPr>
                        <a:t>Reumatoide</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372155">
                <a:tc>
                  <a:txBody>
                    <a:bodyPr/>
                    <a:lstStyle/>
                    <a:p>
                      <a:pPr algn="ctr"/>
                      <a:r>
                        <a:rPr lang="en-US" sz="1500" b="1" dirty="0" err="1" smtClean="0">
                          <a:latin typeface="Arial" charset="0"/>
                          <a:ea typeface="Arial" charset="0"/>
                          <a:cs typeface="Arial" charset="0"/>
                        </a:rPr>
                        <a:t>Sjögren</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primario</a:t>
                      </a:r>
                      <a:endParaRPr lang="en-US" sz="1500" b="1" dirty="0">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a:lnSpc>
                          <a:spcPct val="150000"/>
                        </a:lnSpc>
                        <a:spcAft>
                          <a:spcPts val="0"/>
                        </a:spcAft>
                      </a:pPr>
                      <a:r>
                        <a:rPr lang="en-GB" sz="150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accent3">
                        <a:lumMod val="40000"/>
                        <a:lumOff val="60000"/>
                      </a:schemeClr>
                    </a:solidFill>
                  </a:tcPr>
                </a:tc>
              </a:tr>
              <a:tr h="372155">
                <a:tc>
                  <a:txBody>
                    <a:bodyPr/>
                    <a:lstStyle/>
                    <a:p>
                      <a:pPr algn="ctr">
                        <a:lnSpc>
                          <a:spcPct val="150000"/>
                        </a:lnSpc>
                        <a:spcAft>
                          <a:spcPts val="0"/>
                        </a:spcAft>
                      </a:pPr>
                      <a:r>
                        <a:rPr lang="en-GB" sz="1500" b="1" dirty="0" err="1" smtClean="0">
                          <a:effectLst/>
                          <a:latin typeface="Arial" charset="0"/>
                          <a:ea typeface="Arial" charset="0"/>
                          <a:cs typeface="Arial" charset="0"/>
                        </a:rPr>
                        <a:t>Sjögren</a:t>
                      </a:r>
                      <a:r>
                        <a:rPr lang="en-GB" sz="1500" b="1" dirty="0" smtClean="0">
                          <a:effectLst/>
                          <a:latin typeface="Arial" charset="0"/>
                          <a:ea typeface="Arial" charset="0"/>
                          <a:cs typeface="Arial" charset="0"/>
                        </a:rPr>
                        <a:t> </a:t>
                      </a:r>
                      <a:r>
                        <a:rPr lang="en-GB" sz="1500" b="1" dirty="0" err="1" smtClean="0">
                          <a:effectLst/>
                          <a:latin typeface="Arial" charset="0"/>
                          <a:ea typeface="Arial" charset="0"/>
                          <a:cs typeface="Arial" charset="0"/>
                        </a:rPr>
                        <a:t>Secundario</a:t>
                      </a:r>
                      <a:r>
                        <a:rPr lang="en-GB" sz="1500" b="1" baseline="0" dirty="0" smtClean="0">
                          <a:effectLst/>
                          <a:latin typeface="Arial" charset="0"/>
                          <a:ea typeface="Arial" charset="0"/>
                          <a:cs typeface="Arial" charset="0"/>
                        </a:rPr>
                        <a:t> + AR</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372155">
                <a:tc>
                  <a:txBody>
                    <a:bodyPr/>
                    <a:lstStyle/>
                    <a:p>
                      <a:pPr algn="ctr">
                        <a:lnSpc>
                          <a:spcPct val="150000"/>
                        </a:lnSpc>
                        <a:spcAft>
                          <a:spcPts val="0"/>
                        </a:spcAft>
                      </a:pPr>
                      <a:r>
                        <a:rPr lang="en-GB" sz="1500" b="1" dirty="0" smtClean="0">
                          <a:effectLst/>
                          <a:latin typeface="Arial" charset="0"/>
                          <a:ea typeface="Arial" charset="0"/>
                          <a:cs typeface="Arial" charset="0"/>
                        </a:rPr>
                        <a:t>PM/DM</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solidFill>
                      <a:schemeClr val="accent3">
                        <a:lumMod val="40000"/>
                        <a:lumOff val="60000"/>
                      </a:schemeClr>
                    </a:solidFill>
                  </a:tcPr>
                </a:tc>
                <a:tc>
                  <a:txBody>
                    <a:bodyPr/>
                    <a:lstStyle/>
                    <a:p>
                      <a:pPr algn="ctr">
                        <a:lnSpc>
                          <a:spcPct val="150000"/>
                        </a:lnSpc>
                        <a:spcAft>
                          <a:spcPts val="0"/>
                        </a:spcAft>
                      </a:pPr>
                      <a:r>
                        <a:rPr lang="en-GB" sz="1500" dirty="0" smtClean="0">
                          <a:effectLst/>
                          <a:latin typeface="Arial" charset="0"/>
                          <a:ea typeface="Arial" charset="0"/>
                          <a:cs typeface="Arial" charset="0"/>
                        </a:rPr>
                        <a:t>0</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accent3">
                        <a:lumMod val="40000"/>
                        <a:lumOff val="60000"/>
                      </a:schemeClr>
                    </a:solidFill>
                  </a:tcPr>
                </a:tc>
              </a:tr>
              <a:tr h="372155">
                <a:tc>
                  <a:txBody>
                    <a:bodyPr/>
                    <a:lstStyle/>
                    <a:p>
                      <a:pPr algn="ctr">
                        <a:lnSpc>
                          <a:spcPct val="150000"/>
                        </a:lnSpc>
                        <a:spcAft>
                          <a:spcPts val="0"/>
                        </a:spcAft>
                      </a:pPr>
                      <a:r>
                        <a:rPr lang="en-GB" sz="1500" b="1" dirty="0" err="1" smtClean="0">
                          <a:effectLst/>
                          <a:latin typeface="Arial" charset="0"/>
                          <a:ea typeface="Arial" charset="0"/>
                          <a:cs typeface="Arial" charset="0"/>
                        </a:rPr>
                        <a:t>Síndrome</a:t>
                      </a:r>
                      <a:r>
                        <a:rPr lang="en-GB" sz="1500" b="1" dirty="0" smtClean="0">
                          <a:effectLst/>
                          <a:latin typeface="Arial" charset="0"/>
                          <a:ea typeface="Arial" charset="0"/>
                          <a:cs typeface="Arial" charset="0"/>
                        </a:rPr>
                        <a:t> </a:t>
                      </a:r>
                      <a:r>
                        <a:rPr lang="en-GB" sz="1500" b="1" dirty="0" err="1" smtClean="0">
                          <a:effectLst/>
                          <a:latin typeface="Arial" charset="0"/>
                          <a:ea typeface="Arial" charset="0"/>
                          <a:cs typeface="Arial" charset="0"/>
                        </a:rPr>
                        <a:t>Antisintetasa</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solidFill>
                      <a:schemeClr val="bg1"/>
                    </a:solidFill>
                  </a:tcPr>
                </a:tc>
                <a:tc>
                  <a:txBody>
                    <a:bodyPr/>
                    <a:lstStyle/>
                    <a:p>
                      <a:pPr algn="ctr">
                        <a:lnSpc>
                          <a:spcPct val="150000"/>
                        </a:lnSpc>
                        <a:spcAft>
                          <a:spcPts val="0"/>
                        </a:spcAft>
                      </a:pPr>
                      <a:r>
                        <a:rPr lang="en-GB" sz="1500" dirty="0" smtClean="0">
                          <a:effectLst/>
                          <a:latin typeface="Arial" charset="0"/>
                          <a:ea typeface="Arial" charset="0"/>
                          <a:cs typeface="Arial" charset="0"/>
                        </a:rPr>
                        <a:t>1</a:t>
                      </a:r>
                      <a:endParaRPr lang="en-GB" sz="1500" dirty="0">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372155">
                <a:tc>
                  <a:txBody>
                    <a:bodyPr/>
                    <a:lstStyle/>
                    <a:p>
                      <a:pPr algn="ctr">
                        <a:lnSpc>
                          <a:spcPct val="150000"/>
                        </a:lnSpc>
                        <a:spcAft>
                          <a:spcPts val="0"/>
                        </a:spcAft>
                      </a:pPr>
                      <a:r>
                        <a:rPr lang="en-GB" sz="1500" b="1" dirty="0" smtClean="0">
                          <a:effectLst/>
                          <a:latin typeface="Arial" charset="0"/>
                          <a:ea typeface="Arial" charset="0"/>
                          <a:cs typeface="Arial" charset="0"/>
                        </a:rPr>
                        <a:t>EMTC</a:t>
                      </a:r>
                      <a:endParaRPr lang="en-GB" sz="1500" b="1" dirty="0">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50000"/>
                        </a:lnSpc>
                        <a:spcAft>
                          <a:spcPts val="0"/>
                        </a:spcAft>
                      </a:pPr>
                      <a:r>
                        <a:rPr lang="en-GB" sz="1500" smtClean="0">
                          <a:solidFill>
                            <a:schemeClr val="tx1"/>
                          </a:solidFill>
                          <a:effectLst/>
                          <a:latin typeface="Arial" charset="0"/>
                          <a:ea typeface="Arial" charset="0"/>
                          <a:cs typeface="Arial" charset="0"/>
                        </a:rPr>
                        <a:t>0</a:t>
                      </a:r>
                      <a:endParaRPr lang="en-GB" sz="1500" dirty="0">
                        <a:solidFill>
                          <a:schemeClr val="tx1"/>
                        </a:solidFill>
                        <a:effectLst/>
                        <a:latin typeface="Arial" charset="0"/>
                        <a:ea typeface="Arial" charset="0"/>
                        <a:cs typeface="Arial" charset="0"/>
                      </a:endParaRPr>
                    </a:p>
                  </a:txBody>
                  <a:tcPr marL="68580" marR="68580" marT="0" marB="0">
                    <a:solidFill>
                      <a:schemeClr val="bg1">
                        <a:lumMod val="85000"/>
                      </a:schemeClr>
                    </a:solidFill>
                  </a:tcPr>
                </a:tc>
                <a:tc>
                  <a:txBody>
                    <a:bodyPr/>
                    <a:lstStyle/>
                    <a:p>
                      <a:pPr algn="ctr">
                        <a:lnSpc>
                          <a:spcPct val="150000"/>
                        </a:lnSpc>
                        <a:spcAft>
                          <a:spcPts val="0"/>
                        </a:spcAft>
                      </a:pPr>
                      <a:r>
                        <a:rPr lang="en-GB" sz="1500" dirty="0" smtClean="0">
                          <a:solidFill>
                            <a:schemeClr val="tx1"/>
                          </a:solidFill>
                          <a:effectLst/>
                          <a:latin typeface="Arial" charset="0"/>
                          <a:ea typeface="Arial" charset="0"/>
                          <a:cs typeface="Arial" charset="0"/>
                        </a:rPr>
                        <a:t>1</a:t>
                      </a:r>
                      <a:endParaRPr lang="en-GB" sz="1500" dirty="0">
                        <a:solidFill>
                          <a:schemeClr val="tx1"/>
                        </a:solidFill>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372155">
                <a:tc>
                  <a:txBody>
                    <a:bodyPr/>
                    <a:lstStyle/>
                    <a:p>
                      <a:pPr algn="ctr">
                        <a:lnSpc>
                          <a:spcPct val="150000"/>
                        </a:lnSpc>
                        <a:spcAft>
                          <a:spcPts val="0"/>
                        </a:spcAft>
                      </a:pPr>
                      <a:r>
                        <a:rPr lang="en-GB" sz="1500" b="1" dirty="0" smtClean="0">
                          <a:solidFill>
                            <a:schemeClr val="tx1"/>
                          </a:solidFill>
                          <a:effectLst/>
                          <a:latin typeface="Arial" charset="0"/>
                          <a:ea typeface="Arial" charset="0"/>
                          <a:cs typeface="Arial" charset="0"/>
                        </a:rPr>
                        <a:t>Overlap</a:t>
                      </a:r>
                      <a:endParaRPr lang="en-GB" sz="1500" b="1" dirty="0">
                        <a:solidFill>
                          <a:schemeClr val="tx1"/>
                        </a:solidFill>
                        <a:effectLst/>
                        <a:latin typeface="Arial" charset="0"/>
                        <a:ea typeface="Arial" charset="0"/>
                        <a:cs typeface="Arial"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500" dirty="0" smtClean="0">
                          <a:solidFill>
                            <a:schemeClr val="tx1"/>
                          </a:solidFill>
                          <a:effectLst/>
                          <a:latin typeface="Arial" charset="0"/>
                          <a:ea typeface="Arial" charset="0"/>
                          <a:cs typeface="Arial" charset="0"/>
                        </a:rPr>
                        <a:t>0</a:t>
                      </a:r>
                      <a:endParaRPr lang="en-GB" sz="1500" dirty="0">
                        <a:solidFill>
                          <a:schemeClr val="tx1"/>
                        </a:solidFill>
                        <a:effectLst/>
                        <a:latin typeface="Arial" charset="0"/>
                        <a:ea typeface="Arial" charset="0"/>
                        <a:cs typeface="Arial"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500" dirty="0" smtClean="0">
                          <a:solidFill>
                            <a:schemeClr val="tx1"/>
                          </a:solidFill>
                          <a:effectLst/>
                          <a:latin typeface="Arial" charset="0"/>
                          <a:ea typeface="Arial" charset="0"/>
                          <a:cs typeface="Arial" charset="0"/>
                        </a:rPr>
                        <a:t>2</a:t>
                      </a:r>
                      <a:endParaRPr lang="en-GB" sz="1500" dirty="0">
                        <a:solidFill>
                          <a:schemeClr val="tx1"/>
                        </a:solidFill>
                        <a:effectLst/>
                        <a:latin typeface="Arial" charset="0"/>
                        <a:ea typeface="Arial" charset="0"/>
                        <a:cs typeface="Arial"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3593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6" name="TextBox 5"/>
          <p:cNvSpPr txBox="1"/>
          <p:nvPr/>
        </p:nvSpPr>
        <p:spPr>
          <a:xfrm>
            <a:off x="2223595" y="10912"/>
            <a:ext cx="8423512"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Patrones</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radiológicos</a:t>
            </a:r>
            <a:r>
              <a:rPr lang="en-US" sz="2300" dirty="0" smtClean="0">
                <a:solidFill>
                  <a:srgbClr val="002060"/>
                </a:solidFill>
                <a:latin typeface="Arial" charset="0"/>
                <a:ea typeface="Arial" charset="0"/>
                <a:cs typeface="Arial" charset="0"/>
              </a:rPr>
              <a:t> de las </a:t>
            </a:r>
            <a:r>
              <a:rPr lang="en-US" sz="2300" dirty="0" err="1" smtClean="0">
                <a:solidFill>
                  <a:srgbClr val="002060"/>
                </a:solidFill>
                <a:latin typeface="Arial" charset="0"/>
                <a:ea typeface="Arial" charset="0"/>
                <a:cs typeface="Arial" charset="0"/>
              </a:rPr>
              <a:t>Neumopatías</a:t>
            </a:r>
            <a:r>
              <a:rPr lang="en-US" sz="2300" dirty="0" smtClean="0">
                <a:solidFill>
                  <a:srgbClr val="002060"/>
                </a:solidFill>
                <a:latin typeface="Arial" charset="0"/>
                <a:ea typeface="Arial" charset="0"/>
                <a:cs typeface="Arial" charset="0"/>
              </a:rPr>
              <a:t> </a:t>
            </a:r>
            <a:r>
              <a:rPr lang="en-US" sz="2300" dirty="0" err="1">
                <a:solidFill>
                  <a:srgbClr val="002060"/>
                </a:solidFill>
                <a:latin typeface="Arial" charset="0"/>
                <a:ea typeface="Arial" charset="0"/>
                <a:cs typeface="Arial" charset="0"/>
              </a:rPr>
              <a:t>I</a:t>
            </a:r>
            <a:r>
              <a:rPr lang="en-US" sz="2300" dirty="0" err="1" smtClean="0">
                <a:solidFill>
                  <a:srgbClr val="002060"/>
                </a:solidFill>
                <a:latin typeface="Arial" charset="0"/>
                <a:ea typeface="Arial" charset="0"/>
                <a:cs typeface="Arial" charset="0"/>
              </a:rPr>
              <a:t>ntersticiales</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asociadas</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Enfermedades</a:t>
            </a:r>
            <a:r>
              <a:rPr lang="en-US" sz="2300" dirty="0" smtClean="0">
                <a:solidFill>
                  <a:srgbClr val="002060"/>
                </a:solidFill>
                <a:latin typeface="Arial" charset="0"/>
                <a:ea typeface="Arial" charset="0"/>
                <a:cs typeface="Arial" charset="0"/>
              </a:rPr>
              <a:t> del </a:t>
            </a:r>
            <a:r>
              <a:rPr lang="en-US" sz="2300" dirty="0" err="1" smtClean="0">
                <a:solidFill>
                  <a:srgbClr val="002060"/>
                </a:solidFill>
                <a:latin typeface="Arial" charset="0"/>
                <a:ea typeface="Arial" charset="0"/>
                <a:cs typeface="Arial" charset="0"/>
              </a:rPr>
              <a:t>Tejido</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Conectivo</a:t>
            </a:r>
            <a:endParaRPr lang="en-US" sz="2300" dirty="0">
              <a:solidFill>
                <a:srgbClr val="002060"/>
              </a:solidFill>
              <a:latin typeface="Arial" charset="0"/>
              <a:ea typeface="Arial" charset="0"/>
              <a:cs typeface="Arial" charset="0"/>
            </a:endParaRPr>
          </a:p>
        </p:txBody>
      </p:sp>
      <p:pic>
        <p:nvPicPr>
          <p:cNvPr id="8" name="Content Placeholder 7"/>
          <p:cNvPicPr>
            <a:picLocks noGrp="1" noChangeAspect="1"/>
          </p:cNvPicPr>
          <p:nvPr>
            <p:ph idx="1"/>
          </p:nvPr>
        </p:nvPicPr>
        <p:blipFill>
          <a:blip r:embed="rId5">
            <a:extLst>
              <a:ext uri="{28A0092B-C50C-407E-A947-70E740481C1C}">
                <a14:useLocalDpi xmlns:a14="http://schemas.microsoft.com/office/drawing/2010/main" xmlns="" val="0"/>
              </a:ext>
            </a:extLst>
          </a:blip>
          <a:stretch>
            <a:fillRect/>
          </a:stretch>
        </p:blipFill>
        <p:spPr>
          <a:xfrm>
            <a:off x="143040" y="1705436"/>
            <a:ext cx="7960116" cy="1906071"/>
          </a:xfr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88493" y="4079388"/>
            <a:ext cx="7280443" cy="1962986"/>
          </a:xfrm>
          <a:prstGeom prst="rect">
            <a:avLst/>
          </a:prstGeom>
        </p:spPr>
      </p:pic>
      <p:sp>
        <p:nvSpPr>
          <p:cNvPr id="16" name="CuadroTexto 6"/>
          <p:cNvSpPr txBox="1">
            <a:spLocks noChangeArrowheads="1"/>
          </p:cNvSpPr>
          <p:nvPr/>
        </p:nvSpPr>
        <p:spPr bwMode="auto">
          <a:xfrm>
            <a:off x="9067427" y="6375308"/>
            <a:ext cx="3124573" cy="461665"/>
          </a:xfrm>
          <a:prstGeom prst="rect">
            <a:avLst/>
          </a:prstGeom>
          <a:noFill/>
          <a:ln w="9525">
            <a:noFill/>
            <a:miter lim="800000"/>
            <a:headEnd/>
            <a:tailEnd/>
          </a:ln>
        </p:spPr>
        <p:txBody>
          <a:bodyPr wrap="none">
            <a:spAutoFit/>
          </a:bodyPr>
          <a:lstStyle/>
          <a:p>
            <a:pPr algn="r"/>
            <a:r>
              <a:rPr lang="es-ES_tradnl" sz="1200" dirty="0" smtClean="0">
                <a:latin typeface="Calibri" pitchFamily="34" charset="0"/>
              </a:rPr>
              <a:t>ATS/ERS 2002. </a:t>
            </a:r>
            <a:r>
              <a:rPr lang="es-ES_tradnl" sz="1200" i="1" dirty="0" smtClean="0">
                <a:latin typeface="Calibri" pitchFamily="34" charset="0"/>
              </a:rPr>
              <a:t>Am J </a:t>
            </a:r>
            <a:r>
              <a:rPr lang="es-ES_tradnl" sz="1200" i="1" dirty="0" err="1" smtClean="0">
                <a:latin typeface="Calibri" pitchFamily="34" charset="0"/>
              </a:rPr>
              <a:t>Respir</a:t>
            </a:r>
            <a:r>
              <a:rPr lang="es-ES_tradnl" sz="1200" i="1" dirty="0" smtClean="0">
                <a:latin typeface="Calibri" pitchFamily="34" charset="0"/>
              </a:rPr>
              <a:t> </a:t>
            </a:r>
            <a:r>
              <a:rPr lang="es-ES_tradnl" sz="1200" i="1" dirty="0" err="1" smtClean="0">
                <a:latin typeface="Calibri" pitchFamily="34" charset="0"/>
              </a:rPr>
              <a:t>Crit</a:t>
            </a:r>
            <a:r>
              <a:rPr lang="es-ES_tradnl" sz="1200" i="1" dirty="0" smtClean="0">
                <a:latin typeface="Calibri" pitchFamily="34" charset="0"/>
              </a:rPr>
              <a:t> </a:t>
            </a:r>
            <a:r>
              <a:rPr lang="es-ES_tradnl" sz="1200" i="1" dirty="0" err="1" smtClean="0">
                <a:latin typeface="Calibri" pitchFamily="34" charset="0"/>
              </a:rPr>
              <a:t>Care</a:t>
            </a:r>
            <a:r>
              <a:rPr lang="es-ES_tradnl" sz="1200" i="1" dirty="0" smtClean="0">
                <a:latin typeface="Calibri" pitchFamily="34" charset="0"/>
              </a:rPr>
              <a:t> </a:t>
            </a:r>
            <a:r>
              <a:rPr lang="es-ES_tradnl" sz="1200" i="1" dirty="0" err="1" smtClean="0">
                <a:latin typeface="Calibri" pitchFamily="34" charset="0"/>
              </a:rPr>
              <a:t>Med</a:t>
            </a:r>
            <a:r>
              <a:rPr lang="es-ES_tradnl" sz="1200" i="1" dirty="0" smtClean="0">
                <a:latin typeface="Calibri" pitchFamily="34" charset="0"/>
              </a:rPr>
              <a:t>. </a:t>
            </a:r>
            <a:r>
              <a:rPr lang="es-ES_tradnl" sz="1200" dirty="0" smtClean="0">
                <a:latin typeface="Calibri" pitchFamily="34" charset="0"/>
              </a:rPr>
              <a:t>2002</a:t>
            </a:r>
          </a:p>
          <a:p>
            <a:pPr algn="r"/>
            <a:r>
              <a:rPr lang="es-ES_tradnl" sz="1200" dirty="0" err="1" smtClean="0">
                <a:latin typeface="Calibri" pitchFamily="34" charset="0"/>
              </a:rPr>
              <a:t>Ysamat</a:t>
            </a:r>
            <a:r>
              <a:rPr lang="es-ES_tradnl" sz="1200" dirty="0" smtClean="0">
                <a:latin typeface="Calibri" pitchFamily="34" charset="0"/>
              </a:rPr>
              <a:t> </a:t>
            </a:r>
            <a:r>
              <a:rPr lang="es-ES_tradnl" sz="1200" dirty="0" err="1">
                <a:latin typeface="Calibri" pitchFamily="34" charset="0"/>
              </a:rPr>
              <a:t>Marfá</a:t>
            </a:r>
            <a:r>
              <a:rPr lang="es-ES_tradnl" sz="1200" dirty="0">
                <a:latin typeface="Calibri" pitchFamily="34" charset="0"/>
              </a:rPr>
              <a:t> R et al. </a:t>
            </a:r>
            <a:r>
              <a:rPr lang="es-ES_tradnl" sz="1200" i="1" dirty="0" smtClean="0">
                <a:latin typeface="Calibri" pitchFamily="34" charset="0"/>
              </a:rPr>
              <a:t>Radiología. </a:t>
            </a:r>
            <a:r>
              <a:rPr lang="es-ES_tradnl" sz="1200" dirty="0" smtClean="0">
                <a:latin typeface="Calibri" pitchFamily="34" charset="0"/>
              </a:rPr>
              <a:t>2013</a:t>
            </a:r>
            <a:endParaRPr lang="es-ES_tradnl" sz="1200" dirty="0">
              <a:latin typeface="Calibri" pitchFamily="34" charset="0"/>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631783" y="4079388"/>
            <a:ext cx="2923005" cy="2203732"/>
          </a:xfrm>
          <a:prstGeom prst="rect">
            <a:avLst/>
          </a:prstGeom>
        </p:spPr>
      </p:pic>
      <p:pic>
        <p:nvPicPr>
          <p:cNvPr id="19" name="Imagen 4"/>
          <p:cNvPicPr>
            <a:picLocks noChangeAspect="1"/>
          </p:cNvPicPr>
          <p:nvPr/>
        </p:nvPicPr>
        <p:blipFill>
          <a:blip r:embed="rId8" cstate="email"/>
          <a:srcRect/>
          <a:stretch>
            <a:fillRect/>
          </a:stretch>
        </p:blipFill>
        <p:spPr bwMode="auto">
          <a:xfrm>
            <a:off x="8300480" y="1562440"/>
            <a:ext cx="3692454" cy="2208093"/>
          </a:xfrm>
          <a:prstGeom prst="rect">
            <a:avLst/>
          </a:prstGeom>
          <a:noFill/>
          <a:ln w="9525">
            <a:noFill/>
            <a:miter lim="800000"/>
            <a:headEnd/>
            <a:tailEnd/>
          </a:ln>
        </p:spPr>
      </p:pic>
      <p:sp>
        <p:nvSpPr>
          <p:cNvPr id="2" name="Frame 1"/>
          <p:cNvSpPr/>
          <p:nvPr/>
        </p:nvSpPr>
        <p:spPr>
          <a:xfrm>
            <a:off x="3929063" y="2465978"/>
            <a:ext cx="4174093" cy="177209"/>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1471613" y="2265036"/>
            <a:ext cx="1000125" cy="200942"/>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69003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O CICLOFOSFAMIDA?</a:t>
            </a:r>
            <a:endParaRPr lang="en-US" b="1" dirty="0">
              <a:solidFill>
                <a:schemeClr val="bg1"/>
              </a:solidFill>
            </a:endParaRPr>
          </a:p>
        </p:txBody>
      </p:sp>
      <p:pic>
        <p:nvPicPr>
          <p:cNvPr id="11" name="Imagen 13" descr="/Users/clemen/Desktop/FEV1.png"/>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636065" y="2088562"/>
            <a:ext cx="3277334" cy="2090132"/>
          </a:xfrm>
          <a:prstGeom prst="rect">
            <a:avLst/>
          </a:prstGeom>
          <a:noFill/>
          <a:ln>
            <a:noFill/>
          </a:ln>
        </p:spPr>
      </p:pic>
      <p:pic>
        <p:nvPicPr>
          <p:cNvPr id="14" name="Imagen 14" descr="/Users/clemen/Desktop/FVC.png"/>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936775" y="2088561"/>
            <a:ext cx="3384646" cy="2078877"/>
          </a:xfrm>
          <a:prstGeom prst="rect">
            <a:avLst/>
          </a:prstGeom>
          <a:noFill/>
          <a:ln>
            <a:noFill/>
          </a:ln>
        </p:spPr>
      </p:pic>
      <p:pic>
        <p:nvPicPr>
          <p:cNvPr id="16" name="Imagen 15" descr="/Users/clemen/Desktop/DLCO.png"/>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636066" y="4209979"/>
            <a:ext cx="3277334" cy="1999751"/>
          </a:xfrm>
          <a:prstGeom prst="rect">
            <a:avLst/>
          </a:prstGeom>
          <a:noFill/>
          <a:ln>
            <a:noFill/>
          </a:ln>
        </p:spPr>
      </p:pic>
      <p:pic>
        <p:nvPicPr>
          <p:cNvPr id="17" name="Imagen 1"/>
          <p:cNvPicPr/>
          <p:nvPr/>
        </p:nvPicPr>
        <p:blipFill>
          <a:blip r:embed="rId8" cstate="email">
            <a:extLst>
              <a:ext uri="{28A0092B-C50C-407E-A947-70E740481C1C}">
                <a14:useLocalDpi xmlns:a14="http://schemas.microsoft.com/office/drawing/2010/main" xmlns="" val="0"/>
              </a:ext>
            </a:extLst>
          </a:blip>
          <a:stretch>
            <a:fillRect/>
          </a:stretch>
        </p:blipFill>
        <p:spPr>
          <a:xfrm>
            <a:off x="5936775" y="4178693"/>
            <a:ext cx="3384646" cy="2031037"/>
          </a:xfrm>
          <a:prstGeom prst="rect">
            <a:avLst/>
          </a:prstGeom>
        </p:spPr>
      </p:pic>
      <p:sp>
        <p:nvSpPr>
          <p:cNvPr id="18" name="TextBox 17"/>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954390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¿RITUXIMAB O CICLOFOSFAMIDA?</a:t>
            </a:r>
            <a:endParaRPr lang="en-US" b="1" dirty="0">
              <a:solidFill>
                <a:schemeClr val="bg1"/>
              </a:solidFill>
            </a:endParaRPr>
          </a:p>
        </p:txBody>
      </p:sp>
      <p:pic>
        <p:nvPicPr>
          <p:cNvPr id="13" name="Imagen 1"/>
          <p:cNvPicPr/>
          <p:nvPr/>
        </p:nvPicPr>
        <p:blipFill>
          <a:blip r:embed="rId5" cstate="email">
            <a:extLst>
              <a:ext uri="{28A0092B-C50C-407E-A947-70E740481C1C}">
                <a14:useLocalDpi xmlns:a14="http://schemas.microsoft.com/office/drawing/2010/main" xmlns="" val="0"/>
              </a:ext>
            </a:extLst>
          </a:blip>
          <a:stretch>
            <a:fillRect/>
          </a:stretch>
        </p:blipFill>
        <p:spPr>
          <a:xfrm>
            <a:off x="2878538" y="2772611"/>
            <a:ext cx="6434922" cy="3768123"/>
          </a:xfrm>
          <a:prstGeom prst="rect">
            <a:avLst/>
          </a:prstGeom>
        </p:spPr>
      </p:pic>
      <p:sp>
        <p:nvSpPr>
          <p:cNvPr id="18" name="TextBox 17"/>
          <p:cNvSpPr txBox="1"/>
          <p:nvPr/>
        </p:nvSpPr>
        <p:spPr>
          <a:xfrm>
            <a:off x="3165399" y="2393925"/>
            <a:ext cx="7288669" cy="323165"/>
          </a:xfrm>
          <a:prstGeom prst="rect">
            <a:avLst/>
          </a:prstGeom>
          <a:noFill/>
        </p:spPr>
        <p:txBody>
          <a:bodyPr wrap="square" rtlCol="0">
            <a:spAutoFit/>
          </a:bodyPr>
          <a:lstStyle/>
          <a:p>
            <a:r>
              <a:rPr lang="es-ES_tradnl" sz="1500" dirty="0" err="1">
                <a:latin typeface="Arial" charset="0"/>
                <a:ea typeface="Arial" charset="0"/>
                <a:cs typeface="Arial" charset="0"/>
              </a:rPr>
              <a:t>Change</a:t>
            </a:r>
            <a:r>
              <a:rPr lang="es-ES_tradnl" sz="1500" dirty="0">
                <a:latin typeface="Arial" charset="0"/>
                <a:ea typeface="Arial" charset="0"/>
                <a:cs typeface="Arial" charset="0"/>
              </a:rPr>
              <a:t> </a:t>
            </a:r>
            <a:r>
              <a:rPr lang="es-ES_tradnl" sz="1500" dirty="0" err="1">
                <a:latin typeface="Arial" charset="0"/>
                <a:ea typeface="Arial" charset="0"/>
                <a:cs typeface="Arial" charset="0"/>
              </a:rPr>
              <a:t>from</a:t>
            </a:r>
            <a:r>
              <a:rPr lang="es-ES_tradnl" sz="1500" dirty="0">
                <a:latin typeface="Arial" charset="0"/>
                <a:ea typeface="Arial" charset="0"/>
                <a:cs typeface="Arial" charset="0"/>
              </a:rPr>
              <a:t> </a:t>
            </a:r>
            <a:r>
              <a:rPr lang="es-ES_tradnl" sz="1500" dirty="0" err="1">
                <a:latin typeface="Arial" charset="0"/>
                <a:ea typeface="Arial" charset="0"/>
                <a:cs typeface="Arial" charset="0"/>
              </a:rPr>
              <a:t>baseline</a:t>
            </a:r>
            <a:r>
              <a:rPr lang="es-ES_tradnl" sz="1500" dirty="0">
                <a:latin typeface="Arial" charset="0"/>
                <a:ea typeface="Arial" charset="0"/>
                <a:cs typeface="Arial" charset="0"/>
              </a:rPr>
              <a:t> at 12 </a:t>
            </a:r>
            <a:r>
              <a:rPr lang="es-ES_tradnl" sz="1500" dirty="0" err="1">
                <a:latin typeface="Arial" charset="0"/>
                <a:ea typeface="Arial" charset="0"/>
                <a:cs typeface="Arial" charset="0"/>
              </a:rPr>
              <a:t>months</a:t>
            </a:r>
            <a:r>
              <a:rPr lang="es-ES_tradnl" sz="1500" dirty="0">
                <a:latin typeface="Arial" charset="0"/>
                <a:ea typeface="Arial" charset="0"/>
                <a:cs typeface="Arial" charset="0"/>
              </a:rPr>
              <a:t> in </a:t>
            </a:r>
            <a:r>
              <a:rPr lang="es-ES_tradnl" sz="1500" dirty="0" err="1">
                <a:latin typeface="Arial" charset="0"/>
                <a:ea typeface="Arial" charset="0"/>
                <a:cs typeface="Arial" charset="0"/>
              </a:rPr>
              <a:t>extent</a:t>
            </a:r>
            <a:r>
              <a:rPr lang="es-ES_tradnl" sz="1500" dirty="0">
                <a:latin typeface="Arial" charset="0"/>
                <a:ea typeface="Arial" charset="0"/>
                <a:cs typeface="Arial" charset="0"/>
              </a:rPr>
              <a:t> of fibrosis </a:t>
            </a:r>
            <a:r>
              <a:rPr lang="es-ES_tradnl" sz="1500" dirty="0" err="1">
                <a:latin typeface="Arial" charset="0"/>
                <a:ea typeface="Arial" charset="0"/>
                <a:cs typeface="Arial" charset="0"/>
              </a:rPr>
              <a:t>volume</a:t>
            </a:r>
            <a:endParaRPr lang="en-US" sz="1500" dirty="0">
              <a:latin typeface="Arial" charset="0"/>
              <a:ea typeface="Arial" charset="0"/>
              <a:cs typeface="Arial" charset="0"/>
            </a:endParaRPr>
          </a:p>
        </p:txBody>
      </p:sp>
      <p:sp>
        <p:nvSpPr>
          <p:cNvPr id="19" name="TextBox 18"/>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839933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TOCILIZUMAB (anti-IL6)</a:t>
            </a:r>
            <a:endParaRPr lang="en-US" b="1" dirty="0">
              <a:solidFill>
                <a:schemeClr val="bg1"/>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0" y="2235026"/>
            <a:ext cx="6416833" cy="3737688"/>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6293950" y="2853494"/>
            <a:ext cx="5898050" cy="1909576"/>
          </a:xfrm>
          <a:prstGeom prst="rect">
            <a:avLst/>
          </a:prstGeom>
        </p:spPr>
      </p:pic>
      <p:sp>
        <p:nvSpPr>
          <p:cNvPr id="13" name="Rectángulo 8"/>
          <p:cNvSpPr>
            <a:spLocks noChangeArrowheads="1"/>
          </p:cNvSpPr>
          <p:nvPr/>
        </p:nvSpPr>
        <p:spPr bwMode="auto">
          <a:xfrm>
            <a:off x="9653415" y="6581001"/>
            <a:ext cx="2528321" cy="276999"/>
          </a:xfrm>
          <a:prstGeom prst="rect">
            <a:avLst/>
          </a:prstGeom>
          <a:noFill/>
          <a:ln w="9525">
            <a:noFill/>
            <a:miter lim="800000"/>
            <a:headEnd/>
            <a:tailEnd/>
          </a:ln>
        </p:spPr>
        <p:txBody>
          <a:bodyPr wrap="none">
            <a:spAutoFit/>
          </a:bodyPr>
          <a:lstStyle/>
          <a:p>
            <a:r>
              <a:rPr lang="is-IS" sz="1200" dirty="0" smtClean="0"/>
              <a:t>Khanna D, et al. </a:t>
            </a:r>
            <a:r>
              <a:rPr lang="is-IS" sz="1200" i="1" dirty="0" smtClean="0"/>
              <a:t>Ann Rheum Dis. </a:t>
            </a:r>
            <a:r>
              <a:rPr lang="is-IS" sz="1200" dirty="0" smtClean="0"/>
              <a:t>2017</a:t>
            </a:r>
          </a:p>
        </p:txBody>
      </p:sp>
      <p:sp>
        <p:nvSpPr>
          <p:cNvPr id="14" name="Frame 13"/>
          <p:cNvSpPr/>
          <p:nvPr/>
        </p:nvSpPr>
        <p:spPr>
          <a:xfrm>
            <a:off x="8507413" y="4258936"/>
            <a:ext cx="1792287" cy="414664"/>
          </a:xfrm>
          <a:prstGeom prst="frame">
            <a:avLst>
              <a:gd name="adj1" fmla="val 6375"/>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10299700" y="4258936"/>
            <a:ext cx="1792287" cy="414664"/>
          </a:xfrm>
          <a:prstGeom prst="frame">
            <a:avLst>
              <a:gd name="adj1" fmla="val 6375"/>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xmlns="" val="205400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PIRFENIDONA</a:t>
            </a:r>
            <a:endParaRPr lang="en-US" b="1" dirty="0">
              <a:solidFill>
                <a:schemeClr val="bg1"/>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55588" y="2103984"/>
            <a:ext cx="4957811" cy="45850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35350" y="2593096"/>
            <a:ext cx="5101988" cy="2621855"/>
          </a:xfrm>
          <a:prstGeom prst="rect">
            <a:avLst/>
          </a:prstGeom>
        </p:spPr>
      </p:pic>
      <p:sp>
        <p:nvSpPr>
          <p:cNvPr id="13" name="Rectángulo 8"/>
          <p:cNvSpPr>
            <a:spLocks noChangeArrowheads="1"/>
          </p:cNvSpPr>
          <p:nvPr/>
        </p:nvSpPr>
        <p:spPr bwMode="auto">
          <a:xfrm>
            <a:off x="9838022" y="6581001"/>
            <a:ext cx="2353978" cy="276999"/>
          </a:xfrm>
          <a:prstGeom prst="rect">
            <a:avLst/>
          </a:prstGeom>
          <a:noFill/>
          <a:ln w="9525">
            <a:noFill/>
            <a:miter lim="800000"/>
            <a:headEnd/>
            <a:tailEnd/>
          </a:ln>
        </p:spPr>
        <p:txBody>
          <a:bodyPr wrap="none">
            <a:spAutoFit/>
          </a:bodyPr>
          <a:lstStyle/>
          <a:p>
            <a:r>
              <a:rPr lang="is-IS" sz="1200" dirty="0" smtClean="0"/>
              <a:t>Khanna D, et al. </a:t>
            </a:r>
            <a:r>
              <a:rPr lang="is-IS" sz="1200" i="1" dirty="0" smtClean="0"/>
              <a:t>J Rheumatol</a:t>
            </a:r>
            <a:r>
              <a:rPr lang="is-IS" sz="1200" dirty="0" smtClean="0"/>
              <a:t>. 2016</a:t>
            </a:r>
          </a:p>
        </p:txBody>
      </p:sp>
      <p:sp>
        <p:nvSpPr>
          <p:cNvPr id="14" name="Frame 13"/>
          <p:cNvSpPr/>
          <p:nvPr/>
        </p:nvSpPr>
        <p:spPr>
          <a:xfrm>
            <a:off x="9142413" y="3904023"/>
            <a:ext cx="1081087" cy="414664"/>
          </a:xfrm>
          <a:prstGeom prst="frame">
            <a:avLst>
              <a:gd name="adj1" fmla="val 6375"/>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9142413" y="4622800"/>
            <a:ext cx="1081087" cy="435838"/>
          </a:xfrm>
          <a:prstGeom prst="frame">
            <a:avLst>
              <a:gd name="adj1" fmla="val 6375"/>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 val="85734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8" y="1398337"/>
            <a:ext cx="5806295"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399" y="1483813"/>
            <a:ext cx="5806295" cy="369332"/>
          </a:xfrm>
          <a:prstGeom prst="rect">
            <a:avLst/>
          </a:prstGeom>
          <a:noFill/>
        </p:spPr>
        <p:txBody>
          <a:bodyPr wrap="square" rtlCol="0">
            <a:spAutoFit/>
          </a:bodyPr>
          <a:lstStyle/>
          <a:p>
            <a:pPr algn="ctr"/>
            <a:r>
              <a:rPr lang="en-US" b="1" dirty="0" smtClean="0">
                <a:solidFill>
                  <a:schemeClr val="bg1"/>
                </a:solidFill>
              </a:rPr>
              <a:t>TRANSPLANTE AUTÓLOGO DE CÉLULAS HEMATOPOYÉTICAS</a:t>
            </a:r>
            <a:endParaRPr lang="en-US" b="1" dirty="0">
              <a:solidFill>
                <a:schemeClr val="bg1"/>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92049" y="2772611"/>
            <a:ext cx="5346700" cy="28321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71588" y="2963111"/>
            <a:ext cx="5283200" cy="2451100"/>
          </a:xfrm>
          <a:prstGeom prst="rect">
            <a:avLst/>
          </a:prstGeom>
        </p:spPr>
      </p:pic>
      <p:sp>
        <p:nvSpPr>
          <p:cNvPr id="13" name="Rectángulo 8"/>
          <p:cNvSpPr>
            <a:spLocks noChangeArrowheads="1"/>
          </p:cNvSpPr>
          <p:nvPr/>
        </p:nvSpPr>
        <p:spPr bwMode="auto">
          <a:xfrm>
            <a:off x="8971695" y="6581001"/>
            <a:ext cx="3220305" cy="276999"/>
          </a:xfrm>
          <a:prstGeom prst="rect">
            <a:avLst/>
          </a:prstGeom>
          <a:noFill/>
          <a:ln w="9525">
            <a:noFill/>
            <a:miter lim="800000"/>
            <a:headEnd/>
            <a:tailEnd/>
          </a:ln>
        </p:spPr>
        <p:txBody>
          <a:bodyPr wrap="none">
            <a:spAutoFit/>
          </a:bodyPr>
          <a:lstStyle/>
          <a:p>
            <a:r>
              <a:rPr lang="is-IS" sz="1200" dirty="0" smtClean="0"/>
              <a:t>Del Papa N, et al. </a:t>
            </a:r>
            <a:r>
              <a:rPr lang="is-IS" sz="1200" i="1" dirty="0" smtClean="0"/>
              <a:t>Bone Marrow Transplant. </a:t>
            </a:r>
            <a:r>
              <a:rPr lang="is-IS" sz="1200" dirty="0" smtClean="0"/>
              <a:t>2017</a:t>
            </a:r>
          </a:p>
        </p:txBody>
      </p:sp>
    </p:spTree>
    <p:extLst>
      <p:ext uri="{BB962C8B-B14F-4D97-AF65-F5344CB8AC3E}">
        <p14:creationId xmlns:p14="http://schemas.microsoft.com/office/powerpoint/2010/main" xmlns="" val="788443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
        <p:nvSpPr>
          <p:cNvPr id="13" name="Rectángulo 8"/>
          <p:cNvSpPr>
            <a:spLocks noChangeArrowheads="1"/>
          </p:cNvSpPr>
          <p:nvPr/>
        </p:nvSpPr>
        <p:spPr bwMode="auto">
          <a:xfrm>
            <a:off x="10410554" y="6581000"/>
            <a:ext cx="1866986" cy="276999"/>
          </a:xfrm>
          <a:prstGeom prst="rect">
            <a:avLst/>
          </a:prstGeom>
          <a:noFill/>
          <a:ln w="9525">
            <a:noFill/>
            <a:miter lim="800000"/>
            <a:headEnd/>
            <a:tailEnd/>
          </a:ln>
        </p:spPr>
        <p:txBody>
          <a:bodyPr wrap="none">
            <a:spAutoFit/>
          </a:bodyPr>
          <a:lstStyle/>
          <a:p>
            <a:r>
              <a:rPr lang="is-IS" sz="1200" dirty="0" smtClean="0"/>
              <a:t>Burt RK, et al. </a:t>
            </a:r>
            <a:r>
              <a:rPr lang="is-IS" sz="1200" i="1" dirty="0" smtClean="0"/>
              <a:t>Lancet. </a:t>
            </a:r>
            <a:r>
              <a:rPr lang="is-IS" sz="1200" dirty="0" smtClean="0"/>
              <a:t>2011</a:t>
            </a:r>
          </a:p>
        </p:txBody>
      </p:sp>
      <p:pic>
        <p:nvPicPr>
          <p:cNvPr id="6" name="Picture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11513" y="4717251"/>
            <a:ext cx="3735137" cy="20022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1513" y="2741213"/>
            <a:ext cx="3614704" cy="197603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46650" y="2729705"/>
            <a:ext cx="3621475" cy="199905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5099" y="2437605"/>
            <a:ext cx="4267200" cy="2921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788558" y="2156913"/>
            <a:ext cx="4066917" cy="4205787"/>
          </a:xfrm>
          <a:prstGeom prst="rect">
            <a:avLst/>
          </a:prstGeom>
        </p:spPr>
      </p:pic>
      <p:sp>
        <p:nvSpPr>
          <p:cNvPr id="16" name="Rounded Rectangle 15"/>
          <p:cNvSpPr/>
          <p:nvPr/>
        </p:nvSpPr>
        <p:spPr>
          <a:xfrm>
            <a:off x="3165398" y="1398337"/>
            <a:ext cx="5806295"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65399" y="1483813"/>
            <a:ext cx="5806295" cy="369332"/>
          </a:xfrm>
          <a:prstGeom prst="rect">
            <a:avLst/>
          </a:prstGeom>
          <a:noFill/>
        </p:spPr>
        <p:txBody>
          <a:bodyPr wrap="square" rtlCol="0">
            <a:spAutoFit/>
          </a:bodyPr>
          <a:lstStyle/>
          <a:p>
            <a:pPr algn="ctr"/>
            <a:r>
              <a:rPr lang="en-US" b="1" dirty="0" smtClean="0">
                <a:solidFill>
                  <a:schemeClr val="bg1"/>
                </a:solidFill>
              </a:rPr>
              <a:t>TRANSPLANTE AUTÓLOGO DE CÉLULAS HEMATOPOYÉTICAS</a:t>
            </a:r>
            <a:endParaRPr lang="en-US" b="1" dirty="0">
              <a:solidFill>
                <a:schemeClr val="bg1"/>
              </a:solidFill>
            </a:endParaRPr>
          </a:p>
        </p:txBody>
      </p:sp>
      <p:sp>
        <p:nvSpPr>
          <p:cNvPr id="15" name="Frame 14"/>
          <p:cNvSpPr/>
          <p:nvPr/>
        </p:nvSpPr>
        <p:spPr>
          <a:xfrm>
            <a:off x="7743251" y="3335868"/>
            <a:ext cx="1718249" cy="1528231"/>
          </a:xfrm>
          <a:prstGeom prst="frame">
            <a:avLst>
              <a:gd name="adj1" fmla="val 3051"/>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Frame 17"/>
          <p:cNvSpPr/>
          <p:nvPr/>
        </p:nvSpPr>
        <p:spPr>
          <a:xfrm>
            <a:off x="9461500" y="3335867"/>
            <a:ext cx="1718249" cy="1528231"/>
          </a:xfrm>
          <a:prstGeom prst="frame">
            <a:avLst>
              <a:gd name="adj1" fmla="val 3051"/>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Frame 18"/>
          <p:cNvSpPr/>
          <p:nvPr/>
        </p:nvSpPr>
        <p:spPr>
          <a:xfrm>
            <a:off x="8263951" y="4954259"/>
            <a:ext cx="1718249" cy="1528231"/>
          </a:xfrm>
          <a:prstGeom prst="frame">
            <a:avLst>
              <a:gd name="adj1" fmla="val 3051"/>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 val="130231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TRANSPLANTE DE PULMÓN</a:t>
            </a:r>
            <a:endParaRPr lang="en-US" b="1" dirty="0">
              <a:solidFill>
                <a:schemeClr val="bg1"/>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pic>
        <p:nvPicPr>
          <p:cNvPr id="18" name="Imagen 5"/>
          <p:cNvPicPr>
            <a:picLocks noChangeAspect="1"/>
          </p:cNvPicPr>
          <p:nvPr/>
        </p:nvPicPr>
        <p:blipFill>
          <a:blip r:embed="rId5"/>
          <a:srcRect/>
          <a:stretch>
            <a:fillRect/>
          </a:stretch>
        </p:blipFill>
        <p:spPr bwMode="auto">
          <a:xfrm>
            <a:off x="3112255" y="2507620"/>
            <a:ext cx="5602287" cy="3539841"/>
          </a:xfrm>
          <a:prstGeom prst="rect">
            <a:avLst/>
          </a:prstGeom>
          <a:noFill/>
          <a:ln w="9525">
            <a:noFill/>
            <a:miter lim="800000"/>
            <a:headEnd/>
            <a:tailEnd/>
          </a:ln>
        </p:spPr>
      </p:pic>
      <p:sp>
        <p:nvSpPr>
          <p:cNvPr id="19" name="Rectángulo 8"/>
          <p:cNvSpPr>
            <a:spLocks noChangeArrowheads="1"/>
          </p:cNvSpPr>
          <p:nvPr/>
        </p:nvSpPr>
        <p:spPr bwMode="auto">
          <a:xfrm>
            <a:off x="9060373" y="6573691"/>
            <a:ext cx="3131627" cy="276999"/>
          </a:xfrm>
          <a:prstGeom prst="rect">
            <a:avLst/>
          </a:prstGeom>
          <a:noFill/>
          <a:ln w="9525">
            <a:noFill/>
            <a:miter lim="800000"/>
            <a:headEnd/>
            <a:tailEnd/>
          </a:ln>
        </p:spPr>
        <p:txBody>
          <a:bodyPr wrap="none">
            <a:spAutoFit/>
          </a:bodyPr>
          <a:lstStyle/>
          <a:p>
            <a:r>
              <a:rPr lang="is-IS" sz="1200" dirty="0" smtClean="0"/>
              <a:t>Fernández-Codina, et al. </a:t>
            </a:r>
            <a:r>
              <a:rPr lang="is-IS" sz="1200" i="1" dirty="0" smtClean="0"/>
              <a:t>Joint B</a:t>
            </a:r>
            <a:r>
              <a:rPr lang="en-US" sz="1200" i="1" dirty="0" smtClean="0"/>
              <a:t>o</a:t>
            </a:r>
            <a:r>
              <a:rPr lang="is-IS" sz="1200" i="1" dirty="0" smtClean="0"/>
              <a:t>ne Spine. </a:t>
            </a:r>
            <a:r>
              <a:rPr lang="is-IS" sz="1200" dirty="0" smtClean="0"/>
              <a:t>2018</a:t>
            </a:r>
          </a:p>
        </p:txBody>
      </p:sp>
    </p:spTree>
    <p:extLst>
      <p:ext uri="{BB962C8B-B14F-4D97-AF65-F5344CB8AC3E}">
        <p14:creationId xmlns:p14="http://schemas.microsoft.com/office/powerpoint/2010/main" xmlns="" val="21023861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Cuánto</a:t>
            </a:r>
            <a:r>
              <a:rPr lang="en-US" sz="2400" dirty="0" smtClean="0">
                <a:solidFill>
                  <a:srgbClr val="002060"/>
                </a:solidFill>
              </a:rPr>
              <a:t> </a:t>
            </a:r>
            <a:r>
              <a:rPr lang="en-US" sz="2400" dirty="0" err="1" smtClean="0">
                <a:solidFill>
                  <a:srgbClr val="002060"/>
                </a:solidFill>
              </a:rPr>
              <a:t>tiempo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51400" y="1790700"/>
            <a:ext cx="2489200" cy="3263900"/>
          </a:xfrm>
          <a:prstGeom prst="rect">
            <a:avLst/>
          </a:prstGeom>
        </p:spPr>
      </p:pic>
    </p:spTree>
    <p:extLst>
      <p:ext uri="{BB962C8B-B14F-4D97-AF65-F5344CB8AC3E}">
        <p14:creationId xmlns:p14="http://schemas.microsoft.com/office/powerpoint/2010/main" xmlns="" val="1406464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ENSAYOS EN MARCHA</a:t>
            </a:r>
            <a:endParaRPr lang="en-US"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84199" y="2232196"/>
            <a:ext cx="10058400" cy="4197182"/>
          </a:xfrm>
          <a:prstGeom prst="rect">
            <a:avLst/>
          </a:prstGeom>
        </p:spPr>
      </p:pic>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785382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ENSAYOS EN MARCHA</a:t>
            </a:r>
            <a:endParaRPr lang="en-US" b="1"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1681072605"/>
              </p:ext>
            </p:extLst>
          </p:nvPr>
        </p:nvGraphicFramePr>
        <p:xfrm>
          <a:off x="721688" y="2499040"/>
          <a:ext cx="10833100" cy="2759820"/>
        </p:xfrm>
        <a:graphic>
          <a:graphicData uri="http://schemas.openxmlformats.org/drawingml/2006/table">
            <a:tbl>
              <a:tblPr firstRow="1" bandRow="1">
                <a:tableStyleId>{5C22544A-7EE6-4342-B048-85BDC9FD1C3A}</a:tableStyleId>
              </a:tblPr>
              <a:tblGrid>
                <a:gridCol w="1531044"/>
                <a:gridCol w="3423226"/>
                <a:gridCol w="3691890"/>
                <a:gridCol w="675640"/>
                <a:gridCol w="1511300"/>
              </a:tblGrid>
              <a:tr h="459970">
                <a:tc>
                  <a:txBody>
                    <a:bodyPr/>
                    <a:lstStyle/>
                    <a:p>
                      <a:pPr>
                        <a:lnSpc>
                          <a:spcPct val="100000"/>
                        </a:lnSpc>
                      </a:pPr>
                      <a:r>
                        <a:rPr lang="en-US" sz="1500" dirty="0" err="1" smtClean="0">
                          <a:latin typeface="Arial" charset="0"/>
                          <a:ea typeface="Arial" charset="0"/>
                          <a:cs typeface="Arial" charset="0"/>
                        </a:rPr>
                        <a:t>Nombre</a:t>
                      </a:r>
                      <a:endParaRPr lang="en-US" sz="1500" dirty="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500" dirty="0" err="1" smtClean="0">
                          <a:latin typeface="Arial" charset="0"/>
                          <a:ea typeface="Arial" charset="0"/>
                          <a:cs typeface="Arial" charset="0"/>
                        </a:rPr>
                        <a:t>Agente</a:t>
                      </a: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500" dirty="0" err="1" smtClean="0">
                          <a:latin typeface="Arial" charset="0"/>
                          <a:ea typeface="Arial" charset="0"/>
                          <a:cs typeface="Arial" charset="0"/>
                        </a:rPr>
                        <a:t>Diseño</a:t>
                      </a: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500" dirty="0" err="1" smtClean="0">
                          <a:latin typeface="Arial" charset="0"/>
                          <a:ea typeface="Arial" charset="0"/>
                          <a:cs typeface="Arial" charset="0"/>
                        </a:rPr>
                        <a:t>Fase</a:t>
                      </a: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500" dirty="0" smtClean="0">
                          <a:latin typeface="Arial" charset="0"/>
                          <a:ea typeface="Arial" charset="0"/>
                          <a:cs typeface="Arial" charset="0"/>
                        </a:rPr>
                        <a:t>Estado</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970">
                <a:tc>
                  <a:txBody>
                    <a:bodyPr/>
                    <a:lstStyle/>
                    <a:p>
                      <a:pPr>
                        <a:lnSpc>
                          <a:spcPct val="100000"/>
                        </a:lnSpc>
                      </a:pPr>
                      <a:r>
                        <a:rPr lang="en-US" sz="1600" b="1" i="0" dirty="0" smtClean="0">
                          <a:latin typeface="Arial" charset="0"/>
                          <a:ea typeface="Arial" charset="0"/>
                          <a:cs typeface="Arial" charset="0"/>
                        </a:rPr>
                        <a:t>MYILD</a:t>
                      </a:r>
                      <a:endParaRPr lang="en-US" sz="1600" b="1" i="0" dirty="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Arial" charset="0"/>
                          <a:ea typeface="Arial" charset="0"/>
                          <a:cs typeface="Arial" charset="0"/>
                        </a:rPr>
                        <a:t>MMF</a:t>
                      </a:r>
                      <a:r>
                        <a:rPr lang="tr-TR" sz="1600" baseline="0" dirty="0" smtClean="0">
                          <a:latin typeface="Arial" charset="0"/>
                          <a:ea typeface="Arial" charset="0"/>
                          <a:cs typeface="Arial" charset="0"/>
                        </a:rPr>
                        <a:t> </a:t>
                      </a:r>
                      <a:r>
                        <a:rPr lang="tr-TR" sz="1600" baseline="0" dirty="0" err="1" smtClean="0">
                          <a:latin typeface="Arial" charset="0"/>
                          <a:ea typeface="Arial" charset="0"/>
                          <a:cs typeface="Arial" charset="0"/>
                        </a:rPr>
                        <a:t>vs</a:t>
                      </a:r>
                      <a:r>
                        <a:rPr lang="tr-TR" sz="1600" baseline="0" dirty="0" smtClean="0">
                          <a:latin typeface="Arial" charset="0"/>
                          <a:ea typeface="Arial" charset="0"/>
                          <a:cs typeface="Arial" charset="0"/>
                        </a:rPr>
                        <a:t> </a:t>
                      </a:r>
                      <a:r>
                        <a:rPr lang="tr-TR" sz="1600" baseline="0" dirty="0" err="1" smtClean="0">
                          <a:latin typeface="Arial" charset="0"/>
                          <a:ea typeface="Arial" charset="0"/>
                          <a:cs typeface="Arial" charset="0"/>
                        </a:rPr>
                        <a:t>placebo</a:t>
                      </a:r>
                      <a:endParaRPr lang="tr-TR" sz="1600" dirty="0" smtClean="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00000"/>
                        </a:lnSpc>
                      </a:pPr>
                      <a:r>
                        <a:rPr lang="en-US" sz="1500" dirty="0" err="1" smtClean="0">
                          <a:latin typeface="Arial" charset="0"/>
                          <a:ea typeface="Arial" charset="0"/>
                          <a:cs typeface="Arial" charset="0"/>
                        </a:rPr>
                        <a:t>Randomizado</a:t>
                      </a: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paralelo</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doble</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ciego</a:t>
                      </a: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lnSpc>
                          <a:spcPct val="100000"/>
                        </a:lnSpc>
                      </a:pPr>
                      <a:r>
                        <a:rPr lang="en-US" sz="1500" dirty="0" smtClean="0">
                          <a:latin typeface="Arial" charset="0"/>
                          <a:ea typeface="Arial" charset="0"/>
                          <a:cs typeface="Arial" charset="0"/>
                        </a:rPr>
                        <a:t>III</a:t>
                      </a:r>
                      <a:endParaRPr lang="en-US" sz="1500" dirty="0">
                        <a:latin typeface="Arial" charset="0"/>
                        <a:ea typeface="Arial" charset="0"/>
                        <a:cs typeface="Arial" charset="0"/>
                      </a:endParaRPr>
                    </a:p>
                  </a:txBody>
                  <a:tcPr>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err="1" smtClean="0">
                          <a:latin typeface="Arial" charset="0"/>
                          <a:ea typeface="Arial" charset="0"/>
                          <a:cs typeface="Arial" charset="0"/>
                        </a:rPr>
                        <a:t>Reclutamiento</a:t>
                      </a:r>
                      <a:endParaRPr lang="tr-TR" sz="1600" dirty="0" smtClean="0">
                        <a:latin typeface="Arial" charset="0"/>
                        <a:ea typeface="Arial" charset="0"/>
                        <a:cs typeface="Arial"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40000"/>
                        <a:lumOff val="60000"/>
                      </a:schemeClr>
                    </a:solidFill>
                  </a:tcPr>
                </a:tc>
              </a:tr>
              <a:tr h="459970">
                <a:tc>
                  <a:txBody>
                    <a:bodyPr/>
                    <a:lstStyle/>
                    <a:p>
                      <a:pPr>
                        <a:lnSpc>
                          <a:spcPct val="100000"/>
                        </a:lnSpc>
                      </a:pPr>
                      <a:r>
                        <a:rPr lang="en-US" sz="1600" b="1" i="0" dirty="0" smtClean="0">
                          <a:latin typeface="Arial" charset="0"/>
                          <a:ea typeface="Arial" charset="0"/>
                          <a:cs typeface="Arial" charset="0"/>
                        </a:rPr>
                        <a:t>SLS</a:t>
                      </a:r>
                      <a:r>
                        <a:rPr lang="en-US" sz="1600" b="1" i="0" baseline="0" dirty="0" smtClean="0">
                          <a:latin typeface="Arial" charset="0"/>
                          <a:ea typeface="Arial" charset="0"/>
                          <a:cs typeface="Arial" charset="0"/>
                        </a:rPr>
                        <a:t> III</a:t>
                      </a:r>
                      <a:endParaRPr lang="en-US" sz="1600" b="1" i="0"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MMF</a:t>
                      </a:r>
                      <a:r>
                        <a:rPr lang="en-US" sz="1500" baseline="0" dirty="0" smtClean="0">
                          <a:latin typeface="Arial" charset="0"/>
                          <a:ea typeface="Arial" charset="0"/>
                          <a:cs typeface="Arial" charset="0"/>
                        </a:rPr>
                        <a:t> + </a:t>
                      </a:r>
                      <a:r>
                        <a:rPr lang="en-US" sz="1500" baseline="0" dirty="0" err="1" smtClean="0">
                          <a:latin typeface="Arial" charset="0"/>
                          <a:ea typeface="Arial" charset="0"/>
                          <a:cs typeface="Arial" charset="0"/>
                        </a:rPr>
                        <a:t>pirfenidona</a:t>
                      </a:r>
                      <a:r>
                        <a:rPr lang="en-US" sz="1500" baseline="0" dirty="0" smtClean="0">
                          <a:latin typeface="Arial" charset="0"/>
                          <a:ea typeface="Arial" charset="0"/>
                          <a:cs typeface="Arial" charset="0"/>
                        </a:rPr>
                        <a:t> vs MMF + placebo</a:t>
                      </a:r>
                      <a:endParaRPr lang="en-US" sz="1500" dirty="0" smtClean="0">
                        <a:latin typeface="Arial" charset="0"/>
                        <a:ea typeface="Arial" charset="0"/>
                        <a:cs typeface="Arial"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charset="0"/>
                          <a:ea typeface="Arial" charset="0"/>
                          <a:cs typeface="Arial" charset="0"/>
                        </a:rPr>
                        <a:t>Randomizado</a:t>
                      </a:r>
                      <a:r>
                        <a:rPr lang="en-US" sz="1500" dirty="0" smtClean="0">
                          <a:latin typeface="Arial" charset="0"/>
                          <a:ea typeface="Arial" charset="0"/>
                          <a:cs typeface="Arial" charset="0"/>
                        </a:rPr>
                        <a:t>, </a:t>
                      </a:r>
                      <a:r>
                        <a:rPr lang="en-US" sz="1500" dirty="0" err="1" smtClean="0">
                          <a:latin typeface="Arial" charset="0"/>
                          <a:ea typeface="Arial" charset="0"/>
                          <a:cs typeface="Arial" charset="0"/>
                        </a:rPr>
                        <a:t>paralelo</a:t>
                      </a: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triple </a:t>
                      </a:r>
                      <a:r>
                        <a:rPr lang="en-US" sz="1500" baseline="0" dirty="0" err="1" smtClean="0">
                          <a:latin typeface="Arial" charset="0"/>
                          <a:ea typeface="Arial" charset="0"/>
                          <a:cs typeface="Arial" charset="0"/>
                        </a:rPr>
                        <a:t>ciego</a:t>
                      </a:r>
                      <a:endParaRPr lang="en-US" sz="1500" dirty="0" smtClean="0">
                        <a:latin typeface="Arial" charset="0"/>
                        <a:ea typeface="Arial" charset="0"/>
                        <a:cs typeface="Arial"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II</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No </a:t>
                      </a:r>
                      <a:r>
                        <a:rPr lang="en-US" sz="1500" dirty="0" err="1" smtClean="0">
                          <a:latin typeface="Arial" charset="0"/>
                          <a:ea typeface="Arial" charset="0"/>
                          <a:cs typeface="Arial" charset="0"/>
                        </a:rPr>
                        <a:t>comenzado</a:t>
                      </a:r>
                      <a:endParaRPr lang="en-US" sz="1500" dirty="0" smtClean="0">
                        <a:latin typeface="Arial" charset="0"/>
                        <a:ea typeface="Arial" charset="0"/>
                        <a:cs typeface="Arial" charset="0"/>
                      </a:endParaRPr>
                    </a:p>
                  </a:txBody>
                  <a:tcPr>
                    <a:lnR w="12700" cap="flat" cmpd="sng" algn="ctr">
                      <a:noFill/>
                      <a:prstDash val="solid"/>
                      <a:round/>
                      <a:headEnd type="none" w="med" len="med"/>
                      <a:tailEnd type="none" w="med" len="med"/>
                    </a:lnR>
                    <a:solidFill>
                      <a:schemeClr val="bg1"/>
                    </a:solidFill>
                  </a:tcPr>
                </a:tc>
              </a:tr>
              <a:tr h="459970">
                <a:tc>
                  <a:txBody>
                    <a:bodyPr/>
                    <a:lstStyle/>
                    <a:p>
                      <a:pPr>
                        <a:lnSpc>
                          <a:spcPct val="100000"/>
                        </a:lnSpc>
                      </a:pPr>
                      <a:r>
                        <a:rPr lang="en-US" sz="1600" b="1" i="0" dirty="0" smtClean="0">
                          <a:latin typeface="Arial" charset="0"/>
                          <a:ea typeface="Arial" charset="0"/>
                          <a:cs typeface="Arial" charset="0"/>
                        </a:rPr>
                        <a:t>RECITAL</a:t>
                      </a:r>
                      <a:endParaRPr lang="en-US" sz="1600" b="1" i="0"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accent3">
                        <a:lumMod val="40000"/>
                        <a:lumOff val="60000"/>
                      </a:schemeClr>
                    </a:solidFill>
                  </a:tcPr>
                </a:tc>
                <a:tc>
                  <a:txBody>
                    <a:bodyPr/>
                    <a:lstStyle/>
                    <a:p>
                      <a:pPr algn="ctr">
                        <a:lnSpc>
                          <a:spcPct val="100000"/>
                        </a:lnSpc>
                      </a:pPr>
                      <a:r>
                        <a:rPr lang="en-US" sz="1500" dirty="0" smtClean="0">
                          <a:latin typeface="Arial" charset="0"/>
                          <a:ea typeface="Arial" charset="0"/>
                          <a:cs typeface="Arial" charset="0"/>
                        </a:rPr>
                        <a:t>Rituximab</a:t>
                      </a:r>
                      <a:r>
                        <a:rPr lang="en-US" sz="1500" baseline="0" dirty="0" smtClean="0">
                          <a:latin typeface="Arial" charset="0"/>
                          <a:ea typeface="Arial" charset="0"/>
                          <a:cs typeface="Arial" charset="0"/>
                        </a:rPr>
                        <a:t> vs CYC</a:t>
                      </a:r>
                      <a:endParaRPr lang="en-US" sz="1500" dirty="0">
                        <a:latin typeface="Arial" charset="0"/>
                        <a:ea typeface="Arial" charset="0"/>
                        <a:cs typeface="Arial" charset="0"/>
                      </a:endParaRPr>
                    </a:p>
                  </a:txBody>
                  <a:tcPr>
                    <a:solidFill>
                      <a:schemeClr val="accent3">
                        <a:lumMod val="40000"/>
                        <a:lumOff val="60000"/>
                      </a:schemeClr>
                    </a:solidFill>
                  </a:tcPr>
                </a:tc>
                <a:tc>
                  <a:txBody>
                    <a:bodyPr/>
                    <a:lstStyle/>
                    <a:p>
                      <a:pPr algn="ctr">
                        <a:lnSpc>
                          <a:spcPct val="100000"/>
                        </a:lnSpc>
                      </a:pPr>
                      <a:r>
                        <a:rPr lang="en-US" sz="1500" dirty="0" err="1" smtClean="0">
                          <a:latin typeface="Arial" charset="0"/>
                          <a:ea typeface="Arial" charset="0"/>
                          <a:cs typeface="Arial" charset="0"/>
                        </a:rPr>
                        <a:t>Randomizado</a:t>
                      </a: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paralelo</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cuádruple</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ciego</a:t>
                      </a:r>
                      <a:endParaRPr lang="en-US" sz="1500" dirty="0">
                        <a:latin typeface="Arial" charset="0"/>
                        <a:ea typeface="Arial" charset="0"/>
                        <a:cs typeface="Arial" charset="0"/>
                      </a:endParaRPr>
                    </a:p>
                  </a:txBody>
                  <a:tcPr>
                    <a:solidFill>
                      <a:schemeClr val="accent3">
                        <a:lumMod val="40000"/>
                        <a:lumOff val="60000"/>
                      </a:schemeClr>
                    </a:solidFill>
                  </a:tcPr>
                </a:tc>
                <a:tc>
                  <a:txBody>
                    <a:bodyPr/>
                    <a:lstStyle/>
                    <a:p>
                      <a:pPr algn="ctr">
                        <a:lnSpc>
                          <a:spcPct val="100000"/>
                        </a:lnSpc>
                      </a:pPr>
                      <a:r>
                        <a:rPr lang="en-US" sz="1500" baseline="0" dirty="0" smtClean="0">
                          <a:latin typeface="Arial" charset="0"/>
                          <a:ea typeface="Arial" charset="0"/>
                          <a:cs typeface="Arial" charset="0"/>
                        </a:rPr>
                        <a:t>III</a:t>
                      </a:r>
                      <a:endParaRPr lang="en-US" sz="1500" dirty="0">
                        <a:latin typeface="Arial" charset="0"/>
                        <a:ea typeface="Arial" charset="0"/>
                        <a:cs typeface="Arial" charset="0"/>
                      </a:endParaRPr>
                    </a:p>
                  </a:txBody>
                  <a:tcPr>
                    <a:solidFill>
                      <a:schemeClr val="accent3">
                        <a:lumMod val="40000"/>
                        <a:lumOff val="60000"/>
                      </a:schemeClr>
                    </a:solidFill>
                  </a:tcPr>
                </a:tc>
                <a:tc>
                  <a:txBody>
                    <a:bodyPr/>
                    <a:lstStyle/>
                    <a:p>
                      <a:pPr algn="ctr">
                        <a:lnSpc>
                          <a:spcPct val="100000"/>
                        </a:lnSpc>
                      </a:pPr>
                      <a:r>
                        <a:rPr lang="en-US" sz="1500" dirty="0" err="1" smtClean="0">
                          <a:latin typeface="Arial" charset="0"/>
                          <a:ea typeface="Arial" charset="0"/>
                          <a:cs typeface="Arial" charset="0"/>
                        </a:rPr>
                        <a:t>Reclutamiento</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solidFill>
                      <a:schemeClr val="accent3">
                        <a:lumMod val="40000"/>
                        <a:lumOff val="60000"/>
                      </a:schemeClr>
                    </a:solidFill>
                  </a:tcPr>
                </a:tc>
              </a:tr>
              <a:tr h="459970">
                <a:tc>
                  <a:txBody>
                    <a:bodyPr/>
                    <a:lstStyle/>
                    <a:p>
                      <a:pPr>
                        <a:lnSpc>
                          <a:spcPct val="100000"/>
                        </a:lnSpc>
                      </a:pPr>
                      <a:r>
                        <a:rPr lang="en-US" sz="1600" b="1" i="0" dirty="0" err="1" smtClean="0">
                          <a:latin typeface="Arial" charset="0"/>
                          <a:ea typeface="Arial" charset="0"/>
                          <a:cs typeface="Arial" charset="0"/>
                        </a:rPr>
                        <a:t>EvER</a:t>
                      </a:r>
                      <a:r>
                        <a:rPr lang="en-US" sz="1600" b="1" i="0" dirty="0" smtClean="0">
                          <a:latin typeface="Arial" charset="0"/>
                          <a:ea typeface="Arial" charset="0"/>
                          <a:cs typeface="Arial" charset="0"/>
                        </a:rPr>
                        <a:t>-ILD</a:t>
                      </a:r>
                      <a:endParaRPr lang="en-US" sz="1600" b="1" i="0"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MMF + Rituximab vs MMF + placebo</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charset="0"/>
                          <a:ea typeface="Arial" charset="0"/>
                          <a:cs typeface="Arial" charset="0"/>
                        </a:rPr>
                        <a:t>Randomizado</a:t>
                      </a:r>
                      <a:r>
                        <a:rPr lang="en-US" sz="1500" dirty="0" smtClean="0">
                          <a:latin typeface="Arial" charset="0"/>
                          <a:ea typeface="Arial" charset="0"/>
                          <a:cs typeface="Arial" charset="0"/>
                        </a:rPr>
                        <a:t>, </a:t>
                      </a:r>
                      <a:r>
                        <a:rPr lang="en-US" sz="1500" dirty="0" err="1" smtClean="0">
                          <a:latin typeface="Arial" charset="0"/>
                          <a:ea typeface="Arial" charset="0"/>
                          <a:cs typeface="Arial" charset="0"/>
                        </a:rPr>
                        <a:t>paralelo</a:t>
                      </a: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cuádruple</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ciego</a:t>
                      </a:r>
                      <a:endParaRPr lang="en-US" sz="1500" dirty="0" smtClean="0">
                        <a:latin typeface="Arial" charset="0"/>
                        <a:ea typeface="Arial" charset="0"/>
                        <a:cs typeface="Arial"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III</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latin typeface="Arial" charset="0"/>
                          <a:ea typeface="Arial" charset="0"/>
                          <a:cs typeface="Arial" charset="0"/>
                        </a:rPr>
                        <a:t>Reclutamiento</a:t>
                      </a:r>
                      <a:endParaRPr lang="en-US" sz="1500" dirty="0" smtClean="0">
                        <a:latin typeface="Arial" charset="0"/>
                        <a:ea typeface="Arial" charset="0"/>
                        <a:cs typeface="Arial" charset="0"/>
                      </a:endParaRPr>
                    </a:p>
                  </a:txBody>
                  <a:tcPr>
                    <a:lnR w="12700" cap="flat" cmpd="sng" algn="ctr">
                      <a:noFill/>
                      <a:prstDash val="solid"/>
                      <a:round/>
                      <a:headEnd type="none" w="med" len="med"/>
                      <a:tailEnd type="none" w="med" len="med"/>
                    </a:lnR>
                    <a:solidFill>
                      <a:schemeClr val="bg1"/>
                    </a:solidFill>
                  </a:tcPr>
                </a:tc>
              </a:tr>
              <a:tr h="459970">
                <a:tc>
                  <a:txBody>
                    <a:bodyPr/>
                    <a:lstStyle/>
                    <a:p>
                      <a:pPr>
                        <a:lnSpc>
                          <a:spcPct val="100000"/>
                        </a:lnSpc>
                      </a:pPr>
                      <a:r>
                        <a:rPr lang="is-IS" sz="1600" b="1" i="0" kern="1200" dirty="0" smtClean="0">
                          <a:solidFill>
                            <a:schemeClr val="dk1"/>
                          </a:solidFill>
                          <a:effectLst/>
                          <a:latin typeface="Arial" charset="0"/>
                          <a:ea typeface="Arial" charset="0"/>
                          <a:cs typeface="Arial" charset="0"/>
                        </a:rPr>
                        <a:t>NCT02370693</a:t>
                      </a:r>
                      <a:endParaRPr lang="en-US" sz="1600" b="1" i="0"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accent3">
                        <a:lumMod val="40000"/>
                        <a:lumOff val="60000"/>
                      </a:schemeClr>
                    </a:solidFill>
                  </a:tcPr>
                </a:tc>
                <a:tc>
                  <a:txBody>
                    <a:bodyPr/>
                    <a:lstStyle/>
                    <a:p>
                      <a:pPr algn="ctr">
                        <a:lnSpc>
                          <a:spcPct val="100000"/>
                        </a:lnSpc>
                      </a:pPr>
                      <a:r>
                        <a:rPr lang="en-US" sz="1500" dirty="0" smtClean="0">
                          <a:latin typeface="Arial" charset="0"/>
                          <a:ea typeface="Arial" charset="0"/>
                          <a:cs typeface="Arial" charset="0"/>
                        </a:rPr>
                        <a:t>MMF</a:t>
                      </a:r>
                      <a:r>
                        <a:rPr lang="en-US" sz="1500" baseline="0" dirty="0" smtClean="0">
                          <a:latin typeface="Arial" charset="0"/>
                          <a:ea typeface="Arial" charset="0"/>
                          <a:cs typeface="Arial" charset="0"/>
                        </a:rPr>
                        <a:t> + </a:t>
                      </a:r>
                      <a:r>
                        <a:rPr lang="en-US" sz="1500" baseline="0" dirty="0" err="1" smtClean="0">
                          <a:latin typeface="Arial" charset="0"/>
                          <a:ea typeface="Arial" charset="0"/>
                          <a:cs typeface="Arial" charset="0"/>
                        </a:rPr>
                        <a:t>Bortezomib</a:t>
                      </a:r>
                      <a:r>
                        <a:rPr lang="en-US" sz="1500" baseline="0" dirty="0" smtClean="0">
                          <a:latin typeface="Arial" charset="0"/>
                          <a:ea typeface="Arial" charset="0"/>
                          <a:cs typeface="Arial" charset="0"/>
                        </a:rPr>
                        <a:t> vs MMF + placebo</a:t>
                      </a:r>
                    </a:p>
                  </a:txBody>
                  <a:tcPr>
                    <a:solidFill>
                      <a:schemeClr val="accent3">
                        <a:lumMod val="40000"/>
                        <a:lumOff val="60000"/>
                      </a:schemeClr>
                    </a:solidFill>
                  </a:tcPr>
                </a:tc>
                <a:tc>
                  <a:txBody>
                    <a:bodyPr/>
                    <a:lstStyle/>
                    <a:p>
                      <a:pPr algn="ctr">
                        <a:lnSpc>
                          <a:spcPct val="100000"/>
                        </a:lnSpc>
                      </a:pPr>
                      <a:r>
                        <a:rPr lang="en-US" sz="1500" dirty="0" err="1" smtClean="0">
                          <a:latin typeface="Arial" charset="0"/>
                          <a:ea typeface="Arial" charset="0"/>
                          <a:cs typeface="Arial" charset="0"/>
                        </a:rPr>
                        <a:t>Randomizado</a:t>
                      </a: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paralelo</a:t>
                      </a:r>
                      <a:r>
                        <a:rPr lang="en-US" sz="1500" baseline="0" dirty="0" smtClean="0">
                          <a:latin typeface="Arial" charset="0"/>
                          <a:ea typeface="Arial" charset="0"/>
                          <a:cs typeface="Arial" charset="0"/>
                        </a:rPr>
                        <a:t>, triple </a:t>
                      </a:r>
                      <a:r>
                        <a:rPr lang="en-US" sz="1500" baseline="0" dirty="0" err="1" smtClean="0">
                          <a:latin typeface="Arial" charset="0"/>
                          <a:ea typeface="Arial" charset="0"/>
                          <a:cs typeface="Arial" charset="0"/>
                        </a:rPr>
                        <a:t>ciego</a:t>
                      </a:r>
                      <a:endParaRPr lang="en-US" sz="1500" dirty="0">
                        <a:latin typeface="Arial" charset="0"/>
                        <a:ea typeface="Arial" charset="0"/>
                        <a:cs typeface="Arial" charset="0"/>
                      </a:endParaRPr>
                    </a:p>
                  </a:txBody>
                  <a:tcPr>
                    <a:solidFill>
                      <a:schemeClr val="accent3">
                        <a:lumMod val="40000"/>
                        <a:lumOff val="60000"/>
                      </a:schemeClr>
                    </a:solidFill>
                  </a:tcPr>
                </a:tc>
                <a:tc>
                  <a:txBody>
                    <a:bodyPr/>
                    <a:lstStyle/>
                    <a:p>
                      <a:pPr algn="ctr">
                        <a:lnSpc>
                          <a:spcPct val="100000"/>
                        </a:lnSpc>
                      </a:pPr>
                      <a:r>
                        <a:rPr lang="en-US" sz="1500" dirty="0" smtClean="0">
                          <a:latin typeface="Arial" charset="0"/>
                          <a:ea typeface="Arial" charset="0"/>
                          <a:cs typeface="Arial" charset="0"/>
                        </a:rPr>
                        <a:t>II</a:t>
                      </a:r>
                      <a:endParaRPr lang="en-US" sz="1500" dirty="0">
                        <a:latin typeface="Arial" charset="0"/>
                        <a:ea typeface="Arial" charset="0"/>
                        <a:cs typeface="Arial" charset="0"/>
                      </a:endParaRPr>
                    </a:p>
                  </a:txBody>
                  <a:tcPr>
                    <a:solidFill>
                      <a:schemeClr val="accent3">
                        <a:lumMod val="40000"/>
                        <a:lumOff val="60000"/>
                      </a:schemeClr>
                    </a:solidFill>
                  </a:tcPr>
                </a:tc>
                <a:tc>
                  <a:txBody>
                    <a:bodyPr/>
                    <a:lstStyle/>
                    <a:p>
                      <a:pPr algn="ctr">
                        <a:lnSpc>
                          <a:spcPct val="100000"/>
                        </a:lnSpc>
                      </a:pPr>
                      <a:r>
                        <a:rPr lang="en-US" sz="1500" dirty="0" err="1" smtClean="0">
                          <a:latin typeface="Arial" charset="0"/>
                          <a:ea typeface="Arial" charset="0"/>
                          <a:cs typeface="Arial" charset="0"/>
                        </a:rPr>
                        <a:t>Reclutamiento</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solidFill>
                      <a:schemeClr val="accent3">
                        <a:lumMod val="40000"/>
                        <a:lumOff val="60000"/>
                      </a:schemeClr>
                    </a:solidFill>
                  </a:tcPr>
                </a:tc>
              </a:tr>
            </a:tbl>
          </a:graphicData>
        </a:graphic>
      </p:graphicFrame>
      <p:sp>
        <p:nvSpPr>
          <p:cNvPr id="13" name="TextBox 12"/>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65102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3" name="Content Placeholder 2"/>
          <p:cNvSpPr>
            <a:spLocks noGrp="1"/>
          </p:cNvSpPr>
          <p:nvPr>
            <p:ph idx="1"/>
          </p:nvPr>
        </p:nvSpPr>
        <p:spPr>
          <a:xfrm>
            <a:off x="311513" y="2392659"/>
            <a:ext cx="2788875" cy="2894959"/>
          </a:xfrm>
        </p:spPr>
        <p:txBody>
          <a:bodyPr>
            <a:normAutofit/>
          </a:bodyPr>
          <a:lstStyle/>
          <a:p>
            <a:r>
              <a:rPr lang="en-US" sz="2400" dirty="0" smtClean="0">
                <a:solidFill>
                  <a:srgbClr val="002060"/>
                </a:solidFill>
              </a:rPr>
              <a:t>¿A </a:t>
            </a:r>
            <a:r>
              <a:rPr lang="en-US" sz="2400" dirty="0" err="1" smtClean="0">
                <a:solidFill>
                  <a:srgbClr val="002060"/>
                </a:solidFill>
              </a:rPr>
              <a:t>quién</a:t>
            </a:r>
            <a:r>
              <a:rPr lang="en-US" sz="2400" dirty="0" smtClean="0">
                <a:solidFill>
                  <a:srgbClr val="002060"/>
                </a:solidFill>
              </a:rPr>
              <a:t>?</a:t>
            </a:r>
          </a:p>
          <a:p>
            <a:endParaRPr lang="en-US" sz="2400" dirty="0" smtClean="0">
              <a:solidFill>
                <a:srgbClr val="002060"/>
              </a:solidFill>
            </a:endParaRPr>
          </a:p>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smtClean="0">
              <a:solidFill>
                <a:srgbClr val="002060"/>
              </a:solidFill>
            </a:endParaRPr>
          </a:p>
          <a:p>
            <a:r>
              <a:rPr lang="en-US" sz="2400" dirty="0" smtClean="0">
                <a:solidFill>
                  <a:srgbClr val="002060"/>
                </a:solidFill>
              </a:rPr>
              <a:t>¿</a:t>
            </a:r>
            <a:r>
              <a:rPr lang="en-US" sz="2400" dirty="0" err="1" smtClean="0">
                <a:solidFill>
                  <a:srgbClr val="002060"/>
                </a:solidFill>
              </a:rPr>
              <a:t>Cuánto</a:t>
            </a:r>
            <a:r>
              <a:rPr lang="en-US" sz="2400" dirty="0" smtClean="0">
                <a:solidFill>
                  <a:srgbClr val="002060"/>
                </a:solidFill>
              </a:rPr>
              <a:t> </a:t>
            </a:r>
            <a:r>
              <a:rPr lang="en-US" sz="2400" dirty="0" err="1" smtClean="0">
                <a:solidFill>
                  <a:srgbClr val="002060"/>
                </a:solidFill>
              </a:rPr>
              <a:t>tiempo</a:t>
            </a:r>
            <a:r>
              <a:rPr lang="en-US" sz="2400" dirty="0" smtClean="0">
                <a:solidFill>
                  <a:srgbClr val="002060"/>
                </a:solidFill>
              </a:rPr>
              <a:t>?</a:t>
            </a:r>
          </a:p>
          <a:p>
            <a:endParaRPr lang="en-US" sz="2400" dirty="0"/>
          </a:p>
        </p:txBody>
      </p:sp>
      <p:sp>
        <p:nvSpPr>
          <p:cNvPr id="8" name="TextBox 7"/>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12079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2" name="Rounded Rectangle 11"/>
          <p:cNvSpPr/>
          <p:nvPr/>
        </p:nvSpPr>
        <p:spPr>
          <a:xfrm>
            <a:off x="3165399" y="1398337"/>
            <a:ext cx="5496000" cy="51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65400" y="1483813"/>
            <a:ext cx="5496000" cy="369332"/>
          </a:xfrm>
          <a:prstGeom prst="rect">
            <a:avLst/>
          </a:prstGeom>
          <a:noFill/>
        </p:spPr>
        <p:txBody>
          <a:bodyPr wrap="square" rtlCol="0">
            <a:spAutoFit/>
          </a:bodyPr>
          <a:lstStyle/>
          <a:p>
            <a:pPr algn="ctr"/>
            <a:r>
              <a:rPr lang="en-US" b="1" dirty="0" smtClean="0">
                <a:solidFill>
                  <a:schemeClr val="bg1"/>
                </a:solidFill>
              </a:rPr>
              <a:t>CONCLUSIONES</a:t>
            </a:r>
            <a:endParaRPr lang="en-US" b="1" dirty="0">
              <a:solidFill>
                <a:schemeClr val="bg1"/>
              </a:solidFill>
            </a:endParaRPr>
          </a:p>
        </p:txBody>
      </p:sp>
      <p:sp>
        <p:nvSpPr>
          <p:cNvPr id="13" name="TextBox 12"/>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
        <p:nvSpPr>
          <p:cNvPr id="8" name="Content Placeholder 2"/>
          <p:cNvSpPr>
            <a:spLocks noGrp="1"/>
          </p:cNvSpPr>
          <p:nvPr>
            <p:ph idx="1"/>
          </p:nvPr>
        </p:nvSpPr>
        <p:spPr>
          <a:xfrm>
            <a:off x="850899" y="2185988"/>
            <a:ext cx="10793413" cy="4672011"/>
          </a:xfrm>
        </p:spPr>
        <p:txBody>
          <a:bodyPr>
            <a:normAutofit fontScale="62500" lnSpcReduction="20000"/>
          </a:bodyPr>
          <a:lstStyle/>
          <a:p>
            <a:pPr marL="216000" algn="just">
              <a:lnSpc>
                <a:spcPct val="160000"/>
              </a:lnSpc>
              <a:spcBef>
                <a:spcPts val="0"/>
              </a:spcBef>
            </a:pPr>
            <a:r>
              <a:rPr lang="en-US" sz="3200" dirty="0" err="1" smtClean="0">
                <a:solidFill>
                  <a:srgbClr val="002060"/>
                </a:solidFill>
                <a:latin typeface="Arial" charset="0"/>
                <a:ea typeface="Arial" charset="0"/>
                <a:cs typeface="Arial" charset="0"/>
              </a:rPr>
              <a:t>Existen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datos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evidentes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sobre</a:t>
            </a:r>
            <a:r>
              <a:rPr lang="en-US" sz="3200" dirty="0" smtClean="0">
                <a:solidFill>
                  <a:srgbClr val="002060"/>
                </a:solidFill>
                <a:latin typeface="Arial" charset="0"/>
                <a:ea typeface="Arial" charset="0"/>
                <a:cs typeface="Arial" charset="0"/>
              </a:rPr>
              <a:t> la </a:t>
            </a:r>
            <a:r>
              <a:rPr lang="en-US" sz="3200" dirty="0" err="1" smtClean="0">
                <a:solidFill>
                  <a:srgbClr val="002060"/>
                </a:solidFill>
                <a:latin typeface="Arial" charset="0"/>
                <a:ea typeface="Arial" charset="0"/>
                <a:cs typeface="Arial" charset="0"/>
              </a:rPr>
              <a:t>efectividad</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Ciclofosfamida</a:t>
            </a:r>
            <a:r>
              <a:rPr lang="en-US" sz="3200" dirty="0" smtClean="0">
                <a:solidFill>
                  <a:srgbClr val="002060"/>
                </a:solidFill>
                <a:latin typeface="Arial" charset="0"/>
                <a:ea typeface="Arial" charset="0"/>
                <a:cs typeface="Arial" charset="0"/>
              </a:rPr>
              <a:t> y </a:t>
            </a:r>
            <a:r>
              <a:rPr lang="en-US" sz="3200" dirty="0" err="1" smtClean="0">
                <a:solidFill>
                  <a:srgbClr val="002060"/>
                </a:solidFill>
                <a:latin typeface="Arial" charset="0"/>
                <a:ea typeface="Arial" charset="0"/>
                <a:cs typeface="Arial" charset="0"/>
              </a:rPr>
              <a:t>Micofenolato</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en</a:t>
            </a:r>
            <a:r>
              <a:rPr lang="en-US" sz="3200" dirty="0" smtClean="0">
                <a:solidFill>
                  <a:srgbClr val="002060"/>
                </a:solidFill>
                <a:latin typeface="Arial" charset="0"/>
                <a:ea typeface="Arial" charset="0"/>
                <a:cs typeface="Arial" charset="0"/>
              </a:rPr>
              <a:t> la </a:t>
            </a:r>
            <a:r>
              <a:rPr lang="en-US" sz="3200" dirty="0" err="1" smtClean="0">
                <a:solidFill>
                  <a:srgbClr val="002060"/>
                </a:solidFill>
                <a:latin typeface="Arial" charset="0"/>
                <a:ea typeface="Arial" charset="0"/>
                <a:cs typeface="Arial" charset="0"/>
              </a:rPr>
              <a:t>estabilización</a:t>
            </a:r>
            <a:r>
              <a:rPr lang="en-US" sz="3200" dirty="0" smtClean="0">
                <a:solidFill>
                  <a:srgbClr val="002060"/>
                </a:solidFill>
                <a:latin typeface="Arial" charset="0"/>
                <a:ea typeface="Arial" charset="0"/>
                <a:cs typeface="Arial" charset="0"/>
              </a:rPr>
              <a:t> de la </a:t>
            </a:r>
            <a:r>
              <a:rPr lang="en-US" sz="3200" dirty="0" err="1" smtClean="0">
                <a:solidFill>
                  <a:srgbClr val="002060"/>
                </a:solidFill>
                <a:latin typeface="Arial" charset="0"/>
                <a:ea typeface="Arial" charset="0"/>
                <a:cs typeface="Arial" charset="0"/>
              </a:rPr>
              <a:t>función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pulmonar</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pacientes</a:t>
            </a:r>
            <a:r>
              <a:rPr lang="en-US" sz="3200" dirty="0" smtClean="0">
                <a:solidFill>
                  <a:srgbClr val="002060"/>
                </a:solidFill>
                <a:latin typeface="Arial" charset="0"/>
                <a:ea typeface="Arial" charset="0"/>
                <a:cs typeface="Arial" charset="0"/>
              </a:rPr>
              <a:t> con EPI-</a:t>
            </a:r>
            <a:r>
              <a:rPr lang="en-US" sz="3200" dirty="0" err="1" smtClean="0">
                <a:solidFill>
                  <a:srgbClr val="002060"/>
                </a:solidFill>
                <a:latin typeface="Arial" charset="0"/>
                <a:ea typeface="Arial" charset="0"/>
                <a:cs typeface="Arial" charset="0"/>
              </a:rPr>
              <a:t>SSc</a:t>
            </a:r>
            <a:r>
              <a:rPr lang="en-US" sz="3200" dirty="0" smtClean="0">
                <a:solidFill>
                  <a:srgbClr val="002060"/>
                </a:solidFill>
                <a:latin typeface="Arial" charset="0"/>
                <a:ea typeface="Arial" charset="0"/>
                <a:cs typeface="Arial" charset="0"/>
              </a:rPr>
              <a:t>. Sin embargo, el </a:t>
            </a:r>
            <a:r>
              <a:rPr lang="en-US" sz="3200" dirty="0" err="1" smtClean="0">
                <a:solidFill>
                  <a:srgbClr val="002060"/>
                </a:solidFill>
                <a:latin typeface="Arial" charset="0"/>
                <a:ea typeface="Arial" charset="0"/>
                <a:cs typeface="Arial" charset="0"/>
              </a:rPr>
              <a:t>segundo</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muestra</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mejor</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perfil</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seguridad</a:t>
            </a:r>
            <a:r>
              <a:rPr lang="en-US" sz="3200" dirty="0" smtClean="0">
                <a:solidFill>
                  <a:srgbClr val="002060"/>
                </a:solidFill>
                <a:latin typeface="Arial" charset="0"/>
                <a:ea typeface="Arial" charset="0"/>
                <a:cs typeface="Arial" charset="0"/>
              </a:rPr>
              <a:t> y </a:t>
            </a:r>
            <a:r>
              <a:rPr lang="en-US" sz="3200" dirty="0" err="1" smtClean="0">
                <a:solidFill>
                  <a:srgbClr val="002060"/>
                </a:solidFill>
                <a:latin typeface="Arial" charset="0"/>
                <a:ea typeface="Arial" charset="0"/>
                <a:cs typeface="Arial" charset="0"/>
              </a:rPr>
              <a:t>tolerabilidad</a:t>
            </a:r>
            <a:r>
              <a:rPr lang="en-US" sz="3200" dirty="0" smtClean="0">
                <a:solidFill>
                  <a:srgbClr val="002060"/>
                </a:solidFill>
                <a:latin typeface="Arial" charset="0"/>
                <a:ea typeface="Arial" charset="0"/>
                <a:cs typeface="Arial" charset="0"/>
              </a:rPr>
              <a:t>.</a:t>
            </a:r>
          </a:p>
          <a:p>
            <a:pPr marL="216000" algn="just">
              <a:lnSpc>
                <a:spcPct val="160000"/>
              </a:lnSpc>
              <a:spcBef>
                <a:spcPts val="0"/>
              </a:spcBef>
            </a:pPr>
            <a:endParaRPr lang="en-US" sz="3200" dirty="0" smtClean="0">
              <a:solidFill>
                <a:srgbClr val="002060"/>
              </a:solidFill>
              <a:latin typeface="Arial" charset="0"/>
              <a:ea typeface="Arial" charset="0"/>
              <a:cs typeface="Arial" charset="0"/>
            </a:endParaRPr>
          </a:p>
          <a:p>
            <a:pPr marL="216000" algn="just">
              <a:lnSpc>
                <a:spcPct val="160000"/>
              </a:lnSpc>
              <a:spcBef>
                <a:spcPts val="0"/>
              </a:spcBef>
            </a:pPr>
            <a:r>
              <a:rPr lang="en-US" sz="3200" dirty="0" err="1" smtClean="0">
                <a:solidFill>
                  <a:srgbClr val="002060"/>
                </a:solidFill>
                <a:latin typeface="Arial" charset="0"/>
                <a:ea typeface="Arial" charset="0"/>
                <a:cs typeface="Arial" charset="0"/>
              </a:rPr>
              <a:t>Existen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datos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promotedores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acerca</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los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efectos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beneficiosos</a:t>
            </a:r>
            <a:r>
              <a:rPr lang="en-US" sz="3200" dirty="0" smtClean="0">
                <a:solidFill>
                  <a:srgbClr val="002060"/>
                </a:solidFill>
                <a:latin typeface="Arial" charset="0"/>
                <a:ea typeface="Arial" charset="0"/>
                <a:cs typeface="Arial" charset="0"/>
              </a:rPr>
              <a:t> de Rituximab, Tocilizumab y del </a:t>
            </a:r>
            <a:r>
              <a:rPr lang="en-US" sz="3200" dirty="0" err="1" smtClean="0">
                <a:solidFill>
                  <a:srgbClr val="002060"/>
                </a:solidFill>
                <a:latin typeface="Arial" charset="0"/>
                <a:ea typeface="Arial" charset="0"/>
                <a:cs typeface="Arial" charset="0"/>
              </a:rPr>
              <a:t>transplante</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células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hematopoyéticas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estos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pacientes</a:t>
            </a:r>
            <a:r>
              <a:rPr lang="en-US" sz="3200" dirty="0" smtClean="0">
                <a:solidFill>
                  <a:srgbClr val="002060"/>
                </a:solidFill>
                <a:latin typeface="Arial" charset="0"/>
                <a:ea typeface="Arial" charset="0"/>
                <a:cs typeface="Arial" charset="0"/>
              </a:rPr>
              <a:t>.</a:t>
            </a:r>
          </a:p>
          <a:p>
            <a:pPr marL="216000" algn="just">
              <a:lnSpc>
                <a:spcPct val="160000"/>
              </a:lnSpc>
              <a:spcBef>
                <a:spcPts val="0"/>
              </a:spcBef>
            </a:pPr>
            <a:endParaRPr lang="en-US" sz="3200" dirty="0" smtClean="0">
              <a:solidFill>
                <a:srgbClr val="002060"/>
              </a:solidFill>
              <a:latin typeface="Arial" charset="0"/>
              <a:ea typeface="Arial" charset="0"/>
              <a:cs typeface="Arial" charset="0"/>
            </a:endParaRPr>
          </a:p>
          <a:p>
            <a:pPr marL="216000" algn="just">
              <a:lnSpc>
                <a:spcPct val="160000"/>
              </a:lnSpc>
              <a:spcBef>
                <a:spcPts val="0"/>
              </a:spcBef>
            </a:pPr>
            <a:r>
              <a:rPr lang="en-US" sz="3200" dirty="0" smtClean="0">
                <a:solidFill>
                  <a:srgbClr val="002060"/>
                </a:solidFill>
                <a:latin typeface="Arial" charset="0"/>
                <a:ea typeface="Arial" charset="0"/>
                <a:cs typeface="Arial" charset="0"/>
              </a:rPr>
              <a:t>Los </a:t>
            </a:r>
            <a:r>
              <a:rPr lang="en-US" sz="3200" dirty="0" err="1" smtClean="0">
                <a:solidFill>
                  <a:srgbClr val="002060"/>
                </a:solidFill>
                <a:latin typeface="Arial" charset="0"/>
                <a:ea typeface="Arial" charset="0"/>
                <a:cs typeface="Arial" charset="0"/>
              </a:rPr>
              <a:t>futuros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estudios</a:t>
            </a:r>
            <a:r>
              <a:rPr lang="en-US" sz="3200" dirty="0" smtClean="0">
                <a:solidFill>
                  <a:srgbClr val="002060"/>
                </a:solidFill>
                <a:latin typeface="Arial" charset="0"/>
                <a:ea typeface="Arial" charset="0"/>
                <a:cs typeface="Arial" charset="0"/>
              </a:rPr>
              <a:t> y </a:t>
            </a:r>
            <a:r>
              <a:rPr lang="en-US" sz="3200" dirty="0" err="1" smtClean="0">
                <a:solidFill>
                  <a:srgbClr val="002060"/>
                </a:solidFill>
                <a:latin typeface="Arial" charset="0"/>
                <a:ea typeface="Arial" charset="0"/>
                <a:cs typeface="Arial" charset="0"/>
              </a:rPr>
              <a:t>ensayos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clínicos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deberían</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centrarse</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en</a:t>
            </a:r>
            <a:r>
              <a:rPr lang="en-US" sz="3200" dirty="0" smtClean="0">
                <a:solidFill>
                  <a:srgbClr val="002060"/>
                </a:solidFill>
                <a:latin typeface="Arial" charset="0"/>
                <a:ea typeface="Arial" charset="0"/>
                <a:cs typeface="Arial" charset="0"/>
              </a:rPr>
              <a:t> el </a:t>
            </a:r>
            <a:r>
              <a:rPr lang="en-US" sz="3200" dirty="0" err="1" smtClean="0">
                <a:solidFill>
                  <a:srgbClr val="002060"/>
                </a:solidFill>
                <a:latin typeface="Arial" charset="0"/>
                <a:ea typeface="Arial" charset="0"/>
                <a:cs typeface="Arial" charset="0"/>
              </a:rPr>
              <a:t>manejo</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estos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pacientes</a:t>
            </a:r>
            <a:r>
              <a:rPr lang="en-US" sz="3200" dirty="0" smtClean="0">
                <a:solidFill>
                  <a:srgbClr val="002060"/>
                </a:solidFill>
                <a:latin typeface="Arial" charset="0"/>
                <a:ea typeface="Arial" charset="0"/>
                <a:cs typeface="Arial" charset="0"/>
              </a:rPr>
              <a:t> </a:t>
            </a:r>
            <a:r>
              <a:rPr lang="en-US" sz="3200" dirty="0" err="1" smtClean="0">
                <a:solidFill>
                  <a:srgbClr val="002060"/>
                </a:solidFill>
                <a:latin typeface="Arial" charset="0"/>
                <a:ea typeface="Arial" charset="0"/>
                <a:cs typeface="Arial" charset="0"/>
              </a:rPr>
              <a:t>tras</a:t>
            </a:r>
            <a:r>
              <a:rPr lang="en-US" sz="3200" dirty="0" smtClean="0">
                <a:solidFill>
                  <a:srgbClr val="002060"/>
                </a:solidFill>
                <a:latin typeface="Arial" charset="0"/>
                <a:ea typeface="Arial" charset="0"/>
                <a:cs typeface="Arial" charset="0"/>
              </a:rPr>
              <a:t> la </a:t>
            </a:r>
            <a:r>
              <a:rPr lang="en-US" sz="3200" dirty="0" err="1" smtClean="0">
                <a:solidFill>
                  <a:srgbClr val="002060"/>
                </a:solidFill>
                <a:latin typeface="Arial" charset="0"/>
                <a:ea typeface="Arial" charset="0"/>
                <a:cs typeface="Arial" charset="0"/>
              </a:rPr>
              <a:t>terapia</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inducción</a:t>
            </a:r>
            <a:r>
              <a:rPr lang="en-US" sz="3200" dirty="0" smtClean="0">
                <a:solidFill>
                  <a:srgbClr val="002060"/>
                </a:solidFill>
                <a:latin typeface="Arial" charset="0"/>
                <a:ea typeface="Arial" charset="0"/>
                <a:cs typeface="Arial" charset="0"/>
              </a:rPr>
              <a:t> y </a:t>
            </a:r>
            <a:r>
              <a:rPr lang="en-US" sz="3200" dirty="0" err="1" smtClean="0">
                <a:solidFill>
                  <a:srgbClr val="002060"/>
                </a:solidFill>
                <a:latin typeface="Arial" charset="0"/>
                <a:ea typeface="Arial" charset="0"/>
                <a:cs typeface="Arial" charset="0"/>
              </a:rPr>
              <a:t>en</a:t>
            </a:r>
            <a:r>
              <a:rPr lang="en-US" sz="3200" dirty="0" smtClean="0">
                <a:solidFill>
                  <a:srgbClr val="002060"/>
                </a:solidFill>
                <a:latin typeface="Arial" charset="0"/>
                <a:ea typeface="Arial" charset="0"/>
                <a:cs typeface="Arial" charset="0"/>
              </a:rPr>
              <a:t> la </a:t>
            </a:r>
            <a:r>
              <a:rPr lang="en-US" sz="3200" dirty="0" err="1" smtClean="0">
                <a:solidFill>
                  <a:srgbClr val="002060"/>
                </a:solidFill>
                <a:latin typeface="Arial" charset="0"/>
                <a:ea typeface="Arial" charset="0"/>
                <a:cs typeface="Arial" charset="0"/>
              </a:rPr>
              <a:t>duración</a:t>
            </a:r>
            <a:r>
              <a:rPr lang="en-US" sz="3200" dirty="0" smtClean="0">
                <a:solidFill>
                  <a:srgbClr val="002060"/>
                </a:solidFill>
                <a:latin typeface="Arial" charset="0"/>
                <a:ea typeface="Arial" charset="0"/>
                <a:cs typeface="Arial" charset="0"/>
              </a:rPr>
              <a:t> del </a:t>
            </a:r>
            <a:r>
              <a:rPr lang="en-US" sz="3200" dirty="0" err="1" smtClean="0">
                <a:solidFill>
                  <a:srgbClr val="002060"/>
                </a:solidFill>
                <a:latin typeface="Arial" charset="0"/>
                <a:ea typeface="Arial" charset="0"/>
                <a:cs typeface="Arial" charset="0"/>
              </a:rPr>
              <a:t>tratamiento</a:t>
            </a:r>
            <a:r>
              <a:rPr lang="en-US" sz="3200" dirty="0" smtClean="0">
                <a:solidFill>
                  <a:srgbClr val="002060"/>
                </a:solidFill>
                <a:latin typeface="Arial" charset="0"/>
                <a:ea typeface="Arial" charset="0"/>
                <a:cs typeface="Arial" charset="0"/>
              </a:rPr>
              <a:t> de </a:t>
            </a:r>
            <a:r>
              <a:rPr lang="en-US" sz="3200" dirty="0" err="1" smtClean="0">
                <a:solidFill>
                  <a:srgbClr val="002060"/>
                </a:solidFill>
                <a:latin typeface="Arial" charset="0"/>
                <a:ea typeface="Arial" charset="0"/>
                <a:cs typeface="Arial" charset="0"/>
              </a:rPr>
              <a:t>mantenimiento</a:t>
            </a:r>
            <a:r>
              <a:rPr lang="en-US" sz="3200" dirty="0" smtClean="0">
                <a:solidFill>
                  <a:srgbClr val="002060"/>
                </a:solidFill>
                <a:latin typeface="Arial" charset="0"/>
                <a:ea typeface="Arial" charset="0"/>
                <a:cs typeface="Arial" charset="0"/>
              </a:rPr>
              <a:t>.</a:t>
            </a:r>
          </a:p>
          <a:p>
            <a:pPr marL="216000" algn="just">
              <a:lnSpc>
                <a:spcPct val="160000"/>
              </a:lnSpc>
              <a:spcBef>
                <a:spcPts val="0"/>
              </a:spcBef>
            </a:pPr>
            <a:endParaRPr lang="en-US" sz="2400" dirty="0">
              <a:latin typeface="Arial" charset="0"/>
              <a:ea typeface="Arial" charset="0"/>
              <a:cs typeface="Arial" charset="0"/>
            </a:endParaRPr>
          </a:p>
        </p:txBody>
      </p:sp>
    </p:spTree>
    <p:extLst>
      <p:ext uri="{BB962C8B-B14F-4D97-AF65-F5344CB8AC3E}">
        <p14:creationId xmlns:p14="http://schemas.microsoft.com/office/powerpoint/2010/main" xmlns="" val="199110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15" name="TextBox 14"/>
          <p:cNvSpPr txBox="1"/>
          <p:nvPr/>
        </p:nvSpPr>
        <p:spPr>
          <a:xfrm>
            <a:off x="3190799" y="2494716"/>
            <a:ext cx="5496000" cy="1015663"/>
          </a:xfrm>
          <a:prstGeom prst="rect">
            <a:avLst/>
          </a:prstGeom>
          <a:noFill/>
        </p:spPr>
        <p:txBody>
          <a:bodyPr wrap="square" rtlCol="0">
            <a:spAutoFit/>
          </a:bodyPr>
          <a:lstStyle/>
          <a:p>
            <a:pPr algn="ctr"/>
            <a:r>
              <a:rPr lang="en-US" sz="6000" b="1" dirty="0" smtClean="0">
                <a:solidFill>
                  <a:schemeClr val="accent1">
                    <a:lumMod val="75000"/>
                  </a:schemeClr>
                </a:solidFill>
                <a:latin typeface="Arial" charset="0"/>
                <a:ea typeface="Arial" charset="0"/>
                <a:cs typeface="Arial" charset="0"/>
              </a:rPr>
              <a:t>GRACIAS</a:t>
            </a:r>
            <a:endParaRPr lang="en-US" sz="6000" b="1" dirty="0">
              <a:solidFill>
                <a:schemeClr val="accent1">
                  <a:lumMod val="75000"/>
                </a:schemeClr>
              </a:solidFill>
              <a:latin typeface="Arial" charset="0"/>
              <a:ea typeface="Arial" charset="0"/>
              <a:cs typeface="Arial" charset="0"/>
            </a:endParaRPr>
          </a:p>
        </p:txBody>
      </p:sp>
    </p:spTree>
    <p:extLst>
      <p:ext uri="{BB962C8B-B14F-4D97-AF65-F5344CB8AC3E}">
        <p14:creationId xmlns:p14="http://schemas.microsoft.com/office/powerpoint/2010/main" xmlns="" val="1244628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3"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 </a:t>
            </a:r>
            <a:r>
              <a:rPr lang="en-US" sz="2400" dirty="0" err="1" smtClean="0">
                <a:solidFill>
                  <a:srgbClr val="002060"/>
                </a:solidFill>
              </a:rPr>
              <a:t>quién</a:t>
            </a:r>
            <a:r>
              <a:rPr lang="en-US" sz="2400" dirty="0" smtClean="0">
                <a:solidFill>
                  <a:srgbClr val="002060"/>
                </a:solidFill>
              </a:rPr>
              <a:t>?</a:t>
            </a:r>
          </a:p>
          <a:p>
            <a:endParaRPr lang="en-US" sz="2400" dirty="0">
              <a:solidFill>
                <a:schemeClr val="accent1">
                  <a:lumMod val="60000"/>
                  <a:lumOff val="4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52518580"/>
              </p:ext>
            </p:extLst>
          </p:nvPr>
        </p:nvGraphicFramePr>
        <p:xfrm>
          <a:off x="3275803" y="1751160"/>
          <a:ext cx="7641773" cy="3499654"/>
        </p:xfrm>
        <a:graphic>
          <a:graphicData uri="http://schemas.openxmlformats.org/drawingml/2006/table">
            <a:tbl>
              <a:tblPr firstRow="1" bandRow="1">
                <a:tableStyleId>{5C22544A-7EE6-4342-B048-85BDC9FD1C3A}</a:tableStyleId>
              </a:tblPr>
              <a:tblGrid>
                <a:gridCol w="4466791"/>
                <a:gridCol w="3174982"/>
              </a:tblGrid>
              <a:tr h="437388">
                <a:tc>
                  <a:txBody>
                    <a:bodyPr/>
                    <a:lstStyle/>
                    <a:p>
                      <a:pPr>
                        <a:lnSpc>
                          <a:spcPct val="100000"/>
                        </a:lnSpc>
                      </a:pPr>
                      <a:r>
                        <a:rPr lang="en-US" sz="1500" dirty="0" smtClean="0">
                          <a:latin typeface="Arial" charset="0"/>
                          <a:ea typeface="Arial" charset="0"/>
                          <a:cs typeface="Arial" charset="0"/>
                        </a:rPr>
                        <a:t>Factor</a:t>
                      </a:r>
                      <a:endParaRPr lang="en-US" sz="1500" dirty="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500" dirty="0" err="1" smtClean="0">
                          <a:latin typeface="Arial" charset="0"/>
                          <a:ea typeface="Arial" charset="0"/>
                          <a:cs typeface="Arial" charset="0"/>
                        </a:rPr>
                        <a:t>Riesgo</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388">
                <a:tc>
                  <a:txBody>
                    <a:bodyPr/>
                    <a:lstStyle/>
                    <a:p>
                      <a:pPr>
                        <a:lnSpc>
                          <a:spcPct val="100000"/>
                        </a:lnSpc>
                      </a:pPr>
                      <a:r>
                        <a:rPr lang="en-US" sz="1500" b="1" dirty="0" err="1" smtClean="0">
                          <a:latin typeface="Arial" charset="0"/>
                          <a:ea typeface="Arial" charset="0"/>
                          <a:cs typeface="Arial" charset="0"/>
                        </a:rPr>
                        <a:t>Sexo</a:t>
                      </a:r>
                      <a:r>
                        <a:rPr lang="en-US" sz="1500" b="1" baseline="0" dirty="0" smtClean="0">
                          <a:latin typeface="Arial" charset="0"/>
                          <a:ea typeface="Arial" charset="0"/>
                          <a:cs typeface="Arial" charset="0"/>
                        </a:rPr>
                        <a:t> hombre</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l">
                        <a:lnSpc>
                          <a:spcPct val="100000"/>
                        </a:lnSpc>
                      </a:pP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NINE </a:t>
                      </a:r>
                      <a:r>
                        <a:rPr lang="en-US" sz="1500" baseline="0" dirty="0" err="1" smtClean="0">
                          <a:latin typeface="Arial" charset="0"/>
                          <a:ea typeface="Arial" charset="0"/>
                          <a:cs typeface="Arial" charset="0"/>
                        </a:rPr>
                        <a:t>severa</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40000"/>
                        <a:lumOff val="60000"/>
                      </a:schemeClr>
                    </a:solidFill>
                  </a:tcPr>
                </a:tc>
              </a:tr>
              <a:tr h="437388">
                <a:tc>
                  <a:txBody>
                    <a:bodyPr/>
                    <a:lstStyle/>
                    <a:p>
                      <a:pPr>
                        <a:lnSpc>
                          <a:spcPct val="100000"/>
                        </a:lnSpc>
                      </a:pPr>
                      <a:r>
                        <a:rPr lang="en-US" sz="1500" b="1" dirty="0" smtClean="0">
                          <a:latin typeface="Arial" charset="0"/>
                          <a:ea typeface="Arial" charset="0"/>
                          <a:cs typeface="Arial" charset="0"/>
                        </a:rPr>
                        <a:t>Raza</a:t>
                      </a:r>
                      <a:r>
                        <a:rPr lang="en-US" sz="1500" b="1" baseline="0" dirty="0" smtClean="0">
                          <a:latin typeface="Arial" charset="0"/>
                          <a:ea typeface="Arial" charset="0"/>
                          <a:cs typeface="Arial" charset="0"/>
                        </a:rPr>
                        <a:t> afro-</a:t>
                      </a:r>
                      <a:r>
                        <a:rPr lang="en-US" sz="1500" b="1" baseline="0" dirty="0" err="1" smtClean="0">
                          <a:latin typeface="Arial" charset="0"/>
                          <a:ea typeface="Arial" charset="0"/>
                          <a:cs typeface="Arial" charset="0"/>
                        </a:rPr>
                        <a:t>americana</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NINE </a:t>
                      </a:r>
                      <a:r>
                        <a:rPr lang="en-US" sz="1500" baseline="0" dirty="0" err="1" smtClean="0">
                          <a:latin typeface="Arial" charset="0"/>
                          <a:ea typeface="Arial" charset="0"/>
                          <a:cs typeface="Arial" charset="0"/>
                        </a:rPr>
                        <a:t>severa</a:t>
                      </a:r>
                      <a:r>
                        <a:rPr lang="en-US" sz="1500" baseline="0" dirty="0" smtClean="0">
                          <a:latin typeface="Arial" charset="0"/>
                          <a:ea typeface="Arial" charset="0"/>
                          <a:cs typeface="Arial" charset="0"/>
                        </a:rPr>
                        <a:t> y </a:t>
                      </a:r>
                      <a:r>
                        <a:rPr lang="en-US" sz="1500" baseline="0" dirty="0" err="1" smtClean="0">
                          <a:latin typeface="Arial" charset="0"/>
                          <a:ea typeface="Arial" charset="0"/>
                          <a:cs typeface="Arial" charset="0"/>
                        </a:rPr>
                        <a:t>precoz</a:t>
                      </a:r>
                      <a:endParaRPr lang="en-US" sz="1500" dirty="0" smtClean="0">
                        <a:latin typeface="Arial" charset="0"/>
                        <a:ea typeface="Arial" charset="0"/>
                        <a:cs typeface="Arial" charset="0"/>
                      </a:endParaRPr>
                    </a:p>
                  </a:txBody>
                  <a:tcPr>
                    <a:lnR w="12700" cap="flat" cmpd="sng" algn="ctr">
                      <a:noFill/>
                      <a:prstDash val="solid"/>
                      <a:round/>
                      <a:headEnd type="none" w="med" len="med"/>
                      <a:tailEnd type="none" w="med" len="med"/>
                    </a:lnR>
                    <a:solidFill>
                      <a:schemeClr val="bg1"/>
                    </a:solidFill>
                  </a:tcPr>
                </a:tc>
              </a:tr>
              <a:tr h="437388">
                <a:tc>
                  <a:txBody>
                    <a:bodyPr/>
                    <a:lstStyle/>
                    <a:p>
                      <a:pPr>
                        <a:lnSpc>
                          <a:spcPct val="100000"/>
                        </a:lnSpc>
                      </a:pPr>
                      <a:r>
                        <a:rPr lang="en-US" sz="1500" b="1" dirty="0" err="1" smtClean="0">
                          <a:latin typeface="Arial" charset="0"/>
                          <a:ea typeface="Arial" charset="0"/>
                          <a:cs typeface="Arial" charset="0"/>
                        </a:rPr>
                        <a:t>Extensión</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afectación</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cutánea</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formas</a:t>
                      </a:r>
                      <a:r>
                        <a:rPr lang="en-US" sz="1500" b="1" baseline="0" dirty="0" smtClean="0">
                          <a:latin typeface="Arial" charset="0"/>
                          <a:ea typeface="Arial" charset="0"/>
                          <a:cs typeface="Arial" charset="0"/>
                        </a:rPr>
                        <a:t> </a:t>
                      </a:r>
                      <a:r>
                        <a:rPr lang="en-US" sz="1500" b="1" baseline="0" dirty="0" err="1" smtClean="0">
                          <a:latin typeface="Arial" charset="0"/>
                          <a:ea typeface="Arial" charset="0"/>
                          <a:cs typeface="Arial" charset="0"/>
                        </a:rPr>
                        <a:t>difusas</a:t>
                      </a:r>
                      <a:r>
                        <a:rPr lang="en-US" sz="1500" b="1" baseline="0" dirty="0" smtClean="0">
                          <a:latin typeface="Arial" charset="0"/>
                          <a:ea typeface="Arial" charset="0"/>
                          <a:cs typeface="Arial" charset="0"/>
                        </a:rPr>
                        <a:t>)</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accent3">
                        <a:lumMod val="40000"/>
                        <a:lumOff val="60000"/>
                      </a:schemeClr>
                    </a:solidFill>
                  </a:tcPr>
                </a:tc>
                <a:tc>
                  <a:txBody>
                    <a:bodyPr/>
                    <a:lstStyle/>
                    <a:p>
                      <a:pPr algn="l">
                        <a:lnSpc>
                          <a:spcPct val="100000"/>
                        </a:lnSpc>
                      </a:pPr>
                      <a:r>
                        <a:rPr lang="en-US" sz="1500" dirty="0" smtClean="0">
                          <a:latin typeface="Arial" charset="0"/>
                          <a:ea typeface="Arial" charset="0"/>
                          <a:cs typeface="Arial" charset="0"/>
                        </a:rPr>
                        <a:t>↑ </a:t>
                      </a:r>
                      <a:r>
                        <a:rPr lang="en-US" sz="1500" dirty="0" err="1" smtClean="0">
                          <a:latin typeface="Arial" charset="0"/>
                          <a:ea typeface="Arial" charset="0"/>
                          <a:cs typeface="Arial" charset="0"/>
                        </a:rPr>
                        <a:t>probabilidad</a:t>
                      </a:r>
                      <a:r>
                        <a:rPr lang="en-US" sz="1500" baseline="0" dirty="0" smtClean="0">
                          <a:latin typeface="Arial" charset="0"/>
                          <a:ea typeface="Arial" charset="0"/>
                          <a:cs typeface="Arial" charset="0"/>
                        </a:rPr>
                        <a:t> de </a:t>
                      </a:r>
                      <a:r>
                        <a:rPr lang="en-US" sz="1500" baseline="0" dirty="0" err="1" smtClean="0">
                          <a:latin typeface="Arial" charset="0"/>
                          <a:ea typeface="Arial" charset="0"/>
                          <a:cs typeface="Arial" charset="0"/>
                        </a:rPr>
                        <a:t>neumopatía</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solidFill>
                      <a:schemeClr val="accent3">
                        <a:lumMod val="40000"/>
                        <a:lumOff val="60000"/>
                      </a:schemeClr>
                    </a:solidFill>
                  </a:tcPr>
                </a:tc>
              </a:tr>
              <a:tr h="437938">
                <a:tc>
                  <a:txBody>
                    <a:bodyPr/>
                    <a:lstStyle/>
                    <a:p>
                      <a:pPr>
                        <a:lnSpc>
                          <a:spcPct val="100000"/>
                        </a:lnSpc>
                      </a:pPr>
                      <a:r>
                        <a:rPr lang="en-US" sz="1500" b="1" dirty="0" smtClean="0">
                          <a:latin typeface="Arial" charset="0"/>
                          <a:ea typeface="Arial" charset="0"/>
                          <a:cs typeface="Arial" charset="0"/>
                        </a:rPr>
                        <a:t>Auto-</a:t>
                      </a:r>
                      <a:r>
                        <a:rPr lang="en-US" sz="1500" b="1" dirty="0" err="1" smtClean="0">
                          <a:latin typeface="Arial" charset="0"/>
                          <a:ea typeface="Arial" charset="0"/>
                          <a:cs typeface="Arial" charset="0"/>
                        </a:rPr>
                        <a:t>anticuerpos</a:t>
                      </a:r>
                      <a:r>
                        <a:rPr lang="en-US" sz="1500" b="1" dirty="0" smtClean="0">
                          <a:latin typeface="Arial" charset="0"/>
                          <a:ea typeface="Arial" charset="0"/>
                          <a:cs typeface="Arial" charset="0"/>
                        </a:rPr>
                        <a:t> (Anti-Scl-70</a:t>
                      </a:r>
                      <a:r>
                        <a:rPr lang="en-US" sz="1500" b="1" baseline="0" dirty="0" smtClean="0">
                          <a:latin typeface="Arial" charset="0"/>
                          <a:ea typeface="Arial" charset="0"/>
                          <a:cs typeface="Arial" charset="0"/>
                        </a:rPr>
                        <a:t>)</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charset="0"/>
                          <a:ea typeface="Arial" charset="0"/>
                          <a:cs typeface="Arial" charset="0"/>
                        </a:rPr>
                        <a:t>↑ </a:t>
                      </a:r>
                      <a:r>
                        <a:rPr lang="en-US" sz="1500" dirty="0" err="1" smtClean="0">
                          <a:latin typeface="Arial" charset="0"/>
                          <a:ea typeface="Arial" charset="0"/>
                          <a:cs typeface="Arial" charset="0"/>
                        </a:rPr>
                        <a:t>probabilidad</a:t>
                      </a:r>
                      <a:r>
                        <a:rPr lang="en-US" sz="1500" baseline="0" dirty="0" smtClean="0">
                          <a:latin typeface="Arial" charset="0"/>
                          <a:ea typeface="Arial" charset="0"/>
                          <a:cs typeface="Arial" charset="0"/>
                        </a:rPr>
                        <a:t> de </a:t>
                      </a:r>
                      <a:r>
                        <a:rPr lang="en-US" sz="1500" baseline="0" dirty="0" err="1" smtClean="0">
                          <a:latin typeface="Arial" charset="0"/>
                          <a:ea typeface="Arial" charset="0"/>
                          <a:cs typeface="Arial" charset="0"/>
                        </a:rPr>
                        <a:t>neumopatía</a:t>
                      </a:r>
                      <a:endParaRPr lang="en-US" sz="1500" dirty="0" smtClean="0">
                        <a:latin typeface="Arial" charset="0"/>
                        <a:ea typeface="Arial" charset="0"/>
                        <a:cs typeface="Arial" charset="0"/>
                      </a:endParaRPr>
                    </a:p>
                  </a:txBody>
                  <a:tcPr>
                    <a:lnR w="12700" cap="flat" cmpd="sng" algn="ctr">
                      <a:noFill/>
                      <a:prstDash val="solid"/>
                      <a:round/>
                      <a:headEnd type="none" w="med" len="med"/>
                      <a:tailEnd type="none" w="med" len="med"/>
                    </a:lnR>
                    <a:solidFill>
                      <a:schemeClr val="bg1"/>
                    </a:solidFill>
                  </a:tcPr>
                </a:tc>
              </a:tr>
              <a:tr h="437388">
                <a:tc>
                  <a:txBody>
                    <a:bodyPr/>
                    <a:lstStyle/>
                    <a:p>
                      <a:pPr>
                        <a:lnSpc>
                          <a:spcPct val="100000"/>
                        </a:lnSpc>
                      </a:pPr>
                      <a:r>
                        <a:rPr lang="en-US" sz="1500" b="1" dirty="0" smtClean="0">
                          <a:latin typeface="Arial" charset="0"/>
                          <a:ea typeface="Arial" charset="0"/>
                          <a:cs typeface="Arial" charset="0"/>
                        </a:rPr>
                        <a:t>PFR </a:t>
                      </a:r>
                      <a:r>
                        <a:rPr lang="en-US" sz="1500" b="1" dirty="0" err="1" smtClean="0">
                          <a:latin typeface="Arial" charset="0"/>
                          <a:ea typeface="Arial" charset="0"/>
                          <a:cs typeface="Arial" charset="0"/>
                        </a:rPr>
                        <a:t>iniciales</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anormales</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accent3">
                        <a:lumMod val="40000"/>
                        <a:lumOff val="60000"/>
                      </a:schemeClr>
                    </a:solidFill>
                  </a:tcPr>
                </a:tc>
                <a:tc>
                  <a:txBody>
                    <a:bodyPr/>
                    <a:lstStyle/>
                    <a:p>
                      <a:pPr algn="l">
                        <a:lnSpc>
                          <a:spcPct val="100000"/>
                        </a:lnSpc>
                      </a:pPr>
                      <a:r>
                        <a:rPr lang="en-US" sz="1500" dirty="0" smtClean="0">
                          <a:latin typeface="Arial" charset="0"/>
                          <a:ea typeface="Arial" charset="0"/>
                          <a:cs typeface="Arial" charset="0"/>
                        </a:rPr>
                        <a:t>↑</a:t>
                      </a:r>
                      <a:r>
                        <a:rPr lang="en-US" sz="1500" baseline="0" dirty="0" smtClean="0">
                          <a:latin typeface="Arial" charset="0"/>
                          <a:ea typeface="Arial" charset="0"/>
                          <a:cs typeface="Arial" charset="0"/>
                        </a:rPr>
                        <a:t> </a:t>
                      </a:r>
                      <a:r>
                        <a:rPr lang="en-US" sz="1500" baseline="0" dirty="0" err="1" smtClean="0">
                          <a:latin typeface="Arial" charset="0"/>
                          <a:ea typeface="Arial" charset="0"/>
                          <a:cs typeface="Arial" charset="0"/>
                        </a:rPr>
                        <a:t>mortalidad</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solidFill>
                      <a:schemeClr val="accent3">
                        <a:lumMod val="40000"/>
                        <a:lumOff val="60000"/>
                      </a:schemeClr>
                    </a:solidFill>
                  </a:tcPr>
                </a:tc>
              </a:tr>
              <a:tr h="437388">
                <a:tc>
                  <a:txBody>
                    <a:bodyPr/>
                    <a:lstStyle/>
                    <a:p>
                      <a:pPr>
                        <a:lnSpc>
                          <a:spcPct val="100000"/>
                        </a:lnSpc>
                      </a:pPr>
                      <a:r>
                        <a:rPr lang="en-US" sz="1500" b="1" dirty="0" smtClean="0">
                          <a:latin typeface="Arial" charset="0"/>
                          <a:ea typeface="Arial" charset="0"/>
                          <a:cs typeface="Arial" charset="0"/>
                        </a:rPr>
                        <a:t>TAC-AR &gt;20% </a:t>
                      </a:r>
                      <a:r>
                        <a:rPr lang="en-US" sz="1500" b="1" dirty="0" err="1" smtClean="0">
                          <a:latin typeface="Arial" charset="0"/>
                          <a:ea typeface="Arial" charset="0"/>
                          <a:cs typeface="Arial" charset="0"/>
                        </a:rPr>
                        <a:t>afectación</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solidFill>
                      <a:schemeClr val="bg1"/>
                    </a:solidFill>
                  </a:tcPr>
                </a:tc>
                <a:tc>
                  <a:txBody>
                    <a:bodyPr/>
                    <a:lstStyle/>
                    <a:p>
                      <a:pPr algn="l">
                        <a:lnSpc>
                          <a:spcPct val="100000"/>
                        </a:lnSpc>
                      </a:pPr>
                      <a:r>
                        <a:rPr lang="en-US" sz="1500" dirty="0" err="1" smtClean="0">
                          <a:latin typeface="Arial" charset="0"/>
                          <a:ea typeface="Arial" charset="0"/>
                          <a:cs typeface="Arial" charset="0"/>
                        </a:rPr>
                        <a:t>Rápido</a:t>
                      </a:r>
                      <a:r>
                        <a:rPr lang="en-US" sz="1500" dirty="0" smtClean="0">
                          <a:latin typeface="Arial" charset="0"/>
                          <a:ea typeface="Arial" charset="0"/>
                          <a:cs typeface="Arial" charset="0"/>
                        </a:rPr>
                        <a:t> </a:t>
                      </a:r>
                      <a:r>
                        <a:rPr lang="en-US" sz="1500" dirty="0" err="1" smtClean="0">
                          <a:latin typeface="Arial" charset="0"/>
                          <a:ea typeface="Arial" charset="0"/>
                          <a:cs typeface="Arial" charset="0"/>
                        </a:rPr>
                        <a:t>empeoramiento</a:t>
                      </a:r>
                      <a:r>
                        <a:rPr lang="en-US" sz="1500" dirty="0" smtClean="0">
                          <a:latin typeface="Arial" charset="0"/>
                          <a:ea typeface="Arial" charset="0"/>
                          <a:cs typeface="Arial" charset="0"/>
                        </a:rPr>
                        <a:t> y </a:t>
                      </a:r>
                      <a:r>
                        <a:rPr lang="en-US" sz="1500" dirty="0" err="1" smtClean="0">
                          <a:latin typeface="Arial" charset="0"/>
                          <a:ea typeface="Arial" charset="0"/>
                          <a:cs typeface="Arial" charset="0"/>
                        </a:rPr>
                        <a:t>muerte</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solidFill>
                      <a:schemeClr val="bg1"/>
                    </a:solidFill>
                  </a:tcPr>
                </a:tc>
              </a:tr>
              <a:tr h="437388">
                <a:tc>
                  <a:txBody>
                    <a:bodyPr/>
                    <a:lstStyle/>
                    <a:p>
                      <a:pPr>
                        <a:lnSpc>
                          <a:spcPct val="100000"/>
                        </a:lnSpc>
                      </a:pPr>
                      <a:r>
                        <a:rPr lang="en-US" sz="1500" b="1" dirty="0" err="1" smtClean="0">
                          <a:latin typeface="Arial" charset="0"/>
                          <a:ea typeface="Arial" charset="0"/>
                          <a:cs typeface="Arial" charset="0"/>
                        </a:rPr>
                        <a:t>Reflujo</a:t>
                      </a:r>
                      <a:r>
                        <a:rPr lang="en-US" sz="1500" b="1" dirty="0" smtClean="0">
                          <a:latin typeface="Arial" charset="0"/>
                          <a:ea typeface="Arial" charset="0"/>
                          <a:cs typeface="Arial" charset="0"/>
                        </a:rPr>
                        <a:t> </a:t>
                      </a:r>
                      <a:r>
                        <a:rPr lang="en-US" sz="1500" b="1" dirty="0" err="1" smtClean="0">
                          <a:latin typeface="Arial" charset="0"/>
                          <a:ea typeface="Arial" charset="0"/>
                          <a:cs typeface="Arial" charset="0"/>
                        </a:rPr>
                        <a:t>Gastroesofágico</a:t>
                      </a:r>
                      <a:endParaRPr lang="en-US" sz="1500" b="1" dirty="0">
                        <a:latin typeface="Arial" charset="0"/>
                        <a:ea typeface="Arial" charset="0"/>
                        <a:cs typeface="Arial"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pPr>
                      <a:r>
                        <a:rPr lang="en-US" sz="1500" dirty="0" smtClean="0">
                          <a:latin typeface="Arial" charset="0"/>
                          <a:ea typeface="Arial" charset="0"/>
                          <a:cs typeface="Arial" charset="0"/>
                        </a:rPr>
                        <a:t>↓ PFR</a:t>
                      </a:r>
                      <a:r>
                        <a:rPr lang="en-US" sz="1500" baseline="0" dirty="0" smtClean="0">
                          <a:latin typeface="Arial" charset="0"/>
                          <a:ea typeface="Arial" charset="0"/>
                          <a:cs typeface="Arial" charset="0"/>
                        </a:rPr>
                        <a:t> y TAC-AR</a:t>
                      </a:r>
                      <a:endParaRPr lang="en-US" sz="1500" dirty="0">
                        <a:latin typeface="Arial" charset="0"/>
                        <a:ea typeface="Arial" charset="0"/>
                        <a:cs typeface="Arial" charset="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9" name="Rectángulo 2"/>
          <p:cNvSpPr>
            <a:spLocks noChangeArrowheads="1"/>
          </p:cNvSpPr>
          <p:nvPr/>
        </p:nvSpPr>
        <p:spPr bwMode="auto">
          <a:xfrm>
            <a:off x="9103334" y="6565131"/>
            <a:ext cx="3088666" cy="276999"/>
          </a:xfrm>
          <a:prstGeom prst="rect">
            <a:avLst/>
          </a:prstGeom>
          <a:noFill/>
          <a:ln w="9525">
            <a:noFill/>
            <a:miter lim="800000"/>
            <a:headEnd/>
            <a:tailEnd/>
          </a:ln>
        </p:spPr>
        <p:txBody>
          <a:bodyPr wrap="none">
            <a:spAutoFit/>
          </a:bodyPr>
          <a:lstStyle/>
          <a:p>
            <a:r>
              <a:rPr lang="en-US" sz="1200" dirty="0">
                <a:latin typeface="Calibri" pitchFamily="34" charset="0"/>
                <a:ea typeface="Calibri" pitchFamily="34" charset="0"/>
                <a:cs typeface="Calibri" pitchFamily="34" charset="0"/>
              </a:rPr>
              <a:t>Silver KC, </a:t>
            </a:r>
            <a:r>
              <a:rPr lang="en-US" sz="1200" dirty="0" smtClean="0">
                <a:latin typeface="Calibri" pitchFamily="34" charset="0"/>
                <a:ea typeface="Calibri" pitchFamily="34" charset="0"/>
                <a:cs typeface="Calibri" pitchFamily="34" charset="0"/>
              </a:rPr>
              <a:t>et al. </a:t>
            </a:r>
            <a:r>
              <a:rPr lang="en-US" sz="1200" i="1" dirty="0">
                <a:latin typeface="Calibri" pitchFamily="34" charset="0"/>
                <a:ea typeface="Calibri" pitchFamily="34" charset="0"/>
                <a:cs typeface="Calibri" pitchFamily="34" charset="0"/>
              </a:rPr>
              <a:t>Rheum Dis </a:t>
            </a:r>
            <a:r>
              <a:rPr lang="en-US" sz="1200" i="1" dirty="0" err="1">
                <a:latin typeface="Calibri" pitchFamily="34" charset="0"/>
                <a:ea typeface="Calibri" pitchFamily="34" charset="0"/>
                <a:cs typeface="Calibri" pitchFamily="34" charset="0"/>
              </a:rPr>
              <a:t>Clin</a:t>
            </a:r>
            <a:r>
              <a:rPr lang="en-US" sz="1200" i="1" dirty="0">
                <a:latin typeface="Calibri" pitchFamily="34" charset="0"/>
                <a:ea typeface="Calibri" pitchFamily="34" charset="0"/>
                <a:cs typeface="Calibri" pitchFamily="34" charset="0"/>
              </a:rPr>
              <a:t> North Am</a:t>
            </a:r>
            <a:r>
              <a:rPr lang="en-US" sz="1200" dirty="0">
                <a:latin typeface="Calibri" pitchFamily="34" charset="0"/>
                <a:ea typeface="Calibri" pitchFamily="34" charset="0"/>
                <a:cs typeface="Calibri" pitchFamily="34" charset="0"/>
              </a:rPr>
              <a:t>. </a:t>
            </a:r>
            <a:r>
              <a:rPr lang="en-US" sz="1200" dirty="0" smtClean="0">
                <a:latin typeface="Calibri" pitchFamily="34" charset="0"/>
                <a:ea typeface="Calibri" pitchFamily="34" charset="0"/>
                <a:cs typeface="Calibri" pitchFamily="34" charset="0"/>
              </a:rPr>
              <a:t>2015</a:t>
            </a:r>
            <a:endParaRPr lang="en-US" sz="1200" dirty="0">
              <a:latin typeface="Times New Roman" pitchFamily="18" charset="0"/>
            </a:endParaRPr>
          </a:p>
        </p:txBody>
      </p:sp>
      <p:sp>
        <p:nvSpPr>
          <p:cNvPr id="10" name="TextBox 9"/>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08463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9" name="Rectángulo 2"/>
          <p:cNvSpPr>
            <a:spLocks noChangeArrowheads="1"/>
          </p:cNvSpPr>
          <p:nvPr/>
        </p:nvSpPr>
        <p:spPr bwMode="auto">
          <a:xfrm>
            <a:off x="9490797" y="6581001"/>
            <a:ext cx="2701203" cy="276999"/>
          </a:xfrm>
          <a:prstGeom prst="rect">
            <a:avLst/>
          </a:prstGeom>
          <a:noFill/>
          <a:ln w="9525">
            <a:noFill/>
            <a:miter lim="800000"/>
            <a:headEnd/>
            <a:tailEnd/>
          </a:ln>
        </p:spPr>
        <p:txBody>
          <a:bodyPr wrap="square">
            <a:spAutoFit/>
          </a:bodyPr>
          <a:lstStyle/>
          <a:p>
            <a:r>
              <a:rPr lang="es-ES_tradnl" sz="1200" dirty="0" err="1" smtClean="0">
                <a:latin typeface="Calibri" pitchFamily="34" charset="0"/>
                <a:ea typeface="ＭＳ Ｐゴシック"/>
                <a:cs typeface="ＭＳ Ｐゴシック"/>
              </a:rPr>
              <a:t>Goh</a:t>
            </a:r>
            <a:r>
              <a:rPr lang="es-ES_tradnl" sz="1200" dirty="0" smtClean="0">
                <a:latin typeface="Calibri" pitchFamily="34" charset="0"/>
                <a:ea typeface="ＭＳ Ｐゴシック"/>
                <a:cs typeface="ＭＳ Ｐゴシック"/>
              </a:rPr>
              <a:t> NSL et al. </a:t>
            </a:r>
            <a:r>
              <a:rPr lang="es-ES_tradnl" sz="1200" i="1" dirty="0" smtClean="0">
                <a:latin typeface="Calibri" pitchFamily="34" charset="0"/>
                <a:ea typeface="ＭＳ Ｐゴシック"/>
                <a:cs typeface="ＭＳ Ｐゴシック"/>
              </a:rPr>
              <a:t>Am J </a:t>
            </a:r>
            <a:r>
              <a:rPr lang="es-ES_tradnl" sz="1200" i="1" dirty="0" err="1" smtClean="0">
                <a:latin typeface="Calibri" pitchFamily="34" charset="0"/>
                <a:ea typeface="ＭＳ Ｐゴシック"/>
                <a:cs typeface="ＭＳ Ｐゴシック"/>
              </a:rPr>
              <a:t>Crit</a:t>
            </a:r>
            <a:r>
              <a:rPr lang="es-ES_tradnl" sz="1200" i="1" dirty="0" smtClean="0">
                <a:latin typeface="Calibri" pitchFamily="34" charset="0"/>
                <a:ea typeface="ＭＳ Ｐゴシック"/>
                <a:cs typeface="ＭＳ Ｐゴシック"/>
              </a:rPr>
              <a:t> </a:t>
            </a:r>
            <a:r>
              <a:rPr lang="es-ES_tradnl" sz="1200" i="1" dirty="0" err="1" smtClean="0">
                <a:latin typeface="Calibri" pitchFamily="34" charset="0"/>
                <a:ea typeface="ＭＳ Ｐゴシック"/>
                <a:cs typeface="ＭＳ Ｐゴシック"/>
              </a:rPr>
              <a:t>Care</a:t>
            </a:r>
            <a:r>
              <a:rPr lang="es-ES_tradnl" sz="1200" i="1" dirty="0" smtClean="0">
                <a:latin typeface="Calibri" pitchFamily="34" charset="0"/>
                <a:ea typeface="ＭＳ Ｐゴシック"/>
                <a:cs typeface="ＭＳ Ｐゴシック"/>
              </a:rPr>
              <a:t> </a:t>
            </a:r>
            <a:r>
              <a:rPr lang="es-ES_tradnl" sz="1200" i="1" dirty="0" err="1" smtClean="0">
                <a:latin typeface="Calibri" pitchFamily="34" charset="0"/>
                <a:ea typeface="ＭＳ Ｐゴシック"/>
                <a:cs typeface="ＭＳ Ｐゴシック"/>
              </a:rPr>
              <a:t>Med</a:t>
            </a:r>
            <a:r>
              <a:rPr lang="es-ES_tradnl" sz="1200" i="1" dirty="0" smtClean="0">
                <a:latin typeface="Calibri" pitchFamily="34" charset="0"/>
                <a:ea typeface="ＭＳ Ｐゴシック"/>
                <a:cs typeface="ＭＳ Ｐゴシック"/>
              </a:rPr>
              <a:t>.</a:t>
            </a:r>
            <a:r>
              <a:rPr lang="es-ES_tradnl" sz="1200" dirty="0" smtClean="0">
                <a:latin typeface="Calibri" pitchFamily="34" charset="0"/>
                <a:ea typeface="ＭＳ Ｐゴシック"/>
                <a:cs typeface="ＭＳ Ｐゴシック"/>
              </a:rPr>
              <a:t> 2008</a:t>
            </a:r>
            <a:endParaRPr lang="es-ES_tradnl" sz="1200" dirty="0">
              <a:latin typeface="Calibri" pitchFamily="34" charset="0"/>
              <a:ea typeface="ＭＳ Ｐゴシック"/>
              <a:cs typeface="ＭＳ Ｐゴシック"/>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030398" y="1751160"/>
            <a:ext cx="6131201" cy="4236622"/>
          </a:xfrm>
          <a:prstGeom prst="rect">
            <a:avLst/>
          </a:prstGeom>
        </p:spPr>
      </p:pic>
      <p:sp>
        <p:nvSpPr>
          <p:cNvPr id="10" name="Content Placeholder 2"/>
          <p:cNvSpPr txBox="1">
            <a:spLocks/>
          </p:cNvSpPr>
          <p:nvPr/>
        </p:nvSpPr>
        <p:spPr>
          <a:xfrm>
            <a:off x="311513" y="1521121"/>
            <a:ext cx="3283225" cy="4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rgbClr val="002060"/>
                </a:solidFill>
              </a:rPr>
              <a:t>¿A </a:t>
            </a:r>
            <a:r>
              <a:rPr lang="en-US" sz="2400" dirty="0" err="1" smtClean="0">
                <a:solidFill>
                  <a:srgbClr val="002060"/>
                </a:solidFill>
              </a:rPr>
              <a:t>quién</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1" name="TextBox 10"/>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02070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sp>
        <p:nvSpPr>
          <p:cNvPr id="9" name="Rectángulo 2"/>
          <p:cNvSpPr>
            <a:spLocks noChangeArrowheads="1"/>
          </p:cNvSpPr>
          <p:nvPr/>
        </p:nvSpPr>
        <p:spPr bwMode="auto">
          <a:xfrm>
            <a:off x="9877969" y="6581001"/>
            <a:ext cx="2314031" cy="276999"/>
          </a:xfrm>
          <a:prstGeom prst="rect">
            <a:avLst/>
          </a:prstGeom>
          <a:noFill/>
          <a:ln w="9525">
            <a:noFill/>
            <a:miter lim="800000"/>
            <a:headEnd/>
            <a:tailEnd/>
          </a:ln>
        </p:spPr>
        <p:txBody>
          <a:bodyPr wrap="none">
            <a:spAutoFit/>
          </a:bodyPr>
          <a:lstStyle/>
          <a:p>
            <a:r>
              <a:rPr lang="es-ES_tradnl" sz="1200" dirty="0" err="1">
                <a:latin typeface="Calibri" pitchFamily="34" charset="0"/>
                <a:ea typeface="Calibri" pitchFamily="34" charset="0"/>
                <a:cs typeface="Calibri" pitchFamily="34" charset="0"/>
              </a:rPr>
              <a:t>Khanna</a:t>
            </a:r>
            <a:r>
              <a:rPr lang="es-ES_tradnl" sz="1200" dirty="0">
                <a:latin typeface="Calibri" pitchFamily="34" charset="0"/>
                <a:ea typeface="Calibri" pitchFamily="34" charset="0"/>
                <a:cs typeface="Calibri" pitchFamily="34" charset="0"/>
              </a:rPr>
              <a:t> D et al. </a:t>
            </a:r>
            <a:r>
              <a:rPr lang="es-ES_tradnl" sz="1200" i="1" dirty="0">
                <a:latin typeface="Calibri" pitchFamily="34" charset="0"/>
                <a:ea typeface="Calibri" pitchFamily="34" charset="0"/>
                <a:cs typeface="Calibri" pitchFamily="34" charset="0"/>
              </a:rPr>
              <a:t>J </a:t>
            </a:r>
            <a:r>
              <a:rPr lang="es-ES_tradnl" sz="1200" i="1" dirty="0" err="1" smtClean="0">
                <a:latin typeface="Calibri" pitchFamily="34" charset="0"/>
                <a:ea typeface="Calibri" pitchFamily="34" charset="0"/>
                <a:cs typeface="Calibri" pitchFamily="34" charset="0"/>
              </a:rPr>
              <a:t>Rheumatol</a:t>
            </a:r>
            <a:r>
              <a:rPr lang="es-ES_tradnl" sz="1200" i="1" dirty="0" smtClean="0">
                <a:latin typeface="Calibri" pitchFamily="34" charset="0"/>
                <a:ea typeface="Calibri" pitchFamily="34" charset="0"/>
                <a:cs typeface="Calibri" pitchFamily="34" charset="0"/>
              </a:rPr>
              <a:t>. </a:t>
            </a:r>
            <a:r>
              <a:rPr lang="es-ES_tradnl" sz="1200" dirty="0" smtClean="0">
                <a:latin typeface="Calibri" pitchFamily="34" charset="0"/>
                <a:ea typeface="Calibri" pitchFamily="34" charset="0"/>
                <a:cs typeface="Calibri" pitchFamily="34" charset="0"/>
              </a:rPr>
              <a:t>2015</a:t>
            </a:r>
            <a:endParaRPr lang="es-ES_tradnl" sz="1200" dirty="0">
              <a:latin typeface="Calibri" pitchFamily="34" charset="0"/>
              <a:ea typeface="Calibri" pitchFamily="34" charset="0"/>
              <a:cs typeface="Calibri" pitchFamily="34" charset="0"/>
            </a:endParaRPr>
          </a:p>
        </p:txBody>
      </p:sp>
      <p:sp>
        <p:nvSpPr>
          <p:cNvPr id="7" name="Rounded Rectangle 6"/>
          <p:cNvSpPr/>
          <p:nvPr/>
        </p:nvSpPr>
        <p:spPr>
          <a:xfrm>
            <a:off x="3594738" y="2982862"/>
            <a:ext cx="2323476" cy="1094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94739" y="3068338"/>
            <a:ext cx="2323476" cy="923330"/>
          </a:xfrm>
          <a:prstGeom prst="rect">
            <a:avLst/>
          </a:prstGeom>
          <a:noFill/>
        </p:spPr>
        <p:txBody>
          <a:bodyPr wrap="square" rtlCol="0">
            <a:spAutoFit/>
          </a:bodyPr>
          <a:lstStyle/>
          <a:p>
            <a:pPr algn="ctr"/>
            <a:r>
              <a:rPr lang="en-US" b="1" dirty="0" err="1" smtClean="0">
                <a:solidFill>
                  <a:schemeClr val="bg1"/>
                </a:solidFill>
              </a:rPr>
              <a:t>Progresión</a:t>
            </a:r>
            <a:r>
              <a:rPr lang="en-US" b="1" dirty="0" smtClean="0">
                <a:solidFill>
                  <a:schemeClr val="bg1"/>
                </a:solidFill>
              </a:rPr>
              <a:t> </a:t>
            </a:r>
            <a:r>
              <a:rPr lang="en-US" b="1" dirty="0" err="1" smtClean="0">
                <a:solidFill>
                  <a:schemeClr val="bg1"/>
                </a:solidFill>
              </a:rPr>
              <a:t>clínicamente</a:t>
            </a:r>
            <a:r>
              <a:rPr lang="en-US" b="1" dirty="0" smtClean="0">
                <a:solidFill>
                  <a:schemeClr val="bg1"/>
                </a:solidFill>
              </a:rPr>
              <a:t> </a:t>
            </a:r>
            <a:r>
              <a:rPr lang="en-US" b="1" dirty="0" err="1" smtClean="0">
                <a:solidFill>
                  <a:schemeClr val="bg1"/>
                </a:solidFill>
              </a:rPr>
              <a:t>significativa</a:t>
            </a:r>
            <a:endParaRPr lang="en-US" b="1" dirty="0">
              <a:solidFill>
                <a:schemeClr val="bg1"/>
              </a:solidFill>
            </a:endParaRPr>
          </a:p>
        </p:txBody>
      </p:sp>
      <p:cxnSp>
        <p:nvCxnSpPr>
          <p:cNvPr id="11" name="Straight Arrow Connector 10"/>
          <p:cNvCxnSpPr>
            <a:stCxn id="7" idx="3"/>
          </p:cNvCxnSpPr>
          <p:nvPr/>
        </p:nvCxnSpPr>
        <p:spPr>
          <a:xfrm flipV="1">
            <a:off x="5918214" y="2548148"/>
            <a:ext cx="974360" cy="981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a:off x="5918214" y="3530003"/>
            <a:ext cx="974361" cy="966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41926" y="2232702"/>
            <a:ext cx="3327817" cy="369332"/>
          </a:xfrm>
          <a:prstGeom prst="rect">
            <a:avLst/>
          </a:prstGeom>
          <a:noFill/>
        </p:spPr>
        <p:txBody>
          <a:bodyPr wrap="square" rtlCol="0">
            <a:spAutoFit/>
          </a:bodyPr>
          <a:lstStyle/>
          <a:p>
            <a:r>
              <a:rPr lang="en-US" b="1" dirty="0" err="1" smtClean="0">
                <a:solidFill>
                  <a:schemeClr val="bg2">
                    <a:lumMod val="10000"/>
                  </a:schemeClr>
                </a:solidFill>
              </a:rPr>
              <a:t>Descenso</a:t>
            </a:r>
            <a:r>
              <a:rPr lang="en-US" b="1" dirty="0" smtClean="0">
                <a:solidFill>
                  <a:schemeClr val="bg2">
                    <a:lumMod val="10000"/>
                  </a:schemeClr>
                </a:solidFill>
              </a:rPr>
              <a:t> </a:t>
            </a:r>
            <a:r>
              <a:rPr lang="en-US" b="1" dirty="0" err="1" smtClean="0">
                <a:solidFill>
                  <a:schemeClr val="bg2">
                    <a:lumMod val="10000"/>
                  </a:schemeClr>
                </a:solidFill>
              </a:rPr>
              <a:t>en</a:t>
            </a:r>
            <a:r>
              <a:rPr lang="en-US" b="1" dirty="0" smtClean="0">
                <a:solidFill>
                  <a:schemeClr val="bg2">
                    <a:lumMod val="10000"/>
                  </a:schemeClr>
                </a:solidFill>
              </a:rPr>
              <a:t> FVC ≥10%</a:t>
            </a:r>
            <a:endParaRPr lang="en-US" b="1" dirty="0">
              <a:solidFill>
                <a:schemeClr val="bg2">
                  <a:lumMod val="10000"/>
                </a:schemeClr>
              </a:solidFill>
            </a:endParaRPr>
          </a:p>
        </p:txBody>
      </p:sp>
      <p:sp>
        <p:nvSpPr>
          <p:cNvPr id="16" name="TextBox 15"/>
          <p:cNvSpPr txBox="1"/>
          <p:nvPr/>
        </p:nvSpPr>
        <p:spPr>
          <a:xfrm>
            <a:off x="6624974" y="3991668"/>
            <a:ext cx="3327817" cy="923330"/>
          </a:xfrm>
          <a:prstGeom prst="rect">
            <a:avLst/>
          </a:prstGeom>
          <a:noFill/>
        </p:spPr>
        <p:txBody>
          <a:bodyPr wrap="square" rtlCol="0">
            <a:spAutoFit/>
          </a:bodyPr>
          <a:lstStyle/>
          <a:p>
            <a:pPr algn="ctr"/>
            <a:r>
              <a:rPr lang="en-US" b="1" dirty="0" err="1" smtClean="0">
                <a:solidFill>
                  <a:schemeClr val="bg2">
                    <a:lumMod val="10000"/>
                  </a:schemeClr>
                </a:solidFill>
              </a:rPr>
              <a:t>Descenso</a:t>
            </a:r>
            <a:r>
              <a:rPr lang="en-US" b="1" dirty="0" smtClean="0">
                <a:solidFill>
                  <a:schemeClr val="bg2">
                    <a:lumMod val="10000"/>
                  </a:schemeClr>
                </a:solidFill>
              </a:rPr>
              <a:t> </a:t>
            </a:r>
            <a:r>
              <a:rPr lang="en-US" b="1" dirty="0" err="1" smtClean="0">
                <a:solidFill>
                  <a:schemeClr val="bg2">
                    <a:lumMod val="10000"/>
                  </a:schemeClr>
                </a:solidFill>
              </a:rPr>
              <a:t>en</a:t>
            </a:r>
            <a:r>
              <a:rPr lang="en-US" b="1" dirty="0" smtClean="0">
                <a:solidFill>
                  <a:schemeClr val="bg2">
                    <a:lumMod val="10000"/>
                  </a:schemeClr>
                </a:solidFill>
              </a:rPr>
              <a:t> FVC ≥5 a &lt;10%</a:t>
            </a:r>
          </a:p>
          <a:p>
            <a:pPr algn="ctr"/>
            <a:r>
              <a:rPr lang="en-US" b="1" dirty="0" smtClean="0">
                <a:solidFill>
                  <a:schemeClr val="bg2">
                    <a:lumMod val="10000"/>
                  </a:schemeClr>
                </a:solidFill>
              </a:rPr>
              <a:t>+</a:t>
            </a:r>
          </a:p>
          <a:p>
            <a:pPr algn="ctr"/>
            <a:r>
              <a:rPr lang="en-US" b="1" dirty="0" err="1">
                <a:solidFill>
                  <a:schemeClr val="bg2">
                    <a:lumMod val="10000"/>
                  </a:schemeClr>
                </a:solidFill>
              </a:rPr>
              <a:t>d</a:t>
            </a:r>
            <a:r>
              <a:rPr lang="en-US" b="1" dirty="0" err="1" smtClean="0">
                <a:solidFill>
                  <a:schemeClr val="bg2">
                    <a:lumMod val="10000"/>
                  </a:schemeClr>
                </a:solidFill>
              </a:rPr>
              <a:t>escenso</a:t>
            </a:r>
            <a:r>
              <a:rPr lang="en-US" b="1" dirty="0" smtClean="0">
                <a:solidFill>
                  <a:schemeClr val="bg2">
                    <a:lumMod val="10000"/>
                  </a:schemeClr>
                </a:solidFill>
              </a:rPr>
              <a:t> </a:t>
            </a:r>
            <a:r>
              <a:rPr lang="en-US" b="1" dirty="0" err="1" smtClean="0">
                <a:solidFill>
                  <a:schemeClr val="bg2">
                    <a:lumMod val="10000"/>
                  </a:schemeClr>
                </a:solidFill>
              </a:rPr>
              <a:t>en</a:t>
            </a:r>
            <a:r>
              <a:rPr lang="en-US" b="1" dirty="0" smtClean="0">
                <a:solidFill>
                  <a:schemeClr val="bg2">
                    <a:lumMod val="10000"/>
                  </a:schemeClr>
                </a:solidFill>
              </a:rPr>
              <a:t> DLCO ≥15%</a:t>
            </a:r>
            <a:endParaRPr lang="en-US" b="1" dirty="0">
              <a:solidFill>
                <a:schemeClr val="bg2">
                  <a:lumMod val="10000"/>
                </a:schemeClr>
              </a:solidFill>
            </a:endParaRPr>
          </a:p>
        </p:txBody>
      </p:sp>
      <p:sp>
        <p:nvSpPr>
          <p:cNvPr id="14" name="Content Placeholder 2"/>
          <p:cNvSpPr txBox="1">
            <a:spLocks/>
          </p:cNvSpPr>
          <p:nvPr/>
        </p:nvSpPr>
        <p:spPr>
          <a:xfrm>
            <a:off x="311513" y="1521121"/>
            <a:ext cx="3283225" cy="4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rgbClr val="002060"/>
                </a:solidFill>
              </a:rPr>
              <a:t>¿A </a:t>
            </a:r>
            <a:r>
              <a:rPr lang="en-US" sz="2400" dirty="0" err="1" smtClean="0">
                <a:solidFill>
                  <a:srgbClr val="002060"/>
                </a:solidFill>
              </a:rPr>
              <a:t>quién</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7" name="TextBox 16"/>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339114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14137" y="1751160"/>
            <a:ext cx="6749412" cy="13650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59192" y="3439719"/>
            <a:ext cx="9259303" cy="2271533"/>
          </a:xfrm>
          <a:prstGeom prst="rect">
            <a:avLst/>
          </a:prstGeom>
        </p:spPr>
      </p:pic>
      <p:sp>
        <p:nvSpPr>
          <p:cNvPr id="11" name="Content Placeholder 2"/>
          <p:cNvSpPr txBox="1">
            <a:spLocks/>
          </p:cNvSpPr>
          <p:nvPr/>
        </p:nvSpPr>
        <p:spPr>
          <a:xfrm>
            <a:off x="311513" y="1521121"/>
            <a:ext cx="3283225" cy="4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3" name="TextBox 12"/>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
        <p:nvSpPr>
          <p:cNvPr id="8" name="Rectángulo 2"/>
          <p:cNvSpPr>
            <a:spLocks noChangeArrowheads="1"/>
          </p:cNvSpPr>
          <p:nvPr/>
        </p:nvSpPr>
        <p:spPr bwMode="auto">
          <a:xfrm>
            <a:off x="9369969" y="6581001"/>
            <a:ext cx="2834174" cy="276999"/>
          </a:xfrm>
          <a:prstGeom prst="rect">
            <a:avLst/>
          </a:prstGeom>
          <a:noFill/>
          <a:ln w="9525">
            <a:noFill/>
            <a:miter lim="800000"/>
            <a:headEnd/>
            <a:tailEnd/>
          </a:ln>
        </p:spPr>
        <p:txBody>
          <a:bodyPr wrap="none">
            <a:spAutoFit/>
          </a:bodyPr>
          <a:lstStyle/>
          <a:p>
            <a:r>
              <a:rPr lang="es-ES_tradnl" sz="1200" dirty="0" err="1" smtClean="0">
                <a:latin typeface="Calibri" pitchFamily="34" charset="0"/>
                <a:ea typeface="Calibri" pitchFamily="34" charset="0"/>
                <a:cs typeface="Calibri" pitchFamily="34" charset="0"/>
              </a:rPr>
              <a:t>Kowal-Bielecka</a:t>
            </a:r>
            <a:r>
              <a:rPr lang="es-ES_tradnl" sz="1200" dirty="0" smtClean="0">
                <a:latin typeface="Calibri" pitchFamily="34" charset="0"/>
                <a:ea typeface="Calibri" pitchFamily="34" charset="0"/>
                <a:cs typeface="Calibri" pitchFamily="34" charset="0"/>
              </a:rPr>
              <a:t> et </a:t>
            </a:r>
            <a:r>
              <a:rPr lang="es-ES_tradnl" sz="1200" dirty="0">
                <a:latin typeface="Calibri" pitchFamily="34" charset="0"/>
                <a:ea typeface="Calibri" pitchFamily="34" charset="0"/>
                <a:cs typeface="Calibri" pitchFamily="34" charset="0"/>
              </a:rPr>
              <a:t>al. </a:t>
            </a:r>
            <a:r>
              <a:rPr lang="es-ES_tradnl" sz="1200" i="1" dirty="0" smtClean="0">
                <a:latin typeface="Calibri" pitchFamily="34" charset="0"/>
                <a:ea typeface="Calibri" pitchFamily="34" charset="0"/>
                <a:cs typeface="Calibri" pitchFamily="34" charset="0"/>
              </a:rPr>
              <a:t>Ann </a:t>
            </a:r>
            <a:r>
              <a:rPr lang="es-ES_tradnl" sz="1200" i="1" dirty="0" err="1" smtClean="0">
                <a:latin typeface="Calibri" pitchFamily="34" charset="0"/>
                <a:ea typeface="Calibri" pitchFamily="34" charset="0"/>
                <a:cs typeface="Calibri" pitchFamily="34" charset="0"/>
              </a:rPr>
              <a:t>Rheum</a:t>
            </a:r>
            <a:r>
              <a:rPr lang="es-ES_tradnl" sz="1200" i="1" dirty="0" smtClean="0">
                <a:latin typeface="Calibri" pitchFamily="34" charset="0"/>
                <a:ea typeface="Calibri" pitchFamily="34" charset="0"/>
                <a:cs typeface="Calibri" pitchFamily="34" charset="0"/>
              </a:rPr>
              <a:t> </a:t>
            </a:r>
            <a:r>
              <a:rPr lang="es-ES_tradnl" sz="1200" i="1" dirty="0" err="1" smtClean="0">
                <a:latin typeface="Calibri" pitchFamily="34" charset="0"/>
                <a:ea typeface="Calibri" pitchFamily="34" charset="0"/>
                <a:cs typeface="Calibri" pitchFamily="34" charset="0"/>
              </a:rPr>
              <a:t>Dis</a:t>
            </a:r>
            <a:r>
              <a:rPr lang="es-ES_tradnl" sz="1200" i="1" dirty="0" smtClean="0">
                <a:latin typeface="Calibri" pitchFamily="34" charset="0"/>
                <a:ea typeface="Calibri" pitchFamily="34" charset="0"/>
                <a:cs typeface="Calibri" pitchFamily="34" charset="0"/>
              </a:rPr>
              <a:t>. </a:t>
            </a:r>
            <a:r>
              <a:rPr lang="es-ES_tradnl" sz="1200" dirty="0" smtClean="0">
                <a:latin typeface="Calibri" pitchFamily="34" charset="0"/>
                <a:ea typeface="Calibri" pitchFamily="34" charset="0"/>
                <a:cs typeface="Calibri" pitchFamily="34" charset="0"/>
              </a:rPr>
              <a:t>2017</a:t>
            </a:r>
            <a:endParaRPr lang="es-ES_tradnl" sz="1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xmlns="" val="619407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290360" y="1389586"/>
            <a:ext cx="3229071" cy="2521238"/>
          </a:xfrm>
          <a:prstGeom prst="rect">
            <a:avLst/>
          </a:prstGeom>
        </p:spPr>
      </p:pic>
      <p:sp>
        <p:nvSpPr>
          <p:cNvPr id="11" name="TextBox 10"/>
          <p:cNvSpPr txBox="1"/>
          <p:nvPr/>
        </p:nvSpPr>
        <p:spPr>
          <a:xfrm>
            <a:off x="2549369" y="2357369"/>
            <a:ext cx="2090738" cy="784830"/>
          </a:xfrm>
          <a:prstGeom prst="rect">
            <a:avLst/>
          </a:prstGeom>
          <a:noFill/>
        </p:spPr>
        <p:txBody>
          <a:bodyPr wrap="square" rtlCol="0">
            <a:spAutoFit/>
          </a:bodyPr>
          <a:lstStyle/>
          <a:p>
            <a:pPr algn="ctr"/>
            <a:r>
              <a:rPr lang="en-US" sz="1500" dirty="0" smtClean="0">
                <a:solidFill>
                  <a:srgbClr val="002060"/>
                </a:solidFill>
                <a:latin typeface="Arial" charset="0"/>
                <a:ea typeface="Arial" charset="0"/>
                <a:cs typeface="Arial" charset="0"/>
              </a:rPr>
              <a:t>CYC </a:t>
            </a:r>
            <a:r>
              <a:rPr lang="en-US" sz="1500" dirty="0" err="1" smtClean="0">
                <a:solidFill>
                  <a:srgbClr val="002060"/>
                </a:solidFill>
                <a:latin typeface="Arial" charset="0"/>
                <a:ea typeface="Arial" charset="0"/>
                <a:cs typeface="Arial" charset="0"/>
              </a:rPr>
              <a:t>v.o</a:t>
            </a:r>
            <a:r>
              <a:rPr lang="en-US" sz="1500" dirty="0" smtClean="0">
                <a:solidFill>
                  <a:srgbClr val="002060"/>
                </a:solidFill>
                <a:latin typeface="Arial" charset="0"/>
                <a:ea typeface="Arial" charset="0"/>
                <a:cs typeface="Arial" charset="0"/>
              </a:rPr>
              <a:t>. </a:t>
            </a:r>
          </a:p>
          <a:p>
            <a:pPr algn="ctr"/>
            <a:r>
              <a:rPr lang="en-US" sz="1500" dirty="0" smtClean="0">
                <a:solidFill>
                  <a:srgbClr val="002060"/>
                </a:solidFill>
                <a:latin typeface="Arial" charset="0"/>
                <a:ea typeface="Arial" charset="0"/>
                <a:cs typeface="Arial" charset="0"/>
              </a:rPr>
              <a:t>vs </a:t>
            </a:r>
          </a:p>
          <a:p>
            <a:pPr algn="ctr"/>
            <a:r>
              <a:rPr lang="en-US" sz="1500" dirty="0" smtClean="0">
                <a:solidFill>
                  <a:srgbClr val="002060"/>
                </a:solidFill>
                <a:latin typeface="Arial" charset="0"/>
                <a:ea typeface="Arial" charset="0"/>
                <a:cs typeface="Arial" charset="0"/>
              </a:rPr>
              <a:t>placebo</a:t>
            </a:r>
            <a:endParaRPr lang="en-US" sz="1500" dirty="0">
              <a:solidFill>
                <a:srgbClr val="002060"/>
              </a:solidFill>
              <a:latin typeface="Arial" charset="0"/>
              <a:ea typeface="Arial" charset="0"/>
              <a:cs typeface="Arial" charset="0"/>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4087763" y="4092334"/>
            <a:ext cx="6405194" cy="2275626"/>
          </a:xfrm>
          <a:prstGeom prst="rect">
            <a:avLst/>
          </a:prstGeom>
        </p:spPr>
      </p:pic>
      <p:sp>
        <p:nvSpPr>
          <p:cNvPr id="13" name="TextBox 12"/>
          <p:cNvSpPr txBox="1"/>
          <p:nvPr/>
        </p:nvSpPr>
        <p:spPr>
          <a:xfrm>
            <a:off x="1723637" y="4650306"/>
            <a:ext cx="2295208" cy="1015663"/>
          </a:xfrm>
          <a:prstGeom prst="rect">
            <a:avLst/>
          </a:prstGeom>
          <a:noFill/>
        </p:spPr>
        <p:txBody>
          <a:bodyPr wrap="square" rtlCol="0">
            <a:spAutoFit/>
          </a:bodyPr>
          <a:lstStyle/>
          <a:p>
            <a:pPr algn="ctr"/>
            <a:r>
              <a:rPr lang="en-US" sz="1500" dirty="0">
                <a:solidFill>
                  <a:srgbClr val="002060"/>
                </a:solidFill>
                <a:latin typeface="Arial" charset="0"/>
                <a:ea typeface="Arial" charset="0"/>
                <a:cs typeface="Arial" charset="0"/>
              </a:rPr>
              <a:t>6 </a:t>
            </a:r>
            <a:r>
              <a:rPr lang="en-US" sz="1500" dirty="0" err="1" smtClean="0">
                <a:solidFill>
                  <a:srgbClr val="002060"/>
                </a:solidFill>
                <a:latin typeface="Arial" charset="0"/>
                <a:ea typeface="Arial" charset="0"/>
                <a:cs typeface="Arial" charset="0"/>
              </a:rPr>
              <a:t>infusiones</a:t>
            </a:r>
            <a:r>
              <a:rPr lang="en-US" sz="1500" dirty="0" smtClean="0">
                <a:solidFill>
                  <a:srgbClr val="002060"/>
                </a:solidFill>
                <a:latin typeface="Arial" charset="0"/>
                <a:ea typeface="Arial" charset="0"/>
                <a:cs typeface="Arial" charset="0"/>
              </a:rPr>
              <a:t> CYC </a:t>
            </a:r>
            <a:r>
              <a:rPr lang="en-US" sz="1500" dirty="0" err="1" smtClean="0">
                <a:solidFill>
                  <a:srgbClr val="002060"/>
                </a:solidFill>
                <a:latin typeface="Arial" charset="0"/>
                <a:ea typeface="Arial" charset="0"/>
                <a:cs typeface="Arial" charset="0"/>
              </a:rPr>
              <a:t>i.v.</a:t>
            </a:r>
            <a:r>
              <a:rPr lang="en-US" sz="1500" dirty="0">
                <a:solidFill>
                  <a:srgbClr val="002060"/>
                </a:solidFill>
                <a:latin typeface="Arial" charset="0"/>
                <a:ea typeface="Arial" charset="0"/>
                <a:cs typeface="Arial" charset="0"/>
              </a:rPr>
              <a:t> </a:t>
            </a:r>
            <a:r>
              <a:rPr lang="en-US" sz="1500" dirty="0" smtClean="0">
                <a:solidFill>
                  <a:srgbClr val="002060"/>
                </a:solidFill>
                <a:latin typeface="Arial" charset="0"/>
                <a:ea typeface="Arial" charset="0"/>
                <a:cs typeface="Arial" charset="0"/>
              </a:rPr>
              <a:t>+ AZA de </a:t>
            </a:r>
            <a:r>
              <a:rPr lang="en-US" sz="1500" dirty="0" err="1" smtClean="0">
                <a:solidFill>
                  <a:srgbClr val="002060"/>
                </a:solidFill>
                <a:latin typeface="Arial" charset="0"/>
                <a:ea typeface="Arial" charset="0"/>
                <a:cs typeface="Arial" charset="0"/>
              </a:rPr>
              <a:t>mantenimiento</a:t>
            </a:r>
            <a:r>
              <a:rPr lang="en-US" sz="1500" dirty="0" smtClean="0">
                <a:solidFill>
                  <a:srgbClr val="002060"/>
                </a:solidFill>
                <a:latin typeface="Arial" charset="0"/>
                <a:ea typeface="Arial" charset="0"/>
                <a:cs typeface="Arial" charset="0"/>
              </a:rPr>
              <a:t> </a:t>
            </a:r>
          </a:p>
          <a:p>
            <a:pPr algn="ctr"/>
            <a:r>
              <a:rPr lang="en-US" sz="1500" dirty="0">
                <a:solidFill>
                  <a:srgbClr val="002060"/>
                </a:solidFill>
                <a:latin typeface="Arial" charset="0"/>
                <a:ea typeface="Arial" charset="0"/>
                <a:cs typeface="Arial" charset="0"/>
              </a:rPr>
              <a:t>v</a:t>
            </a:r>
            <a:r>
              <a:rPr lang="en-US" sz="1500" dirty="0" smtClean="0">
                <a:solidFill>
                  <a:srgbClr val="002060"/>
                </a:solidFill>
                <a:latin typeface="Arial" charset="0"/>
                <a:ea typeface="Arial" charset="0"/>
                <a:cs typeface="Arial" charset="0"/>
              </a:rPr>
              <a:t>s</a:t>
            </a:r>
          </a:p>
          <a:p>
            <a:pPr algn="ctr"/>
            <a:r>
              <a:rPr lang="en-US" sz="1500" dirty="0" smtClean="0">
                <a:solidFill>
                  <a:srgbClr val="002060"/>
                </a:solidFill>
                <a:latin typeface="Arial" charset="0"/>
                <a:ea typeface="Arial" charset="0"/>
                <a:cs typeface="Arial" charset="0"/>
              </a:rPr>
              <a:t> placebo</a:t>
            </a:r>
            <a:endParaRPr lang="en-US" sz="1500" dirty="0">
              <a:solidFill>
                <a:srgbClr val="002060"/>
              </a:solidFill>
              <a:latin typeface="Arial" charset="0"/>
              <a:ea typeface="Arial" charset="0"/>
              <a:cs typeface="Arial" charset="0"/>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087763" y="1401352"/>
            <a:ext cx="2885179" cy="2497707"/>
          </a:xfrm>
          <a:prstGeom prst="rect">
            <a:avLst/>
          </a:prstGeom>
        </p:spPr>
      </p:pic>
      <p:sp>
        <p:nvSpPr>
          <p:cNvPr id="15" name="Rectángulo 2"/>
          <p:cNvSpPr>
            <a:spLocks noChangeArrowheads="1"/>
          </p:cNvSpPr>
          <p:nvPr/>
        </p:nvSpPr>
        <p:spPr bwMode="auto">
          <a:xfrm>
            <a:off x="9604369" y="6367960"/>
            <a:ext cx="2587631" cy="461665"/>
          </a:xfrm>
          <a:prstGeom prst="rect">
            <a:avLst/>
          </a:prstGeom>
          <a:noFill/>
          <a:ln w="9525">
            <a:noFill/>
            <a:miter lim="800000"/>
            <a:headEnd/>
            <a:tailEnd/>
          </a:ln>
        </p:spPr>
        <p:txBody>
          <a:bodyPr wrap="none">
            <a:spAutoFit/>
          </a:bodyPr>
          <a:lstStyle/>
          <a:p>
            <a:r>
              <a:rPr lang="es-ES_tradnl" sz="1200" dirty="0" err="1" smtClean="0">
                <a:latin typeface="Calibri" pitchFamily="34" charset="0"/>
                <a:ea typeface="Calibri" pitchFamily="34" charset="0"/>
                <a:cs typeface="Calibri" pitchFamily="34" charset="0"/>
              </a:rPr>
              <a:t>Tashkin</a:t>
            </a:r>
            <a:r>
              <a:rPr lang="es-ES_tradnl" sz="1200" dirty="0" smtClean="0">
                <a:latin typeface="Calibri" pitchFamily="34" charset="0"/>
                <a:ea typeface="Calibri" pitchFamily="34" charset="0"/>
                <a:cs typeface="Calibri" pitchFamily="34" charset="0"/>
              </a:rPr>
              <a:t> DP. et al. </a:t>
            </a:r>
            <a:r>
              <a:rPr lang="es-ES_tradnl" sz="1200" i="1" dirty="0" smtClean="0">
                <a:latin typeface="Calibri" pitchFamily="34" charset="0"/>
                <a:ea typeface="Calibri" pitchFamily="34" charset="0"/>
                <a:cs typeface="Calibri" pitchFamily="34" charset="0"/>
              </a:rPr>
              <a:t>N </a:t>
            </a:r>
            <a:r>
              <a:rPr lang="es-ES_tradnl" sz="1200" i="1" dirty="0" err="1" smtClean="0">
                <a:latin typeface="Calibri" pitchFamily="34" charset="0"/>
                <a:ea typeface="Calibri" pitchFamily="34" charset="0"/>
                <a:cs typeface="Calibri" pitchFamily="34" charset="0"/>
              </a:rPr>
              <a:t>Engl</a:t>
            </a:r>
            <a:r>
              <a:rPr lang="es-ES_tradnl" sz="1200" i="1" dirty="0" smtClean="0">
                <a:latin typeface="Calibri" pitchFamily="34" charset="0"/>
                <a:ea typeface="Calibri" pitchFamily="34" charset="0"/>
                <a:cs typeface="Calibri" pitchFamily="34" charset="0"/>
              </a:rPr>
              <a:t> J </a:t>
            </a:r>
            <a:r>
              <a:rPr lang="es-ES_tradnl" sz="1200" i="1" dirty="0" err="1" smtClean="0">
                <a:latin typeface="Calibri" pitchFamily="34" charset="0"/>
                <a:ea typeface="Calibri" pitchFamily="34" charset="0"/>
                <a:cs typeface="Calibri" pitchFamily="34" charset="0"/>
              </a:rPr>
              <a:t>Med</a:t>
            </a:r>
            <a:r>
              <a:rPr lang="es-ES_tradnl" sz="1200" dirty="0" smtClean="0">
                <a:latin typeface="Calibri" pitchFamily="34" charset="0"/>
                <a:ea typeface="Calibri" pitchFamily="34" charset="0"/>
                <a:cs typeface="Calibri" pitchFamily="34" charset="0"/>
              </a:rPr>
              <a:t>. 2006 </a:t>
            </a:r>
          </a:p>
          <a:p>
            <a:r>
              <a:rPr lang="es-ES_tradnl" sz="1200" dirty="0" err="1" smtClean="0">
                <a:latin typeface="Calibri" pitchFamily="34" charset="0"/>
                <a:ea typeface="Calibri" pitchFamily="34" charset="0"/>
                <a:cs typeface="Calibri" pitchFamily="34" charset="0"/>
              </a:rPr>
              <a:t>Hoyles</a:t>
            </a:r>
            <a:r>
              <a:rPr lang="es-ES_tradnl" sz="1200" dirty="0" smtClean="0">
                <a:latin typeface="Calibri" pitchFamily="34" charset="0"/>
                <a:ea typeface="Calibri" pitchFamily="34" charset="0"/>
                <a:cs typeface="Calibri" pitchFamily="34" charset="0"/>
              </a:rPr>
              <a:t> RK. et </a:t>
            </a:r>
            <a:r>
              <a:rPr lang="es-ES_tradnl" sz="1200" dirty="0">
                <a:latin typeface="Calibri" pitchFamily="34" charset="0"/>
                <a:ea typeface="Calibri" pitchFamily="34" charset="0"/>
                <a:cs typeface="Calibri" pitchFamily="34" charset="0"/>
              </a:rPr>
              <a:t>al</a:t>
            </a:r>
            <a:r>
              <a:rPr lang="es-ES_tradnl" sz="1200" i="1" dirty="0" smtClean="0">
                <a:latin typeface="Calibri" pitchFamily="34" charset="0"/>
                <a:ea typeface="Calibri" pitchFamily="34" charset="0"/>
                <a:cs typeface="Calibri" pitchFamily="34" charset="0"/>
              </a:rPr>
              <a:t>. </a:t>
            </a:r>
            <a:r>
              <a:rPr lang="es-ES_tradnl" sz="1200" i="1" dirty="0" err="1" smtClean="0">
                <a:latin typeface="Calibri" pitchFamily="34" charset="0"/>
                <a:ea typeface="Calibri" pitchFamily="34" charset="0"/>
                <a:cs typeface="Calibri" pitchFamily="34" charset="0"/>
              </a:rPr>
              <a:t>Arthritis</a:t>
            </a:r>
            <a:r>
              <a:rPr lang="es-ES_tradnl" sz="1200" i="1" dirty="0" smtClean="0">
                <a:latin typeface="Calibri" pitchFamily="34" charset="0"/>
                <a:ea typeface="Calibri" pitchFamily="34" charset="0"/>
                <a:cs typeface="Calibri" pitchFamily="34" charset="0"/>
              </a:rPr>
              <a:t> </a:t>
            </a:r>
            <a:r>
              <a:rPr lang="es-ES_tradnl" sz="1200" i="1" dirty="0" err="1" smtClean="0">
                <a:latin typeface="Calibri" pitchFamily="34" charset="0"/>
                <a:ea typeface="Calibri" pitchFamily="34" charset="0"/>
                <a:cs typeface="Calibri" pitchFamily="34" charset="0"/>
              </a:rPr>
              <a:t>Rheum</a:t>
            </a:r>
            <a:r>
              <a:rPr lang="es-ES_tradnl" sz="1200" i="1" dirty="0" smtClean="0">
                <a:latin typeface="Calibri" pitchFamily="34" charset="0"/>
                <a:ea typeface="Calibri" pitchFamily="34" charset="0"/>
                <a:cs typeface="Calibri" pitchFamily="34" charset="0"/>
              </a:rPr>
              <a:t>. </a:t>
            </a:r>
            <a:r>
              <a:rPr lang="es-ES_tradnl" sz="1200" dirty="0" smtClean="0">
                <a:latin typeface="Calibri" pitchFamily="34" charset="0"/>
                <a:ea typeface="Calibri" pitchFamily="34" charset="0"/>
                <a:cs typeface="Calibri" pitchFamily="34" charset="0"/>
              </a:rPr>
              <a:t>2006</a:t>
            </a:r>
            <a:endParaRPr lang="es-ES_tradnl" sz="1200" dirty="0">
              <a:latin typeface="Calibri" pitchFamily="34" charset="0"/>
              <a:ea typeface="Calibri" pitchFamily="34" charset="0"/>
              <a:cs typeface="Calibri" pitchFamily="34" charset="0"/>
            </a:endParaRPr>
          </a:p>
        </p:txBody>
      </p:sp>
      <p:sp>
        <p:nvSpPr>
          <p:cNvPr id="16" name="Content Placeholder 2"/>
          <p:cNvSpPr txBox="1">
            <a:spLocks/>
          </p:cNvSpPr>
          <p:nvPr/>
        </p:nvSpPr>
        <p:spPr>
          <a:xfrm>
            <a:off x="311513" y="1521121"/>
            <a:ext cx="3283225" cy="460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sp>
        <p:nvSpPr>
          <p:cNvPr id="18" name="Rounded Rectangle 17"/>
          <p:cNvSpPr/>
          <p:nvPr/>
        </p:nvSpPr>
        <p:spPr>
          <a:xfrm>
            <a:off x="561899" y="1995149"/>
            <a:ext cx="2323476" cy="777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61900" y="2080625"/>
            <a:ext cx="2323476" cy="646331"/>
          </a:xfrm>
          <a:prstGeom prst="rect">
            <a:avLst/>
          </a:prstGeom>
          <a:noFill/>
        </p:spPr>
        <p:txBody>
          <a:bodyPr wrap="square" rtlCol="0">
            <a:spAutoFit/>
          </a:bodyPr>
          <a:lstStyle/>
          <a:p>
            <a:pPr algn="ctr"/>
            <a:r>
              <a:rPr lang="en-US" b="1" dirty="0" smtClean="0">
                <a:solidFill>
                  <a:schemeClr val="bg1"/>
                </a:solidFill>
              </a:rPr>
              <a:t>CICLOFOSFAMIDA (CYC)</a:t>
            </a:r>
            <a:endParaRPr lang="en-US" b="1" dirty="0">
              <a:solidFill>
                <a:schemeClr val="bg1"/>
              </a:solidFill>
            </a:endParaRPr>
          </a:p>
        </p:txBody>
      </p:sp>
      <p:sp>
        <p:nvSpPr>
          <p:cNvPr id="17" name="TextBox 16"/>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16420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1953126" cy="7297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0917576" y="0"/>
            <a:ext cx="1274424" cy="72971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639676" y="1338074"/>
            <a:ext cx="4552324" cy="270335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230555" y="1338074"/>
            <a:ext cx="4467298" cy="2668605"/>
          </a:xfrm>
          <a:prstGeom prst="rect">
            <a:avLst/>
          </a:prstGeom>
        </p:spPr>
      </p:pic>
      <p:sp>
        <p:nvSpPr>
          <p:cNvPr id="10" name="Content Placeholder 2"/>
          <p:cNvSpPr>
            <a:spLocks noGrp="1"/>
          </p:cNvSpPr>
          <p:nvPr>
            <p:ph idx="1"/>
          </p:nvPr>
        </p:nvSpPr>
        <p:spPr>
          <a:xfrm>
            <a:off x="311513" y="1521121"/>
            <a:ext cx="3283225" cy="460079"/>
          </a:xfrm>
        </p:spPr>
        <p:txBody>
          <a:bodyPr>
            <a:normAutofit/>
          </a:bodyPr>
          <a:lstStyle/>
          <a:p>
            <a:r>
              <a:rPr lang="en-US" sz="2400" dirty="0" smtClean="0">
                <a:solidFill>
                  <a:srgbClr val="002060"/>
                </a:solidFill>
              </a:rPr>
              <a:t>¿</a:t>
            </a:r>
            <a:r>
              <a:rPr lang="en-US" sz="2400" dirty="0" err="1" smtClean="0">
                <a:solidFill>
                  <a:srgbClr val="002060"/>
                </a:solidFill>
              </a:rPr>
              <a:t>Qué</a:t>
            </a:r>
            <a:r>
              <a:rPr lang="en-US" sz="2400" dirty="0" smtClean="0">
                <a:solidFill>
                  <a:srgbClr val="002060"/>
                </a:solidFill>
              </a:rPr>
              <a:t> </a:t>
            </a:r>
            <a:r>
              <a:rPr lang="en-US" sz="2400" dirty="0" err="1" smtClean="0">
                <a:solidFill>
                  <a:srgbClr val="002060"/>
                </a:solidFill>
              </a:rPr>
              <a:t>tratamiento</a:t>
            </a:r>
            <a:r>
              <a:rPr lang="en-US" sz="2400" dirty="0" smtClean="0">
                <a:solidFill>
                  <a:srgbClr val="002060"/>
                </a:solidFill>
              </a:rPr>
              <a:t>?</a:t>
            </a:r>
          </a:p>
          <a:p>
            <a:endParaRPr lang="en-US" sz="2400" dirty="0">
              <a:solidFill>
                <a:schemeClr val="accent1">
                  <a:lumMod val="60000"/>
                  <a:lumOff val="40000"/>
                </a:schemeClr>
              </a:solidFill>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646659" y="3953211"/>
            <a:ext cx="4298267" cy="2627790"/>
          </a:xfrm>
          <a:prstGeom prst="rect">
            <a:avLst/>
          </a:prstGeom>
        </p:spPr>
      </p:pic>
      <p:sp>
        <p:nvSpPr>
          <p:cNvPr id="12" name="TextBox 11"/>
          <p:cNvSpPr txBox="1"/>
          <p:nvPr/>
        </p:nvSpPr>
        <p:spPr>
          <a:xfrm>
            <a:off x="3393238" y="4405675"/>
            <a:ext cx="2090738" cy="784830"/>
          </a:xfrm>
          <a:prstGeom prst="rect">
            <a:avLst/>
          </a:prstGeom>
          <a:noFill/>
        </p:spPr>
        <p:txBody>
          <a:bodyPr wrap="square" rtlCol="0">
            <a:spAutoFit/>
          </a:bodyPr>
          <a:lstStyle/>
          <a:p>
            <a:pPr algn="ctr"/>
            <a:r>
              <a:rPr lang="en-US" sz="1500" dirty="0" smtClean="0">
                <a:solidFill>
                  <a:srgbClr val="002060"/>
                </a:solidFill>
                <a:latin typeface="Arial" charset="0"/>
                <a:ea typeface="Arial" charset="0"/>
                <a:cs typeface="Arial" charset="0"/>
              </a:rPr>
              <a:t>MMF 3 g/</a:t>
            </a:r>
            <a:r>
              <a:rPr lang="en-US" sz="1500" dirty="0" err="1" smtClean="0">
                <a:solidFill>
                  <a:srgbClr val="002060"/>
                </a:solidFill>
                <a:latin typeface="Arial" charset="0"/>
                <a:ea typeface="Arial" charset="0"/>
                <a:cs typeface="Arial" charset="0"/>
              </a:rPr>
              <a:t>día</a:t>
            </a:r>
            <a:r>
              <a:rPr lang="en-US" sz="1500" dirty="0" smtClean="0">
                <a:solidFill>
                  <a:srgbClr val="002060"/>
                </a:solidFill>
                <a:latin typeface="Arial" charset="0"/>
                <a:ea typeface="Arial" charset="0"/>
                <a:cs typeface="Arial" charset="0"/>
              </a:rPr>
              <a:t> </a:t>
            </a:r>
            <a:r>
              <a:rPr lang="en-US" sz="1500" dirty="0" err="1" smtClean="0">
                <a:solidFill>
                  <a:srgbClr val="002060"/>
                </a:solidFill>
                <a:latin typeface="Arial" charset="0"/>
                <a:ea typeface="Arial" charset="0"/>
                <a:cs typeface="Arial" charset="0"/>
              </a:rPr>
              <a:t>v.o</a:t>
            </a:r>
            <a:r>
              <a:rPr lang="en-US" sz="1500" dirty="0" smtClean="0">
                <a:solidFill>
                  <a:srgbClr val="002060"/>
                </a:solidFill>
                <a:latin typeface="Arial" charset="0"/>
                <a:ea typeface="Arial" charset="0"/>
                <a:cs typeface="Arial" charset="0"/>
              </a:rPr>
              <a:t>. </a:t>
            </a:r>
          </a:p>
          <a:p>
            <a:pPr algn="ctr"/>
            <a:r>
              <a:rPr lang="en-US" sz="1500" dirty="0" smtClean="0">
                <a:solidFill>
                  <a:srgbClr val="002060"/>
                </a:solidFill>
                <a:latin typeface="Arial" charset="0"/>
                <a:ea typeface="Arial" charset="0"/>
                <a:cs typeface="Arial" charset="0"/>
              </a:rPr>
              <a:t>vs </a:t>
            </a:r>
          </a:p>
          <a:p>
            <a:pPr algn="ctr"/>
            <a:r>
              <a:rPr lang="en-US" sz="1500" dirty="0" smtClean="0">
                <a:solidFill>
                  <a:srgbClr val="002060"/>
                </a:solidFill>
                <a:latin typeface="Arial" charset="0"/>
                <a:ea typeface="Arial" charset="0"/>
                <a:cs typeface="Arial" charset="0"/>
              </a:rPr>
              <a:t>Placebo</a:t>
            </a:r>
            <a:endParaRPr lang="en-US" sz="1500" dirty="0">
              <a:solidFill>
                <a:srgbClr val="002060"/>
              </a:solidFill>
              <a:latin typeface="Arial" charset="0"/>
              <a:ea typeface="Arial" charset="0"/>
              <a:cs typeface="Arial" charset="0"/>
            </a:endParaRPr>
          </a:p>
        </p:txBody>
      </p:sp>
      <p:sp>
        <p:nvSpPr>
          <p:cNvPr id="13" name="Rounded Rectangle 12"/>
          <p:cNvSpPr/>
          <p:nvPr/>
        </p:nvSpPr>
        <p:spPr>
          <a:xfrm>
            <a:off x="609296" y="2047234"/>
            <a:ext cx="2323476" cy="1094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297" y="2132710"/>
            <a:ext cx="2323476" cy="923330"/>
          </a:xfrm>
          <a:prstGeom prst="rect">
            <a:avLst/>
          </a:prstGeom>
          <a:noFill/>
        </p:spPr>
        <p:txBody>
          <a:bodyPr wrap="square" rtlCol="0">
            <a:spAutoFit/>
          </a:bodyPr>
          <a:lstStyle/>
          <a:p>
            <a:pPr algn="ctr"/>
            <a:r>
              <a:rPr lang="en-US" b="1" dirty="0" smtClean="0">
                <a:solidFill>
                  <a:schemeClr val="bg1"/>
                </a:solidFill>
              </a:rPr>
              <a:t>MOFETIL MICOFENOLATO (MMF)</a:t>
            </a:r>
            <a:endParaRPr lang="en-US" b="1" dirty="0">
              <a:solidFill>
                <a:schemeClr val="bg1"/>
              </a:solidFill>
            </a:endParaRPr>
          </a:p>
        </p:txBody>
      </p:sp>
      <p:sp>
        <p:nvSpPr>
          <p:cNvPr id="15" name="Rectángulo 2"/>
          <p:cNvSpPr>
            <a:spLocks noChangeArrowheads="1"/>
          </p:cNvSpPr>
          <p:nvPr/>
        </p:nvSpPr>
        <p:spPr bwMode="auto">
          <a:xfrm>
            <a:off x="9021196" y="6581001"/>
            <a:ext cx="3170804" cy="276999"/>
          </a:xfrm>
          <a:prstGeom prst="rect">
            <a:avLst/>
          </a:prstGeom>
          <a:noFill/>
          <a:ln w="9525">
            <a:noFill/>
            <a:miter lim="800000"/>
            <a:headEnd/>
            <a:tailEnd/>
          </a:ln>
        </p:spPr>
        <p:txBody>
          <a:bodyPr wrap="none">
            <a:spAutoFit/>
          </a:bodyPr>
          <a:lstStyle/>
          <a:p>
            <a:r>
              <a:rPr lang="es-ES_tradnl" sz="1200" dirty="0" err="1" smtClean="0">
                <a:latin typeface="Calibri" pitchFamily="34" charset="0"/>
                <a:ea typeface="Calibri" pitchFamily="34" charset="0"/>
                <a:cs typeface="Calibri" pitchFamily="34" charset="0"/>
              </a:rPr>
              <a:t>Volkmann</a:t>
            </a:r>
            <a:r>
              <a:rPr lang="es-ES_tradnl" sz="1200" dirty="0" smtClean="0">
                <a:latin typeface="Calibri" pitchFamily="34" charset="0"/>
                <a:ea typeface="Calibri" pitchFamily="34" charset="0"/>
                <a:cs typeface="Calibri" pitchFamily="34" charset="0"/>
              </a:rPr>
              <a:t> ER. et </a:t>
            </a:r>
            <a:r>
              <a:rPr lang="es-ES_tradnl" sz="1200" dirty="0">
                <a:latin typeface="Calibri" pitchFamily="34" charset="0"/>
                <a:ea typeface="Calibri" pitchFamily="34" charset="0"/>
                <a:cs typeface="Calibri" pitchFamily="34" charset="0"/>
              </a:rPr>
              <a:t>al. </a:t>
            </a:r>
            <a:r>
              <a:rPr lang="es-ES_tradnl" sz="1200" i="1" dirty="0" err="1" smtClean="0">
                <a:latin typeface="Calibri" pitchFamily="34" charset="0"/>
                <a:ea typeface="Calibri" pitchFamily="34" charset="0"/>
                <a:cs typeface="Calibri" pitchFamily="34" charset="0"/>
              </a:rPr>
              <a:t>Arthritis</a:t>
            </a:r>
            <a:r>
              <a:rPr lang="es-ES_tradnl" sz="1200" i="1" dirty="0" smtClean="0">
                <a:latin typeface="Calibri" pitchFamily="34" charset="0"/>
                <a:ea typeface="Calibri" pitchFamily="34" charset="0"/>
                <a:cs typeface="Calibri" pitchFamily="34" charset="0"/>
              </a:rPr>
              <a:t> &amp; </a:t>
            </a:r>
            <a:r>
              <a:rPr lang="es-ES_tradnl" sz="1200" i="1" dirty="0" err="1" smtClean="0">
                <a:latin typeface="Calibri" pitchFamily="34" charset="0"/>
                <a:ea typeface="Calibri" pitchFamily="34" charset="0"/>
                <a:cs typeface="Calibri" pitchFamily="34" charset="0"/>
              </a:rPr>
              <a:t>Rheumatol</a:t>
            </a:r>
            <a:r>
              <a:rPr lang="es-ES_tradnl" sz="1200" i="1" dirty="0" smtClean="0">
                <a:latin typeface="Calibri" pitchFamily="34" charset="0"/>
                <a:ea typeface="Calibri" pitchFamily="34" charset="0"/>
                <a:cs typeface="Calibri" pitchFamily="34" charset="0"/>
              </a:rPr>
              <a:t>. </a:t>
            </a:r>
            <a:r>
              <a:rPr lang="es-ES_tradnl" sz="1200" dirty="0" smtClean="0">
                <a:latin typeface="Calibri" pitchFamily="34" charset="0"/>
                <a:ea typeface="Calibri" pitchFamily="34" charset="0"/>
                <a:cs typeface="Calibri" pitchFamily="34" charset="0"/>
              </a:rPr>
              <a:t>2015</a:t>
            </a:r>
            <a:endParaRPr lang="es-ES_tradnl" sz="1200" dirty="0">
              <a:latin typeface="Calibri" pitchFamily="34" charset="0"/>
              <a:ea typeface="Calibri" pitchFamily="34" charset="0"/>
              <a:cs typeface="Calibri" pitchFamily="34" charset="0"/>
            </a:endParaRPr>
          </a:p>
        </p:txBody>
      </p:sp>
      <p:sp>
        <p:nvSpPr>
          <p:cNvPr id="16" name="TextBox 15"/>
          <p:cNvSpPr txBox="1"/>
          <p:nvPr/>
        </p:nvSpPr>
        <p:spPr>
          <a:xfrm>
            <a:off x="2409261" y="-836"/>
            <a:ext cx="8052179" cy="800219"/>
          </a:xfrm>
          <a:prstGeom prst="rect">
            <a:avLst/>
          </a:prstGeom>
          <a:noFill/>
        </p:spPr>
        <p:txBody>
          <a:bodyPr wrap="square" rtlCol="0">
            <a:spAutoFit/>
          </a:bodyPr>
          <a:lstStyle/>
          <a:p>
            <a:pPr algn="ctr"/>
            <a:r>
              <a:rPr lang="en-US" sz="2300" dirty="0" err="1" smtClean="0">
                <a:solidFill>
                  <a:srgbClr val="002060"/>
                </a:solidFill>
                <a:latin typeface="Arial" charset="0"/>
                <a:ea typeface="Arial" charset="0"/>
                <a:cs typeface="Arial" charset="0"/>
              </a:rPr>
              <a:t>Tratamiento</a:t>
            </a:r>
            <a:r>
              <a:rPr lang="en-US" sz="2300" dirty="0" smtClean="0">
                <a:solidFill>
                  <a:srgbClr val="002060"/>
                </a:solidFill>
                <a:latin typeface="Arial" charset="0"/>
                <a:ea typeface="Arial" charset="0"/>
                <a:cs typeface="Arial" charset="0"/>
              </a:rPr>
              <a:t> de la </a:t>
            </a:r>
            <a:r>
              <a:rPr lang="en-US" sz="2300" dirty="0" err="1" smtClean="0">
                <a:solidFill>
                  <a:srgbClr val="002060"/>
                </a:solidFill>
                <a:latin typeface="Arial" charset="0"/>
                <a:ea typeface="Arial" charset="0"/>
                <a:cs typeface="Arial" charset="0"/>
              </a:rPr>
              <a:t>Neumopatía</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Intersticial</a:t>
            </a:r>
            <a:r>
              <a:rPr lang="en-US" sz="2300" dirty="0" smtClean="0">
                <a:solidFill>
                  <a:srgbClr val="002060"/>
                </a:solidFill>
                <a:latin typeface="Arial" charset="0"/>
                <a:ea typeface="Arial" charset="0"/>
                <a:cs typeface="Arial" charset="0"/>
              </a:rPr>
              <a:t> </a:t>
            </a:r>
            <a:r>
              <a:rPr lang="en-US" sz="2300" dirty="0" err="1" smtClean="0">
                <a:solidFill>
                  <a:srgbClr val="002060"/>
                </a:solidFill>
                <a:latin typeface="Arial" charset="0"/>
                <a:ea typeface="Arial" charset="0"/>
                <a:cs typeface="Arial" charset="0"/>
              </a:rPr>
              <a:t>asociada</a:t>
            </a:r>
            <a:r>
              <a:rPr lang="en-US" sz="2300" dirty="0" smtClean="0">
                <a:solidFill>
                  <a:srgbClr val="002060"/>
                </a:solidFill>
                <a:latin typeface="Arial" charset="0"/>
                <a:ea typeface="Arial" charset="0"/>
                <a:cs typeface="Arial" charset="0"/>
              </a:rPr>
              <a:t> a </a:t>
            </a:r>
            <a:r>
              <a:rPr lang="en-US" sz="2300" dirty="0" err="1" smtClean="0">
                <a:solidFill>
                  <a:srgbClr val="002060"/>
                </a:solidFill>
                <a:latin typeface="Arial" charset="0"/>
                <a:ea typeface="Arial" charset="0"/>
                <a:cs typeface="Arial" charset="0"/>
              </a:rPr>
              <a:t>Esclerodermia</a:t>
            </a:r>
            <a:endParaRPr lang="en-US" sz="23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xmlns="" val="41729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4944</Words>
  <Application>Microsoft Macintosh PowerPoint</Application>
  <PresentationFormat>Personalizado</PresentationFormat>
  <Paragraphs>364</Paragraphs>
  <Slides>31</Slides>
  <Notes>31</Notes>
  <HiddenSlides>2</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 Theme</vt:lpstr>
      <vt:lpstr>TRATAMIENTO DE LA NEUMOPATÍA INTERSTICIAL ASOCIADA A ENFERMEDADES AUTOINMUNES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TRATAMIENTO DE LA NEUMOPATÍA INTERSTICIAL ASOCIADA A ENFERMEDADES AUTOINMUNES</dc:title>
  <dc:creator>Clemen López Medina</dc:creator>
  <cp:lastModifiedBy>Julio</cp:lastModifiedBy>
  <cp:revision>142</cp:revision>
  <dcterms:created xsi:type="dcterms:W3CDTF">2018-01-28T18:41:48Z</dcterms:created>
  <dcterms:modified xsi:type="dcterms:W3CDTF">2018-02-22T22:12:07Z</dcterms:modified>
</cp:coreProperties>
</file>