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92" r:id="rId4"/>
    <p:sldId id="265" r:id="rId5"/>
    <p:sldId id="281" r:id="rId6"/>
    <p:sldId id="260" r:id="rId7"/>
    <p:sldId id="264" r:id="rId8"/>
    <p:sldId id="266" r:id="rId9"/>
    <p:sldId id="268" r:id="rId10"/>
    <p:sldId id="269" r:id="rId11"/>
    <p:sldId id="263" r:id="rId12"/>
    <p:sldId id="261" r:id="rId13"/>
    <p:sldId id="283" r:id="rId14"/>
    <p:sldId id="284" r:id="rId15"/>
    <p:sldId id="285" r:id="rId16"/>
    <p:sldId id="296" r:id="rId17"/>
    <p:sldId id="26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57" r:id="rId27"/>
    <p:sldId id="287" r:id="rId28"/>
    <p:sldId id="288" r:id="rId29"/>
    <p:sldId id="289" r:id="rId30"/>
    <p:sldId id="272" r:id="rId31"/>
    <p:sldId id="286" r:id="rId32"/>
    <p:sldId id="273" r:id="rId33"/>
    <p:sldId id="293" r:id="rId34"/>
    <p:sldId id="294" r:id="rId35"/>
    <p:sldId id="291" r:id="rId36"/>
    <p:sldId id="295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Análisis Autoinflamatorios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34</c:v>
                </c:pt>
                <c:pt idx="1">
                  <c:v>118</c:v>
                </c:pt>
                <c:pt idx="2">
                  <c:v>73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shape val="box"/>
        <c:axId val="154538368"/>
        <c:axId val="154662784"/>
        <c:axId val="0"/>
      </c:bar3DChart>
      <c:catAx>
        <c:axId val="154538368"/>
        <c:scaling>
          <c:orientation val="minMax"/>
        </c:scaling>
        <c:axPos val="l"/>
        <c:numFmt formatCode="General" sourceLinked="1"/>
        <c:tickLblPos val="nextTo"/>
        <c:crossAx val="154662784"/>
        <c:crosses val="autoZero"/>
        <c:auto val="1"/>
        <c:lblAlgn val="ctr"/>
        <c:lblOffset val="100"/>
      </c:catAx>
      <c:valAx>
        <c:axId val="154662784"/>
        <c:scaling>
          <c:orientation val="minMax"/>
        </c:scaling>
        <c:axPos val="b"/>
        <c:majorGridlines/>
        <c:numFmt formatCode="General" sourceLinked="1"/>
        <c:tickLblPos val="nextTo"/>
        <c:crossAx val="15453836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Solicitudes Estudio Autoinflamatorios en población adulta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Medicina Interna</c:v>
                </c:pt>
                <c:pt idx="1">
                  <c:v>Reumatologia</c:v>
                </c:pt>
                <c:pt idx="2">
                  <c:v>Alergología 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0.61780000000000002</c:v>
                </c:pt>
                <c:pt idx="1">
                  <c:v>0.22220000000000001</c:v>
                </c:pt>
                <c:pt idx="2" formatCode="0.00%">
                  <c:v>0.06</c:v>
                </c:pt>
                <c:pt idx="3">
                  <c:v>0.1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Hoja1!$A$2:$A$7</c:f>
              <c:strCache>
                <c:ptCount val="6"/>
                <c:pt idx="0">
                  <c:v>Afectación ocular </c:v>
                </c:pt>
                <c:pt idx="1">
                  <c:v>Sordera NS</c:v>
                </c:pt>
                <c:pt idx="2">
                  <c:v>Afectación cutánea </c:v>
                </c:pt>
                <c:pt idx="3">
                  <c:v>Afectacion articular</c:v>
                </c:pt>
                <c:pt idx="4">
                  <c:v>Mialgias</c:v>
                </c:pt>
                <c:pt idx="5">
                  <c:v>Elevación de RFA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axId val="114211456"/>
        <c:axId val="114618752"/>
      </c:barChart>
      <c:catAx>
        <c:axId val="114211456"/>
        <c:scaling>
          <c:orientation val="minMax"/>
        </c:scaling>
        <c:axPos val="b"/>
        <c:tickLblPos val="nextTo"/>
        <c:crossAx val="114618752"/>
        <c:crosses val="autoZero"/>
        <c:auto val="1"/>
        <c:lblAlgn val="ctr"/>
        <c:lblOffset val="100"/>
      </c:catAx>
      <c:valAx>
        <c:axId val="114618752"/>
        <c:scaling>
          <c:orientation val="minMax"/>
        </c:scaling>
        <c:axPos val="l"/>
        <c:majorGridlines/>
        <c:numFmt formatCode="General" sourceLinked="1"/>
        <c:tickLblPos val="nextTo"/>
        <c:crossAx val="114211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Variantes Genéticas NOD 2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0">
                  <c:v>P268S </c:v>
                </c:pt>
                <c:pt idx="1">
                  <c:v>M863V</c:v>
                </c:pt>
                <c:pt idx="2">
                  <c:v>R702W</c:v>
                </c:pt>
                <c:pt idx="3">
                  <c:v>R311W</c:v>
                </c:pt>
                <c:pt idx="4">
                  <c:v>G908R</c:v>
                </c:pt>
                <c:pt idx="5">
                  <c:v>1007finsc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0.13600000000000001</c:v>
                </c:pt>
                <c:pt idx="1">
                  <c:v>4.4999999999999998E-2</c:v>
                </c:pt>
                <c:pt idx="2">
                  <c:v>0.45500000000000002</c:v>
                </c:pt>
                <c:pt idx="3">
                  <c:v>4.4999999999999998E-2</c:v>
                </c:pt>
                <c:pt idx="4">
                  <c:v>0.09</c:v>
                </c:pt>
                <c:pt idx="5">
                  <c:v>0.23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AE8F1-B135-433C-969B-6BF3A5EF895A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28C11291-93F8-4900-972D-C1C32AA3265C}">
      <dgm:prSet phldrT="[Texto]"/>
      <dgm:spPr/>
      <dgm:t>
        <a:bodyPr/>
        <a:lstStyle/>
        <a:p>
          <a:r>
            <a:rPr lang="es-ES" dirty="0" smtClean="0"/>
            <a:t>Inmunología</a:t>
          </a:r>
          <a:endParaRPr lang="es-ES" dirty="0"/>
        </a:p>
      </dgm:t>
    </dgm:pt>
    <dgm:pt modelId="{092A8662-3D26-4B36-BA04-5D518FE942EF}" type="parTrans" cxnId="{9DE9AC28-42CC-4083-8309-F7F2326D348D}">
      <dgm:prSet/>
      <dgm:spPr/>
      <dgm:t>
        <a:bodyPr/>
        <a:lstStyle/>
        <a:p>
          <a:endParaRPr lang="es-ES"/>
        </a:p>
      </dgm:t>
    </dgm:pt>
    <dgm:pt modelId="{EFCA40DA-C334-433F-843F-DAB372DAAB89}" type="sibTrans" cxnId="{9DE9AC28-42CC-4083-8309-F7F2326D348D}">
      <dgm:prSet/>
      <dgm:spPr/>
      <dgm:t>
        <a:bodyPr/>
        <a:lstStyle/>
        <a:p>
          <a:endParaRPr lang="es-ES"/>
        </a:p>
      </dgm:t>
    </dgm:pt>
    <dgm:pt modelId="{DE3321A6-137A-42A3-8EFD-01B2858AFCF7}">
      <dgm:prSet phldrT="[Texto]"/>
      <dgm:spPr/>
      <dgm:t>
        <a:bodyPr/>
        <a:lstStyle/>
        <a:p>
          <a:r>
            <a:rPr lang="es-ES" dirty="0" smtClean="0"/>
            <a:t>Medicina Interna</a:t>
          </a:r>
          <a:endParaRPr lang="es-ES" dirty="0"/>
        </a:p>
      </dgm:t>
    </dgm:pt>
    <dgm:pt modelId="{7734261B-E681-42EA-8332-D826B913A177}" type="parTrans" cxnId="{98620C92-280A-471C-AB62-8E46D50B8655}">
      <dgm:prSet/>
      <dgm:spPr/>
      <dgm:t>
        <a:bodyPr/>
        <a:lstStyle/>
        <a:p>
          <a:endParaRPr lang="es-ES"/>
        </a:p>
      </dgm:t>
    </dgm:pt>
    <dgm:pt modelId="{E1C4E319-9EC8-4D83-ADCD-892001913798}" type="sibTrans" cxnId="{98620C92-280A-471C-AB62-8E46D50B8655}">
      <dgm:prSet/>
      <dgm:spPr/>
      <dgm:t>
        <a:bodyPr/>
        <a:lstStyle/>
        <a:p>
          <a:endParaRPr lang="es-ES"/>
        </a:p>
      </dgm:t>
    </dgm:pt>
    <dgm:pt modelId="{1BB6511F-3A15-442E-AFB5-B6222FD47EE3}">
      <dgm:prSet phldrT="[Texto]"/>
      <dgm:spPr/>
      <dgm:t>
        <a:bodyPr/>
        <a:lstStyle/>
        <a:p>
          <a:r>
            <a:rPr lang="es-ES" dirty="0" smtClean="0"/>
            <a:t>Reumatología</a:t>
          </a:r>
          <a:endParaRPr lang="es-ES" dirty="0"/>
        </a:p>
      </dgm:t>
    </dgm:pt>
    <dgm:pt modelId="{16A738F6-61CF-45C6-B9FA-8F019DC15BC5}" type="parTrans" cxnId="{7F838E7B-0A71-4373-85A8-7E54D634D8ED}">
      <dgm:prSet/>
      <dgm:spPr/>
      <dgm:t>
        <a:bodyPr/>
        <a:lstStyle/>
        <a:p>
          <a:endParaRPr lang="es-ES"/>
        </a:p>
      </dgm:t>
    </dgm:pt>
    <dgm:pt modelId="{2AC5DC28-918F-42AD-A223-F0E6A1C6A579}" type="sibTrans" cxnId="{7F838E7B-0A71-4373-85A8-7E54D634D8ED}">
      <dgm:prSet/>
      <dgm:spPr/>
      <dgm:t>
        <a:bodyPr/>
        <a:lstStyle/>
        <a:p>
          <a:endParaRPr lang="es-ES"/>
        </a:p>
      </dgm:t>
    </dgm:pt>
    <dgm:pt modelId="{8B523530-97AF-475E-946D-2E9B7B8FE495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ea typeface="Tahoma" pitchFamily="34" charset="0"/>
              <a:cs typeface="Tahoma" pitchFamily="34" charset="0"/>
            </a:rPr>
            <a:t>Otros</a:t>
          </a:r>
          <a:endParaRPr lang="es-E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20768F-794E-4F1E-B4EB-EA1FD0660827}" type="parTrans" cxnId="{405DCBA2-0528-40F0-9A38-72D0EB632ACA}">
      <dgm:prSet/>
      <dgm:spPr/>
      <dgm:t>
        <a:bodyPr/>
        <a:lstStyle/>
        <a:p>
          <a:endParaRPr lang="es-ES"/>
        </a:p>
      </dgm:t>
    </dgm:pt>
    <dgm:pt modelId="{130F097D-DFA4-4EAD-8458-8FD212E11820}" type="sibTrans" cxnId="{405DCBA2-0528-40F0-9A38-72D0EB632ACA}">
      <dgm:prSet/>
      <dgm:spPr/>
      <dgm:t>
        <a:bodyPr/>
        <a:lstStyle/>
        <a:p>
          <a:endParaRPr lang="es-ES"/>
        </a:p>
      </dgm:t>
    </dgm:pt>
    <dgm:pt modelId="{40F69820-585C-4056-86F7-4689BC977B2E}">
      <dgm:prSet phldrT="[Texto]"/>
      <dgm:spPr/>
      <dgm:t>
        <a:bodyPr/>
        <a:lstStyle/>
        <a:p>
          <a:r>
            <a:rPr lang="es-ES" dirty="0" smtClean="0">
              <a:latin typeface="Tahoma" pitchFamily="34" charset="0"/>
              <a:ea typeface="Tahoma" pitchFamily="34" charset="0"/>
              <a:cs typeface="Tahoma" pitchFamily="34" charset="0"/>
            </a:rPr>
            <a:t>Alergología</a:t>
          </a:r>
          <a:endParaRPr lang="es-E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38E401-CEFB-4178-A2AB-EF2820B09576}" type="parTrans" cxnId="{EED6E4E6-2DCB-4B2E-AF2B-E35793C1AEBF}">
      <dgm:prSet/>
      <dgm:spPr/>
      <dgm:t>
        <a:bodyPr/>
        <a:lstStyle/>
        <a:p>
          <a:endParaRPr lang="es-ES"/>
        </a:p>
      </dgm:t>
    </dgm:pt>
    <dgm:pt modelId="{92C2417B-C215-4FDC-BB0F-E1C9F04C01DE}" type="sibTrans" cxnId="{EED6E4E6-2DCB-4B2E-AF2B-E35793C1AEBF}">
      <dgm:prSet/>
      <dgm:spPr/>
      <dgm:t>
        <a:bodyPr/>
        <a:lstStyle/>
        <a:p>
          <a:endParaRPr lang="es-ES"/>
        </a:p>
      </dgm:t>
    </dgm:pt>
    <dgm:pt modelId="{F0B4089B-081B-40CD-B536-6054585882F5}">
      <dgm:prSet phldrT="[Texto]"/>
      <dgm:spPr/>
      <dgm:t>
        <a:bodyPr/>
        <a:lstStyle/>
        <a:p>
          <a:r>
            <a:rPr lang="es-ES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Nefrologia</a:t>
          </a:r>
          <a:endParaRPr lang="es-E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1BAE01-C251-48C8-BFAE-2DEB66ABEF1B}" type="parTrans" cxnId="{099C8F4A-AC06-480F-8779-E1DAB6ACCBDB}">
      <dgm:prSet/>
      <dgm:spPr/>
      <dgm:t>
        <a:bodyPr/>
        <a:lstStyle/>
        <a:p>
          <a:endParaRPr lang="es-ES"/>
        </a:p>
      </dgm:t>
    </dgm:pt>
    <dgm:pt modelId="{86527909-C15E-4E5D-BFCA-1ECFD3B04099}" type="sibTrans" cxnId="{099C8F4A-AC06-480F-8779-E1DAB6ACCBDB}">
      <dgm:prSet/>
      <dgm:spPr/>
      <dgm:t>
        <a:bodyPr/>
        <a:lstStyle/>
        <a:p>
          <a:endParaRPr lang="es-ES"/>
        </a:p>
      </dgm:t>
    </dgm:pt>
    <dgm:pt modelId="{F6B4F990-7D7E-4416-B0A9-5472876F2B15}" type="pres">
      <dgm:prSet presAssocID="{7D9AE8F1-B135-433C-969B-6BF3A5EF895A}" presName="compositeShape" presStyleCnt="0">
        <dgm:presLayoutVars>
          <dgm:chMax val="7"/>
          <dgm:dir/>
          <dgm:resizeHandles val="exact"/>
        </dgm:presLayoutVars>
      </dgm:prSet>
      <dgm:spPr/>
    </dgm:pt>
    <dgm:pt modelId="{2225776F-80B1-461C-82B8-5E5D366FF00B}" type="pres">
      <dgm:prSet presAssocID="{28C11291-93F8-4900-972D-C1C32AA3265C}" presName="circ1" presStyleLbl="vennNode1" presStyleIdx="0" presStyleCnt="4"/>
      <dgm:spPr/>
      <dgm:t>
        <a:bodyPr/>
        <a:lstStyle/>
        <a:p>
          <a:endParaRPr lang="es-ES"/>
        </a:p>
      </dgm:t>
    </dgm:pt>
    <dgm:pt modelId="{C85CBDC3-2FA2-449F-A5BF-DD86B9562961}" type="pres">
      <dgm:prSet presAssocID="{28C11291-93F8-4900-972D-C1C32AA326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6466B-345B-4DBC-978A-2CA8001C8BD3}" type="pres">
      <dgm:prSet presAssocID="{DE3321A6-137A-42A3-8EFD-01B2858AFCF7}" presName="circ2" presStyleLbl="vennNode1" presStyleIdx="1" presStyleCnt="4"/>
      <dgm:spPr/>
    </dgm:pt>
    <dgm:pt modelId="{D9B07472-1D1F-45DA-AD69-562F7C440574}" type="pres">
      <dgm:prSet presAssocID="{DE3321A6-137A-42A3-8EFD-01B2858AFC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CDD0D3-70E8-42B2-BB65-3375689C9B79}" type="pres">
      <dgm:prSet presAssocID="{1BB6511F-3A15-442E-AFB5-B6222FD47EE3}" presName="circ3" presStyleLbl="vennNode1" presStyleIdx="2" presStyleCnt="4" custLinFactNeighborX="1046" custLinFactNeighborY="2619"/>
      <dgm:spPr/>
      <dgm:t>
        <a:bodyPr/>
        <a:lstStyle/>
        <a:p>
          <a:endParaRPr lang="es-ES"/>
        </a:p>
      </dgm:t>
    </dgm:pt>
    <dgm:pt modelId="{C060F6FD-D397-4A87-9439-D7EFC8D73C44}" type="pres">
      <dgm:prSet presAssocID="{1BB6511F-3A15-442E-AFB5-B6222FD47E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0C9C8-C344-48F2-889E-C44B359FAC25}" type="pres">
      <dgm:prSet presAssocID="{8B523530-97AF-475E-946D-2E9B7B8FE495}" presName="circ4" presStyleLbl="vennNode1" presStyleIdx="3" presStyleCnt="4" custLinFactNeighborX="-3677" custLinFactNeighborY="956"/>
      <dgm:spPr/>
      <dgm:t>
        <a:bodyPr/>
        <a:lstStyle/>
        <a:p>
          <a:endParaRPr lang="es-ES"/>
        </a:p>
      </dgm:t>
    </dgm:pt>
    <dgm:pt modelId="{DA220067-EB92-4625-A46E-85ED01FFA11E}" type="pres">
      <dgm:prSet presAssocID="{8B523530-97AF-475E-946D-2E9B7B8FE49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5DCBA2-0528-40F0-9A38-72D0EB632ACA}" srcId="{7D9AE8F1-B135-433C-969B-6BF3A5EF895A}" destId="{8B523530-97AF-475E-946D-2E9B7B8FE495}" srcOrd="3" destOrd="0" parTransId="{1320768F-794E-4F1E-B4EB-EA1FD0660827}" sibTransId="{130F097D-DFA4-4EAD-8458-8FD212E11820}"/>
    <dgm:cxn modelId="{EC5E845E-9AF7-4385-8E44-D23A3D90C6BC}" type="presOf" srcId="{1BB6511F-3A15-442E-AFB5-B6222FD47EE3}" destId="{0BCDD0D3-70E8-42B2-BB65-3375689C9B79}" srcOrd="1" destOrd="0" presId="urn:microsoft.com/office/officeart/2005/8/layout/venn1"/>
    <dgm:cxn modelId="{601B07E6-314B-4116-8B4A-F7512C30C036}" type="presOf" srcId="{DE3321A6-137A-42A3-8EFD-01B2858AFCF7}" destId="{D9B07472-1D1F-45DA-AD69-562F7C440574}" srcOrd="0" destOrd="0" presId="urn:microsoft.com/office/officeart/2005/8/layout/venn1"/>
    <dgm:cxn modelId="{4ADAA98A-617F-47C6-A1E3-4D03F2B76BE2}" type="presOf" srcId="{1BB6511F-3A15-442E-AFB5-B6222FD47EE3}" destId="{C060F6FD-D397-4A87-9439-D7EFC8D73C44}" srcOrd="0" destOrd="0" presId="urn:microsoft.com/office/officeart/2005/8/layout/venn1"/>
    <dgm:cxn modelId="{07AB9412-7670-451E-B390-84444C9AFE9A}" type="presOf" srcId="{40F69820-585C-4056-86F7-4689BC977B2E}" destId="{1340C9C8-C344-48F2-889E-C44B359FAC25}" srcOrd="0" destOrd="1" presId="urn:microsoft.com/office/officeart/2005/8/layout/venn1"/>
    <dgm:cxn modelId="{7F838E7B-0A71-4373-85A8-7E54D634D8ED}" srcId="{7D9AE8F1-B135-433C-969B-6BF3A5EF895A}" destId="{1BB6511F-3A15-442E-AFB5-B6222FD47EE3}" srcOrd="2" destOrd="0" parTransId="{16A738F6-61CF-45C6-B9FA-8F019DC15BC5}" sibTransId="{2AC5DC28-918F-42AD-A223-F0E6A1C6A579}"/>
    <dgm:cxn modelId="{8758A513-A1B7-4EA1-9D73-FF78BCCC72C3}" type="presOf" srcId="{40F69820-585C-4056-86F7-4689BC977B2E}" destId="{DA220067-EB92-4625-A46E-85ED01FFA11E}" srcOrd="1" destOrd="1" presId="urn:microsoft.com/office/officeart/2005/8/layout/venn1"/>
    <dgm:cxn modelId="{C433278E-C190-40E3-81CE-A430B0D42326}" type="presOf" srcId="{DE3321A6-137A-42A3-8EFD-01B2858AFCF7}" destId="{6346466B-345B-4DBC-978A-2CA8001C8BD3}" srcOrd="1" destOrd="0" presId="urn:microsoft.com/office/officeart/2005/8/layout/venn1"/>
    <dgm:cxn modelId="{099C8F4A-AC06-480F-8779-E1DAB6ACCBDB}" srcId="{8B523530-97AF-475E-946D-2E9B7B8FE495}" destId="{F0B4089B-081B-40CD-B536-6054585882F5}" srcOrd="1" destOrd="0" parTransId="{961BAE01-C251-48C8-BFAE-2DEB66ABEF1B}" sibTransId="{86527909-C15E-4E5D-BFCA-1ECFD3B04099}"/>
    <dgm:cxn modelId="{DA210AF0-D7B4-4568-AF2C-21212539BC97}" type="presOf" srcId="{F0B4089B-081B-40CD-B536-6054585882F5}" destId="{1340C9C8-C344-48F2-889E-C44B359FAC25}" srcOrd="0" destOrd="2" presId="urn:microsoft.com/office/officeart/2005/8/layout/venn1"/>
    <dgm:cxn modelId="{7747FE5C-D640-4A49-BF83-76251CE22F59}" type="presOf" srcId="{8B523530-97AF-475E-946D-2E9B7B8FE495}" destId="{DA220067-EB92-4625-A46E-85ED01FFA11E}" srcOrd="0" destOrd="0" presId="urn:microsoft.com/office/officeart/2005/8/layout/venn1"/>
    <dgm:cxn modelId="{1955C7E8-CCCA-4602-A817-FDDCD4C1708D}" type="presOf" srcId="{7D9AE8F1-B135-433C-969B-6BF3A5EF895A}" destId="{F6B4F990-7D7E-4416-B0A9-5472876F2B15}" srcOrd="0" destOrd="0" presId="urn:microsoft.com/office/officeart/2005/8/layout/venn1"/>
    <dgm:cxn modelId="{BF048DAC-ADBB-4E3A-AF18-6AA3FF16CF9C}" type="presOf" srcId="{28C11291-93F8-4900-972D-C1C32AA3265C}" destId="{C85CBDC3-2FA2-449F-A5BF-DD86B9562961}" srcOrd="0" destOrd="0" presId="urn:microsoft.com/office/officeart/2005/8/layout/venn1"/>
    <dgm:cxn modelId="{9DE9AC28-42CC-4083-8309-F7F2326D348D}" srcId="{7D9AE8F1-B135-433C-969B-6BF3A5EF895A}" destId="{28C11291-93F8-4900-972D-C1C32AA3265C}" srcOrd="0" destOrd="0" parTransId="{092A8662-3D26-4B36-BA04-5D518FE942EF}" sibTransId="{EFCA40DA-C334-433F-843F-DAB372DAAB89}"/>
    <dgm:cxn modelId="{98620C92-280A-471C-AB62-8E46D50B8655}" srcId="{7D9AE8F1-B135-433C-969B-6BF3A5EF895A}" destId="{DE3321A6-137A-42A3-8EFD-01B2858AFCF7}" srcOrd="1" destOrd="0" parTransId="{7734261B-E681-42EA-8332-D826B913A177}" sibTransId="{E1C4E319-9EC8-4D83-ADCD-892001913798}"/>
    <dgm:cxn modelId="{F9FFDA8F-FC93-40B8-B471-8367780BDC4C}" type="presOf" srcId="{8B523530-97AF-475E-946D-2E9B7B8FE495}" destId="{1340C9C8-C344-48F2-889E-C44B359FAC25}" srcOrd="1" destOrd="0" presId="urn:microsoft.com/office/officeart/2005/8/layout/venn1"/>
    <dgm:cxn modelId="{D9A9DEB7-A759-402D-A252-F661010D0E48}" type="presOf" srcId="{28C11291-93F8-4900-972D-C1C32AA3265C}" destId="{2225776F-80B1-461C-82B8-5E5D366FF00B}" srcOrd="1" destOrd="0" presId="urn:microsoft.com/office/officeart/2005/8/layout/venn1"/>
    <dgm:cxn modelId="{3EA0B376-F04B-44A3-A0EC-8235C75DAEB4}" type="presOf" srcId="{F0B4089B-081B-40CD-B536-6054585882F5}" destId="{DA220067-EB92-4625-A46E-85ED01FFA11E}" srcOrd="1" destOrd="2" presId="urn:microsoft.com/office/officeart/2005/8/layout/venn1"/>
    <dgm:cxn modelId="{EED6E4E6-2DCB-4B2E-AF2B-E35793C1AEBF}" srcId="{8B523530-97AF-475E-946D-2E9B7B8FE495}" destId="{40F69820-585C-4056-86F7-4689BC977B2E}" srcOrd="0" destOrd="0" parTransId="{BF38E401-CEFB-4178-A2AB-EF2820B09576}" sibTransId="{92C2417B-C215-4FDC-BB0F-E1C9F04C01DE}"/>
    <dgm:cxn modelId="{132B244D-4264-4987-BE31-103CF6444412}" type="presParOf" srcId="{F6B4F990-7D7E-4416-B0A9-5472876F2B15}" destId="{2225776F-80B1-461C-82B8-5E5D366FF00B}" srcOrd="0" destOrd="0" presId="urn:microsoft.com/office/officeart/2005/8/layout/venn1"/>
    <dgm:cxn modelId="{09185992-BF24-4D2D-8A1F-1EBC4B691019}" type="presParOf" srcId="{F6B4F990-7D7E-4416-B0A9-5472876F2B15}" destId="{C85CBDC3-2FA2-449F-A5BF-DD86B9562961}" srcOrd="1" destOrd="0" presId="urn:microsoft.com/office/officeart/2005/8/layout/venn1"/>
    <dgm:cxn modelId="{069CA737-8F67-49A1-8D9F-C8082F5FAEEC}" type="presParOf" srcId="{F6B4F990-7D7E-4416-B0A9-5472876F2B15}" destId="{6346466B-345B-4DBC-978A-2CA8001C8BD3}" srcOrd="2" destOrd="0" presId="urn:microsoft.com/office/officeart/2005/8/layout/venn1"/>
    <dgm:cxn modelId="{0E1005A3-DE95-4CFE-ABB8-69C082B6714D}" type="presParOf" srcId="{F6B4F990-7D7E-4416-B0A9-5472876F2B15}" destId="{D9B07472-1D1F-45DA-AD69-562F7C440574}" srcOrd="3" destOrd="0" presId="urn:microsoft.com/office/officeart/2005/8/layout/venn1"/>
    <dgm:cxn modelId="{D282799C-5D81-4EA9-99A3-8569679B853E}" type="presParOf" srcId="{F6B4F990-7D7E-4416-B0A9-5472876F2B15}" destId="{0BCDD0D3-70E8-42B2-BB65-3375689C9B79}" srcOrd="4" destOrd="0" presId="urn:microsoft.com/office/officeart/2005/8/layout/venn1"/>
    <dgm:cxn modelId="{E70C1E8C-516B-4D92-B770-5CABFC5C3488}" type="presParOf" srcId="{F6B4F990-7D7E-4416-B0A9-5472876F2B15}" destId="{C060F6FD-D397-4A87-9439-D7EFC8D73C44}" srcOrd="5" destOrd="0" presId="urn:microsoft.com/office/officeart/2005/8/layout/venn1"/>
    <dgm:cxn modelId="{C4B50A3E-CFE1-472F-8AC3-36D96453182B}" type="presParOf" srcId="{F6B4F990-7D7E-4416-B0A9-5472876F2B15}" destId="{1340C9C8-C344-48F2-889E-C44B359FAC25}" srcOrd="6" destOrd="0" presId="urn:microsoft.com/office/officeart/2005/8/layout/venn1"/>
    <dgm:cxn modelId="{3B0EFCA3-3D32-41A2-B7A8-2B2915A145B1}" type="presParOf" srcId="{F6B4F990-7D7E-4416-B0A9-5472876F2B15}" destId="{DA220067-EB92-4625-A46E-85ED01FFA11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2FE86-1316-404B-BA23-D3C1A021698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44BAEFC-2A83-4C18-BA8D-7011F3B2C658}">
      <dgm:prSet phldrT="[Texto]"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Sintomas</a:t>
          </a:r>
          <a:r>
            <a: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alarma</a:t>
          </a:r>
        </a:p>
        <a:p>
          <a:r>
            <a:rPr lang="es-ES" sz="1600" dirty="0" smtClean="0">
              <a:solidFill>
                <a:schemeClr val="bg1"/>
              </a:solidFill>
            </a:rPr>
            <a:t>Fiebre periódica</a:t>
          </a:r>
        </a:p>
        <a:p>
          <a:r>
            <a:rPr lang="es-ES" sz="1600" dirty="0" err="1" smtClean="0"/>
            <a:t>Rash</a:t>
          </a:r>
          <a:endParaRPr lang="es-ES" sz="1600" dirty="0" smtClean="0"/>
        </a:p>
        <a:p>
          <a:r>
            <a:rPr lang="es-ES" sz="1600" dirty="0" smtClean="0"/>
            <a:t>Artralgias/artritis</a:t>
          </a:r>
        </a:p>
        <a:p>
          <a:r>
            <a:rPr lang="es-ES" sz="1600" dirty="0" smtClean="0"/>
            <a:t>Dolor abdominal</a:t>
          </a:r>
        </a:p>
        <a:p>
          <a:r>
            <a:rPr lang="es-ES" sz="1600" dirty="0" smtClean="0"/>
            <a:t>Aumento RFA </a:t>
          </a:r>
          <a:endParaRPr lang="es-ES" sz="1600" dirty="0"/>
        </a:p>
      </dgm:t>
    </dgm:pt>
    <dgm:pt modelId="{35A74A91-74E4-4CE5-8C15-33BD4A84DE4B}" type="parTrans" cxnId="{35643E99-262D-4558-AC6C-2DFF1BB435B0}">
      <dgm:prSet/>
      <dgm:spPr/>
      <dgm:t>
        <a:bodyPr/>
        <a:lstStyle/>
        <a:p>
          <a:endParaRPr lang="es-ES"/>
        </a:p>
      </dgm:t>
    </dgm:pt>
    <dgm:pt modelId="{C0E3125C-136D-44D8-A732-BCE2A7D779F6}" type="sibTrans" cxnId="{35643E99-262D-4558-AC6C-2DFF1BB435B0}">
      <dgm:prSet/>
      <dgm:spPr/>
      <dgm:t>
        <a:bodyPr/>
        <a:lstStyle/>
        <a:p>
          <a:endParaRPr lang="es-ES"/>
        </a:p>
      </dgm:t>
    </dgm:pt>
    <dgm:pt modelId="{12BA5925-1A4A-4823-8C8A-6F3F017E8AB9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Diagnostico  sospecha</a:t>
          </a:r>
        </a:p>
        <a:p>
          <a:r>
            <a:rPr lang="es-ES" sz="1600" dirty="0" smtClean="0"/>
            <a:t>Infecciones</a:t>
          </a:r>
        </a:p>
        <a:p>
          <a:r>
            <a:rPr lang="es-ES" sz="1600" dirty="0" smtClean="0"/>
            <a:t>Enfermedades autoinmunes</a:t>
          </a:r>
        </a:p>
        <a:p>
          <a:r>
            <a:rPr lang="es-ES" sz="1600" dirty="0" smtClean="0"/>
            <a:t>Enfermedades </a:t>
          </a:r>
          <a:r>
            <a:rPr lang="es-ES" sz="1600" dirty="0" err="1" smtClean="0"/>
            <a:t>autoinflamatorias</a:t>
          </a:r>
          <a:endParaRPr lang="es-ES" sz="1600" dirty="0"/>
        </a:p>
      </dgm:t>
    </dgm:pt>
    <dgm:pt modelId="{FE5C59B3-E31F-4E38-946A-209D81C86532}" type="parTrans" cxnId="{D48CB801-2AAF-4632-A983-A01DE170E053}">
      <dgm:prSet/>
      <dgm:spPr/>
      <dgm:t>
        <a:bodyPr/>
        <a:lstStyle/>
        <a:p>
          <a:endParaRPr lang="es-ES"/>
        </a:p>
      </dgm:t>
    </dgm:pt>
    <dgm:pt modelId="{E2A96C7F-49BB-4EF5-8B31-CD3C6EEB492C}" type="sibTrans" cxnId="{D48CB801-2AAF-4632-A983-A01DE170E053}">
      <dgm:prSet/>
      <dgm:spPr/>
      <dgm:t>
        <a:bodyPr/>
        <a:lstStyle/>
        <a:p>
          <a:endParaRPr lang="es-ES"/>
        </a:p>
      </dgm:t>
    </dgm:pt>
    <dgm:pt modelId="{DA85AF39-FEF3-45A2-8D11-6392C2836C4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Diagnostico confirmación</a:t>
          </a:r>
        </a:p>
        <a:p>
          <a:r>
            <a:rPr lang="es-ES" sz="1800" dirty="0" smtClean="0">
              <a:solidFill>
                <a:schemeClr val="bg1"/>
              </a:solidFill>
            </a:rPr>
            <a:t>Test genético</a:t>
          </a:r>
        </a:p>
        <a:p>
          <a:r>
            <a:rPr lang="es-ES" sz="1800" dirty="0" smtClean="0">
              <a:solidFill>
                <a:schemeClr val="bg1"/>
              </a:solidFill>
            </a:rPr>
            <a:t>Criterios diagnósticos</a:t>
          </a:r>
          <a:endParaRPr lang="es-ES" sz="1800" dirty="0">
            <a:solidFill>
              <a:schemeClr val="bg1"/>
            </a:solidFill>
          </a:endParaRPr>
        </a:p>
      </dgm:t>
    </dgm:pt>
    <dgm:pt modelId="{1E56D368-6F96-4E17-BDE1-0233BE5F1A69}" type="parTrans" cxnId="{16F3D21D-6274-437D-9D4E-750038321324}">
      <dgm:prSet/>
      <dgm:spPr/>
      <dgm:t>
        <a:bodyPr/>
        <a:lstStyle/>
        <a:p>
          <a:endParaRPr lang="es-ES"/>
        </a:p>
      </dgm:t>
    </dgm:pt>
    <dgm:pt modelId="{CB1452A4-F98E-4E84-8B20-3F0D9AD929DC}" type="sibTrans" cxnId="{16F3D21D-6274-437D-9D4E-750038321324}">
      <dgm:prSet/>
      <dgm:spPr/>
      <dgm:t>
        <a:bodyPr/>
        <a:lstStyle/>
        <a:p>
          <a:endParaRPr lang="es-ES"/>
        </a:p>
      </dgm:t>
    </dgm:pt>
    <dgm:pt modelId="{D9069131-04C7-4913-9738-72D6372A7668}" type="pres">
      <dgm:prSet presAssocID="{F162FE86-1316-404B-BA23-D3C1A0216982}" presName="CompostProcess" presStyleCnt="0">
        <dgm:presLayoutVars>
          <dgm:dir/>
          <dgm:resizeHandles val="exact"/>
        </dgm:presLayoutVars>
      </dgm:prSet>
      <dgm:spPr/>
    </dgm:pt>
    <dgm:pt modelId="{E3C56AE7-C3F5-424E-B11E-924C786245CA}" type="pres">
      <dgm:prSet presAssocID="{F162FE86-1316-404B-BA23-D3C1A0216982}" presName="arrow" presStyleLbl="bgShp" presStyleIdx="0" presStyleCnt="1"/>
      <dgm:spPr/>
    </dgm:pt>
    <dgm:pt modelId="{7CE7B240-100A-48A0-9B40-748864A82350}" type="pres">
      <dgm:prSet presAssocID="{F162FE86-1316-404B-BA23-D3C1A0216982}" presName="linearProcess" presStyleCnt="0"/>
      <dgm:spPr/>
    </dgm:pt>
    <dgm:pt modelId="{CB8181E7-5163-483D-BE36-F2996AC2CA7E}" type="pres">
      <dgm:prSet presAssocID="{744BAEFC-2A83-4C18-BA8D-7011F3B2C65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376E9-71AA-4C43-9320-36F936BB84D4}" type="pres">
      <dgm:prSet presAssocID="{C0E3125C-136D-44D8-A732-BCE2A7D779F6}" presName="sibTrans" presStyleCnt="0"/>
      <dgm:spPr/>
    </dgm:pt>
    <dgm:pt modelId="{DDD7092A-7361-4EEE-B059-D05FB80CC15A}" type="pres">
      <dgm:prSet presAssocID="{12BA5925-1A4A-4823-8C8A-6F3F017E8A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D72150-FF37-4BD2-8FE5-D70DA7738322}" type="pres">
      <dgm:prSet presAssocID="{E2A96C7F-49BB-4EF5-8B31-CD3C6EEB492C}" presName="sibTrans" presStyleCnt="0"/>
      <dgm:spPr/>
    </dgm:pt>
    <dgm:pt modelId="{AFF0F6D4-AFE3-4D48-864B-DB2A7CEA8669}" type="pres">
      <dgm:prSet presAssocID="{DA85AF39-FEF3-45A2-8D11-6392C2836C4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7BAE9B-1C6F-468A-B751-8CE474B44834}" type="presOf" srcId="{DA85AF39-FEF3-45A2-8D11-6392C2836C46}" destId="{AFF0F6D4-AFE3-4D48-864B-DB2A7CEA8669}" srcOrd="0" destOrd="0" presId="urn:microsoft.com/office/officeart/2005/8/layout/hProcess9"/>
    <dgm:cxn modelId="{35643E99-262D-4558-AC6C-2DFF1BB435B0}" srcId="{F162FE86-1316-404B-BA23-D3C1A0216982}" destId="{744BAEFC-2A83-4C18-BA8D-7011F3B2C658}" srcOrd="0" destOrd="0" parTransId="{35A74A91-74E4-4CE5-8C15-33BD4A84DE4B}" sibTransId="{C0E3125C-136D-44D8-A732-BCE2A7D779F6}"/>
    <dgm:cxn modelId="{4A23C628-123B-46CE-AA32-AA50F7B616CE}" type="presOf" srcId="{744BAEFC-2A83-4C18-BA8D-7011F3B2C658}" destId="{CB8181E7-5163-483D-BE36-F2996AC2CA7E}" srcOrd="0" destOrd="0" presId="urn:microsoft.com/office/officeart/2005/8/layout/hProcess9"/>
    <dgm:cxn modelId="{1A0BD7EE-9095-49B4-AB9B-FC95AB81E80F}" type="presOf" srcId="{12BA5925-1A4A-4823-8C8A-6F3F017E8AB9}" destId="{DDD7092A-7361-4EEE-B059-D05FB80CC15A}" srcOrd="0" destOrd="0" presId="urn:microsoft.com/office/officeart/2005/8/layout/hProcess9"/>
    <dgm:cxn modelId="{CC9B9FD7-4D47-458D-8C92-E57E4439C768}" type="presOf" srcId="{F162FE86-1316-404B-BA23-D3C1A0216982}" destId="{D9069131-04C7-4913-9738-72D6372A7668}" srcOrd="0" destOrd="0" presId="urn:microsoft.com/office/officeart/2005/8/layout/hProcess9"/>
    <dgm:cxn modelId="{16F3D21D-6274-437D-9D4E-750038321324}" srcId="{F162FE86-1316-404B-BA23-D3C1A0216982}" destId="{DA85AF39-FEF3-45A2-8D11-6392C2836C46}" srcOrd="2" destOrd="0" parTransId="{1E56D368-6F96-4E17-BDE1-0233BE5F1A69}" sibTransId="{CB1452A4-F98E-4E84-8B20-3F0D9AD929DC}"/>
    <dgm:cxn modelId="{D48CB801-2AAF-4632-A983-A01DE170E053}" srcId="{F162FE86-1316-404B-BA23-D3C1A0216982}" destId="{12BA5925-1A4A-4823-8C8A-6F3F017E8AB9}" srcOrd="1" destOrd="0" parTransId="{FE5C59B3-E31F-4E38-946A-209D81C86532}" sibTransId="{E2A96C7F-49BB-4EF5-8B31-CD3C6EEB492C}"/>
    <dgm:cxn modelId="{E70F3DC6-8B65-4053-B13F-F4041F4808D6}" type="presParOf" srcId="{D9069131-04C7-4913-9738-72D6372A7668}" destId="{E3C56AE7-C3F5-424E-B11E-924C786245CA}" srcOrd="0" destOrd="0" presId="urn:microsoft.com/office/officeart/2005/8/layout/hProcess9"/>
    <dgm:cxn modelId="{1B43E429-337B-4E1B-8416-1B476BF1333B}" type="presParOf" srcId="{D9069131-04C7-4913-9738-72D6372A7668}" destId="{7CE7B240-100A-48A0-9B40-748864A82350}" srcOrd="1" destOrd="0" presId="urn:microsoft.com/office/officeart/2005/8/layout/hProcess9"/>
    <dgm:cxn modelId="{6C972FC8-A838-4BF9-A9BA-80C4268903FC}" type="presParOf" srcId="{7CE7B240-100A-48A0-9B40-748864A82350}" destId="{CB8181E7-5163-483D-BE36-F2996AC2CA7E}" srcOrd="0" destOrd="0" presId="urn:microsoft.com/office/officeart/2005/8/layout/hProcess9"/>
    <dgm:cxn modelId="{AD84716C-04B7-4EA5-9FF6-878AD3991F63}" type="presParOf" srcId="{7CE7B240-100A-48A0-9B40-748864A82350}" destId="{6CE376E9-71AA-4C43-9320-36F936BB84D4}" srcOrd="1" destOrd="0" presId="urn:microsoft.com/office/officeart/2005/8/layout/hProcess9"/>
    <dgm:cxn modelId="{F4D75640-415D-4952-9758-C4F826E0E95D}" type="presParOf" srcId="{7CE7B240-100A-48A0-9B40-748864A82350}" destId="{DDD7092A-7361-4EEE-B059-D05FB80CC15A}" srcOrd="2" destOrd="0" presId="urn:microsoft.com/office/officeart/2005/8/layout/hProcess9"/>
    <dgm:cxn modelId="{7129B8AE-C125-4EBB-BBFD-4A9395AA9EB8}" type="presParOf" srcId="{7CE7B240-100A-48A0-9B40-748864A82350}" destId="{2ED72150-FF37-4BD2-8FE5-D70DA7738322}" srcOrd="3" destOrd="0" presId="urn:microsoft.com/office/officeart/2005/8/layout/hProcess9"/>
    <dgm:cxn modelId="{229B90CF-D8EA-40DC-B536-A008C9333A8C}" type="presParOf" srcId="{7CE7B240-100A-48A0-9B40-748864A82350}" destId="{AFF0F6D4-AFE3-4D48-864B-DB2A7CEA8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327A17-ECC3-4C95-A17B-9C53DA6CF9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AFC0F11-29B1-4EF2-AC9E-9A15FFB1A985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Extracción ADN</a:t>
          </a:r>
          <a:endParaRPr lang="es-ES" dirty="0">
            <a:solidFill>
              <a:schemeClr val="tx1"/>
            </a:solidFill>
          </a:endParaRPr>
        </a:p>
      </dgm:t>
    </dgm:pt>
    <dgm:pt modelId="{7CF1E3E0-2301-4204-BD7E-17C89B0C299F}" type="parTrans" cxnId="{79B51F1C-E54B-459D-BC48-C8B022349862}">
      <dgm:prSet/>
      <dgm:spPr/>
      <dgm:t>
        <a:bodyPr/>
        <a:lstStyle/>
        <a:p>
          <a:endParaRPr lang="es-ES"/>
        </a:p>
      </dgm:t>
    </dgm:pt>
    <dgm:pt modelId="{9F574F0C-9C9F-4359-ACB5-1564AE980E22}" type="sibTrans" cxnId="{79B51F1C-E54B-459D-BC48-C8B022349862}">
      <dgm:prSet/>
      <dgm:spPr/>
      <dgm:t>
        <a:bodyPr/>
        <a:lstStyle/>
        <a:p>
          <a:endParaRPr lang="es-ES"/>
        </a:p>
      </dgm:t>
    </dgm:pt>
    <dgm:pt modelId="{66FB7382-0088-4D3C-93EA-B83A610A689C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Amplificación de exones de genes del panel </a:t>
          </a:r>
          <a:endParaRPr lang="es-ES" dirty="0">
            <a:solidFill>
              <a:schemeClr val="tx1"/>
            </a:solidFill>
          </a:endParaRPr>
        </a:p>
      </dgm:t>
    </dgm:pt>
    <dgm:pt modelId="{C3AFC394-662B-42C5-8CBD-53CA8F514751}" type="parTrans" cxnId="{3802BFE2-0A37-4BAF-8486-9CC463DB5AAA}">
      <dgm:prSet/>
      <dgm:spPr/>
      <dgm:t>
        <a:bodyPr/>
        <a:lstStyle/>
        <a:p>
          <a:endParaRPr lang="es-ES"/>
        </a:p>
      </dgm:t>
    </dgm:pt>
    <dgm:pt modelId="{DE88A9CF-1FDC-4CAE-9F07-FF69F087398E}" type="sibTrans" cxnId="{3802BFE2-0A37-4BAF-8486-9CC463DB5AAA}">
      <dgm:prSet/>
      <dgm:spPr/>
      <dgm:t>
        <a:bodyPr/>
        <a:lstStyle/>
        <a:p>
          <a:endParaRPr lang="es-ES"/>
        </a:p>
      </dgm:t>
    </dgm:pt>
    <dgm:pt modelId="{B7E9662F-E457-4F66-ACB4-F86E2EA34B9F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Secuenciación NGS</a:t>
          </a:r>
          <a:endParaRPr lang="es-ES" dirty="0">
            <a:solidFill>
              <a:schemeClr val="tx1"/>
            </a:solidFill>
          </a:endParaRPr>
        </a:p>
      </dgm:t>
    </dgm:pt>
    <dgm:pt modelId="{38195784-8A40-4AC1-9AC1-91D0FF681399}" type="parTrans" cxnId="{5D07306E-8208-487F-8ACD-A0625E344E61}">
      <dgm:prSet/>
      <dgm:spPr/>
      <dgm:t>
        <a:bodyPr/>
        <a:lstStyle/>
        <a:p>
          <a:endParaRPr lang="es-ES"/>
        </a:p>
      </dgm:t>
    </dgm:pt>
    <dgm:pt modelId="{AEE58F38-BB9B-44B8-96CB-322F549C2F07}" type="sibTrans" cxnId="{5D07306E-8208-487F-8ACD-A0625E344E61}">
      <dgm:prSet/>
      <dgm:spPr/>
      <dgm:t>
        <a:bodyPr/>
        <a:lstStyle/>
        <a:p>
          <a:endParaRPr lang="es-ES"/>
        </a:p>
      </dgm:t>
    </dgm:pt>
    <dgm:pt modelId="{F70D01F8-F051-4667-BDA5-121209C5E71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Confirmación/Validación por  </a:t>
          </a:r>
          <a:r>
            <a:rPr lang="es-ES" dirty="0" err="1" smtClean="0">
              <a:solidFill>
                <a:schemeClr val="tx1"/>
              </a:solidFill>
            </a:rPr>
            <a:t>Sanger</a:t>
          </a:r>
          <a:endParaRPr lang="es-ES" dirty="0">
            <a:solidFill>
              <a:schemeClr val="tx1"/>
            </a:solidFill>
          </a:endParaRPr>
        </a:p>
      </dgm:t>
    </dgm:pt>
    <dgm:pt modelId="{B4D0BF0A-D09C-485D-8AA3-214120DC0EE4}" type="parTrans" cxnId="{AB2D2413-BBC5-4D98-9390-F521CF61A1CB}">
      <dgm:prSet/>
      <dgm:spPr/>
      <dgm:t>
        <a:bodyPr/>
        <a:lstStyle/>
        <a:p>
          <a:endParaRPr lang="es-ES"/>
        </a:p>
      </dgm:t>
    </dgm:pt>
    <dgm:pt modelId="{ACF9C096-0FCA-4229-8518-548887E6CE2F}" type="sibTrans" cxnId="{AB2D2413-BBC5-4D98-9390-F521CF61A1CB}">
      <dgm:prSet/>
      <dgm:spPr/>
      <dgm:t>
        <a:bodyPr/>
        <a:lstStyle/>
        <a:p>
          <a:endParaRPr lang="es-ES"/>
        </a:p>
      </dgm:t>
    </dgm:pt>
    <dgm:pt modelId="{08A97787-074A-4DB1-B456-B363E573BF07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Elaboración de informe</a:t>
          </a:r>
          <a:endParaRPr lang="es-ES" dirty="0">
            <a:solidFill>
              <a:schemeClr val="tx1"/>
            </a:solidFill>
          </a:endParaRPr>
        </a:p>
      </dgm:t>
    </dgm:pt>
    <dgm:pt modelId="{4CD58D4A-F6B5-4486-AAEE-F0CD6AFE6328}" type="parTrans" cxnId="{DD3322C1-DA41-410D-84D9-84C1B6A48B5B}">
      <dgm:prSet/>
      <dgm:spPr/>
      <dgm:t>
        <a:bodyPr/>
        <a:lstStyle/>
        <a:p>
          <a:endParaRPr lang="es-ES"/>
        </a:p>
      </dgm:t>
    </dgm:pt>
    <dgm:pt modelId="{D84CB484-20C1-4662-8D11-0C2C679CB917}" type="sibTrans" cxnId="{DD3322C1-DA41-410D-84D9-84C1B6A48B5B}">
      <dgm:prSet/>
      <dgm:spPr/>
      <dgm:t>
        <a:bodyPr/>
        <a:lstStyle/>
        <a:p>
          <a:endParaRPr lang="es-ES"/>
        </a:p>
      </dgm:t>
    </dgm:pt>
    <dgm:pt modelId="{9A98936A-7BB2-40A5-B8A2-25D7D0C15CDD}" type="pres">
      <dgm:prSet presAssocID="{E1327A17-ECC3-4C95-A17B-9C53DA6CF9C6}" presName="linearFlow" presStyleCnt="0">
        <dgm:presLayoutVars>
          <dgm:resizeHandles val="exact"/>
        </dgm:presLayoutVars>
      </dgm:prSet>
      <dgm:spPr/>
    </dgm:pt>
    <dgm:pt modelId="{688FECAA-8C9B-413C-96E7-F321F9B1E29D}" type="pres">
      <dgm:prSet presAssocID="{AAFC0F11-29B1-4EF2-AC9E-9A15FFB1A985}" presName="node" presStyleLbl="node1" presStyleIdx="0" presStyleCnt="5" custLinFactX="-8362" custLinFactNeighborX="-100000" custLinFactNeighborY="86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A54F3-D0D2-4D9B-B703-CD4C5E7D89FF}" type="pres">
      <dgm:prSet presAssocID="{9F574F0C-9C9F-4359-ACB5-1564AE980E22}" presName="sibTrans" presStyleLbl="sibTrans2D1" presStyleIdx="0" presStyleCnt="4" custLinFactNeighborX="-21322" custLinFactNeighborY="9783"/>
      <dgm:spPr/>
    </dgm:pt>
    <dgm:pt modelId="{296A60B4-8002-46DD-813C-95AC4B017F56}" type="pres">
      <dgm:prSet presAssocID="{9F574F0C-9C9F-4359-ACB5-1564AE980E22}" presName="connectorText" presStyleLbl="sibTrans2D1" presStyleIdx="0" presStyleCnt="4"/>
      <dgm:spPr/>
    </dgm:pt>
    <dgm:pt modelId="{46454B9B-D3BD-4F2B-9DDE-E81789BADD5F}" type="pres">
      <dgm:prSet presAssocID="{66FB7382-0088-4D3C-93EA-B83A610A689C}" presName="node" presStyleLbl="node1" presStyleIdx="1" presStyleCnt="5" custLinFactX="-8362" custLinFactY="4941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58D2D-D4B8-4FBC-8E66-63245DB3EF2A}" type="pres">
      <dgm:prSet presAssocID="{DE88A9CF-1FDC-4CAE-9F07-FF69F087398E}" presName="sibTrans" presStyleLbl="sibTrans2D1" presStyleIdx="1" presStyleCnt="4" custLinFactNeighborX="-15407" custLinFactNeighborY="-5688"/>
      <dgm:spPr/>
    </dgm:pt>
    <dgm:pt modelId="{BB396822-3723-4ABE-A319-D72B7A0E8E71}" type="pres">
      <dgm:prSet presAssocID="{DE88A9CF-1FDC-4CAE-9F07-FF69F087398E}" presName="connectorText" presStyleLbl="sibTrans2D1" presStyleIdx="1" presStyleCnt="4"/>
      <dgm:spPr/>
    </dgm:pt>
    <dgm:pt modelId="{13DFD511-CFE4-4777-A3B5-ACCB1172D4C5}" type="pres">
      <dgm:prSet presAssocID="{B7E9662F-E457-4F66-ACB4-F86E2EA34B9F}" presName="node" presStyleLbl="node1" presStyleIdx="2" presStyleCnt="5" custLinFactX="-8362" custLinFactY="127905" custLinFactNeighborX="-100000" custLinFactNeighborY="200000">
        <dgm:presLayoutVars>
          <dgm:bulletEnabled val="1"/>
        </dgm:presLayoutVars>
      </dgm:prSet>
      <dgm:spPr/>
    </dgm:pt>
    <dgm:pt modelId="{490872D2-29A4-4DB7-8289-37CE8FF37ED7}" type="pres">
      <dgm:prSet presAssocID="{AEE58F38-BB9B-44B8-96CB-322F549C2F07}" presName="sibTrans" presStyleLbl="sibTrans2D1" presStyleIdx="2" presStyleCnt="4" custAng="21528389" custLinFactNeighborX="-1157" custLinFactNeighborY="28575"/>
      <dgm:spPr/>
    </dgm:pt>
    <dgm:pt modelId="{BD271407-EDD2-4A6B-BA1B-DB5CAC40C3D0}" type="pres">
      <dgm:prSet presAssocID="{AEE58F38-BB9B-44B8-96CB-322F549C2F07}" presName="connectorText" presStyleLbl="sibTrans2D1" presStyleIdx="2" presStyleCnt="4"/>
      <dgm:spPr/>
    </dgm:pt>
    <dgm:pt modelId="{1AD00EA6-5215-4D8B-84AC-B586AD2AA545}" type="pres">
      <dgm:prSet presAssocID="{F70D01F8-F051-4667-BDA5-121209C5E71E}" presName="node" presStyleLbl="node1" presStyleIdx="3" presStyleCnt="5" custLinFactY="39045" custLinFactNeighborX="40685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2D3C1-485C-4B3C-AF87-BF5B9061BB3B}" type="pres">
      <dgm:prSet presAssocID="{ACF9C096-0FCA-4229-8518-548887E6CE2F}" presName="sibTrans" presStyleLbl="sibTrans2D1" presStyleIdx="3" presStyleCnt="4"/>
      <dgm:spPr/>
    </dgm:pt>
    <dgm:pt modelId="{4A6843B4-19E8-45BA-AA43-B1B898B188C1}" type="pres">
      <dgm:prSet presAssocID="{ACF9C096-0FCA-4229-8518-548887E6CE2F}" presName="connectorText" presStyleLbl="sibTrans2D1" presStyleIdx="3" presStyleCnt="4"/>
      <dgm:spPr/>
    </dgm:pt>
    <dgm:pt modelId="{2CBFA6CC-4BA9-4EAF-9CCF-3CE19586F05B}" type="pres">
      <dgm:prSet presAssocID="{08A97787-074A-4DB1-B456-B363E573BF07}" presName="node" presStyleLbl="node1" presStyleIdx="4" presStyleCnt="5" custLinFactY="-161470" custLinFactNeighborX="40685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76AFBB-30ED-4BF6-B8C8-F49E3DCE83A9}" type="presOf" srcId="{DE88A9CF-1FDC-4CAE-9F07-FF69F087398E}" destId="{BB396822-3723-4ABE-A319-D72B7A0E8E71}" srcOrd="1" destOrd="0" presId="urn:microsoft.com/office/officeart/2005/8/layout/process2"/>
    <dgm:cxn modelId="{C3901C02-E801-46EC-951D-AD2409173BF6}" type="presOf" srcId="{AEE58F38-BB9B-44B8-96CB-322F549C2F07}" destId="{BD271407-EDD2-4A6B-BA1B-DB5CAC40C3D0}" srcOrd="1" destOrd="0" presId="urn:microsoft.com/office/officeart/2005/8/layout/process2"/>
    <dgm:cxn modelId="{FA55F6B1-8724-4BA7-BAEC-B5458AAB0248}" type="presOf" srcId="{ACF9C096-0FCA-4229-8518-548887E6CE2F}" destId="{4A6843B4-19E8-45BA-AA43-B1B898B188C1}" srcOrd="1" destOrd="0" presId="urn:microsoft.com/office/officeart/2005/8/layout/process2"/>
    <dgm:cxn modelId="{09A86917-BDE0-43B6-82D9-503E0729AB54}" type="presOf" srcId="{AAFC0F11-29B1-4EF2-AC9E-9A15FFB1A985}" destId="{688FECAA-8C9B-413C-96E7-F321F9B1E29D}" srcOrd="0" destOrd="0" presId="urn:microsoft.com/office/officeart/2005/8/layout/process2"/>
    <dgm:cxn modelId="{BE5A3C81-F630-4114-A87C-6B09B9BA3FE4}" type="presOf" srcId="{AEE58F38-BB9B-44B8-96CB-322F549C2F07}" destId="{490872D2-29A4-4DB7-8289-37CE8FF37ED7}" srcOrd="0" destOrd="0" presId="urn:microsoft.com/office/officeart/2005/8/layout/process2"/>
    <dgm:cxn modelId="{4809A410-681A-4412-B478-39EDB862CA41}" type="presOf" srcId="{DE88A9CF-1FDC-4CAE-9F07-FF69F087398E}" destId="{73D58D2D-D4B8-4FBC-8E66-63245DB3EF2A}" srcOrd="0" destOrd="0" presId="urn:microsoft.com/office/officeart/2005/8/layout/process2"/>
    <dgm:cxn modelId="{152DBEAC-3B2C-4ADD-9DFA-FC14DCB22848}" type="presOf" srcId="{9F574F0C-9C9F-4359-ACB5-1564AE980E22}" destId="{296A60B4-8002-46DD-813C-95AC4B017F56}" srcOrd="1" destOrd="0" presId="urn:microsoft.com/office/officeart/2005/8/layout/process2"/>
    <dgm:cxn modelId="{5E4B5BEB-D41C-4323-BEF0-D118BA50F75B}" type="presOf" srcId="{66FB7382-0088-4D3C-93EA-B83A610A689C}" destId="{46454B9B-D3BD-4F2B-9DDE-E81789BADD5F}" srcOrd="0" destOrd="0" presId="urn:microsoft.com/office/officeart/2005/8/layout/process2"/>
    <dgm:cxn modelId="{A597E9F9-D883-426F-B201-BB044F3BBDA9}" type="presOf" srcId="{F70D01F8-F051-4667-BDA5-121209C5E71E}" destId="{1AD00EA6-5215-4D8B-84AC-B586AD2AA545}" srcOrd="0" destOrd="0" presId="urn:microsoft.com/office/officeart/2005/8/layout/process2"/>
    <dgm:cxn modelId="{F5C39A23-2BD7-4366-BCBD-45DDA5B7A7DF}" type="presOf" srcId="{B7E9662F-E457-4F66-ACB4-F86E2EA34B9F}" destId="{13DFD511-CFE4-4777-A3B5-ACCB1172D4C5}" srcOrd="0" destOrd="0" presId="urn:microsoft.com/office/officeart/2005/8/layout/process2"/>
    <dgm:cxn modelId="{6FAD782D-0C49-4746-978D-331D8AC2220C}" type="presOf" srcId="{08A97787-074A-4DB1-B456-B363E573BF07}" destId="{2CBFA6CC-4BA9-4EAF-9CCF-3CE19586F05B}" srcOrd="0" destOrd="0" presId="urn:microsoft.com/office/officeart/2005/8/layout/process2"/>
    <dgm:cxn modelId="{DD3322C1-DA41-410D-84D9-84C1B6A48B5B}" srcId="{E1327A17-ECC3-4C95-A17B-9C53DA6CF9C6}" destId="{08A97787-074A-4DB1-B456-B363E573BF07}" srcOrd="4" destOrd="0" parTransId="{4CD58D4A-F6B5-4486-AAEE-F0CD6AFE6328}" sibTransId="{D84CB484-20C1-4662-8D11-0C2C679CB917}"/>
    <dgm:cxn modelId="{D62D1A53-80BB-4154-8231-B9FA32969844}" type="presOf" srcId="{E1327A17-ECC3-4C95-A17B-9C53DA6CF9C6}" destId="{9A98936A-7BB2-40A5-B8A2-25D7D0C15CDD}" srcOrd="0" destOrd="0" presId="urn:microsoft.com/office/officeart/2005/8/layout/process2"/>
    <dgm:cxn modelId="{AB2D2413-BBC5-4D98-9390-F521CF61A1CB}" srcId="{E1327A17-ECC3-4C95-A17B-9C53DA6CF9C6}" destId="{F70D01F8-F051-4667-BDA5-121209C5E71E}" srcOrd="3" destOrd="0" parTransId="{B4D0BF0A-D09C-485D-8AA3-214120DC0EE4}" sibTransId="{ACF9C096-0FCA-4229-8518-548887E6CE2F}"/>
    <dgm:cxn modelId="{5D07306E-8208-487F-8ACD-A0625E344E61}" srcId="{E1327A17-ECC3-4C95-A17B-9C53DA6CF9C6}" destId="{B7E9662F-E457-4F66-ACB4-F86E2EA34B9F}" srcOrd="2" destOrd="0" parTransId="{38195784-8A40-4AC1-9AC1-91D0FF681399}" sibTransId="{AEE58F38-BB9B-44B8-96CB-322F549C2F07}"/>
    <dgm:cxn modelId="{7F444B7E-1B45-4DCE-84E0-55D916BB42B7}" type="presOf" srcId="{9F574F0C-9C9F-4359-ACB5-1564AE980E22}" destId="{ED3A54F3-D0D2-4D9B-B703-CD4C5E7D89FF}" srcOrd="0" destOrd="0" presId="urn:microsoft.com/office/officeart/2005/8/layout/process2"/>
    <dgm:cxn modelId="{59863588-B3CB-47ED-A68B-9C6FC8C0EEF1}" type="presOf" srcId="{ACF9C096-0FCA-4229-8518-548887E6CE2F}" destId="{9652D3C1-485C-4B3C-AF87-BF5B9061BB3B}" srcOrd="0" destOrd="0" presId="urn:microsoft.com/office/officeart/2005/8/layout/process2"/>
    <dgm:cxn modelId="{3802BFE2-0A37-4BAF-8486-9CC463DB5AAA}" srcId="{E1327A17-ECC3-4C95-A17B-9C53DA6CF9C6}" destId="{66FB7382-0088-4D3C-93EA-B83A610A689C}" srcOrd="1" destOrd="0" parTransId="{C3AFC394-662B-42C5-8CBD-53CA8F514751}" sibTransId="{DE88A9CF-1FDC-4CAE-9F07-FF69F087398E}"/>
    <dgm:cxn modelId="{79B51F1C-E54B-459D-BC48-C8B022349862}" srcId="{E1327A17-ECC3-4C95-A17B-9C53DA6CF9C6}" destId="{AAFC0F11-29B1-4EF2-AC9E-9A15FFB1A985}" srcOrd="0" destOrd="0" parTransId="{7CF1E3E0-2301-4204-BD7E-17C89B0C299F}" sibTransId="{9F574F0C-9C9F-4359-ACB5-1564AE980E22}"/>
    <dgm:cxn modelId="{4BAF71F1-DD89-4584-A65E-8A26BF248A03}" type="presParOf" srcId="{9A98936A-7BB2-40A5-B8A2-25D7D0C15CDD}" destId="{688FECAA-8C9B-413C-96E7-F321F9B1E29D}" srcOrd="0" destOrd="0" presId="urn:microsoft.com/office/officeart/2005/8/layout/process2"/>
    <dgm:cxn modelId="{C1E70F63-ED9E-491C-B75F-CD2AD5FAD538}" type="presParOf" srcId="{9A98936A-7BB2-40A5-B8A2-25D7D0C15CDD}" destId="{ED3A54F3-D0D2-4D9B-B703-CD4C5E7D89FF}" srcOrd="1" destOrd="0" presId="urn:microsoft.com/office/officeart/2005/8/layout/process2"/>
    <dgm:cxn modelId="{F206EE00-721C-4923-88A7-CB173222F0DA}" type="presParOf" srcId="{ED3A54F3-D0D2-4D9B-B703-CD4C5E7D89FF}" destId="{296A60B4-8002-46DD-813C-95AC4B017F56}" srcOrd="0" destOrd="0" presId="urn:microsoft.com/office/officeart/2005/8/layout/process2"/>
    <dgm:cxn modelId="{BF3880E0-D9F6-45A3-843E-3D00AFD33DDB}" type="presParOf" srcId="{9A98936A-7BB2-40A5-B8A2-25D7D0C15CDD}" destId="{46454B9B-D3BD-4F2B-9DDE-E81789BADD5F}" srcOrd="2" destOrd="0" presId="urn:microsoft.com/office/officeart/2005/8/layout/process2"/>
    <dgm:cxn modelId="{A3FE8916-7B86-4651-88E7-44F90A3916EF}" type="presParOf" srcId="{9A98936A-7BB2-40A5-B8A2-25D7D0C15CDD}" destId="{73D58D2D-D4B8-4FBC-8E66-63245DB3EF2A}" srcOrd="3" destOrd="0" presId="urn:microsoft.com/office/officeart/2005/8/layout/process2"/>
    <dgm:cxn modelId="{D7D85867-AD2B-4043-BFBF-AE54814C5096}" type="presParOf" srcId="{73D58D2D-D4B8-4FBC-8E66-63245DB3EF2A}" destId="{BB396822-3723-4ABE-A319-D72B7A0E8E71}" srcOrd="0" destOrd="0" presId="urn:microsoft.com/office/officeart/2005/8/layout/process2"/>
    <dgm:cxn modelId="{ECEF1CDF-C635-4DED-A870-3AED811EF4DD}" type="presParOf" srcId="{9A98936A-7BB2-40A5-B8A2-25D7D0C15CDD}" destId="{13DFD511-CFE4-4777-A3B5-ACCB1172D4C5}" srcOrd="4" destOrd="0" presId="urn:microsoft.com/office/officeart/2005/8/layout/process2"/>
    <dgm:cxn modelId="{A9DA1A7D-D46E-41FA-AD53-0E53BA3237BB}" type="presParOf" srcId="{9A98936A-7BB2-40A5-B8A2-25D7D0C15CDD}" destId="{490872D2-29A4-4DB7-8289-37CE8FF37ED7}" srcOrd="5" destOrd="0" presId="urn:microsoft.com/office/officeart/2005/8/layout/process2"/>
    <dgm:cxn modelId="{BD3F9324-AB65-43F7-87BD-D72458FFF4FE}" type="presParOf" srcId="{490872D2-29A4-4DB7-8289-37CE8FF37ED7}" destId="{BD271407-EDD2-4A6B-BA1B-DB5CAC40C3D0}" srcOrd="0" destOrd="0" presId="urn:microsoft.com/office/officeart/2005/8/layout/process2"/>
    <dgm:cxn modelId="{47DAFD42-21DF-45DD-B787-FA3E02A86F0D}" type="presParOf" srcId="{9A98936A-7BB2-40A5-B8A2-25D7D0C15CDD}" destId="{1AD00EA6-5215-4D8B-84AC-B586AD2AA545}" srcOrd="6" destOrd="0" presId="urn:microsoft.com/office/officeart/2005/8/layout/process2"/>
    <dgm:cxn modelId="{59FD8690-0189-4DAD-8280-9E14C25EB2ED}" type="presParOf" srcId="{9A98936A-7BB2-40A5-B8A2-25D7D0C15CDD}" destId="{9652D3C1-485C-4B3C-AF87-BF5B9061BB3B}" srcOrd="7" destOrd="0" presId="urn:microsoft.com/office/officeart/2005/8/layout/process2"/>
    <dgm:cxn modelId="{2083A805-AEDF-44BD-9F2E-94ECF2100E4B}" type="presParOf" srcId="{9652D3C1-485C-4B3C-AF87-BF5B9061BB3B}" destId="{4A6843B4-19E8-45BA-AA43-B1B898B188C1}" srcOrd="0" destOrd="0" presId="urn:microsoft.com/office/officeart/2005/8/layout/process2"/>
    <dgm:cxn modelId="{6F95C9E1-DC36-4799-A5BA-9D7C3E846C78}" type="presParOf" srcId="{9A98936A-7BB2-40A5-B8A2-25D7D0C15CDD}" destId="{2CBFA6CC-4BA9-4EAF-9CCF-3CE19586F05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5776F-80B1-461C-82B8-5E5D366FF00B}">
      <dsp:nvSpPr>
        <dsp:cNvPr id="0" name=""/>
        <dsp:cNvSpPr/>
      </dsp:nvSpPr>
      <dsp:spPr>
        <a:xfrm>
          <a:off x="2795708" y="50734"/>
          <a:ext cx="2638182" cy="26381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Inmunología</a:t>
          </a:r>
          <a:endParaRPr lang="es-ES" sz="1800" kern="1200" dirty="0"/>
        </a:p>
      </dsp:txBody>
      <dsp:txXfrm>
        <a:off x="3100114" y="405874"/>
        <a:ext cx="2029370" cy="837115"/>
      </dsp:txXfrm>
    </dsp:sp>
    <dsp:sp modelId="{6346466B-345B-4DBC-978A-2CA8001C8BD3}">
      <dsp:nvSpPr>
        <dsp:cNvPr id="0" name=""/>
        <dsp:cNvSpPr/>
      </dsp:nvSpPr>
      <dsp:spPr>
        <a:xfrm>
          <a:off x="3962597" y="1217622"/>
          <a:ext cx="2638182" cy="2638182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Medicina Interna</a:t>
          </a:r>
          <a:endParaRPr lang="es-ES" sz="1800" kern="1200" dirty="0"/>
        </a:p>
      </dsp:txBody>
      <dsp:txXfrm>
        <a:off x="5383156" y="1522028"/>
        <a:ext cx="1014685" cy="2029370"/>
      </dsp:txXfrm>
    </dsp:sp>
    <dsp:sp modelId="{0BCDD0D3-70E8-42B2-BB65-3375689C9B79}">
      <dsp:nvSpPr>
        <dsp:cNvPr id="0" name=""/>
        <dsp:cNvSpPr/>
      </dsp:nvSpPr>
      <dsp:spPr>
        <a:xfrm>
          <a:off x="2823304" y="2435244"/>
          <a:ext cx="2638182" cy="2638182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Reumatología</a:t>
          </a:r>
          <a:endParaRPr lang="es-ES" sz="1800" kern="1200" dirty="0"/>
        </a:p>
      </dsp:txBody>
      <dsp:txXfrm>
        <a:off x="3127709" y="3881171"/>
        <a:ext cx="2029370" cy="837115"/>
      </dsp:txXfrm>
    </dsp:sp>
    <dsp:sp modelId="{1340C9C8-C344-48F2-889E-C44B359FAC25}">
      <dsp:nvSpPr>
        <dsp:cNvPr id="0" name=""/>
        <dsp:cNvSpPr/>
      </dsp:nvSpPr>
      <dsp:spPr>
        <a:xfrm>
          <a:off x="1531814" y="1242843"/>
          <a:ext cx="2638182" cy="2638182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Otros</a:t>
          </a:r>
          <a:endParaRPr lang="es-ES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Alergología</a:t>
          </a:r>
          <a:endParaRPr lang="es-ES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Nefrologia</a:t>
          </a:r>
          <a:endParaRPr lang="es-ES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34751" y="1547249"/>
        <a:ext cx="1014685" cy="20293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56AE7-C3F5-424E-B11E-924C786245CA}">
      <dsp:nvSpPr>
        <dsp:cNvPr id="0" name=""/>
        <dsp:cNvSpPr/>
      </dsp:nvSpPr>
      <dsp:spPr>
        <a:xfrm>
          <a:off x="616555" y="0"/>
          <a:ext cx="6987632" cy="56166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181E7-5163-483D-BE36-F2996AC2CA7E}">
      <dsp:nvSpPr>
        <dsp:cNvPr id="0" name=""/>
        <dsp:cNvSpPr/>
      </dsp:nvSpPr>
      <dsp:spPr>
        <a:xfrm>
          <a:off x="0" y="1684987"/>
          <a:ext cx="2466223" cy="2246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Sintomas</a:t>
          </a:r>
          <a:r>
            <a:rPr lang="es-E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alarma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Fiebre periódica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Rash</a:t>
          </a:r>
          <a:endParaRPr lang="es-ES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Artralgias/artritis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Dolor abdominal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Aumento RFA </a:t>
          </a:r>
          <a:endParaRPr lang="es-ES" sz="1600" kern="1200" dirty="0"/>
        </a:p>
      </dsp:txBody>
      <dsp:txXfrm>
        <a:off x="0" y="1684987"/>
        <a:ext cx="2466223" cy="2246649"/>
      </dsp:txXfrm>
    </dsp:sp>
    <dsp:sp modelId="{DDD7092A-7361-4EEE-B059-D05FB80CC15A}">
      <dsp:nvSpPr>
        <dsp:cNvPr id="0" name=""/>
        <dsp:cNvSpPr/>
      </dsp:nvSpPr>
      <dsp:spPr>
        <a:xfrm>
          <a:off x="2877260" y="1684987"/>
          <a:ext cx="2466223" cy="22466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Diagnostico  sospecha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Infecciones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Enfermedades autoinmunes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Enfermedades </a:t>
          </a:r>
          <a:r>
            <a:rPr lang="es-ES" sz="1600" kern="1200" dirty="0" err="1" smtClean="0"/>
            <a:t>autoinflamatorias</a:t>
          </a:r>
          <a:endParaRPr lang="es-ES" sz="1600" kern="1200" dirty="0"/>
        </a:p>
      </dsp:txBody>
      <dsp:txXfrm>
        <a:off x="2877260" y="1684987"/>
        <a:ext cx="2466223" cy="2246649"/>
      </dsp:txXfrm>
    </dsp:sp>
    <dsp:sp modelId="{AFF0F6D4-AFE3-4D48-864B-DB2A7CEA8669}">
      <dsp:nvSpPr>
        <dsp:cNvPr id="0" name=""/>
        <dsp:cNvSpPr/>
      </dsp:nvSpPr>
      <dsp:spPr>
        <a:xfrm>
          <a:off x="5754520" y="1684987"/>
          <a:ext cx="2466223" cy="22466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Diagnostico confirmación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Test genético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Criterios diagnósticos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5754520" y="1684987"/>
        <a:ext cx="2466223" cy="22466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FECAA-8C9B-413C-96E7-F321F9B1E29D}">
      <dsp:nvSpPr>
        <dsp:cNvPr id="0" name=""/>
        <dsp:cNvSpPr/>
      </dsp:nvSpPr>
      <dsp:spPr>
        <a:xfrm>
          <a:off x="429205" y="28600"/>
          <a:ext cx="2327322" cy="64640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Extracción ADN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429205" y="28600"/>
        <a:ext cx="2327322" cy="646408"/>
      </dsp:txXfrm>
    </dsp:sp>
    <dsp:sp modelId="{ED3A54F3-D0D2-4D9B-B703-CD4C5E7D89FF}">
      <dsp:nvSpPr>
        <dsp:cNvPr id="0" name=""/>
        <dsp:cNvSpPr/>
      </dsp:nvSpPr>
      <dsp:spPr>
        <a:xfrm rot="5400000">
          <a:off x="1091239" y="1026908"/>
          <a:ext cx="703327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091239" y="1026908"/>
        <a:ext cx="703327" cy="290883"/>
      </dsp:txXfrm>
    </dsp:sp>
    <dsp:sp modelId="{46454B9B-D3BD-4F2B-9DDE-E81789BADD5F}">
      <dsp:nvSpPr>
        <dsp:cNvPr id="0" name=""/>
        <dsp:cNvSpPr/>
      </dsp:nvSpPr>
      <dsp:spPr>
        <a:xfrm>
          <a:off x="429205" y="1612778"/>
          <a:ext cx="2327322" cy="64640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Amplificación de exones de genes del panel 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429205" y="1612778"/>
        <a:ext cx="2327322" cy="646408"/>
      </dsp:txXfrm>
    </dsp:sp>
    <dsp:sp modelId="{73D58D2D-D4B8-4FBC-8E66-63245DB3EF2A}">
      <dsp:nvSpPr>
        <dsp:cNvPr id="0" name=""/>
        <dsp:cNvSpPr/>
      </dsp:nvSpPr>
      <dsp:spPr>
        <a:xfrm rot="5400000">
          <a:off x="1026873" y="2674093"/>
          <a:ext cx="865340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1026873" y="2674093"/>
        <a:ext cx="865340" cy="290883"/>
      </dsp:txXfrm>
    </dsp:sp>
    <dsp:sp modelId="{13DFD511-CFE4-4777-A3B5-ACCB1172D4C5}">
      <dsp:nvSpPr>
        <dsp:cNvPr id="0" name=""/>
        <dsp:cNvSpPr/>
      </dsp:nvSpPr>
      <dsp:spPr>
        <a:xfrm>
          <a:off x="429205" y="3412974"/>
          <a:ext cx="2327322" cy="64640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Secuenciación NGS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429205" y="3412974"/>
        <a:ext cx="2327322" cy="646408"/>
      </dsp:txXfrm>
    </dsp:sp>
    <dsp:sp modelId="{490872D2-29A4-4DB7-8289-37CE8FF37ED7}">
      <dsp:nvSpPr>
        <dsp:cNvPr id="0" name=""/>
        <dsp:cNvSpPr/>
      </dsp:nvSpPr>
      <dsp:spPr>
        <a:xfrm rot="21599744">
          <a:off x="2889213" y="3709861"/>
          <a:ext cx="856295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21599744">
        <a:off x="2889213" y="3709861"/>
        <a:ext cx="856295" cy="290883"/>
      </dsp:txXfrm>
    </dsp:sp>
    <dsp:sp modelId="{1AD00EA6-5215-4D8B-84AC-B586AD2AA545}">
      <dsp:nvSpPr>
        <dsp:cNvPr id="0" name=""/>
        <dsp:cNvSpPr/>
      </dsp:nvSpPr>
      <dsp:spPr>
        <a:xfrm>
          <a:off x="3898009" y="3484984"/>
          <a:ext cx="2327322" cy="64640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Confirmación/Validación por  </a:t>
          </a:r>
          <a:r>
            <a:rPr lang="es-ES" sz="1700" kern="1200" dirty="0" err="1" smtClean="0">
              <a:solidFill>
                <a:schemeClr val="tx1"/>
              </a:solidFill>
            </a:rPr>
            <a:t>Sanger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898009" y="3484984"/>
        <a:ext cx="2327322" cy="646408"/>
      </dsp:txXfrm>
    </dsp:sp>
    <dsp:sp modelId="{9652D3C1-485C-4B3C-AF87-BF5B9061BB3B}">
      <dsp:nvSpPr>
        <dsp:cNvPr id="0" name=""/>
        <dsp:cNvSpPr/>
      </dsp:nvSpPr>
      <dsp:spPr>
        <a:xfrm rot="16200000">
          <a:off x="4818019" y="3014673"/>
          <a:ext cx="487302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6200000">
        <a:off x="4818019" y="3014673"/>
        <a:ext cx="487302" cy="290883"/>
      </dsp:txXfrm>
    </dsp:sp>
    <dsp:sp modelId="{2CBFA6CC-4BA9-4EAF-9CCF-3CE19586F05B}">
      <dsp:nvSpPr>
        <dsp:cNvPr id="0" name=""/>
        <dsp:cNvSpPr/>
      </dsp:nvSpPr>
      <dsp:spPr>
        <a:xfrm>
          <a:off x="3898009" y="2188838"/>
          <a:ext cx="2327322" cy="64640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Elaboración de informe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898009" y="2188838"/>
        <a:ext cx="2327322" cy="64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0.3775</cdr:x>
      <cdr:y>0.54726</cdr:y>
    </cdr:from>
    <cdr:to>
      <cdr:x>0.465</cdr:x>
      <cdr:y>0.62681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106688" y="247687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dirty="0" smtClean="0"/>
            <a:t>62%</a:t>
          </a:r>
          <a:endParaRPr lang="es-ES" sz="2400" dirty="0"/>
        </a:p>
      </cdr:txBody>
    </cdr:sp>
  </cdr:relSizeAnchor>
  <cdr:relSizeAnchor xmlns:cdr="http://schemas.openxmlformats.org/drawingml/2006/chartDrawing">
    <cdr:from>
      <cdr:x>0.08876</cdr:x>
      <cdr:y>0.43589</cdr:y>
    </cdr:from>
    <cdr:to>
      <cdr:x>0.22</cdr:x>
      <cdr:y>0.53135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30424" y="1972816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dirty="0" smtClean="0"/>
            <a:t>22%</a:t>
          </a:r>
          <a:endParaRPr lang="es-ES" sz="2000" dirty="0"/>
        </a:p>
      </cdr:txBody>
    </cdr:sp>
  </cdr:relSizeAnchor>
  <cdr:relSizeAnchor xmlns:cdr="http://schemas.openxmlformats.org/drawingml/2006/chartDrawing">
    <cdr:from>
      <cdr:x>0.29875</cdr:x>
      <cdr:y>0.24497</cdr:y>
    </cdr:from>
    <cdr:to>
      <cdr:x>0.3775</cdr:x>
      <cdr:y>0.32452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458616" y="110872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10%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0.17625</cdr:x>
      <cdr:y>0.27679</cdr:y>
    </cdr:from>
    <cdr:to>
      <cdr:x>0.2725</cdr:x>
      <cdr:y>0.35634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1450504" y="125273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dirty="0" smtClean="0"/>
            <a:t>6%</a:t>
          </a:r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C9D1-0E5A-456C-A3A7-B4F134FA49F5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CC2F-364C-4C53-A645-B1350A4BB7C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2F-364C-4C53-A645-B1350A4BB7CA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8940-A9B6-4319-B6FF-4A7F88CBEAF1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D1B5-A1A7-40CD-9A95-9CC03B668E7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CURSO DE ACTUALIZACIÓN EN PATOLOGÍA AUTOINMUNE DE LA AADEA 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064896" cy="177775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Características clínicas y genéticas de una cohorte de pacientes adultos con síndromes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autoinflamatorios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de un centro de referencia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843808" y="566124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Alberto Ruiz Román</a:t>
            </a:r>
          </a:p>
          <a:p>
            <a:pPr algn="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Reumatología Hospital Universitario Virgen del Rocío</a:t>
            </a:r>
          </a:p>
          <a:p>
            <a:pPr algn="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 Diciembre de 2018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pc\Desktop\v 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54352"/>
            <a:ext cx="1403648" cy="1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Llamada rectangular redondeada"/>
          <p:cNvSpPr/>
          <p:nvPr/>
        </p:nvSpPr>
        <p:spPr>
          <a:xfrm>
            <a:off x="3347864" y="692696"/>
            <a:ext cx="5616624" cy="2304256"/>
          </a:xfrm>
          <a:prstGeom prst="wedgeRoundRectCallout">
            <a:avLst>
              <a:gd name="adj1" fmla="val -48060"/>
              <a:gd name="adj2" fmla="val 727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NLRP3 (CAPS)		-TNFRSF1A (TRAPS)	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PSTPIP1 (PAPA)	</a:t>
            </a:r>
            <a:r>
              <a:rPr lang="es-ES" dirty="0" smtClean="0">
                <a:solidFill>
                  <a:schemeClr val="tx1"/>
                </a:solidFill>
              </a:rPr>
              <a:t>-MVK (MKD)	</a:t>
            </a:r>
            <a:endParaRPr lang="es-ES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MEFV (FMF)		-NOD2 (CD,BS,EOS)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CECR1 (ADA2)	-TMEM173 (SAVI)	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chemeClr val="tx1"/>
                </a:solidFill>
              </a:rPr>
              <a:t>IL36RN (DITRA)	</a:t>
            </a:r>
            <a:r>
              <a:rPr lang="es-ES" dirty="0" smtClean="0">
                <a:solidFill>
                  <a:schemeClr val="tx1"/>
                </a:solidFill>
              </a:rPr>
              <a:t>-IL1RN (DIRA)</a:t>
            </a:r>
            <a:r>
              <a:rPr lang="es-ES" dirty="0" smtClean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-LPIN2 (MAJEED)	-NLRP12 (NAPS12)</a:t>
            </a:r>
          </a:p>
          <a:p>
            <a:pPr lvl="1">
              <a:buFontTx/>
              <a:buChar char="-"/>
            </a:pP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318051"/>
          </a:xfrm>
        </p:spPr>
        <p:txBody>
          <a:bodyPr/>
          <a:lstStyle/>
          <a:p>
            <a:r>
              <a:rPr lang="es-ES" dirty="0" smtClean="0"/>
              <a:t>FMF </a:t>
            </a:r>
          </a:p>
          <a:p>
            <a:pPr lvl="1"/>
            <a:r>
              <a:rPr lang="es-ES" dirty="0" smtClean="0"/>
              <a:t>De las más frecuentes entre los síndromes </a:t>
            </a:r>
            <a:r>
              <a:rPr lang="es-ES" dirty="0" err="1" smtClean="0"/>
              <a:t>autoinflamatorios</a:t>
            </a:r>
            <a:r>
              <a:rPr lang="es-ES" dirty="0" smtClean="0"/>
              <a:t>. </a:t>
            </a:r>
          </a:p>
          <a:p>
            <a:pPr lvl="1"/>
            <a:r>
              <a:rPr lang="es-ES" dirty="0" smtClean="0"/>
              <a:t>Hasta un 14% pueden debutar en edad adulta </a:t>
            </a:r>
          </a:p>
          <a:p>
            <a:pPr lvl="1"/>
            <a:r>
              <a:rPr lang="es-ES" dirty="0" smtClean="0"/>
              <a:t>Edad avanzada más frecuente en etnias orientales</a:t>
            </a:r>
          </a:p>
          <a:p>
            <a:pPr lvl="1"/>
            <a:r>
              <a:rPr lang="es-ES" dirty="0" smtClean="0"/>
              <a:t>Formas más leves, con mejores tasas de respuesta con </a:t>
            </a:r>
            <a:r>
              <a:rPr lang="es-ES" dirty="0" err="1" smtClean="0"/>
              <a:t>colchicina</a:t>
            </a:r>
            <a:endParaRPr lang="es-ES" dirty="0" smtClean="0"/>
          </a:p>
          <a:p>
            <a:pPr lvl="1"/>
            <a:r>
              <a:rPr lang="es-ES" dirty="0" smtClean="0"/>
              <a:t>Mayoría de mutaciones </a:t>
            </a:r>
            <a:r>
              <a:rPr lang="es-ES" dirty="0" err="1" smtClean="0"/>
              <a:t>heterocigotas</a:t>
            </a:r>
            <a:r>
              <a:rPr lang="es-ES" dirty="0" smtClean="0"/>
              <a:t> o polimorfismos genéticos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76056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2005; 59:202-5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25 pacientes (16M/9H) con mutaciones en gen MEFV con asociación a FMF</a:t>
            </a:r>
          </a:p>
          <a:p>
            <a:r>
              <a:rPr lang="es-ES" sz="2800" dirty="0" smtClean="0"/>
              <a:t>6  pacientes presentaron más de una variante genética de forma simultánea. </a:t>
            </a:r>
          </a:p>
          <a:p>
            <a:endParaRPr lang="es-ES" sz="2800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78369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052738"/>
          <a:ext cx="8496940" cy="515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1800200"/>
                <a:gridCol w="1252936"/>
                <a:gridCol w="1699388"/>
              </a:tblGrid>
              <a:tr h="732036">
                <a:tc>
                  <a:txBody>
                    <a:bodyPr/>
                    <a:lstStyle/>
                    <a:p>
                      <a:r>
                        <a:rPr lang="es-ES" dirty="0" smtClean="0"/>
                        <a:t>VARIANTE</a:t>
                      </a:r>
                      <a:r>
                        <a:rPr lang="es-ES" baseline="0" dirty="0" smtClean="0"/>
                        <a:t> GENÉTICA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FRECUENCIA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TIPO</a:t>
                      </a:r>
                      <a:r>
                        <a:rPr lang="es-ES" baseline="0" dirty="0" smtClean="0"/>
                        <a:t> DE MUTACIÓN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EXÓN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FENOTIPO ASOCIADO </a:t>
                      </a:r>
                      <a:endParaRPr lang="es-ES" dirty="0"/>
                    </a:p>
                  </a:txBody>
                  <a:tcPr/>
                </a:tc>
              </a:tr>
              <a:tr h="42411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I640M</a:t>
                      </a:r>
                      <a:r>
                        <a:rPr lang="es-ES" sz="1600" dirty="0" smtClean="0"/>
                        <a:t> (</a:t>
                      </a:r>
                      <a:r>
                        <a:rPr lang="es-ES" sz="1600" dirty="0" err="1" smtClean="0"/>
                        <a:t>sign</a:t>
                      </a:r>
                      <a:r>
                        <a:rPr lang="es-ES" sz="1600" dirty="0" smtClean="0"/>
                        <a:t>. incierto)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 casos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</a:t>
                      </a:r>
                      <a:r>
                        <a:rPr lang="es-ES" sz="1600" baseline="0" dirty="0" smtClean="0"/>
                        <a:t> 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Desconocido</a:t>
                      </a:r>
                      <a:endParaRPr lang="es-ES" sz="1600" dirty="0"/>
                    </a:p>
                  </a:txBody>
                  <a:tcPr/>
                </a:tc>
              </a:tr>
              <a:tr h="42411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R653H</a:t>
                      </a:r>
                      <a:r>
                        <a:rPr lang="es-ES" sz="1600" dirty="0" smtClean="0"/>
                        <a:t> (</a:t>
                      </a:r>
                      <a:r>
                        <a:rPr lang="es-ES" sz="1600" dirty="0" err="1" smtClean="0"/>
                        <a:t>sign</a:t>
                      </a:r>
                      <a:r>
                        <a:rPr lang="es-ES" sz="1600" dirty="0" smtClean="0"/>
                        <a:t>.</a:t>
                      </a:r>
                      <a:r>
                        <a:rPr lang="es-ES" sz="1600" baseline="0" dirty="0" smtClean="0"/>
                        <a:t> incierto)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 casos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</a:t>
                      </a:r>
                      <a:r>
                        <a:rPr lang="es-ES" sz="1600" baseline="0" dirty="0" smtClean="0"/>
                        <a:t> 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Desconocido</a:t>
                      </a:r>
                      <a:endParaRPr lang="es-ES" sz="1600" dirty="0"/>
                    </a:p>
                  </a:txBody>
                  <a:tcPr/>
                </a:tc>
              </a:tr>
              <a:tr h="941189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E148Q</a:t>
                      </a:r>
                      <a:r>
                        <a:rPr lang="es-ES" sz="1600" dirty="0" smtClean="0"/>
                        <a:t> (</a:t>
                      </a:r>
                      <a:r>
                        <a:rPr lang="es-ES" sz="1600" dirty="0" err="1" smtClean="0"/>
                        <a:t>sign</a:t>
                      </a:r>
                      <a:r>
                        <a:rPr lang="es-ES" sz="1600" dirty="0" smtClean="0"/>
                        <a:t>.</a:t>
                      </a:r>
                      <a:r>
                        <a:rPr lang="es-ES" sz="1600" baseline="0" dirty="0" smtClean="0"/>
                        <a:t> incierto)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12 casos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</a:t>
                      </a:r>
                      <a:r>
                        <a:rPr lang="es-ES" sz="1600" baseline="0" dirty="0" smtClean="0"/>
                        <a:t> 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FMF atípico,</a:t>
                      </a:r>
                      <a:r>
                        <a:rPr lang="es-E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fiebre recurrente, FMF con criterios</a:t>
                      </a:r>
                      <a:endParaRPr lang="es-ES" sz="1400" dirty="0"/>
                    </a:p>
                  </a:txBody>
                  <a:tcPr/>
                </a:tc>
              </a:tr>
              <a:tr h="42411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M694V</a:t>
                      </a:r>
                      <a:r>
                        <a:rPr lang="es-ES" sz="1600" dirty="0" smtClean="0"/>
                        <a:t> (patogénica)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4 casos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 10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FMF con criterios</a:t>
                      </a:r>
                      <a:endParaRPr lang="es-ES" sz="1600" dirty="0"/>
                    </a:p>
                  </a:txBody>
                  <a:tcPr/>
                </a:tc>
              </a:tr>
              <a:tr h="42411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I591T</a:t>
                      </a:r>
                      <a:r>
                        <a:rPr lang="es-ES" sz="1600" baseline="0" dirty="0" smtClean="0"/>
                        <a:t> ( </a:t>
                      </a:r>
                      <a:r>
                        <a:rPr lang="es-ES" sz="1600" baseline="0" dirty="0" err="1" smtClean="0"/>
                        <a:t>sign</a:t>
                      </a:r>
                      <a:r>
                        <a:rPr lang="es-ES" sz="1600" baseline="0" dirty="0" smtClean="0"/>
                        <a:t>. Incierto)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6 casos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 9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FMF</a:t>
                      </a:r>
                      <a:r>
                        <a:rPr lang="es-ES" sz="1600" baseline="0" dirty="0" smtClean="0"/>
                        <a:t> con criterios</a:t>
                      </a:r>
                      <a:endParaRPr lang="es-ES" sz="1600" dirty="0"/>
                    </a:p>
                  </a:txBody>
                  <a:tcPr/>
                </a:tc>
              </a:tr>
              <a:tr h="941189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P369S</a:t>
                      </a:r>
                      <a:r>
                        <a:rPr lang="es-ES" sz="1600" baseline="0" dirty="0" smtClean="0"/>
                        <a:t> (</a:t>
                      </a:r>
                      <a:r>
                        <a:rPr lang="es-ES" sz="1600" baseline="0" dirty="0" err="1" smtClean="0"/>
                        <a:t>sign</a:t>
                      </a:r>
                      <a:r>
                        <a:rPr lang="es-ES" sz="1600" baseline="0" dirty="0" smtClean="0"/>
                        <a:t>. Incierto)</a:t>
                      </a:r>
                    </a:p>
                    <a:p>
                      <a:r>
                        <a:rPr lang="es-ES" sz="1600" b="1" baseline="0" dirty="0" smtClean="0"/>
                        <a:t>P369S-p.R408Q</a:t>
                      </a:r>
                      <a:r>
                        <a:rPr lang="es-ES" sz="1600" baseline="0" dirty="0" smtClean="0"/>
                        <a:t> (</a:t>
                      </a:r>
                      <a:r>
                        <a:rPr lang="es-ES" sz="1600" baseline="0" dirty="0" err="1" smtClean="0"/>
                        <a:t>sign</a:t>
                      </a:r>
                      <a:r>
                        <a:rPr lang="es-ES" sz="1600" baseline="0" dirty="0" smtClean="0"/>
                        <a:t>. Incierto)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1 casos</a:t>
                      </a:r>
                    </a:p>
                    <a:p>
                      <a:r>
                        <a:rPr lang="es-ES" sz="1600" baseline="0" dirty="0" smtClean="0"/>
                        <a:t>1 caso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Hetercocigosis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 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Desconocido</a:t>
                      </a:r>
                    </a:p>
                    <a:p>
                      <a:r>
                        <a:rPr lang="es-ES" sz="1600" dirty="0" smtClean="0"/>
                        <a:t>FMF con criterios</a:t>
                      </a:r>
                      <a:endParaRPr lang="es-ES" sz="1600" dirty="0"/>
                    </a:p>
                  </a:txBody>
                  <a:tcPr/>
                </a:tc>
              </a:tr>
              <a:tr h="42411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E319K</a:t>
                      </a:r>
                      <a:r>
                        <a:rPr lang="es-ES" sz="1600" baseline="0" dirty="0" smtClean="0"/>
                        <a:t> (no resuelto)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 caso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 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Desconocido</a:t>
                      </a:r>
                      <a:endParaRPr lang="es-ES" sz="1600" dirty="0"/>
                    </a:p>
                  </a:txBody>
                  <a:tcPr/>
                </a:tc>
              </a:tr>
              <a:tr h="424116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P175H </a:t>
                      </a:r>
                      <a:r>
                        <a:rPr lang="es-ES" sz="1600" dirty="0" smtClean="0"/>
                        <a:t>(</a:t>
                      </a:r>
                      <a:r>
                        <a:rPr lang="es-ES" sz="1600" dirty="0" err="1" smtClean="0"/>
                        <a:t>sign</a:t>
                      </a:r>
                      <a:r>
                        <a:rPr lang="es-ES" sz="1600" dirty="0" smtClean="0"/>
                        <a:t>. Incierto)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 caso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Heterocigosis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Exón 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Desconocido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229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CARACTERÍSTICAS</a:t>
                      </a:r>
                      <a:r>
                        <a:rPr lang="es-ES" baseline="0" dirty="0" smtClean="0"/>
                        <a:t> CLÍNICAS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 (%)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Mujeres/Hombres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16/9 (64%/36%)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Fiebre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 (72%)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Aftas orales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 (16%)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Lesiones</a:t>
                      </a:r>
                      <a:r>
                        <a:rPr lang="es-ES" baseline="0" dirty="0" smtClean="0"/>
                        <a:t> cutáneas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 (40%)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Artralgias y/o artritis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 (60%)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Dolor abdominal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12(48%)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Linfadenopatía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6(24%)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Dolor torácico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7(28%)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Serositis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6(24%)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Familiares afectos con clínica similar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10(40%)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Elevacion</a:t>
                      </a:r>
                      <a:r>
                        <a:rPr lang="es-ES" baseline="0" dirty="0" smtClean="0"/>
                        <a:t> RFA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20(80%)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Fármacos:</a:t>
                      </a:r>
                      <a:r>
                        <a:rPr lang="es-ES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Colchicina</a:t>
                      </a:r>
                      <a:endParaRPr lang="es-ES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14(56%)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1"/>
            <a:r>
              <a:rPr lang="es-ES" dirty="0" smtClean="0"/>
              <a:t>Polimorfismos genéticos o variantes no causantes de enfermedad: </a:t>
            </a:r>
          </a:p>
          <a:p>
            <a:pPr lvl="2"/>
            <a:r>
              <a:rPr lang="es-ES" dirty="0" smtClean="0"/>
              <a:t>Se detecta en alto porcentaje de población general </a:t>
            </a:r>
          </a:p>
          <a:p>
            <a:pPr lvl="2"/>
            <a:r>
              <a:rPr lang="es-ES" dirty="0" smtClean="0"/>
              <a:t>Más frecuente: variante R202Q. Frecuencia </a:t>
            </a:r>
            <a:r>
              <a:rPr lang="es-ES" dirty="0" err="1" smtClean="0"/>
              <a:t>alélica</a:t>
            </a:r>
            <a:r>
              <a:rPr lang="es-ES" dirty="0" smtClean="0"/>
              <a:t> en población sana europea del 28%. </a:t>
            </a:r>
          </a:p>
          <a:p>
            <a:pPr lvl="2"/>
            <a:r>
              <a:rPr lang="es-ES" dirty="0" smtClean="0"/>
              <a:t>En nuestra serie: </a:t>
            </a:r>
          </a:p>
          <a:p>
            <a:pPr lvl="3"/>
            <a:r>
              <a:rPr lang="es-ES" dirty="0" smtClean="0"/>
              <a:t>5 mutaciones en </a:t>
            </a:r>
            <a:r>
              <a:rPr lang="es-ES" dirty="0" err="1" smtClean="0"/>
              <a:t>homocigosis</a:t>
            </a:r>
            <a:r>
              <a:rPr lang="es-ES" dirty="0" smtClean="0"/>
              <a:t> en exón 2 gen MEFV (R202Q)</a:t>
            </a:r>
          </a:p>
          <a:p>
            <a:pPr lvl="3"/>
            <a:r>
              <a:rPr lang="es-ES" dirty="0" smtClean="0"/>
              <a:t>26 mutaciones en </a:t>
            </a:r>
            <a:r>
              <a:rPr lang="es-ES" dirty="0" err="1" smtClean="0"/>
              <a:t>heterocigosis</a:t>
            </a:r>
            <a:r>
              <a:rPr lang="es-ES" dirty="0" smtClean="0"/>
              <a:t> en exón 2 gen MEFV (R202Q)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8388424" cy="1331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3528" y="5301208"/>
            <a:ext cx="8352928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851920" y="6453336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Shinar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Y, et al. Ann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Dis.2012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TRAPS</a:t>
            </a:r>
          </a:p>
          <a:p>
            <a:pPr lvl="1"/>
            <a:r>
              <a:rPr lang="es-ES" dirty="0" smtClean="0"/>
              <a:t>Fiebre recurrente, mialgias, conjuntivitis, edema </a:t>
            </a:r>
            <a:r>
              <a:rPr lang="es-ES" dirty="0" err="1" smtClean="0"/>
              <a:t>periorbitario</a:t>
            </a:r>
            <a:r>
              <a:rPr lang="es-ES" dirty="0" smtClean="0"/>
              <a:t>, dolor abdominal, artritis y exantema. </a:t>
            </a:r>
          </a:p>
          <a:p>
            <a:pPr lvl="1"/>
            <a:r>
              <a:rPr lang="es-ES" dirty="0" smtClean="0"/>
              <a:t>En algunas series (EUROFEVER/EUROTRAPS): 9% &gt;30 años al diagnóstico</a:t>
            </a:r>
          </a:p>
          <a:p>
            <a:pPr lvl="1"/>
            <a:r>
              <a:rPr lang="es-ES" dirty="0" smtClean="0"/>
              <a:t>Variantes genotípicas con baja </a:t>
            </a:r>
            <a:r>
              <a:rPr lang="es-ES" dirty="0" err="1" smtClean="0"/>
              <a:t>penetrancia</a:t>
            </a:r>
            <a:r>
              <a:rPr lang="es-ES" dirty="0" smtClean="0"/>
              <a:t> con respecto a aquellos con TRAPS de  inicio pediátrico</a:t>
            </a:r>
          </a:p>
          <a:p>
            <a:pPr lvl="1"/>
            <a:r>
              <a:rPr lang="es-ES" dirty="0" smtClean="0"/>
              <a:t>Mayor sintomatología respiratoria y pericarditis en adultos</a:t>
            </a:r>
          </a:p>
          <a:p>
            <a:pPr lvl="1"/>
            <a:r>
              <a:rPr lang="es-ES" dirty="0" smtClean="0"/>
              <a:t>Gran heterogeneidad de mutaciones.</a:t>
            </a:r>
          </a:p>
          <a:p>
            <a:pPr lvl="1"/>
            <a:r>
              <a:rPr lang="es-ES" dirty="0" smtClean="0"/>
              <a:t>R92Q, P46L: fenotipos más leves de enfermedad, inicio más tardío </a:t>
            </a:r>
          </a:p>
          <a:p>
            <a:pPr lvl="1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Gonzalez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Garcia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et al.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2016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s-ES" dirty="0" smtClean="0"/>
              <a:t>13 pacientes (9 M/4 H)con mutaciones en gen TRAPS </a:t>
            </a:r>
          </a:p>
          <a:p>
            <a:pPr lvl="1"/>
            <a:r>
              <a:rPr lang="es-ES" dirty="0" smtClean="0"/>
              <a:t>12 pacientes (mutación </a:t>
            </a:r>
            <a:r>
              <a:rPr lang="es-ES" dirty="0" err="1" smtClean="0"/>
              <a:t>heterocigosis</a:t>
            </a:r>
            <a:r>
              <a:rPr lang="es-ES" dirty="0"/>
              <a:t> </a:t>
            </a:r>
            <a:r>
              <a:rPr lang="es-ES" dirty="0" smtClean="0"/>
              <a:t>exón 4, variante genética </a:t>
            </a:r>
            <a:r>
              <a:rPr lang="es-ES" b="1" dirty="0" smtClean="0"/>
              <a:t>R92Q</a:t>
            </a:r>
            <a:r>
              <a:rPr lang="es-ES" dirty="0" smtClean="0"/>
              <a:t>) y 1 paciente (mutación </a:t>
            </a:r>
            <a:r>
              <a:rPr lang="es-ES" dirty="0" err="1" smtClean="0"/>
              <a:t>heterocigosis</a:t>
            </a:r>
            <a:r>
              <a:rPr lang="es-ES" dirty="0" smtClean="0"/>
              <a:t> exón 3, variante genética </a:t>
            </a:r>
            <a:r>
              <a:rPr lang="es-ES" b="1" dirty="0" smtClean="0"/>
              <a:t>P46L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Ambas mutaciones consideradas como mutaciones de baja </a:t>
            </a:r>
            <a:r>
              <a:rPr lang="es-ES" dirty="0" err="1" smtClean="0"/>
              <a:t>penetrancia</a:t>
            </a:r>
            <a:endParaRPr lang="es-ES" dirty="0" smtClean="0"/>
          </a:p>
          <a:p>
            <a:pPr lvl="1"/>
            <a:r>
              <a:rPr lang="es-ES" dirty="0" smtClean="0"/>
              <a:t>5 pacientes mostraron variantes genéticas simultáneas en otros genes relacionados con </a:t>
            </a:r>
            <a:r>
              <a:rPr lang="es-ES" dirty="0" err="1" smtClean="0"/>
              <a:t>sindromes</a:t>
            </a:r>
            <a:r>
              <a:rPr lang="es-ES" dirty="0" smtClean="0"/>
              <a:t> </a:t>
            </a:r>
            <a:r>
              <a:rPr lang="es-ES" dirty="0" err="1" smtClean="0"/>
              <a:t>autoinflamatorios</a:t>
            </a:r>
            <a:r>
              <a:rPr lang="es-ES" dirty="0" smtClean="0"/>
              <a:t>: MEFV(I591T, I640M), NLRP3 (V198M), NLRP12 (H304T)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08722"/>
          <a:ext cx="8229600" cy="52177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42749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CLINICA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N(%)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smtClean="0"/>
                        <a:t>Fiebre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11(79%)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smtClean="0"/>
                        <a:t>Mialgias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12(86%)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smtClean="0"/>
                        <a:t>Artralgias</a:t>
                      </a:r>
                      <a:r>
                        <a:rPr lang="es-ES" baseline="0" dirty="0" smtClean="0"/>
                        <a:t> y/o artritis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11(78%)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smtClean="0"/>
                        <a:t>Conjuntivitis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2(14%)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smtClean="0"/>
                        <a:t>Afectación cutánea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9(64%)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Dolor</a:t>
                      </a:r>
                      <a:r>
                        <a:rPr lang="es-ES" baseline="0" dirty="0" smtClean="0"/>
                        <a:t> abdominal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8(57%)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smtClean="0"/>
                        <a:t>Elevación reactantes de fase aguda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12(86%)</a:t>
                      </a:r>
                      <a:endParaRPr lang="es-ES" dirty="0"/>
                    </a:p>
                  </a:txBody>
                  <a:tcPr/>
                </a:tc>
              </a:tr>
              <a:tr h="427493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Linfadenopatía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2(14%)</a:t>
                      </a:r>
                      <a:endParaRPr lang="es-ES" dirty="0"/>
                    </a:p>
                  </a:txBody>
                  <a:tcPr/>
                </a:tc>
              </a:tr>
              <a:tr h="1370321">
                <a:tc>
                  <a:txBody>
                    <a:bodyPr/>
                    <a:lstStyle/>
                    <a:p>
                      <a:r>
                        <a:rPr lang="es-ES" dirty="0" smtClean="0"/>
                        <a:t>Tratamiento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err="1" smtClean="0"/>
                        <a:t>Anakinra</a:t>
                      </a:r>
                      <a:r>
                        <a:rPr lang="es-ES" baseline="0" dirty="0" smtClean="0"/>
                        <a:t> y/o  </a:t>
                      </a:r>
                      <a:r>
                        <a:rPr lang="es-ES" baseline="0" dirty="0" err="1" smtClean="0"/>
                        <a:t>antiTNF</a:t>
                      </a:r>
                      <a:endParaRPr lang="es-E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Esteroides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err="1" smtClean="0"/>
                        <a:t>Colchicina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5(36%)</a:t>
                      </a:r>
                    </a:p>
                    <a:p>
                      <a:pPr algn="ctr"/>
                      <a:r>
                        <a:rPr lang="es-ES" dirty="0" smtClean="0"/>
                        <a:t>6(43%)</a:t>
                      </a:r>
                    </a:p>
                    <a:p>
                      <a:pPr algn="ctr"/>
                      <a:r>
                        <a:rPr lang="es-ES" dirty="0" smtClean="0"/>
                        <a:t>5(36%)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3960440" cy="4713387"/>
          </a:xfrm>
        </p:spPr>
        <p:txBody>
          <a:bodyPr/>
          <a:lstStyle/>
          <a:p>
            <a:r>
              <a:rPr lang="es-ES" dirty="0" smtClean="0"/>
              <a:t>Episodios inflamatorios sistémicos, recurrentes o persistentes, que se producen en ausencia de infección, neoplasia o enfermedad autoinmune</a:t>
            </a:r>
          </a:p>
          <a:p>
            <a:r>
              <a:rPr lang="es-ES" dirty="0" smtClean="0"/>
              <a:t>Alteración adquirida o hereditaria de la respuesta inmune innata.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771800" y="63093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Grateau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G.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Autoinflammatory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Acta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Belg.2006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608511" cy="403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24536"/>
          </a:xfrm>
        </p:spPr>
        <p:txBody>
          <a:bodyPr/>
          <a:lstStyle/>
          <a:p>
            <a:r>
              <a:rPr lang="es-ES" dirty="0" smtClean="0"/>
              <a:t>CAPS</a:t>
            </a:r>
          </a:p>
          <a:p>
            <a:pPr lvl="1"/>
            <a:endParaRPr lang="es-ES" dirty="0"/>
          </a:p>
        </p:txBody>
      </p:sp>
      <p:pic>
        <p:nvPicPr>
          <p:cNvPr id="4" name="3 Imagen" descr="C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94964"/>
            <a:ext cx="6192688" cy="34662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1960" y="6093296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Arostegui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JI, Yagüe J,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s-ES" dirty="0" smtClean="0"/>
              <a:t>Prevalencia 1-10 casos /millón habitantes</a:t>
            </a:r>
          </a:p>
          <a:p>
            <a:pPr lvl="1"/>
            <a:r>
              <a:rPr lang="es-ES" dirty="0" smtClean="0"/>
              <a:t>En adultos: mutaciones de baja </a:t>
            </a:r>
            <a:r>
              <a:rPr lang="es-ES" dirty="0" err="1" smtClean="0"/>
              <a:t>penetrancia</a:t>
            </a:r>
            <a:r>
              <a:rPr lang="es-ES" dirty="0" smtClean="0"/>
              <a:t> que reproducen sintomatología FCAS tras exposición al frío. </a:t>
            </a:r>
          </a:p>
          <a:p>
            <a:pPr lvl="1"/>
            <a:r>
              <a:rPr lang="es-ES" dirty="0" smtClean="0"/>
              <a:t>Variante V198M</a:t>
            </a:r>
            <a:r>
              <a:rPr lang="es-ES" dirty="0" smtClean="0">
                <a:sym typeface="Wingdings" pitchFamily="2" charset="2"/>
              </a:rPr>
              <a:t>variante con baja </a:t>
            </a:r>
            <a:r>
              <a:rPr lang="es-ES" dirty="0" err="1" smtClean="0">
                <a:sym typeface="Wingdings" pitchFamily="2" charset="2"/>
              </a:rPr>
              <a:t>penetrancia</a:t>
            </a:r>
            <a:r>
              <a:rPr lang="es-ES" dirty="0" smtClean="0">
                <a:sym typeface="Wingdings" pitchFamily="2" charset="2"/>
              </a:rPr>
              <a:t> y expresividad variable</a:t>
            </a:r>
            <a:endParaRPr lang="es-ES" dirty="0" smtClean="0"/>
          </a:p>
          <a:p>
            <a:pPr lvl="1"/>
            <a:r>
              <a:rPr lang="es-ES" dirty="0" smtClean="0"/>
              <a:t>Posibles mutaciones somáticas en el adulto que conllevan aparición </a:t>
            </a:r>
            <a:r>
              <a:rPr lang="es-ES" dirty="0" err="1" smtClean="0"/>
              <a:t>mosaicismos</a:t>
            </a:r>
            <a:endParaRPr lang="es-ES" dirty="0" smtClean="0"/>
          </a:p>
          <a:p>
            <a:pPr lvl="1"/>
            <a:r>
              <a:rPr lang="es-ES" dirty="0" smtClean="0"/>
              <a:t>50% pacientes con fenotipo CINCA/NOMID no antecedentes </a:t>
            </a:r>
            <a:r>
              <a:rPr lang="es-ES" dirty="0" err="1" smtClean="0"/>
              <a:t>familiares</a:t>
            </a:r>
            <a:r>
              <a:rPr lang="es-ES" dirty="0" err="1" smtClean="0">
                <a:sym typeface="Wingdings" pitchFamily="2" charset="2"/>
              </a:rPr>
              <a:t>mutaciones</a:t>
            </a:r>
            <a:r>
              <a:rPr lang="es-ES" dirty="0" smtClean="0">
                <a:sym typeface="Wingdings" pitchFamily="2" charset="2"/>
              </a:rPr>
              <a:t> de </a:t>
            </a:r>
            <a:r>
              <a:rPr lang="es-ES" dirty="0" err="1" smtClean="0">
                <a:sym typeface="Wingdings" pitchFamily="2" charset="2"/>
              </a:rPr>
              <a:t>novo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707904" y="59492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Gonzalez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Garcia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et al.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2016</a:t>
            </a:r>
          </a:p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Nakagawa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K, et al. Ann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2015</a:t>
            </a: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44616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2800" dirty="0" smtClean="0"/>
              <a:t>6 pacientes con mutaciones en gen NLRP3 y 1 con diagnóstico de </a:t>
            </a:r>
            <a:r>
              <a:rPr lang="es-ES" sz="2800" dirty="0" err="1" smtClean="0"/>
              <a:t>Muckle</a:t>
            </a:r>
            <a:r>
              <a:rPr lang="es-ES" sz="2800" dirty="0" smtClean="0"/>
              <a:t> Wells sin estudio genético (6 M/1H)</a:t>
            </a:r>
          </a:p>
          <a:p>
            <a:r>
              <a:rPr lang="es-ES" sz="2800" dirty="0" smtClean="0"/>
              <a:t>1 paciente presentó solapamiento con otras variantes genéticas en diferentes genes: MEFV (p.I591T), TNFRSF1A (p.R92Q)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3717032"/>
          <a:ext cx="7992888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849"/>
                <a:gridCol w="2429211"/>
                <a:gridCol w="1214606"/>
                <a:gridCol w="199822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VARIANTE GENÉTICA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TIPO</a:t>
                      </a:r>
                      <a:r>
                        <a:rPr lang="es-ES" baseline="0" dirty="0" smtClean="0"/>
                        <a:t> DE MUTACIÓN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EXÓN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FENOTIPO ASOCIADO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p.R260W (patogénico)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Heterocigosis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FCAS,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MuckleWells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p.</a:t>
                      </a:r>
                      <a:r>
                        <a:rPr lang="es-ES" baseline="0" dirty="0" smtClean="0"/>
                        <a:t>S726G (significado incierto)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Heterocigosis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CINCA/NOMID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p.V198M  (X3)(significado incierto)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Heterocigosis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FCAS</a:t>
                      </a:r>
                      <a:r>
                        <a:rPr lang="es-ES" baseline="0" dirty="0" smtClean="0"/>
                        <a:t>, </a:t>
                      </a:r>
                      <a:r>
                        <a:rPr lang="es-ES" baseline="0" dirty="0" err="1" smtClean="0"/>
                        <a:t>MuckleWells</a:t>
                      </a:r>
                      <a:r>
                        <a:rPr lang="es-ES" baseline="0" dirty="0" smtClean="0"/>
                        <a:t>, fiebre recurrente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187624" y="1412776"/>
          <a:ext cx="691276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GEN NLRP12</a:t>
            </a:r>
          </a:p>
          <a:p>
            <a:pPr lvl="1"/>
            <a:r>
              <a:rPr lang="es-ES" dirty="0" smtClean="0"/>
              <a:t>FCAS 2, similar a FCAS (NLRP3)</a:t>
            </a:r>
          </a:p>
          <a:p>
            <a:pPr lvl="1"/>
            <a:r>
              <a:rPr lang="es-ES" dirty="0"/>
              <a:t> </a:t>
            </a:r>
            <a:r>
              <a:rPr lang="es-ES" dirty="0" smtClean="0"/>
              <a:t>Características clínicas: erupción</a:t>
            </a:r>
            <a:r>
              <a:rPr lang="es-ES" dirty="0"/>
              <a:t>, urticaria, artralgia, mialgia y cefalea episódica y </a:t>
            </a:r>
            <a:r>
              <a:rPr lang="es-ES" dirty="0" smtClean="0"/>
              <a:t>recurrente</a:t>
            </a:r>
          </a:p>
          <a:p>
            <a:pPr lvl="1"/>
            <a:r>
              <a:rPr lang="es-ES" dirty="0" smtClean="0"/>
              <a:t>En nuestra serie: </a:t>
            </a:r>
          </a:p>
          <a:p>
            <a:pPr lvl="2"/>
            <a:r>
              <a:rPr lang="es-ES" u="sng" dirty="0" smtClean="0"/>
              <a:t>Paciente 1</a:t>
            </a:r>
            <a:r>
              <a:rPr lang="es-ES" dirty="0" smtClean="0"/>
              <a:t>: mutación </a:t>
            </a:r>
            <a:r>
              <a:rPr lang="es-ES" dirty="0" err="1" smtClean="0"/>
              <a:t>heterocigosis</a:t>
            </a:r>
            <a:r>
              <a:rPr lang="es-ES" dirty="0" smtClean="0"/>
              <a:t> </a:t>
            </a:r>
            <a:r>
              <a:rPr lang="es-ES" dirty="0"/>
              <a:t>exón 3 gen NLRP12 (</a:t>
            </a:r>
            <a:r>
              <a:rPr lang="es-ES" dirty="0" smtClean="0"/>
              <a:t>p.H304T) </a:t>
            </a:r>
          </a:p>
          <a:p>
            <a:pPr lvl="3"/>
            <a:r>
              <a:rPr lang="es-ES" dirty="0" err="1" smtClean="0"/>
              <a:t>Clinica</a:t>
            </a:r>
            <a:r>
              <a:rPr lang="es-ES" dirty="0" smtClean="0"/>
              <a:t>: artritis, erupción cutánea, cefalea, dolor torácico, derrame </a:t>
            </a:r>
            <a:r>
              <a:rPr lang="es-ES" dirty="0" err="1" smtClean="0"/>
              <a:t>pericárdico</a:t>
            </a:r>
            <a:r>
              <a:rPr lang="es-ES" dirty="0" smtClean="0"/>
              <a:t>, elevación RFA.  </a:t>
            </a:r>
          </a:p>
          <a:p>
            <a:pPr lvl="2"/>
            <a:r>
              <a:rPr lang="es-ES" u="sng" dirty="0" smtClean="0"/>
              <a:t>Paciente 2</a:t>
            </a:r>
            <a:r>
              <a:rPr lang="es-ES" dirty="0" smtClean="0"/>
              <a:t>: mutación </a:t>
            </a:r>
            <a:r>
              <a:rPr lang="es-ES" dirty="0" err="1" smtClean="0"/>
              <a:t>heterocigosis</a:t>
            </a:r>
            <a:r>
              <a:rPr lang="es-ES" dirty="0" smtClean="0"/>
              <a:t> exón 3 gen </a:t>
            </a:r>
            <a:r>
              <a:rPr lang="es-ES" dirty="0" smtClean="0"/>
              <a:t> gen NLRP12 (p.H304T) + mutación </a:t>
            </a:r>
            <a:r>
              <a:rPr lang="es-ES" dirty="0" err="1" smtClean="0"/>
              <a:t>heterocigosis</a:t>
            </a:r>
            <a:r>
              <a:rPr lang="es-ES" dirty="0" smtClean="0"/>
              <a:t> exón </a:t>
            </a:r>
            <a:r>
              <a:rPr lang="es-ES" dirty="0" smtClean="0"/>
              <a:t>4</a:t>
            </a:r>
            <a:r>
              <a:rPr lang="es-ES" dirty="0" smtClean="0"/>
              <a:t> gen TNFRSF1A (p.R92Q)</a:t>
            </a:r>
          </a:p>
          <a:p>
            <a:pPr lvl="3"/>
            <a:r>
              <a:rPr lang="es-ES" dirty="0" smtClean="0"/>
              <a:t>Clínica: artralgias, erupción cutánea, mialgia, fatiga, elevación RFA. </a:t>
            </a:r>
            <a:endParaRPr lang="es-ES" dirty="0" smtClean="0"/>
          </a:p>
          <a:p>
            <a:pPr lvl="2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PFAPA (fiebre periódica, estomatitis aftosa, faringitis y adenitis)</a:t>
            </a:r>
          </a:p>
          <a:p>
            <a:pPr lvl="1"/>
            <a:r>
              <a:rPr lang="es-ES" dirty="0" smtClean="0"/>
              <a:t>No se ha demostrado causa genética por el momento.</a:t>
            </a:r>
          </a:p>
          <a:p>
            <a:pPr lvl="1"/>
            <a:r>
              <a:rPr lang="es-ES" dirty="0" smtClean="0"/>
              <a:t>Presentación adulto similar a edad pediátrica</a:t>
            </a:r>
          </a:p>
          <a:p>
            <a:pPr lvl="1"/>
            <a:r>
              <a:rPr lang="es-ES" dirty="0" smtClean="0"/>
              <a:t>También clínica de dolor abdominal, dolor de extremidades, nauseas y vómitos</a:t>
            </a:r>
          </a:p>
          <a:p>
            <a:pPr lvl="1"/>
            <a:r>
              <a:rPr lang="es-ES" dirty="0" smtClean="0"/>
              <a:t>Asintomático entre episodios</a:t>
            </a:r>
          </a:p>
          <a:p>
            <a:pPr lvl="1"/>
            <a:r>
              <a:rPr lang="es-ES" dirty="0" smtClean="0"/>
              <a:t>1 caso: fiebre+ adenitis + </a:t>
            </a:r>
            <a:r>
              <a:rPr lang="es-ES" dirty="0" err="1" smtClean="0"/>
              <a:t>aftosis</a:t>
            </a:r>
            <a:r>
              <a:rPr lang="es-ES" dirty="0" smtClean="0"/>
              <a:t> oral+ afectación </a:t>
            </a:r>
            <a:r>
              <a:rPr lang="es-ES" dirty="0" err="1" smtClean="0"/>
              <a:t>cutanea</a:t>
            </a:r>
            <a:r>
              <a:rPr lang="es-ES" dirty="0" smtClean="0"/>
              <a:t>+ artralgias+ </a:t>
            </a:r>
            <a:r>
              <a:rPr lang="es-ES" dirty="0" err="1" smtClean="0"/>
              <a:t>Tia</a:t>
            </a:r>
            <a:r>
              <a:rPr lang="es-ES" dirty="0" smtClean="0"/>
              <a:t> con FMF+ dolor abdominal+ diarrea+ aumento RFA. </a:t>
            </a:r>
            <a:r>
              <a:rPr lang="es-ES" dirty="0" err="1" smtClean="0"/>
              <a:t>Tto</a:t>
            </a:r>
            <a:r>
              <a:rPr lang="es-ES" dirty="0" smtClean="0"/>
              <a:t>: </a:t>
            </a:r>
            <a:r>
              <a:rPr lang="es-ES" dirty="0" err="1" smtClean="0"/>
              <a:t>colchicina</a:t>
            </a:r>
            <a:r>
              <a:rPr lang="es-ES" dirty="0" smtClean="0"/>
              <a:t>, </a:t>
            </a:r>
            <a:r>
              <a:rPr lang="es-ES" dirty="0" err="1" smtClean="0"/>
              <a:t>amigdalectomia</a:t>
            </a:r>
            <a:r>
              <a:rPr lang="es-ES" dirty="0" smtClean="0"/>
              <a:t>, esteroides, </a:t>
            </a:r>
            <a:r>
              <a:rPr lang="es-ES" dirty="0" err="1" smtClean="0"/>
              <a:t>metotrexato</a:t>
            </a:r>
            <a:r>
              <a:rPr lang="es-E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Sd.</a:t>
            </a:r>
            <a:r>
              <a:rPr lang="es-ES" dirty="0" smtClean="0"/>
              <a:t> </a:t>
            </a:r>
            <a:r>
              <a:rPr lang="es-ES" dirty="0" err="1" smtClean="0"/>
              <a:t>Schnitzler</a:t>
            </a:r>
            <a:endParaRPr lang="es-ES" dirty="0" smtClean="0"/>
          </a:p>
          <a:p>
            <a:pPr lvl="1"/>
            <a:r>
              <a:rPr lang="es-ES" dirty="0" smtClean="0"/>
              <a:t>Descrito en 1972</a:t>
            </a:r>
          </a:p>
          <a:p>
            <a:pPr lvl="1"/>
            <a:r>
              <a:rPr lang="es-ES" dirty="0" err="1" smtClean="0"/>
              <a:t>Sindrome</a:t>
            </a:r>
            <a:r>
              <a:rPr lang="es-ES" dirty="0" smtClean="0"/>
              <a:t> </a:t>
            </a:r>
            <a:r>
              <a:rPr lang="es-ES" dirty="0" err="1" smtClean="0"/>
              <a:t>autoinflamatorio</a:t>
            </a:r>
            <a:r>
              <a:rPr lang="es-ES" dirty="0" smtClean="0"/>
              <a:t> adquirido</a:t>
            </a:r>
          </a:p>
          <a:p>
            <a:pPr lvl="1"/>
            <a:r>
              <a:rPr lang="es-ES" dirty="0" smtClean="0"/>
              <a:t>Comienzo tardío. Más frecuente en varones. </a:t>
            </a:r>
          </a:p>
          <a:p>
            <a:pPr lvl="1"/>
            <a:r>
              <a:rPr lang="es-ES" dirty="0" smtClean="0"/>
              <a:t>Urticaria crónica, fiebre periódica, artralgias, dolor óseo,  </a:t>
            </a:r>
            <a:r>
              <a:rPr lang="es-ES" dirty="0" err="1" smtClean="0"/>
              <a:t>gammapatia</a:t>
            </a:r>
            <a:r>
              <a:rPr lang="es-ES" dirty="0" smtClean="0"/>
              <a:t> monoclonal (</a:t>
            </a:r>
            <a:r>
              <a:rPr lang="es-ES" dirty="0" err="1" smtClean="0"/>
              <a:t>Ig</a:t>
            </a:r>
            <a:r>
              <a:rPr lang="es-ES" dirty="0" smtClean="0"/>
              <a:t>-M kappa) y elevación de los reactantes de fase aguda</a:t>
            </a:r>
          </a:p>
          <a:p>
            <a:pPr lvl="1"/>
            <a:r>
              <a:rPr lang="es-ES" dirty="0" smtClean="0"/>
              <a:t>Criterios diagnósticos de </a:t>
            </a:r>
            <a:r>
              <a:rPr lang="es-ES" dirty="0" err="1" smtClean="0"/>
              <a:t>Strasbourg</a:t>
            </a:r>
            <a:endParaRPr lang="es-ES" dirty="0" smtClean="0"/>
          </a:p>
          <a:p>
            <a:pPr lvl="1"/>
            <a:r>
              <a:rPr lang="es-ES" dirty="0" smtClean="0"/>
              <a:t>1 caso: </a:t>
            </a:r>
            <a:r>
              <a:rPr lang="es-ES" dirty="0" smtClean="0"/>
              <a:t>Mujer con inicio de los síntomas a los 38  años. Episodios de urticaria crónica que se acompaña de </a:t>
            </a:r>
            <a:r>
              <a:rPr lang="es-ES" dirty="0" err="1" smtClean="0"/>
              <a:t>gammapatia</a:t>
            </a:r>
            <a:r>
              <a:rPr lang="es-ES" dirty="0" smtClean="0"/>
              <a:t> monoclonal </a:t>
            </a:r>
            <a:r>
              <a:rPr lang="es-ES" dirty="0" err="1" smtClean="0"/>
              <a:t>IgM</a:t>
            </a:r>
            <a:r>
              <a:rPr lang="es-ES" dirty="0" smtClean="0"/>
              <a:t>, artralgias/artritis. No fiebre. Elevación de reactantes de fase aguda</a:t>
            </a:r>
          </a:p>
          <a:p>
            <a:pPr lvl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764704"/>
          <a:ext cx="822960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 mayores (obligados)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Urticaria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crónica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="0" baseline="0" dirty="0" err="1" smtClean="0">
                          <a:solidFill>
                            <a:schemeClr val="tx1"/>
                          </a:solidFill>
                        </a:rPr>
                        <a:t>Gammapatía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monoclonal </a:t>
                      </a:r>
                      <a:r>
                        <a:rPr lang="es-ES" b="0" baseline="0" dirty="0" err="1" smtClean="0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s-ES" b="0" baseline="0" dirty="0" err="1" smtClean="0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Criterios</a:t>
                      </a:r>
                      <a:r>
                        <a:rPr lang="es-ES" b="1" baseline="0" dirty="0" smtClean="0">
                          <a:solidFill>
                            <a:schemeClr val="bg1"/>
                          </a:solidFill>
                        </a:rPr>
                        <a:t> menores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Fiebre</a:t>
                      </a:r>
                      <a:r>
                        <a:rPr lang="es-ES" baseline="0" dirty="0" smtClean="0"/>
                        <a:t> recurrente (&gt;38ºC)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Hallazgos objetivos de remodelado ósea anormal con o sin dolor óseo (demostrado por </a:t>
                      </a:r>
                      <a:r>
                        <a:rPr lang="es-ES" baseline="0" dirty="0" err="1" smtClean="0"/>
                        <a:t>gammagrafia</a:t>
                      </a:r>
                      <a:r>
                        <a:rPr lang="es-ES" baseline="0" dirty="0" smtClean="0"/>
                        <a:t> ósea, RM o elevación de FA)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Biopsia cutánea con infiltrado </a:t>
                      </a:r>
                      <a:r>
                        <a:rPr lang="es-ES" baseline="0" dirty="0" err="1" smtClean="0"/>
                        <a:t>neutrofílico</a:t>
                      </a:r>
                      <a:r>
                        <a:rPr lang="es-ES" baseline="0" dirty="0" smtClean="0"/>
                        <a:t> en la dermis (ausencia de necrosis fibrinoide)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Leucocitosis o aumento de la PCR (</a:t>
                      </a:r>
                      <a:r>
                        <a:rPr lang="es-ES" baseline="0" dirty="0" err="1" smtClean="0"/>
                        <a:t>neutrófilos</a:t>
                      </a:r>
                      <a:r>
                        <a:rPr lang="es-ES" baseline="0" dirty="0" smtClean="0"/>
                        <a:t> &gt;10.000/mm3 o PCR &gt;30 mg/l)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</a:rPr>
                        <a:t>Diagnóstico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i="1" dirty="0" smtClean="0"/>
                        <a:t>Definido: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i="0" baseline="0" dirty="0" smtClean="0"/>
                        <a:t>2 criterios mayores y al menos 2 menores (si </a:t>
                      </a:r>
                      <a:r>
                        <a:rPr lang="es-ES" i="0" baseline="0" dirty="0" err="1" smtClean="0"/>
                        <a:t>IgM</a:t>
                      </a:r>
                      <a:r>
                        <a:rPr lang="es-ES" i="0" baseline="0" dirty="0" smtClean="0"/>
                        <a:t>) o 3 menores (si </a:t>
                      </a:r>
                      <a:r>
                        <a:rPr lang="es-ES" i="0" baseline="0" dirty="0" err="1" smtClean="0"/>
                        <a:t>IgG</a:t>
                      </a:r>
                      <a:r>
                        <a:rPr lang="es-ES" i="0" baseline="0" dirty="0" smtClean="0"/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i="1" baseline="0" dirty="0" smtClean="0"/>
                        <a:t>Probable: </a:t>
                      </a:r>
                      <a:r>
                        <a:rPr lang="es-ES" i="0" baseline="0" dirty="0" smtClean="0"/>
                        <a:t>2 criterios mayores y al menos uno menor (si </a:t>
                      </a:r>
                      <a:r>
                        <a:rPr lang="es-ES" i="0" baseline="0" dirty="0" err="1" smtClean="0"/>
                        <a:t>IgM</a:t>
                      </a:r>
                      <a:r>
                        <a:rPr lang="es-ES" i="0" baseline="0" dirty="0" smtClean="0"/>
                        <a:t>) o dos menores (si </a:t>
                      </a:r>
                      <a:r>
                        <a:rPr lang="es-ES" i="0" baseline="0" dirty="0" err="1" smtClean="0"/>
                        <a:t>IgG</a:t>
                      </a:r>
                      <a:r>
                        <a:rPr lang="es-ES" i="0" baseline="0" dirty="0" smtClean="0"/>
                        <a:t>)</a:t>
                      </a:r>
                      <a:endParaRPr lang="es-ES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580526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Criterios de </a:t>
            </a:r>
            <a:r>
              <a:rPr lang="es-ES" sz="1600" i="1" dirty="0" err="1" smtClean="0"/>
              <a:t>Strasbourg</a:t>
            </a:r>
            <a:r>
              <a:rPr lang="es-ES" sz="1600" i="1" dirty="0" smtClean="0"/>
              <a:t> (Modificada de </a:t>
            </a:r>
            <a:r>
              <a:rPr lang="es-ES" sz="1600" i="1" dirty="0" err="1" smtClean="0"/>
              <a:t>Simon</a:t>
            </a:r>
            <a:r>
              <a:rPr lang="es-ES" sz="1600" i="1" dirty="0" smtClean="0"/>
              <a:t> et al)</a:t>
            </a:r>
            <a:endParaRPr lang="es-ES" sz="16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968" y="63813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et al. Allergy.2013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s-ES" dirty="0" err="1" smtClean="0"/>
              <a:t>Sd.</a:t>
            </a:r>
            <a:r>
              <a:rPr lang="es-ES" dirty="0" smtClean="0"/>
              <a:t> PAPA (artritis piógena, </a:t>
            </a:r>
            <a:r>
              <a:rPr lang="es-ES" dirty="0" err="1" smtClean="0"/>
              <a:t>pioderma</a:t>
            </a:r>
            <a:r>
              <a:rPr lang="es-ES" dirty="0" smtClean="0"/>
              <a:t> gangrenoso y acné)	</a:t>
            </a:r>
          </a:p>
          <a:p>
            <a:pPr lvl="1"/>
            <a:r>
              <a:rPr lang="es-ES" dirty="0" smtClean="0"/>
              <a:t>Se asocia a mutaciones en el gen que codifica a la </a:t>
            </a:r>
            <a:r>
              <a:rPr lang="es-ES" dirty="0" err="1" smtClean="0"/>
              <a:t>proteina</a:t>
            </a:r>
            <a:r>
              <a:rPr lang="es-ES" dirty="0" smtClean="0"/>
              <a:t> PSTPIP1. </a:t>
            </a:r>
            <a:endParaRPr lang="es-ES" dirty="0"/>
          </a:p>
          <a:p>
            <a:pPr lvl="1"/>
            <a:r>
              <a:rPr lang="es-ES" dirty="0" smtClean="0"/>
              <a:t>Herencia </a:t>
            </a:r>
            <a:r>
              <a:rPr lang="es-ES" dirty="0" err="1" smtClean="0"/>
              <a:t>autosómica</a:t>
            </a:r>
            <a:r>
              <a:rPr lang="es-ES" dirty="0" smtClean="0"/>
              <a:t> dominante</a:t>
            </a:r>
          </a:p>
          <a:p>
            <a:pPr lvl="1"/>
            <a:r>
              <a:rPr lang="es-ES" dirty="0" smtClean="0"/>
              <a:t>Brotes de artritis migratoria intermitente (grandes y pequeñas articulaciones). Posteriormente lesiones cutáneas (acné refractario a </a:t>
            </a:r>
            <a:r>
              <a:rPr lang="es-ES" dirty="0" err="1" smtClean="0"/>
              <a:t>tto</a:t>
            </a:r>
            <a:r>
              <a:rPr lang="es-ES" dirty="0" smtClean="0"/>
              <a:t>. tópico y </a:t>
            </a:r>
            <a:r>
              <a:rPr lang="es-ES" dirty="0" err="1" smtClean="0"/>
              <a:t>pioderma</a:t>
            </a:r>
            <a:r>
              <a:rPr lang="es-ES" dirty="0" smtClean="0"/>
              <a:t> gangrenoso)</a:t>
            </a:r>
          </a:p>
          <a:p>
            <a:pPr lvl="1"/>
            <a:r>
              <a:rPr lang="es-ES" dirty="0" smtClean="0"/>
              <a:t>En adultos heterogeneidad en la expresión de la enfermedad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07904" y="593467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Gonzalez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Garcia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et al.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2016</a:t>
            </a:r>
          </a:p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Demidovich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 al.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Reum.2012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s-ES" dirty="0" smtClean="0"/>
              <a:t>Mujer 23 años con mutación en </a:t>
            </a:r>
            <a:r>
              <a:rPr lang="es-ES" dirty="0" err="1" smtClean="0"/>
              <a:t>heterocigosis</a:t>
            </a:r>
            <a:r>
              <a:rPr lang="es-ES" dirty="0" smtClean="0"/>
              <a:t>  en el exón 10 gen PSTPIP1 (Q219H)</a:t>
            </a:r>
          </a:p>
          <a:p>
            <a:pPr lvl="1"/>
            <a:r>
              <a:rPr lang="es-ES" dirty="0" smtClean="0"/>
              <a:t>Clínica: lesiones </a:t>
            </a:r>
            <a:r>
              <a:rPr lang="es-ES" dirty="0" err="1" smtClean="0"/>
              <a:t>urticariales</a:t>
            </a:r>
            <a:r>
              <a:rPr lang="es-ES" dirty="0" smtClean="0"/>
              <a:t> en cara y miembros, pruriginosas y posteriormente dolorosas. </a:t>
            </a:r>
          </a:p>
          <a:p>
            <a:pPr lvl="1"/>
            <a:r>
              <a:rPr lang="es-ES" dirty="0" smtClean="0"/>
              <a:t>Test de exposición al hielo: negativo</a:t>
            </a:r>
          </a:p>
          <a:p>
            <a:pPr lvl="1"/>
            <a:r>
              <a:rPr lang="es-ES" dirty="0" err="1" smtClean="0"/>
              <a:t>Tto</a:t>
            </a:r>
            <a:r>
              <a:rPr lang="es-ES" dirty="0" smtClean="0"/>
              <a:t>: </a:t>
            </a:r>
            <a:r>
              <a:rPr lang="es-ES" dirty="0" err="1" smtClean="0"/>
              <a:t>anakinra</a:t>
            </a:r>
            <a:r>
              <a:rPr lang="es-ES" dirty="0" smtClean="0"/>
              <a:t>. </a:t>
            </a:r>
          </a:p>
          <a:p>
            <a:pPr lvl="1"/>
            <a:r>
              <a:rPr lang="es-ES" dirty="0" smtClean="0"/>
              <a:t>Padre con igual mutación en </a:t>
            </a:r>
            <a:r>
              <a:rPr lang="es-ES" dirty="0" err="1" smtClean="0"/>
              <a:t>heterocigosis</a:t>
            </a:r>
            <a:r>
              <a:rPr lang="es-ES" dirty="0" smtClean="0"/>
              <a:t>: asintomático </a:t>
            </a:r>
          </a:p>
          <a:p>
            <a:pPr lvl="1"/>
            <a:r>
              <a:rPr lang="es-ES" dirty="0" smtClean="0"/>
              <a:t>Mutación </a:t>
            </a:r>
            <a:r>
              <a:rPr lang="es-ES" dirty="0" smtClean="0"/>
              <a:t>Q219H, no descrita previamente en INFEVERS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09" y="1340768"/>
            <a:ext cx="8217647" cy="4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es-ES" dirty="0" smtClean="0"/>
              <a:t>Gen NOD 2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0567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995936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Aróstegui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JI, Yagüe J.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2008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s-ES" dirty="0" smtClean="0"/>
              <a:t>Otros: </a:t>
            </a:r>
          </a:p>
          <a:p>
            <a:pPr lvl="1">
              <a:buNone/>
            </a:pPr>
            <a:r>
              <a:rPr lang="es-ES" dirty="0" smtClean="0"/>
              <a:t>- DITRA (Deficiencia del antagonista del receptor de IL-36) </a:t>
            </a:r>
          </a:p>
          <a:p>
            <a:pPr lvl="2"/>
            <a:r>
              <a:rPr lang="es-ES" dirty="0" smtClean="0"/>
              <a:t>Psoriasis pustulosa generalizada con cuadros febriles y afectación del estado general. </a:t>
            </a:r>
          </a:p>
          <a:p>
            <a:pPr lvl="2"/>
            <a:r>
              <a:rPr lang="es-ES" dirty="0" smtClean="0"/>
              <a:t>Herencia </a:t>
            </a:r>
            <a:r>
              <a:rPr lang="es-ES" dirty="0" err="1" smtClean="0"/>
              <a:t>autosómica</a:t>
            </a:r>
            <a:r>
              <a:rPr lang="es-ES" dirty="0" smtClean="0"/>
              <a:t> recesiva</a:t>
            </a:r>
          </a:p>
          <a:p>
            <a:pPr lvl="2"/>
            <a:r>
              <a:rPr lang="es-ES" dirty="0" smtClean="0"/>
              <a:t>Paciente de 27 años con mutación en </a:t>
            </a:r>
            <a:r>
              <a:rPr lang="es-ES" dirty="0" err="1" smtClean="0"/>
              <a:t>heterocigosis</a:t>
            </a:r>
            <a:r>
              <a:rPr lang="es-ES" dirty="0" smtClean="0"/>
              <a:t>  en exón 5  del gen IL36RN (S113L).</a:t>
            </a:r>
          </a:p>
          <a:p>
            <a:pPr lvl="3"/>
            <a:r>
              <a:rPr lang="es-ES" dirty="0" smtClean="0"/>
              <a:t>Diagnóstico de </a:t>
            </a:r>
            <a:r>
              <a:rPr lang="es-ES" dirty="0" err="1" smtClean="0"/>
              <a:t>Sindrome</a:t>
            </a:r>
            <a:r>
              <a:rPr lang="es-ES" dirty="0" smtClean="0"/>
              <a:t> </a:t>
            </a:r>
            <a:r>
              <a:rPr lang="es-ES" dirty="0" err="1" smtClean="0"/>
              <a:t>Antisintetasa</a:t>
            </a:r>
            <a:r>
              <a:rPr lang="es-ES" dirty="0" smtClean="0"/>
              <a:t> (anti Jo1 positivo, mialgias, fiebre recurrente) </a:t>
            </a:r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441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EULAR LONDRES 2016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132" y="188640"/>
            <a:ext cx="5715868" cy="35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572000" y="42210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CONGRESO SEMI 2015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813"/>
            <a:ext cx="756084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1600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EULAR 2018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Cada vez disponemos de más información sobre los </a:t>
            </a:r>
            <a:r>
              <a:rPr lang="es-ES" dirty="0" err="1" smtClean="0"/>
              <a:t>sindromes</a:t>
            </a:r>
            <a:r>
              <a:rPr lang="es-ES" dirty="0" smtClean="0"/>
              <a:t> </a:t>
            </a:r>
            <a:r>
              <a:rPr lang="es-ES" dirty="0" err="1" smtClean="0"/>
              <a:t>autoinflamatorios</a:t>
            </a: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Existe solapamiento entre las diferentes formas de </a:t>
            </a:r>
            <a:r>
              <a:rPr lang="es-ES" dirty="0" err="1" smtClean="0"/>
              <a:t>sindromes</a:t>
            </a:r>
            <a:r>
              <a:rPr lang="es-ES" dirty="0" smtClean="0"/>
              <a:t> </a:t>
            </a:r>
            <a:r>
              <a:rPr lang="es-ES" dirty="0" err="1" smtClean="0"/>
              <a:t>autoinflamatorios</a:t>
            </a:r>
            <a:r>
              <a:rPr lang="es-ES" dirty="0" smtClean="0"/>
              <a:t> así como entre las alteraciones de la inmunidad innata, adaptativa y las inmunodeficiencias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 necesario un equipo multidisciplinar para  el manejo de estas patologías.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racia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261" y="996328"/>
            <a:ext cx="5627035" cy="502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115616" y="41365"/>
          <a:ext cx="6480720" cy="681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</a:tblGrid>
              <a:tr h="54545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ENFERMEDADES</a:t>
                      </a:r>
                      <a:r>
                        <a:rPr lang="es-ES" sz="1600" baseline="0" dirty="0" smtClean="0"/>
                        <a:t> AUTOINFLAMATORIAS CLASIFICADAS POR CRITERIOS CLÍNICOS</a:t>
                      </a:r>
                      <a:endParaRPr lang="es-ES" sz="16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Enfermedades</a:t>
                      </a:r>
                      <a:r>
                        <a:rPr lang="es-ES" sz="1200" baseline="0" dirty="0" smtClean="0"/>
                        <a:t> (síndromes) hereditarias de fiebre periódica</a:t>
                      </a:r>
                      <a:endParaRPr lang="es-ES" sz="1200" dirty="0"/>
                    </a:p>
                  </a:txBody>
                  <a:tcPr/>
                </a:tc>
              </a:tr>
              <a:tr h="11688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Fiebre </a:t>
                      </a:r>
                      <a:r>
                        <a:rPr lang="es-ES" sz="1200" dirty="0" err="1" smtClean="0"/>
                        <a:t>mediterranea</a:t>
                      </a:r>
                      <a:r>
                        <a:rPr lang="es-ES" sz="1200" baseline="0" dirty="0" smtClean="0"/>
                        <a:t> familiar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MKD/HIDS, enfermedad asociada al déficit de </a:t>
                      </a:r>
                      <a:r>
                        <a:rPr lang="es-ES" sz="1200" baseline="0" dirty="0" err="1" smtClean="0"/>
                        <a:t>mevalonato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cinasa</a:t>
                      </a:r>
                      <a:endParaRPr lang="es-E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CAPS, </a:t>
                      </a:r>
                      <a:r>
                        <a:rPr lang="es-ES" sz="1200" baseline="0" dirty="0" err="1" smtClean="0"/>
                        <a:t>criopirinopatías</a:t>
                      </a:r>
                      <a:r>
                        <a:rPr lang="es-ES" sz="1200" baseline="0" dirty="0" smtClean="0"/>
                        <a:t>: CINCA, enfermedad de </a:t>
                      </a:r>
                      <a:r>
                        <a:rPr lang="es-ES" sz="1200" baseline="0" dirty="0" err="1" smtClean="0"/>
                        <a:t>Muckle</a:t>
                      </a:r>
                      <a:r>
                        <a:rPr lang="es-ES" sz="1200" baseline="0" dirty="0" smtClean="0"/>
                        <a:t>-Wells, </a:t>
                      </a:r>
                      <a:r>
                        <a:rPr lang="es-ES" sz="1200" baseline="0" dirty="0" err="1" smtClean="0"/>
                        <a:t>sindrome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autoinflamatorio</a:t>
                      </a:r>
                      <a:r>
                        <a:rPr lang="es-ES" sz="1200" baseline="0" dirty="0" smtClean="0"/>
                        <a:t> familiar inducido por el frío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TRAPS, </a:t>
                      </a:r>
                      <a:r>
                        <a:rPr lang="es-ES" sz="1200" baseline="0" dirty="0" err="1" smtClean="0"/>
                        <a:t>sindrome</a:t>
                      </a:r>
                      <a:r>
                        <a:rPr lang="es-ES" sz="1200" baseline="0" dirty="0" smtClean="0"/>
                        <a:t> periódico asociado al receptor de TNF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FCAS2, síndrome </a:t>
                      </a:r>
                      <a:r>
                        <a:rPr lang="es-ES" sz="1200" baseline="0" dirty="0" err="1" smtClean="0"/>
                        <a:t>autoinflamatorio</a:t>
                      </a:r>
                      <a:r>
                        <a:rPr lang="es-ES" sz="1200" baseline="0" dirty="0" smtClean="0"/>
                        <a:t> familiar inducido por frío-2</a:t>
                      </a:r>
                      <a:endParaRPr lang="es-ES" sz="12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Enfermedades con lesiones </a:t>
                      </a:r>
                      <a:r>
                        <a:rPr lang="es-ES" sz="1200" dirty="0" err="1" smtClean="0"/>
                        <a:t>granulomatosas</a:t>
                      </a:r>
                      <a:r>
                        <a:rPr lang="es-ES" sz="1200" baseline="0" dirty="0" smtClean="0"/>
                        <a:t> (</a:t>
                      </a:r>
                      <a:r>
                        <a:rPr lang="es-ES" sz="1200" baseline="0" dirty="0" err="1" smtClean="0"/>
                        <a:t>granulomatosis</a:t>
                      </a:r>
                      <a:r>
                        <a:rPr lang="es-ES" sz="1200" baseline="0" dirty="0" smtClean="0"/>
                        <a:t> sistémicas pediátricas)</a:t>
                      </a:r>
                      <a:endParaRPr lang="es-ES" sz="12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err="1" smtClean="0"/>
                        <a:t>Sindrome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Blau-sarcoidosis</a:t>
                      </a:r>
                      <a:r>
                        <a:rPr lang="es-ES" sz="1200" baseline="0" dirty="0" smtClean="0"/>
                        <a:t> de inicio en la infancia</a:t>
                      </a:r>
                      <a:endParaRPr lang="es-ES" sz="12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Enfermedades</a:t>
                      </a:r>
                      <a:r>
                        <a:rPr lang="es-ES" sz="1200" baseline="0" dirty="0" smtClean="0"/>
                        <a:t> con lesiones piogénicas</a:t>
                      </a:r>
                      <a:endParaRPr lang="es-ES" sz="1200" dirty="0"/>
                    </a:p>
                  </a:txBody>
                  <a:tcPr/>
                </a:tc>
              </a:tr>
              <a:tr h="8051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DIRA (enfermedad</a:t>
                      </a:r>
                      <a:r>
                        <a:rPr lang="es-ES" sz="1200" baseline="0" dirty="0" smtClean="0"/>
                        <a:t> por déficit de IL-1Ra)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PAPA (síndrome de artritis piogénica estéril, </a:t>
                      </a:r>
                      <a:r>
                        <a:rPr lang="es-ES" sz="1200" baseline="0" dirty="0" err="1" smtClean="0"/>
                        <a:t>pioderma</a:t>
                      </a:r>
                      <a:r>
                        <a:rPr lang="es-ES" sz="1200" baseline="0" dirty="0" smtClean="0"/>
                        <a:t> gangrenoso y acné)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err="1" smtClean="0"/>
                        <a:t>Sindrome</a:t>
                      </a:r>
                      <a:r>
                        <a:rPr lang="es-ES" sz="1200" baseline="0" dirty="0" smtClean="0"/>
                        <a:t> de </a:t>
                      </a:r>
                      <a:r>
                        <a:rPr lang="es-ES" sz="1200" baseline="0" dirty="0" err="1" smtClean="0"/>
                        <a:t>Majeed</a:t>
                      </a:r>
                      <a:endParaRPr lang="es-E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Osteomielitis crónica multifocal recurrente</a:t>
                      </a:r>
                      <a:endParaRPr lang="es-ES" sz="12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Enfermedades con psoriasis</a:t>
                      </a:r>
                      <a:endParaRPr lang="es-ES" sz="12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DITRA (enfermedad por déficit</a:t>
                      </a:r>
                      <a:r>
                        <a:rPr lang="es-ES" sz="1200" baseline="0" dirty="0" smtClean="0"/>
                        <a:t> de IL-36 Ra)</a:t>
                      </a:r>
                      <a:endParaRPr lang="es-ES" sz="1200" dirty="0"/>
                    </a:p>
                  </a:txBody>
                  <a:tcPr/>
                </a:tc>
              </a:tr>
              <a:tr h="311686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Enfermedades</a:t>
                      </a:r>
                      <a:r>
                        <a:rPr lang="es-ES" sz="1200" baseline="0" dirty="0" smtClean="0"/>
                        <a:t> con paniculitis y lipodistrofia</a:t>
                      </a:r>
                      <a:endParaRPr lang="es-ES" sz="1200" dirty="0"/>
                    </a:p>
                  </a:txBody>
                  <a:tcPr/>
                </a:tc>
              </a:tr>
              <a:tr h="8051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JMP</a:t>
                      </a:r>
                      <a:r>
                        <a:rPr lang="es-ES" sz="1200" baseline="0" dirty="0" smtClean="0"/>
                        <a:t> (síndromes de contracturas articulares, atrofia muscular y paniculitis más lipodistrofia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CANDLE (síndrome de dermatitis </a:t>
                      </a:r>
                      <a:r>
                        <a:rPr lang="es-ES" sz="1200" baseline="0" dirty="0" err="1" smtClean="0"/>
                        <a:t>neutrofílica</a:t>
                      </a:r>
                      <a:r>
                        <a:rPr lang="es-ES" sz="1200" baseline="0" dirty="0" smtClean="0"/>
                        <a:t> crónica, lipodistrofia y elevación de la temperatura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NNS (síndrome de </a:t>
                      </a:r>
                      <a:r>
                        <a:rPr lang="es-ES" sz="1200" baseline="0" dirty="0" err="1" smtClean="0"/>
                        <a:t>Nakajo-Nishimura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Enfermedad</a:t>
                      </a:r>
                      <a:r>
                        <a:rPr lang="es-ES" sz="1200" baseline="0" dirty="0" smtClean="0"/>
                        <a:t> con vasculitis</a:t>
                      </a:r>
                    </a:p>
                  </a:txBody>
                  <a:tcPr/>
                </a:tc>
              </a:tr>
              <a:tr h="4415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SAVI (vasculopatía</a:t>
                      </a:r>
                      <a:r>
                        <a:rPr lang="es-ES" sz="1200" baseline="0" dirty="0" smtClean="0"/>
                        <a:t> asociada a STING de comienzo en la infancia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DADA2 (enfermedad asociada al déficit de </a:t>
                      </a:r>
                      <a:r>
                        <a:rPr lang="es-ES" sz="1200" baseline="0" dirty="0" err="1" smtClean="0"/>
                        <a:t>adenosina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desaminasa</a:t>
                      </a:r>
                      <a:r>
                        <a:rPr lang="es-ES" sz="1200" baseline="0" dirty="0" smtClean="0"/>
                        <a:t> 2)</a:t>
                      </a:r>
                    </a:p>
                  </a:txBody>
                  <a:tcPr/>
                </a:tc>
              </a:tr>
              <a:tr h="259738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Otras</a:t>
                      </a:r>
                      <a:endParaRPr lang="es-ES" sz="1200" dirty="0"/>
                    </a:p>
                  </a:txBody>
                  <a:tcPr/>
                </a:tc>
              </a:tr>
              <a:tr h="44155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dirty="0" smtClean="0"/>
                        <a:t>APLAID</a:t>
                      </a:r>
                      <a:r>
                        <a:rPr lang="es-ES" sz="1200" baseline="0" dirty="0" smtClean="0"/>
                        <a:t> (síndrome con déficit de anticuerpos asociado a PLC</a:t>
                      </a:r>
                      <a:r>
                        <a:rPr lang="el-GR" sz="1200" baseline="0" dirty="0" smtClean="0"/>
                        <a:t>γ</a:t>
                      </a:r>
                      <a:r>
                        <a:rPr lang="es-ES" sz="1200" baseline="0" dirty="0" smtClean="0"/>
                        <a:t>2 y </a:t>
                      </a:r>
                      <a:r>
                        <a:rPr lang="es-ES" sz="1200" baseline="0" dirty="0" err="1" smtClean="0"/>
                        <a:t>disregulación</a:t>
                      </a:r>
                      <a:r>
                        <a:rPr lang="es-ES" sz="1200" baseline="0" dirty="0" smtClean="0"/>
                        <a:t> inmune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200" baseline="0" dirty="0" smtClean="0"/>
                        <a:t>PFAPA (</a:t>
                      </a:r>
                      <a:r>
                        <a:rPr lang="es-ES" sz="1200" baseline="0" dirty="0" err="1" smtClean="0"/>
                        <a:t>sindrome</a:t>
                      </a:r>
                      <a:r>
                        <a:rPr lang="es-ES" sz="1200" baseline="0" dirty="0" smtClean="0"/>
                        <a:t> de fiebre periódica con adenitis, faringitis y aftas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768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427984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Pathak</a:t>
            </a:r>
            <a:r>
              <a:rPr lang="es-ES" dirty="0" smtClean="0"/>
              <a:t> et al. J </a:t>
            </a:r>
            <a:r>
              <a:rPr lang="es-ES" dirty="0" err="1" smtClean="0"/>
              <a:t>Clin</a:t>
            </a:r>
            <a:r>
              <a:rPr lang="es-ES" dirty="0" smtClean="0"/>
              <a:t> </a:t>
            </a:r>
            <a:r>
              <a:rPr lang="es-ES" dirty="0" err="1" smtClean="0"/>
              <a:t>Pathol</a:t>
            </a:r>
            <a:r>
              <a:rPr lang="es-ES" dirty="0" smtClean="0"/>
              <a:t> 2017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908720"/>
          <a:ext cx="82207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etición autoinflamatoria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5184576" cy="551117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sunrise" dir="t"/>
          </a:scene3d>
        </p:spPr>
      </p:pic>
      <p:sp>
        <p:nvSpPr>
          <p:cNvPr id="5" name="4 CuadroTexto"/>
          <p:cNvSpPr txBox="1"/>
          <p:nvPr/>
        </p:nvSpPr>
        <p:spPr>
          <a:xfrm>
            <a:off x="5940152" y="1772816"/>
            <a:ext cx="3024336" cy="41242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- Edad al inicio</a:t>
            </a:r>
          </a:p>
          <a:p>
            <a:r>
              <a:rPr lang="es-ES" sz="1600" dirty="0" smtClean="0"/>
              <a:t>- Fiebre recurrente</a:t>
            </a:r>
          </a:p>
          <a:p>
            <a:pPr>
              <a:buFontTx/>
              <a:buChar char="-"/>
            </a:pPr>
            <a:r>
              <a:rPr lang="es-ES" sz="1600" dirty="0" smtClean="0"/>
              <a:t>Afectación cutánea</a:t>
            </a:r>
          </a:p>
          <a:p>
            <a:pPr>
              <a:buFontTx/>
              <a:buChar char="-"/>
            </a:pPr>
            <a:r>
              <a:rPr lang="es-ES" sz="1600" dirty="0" smtClean="0"/>
              <a:t>Manifestaciones oculares</a:t>
            </a:r>
          </a:p>
          <a:p>
            <a:pPr>
              <a:buFontTx/>
              <a:buChar char="-"/>
            </a:pPr>
            <a:r>
              <a:rPr lang="es-ES" sz="1600" dirty="0" smtClean="0"/>
              <a:t>Adenopatías/</a:t>
            </a:r>
            <a:r>
              <a:rPr lang="es-ES" sz="1600" dirty="0" err="1" smtClean="0"/>
              <a:t>Visceromegalias</a:t>
            </a:r>
            <a:endParaRPr lang="es-ES" sz="1600" dirty="0" smtClean="0"/>
          </a:p>
          <a:p>
            <a:pPr>
              <a:buFontTx/>
              <a:buChar char="-"/>
            </a:pPr>
            <a:r>
              <a:rPr lang="es-ES" sz="1600" dirty="0" smtClean="0"/>
              <a:t>Elevación RFA</a:t>
            </a:r>
          </a:p>
          <a:p>
            <a:pPr>
              <a:buFontTx/>
              <a:buChar char="-"/>
            </a:pPr>
            <a:r>
              <a:rPr lang="es-ES" sz="1600" dirty="0" err="1" smtClean="0"/>
              <a:t>Serositis</a:t>
            </a:r>
            <a:endParaRPr lang="es-ES" sz="1600" dirty="0" smtClean="0"/>
          </a:p>
          <a:p>
            <a:pPr>
              <a:buFontTx/>
              <a:buChar char="-"/>
            </a:pPr>
            <a:r>
              <a:rPr lang="es-ES" sz="1600" dirty="0" smtClean="0"/>
              <a:t>Afectación articular</a:t>
            </a:r>
          </a:p>
          <a:p>
            <a:pPr>
              <a:buFontTx/>
              <a:buChar char="-"/>
            </a:pPr>
            <a:r>
              <a:rPr lang="es-ES" sz="1600" dirty="0" smtClean="0"/>
              <a:t>Retraso del crecimiento</a:t>
            </a:r>
          </a:p>
          <a:p>
            <a:pPr>
              <a:buFontTx/>
              <a:buChar char="-"/>
            </a:pPr>
            <a:r>
              <a:rPr lang="es-ES" sz="1600" dirty="0" smtClean="0"/>
              <a:t>Historia familiar</a:t>
            </a:r>
          </a:p>
          <a:p>
            <a:pPr>
              <a:buFontTx/>
              <a:buChar char="-"/>
            </a:pPr>
            <a:r>
              <a:rPr lang="es-ES" sz="1600" dirty="0" smtClean="0"/>
              <a:t>Tratamiento </a:t>
            </a:r>
          </a:p>
          <a:p>
            <a:pPr>
              <a:buFontTx/>
              <a:buChar char="-"/>
            </a:pPr>
            <a:r>
              <a:rPr lang="es-ES" sz="1600" dirty="0" smtClean="0"/>
              <a:t>Síntomas digestivos/dolor abdominal</a:t>
            </a:r>
          </a:p>
          <a:p>
            <a:pPr>
              <a:buFontTx/>
              <a:buChar char="-"/>
            </a:pPr>
            <a:r>
              <a:rPr lang="es-ES" sz="1600" dirty="0" smtClean="0"/>
              <a:t>Alteraciones neurológicas</a:t>
            </a:r>
          </a:p>
          <a:p>
            <a:pPr>
              <a:buFontTx/>
              <a:buChar char="-"/>
            </a:pPr>
            <a:r>
              <a:rPr lang="es-ES" sz="1600" dirty="0" err="1" smtClean="0"/>
              <a:t>Aftosis</a:t>
            </a:r>
            <a:r>
              <a:rPr lang="es-ES" sz="1600" dirty="0" smtClean="0"/>
              <a:t> </a:t>
            </a:r>
          </a:p>
          <a:p>
            <a:pPr>
              <a:buFontTx/>
              <a:buChar char="-"/>
            </a:pPr>
            <a:r>
              <a:rPr lang="es-ES" sz="1600" dirty="0" smtClean="0"/>
              <a:t>Dolor torácic</a:t>
            </a:r>
            <a:r>
              <a:rPr lang="es-ES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8367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solicitudes de estudio de panel de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autoinflamatorios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edad adulta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7718</TotalTime>
  <Words>1642</Words>
  <Application>Microsoft Office PowerPoint</Application>
  <PresentationFormat>Presentación en pantalla (4:3)</PresentationFormat>
  <Paragraphs>308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 X CURSO DE ACTUALIZACIÓN EN PATOLOGÍA AUTOINMUNE DE LA AADEA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CONCLUSIONES</vt:lpstr>
      <vt:lpstr>Diapositiva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X AADEA</dc:title>
  <dc:creator>pc</dc:creator>
  <cp:lastModifiedBy>pc</cp:lastModifiedBy>
  <cp:revision>19</cp:revision>
  <dcterms:created xsi:type="dcterms:W3CDTF">2018-11-25T15:57:57Z</dcterms:created>
  <dcterms:modified xsi:type="dcterms:W3CDTF">2018-12-01T00:36:38Z</dcterms:modified>
</cp:coreProperties>
</file>