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450" r:id="rId2"/>
    <p:sldId id="444" r:id="rId3"/>
    <p:sldId id="324" r:id="rId4"/>
    <p:sldId id="471" r:id="rId5"/>
    <p:sldId id="448" r:id="rId6"/>
    <p:sldId id="472" r:id="rId7"/>
    <p:sldId id="473" r:id="rId8"/>
    <p:sldId id="474" r:id="rId9"/>
    <p:sldId id="478" r:id="rId10"/>
    <p:sldId id="481" r:id="rId11"/>
    <p:sldId id="456" r:id="rId12"/>
    <p:sldId id="538" r:id="rId13"/>
    <p:sldId id="484" r:id="rId14"/>
    <p:sldId id="487" r:id="rId15"/>
    <p:sldId id="523" r:id="rId16"/>
    <p:sldId id="526" r:id="rId17"/>
    <p:sldId id="529" r:id="rId18"/>
    <p:sldId id="530" r:id="rId19"/>
    <p:sldId id="531" r:id="rId20"/>
    <p:sldId id="532" r:id="rId21"/>
    <p:sldId id="533" r:id="rId22"/>
    <p:sldId id="534" r:id="rId23"/>
    <p:sldId id="535" r:id="rId24"/>
    <p:sldId id="536" r:id="rId25"/>
    <p:sldId id="499" r:id="rId26"/>
    <p:sldId id="511" r:id="rId27"/>
    <p:sldId id="517" r:id="rId28"/>
    <p:sldId id="515" r:id="rId29"/>
    <p:sldId id="519" r:id="rId30"/>
    <p:sldId id="545" r:id="rId31"/>
    <p:sldId id="416" r:id="rId32"/>
    <p:sldId id="438" r:id="rId33"/>
    <p:sldId id="439" r:id="rId34"/>
    <p:sldId id="549" r:id="rId35"/>
    <p:sldId id="553" r:id="rId36"/>
    <p:sldId id="555" r:id="rId37"/>
    <p:sldId id="556" r:id="rId38"/>
    <p:sldId id="557" r:id="rId39"/>
    <p:sldId id="558" r:id="rId40"/>
    <p:sldId id="564" r:id="rId41"/>
    <p:sldId id="561" r:id="rId42"/>
    <p:sldId id="580" r:id="rId43"/>
    <p:sldId id="565" r:id="rId44"/>
    <p:sldId id="566" r:id="rId45"/>
    <p:sldId id="568" r:id="rId46"/>
    <p:sldId id="567" r:id="rId47"/>
    <p:sldId id="571" r:id="rId48"/>
    <p:sldId id="576" r:id="rId49"/>
    <p:sldId id="578" r:id="rId50"/>
    <p:sldId id="574" r:id="rId51"/>
    <p:sldId id="575" r:id="rId52"/>
    <p:sldId id="581" r:id="rId53"/>
    <p:sldId id="579" r:id="rId54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7271"/>
    <a:srgbClr val="78FF90"/>
    <a:srgbClr val="CCCAFF"/>
    <a:srgbClr val="FFB120"/>
    <a:srgbClr val="8C8AFF"/>
    <a:srgbClr val="EB3AFF"/>
    <a:srgbClr val="000000"/>
    <a:srgbClr val="9796FF"/>
    <a:srgbClr val="EEC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414" autoAdjust="0"/>
  </p:normalViewPr>
  <p:slideViewPr>
    <p:cSldViewPr snapToGrid="0" snapToObjects="1">
      <p:cViewPr>
        <p:scale>
          <a:sx n="66" d="100"/>
          <a:sy n="66" d="100"/>
        </p:scale>
        <p:origin x="-2224" y="-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54681-E80F-C244-A471-ECAD543C9BEF}" type="datetimeFigureOut">
              <a:rPr lang="es-ES" smtClean="0"/>
              <a:pPr/>
              <a:t>29/11/18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C32EB-1721-4F46-A7F8-B1DB91F567B0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4192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JAK/STAT – inhibidores de JAK </a:t>
            </a:r>
            <a:r>
              <a:rPr lang="es-ES" dirty="0" err="1" smtClean="0"/>
              <a:t>kinasas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C32EB-1721-4F46-A7F8-B1DB91F567B0}" type="slidenum">
              <a:rPr lang="es-ES" smtClean="0"/>
              <a:pPr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322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Classical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Aicardi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Goutieres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syndrome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calcification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basal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ganglia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swelling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frontal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C32EB-1721-4F46-A7F8-B1DB91F567B0}" type="slidenum">
              <a:rPr lang="es-ES" smtClean="0"/>
              <a:pPr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0776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Classical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Aicardi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Goutieres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syndrome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calcification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basal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ganglia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swelling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frontal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C32EB-1721-4F46-A7F8-B1DB91F567B0}" type="slidenum">
              <a:rPr lang="es-ES" smtClean="0"/>
              <a:pPr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0776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Classical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Aicardi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Goutieres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syndrome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calcification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basal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ganglia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swelling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frontal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C32EB-1721-4F46-A7F8-B1DB91F567B0}" type="slidenum">
              <a:rPr lang="es-ES" smtClean="0"/>
              <a:pPr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0776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C32EB-1721-4F46-A7F8-B1DB91F567B0}" type="slidenum">
              <a:rPr lang="es-ES" smtClean="0"/>
              <a:pPr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0776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Classical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Aicardi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Goutieres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syndrome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calcification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basal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ganglia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swelling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frontal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C32EB-1721-4F46-A7F8-B1DB91F567B0}" type="slidenum">
              <a:rPr lang="es-ES" smtClean="0"/>
              <a:pPr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0776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Classical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Aicardi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Goutieres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syndrome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calcification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basal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ganglia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swelling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frontal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C32EB-1721-4F46-A7F8-B1DB91F567B0}" type="slidenum">
              <a:rPr lang="es-ES" smtClean="0"/>
              <a:pPr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0776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Classical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Aicardi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Goutieres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syndrome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calcification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basal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ganglia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swelling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frontal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C32EB-1721-4F46-A7F8-B1DB91F567B0}" type="slidenum">
              <a:rPr lang="es-ES" smtClean="0"/>
              <a:pPr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0776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Classical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Aicardi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Goutieres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syndrome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calcification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basal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ganglia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swelling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frontal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C32EB-1721-4F46-A7F8-B1DB91F567B0}" type="slidenum">
              <a:rPr lang="es-ES" smtClean="0"/>
              <a:pPr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0776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Classical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Aicardi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Goutieres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syndrome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calcification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basal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ganglia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swelling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frontal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C32EB-1721-4F46-A7F8-B1DB91F567B0}" type="slidenum">
              <a:rPr lang="es-ES" smtClean="0"/>
              <a:pPr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0776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Classical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Aicardi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Goutieres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syndrome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calcification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basal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ganglia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swelling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frontal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C32EB-1721-4F46-A7F8-B1DB91F567B0}" type="slidenum">
              <a:rPr lang="es-ES" smtClean="0"/>
              <a:pPr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0776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Classical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Aicardi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Goutieres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syndrome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calcification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basal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ganglia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swelling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frontal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C32EB-1721-4F46-A7F8-B1DB91F567B0}" type="slidenum">
              <a:rPr lang="es-ES" smtClean="0"/>
              <a:pPr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0776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Classical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Aicardi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Goutieres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syndrome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calcification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basal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ganglia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swelling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frontal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C32EB-1721-4F46-A7F8-B1DB91F567B0}" type="slidenum">
              <a:rPr lang="es-ES" smtClean="0"/>
              <a:pPr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0776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3AB94-2A5A-F64D-BE7B-D4B48022FD8C}" type="datetimeFigureOut">
              <a:rPr lang="es-ES" smtClean="0"/>
              <a:pPr/>
              <a:t>29/11/18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1100-2432-D34D-8F64-B17261D2C7CB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041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3AB94-2A5A-F64D-BE7B-D4B48022FD8C}" type="datetimeFigureOut">
              <a:rPr lang="es-ES" smtClean="0"/>
              <a:pPr/>
              <a:t>29/11/18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1100-2432-D34D-8F64-B17261D2C7CB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904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3AB94-2A5A-F64D-BE7B-D4B48022FD8C}" type="datetimeFigureOut">
              <a:rPr lang="es-ES" smtClean="0"/>
              <a:pPr/>
              <a:t>29/11/18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1100-2432-D34D-8F64-B17261D2C7CB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8902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3AB94-2A5A-F64D-BE7B-D4B48022FD8C}" type="datetimeFigureOut">
              <a:rPr lang="es-ES" smtClean="0"/>
              <a:pPr/>
              <a:t>29/11/18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1100-2432-D34D-8F64-B17261D2C7CB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374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3AB94-2A5A-F64D-BE7B-D4B48022FD8C}" type="datetimeFigureOut">
              <a:rPr lang="es-ES" smtClean="0"/>
              <a:pPr/>
              <a:t>29/11/18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1100-2432-D34D-8F64-B17261D2C7CB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643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3AB94-2A5A-F64D-BE7B-D4B48022FD8C}" type="datetimeFigureOut">
              <a:rPr lang="es-ES" smtClean="0"/>
              <a:pPr/>
              <a:t>29/11/18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1100-2432-D34D-8F64-B17261D2C7CB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587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3AB94-2A5A-F64D-BE7B-D4B48022FD8C}" type="datetimeFigureOut">
              <a:rPr lang="es-ES" smtClean="0"/>
              <a:pPr/>
              <a:t>29/11/18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1100-2432-D34D-8F64-B17261D2C7CB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6440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3AB94-2A5A-F64D-BE7B-D4B48022FD8C}" type="datetimeFigureOut">
              <a:rPr lang="es-ES" smtClean="0"/>
              <a:pPr/>
              <a:t>29/11/18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1100-2432-D34D-8F64-B17261D2C7CB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952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3AB94-2A5A-F64D-BE7B-D4B48022FD8C}" type="datetimeFigureOut">
              <a:rPr lang="es-ES" smtClean="0"/>
              <a:pPr/>
              <a:t>29/11/18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1100-2432-D34D-8F64-B17261D2C7CB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82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3AB94-2A5A-F64D-BE7B-D4B48022FD8C}" type="datetimeFigureOut">
              <a:rPr lang="es-ES" smtClean="0"/>
              <a:pPr/>
              <a:t>29/11/18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1100-2432-D34D-8F64-B17261D2C7CB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7985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3AB94-2A5A-F64D-BE7B-D4B48022FD8C}" type="datetimeFigureOut">
              <a:rPr lang="es-ES" smtClean="0"/>
              <a:pPr/>
              <a:t>29/11/18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1100-2432-D34D-8F64-B17261D2C7CB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588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3AB94-2A5A-F64D-BE7B-D4B48022FD8C}" type="datetimeFigureOut">
              <a:rPr lang="es-ES" smtClean="0"/>
              <a:pPr/>
              <a:t>29/11/18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D1100-2432-D34D-8F64-B17261D2C7CB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957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microsoft.com/office/2007/relationships/hdphoto" Target="../media/hdphoto3.wdp"/><Relationship Id="rId5" Type="http://schemas.microsoft.com/office/2007/relationships/hdphoto" Target="../media/hdphoto4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png"/><Relationship Id="rId6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png"/><Relationship Id="rId5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jpeg"/><Relationship Id="rId5" Type="http://schemas.openxmlformats.org/officeDocument/2006/relationships/image" Target="../media/image81.emf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5" Type="http://schemas.openxmlformats.org/officeDocument/2006/relationships/image" Target="../media/image85.emf"/><Relationship Id="rId6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Relationship Id="rId3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nautrophil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33" l="1889" r="9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49" y="0"/>
            <a:ext cx="8869380" cy="665203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-250432"/>
            <a:ext cx="9144000" cy="3447098"/>
          </a:xfrm>
          <a:prstGeom prst="rect">
            <a:avLst/>
          </a:prstGeom>
          <a:solidFill>
            <a:schemeClr val="tx1">
              <a:alpha val="33000"/>
            </a:schemeClr>
          </a:solidFill>
          <a:effectLst>
            <a:softEdge rad="266700"/>
          </a:effectLst>
        </p:spPr>
        <p:txBody>
          <a:bodyPr wrap="square" rtlCol="0">
            <a:spAutoFit/>
          </a:bodyPr>
          <a:lstStyle/>
          <a:p>
            <a:pPr algn="ctr"/>
            <a:endParaRPr lang="es-ES" sz="3200" b="1" i="1" dirty="0" smtClean="0">
              <a:solidFill>
                <a:schemeClr val="bg1"/>
              </a:solidFill>
              <a:latin typeface="Trebuchet MS"/>
              <a:ea typeface="ＭＳ Ｐゴシック" charset="0"/>
              <a:cs typeface="Trebuchet MS"/>
            </a:endParaRPr>
          </a:p>
          <a:p>
            <a:pPr algn="ctr">
              <a:spcBef>
                <a:spcPts val="3600"/>
              </a:spcBef>
            </a:pPr>
            <a:r>
              <a:rPr lang="es-ES" sz="3200" b="1" i="1" dirty="0" smtClean="0">
                <a:solidFill>
                  <a:schemeClr val="bg1"/>
                </a:solidFill>
                <a:latin typeface="Trebuchet MS"/>
                <a:ea typeface="ＭＳ Ｐゴシック" charset="0"/>
                <a:cs typeface="Trebuchet MS"/>
              </a:rPr>
              <a:t>Fisiopatología</a:t>
            </a:r>
            <a:r>
              <a:rPr lang="es-ES" sz="2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es-ES" sz="3200" b="1" i="1" dirty="0">
                <a:solidFill>
                  <a:schemeClr val="bg1"/>
                </a:solidFill>
                <a:latin typeface="Trebuchet MS"/>
                <a:ea typeface="ＭＳ Ｐゴシック" charset="0"/>
                <a:cs typeface="Trebuchet MS"/>
              </a:rPr>
              <a:t>de l</a:t>
            </a:r>
            <a:r>
              <a:rPr lang="es-ES" sz="3200" b="1" i="1" dirty="0" smtClean="0">
                <a:solidFill>
                  <a:schemeClr val="bg1"/>
                </a:solidFill>
                <a:latin typeface="Trebuchet MS"/>
                <a:ea typeface="ＭＳ Ｐゴシック" charset="0"/>
                <a:cs typeface="Trebuchet MS"/>
              </a:rPr>
              <a:t>as </a:t>
            </a:r>
            <a:r>
              <a:rPr lang="es-ES" sz="3200" b="1" i="1" dirty="0">
                <a:solidFill>
                  <a:schemeClr val="bg1"/>
                </a:solidFill>
                <a:latin typeface="Trebuchet MS"/>
                <a:ea typeface="ＭＳ Ｐゴシック" charset="0"/>
                <a:cs typeface="Trebuchet MS"/>
              </a:rPr>
              <a:t>Enfermedades </a:t>
            </a:r>
            <a:r>
              <a:rPr lang="es-ES" sz="3200" b="1" i="1" dirty="0" err="1" smtClean="0">
                <a:solidFill>
                  <a:schemeClr val="bg1"/>
                </a:solidFill>
                <a:latin typeface="Trebuchet MS"/>
                <a:ea typeface="ＭＳ Ｐゴシック" charset="0"/>
                <a:cs typeface="Trebuchet MS"/>
              </a:rPr>
              <a:t>Autoinflamatorias</a:t>
            </a:r>
            <a:endParaRPr lang="es-ES" sz="4000" b="1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>
              <a:spcBef>
                <a:spcPts val="2400"/>
              </a:spcBef>
            </a:pPr>
            <a:r>
              <a:rPr lang="es-ES" b="1" dirty="0" smtClean="0">
                <a:solidFill>
                  <a:schemeClr val="bg1"/>
                </a:solidFill>
                <a:latin typeface="Trebuchet MS"/>
                <a:cs typeface="Trebuchet MS"/>
              </a:rPr>
              <a:t>Anna Mensa </a:t>
            </a:r>
            <a:r>
              <a:rPr lang="es-ES" b="1" dirty="0" err="1" smtClean="0">
                <a:solidFill>
                  <a:schemeClr val="bg1"/>
                </a:solidFill>
                <a:latin typeface="Trebuchet MS"/>
                <a:cs typeface="Trebuchet MS"/>
              </a:rPr>
              <a:t>Vilaró</a:t>
            </a:r>
            <a:endParaRPr lang="es-ES" b="1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s-ES" b="1" dirty="0" smtClean="0">
                <a:solidFill>
                  <a:schemeClr val="bg1"/>
                </a:solidFill>
                <a:latin typeface="Trebuchet MS"/>
                <a:cs typeface="Trebuchet MS"/>
              </a:rPr>
              <a:t>Servicio de Inmunología</a:t>
            </a:r>
          </a:p>
          <a:p>
            <a:pPr algn="ctr"/>
            <a:r>
              <a:rPr lang="es-ES" b="1" dirty="0" smtClean="0">
                <a:solidFill>
                  <a:schemeClr val="bg1"/>
                </a:solidFill>
                <a:latin typeface="Trebuchet MS"/>
                <a:cs typeface="Trebuchet MS"/>
              </a:rPr>
              <a:t>Hospital Clínic-Hospital </a:t>
            </a:r>
            <a:r>
              <a:rPr lang="es-ES" b="1" dirty="0" err="1" smtClean="0">
                <a:solidFill>
                  <a:schemeClr val="bg1"/>
                </a:solidFill>
                <a:latin typeface="Trebuchet MS"/>
                <a:cs typeface="Trebuchet MS"/>
              </a:rPr>
              <a:t>Sant</a:t>
            </a:r>
            <a:r>
              <a:rPr lang="es-ES" b="1" dirty="0" smtClean="0">
                <a:solidFill>
                  <a:schemeClr val="bg1"/>
                </a:solidFill>
                <a:latin typeface="Trebuchet MS"/>
                <a:cs typeface="Trebuchet MS"/>
              </a:rPr>
              <a:t> Joan de </a:t>
            </a:r>
            <a:r>
              <a:rPr lang="es-ES" b="1" dirty="0" err="1" smtClean="0">
                <a:solidFill>
                  <a:schemeClr val="bg1"/>
                </a:solidFill>
                <a:latin typeface="Trebuchet MS"/>
                <a:cs typeface="Trebuchet MS"/>
              </a:rPr>
              <a:t>Déu</a:t>
            </a:r>
            <a:endParaRPr lang="es-ES" b="1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s-ES" b="1" dirty="0" smtClean="0">
                <a:solidFill>
                  <a:schemeClr val="bg1"/>
                </a:solidFill>
                <a:latin typeface="Trebuchet MS"/>
                <a:cs typeface="Trebuchet MS"/>
              </a:rPr>
              <a:t>Barcelona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0" y="6167955"/>
            <a:ext cx="9144000" cy="62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X Curso de Actualización en Patología </a:t>
            </a:r>
            <a:r>
              <a:rPr lang="es-ES" sz="16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Autoimmune</a:t>
            </a:r>
            <a:r>
              <a:rPr lang="es-ES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 de la AADEA</a:t>
            </a:r>
          </a:p>
          <a:p>
            <a:pPr algn="ctr">
              <a:lnSpc>
                <a:spcPct val="110000"/>
              </a:lnSpc>
            </a:pPr>
            <a:r>
              <a:rPr lang="es-ES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Antequera, 30 de Noviembre de 2018</a:t>
            </a:r>
            <a:endParaRPr lang="es-ES" sz="1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92238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2248"/>
            <a:ext cx="9220893" cy="5571406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>
          <a:xfrm>
            <a:off x="6914072" y="6537727"/>
            <a:ext cx="226053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o-RO" sz="1200" i="1" dirty="0"/>
              <a:t>Nat </a:t>
            </a:r>
            <a:r>
              <a:rPr lang="ro-RO" sz="1200" i="1" dirty="0" smtClean="0"/>
              <a:t>Immunol 2017; 18: 832</a:t>
            </a:r>
            <a:r>
              <a:rPr lang="ro-RO" sz="1200" i="1" dirty="0"/>
              <a:t>-842.</a:t>
            </a:r>
            <a:endParaRPr lang="es-ES" sz="1200" i="1" dirty="0"/>
          </a:p>
        </p:txBody>
      </p:sp>
      <p:sp>
        <p:nvSpPr>
          <p:cNvPr id="45" name="Elipse 44"/>
          <p:cNvSpPr/>
          <p:nvPr/>
        </p:nvSpPr>
        <p:spPr>
          <a:xfrm>
            <a:off x="3673048" y="2539842"/>
            <a:ext cx="1355938" cy="114979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7271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n-US" sz="2000" dirty="0" err="1" smtClean="0">
                <a:latin typeface="Trebuchet MS"/>
                <a:cs typeface="Trebuchet MS"/>
              </a:rPr>
              <a:t>Inflamasomopatías</a:t>
            </a:r>
            <a:endParaRPr lang="en-US"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68819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Inflammasome_vect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7"/>
          <a:stretch/>
        </p:blipFill>
        <p:spPr>
          <a:xfrm>
            <a:off x="39692" y="1635364"/>
            <a:ext cx="3154144" cy="2305438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3474199" y="3674785"/>
            <a:ext cx="5294355" cy="1352714"/>
            <a:chOff x="3474199" y="3674785"/>
            <a:chExt cx="5294355" cy="1352714"/>
          </a:xfrm>
        </p:grpSpPr>
        <p:grpSp>
          <p:nvGrpSpPr>
            <p:cNvPr id="23" name="Agrupar 22"/>
            <p:cNvGrpSpPr/>
            <p:nvPr/>
          </p:nvGrpSpPr>
          <p:grpSpPr>
            <a:xfrm>
              <a:off x="3492880" y="3674785"/>
              <a:ext cx="3568259" cy="487439"/>
              <a:chOff x="389882" y="2430843"/>
              <a:chExt cx="3568259" cy="487439"/>
            </a:xfrm>
          </p:grpSpPr>
          <p:sp>
            <p:nvSpPr>
              <p:cNvPr id="25" name="CuadroTexto 24"/>
              <p:cNvSpPr txBox="1"/>
              <p:nvPr/>
            </p:nvSpPr>
            <p:spPr>
              <a:xfrm>
                <a:off x="389882" y="2430843"/>
                <a:ext cx="1225872" cy="400110"/>
              </a:xfrm>
              <a:prstGeom prst="rect">
                <a:avLst/>
              </a:prstGeom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algn="ctr">
                  <a:defRPr sz="2000" b="1">
                    <a:latin typeface="Trebuchet MS"/>
                    <a:cs typeface="Trebuchet MS"/>
                  </a:defRPr>
                </a:lvl1pPr>
              </a:lstStyle>
              <a:p>
                <a:r>
                  <a:rPr lang="es-ES_tradnl" dirty="0" smtClean="0">
                    <a:solidFill>
                      <a:srgbClr val="FFFFFF"/>
                    </a:solidFill>
                  </a:rPr>
                  <a:t>ASC</a:t>
                </a:r>
              </a:p>
            </p:txBody>
          </p:sp>
          <p:grpSp>
            <p:nvGrpSpPr>
              <p:cNvPr id="26" name="Agrupar 25"/>
              <p:cNvGrpSpPr/>
              <p:nvPr/>
            </p:nvGrpSpPr>
            <p:grpSpPr>
              <a:xfrm>
                <a:off x="1771095" y="2475439"/>
                <a:ext cx="2187046" cy="442843"/>
                <a:chOff x="811954" y="985551"/>
                <a:chExt cx="2187046" cy="442843"/>
              </a:xfrm>
            </p:grpSpPr>
            <p:cxnSp>
              <p:nvCxnSpPr>
                <p:cNvPr id="27" name="Conector recto 26"/>
                <p:cNvCxnSpPr/>
                <p:nvPr/>
              </p:nvCxnSpPr>
              <p:spPr>
                <a:xfrm>
                  <a:off x="811954" y="1206972"/>
                  <a:ext cx="2187046" cy="0"/>
                </a:xfrm>
                <a:prstGeom prst="line">
                  <a:avLst/>
                </a:prstGeom>
                <a:ln w="571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Elipse 27"/>
                <p:cNvSpPr/>
                <p:nvPr/>
              </p:nvSpPr>
              <p:spPr>
                <a:xfrm>
                  <a:off x="915933" y="985551"/>
                  <a:ext cx="797167" cy="442843"/>
                </a:xfrm>
                <a:prstGeom prst="ellipse">
                  <a:avLst/>
                </a:prstGeom>
                <a:solidFill>
                  <a:srgbClr val="FF00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sz="1500" b="1" dirty="0" smtClean="0">
                      <a:solidFill>
                        <a:srgbClr val="000000"/>
                      </a:solidFill>
                      <a:latin typeface="Cambria"/>
                      <a:cs typeface="Cambria"/>
                    </a:rPr>
                    <a:t>PYD</a:t>
                  </a:r>
                  <a:endParaRPr lang="es-ES" sz="1500" b="1" dirty="0">
                    <a:solidFill>
                      <a:srgbClr val="000000"/>
                    </a:solidFill>
                    <a:latin typeface="Cambria"/>
                    <a:cs typeface="Cambria"/>
                  </a:endParaRPr>
                </a:p>
              </p:txBody>
            </p:sp>
            <p:sp>
              <p:nvSpPr>
                <p:cNvPr id="29" name="Elipse 28"/>
                <p:cNvSpPr/>
                <p:nvPr/>
              </p:nvSpPr>
              <p:spPr>
                <a:xfrm>
                  <a:off x="1848897" y="985551"/>
                  <a:ext cx="1028952" cy="442843"/>
                </a:xfrm>
                <a:prstGeom prst="ellipse">
                  <a:avLst/>
                </a:prstGeom>
                <a:solidFill>
                  <a:srgbClr val="0062C4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sz="1500" b="1" dirty="0" smtClean="0">
                      <a:solidFill>
                        <a:schemeClr val="bg1"/>
                      </a:solidFill>
                      <a:latin typeface="Cambria"/>
                      <a:cs typeface="Cambria"/>
                    </a:rPr>
                    <a:t>CARD</a:t>
                  </a:r>
                  <a:endParaRPr lang="es-ES" sz="1500" b="1" dirty="0">
                    <a:solidFill>
                      <a:schemeClr val="bg1"/>
                    </a:solidFill>
                    <a:latin typeface="Cambria"/>
                    <a:cs typeface="Cambria"/>
                  </a:endParaRPr>
                </a:p>
              </p:txBody>
            </p:sp>
          </p:grpSp>
        </p:grpSp>
        <p:grpSp>
          <p:nvGrpSpPr>
            <p:cNvPr id="3" name="Agrupar 2"/>
            <p:cNvGrpSpPr/>
            <p:nvPr/>
          </p:nvGrpSpPr>
          <p:grpSpPr>
            <a:xfrm>
              <a:off x="3474199" y="4584656"/>
              <a:ext cx="5294355" cy="442843"/>
              <a:chOff x="3434507" y="4068764"/>
              <a:chExt cx="5294355" cy="442843"/>
            </a:xfrm>
          </p:grpSpPr>
          <p:sp>
            <p:nvSpPr>
              <p:cNvPr id="31" name="CuadroTexto 30"/>
              <p:cNvSpPr txBox="1"/>
              <p:nvPr/>
            </p:nvSpPr>
            <p:spPr>
              <a:xfrm>
                <a:off x="3434507" y="4085692"/>
                <a:ext cx="2030800" cy="400110"/>
              </a:xfrm>
              <a:prstGeom prst="rect">
                <a:avLst/>
              </a:prstGeom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algn="ctr">
                  <a:defRPr sz="2000" b="1">
                    <a:latin typeface="Trebuchet MS"/>
                    <a:cs typeface="Trebuchet MS"/>
                  </a:defRPr>
                </a:lvl1pPr>
              </a:lstStyle>
              <a:p>
                <a:r>
                  <a:rPr lang="es-ES_tradnl" dirty="0" smtClean="0">
                    <a:solidFill>
                      <a:srgbClr val="FFFFFF"/>
                    </a:solidFill>
                  </a:rPr>
                  <a:t>Pro-</a:t>
                </a:r>
                <a:r>
                  <a:rPr lang="es-ES_tradnl" dirty="0" err="1" smtClean="0">
                    <a:solidFill>
                      <a:srgbClr val="FFFFFF"/>
                    </a:solidFill>
                  </a:rPr>
                  <a:t>Caspasa</a:t>
                </a:r>
                <a:r>
                  <a:rPr lang="es-ES_tradnl" dirty="0" smtClean="0">
                    <a:solidFill>
                      <a:srgbClr val="FFFFFF"/>
                    </a:solidFill>
                  </a:rPr>
                  <a:t>- 1</a:t>
                </a:r>
              </a:p>
            </p:txBody>
          </p:sp>
          <p:grpSp>
            <p:nvGrpSpPr>
              <p:cNvPr id="33" name="Agrupar 32"/>
              <p:cNvGrpSpPr/>
              <p:nvPr/>
            </p:nvGrpSpPr>
            <p:grpSpPr>
              <a:xfrm>
                <a:off x="5803572" y="4068764"/>
                <a:ext cx="2925290" cy="442843"/>
                <a:chOff x="3990704" y="1430052"/>
                <a:chExt cx="2925290" cy="442843"/>
              </a:xfrm>
            </p:grpSpPr>
            <p:grpSp>
              <p:nvGrpSpPr>
                <p:cNvPr id="34" name="Agrupar 33"/>
                <p:cNvGrpSpPr/>
                <p:nvPr/>
              </p:nvGrpSpPr>
              <p:grpSpPr>
                <a:xfrm>
                  <a:off x="3990704" y="1498214"/>
                  <a:ext cx="2925290" cy="289350"/>
                  <a:chOff x="1454005" y="5227615"/>
                  <a:chExt cx="2925290" cy="289350"/>
                </a:xfrm>
              </p:grpSpPr>
              <p:cxnSp>
                <p:nvCxnSpPr>
                  <p:cNvPr id="36" name="Conector recto 35"/>
                  <p:cNvCxnSpPr/>
                  <p:nvPr/>
                </p:nvCxnSpPr>
                <p:spPr>
                  <a:xfrm>
                    <a:off x="1454005" y="5368271"/>
                    <a:ext cx="2925290" cy="8038"/>
                  </a:xfrm>
                  <a:prstGeom prst="line">
                    <a:avLst/>
                  </a:prstGeom>
                  <a:ln w="57150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ectángulo redondeado 36"/>
                  <p:cNvSpPr/>
                  <p:nvPr/>
                </p:nvSpPr>
                <p:spPr>
                  <a:xfrm>
                    <a:off x="2704185" y="5227615"/>
                    <a:ext cx="1556316" cy="289350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sz="1500" b="1" dirty="0" smtClean="0">
                        <a:solidFill>
                          <a:srgbClr val="000000"/>
                        </a:solidFill>
                        <a:latin typeface="Cambria"/>
                        <a:cs typeface="Cambria"/>
                      </a:rPr>
                      <a:t>Pro-caspasa1</a:t>
                    </a:r>
                    <a:endParaRPr lang="es-ES" sz="1500" b="1" dirty="0">
                      <a:solidFill>
                        <a:srgbClr val="000000"/>
                      </a:solidFill>
                      <a:latin typeface="Cambria"/>
                      <a:cs typeface="Cambria"/>
                    </a:endParaRPr>
                  </a:p>
                </p:txBody>
              </p:sp>
            </p:grpSp>
            <p:sp>
              <p:nvSpPr>
                <p:cNvPr id="35" name="Elipse 34"/>
                <p:cNvSpPr/>
                <p:nvPr/>
              </p:nvSpPr>
              <p:spPr>
                <a:xfrm>
                  <a:off x="4102852" y="1430052"/>
                  <a:ext cx="1028952" cy="442843"/>
                </a:xfrm>
                <a:prstGeom prst="ellipse">
                  <a:avLst/>
                </a:prstGeom>
                <a:solidFill>
                  <a:srgbClr val="0062C4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sz="1500" b="1" dirty="0" smtClean="0">
                      <a:solidFill>
                        <a:schemeClr val="bg1"/>
                      </a:solidFill>
                      <a:latin typeface="Cambria"/>
                      <a:cs typeface="Cambria"/>
                    </a:rPr>
                    <a:t>CARD</a:t>
                  </a:r>
                  <a:endParaRPr lang="es-ES" sz="1500" b="1" dirty="0">
                    <a:solidFill>
                      <a:schemeClr val="bg1"/>
                    </a:solidFill>
                    <a:latin typeface="Cambria"/>
                    <a:cs typeface="Cambria"/>
                  </a:endParaRPr>
                </a:p>
              </p:txBody>
            </p:sp>
          </p:grpSp>
        </p:grpSp>
      </p:grpSp>
      <p:grpSp>
        <p:nvGrpSpPr>
          <p:cNvPr id="2" name="Agrupar 1"/>
          <p:cNvGrpSpPr/>
          <p:nvPr/>
        </p:nvGrpSpPr>
        <p:grpSpPr>
          <a:xfrm>
            <a:off x="3353958" y="1191557"/>
            <a:ext cx="4948785" cy="2246868"/>
            <a:chOff x="3314266" y="675665"/>
            <a:chExt cx="4948785" cy="2246868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4" b="34656"/>
            <a:stretch/>
          </p:blipFill>
          <p:spPr bwMode="auto">
            <a:xfrm>
              <a:off x="3314266" y="1075775"/>
              <a:ext cx="4948785" cy="1846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8" name="CuadroTexto 37"/>
            <p:cNvSpPr txBox="1"/>
            <p:nvPr/>
          </p:nvSpPr>
          <p:spPr>
            <a:xfrm>
              <a:off x="3473917" y="675665"/>
              <a:ext cx="1225872" cy="400110"/>
            </a:xfrm>
            <a:prstGeom prst="rect">
              <a:avLst/>
            </a:prstGeom>
            <a:solidFill>
              <a:srgbClr val="0000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2000" b="1">
                  <a:latin typeface="Trebuchet MS"/>
                  <a:cs typeface="Trebuchet MS"/>
                </a:defRPr>
              </a:lvl1pPr>
            </a:lstStyle>
            <a:p>
              <a:r>
                <a:rPr lang="es-ES_tradnl" dirty="0" smtClean="0">
                  <a:solidFill>
                    <a:srgbClr val="FFFFFF"/>
                  </a:solidFill>
                </a:rPr>
                <a:t>NLR</a:t>
              </a:r>
            </a:p>
          </p:txBody>
        </p:sp>
      </p:grpSp>
      <p:grpSp>
        <p:nvGrpSpPr>
          <p:cNvPr id="6" name="Agrupar 5"/>
          <p:cNvGrpSpPr/>
          <p:nvPr/>
        </p:nvGrpSpPr>
        <p:grpSpPr>
          <a:xfrm>
            <a:off x="614213" y="1947333"/>
            <a:ext cx="8154341" cy="3348778"/>
            <a:chOff x="614213" y="1947333"/>
            <a:chExt cx="8154341" cy="3348778"/>
          </a:xfrm>
        </p:grpSpPr>
        <p:sp>
          <p:nvSpPr>
            <p:cNvPr id="4" name="Rectángulo 3"/>
            <p:cNvSpPr/>
            <p:nvPr/>
          </p:nvSpPr>
          <p:spPr>
            <a:xfrm>
              <a:off x="3193836" y="1947333"/>
              <a:ext cx="5574718" cy="389466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614213" y="4588225"/>
              <a:ext cx="2062411" cy="707886"/>
            </a:xfrm>
            <a:prstGeom prst="rect">
              <a:avLst/>
            </a:prstGeom>
            <a:solidFill>
              <a:srgbClr val="FF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2000" b="1">
                  <a:latin typeface="Trebuchet MS"/>
                  <a:cs typeface="Trebuchet MS"/>
                </a:defRPr>
              </a:lvl1pPr>
            </a:lstStyle>
            <a:p>
              <a:r>
                <a:rPr lang="es-ES_tradnl" dirty="0" err="1" smtClean="0">
                  <a:solidFill>
                    <a:srgbClr val="FFFFFF"/>
                  </a:solidFill>
                </a:rPr>
                <a:t>Inflamasoma</a:t>
              </a:r>
              <a:r>
                <a:rPr lang="es-ES_tradnl" dirty="0" smtClean="0">
                  <a:solidFill>
                    <a:srgbClr val="FFFFFF"/>
                  </a:solidFill>
                </a:rPr>
                <a:t> NLRP3</a:t>
              </a:r>
            </a:p>
          </p:txBody>
        </p:sp>
      </p:grpSp>
      <p:sp>
        <p:nvSpPr>
          <p:cNvPr id="24" name="CuadroTexto 23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7271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n-US" sz="2000" dirty="0" err="1" smtClean="0">
                <a:latin typeface="Trebuchet MS"/>
                <a:cs typeface="Trebuchet MS"/>
              </a:rPr>
              <a:t>Inflamasomopatías</a:t>
            </a:r>
            <a:endParaRPr lang="en-US"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9631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adroTexto 23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7271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n-US" sz="2000" dirty="0" err="1" smtClean="0">
                <a:latin typeface="Trebuchet MS"/>
                <a:cs typeface="Trebuchet MS"/>
              </a:rPr>
              <a:t>Inflamasomopatías</a:t>
            </a:r>
            <a:endParaRPr lang="en-US" sz="2000" dirty="0">
              <a:latin typeface="Trebuchet MS"/>
              <a:cs typeface="Trebuchet MS"/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984674" y="2362752"/>
            <a:ext cx="7208520" cy="608533"/>
            <a:chOff x="966595" y="3124734"/>
            <a:chExt cx="7208520" cy="608533"/>
          </a:xfrm>
        </p:grpSpPr>
        <p:sp>
          <p:nvSpPr>
            <p:cNvPr id="9" name="Rectángulo redondeado 8"/>
            <p:cNvSpPr/>
            <p:nvPr/>
          </p:nvSpPr>
          <p:spPr bwMode="auto">
            <a:xfrm>
              <a:off x="966595" y="3124734"/>
              <a:ext cx="7208520" cy="608533"/>
            </a:xfrm>
            <a:prstGeom prst="roundRect">
              <a:avLst>
                <a:gd name="adj" fmla="val 50000"/>
              </a:avLst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1371352" y="3228945"/>
              <a:ext cx="639900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2000" b="1" dirty="0" smtClean="0">
                  <a:solidFill>
                    <a:srgbClr val="FFFFFF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Sd. periódicos asociados a </a:t>
              </a:r>
              <a:r>
                <a:rPr lang="es-ES" sz="2000" b="1" dirty="0" err="1" smtClean="0">
                  <a:solidFill>
                    <a:srgbClr val="FFFFFF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criopirina</a:t>
              </a:r>
              <a:r>
                <a:rPr lang="es-ES" sz="2000" b="1" dirty="0" smtClean="0">
                  <a:solidFill>
                    <a:srgbClr val="FFFFFF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 (CAPS)</a:t>
              </a:r>
              <a:endParaRPr lang="es-ES" sz="2000" b="1" dirty="0">
                <a:solidFill>
                  <a:srgbClr val="FFFFFF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892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adroTexto 23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7271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smtClean="0">
                <a:latin typeface="Trebuchet MS"/>
                <a:cs typeface="Trebuchet MS"/>
              </a:rPr>
              <a:t>Síndromes CAPS</a:t>
            </a:r>
            <a:endParaRPr lang="es-ES_tradnl" sz="2000">
              <a:latin typeface="Trebuchet MS"/>
              <a:cs typeface="Trebuchet MS"/>
            </a:endParaRPr>
          </a:p>
        </p:txBody>
      </p:sp>
      <p:grpSp>
        <p:nvGrpSpPr>
          <p:cNvPr id="97" name="Agrupar 96"/>
          <p:cNvGrpSpPr/>
          <p:nvPr/>
        </p:nvGrpSpPr>
        <p:grpSpPr>
          <a:xfrm>
            <a:off x="63577" y="969596"/>
            <a:ext cx="4900565" cy="1429024"/>
            <a:chOff x="1952251" y="784639"/>
            <a:chExt cx="5444220" cy="1784340"/>
          </a:xfrm>
        </p:grpSpPr>
        <p:grpSp>
          <p:nvGrpSpPr>
            <p:cNvPr id="98" name="Agrupar 97"/>
            <p:cNvGrpSpPr/>
            <p:nvPr/>
          </p:nvGrpSpPr>
          <p:grpSpPr>
            <a:xfrm>
              <a:off x="1952251" y="1270276"/>
              <a:ext cx="5444220" cy="1298703"/>
              <a:chOff x="168394" y="1270276"/>
              <a:chExt cx="5444220" cy="1298703"/>
            </a:xfrm>
          </p:grpSpPr>
          <p:sp>
            <p:nvSpPr>
              <p:cNvPr id="102" name="3 Triángulo rectángulo"/>
              <p:cNvSpPr/>
              <p:nvPr/>
            </p:nvSpPr>
            <p:spPr>
              <a:xfrm>
                <a:off x="250329" y="1270276"/>
                <a:ext cx="5265388" cy="865835"/>
              </a:xfrm>
              <a:prstGeom prst="rtTriangle">
                <a:avLst/>
              </a:prstGeom>
              <a:gradFill flip="none" rotWithShape="1">
                <a:gsLst>
                  <a:gs pos="100000">
                    <a:prstClr val="white"/>
                  </a:gs>
                  <a:gs pos="0">
                    <a:srgbClr val="FB0000"/>
                  </a:gs>
                  <a:gs pos="99000">
                    <a:prstClr val="white">
                      <a:alpha val="0"/>
                    </a:prstClr>
                  </a:gs>
                  <a:gs pos="10000">
                    <a:srgbClr val="FF0000"/>
                  </a:gs>
                </a:gsLst>
                <a:lin ang="0" scaled="1"/>
                <a:tileRect/>
              </a:gradFill>
              <a:ln>
                <a:noFill/>
              </a:ln>
              <a:effectLst/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600">
                  <a:latin typeface="Trebuchet MS"/>
                  <a:cs typeface="Trebuchet MS"/>
                </a:endParaRPr>
              </a:p>
            </p:txBody>
          </p:sp>
          <p:sp>
            <p:nvSpPr>
              <p:cNvPr id="103" name="4 CuadroTexto"/>
              <p:cNvSpPr txBox="1">
                <a:spLocks noChangeArrowheads="1"/>
              </p:cNvSpPr>
              <p:nvPr/>
            </p:nvSpPr>
            <p:spPr bwMode="auto">
              <a:xfrm>
                <a:off x="168394" y="2146246"/>
                <a:ext cx="1379269" cy="422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sz="1600" b="1" dirty="0" smtClean="0">
                    <a:latin typeface="Trebuchet MS"/>
                    <a:cs typeface="Trebuchet MS"/>
                  </a:rPr>
                  <a:t>FCAS</a:t>
                </a:r>
                <a:endParaRPr lang="en-GB" sz="1600" b="1" dirty="0">
                  <a:latin typeface="Trebuchet MS"/>
                  <a:cs typeface="Trebuchet MS"/>
                </a:endParaRPr>
              </a:p>
            </p:txBody>
          </p:sp>
          <p:sp>
            <p:nvSpPr>
              <p:cNvPr id="104" name="6 CuadroTexto"/>
              <p:cNvSpPr txBox="1">
                <a:spLocks noChangeArrowheads="1"/>
              </p:cNvSpPr>
              <p:nvPr/>
            </p:nvSpPr>
            <p:spPr bwMode="auto">
              <a:xfrm>
                <a:off x="1952251" y="2139688"/>
                <a:ext cx="1742262" cy="422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600" b="1" dirty="0" smtClean="0">
                    <a:latin typeface="Trebuchet MS"/>
                    <a:cs typeface="Trebuchet MS"/>
                  </a:rPr>
                  <a:t>MWS</a:t>
                </a:r>
                <a:endParaRPr lang="en-GB" sz="1600" b="1" dirty="0">
                  <a:latin typeface="Trebuchet MS"/>
                  <a:cs typeface="Trebuchet MS"/>
                </a:endParaRPr>
              </a:p>
            </p:txBody>
          </p:sp>
          <p:sp>
            <p:nvSpPr>
              <p:cNvPr id="105" name="7 CuadroTexto"/>
              <p:cNvSpPr txBox="1">
                <a:spLocks noChangeArrowheads="1"/>
              </p:cNvSpPr>
              <p:nvPr/>
            </p:nvSpPr>
            <p:spPr bwMode="auto">
              <a:xfrm>
                <a:off x="3883827" y="2141461"/>
                <a:ext cx="1728787" cy="422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en-GB" sz="1600" b="1" dirty="0">
                    <a:latin typeface="Trebuchet MS"/>
                    <a:cs typeface="Trebuchet MS"/>
                  </a:rPr>
                  <a:t>CINCA-NOMID</a:t>
                </a:r>
              </a:p>
            </p:txBody>
          </p:sp>
        </p:grpSp>
        <p:sp>
          <p:nvSpPr>
            <p:cNvPr id="99" name="4 CuadroTexto"/>
            <p:cNvSpPr txBox="1">
              <a:spLocks noChangeArrowheads="1"/>
            </p:cNvSpPr>
            <p:nvPr/>
          </p:nvSpPr>
          <p:spPr bwMode="auto">
            <a:xfrm>
              <a:off x="2034186" y="784639"/>
              <a:ext cx="337383" cy="422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600" b="1" dirty="0" smtClean="0">
                  <a:latin typeface="Trebuchet MS"/>
                  <a:cs typeface="Trebuchet MS"/>
                </a:rPr>
                <a:t>-</a:t>
              </a:r>
              <a:endParaRPr lang="en-GB" sz="1600" b="1" dirty="0">
                <a:latin typeface="Trebuchet MS"/>
                <a:cs typeface="Trebuchet MS"/>
              </a:endParaRPr>
            </a:p>
          </p:txBody>
        </p:sp>
        <p:sp>
          <p:nvSpPr>
            <p:cNvPr id="100" name="4 CuadroTexto"/>
            <p:cNvSpPr txBox="1">
              <a:spLocks noChangeArrowheads="1"/>
            </p:cNvSpPr>
            <p:nvPr/>
          </p:nvSpPr>
          <p:spPr bwMode="auto">
            <a:xfrm>
              <a:off x="7038621" y="784639"/>
              <a:ext cx="337383" cy="422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600" b="1" dirty="0" smtClean="0">
                  <a:latin typeface="Trebuchet MS"/>
                  <a:cs typeface="Trebuchet MS"/>
                </a:rPr>
                <a:t>+</a:t>
              </a:r>
              <a:endParaRPr lang="en-GB" sz="1600" b="1" dirty="0">
                <a:latin typeface="Trebuchet MS"/>
                <a:cs typeface="Trebuchet MS"/>
              </a:endParaRPr>
            </a:p>
          </p:txBody>
        </p:sp>
        <p:cxnSp>
          <p:nvCxnSpPr>
            <p:cNvPr id="101" name="Conector recto de flecha 100"/>
            <p:cNvCxnSpPr>
              <a:stCxn id="99" idx="3"/>
              <a:endCxn id="100" idx="1"/>
            </p:cNvCxnSpPr>
            <p:nvPr/>
          </p:nvCxnSpPr>
          <p:spPr>
            <a:xfrm>
              <a:off x="2371569" y="996005"/>
              <a:ext cx="466705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Agrupar 105"/>
          <p:cNvGrpSpPr/>
          <p:nvPr/>
        </p:nvGrpSpPr>
        <p:grpSpPr>
          <a:xfrm>
            <a:off x="5068403" y="698175"/>
            <a:ext cx="3941664" cy="1560067"/>
            <a:chOff x="5136135" y="1394780"/>
            <a:chExt cx="3941664" cy="1560067"/>
          </a:xfrm>
        </p:grpSpPr>
        <p:pic>
          <p:nvPicPr>
            <p:cNvPr id="107" name="Imagen 106" descr="Baby1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7" b="20797"/>
            <a:stretch/>
          </p:blipFill>
          <p:spPr>
            <a:xfrm>
              <a:off x="5136135" y="1425164"/>
              <a:ext cx="1278022" cy="1431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8" name="Imagen 10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515" y="1394780"/>
              <a:ext cx="727579" cy="1560067"/>
            </a:xfrm>
            <a:prstGeom prst="rect">
              <a:avLst/>
            </a:prstGeom>
          </p:spPr>
        </p:pic>
        <p:pic>
          <p:nvPicPr>
            <p:cNvPr id="109" name="Imagen 4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15" r="7040"/>
            <a:stretch/>
          </p:blipFill>
          <p:spPr bwMode="auto">
            <a:xfrm>
              <a:off x="7460031" y="1427727"/>
              <a:ext cx="1617768" cy="142900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0" name="Agrupar 109"/>
          <p:cNvGrpSpPr/>
          <p:nvPr/>
        </p:nvGrpSpPr>
        <p:grpSpPr>
          <a:xfrm>
            <a:off x="5125721" y="740055"/>
            <a:ext cx="3936615" cy="1808998"/>
            <a:chOff x="5091621" y="1427727"/>
            <a:chExt cx="3936615" cy="1808998"/>
          </a:xfrm>
        </p:grpSpPr>
        <p:pic>
          <p:nvPicPr>
            <p:cNvPr id="111" name="Imagen 110"/>
            <p:cNvPicPr>
              <a:picLocks noChangeAspect="1"/>
            </p:cNvPicPr>
            <p:nvPr/>
          </p:nvPicPr>
          <p:blipFill rotWithShape="1">
            <a:blip r:embed="rId5" cstate="print"/>
            <a:srcRect l="-1" t="13958" r="-2550" b="20046"/>
            <a:stretch/>
          </p:blipFill>
          <p:spPr bwMode="auto">
            <a:xfrm>
              <a:off x="5091621" y="1427727"/>
              <a:ext cx="1620680" cy="1680654"/>
            </a:xfrm>
            <a:prstGeom prst="rect">
              <a:avLst/>
            </a:prstGeom>
            <a:effectLst>
              <a:outerShdw blurRad="50800" dist="635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12" name="Imagen 111"/>
            <p:cNvPicPr>
              <a:picLocks noChangeAspect="1"/>
            </p:cNvPicPr>
            <p:nvPr/>
          </p:nvPicPr>
          <p:blipFill>
            <a:blip r:embed="rId6" cstate="print"/>
            <a:srcRect l="17731" r="19748"/>
            <a:stretch>
              <a:fillRect/>
            </a:stretch>
          </p:blipFill>
          <p:spPr>
            <a:xfrm>
              <a:off x="6739476" y="1427727"/>
              <a:ext cx="1616125" cy="1270905"/>
            </a:xfrm>
            <a:prstGeom prst="rect">
              <a:avLst/>
            </a:prstGeom>
          </p:spPr>
        </p:pic>
        <p:pic>
          <p:nvPicPr>
            <p:cNvPr id="113" name="Picture 23" descr="IMAGEN AR-CINCA-2002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t="52369" r="67006" b="1810"/>
            <a:stretch/>
          </p:blipFill>
          <p:spPr bwMode="auto">
            <a:xfrm>
              <a:off x="7936437" y="2213883"/>
              <a:ext cx="1091799" cy="1022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4" name="Agrupar 113"/>
          <p:cNvGrpSpPr/>
          <p:nvPr/>
        </p:nvGrpSpPr>
        <p:grpSpPr>
          <a:xfrm>
            <a:off x="273078" y="3096370"/>
            <a:ext cx="8420787" cy="1495626"/>
            <a:chOff x="98590" y="3579235"/>
            <a:chExt cx="8420787" cy="1495626"/>
          </a:xfrm>
        </p:grpSpPr>
        <p:grpSp>
          <p:nvGrpSpPr>
            <p:cNvPr id="115" name="Agrupar 114"/>
            <p:cNvGrpSpPr/>
            <p:nvPr/>
          </p:nvGrpSpPr>
          <p:grpSpPr>
            <a:xfrm>
              <a:off x="98590" y="3579235"/>
              <a:ext cx="5817519" cy="1495626"/>
              <a:chOff x="65320" y="3559399"/>
              <a:chExt cx="5817519" cy="1495626"/>
            </a:xfrm>
          </p:grpSpPr>
          <p:grpSp>
            <p:nvGrpSpPr>
              <p:cNvPr id="128" name="Agrupar 68"/>
              <p:cNvGrpSpPr>
                <a:grpSpLocks noChangeAspect="1"/>
              </p:cNvGrpSpPr>
              <p:nvPr/>
            </p:nvGrpSpPr>
            <p:grpSpPr bwMode="auto">
              <a:xfrm>
                <a:off x="3761415" y="3559399"/>
                <a:ext cx="2121424" cy="1495626"/>
                <a:chOff x="3127375" y="3352800"/>
                <a:chExt cx="2855914" cy="2056793"/>
              </a:xfrm>
            </p:grpSpPr>
            <p:sp>
              <p:nvSpPr>
                <p:cNvPr id="131" name="Line 6"/>
                <p:cNvSpPr>
                  <a:spLocks noChangeAspect="1" noChangeShapeType="1"/>
                </p:cNvSpPr>
                <p:nvPr/>
              </p:nvSpPr>
              <p:spPr bwMode="auto">
                <a:xfrm>
                  <a:off x="3233738" y="4114800"/>
                  <a:ext cx="259873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32" name="Line 7"/>
                <p:cNvSpPr>
                  <a:spLocks noChangeAspect="1" noChangeShapeType="1"/>
                </p:cNvSpPr>
                <p:nvPr/>
              </p:nvSpPr>
              <p:spPr bwMode="auto">
                <a:xfrm>
                  <a:off x="4346575" y="3505200"/>
                  <a:ext cx="53340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33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4111626" y="3352800"/>
                  <a:ext cx="304801" cy="30471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34" name="Line 9"/>
                <p:cNvSpPr>
                  <a:spLocks noChangeAspect="1" noChangeShapeType="1"/>
                </p:cNvSpPr>
                <p:nvPr/>
              </p:nvSpPr>
              <p:spPr bwMode="auto">
                <a:xfrm>
                  <a:off x="3392488" y="4495800"/>
                  <a:ext cx="30480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35" name="Rectangle 10"/>
                <p:cNvSpPr>
                  <a:spLocks noChangeAspect="1" noChangeArrowheads="1"/>
                </p:cNvSpPr>
                <p:nvPr/>
              </p:nvSpPr>
              <p:spPr bwMode="auto">
                <a:xfrm>
                  <a:off x="3660775" y="4343107"/>
                  <a:ext cx="304801" cy="30471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36" name="Line 11"/>
                <p:cNvSpPr>
                  <a:spLocks noChangeAspect="1" noChangeShapeType="1"/>
                </p:cNvSpPr>
                <p:nvPr/>
              </p:nvSpPr>
              <p:spPr bwMode="auto">
                <a:xfrm>
                  <a:off x="3240088" y="4114800"/>
                  <a:ext cx="0" cy="381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37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3127375" y="4343107"/>
                  <a:ext cx="304801" cy="304710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38" name="Line 1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544888" y="4495800"/>
                  <a:ext cx="0" cy="3778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39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4275138" y="4114800"/>
                  <a:ext cx="0" cy="381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40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4122737" y="4343107"/>
                  <a:ext cx="304801" cy="30471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41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3279775" y="4876800"/>
                  <a:ext cx="0" cy="3048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42" name="Line 17"/>
                <p:cNvSpPr>
                  <a:spLocks noChangeAspect="1" noChangeShapeType="1"/>
                </p:cNvSpPr>
                <p:nvPr/>
              </p:nvSpPr>
              <p:spPr bwMode="auto">
                <a:xfrm>
                  <a:off x="3806825" y="4876800"/>
                  <a:ext cx="0" cy="381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43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3654425" y="5104881"/>
                  <a:ext cx="304801" cy="304710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44" name="Line 19"/>
                <p:cNvSpPr>
                  <a:spLocks noChangeAspect="1" noChangeShapeType="1"/>
                </p:cNvSpPr>
                <p:nvPr/>
              </p:nvSpPr>
              <p:spPr bwMode="auto">
                <a:xfrm>
                  <a:off x="3279775" y="4876800"/>
                  <a:ext cx="52546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45" name="Rectangle 20"/>
                <p:cNvSpPr>
                  <a:spLocks noChangeAspect="1" noChangeArrowheads="1"/>
                </p:cNvSpPr>
                <p:nvPr/>
              </p:nvSpPr>
              <p:spPr bwMode="auto">
                <a:xfrm>
                  <a:off x="3127375" y="5104883"/>
                  <a:ext cx="304801" cy="30471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46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5449888" y="4495800"/>
                  <a:ext cx="30480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47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5602288" y="4495800"/>
                  <a:ext cx="0" cy="381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48" name="Oval 23"/>
                <p:cNvSpPr>
                  <a:spLocks noChangeAspect="1" noChangeArrowheads="1"/>
                </p:cNvSpPr>
                <p:nvPr/>
              </p:nvSpPr>
              <p:spPr bwMode="auto">
                <a:xfrm>
                  <a:off x="5221288" y="4343107"/>
                  <a:ext cx="304801" cy="30471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49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5678488" y="4343107"/>
                  <a:ext cx="304801" cy="30471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50" name="Line 25"/>
                <p:cNvSpPr>
                  <a:spLocks noChangeAspect="1" noChangeShapeType="1"/>
                </p:cNvSpPr>
                <p:nvPr/>
              </p:nvSpPr>
              <p:spPr bwMode="auto">
                <a:xfrm>
                  <a:off x="5830888" y="4114800"/>
                  <a:ext cx="0" cy="3048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51" name="Line 26"/>
                <p:cNvSpPr>
                  <a:spLocks noChangeAspect="1" noChangeShapeType="1"/>
                </p:cNvSpPr>
                <p:nvPr/>
              </p:nvSpPr>
              <p:spPr bwMode="auto">
                <a:xfrm>
                  <a:off x="4879975" y="4114800"/>
                  <a:ext cx="1588" cy="381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52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4727573" y="4343107"/>
                  <a:ext cx="304801" cy="304710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53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4727573" y="3352800"/>
                  <a:ext cx="304801" cy="30471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54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4575175" y="3505200"/>
                  <a:ext cx="0" cy="6096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55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5373688" y="4876800"/>
                  <a:ext cx="0" cy="3048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56" name="Line 31"/>
                <p:cNvSpPr>
                  <a:spLocks noChangeAspect="1" noChangeShapeType="1"/>
                </p:cNvSpPr>
                <p:nvPr/>
              </p:nvSpPr>
              <p:spPr bwMode="auto">
                <a:xfrm>
                  <a:off x="5830888" y="4876800"/>
                  <a:ext cx="0" cy="381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57" name="Line 32"/>
                <p:cNvSpPr>
                  <a:spLocks noChangeAspect="1" noChangeShapeType="1"/>
                </p:cNvSpPr>
                <p:nvPr/>
              </p:nvSpPr>
              <p:spPr bwMode="auto">
                <a:xfrm>
                  <a:off x="5373688" y="4876800"/>
                  <a:ext cx="45720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58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5678488" y="5104883"/>
                  <a:ext cx="304801" cy="30471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59" name="Rectangle 37"/>
                <p:cNvSpPr>
                  <a:spLocks noChangeAspect="1" noChangeArrowheads="1"/>
                </p:cNvSpPr>
                <p:nvPr/>
              </p:nvSpPr>
              <p:spPr bwMode="auto">
                <a:xfrm>
                  <a:off x="5221288" y="5104883"/>
                  <a:ext cx="304801" cy="30471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>
                    <a:latin typeface="Trebuchet MS"/>
                    <a:cs typeface="Trebuchet MS"/>
                  </a:endParaRPr>
                </a:p>
              </p:txBody>
            </p:sp>
          </p:grpSp>
          <p:sp>
            <p:nvSpPr>
              <p:cNvPr id="129" name="4 CuadroTexto"/>
              <p:cNvSpPr txBox="1">
                <a:spLocks noChangeArrowheads="1"/>
              </p:cNvSpPr>
              <p:nvPr/>
            </p:nvSpPr>
            <p:spPr bwMode="auto">
              <a:xfrm>
                <a:off x="65320" y="3707309"/>
                <a:ext cx="1856828" cy="923330"/>
              </a:xfrm>
              <a:prstGeom prst="rect">
                <a:avLst/>
              </a:prstGeom>
              <a:solidFill>
                <a:srgbClr val="800000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_tradnl" b="1" dirty="0" smtClean="0">
                    <a:solidFill>
                      <a:schemeClr val="bg1"/>
                    </a:solidFill>
                    <a:latin typeface="Trebuchet MS"/>
                    <a:cs typeface="Trebuchet MS"/>
                  </a:rPr>
                  <a:t>Herencia autosómica dominante </a:t>
                </a:r>
                <a:endParaRPr lang="es-ES_tradnl" b="1" dirty="0">
                  <a:solidFill>
                    <a:schemeClr val="bg1"/>
                  </a:solidFill>
                  <a:latin typeface="Trebuchet MS"/>
                  <a:cs typeface="Trebuchet MS"/>
                </a:endParaRPr>
              </a:p>
            </p:txBody>
          </p:sp>
          <p:sp>
            <p:nvSpPr>
              <p:cNvPr id="130" name="4 CuadroTexto"/>
              <p:cNvSpPr txBox="1">
                <a:spLocks noChangeArrowheads="1"/>
              </p:cNvSpPr>
              <p:nvPr/>
            </p:nvSpPr>
            <p:spPr bwMode="auto">
              <a:xfrm>
                <a:off x="2131497" y="3691618"/>
                <a:ext cx="1266358" cy="58477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_tradnl" sz="1600" b="1" smtClean="0">
                    <a:latin typeface="Trebuchet MS"/>
                    <a:cs typeface="Trebuchet MS"/>
                  </a:rPr>
                  <a:t>Casos Familiares</a:t>
                </a:r>
                <a:endParaRPr lang="es-ES_tradnl" sz="1600" b="1">
                  <a:latin typeface="Trebuchet MS"/>
                  <a:cs typeface="Trebuchet MS"/>
                </a:endParaRPr>
              </a:p>
            </p:txBody>
          </p:sp>
        </p:grpSp>
        <p:grpSp>
          <p:nvGrpSpPr>
            <p:cNvPr id="116" name="Agrupar 115"/>
            <p:cNvGrpSpPr/>
            <p:nvPr/>
          </p:nvGrpSpPr>
          <p:grpSpPr>
            <a:xfrm>
              <a:off x="6409371" y="3672856"/>
              <a:ext cx="2110006" cy="822147"/>
              <a:chOff x="6498177" y="3733954"/>
              <a:chExt cx="2110006" cy="822147"/>
            </a:xfrm>
          </p:grpSpPr>
          <p:grpSp>
            <p:nvGrpSpPr>
              <p:cNvPr id="117" name="Agrupar 74"/>
              <p:cNvGrpSpPr>
                <a:grpSpLocks noChangeAspect="1"/>
              </p:cNvGrpSpPr>
              <p:nvPr/>
            </p:nvGrpSpPr>
            <p:grpSpPr bwMode="auto">
              <a:xfrm>
                <a:off x="8038269" y="3796861"/>
                <a:ext cx="569914" cy="759240"/>
                <a:chOff x="4727575" y="3048000"/>
                <a:chExt cx="803275" cy="1067226"/>
              </a:xfrm>
            </p:grpSpPr>
            <p:sp>
              <p:nvSpPr>
                <p:cNvPr id="119" name="Line 38"/>
                <p:cNvSpPr>
                  <a:spLocks noChangeAspect="1" noChangeShapeType="1"/>
                </p:cNvSpPr>
                <p:nvPr/>
              </p:nvSpPr>
              <p:spPr bwMode="auto">
                <a:xfrm>
                  <a:off x="4956175" y="3200400"/>
                  <a:ext cx="30480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20" name="Line 39"/>
                <p:cNvSpPr>
                  <a:spLocks noChangeAspect="1" noChangeShapeType="1"/>
                </p:cNvSpPr>
                <p:nvPr/>
              </p:nvSpPr>
              <p:spPr bwMode="auto">
                <a:xfrm>
                  <a:off x="5108575" y="3200400"/>
                  <a:ext cx="0" cy="381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21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4727575" y="3048000"/>
                  <a:ext cx="304800" cy="30492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22" name="Line 41"/>
                <p:cNvSpPr>
                  <a:spLocks noChangeAspect="1" noChangeShapeType="1"/>
                </p:cNvSpPr>
                <p:nvPr/>
              </p:nvSpPr>
              <p:spPr bwMode="auto">
                <a:xfrm>
                  <a:off x="5373688" y="3581400"/>
                  <a:ext cx="0" cy="381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23" name="Line 43"/>
                <p:cNvSpPr>
                  <a:spLocks noChangeAspect="1" noChangeShapeType="1"/>
                </p:cNvSpPr>
                <p:nvPr/>
              </p:nvSpPr>
              <p:spPr bwMode="auto">
                <a:xfrm>
                  <a:off x="4879975" y="3581400"/>
                  <a:ext cx="49371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24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4727575" y="3810304"/>
                  <a:ext cx="304800" cy="30492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25" name="Line 45"/>
                <p:cNvSpPr>
                  <a:spLocks noChangeAspect="1" noChangeShapeType="1"/>
                </p:cNvSpPr>
                <p:nvPr/>
              </p:nvSpPr>
              <p:spPr bwMode="auto">
                <a:xfrm>
                  <a:off x="4879975" y="3581400"/>
                  <a:ext cx="0" cy="381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26" name="Rectangle 37"/>
                <p:cNvSpPr>
                  <a:spLocks noChangeAspect="1" noChangeArrowheads="1"/>
                </p:cNvSpPr>
                <p:nvPr/>
              </p:nvSpPr>
              <p:spPr bwMode="auto">
                <a:xfrm>
                  <a:off x="5221288" y="3048000"/>
                  <a:ext cx="304800" cy="30492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27" name="Rectangle 37"/>
                <p:cNvSpPr>
                  <a:spLocks noChangeAspect="1" noChangeArrowheads="1"/>
                </p:cNvSpPr>
                <p:nvPr/>
              </p:nvSpPr>
              <p:spPr bwMode="auto">
                <a:xfrm>
                  <a:off x="5226050" y="3810304"/>
                  <a:ext cx="304800" cy="30492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>
                    <a:latin typeface="Trebuchet MS"/>
                    <a:cs typeface="Trebuchet MS"/>
                  </a:endParaRPr>
                </a:p>
              </p:txBody>
            </p:sp>
          </p:grpSp>
          <p:sp>
            <p:nvSpPr>
              <p:cNvPr id="118" name="4 CuadroTexto"/>
              <p:cNvSpPr txBox="1">
                <a:spLocks noChangeArrowheads="1"/>
              </p:cNvSpPr>
              <p:nvPr/>
            </p:nvSpPr>
            <p:spPr bwMode="auto">
              <a:xfrm>
                <a:off x="6498177" y="3733954"/>
                <a:ext cx="1271948" cy="58477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_tradnl" sz="1600" b="1" smtClean="0">
                    <a:latin typeface="Trebuchet MS"/>
                    <a:cs typeface="Trebuchet MS"/>
                  </a:rPr>
                  <a:t>Casos </a:t>
                </a:r>
              </a:p>
              <a:p>
                <a:pPr algn="ctr"/>
                <a:r>
                  <a:rPr lang="es-ES_tradnl" sz="1600" b="1" i="1" smtClean="0">
                    <a:latin typeface="Trebuchet MS"/>
                    <a:cs typeface="Trebuchet MS"/>
                  </a:rPr>
                  <a:t>de novo</a:t>
                </a:r>
                <a:endParaRPr lang="es-ES_tradnl" sz="1600" b="1" i="1">
                  <a:latin typeface="Trebuchet MS"/>
                  <a:cs typeface="Trebuchet MS"/>
                </a:endParaRPr>
              </a:p>
            </p:txBody>
          </p:sp>
        </p:grpSp>
      </p:grpSp>
      <p:grpSp>
        <p:nvGrpSpPr>
          <p:cNvPr id="160" name="Agrupar 159"/>
          <p:cNvGrpSpPr/>
          <p:nvPr/>
        </p:nvGrpSpPr>
        <p:grpSpPr>
          <a:xfrm>
            <a:off x="347823" y="5161323"/>
            <a:ext cx="7469110" cy="1463514"/>
            <a:chOff x="183255" y="5443768"/>
            <a:chExt cx="7469110" cy="1463514"/>
          </a:xfrm>
        </p:grpSpPr>
        <p:cxnSp>
          <p:nvCxnSpPr>
            <p:cNvPr id="161" name="Conector recto 160"/>
            <p:cNvCxnSpPr/>
            <p:nvPr/>
          </p:nvCxnSpPr>
          <p:spPr>
            <a:xfrm flipH="1">
              <a:off x="3397855" y="5683152"/>
              <a:ext cx="415476" cy="675307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ector recto 161"/>
            <p:cNvCxnSpPr>
              <a:stCxn id="209" idx="3"/>
            </p:cNvCxnSpPr>
            <p:nvPr/>
          </p:nvCxnSpPr>
          <p:spPr>
            <a:xfrm>
              <a:off x="4815608" y="5691191"/>
              <a:ext cx="1015355" cy="627304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CuadroTexto 162"/>
            <p:cNvSpPr txBox="1"/>
            <p:nvPr/>
          </p:nvSpPr>
          <p:spPr>
            <a:xfrm>
              <a:off x="183255" y="5443768"/>
              <a:ext cx="1823558" cy="615553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defPPr>
                <a:defRPr lang="es-ES"/>
              </a:defPPr>
              <a:lvl1pPr algn="ctr">
                <a:defRPr b="1">
                  <a:solidFill>
                    <a:schemeClr val="bg1"/>
                  </a:solidFill>
                  <a:latin typeface="Trebuchet MS"/>
                  <a:cs typeface="Trebuchet MS"/>
                </a:defRPr>
              </a:lvl1pPr>
            </a:lstStyle>
            <a:p>
              <a:r>
                <a:rPr lang="es-ES" i="1" dirty="0"/>
                <a:t>NLRP3</a:t>
              </a:r>
              <a:r>
                <a:rPr lang="es-ES" dirty="0"/>
                <a:t> / </a:t>
              </a:r>
              <a:r>
                <a:rPr lang="es-ES" i="1" dirty="0"/>
                <a:t>CIAS1 </a:t>
              </a:r>
            </a:p>
            <a:p>
              <a:r>
                <a:rPr lang="es-ES" sz="1600" dirty="0"/>
                <a:t>(chr1q44)</a:t>
              </a:r>
            </a:p>
          </p:txBody>
        </p:sp>
        <p:grpSp>
          <p:nvGrpSpPr>
            <p:cNvPr id="164" name="Agrupar 163"/>
            <p:cNvGrpSpPr/>
            <p:nvPr/>
          </p:nvGrpSpPr>
          <p:grpSpPr>
            <a:xfrm>
              <a:off x="2556521" y="5484251"/>
              <a:ext cx="4889371" cy="413881"/>
              <a:chOff x="4602551" y="3229398"/>
              <a:chExt cx="4541449" cy="399205"/>
            </a:xfrm>
          </p:grpSpPr>
          <p:cxnSp>
            <p:nvCxnSpPr>
              <p:cNvPr id="205" name="Conector recto 204"/>
              <p:cNvCxnSpPr/>
              <p:nvPr/>
            </p:nvCxnSpPr>
            <p:spPr>
              <a:xfrm>
                <a:off x="4602551" y="3429000"/>
                <a:ext cx="4541449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Rectángulo 205"/>
              <p:cNvSpPr/>
              <p:nvPr/>
            </p:nvSpPr>
            <p:spPr>
              <a:xfrm>
                <a:off x="4903784" y="3229399"/>
                <a:ext cx="76597" cy="39920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800"/>
              </a:p>
            </p:txBody>
          </p:sp>
          <p:sp>
            <p:nvSpPr>
              <p:cNvPr id="207" name="Rectángulo 206"/>
              <p:cNvSpPr/>
              <p:nvPr/>
            </p:nvSpPr>
            <p:spPr>
              <a:xfrm>
                <a:off x="4774157" y="3229399"/>
                <a:ext cx="129627" cy="3992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800"/>
              </a:p>
            </p:txBody>
          </p:sp>
          <p:sp>
            <p:nvSpPr>
              <p:cNvPr id="208" name="Rectángulo 207"/>
              <p:cNvSpPr/>
              <p:nvPr/>
            </p:nvSpPr>
            <p:spPr>
              <a:xfrm>
                <a:off x="5441145" y="3229399"/>
                <a:ext cx="42422" cy="39920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800"/>
              </a:p>
            </p:txBody>
          </p:sp>
          <p:sp>
            <p:nvSpPr>
              <p:cNvPr id="209" name="Rectángulo 208"/>
              <p:cNvSpPr/>
              <p:nvPr/>
            </p:nvSpPr>
            <p:spPr>
              <a:xfrm>
                <a:off x="5769926" y="3229399"/>
                <a:ext cx="930956" cy="39920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800"/>
              </a:p>
            </p:txBody>
          </p:sp>
          <p:sp>
            <p:nvSpPr>
              <p:cNvPr id="210" name="Rectángulo 209"/>
              <p:cNvSpPr/>
              <p:nvPr/>
            </p:nvSpPr>
            <p:spPr>
              <a:xfrm>
                <a:off x="7013165" y="3229399"/>
                <a:ext cx="76598" cy="39920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800"/>
              </a:p>
            </p:txBody>
          </p:sp>
          <p:sp>
            <p:nvSpPr>
              <p:cNvPr id="211" name="Rectángulo 210"/>
              <p:cNvSpPr/>
              <p:nvPr/>
            </p:nvSpPr>
            <p:spPr>
              <a:xfrm>
                <a:off x="7446235" y="3229399"/>
                <a:ext cx="76598" cy="39920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800"/>
              </a:p>
            </p:txBody>
          </p:sp>
          <p:sp>
            <p:nvSpPr>
              <p:cNvPr id="212" name="Rectángulo 211"/>
              <p:cNvSpPr/>
              <p:nvPr/>
            </p:nvSpPr>
            <p:spPr>
              <a:xfrm>
                <a:off x="7699596" y="3229399"/>
                <a:ext cx="76598" cy="39920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800"/>
              </a:p>
            </p:txBody>
          </p:sp>
          <p:sp>
            <p:nvSpPr>
              <p:cNvPr id="213" name="Rectángulo 212"/>
              <p:cNvSpPr/>
              <p:nvPr/>
            </p:nvSpPr>
            <p:spPr>
              <a:xfrm>
                <a:off x="8142889" y="3229399"/>
                <a:ext cx="76598" cy="39920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800"/>
              </a:p>
            </p:txBody>
          </p:sp>
          <p:sp>
            <p:nvSpPr>
              <p:cNvPr id="214" name="Rectángulo 213"/>
              <p:cNvSpPr/>
              <p:nvPr/>
            </p:nvSpPr>
            <p:spPr>
              <a:xfrm>
                <a:off x="8423146" y="3229399"/>
                <a:ext cx="76598" cy="39920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800"/>
              </a:p>
            </p:txBody>
          </p:sp>
          <p:grpSp>
            <p:nvGrpSpPr>
              <p:cNvPr id="215" name="Agrupar 214"/>
              <p:cNvGrpSpPr/>
              <p:nvPr/>
            </p:nvGrpSpPr>
            <p:grpSpPr>
              <a:xfrm>
                <a:off x="8829116" y="3229398"/>
                <a:ext cx="140633" cy="399205"/>
                <a:chOff x="4116069" y="323850"/>
                <a:chExt cx="151561" cy="241301"/>
              </a:xfrm>
            </p:grpSpPr>
            <p:sp>
              <p:nvSpPr>
                <p:cNvPr id="216" name="Rectángulo 215"/>
                <p:cNvSpPr/>
                <p:nvPr/>
              </p:nvSpPr>
              <p:spPr>
                <a:xfrm>
                  <a:off x="4116069" y="323850"/>
                  <a:ext cx="45719" cy="2413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800"/>
                </a:p>
              </p:txBody>
            </p:sp>
            <p:sp>
              <p:nvSpPr>
                <p:cNvPr id="217" name="Rectángulo 216"/>
                <p:cNvSpPr/>
                <p:nvPr/>
              </p:nvSpPr>
              <p:spPr>
                <a:xfrm>
                  <a:off x="4161788" y="323851"/>
                  <a:ext cx="105842" cy="2413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800"/>
                </a:p>
              </p:txBody>
            </p:sp>
          </p:grpSp>
        </p:grpSp>
        <p:grpSp>
          <p:nvGrpSpPr>
            <p:cNvPr id="165" name="Agrupar 164"/>
            <p:cNvGrpSpPr/>
            <p:nvPr/>
          </p:nvGrpSpPr>
          <p:grpSpPr>
            <a:xfrm>
              <a:off x="2799305" y="5867603"/>
              <a:ext cx="4547006" cy="280841"/>
              <a:chOff x="4834058" y="1100645"/>
              <a:chExt cx="4223449" cy="270882"/>
            </a:xfrm>
          </p:grpSpPr>
          <p:sp>
            <p:nvSpPr>
              <p:cNvPr id="196" name="CuadroTexto 195"/>
              <p:cNvSpPr txBox="1"/>
              <p:nvPr/>
            </p:nvSpPr>
            <p:spPr>
              <a:xfrm>
                <a:off x="4834058" y="1100645"/>
                <a:ext cx="311283" cy="270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05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1</a:t>
                </a:r>
                <a:endParaRPr lang="en-CA" sz="105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97" name="CuadroTexto 196"/>
              <p:cNvSpPr txBox="1"/>
              <p:nvPr/>
            </p:nvSpPr>
            <p:spPr>
              <a:xfrm>
                <a:off x="5357855" y="1100645"/>
                <a:ext cx="311283" cy="270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05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2</a:t>
                </a:r>
                <a:endParaRPr lang="en-CA" sz="105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98" name="CuadroTexto 197"/>
              <p:cNvSpPr txBox="1"/>
              <p:nvPr/>
            </p:nvSpPr>
            <p:spPr>
              <a:xfrm>
                <a:off x="5769926" y="1100645"/>
                <a:ext cx="930957" cy="270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050" dirty="0">
                    <a:solidFill>
                      <a:srgbClr val="000000"/>
                    </a:solidFill>
                    <a:latin typeface="Arial"/>
                    <a:cs typeface="Arial"/>
                  </a:rPr>
                  <a:t>3</a:t>
                </a:r>
              </a:p>
            </p:txBody>
          </p:sp>
          <p:sp>
            <p:nvSpPr>
              <p:cNvPr id="199" name="CuadroTexto 198"/>
              <p:cNvSpPr txBox="1"/>
              <p:nvPr/>
            </p:nvSpPr>
            <p:spPr>
              <a:xfrm>
                <a:off x="6944614" y="1100645"/>
                <a:ext cx="311283" cy="270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05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4</a:t>
                </a:r>
                <a:endParaRPr lang="en-CA" sz="105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00" name="CuadroTexto 199"/>
              <p:cNvSpPr txBox="1"/>
              <p:nvPr/>
            </p:nvSpPr>
            <p:spPr>
              <a:xfrm>
                <a:off x="7378665" y="1100645"/>
                <a:ext cx="311283" cy="270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050" dirty="0">
                    <a:solidFill>
                      <a:srgbClr val="000000"/>
                    </a:solidFill>
                    <a:latin typeface="Arial"/>
                    <a:cs typeface="Arial"/>
                  </a:rPr>
                  <a:t>5</a:t>
                </a:r>
              </a:p>
            </p:txBody>
          </p:sp>
          <p:sp>
            <p:nvSpPr>
              <p:cNvPr id="201" name="CuadroTexto 200"/>
              <p:cNvSpPr txBox="1"/>
              <p:nvPr/>
            </p:nvSpPr>
            <p:spPr>
              <a:xfrm>
                <a:off x="7629690" y="1100645"/>
                <a:ext cx="311283" cy="270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05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6</a:t>
                </a:r>
                <a:endParaRPr lang="en-CA" sz="105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02" name="CuadroTexto 201"/>
              <p:cNvSpPr txBox="1"/>
              <p:nvPr/>
            </p:nvSpPr>
            <p:spPr>
              <a:xfrm>
                <a:off x="8075554" y="1100645"/>
                <a:ext cx="311283" cy="270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05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7</a:t>
                </a:r>
                <a:endParaRPr lang="en-CA" sz="105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03" name="CuadroTexto 202"/>
              <p:cNvSpPr txBox="1"/>
              <p:nvPr/>
            </p:nvSpPr>
            <p:spPr>
              <a:xfrm>
                <a:off x="8356792" y="1100645"/>
                <a:ext cx="311283" cy="270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05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8</a:t>
                </a:r>
                <a:endParaRPr lang="en-CA" sz="105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04" name="CuadroTexto 203"/>
              <p:cNvSpPr txBox="1"/>
              <p:nvPr/>
            </p:nvSpPr>
            <p:spPr>
              <a:xfrm>
                <a:off x="8746224" y="1100645"/>
                <a:ext cx="311283" cy="270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05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9</a:t>
                </a:r>
                <a:endParaRPr lang="en-CA" sz="105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166" name="CuadroTexto 165"/>
            <p:cNvSpPr txBox="1"/>
            <p:nvPr/>
          </p:nvSpPr>
          <p:spPr>
            <a:xfrm>
              <a:off x="205061" y="6317784"/>
              <a:ext cx="1801751" cy="369332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defPPr>
                <a:defRPr lang="es-ES"/>
              </a:defPPr>
              <a:lvl1pPr algn="ctr">
                <a:defRPr b="1">
                  <a:solidFill>
                    <a:schemeClr val="bg1"/>
                  </a:solidFill>
                  <a:latin typeface="Trebuchet MS"/>
                  <a:cs typeface="Trebuchet MS"/>
                </a:defRPr>
              </a:lvl1pPr>
            </a:lstStyle>
            <a:p>
              <a:r>
                <a:rPr lang="en-US" dirty="0" err="1"/>
                <a:t>Criopirina</a:t>
              </a:r>
              <a:endParaRPr lang="en-US" dirty="0"/>
            </a:p>
          </p:txBody>
        </p:sp>
        <p:grpSp>
          <p:nvGrpSpPr>
            <p:cNvPr id="167" name="Agrupar 166"/>
            <p:cNvGrpSpPr/>
            <p:nvPr/>
          </p:nvGrpSpPr>
          <p:grpSpPr>
            <a:xfrm>
              <a:off x="2520027" y="6196234"/>
              <a:ext cx="5132338" cy="711048"/>
              <a:chOff x="5044636" y="1388073"/>
              <a:chExt cx="3809129" cy="642877"/>
            </a:xfrm>
          </p:grpSpPr>
          <p:sp>
            <p:nvSpPr>
              <p:cNvPr id="168" name="CuadroTexto 167"/>
              <p:cNvSpPr txBox="1"/>
              <p:nvPr/>
            </p:nvSpPr>
            <p:spPr>
              <a:xfrm rot="16200000">
                <a:off x="5513792" y="1565907"/>
                <a:ext cx="606367" cy="25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100" b="1" dirty="0" smtClean="0">
                    <a:solidFill>
                      <a:schemeClr val="bg1"/>
                    </a:solidFill>
                  </a:rPr>
                  <a:t>ATP</a:t>
                </a:r>
                <a:endParaRPr lang="en-CA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9" name="CuadroTexto 168"/>
              <p:cNvSpPr txBox="1"/>
              <p:nvPr/>
            </p:nvSpPr>
            <p:spPr>
              <a:xfrm>
                <a:off x="5044636" y="1777034"/>
                <a:ext cx="24872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05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1</a:t>
                </a:r>
                <a:endParaRPr lang="en-CA" sz="105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70" name="CuadroTexto 169"/>
              <p:cNvSpPr txBox="1"/>
              <p:nvPr/>
            </p:nvSpPr>
            <p:spPr>
              <a:xfrm>
                <a:off x="5375651" y="1777034"/>
                <a:ext cx="32049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05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93</a:t>
                </a:r>
                <a:endParaRPr lang="en-CA" sz="105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71" name="CuadroTexto 170"/>
              <p:cNvSpPr txBox="1"/>
              <p:nvPr/>
            </p:nvSpPr>
            <p:spPr>
              <a:xfrm>
                <a:off x="5560716" y="1777034"/>
                <a:ext cx="39225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05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220</a:t>
                </a:r>
                <a:endParaRPr lang="en-CA" sz="105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72" name="CuadroTexto 171"/>
              <p:cNvSpPr txBox="1"/>
              <p:nvPr/>
            </p:nvSpPr>
            <p:spPr>
              <a:xfrm>
                <a:off x="6979538" y="1777034"/>
                <a:ext cx="39225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05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536</a:t>
                </a:r>
                <a:endParaRPr lang="en-CA" sz="105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73" name="CuadroTexto 172"/>
              <p:cNvSpPr txBox="1"/>
              <p:nvPr/>
            </p:nvSpPr>
            <p:spPr>
              <a:xfrm>
                <a:off x="7501952" y="1777034"/>
                <a:ext cx="39225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05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742</a:t>
                </a:r>
                <a:endParaRPr lang="en-CA" sz="105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74" name="CuadroTexto 173"/>
              <p:cNvSpPr txBox="1"/>
              <p:nvPr/>
            </p:nvSpPr>
            <p:spPr>
              <a:xfrm>
                <a:off x="8461509" y="1777034"/>
                <a:ext cx="39225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05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991</a:t>
                </a:r>
                <a:endParaRPr lang="en-CA" sz="105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175" name="Conector recto 174"/>
              <p:cNvCxnSpPr/>
              <p:nvPr/>
            </p:nvCxnSpPr>
            <p:spPr>
              <a:xfrm>
                <a:off x="5071721" y="1664683"/>
                <a:ext cx="3626085" cy="2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6" name="Rectángulo redondeado 175"/>
              <p:cNvSpPr/>
              <p:nvPr/>
            </p:nvSpPr>
            <p:spPr>
              <a:xfrm>
                <a:off x="5144822" y="1498463"/>
                <a:ext cx="362199" cy="303397"/>
              </a:xfrm>
              <a:prstGeom prst="round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800">
                  <a:latin typeface="Arial"/>
                  <a:cs typeface="Arial"/>
                </a:endParaRPr>
              </a:p>
            </p:txBody>
          </p:sp>
          <p:sp>
            <p:nvSpPr>
              <p:cNvPr id="177" name="CuadroTexto 176"/>
              <p:cNvSpPr txBox="1"/>
              <p:nvPr/>
            </p:nvSpPr>
            <p:spPr>
              <a:xfrm>
                <a:off x="5071721" y="1510314"/>
                <a:ext cx="48899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100" b="1" dirty="0" err="1" smtClean="0">
                    <a:solidFill>
                      <a:srgbClr val="FFFFFF"/>
                    </a:solidFill>
                    <a:latin typeface="Arial"/>
                    <a:cs typeface="Arial"/>
                  </a:rPr>
                  <a:t>Pyrin</a:t>
                </a:r>
                <a:endParaRPr lang="en-CA" sz="1100" b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78" name="Rectángulo redondeado 177"/>
              <p:cNvSpPr/>
              <p:nvPr/>
            </p:nvSpPr>
            <p:spPr>
              <a:xfrm>
                <a:off x="5695069" y="1498463"/>
                <a:ext cx="1486883" cy="303397"/>
              </a:xfrm>
              <a:prstGeom prst="roundRect">
                <a:avLst/>
              </a:prstGeom>
              <a:solidFill>
                <a:srgbClr val="00009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800">
                  <a:latin typeface="Arial"/>
                  <a:cs typeface="Arial"/>
                </a:endParaRPr>
              </a:p>
            </p:txBody>
          </p:sp>
          <p:sp>
            <p:nvSpPr>
              <p:cNvPr id="179" name="Rectángulo 178"/>
              <p:cNvSpPr/>
              <p:nvPr/>
            </p:nvSpPr>
            <p:spPr>
              <a:xfrm>
                <a:off x="5778811" y="1497436"/>
                <a:ext cx="91971" cy="30545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800">
                  <a:latin typeface="Arial"/>
                  <a:cs typeface="Arial"/>
                </a:endParaRPr>
              </a:p>
            </p:txBody>
          </p:sp>
          <p:sp>
            <p:nvSpPr>
              <p:cNvPr id="180" name="Rectángulo redondeado 179"/>
              <p:cNvSpPr/>
              <p:nvPr/>
            </p:nvSpPr>
            <p:spPr>
              <a:xfrm>
                <a:off x="7181952" y="1498463"/>
                <a:ext cx="303943" cy="303397"/>
              </a:xfrm>
              <a:prstGeom prst="roundRect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800">
                  <a:latin typeface="Arial"/>
                  <a:cs typeface="Arial"/>
                </a:endParaRPr>
              </a:p>
            </p:txBody>
          </p:sp>
          <p:sp>
            <p:nvSpPr>
              <p:cNvPr id="181" name="CuadroTexto 180"/>
              <p:cNvSpPr txBox="1"/>
              <p:nvPr/>
            </p:nvSpPr>
            <p:spPr>
              <a:xfrm>
                <a:off x="5692310" y="1534744"/>
                <a:ext cx="148964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1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NATCH</a:t>
                </a:r>
                <a:endParaRPr lang="en-CA" sz="1100" b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82" name="CuadroTexto 181"/>
              <p:cNvSpPr txBox="1"/>
              <p:nvPr/>
            </p:nvSpPr>
            <p:spPr>
              <a:xfrm>
                <a:off x="7101668" y="1534745"/>
                <a:ext cx="46236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1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NAD</a:t>
                </a:r>
                <a:endParaRPr lang="en-CA" sz="1100" b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183" name="Agrupar 182"/>
              <p:cNvGrpSpPr/>
              <p:nvPr/>
            </p:nvGrpSpPr>
            <p:grpSpPr>
              <a:xfrm>
                <a:off x="7675605" y="1498312"/>
                <a:ext cx="916938" cy="303698"/>
                <a:chOff x="7916905" y="1498312"/>
                <a:chExt cx="916938" cy="303698"/>
              </a:xfrm>
            </p:grpSpPr>
            <p:grpSp>
              <p:nvGrpSpPr>
                <p:cNvPr id="184" name="Agrupar 183"/>
                <p:cNvGrpSpPr/>
                <p:nvPr/>
              </p:nvGrpSpPr>
              <p:grpSpPr>
                <a:xfrm>
                  <a:off x="7922486" y="1498312"/>
                  <a:ext cx="911357" cy="303698"/>
                  <a:chOff x="4131734" y="540156"/>
                  <a:chExt cx="1001269" cy="279677"/>
                </a:xfrm>
              </p:grpSpPr>
              <p:sp>
                <p:nvSpPr>
                  <p:cNvPr id="186" name="Rectángulo redondeado 185"/>
                  <p:cNvSpPr/>
                  <p:nvPr/>
                </p:nvSpPr>
                <p:spPr>
                  <a:xfrm>
                    <a:off x="4131734" y="540156"/>
                    <a:ext cx="72688" cy="279400"/>
                  </a:xfrm>
                  <a:prstGeom prst="roundRect">
                    <a:avLst/>
                  </a:prstGeom>
                  <a:solidFill>
                    <a:srgbClr val="80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sz="28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87" name="Rectángulo redondeado 186"/>
                  <p:cNvSpPr/>
                  <p:nvPr/>
                </p:nvSpPr>
                <p:spPr>
                  <a:xfrm>
                    <a:off x="4246665" y="540214"/>
                    <a:ext cx="72688" cy="279400"/>
                  </a:xfrm>
                  <a:prstGeom prst="roundRect">
                    <a:avLst/>
                  </a:prstGeom>
                  <a:solidFill>
                    <a:srgbClr val="80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sz="28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88" name="Rectángulo redondeado 187"/>
                  <p:cNvSpPr/>
                  <p:nvPr/>
                </p:nvSpPr>
                <p:spPr>
                  <a:xfrm>
                    <a:off x="4362721" y="540214"/>
                    <a:ext cx="72688" cy="279400"/>
                  </a:xfrm>
                  <a:prstGeom prst="roundRect">
                    <a:avLst/>
                  </a:prstGeom>
                  <a:solidFill>
                    <a:srgbClr val="80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sz="28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89" name="Rectángulo redondeado 188"/>
                  <p:cNvSpPr/>
                  <p:nvPr/>
                </p:nvSpPr>
                <p:spPr>
                  <a:xfrm>
                    <a:off x="4472546" y="540156"/>
                    <a:ext cx="72688" cy="279400"/>
                  </a:xfrm>
                  <a:prstGeom prst="roundRect">
                    <a:avLst/>
                  </a:prstGeom>
                  <a:solidFill>
                    <a:srgbClr val="80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sz="28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90" name="Rectángulo redondeado 189"/>
                  <p:cNvSpPr/>
                  <p:nvPr/>
                </p:nvSpPr>
                <p:spPr>
                  <a:xfrm>
                    <a:off x="4587477" y="540214"/>
                    <a:ext cx="72688" cy="279400"/>
                  </a:xfrm>
                  <a:prstGeom prst="roundRect">
                    <a:avLst/>
                  </a:prstGeom>
                  <a:solidFill>
                    <a:srgbClr val="80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sz="28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91" name="Rectángulo redondeado 190"/>
                  <p:cNvSpPr/>
                  <p:nvPr/>
                </p:nvSpPr>
                <p:spPr>
                  <a:xfrm>
                    <a:off x="4703533" y="540214"/>
                    <a:ext cx="72688" cy="279400"/>
                  </a:xfrm>
                  <a:prstGeom prst="roundRect">
                    <a:avLst/>
                  </a:prstGeom>
                  <a:solidFill>
                    <a:srgbClr val="80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sz="2800">
                      <a:latin typeface="Arial"/>
                      <a:cs typeface="Arial"/>
                    </a:endParaRPr>
                  </a:p>
                </p:txBody>
              </p:sp>
              <p:grpSp>
                <p:nvGrpSpPr>
                  <p:cNvPr id="192" name="Agrupar 191"/>
                  <p:cNvGrpSpPr/>
                  <p:nvPr/>
                </p:nvGrpSpPr>
                <p:grpSpPr>
                  <a:xfrm>
                    <a:off x="4829329" y="540375"/>
                    <a:ext cx="303674" cy="279458"/>
                    <a:chOff x="4829329" y="531909"/>
                    <a:chExt cx="303674" cy="279458"/>
                  </a:xfrm>
                </p:grpSpPr>
                <p:sp>
                  <p:nvSpPr>
                    <p:cNvPr id="193" name="Rectángulo redondeado 192"/>
                    <p:cNvSpPr/>
                    <p:nvPr/>
                  </p:nvSpPr>
                  <p:spPr>
                    <a:xfrm>
                      <a:off x="4829329" y="531909"/>
                      <a:ext cx="72688" cy="279400"/>
                    </a:xfrm>
                    <a:prstGeom prst="roundRect">
                      <a:avLst/>
                    </a:prstGeom>
                    <a:solidFill>
                      <a:srgbClr val="800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 sz="280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94" name="Rectángulo redondeado 193"/>
                    <p:cNvSpPr/>
                    <p:nvPr/>
                  </p:nvSpPr>
                  <p:spPr>
                    <a:xfrm>
                      <a:off x="4944260" y="531967"/>
                      <a:ext cx="72688" cy="279400"/>
                    </a:xfrm>
                    <a:prstGeom prst="roundRect">
                      <a:avLst/>
                    </a:prstGeom>
                    <a:solidFill>
                      <a:srgbClr val="800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 sz="280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95" name="Rectángulo redondeado 194"/>
                    <p:cNvSpPr/>
                    <p:nvPr/>
                  </p:nvSpPr>
                  <p:spPr>
                    <a:xfrm>
                      <a:off x="5060315" y="531967"/>
                      <a:ext cx="72688" cy="279400"/>
                    </a:xfrm>
                    <a:prstGeom prst="roundRect">
                      <a:avLst/>
                    </a:prstGeom>
                    <a:solidFill>
                      <a:srgbClr val="800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 sz="2800">
                        <a:latin typeface="Arial"/>
                        <a:cs typeface="Arial"/>
                      </a:endParaRPr>
                    </a:p>
                  </p:txBody>
                </p:sp>
              </p:grpSp>
            </p:grpSp>
            <p:sp>
              <p:nvSpPr>
                <p:cNvPr id="185" name="CuadroTexto 184"/>
                <p:cNvSpPr txBox="1"/>
                <p:nvPr/>
              </p:nvSpPr>
              <p:spPr>
                <a:xfrm>
                  <a:off x="7916905" y="1534745"/>
                  <a:ext cx="911357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CA" sz="1100" b="1" dirty="0" smtClean="0">
                      <a:solidFill>
                        <a:schemeClr val="bg1"/>
                      </a:solidFill>
                      <a:latin typeface="Arial"/>
                      <a:cs typeface="Arial"/>
                    </a:rPr>
                    <a:t>L R R</a:t>
                  </a:r>
                  <a:endParaRPr lang="en-CA" sz="1100" b="1" dirty="0">
                    <a:solidFill>
                      <a:schemeClr val="bg1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02657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Agrupar 60"/>
          <p:cNvGrpSpPr/>
          <p:nvPr/>
        </p:nvGrpSpPr>
        <p:grpSpPr>
          <a:xfrm>
            <a:off x="2433077" y="1247608"/>
            <a:ext cx="4211159" cy="2630405"/>
            <a:chOff x="2610381" y="1498967"/>
            <a:chExt cx="4211159" cy="2630405"/>
          </a:xfrm>
        </p:grpSpPr>
        <p:sp>
          <p:nvSpPr>
            <p:cNvPr id="62" name="4 CuadroTexto"/>
            <p:cNvSpPr txBox="1">
              <a:spLocks noChangeArrowheads="1"/>
            </p:cNvSpPr>
            <p:nvPr/>
          </p:nvSpPr>
          <p:spPr bwMode="auto">
            <a:xfrm>
              <a:off x="2799559" y="1498967"/>
              <a:ext cx="3694347" cy="338554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ca-ES" sz="1600" b="1" dirty="0" err="1" smtClean="0">
                  <a:solidFill>
                    <a:srgbClr val="FFFFFF"/>
                  </a:solidFill>
                  <a:latin typeface="Trebuchet MS"/>
                  <a:cs typeface="Trebuchet MS"/>
                </a:rPr>
                <a:t>Inflamasoma</a:t>
              </a:r>
              <a:r>
                <a:rPr lang="ca-ES" sz="1600" b="1" dirty="0" smtClean="0">
                  <a:solidFill>
                    <a:srgbClr val="FFFFFF"/>
                  </a:solidFill>
                  <a:latin typeface="Trebuchet MS"/>
                  <a:cs typeface="Trebuchet MS"/>
                </a:rPr>
                <a:t> NLRP3</a:t>
              </a:r>
              <a:endParaRPr lang="ca-ES" sz="1600" b="1" dirty="0">
                <a:solidFill>
                  <a:srgbClr val="FFFFFF"/>
                </a:solidFill>
                <a:latin typeface="Trebuchet MS"/>
                <a:cs typeface="Trebuchet MS"/>
              </a:endParaRPr>
            </a:p>
          </p:txBody>
        </p:sp>
        <p:pic>
          <p:nvPicPr>
            <p:cNvPr id="63" name="Imagen 62" descr="Inflammasome_vector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97"/>
            <a:stretch/>
          </p:blipFill>
          <p:spPr>
            <a:xfrm>
              <a:off x="3598733" y="2026505"/>
              <a:ext cx="2234454" cy="1652259"/>
            </a:xfrm>
            <a:prstGeom prst="rect">
              <a:avLst/>
            </a:prstGeom>
          </p:spPr>
        </p:pic>
        <p:sp>
          <p:nvSpPr>
            <p:cNvPr id="64" name="CuadroTexto 63"/>
            <p:cNvSpPr txBox="1"/>
            <p:nvPr/>
          </p:nvSpPr>
          <p:spPr>
            <a:xfrm>
              <a:off x="2610381" y="3821595"/>
              <a:ext cx="42111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 err="1" smtClean="0">
                  <a:latin typeface="Trebuchet MS"/>
                  <a:cs typeface="Trebuchet MS"/>
                </a:rPr>
                <a:t>Criopirina</a:t>
              </a:r>
              <a:r>
                <a:rPr lang="es-ES" sz="1400" b="1" dirty="0" smtClean="0">
                  <a:latin typeface="Trebuchet MS"/>
                  <a:cs typeface="Trebuchet MS"/>
                </a:rPr>
                <a:t> + ASC + Caspasa-1</a:t>
              </a:r>
              <a:endParaRPr lang="es-ES" sz="1400" b="1" dirty="0">
                <a:latin typeface="Trebuchet MS"/>
                <a:cs typeface="Trebuchet MS"/>
              </a:endParaRPr>
            </a:p>
          </p:txBody>
        </p:sp>
      </p:grpSp>
      <p:grpSp>
        <p:nvGrpSpPr>
          <p:cNvPr id="65" name="Agrupar 64"/>
          <p:cNvGrpSpPr/>
          <p:nvPr/>
        </p:nvGrpSpPr>
        <p:grpSpPr>
          <a:xfrm>
            <a:off x="459768" y="1465875"/>
            <a:ext cx="7741310" cy="1818068"/>
            <a:chOff x="543692" y="1978670"/>
            <a:chExt cx="7741310" cy="1818068"/>
          </a:xfrm>
        </p:grpSpPr>
        <p:grpSp>
          <p:nvGrpSpPr>
            <p:cNvPr id="66" name="Agrupar 65"/>
            <p:cNvGrpSpPr/>
            <p:nvPr/>
          </p:nvGrpSpPr>
          <p:grpSpPr>
            <a:xfrm>
              <a:off x="543692" y="2830621"/>
              <a:ext cx="2743500" cy="966117"/>
              <a:chOff x="543692" y="2830621"/>
              <a:chExt cx="2743500" cy="966117"/>
            </a:xfrm>
          </p:grpSpPr>
          <p:sp>
            <p:nvSpPr>
              <p:cNvPr id="79" name="CuadroTexto 78"/>
              <p:cNvSpPr txBox="1"/>
              <p:nvPr/>
            </p:nvSpPr>
            <p:spPr>
              <a:xfrm>
                <a:off x="1115211" y="3427406"/>
                <a:ext cx="11802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b="1" dirty="0">
                    <a:solidFill>
                      <a:srgbClr val="FF0000"/>
                    </a:solidFill>
                    <a:latin typeface="Trebuchet MS"/>
                    <a:cs typeface="Trebuchet MS"/>
                  </a:rPr>
                  <a:t>p</a:t>
                </a:r>
                <a:r>
                  <a:rPr lang="es-ES" b="1" dirty="0" smtClean="0">
                    <a:solidFill>
                      <a:srgbClr val="FF0000"/>
                    </a:solidFill>
                    <a:latin typeface="Trebuchet MS"/>
                    <a:cs typeface="Trebuchet MS"/>
                  </a:rPr>
                  <a:t>ro-IL1-β</a:t>
                </a:r>
                <a:endParaRPr lang="es-ES" b="1" dirty="0">
                  <a:solidFill>
                    <a:srgbClr val="FF0000"/>
                  </a:solidFill>
                  <a:latin typeface="Trebuchet MS"/>
                  <a:cs typeface="Trebuchet MS"/>
                </a:endParaRPr>
              </a:p>
            </p:txBody>
          </p:sp>
          <p:cxnSp>
            <p:nvCxnSpPr>
              <p:cNvPr id="80" name="Conector curvado 79"/>
              <p:cNvCxnSpPr>
                <a:stCxn id="79" idx="0"/>
              </p:cNvCxnSpPr>
              <p:nvPr/>
            </p:nvCxnSpPr>
            <p:spPr>
              <a:xfrm rot="5400000" flipH="1" flipV="1">
                <a:off x="2292890" y="2433105"/>
                <a:ext cx="406745" cy="1581858"/>
              </a:xfrm>
              <a:prstGeom prst="curvedConnector2">
                <a:avLst/>
              </a:prstGeom>
              <a:ln>
                <a:solidFill>
                  <a:srgbClr val="FB0000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1" name="Agrupar 80"/>
              <p:cNvGrpSpPr/>
              <p:nvPr/>
            </p:nvGrpSpPr>
            <p:grpSpPr>
              <a:xfrm>
                <a:off x="543692" y="2830621"/>
                <a:ext cx="1025094" cy="596786"/>
                <a:chOff x="1022644" y="3631878"/>
                <a:chExt cx="1025094" cy="596786"/>
              </a:xfrm>
            </p:grpSpPr>
            <p:grpSp>
              <p:nvGrpSpPr>
                <p:cNvPr id="82" name="Agrupar 81"/>
                <p:cNvGrpSpPr/>
                <p:nvPr/>
              </p:nvGrpSpPr>
              <p:grpSpPr>
                <a:xfrm>
                  <a:off x="1022644" y="3662069"/>
                  <a:ext cx="415717" cy="222193"/>
                  <a:chOff x="2411760" y="1700808"/>
                  <a:chExt cx="415717" cy="222193"/>
                </a:xfrm>
              </p:grpSpPr>
              <p:sp>
                <p:nvSpPr>
                  <p:cNvPr id="89" name="32 Rectángulo redondeado"/>
                  <p:cNvSpPr/>
                  <p:nvPr/>
                </p:nvSpPr>
                <p:spPr>
                  <a:xfrm>
                    <a:off x="2411760" y="1700808"/>
                    <a:ext cx="259822" cy="222193"/>
                  </a:xfrm>
                  <a:prstGeom prst="round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90" name="33 Rectángulo redondeado"/>
                  <p:cNvSpPr/>
                  <p:nvPr/>
                </p:nvSpPr>
                <p:spPr>
                  <a:xfrm>
                    <a:off x="2671583" y="1700808"/>
                    <a:ext cx="155894" cy="222193"/>
                  </a:xfrm>
                  <a:prstGeom prst="round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Trebuchet MS"/>
                      <a:cs typeface="Trebuchet MS"/>
                    </a:endParaRPr>
                  </a:p>
                </p:txBody>
              </p:sp>
            </p:grpSp>
            <p:grpSp>
              <p:nvGrpSpPr>
                <p:cNvPr id="83" name="Agrupar 82"/>
                <p:cNvGrpSpPr/>
                <p:nvPr/>
              </p:nvGrpSpPr>
              <p:grpSpPr>
                <a:xfrm>
                  <a:off x="1632021" y="3631878"/>
                  <a:ext cx="415717" cy="222193"/>
                  <a:chOff x="2411760" y="1700808"/>
                  <a:chExt cx="415717" cy="222193"/>
                </a:xfrm>
              </p:grpSpPr>
              <p:sp>
                <p:nvSpPr>
                  <p:cNvPr id="87" name="32 Rectángulo redondeado"/>
                  <p:cNvSpPr/>
                  <p:nvPr/>
                </p:nvSpPr>
                <p:spPr>
                  <a:xfrm>
                    <a:off x="2411760" y="1700808"/>
                    <a:ext cx="259822" cy="222193"/>
                  </a:xfrm>
                  <a:prstGeom prst="round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88" name="33 Rectángulo redondeado"/>
                  <p:cNvSpPr/>
                  <p:nvPr/>
                </p:nvSpPr>
                <p:spPr>
                  <a:xfrm>
                    <a:off x="2671583" y="1700808"/>
                    <a:ext cx="155894" cy="222193"/>
                  </a:xfrm>
                  <a:prstGeom prst="round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Trebuchet MS"/>
                      <a:cs typeface="Trebuchet MS"/>
                    </a:endParaRPr>
                  </a:p>
                </p:txBody>
              </p:sp>
            </p:grpSp>
            <p:grpSp>
              <p:nvGrpSpPr>
                <p:cNvPr id="84" name="Agrupar 83"/>
                <p:cNvGrpSpPr/>
                <p:nvPr/>
              </p:nvGrpSpPr>
              <p:grpSpPr>
                <a:xfrm>
                  <a:off x="1346137" y="4006471"/>
                  <a:ext cx="415717" cy="222193"/>
                  <a:chOff x="2411760" y="1700808"/>
                  <a:chExt cx="415717" cy="222193"/>
                </a:xfrm>
              </p:grpSpPr>
              <p:sp>
                <p:nvSpPr>
                  <p:cNvPr id="85" name="32 Rectángulo redondeado"/>
                  <p:cNvSpPr/>
                  <p:nvPr/>
                </p:nvSpPr>
                <p:spPr>
                  <a:xfrm>
                    <a:off x="2411760" y="1700808"/>
                    <a:ext cx="259822" cy="222193"/>
                  </a:xfrm>
                  <a:prstGeom prst="round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86" name="33 Rectángulo redondeado"/>
                  <p:cNvSpPr/>
                  <p:nvPr/>
                </p:nvSpPr>
                <p:spPr>
                  <a:xfrm>
                    <a:off x="2671583" y="1700808"/>
                    <a:ext cx="155894" cy="222193"/>
                  </a:xfrm>
                  <a:prstGeom prst="round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Trebuchet MS"/>
                      <a:cs typeface="Trebuchet MS"/>
                    </a:endParaRPr>
                  </a:p>
                </p:txBody>
              </p:sp>
            </p:grpSp>
          </p:grpSp>
        </p:grpSp>
        <p:grpSp>
          <p:nvGrpSpPr>
            <p:cNvPr id="67" name="Agrupar 66"/>
            <p:cNvGrpSpPr/>
            <p:nvPr/>
          </p:nvGrpSpPr>
          <p:grpSpPr>
            <a:xfrm>
              <a:off x="5560338" y="1978670"/>
              <a:ext cx="2724664" cy="1699109"/>
              <a:chOff x="5560338" y="1978670"/>
              <a:chExt cx="2724664" cy="1699109"/>
            </a:xfrm>
          </p:grpSpPr>
          <p:cxnSp>
            <p:nvCxnSpPr>
              <p:cNvPr id="68" name="Conector curvado 67"/>
              <p:cNvCxnSpPr>
                <a:endCxn id="69" idx="2"/>
              </p:cNvCxnSpPr>
              <p:nvPr/>
            </p:nvCxnSpPr>
            <p:spPr>
              <a:xfrm flipV="1">
                <a:off x="5560338" y="2600855"/>
                <a:ext cx="1742307" cy="518114"/>
              </a:xfrm>
              <a:prstGeom prst="curvedConnector2">
                <a:avLst/>
              </a:prstGeom>
              <a:ln>
                <a:solidFill>
                  <a:srgbClr val="FB000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CuadroTexto 68"/>
              <p:cNvSpPr txBox="1"/>
              <p:nvPr/>
            </p:nvSpPr>
            <p:spPr>
              <a:xfrm>
                <a:off x="6769468" y="2231523"/>
                <a:ext cx="10663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solidFill>
                      <a:srgbClr val="FF0000"/>
                    </a:solidFill>
                    <a:latin typeface="Trebuchet MS"/>
                    <a:cs typeface="Trebuchet MS"/>
                  </a:rPr>
                  <a:t>IL1-β</a:t>
                </a:r>
                <a:endParaRPr lang="es-ES" b="1" dirty="0">
                  <a:solidFill>
                    <a:srgbClr val="FF0000"/>
                  </a:solidFill>
                  <a:latin typeface="Trebuchet MS"/>
                  <a:cs typeface="Trebuchet MS"/>
                </a:endParaRPr>
              </a:p>
            </p:txBody>
          </p:sp>
          <p:grpSp>
            <p:nvGrpSpPr>
              <p:cNvPr id="70" name="Agrupar 69"/>
              <p:cNvGrpSpPr/>
              <p:nvPr/>
            </p:nvGrpSpPr>
            <p:grpSpPr>
              <a:xfrm>
                <a:off x="6400526" y="1978670"/>
                <a:ext cx="1884476" cy="1699109"/>
                <a:chOff x="6723676" y="1017180"/>
                <a:chExt cx="1884476" cy="1699109"/>
              </a:xfrm>
            </p:grpSpPr>
            <p:sp>
              <p:nvSpPr>
                <p:cNvPr id="71" name="32 Rectángulo redondeado"/>
                <p:cNvSpPr/>
                <p:nvPr/>
              </p:nvSpPr>
              <p:spPr>
                <a:xfrm>
                  <a:off x="7891348" y="1104258"/>
                  <a:ext cx="259822" cy="222193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72" name="32 Rectángulo redondeado"/>
                <p:cNvSpPr/>
                <p:nvPr/>
              </p:nvSpPr>
              <p:spPr>
                <a:xfrm>
                  <a:off x="8111907" y="1429972"/>
                  <a:ext cx="259822" cy="222193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73" name="32 Rectángulo redondeado"/>
                <p:cNvSpPr/>
                <p:nvPr/>
              </p:nvSpPr>
              <p:spPr>
                <a:xfrm>
                  <a:off x="8348330" y="1017180"/>
                  <a:ext cx="259822" cy="222193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Trebuchet MS"/>
                    <a:cs typeface="Trebuchet MS"/>
                  </a:endParaRPr>
                </a:p>
              </p:txBody>
            </p:sp>
            <p:grpSp>
              <p:nvGrpSpPr>
                <p:cNvPr id="74" name="Agrupar 73"/>
                <p:cNvGrpSpPr/>
                <p:nvPr/>
              </p:nvGrpSpPr>
              <p:grpSpPr>
                <a:xfrm>
                  <a:off x="6723676" y="2103325"/>
                  <a:ext cx="991872" cy="612964"/>
                  <a:chOff x="6723676" y="2103325"/>
                  <a:chExt cx="991872" cy="612964"/>
                </a:xfrm>
              </p:grpSpPr>
              <p:sp>
                <p:nvSpPr>
                  <p:cNvPr id="75" name="33 Rectángulo redondeado"/>
                  <p:cNvSpPr/>
                  <p:nvPr/>
                </p:nvSpPr>
                <p:spPr>
                  <a:xfrm>
                    <a:off x="7559654" y="2142627"/>
                    <a:ext cx="155894" cy="222193"/>
                  </a:xfrm>
                  <a:prstGeom prst="round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76" name="33 Rectángulo redondeado"/>
                  <p:cNvSpPr/>
                  <p:nvPr/>
                </p:nvSpPr>
                <p:spPr>
                  <a:xfrm>
                    <a:off x="7323759" y="2271903"/>
                    <a:ext cx="155894" cy="222193"/>
                  </a:xfrm>
                  <a:prstGeom prst="round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77" name="33 Rectángulo redondeado"/>
                  <p:cNvSpPr/>
                  <p:nvPr/>
                </p:nvSpPr>
                <p:spPr>
                  <a:xfrm>
                    <a:off x="7559654" y="2494096"/>
                    <a:ext cx="155894" cy="222193"/>
                  </a:xfrm>
                  <a:prstGeom prst="round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Trebuchet MS"/>
                      <a:cs typeface="Trebuchet MS"/>
                    </a:endParaRPr>
                  </a:p>
                </p:txBody>
              </p:sp>
              <p:cxnSp>
                <p:nvCxnSpPr>
                  <p:cNvPr id="78" name="Conector curvado 77"/>
                  <p:cNvCxnSpPr/>
                  <p:nvPr/>
                </p:nvCxnSpPr>
                <p:spPr>
                  <a:xfrm>
                    <a:off x="6723676" y="2103325"/>
                    <a:ext cx="537943" cy="168579"/>
                  </a:xfrm>
                  <a:prstGeom prst="curvedConnector3">
                    <a:avLst>
                      <a:gd name="adj1" fmla="val 50000"/>
                    </a:avLst>
                  </a:prstGeom>
                  <a:ln>
                    <a:solidFill>
                      <a:srgbClr val="FB0000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91" name="Agrupar 90"/>
          <p:cNvGrpSpPr/>
          <p:nvPr/>
        </p:nvGrpSpPr>
        <p:grpSpPr>
          <a:xfrm>
            <a:off x="5952578" y="2300795"/>
            <a:ext cx="3057667" cy="1003544"/>
            <a:chOff x="-2035023" y="5753872"/>
            <a:chExt cx="3057667" cy="1003544"/>
          </a:xfrm>
        </p:grpSpPr>
        <p:sp>
          <p:nvSpPr>
            <p:cNvPr id="92" name="Estrella de 7 puntas 91"/>
            <p:cNvSpPr/>
            <p:nvPr/>
          </p:nvSpPr>
          <p:spPr>
            <a:xfrm>
              <a:off x="-1593352" y="5753872"/>
              <a:ext cx="2174324" cy="1003544"/>
            </a:xfrm>
            <a:prstGeom prst="star7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>
                <a:latin typeface="Trebuchet MS"/>
                <a:cs typeface="Trebuchet MS"/>
              </a:endParaRPr>
            </a:p>
          </p:txBody>
        </p:sp>
        <p:sp>
          <p:nvSpPr>
            <p:cNvPr id="93" name="CuadroTexto 92"/>
            <p:cNvSpPr txBox="1"/>
            <p:nvPr/>
          </p:nvSpPr>
          <p:spPr>
            <a:xfrm>
              <a:off x="-2035023" y="6073718"/>
              <a:ext cx="30576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 smtClean="0">
                  <a:solidFill>
                    <a:schemeClr val="bg1"/>
                  </a:solidFill>
                  <a:latin typeface="Trebuchet MS"/>
                  <a:cs typeface="Trebuchet MS"/>
                </a:rPr>
                <a:t>Inflamación</a:t>
              </a:r>
              <a:endParaRPr lang="es-ES" sz="2000" b="1" dirty="0">
                <a:solidFill>
                  <a:schemeClr val="bg1"/>
                </a:solidFill>
                <a:latin typeface="Trebuchet MS"/>
                <a:cs typeface="Trebuchet MS"/>
              </a:endParaRPr>
            </a:p>
          </p:txBody>
        </p:sp>
      </p:grpSp>
      <p:pic>
        <p:nvPicPr>
          <p:cNvPr id="94" name="Picture 4" descr="http://www.effective-time-management-strategies.com/images/smart_go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0774" y="3890702"/>
            <a:ext cx="1141403" cy="114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6" name="Agrupar 95"/>
          <p:cNvGrpSpPr/>
          <p:nvPr/>
        </p:nvGrpSpPr>
        <p:grpSpPr>
          <a:xfrm>
            <a:off x="170077" y="4425932"/>
            <a:ext cx="5410062" cy="1460650"/>
            <a:chOff x="254001" y="4938727"/>
            <a:chExt cx="5410062" cy="1460650"/>
          </a:xfrm>
        </p:grpSpPr>
        <p:sp>
          <p:nvSpPr>
            <p:cNvPr id="122" name="Rectángulo 121"/>
            <p:cNvSpPr/>
            <p:nvPr/>
          </p:nvSpPr>
          <p:spPr>
            <a:xfrm>
              <a:off x="254001" y="4938727"/>
              <a:ext cx="2774986" cy="697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ca-ES" b="1" dirty="0" err="1" smtClean="0">
                  <a:solidFill>
                    <a:srgbClr val="FF0000"/>
                  </a:solidFill>
                  <a:latin typeface="Trebuchet MS"/>
                  <a:cs typeface="Trebuchet MS"/>
                </a:rPr>
                <a:t>Mutaciones</a:t>
              </a:r>
              <a:r>
                <a:rPr lang="ca-ES" b="1" dirty="0" smtClean="0">
                  <a:solidFill>
                    <a:srgbClr val="FF0000"/>
                  </a:solidFill>
                  <a:latin typeface="Trebuchet MS"/>
                  <a:cs typeface="Trebuchet MS"/>
                </a:rPr>
                <a:t> </a:t>
              </a:r>
              <a:r>
                <a:rPr lang="ca-ES" b="1" i="1" dirty="0" smtClean="0">
                  <a:solidFill>
                    <a:srgbClr val="FF0000"/>
                  </a:solidFill>
                  <a:latin typeface="Trebuchet MS"/>
                  <a:cs typeface="Trebuchet MS"/>
                </a:rPr>
                <a:t>NLRP3 </a:t>
              </a:r>
              <a:r>
                <a:rPr lang="ca-ES" b="1" dirty="0" err="1" smtClean="0">
                  <a:latin typeface="Trebuchet MS"/>
                  <a:cs typeface="Trebuchet MS"/>
                </a:rPr>
                <a:t>causantes</a:t>
              </a:r>
              <a:r>
                <a:rPr lang="ca-ES" b="1" dirty="0" smtClean="0">
                  <a:latin typeface="Trebuchet MS"/>
                  <a:cs typeface="Trebuchet MS"/>
                </a:rPr>
                <a:t> de CAPS</a:t>
              </a:r>
              <a:endParaRPr lang="ca-ES" b="1" i="1" dirty="0">
                <a:latin typeface="Trebuchet MS"/>
                <a:cs typeface="Trebuchet MS"/>
              </a:endParaRPr>
            </a:p>
          </p:txBody>
        </p:sp>
        <p:grpSp>
          <p:nvGrpSpPr>
            <p:cNvPr id="139" name="Agrupar 138"/>
            <p:cNvGrpSpPr/>
            <p:nvPr/>
          </p:nvGrpSpPr>
          <p:grpSpPr>
            <a:xfrm>
              <a:off x="2992302" y="5287284"/>
              <a:ext cx="2671761" cy="1112093"/>
              <a:chOff x="2992302" y="5287284"/>
              <a:chExt cx="2671761" cy="1112093"/>
            </a:xfrm>
          </p:grpSpPr>
          <p:sp>
            <p:nvSpPr>
              <p:cNvPr id="140" name="CuadroTexto 139"/>
              <p:cNvSpPr txBox="1"/>
              <p:nvPr/>
            </p:nvSpPr>
            <p:spPr>
              <a:xfrm>
                <a:off x="2992302" y="6006962"/>
                <a:ext cx="2671761" cy="392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ca-ES" b="1" dirty="0" err="1" smtClean="0">
                    <a:solidFill>
                      <a:srgbClr val="FF0000"/>
                    </a:solidFill>
                    <a:latin typeface="Trebuchet MS"/>
                    <a:cs typeface="Trebuchet MS"/>
                  </a:rPr>
                  <a:t>Ganancia</a:t>
                </a:r>
                <a:r>
                  <a:rPr lang="ca-ES" b="1" dirty="0" smtClean="0">
                    <a:solidFill>
                      <a:srgbClr val="FF0000"/>
                    </a:solidFill>
                    <a:latin typeface="Trebuchet MS"/>
                    <a:cs typeface="Trebuchet MS"/>
                  </a:rPr>
                  <a:t> de </a:t>
                </a:r>
                <a:r>
                  <a:rPr lang="ca-ES" b="1" dirty="0" err="1" smtClean="0">
                    <a:solidFill>
                      <a:srgbClr val="FF0000"/>
                    </a:solidFill>
                    <a:latin typeface="Trebuchet MS"/>
                    <a:cs typeface="Trebuchet MS"/>
                  </a:rPr>
                  <a:t>función</a:t>
                </a:r>
                <a:endParaRPr lang="ca-ES" b="1" dirty="0">
                  <a:solidFill>
                    <a:srgbClr val="FF0000"/>
                  </a:solidFill>
                  <a:latin typeface="Trebuchet MS"/>
                  <a:cs typeface="Trebuchet MS"/>
                </a:endParaRPr>
              </a:p>
            </p:txBody>
          </p:sp>
          <p:cxnSp>
            <p:nvCxnSpPr>
              <p:cNvPr id="141" name="Conector curvado 140"/>
              <p:cNvCxnSpPr>
                <a:stCxn id="122" idx="3"/>
                <a:endCxn id="140" idx="0"/>
              </p:cNvCxnSpPr>
              <p:nvPr/>
            </p:nvCxnSpPr>
            <p:spPr>
              <a:xfrm>
                <a:off x="3028987" y="5287284"/>
                <a:ext cx="1299196" cy="719678"/>
              </a:xfrm>
              <a:prstGeom prst="curvedConnector2">
                <a:avLst/>
              </a:prstGeom>
              <a:ln>
                <a:solidFill>
                  <a:srgbClr val="FF0000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4" name="Agrupar 153"/>
          <p:cNvGrpSpPr/>
          <p:nvPr/>
        </p:nvGrpSpPr>
        <p:grpSpPr>
          <a:xfrm>
            <a:off x="5580139" y="3304339"/>
            <a:ext cx="1830417" cy="2001366"/>
            <a:chOff x="5580139" y="3427406"/>
            <a:chExt cx="1830417" cy="2284954"/>
          </a:xfrm>
        </p:grpSpPr>
        <p:cxnSp>
          <p:nvCxnSpPr>
            <p:cNvPr id="155" name="Conector curvado 154"/>
            <p:cNvCxnSpPr>
              <a:stCxn id="140" idx="3"/>
            </p:cNvCxnSpPr>
            <p:nvPr/>
          </p:nvCxnSpPr>
          <p:spPr>
            <a:xfrm flipV="1">
              <a:off x="5580139" y="3427406"/>
              <a:ext cx="1728335" cy="2262969"/>
            </a:xfrm>
            <a:prstGeom prst="curvedConnector2">
              <a:avLst/>
            </a:prstGeom>
            <a:ln>
              <a:solidFill>
                <a:srgbClr val="FF0000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CuadroTexto 155"/>
            <p:cNvSpPr txBox="1"/>
            <p:nvPr/>
          </p:nvSpPr>
          <p:spPr>
            <a:xfrm>
              <a:off x="6494520" y="5373806"/>
              <a:ext cx="9160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smtClean="0">
                  <a:solidFill>
                    <a:srgbClr val="FF0000"/>
                  </a:solidFill>
                  <a:latin typeface="Trebuchet MS"/>
                  <a:ea typeface="Wingdings"/>
                  <a:cs typeface="Trebuchet MS"/>
                  <a:sym typeface="Wingdings"/>
                </a:rPr>
                <a:t></a:t>
              </a:r>
              <a:endParaRPr lang="es-ES" sz="1600" dirty="0">
                <a:solidFill>
                  <a:srgbClr val="FF0000"/>
                </a:solidFill>
                <a:latin typeface="Trebuchet MS"/>
                <a:cs typeface="Trebuchet MS"/>
              </a:endParaRPr>
            </a:p>
          </p:txBody>
        </p:sp>
      </p:grpSp>
      <p:sp>
        <p:nvSpPr>
          <p:cNvPr id="45" name="CuadroTexto 44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7271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smtClean="0">
                <a:latin typeface="Trebuchet MS"/>
                <a:cs typeface="Trebuchet MS"/>
              </a:rPr>
              <a:t>Síndromes CAPS</a:t>
            </a:r>
            <a:endParaRPr lang="es-ES_tradnl" sz="20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9012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adroTexto 44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7271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smtClean="0">
                <a:latin typeface="Trebuchet MS"/>
                <a:cs typeface="Trebuchet MS"/>
              </a:rPr>
              <a:t>Mosaicismo genético</a:t>
            </a:r>
            <a:endParaRPr lang="es-ES_tradnl" sz="2000">
              <a:latin typeface="Trebuchet MS"/>
              <a:cs typeface="Trebuchet MS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3831968" y="1308205"/>
            <a:ext cx="4877674" cy="1370885"/>
            <a:chOff x="4038677" y="1674793"/>
            <a:chExt cx="4877674" cy="1370885"/>
          </a:xfrm>
        </p:grpSpPr>
        <p:sp>
          <p:nvSpPr>
            <p:cNvPr id="237" name="4 CuadroTexto"/>
            <p:cNvSpPr txBox="1"/>
            <p:nvPr/>
          </p:nvSpPr>
          <p:spPr>
            <a:xfrm>
              <a:off x="4038677" y="1674793"/>
              <a:ext cx="4857228" cy="1001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s-ES_tradnl" dirty="0" smtClean="0">
                  <a:latin typeface="Trebuchet MS"/>
                  <a:cs typeface="Trebuchet MS"/>
                </a:rPr>
                <a:t>Describe un individuo que proviene de un </a:t>
              </a:r>
              <a:r>
                <a:rPr lang="es-ES_tradnl" b="1" dirty="0" smtClean="0">
                  <a:solidFill>
                    <a:srgbClr val="FF0000"/>
                  </a:solidFill>
                  <a:latin typeface="Trebuchet MS"/>
                  <a:cs typeface="Trebuchet MS"/>
                </a:rPr>
                <a:t>único cigoto </a:t>
              </a:r>
              <a:r>
                <a:rPr lang="es-ES_tradnl" dirty="0">
                  <a:latin typeface="Trebuchet MS"/>
                  <a:cs typeface="Trebuchet MS"/>
                </a:rPr>
                <a:t>y</a:t>
              </a:r>
              <a:r>
                <a:rPr lang="es-ES_tradnl" dirty="0" smtClean="0">
                  <a:latin typeface="Trebuchet MS"/>
                  <a:cs typeface="Trebuchet MS"/>
                </a:rPr>
                <a:t> está formado por </a:t>
              </a:r>
              <a:r>
                <a:rPr lang="es-ES_tradnl" b="1" dirty="0" smtClean="0">
                  <a:latin typeface="Trebuchet MS"/>
                  <a:cs typeface="Trebuchet MS"/>
                </a:rPr>
                <a:t>dos o más tipos celulares </a:t>
              </a:r>
              <a:r>
                <a:rPr lang="es-ES_tradnl" dirty="0" smtClean="0">
                  <a:latin typeface="Trebuchet MS"/>
                  <a:cs typeface="Trebuchet MS"/>
                </a:rPr>
                <a:t>con </a:t>
              </a:r>
              <a:r>
                <a:rPr lang="es-ES_tradnl" b="1" dirty="0" smtClean="0">
                  <a:latin typeface="Trebuchet MS"/>
                  <a:cs typeface="Trebuchet MS"/>
                </a:rPr>
                <a:t>genotipos distintos</a:t>
              </a:r>
            </a:p>
          </p:txBody>
        </p:sp>
        <p:sp>
          <p:nvSpPr>
            <p:cNvPr id="238" name="Rectángulo 237"/>
            <p:cNvSpPr/>
            <p:nvPr/>
          </p:nvSpPr>
          <p:spPr>
            <a:xfrm>
              <a:off x="5122975" y="2768679"/>
              <a:ext cx="37933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spcBef>
                  <a:spcPts val="600"/>
                </a:spcBef>
              </a:pPr>
              <a:r>
                <a:rPr lang="en-GB" sz="1200" dirty="0" err="1" smtClean="0">
                  <a:latin typeface="Trebuchet MS"/>
                  <a:cs typeface="Trebuchet MS"/>
                </a:rPr>
                <a:t>Biesecker</a:t>
              </a:r>
              <a:r>
                <a:rPr lang="en-GB" sz="1200" dirty="0" smtClean="0">
                  <a:latin typeface="Trebuchet MS"/>
                  <a:cs typeface="Trebuchet MS"/>
                </a:rPr>
                <a:t> LG et al., </a:t>
              </a:r>
              <a:r>
                <a:rPr lang="en-GB" sz="1200" i="1" dirty="0" smtClean="0">
                  <a:latin typeface="Trebuchet MS"/>
                  <a:cs typeface="Trebuchet MS"/>
                </a:rPr>
                <a:t>N</a:t>
              </a:r>
              <a:r>
                <a:rPr lang="ca-ES" sz="1200" i="1" dirty="0" err="1" smtClean="0">
                  <a:latin typeface="Trebuchet MS"/>
                  <a:cs typeface="Trebuchet MS"/>
                </a:rPr>
                <a:t>at</a:t>
              </a:r>
              <a:r>
                <a:rPr lang="ca-ES" sz="1200" i="1" dirty="0" smtClean="0">
                  <a:latin typeface="Trebuchet MS"/>
                  <a:cs typeface="Trebuchet MS"/>
                </a:rPr>
                <a:t> </a:t>
              </a:r>
              <a:r>
                <a:rPr lang="ca-ES" sz="1200" i="1" dirty="0" err="1">
                  <a:latin typeface="Trebuchet MS"/>
                  <a:cs typeface="Trebuchet MS"/>
                </a:rPr>
                <a:t>Rev</a:t>
              </a:r>
              <a:r>
                <a:rPr lang="ca-ES" sz="1200" i="1" dirty="0">
                  <a:latin typeface="Trebuchet MS"/>
                  <a:cs typeface="Trebuchet MS"/>
                </a:rPr>
                <a:t> </a:t>
              </a:r>
              <a:r>
                <a:rPr lang="ca-ES" sz="1200" i="1" dirty="0" smtClean="0">
                  <a:latin typeface="Trebuchet MS"/>
                  <a:cs typeface="Trebuchet MS"/>
                </a:rPr>
                <a:t>Genet</a:t>
              </a:r>
              <a:r>
                <a:rPr lang="ca-ES" sz="1200" i="1" dirty="0">
                  <a:latin typeface="Trebuchet MS"/>
                  <a:cs typeface="Trebuchet MS"/>
                </a:rPr>
                <a:t> </a:t>
              </a:r>
              <a:r>
                <a:rPr lang="ca-ES" sz="1200" dirty="0" smtClean="0">
                  <a:latin typeface="Trebuchet MS"/>
                  <a:cs typeface="Trebuchet MS"/>
                </a:rPr>
                <a:t>2013; 14: 307</a:t>
              </a:r>
              <a:r>
                <a:rPr lang="ca-ES" sz="1200" dirty="0">
                  <a:latin typeface="Trebuchet MS"/>
                  <a:cs typeface="Trebuchet MS"/>
                </a:rPr>
                <a:t>-20</a:t>
              </a:r>
              <a:endParaRPr lang="en-GB" sz="1200" dirty="0">
                <a:latin typeface="Trebuchet MS"/>
                <a:cs typeface="Trebuchet MS"/>
              </a:endParaRPr>
            </a:p>
          </p:txBody>
        </p:sp>
      </p:grpSp>
      <p:grpSp>
        <p:nvGrpSpPr>
          <p:cNvPr id="239" name="Agrupar 238"/>
          <p:cNvGrpSpPr/>
          <p:nvPr/>
        </p:nvGrpSpPr>
        <p:grpSpPr>
          <a:xfrm>
            <a:off x="648774" y="765825"/>
            <a:ext cx="2636955" cy="2477312"/>
            <a:chOff x="329610" y="996214"/>
            <a:chExt cx="2931173" cy="2712906"/>
          </a:xfrm>
        </p:grpSpPr>
        <p:pic>
          <p:nvPicPr>
            <p:cNvPr id="240" name="Imagen 239" descr="The_Gypsy_Girl_Mosaic_of_Zeugma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610" y="996214"/>
              <a:ext cx="2931173" cy="1857631"/>
            </a:xfrm>
            <a:prstGeom prst="rect">
              <a:avLst/>
            </a:prstGeom>
          </p:spPr>
        </p:pic>
        <p:sp>
          <p:nvSpPr>
            <p:cNvPr id="241" name="CuadroTexto 240"/>
            <p:cNvSpPr txBox="1"/>
            <p:nvPr/>
          </p:nvSpPr>
          <p:spPr>
            <a:xfrm>
              <a:off x="329610" y="2970456"/>
              <a:ext cx="29311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latin typeface="Candara"/>
                  <a:cs typeface="Candara"/>
                </a:rPr>
                <a:t>The “</a:t>
              </a:r>
              <a:r>
                <a:rPr lang="en-GB" sz="1400" i="1" dirty="0">
                  <a:latin typeface="Candara"/>
                  <a:cs typeface="Candara"/>
                </a:rPr>
                <a:t>G</a:t>
              </a:r>
              <a:r>
                <a:rPr lang="en-GB" sz="1400" i="1" dirty="0" smtClean="0">
                  <a:latin typeface="Candara"/>
                  <a:cs typeface="Candara"/>
                </a:rPr>
                <a:t>ypsy </a:t>
              </a:r>
              <a:r>
                <a:rPr lang="en-GB" sz="1400" i="1" dirty="0">
                  <a:latin typeface="Candara"/>
                  <a:cs typeface="Candara"/>
                </a:rPr>
                <a:t>G</a:t>
              </a:r>
              <a:r>
                <a:rPr lang="en-GB" sz="1400" i="1" dirty="0" smtClean="0">
                  <a:latin typeface="Candara"/>
                  <a:cs typeface="Candara"/>
                </a:rPr>
                <a:t>irl</a:t>
              </a:r>
              <a:r>
                <a:rPr lang="en-GB" sz="1400" dirty="0" smtClean="0">
                  <a:latin typeface="Candara"/>
                  <a:cs typeface="Candara"/>
                </a:rPr>
                <a:t>” </a:t>
              </a:r>
            </a:p>
            <a:p>
              <a:pPr algn="ctr"/>
              <a:r>
                <a:rPr lang="en-GB" sz="1400" dirty="0" smtClean="0">
                  <a:latin typeface="Candara"/>
                  <a:cs typeface="Candara"/>
                </a:rPr>
                <a:t>Zeugma Mosaic Museum </a:t>
              </a:r>
            </a:p>
            <a:p>
              <a:pPr algn="ctr"/>
              <a:r>
                <a:rPr lang="en-GB" sz="1400" dirty="0" smtClean="0">
                  <a:latin typeface="Candara"/>
                  <a:cs typeface="Candara"/>
                </a:rPr>
                <a:t>Gaziantep, Turkey   </a:t>
              </a:r>
              <a:endParaRPr lang="en-GB" sz="1400" dirty="0">
                <a:latin typeface="Candara"/>
                <a:cs typeface="Candara"/>
              </a:endParaRPr>
            </a:p>
          </p:txBody>
        </p:sp>
      </p:grpSp>
      <p:grpSp>
        <p:nvGrpSpPr>
          <p:cNvPr id="72" name="Agrupar 72"/>
          <p:cNvGrpSpPr/>
          <p:nvPr/>
        </p:nvGrpSpPr>
        <p:grpSpPr>
          <a:xfrm>
            <a:off x="477361" y="3380765"/>
            <a:ext cx="8232280" cy="3197587"/>
            <a:chOff x="477361" y="3380765"/>
            <a:chExt cx="8232280" cy="3197587"/>
          </a:xfrm>
        </p:grpSpPr>
        <p:grpSp>
          <p:nvGrpSpPr>
            <p:cNvPr id="73" name="Agrupar 73"/>
            <p:cNvGrpSpPr/>
            <p:nvPr/>
          </p:nvGrpSpPr>
          <p:grpSpPr>
            <a:xfrm>
              <a:off x="477361" y="4072434"/>
              <a:ext cx="8214721" cy="2505918"/>
              <a:chOff x="438742" y="4149437"/>
              <a:chExt cx="8214721" cy="2505918"/>
            </a:xfrm>
          </p:grpSpPr>
          <p:sp>
            <p:nvSpPr>
              <p:cNvPr id="77" name="CuadroTexto 77"/>
              <p:cNvSpPr txBox="1"/>
              <p:nvPr/>
            </p:nvSpPr>
            <p:spPr>
              <a:xfrm>
                <a:off x="1424104" y="5678767"/>
                <a:ext cx="946028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400" b="1" dirty="0" smtClean="0">
                    <a:solidFill>
                      <a:schemeClr val="bg1">
                        <a:lumMod val="85000"/>
                      </a:schemeClr>
                    </a:solidFill>
                    <a:latin typeface="Trebuchet MS"/>
                    <a:cs typeface="Trebuchet MS"/>
                  </a:rPr>
                  <a:t>Zigoto</a:t>
                </a:r>
                <a:endParaRPr lang="es-ES" sz="1400" b="1" dirty="0">
                  <a:solidFill>
                    <a:schemeClr val="bg1">
                      <a:lumMod val="85000"/>
                    </a:schemeClr>
                  </a:solidFill>
                  <a:latin typeface="Trebuchet MS"/>
                  <a:cs typeface="Trebuchet MS"/>
                </a:endParaRPr>
              </a:p>
            </p:txBody>
          </p:sp>
          <p:sp>
            <p:nvSpPr>
              <p:cNvPr id="78" name="Flecha derecha 78"/>
              <p:cNvSpPr/>
              <p:nvPr/>
            </p:nvSpPr>
            <p:spPr>
              <a:xfrm>
                <a:off x="438742" y="4627896"/>
                <a:ext cx="7891047" cy="1171905"/>
              </a:xfrm>
              <a:prstGeom prst="rightArrow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 b="1">
                  <a:latin typeface="Trebuchet MS"/>
                  <a:cs typeface="Trebuchet MS"/>
                </a:endParaRPr>
              </a:p>
            </p:txBody>
          </p:sp>
          <p:sp>
            <p:nvSpPr>
              <p:cNvPr id="79" name="CuadroTexto 79"/>
              <p:cNvSpPr txBox="1"/>
              <p:nvPr/>
            </p:nvSpPr>
            <p:spPr>
              <a:xfrm>
                <a:off x="1021333" y="4267968"/>
                <a:ext cx="175157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600" b="1" i="1" dirty="0" smtClean="0">
                    <a:solidFill>
                      <a:srgbClr val="D9D9D9"/>
                    </a:solidFill>
                    <a:latin typeface="Trebuchet MS"/>
                    <a:cs typeface="Trebuchet MS"/>
                  </a:rPr>
                  <a:t>Concepción</a:t>
                </a:r>
                <a:endParaRPr lang="ca-ES" sz="1600" b="1" i="1" dirty="0">
                  <a:solidFill>
                    <a:srgbClr val="D9D9D9"/>
                  </a:solidFill>
                  <a:latin typeface="Trebuchet MS"/>
                  <a:cs typeface="Trebuchet MS"/>
                </a:endParaRPr>
              </a:p>
            </p:txBody>
          </p:sp>
          <p:grpSp>
            <p:nvGrpSpPr>
              <p:cNvPr id="80" name="Agrupar 80"/>
              <p:cNvGrpSpPr/>
              <p:nvPr/>
            </p:nvGrpSpPr>
            <p:grpSpPr>
              <a:xfrm>
                <a:off x="1580097" y="4896917"/>
                <a:ext cx="612000" cy="612000"/>
                <a:chOff x="842183" y="3177058"/>
                <a:chExt cx="770467" cy="733443"/>
              </a:xfrm>
            </p:grpSpPr>
            <p:sp>
              <p:nvSpPr>
                <p:cNvPr id="144" name="Elipse 144"/>
                <p:cNvSpPr/>
                <p:nvPr/>
              </p:nvSpPr>
              <p:spPr>
                <a:xfrm>
                  <a:off x="842183" y="3208947"/>
                  <a:ext cx="764047" cy="682421"/>
                </a:xfrm>
                <a:prstGeom prst="ellipse">
                  <a:avLst/>
                </a:prstGeom>
                <a:solidFill>
                  <a:srgbClr val="F7E3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b="1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45" name="Anillo 145"/>
                <p:cNvSpPr/>
                <p:nvPr/>
              </p:nvSpPr>
              <p:spPr>
                <a:xfrm>
                  <a:off x="848603" y="3177058"/>
                  <a:ext cx="764047" cy="733443"/>
                </a:xfrm>
                <a:prstGeom prst="donut">
                  <a:avLst>
                    <a:gd name="adj" fmla="val 4412"/>
                  </a:avLst>
                </a:prstGeom>
                <a:solidFill>
                  <a:srgbClr val="D9D9D9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b="1">
                    <a:solidFill>
                      <a:schemeClr val="tx1"/>
                    </a:solidFill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46" name="Elipse 146"/>
                <p:cNvSpPr/>
                <p:nvPr/>
              </p:nvSpPr>
              <p:spPr>
                <a:xfrm>
                  <a:off x="912810" y="3240836"/>
                  <a:ext cx="627900" cy="596597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b="1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47" name="Elipse 147"/>
                <p:cNvSpPr/>
                <p:nvPr/>
              </p:nvSpPr>
              <p:spPr>
                <a:xfrm>
                  <a:off x="1131109" y="3489569"/>
                  <a:ext cx="96308" cy="95666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b="1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48" name="Elipse 148"/>
                <p:cNvSpPr/>
                <p:nvPr/>
              </p:nvSpPr>
              <p:spPr>
                <a:xfrm>
                  <a:off x="1227417" y="3515080"/>
                  <a:ext cx="96308" cy="95666"/>
                </a:xfrm>
                <a:prstGeom prst="ellipse">
                  <a:avLst/>
                </a:prstGeom>
                <a:solidFill>
                  <a:srgbClr val="7F7F7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b="1">
                    <a:latin typeface="Trebuchet MS"/>
                    <a:cs typeface="Trebuchet MS"/>
                  </a:endParaRPr>
                </a:p>
              </p:txBody>
            </p:sp>
          </p:grpSp>
          <p:sp>
            <p:nvSpPr>
              <p:cNvPr id="81" name="CuadroTexto 81"/>
              <p:cNvSpPr txBox="1"/>
              <p:nvPr/>
            </p:nvSpPr>
            <p:spPr>
              <a:xfrm>
                <a:off x="2255210" y="6070579"/>
                <a:ext cx="200275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600" b="1" i="1" smtClean="0">
                    <a:solidFill>
                      <a:srgbClr val="000090"/>
                    </a:solidFill>
                    <a:latin typeface="Trebuchet MS"/>
                    <a:cs typeface="Trebuchet MS"/>
                  </a:rPr>
                  <a:t>Desarrollo embrionario</a:t>
                </a:r>
                <a:endParaRPr lang="es-ES_tradnl" sz="1600" b="1" i="1">
                  <a:solidFill>
                    <a:srgbClr val="000090"/>
                  </a:solidFill>
                  <a:latin typeface="Trebuchet MS"/>
                  <a:cs typeface="Trebuchet MS"/>
                </a:endParaRPr>
              </a:p>
            </p:txBody>
          </p:sp>
          <p:pic>
            <p:nvPicPr>
              <p:cNvPr id="82" name="Imagen 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2531" y="4898703"/>
                <a:ext cx="800932" cy="901098"/>
              </a:xfrm>
              <a:prstGeom prst="rect">
                <a:avLst/>
              </a:prstGeom>
            </p:spPr>
          </p:pic>
          <p:sp>
            <p:nvSpPr>
              <p:cNvPr id="83" name="CuadroTexto 83"/>
              <p:cNvSpPr txBox="1"/>
              <p:nvPr/>
            </p:nvSpPr>
            <p:spPr>
              <a:xfrm>
                <a:off x="3796218" y="4149437"/>
                <a:ext cx="175157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600" b="1" i="1" smtClean="0">
                    <a:solidFill>
                      <a:srgbClr val="000090"/>
                    </a:solidFill>
                    <a:latin typeface="Trebuchet MS"/>
                    <a:cs typeface="Trebuchet MS"/>
                  </a:rPr>
                  <a:t>Nacimiento</a:t>
                </a:r>
                <a:endParaRPr lang="es-ES_tradnl" sz="1600" b="1" i="1">
                  <a:solidFill>
                    <a:srgbClr val="000090"/>
                  </a:solidFill>
                  <a:latin typeface="Trebuchet MS"/>
                  <a:cs typeface="Trebuchet MS"/>
                </a:endParaRPr>
              </a:p>
            </p:txBody>
          </p:sp>
          <p:grpSp>
            <p:nvGrpSpPr>
              <p:cNvPr id="84" name="Agrupar 84"/>
              <p:cNvGrpSpPr/>
              <p:nvPr/>
            </p:nvGrpSpPr>
            <p:grpSpPr>
              <a:xfrm rot="18401761">
                <a:off x="4162662" y="4758539"/>
                <a:ext cx="1057080" cy="987133"/>
                <a:chOff x="2720359" y="3707831"/>
                <a:chExt cx="3873021" cy="3252338"/>
              </a:xfrm>
              <a:solidFill>
                <a:schemeClr val="accent6">
                  <a:lumMod val="20000"/>
                  <a:lumOff val="80000"/>
                </a:schemeClr>
              </a:solidFill>
            </p:grpSpPr>
            <p:sp>
              <p:nvSpPr>
                <p:cNvPr id="138" name="Forma libre 138"/>
                <p:cNvSpPr/>
                <p:nvPr/>
              </p:nvSpPr>
              <p:spPr>
                <a:xfrm>
                  <a:off x="2720359" y="3707831"/>
                  <a:ext cx="3873021" cy="3252338"/>
                </a:xfrm>
                <a:custGeom>
                  <a:avLst/>
                  <a:gdLst>
                    <a:gd name="connsiteX0" fmla="*/ 1794948 w 3873021"/>
                    <a:gd name="connsiteY0" fmla="*/ 1010451 h 3252338"/>
                    <a:gd name="connsiteX1" fmla="*/ 1956209 w 3873021"/>
                    <a:gd name="connsiteY1" fmla="*/ 929828 h 3252338"/>
                    <a:gd name="connsiteX2" fmla="*/ 2036840 w 3873021"/>
                    <a:gd name="connsiteY2" fmla="*/ 506557 h 3252338"/>
                    <a:gd name="connsiteX3" fmla="*/ 2198100 w 3873021"/>
                    <a:gd name="connsiteY3" fmla="*/ 204221 h 3252338"/>
                    <a:gd name="connsiteX4" fmla="*/ 2601253 w 3873021"/>
                    <a:gd name="connsiteY4" fmla="*/ 2663 h 3252338"/>
                    <a:gd name="connsiteX5" fmla="*/ 3165666 w 3873021"/>
                    <a:gd name="connsiteY5" fmla="*/ 123598 h 3252338"/>
                    <a:gd name="connsiteX6" fmla="*/ 3669607 w 3873021"/>
                    <a:gd name="connsiteY6" fmla="*/ 587180 h 3252338"/>
                    <a:gd name="connsiteX7" fmla="*/ 3871183 w 3873021"/>
                    <a:gd name="connsiteY7" fmla="*/ 1111230 h 3252338"/>
                    <a:gd name="connsiteX8" fmla="*/ 3568819 w 3873021"/>
                    <a:gd name="connsiteY8" fmla="*/ 1655436 h 3252338"/>
                    <a:gd name="connsiteX9" fmla="*/ 3306770 w 3873021"/>
                    <a:gd name="connsiteY9" fmla="*/ 1836838 h 3252338"/>
                    <a:gd name="connsiteX10" fmla="*/ 3145509 w 3873021"/>
                    <a:gd name="connsiteY10" fmla="*/ 1998084 h 3252338"/>
                    <a:gd name="connsiteX11" fmla="*/ 2903617 w 3873021"/>
                    <a:gd name="connsiteY11" fmla="*/ 2643069 h 3252338"/>
                    <a:gd name="connsiteX12" fmla="*/ 2339204 w 3873021"/>
                    <a:gd name="connsiteY12" fmla="*/ 3167119 h 3252338"/>
                    <a:gd name="connsiteX13" fmla="*/ 1633687 w 3873021"/>
                    <a:gd name="connsiteY13" fmla="*/ 3247742 h 3252338"/>
                    <a:gd name="connsiteX14" fmla="*/ 1008801 w 3873021"/>
                    <a:gd name="connsiteY14" fmla="*/ 3126807 h 3252338"/>
                    <a:gd name="connsiteX15" fmla="*/ 484703 w 3873021"/>
                    <a:gd name="connsiteY15" fmla="*/ 2844626 h 3252338"/>
                    <a:gd name="connsiteX16" fmla="*/ 162181 w 3873021"/>
                    <a:gd name="connsiteY16" fmla="*/ 2562446 h 3252338"/>
                    <a:gd name="connsiteX17" fmla="*/ 920 w 3873021"/>
                    <a:gd name="connsiteY17" fmla="*/ 2098863 h 3252338"/>
                    <a:gd name="connsiteX18" fmla="*/ 182339 w 3873021"/>
                    <a:gd name="connsiteY18" fmla="*/ 1635280 h 3252338"/>
                    <a:gd name="connsiteX19" fmla="*/ 686279 w 3873021"/>
                    <a:gd name="connsiteY19" fmla="*/ 1393411 h 3252338"/>
                    <a:gd name="connsiteX20" fmla="*/ 988643 w 3873021"/>
                    <a:gd name="connsiteY20" fmla="*/ 1212009 h 3252338"/>
                    <a:gd name="connsiteX21" fmla="*/ 1028959 w 3873021"/>
                    <a:gd name="connsiteY21" fmla="*/ 1010451 h 3252338"/>
                    <a:gd name="connsiteX22" fmla="*/ 585491 w 3873021"/>
                    <a:gd name="connsiteY22" fmla="*/ 1010451 h 3252338"/>
                    <a:gd name="connsiteX23" fmla="*/ 162181 w 3873021"/>
                    <a:gd name="connsiteY23" fmla="*/ 1131386 h 3252338"/>
                    <a:gd name="connsiteX24" fmla="*/ 920 w 3873021"/>
                    <a:gd name="connsiteY24" fmla="*/ 1111230 h 3252338"/>
                    <a:gd name="connsiteX25" fmla="*/ 222654 w 3873021"/>
                    <a:gd name="connsiteY25" fmla="*/ 708115 h 3252338"/>
                    <a:gd name="connsiteX26" fmla="*/ 585491 w 3873021"/>
                    <a:gd name="connsiteY26" fmla="*/ 345311 h 3252338"/>
                    <a:gd name="connsiteX27" fmla="*/ 1129747 w 3873021"/>
                    <a:gd name="connsiteY27" fmla="*/ 405778 h 3252338"/>
                    <a:gd name="connsiteX28" fmla="*/ 887855 w 3873021"/>
                    <a:gd name="connsiteY28" fmla="*/ 627492 h 3252338"/>
                    <a:gd name="connsiteX29" fmla="*/ 928170 w 3873021"/>
                    <a:gd name="connsiteY29" fmla="*/ 788738 h 3252338"/>
                    <a:gd name="connsiteX30" fmla="*/ 1391796 w 3873021"/>
                    <a:gd name="connsiteY30" fmla="*/ 808894 h 3252338"/>
                    <a:gd name="connsiteX31" fmla="*/ 1593372 w 3873021"/>
                    <a:gd name="connsiteY31" fmla="*/ 1171698 h 3252338"/>
                    <a:gd name="connsiteX32" fmla="*/ 1613530 w 3873021"/>
                    <a:gd name="connsiteY32" fmla="*/ 1353100 h 3252338"/>
                    <a:gd name="connsiteX33" fmla="*/ 1754633 w 3873021"/>
                    <a:gd name="connsiteY33" fmla="*/ 1353100 h 3252338"/>
                    <a:gd name="connsiteX34" fmla="*/ 1895736 w 3873021"/>
                    <a:gd name="connsiteY34" fmla="*/ 1171698 h 3252338"/>
                    <a:gd name="connsiteX35" fmla="*/ 1794948 w 3873021"/>
                    <a:gd name="connsiteY35" fmla="*/ 1010451 h 3252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873021" h="3252338">
                      <a:moveTo>
                        <a:pt x="1794948" y="1010451"/>
                      </a:moveTo>
                      <a:cubicBezTo>
                        <a:pt x="1805027" y="970139"/>
                        <a:pt x="1915894" y="1013810"/>
                        <a:pt x="1956209" y="929828"/>
                      </a:cubicBezTo>
                      <a:cubicBezTo>
                        <a:pt x="1996524" y="845846"/>
                        <a:pt x="1996525" y="627491"/>
                        <a:pt x="2036840" y="506557"/>
                      </a:cubicBezTo>
                      <a:cubicBezTo>
                        <a:pt x="2077155" y="385623"/>
                        <a:pt x="2104031" y="288203"/>
                        <a:pt x="2198100" y="204221"/>
                      </a:cubicBezTo>
                      <a:cubicBezTo>
                        <a:pt x="2292169" y="120239"/>
                        <a:pt x="2439992" y="16100"/>
                        <a:pt x="2601253" y="2663"/>
                      </a:cubicBezTo>
                      <a:cubicBezTo>
                        <a:pt x="2762514" y="-10774"/>
                        <a:pt x="2987607" y="26179"/>
                        <a:pt x="3165666" y="123598"/>
                      </a:cubicBezTo>
                      <a:cubicBezTo>
                        <a:pt x="3343725" y="221017"/>
                        <a:pt x="3552021" y="422575"/>
                        <a:pt x="3669607" y="587180"/>
                      </a:cubicBezTo>
                      <a:cubicBezTo>
                        <a:pt x="3787193" y="751785"/>
                        <a:pt x="3887981" y="933187"/>
                        <a:pt x="3871183" y="1111230"/>
                      </a:cubicBezTo>
                      <a:cubicBezTo>
                        <a:pt x="3854385" y="1289273"/>
                        <a:pt x="3662888" y="1534501"/>
                        <a:pt x="3568819" y="1655436"/>
                      </a:cubicBezTo>
                      <a:cubicBezTo>
                        <a:pt x="3474750" y="1776371"/>
                        <a:pt x="3377322" y="1779730"/>
                        <a:pt x="3306770" y="1836838"/>
                      </a:cubicBezTo>
                      <a:cubicBezTo>
                        <a:pt x="3236218" y="1893946"/>
                        <a:pt x="3212701" y="1863712"/>
                        <a:pt x="3145509" y="1998084"/>
                      </a:cubicBezTo>
                      <a:cubicBezTo>
                        <a:pt x="3078317" y="2132456"/>
                        <a:pt x="3038001" y="2448230"/>
                        <a:pt x="2903617" y="2643069"/>
                      </a:cubicBezTo>
                      <a:cubicBezTo>
                        <a:pt x="2769233" y="2837908"/>
                        <a:pt x="2550859" y="3066340"/>
                        <a:pt x="2339204" y="3167119"/>
                      </a:cubicBezTo>
                      <a:cubicBezTo>
                        <a:pt x="2127549" y="3267898"/>
                        <a:pt x="1855421" y="3254461"/>
                        <a:pt x="1633687" y="3247742"/>
                      </a:cubicBezTo>
                      <a:cubicBezTo>
                        <a:pt x="1411953" y="3241023"/>
                        <a:pt x="1200298" y="3193993"/>
                        <a:pt x="1008801" y="3126807"/>
                      </a:cubicBezTo>
                      <a:cubicBezTo>
                        <a:pt x="817304" y="3059621"/>
                        <a:pt x="625806" y="2938686"/>
                        <a:pt x="484703" y="2844626"/>
                      </a:cubicBezTo>
                      <a:cubicBezTo>
                        <a:pt x="343600" y="2750566"/>
                        <a:pt x="242811" y="2686740"/>
                        <a:pt x="162181" y="2562446"/>
                      </a:cubicBezTo>
                      <a:cubicBezTo>
                        <a:pt x="81551" y="2438152"/>
                        <a:pt x="-2440" y="2253391"/>
                        <a:pt x="920" y="2098863"/>
                      </a:cubicBezTo>
                      <a:cubicBezTo>
                        <a:pt x="4280" y="1944335"/>
                        <a:pt x="68113" y="1752855"/>
                        <a:pt x="182339" y="1635280"/>
                      </a:cubicBezTo>
                      <a:cubicBezTo>
                        <a:pt x="296565" y="1517705"/>
                        <a:pt x="551895" y="1463956"/>
                        <a:pt x="686279" y="1393411"/>
                      </a:cubicBezTo>
                      <a:cubicBezTo>
                        <a:pt x="820663" y="1322866"/>
                        <a:pt x="931530" y="1275836"/>
                        <a:pt x="988643" y="1212009"/>
                      </a:cubicBezTo>
                      <a:cubicBezTo>
                        <a:pt x="1045756" y="1148182"/>
                        <a:pt x="1096151" y="1044044"/>
                        <a:pt x="1028959" y="1010451"/>
                      </a:cubicBezTo>
                      <a:cubicBezTo>
                        <a:pt x="961767" y="976858"/>
                        <a:pt x="729954" y="990295"/>
                        <a:pt x="585491" y="1010451"/>
                      </a:cubicBezTo>
                      <a:cubicBezTo>
                        <a:pt x="441028" y="1030607"/>
                        <a:pt x="259609" y="1114590"/>
                        <a:pt x="162181" y="1131386"/>
                      </a:cubicBezTo>
                      <a:cubicBezTo>
                        <a:pt x="64752" y="1148183"/>
                        <a:pt x="-9159" y="1181775"/>
                        <a:pt x="920" y="1111230"/>
                      </a:cubicBezTo>
                      <a:cubicBezTo>
                        <a:pt x="10999" y="1040685"/>
                        <a:pt x="125225" y="835768"/>
                        <a:pt x="222654" y="708115"/>
                      </a:cubicBezTo>
                      <a:cubicBezTo>
                        <a:pt x="320082" y="580462"/>
                        <a:pt x="434309" y="395700"/>
                        <a:pt x="585491" y="345311"/>
                      </a:cubicBezTo>
                      <a:cubicBezTo>
                        <a:pt x="736673" y="294922"/>
                        <a:pt x="1079353" y="358748"/>
                        <a:pt x="1129747" y="405778"/>
                      </a:cubicBezTo>
                      <a:cubicBezTo>
                        <a:pt x="1180141" y="452808"/>
                        <a:pt x="921451" y="563665"/>
                        <a:pt x="887855" y="627492"/>
                      </a:cubicBezTo>
                      <a:cubicBezTo>
                        <a:pt x="854259" y="691319"/>
                        <a:pt x="844180" y="758504"/>
                        <a:pt x="928170" y="788738"/>
                      </a:cubicBezTo>
                      <a:cubicBezTo>
                        <a:pt x="1012160" y="818972"/>
                        <a:pt x="1280929" y="745067"/>
                        <a:pt x="1391796" y="808894"/>
                      </a:cubicBezTo>
                      <a:cubicBezTo>
                        <a:pt x="1502663" y="872721"/>
                        <a:pt x="1556416" y="1080997"/>
                        <a:pt x="1593372" y="1171698"/>
                      </a:cubicBezTo>
                      <a:cubicBezTo>
                        <a:pt x="1630328" y="1262399"/>
                        <a:pt x="1586653" y="1322866"/>
                        <a:pt x="1613530" y="1353100"/>
                      </a:cubicBezTo>
                      <a:cubicBezTo>
                        <a:pt x="1640407" y="1383334"/>
                        <a:pt x="1707599" y="1383334"/>
                        <a:pt x="1754633" y="1353100"/>
                      </a:cubicBezTo>
                      <a:cubicBezTo>
                        <a:pt x="1801667" y="1322866"/>
                        <a:pt x="1885657" y="1232165"/>
                        <a:pt x="1895736" y="1171698"/>
                      </a:cubicBezTo>
                      <a:cubicBezTo>
                        <a:pt x="1905815" y="1111231"/>
                        <a:pt x="1784869" y="1050763"/>
                        <a:pt x="1794948" y="1010451"/>
                      </a:cubicBezTo>
                      <a:close/>
                    </a:path>
                  </a:pathLst>
                </a:custGeom>
                <a:grpFill/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400">
                    <a:solidFill>
                      <a:srgbClr val="000000"/>
                    </a:solidFill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39" name="Forma libre 139"/>
                <p:cNvSpPr/>
                <p:nvPr/>
              </p:nvSpPr>
              <p:spPr>
                <a:xfrm>
                  <a:off x="4817671" y="4535048"/>
                  <a:ext cx="161261" cy="225521"/>
                </a:xfrm>
                <a:custGeom>
                  <a:avLst/>
                  <a:gdLst>
                    <a:gd name="connsiteX0" fmla="*/ 0 w 161261"/>
                    <a:gd name="connsiteY0" fmla="*/ 0 h 225521"/>
                    <a:gd name="connsiteX1" fmla="*/ 40315 w 161261"/>
                    <a:gd name="connsiteY1" fmla="*/ 201557 h 225521"/>
                    <a:gd name="connsiteX2" fmla="*/ 161261 w 161261"/>
                    <a:gd name="connsiteY2" fmla="*/ 221713 h 225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1261" h="225521">
                      <a:moveTo>
                        <a:pt x="0" y="0"/>
                      </a:moveTo>
                      <a:cubicBezTo>
                        <a:pt x="6719" y="82302"/>
                        <a:pt x="13438" y="164605"/>
                        <a:pt x="40315" y="201557"/>
                      </a:cubicBezTo>
                      <a:cubicBezTo>
                        <a:pt x="67192" y="238509"/>
                        <a:pt x="161261" y="221713"/>
                        <a:pt x="161261" y="221713"/>
                      </a:cubicBezTo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" sz="1400">
                    <a:solidFill>
                      <a:srgbClr val="000000"/>
                    </a:solidFill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40" name="Forma libre 140"/>
                <p:cNvSpPr/>
                <p:nvPr/>
              </p:nvSpPr>
              <p:spPr>
                <a:xfrm rot="14551560">
                  <a:off x="5637966" y="5139637"/>
                  <a:ext cx="240613" cy="310592"/>
                </a:xfrm>
                <a:custGeom>
                  <a:avLst/>
                  <a:gdLst>
                    <a:gd name="connsiteX0" fmla="*/ 41716 w 769787"/>
                    <a:gd name="connsiteY0" fmla="*/ 0 h 509115"/>
                    <a:gd name="connsiteX1" fmla="*/ 8871 w 769787"/>
                    <a:gd name="connsiteY1" fmla="*/ 164230 h 509115"/>
                    <a:gd name="connsiteX2" fmla="*/ 184046 w 769787"/>
                    <a:gd name="connsiteY2" fmla="*/ 344884 h 509115"/>
                    <a:gd name="connsiteX3" fmla="*/ 468705 w 769787"/>
                    <a:gd name="connsiteY3" fmla="*/ 470794 h 509115"/>
                    <a:gd name="connsiteX4" fmla="*/ 769787 w 769787"/>
                    <a:gd name="connsiteY4" fmla="*/ 509115 h 509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9787" h="509115">
                      <a:moveTo>
                        <a:pt x="41716" y="0"/>
                      </a:moveTo>
                      <a:cubicBezTo>
                        <a:pt x="13432" y="53374"/>
                        <a:pt x="-14851" y="106749"/>
                        <a:pt x="8871" y="164230"/>
                      </a:cubicBezTo>
                      <a:cubicBezTo>
                        <a:pt x="32593" y="221711"/>
                        <a:pt x="107407" y="293790"/>
                        <a:pt x="184046" y="344884"/>
                      </a:cubicBezTo>
                      <a:cubicBezTo>
                        <a:pt x="260685" y="395978"/>
                        <a:pt x="371082" y="443422"/>
                        <a:pt x="468705" y="470794"/>
                      </a:cubicBezTo>
                      <a:cubicBezTo>
                        <a:pt x="566329" y="498166"/>
                        <a:pt x="769787" y="509115"/>
                        <a:pt x="769787" y="509115"/>
                      </a:cubicBezTo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" sz="1400">
                    <a:solidFill>
                      <a:srgbClr val="000000"/>
                    </a:solidFill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41" name="Forma libre 141"/>
                <p:cNvSpPr/>
                <p:nvPr/>
              </p:nvSpPr>
              <p:spPr>
                <a:xfrm>
                  <a:off x="3874707" y="5048931"/>
                  <a:ext cx="464194" cy="1050553"/>
                </a:xfrm>
                <a:custGeom>
                  <a:avLst/>
                  <a:gdLst>
                    <a:gd name="connsiteX0" fmla="*/ 436652 w 464194"/>
                    <a:gd name="connsiteY0" fmla="*/ 0 h 1050553"/>
                    <a:gd name="connsiteX1" fmla="*/ 420974 w 464194"/>
                    <a:gd name="connsiteY1" fmla="*/ 266558 h 1050553"/>
                    <a:gd name="connsiteX2" fmla="*/ 29032 w 464194"/>
                    <a:gd name="connsiteY2" fmla="*/ 674236 h 1050553"/>
                    <a:gd name="connsiteX3" fmla="*/ 29032 w 464194"/>
                    <a:gd name="connsiteY3" fmla="*/ 1050553 h 1050553"/>
                    <a:gd name="connsiteX4" fmla="*/ 29032 w 464194"/>
                    <a:gd name="connsiteY4" fmla="*/ 1050553 h 1050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4194" h="1050553">
                      <a:moveTo>
                        <a:pt x="436652" y="0"/>
                      </a:moveTo>
                      <a:cubicBezTo>
                        <a:pt x="462781" y="77092"/>
                        <a:pt x="488911" y="154185"/>
                        <a:pt x="420974" y="266558"/>
                      </a:cubicBezTo>
                      <a:cubicBezTo>
                        <a:pt x="353037" y="378931"/>
                        <a:pt x="94356" y="543570"/>
                        <a:pt x="29032" y="674236"/>
                      </a:cubicBezTo>
                      <a:cubicBezTo>
                        <a:pt x="-36292" y="804902"/>
                        <a:pt x="29032" y="1050553"/>
                        <a:pt x="29032" y="1050553"/>
                      </a:cubicBezTo>
                      <a:lnTo>
                        <a:pt x="29032" y="1050553"/>
                      </a:lnTo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" sz="1400">
                    <a:solidFill>
                      <a:srgbClr val="000000"/>
                    </a:solidFill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42" name="Forma libre 142"/>
                <p:cNvSpPr/>
                <p:nvPr/>
              </p:nvSpPr>
              <p:spPr>
                <a:xfrm>
                  <a:off x="4075429" y="5457244"/>
                  <a:ext cx="1070987" cy="454716"/>
                </a:xfrm>
                <a:custGeom>
                  <a:avLst/>
                  <a:gdLst>
                    <a:gd name="connsiteX0" fmla="*/ 83292 w 1070986"/>
                    <a:gd name="connsiteY0" fmla="*/ 0 h 454717"/>
                    <a:gd name="connsiteX1" fmla="*/ 4904 w 1070986"/>
                    <a:gd name="connsiteY1" fmla="*/ 188159 h 454717"/>
                    <a:gd name="connsiteX2" fmla="*/ 208714 w 1070986"/>
                    <a:gd name="connsiteY2" fmla="*/ 407678 h 454717"/>
                    <a:gd name="connsiteX3" fmla="*/ 1070986 w 1070986"/>
                    <a:gd name="connsiteY3" fmla="*/ 454717 h 454717"/>
                    <a:gd name="connsiteX4" fmla="*/ 1070986 w 1070986"/>
                    <a:gd name="connsiteY4" fmla="*/ 454717 h 454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0986" h="454717">
                      <a:moveTo>
                        <a:pt x="83292" y="0"/>
                      </a:moveTo>
                      <a:cubicBezTo>
                        <a:pt x="33646" y="60106"/>
                        <a:pt x="-16000" y="120213"/>
                        <a:pt x="4904" y="188159"/>
                      </a:cubicBezTo>
                      <a:cubicBezTo>
                        <a:pt x="25808" y="256105"/>
                        <a:pt x="31034" y="363252"/>
                        <a:pt x="208714" y="407678"/>
                      </a:cubicBezTo>
                      <a:cubicBezTo>
                        <a:pt x="386394" y="452104"/>
                        <a:pt x="1070986" y="454717"/>
                        <a:pt x="1070986" y="454717"/>
                      </a:cubicBezTo>
                      <a:lnTo>
                        <a:pt x="1070986" y="454717"/>
                      </a:lnTo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" sz="1400">
                    <a:solidFill>
                      <a:srgbClr val="000000"/>
                    </a:solidFill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43" name="Forma libre 143"/>
                <p:cNvSpPr/>
                <p:nvPr/>
              </p:nvSpPr>
              <p:spPr>
                <a:xfrm>
                  <a:off x="4483813" y="5048931"/>
                  <a:ext cx="251559" cy="447716"/>
                </a:xfrm>
                <a:custGeom>
                  <a:avLst/>
                  <a:gdLst>
                    <a:gd name="connsiteX0" fmla="*/ 0 w 251559"/>
                    <a:gd name="connsiteY0" fmla="*/ 0 h 447716"/>
                    <a:gd name="connsiteX1" fmla="*/ 250843 w 251559"/>
                    <a:gd name="connsiteY1" fmla="*/ 125439 h 447716"/>
                    <a:gd name="connsiteX2" fmla="*/ 78388 w 251559"/>
                    <a:gd name="connsiteY2" fmla="*/ 439037 h 447716"/>
                    <a:gd name="connsiteX3" fmla="*/ 156777 w 251559"/>
                    <a:gd name="connsiteY3" fmla="*/ 329278 h 447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1559" h="447716">
                      <a:moveTo>
                        <a:pt x="0" y="0"/>
                      </a:moveTo>
                      <a:cubicBezTo>
                        <a:pt x="118889" y="26133"/>
                        <a:pt x="237778" y="52266"/>
                        <a:pt x="250843" y="125439"/>
                      </a:cubicBezTo>
                      <a:cubicBezTo>
                        <a:pt x="263908" y="198612"/>
                        <a:pt x="94066" y="405064"/>
                        <a:pt x="78388" y="439037"/>
                      </a:cubicBezTo>
                      <a:cubicBezTo>
                        <a:pt x="62710" y="473010"/>
                        <a:pt x="109743" y="401144"/>
                        <a:pt x="156777" y="329278"/>
                      </a:cubicBezTo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" sz="1400">
                    <a:solidFill>
                      <a:srgbClr val="000000"/>
                    </a:solidFill>
                    <a:latin typeface="Trebuchet MS"/>
                    <a:cs typeface="Trebuchet MS"/>
                  </a:endParaRPr>
                </a:p>
              </p:txBody>
            </p:sp>
          </p:grpSp>
          <p:sp>
            <p:nvSpPr>
              <p:cNvPr id="85" name="CuadroTexto 85"/>
              <p:cNvSpPr txBox="1"/>
              <p:nvPr/>
            </p:nvSpPr>
            <p:spPr>
              <a:xfrm>
                <a:off x="5547115" y="6135529"/>
                <a:ext cx="22604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b="1" i="1" dirty="0" smtClean="0">
                    <a:solidFill>
                      <a:srgbClr val="000090"/>
                    </a:solidFill>
                    <a:latin typeface="Trebuchet MS"/>
                    <a:cs typeface="Trebuchet MS"/>
                  </a:rPr>
                  <a:t>Vida post-natal</a:t>
                </a:r>
                <a:endParaRPr lang="es-ES" sz="1600" b="1" i="1" dirty="0">
                  <a:solidFill>
                    <a:srgbClr val="000090"/>
                  </a:solidFill>
                  <a:latin typeface="Trebuchet MS"/>
                  <a:cs typeface="Trebuchet MS"/>
                </a:endParaRPr>
              </a:p>
            </p:txBody>
          </p:sp>
          <p:pic>
            <p:nvPicPr>
              <p:cNvPr id="86" name="Imagen 8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52745" y="4599574"/>
                <a:ext cx="1143884" cy="1057836"/>
              </a:xfrm>
              <a:prstGeom prst="rect">
                <a:avLst/>
              </a:prstGeom>
            </p:spPr>
          </p:pic>
          <p:pic>
            <p:nvPicPr>
              <p:cNvPr id="87" name="Imagen 87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01875" y="4568729"/>
                <a:ext cx="1210592" cy="1119525"/>
              </a:xfrm>
              <a:prstGeom prst="rect">
                <a:avLst/>
              </a:prstGeom>
            </p:spPr>
          </p:pic>
          <p:grpSp>
            <p:nvGrpSpPr>
              <p:cNvPr id="88" name="Agrupar 88"/>
              <p:cNvGrpSpPr/>
              <p:nvPr/>
            </p:nvGrpSpPr>
            <p:grpSpPr>
              <a:xfrm rot="10800000">
                <a:off x="2919648" y="4929644"/>
                <a:ext cx="612000" cy="612000"/>
                <a:chOff x="7378275" y="4452648"/>
                <a:chExt cx="1540933" cy="1507066"/>
              </a:xfrm>
            </p:grpSpPr>
            <p:grpSp>
              <p:nvGrpSpPr>
                <p:cNvPr id="102" name="Agrupar 102"/>
                <p:cNvGrpSpPr/>
                <p:nvPr/>
              </p:nvGrpSpPr>
              <p:grpSpPr>
                <a:xfrm>
                  <a:off x="7378275" y="4452648"/>
                  <a:ext cx="1540933" cy="1507066"/>
                  <a:chOff x="5684942" y="4438671"/>
                  <a:chExt cx="1540933" cy="1507066"/>
                </a:xfrm>
              </p:grpSpPr>
              <p:grpSp>
                <p:nvGrpSpPr>
                  <p:cNvPr id="120" name="Agrupar 120"/>
                  <p:cNvGrpSpPr/>
                  <p:nvPr/>
                </p:nvGrpSpPr>
                <p:grpSpPr>
                  <a:xfrm>
                    <a:off x="5684942" y="4438671"/>
                    <a:ext cx="1540933" cy="1507066"/>
                    <a:chOff x="3983425" y="4438671"/>
                    <a:chExt cx="1540933" cy="1507066"/>
                  </a:xfrm>
                </p:grpSpPr>
                <p:grpSp>
                  <p:nvGrpSpPr>
                    <p:cNvPr id="132" name="Agrupar 132"/>
                    <p:cNvGrpSpPr/>
                    <p:nvPr/>
                  </p:nvGrpSpPr>
                  <p:grpSpPr>
                    <a:xfrm>
                      <a:off x="3983425" y="4438671"/>
                      <a:ext cx="1540933" cy="1507066"/>
                      <a:chOff x="3014134" y="4301067"/>
                      <a:chExt cx="2031999" cy="1947333"/>
                    </a:xfrm>
                  </p:grpSpPr>
                  <p:grpSp>
                    <p:nvGrpSpPr>
                      <p:cNvPr id="134" name="Agrupar 134"/>
                      <p:cNvGrpSpPr/>
                      <p:nvPr/>
                    </p:nvGrpSpPr>
                    <p:grpSpPr>
                      <a:xfrm>
                        <a:off x="3014134" y="4301067"/>
                        <a:ext cx="2031999" cy="1947333"/>
                        <a:chOff x="3014134" y="4301067"/>
                        <a:chExt cx="2031999" cy="1947333"/>
                      </a:xfrm>
                    </p:grpSpPr>
                    <p:sp>
                      <p:nvSpPr>
                        <p:cNvPr id="136" name="Elipse 136"/>
                        <p:cNvSpPr/>
                        <p:nvPr/>
                      </p:nvSpPr>
                      <p:spPr>
                        <a:xfrm>
                          <a:off x="3014134" y="4385733"/>
                          <a:ext cx="2015066" cy="1811867"/>
                        </a:xfrm>
                        <a:prstGeom prst="ellipse">
                          <a:avLst/>
                        </a:prstGeom>
                        <a:solidFill>
                          <a:srgbClr val="F7E3FF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ES">
                            <a:latin typeface="Trebuchet MS"/>
                            <a:cs typeface="Trebuchet MS"/>
                          </a:endParaRPr>
                        </a:p>
                      </p:txBody>
                    </p:sp>
                    <p:sp>
                      <p:nvSpPr>
                        <p:cNvPr id="137" name="Anillo 137"/>
                        <p:cNvSpPr/>
                        <p:nvPr/>
                      </p:nvSpPr>
                      <p:spPr>
                        <a:xfrm>
                          <a:off x="3031067" y="4301067"/>
                          <a:ext cx="2015066" cy="1947333"/>
                        </a:xfrm>
                        <a:prstGeom prst="donut">
                          <a:avLst>
                            <a:gd name="adj" fmla="val 4412"/>
                          </a:avLst>
                        </a:prstGeom>
                        <a:solidFill>
                          <a:srgbClr val="660066"/>
                        </a:solidFill>
                        <a:ln>
                          <a:noFill/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ES">
                            <a:solidFill>
                              <a:schemeClr val="tx1"/>
                            </a:solidFill>
                            <a:latin typeface="Trebuchet MS"/>
                            <a:cs typeface="Trebuchet MS"/>
                          </a:endParaRPr>
                        </a:p>
                      </p:txBody>
                    </p:sp>
                  </p:grpSp>
                  <p:sp>
                    <p:nvSpPr>
                      <p:cNvPr id="135" name="Elipse 135"/>
                      <p:cNvSpPr/>
                      <p:nvPr/>
                    </p:nvSpPr>
                    <p:spPr>
                      <a:xfrm>
                        <a:off x="3200402" y="4470402"/>
                        <a:ext cx="1655998" cy="1583999"/>
                      </a:xfrm>
                      <a:prstGeom prst="ellipse">
                        <a:avLst/>
                      </a:prstGeom>
                      <a:solidFill>
                        <a:srgbClr val="FFBBF9"/>
                      </a:solidFill>
                      <a:ln>
                        <a:noFill/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S">
                          <a:latin typeface="Trebuchet MS"/>
                          <a:cs typeface="Trebuchet MS"/>
                        </a:endParaRPr>
                      </a:p>
                    </p:txBody>
                  </p:sp>
                </p:grpSp>
                <p:sp>
                  <p:nvSpPr>
                    <p:cNvPr id="133" name="Elipse 133"/>
                    <p:cNvSpPr/>
                    <p:nvPr/>
                  </p:nvSpPr>
                  <p:spPr>
                    <a:xfrm>
                      <a:off x="4214138" y="5065503"/>
                      <a:ext cx="361834" cy="359997"/>
                    </a:xfrm>
                    <a:prstGeom prst="ellipse">
                      <a:avLst/>
                    </a:prstGeom>
                    <a:solidFill>
                      <a:srgbClr val="660066">
                        <a:alpha val="38000"/>
                      </a:srgbClr>
                    </a:solid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Trebuchet MS"/>
                        <a:cs typeface="Trebuchet MS"/>
                      </a:endParaRPr>
                    </a:p>
                  </p:txBody>
                </p:sp>
              </p:grpSp>
              <p:sp>
                <p:nvSpPr>
                  <p:cNvPr id="121" name="Elipse 121"/>
                  <p:cNvSpPr/>
                  <p:nvPr/>
                </p:nvSpPr>
                <p:spPr>
                  <a:xfrm>
                    <a:off x="6068055" y="5217903"/>
                    <a:ext cx="361834" cy="359997"/>
                  </a:xfrm>
                  <a:prstGeom prst="ellipse">
                    <a:avLst/>
                  </a:prstGeom>
                  <a:solidFill>
                    <a:srgbClr val="660066">
                      <a:alpha val="38000"/>
                    </a:srgb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122" name="Elipse 122"/>
                  <p:cNvSpPr/>
                  <p:nvPr/>
                </p:nvSpPr>
                <p:spPr>
                  <a:xfrm>
                    <a:off x="6220455" y="5370303"/>
                    <a:ext cx="361834" cy="359997"/>
                  </a:xfrm>
                  <a:prstGeom prst="ellipse">
                    <a:avLst/>
                  </a:prstGeom>
                  <a:solidFill>
                    <a:srgbClr val="660066">
                      <a:alpha val="38000"/>
                    </a:srgb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123" name="Elipse 123"/>
                  <p:cNvSpPr/>
                  <p:nvPr/>
                </p:nvSpPr>
                <p:spPr>
                  <a:xfrm>
                    <a:off x="6301801" y="5186473"/>
                    <a:ext cx="361834" cy="359997"/>
                  </a:xfrm>
                  <a:prstGeom prst="ellipse">
                    <a:avLst/>
                  </a:prstGeom>
                  <a:solidFill>
                    <a:srgbClr val="660066">
                      <a:alpha val="38000"/>
                    </a:srgb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124" name="Elipse 124"/>
                  <p:cNvSpPr/>
                  <p:nvPr/>
                </p:nvSpPr>
                <p:spPr>
                  <a:xfrm>
                    <a:off x="6191938" y="4969810"/>
                    <a:ext cx="361834" cy="359997"/>
                  </a:xfrm>
                  <a:prstGeom prst="ellipse">
                    <a:avLst/>
                  </a:prstGeom>
                  <a:solidFill>
                    <a:srgbClr val="660066">
                      <a:alpha val="38000"/>
                    </a:srgb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125" name="Elipse 125"/>
                  <p:cNvSpPr/>
                  <p:nvPr/>
                </p:nvSpPr>
                <p:spPr>
                  <a:xfrm>
                    <a:off x="6553772" y="5251169"/>
                    <a:ext cx="361834" cy="359997"/>
                  </a:xfrm>
                  <a:prstGeom prst="ellipse">
                    <a:avLst/>
                  </a:prstGeom>
                  <a:solidFill>
                    <a:srgbClr val="FF0000">
                      <a:alpha val="70000"/>
                    </a:srgb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126" name="Elipse 126"/>
                  <p:cNvSpPr/>
                  <p:nvPr/>
                </p:nvSpPr>
                <p:spPr>
                  <a:xfrm>
                    <a:off x="6401372" y="4917391"/>
                    <a:ext cx="361834" cy="359997"/>
                  </a:xfrm>
                  <a:prstGeom prst="ellipse">
                    <a:avLst/>
                  </a:prstGeom>
                  <a:solidFill>
                    <a:srgbClr val="660066">
                      <a:alpha val="38000"/>
                    </a:srgb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127" name="Elipse 127"/>
                  <p:cNvSpPr/>
                  <p:nvPr/>
                </p:nvSpPr>
                <p:spPr>
                  <a:xfrm>
                    <a:off x="6651479" y="5053781"/>
                    <a:ext cx="361834" cy="359997"/>
                  </a:xfrm>
                  <a:prstGeom prst="ellipse">
                    <a:avLst/>
                  </a:prstGeom>
                  <a:solidFill>
                    <a:srgbClr val="FF0000">
                      <a:alpha val="70000"/>
                    </a:srgb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128" name="Elipse 128"/>
                  <p:cNvSpPr/>
                  <p:nvPr/>
                </p:nvSpPr>
                <p:spPr>
                  <a:xfrm>
                    <a:off x="6553772" y="4773236"/>
                    <a:ext cx="361834" cy="359997"/>
                  </a:xfrm>
                  <a:prstGeom prst="ellipse">
                    <a:avLst/>
                  </a:prstGeom>
                  <a:solidFill>
                    <a:srgbClr val="660066">
                      <a:alpha val="38000"/>
                    </a:srgb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129" name="Elipse 129"/>
                  <p:cNvSpPr/>
                  <p:nvPr/>
                </p:nvSpPr>
                <p:spPr>
                  <a:xfrm>
                    <a:off x="6289645" y="4637428"/>
                    <a:ext cx="361834" cy="359997"/>
                  </a:xfrm>
                  <a:prstGeom prst="ellipse">
                    <a:avLst/>
                  </a:prstGeom>
                  <a:solidFill>
                    <a:srgbClr val="660066">
                      <a:alpha val="38000"/>
                    </a:srgb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130" name="Elipse 130"/>
                  <p:cNvSpPr/>
                  <p:nvPr/>
                </p:nvSpPr>
                <p:spPr>
                  <a:xfrm>
                    <a:off x="6096572" y="4741328"/>
                    <a:ext cx="361834" cy="359997"/>
                  </a:xfrm>
                  <a:prstGeom prst="ellipse">
                    <a:avLst/>
                  </a:prstGeom>
                  <a:solidFill>
                    <a:srgbClr val="660066">
                      <a:alpha val="38000"/>
                    </a:srgb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131" name="Elipse 131"/>
                  <p:cNvSpPr/>
                  <p:nvPr/>
                </p:nvSpPr>
                <p:spPr>
                  <a:xfrm>
                    <a:off x="5927811" y="4857906"/>
                    <a:ext cx="361834" cy="359997"/>
                  </a:xfrm>
                  <a:prstGeom prst="ellipse">
                    <a:avLst/>
                  </a:prstGeom>
                  <a:solidFill>
                    <a:srgbClr val="660066">
                      <a:alpha val="38000"/>
                    </a:srgb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latin typeface="Trebuchet MS"/>
                      <a:cs typeface="Trebuchet MS"/>
                    </a:endParaRPr>
                  </a:p>
                </p:txBody>
              </p:sp>
            </p:grpSp>
            <p:sp>
              <p:nvSpPr>
                <p:cNvPr id="103" name="Elipse 103"/>
                <p:cNvSpPr/>
                <p:nvPr/>
              </p:nvSpPr>
              <p:spPr>
                <a:xfrm>
                  <a:off x="7789905" y="4518172"/>
                  <a:ext cx="361834" cy="359997"/>
                </a:xfrm>
                <a:prstGeom prst="ellipse">
                  <a:avLst/>
                </a:prstGeom>
                <a:solidFill>
                  <a:srgbClr val="660066">
                    <a:alpha val="38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04" name="Elipse 104"/>
                <p:cNvSpPr/>
                <p:nvPr/>
              </p:nvSpPr>
              <p:spPr>
                <a:xfrm>
                  <a:off x="8344812" y="4655008"/>
                  <a:ext cx="361834" cy="359997"/>
                </a:xfrm>
                <a:prstGeom prst="ellipse">
                  <a:avLst/>
                </a:prstGeom>
                <a:solidFill>
                  <a:srgbClr val="660066">
                    <a:alpha val="38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05" name="Elipse 105"/>
                <p:cNvSpPr/>
                <p:nvPr/>
              </p:nvSpPr>
              <p:spPr>
                <a:xfrm>
                  <a:off x="8176051" y="4490573"/>
                  <a:ext cx="361834" cy="359997"/>
                </a:xfrm>
                <a:prstGeom prst="ellipse">
                  <a:avLst/>
                </a:prstGeom>
                <a:solidFill>
                  <a:srgbClr val="660066">
                    <a:alpha val="38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06" name="Elipse 106"/>
                <p:cNvSpPr/>
                <p:nvPr/>
              </p:nvSpPr>
              <p:spPr>
                <a:xfrm>
                  <a:off x="7922050" y="4452648"/>
                  <a:ext cx="361834" cy="359997"/>
                </a:xfrm>
                <a:prstGeom prst="ellipse">
                  <a:avLst/>
                </a:prstGeom>
                <a:solidFill>
                  <a:srgbClr val="660066">
                    <a:alpha val="38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07" name="Elipse 107"/>
                <p:cNvSpPr/>
                <p:nvPr/>
              </p:nvSpPr>
              <p:spPr>
                <a:xfrm>
                  <a:off x="7485677" y="5348109"/>
                  <a:ext cx="361834" cy="359997"/>
                </a:xfrm>
                <a:prstGeom prst="ellipse">
                  <a:avLst/>
                </a:prstGeom>
                <a:solidFill>
                  <a:srgbClr val="660066">
                    <a:alpha val="38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08" name="Elipse 108"/>
                <p:cNvSpPr/>
                <p:nvPr/>
              </p:nvSpPr>
              <p:spPr>
                <a:xfrm>
                  <a:off x="7465798" y="5163785"/>
                  <a:ext cx="361834" cy="359997"/>
                </a:xfrm>
                <a:prstGeom prst="ellipse">
                  <a:avLst/>
                </a:prstGeom>
                <a:solidFill>
                  <a:srgbClr val="660066">
                    <a:alpha val="38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09" name="Elipse 109"/>
                <p:cNvSpPr/>
                <p:nvPr/>
              </p:nvSpPr>
              <p:spPr>
                <a:xfrm>
                  <a:off x="7399554" y="4975372"/>
                  <a:ext cx="361834" cy="359997"/>
                </a:xfrm>
                <a:prstGeom prst="ellipse">
                  <a:avLst/>
                </a:prstGeom>
                <a:solidFill>
                  <a:srgbClr val="660066">
                    <a:alpha val="38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10" name="Elipse 110"/>
                <p:cNvSpPr/>
                <p:nvPr/>
              </p:nvSpPr>
              <p:spPr>
                <a:xfrm>
                  <a:off x="7461938" y="4788656"/>
                  <a:ext cx="361834" cy="359997"/>
                </a:xfrm>
                <a:prstGeom prst="ellipse">
                  <a:avLst/>
                </a:prstGeom>
                <a:solidFill>
                  <a:srgbClr val="660066">
                    <a:alpha val="38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11" name="Elipse 111"/>
                <p:cNvSpPr/>
                <p:nvPr/>
              </p:nvSpPr>
              <p:spPr>
                <a:xfrm>
                  <a:off x="7596404" y="4615442"/>
                  <a:ext cx="361834" cy="359997"/>
                </a:xfrm>
                <a:prstGeom prst="ellipse">
                  <a:avLst/>
                </a:prstGeom>
                <a:solidFill>
                  <a:srgbClr val="660066">
                    <a:alpha val="38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12" name="Elipse 112"/>
                <p:cNvSpPr/>
                <p:nvPr/>
              </p:nvSpPr>
              <p:spPr>
                <a:xfrm>
                  <a:off x="8497212" y="4807408"/>
                  <a:ext cx="361834" cy="359997"/>
                </a:xfrm>
                <a:prstGeom prst="ellipse">
                  <a:avLst/>
                </a:prstGeom>
                <a:solidFill>
                  <a:srgbClr val="FF0000">
                    <a:alpha val="70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13" name="Elipse 113"/>
                <p:cNvSpPr/>
                <p:nvPr/>
              </p:nvSpPr>
              <p:spPr>
                <a:xfrm>
                  <a:off x="8525729" y="5045612"/>
                  <a:ext cx="361834" cy="359997"/>
                </a:xfrm>
                <a:prstGeom prst="ellipse">
                  <a:avLst/>
                </a:prstGeom>
                <a:solidFill>
                  <a:srgbClr val="FF0000">
                    <a:alpha val="70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14" name="Elipse 114"/>
                <p:cNvSpPr/>
                <p:nvPr/>
              </p:nvSpPr>
              <p:spPr>
                <a:xfrm>
                  <a:off x="8456539" y="5231880"/>
                  <a:ext cx="361834" cy="359997"/>
                </a:xfrm>
                <a:prstGeom prst="ellipse">
                  <a:avLst/>
                </a:prstGeom>
                <a:solidFill>
                  <a:srgbClr val="FF0000">
                    <a:alpha val="38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15" name="Elipse 115"/>
                <p:cNvSpPr/>
                <p:nvPr/>
              </p:nvSpPr>
              <p:spPr>
                <a:xfrm>
                  <a:off x="8400420" y="5384280"/>
                  <a:ext cx="361834" cy="359997"/>
                </a:xfrm>
                <a:prstGeom prst="ellipse">
                  <a:avLst/>
                </a:prstGeom>
                <a:solidFill>
                  <a:srgbClr val="FF0000">
                    <a:alpha val="70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16" name="Elipse 116"/>
                <p:cNvSpPr/>
                <p:nvPr/>
              </p:nvSpPr>
              <p:spPr>
                <a:xfrm>
                  <a:off x="8219503" y="5523782"/>
                  <a:ext cx="361834" cy="359997"/>
                </a:xfrm>
                <a:prstGeom prst="ellipse">
                  <a:avLst/>
                </a:prstGeom>
                <a:solidFill>
                  <a:srgbClr val="660066">
                    <a:alpha val="38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17" name="Elipse 117"/>
                <p:cNvSpPr/>
                <p:nvPr/>
              </p:nvSpPr>
              <p:spPr>
                <a:xfrm>
                  <a:off x="8042071" y="5591277"/>
                  <a:ext cx="361834" cy="359997"/>
                </a:xfrm>
                <a:prstGeom prst="ellipse">
                  <a:avLst/>
                </a:prstGeom>
                <a:solidFill>
                  <a:srgbClr val="660066">
                    <a:alpha val="38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18" name="Elipse 118"/>
                <p:cNvSpPr/>
                <p:nvPr/>
              </p:nvSpPr>
              <p:spPr>
                <a:xfrm>
                  <a:off x="7734358" y="5523782"/>
                  <a:ext cx="361834" cy="359997"/>
                </a:xfrm>
                <a:prstGeom prst="ellipse">
                  <a:avLst/>
                </a:prstGeom>
                <a:solidFill>
                  <a:srgbClr val="660066">
                    <a:alpha val="38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19" name="Elipse 119"/>
                <p:cNvSpPr/>
                <p:nvPr/>
              </p:nvSpPr>
              <p:spPr>
                <a:xfrm>
                  <a:off x="7646715" y="5424659"/>
                  <a:ext cx="361834" cy="359997"/>
                </a:xfrm>
                <a:prstGeom prst="ellipse">
                  <a:avLst/>
                </a:prstGeom>
                <a:solidFill>
                  <a:srgbClr val="660066">
                    <a:alpha val="38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Trebuchet MS"/>
                    <a:cs typeface="Trebuchet MS"/>
                  </a:endParaRPr>
                </a:p>
              </p:txBody>
            </p:sp>
          </p:grpSp>
          <p:grpSp>
            <p:nvGrpSpPr>
              <p:cNvPr id="89" name="Agrupar 89"/>
              <p:cNvGrpSpPr/>
              <p:nvPr/>
            </p:nvGrpSpPr>
            <p:grpSpPr>
              <a:xfrm>
                <a:off x="4760599" y="5331387"/>
                <a:ext cx="318087" cy="314077"/>
                <a:chOff x="4601556" y="3341702"/>
                <a:chExt cx="369979" cy="403133"/>
              </a:xfrm>
            </p:grpSpPr>
            <p:sp>
              <p:nvSpPr>
                <p:cNvPr id="96" name="Elipse 96"/>
                <p:cNvSpPr/>
                <p:nvPr/>
              </p:nvSpPr>
              <p:spPr>
                <a:xfrm flipV="1">
                  <a:off x="4842797" y="3444621"/>
                  <a:ext cx="128738" cy="10255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rgbClr val="000000"/>
                    </a:solidFill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97" name="Elipse 97"/>
                <p:cNvSpPr/>
                <p:nvPr/>
              </p:nvSpPr>
              <p:spPr>
                <a:xfrm flipV="1">
                  <a:off x="4689219" y="3450466"/>
                  <a:ext cx="128738" cy="10255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rgbClr val="000000"/>
                    </a:solidFill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98" name="Elipse 98"/>
                <p:cNvSpPr/>
                <p:nvPr/>
              </p:nvSpPr>
              <p:spPr>
                <a:xfrm flipV="1">
                  <a:off x="4790906" y="3341702"/>
                  <a:ext cx="128737" cy="10255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rgbClr val="000000"/>
                    </a:solidFill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99" name="Elipse 99"/>
                <p:cNvSpPr/>
                <p:nvPr/>
              </p:nvSpPr>
              <p:spPr>
                <a:xfrm flipV="1">
                  <a:off x="4777382" y="3542086"/>
                  <a:ext cx="128737" cy="10255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rgbClr val="000000"/>
                    </a:solidFill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00" name="Elipse 100"/>
                <p:cNvSpPr/>
                <p:nvPr/>
              </p:nvSpPr>
              <p:spPr>
                <a:xfrm flipV="1">
                  <a:off x="4682706" y="3642278"/>
                  <a:ext cx="128737" cy="10255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rgbClr val="000000"/>
                    </a:solidFill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101" name="Elipse 101"/>
                <p:cNvSpPr/>
                <p:nvPr/>
              </p:nvSpPr>
              <p:spPr>
                <a:xfrm flipV="1">
                  <a:off x="4601556" y="3553222"/>
                  <a:ext cx="128737" cy="10255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rgbClr val="000000"/>
                    </a:solidFill>
                    <a:latin typeface="Trebuchet MS"/>
                    <a:cs typeface="Trebuchet MS"/>
                  </a:endParaRPr>
                </a:p>
              </p:txBody>
            </p:sp>
          </p:grpSp>
          <p:sp>
            <p:nvSpPr>
              <p:cNvPr id="90" name="Elipse 90"/>
              <p:cNvSpPr/>
              <p:nvPr/>
            </p:nvSpPr>
            <p:spPr>
              <a:xfrm flipV="1">
                <a:off x="6108243" y="4908290"/>
                <a:ext cx="128737" cy="10255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000000"/>
                  </a:solidFill>
                  <a:latin typeface="Trebuchet MS"/>
                  <a:cs typeface="Trebuchet MS"/>
                </a:endParaRPr>
              </a:p>
            </p:txBody>
          </p:sp>
          <p:sp>
            <p:nvSpPr>
              <p:cNvPr id="91" name="Elipse 91"/>
              <p:cNvSpPr/>
              <p:nvPr/>
            </p:nvSpPr>
            <p:spPr>
              <a:xfrm flipV="1">
                <a:off x="6088185" y="5060690"/>
                <a:ext cx="128737" cy="10255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000000"/>
                  </a:solidFill>
                  <a:latin typeface="Trebuchet MS"/>
                  <a:cs typeface="Trebuchet MS"/>
                </a:endParaRPr>
              </a:p>
            </p:txBody>
          </p:sp>
          <p:sp>
            <p:nvSpPr>
              <p:cNvPr id="92" name="Elipse 92"/>
              <p:cNvSpPr/>
              <p:nvPr/>
            </p:nvSpPr>
            <p:spPr>
              <a:xfrm flipV="1">
                <a:off x="6182253" y="5186130"/>
                <a:ext cx="128737" cy="10255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000000"/>
                  </a:solidFill>
                  <a:latin typeface="Trebuchet MS"/>
                  <a:cs typeface="Trebuchet MS"/>
                </a:endParaRPr>
              </a:p>
            </p:txBody>
          </p:sp>
          <p:sp>
            <p:nvSpPr>
              <p:cNvPr id="93" name="Elipse 93"/>
              <p:cNvSpPr/>
              <p:nvPr/>
            </p:nvSpPr>
            <p:spPr>
              <a:xfrm flipV="1">
                <a:off x="7192662" y="4794360"/>
                <a:ext cx="128737" cy="10255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000000"/>
                  </a:solidFill>
                  <a:latin typeface="Trebuchet MS"/>
                  <a:cs typeface="Trebuchet MS"/>
                </a:endParaRPr>
              </a:p>
            </p:txBody>
          </p:sp>
          <p:sp>
            <p:nvSpPr>
              <p:cNvPr id="94" name="Elipse 94"/>
              <p:cNvSpPr/>
              <p:nvPr/>
            </p:nvSpPr>
            <p:spPr>
              <a:xfrm flipV="1">
                <a:off x="7345062" y="4946760"/>
                <a:ext cx="128737" cy="10255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000000"/>
                  </a:solidFill>
                  <a:latin typeface="Trebuchet MS"/>
                  <a:cs typeface="Trebuchet MS"/>
                </a:endParaRPr>
              </a:p>
            </p:txBody>
          </p:sp>
          <p:sp>
            <p:nvSpPr>
              <p:cNvPr id="95" name="Elipse 95"/>
              <p:cNvSpPr/>
              <p:nvPr/>
            </p:nvSpPr>
            <p:spPr>
              <a:xfrm flipV="1">
                <a:off x="7262292" y="5114840"/>
                <a:ext cx="128737" cy="10255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000000"/>
                  </a:solidFill>
                  <a:latin typeface="Trebuchet MS"/>
                  <a:cs typeface="Trebuchet MS"/>
                </a:endParaRPr>
              </a:p>
            </p:txBody>
          </p:sp>
        </p:grpSp>
        <p:sp>
          <p:nvSpPr>
            <p:cNvPr id="74" name="Rayo 74"/>
            <p:cNvSpPr/>
            <p:nvPr/>
          </p:nvSpPr>
          <p:spPr>
            <a:xfrm rot="3531351">
              <a:off x="3106573" y="4072597"/>
              <a:ext cx="504501" cy="508057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Trebuchet MS"/>
                <a:cs typeface="Trebuchet MS"/>
              </a:endParaRPr>
            </a:p>
          </p:txBody>
        </p:sp>
        <p:sp>
          <p:nvSpPr>
            <p:cNvPr id="75" name="CuadroTexto 75"/>
            <p:cNvSpPr txBox="1"/>
            <p:nvPr/>
          </p:nvSpPr>
          <p:spPr>
            <a:xfrm>
              <a:off x="3831968" y="3380765"/>
              <a:ext cx="487767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 smtClean="0">
                  <a:solidFill>
                    <a:srgbClr val="000000"/>
                  </a:solidFill>
                  <a:latin typeface="Trebuchet MS"/>
                  <a:cs typeface="Trebuchet MS"/>
                </a:rPr>
                <a:t>Variantes</a:t>
              </a:r>
              <a:r>
                <a:rPr lang="es-ES_tradnl" b="1" dirty="0" smtClean="0">
                  <a:solidFill>
                    <a:srgbClr val="FF0000"/>
                  </a:solidFill>
                  <a:latin typeface="Trebuchet MS"/>
                  <a:cs typeface="Trebuchet MS"/>
                </a:rPr>
                <a:t> post-</a:t>
              </a:r>
              <a:r>
                <a:rPr lang="es-ES_tradnl" b="1" dirty="0" err="1" smtClean="0">
                  <a:solidFill>
                    <a:srgbClr val="FF0000"/>
                  </a:solidFill>
                  <a:latin typeface="Trebuchet MS"/>
                  <a:cs typeface="Trebuchet MS"/>
                </a:rPr>
                <a:t>zigóticas</a:t>
              </a:r>
              <a:endParaRPr lang="es-ES_tradnl" b="1" dirty="0">
                <a:solidFill>
                  <a:srgbClr val="FF00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76" name="Rayo 76"/>
            <p:cNvSpPr/>
            <p:nvPr/>
          </p:nvSpPr>
          <p:spPr>
            <a:xfrm rot="3531351">
              <a:off x="5546735" y="4072597"/>
              <a:ext cx="504501" cy="508057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Trebuchet MS"/>
                <a:cs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770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47 Grupo"/>
          <p:cNvGrpSpPr/>
          <p:nvPr/>
        </p:nvGrpSpPr>
        <p:grpSpPr>
          <a:xfrm>
            <a:off x="1234473" y="1487408"/>
            <a:ext cx="2542213" cy="2782758"/>
            <a:chOff x="755576" y="2249530"/>
            <a:chExt cx="2002023" cy="2351778"/>
          </a:xfrm>
        </p:grpSpPr>
        <p:pic>
          <p:nvPicPr>
            <p:cNvPr id="151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r="67662"/>
            <a:stretch>
              <a:fillRect/>
            </a:stretch>
          </p:blipFill>
          <p:spPr bwMode="auto">
            <a:xfrm>
              <a:off x="899592" y="2343882"/>
              <a:ext cx="1604799" cy="2257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2" name="119 Rectángulo"/>
            <p:cNvSpPr/>
            <p:nvPr/>
          </p:nvSpPr>
          <p:spPr>
            <a:xfrm>
              <a:off x="755576" y="2317294"/>
              <a:ext cx="360040" cy="3916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Trebuchet MS"/>
                <a:cs typeface="Trebuchet MS"/>
              </a:endParaRPr>
            </a:p>
          </p:txBody>
        </p:sp>
        <p:sp>
          <p:nvSpPr>
            <p:cNvPr id="153" name="120 Rectángulo"/>
            <p:cNvSpPr/>
            <p:nvPr/>
          </p:nvSpPr>
          <p:spPr>
            <a:xfrm>
              <a:off x="2455303" y="2249530"/>
              <a:ext cx="302296" cy="4593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Trebuchet MS"/>
                <a:cs typeface="Trebuchet MS"/>
              </a:endParaRPr>
            </a:p>
          </p:txBody>
        </p:sp>
      </p:grpSp>
      <p:grpSp>
        <p:nvGrpSpPr>
          <p:cNvPr id="154" name="47 Grupo"/>
          <p:cNvGrpSpPr/>
          <p:nvPr/>
        </p:nvGrpSpPr>
        <p:grpSpPr>
          <a:xfrm>
            <a:off x="3421942" y="1507540"/>
            <a:ext cx="2552680" cy="2762626"/>
            <a:chOff x="2427142" y="2204864"/>
            <a:chExt cx="2092932" cy="2395793"/>
          </a:xfrm>
        </p:grpSpPr>
        <p:pic>
          <p:nvPicPr>
            <p:cNvPr id="15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32338" r="32421"/>
            <a:stretch>
              <a:fillRect/>
            </a:stretch>
          </p:blipFill>
          <p:spPr bwMode="auto">
            <a:xfrm>
              <a:off x="2468717" y="2281800"/>
              <a:ext cx="1827457" cy="2318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6" name="45 Rectángulo"/>
            <p:cNvSpPr/>
            <p:nvPr/>
          </p:nvSpPr>
          <p:spPr>
            <a:xfrm>
              <a:off x="2427142" y="2302712"/>
              <a:ext cx="360039" cy="286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Trebuchet MS"/>
                <a:cs typeface="Trebuchet MS"/>
              </a:endParaRPr>
            </a:p>
          </p:txBody>
        </p:sp>
        <p:sp>
          <p:nvSpPr>
            <p:cNvPr id="157" name="46 Rectángulo"/>
            <p:cNvSpPr/>
            <p:nvPr/>
          </p:nvSpPr>
          <p:spPr>
            <a:xfrm flipH="1">
              <a:off x="4283968" y="2204864"/>
              <a:ext cx="23610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Trebuchet MS"/>
                <a:cs typeface="Trebuchet MS"/>
              </a:endParaRPr>
            </a:p>
          </p:txBody>
        </p:sp>
      </p:grpSp>
      <p:grpSp>
        <p:nvGrpSpPr>
          <p:cNvPr id="158" name="47 Grupo"/>
          <p:cNvGrpSpPr/>
          <p:nvPr/>
        </p:nvGrpSpPr>
        <p:grpSpPr>
          <a:xfrm>
            <a:off x="5701539" y="1487408"/>
            <a:ext cx="2015754" cy="2782758"/>
            <a:chOff x="4283967" y="2366627"/>
            <a:chExt cx="1578150" cy="2252735"/>
          </a:xfrm>
        </p:grpSpPr>
        <p:pic>
          <p:nvPicPr>
            <p:cNvPr id="159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68274"/>
            <a:stretch>
              <a:fillRect/>
            </a:stretch>
          </p:blipFill>
          <p:spPr bwMode="auto">
            <a:xfrm>
              <a:off x="4287690" y="2430665"/>
              <a:ext cx="1574427" cy="2188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78 Rectángulo"/>
            <p:cNvSpPr/>
            <p:nvPr/>
          </p:nvSpPr>
          <p:spPr>
            <a:xfrm flipH="1">
              <a:off x="4283967" y="2366627"/>
              <a:ext cx="236106" cy="3422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Trebuchet MS"/>
                <a:cs typeface="Trebuchet MS"/>
              </a:endParaRPr>
            </a:p>
          </p:txBody>
        </p:sp>
      </p:grpSp>
      <p:sp>
        <p:nvSpPr>
          <p:cNvPr id="161" name="CuadroTexto 160"/>
          <p:cNvSpPr txBox="1"/>
          <p:nvPr/>
        </p:nvSpPr>
        <p:spPr>
          <a:xfrm>
            <a:off x="1453188" y="1365423"/>
            <a:ext cx="1937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err="1" smtClean="0">
                <a:solidFill>
                  <a:srgbClr val="000090"/>
                </a:solidFill>
                <a:latin typeface="Trebuchet MS"/>
                <a:cs typeface="Trebuchet MS"/>
              </a:rPr>
              <a:t>Somático</a:t>
            </a:r>
            <a:endParaRPr lang="en-CA" sz="2000" b="1" dirty="0">
              <a:solidFill>
                <a:srgbClr val="000090"/>
              </a:solidFill>
              <a:latin typeface="Trebuchet MS"/>
              <a:cs typeface="Trebuchet MS"/>
            </a:endParaRPr>
          </a:p>
        </p:txBody>
      </p:sp>
      <p:sp>
        <p:nvSpPr>
          <p:cNvPr id="162" name="CuadroTexto 161"/>
          <p:cNvSpPr txBox="1"/>
          <p:nvPr/>
        </p:nvSpPr>
        <p:spPr>
          <a:xfrm>
            <a:off x="3780277" y="1362260"/>
            <a:ext cx="1627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Gono</a:t>
            </a:r>
            <a:r>
              <a:rPr lang="en-CA" sz="2000" b="1" dirty="0" err="1" smtClean="0">
                <a:solidFill>
                  <a:srgbClr val="000090"/>
                </a:solidFill>
                <a:latin typeface="Trebuchet MS"/>
                <a:cs typeface="Trebuchet MS"/>
              </a:rPr>
              <a:t>sómico</a:t>
            </a:r>
            <a:endParaRPr lang="en-CA" sz="2000" b="1" dirty="0">
              <a:solidFill>
                <a:srgbClr val="000090"/>
              </a:solidFill>
              <a:latin typeface="Trebuchet MS"/>
              <a:cs typeface="Trebuchet MS"/>
            </a:endParaRPr>
          </a:p>
        </p:txBody>
      </p:sp>
      <p:sp>
        <p:nvSpPr>
          <p:cNvPr id="163" name="CuadroTexto 162"/>
          <p:cNvSpPr txBox="1"/>
          <p:nvPr/>
        </p:nvSpPr>
        <p:spPr>
          <a:xfrm>
            <a:off x="6138902" y="1370205"/>
            <a:ext cx="1151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>
                <a:solidFill>
                  <a:srgbClr val="FF0000"/>
                </a:solidFill>
                <a:latin typeface="Trebuchet MS"/>
                <a:cs typeface="Trebuchet MS"/>
              </a:rPr>
              <a:t>Gonadal</a:t>
            </a:r>
            <a:endParaRPr lang="en-CA" sz="2000" b="1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grpSp>
        <p:nvGrpSpPr>
          <p:cNvPr id="164" name="Agrupar 163"/>
          <p:cNvGrpSpPr/>
          <p:nvPr/>
        </p:nvGrpSpPr>
        <p:grpSpPr>
          <a:xfrm>
            <a:off x="1509303" y="1446925"/>
            <a:ext cx="6222878" cy="3192573"/>
            <a:chOff x="1509303" y="1616255"/>
            <a:chExt cx="6222878" cy="3192573"/>
          </a:xfrm>
        </p:grpSpPr>
        <p:sp>
          <p:nvSpPr>
            <p:cNvPr id="165" name="111 CuadroTexto"/>
            <p:cNvSpPr txBox="1">
              <a:spLocks noChangeArrowheads="1"/>
            </p:cNvSpPr>
            <p:nvPr/>
          </p:nvSpPr>
          <p:spPr bwMode="auto">
            <a:xfrm>
              <a:off x="1509303" y="4439496"/>
              <a:ext cx="4081699" cy="369332"/>
            </a:xfrm>
            <a:prstGeom prst="rect">
              <a:avLst/>
            </a:prstGeom>
            <a:solidFill>
              <a:srgbClr val="000090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s-ES_tradnl" b="1" dirty="0" smtClean="0">
                  <a:solidFill>
                    <a:schemeClr val="bg1"/>
                  </a:solidFill>
                  <a:latin typeface="Trebuchet MS"/>
                  <a:cs typeface="Trebuchet MS"/>
                </a:rPr>
                <a:t>Causa de enfermedad</a:t>
              </a:r>
              <a:endParaRPr lang="es-ES_tradnl" b="1" dirty="0">
                <a:solidFill>
                  <a:schemeClr val="bg1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166" name="Rectángulo 165"/>
            <p:cNvSpPr/>
            <p:nvPr/>
          </p:nvSpPr>
          <p:spPr>
            <a:xfrm>
              <a:off x="5701539" y="1616255"/>
              <a:ext cx="2030642" cy="2859399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>
                <a:latin typeface="Trebuchet MS"/>
                <a:cs typeface="Trebuchet MS"/>
              </a:endParaRPr>
            </a:p>
          </p:txBody>
        </p:sp>
      </p:grpSp>
      <p:sp>
        <p:nvSpPr>
          <p:cNvPr id="167" name="CuadroTexto 166"/>
          <p:cNvSpPr txBox="1"/>
          <p:nvPr/>
        </p:nvSpPr>
        <p:spPr>
          <a:xfrm>
            <a:off x="5345908" y="6516357"/>
            <a:ext cx="3793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1200" dirty="0" err="1" smtClean="0">
                <a:latin typeface="Trebuchet MS"/>
                <a:cs typeface="Trebuchet MS"/>
              </a:rPr>
              <a:t>Biesecker</a:t>
            </a:r>
            <a:r>
              <a:rPr lang="en-GB" sz="1200" dirty="0" smtClean="0">
                <a:latin typeface="Trebuchet MS"/>
                <a:cs typeface="Trebuchet MS"/>
              </a:rPr>
              <a:t> LG et al., </a:t>
            </a:r>
            <a:r>
              <a:rPr lang="en-GB" sz="1200" i="1" dirty="0" smtClean="0">
                <a:latin typeface="Trebuchet MS"/>
                <a:cs typeface="Trebuchet MS"/>
              </a:rPr>
              <a:t>N</a:t>
            </a:r>
            <a:r>
              <a:rPr lang="ca-ES" sz="1200" i="1" dirty="0" err="1" smtClean="0">
                <a:latin typeface="Trebuchet MS"/>
                <a:cs typeface="Trebuchet MS"/>
              </a:rPr>
              <a:t>at</a:t>
            </a:r>
            <a:r>
              <a:rPr lang="ca-ES" sz="1200" i="1" dirty="0" smtClean="0">
                <a:latin typeface="Trebuchet MS"/>
                <a:cs typeface="Trebuchet MS"/>
              </a:rPr>
              <a:t> </a:t>
            </a:r>
            <a:r>
              <a:rPr lang="ca-ES" sz="1200" i="1" dirty="0" err="1" smtClean="0">
                <a:latin typeface="Trebuchet MS"/>
                <a:cs typeface="Trebuchet MS"/>
              </a:rPr>
              <a:t>Rev</a:t>
            </a:r>
            <a:r>
              <a:rPr lang="ca-ES" sz="1200" i="1" dirty="0" smtClean="0">
                <a:latin typeface="Trebuchet MS"/>
                <a:cs typeface="Trebuchet MS"/>
              </a:rPr>
              <a:t> Genet </a:t>
            </a:r>
            <a:r>
              <a:rPr lang="ca-ES" sz="1200" dirty="0" smtClean="0">
                <a:latin typeface="Trebuchet MS"/>
                <a:cs typeface="Trebuchet MS"/>
              </a:rPr>
              <a:t>2013; 14: 307-20</a:t>
            </a:r>
            <a:endParaRPr lang="en-GB" sz="1200" dirty="0">
              <a:latin typeface="Trebuchet MS"/>
              <a:cs typeface="Trebuchet MS"/>
            </a:endParaRPr>
          </a:p>
        </p:txBody>
      </p:sp>
      <p:sp>
        <p:nvSpPr>
          <p:cNvPr id="168" name="CuadroTexto 167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7271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smtClean="0">
                <a:latin typeface="Trebuchet MS"/>
                <a:cs typeface="Trebuchet MS"/>
              </a:rPr>
              <a:t>Mosaicismo genético</a:t>
            </a:r>
            <a:endParaRPr lang="es-ES_tradnl" sz="20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2656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47 Grupo"/>
          <p:cNvGrpSpPr/>
          <p:nvPr/>
        </p:nvGrpSpPr>
        <p:grpSpPr>
          <a:xfrm>
            <a:off x="1234473" y="1487408"/>
            <a:ext cx="2542213" cy="2782758"/>
            <a:chOff x="755576" y="2249530"/>
            <a:chExt cx="2002023" cy="2351778"/>
          </a:xfrm>
        </p:grpSpPr>
        <p:pic>
          <p:nvPicPr>
            <p:cNvPr id="151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r="67662"/>
            <a:stretch>
              <a:fillRect/>
            </a:stretch>
          </p:blipFill>
          <p:spPr bwMode="auto">
            <a:xfrm>
              <a:off x="899592" y="2343882"/>
              <a:ext cx="1604799" cy="2257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2" name="119 Rectángulo"/>
            <p:cNvSpPr/>
            <p:nvPr/>
          </p:nvSpPr>
          <p:spPr>
            <a:xfrm>
              <a:off x="755576" y="2317294"/>
              <a:ext cx="360040" cy="3916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Trebuchet MS"/>
                <a:cs typeface="Trebuchet MS"/>
              </a:endParaRPr>
            </a:p>
          </p:txBody>
        </p:sp>
        <p:sp>
          <p:nvSpPr>
            <p:cNvPr id="153" name="120 Rectángulo"/>
            <p:cNvSpPr/>
            <p:nvPr/>
          </p:nvSpPr>
          <p:spPr>
            <a:xfrm>
              <a:off x="2455303" y="2249530"/>
              <a:ext cx="302296" cy="4593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Trebuchet MS"/>
                <a:cs typeface="Trebuchet MS"/>
              </a:endParaRPr>
            </a:p>
          </p:txBody>
        </p:sp>
      </p:grpSp>
      <p:grpSp>
        <p:nvGrpSpPr>
          <p:cNvPr id="154" name="47 Grupo"/>
          <p:cNvGrpSpPr/>
          <p:nvPr/>
        </p:nvGrpSpPr>
        <p:grpSpPr>
          <a:xfrm>
            <a:off x="3421942" y="1507540"/>
            <a:ext cx="2552680" cy="2762626"/>
            <a:chOff x="2427142" y="2204864"/>
            <a:chExt cx="2092932" cy="2395793"/>
          </a:xfrm>
        </p:grpSpPr>
        <p:pic>
          <p:nvPicPr>
            <p:cNvPr id="15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32338" r="32421"/>
            <a:stretch>
              <a:fillRect/>
            </a:stretch>
          </p:blipFill>
          <p:spPr bwMode="auto">
            <a:xfrm>
              <a:off x="2468717" y="2281800"/>
              <a:ext cx="1827457" cy="2318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6" name="45 Rectángulo"/>
            <p:cNvSpPr/>
            <p:nvPr/>
          </p:nvSpPr>
          <p:spPr>
            <a:xfrm>
              <a:off x="2427142" y="2302712"/>
              <a:ext cx="360039" cy="286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Trebuchet MS"/>
                <a:cs typeface="Trebuchet MS"/>
              </a:endParaRPr>
            </a:p>
          </p:txBody>
        </p:sp>
        <p:sp>
          <p:nvSpPr>
            <p:cNvPr id="157" name="46 Rectángulo"/>
            <p:cNvSpPr/>
            <p:nvPr/>
          </p:nvSpPr>
          <p:spPr>
            <a:xfrm flipH="1">
              <a:off x="4283968" y="2204864"/>
              <a:ext cx="23610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Trebuchet MS"/>
                <a:cs typeface="Trebuchet MS"/>
              </a:endParaRPr>
            </a:p>
          </p:txBody>
        </p:sp>
      </p:grpSp>
      <p:grpSp>
        <p:nvGrpSpPr>
          <p:cNvPr id="158" name="47 Grupo"/>
          <p:cNvGrpSpPr/>
          <p:nvPr/>
        </p:nvGrpSpPr>
        <p:grpSpPr>
          <a:xfrm>
            <a:off x="5701539" y="1487408"/>
            <a:ext cx="2015754" cy="2782758"/>
            <a:chOff x="4283967" y="2366627"/>
            <a:chExt cx="1578150" cy="2252735"/>
          </a:xfrm>
        </p:grpSpPr>
        <p:pic>
          <p:nvPicPr>
            <p:cNvPr id="159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68274"/>
            <a:stretch>
              <a:fillRect/>
            </a:stretch>
          </p:blipFill>
          <p:spPr bwMode="auto">
            <a:xfrm>
              <a:off x="4287690" y="2430665"/>
              <a:ext cx="1574427" cy="2188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78 Rectángulo"/>
            <p:cNvSpPr/>
            <p:nvPr/>
          </p:nvSpPr>
          <p:spPr>
            <a:xfrm flipH="1">
              <a:off x="4283967" y="2366627"/>
              <a:ext cx="236106" cy="3422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Trebuchet MS"/>
                <a:cs typeface="Trebuchet MS"/>
              </a:endParaRPr>
            </a:p>
          </p:txBody>
        </p:sp>
      </p:grpSp>
      <p:sp>
        <p:nvSpPr>
          <p:cNvPr id="161" name="CuadroTexto 160"/>
          <p:cNvSpPr txBox="1"/>
          <p:nvPr/>
        </p:nvSpPr>
        <p:spPr>
          <a:xfrm>
            <a:off x="1453188" y="1365423"/>
            <a:ext cx="1937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err="1" smtClean="0">
                <a:solidFill>
                  <a:srgbClr val="000090"/>
                </a:solidFill>
                <a:latin typeface="Trebuchet MS"/>
                <a:cs typeface="Trebuchet MS"/>
              </a:rPr>
              <a:t>Somático</a:t>
            </a:r>
            <a:endParaRPr lang="en-CA" sz="2000" b="1" dirty="0">
              <a:solidFill>
                <a:srgbClr val="000090"/>
              </a:solidFill>
              <a:latin typeface="Trebuchet MS"/>
              <a:cs typeface="Trebuchet MS"/>
            </a:endParaRPr>
          </a:p>
        </p:txBody>
      </p:sp>
      <p:sp>
        <p:nvSpPr>
          <p:cNvPr id="162" name="CuadroTexto 161"/>
          <p:cNvSpPr txBox="1"/>
          <p:nvPr/>
        </p:nvSpPr>
        <p:spPr>
          <a:xfrm>
            <a:off x="3780277" y="1362260"/>
            <a:ext cx="1627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Gono</a:t>
            </a:r>
            <a:r>
              <a:rPr lang="en-CA" sz="2000" b="1" dirty="0" err="1" smtClean="0">
                <a:solidFill>
                  <a:srgbClr val="000090"/>
                </a:solidFill>
                <a:latin typeface="Trebuchet MS"/>
                <a:cs typeface="Trebuchet MS"/>
              </a:rPr>
              <a:t>sómico</a:t>
            </a:r>
            <a:endParaRPr lang="en-CA" sz="2000" b="1" dirty="0">
              <a:solidFill>
                <a:srgbClr val="000090"/>
              </a:solidFill>
              <a:latin typeface="Trebuchet MS"/>
              <a:cs typeface="Trebuchet MS"/>
            </a:endParaRPr>
          </a:p>
        </p:txBody>
      </p:sp>
      <p:sp>
        <p:nvSpPr>
          <p:cNvPr id="163" name="CuadroTexto 162"/>
          <p:cNvSpPr txBox="1"/>
          <p:nvPr/>
        </p:nvSpPr>
        <p:spPr>
          <a:xfrm>
            <a:off x="6138902" y="1370205"/>
            <a:ext cx="1151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>
                <a:solidFill>
                  <a:srgbClr val="FF0000"/>
                </a:solidFill>
                <a:latin typeface="Trebuchet MS"/>
                <a:cs typeface="Trebuchet MS"/>
              </a:rPr>
              <a:t>Gonadal</a:t>
            </a:r>
            <a:endParaRPr lang="en-CA" sz="2000" b="1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grpSp>
        <p:nvGrpSpPr>
          <p:cNvPr id="21" name="Agrupar 20"/>
          <p:cNvGrpSpPr/>
          <p:nvPr/>
        </p:nvGrpSpPr>
        <p:grpSpPr>
          <a:xfrm>
            <a:off x="1299340" y="1410767"/>
            <a:ext cx="6436141" cy="3744817"/>
            <a:chOff x="1299340" y="1580097"/>
            <a:chExt cx="6436141" cy="3744817"/>
          </a:xfrm>
        </p:grpSpPr>
        <p:grpSp>
          <p:nvGrpSpPr>
            <p:cNvPr id="22" name="Agrupar 21"/>
            <p:cNvGrpSpPr/>
            <p:nvPr/>
          </p:nvGrpSpPr>
          <p:grpSpPr>
            <a:xfrm>
              <a:off x="1421182" y="1580097"/>
              <a:ext cx="4169820" cy="3228731"/>
              <a:chOff x="1421182" y="1580097"/>
              <a:chExt cx="4169820" cy="3228731"/>
            </a:xfrm>
          </p:grpSpPr>
          <p:sp>
            <p:nvSpPr>
              <p:cNvPr id="25" name="111 CuadroTexto"/>
              <p:cNvSpPr txBox="1">
                <a:spLocks noChangeArrowheads="1"/>
              </p:cNvSpPr>
              <p:nvPr/>
            </p:nvSpPr>
            <p:spPr bwMode="auto">
              <a:xfrm>
                <a:off x="1509303" y="4439496"/>
                <a:ext cx="4081699" cy="369332"/>
              </a:xfrm>
              <a:prstGeom prst="rect">
                <a:avLst/>
              </a:prstGeom>
              <a:solidFill>
                <a:srgbClr val="000090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_tradnl" b="1" dirty="0" smtClean="0">
                    <a:solidFill>
                      <a:schemeClr val="bg1"/>
                    </a:solidFill>
                    <a:latin typeface="Trebuchet MS"/>
                    <a:cs typeface="Trebuchet MS"/>
                  </a:rPr>
                  <a:t>Causa de enfermedad</a:t>
                </a:r>
                <a:endParaRPr lang="es-ES_tradnl" b="1" dirty="0">
                  <a:solidFill>
                    <a:schemeClr val="bg1"/>
                  </a:solidFill>
                  <a:latin typeface="Trebuchet MS"/>
                  <a:cs typeface="Trebuchet MS"/>
                </a:endParaRPr>
              </a:p>
            </p:txBody>
          </p:sp>
          <p:sp>
            <p:nvSpPr>
              <p:cNvPr id="26" name="Rectángulo 25"/>
              <p:cNvSpPr/>
              <p:nvPr/>
            </p:nvSpPr>
            <p:spPr>
              <a:xfrm>
                <a:off x="1421182" y="1580097"/>
                <a:ext cx="2030642" cy="2859399"/>
              </a:xfrm>
              <a:prstGeom prst="rect">
                <a:avLst/>
              </a:prstGeom>
              <a:solidFill>
                <a:schemeClr val="bg1">
                  <a:alpha val="79000"/>
                </a:schemeClr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latin typeface="Trebuchet MS"/>
                  <a:cs typeface="Trebuchet MS"/>
                </a:endParaRPr>
              </a:p>
            </p:txBody>
          </p:sp>
        </p:grpSp>
        <p:sp>
          <p:nvSpPr>
            <p:cNvPr id="23" name="Rectángulo 22"/>
            <p:cNvSpPr/>
            <p:nvPr/>
          </p:nvSpPr>
          <p:spPr>
            <a:xfrm>
              <a:off x="1299340" y="4398975"/>
              <a:ext cx="4471821" cy="555837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>
                <a:latin typeface="Trebuchet MS"/>
                <a:cs typeface="Trebuchet MS"/>
              </a:endParaRPr>
            </a:p>
          </p:txBody>
        </p:sp>
        <p:sp>
          <p:nvSpPr>
            <p:cNvPr id="24" name="111 CuadroTexto"/>
            <p:cNvSpPr txBox="1">
              <a:spLocks noChangeArrowheads="1"/>
            </p:cNvSpPr>
            <p:nvPr/>
          </p:nvSpPr>
          <p:spPr bwMode="auto">
            <a:xfrm>
              <a:off x="3653782" y="4955582"/>
              <a:ext cx="4081699" cy="36933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s-ES_tradnl" b="1" dirty="0" smtClean="0">
                  <a:solidFill>
                    <a:schemeClr val="bg1"/>
                  </a:solidFill>
                  <a:latin typeface="Trebuchet MS"/>
                  <a:cs typeface="Trebuchet MS"/>
                </a:rPr>
                <a:t>Riesgo de transmisión vertical</a:t>
              </a:r>
              <a:endParaRPr lang="es-ES_tradnl" b="1" dirty="0">
                <a:solidFill>
                  <a:schemeClr val="bg1"/>
                </a:solidFill>
                <a:latin typeface="Trebuchet MS"/>
                <a:cs typeface="Trebuchet MS"/>
              </a:endParaRPr>
            </a:p>
          </p:txBody>
        </p:sp>
      </p:grpSp>
      <p:grpSp>
        <p:nvGrpSpPr>
          <p:cNvPr id="27" name="Agrupar 26"/>
          <p:cNvGrpSpPr/>
          <p:nvPr/>
        </p:nvGrpSpPr>
        <p:grpSpPr>
          <a:xfrm>
            <a:off x="4814061" y="4968666"/>
            <a:ext cx="2921420" cy="1464963"/>
            <a:chOff x="4814061" y="5137996"/>
            <a:chExt cx="2921420" cy="1464963"/>
          </a:xfrm>
        </p:grpSpPr>
        <p:grpSp>
          <p:nvGrpSpPr>
            <p:cNvPr id="28" name="Agrupar 27"/>
            <p:cNvGrpSpPr/>
            <p:nvPr/>
          </p:nvGrpSpPr>
          <p:grpSpPr>
            <a:xfrm>
              <a:off x="5686651" y="5137996"/>
              <a:ext cx="2048830" cy="1306996"/>
              <a:chOff x="5686651" y="5137996"/>
              <a:chExt cx="2048830" cy="1306996"/>
            </a:xfrm>
          </p:grpSpPr>
          <p:cxnSp>
            <p:nvCxnSpPr>
              <p:cNvPr id="36" name="Conector curvado 35"/>
              <p:cNvCxnSpPr/>
              <p:nvPr/>
            </p:nvCxnSpPr>
            <p:spPr>
              <a:xfrm flipH="1">
                <a:off x="7400829" y="5137996"/>
                <a:ext cx="334652" cy="1014608"/>
              </a:xfrm>
              <a:prstGeom prst="curvedConnector3">
                <a:avLst>
                  <a:gd name="adj1" fmla="val -68310"/>
                </a:avLst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111 CuadroTexto"/>
              <p:cNvSpPr txBox="1">
                <a:spLocks noChangeArrowheads="1"/>
              </p:cNvSpPr>
              <p:nvPr/>
            </p:nvSpPr>
            <p:spPr bwMode="auto">
              <a:xfrm>
                <a:off x="5686651" y="5798661"/>
                <a:ext cx="1714178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_tradnl" b="1" dirty="0" smtClean="0">
                    <a:solidFill>
                      <a:srgbClr val="FF0000"/>
                    </a:solidFill>
                    <a:latin typeface="Trebuchet MS"/>
                    <a:cs typeface="Trebuchet MS"/>
                  </a:rPr>
                  <a:t>Mutación Germinal</a:t>
                </a:r>
                <a:endParaRPr lang="es-ES_tradnl" b="1" dirty="0">
                  <a:solidFill>
                    <a:srgbClr val="FF0000"/>
                  </a:solidFill>
                  <a:latin typeface="Trebuchet MS"/>
                  <a:cs typeface="Trebuchet MS"/>
                </a:endParaRPr>
              </a:p>
            </p:txBody>
          </p:sp>
        </p:grpSp>
        <p:grpSp>
          <p:nvGrpSpPr>
            <p:cNvPr id="29" name="Agrupar 28"/>
            <p:cNvGrpSpPr/>
            <p:nvPr/>
          </p:nvGrpSpPr>
          <p:grpSpPr>
            <a:xfrm rot="18401761">
              <a:off x="4759541" y="5649059"/>
              <a:ext cx="1008420" cy="899380"/>
              <a:chOff x="2720359" y="3707831"/>
              <a:chExt cx="3873021" cy="3252338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30" name="Forma libre 29"/>
              <p:cNvSpPr/>
              <p:nvPr/>
            </p:nvSpPr>
            <p:spPr>
              <a:xfrm>
                <a:off x="2720359" y="3707831"/>
                <a:ext cx="3873021" cy="3252338"/>
              </a:xfrm>
              <a:custGeom>
                <a:avLst/>
                <a:gdLst>
                  <a:gd name="connsiteX0" fmla="*/ 1794948 w 3873021"/>
                  <a:gd name="connsiteY0" fmla="*/ 1010451 h 3252338"/>
                  <a:gd name="connsiteX1" fmla="*/ 1956209 w 3873021"/>
                  <a:gd name="connsiteY1" fmla="*/ 929828 h 3252338"/>
                  <a:gd name="connsiteX2" fmla="*/ 2036840 w 3873021"/>
                  <a:gd name="connsiteY2" fmla="*/ 506557 h 3252338"/>
                  <a:gd name="connsiteX3" fmla="*/ 2198100 w 3873021"/>
                  <a:gd name="connsiteY3" fmla="*/ 204221 h 3252338"/>
                  <a:gd name="connsiteX4" fmla="*/ 2601253 w 3873021"/>
                  <a:gd name="connsiteY4" fmla="*/ 2663 h 3252338"/>
                  <a:gd name="connsiteX5" fmla="*/ 3165666 w 3873021"/>
                  <a:gd name="connsiteY5" fmla="*/ 123598 h 3252338"/>
                  <a:gd name="connsiteX6" fmla="*/ 3669607 w 3873021"/>
                  <a:gd name="connsiteY6" fmla="*/ 587180 h 3252338"/>
                  <a:gd name="connsiteX7" fmla="*/ 3871183 w 3873021"/>
                  <a:gd name="connsiteY7" fmla="*/ 1111230 h 3252338"/>
                  <a:gd name="connsiteX8" fmla="*/ 3568819 w 3873021"/>
                  <a:gd name="connsiteY8" fmla="*/ 1655436 h 3252338"/>
                  <a:gd name="connsiteX9" fmla="*/ 3306770 w 3873021"/>
                  <a:gd name="connsiteY9" fmla="*/ 1836838 h 3252338"/>
                  <a:gd name="connsiteX10" fmla="*/ 3145509 w 3873021"/>
                  <a:gd name="connsiteY10" fmla="*/ 1998084 h 3252338"/>
                  <a:gd name="connsiteX11" fmla="*/ 2903617 w 3873021"/>
                  <a:gd name="connsiteY11" fmla="*/ 2643069 h 3252338"/>
                  <a:gd name="connsiteX12" fmla="*/ 2339204 w 3873021"/>
                  <a:gd name="connsiteY12" fmla="*/ 3167119 h 3252338"/>
                  <a:gd name="connsiteX13" fmla="*/ 1633687 w 3873021"/>
                  <a:gd name="connsiteY13" fmla="*/ 3247742 h 3252338"/>
                  <a:gd name="connsiteX14" fmla="*/ 1008801 w 3873021"/>
                  <a:gd name="connsiteY14" fmla="*/ 3126807 h 3252338"/>
                  <a:gd name="connsiteX15" fmla="*/ 484703 w 3873021"/>
                  <a:gd name="connsiteY15" fmla="*/ 2844626 h 3252338"/>
                  <a:gd name="connsiteX16" fmla="*/ 162181 w 3873021"/>
                  <a:gd name="connsiteY16" fmla="*/ 2562446 h 3252338"/>
                  <a:gd name="connsiteX17" fmla="*/ 920 w 3873021"/>
                  <a:gd name="connsiteY17" fmla="*/ 2098863 h 3252338"/>
                  <a:gd name="connsiteX18" fmla="*/ 182339 w 3873021"/>
                  <a:gd name="connsiteY18" fmla="*/ 1635280 h 3252338"/>
                  <a:gd name="connsiteX19" fmla="*/ 686279 w 3873021"/>
                  <a:gd name="connsiteY19" fmla="*/ 1393411 h 3252338"/>
                  <a:gd name="connsiteX20" fmla="*/ 988643 w 3873021"/>
                  <a:gd name="connsiteY20" fmla="*/ 1212009 h 3252338"/>
                  <a:gd name="connsiteX21" fmla="*/ 1028959 w 3873021"/>
                  <a:gd name="connsiteY21" fmla="*/ 1010451 h 3252338"/>
                  <a:gd name="connsiteX22" fmla="*/ 585491 w 3873021"/>
                  <a:gd name="connsiteY22" fmla="*/ 1010451 h 3252338"/>
                  <a:gd name="connsiteX23" fmla="*/ 162181 w 3873021"/>
                  <a:gd name="connsiteY23" fmla="*/ 1131386 h 3252338"/>
                  <a:gd name="connsiteX24" fmla="*/ 920 w 3873021"/>
                  <a:gd name="connsiteY24" fmla="*/ 1111230 h 3252338"/>
                  <a:gd name="connsiteX25" fmla="*/ 222654 w 3873021"/>
                  <a:gd name="connsiteY25" fmla="*/ 708115 h 3252338"/>
                  <a:gd name="connsiteX26" fmla="*/ 585491 w 3873021"/>
                  <a:gd name="connsiteY26" fmla="*/ 345311 h 3252338"/>
                  <a:gd name="connsiteX27" fmla="*/ 1129747 w 3873021"/>
                  <a:gd name="connsiteY27" fmla="*/ 405778 h 3252338"/>
                  <a:gd name="connsiteX28" fmla="*/ 887855 w 3873021"/>
                  <a:gd name="connsiteY28" fmla="*/ 627492 h 3252338"/>
                  <a:gd name="connsiteX29" fmla="*/ 928170 w 3873021"/>
                  <a:gd name="connsiteY29" fmla="*/ 788738 h 3252338"/>
                  <a:gd name="connsiteX30" fmla="*/ 1391796 w 3873021"/>
                  <a:gd name="connsiteY30" fmla="*/ 808894 h 3252338"/>
                  <a:gd name="connsiteX31" fmla="*/ 1593372 w 3873021"/>
                  <a:gd name="connsiteY31" fmla="*/ 1171698 h 3252338"/>
                  <a:gd name="connsiteX32" fmla="*/ 1613530 w 3873021"/>
                  <a:gd name="connsiteY32" fmla="*/ 1353100 h 3252338"/>
                  <a:gd name="connsiteX33" fmla="*/ 1754633 w 3873021"/>
                  <a:gd name="connsiteY33" fmla="*/ 1353100 h 3252338"/>
                  <a:gd name="connsiteX34" fmla="*/ 1895736 w 3873021"/>
                  <a:gd name="connsiteY34" fmla="*/ 1171698 h 3252338"/>
                  <a:gd name="connsiteX35" fmla="*/ 1794948 w 3873021"/>
                  <a:gd name="connsiteY35" fmla="*/ 1010451 h 3252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873021" h="3252338">
                    <a:moveTo>
                      <a:pt x="1794948" y="1010451"/>
                    </a:moveTo>
                    <a:cubicBezTo>
                      <a:pt x="1805027" y="970139"/>
                      <a:pt x="1915894" y="1013810"/>
                      <a:pt x="1956209" y="929828"/>
                    </a:cubicBezTo>
                    <a:cubicBezTo>
                      <a:pt x="1996524" y="845846"/>
                      <a:pt x="1996525" y="627491"/>
                      <a:pt x="2036840" y="506557"/>
                    </a:cubicBezTo>
                    <a:cubicBezTo>
                      <a:pt x="2077155" y="385623"/>
                      <a:pt x="2104031" y="288203"/>
                      <a:pt x="2198100" y="204221"/>
                    </a:cubicBezTo>
                    <a:cubicBezTo>
                      <a:pt x="2292169" y="120239"/>
                      <a:pt x="2439992" y="16100"/>
                      <a:pt x="2601253" y="2663"/>
                    </a:cubicBezTo>
                    <a:cubicBezTo>
                      <a:pt x="2762514" y="-10774"/>
                      <a:pt x="2987607" y="26179"/>
                      <a:pt x="3165666" y="123598"/>
                    </a:cubicBezTo>
                    <a:cubicBezTo>
                      <a:pt x="3343725" y="221017"/>
                      <a:pt x="3552021" y="422575"/>
                      <a:pt x="3669607" y="587180"/>
                    </a:cubicBezTo>
                    <a:cubicBezTo>
                      <a:pt x="3787193" y="751785"/>
                      <a:pt x="3887981" y="933187"/>
                      <a:pt x="3871183" y="1111230"/>
                    </a:cubicBezTo>
                    <a:cubicBezTo>
                      <a:pt x="3854385" y="1289273"/>
                      <a:pt x="3662888" y="1534501"/>
                      <a:pt x="3568819" y="1655436"/>
                    </a:cubicBezTo>
                    <a:cubicBezTo>
                      <a:pt x="3474750" y="1776371"/>
                      <a:pt x="3377322" y="1779730"/>
                      <a:pt x="3306770" y="1836838"/>
                    </a:cubicBezTo>
                    <a:cubicBezTo>
                      <a:pt x="3236218" y="1893946"/>
                      <a:pt x="3212701" y="1863712"/>
                      <a:pt x="3145509" y="1998084"/>
                    </a:cubicBezTo>
                    <a:cubicBezTo>
                      <a:pt x="3078317" y="2132456"/>
                      <a:pt x="3038001" y="2448230"/>
                      <a:pt x="2903617" y="2643069"/>
                    </a:cubicBezTo>
                    <a:cubicBezTo>
                      <a:pt x="2769233" y="2837908"/>
                      <a:pt x="2550859" y="3066340"/>
                      <a:pt x="2339204" y="3167119"/>
                    </a:cubicBezTo>
                    <a:cubicBezTo>
                      <a:pt x="2127549" y="3267898"/>
                      <a:pt x="1855421" y="3254461"/>
                      <a:pt x="1633687" y="3247742"/>
                    </a:cubicBezTo>
                    <a:cubicBezTo>
                      <a:pt x="1411953" y="3241023"/>
                      <a:pt x="1200298" y="3193993"/>
                      <a:pt x="1008801" y="3126807"/>
                    </a:cubicBezTo>
                    <a:cubicBezTo>
                      <a:pt x="817304" y="3059621"/>
                      <a:pt x="625806" y="2938686"/>
                      <a:pt x="484703" y="2844626"/>
                    </a:cubicBezTo>
                    <a:cubicBezTo>
                      <a:pt x="343600" y="2750566"/>
                      <a:pt x="242811" y="2686740"/>
                      <a:pt x="162181" y="2562446"/>
                    </a:cubicBezTo>
                    <a:cubicBezTo>
                      <a:pt x="81551" y="2438152"/>
                      <a:pt x="-2440" y="2253391"/>
                      <a:pt x="920" y="2098863"/>
                    </a:cubicBezTo>
                    <a:cubicBezTo>
                      <a:pt x="4280" y="1944335"/>
                      <a:pt x="68113" y="1752855"/>
                      <a:pt x="182339" y="1635280"/>
                    </a:cubicBezTo>
                    <a:cubicBezTo>
                      <a:pt x="296565" y="1517705"/>
                      <a:pt x="551895" y="1463956"/>
                      <a:pt x="686279" y="1393411"/>
                    </a:cubicBezTo>
                    <a:cubicBezTo>
                      <a:pt x="820663" y="1322866"/>
                      <a:pt x="931530" y="1275836"/>
                      <a:pt x="988643" y="1212009"/>
                    </a:cubicBezTo>
                    <a:cubicBezTo>
                      <a:pt x="1045756" y="1148182"/>
                      <a:pt x="1096151" y="1044044"/>
                      <a:pt x="1028959" y="1010451"/>
                    </a:cubicBezTo>
                    <a:cubicBezTo>
                      <a:pt x="961767" y="976858"/>
                      <a:pt x="729954" y="990295"/>
                      <a:pt x="585491" y="1010451"/>
                    </a:cubicBezTo>
                    <a:cubicBezTo>
                      <a:pt x="441028" y="1030607"/>
                      <a:pt x="259609" y="1114590"/>
                      <a:pt x="162181" y="1131386"/>
                    </a:cubicBezTo>
                    <a:cubicBezTo>
                      <a:pt x="64752" y="1148183"/>
                      <a:pt x="-9159" y="1181775"/>
                      <a:pt x="920" y="1111230"/>
                    </a:cubicBezTo>
                    <a:cubicBezTo>
                      <a:pt x="10999" y="1040685"/>
                      <a:pt x="125225" y="835768"/>
                      <a:pt x="222654" y="708115"/>
                    </a:cubicBezTo>
                    <a:cubicBezTo>
                      <a:pt x="320082" y="580462"/>
                      <a:pt x="434309" y="395700"/>
                      <a:pt x="585491" y="345311"/>
                    </a:cubicBezTo>
                    <a:cubicBezTo>
                      <a:pt x="736673" y="294922"/>
                      <a:pt x="1079353" y="358748"/>
                      <a:pt x="1129747" y="405778"/>
                    </a:cubicBezTo>
                    <a:cubicBezTo>
                      <a:pt x="1180141" y="452808"/>
                      <a:pt x="921451" y="563665"/>
                      <a:pt x="887855" y="627492"/>
                    </a:cubicBezTo>
                    <a:cubicBezTo>
                      <a:pt x="854259" y="691319"/>
                      <a:pt x="844180" y="758504"/>
                      <a:pt x="928170" y="788738"/>
                    </a:cubicBezTo>
                    <a:cubicBezTo>
                      <a:pt x="1012160" y="818972"/>
                      <a:pt x="1280929" y="745067"/>
                      <a:pt x="1391796" y="808894"/>
                    </a:cubicBezTo>
                    <a:cubicBezTo>
                      <a:pt x="1502663" y="872721"/>
                      <a:pt x="1556416" y="1080997"/>
                      <a:pt x="1593372" y="1171698"/>
                    </a:cubicBezTo>
                    <a:cubicBezTo>
                      <a:pt x="1630328" y="1262399"/>
                      <a:pt x="1586653" y="1322866"/>
                      <a:pt x="1613530" y="1353100"/>
                    </a:cubicBezTo>
                    <a:cubicBezTo>
                      <a:pt x="1640407" y="1383334"/>
                      <a:pt x="1707599" y="1383334"/>
                      <a:pt x="1754633" y="1353100"/>
                    </a:cubicBezTo>
                    <a:cubicBezTo>
                      <a:pt x="1801667" y="1322866"/>
                      <a:pt x="1885657" y="1232165"/>
                      <a:pt x="1895736" y="1171698"/>
                    </a:cubicBezTo>
                    <a:cubicBezTo>
                      <a:pt x="1905815" y="1111231"/>
                      <a:pt x="1784869" y="1050763"/>
                      <a:pt x="1794948" y="1010451"/>
                    </a:cubicBezTo>
                    <a:close/>
                  </a:path>
                </a:pathLst>
              </a:custGeom>
              <a:solidFill>
                <a:srgbClr val="FF0000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solidFill>
                    <a:srgbClr val="000000"/>
                  </a:solidFill>
                  <a:latin typeface="Trebuchet MS"/>
                  <a:cs typeface="Trebuchet MS"/>
                </a:endParaRPr>
              </a:p>
            </p:txBody>
          </p:sp>
          <p:sp>
            <p:nvSpPr>
              <p:cNvPr id="31" name="Forma libre 30"/>
              <p:cNvSpPr/>
              <p:nvPr/>
            </p:nvSpPr>
            <p:spPr>
              <a:xfrm>
                <a:off x="4817671" y="4535048"/>
                <a:ext cx="161261" cy="225521"/>
              </a:xfrm>
              <a:custGeom>
                <a:avLst/>
                <a:gdLst>
                  <a:gd name="connsiteX0" fmla="*/ 0 w 161261"/>
                  <a:gd name="connsiteY0" fmla="*/ 0 h 225521"/>
                  <a:gd name="connsiteX1" fmla="*/ 40315 w 161261"/>
                  <a:gd name="connsiteY1" fmla="*/ 201557 h 225521"/>
                  <a:gd name="connsiteX2" fmla="*/ 161261 w 161261"/>
                  <a:gd name="connsiteY2" fmla="*/ 221713 h 225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261" h="225521">
                    <a:moveTo>
                      <a:pt x="0" y="0"/>
                    </a:moveTo>
                    <a:cubicBezTo>
                      <a:pt x="6719" y="82302"/>
                      <a:pt x="13438" y="164605"/>
                      <a:pt x="40315" y="201557"/>
                    </a:cubicBezTo>
                    <a:cubicBezTo>
                      <a:pt x="67192" y="238509"/>
                      <a:pt x="161261" y="221713"/>
                      <a:pt x="161261" y="221713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solidFill>
                    <a:srgbClr val="000000"/>
                  </a:solidFill>
                  <a:latin typeface="Trebuchet MS"/>
                  <a:cs typeface="Trebuchet MS"/>
                </a:endParaRPr>
              </a:p>
            </p:txBody>
          </p:sp>
          <p:sp>
            <p:nvSpPr>
              <p:cNvPr id="32" name="Forma libre 31"/>
              <p:cNvSpPr/>
              <p:nvPr/>
            </p:nvSpPr>
            <p:spPr>
              <a:xfrm rot="14551560">
                <a:off x="5637966" y="5139637"/>
                <a:ext cx="240613" cy="310592"/>
              </a:xfrm>
              <a:custGeom>
                <a:avLst/>
                <a:gdLst>
                  <a:gd name="connsiteX0" fmla="*/ 41716 w 769787"/>
                  <a:gd name="connsiteY0" fmla="*/ 0 h 509115"/>
                  <a:gd name="connsiteX1" fmla="*/ 8871 w 769787"/>
                  <a:gd name="connsiteY1" fmla="*/ 164230 h 509115"/>
                  <a:gd name="connsiteX2" fmla="*/ 184046 w 769787"/>
                  <a:gd name="connsiteY2" fmla="*/ 344884 h 509115"/>
                  <a:gd name="connsiteX3" fmla="*/ 468705 w 769787"/>
                  <a:gd name="connsiteY3" fmla="*/ 470794 h 509115"/>
                  <a:gd name="connsiteX4" fmla="*/ 769787 w 769787"/>
                  <a:gd name="connsiteY4" fmla="*/ 509115 h 509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9787" h="509115">
                    <a:moveTo>
                      <a:pt x="41716" y="0"/>
                    </a:moveTo>
                    <a:cubicBezTo>
                      <a:pt x="13432" y="53374"/>
                      <a:pt x="-14851" y="106749"/>
                      <a:pt x="8871" y="164230"/>
                    </a:cubicBezTo>
                    <a:cubicBezTo>
                      <a:pt x="32593" y="221711"/>
                      <a:pt x="107407" y="293790"/>
                      <a:pt x="184046" y="344884"/>
                    </a:cubicBezTo>
                    <a:cubicBezTo>
                      <a:pt x="260685" y="395978"/>
                      <a:pt x="371082" y="443422"/>
                      <a:pt x="468705" y="470794"/>
                    </a:cubicBezTo>
                    <a:cubicBezTo>
                      <a:pt x="566329" y="498166"/>
                      <a:pt x="769787" y="509115"/>
                      <a:pt x="769787" y="509115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solidFill>
                    <a:srgbClr val="000000"/>
                  </a:solidFill>
                  <a:latin typeface="Trebuchet MS"/>
                  <a:cs typeface="Trebuchet MS"/>
                </a:endParaRPr>
              </a:p>
            </p:txBody>
          </p:sp>
          <p:sp>
            <p:nvSpPr>
              <p:cNvPr id="33" name="Forma libre 32"/>
              <p:cNvSpPr/>
              <p:nvPr/>
            </p:nvSpPr>
            <p:spPr>
              <a:xfrm>
                <a:off x="3874707" y="5048931"/>
                <a:ext cx="464194" cy="1050553"/>
              </a:xfrm>
              <a:custGeom>
                <a:avLst/>
                <a:gdLst>
                  <a:gd name="connsiteX0" fmla="*/ 436652 w 464194"/>
                  <a:gd name="connsiteY0" fmla="*/ 0 h 1050553"/>
                  <a:gd name="connsiteX1" fmla="*/ 420974 w 464194"/>
                  <a:gd name="connsiteY1" fmla="*/ 266558 h 1050553"/>
                  <a:gd name="connsiteX2" fmla="*/ 29032 w 464194"/>
                  <a:gd name="connsiteY2" fmla="*/ 674236 h 1050553"/>
                  <a:gd name="connsiteX3" fmla="*/ 29032 w 464194"/>
                  <a:gd name="connsiteY3" fmla="*/ 1050553 h 1050553"/>
                  <a:gd name="connsiteX4" fmla="*/ 29032 w 464194"/>
                  <a:gd name="connsiteY4" fmla="*/ 1050553 h 1050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194" h="1050553">
                    <a:moveTo>
                      <a:pt x="436652" y="0"/>
                    </a:moveTo>
                    <a:cubicBezTo>
                      <a:pt x="462781" y="77092"/>
                      <a:pt x="488911" y="154185"/>
                      <a:pt x="420974" y="266558"/>
                    </a:cubicBezTo>
                    <a:cubicBezTo>
                      <a:pt x="353037" y="378931"/>
                      <a:pt x="94356" y="543570"/>
                      <a:pt x="29032" y="674236"/>
                    </a:cubicBezTo>
                    <a:cubicBezTo>
                      <a:pt x="-36292" y="804902"/>
                      <a:pt x="29032" y="1050553"/>
                      <a:pt x="29032" y="1050553"/>
                    </a:cubicBezTo>
                    <a:lnTo>
                      <a:pt x="29032" y="1050553"/>
                    </a:lnTo>
                  </a:path>
                </a:pathLst>
              </a:cu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solidFill>
                    <a:srgbClr val="000000"/>
                  </a:solidFill>
                  <a:latin typeface="Trebuchet MS"/>
                  <a:cs typeface="Trebuchet MS"/>
                </a:endParaRPr>
              </a:p>
            </p:txBody>
          </p:sp>
          <p:sp>
            <p:nvSpPr>
              <p:cNvPr id="34" name="Forma libre 33"/>
              <p:cNvSpPr/>
              <p:nvPr/>
            </p:nvSpPr>
            <p:spPr>
              <a:xfrm>
                <a:off x="4075429" y="5457244"/>
                <a:ext cx="1070987" cy="454716"/>
              </a:xfrm>
              <a:custGeom>
                <a:avLst/>
                <a:gdLst>
                  <a:gd name="connsiteX0" fmla="*/ 83292 w 1070986"/>
                  <a:gd name="connsiteY0" fmla="*/ 0 h 454717"/>
                  <a:gd name="connsiteX1" fmla="*/ 4904 w 1070986"/>
                  <a:gd name="connsiteY1" fmla="*/ 188159 h 454717"/>
                  <a:gd name="connsiteX2" fmla="*/ 208714 w 1070986"/>
                  <a:gd name="connsiteY2" fmla="*/ 407678 h 454717"/>
                  <a:gd name="connsiteX3" fmla="*/ 1070986 w 1070986"/>
                  <a:gd name="connsiteY3" fmla="*/ 454717 h 454717"/>
                  <a:gd name="connsiteX4" fmla="*/ 1070986 w 1070986"/>
                  <a:gd name="connsiteY4" fmla="*/ 454717 h 45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0986" h="454717">
                    <a:moveTo>
                      <a:pt x="83292" y="0"/>
                    </a:moveTo>
                    <a:cubicBezTo>
                      <a:pt x="33646" y="60106"/>
                      <a:pt x="-16000" y="120213"/>
                      <a:pt x="4904" y="188159"/>
                    </a:cubicBezTo>
                    <a:cubicBezTo>
                      <a:pt x="25808" y="256105"/>
                      <a:pt x="31034" y="363252"/>
                      <a:pt x="208714" y="407678"/>
                    </a:cubicBezTo>
                    <a:cubicBezTo>
                      <a:pt x="386394" y="452104"/>
                      <a:pt x="1070986" y="454717"/>
                      <a:pt x="1070986" y="454717"/>
                    </a:cubicBezTo>
                    <a:lnTo>
                      <a:pt x="1070986" y="454717"/>
                    </a:lnTo>
                  </a:path>
                </a:pathLst>
              </a:cu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solidFill>
                    <a:srgbClr val="000000"/>
                  </a:solidFill>
                  <a:latin typeface="Trebuchet MS"/>
                  <a:cs typeface="Trebuchet MS"/>
                </a:endParaRPr>
              </a:p>
            </p:txBody>
          </p:sp>
          <p:sp>
            <p:nvSpPr>
              <p:cNvPr id="35" name="Forma libre 34"/>
              <p:cNvSpPr/>
              <p:nvPr/>
            </p:nvSpPr>
            <p:spPr>
              <a:xfrm>
                <a:off x="4483813" y="5048931"/>
                <a:ext cx="251559" cy="447716"/>
              </a:xfrm>
              <a:custGeom>
                <a:avLst/>
                <a:gdLst>
                  <a:gd name="connsiteX0" fmla="*/ 0 w 251559"/>
                  <a:gd name="connsiteY0" fmla="*/ 0 h 447716"/>
                  <a:gd name="connsiteX1" fmla="*/ 250843 w 251559"/>
                  <a:gd name="connsiteY1" fmla="*/ 125439 h 447716"/>
                  <a:gd name="connsiteX2" fmla="*/ 78388 w 251559"/>
                  <a:gd name="connsiteY2" fmla="*/ 439037 h 447716"/>
                  <a:gd name="connsiteX3" fmla="*/ 156777 w 251559"/>
                  <a:gd name="connsiteY3" fmla="*/ 329278 h 44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559" h="447716">
                    <a:moveTo>
                      <a:pt x="0" y="0"/>
                    </a:moveTo>
                    <a:cubicBezTo>
                      <a:pt x="118889" y="26133"/>
                      <a:pt x="237778" y="52266"/>
                      <a:pt x="250843" y="125439"/>
                    </a:cubicBezTo>
                    <a:cubicBezTo>
                      <a:pt x="263908" y="198612"/>
                      <a:pt x="94066" y="405064"/>
                      <a:pt x="78388" y="439037"/>
                    </a:cubicBezTo>
                    <a:cubicBezTo>
                      <a:pt x="62710" y="473010"/>
                      <a:pt x="109743" y="401144"/>
                      <a:pt x="156777" y="329278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solidFill>
                    <a:srgbClr val="000000"/>
                  </a:solidFill>
                  <a:latin typeface="Trebuchet MS"/>
                  <a:cs typeface="Trebuchet MS"/>
                </a:endParaRPr>
              </a:p>
            </p:txBody>
          </p:sp>
        </p:grpSp>
      </p:grpSp>
      <p:sp>
        <p:nvSpPr>
          <p:cNvPr id="38" name="CuadroTexto 37"/>
          <p:cNvSpPr txBox="1"/>
          <p:nvPr/>
        </p:nvSpPr>
        <p:spPr>
          <a:xfrm>
            <a:off x="5345908" y="6516357"/>
            <a:ext cx="3793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1200" dirty="0" err="1" smtClean="0">
                <a:latin typeface="Trebuchet MS"/>
                <a:cs typeface="Trebuchet MS"/>
              </a:rPr>
              <a:t>Biesecker</a:t>
            </a:r>
            <a:r>
              <a:rPr lang="en-GB" sz="1200" dirty="0" smtClean="0">
                <a:latin typeface="Trebuchet MS"/>
                <a:cs typeface="Trebuchet MS"/>
              </a:rPr>
              <a:t> LG et al., </a:t>
            </a:r>
            <a:r>
              <a:rPr lang="en-GB" sz="1200" i="1" dirty="0" smtClean="0">
                <a:latin typeface="Trebuchet MS"/>
                <a:cs typeface="Trebuchet MS"/>
              </a:rPr>
              <a:t>N</a:t>
            </a:r>
            <a:r>
              <a:rPr lang="ca-ES" sz="1200" i="1" dirty="0" err="1" smtClean="0">
                <a:latin typeface="Trebuchet MS"/>
                <a:cs typeface="Trebuchet MS"/>
              </a:rPr>
              <a:t>at</a:t>
            </a:r>
            <a:r>
              <a:rPr lang="ca-ES" sz="1200" i="1" dirty="0" smtClean="0">
                <a:latin typeface="Trebuchet MS"/>
                <a:cs typeface="Trebuchet MS"/>
              </a:rPr>
              <a:t> </a:t>
            </a:r>
            <a:r>
              <a:rPr lang="ca-ES" sz="1200" i="1" dirty="0" err="1" smtClean="0">
                <a:latin typeface="Trebuchet MS"/>
                <a:cs typeface="Trebuchet MS"/>
              </a:rPr>
              <a:t>Rev</a:t>
            </a:r>
            <a:r>
              <a:rPr lang="ca-ES" sz="1200" i="1" dirty="0" smtClean="0">
                <a:latin typeface="Trebuchet MS"/>
                <a:cs typeface="Trebuchet MS"/>
              </a:rPr>
              <a:t> Genet </a:t>
            </a:r>
            <a:r>
              <a:rPr lang="ca-ES" sz="1200" dirty="0" smtClean="0">
                <a:latin typeface="Trebuchet MS"/>
                <a:cs typeface="Trebuchet MS"/>
              </a:rPr>
              <a:t>2013; 14: 307-20</a:t>
            </a:r>
            <a:endParaRPr lang="en-GB" sz="1200" dirty="0">
              <a:latin typeface="Trebuchet MS"/>
              <a:cs typeface="Trebuchet MS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7271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smtClean="0">
                <a:latin typeface="Trebuchet MS"/>
                <a:cs typeface="Trebuchet MS"/>
              </a:rPr>
              <a:t>Mosaicismo genético</a:t>
            </a:r>
            <a:endParaRPr lang="es-ES_tradnl" sz="20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3266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-102972" y="1060257"/>
            <a:ext cx="8957829" cy="4623093"/>
            <a:chOff x="-102972" y="1060257"/>
            <a:chExt cx="8957829" cy="4623093"/>
          </a:xfrm>
        </p:grpSpPr>
        <p:grpSp>
          <p:nvGrpSpPr>
            <p:cNvPr id="75" name="Agrupar 74"/>
            <p:cNvGrpSpPr/>
            <p:nvPr/>
          </p:nvGrpSpPr>
          <p:grpSpPr>
            <a:xfrm>
              <a:off x="-102972" y="1060257"/>
              <a:ext cx="1021279" cy="545645"/>
              <a:chOff x="147722" y="1953352"/>
              <a:chExt cx="1021279" cy="545645"/>
            </a:xfrm>
          </p:grpSpPr>
          <p:cxnSp>
            <p:nvCxnSpPr>
              <p:cNvPr id="76" name="Conector recto 75"/>
              <p:cNvCxnSpPr/>
              <p:nvPr/>
            </p:nvCxnSpPr>
            <p:spPr>
              <a:xfrm flipV="1">
                <a:off x="634839" y="2355892"/>
                <a:ext cx="0" cy="143105"/>
              </a:xfrm>
              <a:prstGeom prst="line">
                <a:avLst/>
              </a:prstGeom>
              <a:ln w="76200" cap="rnd" cmpd="sng">
                <a:solidFill>
                  <a:schemeClr val="bg1">
                    <a:lumMod val="95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CuadroTexto 76"/>
              <p:cNvSpPr txBox="1"/>
              <p:nvPr/>
            </p:nvSpPr>
            <p:spPr>
              <a:xfrm>
                <a:off x="147722" y="1953352"/>
                <a:ext cx="1021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2000" b="1" dirty="0" smtClean="0">
                    <a:solidFill>
                      <a:schemeClr val="bg1">
                        <a:lumMod val="95000"/>
                      </a:schemeClr>
                    </a:solidFill>
                    <a:latin typeface="Cambria"/>
                    <a:cs typeface="Cambria"/>
                  </a:rPr>
                  <a:t>2001</a:t>
                </a:r>
              </a:p>
            </p:txBody>
          </p:sp>
        </p:grpSp>
        <p:cxnSp>
          <p:nvCxnSpPr>
            <p:cNvPr id="78" name="Conector recto 77"/>
            <p:cNvCxnSpPr/>
            <p:nvPr/>
          </p:nvCxnSpPr>
          <p:spPr>
            <a:xfrm>
              <a:off x="0" y="1617305"/>
              <a:ext cx="8770192" cy="0"/>
            </a:xfrm>
            <a:prstGeom prst="line">
              <a:avLst/>
            </a:prstGeom>
            <a:ln w="76200" cap="rnd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CuadroTexto 78"/>
            <p:cNvSpPr txBox="1"/>
            <p:nvPr/>
          </p:nvSpPr>
          <p:spPr>
            <a:xfrm>
              <a:off x="142610" y="1731025"/>
              <a:ext cx="1906340" cy="369332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b="1">
                  <a:latin typeface="Cambria"/>
                  <a:cs typeface="Cambria"/>
                </a:defRPr>
              </a:lvl1pPr>
            </a:lstStyle>
            <a:p>
              <a:r>
                <a:rPr lang="ca-ES" dirty="0" smtClean="0">
                  <a:solidFill>
                    <a:srgbClr val="FF0000"/>
                  </a:solidFill>
                </a:rPr>
                <a:t>CINCA-NOMID</a:t>
              </a:r>
              <a:endParaRPr lang="ca-ES" dirty="0">
                <a:solidFill>
                  <a:srgbClr val="FF0000"/>
                </a:solidFill>
              </a:endParaRPr>
            </a:p>
          </p:txBody>
        </p:sp>
        <p:grpSp>
          <p:nvGrpSpPr>
            <p:cNvPr id="80" name="Agrupar 79"/>
            <p:cNvGrpSpPr/>
            <p:nvPr/>
          </p:nvGrpSpPr>
          <p:grpSpPr>
            <a:xfrm>
              <a:off x="607030" y="1060257"/>
              <a:ext cx="1021279" cy="545645"/>
              <a:chOff x="147722" y="1953352"/>
              <a:chExt cx="1021279" cy="545645"/>
            </a:xfrm>
          </p:grpSpPr>
          <p:cxnSp>
            <p:nvCxnSpPr>
              <p:cNvPr id="81" name="Conector recto 80"/>
              <p:cNvCxnSpPr/>
              <p:nvPr/>
            </p:nvCxnSpPr>
            <p:spPr>
              <a:xfrm flipV="1">
                <a:off x="634839" y="2355892"/>
                <a:ext cx="0" cy="143105"/>
              </a:xfrm>
              <a:prstGeom prst="line">
                <a:avLst/>
              </a:prstGeom>
              <a:ln w="76200" cap="rnd" cmpd="sng">
                <a:solidFill>
                  <a:schemeClr val="tx1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CuadroTexto 81"/>
              <p:cNvSpPr txBox="1"/>
              <p:nvPr/>
            </p:nvSpPr>
            <p:spPr>
              <a:xfrm>
                <a:off x="147722" y="1953352"/>
                <a:ext cx="1021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2000" b="1" dirty="0" smtClean="0">
                    <a:latin typeface="Cambria"/>
                    <a:cs typeface="Cambria"/>
                  </a:rPr>
                  <a:t>2002</a:t>
                </a:r>
              </a:p>
            </p:txBody>
          </p:sp>
        </p:grpSp>
        <p:grpSp>
          <p:nvGrpSpPr>
            <p:cNvPr id="83" name="Agrupar 82"/>
            <p:cNvGrpSpPr/>
            <p:nvPr/>
          </p:nvGrpSpPr>
          <p:grpSpPr>
            <a:xfrm>
              <a:off x="348624" y="2106711"/>
              <a:ext cx="8506233" cy="3576639"/>
              <a:chOff x="297825" y="3275088"/>
              <a:chExt cx="8506233" cy="3576639"/>
            </a:xfrm>
          </p:grpSpPr>
          <p:grpSp>
            <p:nvGrpSpPr>
              <p:cNvPr id="84" name="Agrupar 83"/>
              <p:cNvGrpSpPr/>
              <p:nvPr/>
            </p:nvGrpSpPr>
            <p:grpSpPr>
              <a:xfrm>
                <a:off x="297825" y="3275088"/>
                <a:ext cx="6344984" cy="1377124"/>
                <a:chOff x="-2103363" y="1809530"/>
                <a:chExt cx="6344984" cy="1377124"/>
              </a:xfrm>
            </p:grpSpPr>
            <p:sp>
              <p:nvSpPr>
                <p:cNvPr id="90" name="CuadroTexto 89"/>
                <p:cNvSpPr txBox="1"/>
                <p:nvPr/>
              </p:nvSpPr>
              <p:spPr>
                <a:xfrm>
                  <a:off x="-390425" y="2888457"/>
                  <a:ext cx="4632046" cy="2981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dirty="0" err="1" smtClean="0">
                      <a:latin typeface="Cambria"/>
                      <a:cs typeface="Cambria"/>
                    </a:rPr>
                    <a:t>Feldmann</a:t>
                  </a:r>
                  <a:r>
                    <a:rPr lang="en-US" sz="1400" dirty="0" smtClean="0">
                      <a:latin typeface="Cambria"/>
                      <a:cs typeface="Cambria"/>
                    </a:rPr>
                    <a:t> et al. </a:t>
                  </a:r>
                  <a:r>
                    <a:rPr lang="en-US" sz="1400" i="1" dirty="0" smtClean="0">
                      <a:latin typeface="Cambria"/>
                      <a:cs typeface="Cambria"/>
                    </a:rPr>
                    <a:t>Am J Hum Genet  </a:t>
                  </a:r>
                  <a:r>
                    <a:rPr lang="en-US" sz="1400" dirty="0" smtClean="0">
                      <a:latin typeface="Cambria"/>
                      <a:cs typeface="Cambria"/>
                    </a:rPr>
                    <a:t>2002; 71: 198-203.</a:t>
                  </a:r>
                  <a:endParaRPr lang="es-ES" sz="1400" dirty="0">
                    <a:latin typeface="Cambria"/>
                    <a:cs typeface="Cambria"/>
                  </a:endParaRPr>
                </a:p>
              </p:txBody>
            </p:sp>
            <p:pic>
              <p:nvPicPr>
                <p:cNvPr id="91" name="Imagen 90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2103363" y="1809530"/>
                  <a:ext cx="6311900" cy="124460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85" name="Agrupar 84"/>
              <p:cNvGrpSpPr/>
              <p:nvPr/>
            </p:nvGrpSpPr>
            <p:grpSpPr>
              <a:xfrm>
                <a:off x="2232417" y="4112430"/>
                <a:ext cx="6571641" cy="2739297"/>
                <a:chOff x="2232417" y="4063163"/>
                <a:chExt cx="6571641" cy="2739297"/>
              </a:xfrm>
            </p:grpSpPr>
            <p:grpSp>
              <p:nvGrpSpPr>
                <p:cNvPr id="86" name="Agrupar 85"/>
                <p:cNvGrpSpPr/>
                <p:nvPr/>
              </p:nvGrpSpPr>
              <p:grpSpPr>
                <a:xfrm>
                  <a:off x="2232417" y="4063163"/>
                  <a:ext cx="6540500" cy="2454659"/>
                  <a:chOff x="2232417" y="4063163"/>
                  <a:chExt cx="6540500" cy="2454659"/>
                </a:xfrm>
              </p:grpSpPr>
              <p:pic>
                <p:nvPicPr>
                  <p:cNvPr id="88" name="Imagen 87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b="66615"/>
                  <a:stretch/>
                </p:blipFill>
                <p:spPr>
                  <a:xfrm>
                    <a:off x="2232417" y="4063163"/>
                    <a:ext cx="6540500" cy="1110863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89" name="Imagen 88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t="56979"/>
                  <a:stretch/>
                </p:blipFill>
                <p:spPr>
                  <a:xfrm>
                    <a:off x="2232417" y="5086347"/>
                    <a:ext cx="6540500" cy="1431475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sp>
              <p:nvSpPr>
                <p:cNvPr id="87" name="CuadroTexto 86"/>
                <p:cNvSpPr txBox="1"/>
                <p:nvPr/>
              </p:nvSpPr>
              <p:spPr>
                <a:xfrm>
                  <a:off x="4100146" y="6494683"/>
                  <a:ext cx="470391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i="1" dirty="0" smtClean="0">
                      <a:latin typeface="Cambria"/>
                      <a:cs typeface="Cambria"/>
                    </a:rPr>
                    <a:t>Arthritis Rheum </a:t>
                  </a:r>
                  <a:r>
                    <a:rPr lang="en-US" sz="1400" dirty="0" smtClean="0">
                      <a:latin typeface="Cambria"/>
                      <a:cs typeface="Cambria"/>
                    </a:rPr>
                    <a:t>2002; 46: 3340-8.</a:t>
                  </a:r>
                  <a:endParaRPr lang="es-ES" sz="1400" dirty="0">
                    <a:latin typeface="Cambria"/>
                    <a:cs typeface="Cambria"/>
                  </a:endParaRPr>
                </a:p>
              </p:txBody>
            </p:sp>
          </p:grpSp>
        </p:grpSp>
      </p:grpSp>
      <p:sp>
        <p:nvSpPr>
          <p:cNvPr id="21" name="CuadroTexto 20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7271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err="1" smtClean="0">
                <a:latin typeface="Trebuchet MS"/>
                <a:cs typeface="Trebuchet MS"/>
              </a:rPr>
              <a:t>Mosaicismo</a:t>
            </a:r>
            <a:r>
              <a:rPr lang="es-ES_tradnl" sz="2000" dirty="0" smtClean="0">
                <a:latin typeface="Trebuchet MS"/>
                <a:cs typeface="Trebuchet MS"/>
              </a:rPr>
              <a:t> genético en los </a:t>
            </a:r>
            <a:r>
              <a:rPr lang="es-ES_tradnl" sz="2000" dirty="0">
                <a:latin typeface="Trebuchet MS"/>
                <a:cs typeface="Trebuchet MS"/>
              </a:rPr>
              <a:t>s</a:t>
            </a:r>
            <a:r>
              <a:rPr lang="es-ES_tradnl" sz="2000" dirty="0" smtClean="0">
                <a:latin typeface="Trebuchet MS"/>
                <a:cs typeface="Trebuchet MS"/>
              </a:rPr>
              <a:t>índromes CAPS</a:t>
            </a:r>
            <a:endParaRPr lang="es-ES_tradnl"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9728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Agrupar 74"/>
          <p:cNvGrpSpPr/>
          <p:nvPr/>
        </p:nvGrpSpPr>
        <p:grpSpPr>
          <a:xfrm>
            <a:off x="-102972" y="1060257"/>
            <a:ext cx="1021279" cy="545645"/>
            <a:chOff x="147722" y="1953352"/>
            <a:chExt cx="1021279" cy="545645"/>
          </a:xfrm>
        </p:grpSpPr>
        <p:cxnSp>
          <p:nvCxnSpPr>
            <p:cNvPr id="76" name="Conector recto 75"/>
            <p:cNvCxnSpPr/>
            <p:nvPr/>
          </p:nvCxnSpPr>
          <p:spPr>
            <a:xfrm flipV="1">
              <a:off x="634839" y="2355892"/>
              <a:ext cx="0" cy="143105"/>
            </a:xfrm>
            <a:prstGeom prst="line">
              <a:avLst/>
            </a:prstGeom>
            <a:ln w="76200" cap="rnd" cmpd="sng">
              <a:solidFill>
                <a:schemeClr val="bg1">
                  <a:lumMod val="95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CuadroTexto 76"/>
            <p:cNvSpPr txBox="1"/>
            <p:nvPr/>
          </p:nvSpPr>
          <p:spPr>
            <a:xfrm>
              <a:off x="147722" y="1953352"/>
              <a:ext cx="10212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2000" b="1" dirty="0" smtClean="0">
                  <a:solidFill>
                    <a:schemeClr val="bg1">
                      <a:lumMod val="95000"/>
                    </a:schemeClr>
                  </a:solidFill>
                  <a:latin typeface="Cambria"/>
                  <a:cs typeface="Cambria"/>
                </a:rPr>
                <a:t>2001</a:t>
              </a:r>
            </a:p>
          </p:txBody>
        </p:sp>
      </p:grpSp>
      <p:cxnSp>
        <p:nvCxnSpPr>
          <p:cNvPr id="78" name="Conector recto 77"/>
          <p:cNvCxnSpPr/>
          <p:nvPr/>
        </p:nvCxnSpPr>
        <p:spPr>
          <a:xfrm>
            <a:off x="0" y="1617305"/>
            <a:ext cx="8770192" cy="0"/>
          </a:xfrm>
          <a:prstGeom prst="line">
            <a:avLst/>
          </a:prstGeom>
          <a:ln w="76200" cap="rnd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CuadroTexto 78"/>
          <p:cNvSpPr txBox="1"/>
          <p:nvPr/>
        </p:nvSpPr>
        <p:spPr>
          <a:xfrm>
            <a:off x="142610" y="1731025"/>
            <a:ext cx="1906340" cy="3693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>
                <a:latin typeface="Cambria"/>
                <a:cs typeface="Cambria"/>
              </a:defRPr>
            </a:lvl1pPr>
          </a:lstStyle>
          <a:p>
            <a:r>
              <a:rPr lang="ca-ES" dirty="0" smtClean="0">
                <a:solidFill>
                  <a:srgbClr val="FF0000"/>
                </a:solidFill>
              </a:rPr>
              <a:t>CINCA-NOMID</a:t>
            </a:r>
            <a:endParaRPr lang="ca-ES" dirty="0">
              <a:solidFill>
                <a:srgbClr val="FF0000"/>
              </a:solidFill>
            </a:endParaRPr>
          </a:p>
        </p:txBody>
      </p:sp>
      <p:grpSp>
        <p:nvGrpSpPr>
          <p:cNvPr id="80" name="Agrupar 79"/>
          <p:cNvGrpSpPr/>
          <p:nvPr/>
        </p:nvGrpSpPr>
        <p:grpSpPr>
          <a:xfrm>
            <a:off x="607030" y="1060257"/>
            <a:ext cx="1021279" cy="545645"/>
            <a:chOff x="147722" y="1953352"/>
            <a:chExt cx="1021279" cy="545645"/>
          </a:xfrm>
        </p:grpSpPr>
        <p:cxnSp>
          <p:nvCxnSpPr>
            <p:cNvPr id="81" name="Conector recto 80"/>
            <p:cNvCxnSpPr/>
            <p:nvPr/>
          </p:nvCxnSpPr>
          <p:spPr>
            <a:xfrm flipV="1">
              <a:off x="634839" y="2355892"/>
              <a:ext cx="0" cy="143105"/>
            </a:xfrm>
            <a:prstGeom prst="line">
              <a:avLst/>
            </a:prstGeom>
            <a:ln w="76200" cap="rnd" cmpd="sng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CuadroTexto 81"/>
            <p:cNvSpPr txBox="1"/>
            <p:nvPr/>
          </p:nvSpPr>
          <p:spPr>
            <a:xfrm>
              <a:off x="147722" y="1953352"/>
              <a:ext cx="10212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2000" b="1" dirty="0" smtClean="0">
                  <a:latin typeface="Cambria"/>
                  <a:cs typeface="Cambria"/>
                </a:rPr>
                <a:t>2002</a:t>
              </a:r>
            </a:p>
          </p:txBody>
        </p:sp>
      </p:grpSp>
      <p:grpSp>
        <p:nvGrpSpPr>
          <p:cNvPr id="21" name="Agrupar 20"/>
          <p:cNvGrpSpPr/>
          <p:nvPr/>
        </p:nvGrpSpPr>
        <p:grpSpPr>
          <a:xfrm>
            <a:off x="1806832" y="2514903"/>
            <a:ext cx="5530337" cy="2885312"/>
            <a:chOff x="1608347" y="3327707"/>
            <a:chExt cx="5530337" cy="2885312"/>
          </a:xfrm>
        </p:grpSpPr>
        <p:grpSp>
          <p:nvGrpSpPr>
            <p:cNvPr id="22" name="57 Grupo"/>
            <p:cNvGrpSpPr>
              <a:grpSpLocks/>
            </p:cNvGrpSpPr>
            <p:nvPr/>
          </p:nvGrpSpPr>
          <p:grpSpPr bwMode="auto">
            <a:xfrm>
              <a:off x="1608347" y="3327707"/>
              <a:ext cx="5530337" cy="2749848"/>
              <a:chOff x="-642350" y="4650813"/>
              <a:chExt cx="4732501" cy="2378587"/>
            </a:xfrm>
          </p:grpSpPr>
          <p:grpSp>
            <p:nvGrpSpPr>
              <p:cNvPr id="24" name="42 Grupo"/>
              <p:cNvGrpSpPr>
                <a:grpSpLocks/>
              </p:cNvGrpSpPr>
              <p:nvPr/>
            </p:nvGrpSpPr>
            <p:grpSpPr bwMode="auto">
              <a:xfrm>
                <a:off x="-642350" y="4725144"/>
                <a:ext cx="4732501" cy="2304256"/>
                <a:chOff x="-408424" y="4725144"/>
                <a:chExt cx="4732501" cy="2304256"/>
              </a:xfrm>
            </p:grpSpPr>
            <p:grpSp>
              <p:nvGrpSpPr>
                <p:cNvPr id="26" name="33 Grupo"/>
                <p:cNvGrpSpPr>
                  <a:grpSpLocks/>
                </p:cNvGrpSpPr>
                <p:nvPr/>
              </p:nvGrpSpPr>
              <p:grpSpPr bwMode="auto">
                <a:xfrm>
                  <a:off x="363637" y="4725144"/>
                  <a:ext cx="3960440" cy="2304256"/>
                  <a:chOff x="2302576" y="342797"/>
                  <a:chExt cx="5869824" cy="3349173"/>
                </a:xfrm>
              </p:grpSpPr>
              <p:pic>
                <p:nvPicPr>
                  <p:cNvPr id="28" name="Picture 1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2302576" y="342797"/>
                    <a:ext cx="5869824" cy="3349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9" name="38 Elipse"/>
                  <p:cNvSpPr/>
                  <p:nvPr/>
                </p:nvSpPr>
                <p:spPr>
                  <a:xfrm>
                    <a:off x="3091397" y="1413353"/>
                    <a:ext cx="926551" cy="897638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/>
                  </a:p>
                </p:txBody>
              </p:sp>
            </p:grpSp>
            <p:sp>
              <p:nvSpPr>
                <p:cNvPr id="27" name="41 CuadroTexto"/>
                <p:cNvSpPr txBox="1">
                  <a:spLocks noChangeArrowheads="1"/>
                </p:cNvSpPr>
                <p:nvPr/>
              </p:nvSpPr>
              <p:spPr bwMode="auto">
                <a:xfrm>
                  <a:off x="-408424" y="5540921"/>
                  <a:ext cx="1350548" cy="5590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ca-ES" b="1" dirty="0" smtClean="0">
                      <a:latin typeface="Cambria"/>
                      <a:cs typeface="Cambria"/>
                    </a:rPr>
                    <a:t>Altres gens implicats??</a:t>
                  </a:r>
                  <a:endParaRPr lang="ca-ES" b="1" dirty="0">
                    <a:latin typeface="Cambria"/>
                    <a:cs typeface="Cambria"/>
                  </a:endParaRPr>
                </a:p>
              </p:txBody>
            </p:sp>
          </p:grpSp>
          <p:sp>
            <p:nvSpPr>
              <p:cNvPr id="25" name="56 CuadroTexto"/>
              <p:cNvSpPr txBox="1">
                <a:spLocks noChangeArrowheads="1"/>
              </p:cNvSpPr>
              <p:nvPr/>
            </p:nvSpPr>
            <p:spPr bwMode="auto">
              <a:xfrm>
                <a:off x="252461" y="4650813"/>
                <a:ext cx="1728192" cy="266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ca-ES" sz="1400" i="1" dirty="0">
                    <a:latin typeface="Cambria"/>
                    <a:cs typeface="Cambria"/>
                  </a:rPr>
                  <a:t>Seqüenciació </a:t>
                </a:r>
                <a:r>
                  <a:rPr lang="ca-ES" sz="1400" i="1" dirty="0" err="1">
                    <a:latin typeface="Cambria"/>
                    <a:cs typeface="Cambria"/>
                  </a:rPr>
                  <a:t>Sanger</a:t>
                </a:r>
                <a:endParaRPr lang="ca-ES" sz="1400" i="1" dirty="0">
                  <a:latin typeface="Cambria"/>
                  <a:cs typeface="Cambria"/>
                </a:endParaRPr>
              </a:p>
            </p:txBody>
          </p:sp>
        </p:grpSp>
        <p:sp>
          <p:nvSpPr>
            <p:cNvPr id="23" name="CuadroTexto 22"/>
            <p:cNvSpPr txBox="1"/>
            <p:nvPr/>
          </p:nvSpPr>
          <p:spPr>
            <a:xfrm>
              <a:off x="2276553" y="5905242"/>
              <a:ext cx="4703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i="1" dirty="0" smtClean="0">
                  <a:latin typeface="Cambria"/>
                  <a:cs typeface="Cambria"/>
                </a:rPr>
                <a:t>Arthritis Rheum </a:t>
              </a:r>
              <a:r>
                <a:rPr lang="en-US" sz="1400" dirty="0" smtClean="0">
                  <a:latin typeface="Cambria"/>
                  <a:cs typeface="Cambria"/>
                </a:rPr>
                <a:t>2002; 46: 3340-8.</a:t>
              </a:r>
              <a:endParaRPr lang="es-ES" sz="1400" dirty="0">
                <a:latin typeface="Cambria"/>
                <a:cs typeface="Cambria"/>
              </a:endParaRPr>
            </a:p>
          </p:txBody>
        </p:sp>
      </p:grpSp>
      <p:sp>
        <p:nvSpPr>
          <p:cNvPr id="30" name="CuadroTexto 29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7271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err="1" smtClean="0">
                <a:latin typeface="Trebuchet MS"/>
                <a:cs typeface="Trebuchet MS"/>
              </a:rPr>
              <a:t>Mosaicismo</a:t>
            </a:r>
            <a:r>
              <a:rPr lang="es-ES_tradnl" sz="2000" dirty="0" smtClean="0">
                <a:latin typeface="Trebuchet MS"/>
                <a:cs typeface="Trebuchet MS"/>
              </a:rPr>
              <a:t> genético en los </a:t>
            </a:r>
            <a:r>
              <a:rPr lang="es-ES_tradnl" sz="2000" dirty="0">
                <a:latin typeface="Trebuchet MS"/>
                <a:cs typeface="Trebuchet MS"/>
              </a:rPr>
              <a:t>s</a:t>
            </a:r>
            <a:r>
              <a:rPr lang="es-ES_tradnl" sz="2000" dirty="0" smtClean="0">
                <a:latin typeface="Trebuchet MS"/>
                <a:cs typeface="Trebuchet MS"/>
              </a:rPr>
              <a:t>índromes CAPS</a:t>
            </a:r>
            <a:endParaRPr lang="es-ES_tradnl"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36503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9796FF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smtClean="0">
                <a:latin typeface="Trebuchet MS"/>
                <a:cs typeface="Trebuchet MS"/>
              </a:rPr>
              <a:t>Enfermedades Autoinflamatorias</a:t>
            </a:r>
            <a:endParaRPr lang="es-ES_tradnl" sz="2000">
              <a:latin typeface="Trebuchet MS"/>
              <a:cs typeface="Trebuchet MS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3625095" y="864572"/>
            <a:ext cx="5150613" cy="4992276"/>
            <a:chOff x="3625095" y="864572"/>
            <a:chExt cx="5150613" cy="4992276"/>
          </a:xfrm>
        </p:grpSpPr>
        <p:sp>
          <p:nvSpPr>
            <p:cNvPr id="17" name="Rectángulo 16"/>
            <p:cNvSpPr/>
            <p:nvPr/>
          </p:nvSpPr>
          <p:spPr>
            <a:xfrm>
              <a:off x="3625095" y="4398978"/>
              <a:ext cx="3369421" cy="820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s-ES_tradnl" sz="2000" b="1" smtClean="0">
                  <a:solidFill>
                    <a:srgbClr val="660066"/>
                  </a:solidFill>
                  <a:latin typeface="Trebuchet MS"/>
                  <a:cs typeface="Trebuchet MS"/>
                </a:rPr>
                <a:t>Immunodeficiencias primarias</a:t>
              </a:r>
              <a:endParaRPr lang="es-ES_tradnl" sz="2000" b="1">
                <a:solidFill>
                  <a:srgbClr val="660066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4341553" y="2271618"/>
              <a:ext cx="3166162" cy="8207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s-ES_tradnl" sz="2000" b="1" smtClean="0">
                  <a:solidFill>
                    <a:srgbClr val="008000"/>
                  </a:solidFill>
                  <a:latin typeface="Trebuchet MS"/>
                  <a:cs typeface="Trebuchet MS"/>
                </a:rPr>
                <a:t>Autoinmunidad / Vasculitis</a:t>
              </a:r>
              <a:endParaRPr lang="es-ES_tradnl" sz="2000" b="1">
                <a:solidFill>
                  <a:srgbClr val="008000"/>
                </a:solidFill>
                <a:latin typeface="Trebuchet MS"/>
                <a:cs typeface="Trebuchet MS"/>
              </a:endParaRPr>
            </a:p>
          </p:txBody>
        </p:sp>
        <p:grpSp>
          <p:nvGrpSpPr>
            <p:cNvPr id="2" name="Agrupar 1"/>
            <p:cNvGrpSpPr/>
            <p:nvPr/>
          </p:nvGrpSpPr>
          <p:grpSpPr>
            <a:xfrm>
              <a:off x="3699783" y="864572"/>
              <a:ext cx="5075925" cy="4992276"/>
              <a:chOff x="3699783" y="864572"/>
              <a:chExt cx="5075925" cy="4992276"/>
            </a:xfrm>
          </p:grpSpPr>
          <p:sp>
            <p:nvSpPr>
              <p:cNvPr id="14" name="Elipse 13"/>
              <p:cNvSpPr/>
              <p:nvPr/>
            </p:nvSpPr>
            <p:spPr>
              <a:xfrm>
                <a:off x="4290562" y="1521640"/>
                <a:ext cx="3271720" cy="2351072"/>
              </a:xfrm>
              <a:prstGeom prst="ellipse">
                <a:avLst/>
              </a:prstGeom>
              <a:solidFill>
                <a:srgbClr val="008000">
                  <a:alpha val="22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b="1"/>
              </a:p>
            </p:txBody>
          </p:sp>
          <p:sp>
            <p:nvSpPr>
              <p:cNvPr id="16" name="Elipse 15"/>
              <p:cNvSpPr/>
              <p:nvPr/>
            </p:nvSpPr>
            <p:spPr>
              <a:xfrm>
                <a:off x="3699783" y="3505751"/>
                <a:ext cx="3274529" cy="2351097"/>
              </a:xfrm>
              <a:prstGeom prst="ellipse">
                <a:avLst/>
              </a:prstGeom>
              <a:solidFill>
                <a:srgbClr val="660066">
                  <a:alpha val="3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sz="1400"/>
              </a:p>
            </p:txBody>
          </p:sp>
          <p:grpSp>
            <p:nvGrpSpPr>
              <p:cNvPr id="10" name="Agrupar 9"/>
              <p:cNvGrpSpPr/>
              <p:nvPr/>
            </p:nvGrpSpPr>
            <p:grpSpPr>
              <a:xfrm>
                <a:off x="6238323" y="864572"/>
                <a:ext cx="2537385" cy="4852958"/>
                <a:chOff x="6238323" y="864572"/>
                <a:chExt cx="2537385" cy="4852958"/>
              </a:xfrm>
            </p:grpSpPr>
            <p:sp>
              <p:nvSpPr>
                <p:cNvPr id="49" name="CuadroTexto 48"/>
                <p:cNvSpPr txBox="1"/>
                <p:nvPr/>
              </p:nvSpPr>
              <p:spPr>
                <a:xfrm>
                  <a:off x="6329908" y="3176329"/>
                  <a:ext cx="1828801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_tradnl" sz="2000" b="1" dirty="0" smtClean="0">
                      <a:latin typeface="Trebuchet MS"/>
                      <a:cs typeface="Trebuchet MS"/>
                    </a:rPr>
                    <a:t>Inmunidad </a:t>
                  </a:r>
                  <a:r>
                    <a:rPr lang="es-ES_tradnl" sz="2400" b="1" dirty="0" smtClean="0">
                      <a:latin typeface="Trebuchet MS"/>
                      <a:cs typeface="Trebuchet MS"/>
                    </a:rPr>
                    <a:t>Adaptativa</a:t>
                  </a:r>
                  <a:endParaRPr lang="es-ES_tradnl" b="1" dirty="0">
                    <a:latin typeface="Trebuchet MS"/>
                    <a:cs typeface="Trebuchet MS"/>
                  </a:endParaRPr>
                </a:p>
              </p:txBody>
            </p:sp>
            <p:grpSp>
              <p:nvGrpSpPr>
                <p:cNvPr id="9" name="Agrupar 8"/>
                <p:cNvGrpSpPr/>
                <p:nvPr/>
              </p:nvGrpSpPr>
              <p:grpSpPr>
                <a:xfrm>
                  <a:off x="6238323" y="864572"/>
                  <a:ext cx="2105846" cy="1494825"/>
                  <a:chOff x="6394687" y="1234487"/>
                  <a:chExt cx="1641062" cy="1107005"/>
                </a:xfrm>
              </p:grpSpPr>
              <p:pic>
                <p:nvPicPr>
                  <p:cNvPr id="45" name="Imagen 44"/>
                  <p:cNvPicPr>
                    <a:picLocks noChangeAspect="1"/>
                  </p:cNvPicPr>
                  <p:nvPr/>
                </p:nvPicPr>
                <p:blipFill>
                  <a:blip r:embed="rId2">
                    <a:alphaModFix/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0" b="89884" l="9971" r="100000">
                                <a14:foregroundMark x1="74566" y1="40607" x2="74566" y2="40607"/>
                                <a14:foregroundMark x1="29769" y1="31503" x2="29769" y2="31503"/>
                                <a14:foregroundMark x1="24422" y1="41763" x2="24422" y2="41763"/>
                              </a14:backgroundRemoval>
                            </a14:imgEffect>
                            <a14:imgEffect>
                              <a14:artisticMarker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rot="13308930">
                    <a:off x="6394687" y="1253763"/>
                    <a:ext cx="644499" cy="716651"/>
                  </a:xfrm>
                  <a:prstGeom prst="rect">
                    <a:avLst/>
                  </a:prstGeom>
                </p:spPr>
              </p:pic>
              <p:pic>
                <p:nvPicPr>
                  <p:cNvPr id="46" name="Imagen 45"/>
                  <p:cNvPicPr>
                    <a:picLocks noChangeAspect="1"/>
                  </p:cNvPicPr>
                  <p:nvPr/>
                </p:nvPicPr>
                <p:blipFill>
                  <a:blip r:embed="rId2">
                    <a:alphaModFix/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0" b="89884" l="9971" r="100000">
                                <a14:foregroundMark x1="74566" y1="40607" x2="74566" y2="40607"/>
                                <a14:foregroundMark x1="29769" y1="31503" x2="29769" y2="31503"/>
                                <a14:foregroundMark x1="24422" y1="41763" x2="24422" y2="41763"/>
                              </a14:backgroundRemoval>
                            </a14:imgEffect>
                            <a14:imgEffect>
                              <a14:artisticMarker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rot="13308930">
                    <a:off x="7042513" y="1624841"/>
                    <a:ext cx="644499" cy="716651"/>
                  </a:xfrm>
                  <a:prstGeom prst="rect">
                    <a:avLst/>
                  </a:prstGeom>
                </p:spPr>
              </p:pic>
              <p:pic>
                <p:nvPicPr>
                  <p:cNvPr id="47" name="Imagen 46"/>
                  <p:cNvPicPr>
                    <a:picLocks noChangeAspect="1"/>
                  </p:cNvPicPr>
                  <p:nvPr/>
                </p:nvPicPr>
                <p:blipFill>
                  <a:blip r:embed="rId2">
                    <a:alphaModFix/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89884" l="9971" r="100000">
                                <a14:foregroundMark x1="74566" y1="40607" x2="74566" y2="40607"/>
                                <a14:foregroundMark x1="29769" y1="31503" x2="29769" y2="31503"/>
                                <a14:foregroundMark x1="24422" y1="41763" x2="24422" y2="41763"/>
                              </a14:backgroundRemoval>
                            </a14:imgEffect>
                            <a14:imgEffect>
                              <a14:artisticMarker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rot="13308930">
                    <a:off x="6849387" y="1234487"/>
                    <a:ext cx="644499" cy="716651"/>
                  </a:xfrm>
                  <a:prstGeom prst="rect">
                    <a:avLst/>
                  </a:prstGeom>
                </p:spPr>
              </p:pic>
              <p:pic>
                <p:nvPicPr>
                  <p:cNvPr id="48" name="Imagen 47"/>
                  <p:cNvPicPr>
                    <a:picLocks noChangeAspect="1"/>
                  </p:cNvPicPr>
                  <p:nvPr/>
                </p:nvPicPr>
                <p:blipFill>
                  <a:blip r:embed="rId2">
                    <a:alphaModFix/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0" b="89884" l="9971" r="100000">
                                <a14:foregroundMark x1="74566" y1="40607" x2="74566" y2="40607"/>
                                <a14:foregroundMark x1="29769" y1="31503" x2="29769" y2="31503"/>
                                <a14:foregroundMark x1="24422" y1="41763" x2="24422" y2="41763"/>
                              </a14:backgroundRemoval>
                            </a14:imgEffect>
                            <a14:imgEffect>
                              <a14:artisticMarker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rot="13308930">
                    <a:off x="7391250" y="1525191"/>
                    <a:ext cx="644499" cy="71665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4" name="Imagen 3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 bwMode="auto">
                <a:xfrm>
                  <a:off x="7042158" y="4060180"/>
                  <a:ext cx="1733550" cy="1657350"/>
                </a:xfrm>
                <a:prstGeom prst="rect">
                  <a:avLst/>
                </a:prstGeom>
                <a:effectLst>
                  <a:outerShdw blurRad="50800" dist="635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</p:grpSp>
        </p:grpSp>
      </p:grpSp>
      <p:grpSp>
        <p:nvGrpSpPr>
          <p:cNvPr id="11" name="Agrupar 10"/>
          <p:cNvGrpSpPr/>
          <p:nvPr/>
        </p:nvGrpSpPr>
        <p:grpSpPr>
          <a:xfrm>
            <a:off x="1433463" y="1741380"/>
            <a:ext cx="3514511" cy="2973848"/>
            <a:chOff x="2657190" y="2471007"/>
            <a:chExt cx="3815801" cy="2973848"/>
          </a:xfrm>
        </p:grpSpPr>
        <p:sp>
          <p:nvSpPr>
            <p:cNvPr id="12" name="Elipse 11"/>
            <p:cNvSpPr/>
            <p:nvPr/>
          </p:nvSpPr>
          <p:spPr>
            <a:xfrm>
              <a:off x="2657190" y="2471007"/>
              <a:ext cx="3815801" cy="2973848"/>
            </a:xfrm>
            <a:prstGeom prst="ellipse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b="1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2657190" y="3382638"/>
              <a:ext cx="3815801" cy="966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s-ES_tradnl" sz="2400" b="1" dirty="0" smtClean="0">
                  <a:solidFill>
                    <a:srgbClr val="FF0000"/>
                  </a:solidFill>
                  <a:latin typeface="Trebuchet MS"/>
                  <a:cs typeface="Trebuchet MS"/>
                </a:rPr>
                <a:t>Enfermedades </a:t>
              </a:r>
              <a:r>
                <a:rPr lang="es-ES_tradnl" sz="2400" b="1" dirty="0" err="1" smtClean="0">
                  <a:solidFill>
                    <a:srgbClr val="FF0000"/>
                  </a:solidFill>
                  <a:latin typeface="Trebuchet MS"/>
                  <a:cs typeface="Trebuchet MS"/>
                </a:rPr>
                <a:t>Autoinflamatorias</a:t>
              </a:r>
              <a:endParaRPr lang="es-ES_tradnl" sz="2400" b="1" dirty="0">
                <a:solidFill>
                  <a:srgbClr val="FF0000"/>
                </a:solidFill>
                <a:latin typeface="Trebuchet MS"/>
                <a:cs typeface="Trebuchet MS"/>
              </a:endParaRP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214198" y="2674309"/>
            <a:ext cx="2475815" cy="3370855"/>
            <a:chOff x="214198" y="2674309"/>
            <a:chExt cx="2475815" cy="3370855"/>
          </a:xfrm>
        </p:grpSpPr>
        <p:grpSp>
          <p:nvGrpSpPr>
            <p:cNvPr id="6" name="Agrupar 5"/>
            <p:cNvGrpSpPr/>
            <p:nvPr/>
          </p:nvGrpSpPr>
          <p:grpSpPr>
            <a:xfrm>
              <a:off x="214198" y="3470997"/>
              <a:ext cx="1455587" cy="1462514"/>
              <a:chOff x="214198" y="3470997"/>
              <a:chExt cx="1455587" cy="1462514"/>
            </a:xfrm>
          </p:grpSpPr>
          <p:pic>
            <p:nvPicPr>
              <p:cNvPr id="29" name="Imagen 28"/>
              <p:cNvPicPr preferRelativeResize="0">
                <a:picLocks/>
              </p:cNvPicPr>
              <p:nvPr/>
            </p:nvPicPr>
            <p:blipFill rotWithShape="1">
              <a:blip r:embed="rId7"/>
              <a:srcRect l="9017" t="8189" r="8709" b="9248"/>
              <a:stretch/>
            </p:blipFill>
            <p:spPr>
              <a:xfrm>
                <a:off x="244769" y="3470997"/>
                <a:ext cx="1425016" cy="1417858"/>
              </a:xfrm>
              <a:prstGeom prst="rect">
                <a:avLst/>
              </a:prstGeom>
              <a:effectLst>
                <a:outerShdw blurRad="50800" dist="635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35" name="CuadroTexto 34"/>
              <p:cNvSpPr txBox="1"/>
              <p:nvPr/>
            </p:nvSpPr>
            <p:spPr>
              <a:xfrm>
                <a:off x="214198" y="4625734"/>
                <a:ext cx="145558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400" b="1" i="1" dirty="0" smtClean="0">
                    <a:latin typeface="Trebuchet MS"/>
                    <a:cs typeface="Trebuchet MS"/>
                  </a:rPr>
                  <a:t>Neutrófilo</a:t>
                </a:r>
                <a:endParaRPr lang="es-ES_tradnl" sz="1200" b="1" i="1" dirty="0">
                  <a:latin typeface="Trebuchet MS"/>
                  <a:cs typeface="Trebuchet MS"/>
                </a:endParaRPr>
              </a:p>
            </p:txBody>
          </p:sp>
        </p:grpSp>
        <p:sp>
          <p:nvSpPr>
            <p:cNvPr id="28" name="CuadroTexto 27"/>
            <p:cNvSpPr txBox="1"/>
            <p:nvPr/>
          </p:nvSpPr>
          <p:spPr>
            <a:xfrm>
              <a:off x="473392" y="2674309"/>
              <a:ext cx="14403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b="1" dirty="0" smtClean="0">
                  <a:latin typeface="Trebuchet MS"/>
                  <a:cs typeface="Trebuchet MS"/>
                </a:rPr>
                <a:t>Inmunidad </a:t>
              </a:r>
              <a:r>
                <a:rPr lang="es-ES_tradnl" sz="2400" b="1" dirty="0" smtClean="0">
                  <a:latin typeface="Trebuchet MS"/>
                  <a:cs typeface="Trebuchet MS"/>
                </a:rPr>
                <a:t>Innata</a:t>
              </a:r>
              <a:endParaRPr lang="es-ES_tradnl" b="1" dirty="0">
                <a:latin typeface="Trebuchet MS"/>
                <a:cs typeface="Trebuchet MS"/>
              </a:endParaRPr>
            </a:p>
          </p:txBody>
        </p:sp>
        <p:grpSp>
          <p:nvGrpSpPr>
            <p:cNvPr id="4" name="Agrupar 3"/>
            <p:cNvGrpSpPr/>
            <p:nvPr/>
          </p:nvGrpSpPr>
          <p:grpSpPr>
            <a:xfrm>
              <a:off x="1246308" y="4715230"/>
              <a:ext cx="1443705" cy="1329934"/>
              <a:chOff x="1246308" y="4715230"/>
              <a:chExt cx="1443705" cy="1329934"/>
            </a:xfrm>
          </p:grpSpPr>
          <p:pic>
            <p:nvPicPr>
              <p:cNvPr id="30" name="Imagen 29"/>
              <p:cNvPicPr>
                <a:picLocks noChangeAspect="1"/>
              </p:cNvPicPr>
              <p:nvPr/>
            </p:nvPicPr>
            <p:blipFill rotWithShape="1">
              <a:blip r:embed="rId8"/>
              <a:srcRect l="38534" t="26612" r="19204" b="25610"/>
              <a:stretch/>
            </p:blipFill>
            <p:spPr>
              <a:xfrm>
                <a:off x="1280175" y="4715230"/>
                <a:ext cx="1409838" cy="132993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6" name="CuadroTexto 35"/>
              <p:cNvSpPr txBox="1"/>
              <p:nvPr/>
            </p:nvSpPr>
            <p:spPr>
              <a:xfrm>
                <a:off x="1246308" y="5737387"/>
                <a:ext cx="14098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400" b="1" i="1" dirty="0" smtClean="0">
                    <a:latin typeface="Trebuchet MS"/>
                    <a:cs typeface="Trebuchet MS"/>
                  </a:rPr>
                  <a:t>Monocito</a:t>
                </a:r>
                <a:endParaRPr lang="es-ES_tradnl" sz="1200" b="1" i="1" dirty="0">
                  <a:latin typeface="Trebuchet MS"/>
                  <a:cs typeface="Trebuchet MS"/>
                </a:endParaRPr>
              </a:p>
            </p:txBody>
          </p:sp>
        </p:grpSp>
      </p:grpSp>
      <p:grpSp>
        <p:nvGrpSpPr>
          <p:cNvPr id="7" name="Agrupar 6"/>
          <p:cNvGrpSpPr/>
          <p:nvPr/>
        </p:nvGrpSpPr>
        <p:grpSpPr>
          <a:xfrm>
            <a:off x="404817" y="575853"/>
            <a:ext cx="2947983" cy="1767590"/>
            <a:chOff x="404817" y="575853"/>
            <a:chExt cx="2947983" cy="1767590"/>
          </a:xfrm>
        </p:grpSpPr>
        <p:pic>
          <p:nvPicPr>
            <p:cNvPr id="32" name="Imagen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923" r="-5086" b="9622"/>
            <a:stretch>
              <a:fillRect/>
            </a:stretch>
          </p:blipFill>
          <p:spPr bwMode="auto">
            <a:xfrm>
              <a:off x="495049" y="575853"/>
              <a:ext cx="2857751" cy="1767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Elipse 37">
              <a:extLst>
                <a:ext uri="{FF2B5EF4-FFF2-40B4-BE49-F238E27FC236}"/>
              </a:extLst>
            </p:cNvPr>
            <p:cNvSpPr/>
            <p:nvPr/>
          </p:nvSpPr>
          <p:spPr bwMode="auto">
            <a:xfrm rot="19858806">
              <a:off x="404817" y="1137184"/>
              <a:ext cx="1408112" cy="955675"/>
            </a:xfrm>
            <a:prstGeom prst="ellipse">
              <a:avLst/>
            </a:prstGeom>
            <a:noFill/>
            <a:ln w="25400" cap="flat" cmpd="sng" algn="ctr">
              <a:solidFill>
                <a:srgbClr val="00A901"/>
              </a:solidFill>
              <a:prstDash val="sysDash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 sz="1800" kern="0">
                <a:solidFill>
                  <a:srgbClr val="FFFFFF"/>
                </a:solidFill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40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Agrupar 19"/>
          <p:cNvGrpSpPr/>
          <p:nvPr/>
        </p:nvGrpSpPr>
        <p:grpSpPr>
          <a:xfrm>
            <a:off x="-102972" y="1051247"/>
            <a:ext cx="8873164" cy="3737741"/>
            <a:chOff x="-102972" y="2236557"/>
            <a:chExt cx="8873164" cy="3737741"/>
          </a:xfrm>
        </p:grpSpPr>
        <p:grpSp>
          <p:nvGrpSpPr>
            <p:cNvPr id="30" name="Agrupar 29"/>
            <p:cNvGrpSpPr/>
            <p:nvPr/>
          </p:nvGrpSpPr>
          <p:grpSpPr>
            <a:xfrm>
              <a:off x="607030" y="2245567"/>
              <a:ext cx="1021279" cy="545645"/>
              <a:chOff x="147722" y="1953352"/>
              <a:chExt cx="1021279" cy="545645"/>
            </a:xfrm>
          </p:grpSpPr>
          <p:cxnSp>
            <p:nvCxnSpPr>
              <p:cNvPr id="45" name="Conector recto 44"/>
              <p:cNvCxnSpPr/>
              <p:nvPr/>
            </p:nvCxnSpPr>
            <p:spPr>
              <a:xfrm flipV="1">
                <a:off x="634839" y="2355892"/>
                <a:ext cx="0" cy="143105"/>
              </a:xfrm>
              <a:prstGeom prst="line">
                <a:avLst/>
              </a:prstGeom>
              <a:ln w="76200" cap="rnd" cmpd="sng">
                <a:solidFill>
                  <a:srgbClr val="F2F2F2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CuadroTexto 45"/>
              <p:cNvSpPr txBox="1"/>
              <p:nvPr/>
            </p:nvSpPr>
            <p:spPr>
              <a:xfrm>
                <a:off x="147722" y="1953352"/>
                <a:ext cx="1021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2000" b="1" dirty="0" smtClean="0">
                    <a:solidFill>
                      <a:srgbClr val="F2F2F2"/>
                    </a:solidFill>
                    <a:latin typeface="Cambria"/>
                    <a:cs typeface="Cambria"/>
                  </a:rPr>
                  <a:t>2002</a:t>
                </a:r>
              </a:p>
            </p:txBody>
          </p:sp>
        </p:grpSp>
        <p:grpSp>
          <p:nvGrpSpPr>
            <p:cNvPr id="31" name="Agrupar 30"/>
            <p:cNvGrpSpPr/>
            <p:nvPr/>
          </p:nvGrpSpPr>
          <p:grpSpPr>
            <a:xfrm>
              <a:off x="-102972" y="2245567"/>
              <a:ext cx="1021279" cy="545645"/>
              <a:chOff x="147722" y="1953352"/>
              <a:chExt cx="1021279" cy="545645"/>
            </a:xfrm>
          </p:grpSpPr>
          <p:cxnSp>
            <p:nvCxnSpPr>
              <p:cNvPr id="43" name="Conector recto 42"/>
              <p:cNvCxnSpPr/>
              <p:nvPr/>
            </p:nvCxnSpPr>
            <p:spPr>
              <a:xfrm flipV="1">
                <a:off x="634839" y="2355892"/>
                <a:ext cx="0" cy="143105"/>
              </a:xfrm>
              <a:prstGeom prst="line">
                <a:avLst/>
              </a:prstGeom>
              <a:ln w="76200" cap="rnd" cmpd="sng">
                <a:solidFill>
                  <a:schemeClr val="bg1">
                    <a:lumMod val="95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CuadroTexto 43"/>
              <p:cNvSpPr txBox="1"/>
              <p:nvPr/>
            </p:nvSpPr>
            <p:spPr>
              <a:xfrm>
                <a:off x="147722" y="1953352"/>
                <a:ext cx="1021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2000" b="1" dirty="0" smtClean="0">
                    <a:solidFill>
                      <a:schemeClr val="bg1">
                        <a:lumMod val="95000"/>
                      </a:schemeClr>
                    </a:solidFill>
                    <a:latin typeface="Cambria"/>
                    <a:cs typeface="Cambria"/>
                  </a:rPr>
                  <a:t>2001</a:t>
                </a:r>
              </a:p>
            </p:txBody>
          </p:sp>
        </p:grpSp>
        <p:cxnSp>
          <p:nvCxnSpPr>
            <p:cNvPr id="32" name="Conector recto 31"/>
            <p:cNvCxnSpPr/>
            <p:nvPr/>
          </p:nvCxnSpPr>
          <p:spPr>
            <a:xfrm>
              <a:off x="0" y="2802615"/>
              <a:ext cx="8770192" cy="0"/>
            </a:xfrm>
            <a:prstGeom prst="line">
              <a:avLst/>
            </a:prstGeom>
            <a:ln w="76200" cap="rnd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Agrupar 32"/>
            <p:cNvGrpSpPr/>
            <p:nvPr/>
          </p:nvGrpSpPr>
          <p:grpSpPr>
            <a:xfrm>
              <a:off x="2424687" y="2236557"/>
              <a:ext cx="1021279" cy="545645"/>
              <a:chOff x="147722" y="1953352"/>
              <a:chExt cx="1021279" cy="545645"/>
            </a:xfrm>
          </p:grpSpPr>
          <p:cxnSp>
            <p:nvCxnSpPr>
              <p:cNvPr id="41" name="Conector recto 40"/>
              <p:cNvCxnSpPr/>
              <p:nvPr/>
            </p:nvCxnSpPr>
            <p:spPr>
              <a:xfrm flipV="1">
                <a:off x="634839" y="2355892"/>
                <a:ext cx="0" cy="143105"/>
              </a:xfrm>
              <a:prstGeom prst="line">
                <a:avLst/>
              </a:prstGeom>
              <a:ln w="76200" cap="rnd" cmpd="sng">
                <a:solidFill>
                  <a:schemeClr val="tx1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CuadroTexto 41"/>
              <p:cNvSpPr txBox="1"/>
              <p:nvPr/>
            </p:nvSpPr>
            <p:spPr>
              <a:xfrm>
                <a:off x="147722" y="1953352"/>
                <a:ext cx="1021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2000" b="1" dirty="0" smtClean="0">
                    <a:latin typeface="Cambria"/>
                    <a:cs typeface="Cambria"/>
                  </a:rPr>
                  <a:t>2005</a:t>
                </a:r>
              </a:p>
            </p:txBody>
          </p:sp>
        </p:grpSp>
        <p:sp>
          <p:nvSpPr>
            <p:cNvPr id="34" name="CuadroTexto 33"/>
            <p:cNvSpPr txBox="1"/>
            <p:nvPr/>
          </p:nvSpPr>
          <p:spPr>
            <a:xfrm>
              <a:off x="1968247" y="2916335"/>
              <a:ext cx="1906340" cy="369332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b="1">
                  <a:latin typeface="Cambria"/>
                  <a:cs typeface="Cambria"/>
                </a:defRPr>
              </a:lvl1pPr>
            </a:lstStyle>
            <a:p>
              <a:r>
                <a:rPr lang="ca-ES" dirty="0" smtClean="0">
                  <a:solidFill>
                    <a:srgbClr val="FF0000"/>
                  </a:solidFill>
                </a:rPr>
                <a:t>CINCA-NOMID</a:t>
              </a:r>
              <a:endParaRPr lang="ca-ES" dirty="0">
                <a:solidFill>
                  <a:srgbClr val="FF0000"/>
                </a:solidFill>
              </a:endParaRPr>
            </a:p>
          </p:txBody>
        </p:sp>
        <p:grpSp>
          <p:nvGrpSpPr>
            <p:cNvPr id="35" name="Agrupar 34"/>
            <p:cNvGrpSpPr/>
            <p:nvPr/>
          </p:nvGrpSpPr>
          <p:grpSpPr>
            <a:xfrm>
              <a:off x="609475" y="3711196"/>
              <a:ext cx="7930236" cy="2263102"/>
              <a:chOff x="609475" y="3711196"/>
              <a:chExt cx="7930236" cy="2263102"/>
            </a:xfrm>
          </p:grpSpPr>
          <p:grpSp>
            <p:nvGrpSpPr>
              <p:cNvPr id="36" name="Agrupar 35"/>
              <p:cNvGrpSpPr/>
              <p:nvPr/>
            </p:nvGrpSpPr>
            <p:grpSpPr>
              <a:xfrm>
                <a:off x="609475" y="3711196"/>
                <a:ext cx="7930236" cy="2263102"/>
                <a:chOff x="609475" y="4298571"/>
                <a:chExt cx="7930236" cy="2263102"/>
              </a:xfrm>
            </p:grpSpPr>
            <p:pic>
              <p:nvPicPr>
                <p:cNvPr id="38" name="Imagen 3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09475" y="4298571"/>
                  <a:ext cx="7900172" cy="1936317"/>
                </a:xfrm>
                <a:prstGeom prst="rect">
                  <a:avLst/>
                </a:prstGeom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39" name="CuadroTexto 38"/>
                <p:cNvSpPr txBox="1"/>
                <p:nvPr/>
              </p:nvSpPr>
              <p:spPr>
                <a:xfrm>
                  <a:off x="3835799" y="6253896"/>
                  <a:ext cx="470391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i="1" dirty="0" smtClean="0">
                      <a:latin typeface="Cambria"/>
                      <a:cs typeface="Cambria"/>
                    </a:rPr>
                    <a:t>Arthritis Rheum </a:t>
                  </a:r>
                  <a:r>
                    <a:rPr lang="en-US" sz="1400" dirty="0" smtClean="0">
                      <a:latin typeface="Cambria"/>
                      <a:cs typeface="Cambria"/>
                    </a:rPr>
                    <a:t>2005; 52: 3579-85.</a:t>
                  </a:r>
                  <a:endParaRPr lang="es-ES" sz="1400" dirty="0">
                    <a:latin typeface="Cambria"/>
                    <a:cs typeface="Cambria"/>
                  </a:endParaRPr>
                </a:p>
              </p:txBody>
            </p:sp>
          </p:grpSp>
          <p:sp>
            <p:nvSpPr>
              <p:cNvPr id="37" name="Rectángulo 36"/>
              <p:cNvSpPr/>
              <p:nvPr/>
            </p:nvSpPr>
            <p:spPr>
              <a:xfrm>
                <a:off x="1635125" y="3910173"/>
                <a:ext cx="2460625" cy="314005"/>
              </a:xfrm>
              <a:prstGeom prst="rect">
                <a:avLst/>
              </a:prstGeom>
              <a:solidFill>
                <a:srgbClr val="FF0000">
                  <a:alpha val="17000"/>
                </a:srgbClr>
              </a:solidFill>
              <a:ln w="381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22" name="CuadroTexto 21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7271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err="1" smtClean="0">
                <a:latin typeface="Trebuchet MS"/>
                <a:cs typeface="Trebuchet MS"/>
              </a:rPr>
              <a:t>Mosaicismo</a:t>
            </a:r>
            <a:r>
              <a:rPr lang="es-ES_tradnl" sz="2000" dirty="0" smtClean="0">
                <a:latin typeface="Trebuchet MS"/>
                <a:cs typeface="Trebuchet MS"/>
              </a:rPr>
              <a:t> genético en los </a:t>
            </a:r>
            <a:r>
              <a:rPr lang="es-ES_tradnl" sz="2000" dirty="0">
                <a:latin typeface="Trebuchet MS"/>
                <a:cs typeface="Trebuchet MS"/>
              </a:rPr>
              <a:t>s</a:t>
            </a:r>
            <a:r>
              <a:rPr lang="es-ES_tradnl" sz="2000" dirty="0" smtClean="0">
                <a:latin typeface="Trebuchet MS"/>
                <a:cs typeface="Trebuchet MS"/>
              </a:rPr>
              <a:t>índromes CAPS</a:t>
            </a:r>
            <a:endParaRPr lang="es-ES_tradnl"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3351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Agrupar 20"/>
          <p:cNvGrpSpPr/>
          <p:nvPr/>
        </p:nvGrpSpPr>
        <p:grpSpPr>
          <a:xfrm>
            <a:off x="-102972" y="1051247"/>
            <a:ext cx="8873164" cy="4378884"/>
            <a:chOff x="-102972" y="2236557"/>
            <a:chExt cx="8873164" cy="4378884"/>
          </a:xfrm>
        </p:grpSpPr>
        <p:grpSp>
          <p:nvGrpSpPr>
            <p:cNvPr id="22" name="Agrupar 21"/>
            <p:cNvGrpSpPr/>
            <p:nvPr/>
          </p:nvGrpSpPr>
          <p:grpSpPr>
            <a:xfrm>
              <a:off x="2424687" y="2236557"/>
              <a:ext cx="1021279" cy="545645"/>
              <a:chOff x="147722" y="1953352"/>
              <a:chExt cx="1021279" cy="545645"/>
            </a:xfrm>
          </p:grpSpPr>
          <p:cxnSp>
            <p:nvCxnSpPr>
              <p:cNvPr id="56" name="Conector recto 55"/>
              <p:cNvCxnSpPr/>
              <p:nvPr/>
            </p:nvCxnSpPr>
            <p:spPr>
              <a:xfrm flipV="1">
                <a:off x="634839" y="2355892"/>
                <a:ext cx="0" cy="143105"/>
              </a:xfrm>
              <a:prstGeom prst="line">
                <a:avLst/>
              </a:prstGeom>
              <a:ln w="76200" cap="rnd" cmpd="sng">
                <a:solidFill>
                  <a:srgbClr val="F2F2F2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CuadroTexto 56"/>
              <p:cNvSpPr txBox="1"/>
              <p:nvPr/>
            </p:nvSpPr>
            <p:spPr>
              <a:xfrm>
                <a:off x="147722" y="1953352"/>
                <a:ext cx="1021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2000" b="1" dirty="0" smtClean="0">
                    <a:solidFill>
                      <a:srgbClr val="F2F2F2"/>
                    </a:solidFill>
                    <a:latin typeface="Cambria"/>
                    <a:cs typeface="Cambria"/>
                  </a:rPr>
                  <a:t>2005</a:t>
                </a:r>
              </a:p>
            </p:txBody>
          </p:sp>
        </p:grpSp>
        <p:grpSp>
          <p:nvGrpSpPr>
            <p:cNvPr id="23" name="Agrupar 22"/>
            <p:cNvGrpSpPr/>
            <p:nvPr/>
          </p:nvGrpSpPr>
          <p:grpSpPr>
            <a:xfrm>
              <a:off x="607030" y="2245567"/>
              <a:ext cx="1021279" cy="545645"/>
              <a:chOff x="147722" y="1953352"/>
              <a:chExt cx="1021279" cy="545645"/>
            </a:xfrm>
          </p:grpSpPr>
          <p:cxnSp>
            <p:nvCxnSpPr>
              <p:cNvPr id="54" name="Conector recto 53"/>
              <p:cNvCxnSpPr/>
              <p:nvPr/>
            </p:nvCxnSpPr>
            <p:spPr>
              <a:xfrm flipV="1">
                <a:off x="634839" y="2355892"/>
                <a:ext cx="0" cy="143105"/>
              </a:xfrm>
              <a:prstGeom prst="line">
                <a:avLst/>
              </a:prstGeom>
              <a:ln w="76200" cap="rnd" cmpd="sng">
                <a:solidFill>
                  <a:srgbClr val="F2F2F2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CuadroTexto 54"/>
              <p:cNvSpPr txBox="1"/>
              <p:nvPr/>
            </p:nvSpPr>
            <p:spPr>
              <a:xfrm>
                <a:off x="147722" y="1953352"/>
                <a:ext cx="1021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2000" b="1" dirty="0" smtClean="0">
                    <a:solidFill>
                      <a:srgbClr val="F2F2F2"/>
                    </a:solidFill>
                    <a:latin typeface="Cambria"/>
                    <a:cs typeface="Cambria"/>
                  </a:rPr>
                  <a:t>2002</a:t>
                </a:r>
              </a:p>
            </p:txBody>
          </p:sp>
        </p:grpSp>
        <p:grpSp>
          <p:nvGrpSpPr>
            <p:cNvPr id="24" name="Agrupar 23"/>
            <p:cNvGrpSpPr/>
            <p:nvPr/>
          </p:nvGrpSpPr>
          <p:grpSpPr>
            <a:xfrm>
              <a:off x="-102972" y="2245567"/>
              <a:ext cx="1021279" cy="545645"/>
              <a:chOff x="147722" y="1953352"/>
              <a:chExt cx="1021279" cy="545645"/>
            </a:xfrm>
          </p:grpSpPr>
          <p:cxnSp>
            <p:nvCxnSpPr>
              <p:cNvPr id="52" name="Conector recto 51"/>
              <p:cNvCxnSpPr/>
              <p:nvPr/>
            </p:nvCxnSpPr>
            <p:spPr>
              <a:xfrm flipV="1">
                <a:off x="634839" y="2355892"/>
                <a:ext cx="0" cy="143105"/>
              </a:xfrm>
              <a:prstGeom prst="line">
                <a:avLst/>
              </a:prstGeom>
              <a:ln w="76200" cap="rnd" cmpd="sng">
                <a:solidFill>
                  <a:schemeClr val="bg1">
                    <a:lumMod val="95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CuadroTexto 52"/>
              <p:cNvSpPr txBox="1"/>
              <p:nvPr/>
            </p:nvSpPr>
            <p:spPr>
              <a:xfrm>
                <a:off x="147722" y="1953352"/>
                <a:ext cx="1021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2000" b="1" dirty="0" smtClean="0">
                    <a:solidFill>
                      <a:schemeClr val="bg1">
                        <a:lumMod val="95000"/>
                      </a:schemeClr>
                    </a:solidFill>
                    <a:latin typeface="Cambria"/>
                    <a:cs typeface="Cambria"/>
                  </a:rPr>
                  <a:t>2001</a:t>
                </a:r>
              </a:p>
            </p:txBody>
          </p:sp>
        </p:grpSp>
        <p:cxnSp>
          <p:nvCxnSpPr>
            <p:cNvPr id="25" name="Conector recto 24"/>
            <p:cNvCxnSpPr/>
            <p:nvPr/>
          </p:nvCxnSpPr>
          <p:spPr>
            <a:xfrm>
              <a:off x="0" y="2802615"/>
              <a:ext cx="8770192" cy="0"/>
            </a:xfrm>
            <a:prstGeom prst="line">
              <a:avLst/>
            </a:prstGeom>
            <a:ln w="76200" cap="rnd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uadroTexto 25"/>
            <p:cNvSpPr txBox="1"/>
            <p:nvPr/>
          </p:nvSpPr>
          <p:spPr>
            <a:xfrm>
              <a:off x="4202302" y="2916335"/>
              <a:ext cx="1906340" cy="369332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b="1">
                  <a:latin typeface="Cambria"/>
                  <a:cs typeface="Cambria"/>
                </a:defRPr>
              </a:lvl1pPr>
            </a:lstStyle>
            <a:p>
              <a:r>
                <a:rPr lang="ca-ES" dirty="0" smtClean="0">
                  <a:solidFill>
                    <a:srgbClr val="FF0000"/>
                  </a:solidFill>
                </a:rPr>
                <a:t>CINCA-NOMID</a:t>
              </a:r>
              <a:endParaRPr lang="ca-ES" dirty="0">
                <a:solidFill>
                  <a:srgbClr val="FF0000"/>
                </a:solidFill>
              </a:endParaRPr>
            </a:p>
          </p:txBody>
        </p:sp>
        <p:grpSp>
          <p:nvGrpSpPr>
            <p:cNvPr id="27" name="Agrupar 26"/>
            <p:cNvGrpSpPr/>
            <p:nvPr/>
          </p:nvGrpSpPr>
          <p:grpSpPr>
            <a:xfrm>
              <a:off x="4668355" y="2236557"/>
              <a:ext cx="1021279" cy="545645"/>
              <a:chOff x="147722" y="1953352"/>
              <a:chExt cx="1021279" cy="545645"/>
            </a:xfrm>
          </p:grpSpPr>
          <p:cxnSp>
            <p:nvCxnSpPr>
              <p:cNvPr id="50" name="Conector recto 49"/>
              <p:cNvCxnSpPr/>
              <p:nvPr/>
            </p:nvCxnSpPr>
            <p:spPr>
              <a:xfrm flipV="1">
                <a:off x="634839" y="2355892"/>
                <a:ext cx="0" cy="143105"/>
              </a:xfrm>
              <a:prstGeom prst="line">
                <a:avLst/>
              </a:prstGeom>
              <a:ln w="76200" cap="rnd" cmpd="sng">
                <a:solidFill>
                  <a:schemeClr val="tx1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CuadroTexto 50"/>
              <p:cNvSpPr txBox="1"/>
              <p:nvPr/>
            </p:nvSpPr>
            <p:spPr>
              <a:xfrm>
                <a:off x="147722" y="1953352"/>
                <a:ext cx="1021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2000" b="1" dirty="0" smtClean="0">
                    <a:latin typeface="Cambria"/>
                    <a:cs typeface="Cambria"/>
                  </a:rPr>
                  <a:t>2011</a:t>
                </a:r>
              </a:p>
            </p:txBody>
          </p:sp>
        </p:grpSp>
        <p:grpSp>
          <p:nvGrpSpPr>
            <p:cNvPr id="28" name="Agrupar 27"/>
            <p:cNvGrpSpPr/>
            <p:nvPr/>
          </p:nvGrpSpPr>
          <p:grpSpPr>
            <a:xfrm>
              <a:off x="1919927" y="3564464"/>
              <a:ext cx="6504394" cy="3050977"/>
              <a:chOff x="1293406" y="3429000"/>
              <a:chExt cx="6504394" cy="3050977"/>
            </a:xfrm>
          </p:grpSpPr>
          <p:grpSp>
            <p:nvGrpSpPr>
              <p:cNvPr id="29" name="Agrupar 28"/>
              <p:cNvGrpSpPr/>
              <p:nvPr/>
            </p:nvGrpSpPr>
            <p:grpSpPr>
              <a:xfrm>
                <a:off x="1333500" y="3429000"/>
                <a:ext cx="6464300" cy="3050977"/>
                <a:chOff x="1333500" y="3429000"/>
                <a:chExt cx="6464300" cy="3050977"/>
              </a:xfrm>
            </p:grpSpPr>
            <p:pic>
              <p:nvPicPr>
                <p:cNvPr id="48" name="Imagen 4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333500" y="3429000"/>
                  <a:ext cx="6464300" cy="274320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49" name="CuadroTexto 48"/>
                <p:cNvSpPr txBox="1"/>
                <p:nvPr/>
              </p:nvSpPr>
              <p:spPr>
                <a:xfrm>
                  <a:off x="3093888" y="6172200"/>
                  <a:ext cx="470391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i="1" dirty="0" smtClean="0">
                      <a:latin typeface="Cambria"/>
                      <a:cs typeface="Cambria"/>
                    </a:rPr>
                    <a:t>Arthritis Rheum </a:t>
                  </a:r>
                  <a:r>
                    <a:rPr lang="en-US" sz="1400" dirty="0" smtClean="0">
                      <a:latin typeface="Cambria"/>
                      <a:cs typeface="Cambria"/>
                    </a:rPr>
                    <a:t>2011; 63: 3625-32.</a:t>
                  </a:r>
                  <a:endParaRPr lang="es-ES" sz="1400" dirty="0">
                    <a:latin typeface="Cambria"/>
                    <a:cs typeface="Cambria"/>
                  </a:endParaRPr>
                </a:p>
              </p:txBody>
            </p:sp>
          </p:grpSp>
          <p:sp>
            <p:nvSpPr>
              <p:cNvPr id="47" name="Rectángulo 46"/>
              <p:cNvSpPr/>
              <p:nvPr/>
            </p:nvSpPr>
            <p:spPr>
              <a:xfrm>
                <a:off x="1293406" y="3516793"/>
                <a:ext cx="4795063" cy="314005"/>
              </a:xfrm>
              <a:prstGeom prst="rect">
                <a:avLst/>
              </a:prstGeom>
              <a:solidFill>
                <a:srgbClr val="FF0000">
                  <a:alpha val="17000"/>
                </a:srgbClr>
              </a:solidFill>
              <a:ln w="381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31" name="CuadroTexto 30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7271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err="1" smtClean="0">
                <a:latin typeface="Trebuchet MS"/>
                <a:cs typeface="Trebuchet MS"/>
              </a:rPr>
              <a:t>Mosaicismo</a:t>
            </a:r>
            <a:r>
              <a:rPr lang="es-ES_tradnl" sz="2000" dirty="0" smtClean="0">
                <a:latin typeface="Trebuchet MS"/>
                <a:cs typeface="Trebuchet MS"/>
              </a:rPr>
              <a:t> genético en los </a:t>
            </a:r>
            <a:r>
              <a:rPr lang="es-ES_tradnl" sz="2000" dirty="0">
                <a:latin typeface="Trebuchet MS"/>
                <a:cs typeface="Trebuchet MS"/>
              </a:rPr>
              <a:t>s</a:t>
            </a:r>
            <a:r>
              <a:rPr lang="es-ES_tradnl" sz="2000" dirty="0" smtClean="0">
                <a:latin typeface="Trebuchet MS"/>
                <a:cs typeface="Trebuchet MS"/>
              </a:rPr>
              <a:t>índromes CAPS</a:t>
            </a:r>
            <a:endParaRPr lang="es-ES_tradnl"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98265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Agrupar 21"/>
          <p:cNvGrpSpPr/>
          <p:nvPr/>
        </p:nvGrpSpPr>
        <p:grpSpPr>
          <a:xfrm>
            <a:off x="2424687" y="1051247"/>
            <a:ext cx="1021279" cy="545645"/>
            <a:chOff x="147722" y="1953352"/>
            <a:chExt cx="1021279" cy="545645"/>
          </a:xfrm>
        </p:grpSpPr>
        <p:cxnSp>
          <p:nvCxnSpPr>
            <p:cNvPr id="56" name="Conector recto 55"/>
            <p:cNvCxnSpPr/>
            <p:nvPr/>
          </p:nvCxnSpPr>
          <p:spPr>
            <a:xfrm flipV="1">
              <a:off x="634839" y="2355892"/>
              <a:ext cx="0" cy="143105"/>
            </a:xfrm>
            <a:prstGeom prst="line">
              <a:avLst/>
            </a:prstGeom>
            <a:ln w="76200" cap="rnd" cmpd="sng">
              <a:solidFill>
                <a:srgbClr val="F2F2F2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uadroTexto 56"/>
            <p:cNvSpPr txBox="1"/>
            <p:nvPr/>
          </p:nvSpPr>
          <p:spPr>
            <a:xfrm>
              <a:off x="147722" y="1953352"/>
              <a:ext cx="10212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2000" b="1" dirty="0" smtClean="0">
                  <a:solidFill>
                    <a:srgbClr val="F2F2F2"/>
                  </a:solidFill>
                  <a:latin typeface="Cambria"/>
                  <a:cs typeface="Cambria"/>
                </a:rPr>
                <a:t>2005</a:t>
              </a:r>
            </a:p>
          </p:txBody>
        </p:sp>
      </p:grpSp>
      <p:grpSp>
        <p:nvGrpSpPr>
          <p:cNvPr id="23" name="Agrupar 22"/>
          <p:cNvGrpSpPr/>
          <p:nvPr/>
        </p:nvGrpSpPr>
        <p:grpSpPr>
          <a:xfrm>
            <a:off x="607030" y="1060257"/>
            <a:ext cx="1021279" cy="545645"/>
            <a:chOff x="147722" y="1953352"/>
            <a:chExt cx="1021279" cy="545645"/>
          </a:xfrm>
        </p:grpSpPr>
        <p:cxnSp>
          <p:nvCxnSpPr>
            <p:cNvPr id="54" name="Conector recto 53"/>
            <p:cNvCxnSpPr/>
            <p:nvPr/>
          </p:nvCxnSpPr>
          <p:spPr>
            <a:xfrm flipV="1">
              <a:off x="634839" y="2355892"/>
              <a:ext cx="0" cy="143105"/>
            </a:xfrm>
            <a:prstGeom prst="line">
              <a:avLst/>
            </a:prstGeom>
            <a:ln w="76200" cap="rnd" cmpd="sng">
              <a:solidFill>
                <a:srgbClr val="F2F2F2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uadroTexto 54"/>
            <p:cNvSpPr txBox="1"/>
            <p:nvPr/>
          </p:nvSpPr>
          <p:spPr>
            <a:xfrm>
              <a:off x="147722" y="1953352"/>
              <a:ext cx="10212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2000" b="1" dirty="0" smtClean="0">
                  <a:solidFill>
                    <a:srgbClr val="F2F2F2"/>
                  </a:solidFill>
                  <a:latin typeface="Cambria"/>
                  <a:cs typeface="Cambria"/>
                </a:rPr>
                <a:t>2002</a:t>
              </a:r>
            </a:p>
          </p:txBody>
        </p:sp>
      </p:grpSp>
      <p:grpSp>
        <p:nvGrpSpPr>
          <p:cNvPr id="24" name="Agrupar 23"/>
          <p:cNvGrpSpPr/>
          <p:nvPr/>
        </p:nvGrpSpPr>
        <p:grpSpPr>
          <a:xfrm>
            <a:off x="-102972" y="1060257"/>
            <a:ext cx="1021279" cy="545645"/>
            <a:chOff x="147722" y="1953352"/>
            <a:chExt cx="1021279" cy="545645"/>
          </a:xfrm>
        </p:grpSpPr>
        <p:cxnSp>
          <p:nvCxnSpPr>
            <p:cNvPr id="52" name="Conector recto 51"/>
            <p:cNvCxnSpPr/>
            <p:nvPr/>
          </p:nvCxnSpPr>
          <p:spPr>
            <a:xfrm flipV="1">
              <a:off x="634839" y="2355892"/>
              <a:ext cx="0" cy="143105"/>
            </a:xfrm>
            <a:prstGeom prst="line">
              <a:avLst/>
            </a:prstGeom>
            <a:ln w="76200" cap="rnd" cmpd="sng">
              <a:solidFill>
                <a:schemeClr val="bg1">
                  <a:lumMod val="95000"/>
                </a:schemeClr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uadroTexto 52"/>
            <p:cNvSpPr txBox="1"/>
            <p:nvPr/>
          </p:nvSpPr>
          <p:spPr>
            <a:xfrm>
              <a:off x="147722" y="1953352"/>
              <a:ext cx="10212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2000" b="1" dirty="0" smtClean="0">
                  <a:solidFill>
                    <a:schemeClr val="bg1">
                      <a:lumMod val="95000"/>
                    </a:schemeClr>
                  </a:solidFill>
                  <a:latin typeface="Cambria"/>
                  <a:cs typeface="Cambria"/>
                </a:rPr>
                <a:t>2001</a:t>
              </a:r>
            </a:p>
          </p:txBody>
        </p:sp>
      </p:grpSp>
      <p:cxnSp>
        <p:nvCxnSpPr>
          <p:cNvPr id="25" name="Conector recto 24"/>
          <p:cNvCxnSpPr/>
          <p:nvPr/>
        </p:nvCxnSpPr>
        <p:spPr>
          <a:xfrm>
            <a:off x="0" y="1617305"/>
            <a:ext cx="8770192" cy="0"/>
          </a:xfrm>
          <a:prstGeom prst="line">
            <a:avLst/>
          </a:prstGeom>
          <a:ln w="76200" cap="rnd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4202302" y="1731025"/>
            <a:ext cx="1906340" cy="3693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>
                <a:latin typeface="Cambria"/>
                <a:cs typeface="Cambria"/>
              </a:defRPr>
            </a:lvl1pPr>
          </a:lstStyle>
          <a:p>
            <a:r>
              <a:rPr lang="ca-ES" dirty="0" smtClean="0">
                <a:solidFill>
                  <a:srgbClr val="FF0000"/>
                </a:solidFill>
              </a:rPr>
              <a:t>CINCA-NOMID</a:t>
            </a:r>
            <a:endParaRPr lang="ca-ES" dirty="0">
              <a:solidFill>
                <a:srgbClr val="FF0000"/>
              </a:solidFill>
            </a:endParaRPr>
          </a:p>
        </p:txBody>
      </p:sp>
      <p:grpSp>
        <p:nvGrpSpPr>
          <p:cNvPr id="27" name="Agrupar 26"/>
          <p:cNvGrpSpPr/>
          <p:nvPr/>
        </p:nvGrpSpPr>
        <p:grpSpPr>
          <a:xfrm>
            <a:off x="4668355" y="1051247"/>
            <a:ext cx="1021279" cy="545645"/>
            <a:chOff x="147722" y="1953352"/>
            <a:chExt cx="1021279" cy="545645"/>
          </a:xfrm>
        </p:grpSpPr>
        <p:cxnSp>
          <p:nvCxnSpPr>
            <p:cNvPr id="50" name="Conector recto 49"/>
            <p:cNvCxnSpPr/>
            <p:nvPr/>
          </p:nvCxnSpPr>
          <p:spPr>
            <a:xfrm flipV="1">
              <a:off x="634839" y="2355892"/>
              <a:ext cx="0" cy="143105"/>
            </a:xfrm>
            <a:prstGeom prst="line">
              <a:avLst/>
            </a:prstGeom>
            <a:ln w="76200" cap="rnd" cmpd="sng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uadroTexto 50"/>
            <p:cNvSpPr txBox="1"/>
            <p:nvPr/>
          </p:nvSpPr>
          <p:spPr>
            <a:xfrm>
              <a:off x="147722" y="1953352"/>
              <a:ext cx="10212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2000" b="1" dirty="0" smtClean="0">
                  <a:latin typeface="Cambria"/>
                  <a:cs typeface="Cambria"/>
                </a:rPr>
                <a:t>2011</a:t>
              </a:r>
            </a:p>
          </p:txBody>
        </p:sp>
      </p:grpSp>
      <p:grpSp>
        <p:nvGrpSpPr>
          <p:cNvPr id="30" name="Agrupar 29"/>
          <p:cNvGrpSpPr/>
          <p:nvPr/>
        </p:nvGrpSpPr>
        <p:grpSpPr>
          <a:xfrm>
            <a:off x="2051342" y="2442060"/>
            <a:ext cx="5170722" cy="3186640"/>
            <a:chOff x="1932811" y="3582689"/>
            <a:chExt cx="5170722" cy="3186640"/>
          </a:xfrm>
        </p:grpSpPr>
        <p:grpSp>
          <p:nvGrpSpPr>
            <p:cNvPr id="31" name="58 Grupo"/>
            <p:cNvGrpSpPr>
              <a:grpSpLocks/>
            </p:cNvGrpSpPr>
            <p:nvPr/>
          </p:nvGrpSpPr>
          <p:grpSpPr bwMode="auto">
            <a:xfrm>
              <a:off x="2040467" y="3582689"/>
              <a:ext cx="5063066" cy="2827498"/>
              <a:chOff x="4476241" y="4608423"/>
              <a:chExt cx="3768167" cy="2252358"/>
            </a:xfrm>
          </p:grpSpPr>
          <p:grpSp>
            <p:nvGrpSpPr>
              <p:cNvPr id="33" name="55 Grupo"/>
              <p:cNvGrpSpPr>
                <a:grpSpLocks/>
              </p:cNvGrpSpPr>
              <p:nvPr/>
            </p:nvGrpSpPr>
            <p:grpSpPr bwMode="auto">
              <a:xfrm>
                <a:off x="4476241" y="4760769"/>
                <a:ext cx="3768167" cy="2100012"/>
                <a:chOff x="4476241" y="4760769"/>
                <a:chExt cx="3768167" cy="2100012"/>
              </a:xfrm>
            </p:grpSpPr>
            <p:pic>
              <p:nvPicPr>
                <p:cNvPr id="35" name="Picture 3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476241" y="4760769"/>
                  <a:ext cx="3768167" cy="21000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6" name="54 Elipse"/>
                <p:cNvSpPr/>
                <p:nvPr/>
              </p:nvSpPr>
              <p:spPr>
                <a:xfrm>
                  <a:off x="5003435" y="5733654"/>
                  <a:ext cx="589124" cy="54610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  <p:sp>
            <p:nvSpPr>
              <p:cNvPr id="34" name="62 CuadroTexto"/>
              <p:cNvSpPr txBox="1">
                <a:spLocks noChangeArrowheads="1"/>
              </p:cNvSpPr>
              <p:nvPr/>
            </p:nvSpPr>
            <p:spPr bwMode="auto">
              <a:xfrm>
                <a:off x="4572000" y="4608423"/>
                <a:ext cx="1658980" cy="4167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ca-ES" sz="1400" i="1" dirty="0" err="1">
                    <a:latin typeface="Cambria"/>
                    <a:cs typeface="Cambria"/>
                  </a:rPr>
                  <a:t>Subclonatge</a:t>
                </a:r>
                <a:r>
                  <a:rPr lang="ca-ES" sz="1400" i="1" dirty="0">
                    <a:latin typeface="Cambria"/>
                    <a:cs typeface="Cambria"/>
                  </a:rPr>
                  <a:t> i seqüenciació de clones</a:t>
                </a:r>
              </a:p>
            </p:txBody>
          </p:sp>
        </p:grpSp>
        <p:sp>
          <p:nvSpPr>
            <p:cNvPr id="32" name="CuadroTexto 31"/>
            <p:cNvSpPr txBox="1"/>
            <p:nvPr/>
          </p:nvSpPr>
          <p:spPr>
            <a:xfrm>
              <a:off x="1932811" y="6461552"/>
              <a:ext cx="4703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i="1" dirty="0" smtClean="0">
                  <a:latin typeface="Cambria"/>
                  <a:cs typeface="Cambria"/>
                </a:rPr>
                <a:t>Arthritis Rheum </a:t>
              </a:r>
              <a:r>
                <a:rPr lang="en-US" sz="1400" dirty="0" smtClean="0">
                  <a:latin typeface="Cambria"/>
                  <a:cs typeface="Cambria"/>
                </a:rPr>
                <a:t>2011; 63: 3625-32.</a:t>
              </a:r>
              <a:endParaRPr lang="es-ES" sz="1400" dirty="0">
                <a:latin typeface="Cambria"/>
                <a:cs typeface="Cambria"/>
              </a:endParaRPr>
            </a:p>
          </p:txBody>
        </p:sp>
      </p:grpSp>
      <p:sp>
        <p:nvSpPr>
          <p:cNvPr id="29" name="CuadroTexto 28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7271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err="1" smtClean="0">
                <a:latin typeface="Trebuchet MS"/>
                <a:cs typeface="Trebuchet MS"/>
              </a:rPr>
              <a:t>Mosaicismo</a:t>
            </a:r>
            <a:r>
              <a:rPr lang="es-ES_tradnl" sz="2000" dirty="0" smtClean="0">
                <a:latin typeface="Trebuchet MS"/>
                <a:cs typeface="Trebuchet MS"/>
              </a:rPr>
              <a:t> genético en los </a:t>
            </a:r>
            <a:r>
              <a:rPr lang="es-ES_tradnl" sz="2000" dirty="0">
                <a:latin typeface="Trebuchet MS"/>
                <a:cs typeface="Trebuchet MS"/>
              </a:rPr>
              <a:t>s</a:t>
            </a:r>
            <a:r>
              <a:rPr lang="es-ES_tradnl" sz="2000" dirty="0" smtClean="0">
                <a:latin typeface="Trebuchet MS"/>
                <a:cs typeface="Trebuchet MS"/>
              </a:rPr>
              <a:t>índromes CAPS</a:t>
            </a:r>
            <a:endParaRPr lang="es-ES_tradnl"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13289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/>
        </p:nvGrpSpPr>
        <p:grpSpPr>
          <a:xfrm>
            <a:off x="-102972" y="1051247"/>
            <a:ext cx="8873164" cy="4643467"/>
            <a:chOff x="-102972" y="2236557"/>
            <a:chExt cx="8873164" cy="4643467"/>
          </a:xfrm>
        </p:grpSpPr>
        <p:grpSp>
          <p:nvGrpSpPr>
            <p:cNvPr id="29" name="Agrupar 28"/>
            <p:cNvGrpSpPr/>
            <p:nvPr/>
          </p:nvGrpSpPr>
          <p:grpSpPr>
            <a:xfrm>
              <a:off x="5953159" y="2236557"/>
              <a:ext cx="1021279" cy="545645"/>
              <a:chOff x="147722" y="1953352"/>
              <a:chExt cx="1021279" cy="545645"/>
            </a:xfrm>
          </p:grpSpPr>
          <p:cxnSp>
            <p:nvCxnSpPr>
              <p:cNvPr id="66" name="Conector recto 65"/>
              <p:cNvCxnSpPr/>
              <p:nvPr/>
            </p:nvCxnSpPr>
            <p:spPr>
              <a:xfrm flipV="1">
                <a:off x="634839" y="2355892"/>
                <a:ext cx="0" cy="143105"/>
              </a:xfrm>
              <a:prstGeom prst="line">
                <a:avLst/>
              </a:prstGeom>
              <a:ln w="76200" cap="rnd" cmpd="sng">
                <a:solidFill>
                  <a:schemeClr val="tx1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CuadroTexto 66"/>
              <p:cNvSpPr txBox="1"/>
              <p:nvPr/>
            </p:nvSpPr>
            <p:spPr>
              <a:xfrm>
                <a:off x="147722" y="1953352"/>
                <a:ext cx="1021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2000" b="1" dirty="0" smtClean="0">
                    <a:latin typeface="Cambria"/>
                    <a:cs typeface="Cambria"/>
                  </a:rPr>
                  <a:t>2014</a:t>
                </a:r>
              </a:p>
            </p:txBody>
          </p:sp>
        </p:grpSp>
        <p:grpSp>
          <p:nvGrpSpPr>
            <p:cNvPr id="37" name="Agrupar 36"/>
            <p:cNvGrpSpPr/>
            <p:nvPr/>
          </p:nvGrpSpPr>
          <p:grpSpPr>
            <a:xfrm>
              <a:off x="4668355" y="2236557"/>
              <a:ext cx="1021279" cy="545645"/>
              <a:chOff x="147722" y="1953352"/>
              <a:chExt cx="1021279" cy="545645"/>
            </a:xfrm>
          </p:grpSpPr>
          <p:cxnSp>
            <p:nvCxnSpPr>
              <p:cNvPr id="64" name="Conector recto 63"/>
              <p:cNvCxnSpPr/>
              <p:nvPr/>
            </p:nvCxnSpPr>
            <p:spPr>
              <a:xfrm flipV="1">
                <a:off x="634839" y="2355892"/>
                <a:ext cx="0" cy="143105"/>
              </a:xfrm>
              <a:prstGeom prst="line">
                <a:avLst/>
              </a:prstGeom>
              <a:ln w="76200" cap="rnd" cmpd="sng">
                <a:solidFill>
                  <a:srgbClr val="F2F2F2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CuadroTexto 64"/>
              <p:cNvSpPr txBox="1"/>
              <p:nvPr/>
            </p:nvSpPr>
            <p:spPr>
              <a:xfrm>
                <a:off x="147722" y="1953352"/>
                <a:ext cx="1021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2000" b="1" dirty="0" smtClean="0">
                    <a:solidFill>
                      <a:srgbClr val="F2F2F2"/>
                    </a:solidFill>
                    <a:latin typeface="Cambria"/>
                    <a:cs typeface="Cambria"/>
                  </a:rPr>
                  <a:t>2011</a:t>
                </a:r>
              </a:p>
            </p:txBody>
          </p:sp>
        </p:grpSp>
        <p:grpSp>
          <p:nvGrpSpPr>
            <p:cNvPr id="38" name="Agrupar 37"/>
            <p:cNvGrpSpPr/>
            <p:nvPr/>
          </p:nvGrpSpPr>
          <p:grpSpPr>
            <a:xfrm>
              <a:off x="2424687" y="2236557"/>
              <a:ext cx="1021279" cy="545645"/>
              <a:chOff x="147722" y="1953352"/>
              <a:chExt cx="1021279" cy="545645"/>
            </a:xfrm>
          </p:grpSpPr>
          <p:cxnSp>
            <p:nvCxnSpPr>
              <p:cNvPr id="62" name="Conector recto 61"/>
              <p:cNvCxnSpPr/>
              <p:nvPr/>
            </p:nvCxnSpPr>
            <p:spPr>
              <a:xfrm flipV="1">
                <a:off x="634839" y="2355892"/>
                <a:ext cx="0" cy="143105"/>
              </a:xfrm>
              <a:prstGeom prst="line">
                <a:avLst/>
              </a:prstGeom>
              <a:ln w="76200" cap="rnd" cmpd="sng">
                <a:solidFill>
                  <a:srgbClr val="F2F2F2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CuadroTexto 62"/>
              <p:cNvSpPr txBox="1"/>
              <p:nvPr/>
            </p:nvSpPr>
            <p:spPr>
              <a:xfrm>
                <a:off x="147722" y="1953352"/>
                <a:ext cx="1021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2000" b="1" dirty="0" smtClean="0">
                    <a:solidFill>
                      <a:srgbClr val="F2F2F2"/>
                    </a:solidFill>
                    <a:latin typeface="Cambria"/>
                    <a:cs typeface="Cambria"/>
                  </a:rPr>
                  <a:t>2005</a:t>
                </a:r>
              </a:p>
            </p:txBody>
          </p:sp>
        </p:grpSp>
        <p:grpSp>
          <p:nvGrpSpPr>
            <p:cNvPr id="39" name="Agrupar 38"/>
            <p:cNvGrpSpPr/>
            <p:nvPr/>
          </p:nvGrpSpPr>
          <p:grpSpPr>
            <a:xfrm>
              <a:off x="607030" y="2245567"/>
              <a:ext cx="1021279" cy="545645"/>
              <a:chOff x="147722" y="1953352"/>
              <a:chExt cx="1021279" cy="545645"/>
            </a:xfrm>
          </p:grpSpPr>
          <p:cxnSp>
            <p:nvCxnSpPr>
              <p:cNvPr id="60" name="Conector recto 59"/>
              <p:cNvCxnSpPr/>
              <p:nvPr/>
            </p:nvCxnSpPr>
            <p:spPr>
              <a:xfrm flipV="1">
                <a:off x="634839" y="2355892"/>
                <a:ext cx="0" cy="143105"/>
              </a:xfrm>
              <a:prstGeom prst="line">
                <a:avLst/>
              </a:prstGeom>
              <a:ln w="76200" cap="rnd" cmpd="sng">
                <a:solidFill>
                  <a:srgbClr val="F2F2F2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CuadroTexto 60"/>
              <p:cNvSpPr txBox="1"/>
              <p:nvPr/>
            </p:nvSpPr>
            <p:spPr>
              <a:xfrm>
                <a:off x="147722" y="1953352"/>
                <a:ext cx="1021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2000" b="1" dirty="0" smtClean="0">
                    <a:solidFill>
                      <a:srgbClr val="F2F2F2"/>
                    </a:solidFill>
                    <a:latin typeface="Cambria"/>
                    <a:cs typeface="Cambria"/>
                  </a:rPr>
                  <a:t>2002</a:t>
                </a:r>
              </a:p>
            </p:txBody>
          </p:sp>
        </p:grpSp>
        <p:grpSp>
          <p:nvGrpSpPr>
            <p:cNvPr id="41" name="Agrupar 40"/>
            <p:cNvGrpSpPr/>
            <p:nvPr/>
          </p:nvGrpSpPr>
          <p:grpSpPr>
            <a:xfrm>
              <a:off x="-102972" y="2245567"/>
              <a:ext cx="1021279" cy="545645"/>
              <a:chOff x="147722" y="1953352"/>
              <a:chExt cx="1021279" cy="545645"/>
            </a:xfrm>
          </p:grpSpPr>
          <p:cxnSp>
            <p:nvCxnSpPr>
              <p:cNvPr id="58" name="Conector recto 57"/>
              <p:cNvCxnSpPr/>
              <p:nvPr/>
            </p:nvCxnSpPr>
            <p:spPr>
              <a:xfrm flipV="1">
                <a:off x="634839" y="2355892"/>
                <a:ext cx="0" cy="143105"/>
              </a:xfrm>
              <a:prstGeom prst="line">
                <a:avLst/>
              </a:prstGeom>
              <a:ln w="76200" cap="rnd" cmpd="sng">
                <a:solidFill>
                  <a:schemeClr val="bg1">
                    <a:lumMod val="95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CuadroTexto 58"/>
              <p:cNvSpPr txBox="1"/>
              <p:nvPr/>
            </p:nvSpPr>
            <p:spPr>
              <a:xfrm>
                <a:off x="147722" y="1953352"/>
                <a:ext cx="1021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2000" b="1" dirty="0" smtClean="0">
                    <a:solidFill>
                      <a:schemeClr val="bg1">
                        <a:lumMod val="95000"/>
                      </a:schemeClr>
                    </a:solidFill>
                    <a:latin typeface="Cambria"/>
                    <a:cs typeface="Cambria"/>
                  </a:rPr>
                  <a:t>2001</a:t>
                </a:r>
              </a:p>
            </p:txBody>
          </p:sp>
        </p:grpSp>
        <p:cxnSp>
          <p:nvCxnSpPr>
            <p:cNvPr id="42" name="Conector recto 41"/>
            <p:cNvCxnSpPr/>
            <p:nvPr/>
          </p:nvCxnSpPr>
          <p:spPr>
            <a:xfrm>
              <a:off x="0" y="2802615"/>
              <a:ext cx="8770192" cy="0"/>
            </a:xfrm>
            <a:prstGeom prst="line">
              <a:avLst/>
            </a:prstGeom>
            <a:ln w="76200" cap="rnd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uadroTexto 42"/>
            <p:cNvSpPr txBox="1"/>
            <p:nvPr/>
          </p:nvSpPr>
          <p:spPr>
            <a:xfrm>
              <a:off x="5492449" y="2916335"/>
              <a:ext cx="1906340" cy="369332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b="1">
                  <a:latin typeface="Cambria"/>
                  <a:cs typeface="Cambria"/>
                </a:defRPr>
              </a:lvl1pPr>
            </a:lstStyle>
            <a:p>
              <a:r>
                <a:rPr lang="ca-ES" dirty="0" smtClean="0">
                  <a:solidFill>
                    <a:srgbClr val="FF0000"/>
                  </a:solidFill>
                </a:rPr>
                <a:t>MWS</a:t>
              </a:r>
              <a:endParaRPr lang="ca-ES" dirty="0">
                <a:solidFill>
                  <a:srgbClr val="FF0000"/>
                </a:solidFill>
              </a:endParaRPr>
            </a:p>
          </p:txBody>
        </p:sp>
        <p:cxnSp>
          <p:nvCxnSpPr>
            <p:cNvPr id="44" name="Conector recto 43"/>
            <p:cNvCxnSpPr/>
            <p:nvPr/>
          </p:nvCxnSpPr>
          <p:spPr>
            <a:xfrm>
              <a:off x="0" y="2802615"/>
              <a:ext cx="8770192" cy="0"/>
            </a:xfrm>
            <a:prstGeom prst="line">
              <a:avLst/>
            </a:prstGeom>
            <a:ln w="76200" cap="rnd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Agrupar 44"/>
            <p:cNvGrpSpPr/>
            <p:nvPr/>
          </p:nvGrpSpPr>
          <p:grpSpPr>
            <a:xfrm>
              <a:off x="2346840" y="3435347"/>
              <a:ext cx="6184616" cy="3444677"/>
              <a:chOff x="1296994" y="3435347"/>
              <a:chExt cx="6184616" cy="3444677"/>
            </a:xfrm>
          </p:grpSpPr>
          <p:grpSp>
            <p:nvGrpSpPr>
              <p:cNvPr id="46" name="Agrupar 45"/>
              <p:cNvGrpSpPr/>
              <p:nvPr/>
            </p:nvGrpSpPr>
            <p:grpSpPr>
              <a:xfrm>
                <a:off x="1296994" y="3435347"/>
                <a:ext cx="6184616" cy="3444677"/>
                <a:chOff x="1296994" y="3282950"/>
                <a:chExt cx="6184616" cy="3444677"/>
              </a:xfrm>
            </p:grpSpPr>
            <p:pic>
              <p:nvPicPr>
                <p:cNvPr id="48" name="Imagen 4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27010" y="3282950"/>
                  <a:ext cx="5054600" cy="313690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49" name="CuadroTexto 48"/>
                <p:cNvSpPr txBox="1"/>
                <p:nvPr/>
              </p:nvSpPr>
              <p:spPr>
                <a:xfrm>
                  <a:off x="1296994" y="6419850"/>
                  <a:ext cx="618461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i="1" dirty="0" smtClean="0">
                      <a:latin typeface="Cambria"/>
                      <a:cs typeface="Cambria"/>
                    </a:rPr>
                    <a:t>Ann Rheum Dis </a:t>
                  </a:r>
                  <a:r>
                    <a:rPr lang="en-US" sz="1400" dirty="0" smtClean="0">
                      <a:latin typeface="Cambria"/>
                      <a:cs typeface="Cambria"/>
                    </a:rPr>
                    <a:t>2015; 74: 603-10.</a:t>
                  </a:r>
                  <a:endParaRPr lang="es-ES" sz="1400" dirty="0">
                    <a:latin typeface="Cambria"/>
                    <a:cs typeface="Cambria"/>
                  </a:endParaRPr>
                </a:p>
              </p:txBody>
            </p:sp>
          </p:grpSp>
          <p:sp>
            <p:nvSpPr>
              <p:cNvPr id="47" name="Rectángulo 46"/>
              <p:cNvSpPr/>
              <p:nvPr/>
            </p:nvSpPr>
            <p:spPr>
              <a:xfrm>
                <a:off x="2427010" y="3435347"/>
                <a:ext cx="2517523" cy="314005"/>
              </a:xfrm>
              <a:prstGeom prst="rect">
                <a:avLst/>
              </a:prstGeom>
              <a:solidFill>
                <a:srgbClr val="FF0000">
                  <a:alpha val="17000"/>
                </a:srgbClr>
              </a:solidFill>
              <a:ln w="381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30" name="CuadroTexto 29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7271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err="1" smtClean="0">
                <a:latin typeface="Trebuchet MS"/>
                <a:cs typeface="Trebuchet MS"/>
              </a:rPr>
              <a:t>Mosaicismo</a:t>
            </a:r>
            <a:r>
              <a:rPr lang="es-ES_tradnl" sz="2000" dirty="0" smtClean="0">
                <a:latin typeface="Trebuchet MS"/>
                <a:cs typeface="Trebuchet MS"/>
              </a:rPr>
              <a:t> genético en los </a:t>
            </a:r>
            <a:r>
              <a:rPr lang="es-ES_tradnl" sz="2000" dirty="0">
                <a:latin typeface="Trebuchet MS"/>
                <a:cs typeface="Trebuchet MS"/>
              </a:rPr>
              <a:t>s</a:t>
            </a:r>
            <a:r>
              <a:rPr lang="es-ES_tradnl" sz="2000" dirty="0" smtClean="0">
                <a:latin typeface="Trebuchet MS"/>
                <a:cs typeface="Trebuchet MS"/>
              </a:rPr>
              <a:t>índromes CAPS</a:t>
            </a:r>
            <a:endParaRPr lang="es-ES_tradnl"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01273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Agrupar 26"/>
          <p:cNvGrpSpPr/>
          <p:nvPr/>
        </p:nvGrpSpPr>
        <p:grpSpPr>
          <a:xfrm>
            <a:off x="-102972" y="1038547"/>
            <a:ext cx="8873165" cy="4075343"/>
            <a:chOff x="-102972" y="2223857"/>
            <a:chExt cx="8873165" cy="4075343"/>
          </a:xfrm>
        </p:grpSpPr>
        <p:grpSp>
          <p:nvGrpSpPr>
            <p:cNvPr id="30" name="Agrupar 29"/>
            <p:cNvGrpSpPr/>
            <p:nvPr/>
          </p:nvGrpSpPr>
          <p:grpSpPr>
            <a:xfrm>
              <a:off x="5953159" y="2236557"/>
              <a:ext cx="1021279" cy="545645"/>
              <a:chOff x="147722" y="1953352"/>
              <a:chExt cx="1021279" cy="545645"/>
            </a:xfrm>
          </p:grpSpPr>
          <p:cxnSp>
            <p:nvCxnSpPr>
              <p:cNvPr id="83" name="Conector recto 82"/>
              <p:cNvCxnSpPr/>
              <p:nvPr/>
            </p:nvCxnSpPr>
            <p:spPr>
              <a:xfrm flipV="1">
                <a:off x="634839" y="2355892"/>
                <a:ext cx="0" cy="143105"/>
              </a:xfrm>
              <a:prstGeom prst="line">
                <a:avLst/>
              </a:prstGeom>
              <a:ln w="76200" cap="rnd" cmpd="sng">
                <a:solidFill>
                  <a:srgbClr val="F2F2F2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CuadroTexto 83"/>
              <p:cNvSpPr txBox="1"/>
              <p:nvPr/>
            </p:nvSpPr>
            <p:spPr>
              <a:xfrm>
                <a:off x="147722" y="1953352"/>
                <a:ext cx="1021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2000" b="1" dirty="0" smtClean="0">
                    <a:solidFill>
                      <a:srgbClr val="F2F2F2"/>
                    </a:solidFill>
                    <a:latin typeface="Cambria"/>
                    <a:cs typeface="Cambria"/>
                  </a:rPr>
                  <a:t>2014</a:t>
                </a:r>
              </a:p>
            </p:txBody>
          </p:sp>
        </p:grpSp>
        <p:grpSp>
          <p:nvGrpSpPr>
            <p:cNvPr id="31" name="Agrupar 30"/>
            <p:cNvGrpSpPr/>
            <p:nvPr/>
          </p:nvGrpSpPr>
          <p:grpSpPr>
            <a:xfrm>
              <a:off x="4668355" y="2236557"/>
              <a:ext cx="1021279" cy="545645"/>
              <a:chOff x="147722" y="1953352"/>
              <a:chExt cx="1021279" cy="545645"/>
            </a:xfrm>
          </p:grpSpPr>
          <p:cxnSp>
            <p:nvCxnSpPr>
              <p:cNvPr id="81" name="Conector recto 80"/>
              <p:cNvCxnSpPr/>
              <p:nvPr/>
            </p:nvCxnSpPr>
            <p:spPr>
              <a:xfrm flipV="1">
                <a:off x="634839" y="2355892"/>
                <a:ext cx="0" cy="143105"/>
              </a:xfrm>
              <a:prstGeom prst="line">
                <a:avLst/>
              </a:prstGeom>
              <a:ln w="76200" cap="rnd" cmpd="sng">
                <a:solidFill>
                  <a:srgbClr val="F2F2F2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CuadroTexto 81"/>
              <p:cNvSpPr txBox="1"/>
              <p:nvPr/>
            </p:nvSpPr>
            <p:spPr>
              <a:xfrm>
                <a:off x="147722" y="1953352"/>
                <a:ext cx="1021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2000" b="1" dirty="0" smtClean="0">
                    <a:solidFill>
                      <a:srgbClr val="F2F2F2"/>
                    </a:solidFill>
                    <a:latin typeface="Cambria"/>
                    <a:cs typeface="Cambria"/>
                  </a:rPr>
                  <a:t>2011</a:t>
                </a:r>
              </a:p>
            </p:txBody>
          </p:sp>
        </p:grpSp>
        <p:grpSp>
          <p:nvGrpSpPr>
            <p:cNvPr id="32" name="Agrupar 31"/>
            <p:cNvGrpSpPr/>
            <p:nvPr/>
          </p:nvGrpSpPr>
          <p:grpSpPr>
            <a:xfrm>
              <a:off x="2424687" y="2236557"/>
              <a:ext cx="1021279" cy="545645"/>
              <a:chOff x="147722" y="1953352"/>
              <a:chExt cx="1021279" cy="545645"/>
            </a:xfrm>
          </p:grpSpPr>
          <p:cxnSp>
            <p:nvCxnSpPr>
              <p:cNvPr id="79" name="Conector recto 78"/>
              <p:cNvCxnSpPr/>
              <p:nvPr/>
            </p:nvCxnSpPr>
            <p:spPr>
              <a:xfrm flipV="1">
                <a:off x="634839" y="2355892"/>
                <a:ext cx="0" cy="143105"/>
              </a:xfrm>
              <a:prstGeom prst="line">
                <a:avLst/>
              </a:prstGeom>
              <a:ln w="76200" cap="rnd" cmpd="sng">
                <a:solidFill>
                  <a:srgbClr val="F2F2F2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CuadroTexto 79"/>
              <p:cNvSpPr txBox="1"/>
              <p:nvPr/>
            </p:nvSpPr>
            <p:spPr>
              <a:xfrm>
                <a:off x="147722" y="1953352"/>
                <a:ext cx="1021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2000" b="1" dirty="0" smtClean="0">
                    <a:solidFill>
                      <a:srgbClr val="F2F2F2"/>
                    </a:solidFill>
                    <a:latin typeface="Cambria"/>
                    <a:cs typeface="Cambria"/>
                  </a:rPr>
                  <a:t>2005</a:t>
                </a:r>
              </a:p>
            </p:txBody>
          </p:sp>
        </p:grpSp>
        <p:grpSp>
          <p:nvGrpSpPr>
            <p:cNvPr id="33" name="Agrupar 32"/>
            <p:cNvGrpSpPr/>
            <p:nvPr/>
          </p:nvGrpSpPr>
          <p:grpSpPr>
            <a:xfrm>
              <a:off x="607030" y="2245567"/>
              <a:ext cx="1021279" cy="545645"/>
              <a:chOff x="147722" y="1953352"/>
              <a:chExt cx="1021279" cy="545645"/>
            </a:xfrm>
          </p:grpSpPr>
          <p:cxnSp>
            <p:nvCxnSpPr>
              <p:cNvPr id="77" name="Conector recto 76"/>
              <p:cNvCxnSpPr/>
              <p:nvPr/>
            </p:nvCxnSpPr>
            <p:spPr>
              <a:xfrm flipV="1">
                <a:off x="634839" y="2355892"/>
                <a:ext cx="0" cy="143105"/>
              </a:xfrm>
              <a:prstGeom prst="line">
                <a:avLst/>
              </a:prstGeom>
              <a:ln w="76200" cap="rnd" cmpd="sng">
                <a:solidFill>
                  <a:srgbClr val="F2F2F2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CuadroTexto 77"/>
              <p:cNvSpPr txBox="1"/>
              <p:nvPr/>
            </p:nvSpPr>
            <p:spPr>
              <a:xfrm>
                <a:off x="147722" y="1953352"/>
                <a:ext cx="1021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2000" b="1" dirty="0" smtClean="0">
                    <a:solidFill>
                      <a:srgbClr val="F2F2F2"/>
                    </a:solidFill>
                    <a:latin typeface="Cambria"/>
                    <a:cs typeface="Cambria"/>
                  </a:rPr>
                  <a:t>2002</a:t>
                </a:r>
              </a:p>
            </p:txBody>
          </p:sp>
        </p:grpSp>
        <p:grpSp>
          <p:nvGrpSpPr>
            <p:cNvPr id="34" name="Agrupar 33"/>
            <p:cNvGrpSpPr/>
            <p:nvPr/>
          </p:nvGrpSpPr>
          <p:grpSpPr>
            <a:xfrm>
              <a:off x="-102972" y="2245567"/>
              <a:ext cx="1021279" cy="545645"/>
              <a:chOff x="147722" y="1953352"/>
              <a:chExt cx="1021279" cy="545645"/>
            </a:xfrm>
          </p:grpSpPr>
          <p:cxnSp>
            <p:nvCxnSpPr>
              <p:cNvPr id="75" name="Conector recto 74"/>
              <p:cNvCxnSpPr/>
              <p:nvPr/>
            </p:nvCxnSpPr>
            <p:spPr>
              <a:xfrm flipV="1">
                <a:off x="634839" y="2355892"/>
                <a:ext cx="0" cy="143105"/>
              </a:xfrm>
              <a:prstGeom prst="line">
                <a:avLst/>
              </a:prstGeom>
              <a:ln w="76200" cap="rnd" cmpd="sng">
                <a:solidFill>
                  <a:schemeClr val="bg1">
                    <a:lumMod val="95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CuadroTexto 75"/>
              <p:cNvSpPr txBox="1"/>
              <p:nvPr/>
            </p:nvSpPr>
            <p:spPr>
              <a:xfrm>
                <a:off x="147722" y="1953352"/>
                <a:ext cx="1021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2000" b="1" dirty="0" smtClean="0">
                    <a:solidFill>
                      <a:schemeClr val="bg1">
                        <a:lumMod val="95000"/>
                      </a:schemeClr>
                    </a:solidFill>
                    <a:latin typeface="Cambria"/>
                    <a:cs typeface="Cambria"/>
                  </a:rPr>
                  <a:t>2001</a:t>
                </a:r>
              </a:p>
            </p:txBody>
          </p:sp>
        </p:grpSp>
        <p:cxnSp>
          <p:nvCxnSpPr>
            <p:cNvPr id="35" name="Conector recto 34"/>
            <p:cNvCxnSpPr/>
            <p:nvPr/>
          </p:nvCxnSpPr>
          <p:spPr>
            <a:xfrm>
              <a:off x="0" y="2802615"/>
              <a:ext cx="8770192" cy="0"/>
            </a:xfrm>
            <a:prstGeom prst="line">
              <a:avLst/>
            </a:prstGeom>
            <a:ln w="76200" cap="rnd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Agrupar 35"/>
            <p:cNvGrpSpPr/>
            <p:nvPr/>
          </p:nvGrpSpPr>
          <p:grpSpPr>
            <a:xfrm>
              <a:off x="6645309" y="2230207"/>
              <a:ext cx="1021279" cy="545645"/>
              <a:chOff x="147722" y="1953352"/>
              <a:chExt cx="1021279" cy="545645"/>
            </a:xfrm>
          </p:grpSpPr>
          <p:cxnSp>
            <p:nvCxnSpPr>
              <p:cNvPr id="73" name="Conector recto 72"/>
              <p:cNvCxnSpPr/>
              <p:nvPr/>
            </p:nvCxnSpPr>
            <p:spPr>
              <a:xfrm flipV="1">
                <a:off x="634839" y="2355892"/>
                <a:ext cx="0" cy="143105"/>
              </a:xfrm>
              <a:prstGeom prst="line">
                <a:avLst/>
              </a:prstGeom>
              <a:ln w="76200" cap="rnd" cmpd="sng">
                <a:solidFill>
                  <a:schemeClr val="tx1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CuadroTexto 73"/>
              <p:cNvSpPr txBox="1"/>
              <p:nvPr/>
            </p:nvSpPr>
            <p:spPr>
              <a:xfrm>
                <a:off x="147722" y="1953352"/>
                <a:ext cx="1021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2000" b="1" dirty="0" smtClean="0">
                    <a:latin typeface="Cambria"/>
                    <a:cs typeface="Cambria"/>
                  </a:rPr>
                  <a:t>2015</a:t>
                </a:r>
              </a:p>
            </p:txBody>
          </p:sp>
        </p:grpSp>
        <p:sp>
          <p:nvSpPr>
            <p:cNvPr id="50" name="CuadroTexto 49"/>
            <p:cNvSpPr txBox="1"/>
            <p:nvPr/>
          </p:nvSpPr>
          <p:spPr>
            <a:xfrm>
              <a:off x="6807201" y="3550931"/>
              <a:ext cx="1962992" cy="707886"/>
            </a:xfrm>
            <a:prstGeom prst="rect">
              <a:avLst/>
            </a:prstGeom>
            <a:solidFill>
              <a:srgbClr val="FF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2000" b="1" dirty="0" smtClean="0">
                  <a:solidFill>
                    <a:schemeClr val="bg1"/>
                  </a:solidFill>
                  <a:latin typeface="Cambria"/>
                  <a:cs typeface="Cambria"/>
                </a:rPr>
                <a:t>Inicio en </a:t>
              </a:r>
            </a:p>
            <a:p>
              <a:pPr algn="ctr"/>
              <a:r>
                <a:rPr lang="ca-ES" sz="2000" b="1" dirty="0" err="1" smtClean="0">
                  <a:solidFill>
                    <a:schemeClr val="bg1"/>
                  </a:solidFill>
                  <a:latin typeface="Cambria"/>
                  <a:cs typeface="Cambria"/>
                </a:rPr>
                <a:t>edad</a:t>
              </a:r>
              <a:r>
                <a:rPr lang="ca-ES" sz="2000" b="1" dirty="0" smtClean="0">
                  <a:solidFill>
                    <a:schemeClr val="bg1"/>
                  </a:solidFill>
                  <a:latin typeface="Cambria"/>
                  <a:cs typeface="Cambria"/>
                </a:rPr>
                <a:t> adulta</a:t>
              </a:r>
              <a:endParaRPr lang="ca-ES" sz="2000" b="1" i="1" dirty="0" smtClean="0">
                <a:solidFill>
                  <a:schemeClr val="bg1"/>
                </a:solidFill>
                <a:latin typeface="Cambria"/>
                <a:cs typeface="Cambria"/>
              </a:endParaRPr>
            </a:p>
          </p:txBody>
        </p:sp>
        <p:grpSp>
          <p:nvGrpSpPr>
            <p:cNvPr id="51" name="Agrupar 50"/>
            <p:cNvGrpSpPr/>
            <p:nvPr/>
          </p:nvGrpSpPr>
          <p:grpSpPr>
            <a:xfrm>
              <a:off x="7321584" y="2223857"/>
              <a:ext cx="1021279" cy="545645"/>
              <a:chOff x="147722" y="1953352"/>
              <a:chExt cx="1021279" cy="545645"/>
            </a:xfrm>
          </p:grpSpPr>
          <p:cxnSp>
            <p:nvCxnSpPr>
              <p:cNvPr id="71" name="Conector recto 70"/>
              <p:cNvCxnSpPr/>
              <p:nvPr/>
            </p:nvCxnSpPr>
            <p:spPr>
              <a:xfrm flipV="1">
                <a:off x="634839" y="2355892"/>
                <a:ext cx="0" cy="143105"/>
              </a:xfrm>
              <a:prstGeom prst="line">
                <a:avLst/>
              </a:prstGeom>
              <a:ln w="76200" cap="rnd" cmpd="sng">
                <a:solidFill>
                  <a:schemeClr val="tx1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CuadroTexto 71"/>
              <p:cNvSpPr txBox="1"/>
              <p:nvPr/>
            </p:nvSpPr>
            <p:spPr>
              <a:xfrm>
                <a:off x="147722" y="1953352"/>
                <a:ext cx="1021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2000" b="1" dirty="0" smtClean="0">
                    <a:latin typeface="Cambria"/>
                    <a:cs typeface="Cambria"/>
                  </a:rPr>
                  <a:t>2016</a:t>
                </a:r>
              </a:p>
            </p:txBody>
          </p:sp>
        </p:grpSp>
        <p:grpSp>
          <p:nvGrpSpPr>
            <p:cNvPr id="52" name="Agrupar 51"/>
            <p:cNvGrpSpPr/>
            <p:nvPr/>
          </p:nvGrpSpPr>
          <p:grpSpPr>
            <a:xfrm>
              <a:off x="240484" y="3174026"/>
              <a:ext cx="6148482" cy="1228641"/>
              <a:chOff x="240484" y="3106294"/>
              <a:chExt cx="6566716" cy="1370785"/>
            </a:xfrm>
          </p:grpSpPr>
          <p:grpSp>
            <p:nvGrpSpPr>
              <p:cNvPr id="57" name="Agrupar 56"/>
              <p:cNvGrpSpPr/>
              <p:nvPr/>
            </p:nvGrpSpPr>
            <p:grpSpPr>
              <a:xfrm>
                <a:off x="240484" y="3106294"/>
                <a:ext cx="6566716" cy="1370785"/>
                <a:chOff x="2131620" y="4361640"/>
                <a:chExt cx="6566716" cy="1370785"/>
              </a:xfrm>
            </p:grpSpPr>
            <p:pic>
              <p:nvPicPr>
                <p:cNvPr id="69" name="Imagen 6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131620" y="4361640"/>
                  <a:ext cx="6544679" cy="1044093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70" name="CuadroTexto 69"/>
                <p:cNvSpPr txBox="1"/>
                <p:nvPr/>
              </p:nvSpPr>
              <p:spPr>
                <a:xfrm>
                  <a:off x="2513720" y="5424648"/>
                  <a:ext cx="618461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i="1" dirty="0" smtClean="0">
                      <a:latin typeface="Cambria"/>
                      <a:cs typeface="Cambria"/>
                    </a:rPr>
                    <a:t>J Allergy </a:t>
                  </a:r>
                  <a:r>
                    <a:rPr lang="en-US" sz="1400" i="1" dirty="0" err="1" smtClean="0">
                      <a:latin typeface="Cambria"/>
                      <a:cs typeface="Cambria"/>
                    </a:rPr>
                    <a:t>Clin</a:t>
                  </a:r>
                  <a:r>
                    <a:rPr lang="en-US" sz="1400" i="1" dirty="0" smtClean="0">
                      <a:latin typeface="Cambria"/>
                      <a:cs typeface="Cambria"/>
                    </a:rPr>
                    <a:t> </a:t>
                  </a:r>
                  <a:r>
                    <a:rPr lang="en-US" sz="1400" i="1" dirty="0" err="1" smtClean="0">
                      <a:latin typeface="Cambria"/>
                      <a:cs typeface="Cambria"/>
                    </a:rPr>
                    <a:t>Immunol</a:t>
                  </a:r>
                  <a:r>
                    <a:rPr lang="en-US" sz="1400" i="1" dirty="0" smtClean="0">
                      <a:latin typeface="Cambria"/>
                      <a:cs typeface="Cambria"/>
                    </a:rPr>
                    <a:t> </a:t>
                  </a:r>
                  <a:r>
                    <a:rPr lang="en-US" sz="1400" dirty="0" smtClean="0">
                      <a:latin typeface="Cambria"/>
                      <a:cs typeface="Cambria"/>
                    </a:rPr>
                    <a:t>2015; 135: 561-4.</a:t>
                  </a:r>
                  <a:endParaRPr lang="es-ES" sz="1400" dirty="0">
                    <a:latin typeface="Cambria"/>
                    <a:cs typeface="Cambria"/>
                  </a:endParaRPr>
                </a:p>
              </p:txBody>
            </p:sp>
          </p:grpSp>
          <p:sp>
            <p:nvSpPr>
              <p:cNvPr id="68" name="Rectángulo 67"/>
              <p:cNvSpPr/>
              <p:nvPr/>
            </p:nvSpPr>
            <p:spPr>
              <a:xfrm>
                <a:off x="356296" y="3164919"/>
                <a:ext cx="3673838" cy="314005"/>
              </a:xfrm>
              <a:prstGeom prst="rect">
                <a:avLst/>
              </a:prstGeom>
              <a:solidFill>
                <a:srgbClr val="FF0000">
                  <a:alpha val="17000"/>
                </a:srgbClr>
              </a:solidFill>
              <a:ln w="381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3" name="Agrupar 52"/>
            <p:cNvGrpSpPr/>
            <p:nvPr/>
          </p:nvGrpSpPr>
          <p:grpSpPr>
            <a:xfrm>
              <a:off x="827681" y="4734345"/>
              <a:ext cx="7515182" cy="1564855"/>
              <a:chOff x="573686" y="3724268"/>
              <a:chExt cx="8196506" cy="1749227"/>
            </a:xfrm>
          </p:grpSpPr>
          <p:pic>
            <p:nvPicPr>
              <p:cNvPr id="54" name="Imagen 5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686" y="3724268"/>
                <a:ext cx="8189337" cy="144145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Rectángulo 54"/>
              <p:cNvSpPr/>
              <p:nvPr/>
            </p:nvSpPr>
            <p:spPr>
              <a:xfrm>
                <a:off x="5953159" y="3797293"/>
                <a:ext cx="2723139" cy="314005"/>
              </a:xfrm>
              <a:prstGeom prst="rect">
                <a:avLst/>
              </a:prstGeom>
              <a:solidFill>
                <a:srgbClr val="FF0000">
                  <a:alpha val="17000"/>
                </a:srgbClr>
              </a:solidFill>
              <a:ln w="381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" name="CuadroTexto 55"/>
              <p:cNvSpPr txBox="1"/>
              <p:nvPr/>
            </p:nvSpPr>
            <p:spPr>
              <a:xfrm>
                <a:off x="2585576" y="5165718"/>
                <a:ext cx="61846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i="1" dirty="0" smtClean="0">
                    <a:latin typeface="Cambria"/>
                    <a:cs typeface="Cambria"/>
                  </a:rPr>
                  <a:t>Arthritis </a:t>
                </a:r>
                <a:r>
                  <a:rPr lang="en-US" sz="1400" i="1" dirty="0">
                    <a:latin typeface="Cambria"/>
                    <a:cs typeface="Cambria"/>
                  </a:rPr>
                  <a:t>Rheum </a:t>
                </a:r>
                <a:r>
                  <a:rPr lang="en-US" sz="1400" dirty="0" smtClean="0">
                    <a:latin typeface="Cambria"/>
                    <a:cs typeface="Cambria"/>
                  </a:rPr>
                  <a:t>2016; 67: 2482-6.</a:t>
                </a:r>
                <a:endParaRPr lang="es-ES" sz="1400" dirty="0">
                  <a:latin typeface="Cambria"/>
                  <a:cs typeface="Cambria"/>
                </a:endParaRPr>
              </a:p>
            </p:txBody>
          </p:sp>
        </p:grpSp>
      </p:grpSp>
      <p:sp>
        <p:nvSpPr>
          <p:cNvPr id="38" name="CuadroTexto 37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7271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err="1" smtClean="0">
                <a:latin typeface="Trebuchet MS"/>
                <a:cs typeface="Trebuchet MS"/>
              </a:rPr>
              <a:t>Mosaicismo</a:t>
            </a:r>
            <a:r>
              <a:rPr lang="es-ES_tradnl" sz="2000" dirty="0" smtClean="0">
                <a:latin typeface="Trebuchet MS"/>
                <a:cs typeface="Trebuchet MS"/>
              </a:rPr>
              <a:t> genético en los </a:t>
            </a:r>
            <a:r>
              <a:rPr lang="es-ES_tradnl" sz="2000" dirty="0">
                <a:latin typeface="Trebuchet MS"/>
                <a:cs typeface="Trebuchet MS"/>
              </a:rPr>
              <a:t>s</a:t>
            </a:r>
            <a:r>
              <a:rPr lang="es-ES_tradnl" sz="2000" dirty="0" smtClean="0">
                <a:latin typeface="Trebuchet MS"/>
                <a:cs typeface="Trebuchet MS"/>
              </a:rPr>
              <a:t>índromes CAPS</a:t>
            </a:r>
            <a:endParaRPr lang="es-ES_tradnl"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25558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adroTexto 44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7271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smtClean="0">
                <a:latin typeface="Trebuchet MS"/>
                <a:cs typeface="Trebuchet MS"/>
              </a:rPr>
              <a:t>Caso clínico</a:t>
            </a:r>
            <a:endParaRPr lang="es-ES_tradnl" sz="2000" dirty="0">
              <a:latin typeface="Trebuchet MS"/>
              <a:cs typeface="Trebuchet MS"/>
            </a:endParaRPr>
          </a:p>
        </p:txBody>
      </p:sp>
      <p:grpSp>
        <p:nvGrpSpPr>
          <p:cNvPr id="46" name="Agrupar 193"/>
          <p:cNvGrpSpPr>
            <a:grpSpLocks noChangeAspect="1"/>
          </p:cNvGrpSpPr>
          <p:nvPr/>
        </p:nvGrpSpPr>
        <p:grpSpPr bwMode="auto">
          <a:xfrm>
            <a:off x="405420" y="2168068"/>
            <a:ext cx="3700791" cy="1880313"/>
            <a:chOff x="4701720" y="4619583"/>
            <a:chExt cx="3756480" cy="1907950"/>
          </a:xfrm>
        </p:grpSpPr>
        <p:sp>
          <p:nvSpPr>
            <p:cNvPr id="47" name="Flecha derecha 46"/>
            <p:cNvSpPr>
              <a:spLocks noChangeAspect="1"/>
            </p:cNvSpPr>
            <p:nvPr/>
          </p:nvSpPr>
          <p:spPr bwMode="auto">
            <a:xfrm rot="18854070">
              <a:off x="5899016" y="5821910"/>
              <a:ext cx="257583" cy="18221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s-ES_tradnl">
                <a:solidFill>
                  <a:srgbClr val="FFFFFF"/>
                </a:solidFill>
                <a:latin typeface="Calibri" pitchFamily="-1" charset="0"/>
                <a:ea typeface="Calibri" pitchFamily="-1" charset="0"/>
                <a:cs typeface="Calibri" pitchFamily="-1" charset="0"/>
              </a:endParaRPr>
            </a:p>
          </p:txBody>
        </p:sp>
        <p:cxnSp>
          <p:nvCxnSpPr>
            <p:cNvPr id="48" name="Conector recto 47"/>
            <p:cNvCxnSpPr>
              <a:stCxn id="51" idx="3"/>
            </p:cNvCxnSpPr>
            <p:nvPr/>
          </p:nvCxnSpPr>
          <p:spPr bwMode="auto">
            <a:xfrm>
              <a:off x="6337933" y="4847728"/>
              <a:ext cx="634975" cy="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/>
            <p:cNvCxnSpPr/>
            <p:nvPr/>
          </p:nvCxnSpPr>
          <p:spPr bwMode="auto">
            <a:xfrm>
              <a:off x="4839759" y="5232261"/>
              <a:ext cx="3471200" cy="184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/>
            <p:cNvCxnSpPr/>
            <p:nvPr/>
          </p:nvCxnSpPr>
          <p:spPr bwMode="auto">
            <a:xfrm rot="5400000">
              <a:off x="6381252" y="5039994"/>
              <a:ext cx="386374" cy="184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9"/>
            <p:cNvSpPr>
              <a:spLocks noChangeAspect="1" noChangeArrowheads="1"/>
            </p:cNvSpPr>
            <p:nvPr/>
          </p:nvSpPr>
          <p:spPr bwMode="auto">
            <a:xfrm>
              <a:off x="6047711" y="4701543"/>
              <a:ext cx="289669" cy="288363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cxnSp>
          <p:nvCxnSpPr>
            <p:cNvPr id="52" name="Conector recto 51"/>
            <p:cNvCxnSpPr>
              <a:endCxn id="53" idx="2"/>
            </p:cNvCxnSpPr>
            <p:nvPr/>
          </p:nvCxnSpPr>
          <p:spPr bwMode="auto">
            <a:xfrm rot="5400000">
              <a:off x="6053666" y="5485243"/>
              <a:ext cx="529884" cy="1841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9"/>
            <p:cNvSpPr>
              <a:spLocks noChangeAspect="1" noChangeArrowheads="1"/>
            </p:cNvSpPr>
            <p:nvPr/>
          </p:nvSpPr>
          <p:spPr bwMode="auto">
            <a:xfrm>
              <a:off x="6172200" y="5462655"/>
              <a:ext cx="289669" cy="288362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sp>
          <p:nvSpPr>
            <p:cNvPr id="54" name="Oval 8"/>
            <p:cNvSpPr>
              <a:spLocks noChangeAspect="1" noChangeArrowheads="1"/>
            </p:cNvSpPr>
            <p:nvPr/>
          </p:nvSpPr>
          <p:spPr bwMode="auto">
            <a:xfrm>
              <a:off x="6833969" y="4701543"/>
              <a:ext cx="285191" cy="28836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cxnSp>
          <p:nvCxnSpPr>
            <p:cNvPr id="55" name="Conector recto 54"/>
            <p:cNvCxnSpPr/>
            <p:nvPr/>
          </p:nvCxnSpPr>
          <p:spPr bwMode="auto">
            <a:xfrm rot="16200000" flipH="1">
              <a:off x="4580339" y="5484323"/>
              <a:ext cx="529884" cy="3681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8"/>
            <p:cNvSpPr>
              <a:spLocks noChangeAspect="1" noChangeArrowheads="1"/>
            </p:cNvSpPr>
            <p:nvPr/>
          </p:nvSpPr>
          <p:spPr bwMode="auto">
            <a:xfrm>
              <a:off x="4701720" y="5462655"/>
              <a:ext cx="285192" cy="28836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cxnSp>
          <p:nvCxnSpPr>
            <p:cNvPr id="57" name="Conector recto 56"/>
            <p:cNvCxnSpPr/>
            <p:nvPr/>
          </p:nvCxnSpPr>
          <p:spPr>
            <a:xfrm flipV="1">
              <a:off x="5944064" y="4619583"/>
              <a:ext cx="509820" cy="45812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57"/>
            <p:cNvCxnSpPr/>
            <p:nvPr/>
          </p:nvCxnSpPr>
          <p:spPr>
            <a:xfrm flipV="1">
              <a:off x="6726280" y="4619583"/>
              <a:ext cx="511662" cy="45812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58"/>
            <p:cNvCxnSpPr/>
            <p:nvPr/>
          </p:nvCxnSpPr>
          <p:spPr bwMode="auto">
            <a:xfrm rot="16200000" flipH="1">
              <a:off x="5079116" y="5484323"/>
              <a:ext cx="529884" cy="3681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8"/>
            <p:cNvSpPr>
              <a:spLocks noChangeAspect="1" noChangeArrowheads="1"/>
            </p:cNvSpPr>
            <p:nvPr/>
          </p:nvSpPr>
          <p:spPr bwMode="auto">
            <a:xfrm>
              <a:off x="5201208" y="5462655"/>
              <a:ext cx="285192" cy="28836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cxnSp>
          <p:nvCxnSpPr>
            <p:cNvPr id="95" name="Conector recto 94"/>
            <p:cNvCxnSpPr/>
            <p:nvPr/>
          </p:nvCxnSpPr>
          <p:spPr bwMode="auto">
            <a:xfrm rot="16200000" flipH="1">
              <a:off x="5534642" y="5485243"/>
              <a:ext cx="529884" cy="1841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8"/>
            <p:cNvSpPr>
              <a:spLocks noChangeAspect="1" noChangeArrowheads="1"/>
            </p:cNvSpPr>
            <p:nvPr/>
          </p:nvSpPr>
          <p:spPr bwMode="auto">
            <a:xfrm>
              <a:off x="5658408" y="5462655"/>
              <a:ext cx="285192" cy="28836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cxnSp>
          <p:nvCxnSpPr>
            <p:cNvPr id="98" name="Conector recto 97"/>
            <p:cNvCxnSpPr>
              <a:endCxn id="99" idx="2"/>
            </p:cNvCxnSpPr>
            <p:nvPr/>
          </p:nvCxnSpPr>
          <p:spPr bwMode="auto">
            <a:xfrm rot="5400000">
              <a:off x="7059504" y="5484323"/>
              <a:ext cx="529884" cy="3681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"/>
            <p:cNvSpPr>
              <a:spLocks noChangeAspect="1" noChangeArrowheads="1"/>
            </p:cNvSpPr>
            <p:nvPr/>
          </p:nvSpPr>
          <p:spPr bwMode="auto">
            <a:xfrm>
              <a:off x="7177931" y="5462655"/>
              <a:ext cx="289669" cy="288362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cxnSp>
          <p:nvCxnSpPr>
            <p:cNvPr id="100" name="Conector recto 99"/>
            <p:cNvCxnSpPr>
              <a:endCxn id="101" idx="2"/>
            </p:cNvCxnSpPr>
            <p:nvPr/>
          </p:nvCxnSpPr>
          <p:spPr bwMode="auto">
            <a:xfrm rot="5400000">
              <a:off x="7555521" y="5483403"/>
              <a:ext cx="529884" cy="5521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9"/>
            <p:cNvSpPr>
              <a:spLocks noChangeAspect="1" noChangeArrowheads="1"/>
            </p:cNvSpPr>
            <p:nvPr/>
          </p:nvSpPr>
          <p:spPr bwMode="auto">
            <a:xfrm>
              <a:off x="7673520" y="5462655"/>
              <a:ext cx="289669" cy="288362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cxnSp>
          <p:nvCxnSpPr>
            <p:cNvPr id="102" name="Conector recto 101"/>
            <p:cNvCxnSpPr>
              <a:endCxn id="103" idx="2"/>
            </p:cNvCxnSpPr>
            <p:nvPr/>
          </p:nvCxnSpPr>
          <p:spPr bwMode="auto">
            <a:xfrm rot="5400000">
              <a:off x="8049698" y="5484323"/>
              <a:ext cx="529884" cy="3681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tangle 9"/>
            <p:cNvSpPr>
              <a:spLocks noChangeAspect="1" noChangeArrowheads="1"/>
            </p:cNvSpPr>
            <p:nvPr/>
          </p:nvSpPr>
          <p:spPr bwMode="auto">
            <a:xfrm>
              <a:off x="8168531" y="5462655"/>
              <a:ext cx="289669" cy="288362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cxnSp>
          <p:nvCxnSpPr>
            <p:cNvPr id="104" name="Conector recto 103"/>
            <p:cNvCxnSpPr/>
            <p:nvPr/>
          </p:nvCxnSpPr>
          <p:spPr bwMode="auto">
            <a:xfrm rot="5400000">
              <a:off x="6392296" y="5799862"/>
              <a:ext cx="393733" cy="184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cto 104"/>
            <p:cNvCxnSpPr/>
            <p:nvPr/>
          </p:nvCxnSpPr>
          <p:spPr bwMode="auto">
            <a:xfrm>
              <a:off x="6325049" y="6010529"/>
              <a:ext cx="528227" cy="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Agrupar 186"/>
            <p:cNvGrpSpPr>
              <a:grpSpLocks/>
            </p:cNvGrpSpPr>
            <p:nvPr/>
          </p:nvGrpSpPr>
          <p:grpSpPr bwMode="auto">
            <a:xfrm>
              <a:off x="6705600" y="5997575"/>
              <a:ext cx="289669" cy="529958"/>
              <a:chOff x="8625731" y="6099442"/>
              <a:chExt cx="289669" cy="529958"/>
            </a:xfrm>
          </p:grpSpPr>
          <p:cxnSp>
            <p:nvCxnSpPr>
              <p:cNvPr id="112" name="Conector recto 111"/>
              <p:cNvCxnSpPr>
                <a:endCxn id="113" idx="2"/>
              </p:cNvCxnSpPr>
              <p:nvPr/>
            </p:nvCxnSpPr>
            <p:spPr bwMode="auto">
              <a:xfrm rot="5400000">
                <a:off x="8507544" y="6363538"/>
                <a:ext cx="529884" cy="184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Rectangle 9"/>
              <p:cNvSpPr>
                <a:spLocks noChangeAspect="1" noChangeArrowheads="1"/>
              </p:cNvSpPr>
              <p:nvPr/>
            </p:nvSpPr>
            <p:spPr bwMode="auto">
              <a:xfrm>
                <a:off x="8625731" y="6341037"/>
                <a:ext cx="289669" cy="288362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s-ES_tradnl">
                  <a:latin typeface="Calibri" pitchFamily="-84" charset="0"/>
                  <a:ea typeface="Calibri" pitchFamily="-84" charset="0"/>
                  <a:cs typeface="Calibri" pitchFamily="-84" charset="0"/>
                </a:endParaRPr>
              </a:p>
            </p:txBody>
          </p:sp>
        </p:grpSp>
        <p:grpSp>
          <p:nvGrpSpPr>
            <p:cNvPr id="107" name="Agrupar 187"/>
            <p:cNvGrpSpPr>
              <a:grpSpLocks/>
            </p:cNvGrpSpPr>
            <p:nvPr/>
          </p:nvGrpSpPr>
          <p:grpSpPr bwMode="auto">
            <a:xfrm>
              <a:off x="6172200" y="5997575"/>
              <a:ext cx="289669" cy="529958"/>
              <a:chOff x="8625731" y="6099442"/>
              <a:chExt cx="289669" cy="529958"/>
            </a:xfrm>
          </p:grpSpPr>
          <p:cxnSp>
            <p:nvCxnSpPr>
              <p:cNvPr id="110" name="Conector recto 109"/>
              <p:cNvCxnSpPr>
                <a:endCxn id="111" idx="2"/>
              </p:cNvCxnSpPr>
              <p:nvPr/>
            </p:nvCxnSpPr>
            <p:spPr bwMode="auto">
              <a:xfrm rot="5400000">
                <a:off x="8506277" y="6362617"/>
                <a:ext cx="529884" cy="368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 9"/>
              <p:cNvSpPr>
                <a:spLocks noChangeAspect="1" noChangeArrowheads="1"/>
              </p:cNvSpPr>
              <p:nvPr/>
            </p:nvSpPr>
            <p:spPr bwMode="auto">
              <a:xfrm>
                <a:off x="8625731" y="6341037"/>
                <a:ext cx="289669" cy="288362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s-ES_tradnl">
                  <a:latin typeface="Calibri" pitchFamily="-84" charset="0"/>
                  <a:ea typeface="Calibri" pitchFamily="-84" charset="0"/>
                  <a:cs typeface="Calibri" pitchFamily="-84" charset="0"/>
                </a:endParaRPr>
              </a:p>
            </p:txBody>
          </p:sp>
        </p:grpSp>
        <p:cxnSp>
          <p:nvCxnSpPr>
            <p:cNvPr id="108" name="Conector recto 107"/>
            <p:cNvCxnSpPr/>
            <p:nvPr/>
          </p:nvCxnSpPr>
          <p:spPr bwMode="auto">
            <a:xfrm>
              <a:off x="6325049" y="5603916"/>
              <a:ext cx="528227" cy="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Oval 8"/>
            <p:cNvSpPr>
              <a:spLocks noChangeAspect="1" noChangeArrowheads="1"/>
            </p:cNvSpPr>
            <p:nvPr/>
          </p:nvSpPr>
          <p:spPr bwMode="auto">
            <a:xfrm>
              <a:off x="6710688" y="5462655"/>
              <a:ext cx="285192" cy="28836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</p:grpSp>
      <p:sp>
        <p:nvSpPr>
          <p:cNvPr id="114" name="CuadroTexto 113"/>
          <p:cNvSpPr txBox="1"/>
          <p:nvPr/>
        </p:nvSpPr>
        <p:spPr>
          <a:xfrm>
            <a:off x="4534618" y="1570880"/>
            <a:ext cx="4338449" cy="307468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ü"/>
            </a:pPr>
            <a:r>
              <a:rPr lang="es-ES_tradnl" dirty="0" smtClean="0">
                <a:latin typeface="Trebuchet MS"/>
                <a:cs typeface="Trebuchet MS"/>
              </a:rPr>
              <a:t>Hombre español de 64 años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ü"/>
            </a:pPr>
            <a:r>
              <a:rPr lang="es-ES_tradnl" dirty="0" smtClean="0">
                <a:latin typeface="Trebuchet MS"/>
                <a:cs typeface="Trebuchet MS"/>
              </a:rPr>
              <a:t>NO historia familiar de enfermedad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ü"/>
            </a:pPr>
            <a:r>
              <a:rPr lang="es-ES_tradnl" dirty="0" smtClean="0">
                <a:latin typeface="Trebuchet MS"/>
                <a:cs typeface="Trebuchet MS"/>
              </a:rPr>
              <a:t>A los </a:t>
            </a:r>
            <a:r>
              <a:rPr lang="es-ES_tradnl" b="1" dirty="0" smtClean="0">
                <a:solidFill>
                  <a:srgbClr val="FF0000"/>
                </a:solidFill>
                <a:latin typeface="Trebuchet MS"/>
                <a:cs typeface="Trebuchet MS"/>
              </a:rPr>
              <a:t>56 años</a:t>
            </a:r>
            <a:r>
              <a:rPr lang="es-ES_tradnl" dirty="0" smtClean="0">
                <a:latin typeface="Trebuchet MS"/>
                <a:cs typeface="Trebuchet MS"/>
              </a:rPr>
              <a:t>: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s-ES_tradnl" dirty="0" smtClean="0">
                <a:latin typeface="Trebuchet MS"/>
                <a:cs typeface="Trebuchet MS"/>
              </a:rPr>
              <a:t>Fiebre recurrente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s-ES_tradnl" dirty="0" smtClean="0">
                <a:latin typeface="Trebuchet MS"/>
                <a:cs typeface="Trebuchet MS"/>
              </a:rPr>
              <a:t>Urticaria generalizada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s-ES_tradnl" dirty="0" err="1" smtClean="0">
                <a:latin typeface="Trebuchet MS"/>
                <a:cs typeface="Trebuchet MS"/>
              </a:rPr>
              <a:t>Oligoartritis</a:t>
            </a:r>
            <a:endParaRPr lang="es-ES_tradnl" dirty="0" smtClean="0">
              <a:latin typeface="Trebuchet MS"/>
              <a:cs typeface="Trebuchet MS"/>
            </a:endParaRP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s-ES_tradnl" dirty="0" smtClean="0">
                <a:latin typeface="Trebuchet MS"/>
                <a:cs typeface="Trebuchet MS"/>
              </a:rPr>
              <a:t>Conjuntivitis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s-ES_tradnl" dirty="0" smtClean="0">
                <a:latin typeface="Trebuchet MS"/>
                <a:cs typeface="Trebuchet MS"/>
              </a:rPr>
              <a:t>Sordera </a:t>
            </a:r>
            <a:r>
              <a:rPr lang="es-ES_tradnl" dirty="0" err="1" smtClean="0">
                <a:latin typeface="Trebuchet MS"/>
                <a:cs typeface="Trebuchet MS"/>
              </a:rPr>
              <a:t>neurosensorial</a:t>
            </a:r>
            <a:endParaRPr lang="es-ES_tradnl" dirty="0" smtClean="0">
              <a:latin typeface="Trebuchet MS"/>
              <a:cs typeface="Trebuchet MS"/>
            </a:endParaRP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s-ES_tradnl" dirty="0" smtClean="0">
                <a:latin typeface="Trebuchet MS"/>
                <a:cs typeface="Trebuchet MS"/>
              </a:rPr>
              <a:t>Leucocitosis, </a:t>
            </a:r>
            <a:r>
              <a:rPr lang="es-ES_tradnl" dirty="0" err="1" smtClean="0">
                <a:latin typeface="Trebuchet MS"/>
                <a:cs typeface="Trebuchet MS"/>
              </a:rPr>
              <a:t>neutrofilia</a:t>
            </a:r>
            <a:r>
              <a:rPr lang="es-ES_tradnl" dirty="0" smtClean="0">
                <a:latin typeface="Trebuchet MS"/>
                <a:cs typeface="Trebuchet MS"/>
              </a:rPr>
              <a:t>, </a:t>
            </a:r>
            <a:r>
              <a:rPr lang="es-ES_tradnl" dirty="0" smtClean="0">
                <a:latin typeface="Trebuchet MS"/>
                <a:ea typeface="Wingdings"/>
                <a:cs typeface="Trebuchet MS"/>
                <a:sym typeface="Wingdings"/>
              </a:rPr>
              <a:t></a:t>
            </a:r>
            <a:r>
              <a:rPr lang="es-ES_tradnl" dirty="0" smtClean="0">
                <a:latin typeface="Trebuchet MS"/>
                <a:cs typeface="Trebuchet MS"/>
                <a:sym typeface="Wingdings"/>
              </a:rPr>
              <a:t> RFA</a:t>
            </a:r>
            <a:endParaRPr lang="es-ES_tradnl" dirty="0">
              <a:latin typeface="Trebuchet MS"/>
              <a:cs typeface="Trebuchet MS"/>
            </a:endParaRPr>
          </a:p>
        </p:txBody>
      </p:sp>
      <p:sp>
        <p:nvSpPr>
          <p:cNvPr id="115" name="CuadroTexto 114"/>
          <p:cNvSpPr txBox="1"/>
          <p:nvPr/>
        </p:nvSpPr>
        <p:spPr>
          <a:xfrm>
            <a:off x="4165600" y="6472538"/>
            <a:ext cx="4927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andara"/>
                <a:cs typeface="Candara"/>
              </a:rPr>
              <a:t>Mensa-</a:t>
            </a:r>
            <a:r>
              <a:rPr lang="en-US" sz="1400" dirty="0" err="1" smtClean="0">
                <a:latin typeface="Candara"/>
                <a:cs typeface="Candara"/>
              </a:rPr>
              <a:t>Vilaró</a:t>
            </a:r>
            <a:r>
              <a:rPr lang="en-US" sz="1400" dirty="0" smtClean="0">
                <a:latin typeface="Candara"/>
                <a:cs typeface="Candara"/>
              </a:rPr>
              <a:t> et al. </a:t>
            </a:r>
            <a:r>
              <a:rPr lang="en-US" sz="1400" i="1" dirty="0" smtClean="0">
                <a:latin typeface="Candara"/>
                <a:cs typeface="Candara"/>
              </a:rPr>
              <a:t>Arthritis </a:t>
            </a:r>
            <a:r>
              <a:rPr lang="en-US" sz="1400" i="1" dirty="0" err="1">
                <a:latin typeface="Candara"/>
                <a:cs typeface="Candara"/>
              </a:rPr>
              <a:t>Rheumatol</a:t>
            </a:r>
            <a:r>
              <a:rPr lang="en-US" sz="1400" dirty="0">
                <a:latin typeface="Candara"/>
                <a:cs typeface="Candara"/>
              </a:rPr>
              <a:t>. </a:t>
            </a:r>
            <a:r>
              <a:rPr lang="en-US" sz="1400" dirty="0" smtClean="0">
                <a:latin typeface="Candara"/>
                <a:cs typeface="Candara"/>
              </a:rPr>
              <a:t>2016</a:t>
            </a:r>
            <a:endParaRPr lang="es-ES" sz="14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334770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adroTexto 44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7271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smtClean="0">
                <a:latin typeface="Trebuchet MS"/>
                <a:cs typeface="Trebuchet MS"/>
              </a:rPr>
              <a:t>Caso clínico</a:t>
            </a:r>
            <a:endParaRPr lang="es-ES_tradnl" sz="2000" dirty="0">
              <a:latin typeface="Trebuchet MS"/>
              <a:cs typeface="Trebuchet MS"/>
            </a:endParaRPr>
          </a:p>
        </p:txBody>
      </p:sp>
      <p:grpSp>
        <p:nvGrpSpPr>
          <p:cNvPr id="38" name="Agrupar 37"/>
          <p:cNvGrpSpPr/>
          <p:nvPr/>
        </p:nvGrpSpPr>
        <p:grpSpPr>
          <a:xfrm>
            <a:off x="291549" y="868656"/>
            <a:ext cx="8582189" cy="2994740"/>
            <a:chOff x="291549" y="809816"/>
            <a:chExt cx="8582189" cy="2994740"/>
          </a:xfrm>
        </p:grpSpPr>
        <p:grpSp>
          <p:nvGrpSpPr>
            <p:cNvPr id="39" name="83 Grupo"/>
            <p:cNvGrpSpPr/>
            <p:nvPr/>
          </p:nvGrpSpPr>
          <p:grpSpPr>
            <a:xfrm>
              <a:off x="7084042" y="809816"/>
              <a:ext cx="1789696" cy="1962446"/>
              <a:chOff x="7010164" y="873852"/>
              <a:chExt cx="1789696" cy="1962446"/>
            </a:xfrm>
          </p:grpSpPr>
          <p:pic>
            <p:nvPicPr>
              <p:cNvPr id="84" name="Picture 1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010164" y="873852"/>
                <a:ext cx="1789696" cy="16910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5" name="82 CuadroTexto"/>
              <p:cNvSpPr txBox="1"/>
              <p:nvPr/>
            </p:nvSpPr>
            <p:spPr>
              <a:xfrm>
                <a:off x="7020272" y="2528521"/>
                <a:ext cx="1726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i="1" dirty="0" smtClean="0">
                    <a:latin typeface="Trebuchet MS"/>
                    <a:cs typeface="Trebuchet MS"/>
                  </a:rPr>
                  <a:t>Ion Torrent PGM</a:t>
                </a:r>
                <a:endParaRPr lang="ca-ES" sz="1400" i="1" dirty="0">
                  <a:latin typeface="Trebuchet MS"/>
                  <a:cs typeface="Trebuchet MS"/>
                </a:endParaRPr>
              </a:p>
            </p:txBody>
          </p:sp>
        </p:grpSp>
        <p:pic>
          <p:nvPicPr>
            <p:cNvPr id="40" name="Picture 4" descr="http://us.cdn4.123rf.com/168nwm/kovacevic/kovacevic1110/kovacevic111000009/10939250-tubos-de-ensayo-llenos-de-sangr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1549" y="896714"/>
              <a:ext cx="892115" cy="746130"/>
            </a:xfrm>
            <a:prstGeom prst="rect">
              <a:avLst/>
            </a:prstGeom>
            <a:noFill/>
          </p:spPr>
        </p:pic>
        <p:pic>
          <p:nvPicPr>
            <p:cNvPr id="41" name="Picture 6" descr="http://www.egs.uu.se/software/webtag/image/dna_helix.jpg"/>
            <p:cNvPicPr>
              <a:picLocks noChangeAspect="1" noChangeArrowheads="1"/>
            </p:cNvPicPr>
            <p:nvPr/>
          </p:nvPicPr>
          <p:blipFill>
            <a:blip r:embed="rId4" cstate="print"/>
            <a:srcRect l="10007" t="6552" r="34956" b="6081"/>
            <a:stretch>
              <a:fillRect/>
            </a:stretch>
          </p:blipFill>
          <p:spPr bwMode="auto">
            <a:xfrm rot="5400000">
              <a:off x="2081994" y="771282"/>
              <a:ext cx="365790" cy="996995"/>
            </a:xfrm>
            <a:prstGeom prst="rect">
              <a:avLst/>
            </a:prstGeom>
            <a:noFill/>
          </p:spPr>
        </p:pic>
        <p:cxnSp>
          <p:nvCxnSpPr>
            <p:cNvPr id="42" name="7 Conector recto de flecha"/>
            <p:cNvCxnSpPr/>
            <p:nvPr/>
          </p:nvCxnSpPr>
          <p:spPr>
            <a:xfrm>
              <a:off x="1281487" y="1269779"/>
              <a:ext cx="470307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76 CuadroTexto"/>
            <p:cNvSpPr txBox="1"/>
            <p:nvPr/>
          </p:nvSpPr>
          <p:spPr>
            <a:xfrm>
              <a:off x="3446148" y="977391"/>
              <a:ext cx="1584176" cy="58477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 smtClean="0">
                  <a:latin typeface="Trebuchet MS"/>
                  <a:cs typeface="Trebuchet MS"/>
                </a:rPr>
                <a:t>Panel de </a:t>
              </a:r>
            </a:p>
            <a:p>
              <a:pPr algn="ctr"/>
              <a:r>
                <a:rPr lang="en-GB" sz="1600" b="1" dirty="0" smtClean="0">
                  <a:latin typeface="Trebuchet MS"/>
                  <a:cs typeface="Trebuchet MS"/>
                </a:rPr>
                <a:t>genes AID</a:t>
              </a:r>
              <a:endParaRPr lang="en-GB" sz="1600" b="1" dirty="0">
                <a:solidFill>
                  <a:schemeClr val="tx1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44" name="81 CuadroTexto"/>
            <p:cNvSpPr txBox="1"/>
            <p:nvPr/>
          </p:nvSpPr>
          <p:spPr>
            <a:xfrm>
              <a:off x="5758372" y="854281"/>
              <a:ext cx="1785428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1" dirty="0" err="1" smtClean="0">
                  <a:latin typeface="Trebuchet MS"/>
                  <a:cs typeface="Trebuchet MS"/>
                </a:rPr>
                <a:t>Amplicon</a:t>
              </a:r>
              <a:r>
                <a:rPr lang="en-GB" sz="1600" b="1" i="1" dirty="0" smtClean="0">
                  <a:latin typeface="Trebuchet MS"/>
                  <a:cs typeface="Trebuchet MS"/>
                </a:rPr>
                <a:t>-based deep sequencing </a:t>
              </a:r>
              <a:r>
                <a:rPr lang="en-GB" sz="1600" b="1" dirty="0" smtClean="0">
                  <a:latin typeface="Trebuchet MS"/>
                  <a:cs typeface="Trebuchet MS"/>
                </a:rPr>
                <a:t>(ADS)</a:t>
              </a:r>
              <a:endParaRPr lang="en-GB" sz="1600" b="1" dirty="0">
                <a:solidFill>
                  <a:schemeClr val="tx1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61" name="88 Conector recto de flecha"/>
            <p:cNvCxnSpPr/>
            <p:nvPr/>
          </p:nvCxnSpPr>
          <p:spPr>
            <a:xfrm>
              <a:off x="2763387" y="1269779"/>
              <a:ext cx="648072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89 Conector recto de flecha"/>
            <p:cNvCxnSpPr/>
            <p:nvPr/>
          </p:nvCxnSpPr>
          <p:spPr>
            <a:xfrm>
              <a:off x="5125041" y="1269779"/>
              <a:ext cx="648072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uadroTexto 62"/>
            <p:cNvSpPr txBox="1"/>
            <p:nvPr/>
          </p:nvSpPr>
          <p:spPr>
            <a:xfrm>
              <a:off x="3080858" y="1596913"/>
              <a:ext cx="2306864" cy="738664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GB" sz="1400" i="1" dirty="0">
                  <a:latin typeface="Trebuchet MS"/>
                  <a:cs typeface="Trebuchet MS"/>
                </a:rPr>
                <a:t>MEFV, TNFRSF1A</a:t>
              </a:r>
            </a:p>
            <a:p>
              <a:pPr algn="ctr"/>
              <a:r>
                <a:rPr lang="en-GB" sz="1400" i="1" dirty="0">
                  <a:latin typeface="Trebuchet MS"/>
                  <a:cs typeface="Trebuchet MS"/>
                </a:rPr>
                <a:t>MVK, NLRP3</a:t>
              </a:r>
            </a:p>
            <a:p>
              <a:pPr algn="ctr"/>
              <a:r>
                <a:rPr lang="en-GB" sz="1400" i="1" dirty="0">
                  <a:latin typeface="Trebuchet MS"/>
                  <a:cs typeface="Trebuchet MS"/>
                </a:rPr>
                <a:t>NOD2, </a:t>
              </a:r>
              <a:r>
                <a:rPr lang="en-GB" sz="1400" i="1" dirty="0" smtClean="0">
                  <a:latin typeface="Trebuchet MS"/>
                  <a:cs typeface="Trebuchet MS"/>
                </a:rPr>
                <a:t>PSTPIP1, CECR1</a:t>
              </a:r>
              <a:endParaRPr lang="en-GB" sz="1400" i="1" dirty="0">
                <a:latin typeface="Trebuchet MS"/>
                <a:cs typeface="Trebuchet MS"/>
              </a:endParaRPr>
            </a:p>
          </p:txBody>
        </p:sp>
        <p:grpSp>
          <p:nvGrpSpPr>
            <p:cNvPr id="64" name="Agrupar 63"/>
            <p:cNvGrpSpPr/>
            <p:nvPr/>
          </p:nvGrpSpPr>
          <p:grpSpPr>
            <a:xfrm>
              <a:off x="3575715" y="2340548"/>
              <a:ext cx="1515908" cy="1464008"/>
              <a:chOff x="3440096" y="3114493"/>
              <a:chExt cx="1515908" cy="1464008"/>
            </a:xfrm>
          </p:grpSpPr>
          <p:sp>
            <p:nvSpPr>
              <p:cNvPr id="82" name="82 CuadroTexto"/>
              <p:cNvSpPr txBox="1"/>
              <p:nvPr/>
            </p:nvSpPr>
            <p:spPr>
              <a:xfrm>
                <a:off x="3533791" y="3932170"/>
                <a:ext cx="1328518" cy="64633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200" i="1" kern="1200" dirty="0" smtClean="0">
                    <a:latin typeface="Trebuchet MS"/>
                    <a:cs typeface="Trebuchet MS"/>
                  </a:rPr>
                  <a:t>Access </a:t>
                </a:r>
                <a:r>
                  <a:rPr lang="ca-ES" sz="1200" i="1" kern="1200" dirty="0" err="1" smtClean="0">
                    <a:latin typeface="Trebuchet MS"/>
                    <a:cs typeface="Trebuchet MS"/>
                  </a:rPr>
                  <a:t>Array</a:t>
                </a:r>
                <a:r>
                  <a:rPr lang="ca-ES" sz="1200" i="1" kern="1200" baseline="30000" dirty="0" err="1" smtClean="0">
                    <a:latin typeface="Trebuchet MS"/>
                    <a:cs typeface="Trebuchet MS"/>
                  </a:rPr>
                  <a:t>TM</a:t>
                </a:r>
                <a:r>
                  <a:rPr lang="ca-ES" sz="1200" i="1" kern="1200" dirty="0" smtClean="0">
                    <a:latin typeface="Trebuchet MS"/>
                    <a:cs typeface="Trebuchet MS"/>
                  </a:rPr>
                  <a:t> System (</a:t>
                </a:r>
                <a:r>
                  <a:rPr lang="ca-ES" sz="1200" i="1" kern="1200" dirty="0" err="1" smtClean="0">
                    <a:latin typeface="Trebuchet MS"/>
                    <a:cs typeface="Trebuchet MS"/>
                  </a:rPr>
                  <a:t>Fluidigm</a:t>
                </a:r>
                <a:r>
                  <a:rPr lang="ca-ES" sz="1200" i="1" kern="1200" dirty="0" smtClean="0">
                    <a:latin typeface="Trebuchet MS"/>
                    <a:cs typeface="Trebuchet MS"/>
                  </a:rPr>
                  <a:t>)</a:t>
                </a:r>
                <a:endParaRPr lang="ca-ES" sz="1200" i="1" kern="1200" dirty="0">
                  <a:latin typeface="Trebuchet MS"/>
                  <a:cs typeface="Trebuchet MS"/>
                </a:endParaRPr>
              </a:p>
            </p:txBody>
          </p:sp>
          <p:pic>
            <p:nvPicPr>
              <p:cNvPr id="83" name="Imagen 82" descr="componentparts_48_48_access_array_ifc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0096" y="3114493"/>
                <a:ext cx="1515908" cy="861474"/>
              </a:xfrm>
              <a:prstGeom prst="rect">
                <a:avLst/>
              </a:prstGeom>
            </p:spPr>
          </p:pic>
        </p:grpSp>
        <p:grpSp>
          <p:nvGrpSpPr>
            <p:cNvPr id="65" name="Agrupar 64"/>
            <p:cNvGrpSpPr/>
            <p:nvPr/>
          </p:nvGrpSpPr>
          <p:grpSpPr>
            <a:xfrm>
              <a:off x="5272339" y="1805015"/>
              <a:ext cx="714912" cy="577748"/>
              <a:chOff x="7467518" y="7688582"/>
              <a:chExt cx="1117601" cy="795338"/>
            </a:xfrm>
          </p:grpSpPr>
          <p:grpSp>
            <p:nvGrpSpPr>
              <p:cNvPr id="66" name="Group 78"/>
              <p:cNvGrpSpPr>
                <a:grpSpLocks/>
              </p:cNvGrpSpPr>
              <p:nvPr/>
            </p:nvGrpSpPr>
            <p:grpSpPr bwMode="auto">
              <a:xfrm>
                <a:off x="7950122" y="7688582"/>
                <a:ext cx="549275" cy="315913"/>
                <a:chOff x="-331878" y="4219448"/>
                <a:chExt cx="1295400" cy="391506"/>
              </a:xfrm>
            </p:grpSpPr>
            <p:sp>
              <p:nvSpPr>
                <p:cNvPr id="79" name="Freeform 79"/>
                <p:cNvSpPr/>
                <p:nvPr/>
              </p:nvSpPr>
              <p:spPr>
                <a:xfrm>
                  <a:off x="-208327" y="4245024"/>
                  <a:ext cx="999628" cy="365930"/>
                </a:xfrm>
                <a:custGeom>
                  <a:avLst/>
                  <a:gdLst>
                    <a:gd name="connsiteX0" fmla="*/ 0 w 562707"/>
                    <a:gd name="connsiteY0" fmla="*/ 0 h 221566"/>
                    <a:gd name="connsiteX1" fmla="*/ 182880 w 562707"/>
                    <a:gd name="connsiteY1" fmla="*/ 211015 h 221566"/>
                    <a:gd name="connsiteX2" fmla="*/ 337624 w 562707"/>
                    <a:gd name="connsiteY2" fmla="*/ 63305 h 221566"/>
                    <a:gd name="connsiteX3" fmla="*/ 464234 w 562707"/>
                    <a:gd name="connsiteY3" fmla="*/ 175846 h 221566"/>
                    <a:gd name="connsiteX4" fmla="*/ 562707 w 562707"/>
                    <a:gd name="connsiteY4" fmla="*/ 77372 h 22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2707" h="221566">
                      <a:moveTo>
                        <a:pt x="0" y="0"/>
                      </a:moveTo>
                      <a:cubicBezTo>
                        <a:pt x="63304" y="100232"/>
                        <a:pt x="126609" y="200464"/>
                        <a:pt x="182880" y="211015"/>
                      </a:cubicBezTo>
                      <a:cubicBezTo>
                        <a:pt x="239151" y="221566"/>
                        <a:pt x="290732" y="69166"/>
                        <a:pt x="337624" y="63305"/>
                      </a:cubicBezTo>
                      <a:cubicBezTo>
                        <a:pt x="384516" y="57444"/>
                        <a:pt x="426720" y="173502"/>
                        <a:pt x="464234" y="175846"/>
                      </a:cubicBezTo>
                      <a:cubicBezTo>
                        <a:pt x="501748" y="178190"/>
                        <a:pt x="514643" y="101991"/>
                        <a:pt x="562707" y="77372"/>
                      </a:cubicBezTo>
                    </a:path>
                  </a:pathLst>
                </a:cu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800" kern="1200">
                    <a:solidFill>
                      <a:prstClr val="black"/>
                    </a:solidFill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80" name="Rectangle 80"/>
                <p:cNvSpPr/>
                <p:nvPr/>
              </p:nvSpPr>
              <p:spPr>
                <a:xfrm>
                  <a:off x="734922" y="4295648"/>
                  <a:ext cx="228600" cy="762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scene3d>
                  <a:camera prst="orthographicFront">
                    <a:rot lat="0" lon="0" rev="1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800" kern="1200" dirty="0">
                    <a:solidFill>
                      <a:prstClr val="white"/>
                    </a:solidFill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81" name="Rectangle 81"/>
                <p:cNvSpPr/>
                <p:nvPr/>
              </p:nvSpPr>
              <p:spPr>
                <a:xfrm>
                  <a:off x="-331878" y="4219448"/>
                  <a:ext cx="228600" cy="762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  <a:scene3d>
                  <a:camera prst="orthographicFront">
                    <a:rot lat="0" lon="0" rev="189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800" kern="1200" dirty="0">
                    <a:solidFill>
                      <a:prstClr val="white"/>
                    </a:solidFill>
                    <a:latin typeface="Trebuchet MS"/>
                    <a:cs typeface="Trebuchet MS"/>
                  </a:endParaRPr>
                </a:p>
              </p:txBody>
            </p:sp>
          </p:grpSp>
          <p:grpSp>
            <p:nvGrpSpPr>
              <p:cNvPr id="67" name="Group 70"/>
              <p:cNvGrpSpPr>
                <a:grpSpLocks/>
              </p:cNvGrpSpPr>
              <p:nvPr/>
            </p:nvGrpSpPr>
            <p:grpSpPr bwMode="auto">
              <a:xfrm>
                <a:off x="8024732" y="8094982"/>
                <a:ext cx="560387" cy="277813"/>
                <a:chOff x="734922" y="4495800"/>
                <a:chExt cx="560478" cy="277206"/>
              </a:xfrm>
            </p:grpSpPr>
            <p:sp>
              <p:nvSpPr>
                <p:cNvPr id="76" name="Freeform 74"/>
                <p:cNvSpPr/>
                <p:nvPr/>
              </p:nvSpPr>
              <p:spPr>
                <a:xfrm>
                  <a:off x="788906" y="4513225"/>
                  <a:ext cx="431870" cy="259781"/>
                </a:xfrm>
                <a:custGeom>
                  <a:avLst/>
                  <a:gdLst>
                    <a:gd name="connsiteX0" fmla="*/ 0 w 562707"/>
                    <a:gd name="connsiteY0" fmla="*/ 0 h 221566"/>
                    <a:gd name="connsiteX1" fmla="*/ 182880 w 562707"/>
                    <a:gd name="connsiteY1" fmla="*/ 211015 h 221566"/>
                    <a:gd name="connsiteX2" fmla="*/ 337624 w 562707"/>
                    <a:gd name="connsiteY2" fmla="*/ 63305 h 221566"/>
                    <a:gd name="connsiteX3" fmla="*/ 464234 w 562707"/>
                    <a:gd name="connsiteY3" fmla="*/ 175846 h 221566"/>
                    <a:gd name="connsiteX4" fmla="*/ 562707 w 562707"/>
                    <a:gd name="connsiteY4" fmla="*/ 77372 h 22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2707" h="221566">
                      <a:moveTo>
                        <a:pt x="0" y="0"/>
                      </a:moveTo>
                      <a:cubicBezTo>
                        <a:pt x="63304" y="100232"/>
                        <a:pt x="126609" y="200464"/>
                        <a:pt x="182880" y="211015"/>
                      </a:cubicBezTo>
                      <a:cubicBezTo>
                        <a:pt x="239151" y="221566"/>
                        <a:pt x="290732" y="69166"/>
                        <a:pt x="337624" y="63305"/>
                      </a:cubicBezTo>
                      <a:cubicBezTo>
                        <a:pt x="384516" y="57444"/>
                        <a:pt x="426720" y="173502"/>
                        <a:pt x="464234" y="175846"/>
                      </a:cubicBezTo>
                      <a:cubicBezTo>
                        <a:pt x="501748" y="178190"/>
                        <a:pt x="514643" y="101991"/>
                        <a:pt x="562707" y="77372"/>
                      </a:cubicBezTo>
                    </a:path>
                  </a:pathLst>
                </a:cu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800" kern="1200">
                    <a:solidFill>
                      <a:prstClr val="black"/>
                    </a:solidFill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77" name="Rectangle 78"/>
                <p:cNvSpPr/>
                <p:nvPr/>
              </p:nvSpPr>
              <p:spPr>
                <a:xfrm>
                  <a:off x="1196492" y="4549753"/>
                  <a:ext cx="98908" cy="53953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scene3d>
                  <a:camera prst="orthographicFront">
                    <a:rot lat="0" lon="0" rev="1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800" kern="1200" dirty="0">
                    <a:solidFill>
                      <a:prstClr val="white"/>
                    </a:solidFill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78" name="Rectangle 84"/>
                <p:cNvSpPr/>
                <p:nvPr/>
              </p:nvSpPr>
              <p:spPr>
                <a:xfrm>
                  <a:off x="734922" y="4495800"/>
                  <a:ext cx="98908" cy="5395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  <a:scene3d>
                  <a:camera prst="orthographicFront">
                    <a:rot lat="0" lon="0" rev="189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800" kern="1200" dirty="0">
                    <a:solidFill>
                      <a:prstClr val="white"/>
                    </a:solidFill>
                    <a:latin typeface="Trebuchet MS"/>
                    <a:cs typeface="Trebuchet MS"/>
                  </a:endParaRPr>
                </a:p>
              </p:txBody>
            </p:sp>
          </p:grpSp>
          <p:grpSp>
            <p:nvGrpSpPr>
              <p:cNvPr id="68" name="Group 65"/>
              <p:cNvGrpSpPr>
                <a:grpSpLocks/>
              </p:cNvGrpSpPr>
              <p:nvPr/>
            </p:nvGrpSpPr>
            <p:grpSpPr bwMode="auto">
              <a:xfrm>
                <a:off x="7516730" y="8207695"/>
                <a:ext cx="560387" cy="276225"/>
                <a:chOff x="734922" y="4495800"/>
                <a:chExt cx="560478" cy="277206"/>
              </a:xfrm>
            </p:grpSpPr>
            <p:sp>
              <p:nvSpPr>
                <p:cNvPr id="73" name="Freeform 66"/>
                <p:cNvSpPr/>
                <p:nvPr/>
              </p:nvSpPr>
              <p:spPr>
                <a:xfrm>
                  <a:off x="788906" y="4513324"/>
                  <a:ext cx="431870" cy="259682"/>
                </a:xfrm>
                <a:custGeom>
                  <a:avLst/>
                  <a:gdLst>
                    <a:gd name="connsiteX0" fmla="*/ 0 w 562707"/>
                    <a:gd name="connsiteY0" fmla="*/ 0 h 221566"/>
                    <a:gd name="connsiteX1" fmla="*/ 182880 w 562707"/>
                    <a:gd name="connsiteY1" fmla="*/ 211015 h 221566"/>
                    <a:gd name="connsiteX2" fmla="*/ 337624 w 562707"/>
                    <a:gd name="connsiteY2" fmla="*/ 63305 h 221566"/>
                    <a:gd name="connsiteX3" fmla="*/ 464234 w 562707"/>
                    <a:gd name="connsiteY3" fmla="*/ 175846 h 221566"/>
                    <a:gd name="connsiteX4" fmla="*/ 562707 w 562707"/>
                    <a:gd name="connsiteY4" fmla="*/ 77372 h 22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2707" h="221566">
                      <a:moveTo>
                        <a:pt x="0" y="0"/>
                      </a:moveTo>
                      <a:cubicBezTo>
                        <a:pt x="63304" y="100232"/>
                        <a:pt x="126609" y="200464"/>
                        <a:pt x="182880" y="211015"/>
                      </a:cubicBezTo>
                      <a:cubicBezTo>
                        <a:pt x="239151" y="221566"/>
                        <a:pt x="290732" y="69166"/>
                        <a:pt x="337624" y="63305"/>
                      </a:cubicBezTo>
                      <a:cubicBezTo>
                        <a:pt x="384516" y="57444"/>
                        <a:pt x="426720" y="173502"/>
                        <a:pt x="464234" y="175846"/>
                      </a:cubicBezTo>
                      <a:cubicBezTo>
                        <a:pt x="501748" y="178190"/>
                        <a:pt x="514643" y="101991"/>
                        <a:pt x="562707" y="77372"/>
                      </a:cubicBezTo>
                    </a:path>
                  </a:pathLst>
                </a:cu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800" kern="1200">
                    <a:solidFill>
                      <a:prstClr val="black"/>
                    </a:solidFill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74" name="Rectangle 68"/>
                <p:cNvSpPr/>
                <p:nvPr/>
              </p:nvSpPr>
              <p:spPr>
                <a:xfrm>
                  <a:off x="1196492" y="4549753"/>
                  <a:ext cx="98908" cy="53953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scene3d>
                  <a:camera prst="orthographicFront">
                    <a:rot lat="0" lon="0" rev="1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800" kern="1200" dirty="0">
                    <a:solidFill>
                      <a:prstClr val="white"/>
                    </a:solidFill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75" name="Rectangle 71"/>
                <p:cNvSpPr/>
                <p:nvPr/>
              </p:nvSpPr>
              <p:spPr>
                <a:xfrm>
                  <a:off x="734922" y="4495800"/>
                  <a:ext cx="98908" cy="5395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  <a:scene3d>
                  <a:camera prst="orthographicFront">
                    <a:rot lat="0" lon="0" rev="189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800" kern="1200" dirty="0">
                    <a:solidFill>
                      <a:prstClr val="white"/>
                    </a:solidFill>
                    <a:latin typeface="Trebuchet MS"/>
                    <a:cs typeface="Trebuchet MS"/>
                  </a:endParaRPr>
                </a:p>
              </p:txBody>
            </p:sp>
          </p:grpSp>
          <p:grpSp>
            <p:nvGrpSpPr>
              <p:cNvPr id="69" name="Group 78"/>
              <p:cNvGrpSpPr>
                <a:grpSpLocks/>
              </p:cNvGrpSpPr>
              <p:nvPr/>
            </p:nvGrpSpPr>
            <p:grpSpPr bwMode="auto">
              <a:xfrm>
                <a:off x="7467518" y="7840982"/>
                <a:ext cx="549275" cy="315913"/>
                <a:chOff x="-331878" y="4219448"/>
                <a:chExt cx="1295400" cy="391506"/>
              </a:xfrm>
            </p:grpSpPr>
            <p:sp>
              <p:nvSpPr>
                <p:cNvPr id="70" name="Freeform 91"/>
                <p:cNvSpPr/>
                <p:nvPr/>
              </p:nvSpPr>
              <p:spPr>
                <a:xfrm>
                  <a:off x="-208327" y="4245024"/>
                  <a:ext cx="999628" cy="365930"/>
                </a:xfrm>
                <a:custGeom>
                  <a:avLst/>
                  <a:gdLst>
                    <a:gd name="connsiteX0" fmla="*/ 0 w 562707"/>
                    <a:gd name="connsiteY0" fmla="*/ 0 h 221566"/>
                    <a:gd name="connsiteX1" fmla="*/ 182880 w 562707"/>
                    <a:gd name="connsiteY1" fmla="*/ 211015 h 221566"/>
                    <a:gd name="connsiteX2" fmla="*/ 337624 w 562707"/>
                    <a:gd name="connsiteY2" fmla="*/ 63305 h 221566"/>
                    <a:gd name="connsiteX3" fmla="*/ 464234 w 562707"/>
                    <a:gd name="connsiteY3" fmla="*/ 175846 h 221566"/>
                    <a:gd name="connsiteX4" fmla="*/ 562707 w 562707"/>
                    <a:gd name="connsiteY4" fmla="*/ 77372 h 22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2707" h="221566">
                      <a:moveTo>
                        <a:pt x="0" y="0"/>
                      </a:moveTo>
                      <a:cubicBezTo>
                        <a:pt x="63304" y="100232"/>
                        <a:pt x="126609" y="200464"/>
                        <a:pt x="182880" y="211015"/>
                      </a:cubicBezTo>
                      <a:cubicBezTo>
                        <a:pt x="239151" y="221566"/>
                        <a:pt x="290732" y="69166"/>
                        <a:pt x="337624" y="63305"/>
                      </a:cubicBezTo>
                      <a:cubicBezTo>
                        <a:pt x="384516" y="57444"/>
                        <a:pt x="426720" y="173502"/>
                        <a:pt x="464234" y="175846"/>
                      </a:cubicBezTo>
                      <a:cubicBezTo>
                        <a:pt x="501748" y="178190"/>
                        <a:pt x="514643" y="101991"/>
                        <a:pt x="562707" y="77372"/>
                      </a:cubicBezTo>
                    </a:path>
                  </a:pathLst>
                </a:cu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800" kern="1200">
                    <a:solidFill>
                      <a:prstClr val="black"/>
                    </a:solidFill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71" name="Rectangle 92"/>
                <p:cNvSpPr/>
                <p:nvPr/>
              </p:nvSpPr>
              <p:spPr>
                <a:xfrm>
                  <a:off x="734922" y="4295648"/>
                  <a:ext cx="228600" cy="762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scene3d>
                  <a:camera prst="orthographicFront">
                    <a:rot lat="0" lon="0" rev="1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800" kern="1200" dirty="0">
                    <a:solidFill>
                      <a:prstClr val="white"/>
                    </a:solidFill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72" name="Rectangle 93"/>
                <p:cNvSpPr/>
                <p:nvPr/>
              </p:nvSpPr>
              <p:spPr>
                <a:xfrm>
                  <a:off x="-331878" y="4219448"/>
                  <a:ext cx="228600" cy="762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  <a:scene3d>
                  <a:camera prst="orthographicFront">
                    <a:rot lat="0" lon="0" rev="189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800" kern="1200" dirty="0">
                    <a:solidFill>
                      <a:prstClr val="white"/>
                    </a:solidFill>
                    <a:latin typeface="Trebuchet MS"/>
                    <a:cs typeface="Trebuchet MS"/>
                  </a:endParaRPr>
                </a:p>
              </p:txBody>
            </p:sp>
          </p:grpSp>
        </p:grpSp>
      </p:grpSp>
      <p:grpSp>
        <p:nvGrpSpPr>
          <p:cNvPr id="86" name="Agrupar 85"/>
          <p:cNvGrpSpPr/>
          <p:nvPr/>
        </p:nvGrpSpPr>
        <p:grpSpPr>
          <a:xfrm>
            <a:off x="4024878" y="3073358"/>
            <a:ext cx="4719528" cy="3658642"/>
            <a:chOff x="4024878" y="2714348"/>
            <a:chExt cx="4719528" cy="3658642"/>
          </a:xfrm>
        </p:grpSpPr>
        <p:pic>
          <p:nvPicPr>
            <p:cNvPr id="87" name="Imagen 86"/>
            <p:cNvPicPr/>
            <p:nvPr/>
          </p:nvPicPr>
          <p:blipFill rotWithShape="1">
            <a:blip r:embed="rId6" cstate="print"/>
            <a:srcRect l="37401" t="19669" r="25179" b="18750"/>
            <a:stretch/>
          </p:blipFill>
          <p:spPr bwMode="auto">
            <a:xfrm>
              <a:off x="5770644" y="3569933"/>
              <a:ext cx="2973762" cy="2803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8" name="Agrupar 87"/>
            <p:cNvGrpSpPr/>
            <p:nvPr/>
          </p:nvGrpSpPr>
          <p:grpSpPr>
            <a:xfrm>
              <a:off x="4024878" y="4623871"/>
              <a:ext cx="2133490" cy="1303139"/>
              <a:chOff x="3619580" y="4263619"/>
              <a:chExt cx="2133490" cy="1303139"/>
            </a:xfrm>
          </p:grpSpPr>
          <p:grpSp>
            <p:nvGrpSpPr>
              <p:cNvPr id="92" name="Agrupar 91"/>
              <p:cNvGrpSpPr/>
              <p:nvPr/>
            </p:nvGrpSpPr>
            <p:grpSpPr>
              <a:xfrm>
                <a:off x="3619580" y="4690749"/>
                <a:ext cx="2119978" cy="876009"/>
                <a:chOff x="2499142" y="4486359"/>
                <a:chExt cx="2119978" cy="876009"/>
              </a:xfrm>
            </p:grpSpPr>
            <p:sp>
              <p:nvSpPr>
                <p:cNvPr id="94" name="CuadroTexto 93"/>
                <p:cNvSpPr txBox="1"/>
                <p:nvPr/>
              </p:nvSpPr>
              <p:spPr>
                <a:xfrm>
                  <a:off x="2499142" y="4486359"/>
                  <a:ext cx="2119978" cy="400110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600"/>
                    </a:spcBef>
                  </a:pPr>
                  <a:r>
                    <a:rPr lang="en-GB" sz="2000" b="1" kern="1200" dirty="0" smtClean="0">
                      <a:solidFill>
                        <a:srgbClr val="FF0000"/>
                      </a:solidFill>
                      <a:latin typeface="Trebuchet MS"/>
                      <a:cs typeface="Trebuchet MS"/>
                    </a:rPr>
                    <a:t>p.Gln636Glu</a:t>
                  </a:r>
                  <a:endParaRPr lang="en-GB" sz="2000" b="1" i="1" kern="1200" dirty="0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96" name="CuadroTexto 95"/>
                <p:cNvSpPr txBox="1"/>
                <p:nvPr/>
              </p:nvSpPr>
              <p:spPr>
                <a:xfrm>
                  <a:off x="2499142" y="4962258"/>
                  <a:ext cx="2119978" cy="400110"/>
                </a:xfrm>
                <a:prstGeom prst="rect">
                  <a:avLst/>
                </a:prstGeom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2000" b="1" dirty="0" smtClean="0">
                      <a:solidFill>
                        <a:srgbClr val="FF0000"/>
                      </a:solidFill>
                      <a:latin typeface="Trebuchet MS"/>
                      <a:cs typeface="Trebuchet MS"/>
                    </a:rPr>
                    <a:t>18.4% </a:t>
                  </a:r>
                  <a:r>
                    <a:rPr lang="es-ES" sz="2000" b="1" dirty="0" smtClean="0">
                      <a:latin typeface="Trebuchet MS"/>
                      <a:cs typeface="Trebuchet MS"/>
                    </a:rPr>
                    <a:t>(6225x)</a:t>
                  </a:r>
                  <a:endParaRPr lang="es-ES" sz="2000" b="1" dirty="0">
                    <a:latin typeface="Trebuchet MS"/>
                    <a:cs typeface="Trebuchet MS"/>
                  </a:endParaRPr>
                </a:p>
              </p:txBody>
            </p:sp>
          </p:grpSp>
          <p:sp>
            <p:nvSpPr>
              <p:cNvPr id="93" name="CuadroTexto 92"/>
              <p:cNvSpPr txBox="1"/>
              <p:nvPr/>
            </p:nvSpPr>
            <p:spPr>
              <a:xfrm>
                <a:off x="3633092" y="4263619"/>
                <a:ext cx="2119978" cy="400110"/>
              </a:xfrm>
              <a:prstGeom prst="rect">
                <a:avLst/>
              </a:prstGeom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GB" sz="2000" b="1" kern="1200" dirty="0" smtClean="0">
                    <a:solidFill>
                      <a:schemeClr val="bg1"/>
                    </a:solidFill>
                    <a:latin typeface="Trebuchet MS"/>
                    <a:cs typeface="Trebuchet MS"/>
                  </a:rPr>
                  <a:t>Gen</a:t>
                </a:r>
                <a:r>
                  <a:rPr lang="en-GB" sz="2000" b="1" i="1" kern="1200" dirty="0" smtClean="0">
                    <a:solidFill>
                      <a:schemeClr val="bg1"/>
                    </a:solidFill>
                    <a:latin typeface="Trebuchet MS"/>
                    <a:cs typeface="Trebuchet MS"/>
                  </a:rPr>
                  <a:t> NLRP3</a:t>
                </a:r>
                <a:endParaRPr lang="en-GB" sz="2000" b="1" i="1" kern="1200" dirty="0">
                  <a:solidFill>
                    <a:schemeClr val="bg1"/>
                  </a:solidFill>
                  <a:latin typeface="Trebuchet MS"/>
                  <a:cs typeface="Trebuchet MS"/>
                </a:endParaRPr>
              </a:p>
            </p:txBody>
          </p:sp>
        </p:grpSp>
        <p:cxnSp>
          <p:nvCxnSpPr>
            <p:cNvPr id="89" name="89 Conector recto de flecha"/>
            <p:cNvCxnSpPr/>
            <p:nvPr/>
          </p:nvCxnSpPr>
          <p:spPr>
            <a:xfrm>
              <a:off x="7645236" y="2714348"/>
              <a:ext cx="0" cy="57626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0" name="3 Imagen" descr="Bead_density_contour (1)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11094" y="2928783"/>
              <a:ext cx="1451958" cy="1087904"/>
            </a:xfrm>
            <a:prstGeom prst="rect">
              <a:avLst/>
            </a:prstGeom>
          </p:spPr>
        </p:pic>
        <p:sp>
          <p:nvSpPr>
            <p:cNvPr id="91" name="81 CuadroTexto"/>
            <p:cNvSpPr txBox="1"/>
            <p:nvPr/>
          </p:nvSpPr>
          <p:spPr>
            <a:xfrm>
              <a:off x="6853148" y="3589010"/>
              <a:ext cx="1891258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 smtClean="0">
                  <a:latin typeface="Trebuchet MS"/>
                  <a:cs typeface="Trebuchet MS"/>
                </a:rPr>
                <a:t>Data analysis</a:t>
              </a:r>
              <a:endParaRPr lang="en-GB" sz="1600" b="1" dirty="0">
                <a:solidFill>
                  <a:schemeClr val="tx1"/>
                </a:solidFill>
                <a:latin typeface="Trebuchet MS"/>
                <a:cs typeface="Trebuchet MS"/>
              </a:endParaRPr>
            </a:p>
          </p:txBody>
        </p:sp>
      </p:grpSp>
      <p:grpSp>
        <p:nvGrpSpPr>
          <p:cNvPr id="57" name="Agrupar 56"/>
          <p:cNvGrpSpPr/>
          <p:nvPr/>
        </p:nvGrpSpPr>
        <p:grpSpPr>
          <a:xfrm>
            <a:off x="918283" y="4336059"/>
            <a:ext cx="3120107" cy="2183005"/>
            <a:chOff x="918283" y="4336059"/>
            <a:chExt cx="3120107" cy="2183005"/>
          </a:xfrm>
        </p:grpSpPr>
        <p:grpSp>
          <p:nvGrpSpPr>
            <p:cNvPr id="58" name="Agrupar 57"/>
            <p:cNvGrpSpPr/>
            <p:nvPr/>
          </p:nvGrpSpPr>
          <p:grpSpPr>
            <a:xfrm>
              <a:off x="918284" y="4336059"/>
              <a:ext cx="3120106" cy="895547"/>
              <a:chOff x="918284" y="3912699"/>
              <a:chExt cx="3120106" cy="895547"/>
            </a:xfrm>
          </p:grpSpPr>
          <p:sp>
            <p:nvSpPr>
              <p:cNvPr id="97" name="CuadroTexto 96"/>
              <p:cNvSpPr txBox="1"/>
              <p:nvPr/>
            </p:nvSpPr>
            <p:spPr>
              <a:xfrm>
                <a:off x="918284" y="3912699"/>
                <a:ext cx="2275332" cy="646331"/>
              </a:xfrm>
              <a:prstGeom prst="rect">
                <a:avLst/>
              </a:prstGeom>
              <a:solidFill>
                <a:srgbClr val="FFBF4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>
                <a:defPPr>
                  <a:defRPr lang="es-ES"/>
                </a:defPPr>
                <a:lvl1pPr algn="ctr" fontAlgn="auto">
                  <a:spcBef>
                    <a:spcPts val="0"/>
                  </a:spcBef>
                  <a:spcAft>
                    <a:spcPts val="0"/>
                  </a:spcAft>
                  <a:defRPr b="1">
                    <a:solidFill>
                      <a:srgbClr val="000000"/>
                    </a:solidFill>
                    <a:latin typeface="Cambria"/>
                    <a:cs typeface="Cambria"/>
                  </a:defRPr>
                </a:lvl1pPr>
              </a:lstStyle>
              <a:p>
                <a:r>
                  <a:rPr lang="es-ES_tradnl" smtClean="0">
                    <a:solidFill>
                      <a:schemeClr val="tx1"/>
                    </a:solidFill>
                    <a:latin typeface="Trebuchet MS"/>
                    <a:cs typeface="Trebuchet MS"/>
                  </a:rPr>
                  <a:t>Variante </a:t>
                </a:r>
              </a:p>
              <a:p>
                <a:r>
                  <a:rPr lang="es-ES_tradnl" smtClean="0">
                    <a:solidFill>
                      <a:schemeClr val="tx1"/>
                    </a:solidFill>
                    <a:latin typeface="Trebuchet MS"/>
                    <a:cs typeface="Trebuchet MS"/>
                  </a:rPr>
                  <a:t>PATOGÉNICA?</a:t>
                </a:r>
                <a:endParaRPr lang="es-ES_tradnl">
                  <a:solidFill>
                    <a:schemeClr val="tx1"/>
                  </a:solidFill>
                  <a:latin typeface="Trebuchet MS"/>
                  <a:cs typeface="Trebuchet MS"/>
                </a:endParaRPr>
              </a:p>
            </p:txBody>
          </p:sp>
          <p:cxnSp>
            <p:nvCxnSpPr>
              <p:cNvPr id="98" name="89 Conector recto de flecha"/>
              <p:cNvCxnSpPr>
                <a:endCxn id="97" idx="3"/>
              </p:cNvCxnSpPr>
              <p:nvPr/>
            </p:nvCxnSpPr>
            <p:spPr>
              <a:xfrm flipH="1" flipV="1">
                <a:off x="3193616" y="4235865"/>
                <a:ext cx="844774" cy="572381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Agrupar 58"/>
            <p:cNvGrpSpPr/>
            <p:nvPr/>
          </p:nvGrpSpPr>
          <p:grpSpPr>
            <a:xfrm>
              <a:off x="918283" y="5231606"/>
              <a:ext cx="3120107" cy="1287458"/>
              <a:chOff x="918283" y="4808246"/>
              <a:chExt cx="3120107" cy="1287458"/>
            </a:xfrm>
          </p:grpSpPr>
          <p:sp>
            <p:nvSpPr>
              <p:cNvPr id="60" name="CuadroTexto 59"/>
              <p:cNvSpPr txBox="1"/>
              <p:nvPr/>
            </p:nvSpPr>
            <p:spPr>
              <a:xfrm>
                <a:off x="918283" y="5172374"/>
                <a:ext cx="2275333" cy="923330"/>
              </a:xfrm>
              <a:prstGeom prst="rect">
                <a:avLst/>
              </a:prstGeom>
              <a:solidFill>
                <a:srgbClr val="FFBF4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>
                <a:defPPr>
                  <a:defRPr lang="es-ES"/>
                </a:defPPr>
                <a:lvl1pPr algn="ctr" fontAlgn="auto">
                  <a:spcBef>
                    <a:spcPts val="0"/>
                  </a:spcBef>
                  <a:spcAft>
                    <a:spcPts val="0"/>
                  </a:spcAft>
                  <a:defRPr b="1">
                    <a:solidFill>
                      <a:srgbClr val="000000"/>
                    </a:solidFill>
                    <a:latin typeface="Cambria"/>
                    <a:cs typeface="Cambria"/>
                  </a:defRPr>
                </a:lvl1pPr>
              </a:lstStyle>
              <a:p>
                <a:r>
                  <a:rPr lang="es-ES_tradnl" dirty="0" smtClean="0">
                    <a:solidFill>
                      <a:schemeClr val="tx1"/>
                    </a:solidFill>
                    <a:latin typeface="Trebuchet MS"/>
                    <a:cs typeface="Trebuchet MS"/>
                  </a:rPr>
                  <a:t>Variante </a:t>
                </a:r>
              </a:p>
              <a:p>
                <a:r>
                  <a:rPr lang="es-ES_tradnl" dirty="0" smtClean="0">
                    <a:solidFill>
                      <a:schemeClr val="tx1"/>
                    </a:solidFill>
                    <a:latin typeface="Trebuchet MS"/>
                    <a:cs typeface="Trebuchet MS"/>
                  </a:rPr>
                  <a:t>POST-ZIGÓTICA?</a:t>
                </a:r>
              </a:p>
              <a:p>
                <a:r>
                  <a:rPr lang="es-ES_tradnl" dirty="0" smtClean="0">
                    <a:solidFill>
                      <a:schemeClr val="tx1"/>
                    </a:solidFill>
                    <a:latin typeface="Trebuchet MS"/>
                    <a:cs typeface="Trebuchet MS"/>
                  </a:rPr>
                  <a:t>MOSAICISMO??</a:t>
                </a:r>
                <a:endParaRPr lang="es-ES_tradnl" dirty="0">
                  <a:solidFill>
                    <a:schemeClr val="tx1"/>
                  </a:solidFill>
                  <a:latin typeface="Trebuchet MS"/>
                  <a:cs typeface="Trebuchet MS"/>
                </a:endParaRPr>
              </a:p>
            </p:txBody>
          </p:sp>
          <p:cxnSp>
            <p:nvCxnSpPr>
              <p:cNvPr id="95" name="89 Conector recto de flecha"/>
              <p:cNvCxnSpPr>
                <a:endCxn id="60" idx="3"/>
              </p:cNvCxnSpPr>
              <p:nvPr/>
            </p:nvCxnSpPr>
            <p:spPr>
              <a:xfrm flipH="1">
                <a:off x="3193616" y="4808246"/>
                <a:ext cx="844774" cy="825793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8720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adroTexto 44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7271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smtClean="0">
                <a:latin typeface="Trebuchet MS"/>
                <a:cs typeface="Trebuchet MS"/>
              </a:rPr>
              <a:t>Caso clínico</a:t>
            </a:r>
            <a:endParaRPr lang="es-ES_tradnl" sz="2000" dirty="0">
              <a:latin typeface="Trebuchet MS"/>
              <a:cs typeface="Trebuchet MS"/>
            </a:endParaRPr>
          </a:p>
        </p:txBody>
      </p:sp>
      <p:sp>
        <p:nvSpPr>
          <p:cNvPr id="3" name="104 CuadroTexto"/>
          <p:cNvSpPr txBox="1"/>
          <p:nvPr/>
        </p:nvSpPr>
        <p:spPr bwMode="auto">
          <a:xfrm>
            <a:off x="373810" y="952679"/>
            <a:ext cx="3485845" cy="338554"/>
          </a:xfrm>
          <a:prstGeom prst="rect">
            <a:avLst/>
          </a:prstGeom>
          <a:solidFill>
            <a:srgbClr val="3366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smtClean="0">
                <a:solidFill>
                  <a:srgbClr val="FFFFFF"/>
                </a:solidFill>
                <a:latin typeface="Trebuchet MS"/>
                <a:cs typeface="Trebuchet MS"/>
                <a:sym typeface="Wingdings"/>
              </a:rPr>
              <a:t>1. Subpoblaciones leucocitarias</a:t>
            </a:r>
            <a:endParaRPr lang="es-ES" sz="1600" b="1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4" descr="http://us.cdn4.123rf.com/168nwm/kovacevic/kovacevic1110/kovacevic111000009/10939250-tubos-de-ensayo-llenos-de-sang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2664" y="2089376"/>
            <a:ext cx="955172" cy="80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/>
          <p:cNvSpPr txBox="1"/>
          <p:nvPr/>
        </p:nvSpPr>
        <p:spPr>
          <a:xfrm>
            <a:off x="1614144" y="3029802"/>
            <a:ext cx="1272212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b="1" smtClean="0">
                <a:solidFill>
                  <a:srgbClr val="FF0000"/>
                </a:solidFill>
                <a:latin typeface="Trebuchet MS"/>
                <a:cs typeface="Trebuchet MS"/>
              </a:rPr>
              <a:t>25.0%</a:t>
            </a:r>
            <a:r>
              <a:rPr lang="es-ES" b="1" smtClean="0">
                <a:latin typeface="Trebuchet MS"/>
                <a:cs typeface="Trebuchet MS"/>
              </a:rPr>
              <a:t> </a:t>
            </a:r>
          </a:p>
          <a:p>
            <a:pPr algn="ctr"/>
            <a:r>
              <a:rPr lang="es-ES" sz="1600" smtClean="0">
                <a:latin typeface="Trebuchet MS"/>
                <a:cs typeface="Trebuchet MS"/>
              </a:rPr>
              <a:t>(3004x)</a:t>
            </a:r>
            <a:endParaRPr lang="es-ES" sz="1600">
              <a:latin typeface="Trebuchet MS"/>
              <a:cs typeface="Trebuchet MS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2727836" y="1358274"/>
            <a:ext cx="4218951" cy="2382727"/>
            <a:chOff x="2727836" y="1391264"/>
            <a:chExt cx="4218951" cy="2382727"/>
          </a:xfrm>
        </p:grpSpPr>
        <p:grpSp>
          <p:nvGrpSpPr>
            <p:cNvPr id="7" name="Agrupar 6"/>
            <p:cNvGrpSpPr/>
            <p:nvPr/>
          </p:nvGrpSpPr>
          <p:grpSpPr>
            <a:xfrm>
              <a:off x="4085059" y="1391264"/>
              <a:ext cx="1477963" cy="1061339"/>
              <a:chOff x="583718" y="2966698"/>
              <a:chExt cx="1477963" cy="1061339"/>
            </a:xfrm>
          </p:grpSpPr>
          <p:sp>
            <p:nvSpPr>
              <p:cNvPr id="20" name="Text Box 10"/>
              <p:cNvSpPr txBox="1">
                <a:spLocks noChangeArrowheads="1"/>
              </p:cNvSpPr>
              <p:nvPr/>
            </p:nvSpPr>
            <p:spPr bwMode="auto">
              <a:xfrm>
                <a:off x="583718" y="3658705"/>
                <a:ext cx="147796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" b="1" dirty="0" smtClean="0">
                    <a:solidFill>
                      <a:srgbClr val="000000"/>
                    </a:solidFill>
                    <a:latin typeface="Trebuchet MS"/>
                    <a:ea typeface="Trebuchet MS" pitchFamily="-84" charset="0"/>
                    <a:cs typeface="Trebuchet MS"/>
                  </a:rPr>
                  <a:t>Neutrófilos</a:t>
                </a:r>
                <a:endParaRPr lang="es-ES" b="1" dirty="0">
                  <a:solidFill>
                    <a:srgbClr val="000000"/>
                  </a:solidFill>
                  <a:latin typeface="Trebuchet MS"/>
                  <a:ea typeface="Trebuchet MS" pitchFamily="-84" charset="0"/>
                  <a:cs typeface="Trebuchet MS"/>
                </a:endParaRPr>
              </a:p>
            </p:txBody>
          </p:sp>
          <p:grpSp>
            <p:nvGrpSpPr>
              <p:cNvPr id="21" name="Agrupar 131"/>
              <p:cNvGrpSpPr>
                <a:grpSpLocks/>
              </p:cNvGrpSpPr>
              <p:nvPr/>
            </p:nvGrpSpPr>
            <p:grpSpPr bwMode="auto">
              <a:xfrm>
                <a:off x="927413" y="2966698"/>
                <a:ext cx="790575" cy="792153"/>
                <a:chOff x="7453313" y="1676400"/>
                <a:chExt cx="790575" cy="792163"/>
              </a:xfrm>
            </p:grpSpPr>
            <p:sp>
              <p:nvSpPr>
                <p:cNvPr id="22" name="Elipse 21"/>
                <p:cNvSpPr>
                  <a:spLocks noChangeAspect="1"/>
                </p:cNvSpPr>
                <p:nvPr/>
              </p:nvSpPr>
              <p:spPr bwMode="auto">
                <a:xfrm>
                  <a:off x="7570703" y="1794026"/>
                  <a:ext cx="555794" cy="556911"/>
                </a:xfrm>
                <a:prstGeom prst="ellipse">
                  <a:avLst/>
                </a:prstGeom>
                <a:gradFill flip="none" rotWithShape="1">
                  <a:gsLst>
                    <a:gs pos="72000">
                      <a:srgbClr val="008000"/>
                    </a:gs>
                    <a:gs pos="0">
                      <a:schemeClr val="bg1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23" name="Rectángulo 22"/>
                <p:cNvSpPr>
                  <a:spLocks/>
                </p:cNvSpPr>
                <p:nvPr/>
              </p:nvSpPr>
              <p:spPr bwMode="auto">
                <a:xfrm>
                  <a:off x="7453313" y="1676421"/>
                  <a:ext cx="790575" cy="7921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>
                    <a:latin typeface="Trebuchet MS"/>
                    <a:cs typeface="Trebuchet MS"/>
                  </a:endParaRPr>
                </a:p>
              </p:txBody>
            </p:sp>
            <p:grpSp>
              <p:nvGrpSpPr>
                <p:cNvPr id="24" name="Agrupar 129"/>
                <p:cNvGrpSpPr/>
                <p:nvPr/>
              </p:nvGrpSpPr>
              <p:grpSpPr>
                <a:xfrm>
                  <a:off x="7638464" y="1913878"/>
                  <a:ext cx="398680" cy="371222"/>
                  <a:chOff x="7638464" y="1913878"/>
                  <a:chExt cx="398680" cy="371222"/>
                </a:xfrm>
                <a:gradFill flip="none" rotWithShape="1">
                  <a:gsLst>
                    <a:gs pos="13000">
                      <a:srgbClr val="008000"/>
                    </a:gs>
                    <a:gs pos="100000">
                      <a:srgbClr val="008000"/>
                    </a:gs>
                    <a:gs pos="71000">
                      <a:schemeClr val="tx1"/>
                    </a:gs>
                    <a:gs pos="31000">
                      <a:srgbClr val="008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grpSpPr>
              <p:sp>
                <p:nvSpPr>
                  <p:cNvPr id="25" name="Elipse 24"/>
                  <p:cNvSpPr>
                    <a:spLocks noChangeAspect="1"/>
                  </p:cNvSpPr>
                  <p:nvPr/>
                </p:nvSpPr>
                <p:spPr bwMode="auto">
                  <a:xfrm rot="19880308">
                    <a:off x="7869408" y="2089685"/>
                    <a:ext cx="167736" cy="129617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ES"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26" name="Elipse 25"/>
                  <p:cNvSpPr>
                    <a:spLocks noChangeAspect="1"/>
                  </p:cNvSpPr>
                  <p:nvPr/>
                </p:nvSpPr>
                <p:spPr bwMode="auto">
                  <a:xfrm>
                    <a:off x="7696200" y="2133600"/>
                    <a:ext cx="268056" cy="1515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ES"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27" name="Elipse 26"/>
                  <p:cNvSpPr>
                    <a:spLocks noChangeAspect="1"/>
                  </p:cNvSpPr>
                  <p:nvPr/>
                </p:nvSpPr>
                <p:spPr bwMode="auto">
                  <a:xfrm rot="14673724">
                    <a:off x="7630681" y="2096164"/>
                    <a:ext cx="167736" cy="129617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ES"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28" name="Elipse 27"/>
                  <p:cNvSpPr>
                    <a:spLocks noChangeAspect="1"/>
                  </p:cNvSpPr>
                  <p:nvPr/>
                </p:nvSpPr>
                <p:spPr bwMode="auto">
                  <a:xfrm rot="17376681">
                    <a:off x="7614111" y="1938231"/>
                    <a:ext cx="214323" cy="165617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ES">
                      <a:latin typeface="Trebuchet MS"/>
                      <a:cs typeface="Trebuchet MS"/>
                    </a:endParaRPr>
                  </a:p>
                </p:txBody>
              </p:sp>
            </p:grpSp>
          </p:grpSp>
        </p:grpSp>
        <p:grpSp>
          <p:nvGrpSpPr>
            <p:cNvPr id="8" name="Agrupar 7"/>
            <p:cNvGrpSpPr/>
            <p:nvPr/>
          </p:nvGrpSpPr>
          <p:grpSpPr>
            <a:xfrm>
              <a:off x="4138240" y="2664165"/>
              <a:ext cx="1371600" cy="1109826"/>
              <a:chOff x="2203537" y="2325165"/>
              <a:chExt cx="1371600" cy="1109826"/>
            </a:xfrm>
          </p:grpSpPr>
          <p:sp>
            <p:nvSpPr>
              <p:cNvPr id="14" name="Text Box 10"/>
              <p:cNvSpPr txBox="1">
                <a:spLocks noChangeArrowheads="1"/>
              </p:cNvSpPr>
              <p:nvPr/>
            </p:nvSpPr>
            <p:spPr bwMode="auto">
              <a:xfrm>
                <a:off x="2203537" y="3065659"/>
                <a:ext cx="13716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" b="1" dirty="0" smtClean="0">
                    <a:solidFill>
                      <a:srgbClr val="000000"/>
                    </a:solidFill>
                    <a:latin typeface="Trebuchet MS"/>
                    <a:ea typeface="Trebuchet MS" pitchFamily="-84" charset="0"/>
                    <a:cs typeface="Trebuchet MS"/>
                  </a:rPr>
                  <a:t>Monocitos</a:t>
                </a:r>
                <a:endParaRPr lang="es-ES" b="1" dirty="0">
                  <a:solidFill>
                    <a:srgbClr val="000000"/>
                  </a:solidFill>
                  <a:latin typeface="Trebuchet MS"/>
                  <a:ea typeface="Trebuchet MS" pitchFamily="-84" charset="0"/>
                  <a:cs typeface="Trebuchet MS"/>
                </a:endParaRPr>
              </a:p>
            </p:txBody>
          </p:sp>
          <p:grpSp>
            <p:nvGrpSpPr>
              <p:cNvPr id="15" name="Agrupar 59"/>
              <p:cNvGrpSpPr>
                <a:grpSpLocks/>
              </p:cNvGrpSpPr>
              <p:nvPr/>
            </p:nvGrpSpPr>
            <p:grpSpPr bwMode="auto">
              <a:xfrm>
                <a:off x="2493782" y="2325165"/>
                <a:ext cx="790575" cy="792153"/>
                <a:chOff x="6523200" y="4953000"/>
                <a:chExt cx="792000" cy="792000"/>
              </a:xfrm>
            </p:grpSpPr>
            <p:sp>
              <p:nvSpPr>
                <p:cNvPr id="16" name="Rectángulo 15"/>
                <p:cNvSpPr>
                  <a:spLocks/>
                </p:cNvSpPr>
                <p:nvPr/>
              </p:nvSpPr>
              <p:spPr>
                <a:xfrm>
                  <a:off x="6523200" y="4952639"/>
                  <a:ext cx="792000" cy="7920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>
                    <a:latin typeface="Trebuchet MS"/>
                    <a:cs typeface="Trebuchet MS"/>
                  </a:endParaRPr>
                </a:p>
              </p:txBody>
            </p:sp>
            <p:grpSp>
              <p:nvGrpSpPr>
                <p:cNvPr id="17" name="Agrupar 96"/>
                <p:cNvGrpSpPr>
                  <a:grpSpLocks/>
                </p:cNvGrpSpPr>
                <p:nvPr/>
              </p:nvGrpSpPr>
              <p:grpSpPr bwMode="auto">
                <a:xfrm>
                  <a:off x="6640802" y="5070602"/>
                  <a:ext cx="556796" cy="556796"/>
                  <a:chOff x="7010400" y="3719544"/>
                  <a:chExt cx="556796" cy="556796"/>
                </a:xfrm>
              </p:grpSpPr>
              <p:sp>
                <p:nvSpPr>
                  <p:cNvPr id="18" name="Elipse 17"/>
                  <p:cNvSpPr>
                    <a:spLocks noChangeAspect="1"/>
                  </p:cNvSpPr>
                  <p:nvPr/>
                </p:nvSpPr>
                <p:spPr>
                  <a:xfrm>
                    <a:off x="7010400" y="3719544"/>
                    <a:ext cx="556796" cy="556796"/>
                  </a:xfrm>
                  <a:prstGeom prst="ellipse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ES"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19" name="Elipse 18"/>
                  <p:cNvSpPr>
                    <a:spLocks noChangeAspect="1"/>
                  </p:cNvSpPr>
                  <p:nvPr/>
                </p:nvSpPr>
                <p:spPr>
                  <a:xfrm>
                    <a:off x="7059786" y="3913923"/>
                    <a:ext cx="323934" cy="323933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/>
                      </a:gs>
                      <a:gs pos="64000">
                        <a:schemeClr val="accent5">
                          <a:lumMod val="50000"/>
                        </a:schemeClr>
                      </a:gs>
                      <a:gs pos="0">
                        <a:schemeClr val="tx1"/>
                      </a:gs>
                      <a:gs pos="53000">
                        <a:schemeClr val="accent5">
                          <a:lumMod val="5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ES">
                      <a:latin typeface="Trebuchet MS"/>
                      <a:cs typeface="Trebuchet MS"/>
                    </a:endParaRPr>
                  </a:p>
                </p:txBody>
              </p:sp>
            </p:grpSp>
          </p:grpSp>
        </p:grpSp>
        <p:grpSp>
          <p:nvGrpSpPr>
            <p:cNvPr id="9" name="Agrupar 8"/>
            <p:cNvGrpSpPr/>
            <p:nvPr/>
          </p:nvGrpSpPr>
          <p:grpSpPr>
            <a:xfrm>
              <a:off x="5674575" y="1614157"/>
              <a:ext cx="1272212" cy="1912698"/>
              <a:chOff x="5063133" y="1614157"/>
              <a:chExt cx="1272212" cy="1912698"/>
            </a:xfrm>
          </p:grpSpPr>
          <p:sp>
            <p:nvSpPr>
              <p:cNvPr id="12" name="CuadroTexto 11"/>
              <p:cNvSpPr txBox="1"/>
              <p:nvPr/>
            </p:nvSpPr>
            <p:spPr>
              <a:xfrm>
                <a:off x="5063133" y="1614157"/>
                <a:ext cx="1272212" cy="615553"/>
              </a:xfrm>
              <a:prstGeom prst="rect">
                <a:avLst/>
              </a:prstGeom>
              <a:solidFill>
                <a:srgbClr val="F2DCD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smtClean="0">
                    <a:solidFill>
                      <a:srgbClr val="FF0000"/>
                    </a:solidFill>
                    <a:latin typeface="Trebuchet MS"/>
                    <a:cs typeface="Trebuchet MS"/>
                  </a:rPr>
                  <a:t>24.6%</a:t>
                </a:r>
                <a:r>
                  <a:rPr lang="es-ES" b="1" smtClean="0">
                    <a:latin typeface="Trebuchet MS"/>
                    <a:cs typeface="Trebuchet MS"/>
                  </a:rPr>
                  <a:t> </a:t>
                </a:r>
              </a:p>
              <a:p>
                <a:pPr algn="ctr"/>
                <a:r>
                  <a:rPr lang="es-ES" sz="1600" smtClean="0">
                    <a:latin typeface="Trebuchet MS"/>
                    <a:cs typeface="Trebuchet MS"/>
                  </a:rPr>
                  <a:t>(3197x)</a:t>
                </a:r>
                <a:endParaRPr lang="es-ES" sz="1600">
                  <a:latin typeface="Trebuchet MS"/>
                  <a:cs typeface="Trebuchet MS"/>
                </a:endParaRPr>
              </a:p>
            </p:txBody>
          </p:sp>
          <p:sp>
            <p:nvSpPr>
              <p:cNvPr id="13" name="CuadroTexto 12"/>
              <p:cNvSpPr txBox="1"/>
              <p:nvPr/>
            </p:nvSpPr>
            <p:spPr>
              <a:xfrm>
                <a:off x="5063133" y="2911302"/>
                <a:ext cx="1272212" cy="615553"/>
              </a:xfrm>
              <a:prstGeom prst="rect">
                <a:avLst/>
              </a:prstGeom>
              <a:solidFill>
                <a:srgbClr val="F2DCD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smtClean="0">
                    <a:solidFill>
                      <a:srgbClr val="FF0000"/>
                    </a:solidFill>
                    <a:latin typeface="Trebuchet MS"/>
                    <a:cs typeface="Trebuchet MS"/>
                  </a:rPr>
                  <a:t>31.8%</a:t>
                </a:r>
                <a:r>
                  <a:rPr lang="es-ES" b="1" smtClean="0">
                    <a:latin typeface="Trebuchet MS"/>
                    <a:cs typeface="Trebuchet MS"/>
                  </a:rPr>
                  <a:t> </a:t>
                </a:r>
              </a:p>
              <a:p>
                <a:pPr algn="ctr"/>
                <a:r>
                  <a:rPr lang="es-ES" sz="1600" smtClean="0">
                    <a:latin typeface="Trebuchet MS"/>
                    <a:cs typeface="Trebuchet MS"/>
                  </a:rPr>
                  <a:t>(3613x)</a:t>
                </a:r>
                <a:endParaRPr lang="es-ES" sz="1600">
                  <a:latin typeface="Trebuchet MS"/>
                  <a:cs typeface="Trebuchet MS"/>
                </a:endParaRPr>
              </a:p>
            </p:txBody>
          </p:sp>
        </p:grpSp>
        <p:cxnSp>
          <p:nvCxnSpPr>
            <p:cNvPr id="10" name="Conector recto de flecha 9"/>
            <p:cNvCxnSpPr>
              <a:stCxn id="4" idx="3"/>
            </p:cNvCxnSpPr>
            <p:nvPr/>
          </p:nvCxnSpPr>
          <p:spPr>
            <a:xfrm flipV="1">
              <a:off x="2727836" y="1739268"/>
              <a:ext cx="1410404" cy="751078"/>
            </a:xfrm>
            <a:prstGeom prst="straightConnector1">
              <a:avLst/>
            </a:prstGeom>
            <a:ln w="12700" cmpd="sng">
              <a:solidFill>
                <a:schemeClr val="bg1">
                  <a:lumMod val="50000"/>
                </a:schemeClr>
              </a:solidFill>
              <a:prstDash val="solid"/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de flecha 10"/>
            <p:cNvCxnSpPr>
              <a:stCxn id="4" idx="3"/>
            </p:cNvCxnSpPr>
            <p:nvPr/>
          </p:nvCxnSpPr>
          <p:spPr>
            <a:xfrm>
              <a:off x="2727836" y="2490346"/>
              <a:ext cx="1410404" cy="539456"/>
            </a:xfrm>
            <a:prstGeom prst="straightConnector1">
              <a:avLst/>
            </a:prstGeom>
            <a:ln w="12700" cmpd="sng">
              <a:solidFill>
                <a:schemeClr val="bg1">
                  <a:lumMod val="50000"/>
                </a:schemeClr>
              </a:solidFill>
              <a:prstDash val="solid"/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Agrupar 28"/>
          <p:cNvGrpSpPr/>
          <p:nvPr/>
        </p:nvGrpSpPr>
        <p:grpSpPr>
          <a:xfrm>
            <a:off x="1504484" y="3853174"/>
            <a:ext cx="1477963" cy="2584897"/>
            <a:chOff x="1504484" y="3886164"/>
            <a:chExt cx="1477963" cy="2584897"/>
          </a:xfrm>
        </p:grpSpPr>
        <p:grpSp>
          <p:nvGrpSpPr>
            <p:cNvPr id="30" name="Agrupar 29"/>
            <p:cNvGrpSpPr/>
            <p:nvPr/>
          </p:nvGrpSpPr>
          <p:grpSpPr>
            <a:xfrm>
              <a:off x="1504484" y="4708950"/>
              <a:ext cx="1477963" cy="1081424"/>
              <a:chOff x="107754" y="5041498"/>
              <a:chExt cx="1477963" cy="1081424"/>
            </a:xfrm>
          </p:grpSpPr>
          <p:grpSp>
            <p:nvGrpSpPr>
              <p:cNvPr id="33" name="Agrupar 32"/>
              <p:cNvGrpSpPr/>
              <p:nvPr/>
            </p:nvGrpSpPr>
            <p:grpSpPr>
              <a:xfrm>
                <a:off x="532273" y="5041498"/>
                <a:ext cx="628925" cy="628924"/>
                <a:chOff x="1351833" y="4967847"/>
                <a:chExt cx="628925" cy="628924"/>
              </a:xfrm>
            </p:grpSpPr>
            <p:sp>
              <p:nvSpPr>
                <p:cNvPr id="35" name="Elipse 34"/>
                <p:cNvSpPr>
                  <a:spLocks noChangeAspect="1"/>
                </p:cNvSpPr>
                <p:nvPr/>
              </p:nvSpPr>
              <p:spPr bwMode="auto">
                <a:xfrm>
                  <a:off x="1351833" y="4967847"/>
                  <a:ext cx="628925" cy="628924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36" name="Elipse 35"/>
                <p:cNvSpPr/>
                <p:nvPr/>
              </p:nvSpPr>
              <p:spPr bwMode="auto">
                <a:xfrm>
                  <a:off x="1447249" y="5211493"/>
                  <a:ext cx="304863" cy="3048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60066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>
                    <a:latin typeface="Trebuchet MS"/>
                    <a:cs typeface="Trebuchet MS"/>
                  </a:endParaRPr>
                </a:p>
              </p:txBody>
            </p:sp>
          </p:grpSp>
          <p:sp>
            <p:nvSpPr>
              <p:cNvPr id="34" name="Text Box 10"/>
              <p:cNvSpPr txBox="1">
                <a:spLocks noChangeArrowheads="1"/>
              </p:cNvSpPr>
              <p:nvPr/>
            </p:nvSpPr>
            <p:spPr bwMode="auto">
              <a:xfrm>
                <a:off x="107754" y="5753590"/>
                <a:ext cx="147796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" b="1" smtClean="0">
                    <a:solidFill>
                      <a:srgbClr val="000000"/>
                    </a:solidFill>
                    <a:latin typeface="Trebuchet MS"/>
                    <a:ea typeface="Trebuchet MS" pitchFamily="-84" charset="0"/>
                    <a:cs typeface="Trebuchet MS"/>
                  </a:rPr>
                  <a:t>CD34</a:t>
                </a:r>
                <a:r>
                  <a:rPr lang="es-ES" b="1" baseline="30000" smtClean="0">
                    <a:solidFill>
                      <a:srgbClr val="000000"/>
                    </a:solidFill>
                    <a:latin typeface="Trebuchet MS"/>
                    <a:ea typeface="Trebuchet MS" pitchFamily="-84" charset="0"/>
                    <a:cs typeface="Trebuchet MS"/>
                  </a:rPr>
                  <a:t>+</a:t>
                </a:r>
                <a:endParaRPr lang="es-ES" b="1" baseline="30000">
                  <a:solidFill>
                    <a:srgbClr val="000000"/>
                  </a:solidFill>
                  <a:latin typeface="Trebuchet MS"/>
                  <a:ea typeface="Trebuchet MS" pitchFamily="-84" charset="0"/>
                  <a:cs typeface="Trebuchet MS"/>
                </a:endParaRPr>
              </a:p>
            </p:txBody>
          </p:sp>
        </p:grpSp>
        <p:sp>
          <p:nvSpPr>
            <p:cNvPr id="31" name="CuadroTexto 30"/>
            <p:cNvSpPr txBox="1"/>
            <p:nvPr/>
          </p:nvSpPr>
          <p:spPr>
            <a:xfrm>
              <a:off x="1607359" y="5855508"/>
              <a:ext cx="1272212" cy="615553"/>
            </a:xfrm>
            <a:prstGeom prst="rect">
              <a:avLst/>
            </a:prstGeom>
            <a:solidFill>
              <a:srgbClr val="F2DCDB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smtClean="0">
                  <a:solidFill>
                    <a:srgbClr val="FF0000"/>
                  </a:solidFill>
                  <a:latin typeface="Trebuchet MS"/>
                  <a:cs typeface="Trebuchet MS"/>
                </a:rPr>
                <a:t>11.4%</a:t>
              </a:r>
              <a:r>
                <a:rPr lang="es-ES" b="1" smtClean="0">
                  <a:latin typeface="Trebuchet MS"/>
                  <a:cs typeface="Trebuchet MS"/>
                </a:rPr>
                <a:t> </a:t>
              </a:r>
            </a:p>
            <a:p>
              <a:pPr algn="ctr"/>
              <a:r>
                <a:rPr lang="es-ES" sz="1600" smtClean="0">
                  <a:latin typeface="Trebuchet MS"/>
                  <a:cs typeface="Trebuchet MS"/>
                </a:rPr>
                <a:t>(5072x)</a:t>
              </a:r>
              <a:endParaRPr lang="es-ES" sz="1600">
                <a:latin typeface="Trebuchet MS"/>
                <a:cs typeface="Trebuchet MS"/>
              </a:endParaRPr>
            </a:p>
          </p:txBody>
        </p:sp>
        <p:cxnSp>
          <p:nvCxnSpPr>
            <p:cNvPr id="32" name="Conector recto de flecha 31"/>
            <p:cNvCxnSpPr/>
            <p:nvPr/>
          </p:nvCxnSpPr>
          <p:spPr>
            <a:xfrm flipH="1">
              <a:off x="2250079" y="3886164"/>
              <a:ext cx="665" cy="539365"/>
            </a:xfrm>
            <a:prstGeom prst="straightConnector1">
              <a:avLst/>
            </a:prstGeom>
            <a:ln w="12700" cmpd="sng">
              <a:solidFill>
                <a:schemeClr val="bg1">
                  <a:lumMod val="50000"/>
                </a:schemeClr>
              </a:solidFill>
              <a:prstDash val="solid"/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Agrupar 36"/>
          <p:cNvGrpSpPr/>
          <p:nvPr/>
        </p:nvGrpSpPr>
        <p:grpSpPr>
          <a:xfrm>
            <a:off x="2727836" y="2457356"/>
            <a:ext cx="5461132" cy="4160977"/>
            <a:chOff x="2727836" y="2490346"/>
            <a:chExt cx="5461132" cy="4160977"/>
          </a:xfrm>
        </p:grpSpPr>
        <p:grpSp>
          <p:nvGrpSpPr>
            <p:cNvPr id="38" name="Agrupar 37"/>
            <p:cNvGrpSpPr/>
            <p:nvPr/>
          </p:nvGrpSpPr>
          <p:grpSpPr>
            <a:xfrm>
              <a:off x="4138240" y="5607462"/>
              <a:ext cx="1371600" cy="1043861"/>
              <a:chOff x="2217228" y="5382059"/>
              <a:chExt cx="1371600" cy="1043861"/>
            </a:xfrm>
          </p:grpSpPr>
          <p:grpSp>
            <p:nvGrpSpPr>
              <p:cNvPr id="57" name="Agrupar 60"/>
              <p:cNvGrpSpPr>
                <a:grpSpLocks/>
              </p:cNvGrpSpPr>
              <p:nvPr/>
            </p:nvGrpSpPr>
            <p:grpSpPr bwMode="auto">
              <a:xfrm>
                <a:off x="2493782" y="5382059"/>
                <a:ext cx="790575" cy="792153"/>
                <a:chOff x="6523200" y="5943600"/>
                <a:chExt cx="792000" cy="792000"/>
              </a:xfrm>
            </p:grpSpPr>
            <p:sp>
              <p:nvSpPr>
                <p:cNvPr id="59" name="Rectángulo 58"/>
                <p:cNvSpPr>
                  <a:spLocks/>
                </p:cNvSpPr>
                <p:nvPr/>
              </p:nvSpPr>
              <p:spPr>
                <a:xfrm>
                  <a:off x="6523200" y="5943589"/>
                  <a:ext cx="792000" cy="7920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>
                    <a:latin typeface="Trebuchet MS"/>
                    <a:cs typeface="Trebuchet MS"/>
                  </a:endParaRPr>
                </a:p>
              </p:txBody>
            </p:sp>
            <p:grpSp>
              <p:nvGrpSpPr>
                <p:cNvPr id="60" name="Agrupar 93"/>
                <p:cNvGrpSpPr>
                  <a:grpSpLocks/>
                </p:cNvGrpSpPr>
                <p:nvPr/>
              </p:nvGrpSpPr>
              <p:grpSpPr bwMode="auto">
                <a:xfrm>
                  <a:off x="6640802" y="6061202"/>
                  <a:ext cx="556796" cy="556796"/>
                  <a:chOff x="7010400" y="3719544"/>
                  <a:chExt cx="556796" cy="556796"/>
                </a:xfrm>
              </p:grpSpPr>
              <p:sp>
                <p:nvSpPr>
                  <p:cNvPr id="61" name="Elipse 60"/>
                  <p:cNvSpPr>
                    <a:spLocks noChangeAspect="1"/>
                  </p:cNvSpPr>
                  <p:nvPr/>
                </p:nvSpPr>
                <p:spPr>
                  <a:xfrm>
                    <a:off x="7010400" y="3719544"/>
                    <a:ext cx="556796" cy="55679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ES"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62" name="Elipse 61"/>
                  <p:cNvSpPr>
                    <a:spLocks noChangeAspect="1"/>
                  </p:cNvSpPr>
                  <p:nvPr/>
                </p:nvSpPr>
                <p:spPr>
                  <a:xfrm>
                    <a:off x="7105796" y="3758380"/>
                    <a:ext cx="412799" cy="412799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/>
                      </a:gs>
                      <a:gs pos="99000">
                        <a:srgbClr val="FF6600"/>
                      </a:gs>
                      <a:gs pos="0">
                        <a:schemeClr val="bg1"/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ES">
                      <a:latin typeface="Trebuchet MS"/>
                      <a:cs typeface="Trebuchet MS"/>
                    </a:endParaRPr>
                  </a:p>
                </p:txBody>
              </p:sp>
            </p:grpSp>
          </p:grpSp>
          <p:sp>
            <p:nvSpPr>
              <p:cNvPr id="58" name="Text Box 10"/>
              <p:cNvSpPr txBox="1">
                <a:spLocks noChangeArrowheads="1"/>
              </p:cNvSpPr>
              <p:nvPr/>
            </p:nvSpPr>
            <p:spPr bwMode="auto">
              <a:xfrm>
                <a:off x="2217228" y="6056588"/>
                <a:ext cx="13716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" b="1" smtClean="0">
                    <a:solidFill>
                      <a:srgbClr val="000000"/>
                    </a:solidFill>
                    <a:latin typeface="Trebuchet MS"/>
                    <a:ea typeface="Trebuchet MS" pitchFamily="-84" charset="0"/>
                    <a:cs typeface="Trebuchet MS"/>
                  </a:rPr>
                  <a:t>B cells</a:t>
                </a:r>
                <a:endParaRPr lang="es-ES" b="1">
                  <a:solidFill>
                    <a:srgbClr val="000000"/>
                  </a:solidFill>
                  <a:latin typeface="Trebuchet MS"/>
                  <a:ea typeface="Trebuchet MS" pitchFamily="-84" charset="0"/>
                  <a:cs typeface="Trebuchet MS"/>
                </a:endParaRPr>
              </a:p>
            </p:txBody>
          </p:sp>
        </p:grpSp>
        <p:grpSp>
          <p:nvGrpSpPr>
            <p:cNvPr id="39" name="Agrupar 38"/>
            <p:cNvGrpSpPr/>
            <p:nvPr/>
          </p:nvGrpSpPr>
          <p:grpSpPr>
            <a:xfrm>
              <a:off x="4138240" y="4188461"/>
              <a:ext cx="1371600" cy="1054306"/>
              <a:chOff x="5786196" y="3779927"/>
              <a:chExt cx="1371600" cy="1054306"/>
            </a:xfrm>
          </p:grpSpPr>
          <p:grpSp>
            <p:nvGrpSpPr>
              <p:cNvPr id="51" name="Agrupar 59"/>
              <p:cNvGrpSpPr>
                <a:grpSpLocks/>
              </p:cNvGrpSpPr>
              <p:nvPr/>
            </p:nvGrpSpPr>
            <p:grpSpPr bwMode="auto">
              <a:xfrm>
                <a:off x="6076709" y="3779927"/>
                <a:ext cx="790575" cy="792163"/>
                <a:chOff x="6523200" y="4952230"/>
                <a:chExt cx="792000" cy="792010"/>
              </a:xfrm>
            </p:grpSpPr>
            <p:sp>
              <p:nvSpPr>
                <p:cNvPr id="53" name="Rectángulo 52"/>
                <p:cNvSpPr>
                  <a:spLocks/>
                </p:cNvSpPr>
                <p:nvPr/>
              </p:nvSpPr>
              <p:spPr>
                <a:xfrm>
                  <a:off x="6523200" y="4952230"/>
                  <a:ext cx="792000" cy="7920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>
                    <a:latin typeface="Trebuchet MS"/>
                    <a:cs typeface="Trebuchet MS"/>
                  </a:endParaRPr>
                </a:p>
              </p:txBody>
            </p:sp>
            <p:grpSp>
              <p:nvGrpSpPr>
                <p:cNvPr id="54" name="Agrupar 96"/>
                <p:cNvGrpSpPr>
                  <a:grpSpLocks/>
                </p:cNvGrpSpPr>
                <p:nvPr/>
              </p:nvGrpSpPr>
              <p:grpSpPr bwMode="auto">
                <a:xfrm>
                  <a:off x="6640802" y="5070602"/>
                  <a:ext cx="556796" cy="556796"/>
                  <a:chOff x="7010400" y="3719544"/>
                  <a:chExt cx="556796" cy="556796"/>
                </a:xfrm>
              </p:grpSpPr>
              <p:sp>
                <p:nvSpPr>
                  <p:cNvPr id="55" name="Elipse 54"/>
                  <p:cNvSpPr>
                    <a:spLocks noChangeAspect="1"/>
                  </p:cNvSpPr>
                  <p:nvPr/>
                </p:nvSpPr>
                <p:spPr>
                  <a:xfrm>
                    <a:off x="7010400" y="3719544"/>
                    <a:ext cx="556796" cy="556796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ES"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56" name="Elipse 55"/>
                  <p:cNvSpPr>
                    <a:spLocks noChangeAspect="1"/>
                  </p:cNvSpPr>
                  <p:nvPr/>
                </p:nvSpPr>
                <p:spPr>
                  <a:xfrm>
                    <a:off x="7105791" y="3758380"/>
                    <a:ext cx="412798" cy="412799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/>
                      </a:gs>
                      <a:gs pos="99000">
                        <a:schemeClr val="accent2">
                          <a:lumMod val="7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ES">
                      <a:latin typeface="Trebuchet MS"/>
                      <a:cs typeface="Trebuchet MS"/>
                    </a:endParaRPr>
                  </a:p>
                </p:txBody>
              </p:sp>
            </p:grpSp>
          </p:grpSp>
          <p:sp>
            <p:nvSpPr>
              <p:cNvPr id="52" name="Text Box 10"/>
              <p:cNvSpPr txBox="1">
                <a:spLocks noChangeArrowheads="1"/>
              </p:cNvSpPr>
              <p:nvPr/>
            </p:nvSpPr>
            <p:spPr bwMode="auto">
              <a:xfrm>
                <a:off x="5786196" y="4464901"/>
                <a:ext cx="13716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" b="1" smtClean="0">
                    <a:solidFill>
                      <a:srgbClr val="000000"/>
                    </a:solidFill>
                    <a:latin typeface="Trebuchet MS"/>
                    <a:ea typeface="Trebuchet MS" pitchFamily="-84" charset="0"/>
                    <a:cs typeface="Trebuchet MS"/>
                  </a:rPr>
                  <a:t>T cells</a:t>
                </a:r>
                <a:endParaRPr lang="es-ES" b="1">
                  <a:solidFill>
                    <a:srgbClr val="000000"/>
                  </a:solidFill>
                  <a:latin typeface="Trebuchet MS"/>
                  <a:ea typeface="Trebuchet MS" pitchFamily="-84" charset="0"/>
                  <a:cs typeface="Trebuchet MS"/>
                </a:endParaRPr>
              </a:p>
            </p:txBody>
          </p:sp>
        </p:grpSp>
        <p:sp>
          <p:nvSpPr>
            <p:cNvPr id="40" name="Text Box 10"/>
            <p:cNvSpPr txBox="1">
              <a:spLocks noChangeArrowheads="1"/>
            </p:cNvSpPr>
            <p:nvPr/>
          </p:nvSpPr>
          <p:spPr bwMode="auto">
            <a:xfrm>
              <a:off x="5818793" y="4197819"/>
              <a:ext cx="1371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b="1" smtClean="0">
                  <a:solidFill>
                    <a:srgbClr val="000000"/>
                  </a:solidFill>
                  <a:latin typeface="Trebuchet MS"/>
                  <a:ea typeface="Trebuchet MS" pitchFamily="-84" charset="0"/>
                  <a:cs typeface="Trebuchet MS"/>
                </a:rPr>
                <a:t>T-CD4</a:t>
              </a:r>
              <a:r>
                <a:rPr lang="es-ES" b="1" baseline="30000" smtClean="0">
                  <a:solidFill>
                    <a:srgbClr val="000000"/>
                  </a:solidFill>
                  <a:latin typeface="Trebuchet MS"/>
                  <a:ea typeface="Trebuchet MS" pitchFamily="-84" charset="0"/>
                  <a:cs typeface="Trebuchet MS"/>
                </a:rPr>
                <a:t>+</a:t>
              </a:r>
              <a:endParaRPr lang="es-ES" b="1">
                <a:solidFill>
                  <a:srgbClr val="000000"/>
                </a:solidFill>
                <a:latin typeface="Trebuchet MS"/>
                <a:ea typeface="Trebuchet MS" pitchFamily="-84" charset="0"/>
                <a:cs typeface="Trebuchet MS"/>
              </a:endParaRPr>
            </a:p>
          </p:txBody>
        </p:sp>
        <p:grpSp>
          <p:nvGrpSpPr>
            <p:cNvPr id="41" name="Agrupar 40"/>
            <p:cNvGrpSpPr/>
            <p:nvPr/>
          </p:nvGrpSpPr>
          <p:grpSpPr>
            <a:xfrm>
              <a:off x="5674575" y="4074709"/>
              <a:ext cx="2514393" cy="2362460"/>
              <a:chOff x="5063133" y="4074709"/>
              <a:chExt cx="2514393" cy="2362460"/>
            </a:xfrm>
          </p:grpSpPr>
          <p:sp>
            <p:nvSpPr>
              <p:cNvPr id="48" name="CuadroTexto 47"/>
              <p:cNvSpPr txBox="1"/>
              <p:nvPr/>
            </p:nvSpPr>
            <p:spPr>
              <a:xfrm>
                <a:off x="5063133" y="5821616"/>
                <a:ext cx="1272212" cy="615553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smtClean="0">
                    <a:solidFill>
                      <a:srgbClr val="FF0000"/>
                    </a:solidFill>
                    <a:latin typeface="Trebuchet MS"/>
                    <a:cs typeface="Trebuchet MS"/>
                  </a:rPr>
                  <a:t>0.0% </a:t>
                </a:r>
              </a:p>
              <a:p>
                <a:pPr algn="ctr"/>
                <a:r>
                  <a:rPr lang="es-ES" sz="1600" smtClean="0">
                    <a:latin typeface="Trebuchet MS"/>
                    <a:cs typeface="Trebuchet MS"/>
                  </a:rPr>
                  <a:t>(2767x)</a:t>
                </a:r>
                <a:endParaRPr lang="es-ES" sz="1600">
                  <a:latin typeface="Trebuchet MS"/>
                  <a:cs typeface="Trebuchet MS"/>
                </a:endParaRPr>
              </a:p>
            </p:txBody>
          </p:sp>
          <p:sp>
            <p:nvSpPr>
              <p:cNvPr id="49" name="CuadroTexto 48"/>
              <p:cNvSpPr txBox="1"/>
              <p:nvPr/>
            </p:nvSpPr>
            <p:spPr>
              <a:xfrm>
                <a:off x="6305314" y="4074709"/>
                <a:ext cx="1272212" cy="615553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smtClean="0">
                    <a:solidFill>
                      <a:srgbClr val="FF0000"/>
                    </a:solidFill>
                    <a:latin typeface="Trebuchet MS"/>
                    <a:cs typeface="Trebuchet MS"/>
                  </a:rPr>
                  <a:t>0.0% </a:t>
                </a:r>
              </a:p>
              <a:p>
                <a:pPr algn="ctr"/>
                <a:r>
                  <a:rPr lang="es-ES" sz="1600" smtClean="0">
                    <a:solidFill>
                      <a:srgbClr val="000000"/>
                    </a:solidFill>
                    <a:latin typeface="Trebuchet MS"/>
                    <a:cs typeface="Trebuchet MS"/>
                  </a:rPr>
                  <a:t>(3062x)</a:t>
                </a:r>
                <a:endParaRPr lang="es-ES" sz="1600">
                  <a:solidFill>
                    <a:srgbClr val="000000"/>
                  </a:solidFill>
                  <a:latin typeface="Trebuchet MS"/>
                  <a:cs typeface="Trebuchet MS"/>
                </a:endParaRPr>
              </a:p>
            </p:txBody>
          </p:sp>
          <p:sp>
            <p:nvSpPr>
              <p:cNvPr id="50" name="CuadroTexto 49"/>
              <p:cNvSpPr txBox="1"/>
              <p:nvPr/>
            </p:nvSpPr>
            <p:spPr>
              <a:xfrm>
                <a:off x="6305314" y="4844274"/>
                <a:ext cx="1272212" cy="615553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smtClean="0">
                    <a:solidFill>
                      <a:srgbClr val="FF0000"/>
                    </a:solidFill>
                    <a:latin typeface="Trebuchet MS"/>
                    <a:cs typeface="Trebuchet MS"/>
                  </a:rPr>
                  <a:t>0.0% </a:t>
                </a:r>
              </a:p>
              <a:p>
                <a:pPr algn="ctr"/>
                <a:r>
                  <a:rPr lang="es-ES" sz="1600" smtClean="0">
                    <a:latin typeface="Trebuchet MS"/>
                    <a:cs typeface="Trebuchet MS"/>
                  </a:rPr>
                  <a:t>(2943x)</a:t>
                </a:r>
                <a:endParaRPr lang="es-ES" sz="1600">
                  <a:latin typeface="Trebuchet MS"/>
                  <a:cs typeface="Trebuchet MS"/>
                </a:endParaRPr>
              </a:p>
            </p:txBody>
          </p:sp>
        </p:grpSp>
        <p:sp>
          <p:nvSpPr>
            <p:cNvPr id="42" name="Text Box 10"/>
            <p:cNvSpPr txBox="1">
              <a:spLocks noChangeArrowheads="1"/>
            </p:cNvSpPr>
            <p:nvPr/>
          </p:nvSpPr>
          <p:spPr bwMode="auto">
            <a:xfrm>
              <a:off x="5804961" y="4967384"/>
              <a:ext cx="1371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b="1" smtClean="0">
                  <a:solidFill>
                    <a:srgbClr val="000000"/>
                  </a:solidFill>
                  <a:latin typeface="Trebuchet MS"/>
                  <a:ea typeface="Trebuchet MS" pitchFamily="-84" charset="0"/>
                  <a:cs typeface="Trebuchet MS"/>
                </a:rPr>
                <a:t>T-CD8</a:t>
              </a:r>
              <a:r>
                <a:rPr lang="es-ES" b="1" baseline="30000" smtClean="0">
                  <a:solidFill>
                    <a:srgbClr val="000000"/>
                  </a:solidFill>
                  <a:latin typeface="Trebuchet MS"/>
                  <a:ea typeface="Trebuchet MS" pitchFamily="-84" charset="0"/>
                  <a:cs typeface="Trebuchet MS"/>
                </a:rPr>
                <a:t>+</a:t>
              </a:r>
              <a:endParaRPr lang="es-ES" b="1">
                <a:solidFill>
                  <a:srgbClr val="000000"/>
                </a:solidFill>
                <a:latin typeface="Trebuchet MS"/>
                <a:ea typeface="Trebuchet MS" pitchFamily="-84" charset="0"/>
                <a:cs typeface="Trebuchet MS"/>
              </a:endParaRPr>
            </a:p>
          </p:txBody>
        </p:sp>
        <p:cxnSp>
          <p:nvCxnSpPr>
            <p:cNvPr id="43" name="Conector recto de flecha 42"/>
            <p:cNvCxnSpPr>
              <a:stCxn id="4" idx="3"/>
            </p:cNvCxnSpPr>
            <p:nvPr/>
          </p:nvCxnSpPr>
          <p:spPr>
            <a:xfrm>
              <a:off x="2727836" y="2490346"/>
              <a:ext cx="1410404" cy="1822364"/>
            </a:xfrm>
            <a:prstGeom prst="straightConnector1">
              <a:avLst/>
            </a:prstGeom>
            <a:ln w="12700" cmpd="sng">
              <a:solidFill>
                <a:schemeClr val="bg1">
                  <a:lumMod val="50000"/>
                </a:schemeClr>
              </a:solidFill>
              <a:prstDash val="solid"/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de flecha 43"/>
            <p:cNvCxnSpPr>
              <a:stCxn id="4" idx="3"/>
            </p:cNvCxnSpPr>
            <p:nvPr/>
          </p:nvCxnSpPr>
          <p:spPr>
            <a:xfrm>
              <a:off x="2727836" y="2490346"/>
              <a:ext cx="1410404" cy="3332172"/>
            </a:xfrm>
            <a:prstGeom prst="straightConnector1">
              <a:avLst/>
            </a:prstGeom>
            <a:ln w="12700" cmpd="sng">
              <a:solidFill>
                <a:schemeClr val="bg1">
                  <a:lumMod val="50000"/>
                </a:schemeClr>
              </a:solidFill>
              <a:prstDash val="solid"/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de flecha 45"/>
            <p:cNvCxnSpPr>
              <a:endCxn id="40" idx="1"/>
            </p:cNvCxnSpPr>
            <p:nvPr/>
          </p:nvCxnSpPr>
          <p:spPr>
            <a:xfrm flipV="1">
              <a:off x="5219329" y="4382485"/>
              <a:ext cx="599464" cy="201446"/>
            </a:xfrm>
            <a:prstGeom prst="straightConnector1">
              <a:avLst/>
            </a:prstGeom>
            <a:ln w="12700" cmpd="sng">
              <a:solidFill>
                <a:schemeClr val="bg1">
                  <a:lumMod val="50000"/>
                </a:schemeClr>
              </a:solidFill>
              <a:prstDash val="solid"/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de flecha 46"/>
            <p:cNvCxnSpPr>
              <a:stCxn id="53" idx="3"/>
            </p:cNvCxnSpPr>
            <p:nvPr/>
          </p:nvCxnSpPr>
          <p:spPr>
            <a:xfrm>
              <a:off x="5219328" y="4584543"/>
              <a:ext cx="585633" cy="402085"/>
            </a:xfrm>
            <a:prstGeom prst="straightConnector1">
              <a:avLst/>
            </a:prstGeom>
            <a:ln w="12700" cmpd="sng">
              <a:solidFill>
                <a:schemeClr val="bg1">
                  <a:lumMod val="50000"/>
                </a:schemeClr>
              </a:solidFill>
              <a:prstDash val="solid"/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1396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adroTexto 44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7271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smtClean="0">
                <a:latin typeface="Trebuchet MS"/>
                <a:cs typeface="Trebuchet MS"/>
              </a:rPr>
              <a:t>Caso clínico</a:t>
            </a:r>
            <a:endParaRPr lang="es-ES_tradnl" sz="2000" dirty="0">
              <a:latin typeface="Trebuchet MS"/>
              <a:cs typeface="Trebuchet MS"/>
            </a:endParaRPr>
          </a:p>
        </p:txBody>
      </p:sp>
      <p:grpSp>
        <p:nvGrpSpPr>
          <p:cNvPr id="3" name="Agrupar 60"/>
          <p:cNvGrpSpPr>
            <a:grpSpLocks/>
          </p:cNvGrpSpPr>
          <p:nvPr/>
        </p:nvGrpSpPr>
        <p:grpSpPr bwMode="auto">
          <a:xfrm>
            <a:off x="7217060" y="5695746"/>
            <a:ext cx="790575" cy="792153"/>
            <a:chOff x="6523200" y="5943600"/>
            <a:chExt cx="792000" cy="792000"/>
          </a:xfrm>
        </p:grpSpPr>
        <p:sp>
          <p:nvSpPr>
            <p:cNvPr id="4" name="Rectángulo 3"/>
            <p:cNvSpPr>
              <a:spLocks/>
            </p:cNvSpPr>
            <p:nvPr/>
          </p:nvSpPr>
          <p:spPr>
            <a:xfrm>
              <a:off x="6523200" y="5943589"/>
              <a:ext cx="792000" cy="7920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600">
                <a:latin typeface="Trebuchet MS"/>
                <a:cs typeface="Trebuchet MS"/>
              </a:endParaRPr>
            </a:p>
          </p:txBody>
        </p:sp>
        <p:grpSp>
          <p:nvGrpSpPr>
            <p:cNvPr id="5" name="Agrupar 93"/>
            <p:cNvGrpSpPr>
              <a:grpSpLocks/>
            </p:cNvGrpSpPr>
            <p:nvPr/>
          </p:nvGrpSpPr>
          <p:grpSpPr bwMode="auto">
            <a:xfrm>
              <a:off x="6640802" y="6061202"/>
              <a:ext cx="556796" cy="556796"/>
              <a:chOff x="7010400" y="3719544"/>
              <a:chExt cx="556796" cy="556796"/>
            </a:xfrm>
          </p:grpSpPr>
          <p:sp>
            <p:nvSpPr>
              <p:cNvPr id="6" name="Elipse 5"/>
              <p:cNvSpPr>
                <a:spLocks noChangeAspect="1"/>
              </p:cNvSpPr>
              <p:nvPr/>
            </p:nvSpPr>
            <p:spPr>
              <a:xfrm>
                <a:off x="7010400" y="3719544"/>
                <a:ext cx="556796" cy="55679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 sz="1600">
                  <a:latin typeface="Trebuchet MS"/>
                  <a:cs typeface="Trebuchet MS"/>
                </a:endParaRPr>
              </a:p>
            </p:txBody>
          </p:sp>
          <p:sp>
            <p:nvSpPr>
              <p:cNvPr id="7" name="Elipse 6"/>
              <p:cNvSpPr>
                <a:spLocks noChangeAspect="1"/>
              </p:cNvSpPr>
              <p:nvPr/>
            </p:nvSpPr>
            <p:spPr>
              <a:xfrm>
                <a:off x="7105796" y="3758380"/>
                <a:ext cx="412799" cy="412799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99000">
                    <a:srgbClr val="FF6600"/>
                  </a:gs>
                  <a:gs pos="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 sz="1600">
                  <a:latin typeface="Trebuchet MS"/>
                  <a:cs typeface="Trebuchet MS"/>
                </a:endParaRPr>
              </a:p>
            </p:txBody>
          </p:sp>
        </p:grpSp>
      </p:grp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045355" y="6309852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>
                <a:solidFill>
                  <a:srgbClr val="000000"/>
                </a:solidFill>
                <a:latin typeface="Trebuchet MS"/>
                <a:ea typeface="Trebuchet MS" pitchFamily="-84" charset="0"/>
                <a:cs typeface="Trebuchet MS"/>
              </a:rPr>
              <a:t>B </a:t>
            </a:r>
            <a:r>
              <a:rPr lang="es-ES" sz="1600" b="1" dirty="0" err="1">
                <a:solidFill>
                  <a:srgbClr val="000000"/>
                </a:solidFill>
                <a:latin typeface="Trebuchet MS"/>
                <a:ea typeface="Trebuchet MS" pitchFamily="-84" charset="0"/>
                <a:cs typeface="Trebuchet MS"/>
              </a:rPr>
              <a:t>cell</a:t>
            </a:r>
            <a:endParaRPr lang="es-ES" sz="1600" b="1" dirty="0">
              <a:solidFill>
                <a:srgbClr val="000000"/>
              </a:solidFill>
              <a:latin typeface="Trebuchet MS"/>
              <a:ea typeface="Trebuchet MS" pitchFamily="-84" charset="0"/>
              <a:cs typeface="Trebuchet MS"/>
            </a:endParaRPr>
          </a:p>
        </p:txBody>
      </p:sp>
      <p:grpSp>
        <p:nvGrpSpPr>
          <p:cNvPr id="9" name="Agrupar 111"/>
          <p:cNvGrpSpPr>
            <a:grpSpLocks/>
          </p:cNvGrpSpPr>
          <p:nvPr/>
        </p:nvGrpSpPr>
        <p:grpSpPr bwMode="auto">
          <a:xfrm>
            <a:off x="5744932" y="1600677"/>
            <a:ext cx="628650" cy="628642"/>
            <a:chOff x="4710515" y="390573"/>
            <a:chExt cx="628796" cy="628796"/>
          </a:xfrm>
        </p:grpSpPr>
        <p:sp>
          <p:nvSpPr>
            <p:cNvPr id="10" name="Elipse 9"/>
            <p:cNvSpPr>
              <a:spLocks noChangeAspect="1"/>
            </p:cNvSpPr>
            <p:nvPr/>
          </p:nvSpPr>
          <p:spPr>
            <a:xfrm>
              <a:off x="4710515" y="390573"/>
              <a:ext cx="628796" cy="628796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2000">
                <a:latin typeface="Trebuchet MS"/>
                <a:cs typeface="Trebuchet MS"/>
              </a:endParaRPr>
            </a:p>
          </p:txBody>
        </p:sp>
        <p:sp>
          <p:nvSpPr>
            <p:cNvPr id="11" name="Elipse 10"/>
            <p:cNvSpPr>
              <a:spLocks noChangeAspect="1"/>
            </p:cNvSpPr>
            <p:nvPr/>
          </p:nvSpPr>
          <p:spPr>
            <a:xfrm>
              <a:off x="4759300" y="467524"/>
              <a:ext cx="412799" cy="412799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2000">
                <a:latin typeface="Trebuchet MS"/>
                <a:cs typeface="Trebuchet MS"/>
              </a:endParaRPr>
            </a:p>
          </p:txBody>
        </p:sp>
      </p:grp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712221" y="2263502"/>
            <a:ext cx="7372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 smtClean="0">
                <a:solidFill>
                  <a:srgbClr val="BFBFBF"/>
                </a:solidFill>
                <a:latin typeface="Trebuchet MS"/>
                <a:ea typeface="Trebuchet MS" pitchFamily="-84" charset="0"/>
                <a:cs typeface="Trebuchet MS"/>
              </a:rPr>
              <a:t>MEP</a:t>
            </a:r>
            <a:endParaRPr lang="es-ES" sz="1600" b="1" dirty="0">
              <a:solidFill>
                <a:srgbClr val="BFBFBF"/>
              </a:solidFill>
              <a:latin typeface="Trebuchet MS"/>
              <a:ea typeface="Trebuchet MS" pitchFamily="-84" charset="0"/>
              <a:cs typeface="Trebuchet MS"/>
            </a:endParaRPr>
          </a:p>
        </p:txBody>
      </p:sp>
      <p:sp>
        <p:nvSpPr>
          <p:cNvPr id="13" name="Elipse 12"/>
          <p:cNvSpPr>
            <a:spLocks noChangeAspect="1"/>
          </p:cNvSpPr>
          <p:nvPr/>
        </p:nvSpPr>
        <p:spPr bwMode="auto">
          <a:xfrm rot="16200000">
            <a:off x="7458556" y="1908864"/>
            <a:ext cx="143998" cy="144000"/>
          </a:xfrm>
          <a:prstGeom prst="ellipse">
            <a:avLst/>
          </a:prstGeom>
          <a:gradFill flip="none" rotWithShape="1">
            <a:gsLst>
              <a:gs pos="1000">
                <a:schemeClr val="tx1"/>
              </a:gs>
              <a:gs pos="53000">
                <a:schemeClr val="bg2"/>
              </a:gs>
              <a:gs pos="86000">
                <a:schemeClr val="bg1">
                  <a:lumMod val="6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  <a:scene3d>
            <a:camera prst="orthographicFront">
              <a:rot lat="0" lon="0" rev="1500000"/>
            </a:camera>
            <a:lightRig rig="threePt" dir="t"/>
          </a:scene3d>
          <a:sp3d>
            <a:bevelT w="69850" h="152400"/>
            <a:bevelB w="254000" h="254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sz="2000">
              <a:latin typeface="Trebuchet MS"/>
              <a:cs typeface="Trebuchet MS"/>
            </a:endParaRPr>
          </a:p>
        </p:txBody>
      </p:sp>
      <p:sp>
        <p:nvSpPr>
          <p:cNvPr id="14" name="Elipse 13"/>
          <p:cNvSpPr>
            <a:spLocks noChangeAspect="1"/>
          </p:cNvSpPr>
          <p:nvPr/>
        </p:nvSpPr>
        <p:spPr bwMode="auto">
          <a:xfrm rot="16200000">
            <a:off x="7610956" y="1832665"/>
            <a:ext cx="143998" cy="144000"/>
          </a:xfrm>
          <a:prstGeom prst="ellipse">
            <a:avLst/>
          </a:prstGeom>
          <a:gradFill flip="none" rotWithShape="1">
            <a:gsLst>
              <a:gs pos="1000">
                <a:schemeClr val="tx1"/>
              </a:gs>
              <a:gs pos="53000">
                <a:schemeClr val="bg2"/>
              </a:gs>
              <a:gs pos="86000">
                <a:schemeClr val="bg1">
                  <a:lumMod val="6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  <a:scene3d>
            <a:camera prst="orthographicFront">
              <a:rot lat="0" lon="0" rev="1500000"/>
            </a:camera>
            <a:lightRig rig="threePt" dir="t"/>
          </a:scene3d>
          <a:sp3d>
            <a:bevelT w="69850" h="152400"/>
            <a:bevelB w="254000" h="254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sz="2000">
              <a:latin typeface="Trebuchet MS"/>
              <a:cs typeface="Trebuchet MS"/>
            </a:endParaRPr>
          </a:p>
        </p:txBody>
      </p:sp>
      <p:sp>
        <p:nvSpPr>
          <p:cNvPr id="15" name="Elipse 14"/>
          <p:cNvSpPr>
            <a:spLocks noChangeAspect="1"/>
          </p:cNvSpPr>
          <p:nvPr/>
        </p:nvSpPr>
        <p:spPr bwMode="auto">
          <a:xfrm rot="16200000">
            <a:off x="7534756" y="2061263"/>
            <a:ext cx="143998" cy="144000"/>
          </a:xfrm>
          <a:prstGeom prst="ellipse">
            <a:avLst/>
          </a:prstGeom>
          <a:gradFill flip="none" rotWithShape="1">
            <a:gsLst>
              <a:gs pos="1000">
                <a:schemeClr val="tx1"/>
              </a:gs>
              <a:gs pos="53000">
                <a:schemeClr val="bg2"/>
              </a:gs>
              <a:gs pos="86000">
                <a:schemeClr val="bg1">
                  <a:lumMod val="6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  <a:scene3d>
            <a:camera prst="orthographicFront">
              <a:rot lat="0" lon="0" rev="1500000"/>
            </a:camera>
            <a:lightRig rig="threePt" dir="t"/>
          </a:scene3d>
          <a:sp3d>
            <a:bevelT w="69850" h="152400"/>
            <a:bevelB w="254000" h="254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sz="2000">
              <a:latin typeface="Trebuchet MS"/>
              <a:cs typeface="Trebuchet MS"/>
            </a:endParaRPr>
          </a:p>
        </p:txBody>
      </p:sp>
      <p:sp>
        <p:nvSpPr>
          <p:cNvPr id="16" name="Elipse 15"/>
          <p:cNvSpPr>
            <a:spLocks noChangeAspect="1"/>
          </p:cNvSpPr>
          <p:nvPr/>
        </p:nvSpPr>
        <p:spPr bwMode="auto">
          <a:xfrm rot="16200000">
            <a:off x="7687156" y="1985064"/>
            <a:ext cx="143998" cy="144000"/>
          </a:xfrm>
          <a:prstGeom prst="ellipse">
            <a:avLst/>
          </a:prstGeom>
          <a:gradFill flip="none" rotWithShape="1">
            <a:gsLst>
              <a:gs pos="1000">
                <a:schemeClr val="tx1"/>
              </a:gs>
              <a:gs pos="53000">
                <a:schemeClr val="bg2"/>
              </a:gs>
              <a:gs pos="86000">
                <a:schemeClr val="bg1">
                  <a:lumMod val="6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  <a:scene3d>
            <a:camera prst="orthographicFront">
              <a:rot lat="0" lon="0" rev="1500000"/>
            </a:camera>
            <a:lightRig rig="threePt" dir="t"/>
          </a:scene3d>
          <a:sp3d>
            <a:bevelT w="69850" h="152400"/>
            <a:bevelB w="254000" h="254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sz="2000">
              <a:latin typeface="Trebuchet MS"/>
              <a:cs typeface="Trebuchet MS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7045355" y="2098198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 smtClean="0">
                <a:solidFill>
                  <a:srgbClr val="000000"/>
                </a:solidFill>
                <a:latin typeface="Trebuchet MS"/>
                <a:ea typeface="Trebuchet MS" pitchFamily="-84" charset="0"/>
                <a:cs typeface="Trebuchet MS"/>
              </a:rPr>
              <a:t>Plaquetas</a:t>
            </a:r>
            <a:endParaRPr lang="es-ES" sz="1600" b="1" dirty="0">
              <a:solidFill>
                <a:srgbClr val="000000"/>
              </a:solidFill>
              <a:latin typeface="Trebuchet MS"/>
              <a:ea typeface="Trebuchet MS" pitchFamily="-84" charset="0"/>
              <a:cs typeface="Trebuchet MS"/>
            </a:endParaRPr>
          </a:p>
        </p:txBody>
      </p:sp>
      <p:sp>
        <p:nvSpPr>
          <p:cNvPr id="18" name="Elipse 17"/>
          <p:cNvSpPr>
            <a:spLocks/>
          </p:cNvSpPr>
          <p:nvPr/>
        </p:nvSpPr>
        <p:spPr bwMode="auto">
          <a:xfrm rot="16200000">
            <a:off x="7280653" y="1147869"/>
            <a:ext cx="323347" cy="396000"/>
          </a:xfrm>
          <a:prstGeom prst="ellipse">
            <a:avLst/>
          </a:prstGeom>
          <a:solidFill>
            <a:srgbClr val="D9D9D9"/>
          </a:solidFill>
          <a:ln>
            <a:noFill/>
          </a:ln>
          <a:effectLst/>
          <a:scene3d>
            <a:camera prst="orthographicFront">
              <a:rot lat="0" lon="0" rev="1500000"/>
            </a:camera>
            <a:lightRig rig="threePt" dir="t"/>
          </a:scene3d>
          <a:sp3d>
            <a:bevelT w="69850" h="152400"/>
            <a:bevelB w="254000" h="254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sz="2000">
              <a:latin typeface="Trebuchet MS"/>
              <a:cs typeface="Trebuchet MS"/>
            </a:endParaRPr>
          </a:p>
        </p:txBody>
      </p:sp>
      <p:sp>
        <p:nvSpPr>
          <p:cNvPr id="19" name="Elipse 18"/>
          <p:cNvSpPr>
            <a:spLocks/>
          </p:cNvSpPr>
          <p:nvPr/>
        </p:nvSpPr>
        <p:spPr bwMode="auto">
          <a:xfrm rot="16200000">
            <a:off x="7737853" y="1147870"/>
            <a:ext cx="323347" cy="396000"/>
          </a:xfrm>
          <a:prstGeom prst="ellipse">
            <a:avLst/>
          </a:prstGeom>
          <a:solidFill>
            <a:srgbClr val="D9D9D9"/>
          </a:solidFill>
          <a:ln>
            <a:noFill/>
          </a:ln>
          <a:effectLst/>
          <a:scene3d>
            <a:camera prst="orthographicFront">
              <a:rot lat="0" lon="0" rev="1500000"/>
            </a:camera>
            <a:lightRig rig="threePt" dir="t"/>
          </a:scene3d>
          <a:sp3d>
            <a:bevelT w="69850" h="152400"/>
            <a:bevelB w="254000" h="254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sz="2000">
              <a:latin typeface="Trebuchet MS"/>
              <a:cs typeface="Trebuchet MS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996264" y="1441770"/>
            <a:ext cx="13173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 smtClean="0">
                <a:solidFill>
                  <a:srgbClr val="000000"/>
                </a:solidFill>
                <a:latin typeface="Trebuchet MS"/>
                <a:ea typeface="Trebuchet MS" pitchFamily="-84" charset="0"/>
                <a:cs typeface="Trebuchet MS"/>
              </a:rPr>
              <a:t>Eritrocitos</a:t>
            </a:r>
            <a:endParaRPr lang="es-ES" sz="1600" b="1" dirty="0">
              <a:solidFill>
                <a:srgbClr val="000000"/>
              </a:solidFill>
              <a:latin typeface="Trebuchet MS"/>
              <a:ea typeface="Trebuchet MS" pitchFamily="-84" charset="0"/>
              <a:cs typeface="Trebuchet MS"/>
            </a:endParaRPr>
          </a:p>
        </p:txBody>
      </p:sp>
      <p:grpSp>
        <p:nvGrpSpPr>
          <p:cNvPr id="21" name="Agrupar 110"/>
          <p:cNvGrpSpPr>
            <a:grpSpLocks/>
          </p:cNvGrpSpPr>
          <p:nvPr/>
        </p:nvGrpSpPr>
        <p:grpSpPr bwMode="auto">
          <a:xfrm>
            <a:off x="5774979" y="2952967"/>
            <a:ext cx="628650" cy="628642"/>
            <a:chOff x="4705204" y="2495404"/>
            <a:chExt cx="628796" cy="628796"/>
          </a:xfrm>
        </p:grpSpPr>
        <p:sp>
          <p:nvSpPr>
            <p:cNvPr id="22" name="Elipse 21"/>
            <p:cNvSpPr>
              <a:spLocks noChangeAspect="1"/>
            </p:cNvSpPr>
            <p:nvPr/>
          </p:nvSpPr>
          <p:spPr>
            <a:xfrm>
              <a:off x="4705204" y="2495404"/>
              <a:ext cx="628796" cy="628796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2000">
                <a:latin typeface="Trebuchet MS"/>
                <a:cs typeface="Trebuchet MS"/>
              </a:endParaRPr>
            </a:p>
          </p:txBody>
        </p:sp>
        <p:sp>
          <p:nvSpPr>
            <p:cNvPr id="23" name="Elipse 22"/>
            <p:cNvSpPr>
              <a:spLocks noChangeAspect="1"/>
            </p:cNvSpPr>
            <p:nvPr/>
          </p:nvSpPr>
          <p:spPr>
            <a:xfrm>
              <a:off x="4759300" y="2658128"/>
              <a:ext cx="412799" cy="412799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2000">
                <a:latin typeface="Trebuchet MS"/>
                <a:cs typeface="Trebuchet MS"/>
              </a:endParaRPr>
            </a:p>
          </p:txBody>
        </p:sp>
      </p:grp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5683679" y="3557797"/>
            <a:ext cx="7943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 smtClean="0">
                <a:solidFill>
                  <a:srgbClr val="BFBFBF"/>
                </a:solidFill>
                <a:latin typeface="Trebuchet MS"/>
                <a:ea typeface="Trebuchet MS" pitchFamily="-84" charset="0"/>
                <a:cs typeface="Trebuchet MS"/>
              </a:rPr>
              <a:t>GMP</a:t>
            </a:r>
            <a:endParaRPr lang="es-ES" sz="1600" b="1" dirty="0">
              <a:solidFill>
                <a:srgbClr val="BFBFBF"/>
              </a:solidFill>
              <a:latin typeface="Trebuchet MS"/>
              <a:ea typeface="Trebuchet MS" pitchFamily="-84" charset="0"/>
              <a:cs typeface="Trebuchet MS"/>
            </a:endParaRPr>
          </a:p>
        </p:txBody>
      </p:sp>
      <p:cxnSp>
        <p:nvCxnSpPr>
          <p:cNvPr id="25" name="Conector recto de flecha 24"/>
          <p:cNvCxnSpPr>
            <a:stCxn id="34" idx="3"/>
          </p:cNvCxnSpPr>
          <p:nvPr/>
        </p:nvCxnSpPr>
        <p:spPr bwMode="auto">
          <a:xfrm>
            <a:off x="3687937" y="3754635"/>
            <a:ext cx="599970" cy="1277608"/>
          </a:xfrm>
          <a:prstGeom prst="straightConnector1">
            <a:avLst/>
          </a:prstGeom>
          <a:ln w="12700" cmpd="sng">
            <a:solidFill>
              <a:schemeClr val="bg1">
                <a:lumMod val="50000"/>
              </a:schemeClr>
            </a:solidFill>
            <a:prstDash val="solid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4" descr="http://us.cdn4.123rf.com/168nwm/kovacevic/kovacevic1110/kovacevic111000009/10939250-tubos-de-ensayo-llenos-de-sang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27" y="3278202"/>
            <a:ext cx="955172" cy="80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Conector recto de flecha 26"/>
          <p:cNvCxnSpPr/>
          <p:nvPr/>
        </p:nvCxnSpPr>
        <p:spPr>
          <a:xfrm>
            <a:off x="1043729" y="3731616"/>
            <a:ext cx="402186" cy="0"/>
          </a:xfrm>
          <a:prstGeom prst="straightConnector1">
            <a:avLst/>
          </a:prstGeom>
          <a:ln w="12700" cmpd="sng">
            <a:solidFill>
              <a:schemeClr val="bg1">
                <a:lumMod val="50000"/>
              </a:schemeClr>
            </a:solidFill>
            <a:prstDash val="solid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 bwMode="auto">
          <a:xfrm flipV="1">
            <a:off x="4978951" y="2098472"/>
            <a:ext cx="652713" cy="423770"/>
          </a:xfrm>
          <a:prstGeom prst="straightConnector1">
            <a:avLst/>
          </a:prstGeom>
          <a:ln w="12700" cmpd="sng">
            <a:solidFill>
              <a:schemeClr val="bg1">
                <a:lumMod val="50000"/>
              </a:schemeClr>
            </a:solidFill>
            <a:prstDash val="solid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 bwMode="auto">
          <a:xfrm>
            <a:off x="4979985" y="2598760"/>
            <a:ext cx="627982" cy="495852"/>
          </a:xfrm>
          <a:prstGeom prst="straightConnector1">
            <a:avLst/>
          </a:prstGeom>
          <a:ln w="12700" cmpd="sng">
            <a:solidFill>
              <a:schemeClr val="bg1">
                <a:lumMod val="50000"/>
              </a:schemeClr>
            </a:solidFill>
            <a:prstDash val="solid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>
            <a:stCxn id="34" idx="3"/>
          </p:cNvCxnSpPr>
          <p:nvPr/>
        </p:nvCxnSpPr>
        <p:spPr bwMode="auto">
          <a:xfrm flipV="1">
            <a:off x="3687937" y="2849911"/>
            <a:ext cx="652713" cy="904724"/>
          </a:xfrm>
          <a:prstGeom prst="straightConnector1">
            <a:avLst/>
          </a:prstGeom>
          <a:ln w="12700" cmpd="sng">
            <a:solidFill>
              <a:schemeClr val="bg1">
                <a:lumMod val="50000"/>
              </a:schemeClr>
            </a:solidFill>
            <a:prstDash val="solid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Agrupar 30"/>
          <p:cNvGrpSpPr/>
          <p:nvPr/>
        </p:nvGrpSpPr>
        <p:grpSpPr>
          <a:xfrm>
            <a:off x="2895775" y="3042543"/>
            <a:ext cx="792162" cy="1108129"/>
            <a:chOff x="2588386" y="2774891"/>
            <a:chExt cx="792162" cy="1108129"/>
          </a:xfrm>
        </p:grpSpPr>
        <p:grpSp>
          <p:nvGrpSpPr>
            <p:cNvPr id="32" name="Agrupar 131"/>
            <p:cNvGrpSpPr>
              <a:grpSpLocks/>
            </p:cNvGrpSpPr>
            <p:nvPr/>
          </p:nvGrpSpPr>
          <p:grpSpPr bwMode="auto">
            <a:xfrm>
              <a:off x="2588386" y="3090859"/>
              <a:ext cx="792162" cy="792161"/>
              <a:chOff x="1722600" y="3195601"/>
              <a:chExt cx="792000" cy="792000"/>
            </a:xfrm>
          </p:grpSpPr>
          <p:sp>
            <p:nvSpPr>
              <p:cNvPr id="34" name="Rectángulo 33"/>
              <p:cNvSpPr>
                <a:spLocks/>
              </p:cNvSpPr>
              <p:nvPr/>
            </p:nvSpPr>
            <p:spPr>
              <a:xfrm>
                <a:off x="1722600" y="3195640"/>
                <a:ext cx="792000" cy="7920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>
                  <a:latin typeface="Trebuchet MS"/>
                  <a:cs typeface="Trebuchet MS"/>
                </a:endParaRPr>
              </a:p>
            </p:txBody>
          </p:sp>
          <p:grpSp>
            <p:nvGrpSpPr>
              <p:cNvPr id="35" name="Agrupar 76"/>
              <p:cNvGrpSpPr>
                <a:grpSpLocks/>
              </p:cNvGrpSpPr>
              <p:nvPr/>
            </p:nvGrpSpPr>
            <p:grpSpPr bwMode="auto">
              <a:xfrm>
                <a:off x="1804202" y="3277203"/>
                <a:ext cx="628796" cy="628796"/>
                <a:chOff x="1809604" y="3124200"/>
                <a:chExt cx="628796" cy="628796"/>
              </a:xfrm>
            </p:grpSpPr>
            <p:sp>
              <p:nvSpPr>
                <p:cNvPr id="36" name="Elipse 35"/>
                <p:cNvSpPr>
                  <a:spLocks noChangeAspect="1"/>
                </p:cNvSpPr>
                <p:nvPr/>
              </p:nvSpPr>
              <p:spPr>
                <a:xfrm>
                  <a:off x="1809604" y="3124200"/>
                  <a:ext cx="628796" cy="62879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37" name="Elipse 36"/>
                <p:cNvSpPr/>
                <p:nvPr/>
              </p:nvSpPr>
              <p:spPr>
                <a:xfrm>
                  <a:off x="1905000" y="3367796"/>
                  <a:ext cx="304800" cy="304800"/>
                </a:xfrm>
                <a:prstGeom prst="ellipse">
                  <a:avLst/>
                </a:prstGeom>
                <a:solidFill>
                  <a:srgbClr val="D9D9D9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50800" h="508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>
                    <a:latin typeface="Trebuchet MS"/>
                    <a:cs typeface="Trebuchet MS"/>
                  </a:endParaRPr>
                </a:p>
              </p:txBody>
            </p:sp>
          </p:grpSp>
        </p:grpSp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2624645" y="2774891"/>
              <a:ext cx="71054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600" b="1" dirty="0" smtClean="0">
                  <a:solidFill>
                    <a:schemeClr val="bg1">
                      <a:lumMod val="75000"/>
                    </a:schemeClr>
                  </a:solidFill>
                  <a:latin typeface="Trebuchet MS"/>
                  <a:ea typeface="Trebuchet MS" pitchFamily="-84" charset="0"/>
                  <a:cs typeface="Trebuchet MS"/>
                </a:rPr>
                <a:t>MPP</a:t>
              </a:r>
              <a:endParaRPr lang="es-ES" sz="1600" b="1" dirty="0">
                <a:solidFill>
                  <a:schemeClr val="bg1">
                    <a:lumMod val="75000"/>
                  </a:schemeClr>
                </a:solidFill>
                <a:latin typeface="Trebuchet MS"/>
                <a:ea typeface="Trebuchet MS" pitchFamily="-84" charset="0"/>
                <a:cs typeface="Trebuchet MS"/>
              </a:endParaRP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3578033" y="1672871"/>
            <a:ext cx="1906534" cy="1274235"/>
            <a:chOff x="3578033" y="1672871"/>
            <a:chExt cx="1906534" cy="1274235"/>
          </a:xfrm>
        </p:grpSpPr>
        <p:grpSp>
          <p:nvGrpSpPr>
            <p:cNvPr id="39" name="Agrupar 100"/>
            <p:cNvGrpSpPr>
              <a:grpSpLocks/>
            </p:cNvGrpSpPr>
            <p:nvPr/>
          </p:nvGrpSpPr>
          <p:grpSpPr bwMode="auto">
            <a:xfrm>
              <a:off x="4216975" y="2318464"/>
              <a:ext cx="628650" cy="628642"/>
              <a:chOff x="3257404" y="1371600"/>
              <a:chExt cx="628796" cy="628796"/>
            </a:xfrm>
          </p:grpSpPr>
          <p:sp>
            <p:nvSpPr>
              <p:cNvPr id="41" name="Elipse 40"/>
              <p:cNvSpPr>
                <a:spLocks noChangeAspect="1"/>
              </p:cNvSpPr>
              <p:nvPr/>
            </p:nvSpPr>
            <p:spPr>
              <a:xfrm>
                <a:off x="3257404" y="1371600"/>
                <a:ext cx="628796" cy="628796"/>
              </a:xfrm>
              <a:prstGeom prst="ellipse">
                <a:avLst/>
              </a:prstGeom>
              <a:gradFill flip="none" rotWithShape="1">
                <a:gsLst>
                  <a:gs pos="72000">
                    <a:srgbClr val="008000"/>
                  </a:gs>
                  <a:gs pos="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>
                  <a:latin typeface="Trebuchet MS"/>
                  <a:cs typeface="Trebuchet MS"/>
                </a:endParaRPr>
              </a:p>
            </p:txBody>
          </p:sp>
          <p:sp>
            <p:nvSpPr>
              <p:cNvPr id="42" name="Elipse 41"/>
              <p:cNvSpPr>
                <a:spLocks noChangeAspect="1"/>
              </p:cNvSpPr>
              <p:nvPr/>
            </p:nvSpPr>
            <p:spPr>
              <a:xfrm>
                <a:off x="3311500" y="1534324"/>
                <a:ext cx="412799" cy="412799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99000">
                    <a:srgbClr val="008000"/>
                  </a:gs>
                  <a:gs pos="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381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>
                  <a:latin typeface="Trebuchet MS"/>
                  <a:cs typeface="Trebuchet MS"/>
                </a:endParaRPr>
              </a:p>
            </p:txBody>
          </p:sp>
        </p:grpSp>
        <p:sp>
          <p:nvSpPr>
            <p:cNvPr id="40" name="Text Box 10"/>
            <p:cNvSpPr txBox="1">
              <a:spLocks noChangeArrowheads="1"/>
            </p:cNvSpPr>
            <p:nvPr/>
          </p:nvSpPr>
          <p:spPr bwMode="auto">
            <a:xfrm>
              <a:off x="3578033" y="1672871"/>
              <a:ext cx="1906534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600" b="1" dirty="0" smtClean="0">
                  <a:solidFill>
                    <a:srgbClr val="FF0000"/>
                  </a:solidFill>
                  <a:latin typeface="Trebuchet MS"/>
                  <a:ea typeface="Trebuchet MS" pitchFamily="-84" charset="0"/>
                  <a:cs typeface="Trebuchet MS"/>
                </a:rPr>
                <a:t>Common Myeloid Progenitor</a:t>
              </a:r>
              <a:endParaRPr lang="en-GB" sz="1600" b="1" dirty="0">
                <a:solidFill>
                  <a:srgbClr val="FF0000"/>
                </a:solidFill>
                <a:latin typeface="Trebuchet MS"/>
                <a:ea typeface="Trebuchet MS" pitchFamily="-84" charset="0"/>
                <a:cs typeface="Trebuchet MS"/>
              </a:endParaRPr>
            </a:p>
          </p:txBody>
        </p:sp>
      </p:grpSp>
      <p:cxnSp>
        <p:nvCxnSpPr>
          <p:cNvPr id="43" name="Conector recto de flecha 42"/>
          <p:cNvCxnSpPr/>
          <p:nvPr/>
        </p:nvCxnSpPr>
        <p:spPr>
          <a:xfrm>
            <a:off x="2411446" y="3731616"/>
            <a:ext cx="402186" cy="0"/>
          </a:xfrm>
          <a:prstGeom prst="straightConnector1">
            <a:avLst/>
          </a:prstGeom>
          <a:ln w="12700" cmpd="sng">
            <a:solidFill>
              <a:schemeClr val="bg1">
                <a:lumMod val="50000"/>
              </a:schemeClr>
            </a:solidFill>
            <a:prstDash val="solid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Agrupar 59"/>
          <p:cNvGrpSpPr>
            <a:grpSpLocks/>
          </p:cNvGrpSpPr>
          <p:nvPr/>
        </p:nvGrpSpPr>
        <p:grpSpPr bwMode="auto">
          <a:xfrm>
            <a:off x="7259668" y="4449009"/>
            <a:ext cx="790575" cy="792153"/>
            <a:chOff x="6523200" y="4953000"/>
            <a:chExt cx="792000" cy="792000"/>
          </a:xfrm>
        </p:grpSpPr>
        <p:sp>
          <p:nvSpPr>
            <p:cNvPr id="46" name="Rectángulo 45"/>
            <p:cNvSpPr>
              <a:spLocks/>
            </p:cNvSpPr>
            <p:nvPr/>
          </p:nvSpPr>
          <p:spPr>
            <a:xfrm>
              <a:off x="6523200" y="4952230"/>
              <a:ext cx="792000" cy="79201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600">
                <a:latin typeface="Trebuchet MS"/>
                <a:cs typeface="Trebuchet MS"/>
              </a:endParaRPr>
            </a:p>
          </p:txBody>
        </p:sp>
        <p:grpSp>
          <p:nvGrpSpPr>
            <p:cNvPr id="47" name="Agrupar 96"/>
            <p:cNvGrpSpPr>
              <a:grpSpLocks/>
            </p:cNvGrpSpPr>
            <p:nvPr/>
          </p:nvGrpSpPr>
          <p:grpSpPr bwMode="auto">
            <a:xfrm>
              <a:off x="6640802" y="5070602"/>
              <a:ext cx="556796" cy="556796"/>
              <a:chOff x="7010400" y="3719544"/>
              <a:chExt cx="556796" cy="556796"/>
            </a:xfrm>
          </p:grpSpPr>
          <p:sp>
            <p:nvSpPr>
              <p:cNvPr id="48" name="Elipse 47"/>
              <p:cNvSpPr>
                <a:spLocks noChangeAspect="1"/>
              </p:cNvSpPr>
              <p:nvPr/>
            </p:nvSpPr>
            <p:spPr>
              <a:xfrm>
                <a:off x="7010400" y="3719544"/>
                <a:ext cx="556796" cy="55679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 sz="1600">
                  <a:latin typeface="Trebuchet MS"/>
                  <a:cs typeface="Trebuchet MS"/>
                </a:endParaRPr>
              </a:p>
            </p:txBody>
          </p:sp>
          <p:sp>
            <p:nvSpPr>
              <p:cNvPr id="49" name="Elipse 48"/>
              <p:cNvSpPr>
                <a:spLocks noChangeAspect="1"/>
              </p:cNvSpPr>
              <p:nvPr/>
            </p:nvSpPr>
            <p:spPr>
              <a:xfrm>
                <a:off x="7105796" y="3758380"/>
                <a:ext cx="412799" cy="412799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99000">
                    <a:schemeClr val="accent2">
                      <a:lumMod val="75000"/>
                    </a:schemeClr>
                  </a:gs>
                  <a:gs pos="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 sz="1600">
                  <a:latin typeface="Trebuchet MS"/>
                  <a:cs typeface="Trebuchet MS"/>
                </a:endParaRPr>
              </a:p>
            </p:txBody>
          </p:sp>
        </p:grpSp>
      </p:grpSp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7045355" y="5082002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>
                <a:solidFill>
                  <a:srgbClr val="000000"/>
                </a:solidFill>
                <a:latin typeface="Trebuchet MS"/>
                <a:ea typeface="Trebuchet MS" pitchFamily="-84" charset="0"/>
                <a:cs typeface="Trebuchet MS"/>
              </a:rPr>
              <a:t>T</a:t>
            </a:r>
            <a:r>
              <a:rPr lang="es-ES" sz="1600" b="1" dirty="0" smtClean="0">
                <a:solidFill>
                  <a:srgbClr val="000000"/>
                </a:solidFill>
                <a:latin typeface="Trebuchet MS"/>
                <a:ea typeface="Trebuchet MS" pitchFamily="-84" charset="0"/>
                <a:cs typeface="Trebuchet MS"/>
              </a:rPr>
              <a:t> </a:t>
            </a:r>
            <a:r>
              <a:rPr lang="es-ES" sz="1600" b="1" dirty="0" err="1">
                <a:solidFill>
                  <a:srgbClr val="000000"/>
                </a:solidFill>
                <a:latin typeface="Trebuchet MS"/>
                <a:ea typeface="Trebuchet MS" pitchFamily="-84" charset="0"/>
                <a:cs typeface="Trebuchet MS"/>
              </a:rPr>
              <a:t>cell</a:t>
            </a:r>
            <a:endParaRPr lang="es-ES" sz="1600" b="1" dirty="0">
              <a:solidFill>
                <a:srgbClr val="000000"/>
              </a:solidFill>
              <a:latin typeface="Trebuchet MS"/>
              <a:ea typeface="Trebuchet MS" pitchFamily="-84" charset="0"/>
              <a:cs typeface="Trebuchet MS"/>
            </a:endParaRPr>
          </a:p>
        </p:txBody>
      </p:sp>
      <p:grpSp>
        <p:nvGrpSpPr>
          <p:cNvPr id="51" name="Agrupar 131"/>
          <p:cNvGrpSpPr>
            <a:grpSpLocks/>
          </p:cNvGrpSpPr>
          <p:nvPr/>
        </p:nvGrpSpPr>
        <p:grpSpPr bwMode="auto">
          <a:xfrm>
            <a:off x="7259668" y="2456381"/>
            <a:ext cx="790575" cy="792153"/>
            <a:chOff x="7453313" y="1676400"/>
            <a:chExt cx="790575" cy="792163"/>
          </a:xfrm>
        </p:grpSpPr>
        <p:sp>
          <p:nvSpPr>
            <p:cNvPr id="52" name="Elipse 51"/>
            <p:cNvSpPr>
              <a:spLocks noChangeAspect="1"/>
            </p:cNvSpPr>
            <p:nvPr/>
          </p:nvSpPr>
          <p:spPr bwMode="auto">
            <a:xfrm>
              <a:off x="7570703" y="1794026"/>
              <a:ext cx="555794" cy="556911"/>
            </a:xfrm>
            <a:prstGeom prst="ellipse">
              <a:avLst/>
            </a:prstGeom>
            <a:gradFill flip="none" rotWithShape="1">
              <a:gsLst>
                <a:gs pos="72000">
                  <a:srgbClr val="008000"/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2000">
                <a:latin typeface="Trebuchet MS"/>
                <a:cs typeface="Trebuchet MS"/>
              </a:endParaRPr>
            </a:p>
          </p:txBody>
        </p:sp>
        <p:sp>
          <p:nvSpPr>
            <p:cNvPr id="53" name="Rectángulo 52"/>
            <p:cNvSpPr>
              <a:spLocks/>
            </p:cNvSpPr>
            <p:nvPr/>
          </p:nvSpPr>
          <p:spPr bwMode="auto">
            <a:xfrm>
              <a:off x="7453313" y="1676421"/>
              <a:ext cx="790575" cy="79217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2000">
                <a:latin typeface="Trebuchet MS"/>
                <a:cs typeface="Trebuchet MS"/>
              </a:endParaRPr>
            </a:p>
          </p:txBody>
        </p:sp>
        <p:grpSp>
          <p:nvGrpSpPr>
            <p:cNvPr id="54" name="Agrupar 129"/>
            <p:cNvGrpSpPr/>
            <p:nvPr/>
          </p:nvGrpSpPr>
          <p:grpSpPr>
            <a:xfrm>
              <a:off x="7638464" y="1913878"/>
              <a:ext cx="398680" cy="371222"/>
              <a:chOff x="7638464" y="1913878"/>
              <a:chExt cx="398680" cy="371222"/>
            </a:xfrm>
            <a:gradFill flip="none" rotWithShape="1">
              <a:gsLst>
                <a:gs pos="13000">
                  <a:srgbClr val="008000"/>
                </a:gs>
                <a:gs pos="100000">
                  <a:srgbClr val="008000"/>
                </a:gs>
                <a:gs pos="71000">
                  <a:schemeClr val="tx1"/>
                </a:gs>
                <a:gs pos="31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55" name="Elipse 54"/>
              <p:cNvSpPr>
                <a:spLocks noChangeAspect="1"/>
              </p:cNvSpPr>
              <p:nvPr/>
            </p:nvSpPr>
            <p:spPr bwMode="auto">
              <a:xfrm rot="19880308">
                <a:off x="7869408" y="2089685"/>
                <a:ext cx="167736" cy="129617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 sz="2000">
                  <a:latin typeface="Trebuchet MS"/>
                  <a:cs typeface="Trebuchet MS"/>
                </a:endParaRPr>
              </a:p>
            </p:txBody>
          </p:sp>
          <p:sp>
            <p:nvSpPr>
              <p:cNvPr id="56" name="Elipse 55"/>
              <p:cNvSpPr>
                <a:spLocks noChangeAspect="1"/>
              </p:cNvSpPr>
              <p:nvPr/>
            </p:nvSpPr>
            <p:spPr bwMode="auto">
              <a:xfrm>
                <a:off x="7696200" y="2133600"/>
                <a:ext cx="268056" cy="1515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 sz="2000">
                  <a:latin typeface="Trebuchet MS"/>
                  <a:cs typeface="Trebuchet MS"/>
                </a:endParaRPr>
              </a:p>
            </p:txBody>
          </p:sp>
          <p:sp>
            <p:nvSpPr>
              <p:cNvPr id="57" name="Elipse 56"/>
              <p:cNvSpPr>
                <a:spLocks noChangeAspect="1"/>
              </p:cNvSpPr>
              <p:nvPr/>
            </p:nvSpPr>
            <p:spPr bwMode="auto">
              <a:xfrm rot="14673724">
                <a:off x="7630681" y="2096164"/>
                <a:ext cx="167736" cy="129617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 sz="2000">
                  <a:latin typeface="Trebuchet MS"/>
                  <a:cs typeface="Trebuchet MS"/>
                </a:endParaRPr>
              </a:p>
            </p:txBody>
          </p:sp>
          <p:sp>
            <p:nvSpPr>
              <p:cNvPr id="58" name="Elipse 57"/>
              <p:cNvSpPr>
                <a:spLocks noChangeAspect="1"/>
              </p:cNvSpPr>
              <p:nvPr/>
            </p:nvSpPr>
            <p:spPr bwMode="auto">
              <a:xfrm rot="17376681">
                <a:off x="7614111" y="1938231"/>
                <a:ext cx="214323" cy="165617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 sz="2000">
                  <a:latin typeface="Trebuchet MS"/>
                  <a:cs typeface="Trebuchet MS"/>
                </a:endParaRPr>
              </a:p>
            </p:txBody>
          </p:sp>
        </p:grpSp>
      </p:grpSp>
      <p:sp>
        <p:nvSpPr>
          <p:cNvPr id="59" name="Text Box 10"/>
          <p:cNvSpPr txBox="1">
            <a:spLocks noChangeArrowheads="1"/>
          </p:cNvSpPr>
          <p:nvPr/>
        </p:nvSpPr>
        <p:spPr bwMode="auto">
          <a:xfrm>
            <a:off x="6996264" y="3060781"/>
            <a:ext cx="13173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 smtClean="0">
                <a:solidFill>
                  <a:srgbClr val="000000"/>
                </a:solidFill>
                <a:latin typeface="Trebuchet MS"/>
                <a:ea typeface="Trebuchet MS" pitchFamily="-84" charset="0"/>
                <a:cs typeface="Trebuchet MS"/>
              </a:rPr>
              <a:t>Neutrófilos</a:t>
            </a:r>
            <a:endParaRPr lang="es-ES" sz="1600" b="1" dirty="0">
              <a:solidFill>
                <a:srgbClr val="000000"/>
              </a:solidFill>
              <a:latin typeface="Trebuchet MS"/>
              <a:ea typeface="Trebuchet MS" pitchFamily="-84" charset="0"/>
              <a:cs typeface="Trebuchet MS"/>
            </a:endParaRPr>
          </a:p>
        </p:txBody>
      </p:sp>
      <p:grpSp>
        <p:nvGrpSpPr>
          <p:cNvPr id="60" name="Agrupar 59"/>
          <p:cNvGrpSpPr>
            <a:grpSpLocks/>
          </p:cNvGrpSpPr>
          <p:nvPr/>
        </p:nvGrpSpPr>
        <p:grpSpPr bwMode="auto">
          <a:xfrm>
            <a:off x="7259668" y="3373547"/>
            <a:ext cx="790575" cy="792153"/>
            <a:chOff x="6523200" y="4953000"/>
            <a:chExt cx="792000" cy="792000"/>
          </a:xfrm>
        </p:grpSpPr>
        <p:sp>
          <p:nvSpPr>
            <p:cNvPr id="61" name="Rectángulo 60"/>
            <p:cNvSpPr>
              <a:spLocks/>
            </p:cNvSpPr>
            <p:nvPr/>
          </p:nvSpPr>
          <p:spPr>
            <a:xfrm>
              <a:off x="6523200" y="4952639"/>
              <a:ext cx="792000" cy="79201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2000">
                <a:latin typeface="Trebuchet MS"/>
                <a:cs typeface="Trebuchet MS"/>
              </a:endParaRPr>
            </a:p>
          </p:txBody>
        </p:sp>
        <p:grpSp>
          <p:nvGrpSpPr>
            <p:cNvPr id="62" name="Agrupar 61"/>
            <p:cNvGrpSpPr>
              <a:grpSpLocks/>
            </p:cNvGrpSpPr>
            <p:nvPr/>
          </p:nvGrpSpPr>
          <p:grpSpPr bwMode="auto">
            <a:xfrm>
              <a:off x="6640802" y="5070602"/>
              <a:ext cx="556796" cy="556796"/>
              <a:chOff x="7010400" y="3719544"/>
              <a:chExt cx="556796" cy="556796"/>
            </a:xfrm>
          </p:grpSpPr>
          <p:sp>
            <p:nvSpPr>
              <p:cNvPr id="63" name="Elipse 62"/>
              <p:cNvSpPr>
                <a:spLocks noChangeAspect="1"/>
              </p:cNvSpPr>
              <p:nvPr/>
            </p:nvSpPr>
            <p:spPr>
              <a:xfrm>
                <a:off x="7010400" y="3719544"/>
                <a:ext cx="556796" cy="55679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 sz="2000">
                  <a:latin typeface="Trebuchet MS"/>
                  <a:cs typeface="Trebuchet MS"/>
                </a:endParaRPr>
              </a:p>
            </p:txBody>
          </p:sp>
          <p:sp>
            <p:nvSpPr>
              <p:cNvPr id="64" name="Elipse 63"/>
              <p:cNvSpPr>
                <a:spLocks noChangeAspect="1"/>
              </p:cNvSpPr>
              <p:nvPr/>
            </p:nvSpPr>
            <p:spPr>
              <a:xfrm>
                <a:off x="7059786" y="3913923"/>
                <a:ext cx="323934" cy="32393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64000">
                    <a:schemeClr val="accent5">
                      <a:lumMod val="50000"/>
                    </a:schemeClr>
                  </a:gs>
                  <a:gs pos="0">
                    <a:schemeClr val="tx1"/>
                  </a:gs>
                  <a:gs pos="53000">
                    <a:schemeClr val="accent5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 sz="2000">
                  <a:latin typeface="Trebuchet MS"/>
                  <a:cs typeface="Trebuchet MS"/>
                </a:endParaRPr>
              </a:p>
            </p:txBody>
          </p:sp>
        </p:grpSp>
      </p:grpSp>
      <p:sp>
        <p:nvSpPr>
          <p:cNvPr id="65" name="Text Box 10"/>
          <p:cNvSpPr txBox="1">
            <a:spLocks noChangeArrowheads="1"/>
          </p:cNvSpPr>
          <p:nvPr/>
        </p:nvSpPr>
        <p:spPr bwMode="auto">
          <a:xfrm>
            <a:off x="6996264" y="4009712"/>
            <a:ext cx="13173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 smtClean="0">
                <a:solidFill>
                  <a:srgbClr val="000000"/>
                </a:solidFill>
                <a:latin typeface="Trebuchet MS"/>
                <a:ea typeface="Trebuchet MS" pitchFamily="-84" charset="0"/>
                <a:cs typeface="Trebuchet MS"/>
              </a:rPr>
              <a:t>Monocitos</a:t>
            </a:r>
            <a:endParaRPr lang="es-ES" sz="1600" b="1" dirty="0">
              <a:solidFill>
                <a:srgbClr val="000000"/>
              </a:solidFill>
              <a:latin typeface="Trebuchet MS"/>
              <a:ea typeface="Trebuchet MS" pitchFamily="-84" charset="0"/>
              <a:cs typeface="Trebuchet MS"/>
            </a:endParaRPr>
          </a:p>
        </p:txBody>
      </p:sp>
      <p:cxnSp>
        <p:nvCxnSpPr>
          <p:cNvPr id="66" name="Conector recto de flecha 65"/>
          <p:cNvCxnSpPr/>
          <p:nvPr/>
        </p:nvCxnSpPr>
        <p:spPr bwMode="auto">
          <a:xfrm flipV="1">
            <a:off x="6501568" y="1454590"/>
            <a:ext cx="533176" cy="234222"/>
          </a:xfrm>
          <a:prstGeom prst="straightConnector1">
            <a:avLst/>
          </a:prstGeom>
          <a:ln w="12700" cmpd="sng">
            <a:solidFill>
              <a:schemeClr val="bg1">
                <a:lumMod val="50000"/>
              </a:schemeClr>
            </a:solidFill>
            <a:prstDash val="solid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de flecha 66"/>
          <p:cNvCxnSpPr/>
          <p:nvPr/>
        </p:nvCxnSpPr>
        <p:spPr bwMode="auto">
          <a:xfrm>
            <a:off x="6510603" y="1832666"/>
            <a:ext cx="543381" cy="265532"/>
          </a:xfrm>
          <a:prstGeom prst="straightConnector1">
            <a:avLst/>
          </a:prstGeom>
          <a:ln w="12700" cmpd="sng">
            <a:solidFill>
              <a:schemeClr val="bg1">
                <a:lumMod val="50000"/>
              </a:schemeClr>
            </a:solidFill>
            <a:prstDash val="solid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de flecha 67"/>
          <p:cNvCxnSpPr/>
          <p:nvPr/>
        </p:nvCxnSpPr>
        <p:spPr bwMode="auto">
          <a:xfrm flipV="1">
            <a:off x="6562658" y="2931933"/>
            <a:ext cx="533176" cy="234222"/>
          </a:xfrm>
          <a:prstGeom prst="straightConnector1">
            <a:avLst/>
          </a:prstGeom>
          <a:ln w="12700" cmpd="sng">
            <a:solidFill>
              <a:schemeClr val="bg1">
                <a:lumMod val="50000"/>
              </a:schemeClr>
            </a:solidFill>
            <a:prstDash val="solid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de flecha 68"/>
          <p:cNvCxnSpPr/>
          <p:nvPr/>
        </p:nvCxnSpPr>
        <p:spPr bwMode="auto">
          <a:xfrm>
            <a:off x="6571693" y="3310009"/>
            <a:ext cx="543381" cy="265532"/>
          </a:xfrm>
          <a:prstGeom prst="straightConnector1">
            <a:avLst/>
          </a:prstGeom>
          <a:ln w="12700" cmpd="sng">
            <a:solidFill>
              <a:schemeClr val="bg1">
                <a:lumMod val="50000"/>
              </a:schemeClr>
            </a:solidFill>
            <a:prstDash val="solid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de flecha 69"/>
          <p:cNvCxnSpPr/>
          <p:nvPr/>
        </p:nvCxnSpPr>
        <p:spPr bwMode="auto">
          <a:xfrm flipV="1">
            <a:off x="5092352" y="4799158"/>
            <a:ext cx="2003482" cy="476524"/>
          </a:xfrm>
          <a:prstGeom prst="straightConnector1">
            <a:avLst/>
          </a:prstGeom>
          <a:ln w="12700" cmpd="sng">
            <a:solidFill>
              <a:schemeClr val="bg1">
                <a:lumMod val="50000"/>
              </a:schemeClr>
            </a:solidFill>
            <a:prstDash val="solid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de flecha 70"/>
          <p:cNvCxnSpPr/>
          <p:nvPr/>
        </p:nvCxnSpPr>
        <p:spPr bwMode="auto">
          <a:xfrm>
            <a:off x="5092352" y="5336466"/>
            <a:ext cx="2003482" cy="686835"/>
          </a:xfrm>
          <a:prstGeom prst="straightConnector1">
            <a:avLst/>
          </a:prstGeom>
          <a:ln w="12700" cmpd="sng">
            <a:solidFill>
              <a:schemeClr val="bg1">
                <a:lumMod val="50000"/>
              </a:schemeClr>
            </a:solidFill>
            <a:prstDash val="solid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Agrupar 71"/>
          <p:cNvGrpSpPr/>
          <p:nvPr/>
        </p:nvGrpSpPr>
        <p:grpSpPr>
          <a:xfrm>
            <a:off x="3454633" y="4965779"/>
            <a:ext cx="2153334" cy="1265482"/>
            <a:chOff x="3454633" y="4965779"/>
            <a:chExt cx="2153334" cy="1265482"/>
          </a:xfrm>
        </p:grpSpPr>
        <p:grpSp>
          <p:nvGrpSpPr>
            <p:cNvPr id="73" name="Agrupar 72"/>
            <p:cNvGrpSpPr/>
            <p:nvPr/>
          </p:nvGrpSpPr>
          <p:grpSpPr>
            <a:xfrm>
              <a:off x="4216975" y="4965779"/>
              <a:ext cx="628650" cy="628642"/>
              <a:chOff x="4216975" y="4965779"/>
              <a:chExt cx="628650" cy="628642"/>
            </a:xfrm>
          </p:grpSpPr>
          <p:sp>
            <p:nvSpPr>
              <p:cNvPr id="75" name="Elipse 74"/>
              <p:cNvSpPr>
                <a:spLocks noChangeAspect="1"/>
              </p:cNvSpPr>
              <p:nvPr/>
            </p:nvSpPr>
            <p:spPr bwMode="auto">
              <a:xfrm>
                <a:off x="4216975" y="4965779"/>
                <a:ext cx="628650" cy="628642"/>
              </a:xfrm>
              <a:prstGeom prst="ellipse">
                <a:avLst/>
              </a:prstGeom>
              <a:solidFill>
                <a:srgbClr val="953735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>
                  <a:latin typeface="Trebuchet MS"/>
                  <a:cs typeface="Trebuchet MS"/>
                </a:endParaRPr>
              </a:p>
            </p:txBody>
          </p:sp>
          <p:sp>
            <p:nvSpPr>
              <p:cNvPr id="76" name="Elipse 75"/>
              <p:cNvSpPr>
                <a:spLocks noChangeAspect="1"/>
              </p:cNvSpPr>
              <p:nvPr/>
            </p:nvSpPr>
            <p:spPr bwMode="auto">
              <a:xfrm>
                <a:off x="4271058" y="5128463"/>
                <a:ext cx="412703" cy="412698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99000">
                    <a:schemeClr val="accent2">
                      <a:lumMod val="75000"/>
                    </a:schemeClr>
                  </a:gs>
                  <a:gs pos="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444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>
                  <a:latin typeface="Trebuchet MS"/>
                  <a:cs typeface="Trebuchet MS"/>
                </a:endParaRPr>
              </a:p>
            </p:txBody>
          </p:sp>
        </p:grpSp>
        <p:sp>
          <p:nvSpPr>
            <p:cNvPr id="74" name="Text Box 10"/>
            <p:cNvSpPr txBox="1">
              <a:spLocks noChangeArrowheads="1"/>
            </p:cNvSpPr>
            <p:nvPr/>
          </p:nvSpPr>
          <p:spPr bwMode="auto">
            <a:xfrm>
              <a:off x="3454633" y="5646485"/>
              <a:ext cx="2153334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600" b="1" dirty="0" smtClean="0">
                  <a:solidFill>
                    <a:srgbClr val="FF0000"/>
                  </a:solidFill>
                  <a:latin typeface="Trebuchet MS"/>
                  <a:ea typeface="Trebuchet MS" pitchFamily="-84" charset="0"/>
                  <a:cs typeface="Trebuchet MS"/>
                </a:rPr>
                <a:t>Common Lymphoid Progenitor</a:t>
              </a:r>
              <a:endParaRPr lang="en-GB" sz="1600" b="1" dirty="0">
                <a:solidFill>
                  <a:srgbClr val="FF0000"/>
                </a:solidFill>
                <a:latin typeface="Trebuchet MS"/>
                <a:ea typeface="Trebuchet MS" pitchFamily="-84" charset="0"/>
                <a:cs typeface="Trebuchet MS"/>
              </a:endParaRPr>
            </a:p>
          </p:txBody>
        </p:sp>
      </p:grpSp>
      <p:grpSp>
        <p:nvGrpSpPr>
          <p:cNvPr id="77" name="Agrupar 128"/>
          <p:cNvGrpSpPr>
            <a:grpSpLocks/>
          </p:cNvGrpSpPr>
          <p:nvPr/>
        </p:nvGrpSpPr>
        <p:grpSpPr bwMode="auto">
          <a:xfrm>
            <a:off x="1514233" y="3379660"/>
            <a:ext cx="792163" cy="792153"/>
            <a:chOff x="228600" y="3114602"/>
            <a:chExt cx="792000" cy="792000"/>
          </a:xfrm>
        </p:grpSpPr>
        <p:sp>
          <p:nvSpPr>
            <p:cNvPr id="78" name="Rectángulo 77"/>
            <p:cNvSpPr>
              <a:spLocks/>
            </p:cNvSpPr>
            <p:nvPr/>
          </p:nvSpPr>
          <p:spPr>
            <a:xfrm>
              <a:off x="228600" y="3114641"/>
              <a:ext cx="792000" cy="7920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2800">
                <a:latin typeface="Trebuchet MS"/>
                <a:cs typeface="Trebuchet MS"/>
              </a:endParaRPr>
            </a:p>
          </p:txBody>
        </p:sp>
        <p:grpSp>
          <p:nvGrpSpPr>
            <p:cNvPr id="79" name="Agrupar 72"/>
            <p:cNvGrpSpPr>
              <a:grpSpLocks/>
            </p:cNvGrpSpPr>
            <p:nvPr/>
          </p:nvGrpSpPr>
          <p:grpSpPr bwMode="auto">
            <a:xfrm>
              <a:off x="310202" y="3196204"/>
              <a:ext cx="628796" cy="628796"/>
              <a:chOff x="6534004" y="5319004"/>
              <a:chExt cx="628796" cy="628796"/>
            </a:xfrm>
          </p:grpSpPr>
          <p:sp>
            <p:nvSpPr>
              <p:cNvPr id="80" name="Elipse 79"/>
              <p:cNvSpPr>
                <a:spLocks noChangeAspect="1"/>
              </p:cNvSpPr>
              <p:nvPr/>
            </p:nvSpPr>
            <p:spPr>
              <a:xfrm>
                <a:off x="6534004" y="5319004"/>
                <a:ext cx="628796" cy="628796"/>
              </a:xfrm>
              <a:prstGeom prst="ellipse">
                <a:avLst/>
              </a:prstGeom>
              <a:gradFill flip="none" rotWithShape="1">
                <a:gsLst>
                  <a:gs pos="72000">
                    <a:schemeClr val="accent2">
                      <a:lumMod val="50000"/>
                    </a:schemeClr>
                  </a:gs>
                  <a:gs pos="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 sz="2800">
                  <a:latin typeface="Trebuchet MS"/>
                  <a:cs typeface="Trebuchet MS"/>
                </a:endParaRPr>
              </a:p>
            </p:txBody>
          </p:sp>
          <p:sp>
            <p:nvSpPr>
              <p:cNvPr id="81" name="Elipse 80"/>
              <p:cNvSpPr/>
              <p:nvPr/>
            </p:nvSpPr>
            <p:spPr>
              <a:xfrm>
                <a:off x="6629400" y="5562600"/>
                <a:ext cx="304800" cy="3048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99000">
                    <a:schemeClr val="accent2">
                      <a:lumMod val="75000"/>
                    </a:schemeClr>
                  </a:gs>
                  <a:gs pos="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50800" h="508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 sz="2800">
                  <a:latin typeface="Trebuchet MS"/>
                  <a:cs typeface="Trebuchet MS"/>
                </a:endParaRPr>
              </a:p>
            </p:txBody>
          </p:sp>
        </p:grpSp>
      </p:grpSp>
      <p:sp>
        <p:nvSpPr>
          <p:cNvPr id="82" name="Text Box 10"/>
          <p:cNvSpPr txBox="1">
            <a:spLocks noChangeArrowheads="1"/>
          </p:cNvSpPr>
          <p:nvPr/>
        </p:nvSpPr>
        <p:spPr bwMode="auto">
          <a:xfrm>
            <a:off x="1161190" y="4133045"/>
            <a:ext cx="157411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 dirty="0" smtClean="0">
                <a:solidFill>
                  <a:srgbClr val="FF0000"/>
                </a:solidFill>
                <a:latin typeface="Trebuchet MS"/>
                <a:ea typeface="Trebuchet MS" pitchFamily="-84" charset="0"/>
                <a:cs typeface="Trebuchet MS"/>
              </a:rPr>
              <a:t>Hematopoietic stem cell </a:t>
            </a:r>
            <a:endParaRPr lang="en-GB" sz="1600" b="1" dirty="0">
              <a:solidFill>
                <a:srgbClr val="FF0000"/>
              </a:solidFill>
              <a:latin typeface="Trebuchet MS"/>
              <a:ea typeface="Trebuchet MS" pitchFamily="-84" charset="0"/>
              <a:cs typeface="Trebuchet MS"/>
            </a:endParaRPr>
          </a:p>
        </p:txBody>
      </p:sp>
      <p:grpSp>
        <p:nvGrpSpPr>
          <p:cNvPr id="83" name="Agrupar 82"/>
          <p:cNvGrpSpPr/>
          <p:nvPr/>
        </p:nvGrpSpPr>
        <p:grpSpPr>
          <a:xfrm>
            <a:off x="1312142" y="2186707"/>
            <a:ext cx="2759313" cy="3463393"/>
            <a:chOff x="1312142" y="2186707"/>
            <a:chExt cx="2759313" cy="3463393"/>
          </a:xfrm>
        </p:grpSpPr>
        <p:sp>
          <p:nvSpPr>
            <p:cNvPr id="84" name="CuadroTexto 83"/>
            <p:cNvSpPr txBox="1"/>
            <p:nvPr/>
          </p:nvSpPr>
          <p:spPr>
            <a:xfrm>
              <a:off x="2994477" y="2186707"/>
              <a:ext cx="1076978" cy="61555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rgbClr val="FF0000"/>
                  </a:solidFill>
                  <a:latin typeface="Trebuchet MS"/>
                  <a:cs typeface="Trebuchet MS"/>
                </a:rPr>
                <a:t>11.2%</a:t>
              </a:r>
              <a:r>
                <a:rPr lang="es-ES" b="1" dirty="0" smtClean="0">
                  <a:latin typeface="Trebuchet MS"/>
                  <a:cs typeface="Trebuchet MS"/>
                </a:rPr>
                <a:t> </a:t>
              </a:r>
            </a:p>
            <a:p>
              <a:pPr algn="ctr"/>
              <a:r>
                <a:rPr lang="es-ES" sz="1600" dirty="0" smtClean="0">
                  <a:latin typeface="Trebuchet MS"/>
                  <a:cs typeface="Trebuchet MS"/>
                </a:rPr>
                <a:t>(2741x)</a:t>
              </a:r>
              <a:endParaRPr lang="es-ES" sz="1600" dirty="0">
                <a:latin typeface="Trebuchet MS"/>
                <a:cs typeface="Trebuchet MS"/>
              </a:endParaRPr>
            </a:p>
          </p:txBody>
        </p:sp>
        <p:sp>
          <p:nvSpPr>
            <p:cNvPr id="85" name="CuadroTexto 84"/>
            <p:cNvSpPr txBox="1"/>
            <p:nvPr/>
          </p:nvSpPr>
          <p:spPr>
            <a:xfrm>
              <a:off x="2994477" y="5034547"/>
              <a:ext cx="1076978" cy="615553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rgbClr val="FF0000"/>
                  </a:solidFill>
                  <a:latin typeface="Trebuchet MS"/>
                  <a:cs typeface="Trebuchet MS"/>
                </a:rPr>
                <a:t>0.0% </a:t>
              </a:r>
            </a:p>
            <a:p>
              <a:pPr algn="ctr"/>
              <a:r>
                <a:rPr lang="es-ES" sz="1600" dirty="0" smtClean="0">
                  <a:solidFill>
                    <a:srgbClr val="000000"/>
                  </a:solidFill>
                  <a:latin typeface="Trebuchet MS"/>
                  <a:cs typeface="Trebuchet MS"/>
                </a:rPr>
                <a:t>(4816x)</a:t>
              </a:r>
              <a:endParaRPr lang="es-ES" sz="1600" dirty="0">
                <a:solidFill>
                  <a:srgbClr val="0000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86" name="CuadroTexto 85"/>
            <p:cNvSpPr txBox="1"/>
            <p:nvPr/>
          </p:nvSpPr>
          <p:spPr>
            <a:xfrm>
              <a:off x="1312142" y="4820686"/>
              <a:ext cx="1272212" cy="615553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rgbClr val="FF0000"/>
                  </a:solidFill>
                  <a:latin typeface="Trebuchet MS"/>
                  <a:cs typeface="Trebuchet MS"/>
                </a:rPr>
                <a:t>0.0% </a:t>
              </a:r>
            </a:p>
            <a:p>
              <a:pPr algn="ctr"/>
              <a:r>
                <a:rPr lang="es-ES" sz="1600" dirty="0" smtClean="0">
                  <a:solidFill>
                    <a:srgbClr val="000000"/>
                  </a:solidFill>
                  <a:latin typeface="Trebuchet MS"/>
                  <a:cs typeface="Trebuchet MS"/>
                </a:rPr>
                <a:t>(5801x)</a:t>
              </a:r>
              <a:endParaRPr lang="es-ES" sz="1600" dirty="0">
                <a:solidFill>
                  <a:srgbClr val="000000"/>
                </a:solidFill>
                <a:latin typeface="Trebuchet MS"/>
                <a:cs typeface="Trebuchet MS"/>
              </a:endParaRPr>
            </a:p>
          </p:txBody>
        </p:sp>
      </p:grpSp>
      <p:sp>
        <p:nvSpPr>
          <p:cNvPr id="87" name="CuadroTexto 86"/>
          <p:cNvSpPr txBox="1"/>
          <p:nvPr/>
        </p:nvSpPr>
        <p:spPr>
          <a:xfrm>
            <a:off x="7962153" y="2633215"/>
            <a:ext cx="822278" cy="338554"/>
          </a:xfrm>
          <a:prstGeom prst="rect">
            <a:avLst/>
          </a:prstGeom>
          <a:solidFill>
            <a:srgbClr val="F2DCD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0000"/>
                </a:solidFill>
                <a:latin typeface="Trebuchet MS"/>
                <a:cs typeface="Trebuchet MS"/>
              </a:rPr>
              <a:t>24.6%</a:t>
            </a:r>
            <a:r>
              <a:rPr lang="es-ES" sz="1600" b="1" dirty="0" smtClean="0">
                <a:latin typeface="Trebuchet MS"/>
                <a:cs typeface="Trebuchet MS"/>
              </a:rPr>
              <a:t> </a:t>
            </a:r>
          </a:p>
        </p:txBody>
      </p:sp>
      <p:sp>
        <p:nvSpPr>
          <p:cNvPr id="88" name="CuadroTexto 87"/>
          <p:cNvSpPr txBox="1"/>
          <p:nvPr/>
        </p:nvSpPr>
        <p:spPr>
          <a:xfrm>
            <a:off x="7947011" y="4636020"/>
            <a:ext cx="852563" cy="33855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0000"/>
                </a:solidFill>
                <a:latin typeface="Trebuchet MS"/>
                <a:cs typeface="Trebuchet MS"/>
              </a:rPr>
              <a:t>0.0% </a:t>
            </a:r>
          </a:p>
        </p:txBody>
      </p:sp>
      <p:sp>
        <p:nvSpPr>
          <p:cNvPr id="89" name="CuadroTexto 88"/>
          <p:cNvSpPr txBox="1"/>
          <p:nvPr/>
        </p:nvSpPr>
        <p:spPr>
          <a:xfrm>
            <a:off x="7947011" y="5792875"/>
            <a:ext cx="852563" cy="33855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0000"/>
                </a:solidFill>
                <a:latin typeface="Trebuchet MS"/>
                <a:cs typeface="Trebuchet MS"/>
              </a:rPr>
              <a:t>0.0% </a:t>
            </a:r>
          </a:p>
        </p:txBody>
      </p:sp>
      <p:sp>
        <p:nvSpPr>
          <p:cNvPr id="90" name="CuadroTexto 89"/>
          <p:cNvSpPr txBox="1"/>
          <p:nvPr/>
        </p:nvSpPr>
        <p:spPr>
          <a:xfrm>
            <a:off x="7968315" y="3640448"/>
            <a:ext cx="809955" cy="338554"/>
          </a:xfrm>
          <a:prstGeom prst="rect">
            <a:avLst/>
          </a:prstGeom>
          <a:solidFill>
            <a:srgbClr val="F2DCD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0000"/>
                </a:solidFill>
                <a:latin typeface="Trebuchet MS"/>
                <a:cs typeface="Trebuchet MS"/>
              </a:rPr>
              <a:t>31.8%</a:t>
            </a:r>
            <a:r>
              <a:rPr lang="es-ES" sz="1600" b="1" dirty="0" smtClean="0">
                <a:latin typeface="Trebuchet MS"/>
                <a:cs typeface="Trebuchet MS"/>
              </a:rPr>
              <a:t> </a:t>
            </a:r>
          </a:p>
        </p:txBody>
      </p:sp>
      <p:sp>
        <p:nvSpPr>
          <p:cNvPr id="91" name="104 CuadroTexto"/>
          <p:cNvSpPr txBox="1"/>
          <p:nvPr/>
        </p:nvSpPr>
        <p:spPr bwMode="auto">
          <a:xfrm>
            <a:off x="373810" y="952679"/>
            <a:ext cx="3485845" cy="338554"/>
          </a:xfrm>
          <a:prstGeom prst="rect">
            <a:avLst/>
          </a:prstGeom>
          <a:solidFill>
            <a:srgbClr val="3366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 smtClean="0">
                <a:solidFill>
                  <a:srgbClr val="FFFFFF"/>
                </a:solidFill>
                <a:latin typeface="Trebuchet MS"/>
                <a:cs typeface="Trebuchet MS"/>
                <a:sym typeface="Wingdings"/>
              </a:rPr>
              <a:t>2. Subpoblaciones CD34</a:t>
            </a:r>
            <a:r>
              <a:rPr lang="es-ES" sz="1600" b="1" baseline="30000" dirty="0" smtClean="0">
                <a:solidFill>
                  <a:srgbClr val="FFFFFF"/>
                </a:solidFill>
                <a:latin typeface="Trebuchet MS"/>
                <a:cs typeface="Trebuchet MS"/>
                <a:sym typeface="Wingdings"/>
              </a:rPr>
              <a:t>+</a:t>
            </a:r>
            <a:endParaRPr lang="es-ES" sz="1600" b="1" baseline="300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grpSp>
        <p:nvGrpSpPr>
          <p:cNvPr id="92" name="Agrupar 91"/>
          <p:cNvGrpSpPr/>
          <p:nvPr/>
        </p:nvGrpSpPr>
        <p:grpSpPr>
          <a:xfrm>
            <a:off x="-531606" y="3061373"/>
            <a:ext cx="9834356" cy="3799922"/>
            <a:chOff x="-531606" y="3061373"/>
            <a:chExt cx="9834356" cy="3799922"/>
          </a:xfrm>
        </p:grpSpPr>
        <p:grpSp>
          <p:nvGrpSpPr>
            <p:cNvPr id="93" name="Agrupar 92"/>
            <p:cNvGrpSpPr/>
            <p:nvPr/>
          </p:nvGrpSpPr>
          <p:grpSpPr>
            <a:xfrm>
              <a:off x="9743" y="3062885"/>
              <a:ext cx="9293007" cy="3798410"/>
              <a:chOff x="3394" y="3059591"/>
              <a:chExt cx="9293007" cy="3798410"/>
            </a:xfrm>
          </p:grpSpPr>
          <p:sp>
            <p:nvSpPr>
              <p:cNvPr id="99" name="Rectángulo 98"/>
              <p:cNvSpPr/>
              <p:nvPr/>
            </p:nvSpPr>
            <p:spPr>
              <a:xfrm>
                <a:off x="3687937" y="4448239"/>
                <a:ext cx="5608464" cy="2409762"/>
              </a:xfrm>
              <a:prstGeom prst="rect">
                <a:avLst/>
              </a:prstGeom>
              <a:solidFill>
                <a:schemeClr val="bg1">
                  <a:lumMod val="85000"/>
                  <a:alpha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latin typeface="Trebuchet MS"/>
                  <a:cs typeface="Trebuchet MS"/>
                </a:endParaRPr>
              </a:p>
            </p:txBody>
          </p:sp>
          <p:sp>
            <p:nvSpPr>
              <p:cNvPr id="100" name="Rectángulo 99"/>
              <p:cNvSpPr/>
              <p:nvPr/>
            </p:nvSpPr>
            <p:spPr>
              <a:xfrm>
                <a:off x="3394" y="3059591"/>
                <a:ext cx="3684543" cy="3798409"/>
              </a:xfrm>
              <a:prstGeom prst="rect">
                <a:avLst/>
              </a:prstGeom>
              <a:solidFill>
                <a:schemeClr val="bg1">
                  <a:lumMod val="85000"/>
                  <a:alpha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latin typeface="Trebuchet MS"/>
                  <a:cs typeface="Trebuchet MS"/>
                </a:endParaRPr>
              </a:p>
            </p:txBody>
          </p:sp>
          <p:sp>
            <p:nvSpPr>
              <p:cNvPr id="101" name="Triángulo rectángulo 100"/>
              <p:cNvSpPr/>
              <p:nvPr/>
            </p:nvSpPr>
            <p:spPr>
              <a:xfrm>
                <a:off x="3687937" y="3065073"/>
                <a:ext cx="900158" cy="1369387"/>
              </a:xfrm>
              <a:prstGeom prst="rtTriangle">
                <a:avLst/>
              </a:prstGeom>
              <a:solidFill>
                <a:schemeClr val="bg1">
                  <a:lumMod val="85000"/>
                  <a:alpha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latin typeface="Trebuchet MS"/>
                  <a:cs typeface="Trebuchet MS"/>
                </a:endParaRPr>
              </a:p>
            </p:txBody>
          </p:sp>
        </p:grpSp>
        <p:grpSp>
          <p:nvGrpSpPr>
            <p:cNvPr id="94" name="Agrupar 93"/>
            <p:cNvGrpSpPr/>
            <p:nvPr/>
          </p:nvGrpSpPr>
          <p:grpSpPr>
            <a:xfrm>
              <a:off x="-531606" y="3061373"/>
              <a:ext cx="9675606" cy="1386867"/>
              <a:chOff x="-531606" y="3061373"/>
              <a:chExt cx="9675606" cy="1386867"/>
            </a:xfrm>
          </p:grpSpPr>
          <p:cxnSp>
            <p:nvCxnSpPr>
              <p:cNvPr id="96" name="Conector recto 95"/>
              <p:cNvCxnSpPr/>
              <p:nvPr/>
            </p:nvCxnSpPr>
            <p:spPr>
              <a:xfrm>
                <a:off x="-531606" y="3061373"/>
                <a:ext cx="4219543" cy="82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ector recto 96"/>
              <p:cNvCxnSpPr/>
              <p:nvPr/>
            </p:nvCxnSpPr>
            <p:spPr>
              <a:xfrm>
                <a:off x="3686605" y="3080021"/>
                <a:ext cx="901490" cy="1368219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cto 97"/>
              <p:cNvCxnSpPr/>
              <p:nvPr/>
            </p:nvCxnSpPr>
            <p:spPr>
              <a:xfrm>
                <a:off x="4588095" y="4434460"/>
                <a:ext cx="4555905" cy="1378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CuadroTexto 94"/>
            <p:cNvSpPr txBox="1"/>
            <p:nvPr/>
          </p:nvSpPr>
          <p:spPr>
            <a:xfrm>
              <a:off x="4340650" y="4133045"/>
              <a:ext cx="2655614" cy="923330"/>
            </a:xfrm>
            <a:prstGeom prst="rect">
              <a:avLst/>
            </a:prstGeom>
            <a:solidFill>
              <a:srgbClr val="FF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 smtClean="0">
                  <a:solidFill>
                    <a:schemeClr val="bg1"/>
                  </a:solidFill>
                  <a:latin typeface="Trebuchet MS"/>
                  <a:cs typeface="Trebuchet MS"/>
                </a:rPr>
                <a:t>Mosaicismo</a:t>
              </a:r>
              <a:r>
                <a:rPr lang="es-ES" b="1" dirty="0" smtClean="0">
                  <a:solidFill>
                    <a:schemeClr val="bg1"/>
                  </a:solidFill>
                  <a:latin typeface="Trebuchet MS"/>
                  <a:cs typeface="Trebuchet MS"/>
                </a:rPr>
                <a:t> somático restringido a línea mieloide</a:t>
              </a:r>
              <a:endParaRPr lang="es-ES" b="1" dirty="0">
                <a:solidFill>
                  <a:schemeClr val="bg1"/>
                </a:solidFill>
                <a:latin typeface="Trebuchet MS"/>
                <a:cs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1510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adroTexto 44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7271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smtClean="0">
                <a:latin typeface="Trebuchet MS"/>
                <a:cs typeface="Trebuchet MS"/>
              </a:rPr>
              <a:t>Caso clínico</a:t>
            </a:r>
            <a:endParaRPr lang="es-ES_tradnl" sz="2000" dirty="0">
              <a:latin typeface="Trebuchet MS"/>
              <a:cs typeface="Trebuchet MS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549917" y="1628716"/>
            <a:ext cx="2501268" cy="3414539"/>
            <a:chOff x="667570" y="1417655"/>
            <a:chExt cx="2501268" cy="3414539"/>
          </a:xfrm>
        </p:grpSpPr>
        <p:grpSp>
          <p:nvGrpSpPr>
            <p:cNvPr id="4" name="Agrupar 3"/>
            <p:cNvGrpSpPr/>
            <p:nvPr/>
          </p:nvGrpSpPr>
          <p:grpSpPr>
            <a:xfrm>
              <a:off x="975933" y="1417655"/>
              <a:ext cx="1847189" cy="2712658"/>
              <a:chOff x="584411" y="1227574"/>
              <a:chExt cx="1847189" cy="2712658"/>
            </a:xfrm>
          </p:grpSpPr>
          <p:sp>
            <p:nvSpPr>
              <p:cNvPr id="6" name="CuadroTexto 5"/>
              <p:cNvSpPr txBox="1"/>
              <p:nvPr/>
            </p:nvSpPr>
            <p:spPr>
              <a:xfrm>
                <a:off x="584411" y="1227574"/>
                <a:ext cx="1847189" cy="646331"/>
              </a:xfrm>
              <a:prstGeom prst="rect">
                <a:avLst/>
              </a:prstGeom>
              <a:solidFill>
                <a:srgbClr val="FFD06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err="1" smtClean="0">
                    <a:latin typeface="Trebuchet MS"/>
                    <a:cs typeface="Trebuchet MS"/>
                  </a:rPr>
                  <a:t>Anakinra</a:t>
                </a:r>
                <a:r>
                  <a:rPr lang="es-ES" b="1" dirty="0" smtClean="0">
                    <a:latin typeface="Trebuchet MS"/>
                    <a:cs typeface="Trebuchet MS"/>
                  </a:rPr>
                  <a:t> (</a:t>
                </a:r>
                <a:r>
                  <a:rPr lang="es-ES" b="1" dirty="0" err="1" smtClean="0">
                    <a:latin typeface="Trebuchet MS"/>
                    <a:cs typeface="Trebuchet MS"/>
                  </a:rPr>
                  <a:t>Kineret</a:t>
                </a:r>
                <a:r>
                  <a:rPr lang="es-ES" b="1" dirty="0" smtClean="0">
                    <a:latin typeface="Trebuchet MS"/>
                    <a:cs typeface="Trebuchet MS"/>
                  </a:rPr>
                  <a:t>®)</a:t>
                </a:r>
                <a:endParaRPr lang="es-ES" b="1" dirty="0">
                  <a:latin typeface="Trebuchet MS"/>
                  <a:cs typeface="Trebuchet MS"/>
                </a:endParaRPr>
              </a:p>
            </p:txBody>
          </p:sp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2" cstate="print"/>
              <a:srcRect l="4676" r="7174" b="16667"/>
              <a:stretch>
                <a:fillRect/>
              </a:stretch>
            </p:blipFill>
            <p:spPr>
              <a:xfrm>
                <a:off x="584411" y="2087673"/>
                <a:ext cx="1847189" cy="1852559"/>
              </a:xfrm>
              <a:prstGeom prst="rect">
                <a:avLst/>
              </a:prstGeom>
            </p:spPr>
          </p:pic>
        </p:grpSp>
        <p:sp>
          <p:nvSpPr>
            <p:cNvPr id="5" name="CuadroTexto 4"/>
            <p:cNvSpPr txBox="1"/>
            <p:nvPr/>
          </p:nvSpPr>
          <p:spPr>
            <a:xfrm>
              <a:off x="667570" y="4185863"/>
              <a:ext cx="25012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>
                  <a:latin typeface="Trebuchet MS"/>
                  <a:cs typeface="Trebuchet MS"/>
                </a:rPr>
                <a:t>Antagonista del Receptor IL-1 (IL1Ra)</a:t>
              </a:r>
              <a:endParaRPr lang="es-ES" dirty="0">
                <a:latin typeface="Trebuchet MS"/>
                <a:cs typeface="Trebuchet MS"/>
              </a:endParaRP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3438349" y="1332367"/>
            <a:ext cx="5249333" cy="3724485"/>
            <a:chOff x="3640667" y="732415"/>
            <a:chExt cx="5249333" cy="3724485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18063" y="732415"/>
              <a:ext cx="1294540" cy="1294540"/>
            </a:xfrm>
            <a:prstGeom prst="rect">
              <a:avLst/>
            </a:prstGeom>
          </p:spPr>
        </p:pic>
        <p:sp>
          <p:nvSpPr>
            <p:cNvPr id="10" name="Rectángulo 9"/>
            <p:cNvSpPr/>
            <p:nvPr/>
          </p:nvSpPr>
          <p:spPr>
            <a:xfrm>
              <a:off x="3640667" y="2163965"/>
              <a:ext cx="5249333" cy="22929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2880" indent="-182880" algn="just">
                <a:spcBef>
                  <a:spcPts val="1800"/>
                </a:spcBef>
                <a:spcAft>
                  <a:spcPts val="300"/>
                </a:spcAft>
                <a:buFont typeface="Wingdings" charset="2"/>
                <a:buChar char="ü"/>
              </a:pPr>
              <a:r>
                <a:rPr lang="es-ES_tradnl" dirty="0" smtClean="0">
                  <a:latin typeface="Trebuchet MS"/>
                  <a:cs typeface="Trebuchet MS"/>
                </a:rPr>
                <a:t>Rápida </a:t>
              </a:r>
              <a:r>
                <a:rPr lang="es-ES_tradnl" b="1" dirty="0" smtClean="0">
                  <a:latin typeface="Trebuchet MS"/>
                  <a:cs typeface="Trebuchet MS"/>
                </a:rPr>
                <a:t>desaparición de todos los síntomas</a:t>
              </a:r>
              <a:r>
                <a:rPr lang="es-ES_tradnl" dirty="0" smtClean="0">
                  <a:latin typeface="Trebuchet MS"/>
                  <a:cs typeface="Trebuchet MS"/>
                </a:rPr>
                <a:t>, </a:t>
              </a:r>
              <a:r>
                <a:rPr lang="es-ES_tradnl" u="sng" dirty="0" smtClean="0">
                  <a:latin typeface="Trebuchet MS"/>
                  <a:cs typeface="Trebuchet MS"/>
                </a:rPr>
                <a:t>excepto la sordera</a:t>
              </a:r>
              <a:r>
                <a:rPr lang="es-ES_tradnl" dirty="0" smtClean="0">
                  <a:latin typeface="Trebuchet MS"/>
                  <a:cs typeface="Trebuchet MS"/>
                </a:rPr>
                <a:t>.</a:t>
              </a:r>
            </a:p>
            <a:p>
              <a:pPr marL="182880" indent="-182880" algn="just">
                <a:spcBef>
                  <a:spcPts val="1800"/>
                </a:spcBef>
                <a:spcAft>
                  <a:spcPts val="300"/>
                </a:spcAft>
                <a:buFont typeface="Wingdings" charset="2"/>
                <a:buChar char="ü"/>
              </a:pPr>
              <a:r>
                <a:rPr lang="es-ES_tradnl" b="1" dirty="0" smtClean="0">
                  <a:latin typeface="Trebuchet MS"/>
                  <a:cs typeface="Trebuchet MS"/>
                </a:rPr>
                <a:t>Normalización</a:t>
              </a:r>
              <a:r>
                <a:rPr lang="es-ES_tradnl" dirty="0" smtClean="0">
                  <a:latin typeface="Trebuchet MS"/>
                  <a:cs typeface="Trebuchet MS"/>
                </a:rPr>
                <a:t> sostenida de todos los parámetros </a:t>
              </a:r>
              <a:r>
                <a:rPr lang="es-ES_tradnl" b="1" dirty="0" smtClean="0">
                  <a:latin typeface="Trebuchet MS"/>
                  <a:cs typeface="Trebuchet MS"/>
                </a:rPr>
                <a:t>hematológicos</a:t>
              </a:r>
              <a:r>
                <a:rPr lang="es-ES_tradnl" dirty="0" smtClean="0">
                  <a:latin typeface="Trebuchet MS"/>
                  <a:cs typeface="Trebuchet MS"/>
                </a:rPr>
                <a:t> e </a:t>
              </a:r>
              <a:r>
                <a:rPr lang="es-ES_tradnl" b="1" dirty="0" smtClean="0">
                  <a:latin typeface="Trebuchet MS"/>
                  <a:cs typeface="Trebuchet MS"/>
                </a:rPr>
                <a:t>inflamatorios</a:t>
              </a:r>
              <a:r>
                <a:rPr lang="es-ES_tradnl" dirty="0" smtClean="0">
                  <a:latin typeface="Trebuchet MS"/>
                  <a:cs typeface="Trebuchet MS"/>
                </a:rPr>
                <a:t>.</a:t>
              </a:r>
            </a:p>
            <a:p>
              <a:pPr marL="182880" indent="-182880" algn="just">
                <a:spcBef>
                  <a:spcPts val="1800"/>
                </a:spcBef>
                <a:spcAft>
                  <a:spcPts val="300"/>
                </a:spcAft>
                <a:buFont typeface="Wingdings" charset="2"/>
                <a:buChar char="ü"/>
              </a:pPr>
              <a:r>
                <a:rPr lang="es-ES_tradnl" b="1" dirty="0" smtClean="0">
                  <a:latin typeface="Trebuchet MS"/>
                  <a:cs typeface="Trebuchet MS"/>
                </a:rPr>
                <a:t>Reducción</a:t>
              </a:r>
              <a:r>
                <a:rPr lang="es-ES_tradnl" dirty="0" smtClean="0">
                  <a:latin typeface="Trebuchet MS"/>
                  <a:cs typeface="Trebuchet MS"/>
                </a:rPr>
                <a:t> marcada de los niveles de </a:t>
              </a:r>
              <a:r>
                <a:rPr lang="es-ES_tradnl" b="1" dirty="0" err="1" smtClean="0">
                  <a:latin typeface="Trebuchet MS"/>
                  <a:cs typeface="Trebuchet MS"/>
                </a:rPr>
                <a:t>citocinas</a:t>
              </a:r>
              <a:r>
                <a:rPr lang="es-ES_tradnl" dirty="0" smtClean="0">
                  <a:latin typeface="Trebuchet MS"/>
                  <a:cs typeface="Trebuchet MS"/>
                </a:rPr>
                <a:t> inflamatorias. </a:t>
              </a:r>
              <a:endParaRPr lang="es-ES_tradnl" dirty="0">
                <a:latin typeface="Trebuchet MS"/>
                <a:cs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9994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Agrupar 62"/>
          <p:cNvGrpSpPr/>
          <p:nvPr/>
        </p:nvGrpSpPr>
        <p:grpSpPr>
          <a:xfrm>
            <a:off x="2052722" y="1156729"/>
            <a:ext cx="6773862" cy="5291439"/>
            <a:chOff x="2293938" y="1156729"/>
            <a:chExt cx="6773862" cy="5291439"/>
          </a:xfrm>
        </p:grpSpPr>
        <p:grpSp>
          <p:nvGrpSpPr>
            <p:cNvPr id="64" name="Agrupar 35"/>
            <p:cNvGrpSpPr/>
            <p:nvPr/>
          </p:nvGrpSpPr>
          <p:grpSpPr>
            <a:xfrm>
              <a:off x="2293938" y="3042980"/>
              <a:ext cx="1338262" cy="1466192"/>
              <a:chOff x="533400" y="3930851"/>
              <a:chExt cx="1338262" cy="1466192"/>
            </a:xfrm>
          </p:grpSpPr>
          <p:cxnSp>
            <p:nvCxnSpPr>
              <p:cNvPr id="97" name="Conector recto 96"/>
              <p:cNvCxnSpPr/>
              <p:nvPr/>
            </p:nvCxnSpPr>
            <p:spPr>
              <a:xfrm rot="16200000" flipH="1">
                <a:off x="731540" y="4401841"/>
                <a:ext cx="945950" cy="3969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 Box 9"/>
              <p:cNvSpPr txBox="1">
                <a:spLocks noChangeArrowheads="1"/>
              </p:cNvSpPr>
              <p:nvPr/>
            </p:nvSpPr>
            <p:spPr bwMode="auto">
              <a:xfrm>
                <a:off x="533400" y="4873823"/>
                <a:ext cx="1338262" cy="52322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SzPct val="165000"/>
                  <a:defRPr/>
                </a:pPr>
                <a:r>
                  <a:rPr lang="es-ES" sz="1400" b="1" kern="0" dirty="0" smtClean="0">
                    <a:solidFill>
                      <a:sysClr val="windowText" lastClr="000000"/>
                    </a:solidFill>
                    <a:latin typeface="Trebuchet MS"/>
                    <a:ea typeface="ＭＳ Ｐゴシック" charset="-128"/>
                    <a:cs typeface="Trebuchet MS"/>
                  </a:rPr>
                  <a:t>FCAS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SzPct val="165000"/>
                  <a:defRPr/>
                </a:pPr>
                <a:r>
                  <a:rPr lang="es-ES" sz="1400" b="1" kern="0" dirty="0" smtClean="0">
                    <a:solidFill>
                      <a:sysClr val="windowText" lastClr="000000"/>
                    </a:solidFill>
                    <a:latin typeface="Trebuchet MS"/>
                    <a:ea typeface="ＭＳ Ｐゴシック" charset="-128"/>
                    <a:cs typeface="Trebuchet MS"/>
                  </a:rPr>
                  <a:t>MWS</a:t>
                </a:r>
                <a:endParaRPr lang="es-ES" sz="1400" b="1" kern="0" dirty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</p:grpSp>
        <p:grpSp>
          <p:nvGrpSpPr>
            <p:cNvPr id="65" name="Agrupar 64"/>
            <p:cNvGrpSpPr/>
            <p:nvPr/>
          </p:nvGrpSpPr>
          <p:grpSpPr>
            <a:xfrm>
              <a:off x="2717800" y="1156729"/>
              <a:ext cx="6350000" cy="5291439"/>
              <a:chOff x="2717800" y="1156729"/>
              <a:chExt cx="6350000" cy="5291439"/>
            </a:xfrm>
          </p:grpSpPr>
          <p:sp>
            <p:nvSpPr>
              <p:cNvPr id="66" name="Text Box 9"/>
              <p:cNvSpPr txBox="1">
                <a:spLocks noChangeArrowheads="1"/>
              </p:cNvSpPr>
              <p:nvPr/>
            </p:nvSpPr>
            <p:spPr bwMode="auto">
              <a:xfrm>
                <a:off x="3674269" y="2420139"/>
                <a:ext cx="1338262" cy="30777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SzPct val="165000"/>
                  <a:defRPr/>
                </a:pPr>
                <a:r>
                  <a:rPr lang="es-ES" sz="1400" b="1" kern="0" dirty="0" smtClean="0">
                    <a:solidFill>
                      <a:sysClr val="windowText" lastClr="000000"/>
                    </a:solidFill>
                    <a:latin typeface="Trebuchet MS"/>
                    <a:ea typeface="ＭＳ Ｐゴシック" charset="-128"/>
                    <a:cs typeface="Trebuchet MS"/>
                  </a:rPr>
                  <a:t>2005</a:t>
                </a:r>
                <a:endParaRPr lang="es-ES" sz="1400" b="1" kern="0" dirty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  <p:sp>
            <p:nvSpPr>
              <p:cNvPr id="67" name="Text Box 9"/>
              <p:cNvSpPr txBox="1">
                <a:spLocks noChangeArrowheads="1"/>
              </p:cNvSpPr>
              <p:nvPr/>
            </p:nvSpPr>
            <p:spPr bwMode="auto">
              <a:xfrm>
                <a:off x="5410200" y="2420139"/>
                <a:ext cx="1338262" cy="30777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SzPct val="165000"/>
                  <a:defRPr/>
                </a:pPr>
                <a:r>
                  <a:rPr lang="es-ES" sz="1400" b="1" kern="0" dirty="0" smtClean="0">
                    <a:solidFill>
                      <a:sysClr val="windowText" lastClr="000000"/>
                    </a:solidFill>
                    <a:latin typeface="Trebuchet MS"/>
                    <a:ea typeface="ＭＳ Ｐゴシック" charset="-128"/>
                    <a:cs typeface="Trebuchet MS"/>
                  </a:rPr>
                  <a:t>2010</a:t>
                </a:r>
                <a:endParaRPr lang="es-ES" sz="1400" b="1" kern="0" dirty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  <p:sp>
            <p:nvSpPr>
              <p:cNvPr id="68" name="Text Box 9"/>
              <p:cNvSpPr txBox="1">
                <a:spLocks noChangeArrowheads="1"/>
              </p:cNvSpPr>
              <p:nvPr/>
            </p:nvSpPr>
            <p:spPr bwMode="auto">
              <a:xfrm>
                <a:off x="7556377" y="2420139"/>
                <a:ext cx="1338262" cy="30777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SzPct val="165000"/>
                  <a:defRPr/>
                </a:pPr>
                <a:r>
                  <a:rPr lang="es-ES" sz="1400" b="1" kern="0" dirty="0" smtClean="0">
                    <a:solidFill>
                      <a:sysClr val="windowText" lastClr="000000"/>
                    </a:solidFill>
                    <a:latin typeface="Trebuchet MS"/>
                    <a:ea typeface="ＭＳ Ｐゴシック" charset="-128"/>
                    <a:cs typeface="Trebuchet MS"/>
                  </a:rPr>
                  <a:t>2018</a:t>
                </a:r>
                <a:endParaRPr lang="es-ES" sz="1400" b="1" kern="0" dirty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  <p:grpSp>
            <p:nvGrpSpPr>
              <p:cNvPr id="69" name="Agrupar 50"/>
              <p:cNvGrpSpPr/>
              <p:nvPr/>
            </p:nvGrpSpPr>
            <p:grpSpPr>
              <a:xfrm>
                <a:off x="5029200" y="3042980"/>
                <a:ext cx="1338262" cy="2355687"/>
                <a:chOff x="533400" y="3256800"/>
                <a:chExt cx="1338262" cy="2355687"/>
              </a:xfrm>
            </p:grpSpPr>
            <p:cxnSp>
              <p:nvCxnSpPr>
                <p:cNvPr id="95" name="Conector recto 94"/>
                <p:cNvCxnSpPr/>
                <p:nvPr/>
              </p:nvCxnSpPr>
              <p:spPr>
                <a:xfrm rot="16200000" flipH="1">
                  <a:off x="394515" y="4064815"/>
                  <a:ext cx="1620000" cy="39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533400" y="4873823"/>
                  <a:ext cx="1338262" cy="738664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buSzPct val="165000"/>
                    <a:defRPr/>
                  </a:pPr>
                  <a:r>
                    <a:rPr lang="es-ES" sz="1400" b="1" kern="0" dirty="0" smtClean="0">
                      <a:solidFill>
                        <a:sysClr val="windowText" lastClr="000000"/>
                      </a:solidFill>
                      <a:latin typeface="Trebuchet MS"/>
                      <a:ea typeface="ＭＳ Ｐゴシック" charset="-128"/>
                      <a:cs typeface="Trebuchet MS"/>
                    </a:rPr>
                    <a:t>DIRA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buSzPct val="165000"/>
                    <a:defRPr/>
                  </a:pPr>
                  <a:r>
                    <a:rPr lang="es-ES" sz="1400" b="1" kern="0" dirty="0" smtClean="0">
                      <a:solidFill>
                        <a:sysClr val="windowText" lastClr="000000"/>
                      </a:solidFill>
                      <a:latin typeface="Trebuchet MS"/>
                      <a:ea typeface="ＭＳ Ｐゴシック" charset="-128"/>
                      <a:cs typeface="Trebuchet MS"/>
                    </a:rPr>
                    <a:t>IL-10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buSzPct val="165000"/>
                    <a:defRPr/>
                  </a:pPr>
                  <a:endParaRPr lang="es-ES" sz="1400" b="1" kern="0" dirty="0">
                    <a:solidFill>
                      <a:sysClr val="windowText" lastClr="000000"/>
                    </a:solidFill>
                    <a:latin typeface="Trebuchet MS"/>
                    <a:ea typeface="ＭＳ Ｐゴシック" charset="-128"/>
                    <a:cs typeface="Trebuchet MS"/>
                  </a:endParaRPr>
                </a:p>
              </p:txBody>
            </p:sp>
          </p:grpSp>
          <p:grpSp>
            <p:nvGrpSpPr>
              <p:cNvPr id="70" name="Agrupar 66"/>
              <p:cNvGrpSpPr/>
              <p:nvPr/>
            </p:nvGrpSpPr>
            <p:grpSpPr>
              <a:xfrm>
                <a:off x="5824538" y="3042980"/>
                <a:ext cx="3243262" cy="3405188"/>
                <a:chOff x="6053138" y="3897952"/>
                <a:chExt cx="3243262" cy="3405188"/>
              </a:xfrm>
            </p:grpSpPr>
            <p:grpSp>
              <p:nvGrpSpPr>
                <p:cNvPr id="83" name="Agrupar 44"/>
                <p:cNvGrpSpPr/>
                <p:nvPr/>
              </p:nvGrpSpPr>
              <p:grpSpPr>
                <a:xfrm>
                  <a:off x="7196138" y="3897952"/>
                  <a:ext cx="1338262" cy="1563130"/>
                  <a:chOff x="533400" y="4264800"/>
                  <a:chExt cx="1338262" cy="1563130"/>
                </a:xfrm>
              </p:grpSpPr>
              <p:cxnSp>
                <p:nvCxnSpPr>
                  <p:cNvPr id="93" name="Conector recto 92"/>
                  <p:cNvCxnSpPr/>
                  <p:nvPr/>
                </p:nvCxnSpPr>
                <p:spPr>
                  <a:xfrm rot="16200000" flipH="1">
                    <a:off x="898515" y="4568815"/>
                    <a:ext cx="612000" cy="3969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8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4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3400" y="4873823"/>
                    <a:ext cx="1338262" cy="954107"/>
                  </a:xfrm>
                  <a:prstGeom prst="rect">
                    <a:avLst/>
                  </a:prstGeom>
                  <a:noFill/>
                  <a:ln w="25400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65000"/>
                      <a:defRPr/>
                    </a:pPr>
                    <a:r>
                      <a:rPr lang="es-ES" sz="1400" b="1" kern="0" dirty="0" smtClea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DADA2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65000"/>
                      <a:defRPr/>
                    </a:pPr>
                    <a:r>
                      <a:rPr lang="es-ES" sz="1400" b="1" kern="0" dirty="0" smtClea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SAVI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65000"/>
                      <a:defRPr/>
                    </a:pPr>
                    <a:r>
                      <a:rPr lang="es-ES" sz="1400" b="1" kern="0" dirty="0" smtClea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NLRC4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65000"/>
                      <a:defRPr/>
                    </a:pPr>
                    <a:r>
                      <a:rPr lang="es-ES" sz="1400" b="1" kern="0" dirty="0" smtClea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LACC1</a:t>
                    </a:r>
                    <a:endParaRPr lang="es-ES" sz="1400" b="1" kern="0" dirty="0">
                      <a:solidFill>
                        <a:sysClr val="windowText" lastClr="000000"/>
                      </a:solidFill>
                      <a:latin typeface="Trebuchet MS"/>
                      <a:ea typeface="ＭＳ Ｐゴシック" charset="-128"/>
                      <a:cs typeface="Trebuchet MS"/>
                    </a:endParaRPr>
                  </a:p>
                </p:txBody>
              </p:sp>
            </p:grpSp>
            <p:grpSp>
              <p:nvGrpSpPr>
                <p:cNvPr id="84" name="Agrupar 47"/>
                <p:cNvGrpSpPr/>
                <p:nvPr/>
              </p:nvGrpSpPr>
              <p:grpSpPr>
                <a:xfrm>
                  <a:off x="7958138" y="3897952"/>
                  <a:ext cx="1338262" cy="3405188"/>
                  <a:chOff x="533400" y="3930848"/>
                  <a:chExt cx="1338262" cy="3405188"/>
                </a:xfrm>
              </p:grpSpPr>
              <p:cxnSp>
                <p:nvCxnSpPr>
                  <p:cNvPr id="91" name="Conector recto 90"/>
                  <p:cNvCxnSpPr/>
                  <p:nvPr/>
                </p:nvCxnSpPr>
                <p:spPr>
                  <a:xfrm rot="16200000" flipH="1">
                    <a:off x="731539" y="4401839"/>
                    <a:ext cx="945952" cy="3969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8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2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3400" y="4873823"/>
                    <a:ext cx="1338262" cy="2462213"/>
                  </a:xfrm>
                  <a:prstGeom prst="rect">
                    <a:avLst/>
                  </a:prstGeom>
                  <a:noFill/>
                  <a:ln w="25400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65000"/>
                      <a:defRPr/>
                    </a:pPr>
                    <a:r>
                      <a:rPr lang="es-ES" sz="1400" b="1" kern="0" dirty="0" smtClea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Hz/Hc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65000"/>
                      <a:defRPr/>
                    </a:pPr>
                    <a:r>
                      <a:rPr lang="es-ES" sz="1400" b="1" kern="0" dirty="0" smtClea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TNRT1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65000"/>
                      <a:defRPr/>
                    </a:pPr>
                    <a:r>
                      <a:rPr lang="es-ES" sz="1400" b="1" kern="0" dirty="0" smtClea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COPA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65000"/>
                      <a:defRPr/>
                    </a:pPr>
                    <a:r>
                      <a:rPr lang="es-ES" sz="1400" b="1" kern="0" dirty="0" smtClea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LACC1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65000"/>
                      <a:defRPr/>
                    </a:pPr>
                    <a:r>
                      <a:rPr lang="es-ES" sz="1400" b="1" kern="0" dirty="0" smtClea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A20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65000"/>
                      <a:defRPr/>
                    </a:pPr>
                    <a:r>
                      <a:rPr lang="es-ES" sz="1400" b="1" kern="0" dirty="0" smtClea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NLRP1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65000"/>
                      <a:defRPr/>
                    </a:pPr>
                    <a:r>
                      <a:rPr lang="es-ES" sz="1400" b="1" kern="0" dirty="0" smtClea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PAAND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65000"/>
                      <a:defRPr/>
                    </a:pPr>
                    <a:r>
                      <a:rPr lang="es-ES" sz="1400" b="1" kern="0" dirty="0" smtClea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OTULIN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65000"/>
                      <a:defRPr/>
                    </a:pPr>
                    <a:r>
                      <a:rPr lang="es-ES" sz="1400" b="1" kern="0" dirty="0" smtClea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WDR1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65000"/>
                      <a:defRPr/>
                    </a:pPr>
                    <a:r>
                      <a:rPr lang="es-ES" sz="1400" b="1" kern="0" dirty="0" smtClea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RELA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65000"/>
                      <a:defRPr/>
                    </a:pPr>
                    <a:r>
                      <a:rPr lang="es-ES" sz="1400" b="1" kern="0" dirty="0" smtClea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ISG15</a:t>
                    </a:r>
                    <a:endParaRPr lang="es-ES" sz="1400" b="1" kern="0" dirty="0">
                      <a:solidFill>
                        <a:sysClr val="windowText" lastClr="000000"/>
                      </a:solidFill>
                      <a:latin typeface="Trebuchet MS"/>
                      <a:ea typeface="ＭＳ Ｐゴシック" charset="-128"/>
                      <a:cs typeface="Trebuchet MS"/>
                    </a:endParaRPr>
                  </a:p>
                </p:txBody>
              </p:sp>
            </p:grpSp>
            <p:grpSp>
              <p:nvGrpSpPr>
                <p:cNvPr id="85" name="Agrupar 53"/>
                <p:cNvGrpSpPr/>
                <p:nvPr/>
              </p:nvGrpSpPr>
              <p:grpSpPr>
                <a:xfrm>
                  <a:off x="6477000" y="3897952"/>
                  <a:ext cx="1338262" cy="2786574"/>
                  <a:chOff x="533400" y="3256800"/>
                  <a:chExt cx="1338262" cy="2786574"/>
                </a:xfrm>
              </p:grpSpPr>
              <p:cxnSp>
                <p:nvCxnSpPr>
                  <p:cNvPr id="89" name="Conector recto 88"/>
                  <p:cNvCxnSpPr/>
                  <p:nvPr/>
                </p:nvCxnSpPr>
                <p:spPr>
                  <a:xfrm rot="16200000" flipH="1">
                    <a:off x="394515" y="4064815"/>
                    <a:ext cx="1620000" cy="3969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8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0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3400" y="4873823"/>
                    <a:ext cx="1338262" cy="1169551"/>
                  </a:xfrm>
                  <a:prstGeom prst="rect">
                    <a:avLst/>
                  </a:prstGeom>
                  <a:noFill/>
                  <a:ln w="25400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65000"/>
                      <a:defRPr/>
                    </a:pPr>
                    <a:r>
                      <a:rPr lang="es-ES" sz="1400" b="1" kern="0" dirty="0" smtClea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APLAID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65000"/>
                      <a:defRPr/>
                    </a:pPr>
                    <a:r>
                      <a:rPr lang="es-ES" sz="1400" b="1" kern="0" dirty="0" smtClea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PLAID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65000"/>
                      <a:defRPr/>
                    </a:pPr>
                    <a:r>
                      <a:rPr lang="es-ES" sz="1400" b="1" kern="0" dirty="0" smtClea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CARD14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65000"/>
                      <a:defRPr/>
                    </a:pPr>
                    <a:r>
                      <a:rPr lang="es-ES" sz="1400" b="1" kern="0" dirty="0" smtClea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CANDLE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65000"/>
                      <a:defRPr/>
                    </a:pPr>
                    <a:r>
                      <a:rPr lang="es-ES" sz="1400" b="1" kern="0" dirty="0" smtClea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HOIL/HOIP</a:t>
                    </a:r>
                    <a:endParaRPr lang="es-ES" sz="1400" b="1" kern="0" dirty="0">
                      <a:solidFill>
                        <a:sysClr val="windowText" lastClr="000000"/>
                      </a:solidFill>
                      <a:latin typeface="Trebuchet MS"/>
                      <a:ea typeface="ＭＳ Ｐゴシック" charset="-128"/>
                      <a:cs typeface="Trebuchet MS"/>
                    </a:endParaRPr>
                  </a:p>
                </p:txBody>
              </p:sp>
            </p:grpSp>
            <p:grpSp>
              <p:nvGrpSpPr>
                <p:cNvPr id="86" name="Agrupar 59"/>
                <p:cNvGrpSpPr/>
                <p:nvPr/>
              </p:nvGrpSpPr>
              <p:grpSpPr>
                <a:xfrm>
                  <a:off x="6053138" y="3897952"/>
                  <a:ext cx="1338262" cy="1132243"/>
                  <a:chOff x="533400" y="4264800"/>
                  <a:chExt cx="1338262" cy="1132243"/>
                </a:xfrm>
              </p:grpSpPr>
              <p:cxnSp>
                <p:nvCxnSpPr>
                  <p:cNvPr id="87" name="Conector recto 86"/>
                  <p:cNvCxnSpPr/>
                  <p:nvPr/>
                </p:nvCxnSpPr>
                <p:spPr>
                  <a:xfrm rot="16200000" flipH="1">
                    <a:off x="898515" y="4568815"/>
                    <a:ext cx="612000" cy="3969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8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8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3400" y="4873823"/>
                    <a:ext cx="1338262" cy="523220"/>
                  </a:xfrm>
                  <a:prstGeom prst="rect">
                    <a:avLst/>
                  </a:prstGeom>
                  <a:noFill/>
                  <a:ln w="25400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65000"/>
                      <a:defRPr/>
                    </a:pPr>
                    <a:r>
                      <a:rPr lang="es-ES" sz="1400" b="1" kern="0" dirty="0" smtClea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DITRA</a:t>
                    </a:r>
                  </a:p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SzPct val="165000"/>
                      <a:defRPr/>
                    </a:pPr>
                    <a:endParaRPr lang="es-ES" sz="1400" b="1" kern="0" dirty="0">
                      <a:solidFill>
                        <a:sysClr val="windowText" lastClr="000000"/>
                      </a:solidFill>
                      <a:latin typeface="Trebuchet MS"/>
                      <a:ea typeface="ＭＳ Ｐゴシック" charset="-128"/>
                      <a:cs typeface="Trebuchet MS"/>
                    </a:endParaRPr>
                  </a:p>
                </p:txBody>
              </p:sp>
            </p:grpSp>
          </p:grpSp>
          <p:grpSp>
            <p:nvGrpSpPr>
              <p:cNvPr id="71" name="Agrupar 38"/>
              <p:cNvGrpSpPr/>
              <p:nvPr/>
            </p:nvGrpSpPr>
            <p:grpSpPr>
              <a:xfrm>
                <a:off x="2717800" y="3042980"/>
                <a:ext cx="1338262" cy="2355687"/>
                <a:chOff x="533400" y="3256800"/>
                <a:chExt cx="1338262" cy="2355687"/>
              </a:xfrm>
            </p:grpSpPr>
            <p:cxnSp>
              <p:nvCxnSpPr>
                <p:cNvPr id="81" name="Conector recto 80"/>
                <p:cNvCxnSpPr/>
                <p:nvPr/>
              </p:nvCxnSpPr>
              <p:spPr>
                <a:xfrm rot="16200000" flipH="1">
                  <a:off x="394515" y="4064815"/>
                  <a:ext cx="1620000" cy="39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533400" y="4873823"/>
                  <a:ext cx="1338262" cy="738664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buSzPct val="165000"/>
                    <a:defRPr/>
                  </a:pPr>
                  <a:r>
                    <a:rPr lang="es-ES" sz="1400" b="1" kern="0" dirty="0" smtClean="0">
                      <a:solidFill>
                        <a:sysClr val="windowText" lastClr="000000"/>
                      </a:solidFill>
                      <a:latin typeface="Trebuchet MS"/>
                      <a:ea typeface="ＭＳ Ｐゴシック" charset="-128"/>
                      <a:cs typeface="Trebuchet MS"/>
                    </a:rPr>
                    <a:t>CINCA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buSzPct val="165000"/>
                    <a:defRPr/>
                  </a:pPr>
                  <a:r>
                    <a:rPr lang="es-ES" sz="1400" b="1" kern="0" dirty="0" smtClean="0">
                      <a:solidFill>
                        <a:sysClr val="windowText" lastClr="000000"/>
                      </a:solidFill>
                      <a:latin typeface="Trebuchet MS"/>
                      <a:ea typeface="ＭＳ Ｐゴシック" charset="-128"/>
                      <a:cs typeface="Trebuchet MS"/>
                    </a:rPr>
                    <a:t>Blau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buSzPct val="165000"/>
                    <a:defRPr/>
                  </a:pPr>
                  <a:r>
                    <a:rPr lang="es-ES" sz="1400" b="1" kern="0" dirty="0" smtClean="0">
                      <a:solidFill>
                        <a:sysClr val="windowText" lastClr="000000"/>
                      </a:solidFill>
                      <a:latin typeface="Trebuchet MS"/>
                      <a:ea typeface="ＭＳ Ｐゴシック" charset="-128"/>
                      <a:cs typeface="Trebuchet MS"/>
                    </a:rPr>
                    <a:t>PAPA</a:t>
                  </a:r>
                  <a:endParaRPr lang="es-ES" sz="1400" b="1" kern="0" dirty="0">
                    <a:solidFill>
                      <a:sysClr val="windowText" lastClr="000000"/>
                    </a:solidFill>
                    <a:latin typeface="Trebuchet MS"/>
                    <a:ea typeface="ＭＳ Ｐゴシック" charset="-128"/>
                    <a:cs typeface="Trebuchet MS"/>
                  </a:endParaRPr>
                </a:p>
              </p:txBody>
            </p:sp>
          </p:grpSp>
          <p:grpSp>
            <p:nvGrpSpPr>
              <p:cNvPr id="72" name="Agrupar 56"/>
              <p:cNvGrpSpPr/>
              <p:nvPr/>
            </p:nvGrpSpPr>
            <p:grpSpPr>
              <a:xfrm>
                <a:off x="3644107" y="3042980"/>
                <a:ext cx="1338262" cy="1250752"/>
                <a:chOff x="533400" y="3930848"/>
                <a:chExt cx="1338262" cy="1250752"/>
              </a:xfrm>
            </p:grpSpPr>
            <p:cxnSp>
              <p:nvCxnSpPr>
                <p:cNvPr id="79" name="Conector recto 78"/>
                <p:cNvCxnSpPr/>
                <p:nvPr/>
              </p:nvCxnSpPr>
              <p:spPr>
                <a:xfrm rot="16200000" flipH="1">
                  <a:off x="731539" y="4401839"/>
                  <a:ext cx="945952" cy="39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533400" y="4873823"/>
                  <a:ext cx="1338262" cy="307777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buSzPct val="165000"/>
                    <a:defRPr/>
                  </a:pPr>
                  <a:r>
                    <a:rPr lang="es-ES" sz="1400" b="1" kern="0" dirty="0" smtClean="0">
                      <a:solidFill>
                        <a:sysClr val="windowText" lastClr="000000"/>
                      </a:solidFill>
                      <a:latin typeface="Trebuchet MS"/>
                      <a:ea typeface="ＭＳ Ｐゴシック" charset="-128"/>
                      <a:cs typeface="Trebuchet MS"/>
                    </a:rPr>
                    <a:t>EOS</a:t>
                  </a:r>
                  <a:endParaRPr lang="es-ES" sz="1400" b="1" kern="0" dirty="0">
                    <a:solidFill>
                      <a:sysClr val="windowText" lastClr="000000"/>
                    </a:solidFill>
                    <a:latin typeface="Trebuchet MS"/>
                    <a:ea typeface="ＭＳ Ｐゴシック" charset="-128"/>
                    <a:cs typeface="Trebuchet MS"/>
                  </a:endParaRPr>
                </a:p>
              </p:txBody>
            </p:sp>
          </p:grpSp>
          <p:grpSp>
            <p:nvGrpSpPr>
              <p:cNvPr id="73" name="Agrupar 62"/>
              <p:cNvGrpSpPr/>
              <p:nvPr/>
            </p:nvGrpSpPr>
            <p:grpSpPr>
              <a:xfrm>
                <a:off x="4470400" y="3042980"/>
                <a:ext cx="1338262" cy="916800"/>
                <a:chOff x="533400" y="4264800"/>
                <a:chExt cx="1338262" cy="916800"/>
              </a:xfrm>
            </p:grpSpPr>
            <p:cxnSp>
              <p:nvCxnSpPr>
                <p:cNvPr id="77" name="Conector recto 76"/>
                <p:cNvCxnSpPr/>
                <p:nvPr/>
              </p:nvCxnSpPr>
              <p:spPr>
                <a:xfrm rot="16200000" flipH="1">
                  <a:off x="898515" y="4568815"/>
                  <a:ext cx="612000" cy="39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533400" y="4873823"/>
                  <a:ext cx="1338262" cy="307777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buSzPct val="165000"/>
                    <a:defRPr/>
                  </a:pPr>
                  <a:r>
                    <a:rPr lang="es-ES" sz="1400" b="1" kern="0" dirty="0" smtClean="0">
                      <a:solidFill>
                        <a:sysClr val="windowText" lastClr="000000"/>
                      </a:solidFill>
                      <a:latin typeface="Trebuchet MS"/>
                      <a:ea typeface="ＭＳ Ｐゴシック" charset="-128"/>
                      <a:cs typeface="Trebuchet MS"/>
                    </a:rPr>
                    <a:t>NALP12</a:t>
                  </a:r>
                  <a:endParaRPr lang="es-ES" sz="1400" b="1" kern="0" dirty="0">
                    <a:solidFill>
                      <a:sysClr val="windowText" lastClr="000000"/>
                    </a:solidFill>
                    <a:latin typeface="Trebuchet MS"/>
                    <a:ea typeface="ＭＳ Ｐゴシック" charset="-128"/>
                    <a:cs typeface="Trebuchet MS"/>
                  </a:endParaRPr>
                </a:p>
              </p:txBody>
            </p:sp>
          </p:grpSp>
          <p:grpSp>
            <p:nvGrpSpPr>
              <p:cNvPr id="74" name="Agrupar 69"/>
              <p:cNvGrpSpPr/>
              <p:nvPr/>
            </p:nvGrpSpPr>
            <p:grpSpPr>
              <a:xfrm>
                <a:off x="5943600" y="1156729"/>
                <a:ext cx="2787408" cy="1099534"/>
                <a:chOff x="6356592" y="2062501"/>
                <a:chExt cx="2787408" cy="1099534"/>
              </a:xfrm>
            </p:grpSpPr>
            <p:pic>
              <p:nvPicPr>
                <p:cNvPr id="75" name="Imagen 74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7544210" y="2064395"/>
                  <a:ext cx="1599790" cy="1095746"/>
                </a:xfrm>
                <a:prstGeom prst="rect">
                  <a:avLst/>
                </a:prstGeom>
              </p:spPr>
            </p:pic>
            <p:pic>
              <p:nvPicPr>
                <p:cNvPr id="76" name="Imagen 7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6356592" y="2062501"/>
                  <a:ext cx="1163673" cy="109953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5" name="Text Box 9"/>
          <p:cNvSpPr txBox="1">
            <a:spLocks noChangeArrowheads="1"/>
          </p:cNvSpPr>
          <p:nvPr/>
        </p:nvSpPr>
        <p:spPr bwMode="auto">
          <a:xfrm>
            <a:off x="1660794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ysClr val="windowText" lastClr="000000"/>
                </a:solidFill>
                <a:latin typeface="Trebuchet MS"/>
                <a:ea typeface="ＭＳ Ｐゴシック" charset="-128"/>
                <a:cs typeface="Trebuchet MS"/>
              </a:rPr>
              <a:t>2000</a:t>
            </a:r>
            <a:endParaRPr lang="es-ES" sz="1400" b="1" kern="0" dirty="0">
              <a:solidFill>
                <a:sysClr val="windowText" lastClr="000000"/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-117206" y="867877"/>
            <a:ext cx="2405817" cy="3795103"/>
            <a:chOff x="-117206" y="867877"/>
            <a:chExt cx="2405817" cy="3795103"/>
          </a:xfrm>
        </p:grpSpPr>
        <p:cxnSp>
          <p:nvCxnSpPr>
            <p:cNvPr id="47" name="Conector recto 46"/>
            <p:cNvCxnSpPr/>
            <p:nvPr/>
          </p:nvCxnSpPr>
          <p:spPr>
            <a:xfrm rot="16200000" flipH="1">
              <a:off x="1416251" y="3513971"/>
              <a:ext cx="945952" cy="396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 Box 9"/>
            <p:cNvSpPr txBox="1">
              <a:spLocks noChangeArrowheads="1"/>
            </p:cNvSpPr>
            <p:nvPr/>
          </p:nvSpPr>
          <p:spPr bwMode="auto">
            <a:xfrm>
              <a:off x="1479507" y="3985955"/>
              <a:ext cx="809104" cy="307777"/>
            </a:xfrm>
            <a:prstGeom prst="rect">
              <a:avLst/>
            </a:prstGeom>
            <a:solidFill>
              <a:srgbClr val="FFB120"/>
            </a:solidFill>
            <a:ln w="254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SzPct val="165000"/>
                <a:defRPr/>
              </a:pPr>
              <a:r>
                <a:rPr lang="es-ES" sz="1400" b="1" kern="0" dirty="0" smtClea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TRAPS</a:t>
              </a:r>
            </a:p>
          </p:txBody>
        </p:sp>
        <p:grpSp>
          <p:nvGrpSpPr>
            <p:cNvPr id="49" name="Agrupar 48"/>
            <p:cNvGrpSpPr/>
            <p:nvPr/>
          </p:nvGrpSpPr>
          <p:grpSpPr>
            <a:xfrm>
              <a:off x="1221056" y="867877"/>
              <a:ext cx="975532" cy="1583059"/>
              <a:chOff x="134167" y="913526"/>
              <a:chExt cx="1641778" cy="2721193"/>
            </a:xfrm>
          </p:grpSpPr>
          <p:sp>
            <p:nvSpPr>
              <p:cNvPr id="50" name="Text Box 9"/>
              <p:cNvSpPr txBox="1">
                <a:spLocks noChangeArrowheads="1"/>
              </p:cNvSpPr>
              <p:nvPr/>
            </p:nvSpPr>
            <p:spPr bwMode="auto">
              <a:xfrm>
                <a:off x="134167" y="2682426"/>
                <a:ext cx="1641778" cy="95229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SzPct val="165000"/>
                  <a:defRPr/>
                </a:pPr>
                <a:r>
                  <a:rPr lang="es-ES" sz="1000" b="1" kern="0" dirty="0">
                    <a:solidFill>
                      <a:sysClr val="windowText" lastClr="000000"/>
                    </a:solidFill>
                    <a:latin typeface="Trebuchet MS"/>
                    <a:ea typeface="ＭＳ Ｐゴシック" charset="-128"/>
                    <a:cs typeface="Trebuchet MS"/>
                  </a:rPr>
                  <a:t>Daniel L. Kastner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SzPct val="165000"/>
                  <a:defRPr/>
                </a:pPr>
                <a:r>
                  <a:rPr lang="es-ES" sz="1000" b="1" kern="0" dirty="0">
                    <a:solidFill>
                      <a:sysClr val="windowText" lastClr="000000"/>
                    </a:solidFill>
                    <a:latin typeface="Trebuchet MS"/>
                    <a:ea typeface="ＭＳ Ｐゴシック" charset="-128"/>
                    <a:cs typeface="Trebuchet MS"/>
                  </a:rPr>
                  <a:t>NIAMS-NIH</a:t>
                </a:r>
              </a:p>
            </p:txBody>
          </p:sp>
          <p:pic>
            <p:nvPicPr>
              <p:cNvPr id="51" name="Imagen 50"/>
              <p:cNvPicPr>
                <a:picLocks noChangeAspect="1"/>
              </p:cNvPicPr>
              <p:nvPr/>
            </p:nvPicPr>
            <p:blipFill rotWithShape="1">
              <a:blip r:embed="rId4" cstate="print"/>
              <a:srcRect b="15293"/>
              <a:stretch/>
            </p:blipFill>
            <p:spPr>
              <a:xfrm>
                <a:off x="196119" y="913526"/>
                <a:ext cx="1524331" cy="176147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22" name="Rectángulo 21"/>
            <p:cNvSpPr/>
            <p:nvPr/>
          </p:nvSpPr>
          <p:spPr>
            <a:xfrm>
              <a:off x="1479507" y="4349513"/>
              <a:ext cx="809104" cy="313467"/>
            </a:xfrm>
            <a:prstGeom prst="rect">
              <a:avLst/>
            </a:prstGeom>
            <a:solidFill>
              <a:srgbClr val="FFB120"/>
            </a:solidFill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SzPct val="165000"/>
                <a:defRPr/>
              </a:pPr>
              <a:r>
                <a:rPr lang="es-ES" sz="1400" b="1" kern="0" dirty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HIDS</a:t>
              </a:r>
            </a:p>
          </p:txBody>
        </p:sp>
        <p:grpSp>
          <p:nvGrpSpPr>
            <p:cNvPr id="52" name="Agrupar 28"/>
            <p:cNvGrpSpPr/>
            <p:nvPr/>
          </p:nvGrpSpPr>
          <p:grpSpPr>
            <a:xfrm>
              <a:off x="614813" y="3042980"/>
              <a:ext cx="727719" cy="1250752"/>
              <a:chOff x="851081" y="3930848"/>
              <a:chExt cx="727719" cy="1250752"/>
            </a:xfrm>
          </p:grpSpPr>
          <p:cxnSp>
            <p:nvCxnSpPr>
              <p:cNvPr id="53" name="Conector recto 52"/>
              <p:cNvCxnSpPr/>
              <p:nvPr/>
            </p:nvCxnSpPr>
            <p:spPr>
              <a:xfrm rot="16200000" flipH="1">
                <a:off x="731539" y="4401839"/>
                <a:ext cx="945952" cy="3969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 Box 9"/>
              <p:cNvSpPr txBox="1">
                <a:spLocks noChangeArrowheads="1"/>
              </p:cNvSpPr>
              <p:nvPr/>
            </p:nvSpPr>
            <p:spPr bwMode="auto">
              <a:xfrm>
                <a:off x="851081" y="4873823"/>
                <a:ext cx="727719" cy="307777"/>
              </a:xfrm>
              <a:prstGeom prst="rect">
                <a:avLst/>
              </a:prstGeom>
              <a:solidFill>
                <a:srgbClr val="FFB120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SzPct val="165000"/>
                  <a:defRPr/>
                </a:pPr>
                <a:r>
                  <a:rPr lang="es-ES" sz="1400" b="1" kern="0" dirty="0" smtClean="0">
                    <a:solidFill>
                      <a:sysClr val="windowText" lastClr="000000"/>
                    </a:solidFill>
                    <a:latin typeface="Trebuchet MS"/>
                    <a:ea typeface="ＭＳ Ｐゴシック" charset="-128"/>
                    <a:cs typeface="Trebuchet MS"/>
                  </a:rPr>
                  <a:t>FMF</a:t>
                </a:r>
                <a:endParaRPr lang="es-ES" sz="1400" b="1" kern="0" dirty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</p:grpSp>
        <p:sp>
          <p:nvSpPr>
            <p:cNvPr id="56" name="Text Box 9"/>
            <p:cNvSpPr txBox="1">
              <a:spLocks noChangeArrowheads="1"/>
            </p:cNvSpPr>
            <p:nvPr/>
          </p:nvSpPr>
          <p:spPr bwMode="auto">
            <a:xfrm>
              <a:off x="-117206" y="2420139"/>
              <a:ext cx="1338262" cy="30777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SzPct val="165000"/>
                <a:defRPr/>
              </a:pPr>
              <a:r>
                <a:rPr lang="es-ES" sz="1400" b="1" kern="0" dirty="0" smtClea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1995</a:t>
              </a:r>
              <a:endParaRPr lang="es-ES" sz="1400" b="1" kern="0" dirty="0">
                <a:solidFill>
                  <a:sysClr val="windowText" lastClr="000000"/>
                </a:solidFill>
                <a:latin typeface="Trebuchet MS"/>
                <a:ea typeface="ＭＳ Ｐゴシック" charset="-128"/>
                <a:cs typeface="Trebuchet MS"/>
              </a:endParaRPr>
            </a:p>
          </p:txBody>
        </p:sp>
      </p:grpSp>
      <p:sp>
        <p:nvSpPr>
          <p:cNvPr id="57" name="Flecha derecha 56"/>
          <p:cNvSpPr/>
          <p:nvPr/>
        </p:nvSpPr>
        <p:spPr>
          <a:xfrm>
            <a:off x="238394" y="2574028"/>
            <a:ext cx="8356600" cy="762000"/>
          </a:xfrm>
          <a:prstGeom prst="rightArrow">
            <a:avLst/>
          </a:prstGeom>
          <a:gradFill flip="none" rotWithShape="1">
            <a:gsLst>
              <a:gs pos="4000">
                <a:schemeClr val="bg1"/>
              </a:gs>
              <a:gs pos="70000">
                <a:srgbClr val="0000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0" name="CuadroTexto 99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9796FF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smtClean="0">
                <a:latin typeface="Trebuchet MS"/>
                <a:cs typeface="Trebuchet MS"/>
              </a:rPr>
              <a:t>Enfermedades </a:t>
            </a:r>
            <a:r>
              <a:rPr lang="es-ES_tradnl" sz="2000" dirty="0" err="1" smtClean="0">
                <a:latin typeface="Trebuchet MS"/>
                <a:cs typeface="Trebuchet MS"/>
              </a:rPr>
              <a:t>Autoinflamatorias</a:t>
            </a:r>
            <a:endParaRPr lang="es-ES_tradnl"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24947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959"/>
            <a:ext cx="9144000" cy="603929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883470" y="6598923"/>
            <a:ext cx="226053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o-RO" sz="1200" i="1" dirty="0"/>
              <a:t>Nat </a:t>
            </a:r>
            <a:r>
              <a:rPr lang="ro-RO" sz="1200" i="1" dirty="0" smtClean="0"/>
              <a:t>Immunol 2017; 18: 832</a:t>
            </a:r>
            <a:r>
              <a:rPr lang="ro-RO" sz="1200" i="1" dirty="0"/>
              <a:t>-842.</a:t>
            </a:r>
            <a:endParaRPr lang="es-ES" sz="1200" i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78FF90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n-US" sz="2000" dirty="0" err="1" smtClean="0">
                <a:latin typeface="Trebuchet MS"/>
                <a:cs typeface="Trebuchet MS"/>
              </a:rPr>
              <a:t>Ubiquitinopatías</a:t>
            </a:r>
            <a:endParaRPr lang="en-US"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9035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1" y="524934"/>
            <a:ext cx="3081865" cy="308186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78FF90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n-US" sz="2000" dirty="0" err="1" smtClean="0">
                <a:latin typeface="Trebuchet MS"/>
                <a:cs typeface="Trebuchet MS"/>
              </a:rPr>
              <a:t>Vía</a:t>
            </a:r>
            <a:r>
              <a:rPr lang="en-US" sz="2000" dirty="0" smtClean="0">
                <a:latin typeface="Trebuchet MS"/>
                <a:cs typeface="Trebuchet MS"/>
              </a:rPr>
              <a:t> NF-</a:t>
            </a:r>
            <a:r>
              <a:rPr lang="en-US" sz="2000" dirty="0" err="1" smtClean="0">
                <a:latin typeface="Trebuchet MS"/>
                <a:cs typeface="Trebuchet MS"/>
              </a:rPr>
              <a:t>kB</a:t>
            </a: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0" y="6563550"/>
            <a:ext cx="20656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ES" sz="1200" i="1" dirty="0" err="1"/>
              <a:t>Nat</a:t>
            </a:r>
            <a:r>
              <a:rPr lang="es-ES" sz="1200" i="1" dirty="0"/>
              <a:t> </a:t>
            </a:r>
            <a:r>
              <a:rPr lang="es-ES" sz="1200" i="1" dirty="0" err="1" smtClean="0"/>
              <a:t>Immunol</a:t>
            </a:r>
            <a:r>
              <a:rPr lang="es-ES" sz="1200" i="1" dirty="0" smtClean="0"/>
              <a:t> 2014; 15: 15</a:t>
            </a:r>
            <a:r>
              <a:rPr lang="es-ES" sz="1200" i="1" dirty="0"/>
              <a:t>-25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3644901" y="543398"/>
            <a:ext cx="4650040" cy="6314602"/>
            <a:chOff x="3644901" y="543398"/>
            <a:chExt cx="4650040" cy="6314602"/>
          </a:xfrm>
        </p:grpSpPr>
        <p:grpSp>
          <p:nvGrpSpPr>
            <p:cNvPr id="6" name="Agrupar 5"/>
            <p:cNvGrpSpPr/>
            <p:nvPr/>
          </p:nvGrpSpPr>
          <p:grpSpPr>
            <a:xfrm>
              <a:off x="3644901" y="543398"/>
              <a:ext cx="4650040" cy="6314602"/>
              <a:chOff x="1915584" y="543398"/>
              <a:chExt cx="4650040" cy="6314602"/>
            </a:xfrm>
          </p:grpSpPr>
          <p:pic>
            <p:nvPicPr>
              <p:cNvPr id="8" name="Imagen 7"/>
              <p:cNvPicPr>
                <a:picLocks noChangeAspect="1"/>
              </p:cNvPicPr>
              <p:nvPr/>
            </p:nvPicPr>
            <p:blipFill rotWithShape="1">
              <a:blip r:embed="rId3"/>
              <a:srcRect r="46806"/>
              <a:stretch/>
            </p:blipFill>
            <p:spPr>
              <a:xfrm>
                <a:off x="1915584" y="543398"/>
                <a:ext cx="3384550" cy="6314602"/>
              </a:xfrm>
              <a:prstGeom prst="rect">
                <a:avLst/>
              </a:prstGeom>
            </p:spPr>
          </p:pic>
          <p:sp>
            <p:nvSpPr>
              <p:cNvPr id="9" name="CuadroTexto 8"/>
              <p:cNvSpPr txBox="1"/>
              <p:nvPr/>
            </p:nvSpPr>
            <p:spPr>
              <a:xfrm>
                <a:off x="4650040" y="600521"/>
                <a:ext cx="1915584" cy="369332"/>
              </a:xfrm>
              <a:prstGeom prst="rect">
                <a:avLst/>
              </a:prstGeom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smtClean="0">
                    <a:solidFill>
                      <a:srgbClr val="000000"/>
                    </a:solidFill>
                    <a:latin typeface="Trebuchet MS"/>
                    <a:ea typeface="Wingdings"/>
                    <a:cs typeface="Trebuchet MS"/>
                    <a:sym typeface="Wingdings"/>
                  </a:rPr>
                  <a:t>Vía canónica</a:t>
                </a:r>
                <a:endParaRPr lang="es-ES" b="1" dirty="0" smtClean="0">
                  <a:solidFill>
                    <a:srgbClr val="000000"/>
                  </a:solidFill>
                  <a:latin typeface="Trebuchet MS"/>
                  <a:cs typeface="Trebuchet MS"/>
                </a:endParaRPr>
              </a:p>
            </p:txBody>
          </p:sp>
        </p:grpSp>
        <p:sp>
          <p:nvSpPr>
            <p:cNvPr id="15" name="Elipse 14"/>
            <p:cNvSpPr/>
            <p:nvPr/>
          </p:nvSpPr>
          <p:spPr>
            <a:xfrm>
              <a:off x="5197587" y="4145336"/>
              <a:ext cx="1018736" cy="863856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4" name="CuadroTexto 13"/>
          <p:cNvSpPr txBox="1"/>
          <p:nvPr/>
        </p:nvSpPr>
        <p:spPr>
          <a:xfrm>
            <a:off x="1448885" y="4320170"/>
            <a:ext cx="2976560" cy="461665"/>
          </a:xfrm>
          <a:prstGeom prst="rect">
            <a:avLst/>
          </a:prstGeom>
          <a:solidFill>
            <a:srgbClr val="FF0000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Trebuchet MS"/>
                <a:cs typeface="Trebuchet MS"/>
              </a:rPr>
              <a:t>UBIQUITINIZACIÓN</a:t>
            </a:r>
          </a:p>
        </p:txBody>
      </p:sp>
    </p:spTree>
    <p:extLst>
      <p:ext uri="{BB962C8B-B14F-4D97-AF65-F5344CB8AC3E}">
        <p14:creationId xmlns:p14="http://schemas.microsoft.com/office/powerpoint/2010/main" val="59933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78FF90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smtClean="0">
                <a:latin typeface="Trebuchet MS"/>
                <a:cs typeface="Trebuchet MS"/>
              </a:rPr>
              <a:t>Sistema Ubiquitina</a:t>
            </a:r>
            <a:endParaRPr lang="es-ES_tradnl" sz="2000">
              <a:latin typeface="Trebuchet MS"/>
              <a:cs typeface="Trebuchet MS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5768768" y="1028920"/>
            <a:ext cx="1272990" cy="1439368"/>
            <a:chOff x="3291155" y="3674499"/>
            <a:chExt cx="1272990" cy="1439368"/>
          </a:xfrm>
        </p:grpSpPr>
        <p:grpSp>
          <p:nvGrpSpPr>
            <p:cNvPr id="4" name="Agrupar 3"/>
            <p:cNvGrpSpPr/>
            <p:nvPr/>
          </p:nvGrpSpPr>
          <p:grpSpPr>
            <a:xfrm>
              <a:off x="3291155" y="3674499"/>
              <a:ext cx="750236" cy="909279"/>
              <a:chOff x="2703303" y="2961842"/>
              <a:chExt cx="750236" cy="909279"/>
            </a:xfrm>
          </p:grpSpPr>
          <p:grpSp>
            <p:nvGrpSpPr>
              <p:cNvPr id="9" name="Agrupar 8"/>
              <p:cNvGrpSpPr/>
              <p:nvPr/>
            </p:nvGrpSpPr>
            <p:grpSpPr>
              <a:xfrm>
                <a:off x="2703303" y="2961842"/>
                <a:ext cx="367709" cy="312725"/>
                <a:chOff x="2661616" y="3572933"/>
                <a:chExt cx="367709" cy="312725"/>
              </a:xfrm>
            </p:grpSpPr>
            <p:sp>
              <p:nvSpPr>
                <p:cNvPr id="19" name="Elipse 18"/>
                <p:cNvSpPr/>
                <p:nvPr/>
              </p:nvSpPr>
              <p:spPr>
                <a:xfrm>
                  <a:off x="2709334" y="3572933"/>
                  <a:ext cx="253999" cy="31272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b="1" dirty="0"/>
                </a:p>
              </p:txBody>
            </p:sp>
            <p:sp>
              <p:nvSpPr>
                <p:cNvPr id="20" name="CuadroTexto 19"/>
                <p:cNvSpPr txBox="1"/>
                <p:nvPr/>
              </p:nvSpPr>
              <p:spPr>
                <a:xfrm>
                  <a:off x="2661616" y="3591726"/>
                  <a:ext cx="367709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s-ES" sz="1200" b="1" dirty="0" err="1" smtClean="0">
                      <a:solidFill>
                        <a:schemeClr val="tx1"/>
                      </a:solidFill>
                    </a:rPr>
                    <a:t>Ub</a:t>
                  </a:r>
                  <a:endParaRPr lang="es-ES" sz="1200" b="1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" name="Agrupar 9"/>
              <p:cNvGrpSpPr/>
              <p:nvPr/>
            </p:nvGrpSpPr>
            <p:grpSpPr>
              <a:xfrm>
                <a:off x="2837507" y="3157041"/>
                <a:ext cx="367709" cy="312725"/>
                <a:chOff x="2661616" y="3572933"/>
                <a:chExt cx="367709" cy="312725"/>
              </a:xfrm>
            </p:grpSpPr>
            <p:sp>
              <p:nvSpPr>
                <p:cNvPr id="17" name="Elipse 16"/>
                <p:cNvSpPr/>
                <p:nvPr/>
              </p:nvSpPr>
              <p:spPr>
                <a:xfrm>
                  <a:off x="2709334" y="3572933"/>
                  <a:ext cx="253999" cy="31272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b="1" dirty="0"/>
                </a:p>
              </p:txBody>
            </p:sp>
            <p:sp>
              <p:nvSpPr>
                <p:cNvPr id="18" name="CuadroTexto 17"/>
                <p:cNvSpPr txBox="1"/>
                <p:nvPr/>
              </p:nvSpPr>
              <p:spPr>
                <a:xfrm>
                  <a:off x="2661616" y="3591726"/>
                  <a:ext cx="367709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s-ES" sz="1200" b="1" dirty="0" err="1" smtClean="0">
                      <a:solidFill>
                        <a:schemeClr val="tx1"/>
                      </a:solidFill>
                    </a:rPr>
                    <a:t>Ub</a:t>
                  </a:r>
                  <a:endParaRPr lang="es-ES" sz="1200" b="1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" name="Agrupar 10"/>
              <p:cNvGrpSpPr/>
              <p:nvPr/>
            </p:nvGrpSpPr>
            <p:grpSpPr>
              <a:xfrm>
                <a:off x="2966455" y="3351235"/>
                <a:ext cx="367709" cy="312725"/>
                <a:chOff x="2661616" y="3572933"/>
                <a:chExt cx="367709" cy="312725"/>
              </a:xfrm>
            </p:grpSpPr>
            <p:sp>
              <p:nvSpPr>
                <p:cNvPr id="15" name="Elipse 14"/>
                <p:cNvSpPr/>
                <p:nvPr/>
              </p:nvSpPr>
              <p:spPr>
                <a:xfrm>
                  <a:off x="2709334" y="3572933"/>
                  <a:ext cx="253999" cy="31272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b="1" dirty="0"/>
                </a:p>
              </p:txBody>
            </p:sp>
            <p:sp>
              <p:nvSpPr>
                <p:cNvPr id="16" name="CuadroTexto 15"/>
                <p:cNvSpPr txBox="1"/>
                <p:nvPr/>
              </p:nvSpPr>
              <p:spPr>
                <a:xfrm>
                  <a:off x="2661616" y="3591726"/>
                  <a:ext cx="367709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s-ES" sz="1200" b="1" dirty="0" err="1" smtClean="0">
                      <a:solidFill>
                        <a:schemeClr val="tx1"/>
                      </a:solidFill>
                    </a:rPr>
                    <a:t>Ub</a:t>
                  </a:r>
                  <a:endParaRPr lang="es-ES" sz="1200" b="1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2" name="Agrupar 11"/>
              <p:cNvGrpSpPr/>
              <p:nvPr/>
            </p:nvGrpSpPr>
            <p:grpSpPr>
              <a:xfrm>
                <a:off x="3085830" y="3558396"/>
                <a:ext cx="367709" cy="312725"/>
                <a:chOff x="2661616" y="3572933"/>
                <a:chExt cx="367709" cy="312725"/>
              </a:xfrm>
            </p:grpSpPr>
            <p:sp>
              <p:nvSpPr>
                <p:cNvPr id="13" name="Elipse 12"/>
                <p:cNvSpPr/>
                <p:nvPr/>
              </p:nvSpPr>
              <p:spPr>
                <a:xfrm>
                  <a:off x="2709334" y="3572933"/>
                  <a:ext cx="253999" cy="31272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b="1" dirty="0"/>
                </a:p>
              </p:txBody>
            </p:sp>
            <p:sp>
              <p:nvSpPr>
                <p:cNvPr id="14" name="CuadroTexto 13"/>
                <p:cNvSpPr txBox="1"/>
                <p:nvPr/>
              </p:nvSpPr>
              <p:spPr>
                <a:xfrm>
                  <a:off x="2661616" y="3591726"/>
                  <a:ext cx="367709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s-ES" sz="1200" b="1" dirty="0" err="1" smtClean="0">
                      <a:solidFill>
                        <a:schemeClr val="tx1"/>
                      </a:solidFill>
                    </a:rPr>
                    <a:t>Ub</a:t>
                  </a:r>
                  <a:endParaRPr lang="es-ES" sz="1200" b="1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" name="Agrupar 4"/>
            <p:cNvGrpSpPr/>
            <p:nvPr/>
          </p:nvGrpSpPr>
          <p:grpSpPr>
            <a:xfrm>
              <a:off x="3338873" y="4583778"/>
              <a:ext cx="1225272" cy="530089"/>
              <a:chOff x="3338873" y="4583778"/>
              <a:chExt cx="1225272" cy="530089"/>
            </a:xfrm>
          </p:grpSpPr>
          <p:sp>
            <p:nvSpPr>
              <p:cNvPr id="6" name="Elipse 5"/>
              <p:cNvSpPr/>
              <p:nvPr/>
            </p:nvSpPr>
            <p:spPr>
              <a:xfrm>
                <a:off x="3338873" y="4583778"/>
                <a:ext cx="1225272" cy="53008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" name="CuadroTexto 7"/>
              <p:cNvSpPr txBox="1"/>
              <p:nvPr/>
            </p:nvSpPr>
            <p:spPr>
              <a:xfrm>
                <a:off x="3504352" y="4625893"/>
                <a:ext cx="8904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b="1" dirty="0" err="1" smtClean="0">
                    <a:solidFill>
                      <a:schemeClr val="bg1"/>
                    </a:solidFill>
                  </a:rPr>
                  <a:t>Protein</a:t>
                </a:r>
                <a:endParaRPr lang="es-ES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1" name="Agrupar 20"/>
          <p:cNvGrpSpPr/>
          <p:nvPr/>
        </p:nvGrpSpPr>
        <p:grpSpPr>
          <a:xfrm>
            <a:off x="4518046" y="2468288"/>
            <a:ext cx="1894143" cy="3557583"/>
            <a:chOff x="5059902" y="2468288"/>
            <a:chExt cx="1894143" cy="3557583"/>
          </a:xfrm>
        </p:grpSpPr>
        <p:sp>
          <p:nvSpPr>
            <p:cNvPr id="22" name="CuadroTexto 21"/>
            <p:cNvSpPr txBox="1"/>
            <p:nvPr/>
          </p:nvSpPr>
          <p:spPr>
            <a:xfrm>
              <a:off x="5206006" y="3237380"/>
              <a:ext cx="1449354" cy="646331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rgbClr val="FF0000"/>
                  </a:solidFill>
                </a:rPr>
                <a:t>K48</a:t>
              </a:r>
              <a:r>
                <a:rPr lang="es-ES" b="1" dirty="0" smtClean="0"/>
                <a:t>-linked </a:t>
              </a:r>
              <a:r>
                <a:rPr lang="es-ES" b="1" dirty="0" err="1" smtClean="0"/>
                <a:t>polyUb</a:t>
              </a:r>
              <a:endParaRPr lang="es-ES" b="1" dirty="0"/>
            </a:p>
          </p:txBody>
        </p:sp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2"/>
            <a:srcRect l="5170" r="45779"/>
            <a:stretch/>
          </p:blipFill>
          <p:spPr>
            <a:xfrm>
              <a:off x="5282900" y="5096244"/>
              <a:ext cx="1236996" cy="929627"/>
            </a:xfrm>
            <a:prstGeom prst="rect">
              <a:avLst/>
            </a:prstGeom>
          </p:spPr>
        </p:pic>
        <p:sp>
          <p:nvSpPr>
            <p:cNvPr id="24" name="CuadroTexto 23"/>
            <p:cNvSpPr txBox="1"/>
            <p:nvPr/>
          </p:nvSpPr>
          <p:spPr>
            <a:xfrm>
              <a:off x="5059902" y="4226822"/>
              <a:ext cx="1754454" cy="646331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 smtClean="0"/>
                <a:t>Proteasomal</a:t>
              </a:r>
              <a:r>
                <a:rPr lang="en-GB" b="1" dirty="0" smtClean="0"/>
                <a:t> </a:t>
              </a:r>
              <a:r>
                <a:rPr lang="en-GB" b="1" dirty="0" smtClean="0">
                  <a:solidFill>
                    <a:srgbClr val="FF0000"/>
                  </a:solidFill>
                </a:rPr>
                <a:t>degradation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Conector recto de flecha 24"/>
            <p:cNvCxnSpPr>
              <a:stCxn id="22" idx="2"/>
              <a:endCxn id="24" idx="0"/>
            </p:cNvCxnSpPr>
            <p:nvPr/>
          </p:nvCxnSpPr>
          <p:spPr>
            <a:xfrm>
              <a:off x="5930683" y="3883711"/>
              <a:ext cx="6446" cy="34311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de flecha 25"/>
            <p:cNvCxnSpPr>
              <a:stCxn id="6" idx="4"/>
              <a:endCxn id="22" idx="0"/>
            </p:cNvCxnSpPr>
            <p:nvPr/>
          </p:nvCxnSpPr>
          <p:spPr>
            <a:xfrm flipH="1">
              <a:off x="5930683" y="2468288"/>
              <a:ext cx="1023362" cy="7690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Agrupar 26"/>
          <p:cNvGrpSpPr/>
          <p:nvPr/>
        </p:nvGrpSpPr>
        <p:grpSpPr>
          <a:xfrm>
            <a:off x="562050" y="1271813"/>
            <a:ext cx="3735392" cy="4598346"/>
            <a:chOff x="16933" y="1271813"/>
            <a:chExt cx="3735392" cy="4598346"/>
          </a:xfrm>
        </p:grpSpPr>
        <p:grpSp>
          <p:nvGrpSpPr>
            <p:cNvPr id="28" name="Agrupar 27"/>
            <p:cNvGrpSpPr/>
            <p:nvPr/>
          </p:nvGrpSpPr>
          <p:grpSpPr>
            <a:xfrm>
              <a:off x="16933" y="1271813"/>
              <a:ext cx="3735392" cy="4598346"/>
              <a:chOff x="477140" y="694267"/>
              <a:chExt cx="2626710" cy="3234266"/>
            </a:xfrm>
          </p:grpSpPr>
          <p:pic>
            <p:nvPicPr>
              <p:cNvPr id="36" name="Imagen 3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2574" y="846666"/>
                <a:ext cx="2411276" cy="3081867"/>
              </a:xfrm>
              <a:prstGeom prst="rect">
                <a:avLst/>
              </a:prstGeom>
            </p:spPr>
          </p:pic>
          <p:sp>
            <p:nvSpPr>
              <p:cNvPr id="37" name="Rectángulo 36"/>
              <p:cNvSpPr/>
              <p:nvPr/>
            </p:nvSpPr>
            <p:spPr>
              <a:xfrm>
                <a:off x="477140" y="694267"/>
                <a:ext cx="583143" cy="4741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29" name="Rectángulo 28"/>
            <p:cNvSpPr/>
            <p:nvPr/>
          </p:nvSpPr>
          <p:spPr>
            <a:xfrm>
              <a:off x="450610" y="2944982"/>
              <a:ext cx="378665" cy="356935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450610" y="3488101"/>
              <a:ext cx="378665" cy="356935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1048950" y="4107566"/>
              <a:ext cx="378665" cy="356935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1810950" y="5373885"/>
              <a:ext cx="378665" cy="356935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2189615" y="4042252"/>
              <a:ext cx="378665" cy="356935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Rectángulo 33"/>
            <p:cNvSpPr/>
            <p:nvPr/>
          </p:nvSpPr>
          <p:spPr>
            <a:xfrm>
              <a:off x="3047083" y="3883711"/>
              <a:ext cx="378665" cy="356935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Rectángulo 34"/>
            <p:cNvSpPr/>
            <p:nvPr/>
          </p:nvSpPr>
          <p:spPr>
            <a:xfrm>
              <a:off x="2429746" y="2766514"/>
              <a:ext cx="378665" cy="356935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5" name="Agrupar 44"/>
          <p:cNvGrpSpPr/>
          <p:nvPr/>
        </p:nvGrpSpPr>
        <p:grpSpPr>
          <a:xfrm>
            <a:off x="6412189" y="2468288"/>
            <a:ext cx="2126980" cy="2401756"/>
            <a:chOff x="6954045" y="2468288"/>
            <a:chExt cx="2126980" cy="2401756"/>
          </a:xfrm>
        </p:grpSpPr>
        <p:sp>
          <p:nvSpPr>
            <p:cNvPr id="46" name="CuadroTexto 45"/>
            <p:cNvSpPr txBox="1"/>
            <p:nvPr/>
          </p:nvSpPr>
          <p:spPr>
            <a:xfrm>
              <a:off x="7348721" y="3250771"/>
              <a:ext cx="1355299" cy="646331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rgbClr val="FF0000"/>
                  </a:solidFill>
                </a:rPr>
                <a:t>K63</a:t>
              </a:r>
              <a:r>
                <a:rPr lang="es-ES" b="1" dirty="0" smtClean="0"/>
                <a:t>-linked </a:t>
              </a:r>
              <a:r>
                <a:rPr lang="es-ES" b="1" dirty="0" err="1" smtClean="0"/>
                <a:t>polyUb</a:t>
              </a:r>
              <a:endParaRPr lang="es-ES" b="1" dirty="0"/>
            </a:p>
          </p:txBody>
        </p:sp>
        <p:sp>
          <p:nvSpPr>
            <p:cNvPr id="47" name="CuadroTexto 46"/>
            <p:cNvSpPr txBox="1"/>
            <p:nvPr/>
          </p:nvSpPr>
          <p:spPr>
            <a:xfrm>
              <a:off x="6983686" y="4223713"/>
              <a:ext cx="2097339" cy="646331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000000"/>
                  </a:solidFill>
                </a:rPr>
                <a:t>Protein </a:t>
              </a:r>
              <a:r>
                <a:rPr lang="en-GB" b="1" dirty="0" smtClean="0">
                  <a:solidFill>
                    <a:srgbClr val="FF0000"/>
                  </a:solidFill>
                </a:rPr>
                <a:t>Activation</a:t>
              </a:r>
              <a:endParaRPr lang="en-GB" b="1" dirty="0">
                <a:solidFill>
                  <a:srgbClr val="FF0000"/>
                </a:solidFill>
              </a:endParaRPr>
            </a:p>
            <a:p>
              <a:pPr algn="ctr"/>
              <a:r>
                <a:rPr lang="en-GB" b="1" dirty="0" smtClean="0"/>
                <a:t>Protein </a:t>
              </a:r>
              <a:r>
                <a:rPr lang="en-GB" b="1" dirty="0" smtClean="0">
                  <a:solidFill>
                    <a:srgbClr val="FF0000"/>
                  </a:solidFill>
                </a:rPr>
                <a:t>Interaction</a:t>
              </a:r>
            </a:p>
          </p:txBody>
        </p:sp>
        <p:cxnSp>
          <p:nvCxnSpPr>
            <p:cNvPr id="48" name="Conector recto de flecha 47"/>
            <p:cNvCxnSpPr>
              <a:stCxn id="6" idx="4"/>
              <a:endCxn id="46" idx="0"/>
            </p:cNvCxnSpPr>
            <p:nvPr/>
          </p:nvCxnSpPr>
          <p:spPr>
            <a:xfrm>
              <a:off x="6954045" y="2468288"/>
              <a:ext cx="1072326" cy="78248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de flecha 48"/>
            <p:cNvCxnSpPr>
              <a:stCxn id="46" idx="2"/>
              <a:endCxn id="47" idx="0"/>
            </p:cNvCxnSpPr>
            <p:nvPr/>
          </p:nvCxnSpPr>
          <p:spPr>
            <a:xfrm>
              <a:off x="8026371" y="3897102"/>
              <a:ext cx="5985" cy="32661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54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78FF90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smtClean="0">
                <a:latin typeface="Trebuchet MS"/>
                <a:cs typeface="Trebuchet MS"/>
              </a:rPr>
              <a:t>Sistema Ubiquitina</a:t>
            </a:r>
            <a:endParaRPr lang="es-ES_tradnl" sz="2000">
              <a:latin typeface="Trebuchet MS"/>
              <a:cs typeface="Trebuchet MS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768552" y="1399846"/>
            <a:ext cx="3115733" cy="963601"/>
            <a:chOff x="379093" y="1399846"/>
            <a:chExt cx="3115733" cy="963601"/>
          </a:xfrm>
        </p:grpSpPr>
        <p:cxnSp>
          <p:nvCxnSpPr>
            <p:cNvPr id="4" name="Conector recto 3"/>
            <p:cNvCxnSpPr/>
            <p:nvPr/>
          </p:nvCxnSpPr>
          <p:spPr>
            <a:xfrm>
              <a:off x="379093" y="1940112"/>
              <a:ext cx="3115733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uadroTexto 4"/>
            <p:cNvSpPr txBox="1"/>
            <p:nvPr/>
          </p:nvSpPr>
          <p:spPr>
            <a:xfrm>
              <a:off x="379093" y="1987711"/>
              <a:ext cx="1229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Citoplasma</a:t>
              </a:r>
              <a:endParaRPr lang="es-ES" dirty="0"/>
            </a:p>
          </p:txBody>
        </p:sp>
        <p:sp>
          <p:nvSpPr>
            <p:cNvPr id="6" name="Cilindro 5"/>
            <p:cNvSpPr/>
            <p:nvPr/>
          </p:nvSpPr>
          <p:spPr>
            <a:xfrm>
              <a:off x="1782443" y="1584512"/>
              <a:ext cx="135466" cy="711200"/>
            </a:xfrm>
            <a:prstGeom prst="can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Cilindro 7"/>
            <p:cNvSpPr/>
            <p:nvPr/>
          </p:nvSpPr>
          <p:spPr>
            <a:xfrm>
              <a:off x="1900977" y="1652247"/>
              <a:ext cx="135466" cy="711200"/>
            </a:xfrm>
            <a:prstGeom prst="can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Cilindro 8"/>
            <p:cNvSpPr/>
            <p:nvPr/>
          </p:nvSpPr>
          <p:spPr>
            <a:xfrm>
              <a:off x="2019510" y="1584512"/>
              <a:ext cx="135466" cy="711200"/>
            </a:xfrm>
            <a:prstGeom prst="can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2154976" y="1399846"/>
              <a:ext cx="7945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TNFR1</a:t>
              </a:r>
              <a:endParaRPr lang="es-ES" dirty="0"/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2031259" y="630980"/>
            <a:ext cx="563977" cy="853532"/>
            <a:chOff x="1641800" y="630980"/>
            <a:chExt cx="563977" cy="853532"/>
          </a:xfrm>
        </p:grpSpPr>
        <p:sp>
          <p:nvSpPr>
            <p:cNvPr id="12" name="CuadroTexto 11"/>
            <p:cNvSpPr txBox="1"/>
            <p:nvPr/>
          </p:nvSpPr>
          <p:spPr>
            <a:xfrm>
              <a:off x="1641800" y="630980"/>
              <a:ext cx="552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TNF</a:t>
              </a:r>
              <a:endParaRPr lang="es-ES" dirty="0"/>
            </a:p>
          </p:txBody>
        </p:sp>
        <p:sp>
          <p:nvSpPr>
            <p:cNvPr id="13" name="Elipse 12"/>
            <p:cNvSpPr/>
            <p:nvPr/>
          </p:nvSpPr>
          <p:spPr>
            <a:xfrm>
              <a:off x="1900977" y="1315179"/>
              <a:ext cx="152400" cy="169333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Elipse 13"/>
            <p:cNvSpPr/>
            <p:nvPr/>
          </p:nvSpPr>
          <p:spPr>
            <a:xfrm>
              <a:off x="2053377" y="1128919"/>
              <a:ext cx="152400" cy="169333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Elipse 14"/>
            <p:cNvSpPr/>
            <p:nvPr/>
          </p:nvSpPr>
          <p:spPr>
            <a:xfrm>
              <a:off x="1748583" y="1061187"/>
              <a:ext cx="152400" cy="169333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Agrupar 15"/>
          <p:cNvGrpSpPr/>
          <p:nvPr/>
        </p:nvGrpSpPr>
        <p:grpSpPr>
          <a:xfrm>
            <a:off x="1680665" y="2278782"/>
            <a:ext cx="1595952" cy="918530"/>
            <a:chOff x="1291206" y="2278782"/>
            <a:chExt cx="1595952" cy="918530"/>
          </a:xfrm>
        </p:grpSpPr>
        <p:sp>
          <p:nvSpPr>
            <p:cNvPr id="17" name="CuadroTexto 16"/>
            <p:cNvSpPr txBox="1"/>
            <p:nvPr/>
          </p:nvSpPr>
          <p:spPr>
            <a:xfrm>
              <a:off x="2047077" y="2278782"/>
              <a:ext cx="840081" cy="3693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TRADD</a:t>
              </a:r>
              <a:endParaRPr lang="es-ES" dirty="0"/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1291206" y="2490912"/>
              <a:ext cx="779104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s-ES" dirty="0" smtClean="0"/>
                <a:t>TRAF2</a:t>
              </a:r>
              <a:endParaRPr lang="es-ES" dirty="0"/>
            </a:p>
          </p:txBody>
        </p:sp>
        <p:grpSp>
          <p:nvGrpSpPr>
            <p:cNvPr id="19" name="Agrupar 18"/>
            <p:cNvGrpSpPr/>
            <p:nvPr/>
          </p:nvGrpSpPr>
          <p:grpSpPr>
            <a:xfrm>
              <a:off x="2092440" y="2648114"/>
              <a:ext cx="745067" cy="549198"/>
              <a:chOff x="2709333" y="3522134"/>
              <a:chExt cx="745067" cy="549198"/>
            </a:xfrm>
          </p:grpSpPr>
          <p:sp>
            <p:nvSpPr>
              <p:cNvPr id="20" name="Elipse 19"/>
              <p:cNvSpPr/>
              <p:nvPr/>
            </p:nvSpPr>
            <p:spPr>
              <a:xfrm>
                <a:off x="2709333" y="3522134"/>
                <a:ext cx="745067" cy="5491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" name="CuadroTexto 20"/>
              <p:cNvSpPr txBox="1"/>
              <p:nvPr/>
            </p:nvSpPr>
            <p:spPr>
              <a:xfrm>
                <a:off x="2780148" y="3627863"/>
                <a:ext cx="604402" cy="3693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s-ES" dirty="0" smtClean="0">
                    <a:solidFill>
                      <a:schemeClr val="tx1"/>
                    </a:solidFill>
                  </a:rPr>
                  <a:t>RIP1</a:t>
                </a:r>
                <a:endParaRPr lang="es-E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2" name="Agrupar 21"/>
          <p:cNvGrpSpPr/>
          <p:nvPr/>
        </p:nvGrpSpPr>
        <p:grpSpPr>
          <a:xfrm>
            <a:off x="2647225" y="5260418"/>
            <a:ext cx="2061176" cy="743847"/>
            <a:chOff x="2467043" y="5262248"/>
            <a:chExt cx="2061176" cy="743847"/>
          </a:xfrm>
        </p:grpSpPr>
        <p:grpSp>
          <p:nvGrpSpPr>
            <p:cNvPr id="23" name="Agrupar 22"/>
            <p:cNvGrpSpPr/>
            <p:nvPr/>
          </p:nvGrpSpPr>
          <p:grpSpPr>
            <a:xfrm>
              <a:off x="3504642" y="5262248"/>
              <a:ext cx="687682" cy="401746"/>
              <a:chOff x="2709333" y="3593996"/>
              <a:chExt cx="745067" cy="443469"/>
            </a:xfrm>
            <a:solidFill>
              <a:srgbClr val="953735"/>
            </a:solidFill>
          </p:grpSpPr>
          <p:sp>
            <p:nvSpPr>
              <p:cNvPr id="32" name="Elipse 31"/>
              <p:cNvSpPr/>
              <p:nvPr/>
            </p:nvSpPr>
            <p:spPr>
              <a:xfrm>
                <a:off x="2709333" y="3593996"/>
                <a:ext cx="745067" cy="4434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  <p:sp>
            <p:nvSpPr>
              <p:cNvPr id="33" name="CuadroTexto 32"/>
              <p:cNvSpPr txBox="1"/>
              <p:nvPr/>
            </p:nvSpPr>
            <p:spPr>
              <a:xfrm>
                <a:off x="2823905" y="3627864"/>
                <a:ext cx="604200" cy="37371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s-ES" sz="1600" dirty="0" err="1" smtClean="0">
                    <a:solidFill>
                      <a:srgbClr val="FFFFFF"/>
                    </a:solidFill>
                  </a:rPr>
                  <a:t>IkB</a:t>
                </a:r>
                <a:r>
                  <a:rPr lang="es-ES" sz="1600" dirty="0" smtClean="0">
                    <a:solidFill>
                      <a:srgbClr val="FFFFFF"/>
                    </a:solidFill>
                  </a:rPr>
                  <a:t>α</a:t>
                </a:r>
                <a:endParaRPr lang="es-ES" sz="16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" name="Agrupar 23"/>
            <p:cNvGrpSpPr/>
            <p:nvPr/>
          </p:nvGrpSpPr>
          <p:grpSpPr>
            <a:xfrm>
              <a:off x="2467043" y="5595265"/>
              <a:ext cx="2061176" cy="410830"/>
              <a:chOff x="2467043" y="5595265"/>
              <a:chExt cx="2061176" cy="410830"/>
            </a:xfrm>
          </p:grpSpPr>
          <p:grpSp>
            <p:nvGrpSpPr>
              <p:cNvPr id="25" name="Agrupar 24"/>
              <p:cNvGrpSpPr/>
              <p:nvPr/>
            </p:nvGrpSpPr>
            <p:grpSpPr>
              <a:xfrm>
                <a:off x="3141867" y="5595265"/>
                <a:ext cx="687682" cy="401746"/>
                <a:chOff x="2709333" y="3593996"/>
                <a:chExt cx="745067" cy="443469"/>
              </a:xfrm>
            </p:grpSpPr>
            <p:sp>
              <p:nvSpPr>
                <p:cNvPr id="30" name="Elipse 29"/>
                <p:cNvSpPr/>
                <p:nvPr/>
              </p:nvSpPr>
              <p:spPr>
                <a:xfrm>
                  <a:off x="2709333" y="3593996"/>
                  <a:ext cx="745067" cy="44346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CuadroTexto 30"/>
                <p:cNvSpPr txBox="1"/>
                <p:nvPr/>
              </p:nvSpPr>
              <p:spPr>
                <a:xfrm>
                  <a:off x="2780148" y="3627863"/>
                  <a:ext cx="611039" cy="3737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s-ES" sz="1600" dirty="0" err="1" smtClean="0">
                      <a:solidFill>
                        <a:srgbClr val="FFFFFF"/>
                      </a:solidFill>
                    </a:rPr>
                    <a:t>RelA</a:t>
                  </a:r>
                  <a:endParaRPr lang="es-ES" sz="16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6" name="Agrupar 25"/>
              <p:cNvGrpSpPr/>
              <p:nvPr/>
            </p:nvGrpSpPr>
            <p:grpSpPr>
              <a:xfrm>
                <a:off x="3840537" y="5604349"/>
                <a:ext cx="687682" cy="401746"/>
                <a:chOff x="2709333" y="3593996"/>
                <a:chExt cx="745067" cy="443469"/>
              </a:xfrm>
            </p:grpSpPr>
            <p:sp>
              <p:nvSpPr>
                <p:cNvPr id="28" name="Elipse 27"/>
                <p:cNvSpPr/>
                <p:nvPr/>
              </p:nvSpPr>
              <p:spPr>
                <a:xfrm>
                  <a:off x="2709333" y="3593996"/>
                  <a:ext cx="745067" cy="443469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600"/>
                </a:p>
              </p:txBody>
            </p:sp>
            <p:sp>
              <p:nvSpPr>
                <p:cNvPr id="29" name="CuadroTexto 28"/>
                <p:cNvSpPr txBox="1"/>
                <p:nvPr/>
              </p:nvSpPr>
              <p:spPr>
                <a:xfrm>
                  <a:off x="2835186" y="3627863"/>
                  <a:ext cx="542220" cy="3737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s-ES" sz="1600" dirty="0" smtClean="0">
                      <a:solidFill>
                        <a:srgbClr val="FFFFFF"/>
                      </a:solidFill>
                    </a:rPr>
                    <a:t>p50</a:t>
                  </a:r>
                  <a:endParaRPr lang="es-ES" sz="16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7" name="CuadroTexto 26"/>
              <p:cNvSpPr txBox="1"/>
              <p:nvPr/>
            </p:nvSpPr>
            <p:spPr>
              <a:xfrm>
                <a:off x="2467043" y="5635030"/>
                <a:ext cx="6903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b="1" dirty="0" smtClean="0"/>
                  <a:t>NF-</a:t>
                </a:r>
                <a:r>
                  <a:rPr lang="es-ES" sz="1600" b="1" dirty="0" err="1" smtClean="0"/>
                  <a:t>κB</a:t>
                </a:r>
                <a:endParaRPr lang="es-ES" sz="1600" b="1" dirty="0"/>
              </a:p>
            </p:txBody>
          </p:sp>
        </p:grpSp>
      </p:grpSp>
      <p:grpSp>
        <p:nvGrpSpPr>
          <p:cNvPr id="39" name="Agrupar 38"/>
          <p:cNvGrpSpPr/>
          <p:nvPr/>
        </p:nvGrpSpPr>
        <p:grpSpPr>
          <a:xfrm>
            <a:off x="4085337" y="3455813"/>
            <a:ext cx="4719569" cy="2076262"/>
            <a:chOff x="3695878" y="3455813"/>
            <a:chExt cx="4719569" cy="2076262"/>
          </a:xfrm>
        </p:grpSpPr>
        <p:grpSp>
          <p:nvGrpSpPr>
            <p:cNvPr id="40" name="Agrupar 39"/>
            <p:cNvGrpSpPr/>
            <p:nvPr/>
          </p:nvGrpSpPr>
          <p:grpSpPr>
            <a:xfrm>
              <a:off x="3695878" y="4633923"/>
              <a:ext cx="1925989" cy="898152"/>
              <a:chOff x="3695878" y="4633923"/>
              <a:chExt cx="1925989" cy="898152"/>
            </a:xfrm>
          </p:grpSpPr>
          <p:grpSp>
            <p:nvGrpSpPr>
              <p:cNvPr id="51" name="Agrupar 50"/>
              <p:cNvGrpSpPr/>
              <p:nvPr/>
            </p:nvGrpSpPr>
            <p:grpSpPr>
              <a:xfrm rot="16040728">
                <a:off x="3785674" y="4544127"/>
                <a:ext cx="733722" cy="913314"/>
                <a:chOff x="5702220" y="4258954"/>
                <a:chExt cx="733722" cy="913314"/>
              </a:xfrm>
            </p:grpSpPr>
            <p:grpSp>
              <p:nvGrpSpPr>
                <p:cNvPr id="53" name="Agrupar 52"/>
                <p:cNvGrpSpPr/>
                <p:nvPr/>
              </p:nvGrpSpPr>
              <p:grpSpPr>
                <a:xfrm>
                  <a:off x="5702220" y="4258954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63" name="Elipse 62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64" name="CuadroTexto 63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4" name="Agrupar 53"/>
                <p:cNvGrpSpPr/>
                <p:nvPr/>
              </p:nvGrpSpPr>
              <p:grpSpPr>
                <a:xfrm>
                  <a:off x="5831168" y="4453148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61" name="Elipse 60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62" name="CuadroTexto 61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5" name="Agrupar 54"/>
                <p:cNvGrpSpPr/>
                <p:nvPr/>
              </p:nvGrpSpPr>
              <p:grpSpPr>
                <a:xfrm>
                  <a:off x="5939285" y="4665349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59" name="Elipse 58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60" name="CuadroTexto 59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6" name="Agrupar 55"/>
                <p:cNvGrpSpPr/>
                <p:nvPr/>
              </p:nvGrpSpPr>
              <p:grpSpPr>
                <a:xfrm>
                  <a:off x="6068233" y="4859543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57" name="Elipse 56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58" name="CuadroTexto 57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52" name="CuadroTexto 51"/>
              <p:cNvSpPr txBox="1"/>
              <p:nvPr/>
            </p:nvSpPr>
            <p:spPr>
              <a:xfrm>
                <a:off x="4178104" y="4947299"/>
                <a:ext cx="1443763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b="1" dirty="0" smtClean="0">
                    <a:solidFill>
                      <a:srgbClr val="FF0000"/>
                    </a:solidFill>
                  </a:rPr>
                  <a:t>K48</a:t>
                </a:r>
                <a:r>
                  <a:rPr lang="es-ES" sz="1600" b="1" dirty="0" smtClean="0"/>
                  <a:t>-linked </a:t>
                </a:r>
                <a:r>
                  <a:rPr lang="es-ES" sz="1600" b="1" dirty="0" err="1" smtClean="0"/>
                  <a:t>polyUb</a:t>
                </a:r>
                <a:endParaRPr lang="es-ES" sz="1600" b="1" dirty="0"/>
              </a:p>
            </p:txBody>
          </p:sp>
        </p:grpSp>
        <p:grpSp>
          <p:nvGrpSpPr>
            <p:cNvPr id="41" name="Agrupar 40"/>
            <p:cNvGrpSpPr/>
            <p:nvPr/>
          </p:nvGrpSpPr>
          <p:grpSpPr>
            <a:xfrm>
              <a:off x="4589960" y="3455813"/>
              <a:ext cx="3825487" cy="1242646"/>
              <a:chOff x="4589960" y="3455813"/>
              <a:chExt cx="3825487" cy="1242646"/>
            </a:xfrm>
          </p:grpSpPr>
          <p:pic>
            <p:nvPicPr>
              <p:cNvPr id="42" name="Imagen 41"/>
              <p:cNvPicPr>
                <a:picLocks noChangeAspect="1"/>
              </p:cNvPicPr>
              <p:nvPr/>
            </p:nvPicPr>
            <p:blipFill rotWithShape="1">
              <a:blip r:embed="rId2"/>
              <a:srcRect l="5170" r="45779"/>
              <a:stretch/>
            </p:blipFill>
            <p:spPr>
              <a:xfrm>
                <a:off x="6434880" y="3455813"/>
                <a:ext cx="1236996" cy="929627"/>
              </a:xfrm>
              <a:prstGeom prst="rect">
                <a:avLst/>
              </a:prstGeom>
            </p:spPr>
          </p:pic>
          <p:cxnSp>
            <p:nvCxnSpPr>
              <p:cNvPr id="43" name="Conector recto de flecha 42"/>
              <p:cNvCxnSpPr/>
              <p:nvPr/>
            </p:nvCxnSpPr>
            <p:spPr>
              <a:xfrm flipV="1">
                <a:off x="4758267" y="4105888"/>
                <a:ext cx="1676613" cy="592571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CuadroTexto 43"/>
              <p:cNvSpPr txBox="1"/>
              <p:nvPr/>
            </p:nvSpPr>
            <p:spPr>
              <a:xfrm>
                <a:off x="4589960" y="3727542"/>
                <a:ext cx="1551235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b="1" dirty="0" err="1" smtClean="0"/>
                  <a:t>Proteasomal</a:t>
                </a:r>
                <a:r>
                  <a:rPr lang="es-ES" sz="1600" b="1" dirty="0" smtClean="0"/>
                  <a:t> </a:t>
                </a:r>
                <a:r>
                  <a:rPr lang="es-ES" sz="1600" b="1" dirty="0" err="1" smtClean="0"/>
                  <a:t>degradation</a:t>
                </a:r>
                <a:endParaRPr lang="es-ES" sz="1600" b="1" dirty="0"/>
              </a:p>
            </p:txBody>
          </p:sp>
          <p:grpSp>
            <p:nvGrpSpPr>
              <p:cNvPr id="45" name="Agrupar 44"/>
              <p:cNvGrpSpPr/>
              <p:nvPr/>
            </p:nvGrpSpPr>
            <p:grpSpPr>
              <a:xfrm>
                <a:off x="7788917" y="3576471"/>
                <a:ext cx="626530" cy="544284"/>
                <a:chOff x="7535334" y="4492728"/>
                <a:chExt cx="694263" cy="619828"/>
              </a:xfrm>
            </p:grpSpPr>
            <p:sp>
              <p:nvSpPr>
                <p:cNvPr id="46" name="Rombo 45"/>
                <p:cNvSpPr/>
                <p:nvPr/>
              </p:nvSpPr>
              <p:spPr>
                <a:xfrm>
                  <a:off x="7535334" y="4541361"/>
                  <a:ext cx="237066" cy="249465"/>
                </a:xfrm>
                <a:prstGeom prst="diamond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" name="Rombo 46"/>
                <p:cNvSpPr/>
                <p:nvPr/>
              </p:nvSpPr>
              <p:spPr>
                <a:xfrm>
                  <a:off x="7789332" y="4693761"/>
                  <a:ext cx="237066" cy="249465"/>
                </a:xfrm>
                <a:prstGeom prst="diamond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8" name="Rombo 47"/>
                <p:cNvSpPr/>
                <p:nvPr/>
              </p:nvSpPr>
              <p:spPr>
                <a:xfrm>
                  <a:off x="7569203" y="4863091"/>
                  <a:ext cx="237066" cy="249465"/>
                </a:xfrm>
                <a:prstGeom prst="diamond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9" name="Rombo 48"/>
                <p:cNvSpPr/>
                <p:nvPr/>
              </p:nvSpPr>
              <p:spPr>
                <a:xfrm>
                  <a:off x="7992531" y="4846161"/>
                  <a:ext cx="237066" cy="249465"/>
                </a:xfrm>
                <a:prstGeom prst="diamond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0" name="Rombo 49"/>
                <p:cNvSpPr/>
                <p:nvPr/>
              </p:nvSpPr>
              <p:spPr>
                <a:xfrm>
                  <a:off x="7924798" y="4492728"/>
                  <a:ext cx="237066" cy="249465"/>
                </a:xfrm>
                <a:prstGeom prst="diamond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</p:grpSp>
      <p:sp>
        <p:nvSpPr>
          <p:cNvPr id="65" name="Elipse 64"/>
          <p:cNvSpPr/>
          <p:nvPr/>
        </p:nvSpPr>
        <p:spPr>
          <a:xfrm>
            <a:off x="5476748" y="5470045"/>
            <a:ext cx="4041751" cy="219489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6" name="Picture 2" descr="http://www.icone-png.com/png/51/5145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7336" y="6102151"/>
            <a:ext cx="1542298" cy="616919"/>
          </a:xfrm>
          <a:prstGeom prst="rect">
            <a:avLst/>
          </a:prstGeom>
          <a:noFill/>
        </p:spPr>
      </p:pic>
      <p:grpSp>
        <p:nvGrpSpPr>
          <p:cNvPr id="67" name="Agrupar 66"/>
          <p:cNvGrpSpPr/>
          <p:nvPr/>
        </p:nvGrpSpPr>
        <p:grpSpPr>
          <a:xfrm>
            <a:off x="7539578" y="6018053"/>
            <a:ext cx="1391126" cy="369332"/>
            <a:chOff x="7336382" y="6018053"/>
            <a:chExt cx="1391126" cy="369332"/>
          </a:xfrm>
        </p:grpSpPr>
        <p:cxnSp>
          <p:nvCxnSpPr>
            <p:cNvPr id="68" name="Conector recto de flecha 67"/>
            <p:cNvCxnSpPr/>
            <p:nvPr/>
          </p:nvCxnSpPr>
          <p:spPr>
            <a:xfrm>
              <a:off x="7396438" y="6377672"/>
              <a:ext cx="1331070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CuadroTexto 68"/>
            <p:cNvSpPr txBox="1"/>
            <p:nvPr/>
          </p:nvSpPr>
          <p:spPr>
            <a:xfrm>
              <a:off x="7336382" y="6018053"/>
              <a:ext cx="13911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Target genes</a:t>
              </a:r>
              <a:endParaRPr lang="es-ES" dirty="0"/>
            </a:p>
          </p:txBody>
        </p:sp>
      </p:grpSp>
      <p:grpSp>
        <p:nvGrpSpPr>
          <p:cNvPr id="98" name="Agrupar 97"/>
          <p:cNvGrpSpPr/>
          <p:nvPr/>
        </p:nvGrpSpPr>
        <p:grpSpPr>
          <a:xfrm>
            <a:off x="1786928" y="3548636"/>
            <a:ext cx="2993390" cy="1488376"/>
            <a:chOff x="1397469" y="3548636"/>
            <a:chExt cx="2993390" cy="1488376"/>
          </a:xfrm>
        </p:grpSpPr>
        <p:grpSp>
          <p:nvGrpSpPr>
            <p:cNvPr id="99" name="Agrupar 98"/>
            <p:cNvGrpSpPr/>
            <p:nvPr/>
          </p:nvGrpSpPr>
          <p:grpSpPr>
            <a:xfrm>
              <a:off x="1461539" y="3548636"/>
              <a:ext cx="2929320" cy="1488376"/>
              <a:chOff x="1461539" y="3548636"/>
              <a:chExt cx="2929320" cy="1488376"/>
            </a:xfrm>
          </p:grpSpPr>
          <p:grpSp>
            <p:nvGrpSpPr>
              <p:cNvPr id="103" name="Agrupar 102"/>
              <p:cNvGrpSpPr/>
              <p:nvPr/>
            </p:nvGrpSpPr>
            <p:grpSpPr>
              <a:xfrm>
                <a:off x="1461539" y="4002457"/>
                <a:ext cx="1357943" cy="1034555"/>
                <a:chOff x="2440111" y="4002457"/>
                <a:chExt cx="1357943" cy="1034555"/>
              </a:xfrm>
            </p:grpSpPr>
            <p:sp>
              <p:nvSpPr>
                <p:cNvPr id="114" name="Elipse 113"/>
                <p:cNvSpPr/>
                <p:nvPr/>
              </p:nvSpPr>
              <p:spPr>
                <a:xfrm>
                  <a:off x="3076506" y="4347511"/>
                  <a:ext cx="687682" cy="401746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600"/>
                </a:p>
              </p:txBody>
            </p:sp>
            <p:grpSp>
              <p:nvGrpSpPr>
                <p:cNvPr id="115" name="Agrupar 114"/>
                <p:cNvGrpSpPr/>
                <p:nvPr/>
              </p:nvGrpSpPr>
              <p:grpSpPr>
                <a:xfrm>
                  <a:off x="2719882" y="4002457"/>
                  <a:ext cx="700466" cy="401746"/>
                  <a:chOff x="2695483" y="3593996"/>
                  <a:chExt cx="758917" cy="443469"/>
                </a:xfrm>
                <a:solidFill>
                  <a:srgbClr val="953735"/>
                </a:solidFill>
              </p:grpSpPr>
              <p:sp>
                <p:nvSpPr>
                  <p:cNvPr id="118" name="Elipse 117"/>
                  <p:cNvSpPr/>
                  <p:nvPr/>
                </p:nvSpPr>
                <p:spPr>
                  <a:xfrm>
                    <a:off x="2709333" y="3593996"/>
                    <a:ext cx="745067" cy="44346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sz="1600"/>
                  </a:p>
                </p:txBody>
              </p:sp>
              <p:sp>
                <p:nvSpPr>
                  <p:cNvPr id="119" name="CuadroTexto 118"/>
                  <p:cNvSpPr txBox="1"/>
                  <p:nvPr/>
                </p:nvSpPr>
                <p:spPr>
                  <a:xfrm>
                    <a:off x="2695483" y="3627863"/>
                    <a:ext cx="728585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600" dirty="0" smtClean="0">
                        <a:solidFill>
                          <a:srgbClr val="FFFFFF"/>
                        </a:solidFill>
                      </a:rPr>
                      <a:t>NEMO</a:t>
                    </a:r>
                    <a:endParaRPr lang="es-ES" sz="16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116" name="CuadroTexto 115"/>
                <p:cNvSpPr txBox="1"/>
                <p:nvPr/>
              </p:nvSpPr>
              <p:spPr>
                <a:xfrm>
                  <a:off x="3157581" y="4384695"/>
                  <a:ext cx="558566" cy="3385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s-ES" sz="1600" dirty="0" smtClean="0">
                      <a:solidFill>
                        <a:srgbClr val="FFFFFF"/>
                      </a:solidFill>
                    </a:rPr>
                    <a:t>IKKβ</a:t>
                  </a:r>
                  <a:endParaRPr lang="es-ES" sz="16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7" name="CuadroTexto 116"/>
                <p:cNvSpPr txBox="1"/>
                <p:nvPr/>
              </p:nvSpPr>
              <p:spPr>
                <a:xfrm>
                  <a:off x="2440111" y="4698458"/>
                  <a:ext cx="135794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600" b="1" dirty="0" smtClean="0"/>
                    <a:t>IKK </a:t>
                  </a:r>
                  <a:r>
                    <a:rPr lang="es-ES" sz="1600" b="1" dirty="0" err="1" smtClean="0"/>
                    <a:t>Complex</a:t>
                  </a:r>
                  <a:endParaRPr lang="es-ES" sz="1600" b="1" dirty="0"/>
                </a:p>
              </p:txBody>
            </p:sp>
          </p:grpSp>
          <p:grpSp>
            <p:nvGrpSpPr>
              <p:cNvPr id="104" name="Agrupar 103"/>
              <p:cNvGrpSpPr/>
              <p:nvPr/>
            </p:nvGrpSpPr>
            <p:grpSpPr>
              <a:xfrm>
                <a:off x="2995360" y="3548636"/>
                <a:ext cx="1395499" cy="707162"/>
                <a:chOff x="4673490" y="2718539"/>
                <a:chExt cx="1577991" cy="861741"/>
              </a:xfrm>
            </p:grpSpPr>
            <p:grpSp>
              <p:nvGrpSpPr>
                <p:cNvPr id="105" name="Agrupar 104"/>
                <p:cNvGrpSpPr/>
                <p:nvPr/>
              </p:nvGrpSpPr>
              <p:grpSpPr>
                <a:xfrm>
                  <a:off x="5133881" y="2718539"/>
                  <a:ext cx="745067" cy="446426"/>
                  <a:chOff x="2709333" y="3593996"/>
                  <a:chExt cx="745067" cy="446426"/>
                </a:xfrm>
                <a:solidFill>
                  <a:srgbClr val="953735"/>
                </a:solidFill>
              </p:grpSpPr>
              <p:sp>
                <p:nvSpPr>
                  <p:cNvPr id="112" name="Elipse 111"/>
                  <p:cNvSpPr/>
                  <p:nvPr/>
                </p:nvSpPr>
                <p:spPr>
                  <a:xfrm>
                    <a:off x="2709333" y="3593996"/>
                    <a:ext cx="745067" cy="443469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sz="1600"/>
                  </a:p>
                </p:txBody>
              </p:sp>
              <p:sp>
                <p:nvSpPr>
                  <p:cNvPr id="113" name="CuadroTexto 112"/>
                  <p:cNvSpPr txBox="1"/>
                  <p:nvPr/>
                </p:nvSpPr>
                <p:spPr>
                  <a:xfrm>
                    <a:off x="2750521" y="3627864"/>
                    <a:ext cx="699924" cy="41255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600" dirty="0" smtClean="0">
                        <a:solidFill>
                          <a:srgbClr val="FFFFFF"/>
                        </a:solidFill>
                      </a:rPr>
                      <a:t>TAB1</a:t>
                    </a:r>
                    <a:endParaRPr lang="es-ES" sz="16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6" name="Agrupar 105"/>
                <p:cNvGrpSpPr/>
                <p:nvPr/>
              </p:nvGrpSpPr>
              <p:grpSpPr>
                <a:xfrm>
                  <a:off x="4673490" y="3126784"/>
                  <a:ext cx="907130" cy="446426"/>
                  <a:chOff x="2633380" y="3593996"/>
                  <a:chExt cx="907130" cy="446426"/>
                </a:xfrm>
              </p:grpSpPr>
              <p:sp>
                <p:nvSpPr>
                  <p:cNvPr id="110" name="Elipse 109"/>
                  <p:cNvSpPr/>
                  <p:nvPr/>
                </p:nvSpPr>
                <p:spPr>
                  <a:xfrm>
                    <a:off x="2709333" y="3593996"/>
                    <a:ext cx="745067" cy="443469"/>
                  </a:xfrm>
                  <a:prstGeom prst="ellipse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sz="16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1" name="CuadroTexto 110"/>
                  <p:cNvSpPr txBox="1"/>
                  <p:nvPr/>
                </p:nvSpPr>
                <p:spPr>
                  <a:xfrm>
                    <a:off x="2633380" y="3627864"/>
                    <a:ext cx="907130" cy="41255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600" dirty="0" smtClean="0">
                        <a:solidFill>
                          <a:srgbClr val="FFFFFF"/>
                        </a:solidFill>
                      </a:rPr>
                      <a:t>TAB2/3</a:t>
                    </a:r>
                    <a:endParaRPr lang="es-ES" sz="16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7" name="Agrupar 106"/>
                <p:cNvGrpSpPr/>
                <p:nvPr/>
              </p:nvGrpSpPr>
              <p:grpSpPr>
                <a:xfrm>
                  <a:off x="5506414" y="3136811"/>
                  <a:ext cx="745067" cy="443469"/>
                  <a:chOff x="2709333" y="3593996"/>
                  <a:chExt cx="745067" cy="443469"/>
                </a:xfrm>
              </p:grpSpPr>
              <p:sp>
                <p:nvSpPr>
                  <p:cNvPr id="108" name="Elipse 107"/>
                  <p:cNvSpPr/>
                  <p:nvPr/>
                </p:nvSpPr>
                <p:spPr>
                  <a:xfrm>
                    <a:off x="2709333" y="3593996"/>
                    <a:ext cx="745067" cy="443469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sz="1600"/>
                  </a:p>
                </p:txBody>
              </p:sp>
              <p:sp>
                <p:nvSpPr>
                  <p:cNvPr id="109" name="CuadroTexto 108"/>
                  <p:cNvSpPr txBox="1"/>
                  <p:nvPr/>
                </p:nvSpPr>
                <p:spPr>
                  <a:xfrm>
                    <a:off x="2741853" y="3607230"/>
                    <a:ext cx="694259" cy="41255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600" dirty="0" smtClean="0">
                        <a:solidFill>
                          <a:srgbClr val="FFFFFF"/>
                        </a:solidFill>
                      </a:rPr>
                      <a:t>TAK1</a:t>
                    </a:r>
                    <a:endParaRPr lang="es-ES" sz="16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00" name="Agrupar 99"/>
            <p:cNvGrpSpPr/>
            <p:nvPr/>
          </p:nvGrpSpPr>
          <p:grpSpPr>
            <a:xfrm>
              <a:off x="1397469" y="4339385"/>
              <a:ext cx="687682" cy="401746"/>
              <a:chOff x="3956696" y="3034636"/>
              <a:chExt cx="687682" cy="401746"/>
            </a:xfrm>
          </p:grpSpPr>
          <p:sp>
            <p:nvSpPr>
              <p:cNvPr id="101" name="Elipse 100"/>
              <p:cNvSpPr/>
              <p:nvPr/>
            </p:nvSpPr>
            <p:spPr>
              <a:xfrm>
                <a:off x="3956696" y="3034636"/>
                <a:ext cx="687682" cy="40174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CuadroTexto 101"/>
              <p:cNvSpPr txBox="1"/>
              <p:nvPr/>
            </p:nvSpPr>
            <p:spPr>
              <a:xfrm>
                <a:off x="4041552" y="3080691"/>
                <a:ext cx="569387" cy="3385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s-ES" sz="1600" dirty="0" smtClean="0">
                    <a:solidFill>
                      <a:srgbClr val="FFFFFF"/>
                    </a:solidFill>
                  </a:rPr>
                  <a:t>IKKα</a:t>
                </a:r>
                <a:endParaRPr lang="es-ES" sz="160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20" name="Agrupar 119"/>
          <p:cNvGrpSpPr/>
          <p:nvPr/>
        </p:nvGrpSpPr>
        <p:grpSpPr>
          <a:xfrm>
            <a:off x="3086982" y="4916739"/>
            <a:ext cx="954090" cy="517908"/>
            <a:chOff x="2697523" y="4916739"/>
            <a:chExt cx="954090" cy="517908"/>
          </a:xfrm>
        </p:grpSpPr>
        <p:grpSp>
          <p:nvGrpSpPr>
            <p:cNvPr id="121" name="Agrupar 120"/>
            <p:cNvGrpSpPr/>
            <p:nvPr/>
          </p:nvGrpSpPr>
          <p:grpSpPr>
            <a:xfrm>
              <a:off x="3159897" y="5117720"/>
              <a:ext cx="491716" cy="316927"/>
              <a:chOff x="3159897" y="5117720"/>
              <a:chExt cx="491716" cy="316927"/>
            </a:xfrm>
          </p:grpSpPr>
          <p:grpSp>
            <p:nvGrpSpPr>
              <p:cNvPr id="123" name="Agrupar 122"/>
              <p:cNvGrpSpPr/>
              <p:nvPr/>
            </p:nvGrpSpPr>
            <p:grpSpPr>
              <a:xfrm>
                <a:off x="3159897" y="5185901"/>
                <a:ext cx="253999" cy="248746"/>
                <a:chOff x="2727310" y="3638051"/>
                <a:chExt cx="269650" cy="340258"/>
              </a:xfrm>
            </p:grpSpPr>
            <p:sp>
              <p:nvSpPr>
                <p:cNvPr id="127" name="Elipse 126"/>
                <p:cNvSpPr/>
                <p:nvPr/>
              </p:nvSpPr>
              <p:spPr>
                <a:xfrm>
                  <a:off x="2727310" y="3665583"/>
                  <a:ext cx="253999" cy="31272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8" name="CuadroTexto 127"/>
                <p:cNvSpPr txBox="1"/>
                <p:nvPr/>
              </p:nvSpPr>
              <p:spPr>
                <a:xfrm>
                  <a:off x="2730391" y="3638051"/>
                  <a:ext cx="266569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s-ES" sz="1200" b="1" dirty="0">
                      <a:solidFill>
                        <a:srgbClr val="FFFFFF"/>
                      </a:solidFill>
                    </a:rPr>
                    <a:t>P</a:t>
                  </a:r>
                </a:p>
              </p:txBody>
            </p:sp>
          </p:grpSp>
          <p:grpSp>
            <p:nvGrpSpPr>
              <p:cNvPr id="124" name="Agrupar 123"/>
              <p:cNvGrpSpPr/>
              <p:nvPr/>
            </p:nvGrpSpPr>
            <p:grpSpPr>
              <a:xfrm>
                <a:off x="3397614" y="5117720"/>
                <a:ext cx="253999" cy="248746"/>
                <a:chOff x="2727310" y="3638051"/>
                <a:chExt cx="269650" cy="340258"/>
              </a:xfrm>
            </p:grpSpPr>
            <p:sp>
              <p:nvSpPr>
                <p:cNvPr id="125" name="Elipse 124"/>
                <p:cNvSpPr/>
                <p:nvPr/>
              </p:nvSpPr>
              <p:spPr>
                <a:xfrm>
                  <a:off x="2727310" y="3665583"/>
                  <a:ext cx="253999" cy="31272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6" name="CuadroTexto 125"/>
                <p:cNvSpPr txBox="1"/>
                <p:nvPr/>
              </p:nvSpPr>
              <p:spPr>
                <a:xfrm>
                  <a:off x="2730391" y="3638051"/>
                  <a:ext cx="266569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s-ES" sz="1200" b="1" dirty="0">
                      <a:solidFill>
                        <a:srgbClr val="FFFFFF"/>
                      </a:solidFill>
                    </a:rPr>
                    <a:t>P</a:t>
                  </a:r>
                </a:p>
              </p:txBody>
            </p:sp>
          </p:grpSp>
        </p:grpSp>
        <p:cxnSp>
          <p:nvCxnSpPr>
            <p:cNvPr id="122" name="Conector curvado 121"/>
            <p:cNvCxnSpPr>
              <a:endCxn id="128" idx="0"/>
            </p:cNvCxnSpPr>
            <p:nvPr/>
          </p:nvCxnSpPr>
          <p:spPr>
            <a:xfrm>
              <a:off x="2697523" y="4916739"/>
              <a:ext cx="590825" cy="269162"/>
            </a:xfrm>
            <a:prstGeom prst="curvedConnector2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CuadroTexto 128"/>
          <p:cNvSpPr txBox="1"/>
          <p:nvPr/>
        </p:nvSpPr>
        <p:spPr>
          <a:xfrm>
            <a:off x="3021407" y="5962670"/>
            <a:ext cx="1959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008000"/>
                </a:solidFill>
              </a:rPr>
              <a:t>Inactive</a:t>
            </a:r>
            <a:endParaRPr lang="es-ES" sz="2000" b="1" dirty="0">
              <a:solidFill>
                <a:srgbClr val="008000"/>
              </a:solidFill>
            </a:endParaRPr>
          </a:p>
        </p:txBody>
      </p:sp>
      <p:sp>
        <p:nvSpPr>
          <p:cNvPr id="130" name="CuadroTexto 129"/>
          <p:cNvSpPr txBox="1"/>
          <p:nvPr/>
        </p:nvSpPr>
        <p:spPr>
          <a:xfrm>
            <a:off x="2971447" y="6050733"/>
            <a:ext cx="1959879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FF0000"/>
                </a:solidFill>
              </a:rPr>
              <a:t>Active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131" name="Elipse 130"/>
          <p:cNvSpPr/>
          <p:nvPr/>
        </p:nvSpPr>
        <p:spPr>
          <a:xfrm>
            <a:off x="2929104" y="4698458"/>
            <a:ext cx="1915568" cy="962710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2" name="Rectángulo 131"/>
          <p:cNvSpPr/>
          <p:nvPr/>
        </p:nvSpPr>
        <p:spPr>
          <a:xfrm>
            <a:off x="3226966" y="6050733"/>
            <a:ext cx="1566306" cy="4001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33" name="Agrupar 132"/>
          <p:cNvGrpSpPr/>
          <p:nvPr/>
        </p:nvGrpSpPr>
        <p:grpSpPr>
          <a:xfrm>
            <a:off x="3285484" y="5607223"/>
            <a:ext cx="1386352" cy="410830"/>
            <a:chOff x="3141867" y="5595265"/>
            <a:chExt cx="1386352" cy="410830"/>
          </a:xfrm>
        </p:grpSpPr>
        <p:grpSp>
          <p:nvGrpSpPr>
            <p:cNvPr id="134" name="Agrupar 133"/>
            <p:cNvGrpSpPr/>
            <p:nvPr/>
          </p:nvGrpSpPr>
          <p:grpSpPr>
            <a:xfrm>
              <a:off x="3141867" y="5595265"/>
              <a:ext cx="687682" cy="401746"/>
              <a:chOff x="2709333" y="3593996"/>
              <a:chExt cx="745067" cy="443469"/>
            </a:xfrm>
          </p:grpSpPr>
          <p:sp>
            <p:nvSpPr>
              <p:cNvPr id="138" name="Elipse 137"/>
              <p:cNvSpPr/>
              <p:nvPr/>
            </p:nvSpPr>
            <p:spPr>
              <a:xfrm>
                <a:off x="2709333" y="3593996"/>
                <a:ext cx="745067" cy="443469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CuadroTexto 138"/>
              <p:cNvSpPr txBox="1"/>
              <p:nvPr/>
            </p:nvSpPr>
            <p:spPr>
              <a:xfrm>
                <a:off x="2780148" y="3627863"/>
                <a:ext cx="611039" cy="37371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s-ES" sz="1600" dirty="0" err="1" smtClean="0">
                    <a:solidFill>
                      <a:srgbClr val="FFFFFF"/>
                    </a:solidFill>
                  </a:rPr>
                  <a:t>RelA</a:t>
                </a:r>
                <a:endParaRPr lang="es-ES" sz="16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5" name="Agrupar 134"/>
            <p:cNvGrpSpPr/>
            <p:nvPr/>
          </p:nvGrpSpPr>
          <p:grpSpPr>
            <a:xfrm>
              <a:off x="3840537" y="5604349"/>
              <a:ext cx="687682" cy="401746"/>
              <a:chOff x="2709333" y="3593996"/>
              <a:chExt cx="745067" cy="443469"/>
            </a:xfrm>
          </p:grpSpPr>
          <p:sp>
            <p:nvSpPr>
              <p:cNvPr id="136" name="Elipse 135"/>
              <p:cNvSpPr/>
              <p:nvPr/>
            </p:nvSpPr>
            <p:spPr>
              <a:xfrm>
                <a:off x="2709333" y="3593996"/>
                <a:ext cx="745067" cy="443469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  <p:sp>
            <p:nvSpPr>
              <p:cNvPr id="137" name="CuadroTexto 136"/>
              <p:cNvSpPr txBox="1"/>
              <p:nvPr/>
            </p:nvSpPr>
            <p:spPr>
              <a:xfrm>
                <a:off x="2835186" y="3627863"/>
                <a:ext cx="542220" cy="37371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s-ES" sz="1600" dirty="0" smtClean="0">
                    <a:solidFill>
                      <a:srgbClr val="FFFFFF"/>
                    </a:solidFill>
                  </a:rPr>
                  <a:t>p50</a:t>
                </a:r>
                <a:endParaRPr lang="es-ES" sz="160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" name="Agrupar 1"/>
          <p:cNvGrpSpPr/>
          <p:nvPr/>
        </p:nvGrpSpPr>
        <p:grpSpPr>
          <a:xfrm>
            <a:off x="1364725" y="2743035"/>
            <a:ext cx="3514703" cy="1228913"/>
            <a:chOff x="1364725" y="2743035"/>
            <a:chExt cx="3514703" cy="1228913"/>
          </a:xfrm>
        </p:grpSpPr>
        <p:grpSp>
          <p:nvGrpSpPr>
            <p:cNvPr id="70" name="Agrupar 69"/>
            <p:cNvGrpSpPr/>
            <p:nvPr/>
          </p:nvGrpSpPr>
          <p:grpSpPr>
            <a:xfrm>
              <a:off x="2005128" y="2743035"/>
              <a:ext cx="2874300" cy="1228913"/>
              <a:chOff x="1615669" y="2743035"/>
              <a:chExt cx="2874300" cy="1228913"/>
            </a:xfrm>
          </p:grpSpPr>
          <p:grpSp>
            <p:nvGrpSpPr>
              <p:cNvPr id="71" name="Agrupar 70"/>
              <p:cNvGrpSpPr/>
              <p:nvPr/>
            </p:nvGrpSpPr>
            <p:grpSpPr>
              <a:xfrm rot="3193238">
                <a:off x="1695191" y="3142190"/>
                <a:ext cx="750236" cy="909279"/>
                <a:chOff x="679809" y="3621339"/>
                <a:chExt cx="750236" cy="909279"/>
              </a:xfrm>
            </p:grpSpPr>
            <p:grpSp>
              <p:nvGrpSpPr>
                <p:cNvPr id="86" name="Agrupar 85"/>
                <p:cNvGrpSpPr/>
                <p:nvPr/>
              </p:nvGrpSpPr>
              <p:grpSpPr>
                <a:xfrm>
                  <a:off x="679809" y="3621339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96" name="Elipse 95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97" name="CuadroTexto 96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7" name="Agrupar 86"/>
                <p:cNvGrpSpPr/>
                <p:nvPr/>
              </p:nvGrpSpPr>
              <p:grpSpPr>
                <a:xfrm>
                  <a:off x="814013" y="3816538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94" name="Elipse 93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95" name="CuadroTexto 94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8" name="Agrupar 87"/>
                <p:cNvGrpSpPr/>
                <p:nvPr/>
              </p:nvGrpSpPr>
              <p:grpSpPr>
                <a:xfrm>
                  <a:off x="942961" y="4010732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92" name="Elipse 91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93" name="CuadroTexto 92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9" name="Agrupar 88"/>
                <p:cNvGrpSpPr/>
                <p:nvPr/>
              </p:nvGrpSpPr>
              <p:grpSpPr>
                <a:xfrm>
                  <a:off x="1062336" y="4217893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90" name="Elipse 89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91" name="CuadroTexto 90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72" name="CuadroTexto 71"/>
              <p:cNvSpPr txBox="1"/>
              <p:nvPr/>
            </p:nvSpPr>
            <p:spPr>
              <a:xfrm>
                <a:off x="3183964" y="2743035"/>
                <a:ext cx="1306005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b="1" dirty="0" smtClean="0">
                    <a:solidFill>
                      <a:srgbClr val="FF0000"/>
                    </a:solidFill>
                  </a:rPr>
                  <a:t>K63</a:t>
                </a:r>
                <a:r>
                  <a:rPr lang="es-ES" sz="1600" b="1" dirty="0" smtClean="0"/>
                  <a:t>-linked </a:t>
                </a:r>
                <a:r>
                  <a:rPr lang="es-ES" sz="1600" b="1" dirty="0" err="1" smtClean="0"/>
                  <a:t>polyUb</a:t>
                </a:r>
                <a:endParaRPr lang="es-ES" sz="1600" b="1" dirty="0"/>
              </a:p>
            </p:txBody>
          </p:sp>
          <p:grpSp>
            <p:nvGrpSpPr>
              <p:cNvPr id="73" name="Agrupar 72"/>
              <p:cNvGrpSpPr/>
              <p:nvPr/>
            </p:nvGrpSpPr>
            <p:grpSpPr>
              <a:xfrm rot="20959297">
                <a:off x="2771788" y="2868421"/>
                <a:ext cx="750236" cy="909279"/>
                <a:chOff x="1439024" y="3231755"/>
                <a:chExt cx="750236" cy="909279"/>
              </a:xfrm>
            </p:grpSpPr>
            <p:grpSp>
              <p:nvGrpSpPr>
                <p:cNvPr id="74" name="Agrupar 73"/>
                <p:cNvGrpSpPr/>
                <p:nvPr/>
              </p:nvGrpSpPr>
              <p:grpSpPr>
                <a:xfrm>
                  <a:off x="1439024" y="3231755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84" name="Elipse 83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85" name="CuadroTexto 84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5" name="Agrupar 74"/>
                <p:cNvGrpSpPr/>
                <p:nvPr/>
              </p:nvGrpSpPr>
              <p:grpSpPr>
                <a:xfrm>
                  <a:off x="1573228" y="3426954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82" name="Elipse 81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83" name="CuadroTexto 82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6" name="Agrupar 75"/>
                <p:cNvGrpSpPr/>
                <p:nvPr/>
              </p:nvGrpSpPr>
              <p:grpSpPr>
                <a:xfrm>
                  <a:off x="1702176" y="3621148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80" name="Elipse 79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81" name="CuadroTexto 80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7" name="Agrupar 76"/>
                <p:cNvGrpSpPr/>
                <p:nvPr/>
              </p:nvGrpSpPr>
              <p:grpSpPr>
                <a:xfrm>
                  <a:off x="1821551" y="3828309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78" name="Elipse 77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79" name="CuadroTexto 78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  <p:sp>
          <p:nvSpPr>
            <p:cNvPr id="141" name="CuadroTexto 140"/>
            <p:cNvSpPr txBox="1"/>
            <p:nvPr/>
          </p:nvSpPr>
          <p:spPr>
            <a:xfrm>
              <a:off x="1364725" y="3215818"/>
              <a:ext cx="97254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 smtClean="0">
                  <a:solidFill>
                    <a:srgbClr val="FF0000"/>
                  </a:solidFill>
                </a:rPr>
                <a:t>Met1</a:t>
              </a:r>
              <a:r>
                <a:rPr lang="es-ES" sz="1600" b="1" dirty="0" smtClean="0"/>
                <a:t>-</a:t>
              </a:r>
            </a:p>
            <a:p>
              <a:pPr algn="ctr"/>
              <a:r>
                <a:rPr lang="es-ES" sz="1600" b="1" dirty="0" err="1" smtClean="0"/>
                <a:t>polyUb</a:t>
              </a:r>
              <a:endParaRPr lang="es-ES" sz="1600" b="1" dirty="0"/>
            </a:p>
          </p:txBody>
        </p:sp>
      </p:grpSp>
      <p:grpSp>
        <p:nvGrpSpPr>
          <p:cNvPr id="34" name="Agrupar 33"/>
          <p:cNvGrpSpPr/>
          <p:nvPr/>
        </p:nvGrpSpPr>
        <p:grpSpPr>
          <a:xfrm>
            <a:off x="2921076" y="4149915"/>
            <a:ext cx="1919252" cy="563007"/>
            <a:chOff x="2531617" y="4149915"/>
            <a:chExt cx="1919252" cy="563007"/>
          </a:xfrm>
        </p:grpSpPr>
        <p:grpSp>
          <p:nvGrpSpPr>
            <p:cNvPr id="35" name="Agrupar 34"/>
            <p:cNvGrpSpPr/>
            <p:nvPr/>
          </p:nvGrpSpPr>
          <p:grpSpPr>
            <a:xfrm>
              <a:off x="2531617" y="4149915"/>
              <a:ext cx="253999" cy="248746"/>
              <a:chOff x="2727310" y="3638051"/>
              <a:chExt cx="269650" cy="340258"/>
            </a:xfrm>
          </p:grpSpPr>
          <p:sp>
            <p:nvSpPr>
              <p:cNvPr id="37" name="Elipse 36"/>
              <p:cNvSpPr/>
              <p:nvPr/>
            </p:nvSpPr>
            <p:spPr>
              <a:xfrm>
                <a:off x="2727310" y="3665583"/>
                <a:ext cx="253999" cy="31272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CuadroTexto 37"/>
              <p:cNvSpPr txBox="1"/>
              <p:nvPr/>
            </p:nvSpPr>
            <p:spPr>
              <a:xfrm>
                <a:off x="2730391" y="3638051"/>
                <a:ext cx="266569" cy="27699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s-ES" sz="1200" b="1" dirty="0">
                    <a:solidFill>
                      <a:srgbClr val="FFFFFF"/>
                    </a:solidFill>
                  </a:rPr>
                  <a:t>P</a:t>
                </a:r>
              </a:p>
            </p:txBody>
          </p:sp>
        </p:grpSp>
        <p:cxnSp>
          <p:nvCxnSpPr>
            <p:cNvPr id="36" name="Conector curvado 35"/>
            <p:cNvCxnSpPr>
              <a:stCxn id="108" idx="4"/>
            </p:cNvCxnSpPr>
            <p:nvPr/>
          </p:nvCxnSpPr>
          <p:spPr>
            <a:xfrm rot="5400000">
              <a:off x="3605615" y="3867669"/>
              <a:ext cx="457125" cy="1233382"/>
            </a:xfrm>
            <a:prstGeom prst="curvedConnector2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9320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L 0.28716 0.0594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8" y="296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1" grpId="0" animBg="1"/>
      <p:bldP spid="13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78FF90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smtClean="0">
                <a:latin typeface="Trebuchet MS"/>
                <a:cs typeface="Trebuchet MS"/>
              </a:rPr>
              <a:t>Sistema Ubiquitina</a:t>
            </a:r>
            <a:endParaRPr lang="es-ES_tradnl" sz="2000">
              <a:latin typeface="Trebuchet MS"/>
              <a:cs typeface="Trebuchet MS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768552" y="1399846"/>
            <a:ext cx="3115733" cy="963601"/>
            <a:chOff x="379093" y="1399846"/>
            <a:chExt cx="3115733" cy="963601"/>
          </a:xfrm>
        </p:grpSpPr>
        <p:cxnSp>
          <p:nvCxnSpPr>
            <p:cNvPr id="4" name="Conector recto 3"/>
            <p:cNvCxnSpPr/>
            <p:nvPr/>
          </p:nvCxnSpPr>
          <p:spPr>
            <a:xfrm>
              <a:off x="379093" y="1940112"/>
              <a:ext cx="3115733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uadroTexto 4"/>
            <p:cNvSpPr txBox="1"/>
            <p:nvPr/>
          </p:nvSpPr>
          <p:spPr>
            <a:xfrm>
              <a:off x="379093" y="1987711"/>
              <a:ext cx="1229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Citoplasma</a:t>
              </a:r>
              <a:endParaRPr lang="es-ES" dirty="0"/>
            </a:p>
          </p:txBody>
        </p:sp>
        <p:sp>
          <p:nvSpPr>
            <p:cNvPr id="6" name="Cilindro 5"/>
            <p:cNvSpPr/>
            <p:nvPr/>
          </p:nvSpPr>
          <p:spPr>
            <a:xfrm>
              <a:off x="1782443" y="1584512"/>
              <a:ext cx="135466" cy="711200"/>
            </a:xfrm>
            <a:prstGeom prst="can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Cilindro 7"/>
            <p:cNvSpPr/>
            <p:nvPr/>
          </p:nvSpPr>
          <p:spPr>
            <a:xfrm>
              <a:off x="1900977" y="1652247"/>
              <a:ext cx="135466" cy="711200"/>
            </a:xfrm>
            <a:prstGeom prst="can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Cilindro 8"/>
            <p:cNvSpPr/>
            <p:nvPr/>
          </p:nvSpPr>
          <p:spPr>
            <a:xfrm>
              <a:off x="2019510" y="1584512"/>
              <a:ext cx="135466" cy="711200"/>
            </a:xfrm>
            <a:prstGeom prst="can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2154976" y="1399846"/>
              <a:ext cx="7945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TNFR1</a:t>
              </a:r>
              <a:endParaRPr lang="es-ES" dirty="0"/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2031259" y="630980"/>
            <a:ext cx="563977" cy="853532"/>
            <a:chOff x="1641800" y="630980"/>
            <a:chExt cx="563977" cy="853532"/>
          </a:xfrm>
        </p:grpSpPr>
        <p:sp>
          <p:nvSpPr>
            <p:cNvPr id="12" name="CuadroTexto 11"/>
            <p:cNvSpPr txBox="1"/>
            <p:nvPr/>
          </p:nvSpPr>
          <p:spPr>
            <a:xfrm>
              <a:off x="1641800" y="630980"/>
              <a:ext cx="552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TNF</a:t>
              </a:r>
              <a:endParaRPr lang="es-ES" dirty="0"/>
            </a:p>
          </p:txBody>
        </p:sp>
        <p:sp>
          <p:nvSpPr>
            <p:cNvPr id="13" name="Elipse 12"/>
            <p:cNvSpPr/>
            <p:nvPr/>
          </p:nvSpPr>
          <p:spPr>
            <a:xfrm>
              <a:off x="1900977" y="1315179"/>
              <a:ext cx="152400" cy="169333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Elipse 13"/>
            <p:cNvSpPr/>
            <p:nvPr/>
          </p:nvSpPr>
          <p:spPr>
            <a:xfrm>
              <a:off x="2053377" y="1128919"/>
              <a:ext cx="152400" cy="169333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Elipse 14"/>
            <p:cNvSpPr/>
            <p:nvPr/>
          </p:nvSpPr>
          <p:spPr>
            <a:xfrm>
              <a:off x="1748583" y="1061187"/>
              <a:ext cx="152400" cy="169333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Agrupar 15"/>
          <p:cNvGrpSpPr/>
          <p:nvPr/>
        </p:nvGrpSpPr>
        <p:grpSpPr>
          <a:xfrm>
            <a:off x="1680665" y="2278782"/>
            <a:ext cx="1595952" cy="918530"/>
            <a:chOff x="1291206" y="2278782"/>
            <a:chExt cx="1595952" cy="918530"/>
          </a:xfrm>
        </p:grpSpPr>
        <p:sp>
          <p:nvSpPr>
            <p:cNvPr id="17" name="CuadroTexto 16"/>
            <p:cNvSpPr txBox="1"/>
            <p:nvPr/>
          </p:nvSpPr>
          <p:spPr>
            <a:xfrm>
              <a:off x="2047077" y="2278782"/>
              <a:ext cx="840081" cy="3693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TRADD</a:t>
              </a:r>
              <a:endParaRPr lang="es-ES" dirty="0"/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1291206" y="2490912"/>
              <a:ext cx="779104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s-ES" dirty="0" smtClean="0"/>
                <a:t>TRAF2</a:t>
              </a:r>
              <a:endParaRPr lang="es-ES" dirty="0"/>
            </a:p>
          </p:txBody>
        </p:sp>
        <p:grpSp>
          <p:nvGrpSpPr>
            <p:cNvPr id="19" name="Agrupar 18"/>
            <p:cNvGrpSpPr/>
            <p:nvPr/>
          </p:nvGrpSpPr>
          <p:grpSpPr>
            <a:xfrm>
              <a:off x="2092440" y="2648114"/>
              <a:ext cx="745067" cy="549198"/>
              <a:chOff x="2709333" y="3522134"/>
              <a:chExt cx="745067" cy="549198"/>
            </a:xfrm>
          </p:grpSpPr>
          <p:sp>
            <p:nvSpPr>
              <p:cNvPr id="20" name="Elipse 19"/>
              <p:cNvSpPr/>
              <p:nvPr/>
            </p:nvSpPr>
            <p:spPr>
              <a:xfrm>
                <a:off x="2709333" y="3522134"/>
                <a:ext cx="745067" cy="5491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" name="CuadroTexto 20"/>
              <p:cNvSpPr txBox="1"/>
              <p:nvPr/>
            </p:nvSpPr>
            <p:spPr>
              <a:xfrm>
                <a:off x="2780148" y="3627863"/>
                <a:ext cx="604402" cy="3693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s-ES" dirty="0" smtClean="0">
                    <a:solidFill>
                      <a:schemeClr val="tx1"/>
                    </a:solidFill>
                  </a:rPr>
                  <a:t>RIP1</a:t>
                </a:r>
                <a:endParaRPr lang="es-E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2" name="Agrupar 21"/>
          <p:cNvGrpSpPr/>
          <p:nvPr/>
        </p:nvGrpSpPr>
        <p:grpSpPr>
          <a:xfrm>
            <a:off x="2647225" y="5260418"/>
            <a:ext cx="2061176" cy="743847"/>
            <a:chOff x="2467043" y="5262248"/>
            <a:chExt cx="2061176" cy="743847"/>
          </a:xfrm>
        </p:grpSpPr>
        <p:grpSp>
          <p:nvGrpSpPr>
            <p:cNvPr id="23" name="Agrupar 22"/>
            <p:cNvGrpSpPr/>
            <p:nvPr/>
          </p:nvGrpSpPr>
          <p:grpSpPr>
            <a:xfrm>
              <a:off x="3504642" y="5262248"/>
              <a:ext cx="687682" cy="401746"/>
              <a:chOff x="2709333" y="3593996"/>
              <a:chExt cx="745067" cy="443469"/>
            </a:xfrm>
            <a:solidFill>
              <a:srgbClr val="953735"/>
            </a:solidFill>
          </p:grpSpPr>
          <p:sp>
            <p:nvSpPr>
              <p:cNvPr id="32" name="Elipse 31"/>
              <p:cNvSpPr/>
              <p:nvPr/>
            </p:nvSpPr>
            <p:spPr>
              <a:xfrm>
                <a:off x="2709333" y="3593996"/>
                <a:ext cx="745067" cy="44346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  <p:sp>
            <p:nvSpPr>
              <p:cNvPr id="33" name="CuadroTexto 32"/>
              <p:cNvSpPr txBox="1"/>
              <p:nvPr/>
            </p:nvSpPr>
            <p:spPr>
              <a:xfrm>
                <a:off x="2823905" y="3627864"/>
                <a:ext cx="604200" cy="37371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s-ES" sz="1600" dirty="0" err="1" smtClean="0">
                    <a:solidFill>
                      <a:srgbClr val="FFFFFF"/>
                    </a:solidFill>
                  </a:rPr>
                  <a:t>IkB</a:t>
                </a:r>
                <a:r>
                  <a:rPr lang="es-ES" sz="1600" dirty="0" smtClean="0">
                    <a:solidFill>
                      <a:srgbClr val="FFFFFF"/>
                    </a:solidFill>
                  </a:rPr>
                  <a:t>α</a:t>
                </a:r>
                <a:endParaRPr lang="es-ES" sz="16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" name="Agrupar 23"/>
            <p:cNvGrpSpPr/>
            <p:nvPr/>
          </p:nvGrpSpPr>
          <p:grpSpPr>
            <a:xfrm>
              <a:off x="2467043" y="5595265"/>
              <a:ext cx="2061176" cy="410830"/>
              <a:chOff x="2467043" y="5595265"/>
              <a:chExt cx="2061176" cy="410830"/>
            </a:xfrm>
          </p:grpSpPr>
          <p:grpSp>
            <p:nvGrpSpPr>
              <p:cNvPr id="25" name="Agrupar 24"/>
              <p:cNvGrpSpPr/>
              <p:nvPr/>
            </p:nvGrpSpPr>
            <p:grpSpPr>
              <a:xfrm>
                <a:off x="3141867" y="5595265"/>
                <a:ext cx="687682" cy="401746"/>
                <a:chOff x="2709333" y="3593996"/>
                <a:chExt cx="745067" cy="443469"/>
              </a:xfrm>
            </p:grpSpPr>
            <p:sp>
              <p:nvSpPr>
                <p:cNvPr id="30" name="Elipse 29"/>
                <p:cNvSpPr/>
                <p:nvPr/>
              </p:nvSpPr>
              <p:spPr>
                <a:xfrm>
                  <a:off x="2709333" y="3593996"/>
                  <a:ext cx="745067" cy="44346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CuadroTexto 30"/>
                <p:cNvSpPr txBox="1"/>
                <p:nvPr/>
              </p:nvSpPr>
              <p:spPr>
                <a:xfrm>
                  <a:off x="2780148" y="3627863"/>
                  <a:ext cx="611039" cy="3737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s-ES" sz="1600" dirty="0" err="1" smtClean="0">
                      <a:solidFill>
                        <a:srgbClr val="FFFFFF"/>
                      </a:solidFill>
                    </a:rPr>
                    <a:t>RelA</a:t>
                  </a:r>
                  <a:endParaRPr lang="es-ES" sz="16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6" name="Agrupar 25"/>
              <p:cNvGrpSpPr/>
              <p:nvPr/>
            </p:nvGrpSpPr>
            <p:grpSpPr>
              <a:xfrm>
                <a:off x="3840537" y="5604349"/>
                <a:ext cx="687682" cy="401746"/>
                <a:chOff x="2709333" y="3593996"/>
                <a:chExt cx="745067" cy="443469"/>
              </a:xfrm>
            </p:grpSpPr>
            <p:sp>
              <p:nvSpPr>
                <p:cNvPr id="28" name="Elipse 27"/>
                <p:cNvSpPr/>
                <p:nvPr/>
              </p:nvSpPr>
              <p:spPr>
                <a:xfrm>
                  <a:off x="2709333" y="3593996"/>
                  <a:ext cx="745067" cy="443469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600"/>
                </a:p>
              </p:txBody>
            </p:sp>
            <p:sp>
              <p:nvSpPr>
                <p:cNvPr id="29" name="CuadroTexto 28"/>
                <p:cNvSpPr txBox="1"/>
                <p:nvPr/>
              </p:nvSpPr>
              <p:spPr>
                <a:xfrm>
                  <a:off x="2835186" y="3627863"/>
                  <a:ext cx="542220" cy="3737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s-ES" sz="1600" dirty="0" smtClean="0">
                      <a:solidFill>
                        <a:srgbClr val="FFFFFF"/>
                      </a:solidFill>
                    </a:rPr>
                    <a:t>p50</a:t>
                  </a:r>
                  <a:endParaRPr lang="es-ES" sz="16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7" name="CuadroTexto 26"/>
              <p:cNvSpPr txBox="1"/>
              <p:nvPr/>
            </p:nvSpPr>
            <p:spPr>
              <a:xfrm>
                <a:off x="2467043" y="5635030"/>
                <a:ext cx="6903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b="1" dirty="0" smtClean="0"/>
                  <a:t>NF-</a:t>
                </a:r>
                <a:r>
                  <a:rPr lang="es-ES" sz="1600" b="1" dirty="0" err="1" smtClean="0"/>
                  <a:t>κB</a:t>
                </a:r>
                <a:endParaRPr lang="es-ES" sz="1600" b="1" dirty="0"/>
              </a:p>
            </p:txBody>
          </p:sp>
        </p:grpSp>
      </p:grpSp>
      <p:grpSp>
        <p:nvGrpSpPr>
          <p:cNvPr id="39" name="Agrupar 38"/>
          <p:cNvGrpSpPr/>
          <p:nvPr/>
        </p:nvGrpSpPr>
        <p:grpSpPr>
          <a:xfrm>
            <a:off x="4085337" y="3455813"/>
            <a:ext cx="4719569" cy="2076262"/>
            <a:chOff x="3695878" y="3455813"/>
            <a:chExt cx="4719569" cy="2076262"/>
          </a:xfrm>
        </p:grpSpPr>
        <p:grpSp>
          <p:nvGrpSpPr>
            <p:cNvPr id="40" name="Agrupar 39"/>
            <p:cNvGrpSpPr/>
            <p:nvPr/>
          </p:nvGrpSpPr>
          <p:grpSpPr>
            <a:xfrm>
              <a:off x="3695878" y="4633923"/>
              <a:ext cx="1925989" cy="898152"/>
              <a:chOff x="3695878" y="4633923"/>
              <a:chExt cx="1925989" cy="898152"/>
            </a:xfrm>
          </p:grpSpPr>
          <p:grpSp>
            <p:nvGrpSpPr>
              <p:cNvPr id="51" name="Agrupar 50"/>
              <p:cNvGrpSpPr/>
              <p:nvPr/>
            </p:nvGrpSpPr>
            <p:grpSpPr>
              <a:xfrm rot="16040728">
                <a:off x="3785674" y="4544127"/>
                <a:ext cx="733722" cy="913314"/>
                <a:chOff x="5702220" y="4258954"/>
                <a:chExt cx="733722" cy="913314"/>
              </a:xfrm>
            </p:grpSpPr>
            <p:grpSp>
              <p:nvGrpSpPr>
                <p:cNvPr id="53" name="Agrupar 52"/>
                <p:cNvGrpSpPr/>
                <p:nvPr/>
              </p:nvGrpSpPr>
              <p:grpSpPr>
                <a:xfrm>
                  <a:off x="5702220" y="4258954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63" name="Elipse 62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64" name="CuadroTexto 63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4" name="Agrupar 53"/>
                <p:cNvGrpSpPr/>
                <p:nvPr/>
              </p:nvGrpSpPr>
              <p:grpSpPr>
                <a:xfrm>
                  <a:off x="5831168" y="4453148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61" name="Elipse 60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62" name="CuadroTexto 61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5" name="Agrupar 54"/>
                <p:cNvGrpSpPr/>
                <p:nvPr/>
              </p:nvGrpSpPr>
              <p:grpSpPr>
                <a:xfrm>
                  <a:off x="5939285" y="4665349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59" name="Elipse 58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60" name="CuadroTexto 59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6" name="Agrupar 55"/>
                <p:cNvGrpSpPr/>
                <p:nvPr/>
              </p:nvGrpSpPr>
              <p:grpSpPr>
                <a:xfrm>
                  <a:off x="6068233" y="4859543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57" name="Elipse 56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58" name="CuadroTexto 57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52" name="CuadroTexto 51"/>
              <p:cNvSpPr txBox="1"/>
              <p:nvPr/>
            </p:nvSpPr>
            <p:spPr>
              <a:xfrm>
                <a:off x="4178104" y="4947299"/>
                <a:ext cx="1443763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b="1" dirty="0" smtClean="0">
                    <a:solidFill>
                      <a:srgbClr val="FF0000"/>
                    </a:solidFill>
                  </a:rPr>
                  <a:t>K48</a:t>
                </a:r>
                <a:r>
                  <a:rPr lang="es-ES" sz="1600" b="1" dirty="0" smtClean="0"/>
                  <a:t>-linked </a:t>
                </a:r>
                <a:r>
                  <a:rPr lang="es-ES" sz="1600" b="1" dirty="0" err="1" smtClean="0"/>
                  <a:t>polyUb</a:t>
                </a:r>
                <a:endParaRPr lang="es-ES" sz="1600" b="1" dirty="0"/>
              </a:p>
            </p:txBody>
          </p:sp>
        </p:grpSp>
        <p:grpSp>
          <p:nvGrpSpPr>
            <p:cNvPr id="41" name="Agrupar 40"/>
            <p:cNvGrpSpPr/>
            <p:nvPr/>
          </p:nvGrpSpPr>
          <p:grpSpPr>
            <a:xfrm>
              <a:off x="4589960" y="3455813"/>
              <a:ext cx="3825487" cy="1242646"/>
              <a:chOff x="4589960" y="3455813"/>
              <a:chExt cx="3825487" cy="1242646"/>
            </a:xfrm>
          </p:grpSpPr>
          <p:pic>
            <p:nvPicPr>
              <p:cNvPr id="42" name="Imagen 41"/>
              <p:cNvPicPr>
                <a:picLocks noChangeAspect="1"/>
              </p:cNvPicPr>
              <p:nvPr/>
            </p:nvPicPr>
            <p:blipFill rotWithShape="1">
              <a:blip r:embed="rId2"/>
              <a:srcRect l="5170" r="45779"/>
              <a:stretch/>
            </p:blipFill>
            <p:spPr>
              <a:xfrm>
                <a:off x="6434880" y="3455813"/>
                <a:ext cx="1236996" cy="929627"/>
              </a:xfrm>
              <a:prstGeom prst="rect">
                <a:avLst/>
              </a:prstGeom>
            </p:spPr>
          </p:pic>
          <p:cxnSp>
            <p:nvCxnSpPr>
              <p:cNvPr id="43" name="Conector recto de flecha 42"/>
              <p:cNvCxnSpPr/>
              <p:nvPr/>
            </p:nvCxnSpPr>
            <p:spPr>
              <a:xfrm flipV="1">
                <a:off x="4758267" y="4105888"/>
                <a:ext cx="1676613" cy="592571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CuadroTexto 43"/>
              <p:cNvSpPr txBox="1"/>
              <p:nvPr/>
            </p:nvSpPr>
            <p:spPr>
              <a:xfrm>
                <a:off x="4589960" y="3727542"/>
                <a:ext cx="1551235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b="1" dirty="0" err="1" smtClean="0"/>
                  <a:t>Proteasomal</a:t>
                </a:r>
                <a:r>
                  <a:rPr lang="es-ES" sz="1600" b="1" dirty="0" smtClean="0"/>
                  <a:t> </a:t>
                </a:r>
                <a:r>
                  <a:rPr lang="es-ES" sz="1600" b="1" dirty="0" err="1" smtClean="0"/>
                  <a:t>degradation</a:t>
                </a:r>
                <a:endParaRPr lang="es-ES" sz="1600" b="1" dirty="0"/>
              </a:p>
            </p:txBody>
          </p:sp>
          <p:grpSp>
            <p:nvGrpSpPr>
              <p:cNvPr id="45" name="Agrupar 44"/>
              <p:cNvGrpSpPr/>
              <p:nvPr/>
            </p:nvGrpSpPr>
            <p:grpSpPr>
              <a:xfrm>
                <a:off x="7788917" y="3576471"/>
                <a:ext cx="626530" cy="544284"/>
                <a:chOff x="7535334" y="4492728"/>
                <a:chExt cx="694263" cy="619828"/>
              </a:xfrm>
            </p:grpSpPr>
            <p:sp>
              <p:nvSpPr>
                <p:cNvPr id="46" name="Rombo 45"/>
                <p:cNvSpPr/>
                <p:nvPr/>
              </p:nvSpPr>
              <p:spPr>
                <a:xfrm>
                  <a:off x="7535334" y="4541361"/>
                  <a:ext cx="237066" cy="249465"/>
                </a:xfrm>
                <a:prstGeom prst="diamond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" name="Rombo 46"/>
                <p:cNvSpPr/>
                <p:nvPr/>
              </p:nvSpPr>
              <p:spPr>
                <a:xfrm>
                  <a:off x="7789332" y="4693761"/>
                  <a:ext cx="237066" cy="249465"/>
                </a:xfrm>
                <a:prstGeom prst="diamond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8" name="Rombo 47"/>
                <p:cNvSpPr/>
                <p:nvPr/>
              </p:nvSpPr>
              <p:spPr>
                <a:xfrm>
                  <a:off x="7569203" y="4863091"/>
                  <a:ext cx="237066" cy="249465"/>
                </a:xfrm>
                <a:prstGeom prst="diamond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9" name="Rombo 48"/>
                <p:cNvSpPr/>
                <p:nvPr/>
              </p:nvSpPr>
              <p:spPr>
                <a:xfrm>
                  <a:off x="7992531" y="4846161"/>
                  <a:ext cx="237066" cy="249465"/>
                </a:xfrm>
                <a:prstGeom prst="diamond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0" name="Rombo 49"/>
                <p:cNvSpPr/>
                <p:nvPr/>
              </p:nvSpPr>
              <p:spPr>
                <a:xfrm>
                  <a:off x="7924798" y="4492728"/>
                  <a:ext cx="237066" cy="249465"/>
                </a:xfrm>
                <a:prstGeom prst="diamond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</p:grpSp>
      <p:sp>
        <p:nvSpPr>
          <p:cNvPr id="65" name="Elipse 64"/>
          <p:cNvSpPr/>
          <p:nvPr/>
        </p:nvSpPr>
        <p:spPr>
          <a:xfrm>
            <a:off x="5476748" y="5470045"/>
            <a:ext cx="4041751" cy="219489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6" name="Picture 2" descr="http://www.icone-png.com/png/51/5145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7336" y="6102151"/>
            <a:ext cx="1542298" cy="616919"/>
          </a:xfrm>
          <a:prstGeom prst="rect">
            <a:avLst/>
          </a:prstGeom>
          <a:noFill/>
        </p:spPr>
      </p:pic>
      <p:grpSp>
        <p:nvGrpSpPr>
          <p:cNvPr id="67" name="Agrupar 66"/>
          <p:cNvGrpSpPr/>
          <p:nvPr/>
        </p:nvGrpSpPr>
        <p:grpSpPr>
          <a:xfrm>
            <a:off x="7539578" y="6018053"/>
            <a:ext cx="1391126" cy="369332"/>
            <a:chOff x="7336382" y="6018053"/>
            <a:chExt cx="1391126" cy="369332"/>
          </a:xfrm>
        </p:grpSpPr>
        <p:cxnSp>
          <p:nvCxnSpPr>
            <p:cNvPr id="68" name="Conector recto de flecha 67"/>
            <p:cNvCxnSpPr/>
            <p:nvPr/>
          </p:nvCxnSpPr>
          <p:spPr>
            <a:xfrm>
              <a:off x="7396438" y="6377672"/>
              <a:ext cx="1331070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CuadroTexto 68"/>
            <p:cNvSpPr txBox="1"/>
            <p:nvPr/>
          </p:nvSpPr>
          <p:spPr>
            <a:xfrm>
              <a:off x="7336382" y="6018053"/>
              <a:ext cx="13911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Target genes</a:t>
              </a:r>
              <a:endParaRPr lang="es-ES" dirty="0"/>
            </a:p>
          </p:txBody>
        </p:sp>
      </p:grpSp>
      <p:grpSp>
        <p:nvGrpSpPr>
          <p:cNvPr id="98" name="Agrupar 97"/>
          <p:cNvGrpSpPr/>
          <p:nvPr/>
        </p:nvGrpSpPr>
        <p:grpSpPr>
          <a:xfrm>
            <a:off x="1786928" y="3548636"/>
            <a:ext cx="2993390" cy="1488376"/>
            <a:chOff x="1397469" y="3548636"/>
            <a:chExt cx="2993390" cy="1488376"/>
          </a:xfrm>
        </p:grpSpPr>
        <p:grpSp>
          <p:nvGrpSpPr>
            <p:cNvPr id="99" name="Agrupar 98"/>
            <p:cNvGrpSpPr/>
            <p:nvPr/>
          </p:nvGrpSpPr>
          <p:grpSpPr>
            <a:xfrm>
              <a:off x="1461539" y="3548636"/>
              <a:ext cx="2929320" cy="1488376"/>
              <a:chOff x="1461539" y="3548636"/>
              <a:chExt cx="2929320" cy="1488376"/>
            </a:xfrm>
          </p:grpSpPr>
          <p:grpSp>
            <p:nvGrpSpPr>
              <p:cNvPr id="103" name="Agrupar 102"/>
              <p:cNvGrpSpPr/>
              <p:nvPr/>
            </p:nvGrpSpPr>
            <p:grpSpPr>
              <a:xfrm>
                <a:off x="1461539" y="4002457"/>
                <a:ext cx="1357943" cy="1034555"/>
                <a:chOff x="2440111" y="4002457"/>
                <a:chExt cx="1357943" cy="1034555"/>
              </a:xfrm>
            </p:grpSpPr>
            <p:sp>
              <p:nvSpPr>
                <p:cNvPr id="114" name="Elipse 113"/>
                <p:cNvSpPr/>
                <p:nvPr/>
              </p:nvSpPr>
              <p:spPr>
                <a:xfrm>
                  <a:off x="3076506" y="4347511"/>
                  <a:ext cx="687682" cy="401746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600"/>
                </a:p>
              </p:txBody>
            </p:sp>
            <p:grpSp>
              <p:nvGrpSpPr>
                <p:cNvPr id="115" name="Agrupar 114"/>
                <p:cNvGrpSpPr/>
                <p:nvPr/>
              </p:nvGrpSpPr>
              <p:grpSpPr>
                <a:xfrm>
                  <a:off x="2719882" y="4002457"/>
                  <a:ext cx="700466" cy="401746"/>
                  <a:chOff x="2695483" y="3593996"/>
                  <a:chExt cx="758917" cy="443469"/>
                </a:xfrm>
                <a:solidFill>
                  <a:srgbClr val="953735"/>
                </a:solidFill>
              </p:grpSpPr>
              <p:sp>
                <p:nvSpPr>
                  <p:cNvPr id="118" name="Elipse 117"/>
                  <p:cNvSpPr/>
                  <p:nvPr/>
                </p:nvSpPr>
                <p:spPr>
                  <a:xfrm>
                    <a:off x="2709333" y="3593996"/>
                    <a:ext cx="745067" cy="44346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sz="1600"/>
                  </a:p>
                </p:txBody>
              </p:sp>
              <p:sp>
                <p:nvSpPr>
                  <p:cNvPr id="119" name="CuadroTexto 118"/>
                  <p:cNvSpPr txBox="1"/>
                  <p:nvPr/>
                </p:nvSpPr>
                <p:spPr>
                  <a:xfrm>
                    <a:off x="2695483" y="3627863"/>
                    <a:ext cx="728585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600" dirty="0" smtClean="0">
                        <a:solidFill>
                          <a:srgbClr val="FFFFFF"/>
                        </a:solidFill>
                      </a:rPr>
                      <a:t>NEMO</a:t>
                    </a:r>
                    <a:endParaRPr lang="es-ES" sz="16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116" name="CuadroTexto 115"/>
                <p:cNvSpPr txBox="1"/>
                <p:nvPr/>
              </p:nvSpPr>
              <p:spPr>
                <a:xfrm>
                  <a:off x="3157581" y="4384695"/>
                  <a:ext cx="558566" cy="3385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s-ES" sz="1600" dirty="0" smtClean="0">
                      <a:solidFill>
                        <a:srgbClr val="FFFFFF"/>
                      </a:solidFill>
                    </a:rPr>
                    <a:t>IKKβ</a:t>
                  </a:r>
                  <a:endParaRPr lang="es-ES" sz="16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7" name="CuadroTexto 116"/>
                <p:cNvSpPr txBox="1"/>
                <p:nvPr/>
              </p:nvSpPr>
              <p:spPr>
                <a:xfrm>
                  <a:off x="2440111" y="4698458"/>
                  <a:ext cx="135794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600" b="1" dirty="0" smtClean="0"/>
                    <a:t>IKK </a:t>
                  </a:r>
                  <a:r>
                    <a:rPr lang="es-ES" sz="1600" b="1" dirty="0" err="1" smtClean="0"/>
                    <a:t>Complex</a:t>
                  </a:r>
                  <a:endParaRPr lang="es-ES" sz="1600" b="1" dirty="0"/>
                </a:p>
              </p:txBody>
            </p:sp>
          </p:grpSp>
          <p:grpSp>
            <p:nvGrpSpPr>
              <p:cNvPr id="104" name="Agrupar 103"/>
              <p:cNvGrpSpPr/>
              <p:nvPr/>
            </p:nvGrpSpPr>
            <p:grpSpPr>
              <a:xfrm>
                <a:off x="2995360" y="3548636"/>
                <a:ext cx="1395499" cy="707162"/>
                <a:chOff x="4673490" y="2718539"/>
                <a:chExt cx="1577991" cy="861741"/>
              </a:xfrm>
            </p:grpSpPr>
            <p:grpSp>
              <p:nvGrpSpPr>
                <p:cNvPr id="105" name="Agrupar 104"/>
                <p:cNvGrpSpPr/>
                <p:nvPr/>
              </p:nvGrpSpPr>
              <p:grpSpPr>
                <a:xfrm>
                  <a:off x="5133881" y="2718539"/>
                  <a:ext cx="745067" cy="446426"/>
                  <a:chOff x="2709333" y="3593996"/>
                  <a:chExt cx="745067" cy="446426"/>
                </a:xfrm>
                <a:solidFill>
                  <a:srgbClr val="953735"/>
                </a:solidFill>
              </p:grpSpPr>
              <p:sp>
                <p:nvSpPr>
                  <p:cNvPr id="112" name="Elipse 111"/>
                  <p:cNvSpPr/>
                  <p:nvPr/>
                </p:nvSpPr>
                <p:spPr>
                  <a:xfrm>
                    <a:off x="2709333" y="3593996"/>
                    <a:ext cx="745067" cy="443469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sz="1600"/>
                  </a:p>
                </p:txBody>
              </p:sp>
              <p:sp>
                <p:nvSpPr>
                  <p:cNvPr id="113" name="CuadroTexto 112"/>
                  <p:cNvSpPr txBox="1"/>
                  <p:nvPr/>
                </p:nvSpPr>
                <p:spPr>
                  <a:xfrm>
                    <a:off x="2750521" y="3627864"/>
                    <a:ext cx="699924" cy="41255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600" dirty="0" smtClean="0">
                        <a:solidFill>
                          <a:srgbClr val="FFFFFF"/>
                        </a:solidFill>
                      </a:rPr>
                      <a:t>TAB1</a:t>
                    </a:r>
                    <a:endParaRPr lang="es-ES" sz="16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6" name="Agrupar 105"/>
                <p:cNvGrpSpPr/>
                <p:nvPr/>
              </p:nvGrpSpPr>
              <p:grpSpPr>
                <a:xfrm>
                  <a:off x="4673490" y="3126784"/>
                  <a:ext cx="907130" cy="446426"/>
                  <a:chOff x="2633380" y="3593996"/>
                  <a:chExt cx="907130" cy="446426"/>
                </a:xfrm>
              </p:grpSpPr>
              <p:sp>
                <p:nvSpPr>
                  <p:cNvPr id="110" name="Elipse 109"/>
                  <p:cNvSpPr/>
                  <p:nvPr/>
                </p:nvSpPr>
                <p:spPr>
                  <a:xfrm>
                    <a:off x="2709333" y="3593996"/>
                    <a:ext cx="745067" cy="443469"/>
                  </a:xfrm>
                  <a:prstGeom prst="ellipse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sz="16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1" name="CuadroTexto 110"/>
                  <p:cNvSpPr txBox="1"/>
                  <p:nvPr/>
                </p:nvSpPr>
                <p:spPr>
                  <a:xfrm>
                    <a:off x="2633380" y="3627864"/>
                    <a:ext cx="907130" cy="41255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600" dirty="0" smtClean="0">
                        <a:solidFill>
                          <a:srgbClr val="FFFFFF"/>
                        </a:solidFill>
                      </a:rPr>
                      <a:t>TAB2/3</a:t>
                    </a:r>
                    <a:endParaRPr lang="es-ES" sz="16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7" name="Agrupar 106"/>
                <p:cNvGrpSpPr/>
                <p:nvPr/>
              </p:nvGrpSpPr>
              <p:grpSpPr>
                <a:xfrm>
                  <a:off x="5506414" y="3136811"/>
                  <a:ext cx="745067" cy="443469"/>
                  <a:chOff x="2709333" y="3593996"/>
                  <a:chExt cx="745067" cy="443469"/>
                </a:xfrm>
              </p:grpSpPr>
              <p:sp>
                <p:nvSpPr>
                  <p:cNvPr id="108" name="Elipse 107"/>
                  <p:cNvSpPr/>
                  <p:nvPr/>
                </p:nvSpPr>
                <p:spPr>
                  <a:xfrm>
                    <a:off x="2709333" y="3593996"/>
                    <a:ext cx="745067" cy="443469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sz="1600"/>
                  </a:p>
                </p:txBody>
              </p:sp>
              <p:sp>
                <p:nvSpPr>
                  <p:cNvPr id="109" name="CuadroTexto 108"/>
                  <p:cNvSpPr txBox="1"/>
                  <p:nvPr/>
                </p:nvSpPr>
                <p:spPr>
                  <a:xfrm>
                    <a:off x="2741853" y="3607230"/>
                    <a:ext cx="694259" cy="41255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600" dirty="0" smtClean="0">
                        <a:solidFill>
                          <a:srgbClr val="FFFFFF"/>
                        </a:solidFill>
                      </a:rPr>
                      <a:t>TAK1</a:t>
                    </a:r>
                    <a:endParaRPr lang="es-ES" sz="16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00" name="Agrupar 99"/>
            <p:cNvGrpSpPr/>
            <p:nvPr/>
          </p:nvGrpSpPr>
          <p:grpSpPr>
            <a:xfrm>
              <a:off x="1397469" y="4339385"/>
              <a:ext cx="687682" cy="401746"/>
              <a:chOff x="3956696" y="3034636"/>
              <a:chExt cx="687682" cy="401746"/>
            </a:xfrm>
          </p:grpSpPr>
          <p:sp>
            <p:nvSpPr>
              <p:cNvPr id="101" name="Elipse 100"/>
              <p:cNvSpPr/>
              <p:nvPr/>
            </p:nvSpPr>
            <p:spPr>
              <a:xfrm>
                <a:off x="3956696" y="3034636"/>
                <a:ext cx="687682" cy="40174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CuadroTexto 101"/>
              <p:cNvSpPr txBox="1"/>
              <p:nvPr/>
            </p:nvSpPr>
            <p:spPr>
              <a:xfrm>
                <a:off x="4041552" y="3080691"/>
                <a:ext cx="569387" cy="3385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s-ES" sz="1600" dirty="0" smtClean="0">
                    <a:solidFill>
                      <a:srgbClr val="FFFFFF"/>
                    </a:solidFill>
                  </a:rPr>
                  <a:t>IKKα</a:t>
                </a:r>
                <a:endParaRPr lang="es-ES" sz="160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20" name="Agrupar 119"/>
          <p:cNvGrpSpPr/>
          <p:nvPr/>
        </p:nvGrpSpPr>
        <p:grpSpPr>
          <a:xfrm>
            <a:off x="3086982" y="4916739"/>
            <a:ext cx="954090" cy="517908"/>
            <a:chOff x="2697523" y="4916739"/>
            <a:chExt cx="954090" cy="517908"/>
          </a:xfrm>
        </p:grpSpPr>
        <p:grpSp>
          <p:nvGrpSpPr>
            <p:cNvPr id="121" name="Agrupar 120"/>
            <p:cNvGrpSpPr/>
            <p:nvPr/>
          </p:nvGrpSpPr>
          <p:grpSpPr>
            <a:xfrm>
              <a:off x="3159897" y="5117720"/>
              <a:ext cx="491716" cy="316927"/>
              <a:chOff x="3159897" y="5117720"/>
              <a:chExt cx="491716" cy="316927"/>
            </a:xfrm>
          </p:grpSpPr>
          <p:grpSp>
            <p:nvGrpSpPr>
              <p:cNvPr id="123" name="Agrupar 122"/>
              <p:cNvGrpSpPr/>
              <p:nvPr/>
            </p:nvGrpSpPr>
            <p:grpSpPr>
              <a:xfrm>
                <a:off x="3159897" y="5185901"/>
                <a:ext cx="253999" cy="248746"/>
                <a:chOff x="2727310" y="3638051"/>
                <a:chExt cx="269650" cy="340258"/>
              </a:xfrm>
            </p:grpSpPr>
            <p:sp>
              <p:nvSpPr>
                <p:cNvPr id="127" name="Elipse 126"/>
                <p:cNvSpPr/>
                <p:nvPr/>
              </p:nvSpPr>
              <p:spPr>
                <a:xfrm>
                  <a:off x="2727310" y="3665583"/>
                  <a:ext cx="253999" cy="31272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8" name="CuadroTexto 127"/>
                <p:cNvSpPr txBox="1"/>
                <p:nvPr/>
              </p:nvSpPr>
              <p:spPr>
                <a:xfrm>
                  <a:off x="2730391" y="3638051"/>
                  <a:ext cx="266569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s-ES" sz="1200" b="1" dirty="0">
                      <a:solidFill>
                        <a:srgbClr val="FFFFFF"/>
                      </a:solidFill>
                    </a:rPr>
                    <a:t>P</a:t>
                  </a:r>
                </a:p>
              </p:txBody>
            </p:sp>
          </p:grpSp>
          <p:grpSp>
            <p:nvGrpSpPr>
              <p:cNvPr id="124" name="Agrupar 123"/>
              <p:cNvGrpSpPr/>
              <p:nvPr/>
            </p:nvGrpSpPr>
            <p:grpSpPr>
              <a:xfrm>
                <a:off x="3397614" y="5117720"/>
                <a:ext cx="253999" cy="248746"/>
                <a:chOff x="2727310" y="3638051"/>
                <a:chExt cx="269650" cy="340258"/>
              </a:xfrm>
            </p:grpSpPr>
            <p:sp>
              <p:nvSpPr>
                <p:cNvPr id="125" name="Elipse 124"/>
                <p:cNvSpPr/>
                <p:nvPr/>
              </p:nvSpPr>
              <p:spPr>
                <a:xfrm>
                  <a:off x="2727310" y="3665583"/>
                  <a:ext cx="253999" cy="31272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6" name="CuadroTexto 125"/>
                <p:cNvSpPr txBox="1"/>
                <p:nvPr/>
              </p:nvSpPr>
              <p:spPr>
                <a:xfrm>
                  <a:off x="2730391" y="3638051"/>
                  <a:ext cx="266569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s-ES" sz="1200" b="1" dirty="0">
                      <a:solidFill>
                        <a:srgbClr val="FFFFFF"/>
                      </a:solidFill>
                    </a:rPr>
                    <a:t>P</a:t>
                  </a:r>
                </a:p>
              </p:txBody>
            </p:sp>
          </p:grpSp>
        </p:grpSp>
        <p:cxnSp>
          <p:nvCxnSpPr>
            <p:cNvPr id="122" name="Conector curvado 121"/>
            <p:cNvCxnSpPr>
              <a:endCxn id="128" idx="0"/>
            </p:cNvCxnSpPr>
            <p:nvPr/>
          </p:nvCxnSpPr>
          <p:spPr>
            <a:xfrm>
              <a:off x="2697523" y="4916739"/>
              <a:ext cx="590825" cy="269162"/>
            </a:xfrm>
            <a:prstGeom prst="curvedConnector2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CuadroTexto 128"/>
          <p:cNvSpPr txBox="1"/>
          <p:nvPr/>
        </p:nvSpPr>
        <p:spPr>
          <a:xfrm>
            <a:off x="3021407" y="5962670"/>
            <a:ext cx="1959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008000"/>
                </a:solidFill>
              </a:rPr>
              <a:t>Inactive</a:t>
            </a:r>
            <a:endParaRPr lang="es-ES" sz="2000" b="1" dirty="0">
              <a:solidFill>
                <a:srgbClr val="008000"/>
              </a:solidFill>
            </a:endParaRPr>
          </a:p>
        </p:txBody>
      </p:sp>
      <p:sp>
        <p:nvSpPr>
          <p:cNvPr id="130" name="CuadroTexto 129"/>
          <p:cNvSpPr txBox="1"/>
          <p:nvPr/>
        </p:nvSpPr>
        <p:spPr>
          <a:xfrm>
            <a:off x="2971447" y="6050733"/>
            <a:ext cx="1959879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FF0000"/>
                </a:solidFill>
              </a:rPr>
              <a:t>Active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132" name="Rectángulo 131"/>
          <p:cNvSpPr/>
          <p:nvPr/>
        </p:nvSpPr>
        <p:spPr>
          <a:xfrm>
            <a:off x="3226966" y="6050733"/>
            <a:ext cx="1566306" cy="4001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33" name="Agrupar 132"/>
          <p:cNvGrpSpPr/>
          <p:nvPr/>
        </p:nvGrpSpPr>
        <p:grpSpPr>
          <a:xfrm>
            <a:off x="3285484" y="5607223"/>
            <a:ext cx="1386352" cy="410830"/>
            <a:chOff x="3141867" y="5595265"/>
            <a:chExt cx="1386352" cy="410830"/>
          </a:xfrm>
        </p:grpSpPr>
        <p:grpSp>
          <p:nvGrpSpPr>
            <p:cNvPr id="134" name="Agrupar 133"/>
            <p:cNvGrpSpPr/>
            <p:nvPr/>
          </p:nvGrpSpPr>
          <p:grpSpPr>
            <a:xfrm>
              <a:off x="3141867" y="5595265"/>
              <a:ext cx="687682" cy="401746"/>
              <a:chOff x="2709333" y="3593996"/>
              <a:chExt cx="745067" cy="443469"/>
            </a:xfrm>
          </p:grpSpPr>
          <p:sp>
            <p:nvSpPr>
              <p:cNvPr id="138" name="Elipse 137"/>
              <p:cNvSpPr/>
              <p:nvPr/>
            </p:nvSpPr>
            <p:spPr>
              <a:xfrm>
                <a:off x="2709333" y="3593996"/>
                <a:ext cx="745067" cy="443469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CuadroTexto 138"/>
              <p:cNvSpPr txBox="1"/>
              <p:nvPr/>
            </p:nvSpPr>
            <p:spPr>
              <a:xfrm>
                <a:off x="2780148" y="3627863"/>
                <a:ext cx="611039" cy="37371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s-ES" sz="1600" dirty="0" err="1" smtClean="0">
                    <a:solidFill>
                      <a:srgbClr val="FFFFFF"/>
                    </a:solidFill>
                  </a:rPr>
                  <a:t>RelA</a:t>
                </a:r>
                <a:endParaRPr lang="es-ES" sz="16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5" name="Agrupar 134"/>
            <p:cNvGrpSpPr/>
            <p:nvPr/>
          </p:nvGrpSpPr>
          <p:grpSpPr>
            <a:xfrm>
              <a:off x="3840537" y="5604349"/>
              <a:ext cx="687682" cy="401746"/>
              <a:chOff x="2709333" y="3593996"/>
              <a:chExt cx="745067" cy="443469"/>
            </a:xfrm>
          </p:grpSpPr>
          <p:sp>
            <p:nvSpPr>
              <p:cNvPr id="136" name="Elipse 135"/>
              <p:cNvSpPr/>
              <p:nvPr/>
            </p:nvSpPr>
            <p:spPr>
              <a:xfrm>
                <a:off x="2709333" y="3593996"/>
                <a:ext cx="745067" cy="443469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  <p:sp>
            <p:nvSpPr>
              <p:cNvPr id="137" name="CuadroTexto 136"/>
              <p:cNvSpPr txBox="1"/>
              <p:nvPr/>
            </p:nvSpPr>
            <p:spPr>
              <a:xfrm>
                <a:off x="2835186" y="3627863"/>
                <a:ext cx="542220" cy="37371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s-ES" sz="1600" dirty="0" smtClean="0">
                    <a:solidFill>
                      <a:srgbClr val="FFFFFF"/>
                    </a:solidFill>
                  </a:rPr>
                  <a:t>p50</a:t>
                </a:r>
                <a:endParaRPr lang="es-ES" sz="160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" name="Agrupar 1"/>
          <p:cNvGrpSpPr/>
          <p:nvPr/>
        </p:nvGrpSpPr>
        <p:grpSpPr>
          <a:xfrm>
            <a:off x="1364725" y="2743035"/>
            <a:ext cx="3514703" cy="1228913"/>
            <a:chOff x="1364725" y="2743035"/>
            <a:chExt cx="3514703" cy="1228913"/>
          </a:xfrm>
        </p:grpSpPr>
        <p:grpSp>
          <p:nvGrpSpPr>
            <p:cNvPr id="70" name="Agrupar 69"/>
            <p:cNvGrpSpPr/>
            <p:nvPr/>
          </p:nvGrpSpPr>
          <p:grpSpPr>
            <a:xfrm>
              <a:off x="2005128" y="2743035"/>
              <a:ext cx="2874300" cy="1228913"/>
              <a:chOff x="1615669" y="2743035"/>
              <a:chExt cx="2874300" cy="1228913"/>
            </a:xfrm>
          </p:grpSpPr>
          <p:grpSp>
            <p:nvGrpSpPr>
              <p:cNvPr id="71" name="Agrupar 70"/>
              <p:cNvGrpSpPr/>
              <p:nvPr/>
            </p:nvGrpSpPr>
            <p:grpSpPr>
              <a:xfrm rot="3193238">
                <a:off x="1695191" y="3142190"/>
                <a:ext cx="750236" cy="909279"/>
                <a:chOff x="679809" y="3621339"/>
                <a:chExt cx="750236" cy="909279"/>
              </a:xfrm>
            </p:grpSpPr>
            <p:grpSp>
              <p:nvGrpSpPr>
                <p:cNvPr id="86" name="Agrupar 85"/>
                <p:cNvGrpSpPr/>
                <p:nvPr/>
              </p:nvGrpSpPr>
              <p:grpSpPr>
                <a:xfrm>
                  <a:off x="679809" y="3621339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96" name="Elipse 95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97" name="CuadroTexto 96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7" name="Agrupar 86"/>
                <p:cNvGrpSpPr/>
                <p:nvPr/>
              </p:nvGrpSpPr>
              <p:grpSpPr>
                <a:xfrm>
                  <a:off x="814013" y="3816538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94" name="Elipse 93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95" name="CuadroTexto 94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8" name="Agrupar 87"/>
                <p:cNvGrpSpPr/>
                <p:nvPr/>
              </p:nvGrpSpPr>
              <p:grpSpPr>
                <a:xfrm>
                  <a:off x="942961" y="4010732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92" name="Elipse 91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93" name="CuadroTexto 92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9" name="Agrupar 88"/>
                <p:cNvGrpSpPr/>
                <p:nvPr/>
              </p:nvGrpSpPr>
              <p:grpSpPr>
                <a:xfrm>
                  <a:off x="1062336" y="4217893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90" name="Elipse 89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91" name="CuadroTexto 90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72" name="CuadroTexto 71"/>
              <p:cNvSpPr txBox="1"/>
              <p:nvPr/>
            </p:nvSpPr>
            <p:spPr>
              <a:xfrm>
                <a:off x="3183964" y="2743035"/>
                <a:ext cx="1306005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b="1" dirty="0" smtClean="0">
                    <a:solidFill>
                      <a:srgbClr val="FF0000"/>
                    </a:solidFill>
                  </a:rPr>
                  <a:t>K63</a:t>
                </a:r>
                <a:r>
                  <a:rPr lang="es-ES" sz="1600" b="1" dirty="0" smtClean="0"/>
                  <a:t>-linked </a:t>
                </a:r>
                <a:r>
                  <a:rPr lang="es-ES" sz="1600" b="1" dirty="0" err="1" smtClean="0"/>
                  <a:t>polyUb</a:t>
                </a:r>
                <a:endParaRPr lang="es-ES" sz="1600" b="1" dirty="0"/>
              </a:p>
            </p:txBody>
          </p:sp>
          <p:grpSp>
            <p:nvGrpSpPr>
              <p:cNvPr id="73" name="Agrupar 72"/>
              <p:cNvGrpSpPr/>
              <p:nvPr/>
            </p:nvGrpSpPr>
            <p:grpSpPr>
              <a:xfrm rot="20959297">
                <a:off x="2771788" y="2868421"/>
                <a:ext cx="750236" cy="909279"/>
                <a:chOff x="1439024" y="3231755"/>
                <a:chExt cx="750236" cy="909279"/>
              </a:xfrm>
            </p:grpSpPr>
            <p:grpSp>
              <p:nvGrpSpPr>
                <p:cNvPr id="74" name="Agrupar 73"/>
                <p:cNvGrpSpPr/>
                <p:nvPr/>
              </p:nvGrpSpPr>
              <p:grpSpPr>
                <a:xfrm>
                  <a:off x="1439024" y="3231755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84" name="Elipse 83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85" name="CuadroTexto 84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5" name="Agrupar 74"/>
                <p:cNvGrpSpPr/>
                <p:nvPr/>
              </p:nvGrpSpPr>
              <p:grpSpPr>
                <a:xfrm>
                  <a:off x="1573228" y="3426954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82" name="Elipse 81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83" name="CuadroTexto 82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6" name="Agrupar 75"/>
                <p:cNvGrpSpPr/>
                <p:nvPr/>
              </p:nvGrpSpPr>
              <p:grpSpPr>
                <a:xfrm>
                  <a:off x="1702176" y="3621148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80" name="Elipse 79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81" name="CuadroTexto 80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7" name="Agrupar 76"/>
                <p:cNvGrpSpPr/>
                <p:nvPr/>
              </p:nvGrpSpPr>
              <p:grpSpPr>
                <a:xfrm>
                  <a:off x="1821551" y="3828309"/>
                  <a:ext cx="367709" cy="312725"/>
                  <a:chOff x="2661616" y="3572933"/>
                  <a:chExt cx="367709" cy="312725"/>
                </a:xfrm>
              </p:grpSpPr>
              <p:sp>
                <p:nvSpPr>
                  <p:cNvPr id="78" name="Elipse 77"/>
                  <p:cNvSpPr/>
                  <p:nvPr/>
                </p:nvSpPr>
                <p:spPr>
                  <a:xfrm>
                    <a:off x="2709334" y="3572933"/>
                    <a:ext cx="253999" cy="312725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b="1" dirty="0"/>
                  </a:p>
                </p:txBody>
              </p:sp>
              <p:sp>
                <p:nvSpPr>
                  <p:cNvPr id="79" name="CuadroTexto 78"/>
                  <p:cNvSpPr txBox="1"/>
                  <p:nvPr/>
                </p:nvSpPr>
                <p:spPr>
                  <a:xfrm>
                    <a:off x="2661616" y="3591726"/>
                    <a:ext cx="36770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s-ES" sz="1200" b="1" dirty="0" err="1" smtClean="0">
                        <a:solidFill>
                          <a:schemeClr val="tx1"/>
                        </a:solidFill>
                      </a:rPr>
                      <a:t>Ub</a:t>
                    </a:r>
                    <a:endParaRPr lang="es-ES" sz="12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  <p:sp>
          <p:nvSpPr>
            <p:cNvPr id="141" name="CuadroTexto 140"/>
            <p:cNvSpPr txBox="1"/>
            <p:nvPr/>
          </p:nvSpPr>
          <p:spPr>
            <a:xfrm>
              <a:off x="1364725" y="3215818"/>
              <a:ext cx="97254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 smtClean="0">
                  <a:solidFill>
                    <a:srgbClr val="FF0000"/>
                  </a:solidFill>
                </a:rPr>
                <a:t>Met1</a:t>
              </a:r>
              <a:r>
                <a:rPr lang="es-ES" sz="1600" b="1" dirty="0" smtClean="0"/>
                <a:t>-</a:t>
              </a:r>
            </a:p>
            <a:p>
              <a:pPr algn="ctr"/>
              <a:r>
                <a:rPr lang="es-ES" sz="1600" b="1" dirty="0" err="1" smtClean="0"/>
                <a:t>polyUb</a:t>
              </a:r>
              <a:endParaRPr lang="es-ES" sz="1600" b="1" dirty="0"/>
            </a:p>
          </p:txBody>
        </p:sp>
      </p:grpSp>
      <p:grpSp>
        <p:nvGrpSpPr>
          <p:cNvPr id="34" name="Agrupar 33"/>
          <p:cNvGrpSpPr/>
          <p:nvPr/>
        </p:nvGrpSpPr>
        <p:grpSpPr>
          <a:xfrm>
            <a:off x="2921076" y="4149915"/>
            <a:ext cx="1919252" cy="563007"/>
            <a:chOff x="2531617" y="4149915"/>
            <a:chExt cx="1919252" cy="563007"/>
          </a:xfrm>
        </p:grpSpPr>
        <p:grpSp>
          <p:nvGrpSpPr>
            <p:cNvPr id="35" name="Agrupar 34"/>
            <p:cNvGrpSpPr/>
            <p:nvPr/>
          </p:nvGrpSpPr>
          <p:grpSpPr>
            <a:xfrm>
              <a:off x="2531617" y="4149915"/>
              <a:ext cx="253999" cy="248746"/>
              <a:chOff x="2727310" y="3638051"/>
              <a:chExt cx="269650" cy="340258"/>
            </a:xfrm>
          </p:grpSpPr>
          <p:sp>
            <p:nvSpPr>
              <p:cNvPr id="37" name="Elipse 36"/>
              <p:cNvSpPr/>
              <p:nvPr/>
            </p:nvSpPr>
            <p:spPr>
              <a:xfrm>
                <a:off x="2727310" y="3665583"/>
                <a:ext cx="253999" cy="31272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CuadroTexto 37"/>
              <p:cNvSpPr txBox="1"/>
              <p:nvPr/>
            </p:nvSpPr>
            <p:spPr>
              <a:xfrm>
                <a:off x="2730391" y="3638051"/>
                <a:ext cx="266569" cy="27699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s-ES" sz="1200" b="1" dirty="0">
                    <a:solidFill>
                      <a:srgbClr val="FFFFFF"/>
                    </a:solidFill>
                  </a:rPr>
                  <a:t>P</a:t>
                </a:r>
              </a:p>
            </p:txBody>
          </p:sp>
        </p:grpSp>
        <p:cxnSp>
          <p:nvCxnSpPr>
            <p:cNvPr id="36" name="Conector curvado 35"/>
            <p:cNvCxnSpPr>
              <a:stCxn id="108" idx="4"/>
            </p:cNvCxnSpPr>
            <p:nvPr/>
          </p:nvCxnSpPr>
          <p:spPr>
            <a:xfrm rot="5400000">
              <a:off x="3605615" y="3867669"/>
              <a:ext cx="457125" cy="1233382"/>
            </a:xfrm>
            <a:prstGeom prst="curvedConnector2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Agrupar 141"/>
          <p:cNvGrpSpPr/>
          <p:nvPr/>
        </p:nvGrpSpPr>
        <p:grpSpPr>
          <a:xfrm>
            <a:off x="3782833" y="1547173"/>
            <a:ext cx="3058237" cy="2072004"/>
            <a:chOff x="3782833" y="1547173"/>
            <a:chExt cx="3058237" cy="2072004"/>
          </a:xfrm>
        </p:grpSpPr>
        <p:grpSp>
          <p:nvGrpSpPr>
            <p:cNvPr id="143" name="Agrupar 142"/>
            <p:cNvGrpSpPr/>
            <p:nvPr/>
          </p:nvGrpSpPr>
          <p:grpSpPr>
            <a:xfrm>
              <a:off x="4758267" y="1547173"/>
              <a:ext cx="812913" cy="694273"/>
              <a:chOff x="5993036" y="1769178"/>
              <a:chExt cx="899495" cy="721734"/>
            </a:xfrm>
          </p:grpSpPr>
          <p:sp>
            <p:nvSpPr>
              <p:cNvPr id="150" name="Elipse 149"/>
              <p:cNvSpPr/>
              <p:nvPr/>
            </p:nvSpPr>
            <p:spPr>
              <a:xfrm>
                <a:off x="5993036" y="1769178"/>
                <a:ext cx="899495" cy="72173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1" name="CuadroTexto 150"/>
              <p:cNvSpPr txBox="1"/>
              <p:nvPr/>
            </p:nvSpPr>
            <p:spPr>
              <a:xfrm>
                <a:off x="6092393" y="1919979"/>
                <a:ext cx="6128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000" b="1" dirty="0" smtClean="0">
                    <a:solidFill>
                      <a:schemeClr val="bg1"/>
                    </a:solidFill>
                  </a:rPr>
                  <a:t>A20</a:t>
                </a:r>
                <a:endParaRPr lang="es-E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4" name="Agrupar 143"/>
            <p:cNvGrpSpPr/>
            <p:nvPr/>
          </p:nvGrpSpPr>
          <p:grpSpPr>
            <a:xfrm>
              <a:off x="5151380" y="2457590"/>
              <a:ext cx="1689690" cy="1161587"/>
              <a:chOff x="5151380" y="2457590"/>
              <a:chExt cx="1689690" cy="1161587"/>
            </a:xfrm>
          </p:grpSpPr>
          <p:cxnSp>
            <p:nvCxnSpPr>
              <p:cNvPr id="148" name="Conector recto de flecha 147"/>
              <p:cNvCxnSpPr/>
              <p:nvPr/>
            </p:nvCxnSpPr>
            <p:spPr>
              <a:xfrm>
                <a:off x="5326941" y="2457590"/>
                <a:ext cx="75017" cy="1161587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CuadroTexto 148"/>
              <p:cNvSpPr txBox="1"/>
              <p:nvPr/>
            </p:nvSpPr>
            <p:spPr>
              <a:xfrm>
                <a:off x="5151380" y="2753843"/>
                <a:ext cx="1689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smtClean="0">
                    <a:solidFill>
                      <a:srgbClr val="FF0000"/>
                    </a:solidFill>
                  </a:rPr>
                  <a:t>E3 </a:t>
                </a:r>
                <a:r>
                  <a:rPr lang="es-ES" b="1" dirty="0" err="1" smtClean="0">
                    <a:solidFill>
                      <a:srgbClr val="FF0000"/>
                    </a:solidFill>
                  </a:rPr>
                  <a:t>Ligasa</a:t>
                </a:r>
                <a:endParaRPr lang="es-ES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45" name="Agrupar 144"/>
            <p:cNvGrpSpPr/>
            <p:nvPr/>
          </p:nvGrpSpPr>
          <p:grpSpPr>
            <a:xfrm>
              <a:off x="3782833" y="2186449"/>
              <a:ext cx="1372262" cy="567394"/>
              <a:chOff x="3782833" y="2186449"/>
              <a:chExt cx="1372262" cy="567394"/>
            </a:xfrm>
          </p:grpSpPr>
          <p:cxnSp>
            <p:nvCxnSpPr>
              <p:cNvPr id="146" name="Conector recto de flecha 145"/>
              <p:cNvCxnSpPr/>
              <p:nvPr/>
            </p:nvCxnSpPr>
            <p:spPr>
              <a:xfrm flipH="1">
                <a:off x="4418518" y="2363447"/>
                <a:ext cx="610683" cy="390396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CuadroTexto 146"/>
              <p:cNvSpPr txBox="1"/>
              <p:nvPr/>
            </p:nvSpPr>
            <p:spPr>
              <a:xfrm>
                <a:off x="3782833" y="2186449"/>
                <a:ext cx="13722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smtClean="0">
                    <a:solidFill>
                      <a:srgbClr val="FF0000"/>
                    </a:solidFill>
                  </a:rPr>
                  <a:t>DUB</a:t>
                </a:r>
                <a:endParaRPr lang="es-ES" b="1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52" name="Agrupar 151"/>
          <p:cNvGrpSpPr/>
          <p:nvPr/>
        </p:nvGrpSpPr>
        <p:grpSpPr>
          <a:xfrm>
            <a:off x="0" y="2782362"/>
            <a:ext cx="1364725" cy="910161"/>
            <a:chOff x="0" y="2782362"/>
            <a:chExt cx="1364725" cy="910161"/>
          </a:xfrm>
        </p:grpSpPr>
        <p:grpSp>
          <p:nvGrpSpPr>
            <p:cNvPr id="153" name="Agrupar 152"/>
            <p:cNvGrpSpPr/>
            <p:nvPr/>
          </p:nvGrpSpPr>
          <p:grpSpPr>
            <a:xfrm>
              <a:off x="0" y="2782362"/>
              <a:ext cx="1236771" cy="474197"/>
              <a:chOff x="6435105" y="527751"/>
              <a:chExt cx="1236771" cy="474197"/>
            </a:xfrm>
          </p:grpSpPr>
          <p:sp>
            <p:nvSpPr>
              <p:cNvPr id="156" name="Elipse 155"/>
              <p:cNvSpPr/>
              <p:nvPr/>
            </p:nvSpPr>
            <p:spPr>
              <a:xfrm>
                <a:off x="6588457" y="527751"/>
                <a:ext cx="929575" cy="47419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7" name="CuadroTexto 156"/>
              <p:cNvSpPr txBox="1"/>
              <p:nvPr/>
            </p:nvSpPr>
            <p:spPr>
              <a:xfrm>
                <a:off x="6435105" y="575882"/>
                <a:ext cx="12367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smtClean="0">
                    <a:solidFill>
                      <a:schemeClr val="bg1"/>
                    </a:solidFill>
                  </a:rPr>
                  <a:t>OTULIN</a:t>
                </a:r>
                <a:endParaRPr lang="es-ES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54" name="Conector recto de flecha 153"/>
            <p:cNvCxnSpPr>
              <a:endCxn id="141" idx="1"/>
            </p:cNvCxnSpPr>
            <p:nvPr/>
          </p:nvCxnSpPr>
          <p:spPr>
            <a:xfrm>
              <a:off x="824632" y="3232029"/>
              <a:ext cx="540093" cy="276177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CuadroTexto 154"/>
            <p:cNvSpPr txBox="1"/>
            <p:nvPr/>
          </p:nvSpPr>
          <p:spPr>
            <a:xfrm>
              <a:off x="190725" y="3323191"/>
              <a:ext cx="8922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rgbClr val="FF0000"/>
                  </a:solidFill>
                </a:rPr>
                <a:t>DUB</a:t>
              </a:r>
              <a:endParaRPr lang="es-E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8" name="Agrupar 157"/>
          <p:cNvGrpSpPr/>
          <p:nvPr/>
        </p:nvGrpSpPr>
        <p:grpSpPr>
          <a:xfrm>
            <a:off x="168889" y="3821622"/>
            <a:ext cx="1582055" cy="1520843"/>
            <a:chOff x="12577" y="4007424"/>
            <a:chExt cx="1582055" cy="1520843"/>
          </a:xfrm>
        </p:grpSpPr>
        <p:grpSp>
          <p:nvGrpSpPr>
            <p:cNvPr id="159" name="Agrupar 158"/>
            <p:cNvGrpSpPr/>
            <p:nvPr/>
          </p:nvGrpSpPr>
          <p:grpSpPr>
            <a:xfrm>
              <a:off x="138513" y="4007424"/>
              <a:ext cx="1236771" cy="1029588"/>
              <a:chOff x="138513" y="4007424"/>
              <a:chExt cx="1236771" cy="1029588"/>
            </a:xfrm>
          </p:grpSpPr>
          <p:grpSp>
            <p:nvGrpSpPr>
              <p:cNvPr id="162" name="Agrupar 161"/>
              <p:cNvGrpSpPr/>
              <p:nvPr/>
            </p:nvGrpSpPr>
            <p:grpSpPr>
              <a:xfrm>
                <a:off x="138513" y="4562815"/>
                <a:ext cx="1236771" cy="474197"/>
                <a:chOff x="6435105" y="527751"/>
                <a:chExt cx="1236771" cy="474197"/>
              </a:xfrm>
            </p:grpSpPr>
            <p:sp>
              <p:nvSpPr>
                <p:cNvPr id="165" name="Elipse 164"/>
                <p:cNvSpPr/>
                <p:nvPr/>
              </p:nvSpPr>
              <p:spPr>
                <a:xfrm>
                  <a:off x="6588457" y="527751"/>
                  <a:ext cx="929575" cy="47419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66" name="CuadroTexto 165"/>
                <p:cNvSpPr txBox="1"/>
                <p:nvPr/>
              </p:nvSpPr>
              <p:spPr>
                <a:xfrm>
                  <a:off x="6435105" y="575882"/>
                  <a:ext cx="12367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b="1" dirty="0" smtClean="0">
                      <a:solidFill>
                        <a:schemeClr val="bg1"/>
                      </a:solidFill>
                    </a:rPr>
                    <a:t>LUBAC</a:t>
                  </a:r>
                  <a:endParaRPr lang="es-ES" b="1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163" name="Conector recto de flecha 162"/>
              <p:cNvCxnSpPr/>
              <p:nvPr/>
            </p:nvCxnSpPr>
            <p:spPr>
              <a:xfrm flipV="1">
                <a:off x="756899" y="4105888"/>
                <a:ext cx="534307" cy="433754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CuadroTexto 163"/>
              <p:cNvSpPr txBox="1"/>
              <p:nvPr/>
            </p:nvSpPr>
            <p:spPr>
              <a:xfrm>
                <a:off x="308256" y="4007424"/>
                <a:ext cx="9311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smtClean="0">
                    <a:solidFill>
                      <a:srgbClr val="FF0000"/>
                    </a:solidFill>
                  </a:rPr>
                  <a:t>++++</a:t>
                </a:r>
                <a:endParaRPr lang="es-ES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60" name="CuadroTexto 159"/>
            <p:cNvSpPr txBox="1"/>
            <p:nvPr/>
          </p:nvSpPr>
          <p:spPr>
            <a:xfrm>
              <a:off x="12577" y="5005047"/>
              <a:ext cx="12367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 smtClean="0">
                  <a:solidFill>
                    <a:srgbClr val="FF0000"/>
                  </a:solidFill>
                </a:rPr>
                <a:t>HOIL-1</a:t>
              </a:r>
            </a:p>
            <a:p>
              <a:r>
                <a:rPr lang="es-ES" sz="1400" b="1" dirty="0" smtClean="0">
                  <a:solidFill>
                    <a:srgbClr val="FF0000"/>
                  </a:solidFill>
                </a:rPr>
                <a:t>       HOIP</a:t>
              </a:r>
            </a:p>
          </p:txBody>
        </p:sp>
        <p:sp>
          <p:nvSpPr>
            <p:cNvPr id="161" name="Rectángulo 160"/>
            <p:cNvSpPr/>
            <p:nvPr/>
          </p:nvSpPr>
          <p:spPr>
            <a:xfrm>
              <a:off x="740299" y="5015986"/>
              <a:ext cx="85433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b="1" dirty="0">
                  <a:solidFill>
                    <a:srgbClr val="FF0000"/>
                  </a:solidFill>
                </a:rPr>
                <a:t>SHARPIN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2486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78FF90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err="1" smtClean="0">
                <a:latin typeface="Trebuchet MS"/>
                <a:cs typeface="Trebuchet MS"/>
              </a:rPr>
              <a:t>Haploinsuficiencia</a:t>
            </a:r>
            <a:r>
              <a:rPr lang="es-ES_tradnl" sz="2000" dirty="0" smtClean="0">
                <a:latin typeface="Trebuchet MS"/>
                <a:cs typeface="Trebuchet MS"/>
              </a:rPr>
              <a:t> de A20</a:t>
            </a:r>
            <a:endParaRPr lang="es-ES_tradnl" sz="2000" dirty="0">
              <a:latin typeface="Trebuchet MS"/>
              <a:cs typeface="Trebuchet MS"/>
            </a:endParaRPr>
          </a:p>
        </p:txBody>
      </p:sp>
      <p:grpSp>
        <p:nvGrpSpPr>
          <p:cNvPr id="143" name="Agrupar 142"/>
          <p:cNvGrpSpPr/>
          <p:nvPr/>
        </p:nvGrpSpPr>
        <p:grpSpPr>
          <a:xfrm>
            <a:off x="4758267" y="1547173"/>
            <a:ext cx="812913" cy="694273"/>
            <a:chOff x="5993036" y="1769178"/>
            <a:chExt cx="899495" cy="721734"/>
          </a:xfrm>
        </p:grpSpPr>
        <p:sp>
          <p:nvSpPr>
            <p:cNvPr id="150" name="Elipse 149"/>
            <p:cNvSpPr/>
            <p:nvPr/>
          </p:nvSpPr>
          <p:spPr>
            <a:xfrm>
              <a:off x="5993036" y="1769178"/>
              <a:ext cx="899495" cy="7217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1" name="CuadroTexto 150"/>
            <p:cNvSpPr txBox="1"/>
            <p:nvPr/>
          </p:nvSpPr>
          <p:spPr>
            <a:xfrm>
              <a:off x="6092393" y="1919979"/>
              <a:ext cx="6128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</a:rPr>
                <a:t>A20</a:t>
              </a:r>
              <a:endParaRPr lang="es-E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6" name="Agrupar 185"/>
          <p:cNvGrpSpPr/>
          <p:nvPr/>
        </p:nvGrpSpPr>
        <p:grpSpPr>
          <a:xfrm>
            <a:off x="3285066" y="2359225"/>
            <a:ext cx="5689601" cy="4447976"/>
            <a:chOff x="3285066" y="2359225"/>
            <a:chExt cx="5689601" cy="4447976"/>
          </a:xfrm>
        </p:grpSpPr>
        <p:grpSp>
          <p:nvGrpSpPr>
            <p:cNvPr id="168" name="Agrupar 167"/>
            <p:cNvGrpSpPr/>
            <p:nvPr/>
          </p:nvGrpSpPr>
          <p:grpSpPr>
            <a:xfrm>
              <a:off x="3285066" y="2359225"/>
              <a:ext cx="5469467" cy="1183018"/>
              <a:chOff x="431800" y="918632"/>
              <a:chExt cx="8356600" cy="1788608"/>
            </a:xfrm>
          </p:grpSpPr>
          <p:pic>
            <p:nvPicPr>
              <p:cNvPr id="169" name="Imagen 168"/>
              <p:cNvPicPr>
                <a:picLocks noChangeAspect="1"/>
              </p:cNvPicPr>
              <p:nvPr/>
            </p:nvPicPr>
            <p:blipFill rotWithShape="1">
              <a:blip r:embed="rId2"/>
              <a:srcRect b="54988"/>
              <a:stretch/>
            </p:blipFill>
            <p:spPr>
              <a:xfrm>
                <a:off x="431800" y="918632"/>
                <a:ext cx="8356600" cy="1299278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0" name="Rectángulo 169"/>
              <p:cNvSpPr/>
              <p:nvPr/>
            </p:nvSpPr>
            <p:spPr>
              <a:xfrm>
                <a:off x="5528552" y="2265178"/>
                <a:ext cx="3259848" cy="442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10000"/>
                  </a:lnSpc>
                </a:pPr>
                <a:r>
                  <a:rPr lang="es-ES" sz="1200" i="1" dirty="0" err="1"/>
                  <a:t>Nat</a:t>
                </a:r>
                <a:r>
                  <a:rPr lang="es-ES" sz="1200" i="1" dirty="0"/>
                  <a:t> </a:t>
                </a:r>
                <a:r>
                  <a:rPr lang="es-ES" sz="1200" i="1" dirty="0" err="1" smtClean="0"/>
                  <a:t>Genet</a:t>
                </a:r>
                <a:r>
                  <a:rPr lang="es-ES" sz="1200" i="1" dirty="0" smtClean="0"/>
                  <a:t> 2016; 48: 67-73.</a:t>
                </a:r>
                <a:endParaRPr lang="es-ES" sz="1200" i="1" dirty="0"/>
              </a:p>
            </p:txBody>
          </p:sp>
        </p:grpSp>
        <p:grpSp>
          <p:nvGrpSpPr>
            <p:cNvPr id="185" name="Agrupar 184"/>
            <p:cNvGrpSpPr/>
            <p:nvPr/>
          </p:nvGrpSpPr>
          <p:grpSpPr>
            <a:xfrm>
              <a:off x="3769245" y="3688261"/>
              <a:ext cx="5205422" cy="3118940"/>
              <a:chOff x="3769245" y="3688261"/>
              <a:chExt cx="5205422" cy="3118940"/>
            </a:xfrm>
          </p:grpSpPr>
          <p:grpSp>
            <p:nvGrpSpPr>
              <p:cNvPr id="180" name="Agrupar 179"/>
              <p:cNvGrpSpPr/>
              <p:nvPr/>
            </p:nvGrpSpPr>
            <p:grpSpPr>
              <a:xfrm>
                <a:off x="3769245" y="3688261"/>
                <a:ext cx="4969935" cy="1230037"/>
                <a:chOff x="393699" y="4470400"/>
                <a:chExt cx="6582833" cy="1761067"/>
              </a:xfrm>
            </p:grpSpPr>
            <p:pic>
              <p:nvPicPr>
                <p:cNvPr id="181" name="Imagen 180"/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22243" b="11925"/>
                <a:stretch/>
              </p:blipFill>
              <p:spPr>
                <a:xfrm>
                  <a:off x="393699" y="4470400"/>
                  <a:ext cx="6582833" cy="1761067"/>
                </a:xfrm>
                <a:prstGeom prst="rect">
                  <a:avLst/>
                </a:prstGeom>
              </p:spPr>
            </p:pic>
            <p:sp>
              <p:nvSpPr>
                <p:cNvPr id="182" name="Rectángulo 181"/>
                <p:cNvSpPr/>
                <p:nvPr/>
              </p:nvSpPr>
              <p:spPr>
                <a:xfrm>
                  <a:off x="2006597" y="5119515"/>
                  <a:ext cx="2260603" cy="267168"/>
                </a:xfrm>
                <a:prstGeom prst="rect">
                  <a:avLst/>
                </a:prstGeom>
                <a:solidFill>
                  <a:srgbClr val="FFFF00">
                    <a:alpha val="36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83" name="Rectángulo 182"/>
                <p:cNvSpPr/>
                <p:nvPr/>
              </p:nvSpPr>
              <p:spPr>
                <a:xfrm>
                  <a:off x="3259663" y="5405499"/>
                  <a:ext cx="2760134" cy="267168"/>
                </a:xfrm>
                <a:prstGeom prst="rect">
                  <a:avLst/>
                </a:prstGeom>
                <a:solidFill>
                  <a:srgbClr val="FFFF00">
                    <a:alpha val="36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84" name="Agrupar 183"/>
              <p:cNvGrpSpPr/>
              <p:nvPr/>
            </p:nvGrpSpPr>
            <p:grpSpPr>
              <a:xfrm>
                <a:off x="4707466" y="4723406"/>
                <a:ext cx="4267201" cy="2083795"/>
                <a:chOff x="4707466" y="4774205"/>
                <a:chExt cx="4267201" cy="2083795"/>
              </a:xfrm>
            </p:grpSpPr>
            <p:pic>
              <p:nvPicPr>
                <p:cNvPr id="176" name="Imagen 175"/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32035"/>
                <a:stretch/>
              </p:blipFill>
              <p:spPr>
                <a:xfrm>
                  <a:off x="4707466" y="5137961"/>
                  <a:ext cx="1171833" cy="1433598"/>
                </a:xfrm>
                <a:prstGeom prst="rect">
                  <a:avLst/>
                </a:prstGeom>
              </p:spPr>
            </p:pic>
            <p:pic>
              <p:nvPicPr>
                <p:cNvPr id="177" name="Imagen 176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68490" y="4774205"/>
                  <a:ext cx="2806177" cy="2083795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86976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78FF90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err="1" smtClean="0">
                <a:latin typeface="Trebuchet MS"/>
                <a:cs typeface="Trebuchet MS"/>
              </a:rPr>
              <a:t>Otulipenia</a:t>
            </a:r>
            <a:endParaRPr lang="es-ES_tradnl" sz="2000" dirty="0">
              <a:latin typeface="Trebuchet MS"/>
              <a:cs typeface="Trebuchet MS"/>
            </a:endParaRPr>
          </a:p>
        </p:txBody>
      </p:sp>
      <p:grpSp>
        <p:nvGrpSpPr>
          <p:cNvPr id="153" name="Agrupar 152"/>
          <p:cNvGrpSpPr/>
          <p:nvPr/>
        </p:nvGrpSpPr>
        <p:grpSpPr>
          <a:xfrm>
            <a:off x="0" y="2782362"/>
            <a:ext cx="1236771" cy="474197"/>
            <a:chOff x="6435105" y="527751"/>
            <a:chExt cx="1236771" cy="474197"/>
          </a:xfrm>
        </p:grpSpPr>
        <p:sp>
          <p:nvSpPr>
            <p:cNvPr id="156" name="Elipse 155"/>
            <p:cNvSpPr/>
            <p:nvPr/>
          </p:nvSpPr>
          <p:spPr>
            <a:xfrm>
              <a:off x="6588457" y="527751"/>
              <a:ext cx="929575" cy="47419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7" name="CuadroTexto 156"/>
            <p:cNvSpPr txBox="1"/>
            <p:nvPr/>
          </p:nvSpPr>
          <p:spPr>
            <a:xfrm>
              <a:off x="6435105" y="575882"/>
              <a:ext cx="1236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chemeClr val="bg1"/>
                  </a:solidFill>
                </a:rPr>
                <a:t>OTULIN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Agrupar 26"/>
          <p:cNvGrpSpPr/>
          <p:nvPr/>
        </p:nvGrpSpPr>
        <p:grpSpPr>
          <a:xfrm>
            <a:off x="1405660" y="2663789"/>
            <a:ext cx="5922658" cy="1284619"/>
            <a:chOff x="1612900" y="2933700"/>
            <a:chExt cx="5922658" cy="1284619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2900" y="2933700"/>
              <a:ext cx="5905500" cy="97790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Rectángulo 28"/>
            <p:cNvSpPr/>
            <p:nvPr/>
          </p:nvSpPr>
          <p:spPr>
            <a:xfrm>
              <a:off x="4351867" y="3925931"/>
              <a:ext cx="31836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s-ES" sz="1200" i="1" dirty="0" err="1" smtClean="0"/>
                <a:t>Proc</a:t>
              </a:r>
              <a:r>
                <a:rPr lang="es-ES" sz="1200" i="1" dirty="0" smtClean="0"/>
                <a:t> </a:t>
              </a:r>
              <a:r>
                <a:rPr lang="es-ES" sz="1200" i="1" dirty="0" err="1" smtClean="0"/>
                <a:t>Natl</a:t>
              </a:r>
              <a:r>
                <a:rPr lang="es-ES" sz="1200" i="1" dirty="0" smtClean="0"/>
                <a:t> </a:t>
              </a:r>
              <a:r>
                <a:rPr lang="es-ES" sz="1200" i="1" dirty="0" err="1" smtClean="0"/>
                <a:t>Acad</a:t>
              </a:r>
              <a:r>
                <a:rPr lang="es-ES" sz="1200" i="1" dirty="0" smtClean="0"/>
                <a:t> </a:t>
              </a:r>
              <a:r>
                <a:rPr lang="es-ES" sz="1200" i="1" dirty="0" err="1" smtClean="0"/>
                <a:t>Sci</a:t>
              </a:r>
              <a:r>
                <a:rPr lang="es-ES" sz="1200" i="1" dirty="0" smtClean="0"/>
                <a:t> USA 2016; 6: 113: 10127-32</a:t>
              </a:r>
              <a:endParaRPr lang="es-ES" sz="1200" i="1" dirty="0"/>
            </a:p>
          </p:txBody>
        </p:sp>
      </p:grpSp>
      <p:grpSp>
        <p:nvGrpSpPr>
          <p:cNvPr id="2" name="Agrupar 1"/>
          <p:cNvGrpSpPr/>
          <p:nvPr/>
        </p:nvGrpSpPr>
        <p:grpSpPr>
          <a:xfrm>
            <a:off x="4144627" y="3948408"/>
            <a:ext cx="4728439" cy="2809320"/>
            <a:chOff x="4144627" y="3948408"/>
            <a:chExt cx="4728439" cy="2809320"/>
          </a:xfrm>
        </p:grpSpPr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4000" y="3948408"/>
              <a:ext cx="2269066" cy="2809320"/>
            </a:xfrm>
            <a:prstGeom prst="rect">
              <a:avLst/>
            </a:prstGeom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4627" y="4239634"/>
              <a:ext cx="2290040" cy="1703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935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78FF90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smtClean="0">
                <a:latin typeface="Trebuchet MS"/>
                <a:cs typeface="Trebuchet MS"/>
              </a:rPr>
              <a:t>Deficiencias de LUBAC</a:t>
            </a:r>
            <a:endParaRPr lang="es-ES_tradnl" sz="2000" dirty="0">
              <a:latin typeface="Trebuchet MS"/>
              <a:cs typeface="Trebuchet MS"/>
            </a:endParaRPr>
          </a:p>
        </p:txBody>
      </p:sp>
      <p:grpSp>
        <p:nvGrpSpPr>
          <p:cNvPr id="158" name="Agrupar 157"/>
          <p:cNvGrpSpPr/>
          <p:nvPr/>
        </p:nvGrpSpPr>
        <p:grpSpPr>
          <a:xfrm>
            <a:off x="168889" y="4377013"/>
            <a:ext cx="1582055" cy="965452"/>
            <a:chOff x="12577" y="4562815"/>
            <a:chExt cx="1582055" cy="965452"/>
          </a:xfrm>
        </p:grpSpPr>
        <p:grpSp>
          <p:nvGrpSpPr>
            <p:cNvPr id="162" name="Agrupar 161"/>
            <p:cNvGrpSpPr/>
            <p:nvPr/>
          </p:nvGrpSpPr>
          <p:grpSpPr>
            <a:xfrm>
              <a:off x="138513" y="4562815"/>
              <a:ext cx="1236771" cy="474197"/>
              <a:chOff x="6435105" y="527751"/>
              <a:chExt cx="1236771" cy="474197"/>
            </a:xfrm>
          </p:grpSpPr>
          <p:sp>
            <p:nvSpPr>
              <p:cNvPr id="165" name="Elipse 164"/>
              <p:cNvSpPr/>
              <p:nvPr/>
            </p:nvSpPr>
            <p:spPr>
              <a:xfrm>
                <a:off x="6588457" y="527751"/>
                <a:ext cx="929575" cy="47419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6" name="CuadroTexto 165"/>
              <p:cNvSpPr txBox="1"/>
              <p:nvPr/>
            </p:nvSpPr>
            <p:spPr>
              <a:xfrm>
                <a:off x="6435105" y="575882"/>
                <a:ext cx="12367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smtClean="0">
                    <a:solidFill>
                      <a:schemeClr val="bg1"/>
                    </a:solidFill>
                  </a:rPr>
                  <a:t>LUBAC</a:t>
                </a:r>
                <a:endParaRPr lang="es-E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0" name="CuadroTexto 159"/>
            <p:cNvSpPr txBox="1"/>
            <p:nvPr/>
          </p:nvSpPr>
          <p:spPr>
            <a:xfrm>
              <a:off x="12577" y="5005047"/>
              <a:ext cx="12367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 smtClean="0">
                  <a:solidFill>
                    <a:srgbClr val="FF0000"/>
                  </a:solidFill>
                </a:rPr>
                <a:t>HOIL-1</a:t>
              </a:r>
            </a:p>
            <a:p>
              <a:r>
                <a:rPr lang="es-ES" sz="1400" b="1" dirty="0" smtClean="0">
                  <a:solidFill>
                    <a:srgbClr val="FF0000"/>
                  </a:solidFill>
                </a:rPr>
                <a:t>       HOIP</a:t>
              </a:r>
            </a:p>
          </p:txBody>
        </p:sp>
        <p:sp>
          <p:nvSpPr>
            <p:cNvPr id="161" name="Rectángulo 160"/>
            <p:cNvSpPr/>
            <p:nvPr/>
          </p:nvSpPr>
          <p:spPr>
            <a:xfrm>
              <a:off x="740299" y="5015986"/>
              <a:ext cx="85433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b="1" dirty="0">
                  <a:solidFill>
                    <a:schemeClr val="bg1">
                      <a:lumMod val="75000"/>
                    </a:schemeClr>
                  </a:solidFill>
                </a:rPr>
                <a:t>SHARPIN</a:t>
              </a:r>
            </a:p>
          </p:txBody>
        </p:sp>
      </p:grpSp>
      <p:grpSp>
        <p:nvGrpSpPr>
          <p:cNvPr id="13" name="Agrupar 12"/>
          <p:cNvGrpSpPr/>
          <p:nvPr/>
        </p:nvGrpSpPr>
        <p:grpSpPr>
          <a:xfrm>
            <a:off x="2197733" y="1261428"/>
            <a:ext cx="6273800" cy="5110023"/>
            <a:chOff x="2197733" y="1261428"/>
            <a:chExt cx="6273800" cy="5110023"/>
          </a:xfrm>
        </p:grpSpPr>
        <p:grpSp>
          <p:nvGrpSpPr>
            <p:cNvPr id="10" name="Agrupar 9"/>
            <p:cNvGrpSpPr/>
            <p:nvPr/>
          </p:nvGrpSpPr>
          <p:grpSpPr>
            <a:xfrm>
              <a:off x="2197733" y="3291476"/>
              <a:ext cx="6273800" cy="3079975"/>
              <a:chOff x="1960671" y="3291476"/>
              <a:chExt cx="6273800" cy="3079975"/>
            </a:xfrm>
          </p:grpSpPr>
          <p:grpSp>
            <p:nvGrpSpPr>
              <p:cNvPr id="9" name="Agrupar 8"/>
              <p:cNvGrpSpPr/>
              <p:nvPr/>
            </p:nvGrpSpPr>
            <p:grpSpPr>
              <a:xfrm>
                <a:off x="3967271" y="4809063"/>
                <a:ext cx="4267200" cy="1562388"/>
                <a:chOff x="3967271" y="4707465"/>
                <a:chExt cx="4267200" cy="1562388"/>
              </a:xfrm>
            </p:grpSpPr>
            <p:grpSp>
              <p:nvGrpSpPr>
                <p:cNvPr id="3" name="Agrupar 2"/>
                <p:cNvGrpSpPr/>
                <p:nvPr/>
              </p:nvGrpSpPr>
              <p:grpSpPr>
                <a:xfrm>
                  <a:off x="3967271" y="4707465"/>
                  <a:ext cx="4267200" cy="1270000"/>
                  <a:chOff x="3967271" y="4707465"/>
                  <a:chExt cx="4267200" cy="1270000"/>
                </a:xfrm>
              </p:grpSpPr>
              <p:pic>
                <p:nvPicPr>
                  <p:cNvPr id="22" name="Imagen 21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3967271" y="4707465"/>
                    <a:ext cx="4267200" cy="1270000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24" name="Rectángulo 23"/>
                  <p:cNvSpPr/>
                  <p:nvPr/>
                </p:nvSpPr>
                <p:spPr>
                  <a:xfrm>
                    <a:off x="4003972" y="5384796"/>
                    <a:ext cx="1962200" cy="261633"/>
                  </a:xfrm>
                  <a:prstGeom prst="rect">
                    <a:avLst/>
                  </a:prstGeom>
                  <a:solidFill>
                    <a:srgbClr val="FFFF00">
                      <a:alpha val="36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25" name="Rectángulo 24"/>
                  <p:cNvSpPr/>
                  <p:nvPr/>
                </p:nvSpPr>
                <p:spPr>
                  <a:xfrm>
                    <a:off x="6067885" y="5406379"/>
                    <a:ext cx="1962200" cy="261633"/>
                  </a:xfrm>
                  <a:prstGeom prst="rect">
                    <a:avLst/>
                  </a:prstGeom>
                  <a:solidFill>
                    <a:srgbClr val="FFFF00">
                      <a:alpha val="36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sp>
              <p:nvSpPr>
                <p:cNvPr id="5" name="Rectángulo 4"/>
                <p:cNvSpPr/>
                <p:nvPr/>
              </p:nvSpPr>
              <p:spPr>
                <a:xfrm>
                  <a:off x="5680880" y="5977465"/>
                  <a:ext cx="2553591" cy="292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10000"/>
                    </a:lnSpc>
                  </a:pPr>
                  <a:r>
                    <a:rPr lang="en-US" sz="1200" i="1" dirty="0"/>
                    <a:t>J </a:t>
                  </a:r>
                  <a:r>
                    <a:rPr lang="en-US" sz="1200" i="1" dirty="0" err="1"/>
                    <a:t>Exp</a:t>
                  </a:r>
                  <a:r>
                    <a:rPr lang="en-US" sz="1200" i="1" dirty="0"/>
                    <a:t> </a:t>
                  </a:r>
                  <a:r>
                    <a:rPr lang="en-US" sz="1200" i="1" dirty="0" smtClean="0"/>
                    <a:t>Med</a:t>
                  </a:r>
                  <a:r>
                    <a:rPr lang="en-US" sz="1200" i="1" dirty="0"/>
                    <a:t> </a:t>
                  </a:r>
                  <a:r>
                    <a:rPr lang="en-US" sz="1200" i="1" dirty="0" smtClean="0"/>
                    <a:t>2015; 212: 939</a:t>
                  </a:r>
                  <a:r>
                    <a:rPr lang="en-US" sz="1200" i="1" dirty="0"/>
                    <a:t>-51.</a:t>
                  </a:r>
                  <a:endParaRPr lang="es-ES" sz="1200" i="1" dirty="0"/>
                </a:p>
              </p:txBody>
            </p:sp>
          </p:grpSp>
          <p:grpSp>
            <p:nvGrpSpPr>
              <p:cNvPr id="8" name="Agrupar 7"/>
              <p:cNvGrpSpPr/>
              <p:nvPr/>
            </p:nvGrpSpPr>
            <p:grpSpPr>
              <a:xfrm>
                <a:off x="1960671" y="3291476"/>
                <a:ext cx="6273800" cy="1266846"/>
                <a:chOff x="1960671" y="3291476"/>
                <a:chExt cx="6273800" cy="1266846"/>
              </a:xfrm>
            </p:grpSpPr>
            <p:grpSp>
              <p:nvGrpSpPr>
                <p:cNvPr id="4" name="Agrupar 3"/>
                <p:cNvGrpSpPr/>
                <p:nvPr/>
              </p:nvGrpSpPr>
              <p:grpSpPr>
                <a:xfrm>
                  <a:off x="1960671" y="3291476"/>
                  <a:ext cx="6273800" cy="977900"/>
                  <a:chOff x="1960671" y="3291476"/>
                  <a:chExt cx="6273800" cy="977900"/>
                </a:xfrm>
              </p:grpSpPr>
              <p:pic>
                <p:nvPicPr>
                  <p:cNvPr id="21" name="Imagen 20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960671" y="3291476"/>
                    <a:ext cx="6273800" cy="977900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23" name="Rectángulo 22"/>
                  <p:cNvSpPr/>
                  <p:nvPr/>
                </p:nvSpPr>
                <p:spPr>
                  <a:xfrm>
                    <a:off x="1960671" y="3324715"/>
                    <a:ext cx="2374262" cy="316576"/>
                  </a:xfrm>
                  <a:prstGeom prst="rect">
                    <a:avLst/>
                  </a:prstGeom>
                  <a:solidFill>
                    <a:srgbClr val="FFFF00">
                      <a:alpha val="36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26" name="Rectángulo 25"/>
                  <p:cNvSpPr/>
                  <p:nvPr/>
                </p:nvSpPr>
                <p:spPr>
                  <a:xfrm>
                    <a:off x="2031238" y="3641915"/>
                    <a:ext cx="1962200" cy="316576"/>
                  </a:xfrm>
                  <a:prstGeom prst="rect">
                    <a:avLst/>
                  </a:prstGeom>
                  <a:solidFill>
                    <a:srgbClr val="FFFF00">
                      <a:alpha val="36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sp>
              <p:nvSpPr>
                <p:cNvPr id="6" name="Rectángulo 5"/>
                <p:cNvSpPr/>
                <p:nvPr/>
              </p:nvSpPr>
              <p:spPr>
                <a:xfrm>
                  <a:off x="5500254" y="4265934"/>
                  <a:ext cx="2734217" cy="292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10000"/>
                    </a:lnSpc>
                  </a:pPr>
                  <a:r>
                    <a:rPr lang="es-ES" sz="1200" i="1" dirty="0" err="1"/>
                    <a:t>Nat</a:t>
                  </a:r>
                  <a:r>
                    <a:rPr lang="es-ES" sz="1200" i="1" dirty="0"/>
                    <a:t> </a:t>
                  </a:r>
                  <a:r>
                    <a:rPr lang="es-ES" sz="1200" i="1" dirty="0" err="1" smtClean="0"/>
                    <a:t>Immunol</a:t>
                  </a:r>
                  <a:r>
                    <a:rPr lang="es-ES" sz="1200" i="1" dirty="0" smtClean="0"/>
                    <a:t> 2012; 13: 1178</a:t>
                  </a:r>
                  <a:r>
                    <a:rPr lang="es-ES" sz="1200" i="1" dirty="0"/>
                    <a:t>-86. </a:t>
                  </a:r>
                </a:p>
              </p:txBody>
            </p:sp>
          </p:grpSp>
        </p:grp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1352" y="4724707"/>
              <a:ext cx="1629834" cy="1566539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1352" y="1261428"/>
              <a:ext cx="5638832" cy="1837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0481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357" y="811135"/>
            <a:ext cx="9192714" cy="551992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883470" y="6598923"/>
            <a:ext cx="226053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o-RO" sz="1200" i="1" dirty="0"/>
              <a:t>Nat </a:t>
            </a:r>
            <a:r>
              <a:rPr lang="ro-RO" sz="1200" i="1" dirty="0" smtClean="0"/>
              <a:t>Immunol 2017; 18: 832</a:t>
            </a:r>
            <a:r>
              <a:rPr lang="ro-RO" sz="1200" i="1" dirty="0"/>
              <a:t>-842.</a:t>
            </a:r>
            <a:endParaRPr lang="es-ES" sz="1200" i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EEC500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smtClean="0">
                <a:latin typeface="Trebuchet MS"/>
                <a:cs typeface="Trebuchet MS"/>
              </a:rPr>
              <a:t>Interferonopatías de tipo I</a:t>
            </a:r>
            <a:endParaRPr lang="es-ES_tradnl" sz="2000">
              <a:latin typeface="Trebuchet MS"/>
              <a:cs typeface="Trebuchet MS"/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118534" y="1540934"/>
            <a:ext cx="2201334" cy="2777066"/>
            <a:chOff x="118534" y="1354667"/>
            <a:chExt cx="2201334" cy="2777066"/>
          </a:xfrm>
        </p:grpSpPr>
        <p:sp>
          <p:nvSpPr>
            <p:cNvPr id="2" name="CuadroTexto 1"/>
            <p:cNvSpPr txBox="1"/>
            <p:nvPr/>
          </p:nvSpPr>
          <p:spPr>
            <a:xfrm>
              <a:off x="118534" y="1354667"/>
              <a:ext cx="22013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 smtClean="0"/>
                <a:t>1. Acumulación anormal de ácidos nucleicos</a:t>
              </a:r>
              <a:endParaRPr lang="es-ES_tradnl" b="1" dirty="0"/>
            </a:p>
          </p:txBody>
        </p:sp>
        <p:cxnSp>
          <p:nvCxnSpPr>
            <p:cNvPr id="7" name="Conector recto de flecha 6"/>
            <p:cNvCxnSpPr/>
            <p:nvPr/>
          </p:nvCxnSpPr>
          <p:spPr>
            <a:xfrm>
              <a:off x="1219200" y="2277997"/>
              <a:ext cx="1029459" cy="185373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uadroTexto 11"/>
          <p:cNvSpPr txBox="1"/>
          <p:nvPr/>
        </p:nvSpPr>
        <p:spPr>
          <a:xfrm>
            <a:off x="237087" y="617604"/>
            <a:ext cx="5113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2. Activación constitutiva de los receptores sensores de ácidos nucleicos (</a:t>
            </a:r>
            <a:r>
              <a:rPr lang="es-ES_tradnl" b="1" i="1" dirty="0" smtClean="0"/>
              <a:t>TMEM173</a:t>
            </a:r>
            <a:r>
              <a:rPr lang="es-ES_tradnl" b="1" dirty="0" smtClean="0"/>
              <a:t>, </a:t>
            </a:r>
            <a:r>
              <a:rPr lang="es-ES_tradnl" b="1" i="1" dirty="0" smtClean="0"/>
              <a:t>IFIH1</a:t>
            </a:r>
            <a:r>
              <a:rPr lang="es-ES_tradnl" b="1" dirty="0" smtClean="0"/>
              <a:t>)</a:t>
            </a:r>
            <a:endParaRPr lang="es-ES_tradnl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5350933" y="594178"/>
            <a:ext cx="3817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3. Alteración de los mecanismos reguladores negativos (ISG15, USP18)</a:t>
            </a:r>
            <a:endParaRPr lang="es-ES_tradnl" b="1" dirty="0"/>
          </a:p>
        </p:txBody>
      </p:sp>
      <p:grpSp>
        <p:nvGrpSpPr>
          <p:cNvPr id="21" name="Agrupar 20"/>
          <p:cNvGrpSpPr/>
          <p:nvPr/>
        </p:nvGrpSpPr>
        <p:grpSpPr>
          <a:xfrm>
            <a:off x="6163733" y="1879095"/>
            <a:ext cx="2980267" cy="2286505"/>
            <a:chOff x="6163733" y="1879095"/>
            <a:chExt cx="2980267" cy="2286505"/>
          </a:xfrm>
        </p:grpSpPr>
        <p:sp>
          <p:nvSpPr>
            <p:cNvPr id="18" name="CuadroTexto 17"/>
            <p:cNvSpPr txBox="1"/>
            <p:nvPr/>
          </p:nvSpPr>
          <p:spPr>
            <a:xfrm>
              <a:off x="6163733" y="1879095"/>
              <a:ext cx="29802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/>
                <a:t>4</a:t>
              </a:r>
              <a:r>
                <a:rPr lang="es-ES_tradnl" b="1" dirty="0" smtClean="0"/>
                <a:t>. Disfunción del </a:t>
              </a:r>
              <a:r>
                <a:rPr lang="es-ES_tradnl" b="1" dirty="0" err="1" smtClean="0"/>
                <a:t>proteasoma</a:t>
              </a:r>
              <a:r>
                <a:rPr lang="es-ES_tradnl" b="1" dirty="0" smtClean="0"/>
                <a:t> (PRAAS/CANDLE)</a:t>
              </a:r>
              <a:endParaRPr lang="es-ES_tradnl" b="1" dirty="0"/>
            </a:p>
          </p:txBody>
        </p:sp>
        <p:cxnSp>
          <p:nvCxnSpPr>
            <p:cNvPr id="19" name="Conector recto de flecha 18"/>
            <p:cNvCxnSpPr/>
            <p:nvPr/>
          </p:nvCxnSpPr>
          <p:spPr>
            <a:xfrm flipH="1">
              <a:off x="7281333" y="2616664"/>
              <a:ext cx="833208" cy="154893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970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EEC500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smtClean="0">
                <a:latin typeface="Trebuchet MS"/>
                <a:cs typeface="Trebuchet MS"/>
              </a:rPr>
              <a:t>Interferonopatías de tipo I</a:t>
            </a:r>
            <a:endParaRPr lang="es-ES_tradnl" sz="2000">
              <a:latin typeface="Trebuchet MS"/>
              <a:cs typeface="Trebuchet MS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5147726" y="595037"/>
            <a:ext cx="3014134" cy="6182382"/>
            <a:chOff x="4809066" y="595037"/>
            <a:chExt cx="3014134" cy="6182382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4898" y="595037"/>
              <a:ext cx="2568302" cy="2494922"/>
            </a:xfrm>
            <a:prstGeom prst="rect">
              <a:avLst/>
            </a:prstGeom>
          </p:spPr>
        </p:pic>
        <p:grpSp>
          <p:nvGrpSpPr>
            <p:cNvPr id="13" name="Agrupar 12"/>
            <p:cNvGrpSpPr/>
            <p:nvPr/>
          </p:nvGrpSpPr>
          <p:grpSpPr>
            <a:xfrm>
              <a:off x="4809066" y="3149596"/>
              <a:ext cx="3014134" cy="3627823"/>
              <a:chOff x="-418091" y="694266"/>
              <a:chExt cx="4071458" cy="4556647"/>
            </a:xfrm>
          </p:grpSpPr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4134" y="694266"/>
                <a:ext cx="3469233" cy="4182533"/>
              </a:xfrm>
              <a:prstGeom prst="rect">
                <a:avLst/>
              </a:prstGeom>
            </p:spPr>
          </p:pic>
          <p:sp>
            <p:nvSpPr>
              <p:cNvPr id="7" name="Rectángulo 6"/>
              <p:cNvSpPr/>
              <p:nvPr/>
            </p:nvSpPr>
            <p:spPr>
              <a:xfrm>
                <a:off x="-418091" y="4883666"/>
                <a:ext cx="4071458" cy="36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10000"/>
                  </a:lnSpc>
                </a:pPr>
                <a:r>
                  <a:rPr lang="da-DK" sz="1200" i="1" dirty="0" err="1"/>
                  <a:t>Dev</a:t>
                </a:r>
                <a:r>
                  <a:rPr lang="da-DK" sz="1200" i="1" dirty="0"/>
                  <a:t> Med Child </a:t>
                </a:r>
                <a:r>
                  <a:rPr lang="da-DK" sz="1200" i="1" dirty="0" err="1" smtClean="0"/>
                  <a:t>Neurol</a:t>
                </a:r>
                <a:r>
                  <a:rPr lang="da-DK" sz="1200" i="1" dirty="0"/>
                  <a:t> </a:t>
                </a:r>
                <a:r>
                  <a:rPr lang="da-DK" sz="1200" i="1" dirty="0" smtClean="0"/>
                  <a:t>2014; 56: 612</a:t>
                </a:r>
                <a:r>
                  <a:rPr lang="da-DK" sz="1200" i="1" dirty="0"/>
                  <a:t>-26.</a:t>
                </a:r>
                <a:endParaRPr lang="es-ES" sz="1200" i="1" dirty="0"/>
              </a:p>
            </p:txBody>
          </p:sp>
        </p:grpSp>
      </p:grpSp>
      <p:grpSp>
        <p:nvGrpSpPr>
          <p:cNvPr id="12" name="Agrupar 11"/>
          <p:cNvGrpSpPr/>
          <p:nvPr/>
        </p:nvGrpSpPr>
        <p:grpSpPr>
          <a:xfrm>
            <a:off x="420246" y="599064"/>
            <a:ext cx="1828413" cy="2279605"/>
            <a:chOff x="8107982" y="762000"/>
            <a:chExt cx="2204638" cy="2868854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07982" y="762000"/>
              <a:ext cx="2204638" cy="2436704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8107982" y="3220927"/>
              <a:ext cx="2204638" cy="409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ro-RO" sz="1400" i="1" dirty="0" smtClean="0"/>
                <a:t>Y. Crow</a:t>
              </a:r>
              <a:endParaRPr lang="es-ES" sz="1400" i="1" dirty="0"/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2630227" y="648370"/>
            <a:ext cx="2622309" cy="4569084"/>
            <a:chOff x="2630227" y="648370"/>
            <a:chExt cx="2622309" cy="4569084"/>
          </a:xfrm>
        </p:grpSpPr>
        <p:sp>
          <p:nvSpPr>
            <p:cNvPr id="14" name="CuadroTexto 13"/>
            <p:cNvSpPr txBox="1"/>
            <p:nvPr/>
          </p:nvSpPr>
          <p:spPr>
            <a:xfrm>
              <a:off x="2630227" y="648370"/>
              <a:ext cx="2622309" cy="646331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>
              <a:defPPr>
                <a:defRPr lang="es-ES"/>
              </a:defPPr>
              <a:lvl1pPr algn="ctr">
                <a:defRPr sz="1600">
                  <a:latin typeface="Trebuchet MS" pitchFamily="-108" charset="0"/>
                  <a:ea typeface="Trebuchet MS" pitchFamily="-108" charset="0"/>
                  <a:cs typeface="Trebuchet MS" pitchFamily="-108" charset="0"/>
                </a:defRPr>
              </a:lvl1pPr>
            </a:lstStyle>
            <a:p>
              <a:r>
                <a:rPr lang="es-ES" sz="1800" b="1" dirty="0"/>
                <a:t>Síndrome de </a:t>
              </a:r>
            </a:p>
            <a:p>
              <a:r>
                <a:rPr lang="es-ES" sz="1800" b="1" dirty="0" err="1"/>
                <a:t>Aicardi-Goutière</a:t>
              </a:r>
              <a:endParaRPr lang="es-ES" sz="1800" b="1" dirty="0"/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2630227" y="1499513"/>
              <a:ext cx="2622309" cy="3717941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2000" b="1">
                  <a:solidFill>
                    <a:srgbClr val="4A4A4A"/>
                  </a:solidFill>
                  <a:latin typeface="Trebuchet MS"/>
                  <a:cs typeface="Trebuchet MS"/>
                </a:defRPr>
              </a:lvl1pPr>
            </a:lstStyle>
            <a:p>
              <a:pPr marL="285750" lvl="0" indent="-285750" algn="l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</a:pPr>
              <a:r>
                <a:rPr lang="ca-ES" sz="1600" b="0" dirty="0" smtClean="0">
                  <a:solidFill>
                    <a:srgbClr val="000000"/>
                  </a:solidFill>
                </a:rPr>
                <a:t>[</a:t>
              </a:r>
              <a:r>
                <a:rPr lang="ca-ES" sz="1600" b="0" i="1" dirty="0">
                  <a:solidFill>
                    <a:srgbClr val="000000"/>
                  </a:solidFill>
                </a:rPr>
                <a:t>TREX1</a:t>
              </a:r>
              <a:r>
                <a:rPr lang="ca-ES" sz="1600" b="0" dirty="0">
                  <a:solidFill>
                    <a:srgbClr val="000000"/>
                  </a:solidFill>
                </a:rPr>
                <a:t>/ TREX1</a:t>
              </a:r>
              <a:r>
                <a:rPr lang="ca-ES" sz="1600" b="0" dirty="0" smtClean="0">
                  <a:solidFill>
                    <a:srgbClr val="000000"/>
                  </a:solidFill>
                </a:rPr>
                <a:t>]</a:t>
              </a:r>
              <a:endParaRPr lang="es-ES" sz="1600" b="0" dirty="0">
                <a:solidFill>
                  <a:srgbClr val="000000"/>
                </a:solidFill>
              </a:endParaRPr>
            </a:p>
            <a:p>
              <a:pPr marL="285750" lvl="0" indent="-285750" algn="l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</a:pPr>
              <a:r>
                <a:rPr lang="ca-ES" sz="1600" b="0" dirty="0" smtClean="0">
                  <a:solidFill>
                    <a:srgbClr val="000000"/>
                  </a:solidFill>
                </a:rPr>
                <a:t>[</a:t>
              </a:r>
              <a:r>
                <a:rPr lang="ca-ES" sz="1600" b="0" i="1" dirty="0">
                  <a:solidFill>
                    <a:srgbClr val="000000"/>
                  </a:solidFill>
                </a:rPr>
                <a:t>RNASEH2A</a:t>
              </a:r>
              <a:r>
                <a:rPr lang="ca-ES" sz="1600" b="0" dirty="0">
                  <a:solidFill>
                    <a:srgbClr val="000000"/>
                  </a:solidFill>
                </a:rPr>
                <a:t> / RNH2A</a:t>
              </a:r>
              <a:r>
                <a:rPr lang="ca-ES" sz="1600" b="0" dirty="0" smtClean="0">
                  <a:solidFill>
                    <a:srgbClr val="000000"/>
                  </a:solidFill>
                </a:rPr>
                <a:t>]</a:t>
              </a:r>
              <a:endParaRPr lang="es-ES" sz="1600" b="0" dirty="0">
                <a:solidFill>
                  <a:srgbClr val="000000"/>
                </a:solidFill>
              </a:endParaRPr>
            </a:p>
            <a:p>
              <a:pPr marL="285750" lvl="0" indent="-285750" algn="l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</a:pPr>
              <a:r>
                <a:rPr lang="ca-ES" sz="1600" b="0" dirty="0" smtClean="0">
                  <a:solidFill>
                    <a:srgbClr val="000000"/>
                  </a:solidFill>
                </a:rPr>
                <a:t>[</a:t>
              </a:r>
              <a:r>
                <a:rPr lang="ca-ES" sz="1600" b="0" i="1" dirty="0">
                  <a:solidFill>
                    <a:srgbClr val="000000"/>
                  </a:solidFill>
                </a:rPr>
                <a:t>RNASEH2B</a:t>
              </a:r>
              <a:r>
                <a:rPr lang="ca-ES" sz="1600" b="0" dirty="0">
                  <a:solidFill>
                    <a:srgbClr val="000000"/>
                  </a:solidFill>
                </a:rPr>
                <a:t> / RNH2B</a:t>
              </a:r>
              <a:r>
                <a:rPr lang="ca-ES" sz="1600" b="0" dirty="0" smtClean="0">
                  <a:solidFill>
                    <a:srgbClr val="000000"/>
                  </a:solidFill>
                </a:rPr>
                <a:t>]</a:t>
              </a:r>
              <a:endParaRPr lang="es-ES" sz="1600" b="0" dirty="0">
                <a:solidFill>
                  <a:srgbClr val="000000"/>
                </a:solidFill>
              </a:endParaRPr>
            </a:p>
            <a:p>
              <a:pPr marL="285750" lvl="0" indent="-285750" algn="l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</a:pPr>
              <a:r>
                <a:rPr lang="ca-ES" sz="1600" b="0" dirty="0" smtClean="0">
                  <a:solidFill>
                    <a:srgbClr val="000000"/>
                  </a:solidFill>
                </a:rPr>
                <a:t>[</a:t>
              </a:r>
              <a:r>
                <a:rPr lang="ca-ES" sz="1600" b="0" i="1" dirty="0">
                  <a:solidFill>
                    <a:srgbClr val="000000"/>
                  </a:solidFill>
                </a:rPr>
                <a:t>RNASEH2C</a:t>
              </a:r>
              <a:r>
                <a:rPr lang="ca-ES" sz="1600" b="0" dirty="0">
                  <a:solidFill>
                    <a:srgbClr val="000000"/>
                  </a:solidFill>
                </a:rPr>
                <a:t> / RNH2C</a:t>
              </a:r>
              <a:r>
                <a:rPr lang="ca-ES" sz="1600" b="0" dirty="0" smtClean="0">
                  <a:solidFill>
                    <a:srgbClr val="000000"/>
                  </a:solidFill>
                </a:rPr>
                <a:t>]</a:t>
              </a:r>
              <a:endParaRPr lang="es-ES" sz="1600" b="0" dirty="0">
                <a:solidFill>
                  <a:srgbClr val="000000"/>
                </a:solidFill>
              </a:endParaRPr>
            </a:p>
            <a:p>
              <a:pPr marL="285750" lvl="0" indent="-285750" algn="l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</a:pPr>
              <a:r>
                <a:rPr lang="ca-ES" sz="1600" b="0" dirty="0" smtClean="0">
                  <a:solidFill>
                    <a:srgbClr val="000000"/>
                  </a:solidFill>
                </a:rPr>
                <a:t>[</a:t>
              </a:r>
              <a:r>
                <a:rPr lang="ca-ES" sz="1600" b="0" i="1" dirty="0">
                  <a:solidFill>
                    <a:srgbClr val="000000"/>
                  </a:solidFill>
                </a:rPr>
                <a:t>SAMHD1 </a:t>
              </a:r>
              <a:r>
                <a:rPr lang="ca-ES" sz="1600" b="0" dirty="0">
                  <a:solidFill>
                    <a:srgbClr val="000000"/>
                  </a:solidFill>
                </a:rPr>
                <a:t>/ SAMHD1</a:t>
              </a:r>
              <a:r>
                <a:rPr lang="ca-ES" sz="1600" b="0" dirty="0" smtClean="0">
                  <a:solidFill>
                    <a:srgbClr val="000000"/>
                  </a:solidFill>
                </a:rPr>
                <a:t>]</a:t>
              </a:r>
              <a:endParaRPr lang="es-ES" sz="1600" b="0" dirty="0">
                <a:solidFill>
                  <a:srgbClr val="000000"/>
                </a:solidFill>
              </a:endParaRPr>
            </a:p>
            <a:p>
              <a:pPr marL="285750" lvl="0" indent="-285750" algn="l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</a:pPr>
              <a:r>
                <a:rPr lang="ca-ES" sz="1600" b="0" dirty="0" smtClean="0">
                  <a:solidFill>
                    <a:srgbClr val="000000"/>
                  </a:solidFill>
                </a:rPr>
                <a:t>[</a:t>
              </a:r>
              <a:r>
                <a:rPr lang="ca-ES" sz="1600" b="0" i="1" dirty="0">
                  <a:solidFill>
                    <a:srgbClr val="000000"/>
                  </a:solidFill>
                </a:rPr>
                <a:t>ADAR </a:t>
              </a:r>
              <a:r>
                <a:rPr lang="ca-ES" sz="1600" b="0" dirty="0">
                  <a:solidFill>
                    <a:srgbClr val="000000"/>
                  </a:solidFill>
                </a:rPr>
                <a:t>/ ADAR] </a:t>
              </a:r>
              <a:endParaRPr lang="ca-ES" sz="1600" b="0" dirty="0" smtClean="0">
                <a:solidFill>
                  <a:srgbClr val="000000"/>
                </a:solidFill>
              </a:endParaRPr>
            </a:p>
            <a:p>
              <a:pPr marL="285750" indent="-285750" algn="l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</a:pPr>
              <a:r>
                <a:rPr lang="ca-ES" sz="1600" b="0" dirty="0" smtClean="0">
                  <a:solidFill>
                    <a:srgbClr val="000000"/>
                  </a:solidFill>
                </a:rPr>
                <a:t>[</a:t>
              </a:r>
              <a:r>
                <a:rPr lang="ca-ES" sz="1600" b="0" i="1" dirty="0">
                  <a:solidFill>
                    <a:srgbClr val="000000"/>
                  </a:solidFill>
                </a:rPr>
                <a:t>IFIH1 </a:t>
              </a:r>
              <a:r>
                <a:rPr lang="ca-ES" sz="1600" b="0" dirty="0">
                  <a:solidFill>
                    <a:srgbClr val="000000"/>
                  </a:solidFill>
                </a:rPr>
                <a:t>/ MDA5</a:t>
              </a:r>
              <a:r>
                <a:rPr lang="ca-ES" sz="1600" b="0" dirty="0" smtClean="0">
                  <a:solidFill>
                    <a:srgbClr val="000000"/>
                  </a:solidFill>
                </a:rPr>
                <a:t>]</a:t>
              </a:r>
              <a:endParaRPr lang="es-ES" sz="1600" b="0" dirty="0">
                <a:solidFill>
                  <a:srgbClr val="000000"/>
                </a:solidFill>
              </a:endParaRPr>
            </a:p>
            <a:p>
              <a:pPr marL="285750" indent="-285750" algn="l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</a:pPr>
              <a:r>
                <a:rPr lang="ca-ES" sz="1600" b="0" dirty="0" smtClean="0">
                  <a:solidFill>
                    <a:srgbClr val="000000"/>
                  </a:solidFill>
                </a:rPr>
                <a:t>[</a:t>
              </a:r>
              <a:r>
                <a:rPr lang="ca-ES" sz="1600" b="0" i="1" dirty="0">
                  <a:solidFill>
                    <a:srgbClr val="000000"/>
                  </a:solidFill>
                </a:rPr>
                <a:t>DDX58 </a:t>
              </a:r>
              <a:r>
                <a:rPr lang="ca-ES" sz="1600" b="0" dirty="0">
                  <a:solidFill>
                    <a:srgbClr val="000000"/>
                  </a:solidFill>
                </a:rPr>
                <a:t>/ RIG-I</a:t>
              </a:r>
              <a:r>
                <a:rPr lang="ca-ES" sz="1600" b="0" dirty="0" smtClean="0">
                  <a:solidFill>
                    <a:srgbClr val="000000"/>
                  </a:solidFill>
                </a:rPr>
                <a:t>]</a:t>
              </a:r>
              <a:endParaRPr lang="es-ES" sz="1600" b="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Agrupar 25"/>
          <p:cNvGrpSpPr/>
          <p:nvPr/>
        </p:nvGrpSpPr>
        <p:grpSpPr>
          <a:xfrm>
            <a:off x="576954" y="1541312"/>
            <a:ext cx="4456340" cy="4707088"/>
            <a:chOff x="576954" y="1541312"/>
            <a:chExt cx="4456340" cy="4707088"/>
          </a:xfrm>
        </p:grpSpPr>
        <p:grpSp>
          <p:nvGrpSpPr>
            <p:cNvPr id="23" name="Agrupar 22"/>
            <p:cNvGrpSpPr/>
            <p:nvPr/>
          </p:nvGrpSpPr>
          <p:grpSpPr>
            <a:xfrm>
              <a:off x="695485" y="1541312"/>
              <a:ext cx="4337809" cy="2582754"/>
              <a:chOff x="695485" y="1541312"/>
              <a:chExt cx="4337809" cy="2582754"/>
            </a:xfrm>
          </p:grpSpPr>
          <p:sp>
            <p:nvSpPr>
              <p:cNvPr id="19" name="Elipse 18"/>
              <p:cNvSpPr/>
              <p:nvPr/>
            </p:nvSpPr>
            <p:spPr>
              <a:xfrm>
                <a:off x="2744659" y="1541312"/>
                <a:ext cx="2288635" cy="398088"/>
              </a:xfrm>
              <a:prstGeom prst="ellipse">
                <a:avLst/>
              </a:prstGeom>
              <a:solidFill>
                <a:srgbClr val="FF0000">
                  <a:alpha val="23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" name="CuadroTexto 19"/>
              <p:cNvSpPr txBox="1"/>
              <p:nvPr/>
            </p:nvSpPr>
            <p:spPr>
              <a:xfrm>
                <a:off x="695485" y="3477735"/>
                <a:ext cx="1671705" cy="646331"/>
              </a:xfrm>
              <a:prstGeom prst="rect">
                <a:avLst/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>
                <a:defPPr>
                  <a:defRPr lang="es-ES"/>
                </a:defPPr>
                <a:lvl1pPr algn="ctr">
                  <a:defRPr sz="1600">
                    <a:latin typeface="Trebuchet MS" pitchFamily="-108" charset="0"/>
                    <a:ea typeface="Trebuchet MS" pitchFamily="-108" charset="0"/>
                    <a:cs typeface="Trebuchet MS" pitchFamily="-108" charset="0"/>
                  </a:defRPr>
                </a:lvl1pPr>
              </a:lstStyle>
              <a:p>
                <a:r>
                  <a:rPr lang="es-ES" sz="1800" b="1" dirty="0"/>
                  <a:t>Lupus pernio familiar</a:t>
                </a:r>
              </a:p>
            </p:txBody>
          </p:sp>
          <p:cxnSp>
            <p:nvCxnSpPr>
              <p:cNvPr id="22" name="Conector recto de flecha 21"/>
              <p:cNvCxnSpPr>
                <a:stCxn id="19" idx="2"/>
              </p:cNvCxnSpPr>
              <p:nvPr/>
            </p:nvCxnSpPr>
            <p:spPr>
              <a:xfrm flipH="1">
                <a:off x="2248659" y="1740356"/>
                <a:ext cx="496000" cy="1737379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6954" y="4430054"/>
              <a:ext cx="1671705" cy="1818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444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Box 9"/>
          <p:cNvSpPr txBox="1">
            <a:spLocks noChangeArrowheads="1"/>
          </p:cNvSpPr>
          <p:nvPr/>
        </p:nvSpPr>
        <p:spPr bwMode="auto">
          <a:xfrm>
            <a:off x="3433053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chemeClr val="bg1">
                    <a:lumMod val="75000"/>
                  </a:schemeClr>
                </a:solidFill>
                <a:latin typeface="Trebuchet MS"/>
                <a:ea typeface="ＭＳ Ｐゴシック" charset="-128"/>
                <a:cs typeface="Trebuchet MS"/>
              </a:rPr>
              <a:t>2005</a:t>
            </a:r>
            <a:endParaRPr lang="es-ES" sz="1400" b="1" kern="0" dirty="0">
              <a:solidFill>
                <a:schemeClr val="bg1">
                  <a:lumMod val="75000"/>
                </a:schemeClr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67" name="Text Box 9"/>
          <p:cNvSpPr txBox="1">
            <a:spLocks noChangeArrowheads="1"/>
          </p:cNvSpPr>
          <p:nvPr/>
        </p:nvSpPr>
        <p:spPr bwMode="auto">
          <a:xfrm>
            <a:off x="5168984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chemeClr val="bg1">
                    <a:lumMod val="75000"/>
                  </a:schemeClr>
                </a:solidFill>
                <a:latin typeface="Trebuchet MS"/>
                <a:ea typeface="ＭＳ Ｐゴシック" charset="-128"/>
                <a:cs typeface="Trebuchet MS"/>
              </a:rPr>
              <a:t>2010</a:t>
            </a:r>
            <a:endParaRPr lang="es-ES" sz="1400" b="1" kern="0" dirty="0">
              <a:solidFill>
                <a:schemeClr val="bg1">
                  <a:lumMod val="75000"/>
                </a:schemeClr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68" name="Text Box 9"/>
          <p:cNvSpPr txBox="1">
            <a:spLocks noChangeArrowheads="1"/>
          </p:cNvSpPr>
          <p:nvPr/>
        </p:nvSpPr>
        <p:spPr bwMode="auto">
          <a:xfrm>
            <a:off x="7315161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chemeClr val="bg1">
                    <a:lumMod val="75000"/>
                  </a:schemeClr>
                </a:solidFill>
                <a:latin typeface="Trebuchet MS"/>
                <a:ea typeface="ＭＳ Ｐゴシック" charset="-128"/>
                <a:cs typeface="Trebuchet MS"/>
              </a:rPr>
              <a:t>2018</a:t>
            </a:r>
            <a:endParaRPr lang="es-ES" sz="1400" b="1" kern="0" dirty="0">
              <a:solidFill>
                <a:schemeClr val="bg1">
                  <a:lumMod val="75000"/>
                </a:schemeClr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55" name="Text Box 9"/>
          <p:cNvSpPr txBox="1">
            <a:spLocks noChangeArrowheads="1"/>
          </p:cNvSpPr>
          <p:nvPr/>
        </p:nvSpPr>
        <p:spPr bwMode="auto">
          <a:xfrm>
            <a:off x="1660794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chemeClr val="bg1">
                    <a:lumMod val="75000"/>
                  </a:schemeClr>
                </a:solidFill>
                <a:latin typeface="Trebuchet MS"/>
                <a:ea typeface="ＭＳ Ｐゴシック" charset="-128"/>
                <a:cs typeface="Trebuchet MS"/>
              </a:rPr>
              <a:t>2000</a:t>
            </a:r>
            <a:endParaRPr lang="es-ES" sz="1400" b="1" kern="0" dirty="0">
              <a:solidFill>
                <a:schemeClr val="bg1">
                  <a:lumMod val="75000"/>
                </a:schemeClr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-117206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chemeClr val="bg1">
                    <a:lumMod val="75000"/>
                  </a:schemeClr>
                </a:solidFill>
                <a:latin typeface="Trebuchet MS"/>
                <a:ea typeface="ＭＳ Ｐゴシック" charset="-128"/>
                <a:cs typeface="Trebuchet MS"/>
              </a:rPr>
              <a:t>1995</a:t>
            </a:r>
            <a:endParaRPr lang="es-ES" sz="1400" b="1" kern="0" dirty="0">
              <a:solidFill>
                <a:schemeClr val="bg1">
                  <a:lumMod val="75000"/>
                </a:schemeClr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57" name="Flecha derecha 56"/>
          <p:cNvSpPr/>
          <p:nvPr/>
        </p:nvSpPr>
        <p:spPr>
          <a:xfrm>
            <a:off x="238394" y="2574028"/>
            <a:ext cx="8356600" cy="762000"/>
          </a:xfrm>
          <a:prstGeom prst="rightArrow">
            <a:avLst/>
          </a:prstGeom>
          <a:gradFill flip="none" rotWithShape="1">
            <a:gsLst>
              <a:gs pos="4000">
                <a:schemeClr val="bg1"/>
              </a:gs>
              <a:gs pos="70000">
                <a:srgbClr val="0000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778933" y="539113"/>
            <a:ext cx="7816061" cy="5726220"/>
            <a:chOff x="778933" y="539113"/>
            <a:chExt cx="7816061" cy="5726220"/>
          </a:xfrm>
        </p:grpSpPr>
        <p:sp>
          <p:nvSpPr>
            <p:cNvPr id="22" name="Elipse 21"/>
            <p:cNvSpPr/>
            <p:nvPr/>
          </p:nvSpPr>
          <p:spPr>
            <a:xfrm>
              <a:off x="778933" y="539113"/>
              <a:ext cx="7816061" cy="5726220"/>
            </a:xfrm>
            <a:prstGeom prst="ellipse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b="1"/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863598" y="3176558"/>
              <a:ext cx="115728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200" b="1" dirty="0" smtClean="0">
                  <a:latin typeface="Trebuchet MS"/>
                  <a:cs typeface="Trebuchet MS"/>
                </a:rPr>
                <a:t>IL-1β</a:t>
              </a:r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0" y="765523"/>
            <a:ext cx="9143999" cy="5378864"/>
            <a:chOff x="0" y="765523"/>
            <a:chExt cx="9143999" cy="5378864"/>
          </a:xfrm>
        </p:grpSpPr>
        <p:grpSp>
          <p:nvGrpSpPr>
            <p:cNvPr id="35" name="Agrupar 34"/>
            <p:cNvGrpSpPr/>
            <p:nvPr/>
          </p:nvGrpSpPr>
          <p:grpSpPr>
            <a:xfrm>
              <a:off x="3433053" y="4453466"/>
              <a:ext cx="2436126" cy="1690921"/>
              <a:chOff x="3143778" y="4150963"/>
              <a:chExt cx="2681288" cy="1998151"/>
            </a:xfrm>
          </p:grpSpPr>
          <p:pic>
            <p:nvPicPr>
              <p:cNvPr id="36" name="Imagen 35" descr="Inflammasome_vector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97"/>
              <a:stretch/>
            </p:blipFill>
            <p:spPr>
              <a:xfrm>
                <a:off x="3388940" y="4150963"/>
                <a:ext cx="2190964" cy="1601427"/>
              </a:xfrm>
              <a:prstGeom prst="rect">
                <a:avLst/>
              </a:prstGeom>
            </p:spPr>
          </p:pic>
          <p:sp>
            <p:nvSpPr>
              <p:cNvPr id="37" name="CuadroTexto 36"/>
              <p:cNvSpPr txBox="1"/>
              <p:nvPr/>
            </p:nvSpPr>
            <p:spPr>
              <a:xfrm>
                <a:off x="3143778" y="5749047"/>
                <a:ext cx="2681288" cy="400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b="1" i="1" dirty="0" err="1" smtClean="0">
                    <a:latin typeface="Trebuchet MS"/>
                    <a:cs typeface="Trebuchet MS"/>
                  </a:rPr>
                  <a:t>Inflamasoma</a:t>
                </a:r>
                <a:endParaRPr lang="es-ES" sz="1600" b="1" i="1" dirty="0">
                  <a:latin typeface="Trebuchet MS"/>
                  <a:cs typeface="Trebuchet MS"/>
                </a:endParaRPr>
              </a:p>
            </p:txBody>
          </p:sp>
        </p:grpSp>
        <p:sp>
          <p:nvSpPr>
            <p:cNvPr id="38" name="Rectángulo 37"/>
            <p:cNvSpPr/>
            <p:nvPr/>
          </p:nvSpPr>
          <p:spPr>
            <a:xfrm>
              <a:off x="0" y="765523"/>
              <a:ext cx="914399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u="sng" dirty="0" err="1" smtClean="0">
                  <a:latin typeface="Trebuchet MS"/>
                  <a:cs typeface="Trebuchet MS"/>
                </a:rPr>
                <a:t>Inflamasomopatías</a:t>
              </a:r>
              <a:endParaRPr lang="es-ES" sz="2000" b="1" u="sng" dirty="0" smtClean="0">
                <a:latin typeface="Trebuchet MS"/>
                <a:cs typeface="Trebuchet MS"/>
              </a:endParaRPr>
            </a:p>
          </p:txBody>
        </p:sp>
      </p:grpSp>
      <p:sp>
        <p:nvSpPr>
          <p:cNvPr id="39" name="CuadroTexto 38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9796FF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smtClean="0">
                <a:latin typeface="Trebuchet MS"/>
                <a:cs typeface="Trebuchet MS"/>
              </a:rPr>
              <a:t>Enfermedades mediadas por la vía de la IL-1β</a:t>
            </a:r>
            <a:endParaRPr lang="es-ES_tradnl"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46892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5382"/>
          <a:stretch/>
        </p:blipFill>
        <p:spPr>
          <a:xfrm>
            <a:off x="296334" y="575732"/>
            <a:ext cx="8482994" cy="28278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r="50856"/>
          <a:stretch/>
        </p:blipFill>
        <p:spPr>
          <a:xfrm>
            <a:off x="3654263" y="3403599"/>
            <a:ext cx="3847204" cy="303712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EEC500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smtClean="0">
                <a:latin typeface="Trebuchet MS"/>
                <a:cs typeface="Trebuchet MS"/>
              </a:rPr>
              <a:t>Lupus pernio Familiar  - mutación </a:t>
            </a:r>
            <a:r>
              <a:rPr lang="es-ES_tradnl" sz="2000" i="1" dirty="0" smtClean="0">
                <a:latin typeface="Trebuchet MS"/>
                <a:cs typeface="Trebuchet MS"/>
              </a:rPr>
              <a:t>TREX1</a:t>
            </a:r>
            <a:endParaRPr lang="es-ES_tradnl" sz="2000" i="1" dirty="0">
              <a:latin typeface="Trebuchet MS"/>
              <a:cs typeface="Trebuchet M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403599"/>
            <a:ext cx="3161679" cy="3093539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572000" y="6585498"/>
            <a:ext cx="4572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s-ES" sz="1200" i="1" dirty="0" err="1"/>
              <a:t>Best</a:t>
            </a:r>
            <a:r>
              <a:rPr lang="es-ES" sz="1200" i="1" dirty="0"/>
              <a:t> </a:t>
            </a:r>
            <a:r>
              <a:rPr lang="es-ES" sz="1200" i="1" dirty="0" err="1"/>
              <a:t>Pract</a:t>
            </a:r>
            <a:r>
              <a:rPr lang="es-ES" sz="1200" i="1" dirty="0"/>
              <a:t> Res </a:t>
            </a:r>
            <a:r>
              <a:rPr lang="es-ES" sz="1200" i="1" dirty="0" err="1"/>
              <a:t>Clin</a:t>
            </a:r>
            <a:r>
              <a:rPr lang="es-ES" sz="1200" i="1" dirty="0"/>
              <a:t> </a:t>
            </a:r>
            <a:r>
              <a:rPr lang="es-ES" sz="1200" i="1" dirty="0" err="1" smtClean="0"/>
              <a:t>Rheumatol</a:t>
            </a:r>
            <a:r>
              <a:rPr lang="es-ES" sz="1200" i="1" dirty="0" smtClean="0"/>
              <a:t> 2017; 31: 441</a:t>
            </a:r>
            <a:r>
              <a:rPr lang="es-ES" sz="1200" i="1" dirty="0"/>
              <a:t>-459.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332225" y="6350944"/>
            <a:ext cx="28117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da-DK" sz="1200" i="1" dirty="0"/>
              <a:t>JAMA </a:t>
            </a:r>
            <a:r>
              <a:rPr lang="da-DK" sz="1200" i="1" dirty="0" err="1"/>
              <a:t>Dermatol</a:t>
            </a:r>
            <a:r>
              <a:rPr lang="da-DK" sz="1200" i="1" dirty="0"/>
              <a:t>. </a:t>
            </a:r>
            <a:r>
              <a:rPr lang="da-DK" sz="1200" i="1" dirty="0" smtClean="0"/>
              <a:t>2015; 151: 426</a:t>
            </a:r>
            <a:r>
              <a:rPr lang="da-DK" sz="1200" i="1" dirty="0"/>
              <a:t>-31.</a:t>
            </a:r>
            <a:endParaRPr lang="es-ES" sz="1200" i="1" dirty="0"/>
          </a:p>
        </p:txBody>
      </p:sp>
    </p:spTree>
    <p:extLst>
      <p:ext uri="{BB962C8B-B14F-4D97-AF65-F5344CB8AC3E}">
        <p14:creationId xmlns:p14="http://schemas.microsoft.com/office/powerpoint/2010/main" val="3145773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EEC500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smtClean="0">
                <a:latin typeface="Trebuchet MS"/>
                <a:cs typeface="Trebuchet MS"/>
              </a:rPr>
              <a:t>Síndrome SAVI</a:t>
            </a:r>
            <a:endParaRPr lang="es-ES_tradnl" sz="2000" dirty="0">
              <a:latin typeface="Trebuchet MS"/>
              <a:cs typeface="Trebuchet MS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420246" y="615997"/>
            <a:ext cx="1828413" cy="2313474"/>
            <a:chOff x="420246" y="615997"/>
            <a:chExt cx="1828413" cy="2313474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635" y="615997"/>
              <a:ext cx="1827023" cy="2063403"/>
            </a:xfrm>
            <a:prstGeom prst="rect">
              <a:avLst/>
            </a:prstGeom>
          </p:spPr>
        </p:pic>
        <p:sp>
          <p:nvSpPr>
            <p:cNvPr id="16" name="Rectángulo 15"/>
            <p:cNvSpPr/>
            <p:nvPr/>
          </p:nvSpPr>
          <p:spPr>
            <a:xfrm>
              <a:off x="420246" y="2603741"/>
              <a:ext cx="1828413" cy="325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ro-RO" sz="1400" i="1" dirty="0" smtClean="0"/>
                <a:t>R. Goldbach-Mansky</a:t>
              </a:r>
              <a:endParaRPr lang="es-ES" sz="1400" i="1" dirty="0"/>
            </a:p>
          </p:txBody>
        </p:sp>
      </p:grpSp>
      <p:grpSp>
        <p:nvGrpSpPr>
          <p:cNvPr id="22" name="Agrupar 21"/>
          <p:cNvGrpSpPr/>
          <p:nvPr/>
        </p:nvGrpSpPr>
        <p:grpSpPr>
          <a:xfrm>
            <a:off x="2882899" y="712976"/>
            <a:ext cx="5772341" cy="2944165"/>
            <a:chOff x="2863659" y="615997"/>
            <a:chExt cx="5772341" cy="2944165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4"/>
            <a:srcRect l="-1909" r="1"/>
            <a:stretch/>
          </p:blipFill>
          <p:spPr>
            <a:xfrm>
              <a:off x="2863659" y="615997"/>
              <a:ext cx="5772341" cy="2737982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7 CuadroTexto"/>
            <p:cNvSpPr txBox="1">
              <a:spLocks noChangeArrowheads="1"/>
            </p:cNvSpPr>
            <p:nvPr/>
          </p:nvSpPr>
          <p:spPr bwMode="auto">
            <a:xfrm>
              <a:off x="6255589" y="3374557"/>
              <a:ext cx="2380411" cy="185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ca-ES" sz="1200" i="1" dirty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N Engl J Med 2014; </a:t>
              </a:r>
              <a:r>
                <a:rPr lang="ca-ES" sz="1200" i="1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371: 507-18</a:t>
              </a:r>
              <a:endParaRPr lang="ca-ES" sz="1200" i="1" dirty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  <p:grpSp>
        <p:nvGrpSpPr>
          <p:cNvPr id="23" name="Agrupar 34"/>
          <p:cNvGrpSpPr/>
          <p:nvPr/>
        </p:nvGrpSpPr>
        <p:grpSpPr>
          <a:xfrm>
            <a:off x="284633" y="3169750"/>
            <a:ext cx="2209800" cy="1288197"/>
            <a:chOff x="6705600" y="533400"/>
            <a:chExt cx="2209800" cy="1288197"/>
          </a:xfrm>
        </p:grpSpPr>
        <p:sp>
          <p:nvSpPr>
            <p:cNvPr id="24" name="7 CuadroTexto"/>
            <p:cNvSpPr txBox="1">
              <a:spLocks noChangeArrowheads="1"/>
            </p:cNvSpPr>
            <p:nvPr/>
          </p:nvSpPr>
          <p:spPr bwMode="auto">
            <a:xfrm>
              <a:off x="7326900" y="533400"/>
              <a:ext cx="967200" cy="338554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ca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SAVI</a:t>
              </a:r>
              <a:endParaRPr lang="ca-ES" sz="1600" dirty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  <p:sp>
          <p:nvSpPr>
            <p:cNvPr id="25" name="7 CuadroTexto"/>
            <p:cNvSpPr txBox="1">
              <a:spLocks noChangeArrowheads="1"/>
            </p:cNvSpPr>
            <p:nvPr/>
          </p:nvSpPr>
          <p:spPr bwMode="auto">
            <a:xfrm>
              <a:off x="6705600" y="990600"/>
              <a:ext cx="2209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ca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STING-associated vasculopathy with onset in infancy</a:t>
              </a:r>
              <a:endParaRPr lang="ca-ES" sz="1600" dirty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938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EEC500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smtClean="0">
                <a:latin typeface="Trebuchet MS"/>
                <a:cs typeface="Trebuchet MS"/>
              </a:rPr>
              <a:t>Síndrome SAVI</a:t>
            </a:r>
            <a:endParaRPr lang="es-ES_tradnl" sz="2000" dirty="0">
              <a:latin typeface="Trebuchet MS"/>
              <a:cs typeface="Trebuchet MS"/>
            </a:endParaRPr>
          </a:p>
        </p:txBody>
      </p:sp>
      <p:grpSp>
        <p:nvGrpSpPr>
          <p:cNvPr id="43" name="Agrupar 42"/>
          <p:cNvGrpSpPr/>
          <p:nvPr/>
        </p:nvGrpSpPr>
        <p:grpSpPr>
          <a:xfrm>
            <a:off x="577577" y="5280217"/>
            <a:ext cx="5753101" cy="1197042"/>
            <a:chOff x="2882899" y="4457947"/>
            <a:chExt cx="5753101" cy="1197042"/>
          </a:xfrm>
        </p:grpSpPr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2899" y="4457947"/>
              <a:ext cx="5753101" cy="1172330"/>
            </a:xfrm>
            <a:prstGeom prst="rect">
              <a:avLst/>
            </a:prstGeom>
          </p:spPr>
        </p:pic>
        <p:sp>
          <p:nvSpPr>
            <p:cNvPr id="42" name="Elipse 41"/>
            <p:cNvSpPr/>
            <p:nvPr/>
          </p:nvSpPr>
          <p:spPr>
            <a:xfrm>
              <a:off x="7467903" y="4609723"/>
              <a:ext cx="1018736" cy="1045266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4" name="Imagen 43"/>
          <p:cNvPicPr>
            <a:picLocks noChangeAspect="1"/>
          </p:cNvPicPr>
          <p:nvPr/>
        </p:nvPicPr>
        <p:blipFill>
          <a:blip r:embed="rId4"/>
          <a:srcRect r="63363"/>
          <a:stretch>
            <a:fillRect/>
          </a:stretch>
        </p:blipFill>
        <p:spPr>
          <a:xfrm>
            <a:off x="551632" y="547946"/>
            <a:ext cx="2719238" cy="3422559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128" y="650873"/>
            <a:ext cx="5479667" cy="4455015"/>
          </a:xfrm>
          <a:prstGeom prst="rect">
            <a:avLst/>
          </a:prstGeom>
        </p:spPr>
      </p:pic>
      <p:sp>
        <p:nvSpPr>
          <p:cNvPr id="17" name="7 CuadroTexto"/>
          <p:cNvSpPr txBox="1">
            <a:spLocks noChangeArrowheads="1"/>
          </p:cNvSpPr>
          <p:nvPr/>
        </p:nvSpPr>
        <p:spPr bwMode="auto">
          <a:xfrm>
            <a:off x="6553384" y="6592723"/>
            <a:ext cx="2380411" cy="185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ca-ES" sz="1200" i="1" dirty="0"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N Engl J Med 2014; </a:t>
            </a:r>
            <a:r>
              <a:rPr lang="ca-ES" sz="1200" i="1" dirty="0" smtClean="0"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371: 507-18</a:t>
            </a:r>
            <a:endParaRPr lang="ca-ES" sz="1200" i="1" dirty="0">
              <a:latin typeface="Trebuchet MS" pitchFamily="-108" charset="0"/>
              <a:ea typeface="Trebuchet MS" pitchFamily="-108" charset="0"/>
              <a:cs typeface="Trebuchet MS" pitchFamily="-10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471795" y="2994605"/>
            <a:ext cx="5672205" cy="22856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5717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EEC500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smtClean="0">
                <a:latin typeface="Trebuchet MS"/>
                <a:cs typeface="Trebuchet MS"/>
              </a:rPr>
              <a:t>Lupus-</a:t>
            </a:r>
            <a:r>
              <a:rPr lang="es-ES_tradnl" sz="2000" dirty="0" err="1" smtClean="0">
                <a:latin typeface="Trebuchet MS"/>
                <a:cs typeface="Trebuchet MS"/>
              </a:rPr>
              <a:t>like</a:t>
            </a:r>
            <a:r>
              <a:rPr lang="es-ES_tradnl" sz="2000" dirty="0" smtClean="0">
                <a:latin typeface="Trebuchet MS"/>
                <a:cs typeface="Trebuchet MS"/>
              </a:rPr>
              <a:t> – mutación en </a:t>
            </a:r>
            <a:r>
              <a:rPr lang="es-ES_tradnl" sz="2000" i="1" dirty="0" smtClean="0">
                <a:latin typeface="Trebuchet MS"/>
                <a:cs typeface="Trebuchet MS"/>
              </a:rPr>
              <a:t>TMEM173</a:t>
            </a:r>
            <a:endParaRPr lang="es-ES_tradnl" sz="2000" i="1" dirty="0">
              <a:latin typeface="Trebuchet MS"/>
              <a:cs typeface="Trebuchet MS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474134" y="730250"/>
            <a:ext cx="6591300" cy="1017831"/>
            <a:chOff x="1134534" y="4980517"/>
            <a:chExt cx="6591300" cy="1017831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4534" y="4980517"/>
              <a:ext cx="6591300" cy="67310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7 CuadroTexto"/>
            <p:cNvSpPr txBox="1">
              <a:spLocks noChangeArrowheads="1"/>
            </p:cNvSpPr>
            <p:nvPr/>
          </p:nvSpPr>
          <p:spPr bwMode="auto">
            <a:xfrm>
              <a:off x="5061417" y="5721349"/>
              <a:ext cx="266441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ca-ES" sz="1200" i="1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J Clin Invest 2014</a:t>
              </a:r>
              <a:r>
                <a:rPr lang="ca-ES" sz="1200" i="1" dirty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;</a:t>
              </a:r>
              <a:r>
                <a:rPr lang="ca-ES" sz="1200" i="1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124: 5516-20</a:t>
              </a:r>
              <a:endParaRPr lang="ca-ES" sz="1200" i="1" dirty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  <p:grpSp>
        <p:nvGrpSpPr>
          <p:cNvPr id="3" name="Agrupar 2"/>
          <p:cNvGrpSpPr/>
          <p:nvPr/>
        </p:nvGrpSpPr>
        <p:grpSpPr>
          <a:xfrm>
            <a:off x="474134" y="1748081"/>
            <a:ext cx="5076204" cy="3585919"/>
            <a:chOff x="474134" y="1748081"/>
            <a:chExt cx="5076204" cy="3585919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4"/>
            <a:srcRect b="16632"/>
            <a:stretch/>
          </p:blipFill>
          <p:spPr>
            <a:xfrm>
              <a:off x="474134" y="1748081"/>
              <a:ext cx="5076204" cy="3585919"/>
            </a:xfrm>
            <a:prstGeom prst="rect">
              <a:avLst/>
            </a:prstGeom>
          </p:spPr>
        </p:pic>
        <p:sp>
          <p:nvSpPr>
            <p:cNvPr id="2" name="Rectángulo 1"/>
            <p:cNvSpPr/>
            <p:nvPr/>
          </p:nvSpPr>
          <p:spPr>
            <a:xfrm>
              <a:off x="541865" y="4741334"/>
              <a:ext cx="4936067" cy="203199"/>
            </a:xfrm>
            <a:prstGeom prst="rect">
              <a:avLst/>
            </a:prstGeom>
            <a:solidFill>
              <a:srgbClr val="FF0000">
                <a:alpha val="4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83871" y="1966914"/>
            <a:ext cx="3323129" cy="198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8128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EEC500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>
                <a:latin typeface="Trebuchet MS"/>
                <a:cs typeface="Trebuchet MS"/>
              </a:rPr>
              <a:t>Lupus pernio Familiar  - mutación </a:t>
            </a:r>
            <a:r>
              <a:rPr lang="es-ES_tradnl" sz="2000" i="1" dirty="0" smtClean="0">
                <a:latin typeface="Trebuchet MS"/>
                <a:cs typeface="Trebuchet MS"/>
              </a:rPr>
              <a:t>TMEM173</a:t>
            </a:r>
            <a:endParaRPr lang="es-ES_tradnl" sz="2000" i="1" dirty="0">
              <a:latin typeface="Trebuchet MS"/>
              <a:cs typeface="Trebuchet MS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179765" y="856233"/>
            <a:ext cx="5560635" cy="1686699"/>
            <a:chOff x="630767" y="856233"/>
            <a:chExt cx="5207000" cy="1686699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767" y="856233"/>
              <a:ext cx="5207000" cy="140970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ectángulo 10"/>
            <p:cNvSpPr/>
            <p:nvPr/>
          </p:nvSpPr>
          <p:spPr>
            <a:xfrm>
              <a:off x="2829648" y="2265933"/>
              <a:ext cx="300811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de-DE" sz="1200" i="1" dirty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Ann </a:t>
              </a:r>
              <a:r>
                <a:rPr lang="de-DE" sz="1200" i="1" dirty="0" err="1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Rheum</a:t>
              </a:r>
              <a:r>
                <a:rPr lang="de-DE" sz="1200" i="1" dirty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Dis. </a:t>
              </a:r>
              <a:r>
                <a:rPr lang="de-DE" sz="1200" i="1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2017; 76: 468</a:t>
              </a:r>
              <a:r>
                <a:rPr lang="de-DE" sz="1200" i="1" dirty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-472.</a:t>
              </a:r>
              <a:endParaRPr lang="es-ES" sz="1200" i="1" dirty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  <p:grpSp>
        <p:nvGrpSpPr>
          <p:cNvPr id="6" name="Agrupar 5"/>
          <p:cNvGrpSpPr/>
          <p:nvPr/>
        </p:nvGrpSpPr>
        <p:grpSpPr>
          <a:xfrm>
            <a:off x="67732" y="3001432"/>
            <a:ext cx="8892896" cy="2992967"/>
            <a:chOff x="67732" y="3001432"/>
            <a:chExt cx="8892896" cy="2992967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32" y="3001432"/>
              <a:ext cx="8892896" cy="2992967"/>
            </a:xfrm>
            <a:prstGeom prst="rect">
              <a:avLst/>
            </a:prstGeom>
          </p:spPr>
        </p:pic>
        <p:sp>
          <p:nvSpPr>
            <p:cNvPr id="16" name="Rectángulo 15"/>
            <p:cNvSpPr/>
            <p:nvPr/>
          </p:nvSpPr>
          <p:spPr>
            <a:xfrm>
              <a:off x="67732" y="5249334"/>
              <a:ext cx="8892896" cy="203199"/>
            </a:xfrm>
            <a:prstGeom prst="rect">
              <a:avLst/>
            </a:prstGeom>
            <a:solidFill>
              <a:srgbClr val="FF0000">
                <a:alpha val="4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3452" y="886882"/>
            <a:ext cx="2932036" cy="137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574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EEC500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smtClean="0">
                <a:latin typeface="Trebuchet MS"/>
                <a:cs typeface="Trebuchet MS"/>
              </a:rPr>
              <a:t>Síndrome SAVI</a:t>
            </a:r>
            <a:endParaRPr lang="es-ES_tradnl" sz="2000" dirty="0">
              <a:latin typeface="Trebuchet MS"/>
              <a:cs typeface="Trebuchet M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9" y="533399"/>
            <a:ext cx="9013092" cy="5579533"/>
          </a:xfrm>
          <a:prstGeom prst="rect">
            <a:avLst/>
          </a:prstGeom>
        </p:spPr>
      </p:pic>
      <p:sp>
        <p:nvSpPr>
          <p:cNvPr id="14" name="7 CuadroTexto"/>
          <p:cNvSpPr txBox="1">
            <a:spLocks noChangeArrowheads="1"/>
          </p:cNvSpPr>
          <p:nvPr/>
        </p:nvSpPr>
        <p:spPr bwMode="auto">
          <a:xfrm>
            <a:off x="6712790" y="6608819"/>
            <a:ext cx="2380411" cy="185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ca-ES" sz="1200" i="1" dirty="0"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N Engl J Med 2014; </a:t>
            </a:r>
            <a:r>
              <a:rPr lang="ca-ES" sz="1200" i="1" dirty="0" smtClean="0"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371: 507-18</a:t>
            </a:r>
            <a:endParaRPr lang="ca-ES" sz="1200" i="1" dirty="0">
              <a:latin typeface="Trebuchet MS" pitchFamily="-108" charset="0"/>
              <a:ea typeface="Trebuchet MS" pitchFamily="-108" charset="0"/>
              <a:cs typeface="Trebuchet MS" pitchFamily="-108" charset="0"/>
            </a:endParaRPr>
          </a:p>
        </p:txBody>
      </p:sp>
      <p:grpSp>
        <p:nvGrpSpPr>
          <p:cNvPr id="13" name="Agrupar 12"/>
          <p:cNvGrpSpPr/>
          <p:nvPr/>
        </p:nvGrpSpPr>
        <p:grpSpPr>
          <a:xfrm>
            <a:off x="-394054" y="686673"/>
            <a:ext cx="3068470" cy="3508470"/>
            <a:chOff x="-394054" y="686673"/>
            <a:chExt cx="3068470" cy="3508470"/>
          </a:xfrm>
        </p:grpSpPr>
        <p:grpSp>
          <p:nvGrpSpPr>
            <p:cNvPr id="11" name="Agrupar 10"/>
            <p:cNvGrpSpPr/>
            <p:nvPr/>
          </p:nvGrpSpPr>
          <p:grpSpPr>
            <a:xfrm>
              <a:off x="-394054" y="2251523"/>
              <a:ext cx="2010248" cy="1435324"/>
              <a:chOff x="-394054" y="2251523"/>
              <a:chExt cx="2010248" cy="1435324"/>
            </a:xfrm>
          </p:grpSpPr>
          <p:sp>
            <p:nvSpPr>
              <p:cNvPr id="3" name="CuadroTexto 2"/>
              <p:cNvSpPr txBox="1"/>
              <p:nvPr/>
            </p:nvSpPr>
            <p:spPr>
              <a:xfrm>
                <a:off x="-394054" y="3040516"/>
                <a:ext cx="20102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smtClean="0">
                    <a:solidFill>
                      <a:srgbClr val="FF0000"/>
                    </a:solidFill>
                    <a:latin typeface="Trebuchet MS"/>
                    <a:cs typeface="Trebuchet MS"/>
                  </a:rPr>
                  <a:t>JAK/STAT </a:t>
                </a:r>
                <a:r>
                  <a:rPr lang="es-ES" b="1" dirty="0" err="1" smtClean="0">
                    <a:solidFill>
                      <a:srgbClr val="FF0000"/>
                    </a:solidFill>
                    <a:latin typeface="Trebuchet MS"/>
                    <a:cs typeface="Trebuchet MS"/>
                  </a:rPr>
                  <a:t>inhibitors</a:t>
                </a:r>
                <a:endParaRPr lang="es-ES" b="1" dirty="0">
                  <a:solidFill>
                    <a:srgbClr val="FF0000"/>
                  </a:solidFill>
                  <a:latin typeface="Trebuchet MS"/>
                  <a:cs typeface="Trebuchet MS"/>
                </a:endParaRPr>
              </a:p>
            </p:txBody>
          </p:sp>
          <p:cxnSp>
            <p:nvCxnSpPr>
              <p:cNvPr id="9" name="Conector recto de flecha 8"/>
              <p:cNvCxnSpPr/>
              <p:nvPr/>
            </p:nvCxnSpPr>
            <p:spPr>
              <a:xfrm flipV="1">
                <a:off x="557972" y="2251523"/>
                <a:ext cx="423288" cy="78899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CuadroTexto 11"/>
              <p:cNvSpPr txBox="1"/>
              <p:nvPr/>
            </p:nvSpPr>
            <p:spPr>
              <a:xfrm>
                <a:off x="327460" y="2378454"/>
                <a:ext cx="5764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2400" b="1" dirty="0" smtClean="0">
                    <a:solidFill>
                      <a:srgbClr val="FF0000"/>
                    </a:solidFill>
                    <a:latin typeface="Trebuchet MS"/>
                    <a:cs typeface="Trebuchet MS"/>
                  </a:rPr>
                  <a:t>-</a:t>
                </a:r>
                <a:endParaRPr lang="es-ES" sz="2400" b="1" dirty="0">
                  <a:solidFill>
                    <a:srgbClr val="FF0000"/>
                  </a:solidFill>
                  <a:latin typeface="Trebuchet MS"/>
                  <a:cs typeface="Trebuchet MS"/>
                </a:endParaRPr>
              </a:p>
            </p:txBody>
          </p:sp>
        </p:grpSp>
        <p:sp>
          <p:nvSpPr>
            <p:cNvPr id="15" name="Elipse 14"/>
            <p:cNvSpPr/>
            <p:nvPr/>
          </p:nvSpPr>
          <p:spPr>
            <a:xfrm>
              <a:off x="1106826" y="686673"/>
              <a:ext cx="1567590" cy="3508470"/>
            </a:xfrm>
            <a:prstGeom prst="ellipse">
              <a:avLst/>
            </a:prstGeom>
            <a:solidFill>
              <a:srgbClr val="FF7271">
                <a:alpha val="35000"/>
              </a:srgbClr>
            </a:solidFill>
            <a:ln w="571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07787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9796FF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smtClean="0">
                <a:latin typeface="Trebuchet MS"/>
                <a:cs typeface="Trebuchet MS"/>
              </a:rPr>
              <a:t>Otras enfermedades </a:t>
            </a:r>
            <a:r>
              <a:rPr lang="es-ES_tradnl" sz="2000" dirty="0" err="1" smtClean="0">
                <a:latin typeface="Trebuchet MS"/>
                <a:cs typeface="Trebuchet MS"/>
              </a:rPr>
              <a:t>autoinflamatorias</a:t>
            </a:r>
            <a:endParaRPr lang="es-ES_tradnl" sz="2000" i="1" dirty="0">
              <a:latin typeface="Trebuchet MS"/>
              <a:cs typeface="Trebuchet MS"/>
            </a:endParaRPr>
          </a:p>
        </p:txBody>
      </p:sp>
      <p:grpSp>
        <p:nvGrpSpPr>
          <p:cNvPr id="30" name="Agrupar 29"/>
          <p:cNvGrpSpPr/>
          <p:nvPr/>
        </p:nvGrpSpPr>
        <p:grpSpPr>
          <a:xfrm>
            <a:off x="984674" y="2362752"/>
            <a:ext cx="7208520" cy="608533"/>
            <a:chOff x="966595" y="3124734"/>
            <a:chExt cx="7208520" cy="608533"/>
          </a:xfrm>
        </p:grpSpPr>
        <p:sp>
          <p:nvSpPr>
            <p:cNvPr id="31" name="Rectángulo redondeado 30"/>
            <p:cNvSpPr/>
            <p:nvPr/>
          </p:nvSpPr>
          <p:spPr bwMode="auto">
            <a:xfrm>
              <a:off x="966595" y="3124734"/>
              <a:ext cx="7208520" cy="608533"/>
            </a:xfrm>
            <a:prstGeom prst="roundRect">
              <a:avLst>
                <a:gd name="adj" fmla="val 50000"/>
              </a:avLst>
            </a:prstGeom>
            <a:solidFill>
              <a:srgbClr val="8C8A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2" name="Text Box 3"/>
            <p:cNvSpPr txBox="1">
              <a:spLocks noChangeArrowheads="1"/>
            </p:cNvSpPr>
            <p:nvPr/>
          </p:nvSpPr>
          <p:spPr bwMode="auto">
            <a:xfrm>
              <a:off x="1371352" y="3228945"/>
              <a:ext cx="639900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2000" b="1" dirty="0" smtClean="0">
                  <a:solidFill>
                    <a:srgbClr val="FFFFFF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Deficiencia de ADA2 (</a:t>
              </a:r>
              <a:r>
                <a:rPr lang="es-ES" sz="2000" b="1" i="1" dirty="0" smtClean="0">
                  <a:solidFill>
                    <a:srgbClr val="FFFFFF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CECR1</a:t>
              </a:r>
              <a:r>
                <a:rPr lang="es-ES" sz="2000" b="1" dirty="0" smtClean="0">
                  <a:solidFill>
                    <a:srgbClr val="FFFFFF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)</a:t>
              </a:r>
              <a:endParaRPr lang="es-ES" sz="2000" b="1" dirty="0">
                <a:solidFill>
                  <a:srgbClr val="FFFFFF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7787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9796FF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>
                <a:latin typeface="Trebuchet MS"/>
                <a:cs typeface="Trebuchet MS"/>
              </a:rPr>
              <a:t>Deficiencia de ADA2</a:t>
            </a:r>
            <a:endParaRPr lang="es-ES_tradnl" sz="2000" i="1" dirty="0">
              <a:latin typeface="Trebuchet MS"/>
              <a:cs typeface="Trebuchet MS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46693" y="6083516"/>
            <a:ext cx="1557362" cy="400110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33 patients</a:t>
            </a:r>
            <a:endParaRPr lang="en-US" sz="200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grpSp>
        <p:nvGrpSpPr>
          <p:cNvPr id="13" name="Agrupar 12"/>
          <p:cNvGrpSpPr/>
          <p:nvPr/>
        </p:nvGrpSpPr>
        <p:grpSpPr>
          <a:xfrm>
            <a:off x="123596" y="693364"/>
            <a:ext cx="7321583" cy="3253447"/>
            <a:chOff x="123596" y="751096"/>
            <a:chExt cx="7321583" cy="3253447"/>
          </a:xfrm>
        </p:grpSpPr>
        <p:grpSp>
          <p:nvGrpSpPr>
            <p:cNvPr id="14" name="Agrupar 13"/>
            <p:cNvGrpSpPr/>
            <p:nvPr/>
          </p:nvGrpSpPr>
          <p:grpSpPr>
            <a:xfrm>
              <a:off x="123596" y="751096"/>
              <a:ext cx="7321583" cy="3253447"/>
              <a:chOff x="494036" y="751096"/>
              <a:chExt cx="7321583" cy="3253447"/>
            </a:xfrm>
          </p:grpSpPr>
          <p:pic>
            <p:nvPicPr>
              <p:cNvPr id="18" name="Imagen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13657" y="850570"/>
                <a:ext cx="5801962" cy="3153973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Picture 7" descr="http://www.acsz.org/images/content/pagebuilder/10201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115" t="19179" r="1657" b="17114"/>
              <a:stretch>
                <a:fillRect/>
              </a:stretch>
            </p:blipFill>
            <p:spPr bwMode="auto">
              <a:xfrm>
                <a:off x="494036" y="751096"/>
                <a:ext cx="1721196" cy="589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" name="Rectángulo 16"/>
            <p:cNvSpPr/>
            <p:nvPr/>
          </p:nvSpPr>
          <p:spPr>
            <a:xfrm>
              <a:off x="2647539" y="1219987"/>
              <a:ext cx="4531836" cy="335159"/>
            </a:xfrm>
            <a:prstGeom prst="rect">
              <a:avLst/>
            </a:prstGeom>
            <a:solidFill>
              <a:srgbClr val="FFFF00">
                <a:alpha val="23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0" name="Agrupar 19"/>
          <p:cNvGrpSpPr/>
          <p:nvPr/>
        </p:nvGrpSpPr>
        <p:grpSpPr>
          <a:xfrm>
            <a:off x="446693" y="3090674"/>
            <a:ext cx="8502575" cy="3153973"/>
            <a:chOff x="446693" y="3148406"/>
            <a:chExt cx="8502575" cy="3153973"/>
          </a:xfrm>
        </p:grpSpPr>
        <p:grpSp>
          <p:nvGrpSpPr>
            <p:cNvPr id="21" name="Agrupar 20"/>
            <p:cNvGrpSpPr/>
            <p:nvPr/>
          </p:nvGrpSpPr>
          <p:grpSpPr>
            <a:xfrm>
              <a:off x="446693" y="3148406"/>
              <a:ext cx="8502575" cy="3153973"/>
              <a:chOff x="446693" y="3236611"/>
              <a:chExt cx="8502575" cy="3153973"/>
            </a:xfrm>
          </p:grpSpPr>
          <p:sp>
            <p:nvSpPr>
              <p:cNvPr id="24" name="Rectángulo 23"/>
              <p:cNvSpPr/>
              <p:nvPr/>
            </p:nvSpPr>
            <p:spPr>
              <a:xfrm>
                <a:off x="446693" y="3264013"/>
                <a:ext cx="2796197" cy="110095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25" name="Imagen 2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35141" y="3236611"/>
                <a:ext cx="6114127" cy="3153973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Picture 2" descr="http://image.nih.gov/image/NIH_Logo.gif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21258" y="3572416"/>
                <a:ext cx="2447067" cy="39703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" name="Rectángulo 21"/>
            <p:cNvSpPr/>
            <p:nvPr/>
          </p:nvSpPr>
          <p:spPr>
            <a:xfrm>
              <a:off x="6574844" y="3212356"/>
              <a:ext cx="1945151" cy="308403"/>
            </a:xfrm>
            <a:prstGeom prst="rect">
              <a:avLst/>
            </a:prstGeom>
            <a:solidFill>
              <a:srgbClr val="FFFF00">
                <a:alpha val="23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3260530" y="3212356"/>
              <a:ext cx="2736982" cy="308403"/>
            </a:xfrm>
            <a:prstGeom prst="rect">
              <a:avLst/>
            </a:prstGeom>
            <a:solidFill>
              <a:srgbClr val="FFFF00">
                <a:alpha val="23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7" name="Agrupar 26"/>
          <p:cNvGrpSpPr/>
          <p:nvPr/>
        </p:nvGrpSpPr>
        <p:grpSpPr>
          <a:xfrm>
            <a:off x="5704632" y="6283571"/>
            <a:ext cx="3312368" cy="574429"/>
            <a:chOff x="5704632" y="6283571"/>
            <a:chExt cx="3312368" cy="574429"/>
          </a:xfrm>
        </p:grpSpPr>
        <p:sp>
          <p:nvSpPr>
            <p:cNvPr id="28" name="5 CuadroTexto"/>
            <p:cNvSpPr txBox="1"/>
            <p:nvPr/>
          </p:nvSpPr>
          <p:spPr>
            <a:xfrm>
              <a:off x="5704632" y="6550223"/>
              <a:ext cx="3312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a-ES" sz="1400" i="1" dirty="0" smtClean="0"/>
                <a:t>N </a:t>
              </a:r>
              <a:r>
                <a:rPr lang="ca-ES" sz="1400" i="1" dirty="0" err="1" smtClean="0"/>
                <a:t>Engl</a:t>
              </a:r>
              <a:r>
                <a:rPr lang="ca-ES" sz="1400" i="1" dirty="0" smtClean="0"/>
                <a:t> J </a:t>
              </a:r>
              <a:r>
                <a:rPr lang="ca-ES" sz="1400" i="1" dirty="0" err="1" smtClean="0"/>
                <a:t>Med</a:t>
              </a:r>
              <a:r>
                <a:rPr lang="ca-ES" sz="1400" i="1" dirty="0" smtClean="0"/>
                <a:t> 2014; 370:921-931.</a:t>
              </a:r>
              <a:endParaRPr lang="ca-ES" sz="1400" i="1" dirty="0"/>
            </a:p>
          </p:txBody>
        </p:sp>
        <p:sp>
          <p:nvSpPr>
            <p:cNvPr id="29" name="7 CuadroTexto"/>
            <p:cNvSpPr txBox="1"/>
            <p:nvPr/>
          </p:nvSpPr>
          <p:spPr>
            <a:xfrm>
              <a:off x="5782734" y="6283571"/>
              <a:ext cx="32342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a-ES" sz="1400" i="1" dirty="0" smtClean="0"/>
                <a:t>N </a:t>
              </a:r>
              <a:r>
                <a:rPr lang="ca-ES" sz="1400" i="1" dirty="0" err="1" smtClean="0"/>
                <a:t>Engl</a:t>
              </a:r>
              <a:r>
                <a:rPr lang="ca-ES" sz="1400" i="1" dirty="0" smtClean="0"/>
                <a:t> J </a:t>
              </a:r>
              <a:r>
                <a:rPr lang="ca-ES" sz="1400" i="1" dirty="0" err="1" smtClean="0"/>
                <a:t>Med</a:t>
              </a:r>
              <a:r>
                <a:rPr lang="ca-ES" sz="1400" i="1" dirty="0" smtClean="0"/>
                <a:t> 2014; 370:911-920.</a:t>
              </a:r>
              <a:endParaRPr lang="ca-ES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8914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9796FF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>
                <a:latin typeface="Trebuchet MS"/>
                <a:cs typeface="Trebuchet MS"/>
              </a:rPr>
              <a:t>Deficiencia de ADA2</a:t>
            </a:r>
            <a:endParaRPr lang="es-ES_tradnl" sz="2000" i="1" dirty="0">
              <a:latin typeface="Trebuchet MS"/>
              <a:cs typeface="Trebuchet MS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46693" y="6083516"/>
            <a:ext cx="1709773" cy="400110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160 patients</a:t>
            </a:r>
            <a:endParaRPr lang="en-US" sz="200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0" y="622742"/>
            <a:ext cx="9175143" cy="6216011"/>
            <a:chOff x="0" y="622742"/>
            <a:chExt cx="9175143" cy="6216011"/>
          </a:xfrm>
        </p:grpSpPr>
        <p:grpSp>
          <p:nvGrpSpPr>
            <p:cNvPr id="2" name="Agrupar 1"/>
            <p:cNvGrpSpPr/>
            <p:nvPr/>
          </p:nvGrpSpPr>
          <p:grpSpPr>
            <a:xfrm>
              <a:off x="0" y="757450"/>
              <a:ext cx="5494298" cy="3474965"/>
              <a:chOff x="0" y="757450"/>
              <a:chExt cx="5494298" cy="3474965"/>
            </a:xfrm>
          </p:grpSpPr>
          <p:grpSp>
            <p:nvGrpSpPr>
              <p:cNvPr id="33" name="Agrupar 32"/>
              <p:cNvGrpSpPr/>
              <p:nvPr/>
            </p:nvGrpSpPr>
            <p:grpSpPr>
              <a:xfrm>
                <a:off x="1678497" y="1258567"/>
                <a:ext cx="3815801" cy="2973848"/>
                <a:chOff x="2657190" y="2471007"/>
                <a:chExt cx="3815801" cy="2973848"/>
              </a:xfrm>
            </p:grpSpPr>
            <p:sp>
              <p:nvSpPr>
                <p:cNvPr id="34" name="Elipse 33"/>
                <p:cNvSpPr/>
                <p:nvPr/>
              </p:nvSpPr>
              <p:spPr>
                <a:xfrm>
                  <a:off x="2657190" y="2471007"/>
                  <a:ext cx="3815801" cy="2973848"/>
                </a:xfrm>
                <a:prstGeom prst="ellipse">
                  <a:avLst/>
                </a:prstGeom>
                <a:solidFill>
                  <a:srgbClr val="FF0000">
                    <a:alpha val="36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b="1">
                    <a:latin typeface="Trebuchet MS"/>
                    <a:cs typeface="Trebuchet MS"/>
                  </a:endParaRPr>
                </a:p>
              </p:txBody>
            </p:sp>
            <p:sp>
              <p:nvSpPr>
                <p:cNvPr id="35" name="Rectángulo 34"/>
                <p:cNvSpPr/>
                <p:nvPr/>
              </p:nvSpPr>
              <p:spPr>
                <a:xfrm>
                  <a:off x="2657190" y="3382638"/>
                  <a:ext cx="3815801" cy="9664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2400" b="1" dirty="0" err="1" smtClean="0">
                      <a:latin typeface="Trebuchet MS"/>
                      <a:cs typeface="Trebuchet MS"/>
                    </a:rPr>
                    <a:t>Vasculopathy</a:t>
                  </a:r>
                  <a:r>
                    <a:rPr lang="en-US" sz="2400" b="1" dirty="0" smtClean="0">
                      <a:latin typeface="Trebuchet MS"/>
                      <a:cs typeface="Trebuchet MS"/>
                    </a:rPr>
                    <a:t> and Inflammation</a:t>
                  </a:r>
                  <a:endParaRPr lang="en-US" sz="2400" b="1" dirty="0">
                    <a:latin typeface="Trebuchet MS"/>
                    <a:cs typeface="Trebuchet MS"/>
                  </a:endParaRPr>
                </a:p>
              </p:txBody>
            </p:sp>
          </p:grpSp>
          <p:sp>
            <p:nvSpPr>
              <p:cNvPr id="41" name="CuadroTexto 40"/>
              <p:cNvSpPr txBox="1"/>
              <p:nvPr/>
            </p:nvSpPr>
            <p:spPr>
              <a:xfrm>
                <a:off x="483120" y="757450"/>
                <a:ext cx="2079320" cy="707886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algn="ctr">
                  <a:defRPr sz="2000" b="1">
                    <a:solidFill>
                      <a:schemeClr val="bg1"/>
                    </a:solidFill>
                    <a:latin typeface="Arial Rounded MT Bold"/>
                    <a:cs typeface="Arial Rounded MT Bold"/>
                  </a:defRPr>
                </a:lvl1pPr>
              </a:lstStyle>
              <a:p>
                <a:r>
                  <a:rPr lang="en-US" sz="4000" dirty="0" smtClean="0">
                    <a:solidFill>
                      <a:srgbClr val="FF0000"/>
                    </a:solidFill>
                    <a:latin typeface="Trebuchet MS"/>
                    <a:cs typeface="Trebuchet MS"/>
                  </a:rPr>
                  <a:t>PAN</a:t>
                </a:r>
              </a:p>
            </p:txBody>
          </p:sp>
          <p:sp>
            <p:nvSpPr>
              <p:cNvPr id="43" name="CuadroTexto 42"/>
              <p:cNvSpPr txBox="1"/>
              <p:nvPr/>
            </p:nvSpPr>
            <p:spPr>
              <a:xfrm>
                <a:off x="0" y="1565119"/>
                <a:ext cx="2079320" cy="830997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algn="ctr">
                  <a:defRPr sz="2000" b="1">
                    <a:solidFill>
                      <a:schemeClr val="bg1"/>
                    </a:solidFill>
                    <a:latin typeface="Arial Rounded MT Bold"/>
                    <a:cs typeface="Arial Rounded MT Bold"/>
                  </a:defRPr>
                </a:lvl1pPr>
              </a:lstStyle>
              <a:p>
                <a:r>
                  <a:rPr lang="en-US" sz="2400" dirty="0" err="1" smtClean="0">
                    <a:solidFill>
                      <a:srgbClr val="FF0000"/>
                    </a:solidFill>
                    <a:latin typeface="Trebuchet MS"/>
                    <a:cs typeface="Trebuchet MS"/>
                  </a:rPr>
                  <a:t>Sneddon</a:t>
                </a:r>
                <a:r>
                  <a:rPr lang="en-US" sz="2400" dirty="0" smtClean="0">
                    <a:solidFill>
                      <a:srgbClr val="FF0000"/>
                    </a:solidFill>
                    <a:latin typeface="Trebuchet MS"/>
                    <a:cs typeface="Trebuchet MS"/>
                  </a:rPr>
                  <a:t> syndrome</a:t>
                </a:r>
              </a:p>
            </p:txBody>
          </p:sp>
        </p:grpSp>
        <p:grpSp>
          <p:nvGrpSpPr>
            <p:cNvPr id="6" name="Agrupar 5"/>
            <p:cNvGrpSpPr/>
            <p:nvPr/>
          </p:nvGrpSpPr>
          <p:grpSpPr>
            <a:xfrm>
              <a:off x="4645270" y="622742"/>
              <a:ext cx="4529873" cy="6216011"/>
              <a:chOff x="4645270" y="622742"/>
              <a:chExt cx="4529873" cy="6216011"/>
            </a:xfrm>
          </p:grpSpPr>
          <p:grpSp>
            <p:nvGrpSpPr>
              <p:cNvPr id="3" name="Agrupar 2"/>
              <p:cNvGrpSpPr/>
              <p:nvPr/>
            </p:nvGrpSpPr>
            <p:grpSpPr>
              <a:xfrm>
                <a:off x="5542044" y="622742"/>
                <a:ext cx="3633099" cy="6216011"/>
                <a:chOff x="4731670" y="757450"/>
                <a:chExt cx="4504225" cy="7431080"/>
              </a:xfrm>
            </p:grpSpPr>
            <p:pic>
              <p:nvPicPr>
                <p:cNvPr id="55" name="Imagen 5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06860" y="757450"/>
                  <a:ext cx="2544529" cy="4207620"/>
                </a:xfrm>
                <a:prstGeom prst="rect">
                  <a:avLst/>
                </a:prstGeom>
              </p:spPr>
            </p:pic>
            <p:sp>
              <p:nvSpPr>
                <p:cNvPr id="56" name="Rectángulo 55"/>
                <p:cNvSpPr/>
                <p:nvPr/>
              </p:nvSpPr>
              <p:spPr>
                <a:xfrm>
                  <a:off x="4731670" y="7838988"/>
                  <a:ext cx="4504225" cy="3495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10000"/>
                    </a:lnSpc>
                  </a:pPr>
                  <a:r>
                    <a:rPr lang="da-DK" sz="1200" i="1" dirty="0"/>
                    <a:t>JAMA </a:t>
                  </a:r>
                  <a:r>
                    <a:rPr lang="da-DK" sz="1200" i="1" dirty="0" err="1"/>
                    <a:t>Dermatol</a:t>
                  </a:r>
                  <a:r>
                    <a:rPr lang="da-DK" sz="1200" i="1" dirty="0"/>
                    <a:t>. 2015</a:t>
                  </a:r>
                  <a:r>
                    <a:rPr lang="da-DK" sz="1200" i="1" dirty="0" smtClean="0"/>
                    <a:t>; 151: 1230</a:t>
                  </a:r>
                  <a:r>
                    <a:rPr lang="da-DK" sz="1200" i="1" dirty="0"/>
                    <a:t>-1234.</a:t>
                  </a:r>
                  <a:endParaRPr lang="es-ES" sz="1200" i="1" dirty="0"/>
                </a:p>
              </p:txBody>
            </p:sp>
          </p:grpSp>
          <p:grpSp>
            <p:nvGrpSpPr>
              <p:cNvPr id="4" name="Agrupar 3"/>
              <p:cNvGrpSpPr/>
              <p:nvPr/>
            </p:nvGrpSpPr>
            <p:grpSpPr>
              <a:xfrm>
                <a:off x="4645270" y="4282561"/>
                <a:ext cx="4219731" cy="2154499"/>
                <a:chOff x="4645270" y="4282561"/>
                <a:chExt cx="4219731" cy="2154499"/>
              </a:xfrm>
            </p:grpSpPr>
            <p:pic>
              <p:nvPicPr>
                <p:cNvPr id="64" name="Imagen 6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645270" y="4949036"/>
                  <a:ext cx="2300517" cy="1488024"/>
                </a:xfrm>
                <a:prstGeom prst="rect">
                  <a:avLst/>
                </a:prstGeom>
              </p:spPr>
            </p:pic>
            <p:pic>
              <p:nvPicPr>
                <p:cNvPr id="65" name="Imagen 64"/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50430"/>
                <a:stretch/>
              </p:blipFill>
              <p:spPr>
                <a:xfrm>
                  <a:off x="7080467" y="4282561"/>
                  <a:ext cx="1784534" cy="2154499"/>
                </a:xfrm>
                <a:prstGeom prst="rect">
                  <a:avLst/>
                </a:prstGeom>
              </p:spPr>
            </p:pic>
          </p:grpSp>
          <p:pic>
            <p:nvPicPr>
              <p:cNvPr id="66" name="Imagen 6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56000" y="2905691"/>
                <a:ext cx="2048934" cy="21334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01539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9796FF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>
                <a:latin typeface="Trebuchet MS"/>
                <a:cs typeface="Trebuchet MS"/>
              </a:rPr>
              <a:t>Deficiencia de ADA2</a:t>
            </a:r>
            <a:endParaRPr lang="es-ES_tradnl" sz="2000" i="1" dirty="0">
              <a:latin typeface="Trebuchet MS"/>
              <a:cs typeface="Trebuchet MS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46693" y="6083516"/>
            <a:ext cx="1709773" cy="400110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160 patients</a:t>
            </a:r>
            <a:endParaRPr lang="en-US" sz="200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0" y="757450"/>
            <a:ext cx="5494298" cy="3474965"/>
            <a:chOff x="0" y="757450"/>
            <a:chExt cx="5494298" cy="3474965"/>
          </a:xfrm>
        </p:grpSpPr>
        <p:grpSp>
          <p:nvGrpSpPr>
            <p:cNvPr id="33" name="Agrupar 32"/>
            <p:cNvGrpSpPr/>
            <p:nvPr/>
          </p:nvGrpSpPr>
          <p:grpSpPr>
            <a:xfrm>
              <a:off x="1678497" y="1258567"/>
              <a:ext cx="3815801" cy="2973848"/>
              <a:chOff x="2657190" y="2471007"/>
              <a:chExt cx="3815801" cy="2973848"/>
            </a:xfrm>
          </p:grpSpPr>
          <p:sp>
            <p:nvSpPr>
              <p:cNvPr id="34" name="Elipse 33"/>
              <p:cNvSpPr/>
              <p:nvPr/>
            </p:nvSpPr>
            <p:spPr>
              <a:xfrm>
                <a:off x="2657190" y="2471007"/>
                <a:ext cx="3815801" cy="2973848"/>
              </a:xfrm>
              <a:prstGeom prst="ellipse">
                <a:avLst/>
              </a:prstGeom>
              <a:solidFill>
                <a:srgbClr val="FF0000">
                  <a:alpha val="3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b="1">
                  <a:latin typeface="Trebuchet MS"/>
                  <a:cs typeface="Trebuchet MS"/>
                </a:endParaRPr>
              </a:p>
            </p:txBody>
          </p:sp>
          <p:sp>
            <p:nvSpPr>
              <p:cNvPr id="35" name="Rectángulo 34"/>
              <p:cNvSpPr/>
              <p:nvPr/>
            </p:nvSpPr>
            <p:spPr>
              <a:xfrm>
                <a:off x="2657190" y="3382638"/>
                <a:ext cx="3815801" cy="9664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400" b="1" dirty="0" err="1" smtClean="0">
                    <a:latin typeface="Trebuchet MS"/>
                    <a:cs typeface="Trebuchet MS"/>
                  </a:rPr>
                  <a:t>Vasculopathy</a:t>
                </a:r>
                <a:r>
                  <a:rPr lang="en-US" sz="2400" b="1" dirty="0" smtClean="0">
                    <a:latin typeface="Trebuchet MS"/>
                    <a:cs typeface="Trebuchet MS"/>
                  </a:rPr>
                  <a:t> and Inflammation</a:t>
                </a:r>
                <a:endParaRPr lang="en-US" sz="2400" b="1" dirty="0">
                  <a:latin typeface="Trebuchet MS"/>
                  <a:cs typeface="Trebuchet MS"/>
                </a:endParaRPr>
              </a:p>
            </p:txBody>
          </p:sp>
        </p:grpSp>
        <p:sp>
          <p:nvSpPr>
            <p:cNvPr id="41" name="CuadroTexto 40"/>
            <p:cNvSpPr txBox="1"/>
            <p:nvPr/>
          </p:nvSpPr>
          <p:spPr>
            <a:xfrm>
              <a:off x="483120" y="757450"/>
              <a:ext cx="2079320" cy="707886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2000" b="1">
                  <a:solidFill>
                    <a:schemeClr val="bg1"/>
                  </a:solidFill>
                  <a:latin typeface="Arial Rounded MT Bold"/>
                  <a:cs typeface="Arial Rounded MT Bold"/>
                </a:defRPr>
              </a:lvl1pPr>
            </a:lstStyle>
            <a:p>
              <a:r>
                <a:rPr lang="en-US" sz="4000" dirty="0" smtClean="0">
                  <a:solidFill>
                    <a:srgbClr val="FF0000"/>
                  </a:solidFill>
                  <a:latin typeface="Trebuchet MS"/>
                  <a:cs typeface="Trebuchet MS"/>
                </a:rPr>
                <a:t>PAN</a:t>
              </a: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0" y="1565119"/>
              <a:ext cx="2079320" cy="830997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2000" b="1">
                  <a:solidFill>
                    <a:schemeClr val="bg1"/>
                  </a:solidFill>
                  <a:latin typeface="Arial Rounded MT Bold"/>
                  <a:cs typeface="Arial Rounded MT Bold"/>
                </a:defRPr>
              </a:lvl1pPr>
            </a:lstStyle>
            <a:p>
              <a:r>
                <a:rPr lang="en-US" sz="2400" dirty="0" err="1" smtClean="0">
                  <a:solidFill>
                    <a:srgbClr val="FF0000"/>
                  </a:solidFill>
                  <a:latin typeface="Trebuchet MS"/>
                  <a:cs typeface="Trebuchet MS"/>
                </a:rPr>
                <a:t>Sneddon</a:t>
              </a:r>
              <a:r>
                <a:rPr lang="en-US" sz="2400" dirty="0" smtClean="0">
                  <a:solidFill>
                    <a:srgbClr val="FF0000"/>
                  </a:solidFill>
                  <a:latin typeface="Trebuchet MS"/>
                  <a:cs typeface="Trebuchet MS"/>
                </a:rPr>
                <a:t> syndrome</a:t>
              </a:r>
            </a:p>
          </p:txBody>
        </p:sp>
      </p:grpSp>
      <p:grpSp>
        <p:nvGrpSpPr>
          <p:cNvPr id="19" name="Agrupar 18"/>
          <p:cNvGrpSpPr/>
          <p:nvPr/>
        </p:nvGrpSpPr>
        <p:grpSpPr>
          <a:xfrm>
            <a:off x="3899734" y="2368809"/>
            <a:ext cx="3172277" cy="2611584"/>
            <a:chOff x="3899734" y="2368809"/>
            <a:chExt cx="3172277" cy="2611584"/>
          </a:xfrm>
        </p:grpSpPr>
        <p:sp>
          <p:nvSpPr>
            <p:cNvPr id="20" name="Elipse 19"/>
            <p:cNvSpPr/>
            <p:nvPr/>
          </p:nvSpPr>
          <p:spPr>
            <a:xfrm>
              <a:off x="4690826" y="2368809"/>
              <a:ext cx="2381185" cy="1495956"/>
            </a:xfrm>
            <a:prstGeom prst="ellipse">
              <a:avLst/>
            </a:prstGeom>
            <a:solidFill>
              <a:srgbClr val="FFFF00">
                <a:alpha val="3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>
                <a:latin typeface="Trebuchet MS"/>
                <a:cs typeface="Trebuchet MS"/>
              </a:endParaRP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4853813" y="2937151"/>
              <a:ext cx="217239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b="1" dirty="0" smtClean="0">
                  <a:latin typeface="Trebuchet MS"/>
                  <a:cs typeface="Trebuchet MS"/>
                </a:rPr>
                <a:t>Immunodeficiency</a:t>
              </a:r>
              <a:endParaRPr lang="en-US" b="1" dirty="0">
                <a:latin typeface="Trebuchet MS"/>
                <a:cs typeface="Trebuchet MS"/>
              </a:endParaRPr>
            </a:p>
          </p:txBody>
        </p:sp>
        <p:grpSp>
          <p:nvGrpSpPr>
            <p:cNvPr id="22" name="Agrupar 21"/>
            <p:cNvGrpSpPr/>
            <p:nvPr/>
          </p:nvGrpSpPr>
          <p:grpSpPr>
            <a:xfrm>
              <a:off x="3899734" y="3484437"/>
              <a:ext cx="2381185" cy="1495956"/>
              <a:chOff x="4788644" y="4098258"/>
              <a:chExt cx="2381185" cy="1495956"/>
            </a:xfrm>
          </p:grpSpPr>
          <p:sp>
            <p:nvSpPr>
              <p:cNvPr id="23" name="Elipse 22"/>
              <p:cNvSpPr/>
              <p:nvPr/>
            </p:nvSpPr>
            <p:spPr>
              <a:xfrm>
                <a:off x="4788644" y="4098258"/>
                <a:ext cx="2381185" cy="1495956"/>
              </a:xfrm>
              <a:prstGeom prst="ellipse">
                <a:avLst/>
              </a:prstGeom>
              <a:solidFill>
                <a:srgbClr val="008000">
                  <a:alpha val="22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b="1">
                  <a:latin typeface="Trebuchet MS"/>
                  <a:cs typeface="Trebuchet MS"/>
                </a:endParaRPr>
              </a:p>
            </p:txBody>
          </p:sp>
          <p:sp>
            <p:nvSpPr>
              <p:cNvPr id="24" name="Rectángulo 23"/>
              <p:cNvSpPr/>
              <p:nvPr/>
            </p:nvSpPr>
            <p:spPr>
              <a:xfrm>
                <a:off x="4941564" y="4544908"/>
                <a:ext cx="2043623" cy="747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b="1" dirty="0" smtClean="0">
                    <a:latin typeface="Trebuchet MS"/>
                    <a:cs typeface="Trebuchet MS"/>
                  </a:rPr>
                  <a:t>Bone Marrow Failure</a:t>
                </a:r>
                <a:endParaRPr lang="en-US" b="1" dirty="0">
                  <a:latin typeface="Trebuchet MS"/>
                  <a:cs typeface="Trebuchet MS"/>
                </a:endParaRPr>
              </a:p>
            </p:txBody>
          </p:sp>
        </p:grpSp>
      </p:grpSp>
      <p:grpSp>
        <p:nvGrpSpPr>
          <p:cNvPr id="25" name="Agrupar 24"/>
          <p:cNvGrpSpPr/>
          <p:nvPr/>
        </p:nvGrpSpPr>
        <p:grpSpPr>
          <a:xfrm>
            <a:off x="1683392" y="1708533"/>
            <a:ext cx="7742647" cy="4658024"/>
            <a:chOff x="1683392" y="1785509"/>
            <a:chExt cx="7742647" cy="4658024"/>
          </a:xfrm>
        </p:grpSpPr>
        <p:sp>
          <p:nvSpPr>
            <p:cNvPr id="26" name="CuadroTexto 25"/>
            <p:cNvSpPr txBox="1"/>
            <p:nvPr/>
          </p:nvSpPr>
          <p:spPr>
            <a:xfrm>
              <a:off x="5768897" y="1785509"/>
              <a:ext cx="2079320" cy="584776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4000" b="1">
                  <a:solidFill>
                    <a:srgbClr val="FF0000"/>
                  </a:solidFill>
                  <a:latin typeface="Arial Rounded MT Bold"/>
                  <a:cs typeface="Arial Rounded MT Bold"/>
                </a:defRPr>
              </a:lvl1pPr>
            </a:lstStyle>
            <a:p>
              <a:r>
                <a:rPr lang="en-US" sz="3200" dirty="0">
                  <a:latin typeface="Trebuchet MS"/>
                  <a:cs typeface="Trebuchet MS"/>
                </a:rPr>
                <a:t>CVID</a:t>
              </a: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6366801" y="2335472"/>
              <a:ext cx="2079320" cy="400110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2400" b="1">
                  <a:solidFill>
                    <a:srgbClr val="FF0000"/>
                  </a:solidFill>
                  <a:latin typeface="Arial Rounded MT Bold"/>
                  <a:cs typeface="Arial Rounded MT Bold"/>
                </a:defRPr>
              </a:lvl1pPr>
            </a:lstStyle>
            <a:p>
              <a:r>
                <a:rPr lang="en-US" sz="2000" dirty="0" smtClean="0">
                  <a:latin typeface="Trebuchet MS"/>
                  <a:cs typeface="Trebuchet MS"/>
                </a:rPr>
                <a:t>CID</a:t>
              </a:r>
              <a:endParaRPr lang="en-US" sz="2000" dirty="0">
                <a:latin typeface="Trebuchet MS"/>
                <a:cs typeface="Trebuchet MS"/>
              </a:endParaRPr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6778868" y="3229570"/>
              <a:ext cx="2138697" cy="400110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2800" b="1">
                  <a:solidFill>
                    <a:srgbClr val="FF0000"/>
                  </a:solidFill>
                  <a:latin typeface="Arial Rounded MT Bold"/>
                  <a:cs typeface="Arial Rounded MT Bold"/>
                </a:defRPr>
              </a:lvl1pPr>
            </a:lstStyle>
            <a:p>
              <a:r>
                <a:rPr lang="en-US" sz="2000" dirty="0">
                  <a:latin typeface="Trebuchet MS"/>
                  <a:cs typeface="Trebuchet MS"/>
                </a:rPr>
                <a:t>ALPS-like</a:t>
              </a: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1683392" y="4828203"/>
              <a:ext cx="3170421" cy="830997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2800" b="1">
                  <a:solidFill>
                    <a:srgbClr val="FF0000"/>
                  </a:solidFill>
                  <a:latin typeface="Arial Rounded MT Bold"/>
                  <a:cs typeface="Arial Rounded MT Bold"/>
                </a:defRPr>
              </a:lvl1pPr>
            </a:lstStyle>
            <a:p>
              <a:r>
                <a:rPr lang="en-US" sz="2400" dirty="0">
                  <a:latin typeface="Trebuchet MS"/>
                  <a:cs typeface="Trebuchet MS"/>
                </a:rPr>
                <a:t>Diamond-</a:t>
              </a:r>
              <a:r>
                <a:rPr lang="en-US" sz="2400" dirty="0" err="1">
                  <a:latin typeface="Trebuchet MS"/>
                  <a:cs typeface="Trebuchet MS"/>
                </a:rPr>
                <a:t>Blackfan</a:t>
              </a:r>
              <a:r>
                <a:rPr lang="en-US" sz="2400" dirty="0">
                  <a:latin typeface="Trebuchet MS"/>
                  <a:cs typeface="Trebuchet MS"/>
                </a:rPr>
                <a:t> anemia</a:t>
              </a:r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4602237" y="5389698"/>
              <a:ext cx="2079320" cy="646331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2000" b="1">
                  <a:solidFill>
                    <a:srgbClr val="FF0000"/>
                  </a:solidFill>
                  <a:latin typeface="Arial Rounded MT Bold"/>
                  <a:cs typeface="Arial Rounded MT Bold"/>
                </a:defRPr>
              </a:lvl1pPr>
            </a:lstStyle>
            <a:p>
              <a:r>
                <a:rPr lang="en-US" sz="1800" dirty="0" err="1">
                  <a:latin typeface="Trebuchet MS"/>
                  <a:cs typeface="Trebuchet MS"/>
                </a:rPr>
                <a:t>Castleman’s</a:t>
              </a:r>
              <a:r>
                <a:rPr lang="en-US" sz="1800" dirty="0">
                  <a:latin typeface="Trebuchet MS"/>
                  <a:cs typeface="Trebuchet MS"/>
                </a:rPr>
                <a:t> disease</a:t>
              </a:r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2961633" y="5709369"/>
              <a:ext cx="2182041" cy="646331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Trebuchet MS"/>
                  <a:cs typeface="Trebuchet MS"/>
                  <a:sym typeface="Wingdings"/>
                </a:rPr>
                <a:t>T-cell large granular </a:t>
              </a:r>
              <a:r>
                <a:rPr lang="en-US" b="1" dirty="0" smtClean="0">
                  <a:solidFill>
                    <a:srgbClr val="FF0000"/>
                  </a:solidFill>
                  <a:latin typeface="Trebuchet MS"/>
                  <a:cs typeface="Trebuchet MS"/>
                  <a:sym typeface="Wingdings"/>
                </a:rPr>
                <a:t>leukemia</a:t>
              </a:r>
              <a:endParaRPr lang="en-US" b="1" dirty="0">
                <a:solidFill>
                  <a:srgbClr val="FF0000"/>
                </a:solidFill>
                <a:latin typeface="Trebuchet MS"/>
                <a:cs typeface="Trebuchet MS"/>
                <a:sym typeface="Wingdings"/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6426178" y="3941741"/>
              <a:ext cx="2521076" cy="707886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2800" b="1">
                  <a:solidFill>
                    <a:srgbClr val="FF0000"/>
                  </a:solidFill>
                  <a:latin typeface="Arial Rounded MT Bold"/>
                  <a:cs typeface="Arial Rounded MT Bold"/>
                </a:defRPr>
              </a:lvl1pPr>
            </a:lstStyle>
            <a:p>
              <a:r>
                <a:rPr lang="en-US" sz="2000" dirty="0" smtClean="0">
                  <a:latin typeface="Trebuchet MS"/>
                  <a:cs typeface="Trebuchet MS"/>
                </a:rPr>
                <a:t>Severe / Cyclic Neutropenia</a:t>
              </a:r>
              <a:endParaRPr lang="en-US" sz="2000" dirty="0">
                <a:latin typeface="Trebuchet MS"/>
                <a:cs typeface="Trebuchet MS"/>
              </a:endParaRP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890550" y="4911400"/>
              <a:ext cx="2079320" cy="369332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2800" b="1">
                  <a:solidFill>
                    <a:srgbClr val="FF0000"/>
                  </a:solidFill>
                  <a:latin typeface="Arial Rounded MT Bold"/>
                  <a:cs typeface="Arial Rounded MT Bold"/>
                </a:defRPr>
              </a:lvl1pPr>
            </a:lstStyle>
            <a:p>
              <a:r>
                <a:rPr lang="en-US" sz="1800" dirty="0" smtClean="0">
                  <a:latin typeface="Trebuchet MS"/>
                  <a:cs typeface="Trebuchet MS"/>
                </a:rPr>
                <a:t>Evan’s syndrome</a:t>
              </a:r>
              <a:endParaRPr lang="en-US" sz="1800" dirty="0">
                <a:latin typeface="Trebuchet MS"/>
                <a:cs typeface="Trebuchet MS"/>
              </a:endParaRPr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6366801" y="5520203"/>
              <a:ext cx="2581234" cy="584776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solidFill>
                    <a:srgbClr val="FF0000"/>
                  </a:solidFill>
                  <a:latin typeface="Trebuchet MS"/>
                  <a:cs typeface="Trebuchet MS"/>
                  <a:sym typeface="Wingdings"/>
                </a:rPr>
                <a:t>Antiphospholipid</a:t>
              </a:r>
              <a:r>
                <a:rPr lang="en-US" sz="1600" b="1" dirty="0" smtClean="0">
                  <a:solidFill>
                    <a:srgbClr val="FF0000"/>
                  </a:solidFill>
                  <a:latin typeface="Trebuchet MS"/>
                  <a:cs typeface="Trebuchet MS"/>
                  <a:sym typeface="Wingdings"/>
                </a:rPr>
                <a:t>-like syndrome</a:t>
              </a:r>
              <a:endParaRPr lang="en-US" sz="1600" b="1" dirty="0">
                <a:solidFill>
                  <a:srgbClr val="FF0000"/>
                </a:solidFill>
                <a:latin typeface="Trebuchet MS"/>
                <a:cs typeface="Trebuchet MS"/>
                <a:sym typeface="Wingdings"/>
              </a:endParaRP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7287342" y="2381639"/>
              <a:ext cx="2138697" cy="707886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2800" b="1">
                  <a:solidFill>
                    <a:srgbClr val="FF0000"/>
                  </a:solidFill>
                  <a:latin typeface="Arial Rounded MT Bold"/>
                  <a:cs typeface="Arial Rounded MT Bold"/>
                </a:defRPr>
              </a:lvl1pPr>
            </a:lstStyle>
            <a:p>
              <a:r>
                <a:rPr lang="en-US" sz="2000" dirty="0" smtClean="0">
                  <a:latin typeface="Trebuchet MS"/>
                  <a:cs typeface="Trebuchet MS"/>
                </a:rPr>
                <a:t>GATA2 deficiency</a:t>
              </a:r>
              <a:endParaRPr lang="en-US" sz="2000" dirty="0">
                <a:latin typeface="Trebuchet MS"/>
                <a:cs typeface="Trebuchet MS"/>
              </a:endParaRPr>
            </a:p>
          </p:txBody>
        </p:sp>
        <p:sp>
          <p:nvSpPr>
            <p:cNvPr id="39" name="Rectángulo 38"/>
            <p:cNvSpPr/>
            <p:nvPr/>
          </p:nvSpPr>
          <p:spPr>
            <a:xfrm>
              <a:off x="5976330" y="6104979"/>
              <a:ext cx="1311012" cy="338554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Trebuchet MS"/>
                  <a:cs typeface="Trebuchet MS"/>
                  <a:sym typeface="Wingdings"/>
                </a:rPr>
                <a:t>ITP</a:t>
              </a:r>
              <a:endParaRPr lang="en-US" sz="1600" b="1" dirty="0">
                <a:solidFill>
                  <a:srgbClr val="FF0000"/>
                </a:solidFill>
                <a:latin typeface="Trebuchet MS"/>
                <a:cs typeface="Trebuchet MS"/>
                <a:sym typeface="Wingding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990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Box 9"/>
          <p:cNvSpPr txBox="1">
            <a:spLocks noChangeArrowheads="1"/>
          </p:cNvSpPr>
          <p:nvPr/>
        </p:nvSpPr>
        <p:spPr bwMode="auto">
          <a:xfrm>
            <a:off x="3433053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rgbClr val="D9D9D9"/>
                </a:solidFill>
                <a:latin typeface="Trebuchet MS"/>
                <a:ea typeface="ＭＳ Ｐゴシック" charset="-128"/>
                <a:cs typeface="Trebuchet MS"/>
              </a:rPr>
              <a:t>2005</a:t>
            </a:r>
            <a:endParaRPr lang="es-ES" sz="1400" b="1" kern="0" dirty="0">
              <a:solidFill>
                <a:srgbClr val="D9D9D9"/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67" name="Text Box 9"/>
          <p:cNvSpPr txBox="1">
            <a:spLocks noChangeArrowheads="1"/>
          </p:cNvSpPr>
          <p:nvPr/>
        </p:nvSpPr>
        <p:spPr bwMode="auto">
          <a:xfrm>
            <a:off x="5168984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rgbClr val="D9D9D9"/>
                </a:solidFill>
                <a:latin typeface="Trebuchet MS"/>
                <a:ea typeface="ＭＳ Ｐゴシック" charset="-128"/>
                <a:cs typeface="Trebuchet MS"/>
              </a:rPr>
              <a:t>2010</a:t>
            </a:r>
            <a:endParaRPr lang="es-ES" sz="1400" b="1" kern="0" dirty="0">
              <a:solidFill>
                <a:srgbClr val="D9D9D9"/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68" name="Text Box 9"/>
          <p:cNvSpPr txBox="1">
            <a:spLocks noChangeArrowheads="1"/>
          </p:cNvSpPr>
          <p:nvPr/>
        </p:nvSpPr>
        <p:spPr bwMode="auto">
          <a:xfrm>
            <a:off x="7315161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rgbClr val="D9D9D9"/>
                </a:solidFill>
                <a:latin typeface="Trebuchet MS"/>
                <a:ea typeface="ＭＳ Ｐゴシック" charset="-128"/>
                <a:cs typeface="Trebuchet MS"/>
              </a:rPr>
              <a:t>2018</a:t>
            </a:r>
            <a:endParaRPr lang="es-ES" sz="1400" b="1" kern="0" dirty="0">
              <a:solidFill>
                <a:srgbClr val="D9D9D9"/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55" name="Text Box 9"/>
          <p:cNvSpPr txBox="1">
            <a:spLocks noChangeArrowheads="1"/>
          </p:cNvSpPr>
          <p:nvPr/>
        </p:nvSpPr>
        <p:spPr bwMode="auto">
          <a:xfrm>
            <a:off x="1660794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rgbClr val="D9D9D9"/>
                </a:solidFill>
                <a:latin typeface="Trebuchet MS"/>
                <a:ea typeface="ＭＳ Ｐゴシック" charset="-128"/>
                <a:cs typeface="Trebuchet MS"/>
              </a:rPr>
              <a:t>2000</a:t>
            </a:r>
            <a:endParaRPr lang="es-ES" sz="1400" b="1" kern="0" dirty="0">
              <a:solidFill>
                <a:srgbClr val="D9D9D9"/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-117206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rgbClr val="D9D9D9"/>
                </a:solidFill>
                <a:latin typeface="Trebuchet MS"/>
                <a:ea typeface="ＭＳ Ｐゴシック" charset="-128"/>
                <a:cs typeface="Trebuchet MS"/>
              </a:rPr>
              <a:t>1995</a:t>
            </a:r>
            <a:endParaRPr lang="es-ES" sz="1400" b="1" kern="0" dirty="0">
              <a:solidFill>
                <a:srgbClr val="D9D9D9"/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57" name="Flecha derecha 56"/>
          <p:cNvSpPr/>
          <p:nvPr/>
        </p:nvSpPr>
        <p:spPr>
          <a:xfrm>
            <a:off x="238394" y="2574028"/>
            <a:ext cx="8356600" cy="762000"/>
          </a:xfrm>
          <a:prstGeom prst="rightArrow">
            <a:avLst/>
          </a:prstGeom>
          <a:gradFill flip="none" rotWithShape="1">
            <a:gsLst>
              <a:gs pos="4000">
                <a:schemeClr val="bg1"/>
              </a:gs>
              <a:gs pos="70000">
                <a:srgbClr val="0000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0" name="CuadroTexto 99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9796FF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smtClean="0">
                <a:latin typeface="Trebuchet MS"/>
                <a:cs typeface="Trebuchet MS"/>
              </a:rPr>
              <a:t>Enfermedades mediadas por la vía de la IL-1β / IL-18</a:t>
            </a:r>
            <a:endParaRPr lang="es-ES_tradnl" sz="2000" dirty="0">
              <a:latin typeface="Trebuchet MS"/>
              <a:cs typeface="Trebuchet MS"/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778933" y="539113"/>
            <a:ext cx="7816061" cy="5726220"/>
          </a:xfrm>
          <a:prstGeom prst="ellipse">
            <a:avLst/>
          </a:prstGeom>
          <a:solidFill>
            <a:srgbClr val="FF00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1"/>
          </a:p>
        </p:txBody>
      </p:sp>
      <p:grpSp>
        <p:nvGrpSpPr>
          <p:cNvPr id="30" name="Agrupar 29"/>
          <p:cNvGrpSpPr/>
          <p:nvPr/>
        </p:nvGrpSpPr>
        <p:grpSpPr>
          <a:xfrm>
            <a:off x="3433053" y="4453466"/>
            <a:ext cx="2436126" cy="1690921"/>
            <a:chOff x="3143778" y="4150963"/>
            <a:chExt cx="2681288" cy="1998151"/>
          </a:xfrm>
        </p:grpSpPr>
        <p:pic>
          <p:nvPicPr>
            <p:cNvPr id="31" name="Imagen 30" descr="Inflammasome_vector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97"/>
            <a:stretch/>
          </p:blipFill>
          <p:spPr>
            <a:xfrm>
              <a:off x="3388940" y="4150963"/>
              <a:ext cx="2190964" cy="1601427"/>
            </a:xfrm>
            <a:prstGeom prst="rect">
              <a:avLst/>
            </a:prstGeom>
          </p:spPr>
        </p:pic>
        <p:sp>
          <p:nvSpPr>
            <p:cNvPr id="32" name="CuadroTexto 31"/>
            <p:cNvSpPr txBox="1"/>
            <p:nvPr/>
          </p:nvSpPr>
          <p:spPr>
            <a:xfrm>
              <a:off x="3143778" y="5749047"/>
              <a:ext cx="2681288" cy="400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i="1" dirty="0" err="1" smtClean="0">
                  <a:latin typeface="Trebuchet MS"/>
                  <a:cs typeface="Trebuchet MS"/>
                </a:rPr>
                <a:t>Inflamasoma</a:t>
              </a:r>
              <a:endParaRPr lang="es-ES" sz="1600" b="1" i="1" dirty="0">
                <a:latin typeface="Trebuchet MS"/>
                <a:cs typeface="Trebuchet MS"/>
              </a:endParaRPr>
            </a:p>
          </p:txBody>
        </p:sp>
      </p:grpSp>
      <p:sp>
        <p:nvSpPr>
          <p:cNvPr id="7" name="Rectángulo 6"/>
          <p:cNvSpPr/>
          <p:nvPr/>
        </p:nvSpPr>
        <p:spPr>
          <a:xfrm>
            <a:off x="0" y="765523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u="sng" dirty="0" err="1" smtClean="0">
                <a:latin typeface="Trebuchet MS"/>
                <a:cs typeface="Trebuchet MS"/>
              </a:rPr>
              <a:t>Inflamasomopatías</a:t>
            </a:r>
            <a:endParaRPr lang="es-ES" sz="2000" b="1" u="sng" dirty="0" smtClean="0">
              <a:latin typeface="Trebuchet MS"/>
              <a:cs typeface="Trebuchet MS"/>
            </a:endParaRPr>
          </a:p>
        </p:txBody>
      </p:sp>
      <p:grpSp>
        <p:nvGrpSpPr>
          <p:cNvPr id="64" name="Agrupar 63"/>
          <p:cNvGrpSpPr/>
          <p:nvPr/>
        </p:nvGrpSpPr>
        <p:grpSpPr>
          <a:xfrm>
            <a:off x="1307886" y="1486910"/>
            <a:ext cx="5338105" cy="2665637"/>
            <a:chOff x="1307886" y="1486910"/>
            <a:chExt cx="5338105" cy="2665637"/>
          </a:xfrm>
        </p:grpSpPr>
        <p:grpSp>
          <p:nvGrpSpPr>
            <p:cNvPr id="19" name="Agrupar 18"/>
            <p:cNvGrpSpPr/>
            <p:nvPr/>
          </p:nvGrpSpPr>
          <p:grpSpPr>
            <a:xfrm>
              <a:off x="1307886" y="3354026"/>
              <a:ext cx="835836" cy="798521"/>
              <a:chOff x="1307886" y="3354026"/>
              <a:chExt cx="835836" cy="798521"/>
            </a:xfrm>
          </p:grpSpPr>
          <p:sp>
            <p:nvSpPr>
              <p:cNvPr id="41" name="Rectángulo 40"/>
              <p:cNvSpPr/>
              <p:nvPr/>
            </p:nvSpPr>
            <p:spPr>
              <a:xfrm>
                <a:off x="1307886" y="3354026"/>
                <a:ext cx="835836" cy="461665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ca-ES" sz="2400" b="1" dirty="0" smtClean="0">
                    <a:latin typeface="Trebuchet MS"/>
                    <a:cs typeface="Trebuchet MS"/>
                  </a:rPr>
                  <a:t>HIDS</a:t>
                </a:r>
                <a:endParaRPr lang="es-ES" sz="2400" b="1" dirty="0">
                  <a:latin typeface="Trebuchet MS"/>
                  <a:cs typeface="Trebuchet MS"/>
                </a:endParaRPr>
              </a:p>
            </p:txBody>
          </p:sp>
          <p:sp>
            <p:nvSpPr>
              <p:cNvPr id="48" name="Text Box 9"/>
              <p:cNvSpPr txBox="1">
                <a:spLocks noChangeArrowheads="1"/>
              </p:cNvSpPr>
              <p:nvPr/>
            </p:nvSpPr>
            <p:spPr bwMode="auto">
              <a:xfrm>
                <a:off x="1307886" y="3813993"/>
                <a:ext cx="835836" cy="33855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SzPct val="165000"/>
                  <a:defRPr/>
                </a:pPr>
                <a:r>
                  <a:rPr lang="es-ES" sz="1600" b="1" i="1" kern="0" dirty="0" smtClean="0">
                    <a:solidFill>
                      <a:srgbClr val="000000"/>
                    </a:solidFill>
                    <a:latin typeface="Trebuchet MS"/>
                    <a:ea typeface="ＭＳ Ｐゴシック" charset="-128"/>
                    <a:cs typeface="Trebuchet MS"/>
                  </a:rPr>
                  <a:t>MVK</a:t>
                </a:r>
                <a:endParaRPr lang="es-ES" sz="1600" b="1" i="1" kern="0" dirty="0">
                  <a:solidFill>
                    <a:srgbClr val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</p:grpSp>
        <p:grpSp>
          <p:nvGrpSpPr>
            <p:cNvPr id="17" name="Agrupar 16"/>
            <p:cNvGrpSpPr/>
            <p:nvPr/>
          </p:nvGrpSpPr>
          <p:grpSpPr>
            <a:xfrm>
              <a:off x="3849477" y="3354026"/>
              <a:ext cx="1156605" cy="798521"/>
              <a:chOff x="3849477" y="3354026"/>
              <a:chExt cx="1156605" cy="798521"/>
            </a:xfrm>
          </p:grpSpPr>
          <p:sp>
            <p:nvSpPr>
              <p:cNvPr id="44" name="Rectángulo 43"/>
              <p:cNvSpPr/>
              <p:nvPr/>
            </p:nvSpPr>
            <p:spPr>
              <a:xfrm>
                <a:off x="3849477" y="3354026"/>
                <a:ext cx="1156605" cy="461665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ca-ES" sz="2400" b="1" dirty="0" smtClean="0">
                    <a:latin typeface="Trebuchet MS"/>
                    <a:cs typeface="Trebuchet MS"/>
                  </a:rPr>
                  <a:t>PAPA</a:t>
                </a:r>
                <a:endParaRPr lang="es-ES" sz="2400" b="1" dirty="0">
                  <a:latin typeface="Trebuchet MS"/>
                  <a:cs typeface="Trebuchet MS"/>
                </a:endParaRPr>
              </a:p>
            </p:txBody>
          </p:sp>
          <p:sp>
            <p:nvSpPr>
              <p:cNvPr id="49" name="Text Box 9"/>
              <p:cNvSpPr txBox="1">
                <a:spLocks noChangeArrowheads="1"/>
              </p:cNvSpPr>
              <p:nvPr/>
            </p:nvSpPr>
            <p:spPr bwMode="auto">
              <a:xfrm>
                <a:off x="3849477" y="3813993"/>
                <a:ext cx="1156605" cy="33855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SzPct val="165000"/>
                  <a:defRPr/>
                </a:pPr>
                <a:r>
                  <a:rPr lang="es-ES" sz="1600" b="1" i="1" kern="0" dirty="0" smtClean="0">
                    <a:solidFill>
                      <a:srgbClr val="000000"/>
                    </a:solidFill>
                    <a:latin typeface="Trebuchet MS"/>
                    <a:ea typeface="ＭＳ Ｐゴシック" charset="-128"/>
                    <a:cs typeface="Trebuchet MS"/>
                  </a:rPr>
                  <a:t>PSTPIP1</a:t>
                </a:r>
                <a:endParaRPr lang="es-ES" sz="1600" b="1" i="1" kern="0" dirty="0">
                  <a:solidFill>
                    <a:srgbClr val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</p:grpSp>
        <p:grpSp>
          <p:nvGrpSpPr>
            <p:cNvPr id="53" name="Agrupar 52"/>
            <p:cNvGrpSpPr/>
            <p:nvPr/>
          </p:nvGrpSpPr>
          <p:grpSpPr>
            <a:xfrm>
              <a:off x="2680171" y="1486910"/>
              <a:ext cx="1287838" cy="805418"/>
              <a:chOff x="2680171" y="1486910"/>
              <a:chExt cx="1287838" cy="805418"/>
            </a:xfrm>
          </p:grpSpPr>
          <p:sp>
            <p:nvSpPr>
              <p:cNvPr id="40" name="Rectángulo 39"/>
              <p:cNvSpPr/>
              <p:nvPr/>
            </p:nvSpPr>
            <p:spPr>
              <a:xfrm>
                <a:off x="2752400" y="1830663"/>
                <a:ext cx="1093869" cy="461665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ca-ES" sz="2400" b="1" dirty="0" smtClean="0">
                    <a:latin typeface="Trebuchet MS"/>
                    <a:cs typeface="Trebuchet MS"/>
                  </a:rPr>
                  <a:t>TRAPS</a:t>
                </a:r>
                <a:endParaRPr lang="es-ES" sz="2400" b="1" dirty="0">
                  <a:latin typeface="Trebuchet MS"/>
                  <a:cs typeface="Trebuchet MS"/>
                </a:endParaRPr>
              </a:p>
            </p:txBody>
          </p:sp>
          <p:sp>
            <p:nvSpPr>
              <p:cNvPr id="59" name="Text Box 9"/>
              <p:cNvSpPr txBox="1">
                <a:spLocks noChangeArrowheads="1"/>
              </p:cNvSpPr>
              <p:nvPr/>
            </p:nvSpPr>
            <p:spPr bwMode="auto">
              <a:xfrm>
                <a:off x="2680171" y="1486910"/>
                <a:ext cx="1287838" cy="33855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SzPct val="165000"/>
                  <a:defRPr/>
                </a:pPr>
                <a:r>
                  <a:rPr lang="es-ES" sz="1600" b="1" i="1" kern="0" dirty="0" smtClean="0">
                    <a:solidFill>
                      <a:srgbClr val="000000"/>
                    </a:solidFill>
                    <a:latin typeface="Trebuchet MS"/>
                    <a:ea typeface="ＭＳ Ｐゴシック" charset="-128"/>
                    <a:cs typeface="Trebuchet MS"/>
                  </a:rPr>
                  <a:t>TNFRSF1A</a:t>
                </a:r>
                <a:endParaRPr lang="es-ES" sz="1600" b="1" i="1" kern="0" dirty="0">
                  <a:solidFill>
                    <a:srgbClr val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</p:grpSp>
        <p:grpSp>
          <p:nvGrpSpPr>
            <p:cNvPr id="52" name="Agrupar 51"/>
            <p:cNvGrpSpPr/>
            <p:nvPr/>
          </p:nvGrpSpPr>
          <p:grpSpPr>
            <a:xfrm>
              <a:off x="4070315" y="1486910"/>
              <a:ext cx="1287838" cy="805418"/>
              <a:chOff x="4070315" y="1486910"/>
              <a:chExt cx="1287838" cy="805418"/>
            </a:xfrm>
          </p:grpSpPr>
          <p:sp>
            <p:nvSpPr>
              <p:cNvPr id="42" name="Rectángulo 41"/>
              <p:cNvSpPr/>
              <p:nvPr/>
            </p:nvSpPr>
            <p:spPr>
              <a:xfrm>
                <a:off x="4099697" y="1830663"/>
                <a:ext cx="1223262" cy="461665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ca-ES" sz="2400" b="1" dirty="0" err="1" smtClean="0">
                    <a:latin typeface="Trebuchet MS"/>
                    <a:cs typeface="Trebuchet MS"/>
                  </a:rPr>
                  <a:t>Majeed</a:t>
                </a:r>
                <a:endParaRPr lang="es-ES" sz="2400" b="1" dirty="0">
                  <a:latin typeface="Trebuchet MS"/>
                  <a:cs typeface="Trebuchet MS"/>
                </a:endParaRPr>
              </a:p>
            </p:txBody>
          </p:sp>
          <p:sp>
            <p:nvSpPr>
              <p:cNvPr id="60" name="Text Box 9"/>
              <p:cNvSpPr txBox="1">
                <a:spLocks noChangeArrowheads="1"/>
              </p:cNvSpPr>
              <p:nvPr/>
            </p:nvSpPr>
            <p:spPr bwMode="auto">
              <a:xfrm>
                <a:off x="4070315" y="1486910"/>
                <a:ext cx="1287838" cy="33855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SzPct val="165000"/>
                  <a:defRPr/>
                </a:pPr>
                <a:r>
                  <a:rPr lang="es-ES" sz="1600" b="1" i="1" kern="0" dirty="0" smtClean="0">
                    <a:solidFill>
                      <a:srgbClr val="000000"/>
                    </a:solidFill>
                    <a:latin typeface="Trebuchet MS"/>
                    <a:ea typeface="ＭＳ Ｐゴシック" charset="-128"/>
                    <a:cs typeface="Trebuchet MS"/>
                  </a:rPr>
                  <a:t>LPIN2</a:t>
                </a:r>
                <a:endParaRPr lang="es-ES" sz="1600" b="1" i="1" kern="0" dirty="0">
                  <a:solidFill>
                    <a:srgbClr val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</p:grpSp>
        <p:grpSp>
          <p:nvGrpSpPr>
            <p:cNvPr id="21" name="Agrupar 20"/>
            <p:cNvGrpSpPr/>
            <p:nvPr/>
          </p:nvGrpSpPr>
          <p:grpSpPr>
            <a:xfrm>
              <a:off x="5358153" y="1486910"/>
              <a:ext cx="1287838" cy="805418"/>
              <a:chOff x="5358153" y="1486910"/>
              <a:chExt cx="1287838" cy="805418"/>
            </a:xfrm>
          </p:grpSpPr>
          <p:sp>
            <p:nvSpPr>
              <p:cNvPr id="43" name="Rectángulo 42"/>
              <p:cNvSpPr/>
              <p:nvPr/>
            </p:nvSpPr>
            <p:spPr>
              <a:xfrm>
                <a:off x="5576387" y="1830663"/>
                <a:ext cx="851515" cy="461665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ca-ES" sz="2400" b="1" dirty="0" smtClean="0">
                    <a:latin typeface="Trebuchet MS"/>
                    <a:cs typeface="Trebuchet MS"/>
                  </a:rPr>
                  <a:t>DIRA</a:t>
                </a:r>
                <a:endParaRPr lang="es-ES" sz="2400" b="1" dirty="0">
                  <a:latin typeface="Trebuchet MS"/>
                  <a:cs typeface="Trebuchet MS"/>
                </a:endParaRPr>
              </a:p>
            </p:txBody>
          </p:sp>
          <p:sp>
            <p:nvSpPr>
              <p:cNvPr id="61" name="Text Box 9"/>
              <p:cNvSpPr txBox="1">
                <a:spLocks noChangeArrowheads="1"/>
              </p:cNvSpPr>
              <p:nvPr/>
            </p:nvSpPr>
            <p:spPr bwMode="auto">
              <a:xfrm>
                <a:off x="5358153" y="1486910"/>
                <a:ext cx="1287838" cy="33855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SzPct val="165000"/>
                  <a:defRPr/>
                </a:pPr>
                <a:r>
                  <a:rPr lang="es-ES" sz="1600" b="1" i="1" kern="0" dirty="0" smtClean="0">
                    <a:solidFill>
                      <a:srgbClr val="000000"/>
                    </a:solidFill>
                    <a:latin typeface="Trebuchet MS"/>
                    <a:ea typeface="ＭＳ Ｐゴシック" charset="-128"/>
                    <a:cs typeface="Trebuchet MS"/>
                  </a:rPr>
                  <a:t>IL1RN</a:t>
                </a:r>
                <a:endParaRPr lang="es-ES" sz="1600" b="1" i="1" kern="0" dirty="0">
                  <a:solidFill>
                    <a:srgbClr val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</p:grpSp>
      </p:grpSp>
      <p:grpSp>
        <p:nvGrpSpPr>
          <p:cNvPr id="63" name="Agrupar 62"/>
          <p:cNvGrpSpPr/>
          <p:nvPr/>
        </p:nvGrpSpPr>
        <p:grpSpPr>
          <a:xfrm>
            <a:off x="1725804" y="1486910"/>
            <a:ext cx="6658335" cy="2667335"/>
            <a:chOff x="1725804" y="1486910"/>
            <a:chExt cx="6658335" cy="2667335"/>
          </a:xfrm>
        </p:grpSpPr>
        <p:grpSp>
          <p:nvGrpSpPr>
            <p:cNvPr id="18" name="Agrupar 17"/>
            <p:cNvGrpSpPr/>
            <p:nvPr/>
          </p:nvGrpSpPr>
          <p:grpSpPr>
            <a:xfrm>
              <a:off x="2449665" y="3354026"/>
              <a:ext cx="1093869" cy="798465"/>
              <a:chOff x="2449665" y="3354026"/>
              <a:chExt cx="1093869" cy="798465"/>
            </a:xfrm>
          </p:grpSpPr>
          <p:sp>
            <p:nvSpPr>
              <p:cNvPr id="37" name="Rectángulo 36"/>
              <p:cNvSpPr/>
              <p:nvPr/>
            </p:nvSpPr>
            <p:spPr>
              <a:xfrm>
                <a:off x="2449665" y="3354026"/>
                <a:ext cx="1093869" cy="461665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ca-ES" sz="2400" b="1" dirty="0" smtClean="0">
                    <a:latin typeface="Trebuchet MS"/>
                    <a:cs typeface="Trebuchet MS"/>
                  </a:rPr>
                  <a:t>CAPS</a:t>
                </a:r>
                <a:endParaRPr lang="es-ES" sz="2400" b="1" dirty="0">
                  <a:latin typeface="Trebuchet MS"/>
                  <a:cs typeface="Trebuchet MS"/>
                </a:endParaRPr>
              </a:p>
            </p:txBody>
          </p:sp>
          <p:sp>
            <p:nvSpPr>
              <p:cNvPr id="47" name="Text Box 9"/>
              <p:cNvSpPr txBox="1">
                <a:spLocks noChangeArrowheads="1"/>
              </p:cNvSpPr>
              <p:nvPr/>
            </p:nvSpPr>
            <p:spPr bwMode="auto">
              <a:xfrm>
                <a:off x="2449665" y="3814050"/>
                <a:ext cx="1093869" cy="33844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SzPct val="165000"/>
                  <a:defRPr/>
                </a:pPr>
                <a:r>
                  <a:rPr lang="es-ES" sz="1600" b="1" i="1" kern="0" dirty="0" smtClean="0">
                    <a:solidFill>
                      <a:srgbClr val="000000"/>
                    </a:solidFill>
                    <a:latin typeface="Trebuchet MS"/>
                    <a:ea typeface="ＭＳ Ｐゴシック" charset="-128"/>
                    <a:cs typeface="Trebuchet MS"/>
                  </a:rPr>
                  <a:t>NLRP3</a:t>
                </a:r>
                <a:endParaRPr lang="es-ES" sz="1600" b="1" i="1" kern="0" dirty="0">
                  <a:solidFill>
                    <a:srgbClr val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</p:grpSp>
        <p:grpSp>
          <p:nvGrpSpPr>
            <p:cNvPr id="16" name="Agrupar 15"/>
            <p:cNvGrpSpPr/>
            <p:nvPr/>
          </p:nvGrpSpPr>
          <p:grpSpPr>
            <a:xfrm>
              <a:off x="5312025" y="3354026"/>
              <a:ext cx="1063362" cy="800219"/>
              <a:chOff x="5312025" y="3354026"/>
              <a:chExt cx="1063362" cy="800219"/>
            </a:xfrm>
          </p:grpSpPr>
          <p:sp>
            <p:nvSpPr>
              <p:cNvPr id="39" name="Rectángulo 38"/>
              <p:cNvSpPr/>
              <p:nvPr/>
            </p:nvSpPr>
            <p:spPr>
              <a:xfrm>
                <a:off x="5312025" y="3354026"/>
                <a:ext cx="1063362" cy="461665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ca-ES" sz="2400" b="1" dirty="0" smtClean="0">
                    <a:latin typeface="Trebuchet MS"/>
                    <a:cs typeface="Trebuchet MS"/>
                  </a:rPr>
                  <a:t>NAIAD</a:t>
                </a:r>
                <a:endParaRPr lang="es-ES" sz="2400" b="1" dirty="0">
                  <a:latin typeface="Trebuchet MS"/>
                  <a:cs typeface="Trebuchet MS"/>
                </a:endParaRPr>
              </a:p>
            </p:txBody>
          </p:sp>
          <p:sp>
            <p:nvSpPr>
              <p:cNvPr id="50" name="Text Box 9"/>
              <p:cNvSpPr txBox="1">
                <a:spLocks noChangeArrowheads="1"/>
              </p:cNvSpPr>
              <p:nvPr/>
            </p:nvSpPr>
            <p:spPr bwMode="auto">
              <a:xfrm>
                <a:off x="5322959" y="3812295"/>
                <a:ext cx="1052428" cy="34195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SzPct val="165000"/>
                  <a:defRPr/>
                </a:pPr>
                <a:r>
                  <a:rPr lang="es-ES" sz="1600" b="1" i="1" kern="0" dirty="0" smtClean="0">
                    <a:solidFill>
                      <a:srgbClr val="000000"/>
                    </a:solidFill>
                    <a:latin typeface="Trebuchet MS"/>
                    <a:ea typeface="ＭＳ Ｐゴシック" charset="-128"/>
                    <a:cs typeface="Trebuchet MS"/>
                  </a:rPr>
                  <a:t>NLRP1</a:t>
                </a:r>
                <a:endParaRPr lang="es-ES" sz="1600" b="1" i="1" kern="0" dirty="0">
                  <a:solidFill>
                    <a:srgbClr val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</p:grpSp>
        <p:grpSp>
          <p:nvGrpSpPr>
            <p:cNvPr id="15" name="Agrupar 14"/>
            <p:cNvGrpSpPr/>
            <p:nvPr/>
          </p:nvGrpSpPr>
          <p:grpSpPr>
            <a:xfrm>
              <a:off x="6681329" y="3354026"/>
              <a:ext cx="1702810" cy="798521"/>
              <a:chOff x="6681329" y="3354026"/>
              <a:chExt cx="1702810" cy="798521"/>
            </a:xfrm>
          </p:grpSpPr>
          <p:sp>
            <p:nvSpPr>
              <p:cNvPr id="38" name="Rectángulo 37"/>
              <p:cNvSpPr/>
              <p:nvPr/>
            </p:nvSpPr>
            <p:spPr>
              <a:xfrm>
                <a:off x="6681329" y="3354026"/>
                <a:ext cx="1702810" cy="461665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ca-ES" sz="2400" b="1" dirty="0" smtClean="0">
                    <a:latin typeface="Trebuchet MS"/>
                    <a:cs typeface="Trebuchet MS"/>
                  </a:rPr>
                  <a:t>AIFEC-MAS</a:t>
                </a:r>
                <a:endParaRPr lang="es-ES" sz="2400" b="1" dirty="0">
                  <a:latin typeface="Trebuchet MS"/>
                  <a:cs typeface="Trebuchet MS"/>
                </a:endParaRPr>
              </a:p>
            </p:txBody>
          </p:sp>
          <p:sp>
            <p:nvSpPr>
              <p:cNvPr id="51" name="Text Box 9"/>
              <p:cNvSpPr txBox="1">
                <a:spLocks noChangeArrowheads="1"/>
              </p:cNvSpPr>
              <p:nvPr/>
            </p:nvSpPr>
            <p:spPr bwMode="auto">
              <a:xfrm>
                <a:off x="6681329" y="3813993"/>
                <a:ext cx="1702810" cy="33855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SzPct val="165000"/>
                  <a:defRPr/>
                </a:pPr>
                <a:r>
                  <a:rPr lang="es-ES" sz="1600" b="1" i="1" kern="0" dirty="0" smtClean="0">
                    <a:solidFill>
                      <a:srgbClr val="000000"/>
                    </a:solidFill>
                    <a:latin typeface="Trebuchet MS"/>
                    <a:ea typeface="ＭＳ Ｐゴシック" charset="-128"/>
                    <a:cs typeface="Trebuchet MS"/>
                  </a:rPr>
                  <a:t>NLRC4</a:t>
                </a:r>
                <a:endParaRPr lang="es-ES" sz="1600" b="1" i="1" kern="0" dirty="0">
                  <a:solidFill>
                    <a:srgbClr val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</p:grpSp>
        <p:grpSp>
          <p:nvGrpSpPr>
            <p:cNvPr id="54" name="Agrupar 53"/>
            <p:cNvGrpSpPr/>
            <p:nvPr/>
          </p:nvGrpSpPr>
          <p:grpSpPr>
            <a:xfrm>
              <a:off x="1725804" y="1486910"/>
              <a:ext cx="835836" cy="805418"/>
              <a:chOff x="1725804" y="1486910"/>
              <a:chExt cx="835836" cy="805418"/>
            </a:xfrm>
          </p:grpSpPr>
          <p:sp>
            <p:nvSpPr>
              <p:cNvPr id="35" name="Rectángulo 34"/>
              <p:cNvSpPr/>
              <p:nvPr/>
            </p:nvSpPr>
            <p:spPr>
              <a:xfrm>
                <a:off x="1725804" y="1830663"/>
                <a:ext cx="773168" cy="461665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ca-ES" sz="2400" b="1" dirty="0">
                    <a:latin typeface="Trebuchet MS"/>
                    <a:cs typeface="Trebuchet MS"/>
                  </a:rPr>
                  <a:t>FMF </a:t>
                </a:r>
                <a:endParaRPr lang="es-ES" sz="2400" b="1" dirty="0">
                  <a:latin typeface="Trebuchet MS"/>
                  <a:cs typeface="Trebuchet MS"/>
                </a:endParaRPr>
              </a:p>
            </p:txBody>
          </p:sp>
          <p:sp>
            <p:nvSpPr>
              <p:cNvPr id="58" name="Text Box 9"/>
              <p:cNvSpPr txBox="1">
                <a:spLocks noChangeArrowheads="1"/>
              </p:cNvSpPr>
              <p:nvPr/>
            </p:nvSpPr>
            <p:spPr bwMode="auto">
              <a:xfrm>
                <a:off x="1725804" y="1486910"/>
                <a:ext cx="835836" cy="33855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SzPct val="165000"/>
                  <a:defRPr/>
                </a:pPr>
                <a:r>
                  <a:rPr lang="es-ES" sz="1600" b="1" i="1" kern="0" dirty="0" smtClean="0">
                    <a:solidFill>
                      <a:srgbClr val="000000"/>
                    </a:solidFill>
                    <a:latin typeface="Trebuchet MS"/>
                    <a:ea typeface="ＭＳ Ｐゴシック" charset="-128"/>
                    <a:cs typeface="Trebuchet MS"/>
                  </a:rPr>
                  <a:t>MEFV</a:t>
                </a:r>
                <a:endParaRPr lang="es-ES" sz="1600" b="1" i="1" kern="0" dirty="0">
                  <a:solidFill>
                    <a:srgbClr val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</p:grpSp>
        <p:grpSp>
          <p:nvGrpSpPr>
            <p:cNvPr id="20" name="Agrupar 19"/>
            <p:cNvGrpSpPr/>
            <p:nvPr/>
          </p:nvGrpSpPr>
          <p:grpSpPr>
            <a:xfrm>
              <a:off x="6645991" y="1486910"/>
              <a:ext cx="1287838" cy="805418"/>
              <a:chOff x="6645991" y="1486910"/>
              <a:chExt cx="1287838" cy="805418"/>
            </a:xfrm>
          </p:grpSpPr>
          <p:sp>
            <p:nvSpPr>
              <p:cNvPr id="36" name="Rectángulo 35"/>
              <p:cNvSpPr/>
              <p:nvPr/>
            </p:nvSpPr>
            <p:spPr>
              <a:xfrm>
                <a:off x="6681329" y="1830663"/>
                <a:ext cx="1135497" cy="461665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ca-ES" sz="2400" b="1" dirty="0" smtClean="0">
                    <a:latin typeface="Trebuchet MS"/>
                    <a:cs typeface="Trebuchet MS"/>
                  </a:rPr>
                  <a:t>PAAND</a:t>
                </a:r>
                <a:endParaRPr lang="es-ES" sz="2400" b="1" dirty="0">
                  <a:latin typeface="Trebuchet MS"/>
                  <a:cs typeface="Trebuchet MS"/>
                </a:endParaRPr>
              </a:p>
            </p:txBody>
          </p:sp>
          <p:sp>
            <p:nvSpPr>
              <p:cNvPr id="62" name="Text Box 9"/>
              <p:cNvSpPr txBox="1">
                <a:spLocks noChangeArrowheads="1"/>
              </p:cNvSpPr>
              <p:nvPr/>
            </p:nvSpPr>
            <p:spPr bwMode="auto">
              <a:xfrm>
                <a:off x="6645991" y="1486910"/>
                <a:ext cx="1287838" cy="33855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SzPct val="165000"/>
                  <a:defRPr/>
                </a:pPr>
                <a:r>
                  <a:rPr lang="es-ES" sz="1600" b="1" i="1" kern="0" dirty="0" smtClean="0">
                    <a:solidFill>
                      <a:srgbClr val="000000"/>
                    </a:solidFill>
                    <a:latin typeface="Trebuchet MS"/>
                    <a:ea typeface="ＭＳ Ｐゴシック" charset="-128"/>
                    <a:cs typeface="Trebuchet MS"/>
                  </a:rPr>
                  <a:t>MEFV</a:t>
                </a:r>
                <a:endParaRPr lang="es-ES" sz="1600" b="1" i="1" kern="0" dirty="0">
                  <a:solidFill>
                    <a:srgbClr val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0834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9796FF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smtClean="0">
                <a:latin typeface="Trebuchet MS"/>
                <a:cs typeface="Trebuchet MS"/>
              </a:rPr>
              <a:t>Deficiencia de ADA2</a:t>
            </a:r>
            <a:endParaRPr lang="es-ES_tradnl" sz="2000" i="1" dirty="0">
              <a:latin typeface="Trebuchet MS"/>
              <a:cs typeface="Trebuchet MS"/>
            </a:endParaRPr>
          </a:p>
        </p:txBody>
      </p:sp>
      <p:sp>
        <p:nvSpPr>
          <p:cNvPr id="6" name="4 CuadroTexto"/>
          <p:cNvSpPr txBox="1">
            <a:spLocks noChangeArrowheads="1"/>
          </p:cNvSpPr>
          <p:nvPr/>
        </p:nvSpPr>
        <p:spPr bwMode="auto">
          <a:xfrm>
            <a:off x="1390650" y="2291715"/>
            <a:ext cx="63627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>
                <a:latin typeface="Trebuchet MS"/>
                <a:cs typeface="Trebuchet MS"/>
              </a:rPr>
              <a:t>Isoenzimas</a:t>
            </a:r>
            <a:r>
              <a:rPr lang="en-US" dirty="0" smtClean="0">
                <a:latin typeface="Trebuchet MS"/>
                <a:cs typeface="Trebuchet MS"/>
              </a:rPr>
              <a:t> </a:t>
            </a:r>
            <a:r>
              <a:rPr lang="en-US" dirty="0" err="1" smtClean="0">
                <a:latin typeface="Trebuchet MS"/>
                <a:cs typeface="Trebuchet MS"/>
              </a:rPr>
              <a:t>humanos</a:t>
            </a:r>
            <a:r>
              <a:rPr lang="en-US" dirty="0" smtClean="0">
                <a:latin typeface="Trebuchet MS"/>
                <a:cs typeface="Trebuchet MS"/>
              </a:rPr>
              <a:t> de </a:t>
            </a:r>
            <a:r>
              <a:rPr lang="en-US" dirty="0" err="1" smtClean="0">
                <a:latin typeface="Trebuchet MS"/>
                <a:cs typeface="Trebuchet MS"/>
              </a:rPr>
              <a:t>adenosin</a:t>
            </a:r>
            <a:r>
              <a:rPr lang="en-US" dirty="0" smtClean="0">
                <a:latin typeface="Trebuchet MS"/>
                <a:cs typeface="Trebuchet MS"/>
              </a:rPr>
              <a:t> </a:t>
            </a:r>
            <a:r>
              <a:rPr lang="en-US" dirty="0" err="1" smtClean="0">
                <a:latin typeface="Trebuchet MS"/>
                <a:cs typeface="Trebuchet MS"/>
              </a:rPr>
              <a:t>deaminasa</a:t>
            </a:r>
            <a:endParaRPr lang="en-US" dirty="0" smtClean="0">
              <a:latin typeface="Trebuchet MS"/>
              <a:cs typeface="Trebuchet MS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latin typeface="Trebuchet MS"/>
                <a:cs typeface="Trebuchet MS"/>
              </a:rPr>
              <a:t>ADA1</a:t>
            </a:r>
            <a:r>
              <a:rPr lang="en-US" dirty="0" smtClean="0">
                <a:latin typeface="Trebuchet MS"/>
                <a:cs typeface="Trebuchet MS"/>
              </a:rPr>
              <a:t> </a:t>
            </a:r>
            <a:r>
              <a:rPr lang="en-US" dirty="0" err="1" smtClean="0">
                <a:latin typeface="Trebuchet MS"/>
                <a:cs typeface="Trebuchet MS"/>
              </a:rPr>
              <a:t>y</a:t>
            </a:r>
            <a:r>
              <a:rPr lang="en-US" dirty="0" smtClean="0">
                <a:latin typeface="Trebuchet MS"/>
                <a:cs typeface="Trebuchet MS"/>
              </a:rPr>
              <a:t> </a:t>
            </a:r>
            <a:r>
              <a:rPr lang="en-US" b="1" dirty="0">
                <a:latin typeface="Trebuchet MS"/>
                <a:cs typeface="Trebuchet MS"/>
              </a:rPr>
              <a:t>ADA2</a:t>
            </a:r>
            <a:r>
              <a:rPr lang="en-US" dirty="0">
                <a:latin typeface="Trebuchet MS"/>
                <a:cs typeface="Trebuchet MS"/>
              </a:rPr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t="39474" b="39473"/>
          <a:stretch>
            <a:fillRect/>
          </a:stretch>
        </p:blipFill>
        <p:spPr bwMode="auto">
          <a:xfrm>
            <a:off x="863588" y="873125"/>
            <a:ext cx="7421562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Agrupar 1"/>
          <p:cNvGrpSpPr/>
          <p:nvPr/>
        </p:nvGrpSpPr>
        <p:grpSpPr>
          <a:xfrm>
            <a:off x="933151" y="3697288"/>
            <a:ext cx="7753649" cy="2779712"/>
            <a:chOff x="933151" y="3697288"/>
            <a:chExt cx="7753649" cy="2779712"/>
          </a:xfrm>
        </p:grpSpPr>
        <p:grpSp>
          <p:nvGrpSpPr>
            <p:cNvPr id="8" name="Agrupar 6"/>
            <p:cNvGrpSpPr/>
            <p:nvPr/>
          </p:nvGrpSpPr>
          <p:grpSpPr>
            <a:xfrm>
              <a:off x="933151" y="3911714"/>
              <a:ext cx="4394799" cy="2108086"/>
              <a:chOff x="898525" y="1066800"/>
              <a:chExt cx="4394799" cy="2108086"/>
            </a:xfrm>
          </p:grpSpPr>
          <p:sp>
            <p:nvSpPr>
              <p:cNvPr id="9" name="Text Box 2"/>
              <p:cNvSpPr txBox="1">
                <a:spLocks noChangeArrowheads="1"/>
              </p:cNvSpPr>
              <p:nvPr/>
            </p:nvSpPr>
            <p:spPr bwMode="auto">
              <a:xfrm>
                <a:off x="898525" y="1412670"/>
                <a:ext cx="1523983" cy="3384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buSzPct val="165000"/>
                </a:pPr>
                <a:r>
                  <a:rPr lang="es-ES" sz="1600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Localización</a:t>
                </a:r>
                <a:endParaRPr lang="es-ES" sz="1600" dirty="0"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  <p:sp>
            <p:nvSpPr>
              <p:cNvPr id="10" name="Text Box 2"/>
              <p:cNvSpPr txBox="1">
                <a:spLocks noChangeArrowheads="1"/>
              </p:cNvSpPr>
              <p:nvPr/>
            </p:nvSpPr>
            <p:spPr bwMode="auto">
              <a:xfrm>
                <a:off x="898525" y="1753582"/>
                <a:ext cx="1523983" cy="10772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buSzPct val="165000"/>
                </a:pPr>
                <a:endParaRPr lang="es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  <a:p>
                <a:pPr algn="ctr">
                  <a:buSzPct val="165000"/>
                </a:pPr>
                <a:r>
                  <a:rPr lang="es-ES" sz="1600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Función</a:t>
                </a:r>
              </a:p>
              <a:p>
                <a:pPr algn="ctr">
                  <a:buSzPct val="165000"/>
                </a:pPr>
                <a:endParaRPr lang="es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  <a:p>
                <a:pPr algn="ctr">
                  <a:buSzPct val="165000"/>
                </a:pPr>
                <a:endParaRPr lang="es-ES" sz="1600" dirty="0"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  <p:sp>
            <p:nvSpPr>
              <p:cNvPr id="11" name="Text Box 2"/>
              <p:cNvSpPr txBox="1">
                <a:spLocks noChangeArrowheads="1"/>
              </p:cNvSpPr>
              <p:nvPr/>
            </p:nvSpPr>
            <p:spPr bwMode="auto">
              <a:xfrm>
                <a:off x="898525" y="2836332"/>
                <a:ext cx="1523983" cy="33855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buSzPct val="165000"/>
                </a:pPr>
                <a:r>
                  <a:rPr lang="es-ES" sz="1600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Deficiencia</a:t>
                </a:r>
                <a:endParaRPr lang="es-ES" sz="1600" dirty="0"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>
                <a:off x="2413000" y="1066800"/>
                <a:ext cx="2880000" cy="33813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buSzPct val="165000"/>
                  <a:defRPr/>
                </a:pPr>
                <a:r>
                  <a:rPr lang="es-ES" sz="1600" dirty="0" smtClean="0">
                    <a:latin typeface="Trebuchet MS" pitchFamily="-83" charset="0"/>
                    <a:ea typeface="Trebuchet MS" pitchFamily="-83" charset="0"/>
                    <a:cs typeface="Trebuchet MS" pitchFamily="-83" charset="0"/>
                  </a:rPr>
                  <a:t>ADA-1</a:t>
                </a:r>
                <a:endParaRPr lang="es-ES" sz="1600" dirty="0">
                  <a:latin typeface="Trebuchet MS" pitchFamily="-83" charset="0"/>
                  <a:ea typeface="Trebuchet MS" pitchFamily="-83" charset="0"/>
                  <a:cs typeface="Trebuchet MS" pitchFamily="-83" charset="0"/>
                </a:endParaRPr>
              </a:p>
            </p:txBody>
          </p: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2413324" y="1412670"/>
                <a:ext cx="2880000" cy="3384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buSzPct val="165000"/>
                </a:pPr>
                <a:r>
                  <a:rPr lang="es-ES" sz="1600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Intracelular</a:t>
                </a:r>
                <a:endParaRPr lang="es-ES" sz="1600" dirty="0"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  <p:sp>
            <p:nvSpPr>
              <p:cNvPr id="14" name="Text Box 2"/>
              <p:cNvSpPr txBox="1">
                <a:spLocks noChangeArrowheads="1"/>
              </p:cNvSpPr>
              <p:nvPr/>
            </p:nvSpPr>
            <p:spPr bwMode="auto">
              <a:xfrm>
                <a:off x="2413324" y="1753582"/>
                <a:ext cx="2880000" cy="10772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buSzPct val="165000"/>
                </a:pPr>
                <a:endParaRPr lang="es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  <a:p>
                <a:pPr algn="ctr">
                  <a:buSzPct val="165000"/>
                </a:pPr>
                <a:r>
                  <a:rPr lang="es-ES" sz="1600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Adenosina deaminasa</a:t>
                </a:r>
              </a:p>
              <a:p>
                <a:pPr algn="ctr">
                  <a:buSzPct val="165000"/>
                </a:pPr>
                <a:r>
                  <a:rPr lang="es-ES" sz="1600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(High affinity)</a:t>
                </a:r>
              </a:p>
              <a:p>
                <a:pPr algn="ctr">
                  <a:buSzPct val="165000"/>
                </a:pPr>
                <a:endParaRPr lang="es-ES" sz="1600" dirty="0"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  <p:sp>
            <p:nvSpPr>
              <p:cNvPr id="15" name="Text Box 2"/>
              <p:cNvSpPr txBox="1">
                <a:spLocks noChangeArrowheads="1"/>
              </p:cNvSpPr>
              <p:nvPr/>
            </p:nvSpPr>
            <p:spPr bwMode="auto">
              <a:xfrm>
                <a:off x="2413324" y="2836332"/>
                <a:ext cx="2880000" cy="3384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buSzPct val="165000"/>
                </a:pPr>
                <a:r>
                  <a:rPr lang="es-ES" sz="1600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SCID</a:t>
                </a:r>
                <a:endParaRPr lang="es-ES" sz="1600" dirty="0"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</p:grpSp>
        <p:grpSp>
          <p:nvGrpSpPr>
            <p:cNvPr id="16" name="Agrupar 14"/>
            <p:cNvGrpSpPr/>
            <p:nvPr/>
          </p:nvGrpSpPr>
          <p:grpSpPr>
            <a:xfrm>
              <a:off x="5702300" y="3697288"/>
              <a:ext cx="2984500" cy="2779712"/>
              <a:chOff x="4559300" y="649288"/>
              <a:chExt cx="2984500" cy="2779712"/>
            </a:xfrm>
          </p:grpSpPr>
          <p:pic>
            <p:nvPicPr>
              <p:cNvPr id="17" name="Imagen 4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137150" y="1447800"/>
                <a:ext cx="1828800" cy="1981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Rectangle 15"/>
              <p:cNvSpPr>
                <a:spLocks noChangeArrowheads="1"/>
              </p:cNvSpPr>
              <p:nvPr/>
            </p:nvSpPr>
            <p:spPr bwMode="auto">
              <a:xfrm>
                <a:off x="4559300" y="649288"/>
                <a:ext cx="2984500" cy="646112"/>
              </a:xfrm>
              <a:prstGeom prst="rect">
                <a:avLst/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76200" dir="2700000">
                  <a:srgbClr val="000000">
                    <a:alpha val="43000"/>
                  </a:srgbClr>
                </a:outerShdw>
              </a:effectLst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s-ES" sz="1800" b="1" dirty="0">
                    <a:latin typeface="Trebuchet MS" pitchFamily="-84" charset="0"/>
                    <a:ea typeface="Trebuchet MS" pitchFamily="-84" charset="0"/>
                    <a:cs typeface="Trebuchet MS" pitchFamily="-84" charset="0"/>
                  </a:rPr>
                  <a:t>Severe Combined </a:t>
                </a:r>
                <a:r>
                  <a:rPr lang="es-ES" sz="1800" b="1" dirty="0" smtClean="0">
                    <a:latin typeface="Trebuchet MS" pitchFamily="-84" charset="0"/>
                    <a:ea typeface="Trebuchet MS" pitchFamily="-84" charset="0"/>
                    <a:cs typeface="Trebuchet MS" pitchFamily="-84" charset="0"/>
                  </a:rPr>
                  <a:t>Immunodeficiency</a:t>
                </a:r>
                <a:endParaRPr lang="es-ES" sz="1200" dirty="0">
                  <a:latin typeface="Trebuchet MS" pitchFamily="-84" charset="0"/>
                  <a:ea typeface="Trebuchet MS" pitchFamily="-84" charset="0"/>
                  <a:cs typeface="Trebuchet MS" pitchFamily="-8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5132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4 CuadroTexto"/>
          <p:cNvSpPr txBox="1">
            <a:spLocks noChangeArrowheads="1"/>
          </p:cNvSpPr>
          <p:nvPr/>
        </p:nvSpPr>
        <p:spPr bwMode="auto">
          <a:xfrm>
            <a:off x="1390650" y="2291715"/>
            <a:ext cx="63627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>
                <a:latin typeface="Trebuchet MS"/>
                <a:cs typeface="Trebuchet MS"/>
              </a:rPr>
              <a:t>Isoenzimas</a:t>
            </a:r>
            <a:r>
              <a:rPr lang="en-US" dirty="0" smtClean="0">
                <a:latin typeface="Trebuchet MS"/>
                <a:cs typeface="Trebuchet MS"/>
              </a:rPr>
              <a:t> </a:t>
            </a:r>
            <a:r>
              <a:rPr lang="en-US" dirty="0" err="1" smtClean="0">
                <a:latin typeface="Trebuchet MS"/>
                <a:cs typeface="Trebuchet MS"/>
              </a:rPr>
              <a:t>humanos</a:t>
            </a:r>
            <a:r>
              <a:rPr lang="en-US" dirty="0" smtClean="0">
                <a:latin typeface="Trebuchet MS"/>
                <a:cs typeface="Trebuchet MS"/>
              </a:rPr>
              <a:t> de </a:t>
            </a:r>
            <a:r>
              <a:rPr lang="en-US" dirty="0" err="1" smtClean="0">
                <a:latin typeface="Trebuchet MS"/>
                <a:cs typeface="Trebuchet MS"/>
              </a:rPr>
              <a:t>adenosin</a:t>
            </a:r>
            <a:r>
              <a:rPr lang="en-US" dirty="0" smtClean="0">
                <a:latin typeface="Trebuchet MS"/>
                <a:cs typeface="Trebuchet MS"/>
              </a:rPr>
              <a:t> </a:t>
            </a:r>
            <a:r>
              <a:rPr lang="en-US" dirty="0" err="1" smtClean="0">
                <a:latin typeface="Trebuchet MS"/>
                <a:cs typeface="Trebuchet MS"/>
              </a:rPr>
              <a:t>deaminasa</a:t>
            </a:r>
            <a:endParaRPr lang="en-US" dirty="0" smtClean="0">
              <a:latin typeface="Trebuchet MS"/>
              <a:cs typeface="Trebuchet MS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latin typeface="Trebuchet MS"/>
                <a:cs typeface="Trebuchet MS"/>
              </a:rPr>
              <a:t>ADA1</a:t>
            </a:r>
            <a:r>
              <a:rPr lang="en-US" dirty="0" smtClean="0">
                <a:latin typeface="Trebuchet MS"/>
                <a:cs typeface="Trebuchet MS"/>
              </a:rPr>
              <a:t> </a:t>
            </a:r>
            <a:r>
              <a:rPr lang="en-US" dirty="0" err="1" smtClean="0">
                <a:latin typeface="Trebuchet MS"/>
                <a:cs typeface="Trebuchet MS"/>
              </a:rPr>
              <a:t>y</a:t>
            </a:r>
            <a:r>
              <a:rPr lang="en-US" dirty="0" smtClean="0">
                <a:latin typeface="Trebuchet MS"/>
                <a:cs typeface="Trebuchet MS"/>
              </a:rPr>
              <a:t> </a:t>
            </a:r>
            <a:r>
              <a:rPr lang="en-US" b="1" dirty="0">
                <a:latin typeface="Trebuchet MS"/>
                <a:cs typeface="Trebuchet MS"/>
              </a:rPr>
              <a:t>ADA2</a:t>
            </a:r>
            <a:r>
              <a:rPr lang="en-US" dirty="0">
                <a:latin typeface="Trebuchet MS"/>
                <a:cs typeface="Trebuchet MS"/>
              </a:rPr>
              <a:t>.</a:t>
            </a:r>
          </a:p>
        </p:txBody>
      </p:sp>
      <p:pic>
        <p:nvPicPr>
          <p:cNvPr id="79875" name="Picture 2"/>
          <p:cNvPicPr>
            <a:picLocks noChangeAspect="1" noChangeArrowheads="1"/>
          </p:cNvPicPr>
          <p:nvPr/>
        </p:nvPicPr>
        <p:blipFill>
          <a:blip r:embed="rId2"/>
          <a:srcRect t="39474" b="39473"/>
          <a:stretch>
            <a:fillRect/>
          </a:stretch>
        </p:blipFill>
        <p:spPr bwMode="auto">
          <a:xfrm>
            <a:off x="863588" y="873125"/>
            <a:ext cx="7421562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Agrupar 6"/>
          <p:cNvGrpSpPr/>
          <p:nvPr/>
        </p:nvGrpSpPr>
        <p:grpSpPr>
          <a:xfrm>
            <a:off x="933151" y="3911714"/>
            <a:ext cx="7277699" cy="2108086"/>
            <a:chOff x="898525" y="1066800"/>
            <a:chExt cx="7277699" cy="2108086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898525" y="1412670"/>
              <a:ext cx="1523983" cy="3384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>
                <a:buSzPct val="165000"/>
              </a:pPr>
              <a:r>
                <a:rPr lang="es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Localización</a:t>
              </a:r>
              <a:endParaRPr lang="es-ES" sz="1600" dirty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898525" y="1753582"/>
              <a:ext cx="1523983" cy="10772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algn="ctr">
                <a:buSzPct val="165000"/>
              </a:pPr>
              <a:endParaRPr lang="es-ES" sz="1600" dirty="0" smtClean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  <a:p>
              <a:pPr algn="ctr">
                <a:buSzPct val="165000"/>
              </a:pPr>
              <a:r>
                <a:rPr lang="es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Función</a:t>
              </a:r>
            </a:p>
            <a:p>
              <a:pPr algn="ctr">
                <a:buSzPct val="165000"/>
              </a:pPr>
              <a:endParaRPr lang="es-ES" sz="1600" dirty="0" smtClean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  <a:p>
              <a:pPr algn="ctr">
                <a:buSzPct val="165000"/>
              </a:pPr>
              <a:endParaRPr lang="es-ES" sz="1600" dirty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898525" y="2836332"/>
              <a:ext cx="1523983" cy="33855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>
                <a:buSzPct val="165000"/>
              </a:pPr>
              <a:r>
                <a:rPr lang="es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Deficiencia</a:t>
              </a:r>
              <a:endParaRPr lang="es-ES" sz="1600" dirty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2413000" y="1066800"/>
              <a:ext cx="2880000" cy="33813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>
                <a:buSzPct val="165000"/>
                <a:defRPr/>
              </a:pPr>
              <a:r>
                <a:rPr lang="es-ES" sz="1600" dirty="0" smtClean="0">
                  <a:latin typeface="Trebuchet MS" pitchFamily="-83" charset="0"/>
                  <a:ea typeface="Trebuchet MS" pitchFamily="-83" charset="0"/>
                  <a:cs typeface="Trebuchet MS" pitchFamily="-83" charset="0"/>
                </a:rPr>
                <a:t>ADA-1</a:t>
              </a:r>
              <a:endParaRPr lang="es-ES" sz="1600" dirty="0">
                <a:latin typeface="Trebuchet MS" pitchFamily="-83" charset="0"/>
                <a:ea typeface="Trebuchet MS" pitchFamily="-83" charset="0"/>
                <a:cs typeface="Trebuchet MS" pitchFamily="-83" charset="0"/>
              </a:endParaRPr>
            </a:p>
          </p:txBody>
        </p:sp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2413324" y="1412670"/>
              <a:ext cx="2880000" cy="3384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>
                <a:buSzPct val="165000"/>
              </a:pPr>
              <a:r>
                <a:rPr lang="es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Intracelular</a:t>
              </a:r>
              <a:endParaRPr lang="es-ES" sz="1600" dirty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2413324" y="1753582"/>
              <a:ext cx="2880000" cy="10772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>
                <a:buSzPct val="165000"/>
              </a:pPr>
              <a:endParaRPr lang="es-ES" sz="1600" dirty="0" smtClean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  <a:p>
              <a:pPr algn="ctr">
                <a:buSzPct val="165000"/>
              </a:pPr>
              <a:r>
                <a:rPr lang="es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Adenosina deaminasa</a:t>
              </a:r>
            </a:p>
            <a:p>
              <a:pPr algn="ctr">
                <a:buSzPct val="165000"/>
              </a:pPr>
              <a:r>
                <a:rPr lang="es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(High affinity)</a:t>
              </a:r>
            </a:p>
            <a:p>
              <a:pPr algn="ctr">
                <a:buSzPct val="165000"/>
              </a:pPr>
              <a:endParaRPr lang="es-ES" sz="1600" dirty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2413324" y="2836332"/>
              <a:ext cx="2880000" cy="3384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>
                <a:buSzPct val="165000"/>
              </a:pPr>
              <a:r>
                <a:rPr lang="es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SCID</a:t>
              </a:r>
              <a:endParaRPr lang="es-ES" sz="1600" dirty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5295900" y="1066800"/>
              <a:ext cx="2880000" cy="338138"/>
            </a:xfrm>
            <a:prstGeom prst="rect">
              <a:avLst/>
            </a:prstGeom>
            <a:solidFill>
              <a:srgbClr val="00009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>
                <a:buSzPct val="165000"/>
                <a:defRPr/>
              </a:pPr>
              <a:r>
                <a:rPr lang="es-ES" sz="1600" dirty="0" smtClean="0">
                  <a:solidFill>
                    <a:srgbClr val="F2F2F2"/>
                  </a:solidFill>
                  <a:latin typeface="Trebuchet MS" pitchFamily="-83" charset="0"/>
                  <a:ea typeface="Trebuchet MS" pitchFamily="-83" charset="0"/>
                  <a:cs typeface="Trebuchet MS" pitchFamily="-83" charset="0"/>
                </a:rPr>
                <a:t>ADA-2</a:t>
              </a:r>
              <a:endParaRPr lang="es-ES" sz="1600" dirty="0">
                <a:solidFill>
                  <a:srgbClr val="F2F2F2"/>
                </a:solidFill>
                <a:latin typeface="Trebuchet MS" pitchFamily="-83" charset="0"/>
                <a:ea typeface="Trebuchet MS" pitchFamily="-83" charset="0"/>
                <a:cs typeface="Trebuchet MS" pitchFamily="-83" charset="0"/>
              </a:endParaRPr>
            </a:p>
          </p:txBody>
        </p: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5296224" y="1412670"/>
              <a:ext cx="2880000" cy="3384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>
                <a:buSzPct val="165000"/>
              </a:pPr>
              <a:r>
                <a:rPr lang="es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Extracelular</a:t>
              </a:r>
              <a:endParaRPr lang="es-ES" sz="1600" dirty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5296224" y="1753582"/>
              <a:ext cx="2880000" cy="10772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>
                <a:buSzPct val="165000"/>
              </a:pPr>
              <a:r>
                <a:rPr lang="es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1. Adenosina deaminasa (low affinity)</a:t>
              </a:r>
            </a:p>
            <a:p>
              <a:pPr algn="ctr">
                <a:buSzPct val="165000"/>
              </a:pPr>
              <a:r>
                <a:rPr lang="es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2. Growth factor</a:t>
              </a:r>
            </a:p>
            <a:p>
              <a:pPr algn="ctr">
                <a:buSzPct val="165000"/>
              </a:pPr>
              <a:r>
                <a:rPr lang="es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3. Diferenciación macrófagos</a:t>
              </a:r>
              <a:endParaRPr lang="es-ES" sz="1600" dirty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5296224" y="2836332"/>
              <a:ext cx="2880000" cy="33855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>
                <a:buSzPct val="165000"/>
              </a:pPr>
              <a:r>
                <a:rPr lang="es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Deficiencia ADA2</a:t>
              </a:r>
            </a:p>
          </p:txBody>
        </p:sp>
      </p:grpSp>
      <p:sp>
        <p:nvSpPr>
          <p:cNvPr id="19" name="CuadroTexto 18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9796FF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>
                <a:latin typeface="Trebuchet MS"/>
                <a:cs typeface="Trebuchet MS"/>
              </a:rPr>
              <a:t>Deficiencia de ADA2</a:t>
            </a:r>
            <a:endParaRPr lang="es-ES_tradnl" sz="2000" i="1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23794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9796FF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>
                <a:latin typeface="Trebuchet MS"/>
                <a:cs typeface="Trebuchet MS"/>
              </a:rPr>
              <a:t>Deficiencia de ADA2</a:t>
            </a:r>
            <a:endParaRPr lang="es-ES_tradnl" sz="2000" i="1" dirty="0">
              <a:latin typeface="Trebuchet MS"/>
              <a:cs typeface="Trebuchet MS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530639" y="757855"/>
            <a:ext cx="8486361" cy="3442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1200"/>
              </a:spcBef>
              <a:buFont typeface="Wingdings" charset="2"/>
              <a:buChar char="ü"/>
            </a:pPr>
            <a:endParaRPr lang="en-US" sz="2000" b="1" dirty="0" smtClean="0">
              <a:latin typeface="Trebuchet MS"/>
              <a:cs typeface="Trebuchet MS"/>
            </a:endParaRPr>
          </a:p>
          <a:p>
            <a:pPr marL="285750" indent="-285750" algn="just">
              <a:lnSpc>
                <a:spcPct val="120000"/>
              </a:lnSpc>
              <a:spcBef>
                <a:spcPts val="1200"/>
              </a:spcBef>
              <a:buFont typeface="Wingdings" charset="2"/>
              <a:buChar char="ü"/>
            </a:pPr>
            <a:r>
              <a:rPr lang="en-US" sz="2000" b="1" dirty="0" smtClean="0">
                <a:latin typeface="Trebuchet MS"/>
                <a:cs typeface="Trebuchet MS"/>
              </a:rPr>
              <a:t>TNF </a:t>
            </a:r>
            <a:r>
              <a:rPr lang="en-US" sz="2000" b="1" dirty="0" smtClean="0">
                <a:latin typeface="Trebuchet MS"/>
                <a:cs typeface="Trebuchet MS"/>
              </a:rPr>
              <a:t>inhibitors</a:t>
            </a:r>
          </a:p>
          <a:p>
            <a:pPr marL="742950" lvl="1" indent="-285750" algn="just">
              <a:lnSpc>
                <a:spcPct val="12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 smtClean="0">
                <a:latin typeface="Trebuchet MS"/>
                <a:cs typeface="Trebuchet MS"/>
              </a:rPr>
              <a:t>Etanercept</a:t>
            </a:r>
            <a:r>
              <a:rPr lang="en-US" dirty="0" smtClean="0">
                <a:latin typeface="Trebuchet MS"/>
                <a:cs typeface="Trebuchet MS"/>
              </a:rPr>
              <a:t>, Infliximab, </a:t>
            </a:r>
            <a:r>
              <a:rPr lang="en-US" dirty="0" err="1" smtClean="0">
                <a:latin typeface="Trebuchet MS"/>
                <a:cs typeface="Trebuchet MS"/>
              </a:rPr>
              <a:t>Adalimumab</a:t>
            </a:r>
            <a:r>
              <a:rPr lang="en-US" dirty="0" smtClean="0">
                <a:latin typeface="Trebuchet MS"/>
                <a:cs typeface="Trebuchet MS"/>
              </a:rPr>
              <a:t>, </a:t>
            </a:r>
            <a:r>
              <a:rPr lang="en-US" dirty="0" err="1" smtClean="0">
                <a:latin typeface="Trebuchet MS"/>
                <a:cs typeface="Trebuchet MS"/>
              </a:rPr>
              <a:t>Golimumab</a:t>
            </a:r>
            <a:endParaRPr lang="en-US" dirty="0" smtClean="0">
              <a:latin typeface="Trebuchet MS"/>
              <a:cs typeface="Trebuchet MS"/>
            </a:endParaRPr>
          </a:p>
          <a:p>
            <a:pPr lvl="1" algn="just">
              <a:lnSpc>
                <a:spcPct val="120000"/>
              </a:lnSpc>
              <a:spcBef>
                <a:spcPts val="1200"/>
              </a:spcBef>
            </a:pPr>
            <a:endParaRPr lang="en-US" dirty="0" smtClean="0">
              <a:latin typeface="Trebuchet MS"/>
              <a:cs typeface="Trebuchet MS"/>
            </a:endParaRPr>
          </a:p>
          <a:p>
            <a:pPr lvl="1" algn="just">
              <a:lnSpc>
                <a:spcPct val="120000"/>
              </a:lnSpc>
              <a:spcBef>
                <a:spcPts val="1200"/>
              </a:spcBef>
            </a:pPr>
            <a:endParaRPr lang="en-US" dirty="0">
              <a:latin typeface="Trebuchet MS"/>
              <a:cs typeface="Trebuchet MS"/>
            </a:endParaRPr>
          </a:p>
          <a:p>
            <a:pPr lvl="1" algn="just">
              <a:lnSpc>
                <a:spcPct val="120000"/>
              </a:lnSpc>
              <a:spcBef>
                <a:spcPts val="1200"/>
              </a:spcBef>
            </a:pPr>
            <a:endParaRPr lang="en-US" dirty="0">
              <a:latin typeface="Trebuchet MS"/>
              <a:cs typeface="Trebuchet MS"/>
            </a:endParaRPr>
          </a:p>
          <a:p>
            <a:pPr marL="285750" indent="-285750" algn="just">
              <a:lnSpc>
                <a:spcPct val="120000"/>
              </a:lnSpc>
              <a:spcBef>
                <a:spcPts val="1200"/>
              </a:spcBef>
              <a:buFont typeface="Wingdings" charset="2"/>
              <a:buChar char="ü"/>
            </a:pPr>
            <a:r>
              <a:rPr lang="en-US" sz="2000" b="1" dirty="0" smtClean="0">
                <a:latin typeface="Trebuchet MS"/>
                <a:cs typeface="Trebuchet MS"/>
              </a:rPr>
              <a:t>Hematopoietic Stem Cell Transplantation</a:t>
            </a:r>
            <a:endParaRPr lang="en-US" sz="2000" b="1" dirty="0">
              <a:latin typeface="Trebuchet MS"/>
              <a:cs typeface="Trebuchet MS"/>
            </a:endParaRPr>
          </a:p>
        </p:txBody>
      </p:sp>
      <p:grpSp>
        <p:nvGrpSpPr>
          <p:cNvPr id="21" name="Agrupar 20"/>
          <p:cNvGrpSpPr/>
          <p:nvPr/>
        </p:nvGrpSpPr>
        <p:grpSpPr>
          <a:xfrm>
            <a:off x="883162" y="3867653"/>
            <a:ext cx="7399832" cy="1735822"/>
            <a:chOff x="308850" y="4364152"/>
            <a:chExt cx="7782732" cy="1870905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8850" y="4364152"/>
              <a:ext cx="7782732" cy="1563128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Rectángulo 22"/>
            <p:cNvSpPr/>
            <p:nvPr/>
          </p:nvSpPr>
          <p:spPr>
            <a:xfrm>
              <a:off x="4975700" y="5927280"/>
              <a:ext cx="31158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1400" i="1" dirty="0" smtClean="0"/>
                <a:t>Blood 2017; 130: 2682</a:t>
              </a:r>
              <a:r>
                <a:rPr lang="nl-NL" sz="1400" i="1" dirty="0"/>
                <a:t>-2688. </a:t>
              </a:r>
              <a:endParaRPr lang="es-ES" sz="1400" i="1" dirty="0"/>
            </a:p>
          </p:txBody>
        </p:sp>
      </p:grpSp>
      <p:sp>
        <p:nvSpPr>
          <p:cNvPr id="24" name="Rectángulo 23"/>
          <p:cNvSpPr/>
          <p:nvPr/>
        </p:nvSpPr>
        <p:spPr>
          <a:xfrm>
            <a:off x="530639" y="1084437"/>
            <a:ext cx="6212223" cy="1191990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20" y="1086207"/>
            <a:ext cx="1779477" cy="119022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30885" y="3386904"/>
            <a:ext cx="8786115" cy="26363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4806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84808" y="615801"/>
            <a:ext cx="6892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latin typeface="Trebuchet MS"/>
                <a:cs typeface="Trebuchet MS"/>
              </a:rPr>
              <a:t>Gracias!</a:t>
            </a:r>
            <a:endParaRPr lang="es-ES" sz="6000" b="1" dirty="0">
              <a:latin typeface="Trebuchet MS"/>
              <a:cs typeface="Trebuchet MS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173163" y="58171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amensa@clinic.ub.es</a:t>
            </a:r>
            <a:endParaRPr lang="es-ES" sz="2000" b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3465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Box 9"/>
          <p:cNvSpPr txBox="1">
            <a:spLocks noChangeArrowheads="1"/>
          </p:cNvSpPr>
          <p:nvPr/>
        </p:nvSpPr>
        <p:spPr bwMode="auto">
          <a:xfrm>
            <a:off x="3433053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chemeClr val="bg1">
                    <a:lumMod val="75000"/>
                  </a:schemeClr>
                </a:solidFill>
                <a:latin typeface="Trebuchet MS"/>
                <a:ea typeface="ＭＳ Ｐゴシック" charset="-128"/>
                <a:cs typeface="Trebuchet MS"/>
              </a:rPr>
              <a:t>2005</a:t>
            </a:r>
            <a:endParaRPr lang="es-ES" sz="1400" b="1" kern="0" dirty="0">
              <a:solidFill>
                <a:schemeClr val="bg1">
                  <a:lumMod val="75000"/>
                </a:schemeClr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67" name="Text Box 9"/>
          <p:cNvSpPr txBox="1">
            <a:spLocks noChangeArrowheads="1"/>
          </p:cNvSpPr>
          <p:nvPr/>
        </p:nvSpPr>
        <p:spPr bwMode="auto">
          <a:xfrm>
            <a:off x="5168984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chemeClr val="bg1">
                    <a:lumMod val="75000"/>
                  </a:schemeClr>
                </a:solidFill>
                <a:latin typeface="Trebuchet MS"/>
                <a:ea typeface="ＭＳ Ｐゴシック" charset="-128"/>
                <a:cs typeface="Trebuchet MS"/>
              </a:rPr>
              <a:t>2010</a:t>
            </a:r>
            <a:endParaRPr lang="es-ES" sz="1400" b="1" kern="0" dirty="0">
              <a:solidFill>
                <a:schemeClr val="bg1">
                  <a:lumMod val="75000"/>
                </a:schemeClr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68" name="Text Box 9"/>
          <p:cNvSpPr txBox="1">
            <a:spLocks noChangeArrowheads="1"/>
          </p:cNvSpPr>
          <p:nvPr/>
        </p:nvSpPr>
        <p:spPr bwMode="auto">
          <a:xfrm>
            <a:off x="7315161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chemeClr val="bg1">
                    <a:lumMod val="75000"/>
                  </a:schemeClr>
                </a:solidFill>
                <a:latin typeface="Trebuchet MS"/>
                <a:ea typeface="ＭＳ Ｐゴシック" charset="-128"/>
                <a:cs typeface="Trebuchet MS"/>
              </a:rPr>
              <a:t>2018</a:t>
            </a:r>
            <a:endParaRPr lang="es-ES" sz="1400" b="1" kern="0" dirty="0">
              <a:solidFill>
                <a:schemeClr val="bg1">
                  <a:lumMod val="75000"/>
                </a:schemeClr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55" name="Text Box 9"/>
          <p:cNvSpPr txBox="1">
            <a:spLocks noChangeArrowheads="1"/>
          </p:cNvSpPr>
          <p:nvPr/>
        </p:nvSpPr>
        <p:spPr bwMode="auto">
          <a:xfrm>
            <a:off x="1660794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chemeClr val="bg1">
                    <a:lumMod val="75000"/>
                  </a:schemeClr>
                </a:solidFill>
                <a:latin typeface="Trebuchet MS"/>
                <a:ea typeface="ＭＳ Ｐゴシック" charset="-128"/>
                <a:cs typeface="Trebuchet MS"/>
              </a:rPr>
              <a:t>2000</a:t>
            </a:r>
            <a:endParaRPr lang="es-ES" sz="1400" b="1" kern="0" dirty="0">
              <a:solidFill>
                <a:schemeClr val="bg1">
                  <a:lumMod val="75000"/>
                </a:schemeClr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-117206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chemeClr val="bg1">
                    <a:lumMod val="75000"/>
                  </a:schemeClr>
                </a:solidFill>
                <a:latin typeface="Trebuchet MS"/>
                <a:ea typeface="ＭＳ Ｐゴシック" charset="-128"/>
                <a:cs typeface="Trebuchet MS"/>
              </a:rPr>
              <a:t>1995</a:t>
            </a:r>
            <a:endParaRPr lang="es-ES" sz="1400" b="1" kern="0" dirty="0">
              <a:solidFill>
                <a:schemeClr val="bg1">
                  <a:lumMod val="75000"/>
                </a:schemeClr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57" name="Flecha derecha 56"/>
          <p:cNvSpPr/>
          <p:nvPr/>
        </p:nvSpPr>
        <p:spPr>
          <a:xfrm>
            <a:off x="238394" y="2574028"/>
            <a:ext cx="8356600" cy="762000"/>
          </a:xfrm>
          <a:prstGeom prst="rightArrow">
            <a:avLst/>
          </a:prstGeom>
          <a:gradFill flip="none" rotWithShape="1">
            <a:gsLst>
              <a:gs pos="4000">
                <a:schemeClr val="bg1"/>
              </a:gs>
              <a:gs pos="70000">
                <a:srgbClr val="0000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778933" y="539113"/>
            <a:ext cx="7816061" cy="5726220"/>
          </a:xfrm>
          <a:prstGeom prst="ellipse">
            <a:avLst/>
          </a:prstGeom>
          <a:solidFill>
            <a:srgbClr val="FF00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1"/>
          </a:p>
        </p:txBody>
      </p:sp>
      <p:grpSp>
        <p:nvGrpSpPr>
          <p:cNvPr id="4" name="Agrupar 3"/>
          <p:cNvGrpSpPr/>
          <p:nvPr/>
        </p:nvGrpSpPr>
        <p:grpSpPr>
          <a:xfrm>
            <a:off x="3081333" y="947051"/>
            <a:ext cx="5526138" cy="4777954"/>
            <a:chOff x="3081333" y="947051"/>
            <a:chExt cx="5526138" cy="4777954"/>
          </a:xfrm>
        </p:grpSpPr>
        <p:sp>
          <p:nvSpPr>
            <p:cNvPr id="23" name="Elipse 22"/>
            <p:cNvSpPr/>
            <p:nvPr/>
          </p:nvSpPr>
          <p:spPr>
            <a:xfrm>
              <a:off x="3081333" y="947051"/>
              <a:ext cx="5526138" cy="4777954"/>
            </a:xfrm>
            <a:prstGeom prst="ellipse">
              <a:avLst/>
            </a:prstGeom>
            <a:solidFill>
              <a:srgbClr val="78FF90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b="1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3081333" y="3176558"/>
              <a:ext cx="131778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200" b="1" dirty="0" smtClean="0">
                  <a:latin typeface="Trebuchet MS"/>
                  <a:cs typeface="Trebuchet MS"/>
                </a:rPr>
                <a:t>NF-kB</a:t>
              </a:r>
              <a:endParaRPr lang="es-ES" sz="3200" b="1" dirty="0">
                <a:latin typeface="Trebuchet MS"/>
                <a:cs typeface="Trebuchet MS"/>
              </a:endParaRPr>
            </a:p>
          </p:txBody>
        </p:sp>
      </p:grpSp>
      <p:grpSp>
        <p:nvGrpSpPr>
          <p:cNvPr id="7" name="Agrupar 6"/>
          <p:cNvGrpSpPr/>
          <p:nvPr/>
        </p:nvGrpSpPr>
        <p:grpSpPr>
          <a:xfrm>
            <a:off x="4116027" y="1177883"/>
            <a:ext cx="4149785" cy="3875538"/>
            <a:chOff x="4116027" y="1177883"/>
            <a:chExt cx="4149785" cy="3875538"/>
          </a:xfrm>
        </p:grpSpPr>
        <p:sp>
          <p:nvSpPr>
            <p:cNvPr id="30" name="Rectángulo 29"/>
            <p:cNvSpPr/>
            <p:nvPr/>
          </p:nvSpPr>
          <p:spPr>
            <a:xfrm>
              <a:off x="4116027" y="1639548"/>
              <a:ext cx="941484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ca-ES" sz="2400" b="1" dirty="0" smtClean="0">
                  <a:latin typeface="Trebuchet MS"/>
                  <a:cs typeface="Trebuchet MS"/>
                </a:rPr>
                <a:t>BLAU</a:t>
              </a:r>
              <a:endParaRPr lang="es-ES" sz="2400" b="1" dirty="0">
                <a:latin typeface="Trebuchet MS"/>
                <a:cs typeface="Trebuchet MS"/>
              </a:endParaRPr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4987377" y="1177883"/>
              <a:ext cx="1346104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ca-ES" sz="2400" b="1" i="1" dirty="0" smtClean="0">
                  <a:latin typeface="Trebuchet MS"/>
                  <a:cs typeface="Trebuchet MS"/>
                </a:rPr>
                <a:t>NLRP12</a:t>
              </a:r>
              <a:endParaRPr lang="es-ES" sz="2400" b="1" i="1" dirty="0">
                <a:latin typeface="Trebuchet MS"/>
                <a:cs typeface="Trebuchet MS"/>
              </a:endParaRPr>
            </a:p>
          </p:txBody>
        </p:sp>
        <p:sp>
          <p:nvSpPr>
            <p:cNvPr id="34" name="Rectángulo 33"/>
            <p:cNvSpPr/>
            <p:nvPr/>
          </p:nvSpPr>
          <p:spPr>
            <a:xfrm>
              <a:off x="5377302" y="1849467"/>
              <a:ext cx="1372854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ca-ES" sz="2400" b="1" i="1" dirty="0" smtClean="0">
                  <a:latin typeface="Trebuchet MS"/>
                  <a:cs typeface="Trebuchet MS"/>
                </a:rPr>
                <a:t>CARD14</a:t>
              </a:r>
              <a:endParaRPr lang="es-ES" sz="2400" b="1" i="1" dirty="0">
                <a:latin typeface="Trebuchet MS"/>
                <a:cs typeface="Trebuchet MS"/>
              </a:endParaRPr>
            </a:p>
          </p:txBody>
        </p:sp>
        <p:sp>
          <p:nvSpPr>
            <p:cNvPr id="35" name="Rectángulo 34"/>
            <p:cNvSpPr/>
            <p:nvPr/>
          </p:nvSpPr>
          <p:spPr>
            <a:xfrm>
              <a:off x="5942353" y="3337081"/>
              <a:ext cx="1129786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ca-ES" sz="2400" b="1" dirty="0" smtClean="0">
                  <a:latin typeface="Trebuchet MS"/>
                  <a:cs typeface="Trebuchet MS"/>
                </a:rPr>
                <a:t>LUBAC</a:t>
              </a:r>
              <a:endParaRPr lang="es-ES" sz="2400" b="1" dirty="0">
                <a:latin typeface="Trebuchet MS"/>
                <a:cs typeface="Trebuchet MS"/>
              </a:endParaRPr>
            </a:p>
          </p:txBody>
        </p:sp>
        <p:sp>
          <p:nvSpPr>
            <p:cNvPr id="36" name="Rectángulo 35"/>
            <p:cNvSpPr/>
            <p:nvPr/>
          </p:nvSpPr>
          <p:spPr>
            <a:xfrm>
              <a:off x="7315161" y="3336028"/>
              <a:ext cx="950651" cy="461665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ca-ES" sz="2400" b="1" dirty="0" smtClean="0">
                  <a:latin typeface="Trebuchet MS"/>
                  <a:cs typeface="Trebuchet MS"/>
                </a:rPr>
                <a:t>HA20</a:t>
              </a:r>
              <a:endParaRPr lang="es-ES" sz="2400" b="1" dirty="0">
                <a:latin typeface="Trebuchet MS"/>
                <a:cs typeface="Trebuchet MS"/>
              </a:endParaRPr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6762912" y="3956503"/>
              <a:ext cx="1259179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ca-ES" sz="2400" b="1" dirty="0" smtClean="0">
                  <a:latin typeface="Trebuchet MS"/>
                  <a:cs typeface="Trebuchet MS"/>
                </a:rPr>
                <a:t>OTULIN</a:t>
              </a:r>
              <a:endParaRPr lang="es-ES" sz="2400" b="1" dirty="0">
                <a:latin typeface="Trebuchet MS"/>
                <a:cs typeface="Trebuchet MS"/>
              </a:endParaRPr>
            </a:p>
          </p:txBody>
        </p:sp>
        <p:sp>
          <p:nvSpPr>
            <p:cNvPr id="38" name="Rectángulo 37"/>
            <p:cNvSpPr/>
            <p:nvPr/>
          </p:nvSpPr>
          <p:spPr>
            <a:xfrm>
              <a:off x="6276913" y="4591756"/>
              <a:ext cx="1236236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ca-ES" sz="2400" b="1" dirty="0" smtClean="0">
                  <a:latin typeface="Trebuchet MS"/>
                  <a:cs typeface="Trebuchet MS"/>
                </a:rPr>
                <a:t>H-RELA</a:t>
              </a:r>
              <a:endParaRPr lang="es-ES" sz="2400" b="1" dirty="0">
                <a:latin typeface="Trebuchet MS"/>
                <a:cs typeface="Trebuchet MS"/>
              </a:endParaRPr>
            </a:p>
          </p:txBody>
        </p:sp>
      </p:grpSp>
      <p:sp>
        <p:nvSpPr>
          <p:cNvPr id="39" name="Rectángulo 38"/>
          <p:cNvSpPr/>
          <p:nvPr/>
        </p:nvSpPr>
        <p:spPr>
          <a:xfrm>
            <a:off x="0" y="3858878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u="sng" dirty="0" err="1" smtClean="0">
                <a:latin typeface="Trebuchet MS"/>
                <a:cs typeface="Trebuchet MS"/>
              </a:rPr>
              <a:t>Ubiquitinopatías</a:t>
            </a:r>
            <a:endParaRPr lang="es-ES" sz="2000" u="sng" dirty="0"/>
          </a:p>
        </p:txBody>
      </p:sp>
      <p:sp>
        <p:nvSpPr>
          <p:cNvPr id="40" name="CuadroTexto 39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9796FF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smtClean="0">
                <a:latin typeface="Trebuchet MS"/>
                <a:cs typeface="Trebuchet MS"/>
              </a:rPr>
              <a:t>Enfermedades mediadas por la vía NF-KB</a:t>
            </a:r>
            <a:endParaRPr lang="es-ES_tradnl"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26837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Box 9"/>
          <p:cNvSpPr txBox="1">
            <a:spLocks noChangeArrowheads="1"/>
          </p:cNvSpPr>
          <p:nvPr/>
        </p:nvSpPr>
        <p:spPr bwMode="auto">
          <a:xfrm>
            <a:off x="3433053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chemeClr val="bg1">
                    <a:lumMod val="75000"/>
                  </a:schemeClr>
                </a:solidFill>
                <a:latin typeface="Trebuchet MS"/>
                <a:ea typeface="ＭＳ Ｐゴシック" charset="-128"/>
                <a:cs typeface="Trebuchet MS"/>
              </a:rPr>
              <a:t>2005</a:t>
            </a:r>
            <a:endParaRPr lang="es-ES" sz="1400" b="1" kern="0" dirty="0">
              <a:solidFill>
                <a:schemeClr val="bg1">
                  <a:lumMod val="75000"/>
                </a:schemeClr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67" name="Text Box 9"/>
          <p:cNvSpPr txBox="1">
            <a:spLocks noChangeArrowheads="1"/>
          </p:cNvSpPr>
          <p:nvPr/>
        </p:nvSpPr>
        <p:spPr bwMode="auto">
          <a:xfrm>
            <a:off x="5168984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chemeClr val="bg1">
                    <a:lumMod val="75000"/>
                  </a:schemeClr>
                </a:solidFill>
                <a:latin typeface="Trebuchet MS"/>
                <a:ea typeface="ＭＳ Ｐゴシック" charset="-128"/>
                <a:cs typeface="Trebuchet MS"/>
              </a:rPr>
              <a:t>2010</a:t>
            </a:r>
            <a:endParaRPr lang="es-ES" sz="1400" b="1" kern="0" dirty="0">
              <a:solidFill>
                <a:schemeClr val="bg1">
                  <a:lumMod val="75000"/>
                </a:schemeClr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55" name="Text Box 9"/>
          <p:cNvSpPr txBox="1">
            <a:spLocks noChangeArrowheads="1"/>
          </p:cNvSpPr>
          <p:nvPr/>
        </p:nvSpPr>
        <p:spPr bwMode="auto">
          <a:xfrm>
            <a:off x="1660794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chemeClr val="bg1">
                    <a:lumMod val="75000"/>
                  </a:schemeClr>
                </a:solidFill>
                <a:latin typeface="Trebuchet MS"/>
                <a:ea typeface="ＭＳ Ｐゴシック" charset="-128"/>
                <a:cs typeface="Trebuchet MS"/>
              </a:rPr>
              <a:t>2000</a:t>
            </a:r>
            <a:endParaRPr lang="es-ES" sz="1400" b="1" kern="0" dirty="0">
              <a:solidFill>
                <a:schemeClr val="bg1">
                  <a:lumMod val="75000"/>
                </a:schemeClr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-117206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chemeClr val="bg1">
                    <a:lumMod val="75000"/>
                  </a:schemeClr>
                </a:solidFill>
                <a:latin typeface="Trebuchet MS"/>
                <a:ea typeface="ＭＳ Ｐゴシック" charset="-128"/>
                <a:cs typeface="Trebuchet MS"/>
              </a:rPr>
              <a:t>1995</a:t>
            </a:r>
            <a:endParaRPr lang="es-ES" sz="1400" b="1" kern="0" dirty="0">
              <a:solidFill>
                <a:schemeClr val="bg1">
                  <a:lumMod val="75000"/>
                </a:schemeClr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57" name="Flecha derecha 56"/>
          <p:cNvSpPr/>
          <p:nvPr/>
        </p:nvSpPr>
        <p:spPr>
          <a:xfrm>
            <a:off x="238394" y="2574028"/>
            <a:ext cx="8356600" cy="762000"/>
          </a:xfrm>
          <a:prstGeom prst="rightArrow">
            <a:avLst/>
          </a:prstGeom>
          <a:gradFill flip="none" rotWithShape="1">
            <a:gsLst>
              <a:gs pos="4000">
                <a:schemeClr val="bg1"/>
              </a:gs>
              <a:gs pos="70000">
                <a:srgbClr val="0000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778933" y="539113"/>
            <a:ext cx="7816061" cy="5726220"/>
          </a:xfrm>
          <a:prstGeom prst="ellipse">
            <a:avLst/>
          </a:prstGeom>
          <a:solidFill>
            <a:srgbClr val="FF00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1"/>
          </a:p>
        </p:txBody>
      </p:sp>
      <p:sp>
        <p:nvSpPr>
          <p:cNvPr id="23" name="Elipse 22"/>
          <p:cNvSpPr/>
          <p:nvPr/>
        </p:nvSpPr>
        <p:spPr>
          <a:xfrm>
            <a:off x="3081333" y="947051"/>
            <a:ext cx="5526138" cy="4777954"/>
          </a:xfrm>
          <a:prstGeom prst="ellipse">
            <a:avLst/>
          </a:prstGeom>
          <a:solidFill>
            <a:srgbClr val="78FF90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1"/>
          </a:p>
        </p:txBody>
      </p:sp>
      <p:grpSp>
        <p:nvGrpSpPr>
          <p:cNvPr id="3" name="Agrupar 2"/>
          <p:cNvGrpSpPr/>
          <p:nvPr/>
        </p:nvGrpSpPr>
        <p:grpSpPr>
          <a:xfrm>
            <a:off x="6393172" y="1617294"/>
            <a:ext cx="2201822" cy="3437467"/>
            <a:chOff x="6393172" y="1617294"/>
            <a:chExt cx="2201822" cy="3437467"/>
          </a:xfrm>
        </p:grpSpPr>
        <p:sp>
          <p:nvSpPr>
            <p:cNvPr id="24" name="Elipse 23"/>
            <p:cNvSpPr/>
            <p:nvPr/>
          </p:nvSpPr>
          <p:spPr>
            <a:xfrm>
              <a:off x="6393172" y="1617294"/>
              <a:ext cx="2201822" cy="3437467"/>
            </a:xfrm>
            <a:prstGeom prst="ellipse">
              <a:avLst/>
            </a:prstGeom>
            <a:solidFill>
              <a:srgbClr val="FFFF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b="1"/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6393172" y="3176558"/>
              <a:ext cx="107713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200" b="1" dirty="0" smtClean="0">
                  <a:latin typeface="Trebuchet MS"/>
                  <a:cs typeface="Trebuchet MS"/>
                </a:rPr>
                <a:t>IFN-I</a:t>
              </a:r>
              <a:endParaRPr lang="es-ES" sz="3200" b="1" dirty="0">
                <a:latin typeface="Trebuchet MS"/>
                <a:cs typeface="Trebuchet MS"/>
              </a:endParaRPr>
            </a:p>
          </p:txBody>
        </p:sp>
      </p:grpSp>
      <p:sp>
        <p:nvSpPr>
          <p:cNvPr id="30" name="Rectángulo 29"/>
          <p:cNvSpPr/>
          <p:nvPr/>
        </p:nvSpPr>
        <p:spPr>
          <a:xfrm>
            <a:off x="6011333" y="4212821"/>
            <a:ext cx="31326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u="sng" dirty="0" err="1" smtClean="0">
                <a:latin typeface="Trebuchet MS"/>
                <a:cs typeface="Trebuchet MS"/>
              </a:rPr>
              <a:t>Interferonopatías</a:t>
            </a:r>
            <a:r>
              <a:rPr lang="es-ES" sz="2000" b="1" u="sng" dirty="0" smtClean="0">
                <a:latin typeface="Trebuchet MS"/>
                <a:cs typeface="Trebuchet MS"/>
              </a:rPr>
              <a:t> de tipo I</a:t>
            </a:r>
            <a:endParaRPr lang="es-ES" sz="2000" u="sng" dirty="0"/>
          </a:p>
        </p:txBody>
      </p:sp>
      <p:grpSp>
        <p:nvGrpSpPr>
          <p:cNvPr id="6" name="Agrupar 5"/>
          <p:cNvGrpSpPr/>
          <p:nvPr/>
        </p:nvGrpSpPr>
        <p:grpSpPr>
          <a:xfrm>
            <a:off x="6543926" y="1352909"/>
            <a:ext cx="2556195" cy="2859912"/>
            <a:chOff x="6543926" y="1352909"/>
            <a:chExt cx="2556195" cy="2859912"/>
          </a:xfrm>
        </p:grpSpPr>
        <p:sp>
          <p:nvSpPr>
            <p:cNvPr id="68" name="Text Box 9"/>
            <p:cNvSpPr txBox="1">
              <a:spLocks noChangeArrowheads="1"/>
            </p:cNvSpPr>
            <p:nvPr/>
          </p:nvSpPr>
          <p:spPr bwMode="auto">
            <a:xfrm>
              <a:off x="7315161" y="2420139"/>
              <a:ext cx="1338262" cy="30777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SzPct val="165000"/>
                <a:defRPr/>
              </a:pPr>
              <a:r>
                <a:rPr lang="es-ES" sz="1400" b="1" kern="0" dirty="0" smtClean="0">
                  <a:solidFill>
                    <a:schemeClr val="bg1">
                      <a:lumMod val="75000"/>
                    </a:schemeClr>
                  </a:solidFill>
                  <a:latin typeface="Trebuchet MS"/>
                  <a:ea typeface="ＭＳ Ｐゴシック" charset="-128"/>
                  <a:cs typeface="Trebuchet MS"/>
                </a:rPr>
                <a:t>2018</a:t>
              </a:r>
              <a:endParaRPr lang="es-ES" sz="1400" b="1" kern="0" dirty="0">
                <a:solidFill>
                  <a:schemeClr val="bg1">
                    <a:lumMod val="75000"/>
                  </a:schemeClr>
                </a:solidFill>
                <a:latin typeface="Trebuchet MS"/>
                <a:ea typeface="ＭＳ Ｐゴシック" charset="-128"/>
                <a:cs typeface="Trebuchet MS"/>
              </a:endParaRPr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6543926" y="1958474"/>
              <a:ext cx="743563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ca-ES" sz="2400" b="1" dirty="0" smtClean="0">
                  <a:latin typeface="Trebuchet MS"/>
                  <a:cs typeface="Trebuchet MS"/>
                </a:rPr>
                <a:t>AGS</a:t>
              </a:r>
              <a:endParaRPr lang="es-ES" sz="2400" b="1" dirty="0">
                <a:latin typeface="Trebuchet MS"/>
                <a:cs typeface="Trebuchet MS"/>
              </a:endParaRPr>
            </a:p>
          </p:txBody>
        </p:sp>
        <p:sp>
          <p:nvSpPr>
            <p:cNvPr id="35" name="Rectángulo 34"/>
            <p:cNvSpPr/>
            <p:nvPr/>
          </p:nvSpPr>
          <p:spPr>
            <a:xfrm>
              <a:off x="6958790" y="1352909"/>
              <a:ext cx="2141331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ca-ES" sz="2400" b="1" dirty="0" smtClean="0">
                  <a:latin typeface="Trebuchet MS"/>
                  <a:cs typeface="Trebuchet MS"/>
                </a:rPr>
                <a:t>PAAS/CANDLE</a:t>
              </a:r>
              <a:endParaRPr lang="es-ES" sz="2400" b="1" dirty="0">
                <a:latin typeface="Trebuchet MS"/>
                <a:cs typeface="Trebuchet MS"/>
              </a:endParaRPr>
            </a:p>
          </p:txBody>
        </p:sp>
        <p:sp>
          <p:nvSpPr>
            <p:cNvPr id="36" name="Rectángulo 35"/>
            <p:cNvSpPr/>
            <p:nvPr/>
          </p:nvSpPr>
          <p:spPr>
            <a:xfrm>
              <a:off x="7470310" y="1960608"/>
              <a:ext cx="687207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ca-ES" sz="2400" b="1" dirty="0" smtClean="0">
                  <a:latin typeface="Trebuchet MS"/>
                  <a:cs typeface="Trebuchet MS"/>
                </a:rPr>
                <a:t>SLE</a:t>
              </a:r>
              <a:endParaRPr lang="es-ES" sz="2400" b="1" dirty="0">
                <a:latin typeface="Trebuchet MS"/>
                <a:cs typeface="Trebuchet MS"/>
              </a:endParaRPr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7626787" y="2574028"/>
              <a:ext cx="1061460" cy="461665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ca-ES" sz="2400" b="1" dirty="0" smtClean="0">
                  <a:latin typeface="Trebuchet MS"/>
                  <a:cs typeface="Trebuchet MS"/>
                </a:rPr>
                <a:t>SAVI</a:t>
              </a:r>
              <a:endParaRPr lang="es-ES" sz="2400" b="1" dirty="0">
                <a:latin typeface="Trebuchet MS"/>
                <a:cs typeface="Trebuchet MS"/>
              </a:endParaRPr>
            </a:p>
          </p:txBody>
        </p:sp>
        <p:sp>
          <p:nvSpPr>
            <p:cNvPr id="38" name="Rectángulo 37"/>
            <p:cNvSpPr/>
            <p:nvPr/>
          </p:nvSpPr>
          <p:spPr>
            <a:xfrm>
              <a:off x="7626787" y="3176558"/>
              <a:ext cx="1338262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ca-ES" sz="2400" b="1" dirty="0" smtClean="0">
                  <a:latin typeface="Trebuchet MS"/>
                  <a:cs typeface="Trebuchet MS"/>
                </a:rPr>
                <a:t>ISG15</a:t>
              </a:r>
              <a:endParaRPr lang="es-ES" sz="2400" b="1" dirty="0">
                <a:latin typeface="Trebuchet MS"/>
                <a:cs typeface="Trebuchet MS"/>
              </a:endParaRPr>
            </a:p>
          </p:txBody>
        </p:sp>
        <p:sp>
          <p:nvSpPr>
            <p:cNvPr id="39" name="Rectángulo 38"/>
            <p:cNvSpPr/>
            <p:nvPr/>
          </p:nvSpPr>
          <p:spPr>
            <a:xfrm>
              <a:off x="7255833" y="3751156"/>
              <a:ext cx="1432414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ca-ES" sz="2400" b="1" dirty="0" smtClean="0">
                  <a:latin typeface="Trebuchet MS"/>
                  <a:cs typeface="Trebuchet MS"/>
                </a:rPr>
                <a:t>USP18</a:t>
              </a:r>
              <a:endParaRPr lang="es-ES" sz="2400" b="1" dirty="0">
                <a:latin typeface="Trebuchet MS"/>
                <a:cs typeface="Trebuchet MS"/>
              </a:endParaRPr>
            </a:p>
          </p:txBody>
        </p:sp>
      </p:grpSp>
      <p:sp>
        <p:nvSpPr>
          <p:cNvPr id="40" name="CuadroTexto 39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9796FF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smtClean="0">
                <a:latin typeface="Trebuchet MS"/>
                <a:cs typeface="Trebuchet MS"/>
              </a:rPr>
              <a:t>Enfermedades mediadas por interferones de tipo I</a:t>
            </a:r>
            <a:endParaRPr lang="es-ES_tradnl"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22568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Box 9"/>
          <p:cNvSpPr txBox="1">
            <a:spLocks noChangeArrowheads="1"/>
          </p:cNvSpPr>
          <p:nvPr/>
        </p:nvSpPr>
        <p:spPr bwMode="auto">
          <a:xfrm>
            <a:off x="3433053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chemeClr val="bg1">
                    <a:lumMod val="75000"/>
                  </a:schemeClr>
                </a:solidFill>
                <a:latin typeface="Trebuchet MS"/>
                <a:ea typeface="ＭＳ Ｐゴシック" charset="-128"/>
                <a:cs typeface="Trebuchet MS"/>
              </a:rPr>
              <a:t>2005</a:t>
            </a:r>
            <a:endParaRPr lang="es-ES" sz="1400" b="1" kern="0" dirty="0">
              <a:solidFill>
                <a:schemeClr val="bg1">
                  <a:lumMod val="75000"/>
                </a:schemeClr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67" name="Text Box 9"/>
          <p:cNvSpPr txBox="1">
            <a:spLocks noChangeArrowheads="1"/>
          </p:cNvSpPr>
          <p:nvPr/>
        </p:nvSpPr>
        <p:spPr bwMode="auto">
          <a:xfrm>
            <a:off x="5168984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chemeClr val="bg1">
                    <a:lumMod val="75000"/>
                  </a:schemeClr>
                </a:solidFill>
                <a:latin typeface="Trebuchet MS"/>
                <a:ea typeface="ＭＳ Ｐゴシック" charset="-128"/>
                <a:cs typeface="Trebuchet MS"/>
              </a:rPr>
              <a:t>2010</a:t>
            </a:r>
            <a:endParaRPr lang="es-ES" sz="1400" b="1" kern="0" dirty="0">
              <a:solidFill>
                <a:schemeClr val="bg1">
                  <a:lumMod val="75000"/>
                </a:schemeClr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68" name="Text Box 9"/>
          <p:cNvSpPr txBox="1">
            <a:spLocks noChangeArrowheads="1"/>
          </p:cNvSpPr>
          <p:nvPr/>
        </p:nvSpPr>
        <p:spPr bwMode="auto">
          <a:xfrm>
            <a:off x="7315161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chemeClr val="bg1">
                    <a:lumMod val="75000"/>
                  </a:schemeClr>
                </a:solidFill>
                <a:latin typeface="Trebuchet MS"/>
                <a:ea typeface="ＭＳ Ｐゴシック" charset="-128"/>
                <a:cs typeface="Trebuchet MS"/>
              </a:rPr>
              <a:t>2018</a:t>
            </a:r>
            <a:endParaRPr lang="es-ES" sz="1400" b="1" kern="0" dirty="0">
              <a:solidFill>
                <a:schemeClr val="bg1">
                  <a:lumMod val="75000"/>
                </a:schemeClr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55" name="Text Box 9"/>
          <p:cNvSpPr txBox="1">
            <a:spLocks noChangeArrowheads="1"/>
          </p:cNvSpPr>
          <p:nvPr/>
        </p:nvSpPr>
        <p:spPr bwMode="auto">
          <a:xfrm>
            <a:off x="1660794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chemeClr val="bg1">
                    <a:lumMod val="75000"/>
                  </a:schemeClr>
                </a:solidFill>
                <a:latin typeface="Trebuchet MS"/>
                <a:ea typeface="ＭＳ Ｐゴシック" charset="-128"/>
                <a:cs typeface="Trebuchet MS"/>
              </a:rPr>
              <a:t>2000</a:t>
            </a:r>
            <a:endParaRPr lang="es-ES" sz="1400" b="1" kern="0" dirty="0">
              <a:solidFill>
                <a:schemeClr val="bg1">
                  <a:lumMod val="75000"/>
                </a:schemeClr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-117206" y="2420139"/>
            <a:ext cx="133826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65000"/>
              <a:defRPr/>
            </a:pPr>
            <a:r>
              <a:rPr lang="es-ES" sz="1400" b="1" kern="0" dirty="0" smtClean="0">
                <a:solidFill>
                  <a:schemeClr val="bg1">
                    <a:lumMod val="75000"/>
                  </a:schemeClr>
                </a:solidFill>
                <a:latin typeface="Trebuchet MS"/>
                <a:ea typeface="ＭＳ Ｐゴシック" charset="-128"/>
                <a:cs typeface="Trebuchet MS"/>
              </a:rPr>
              <a:t>1995</a:t>
            </a:r>
            <a:endParaRPr lang="es-ES" sz="1400" b="1" kern="0" dirty="0">
              <a:solidFill>
                <a:schemeClr val="bg1">
                  <a:lumMod val="75000"/>
                </a:schemeClr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57" name="Flecha derecha 56"/>
          <p:cNvSpPr/>
          <p:nvPr/>
        </p:nvSpPr>
        <p:spPr>
          <a:xfrm>
            <a:off x="238394" y="2574028"/>
            <a:ext cx="8356600" cy="762000"/>
          </a:xfrm>
          <a:prstGeom prst="rightArrow">
            <a:avLst/>
          </a:prstGeom>
          <a:gradFill flip="none" rotWithShape="1">
            <a:gsLst>
              <a:gs pos="4000">
                <a:schemeClr val="bg1"/>
              </a:gs>
              <a:gs pos="70000">
                <a:srgbClr val="0000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778933" y="539113"/>
            <a:ext cx="7816061" cy="5726220"/>
          </a:xfrm>
          <a:prstGeom prst="ellipse">
            <a:avLst/>
          </a:prstGeom>
          <a:solidFill>
            <a:srgbClr val="FF00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1"/>
          </a:p>
        </p:txBody>
      </p:sp>
      <p:sp>
        <p:nvSpPr>
          <p:cNvPr id="23" name="Elipse 22"/>
          <p:cNvSpPr/>
          <p:nvPr/>
        </p:nvSpPr>
        <p:spPr>
          <a:xfrm>
            <a:off x="3081333" y="947051"/>
            <a:ext cx="5526138" cy="4777954"/>
          </a:xfrm>
          <a:prstGeom prst="ellipse">
            <a:avLst/>
          </a:prstGeom>
          <a:solidFill>
            <a:srgbClr val="78FF90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1"/>
          </a:p>
        </p:txBody>
      </p:sp>
      <p:sp>
        <p:nvSpPr>
          <p:cNvPr id="24" name="Elipse 23"/>
          <p:cNvSpPr/>
          <p:nvPr/>
        </p:nvSpPr>
        <p:spPr>
          <a:xfrm>
            <a:off x="6393172" y="1617294"/>
            <a:ext cx="2201822" cy="3437467"/>
          </a:xfrm>
          <a:prstGeom prst="ellipse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1"/>
          </a:p>
        </p:txBody>
      </p:sp>
      <p:grpSp>
        <p:nvGrpSpPr>
          <p:cNvPr id="2" name="Agrupar 1"/>
          <p:cNvGrpSpPr/>
          <p:nvPr/>
        </p:nvGrpSpPr>
        <p:grpSpPr>
          <a:xfrm>
            <a:off x="7639643" y="2150534"/>
            <a:ext cx="1096574" cy="2336800"/>
            <a:chOff x="7622710" y="2150534"/>
            <a:chExt cx="1096574" cy="2336800"/>
          </a:xfrm>
        </p:grpSpPr>
        <p:sp>
          <p:nvSpPr>
            <p:cNvPr id="25" name="Elipse 24"/>
            <p:cNvSpPr/>
            <p:nvPr/>
          </p:nvSpPr>
          <p:spPr>
            <a:xfrm>
              <a:off x="7653867" y="2150534"/>
              <a:ext cx="941127" cy="2336800"/>
            </a:xfrm>
            <a:prstGeom prst="ellipse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b="1"/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7622710" y="3238114"/>
              <a:ext cx="10965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 dirty="0" smtClean="0">
                  <a:latin typeface="Trebuchet MS"/>
                  <a:cs typeface="Trebuchet MS"/>
                </a:rPr>
                <a:t>Actina</a:t>
              </a:r>
              <a:endParaRPr lang="es-ES" sz="2400" b="1" dirty="0">
                <a:latin typeface="Trebuchet MS"/>
                <a:cs typeface="Trebuchet MS"/>
              </a:endParaRPr>
            </a:p>
          </p:txBody>
        </p:sp>
      </p:grpSp>
      <p:grpSp>
        <p:nvGrpSpPr>
          <p:cNvPr id="30" name="Agrupar 29"/>
          <p:cNvGrpSpPr/>
          <p:nvPr/>
        </p:nvGrpSpPr>
        <p:grpSpPr>
          <a:xfrm>
            <a:off x="7627662" y="2183688"/>
            <a:ext cx="1051700" cy="2124670"/>
            <a:chOff x="7627662" y="2183688"/>
            <a:chExt cx="1051700" cy="2124670"/>
          </a:xfrm>
        </p:grpSpPr>
        <p:sp>
          <p:nvSpPr>
            <p:cNvPr id="32" name="Rectángulo 31"/>
            <p:cNvSpPr/>
            <p:nvPr/>
          </p:nvSpPr>
          <p:spPr>
            <a:xfrm>
              <a:off x="7656576" y="3846693"/>
              <a:ext cx="1022786" cy="461665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ca-ES" sz="2400" b="1" dirty="0" smtClean="0">
                  <a:latin typeface="Trebuchet MS"/>
                  <a:cs typeface="Trebuchet MS"/>
                </a:rPr>
                <a:t>WDR1</a:t>
              </a:r>
              <a:endParaRPr lang="es-ES" sz="2400" b="1" dirty="0">
                <a:latin typeface="Trebuchet MS"/>
                <a:cs typeface="Trebuchet MS"/>
              </a:endParaRPr>
            </a:p>
          </p:txBody>
        </p:sp>
        <p:sp>
          <p:nvSpPr>
            <p:cNvPr id="34" name="Rectángulo 33"/>
            <p:cNvSpPr/>
            <p:nvPr/>
          </p:nvSpPr>
          <p:spPr>
            <a:xfrm>
              <a:off x="7627662" y="2183688"/>
              <a:ext cx="967332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ca-ES" sz="2400" b="1" dirty="0" smtClean="0">
                  <a:latin typeface="Trebuchet MS"/>
                  <a:cs typeface="Trebuchet MS"/>
                </a:rPr>
                <a:t>WASP</a:t>
              </a:r>
              <a:endParaRPr lang="es-ES" sz="2400" b="1" dirty="0">
                <a:latin typeface="Trebuchet MS"/>
                <a:cs typeface="Trebuchet MS"/>
              </a:endParaRPr>
            </a:p>
          </p:txBody>
        </p:sp>
      </p:grpSp>
      <p:sp>
        <p:nvSpPr>
          <p:cNvPr id="35" name="CuadroTexto 34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9796FF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smtClean="0">
                <a:latin typeface="Trebuchet MS"/>
                <a:cs typeface="Trebuchet MS"/>
              </a:rPr>
              <a:t>Enfermedades mediadas por alteraciones del </a:t>
            </a:r>
            <a:r>
              <a:rPr lang="es-ES_tradnl" sz="2000" dirty="0" err="1" smtClean="0">
                <a:latin typeface="Trebuchet MS"/>
                <a:cs typeface="Trebuchet MS"/>
              </a:rPr>
              <a:t>citoesqueleto</a:t>
            </a:r>
            <a:r>
              <a:rPr lang="es-ES_tradnl" sz="2000" dirty="0" smtClean="0">
                <a:latin typeface="Trebuchet MS"/>
                <a:cs typeface="Trebuchet MS"/>
              </a:rPr>
              <a:t> de actina</a:t>
            </a:r>
            <a:endParaRPr lang="es-ES_tradnl"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7879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/>
          <p:cNvGrpSpPr/>
          <p:nvPr/>
        </p:nvGrpSpPr>
        <p:grpSpPr>
          <a:xfrm>
            <a:off x="3792002" y="2794000"/>
            <a:ext cx="1559997" cy="1270000"/>
            <a:chOff x="7397736" y="5384800"/>
            <a:chExt cx="1559997" cy="1270000"/>
          </a:xfrm>
        </p:grpSpPr>
        <p:sp>
          <p:nvSpPr>
            <p:cNvPr id="19" name="Elipse 18"/>
            <p:cNvSpPr/>
            <p:nvPr/>
          </p:nvSpPr>
          <p:spPr>
            <a:xfrm>
              <a:off x="7397736" y="5384800"/>
              <a:ext cx="1559997" cy="1270000"/>
            </a:xfrm>
            <a:prstGeom prst="ellipse">
              <a:avLst/>
            </a:prstGeom>
            <a:solidFill>
              <a:srgbClr val="0000FF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b="1"/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7585520" y="5713568"/>
              <a:ext cx="11937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200" b="1" dirty="0" smtClean="0">
                  <a:latin typeface="Trebuchet MS"/>
                  <a:cs typeface="Trebuchet MS"/>
                </a:rPr>
                <a:t>Otras</a:t>
              </a:r>
              <a:endParaRPr lang="es-ES" sz="3200" b="1" dirty="0">
                <a:latin typeface="Trebuchet MS"/>
                <a:cs typeface="Trebuchet MS"/>
              </a:endParaRPr>
            </a:p>
          </p:txBody>
        </p:sp>
      </p:grpSp>
      <p:grpSp>
        <p:nvGrpSpPr>
          <p:cNvPr id="117" name="Agrupar 116"/>
          <p:cNvGrpSpPr/>
          <p:nvPr/>
        </p:nvGrpSpPr>
        <p:grpSpPr>
          <a:xfrm>
            <a:off x="152400" y="1131218"/>
            <a:ext cx="8642646" cy="4643647"/>
            <a:chOff x="152400" y="1131218"/>
            <a:chExt cx="8642646" cy="4643647"/>
          </a:xfrm>
        </p:grpSpPr>
        <p:sp>
          <p:nvSpPr>
            <p:cNvPr id="36" name="CuadroTexto 35"/>
            <p:cNvSpPr txBox="1"/>
            <p:nvPr/>
          </p:nvSpPr>
          <p:spPr>
            <a:xfrm>
              <a:off x="2569897" y="1131218"/>
              <a:ext cx="4022703" cy="830997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2000" b="1">
                  <a:solidFill>
                    <a:srgbClr val="4A4A4A"/>
                  </a:solidFill>
                  <a:latin typeface="Trebuchet MS"/>
                  <a:cs typeface="Trebuchet MS"/>
                </a:defRPr>
              </a:lvl1pPr>
            </a:lstStyle>
            <a:p>
              <a:pPr marL="285750" indent="-285750" algn="l">
                <a:spcBef>
                  <a:spcPts val="1800"/>
                </a:spcBef>
                <a:buFont typeface="Arial"/>
                <a:buChar char="•"/>
              </a:pPr>
              <a:r>
                <a:rPr lang="es-ES_tradnl" sz="1600" dirty="0" smtClean="0">
                  <a:solidFill>
                    <a:srgbClr val="000000"/>
                  </a:solidFill>
                </a:rPr>
                <a:t>Enfermedades mediadas por la </a:t>
              </a:r>
              <a:r>
                <a:rPr lang="es-ES_tradnl" sz="1600" dirty="0" smtClean="0">
                  <a:solidFill>
                    <a:srgbClr val="8C8AFF"/>
                  </a:solidFill>
                </a:rPr>
                <a:t>IL-36</a:t>
              </a:r>
              <a:r>
                <a:rPr lang="es-ES" sz="1600" dirty="0">
                  <a:solidFill>
                    <a:srgbClr val="8C8AFF"/>
                  </a:solidFill>
                </a:rPr>
                <a:t> </a:t>
              </a:r>
              <a:r>
                <a:rPr lang="es-ES" sz="1600" b="0" dirty="0" smtClean="0">
                  <a:solidFill>
                    <a:srgbClr val="000000"/>
                  </a:solidFill>
                </a:rPr>
                <a:t>(Deficiencia de IL36RA – DITRA – Psoriasis </a:t>
              </a:r>
              <a:r>
                <a:rPr lang="es-ES" sz="1600" b="0" dirty="0" err="1" smtClean="0">
                  <a:solidFill>
                    <a:srgbClr val="000000"/>
                  </a:solidFill>
                </a:rPr>
                <a:t>pustular</a:t>
              </a:r>
              <a:r>
                <a:rPr lang="es-ES" sz="1600" b="0" dirty="0" smtClean="0">
                  <a:solidFill>
                    <a:srgbClr val="000000"/>
                  </a:solidFill>
                </a:rPr>
                <a:t> generalizada)</a:t>
              </a:r>
            </a:p>
          </p:txBody>
        </p:sp>
        <p:sp>
          <p:nvSpPr>
            <p:cNvPr id="4" name="Rectángulo 3"/>
            <p:cNvSpPr/>
            <p:nvPr/>
          </p:nvSpPr>
          <p:spPr>
            <a:xfrm>
              <a:off x="6054075" y="2101949"/>
              <a:ext cx="2218267" cy="584776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800"/>
                </a:spcBef>
                <a:buFont typeface="Arial"/>
                <a:buChar char="•"/>
              </a:pPr>
              <a:r>
                <a:rPr lang="es-ES" sz="1600" b="1" dirty="0">
                  <a:solidFill>
                    <a:srgbClr val="000000"/>
                  </a:solidFill>
                  <a:latin typeface="Trebuchet MS"/>
                  <a:cs typeface="Trebuchet MS"/>
                </a:rPr>
                <a:t>Deficiencia de </a:t>
              </a:r>
              <a:r>
                <a:rPr lang="es-ES" sz="1600" b="1" dirty="0">
                  <a:solidFill>
                    <a:srgbClr val="8C8AFF"/>
                  </a:solidFill>
                  <a:latin typeface="Trebuchet MS"/>
                  <a:cs typeface="Trebuchet MS"/>
                </a:rPr>
                <a:t>ADA2</a:t>
              </a:r>
              <a:r>
                <a:rPr lang="es-ES" sz="1600" b="1" dirty="0">
                  <a:solidFill>
                    <a:srgbClr val="000000"/>
                  </a:solidFill>
                  <a:latin typeface="Trebuchet MS"/>
                  <a:cs typeface="Trebuchet MS"/>
                </a:rPr>
                <a:t> </a:t>
              </a:r>
              <a:r>
                <a:rPr lang="es-ES" sz="1600" dirty="0">
                  <a:solidFill>
                    <a:srgbClr val="000000"/>
                  </a:solidFill>
                  <a:latin typeface="Trebuchet MS"/>
                  <a:cs typeface="Trebuchet MS"/>
                </a:rPr>
                <a:t>(gen </a:t>
              </a:r>
              <a:r>
                <a:rPr lang="es-ES" sz="1600" i="1" dirty="0">
                  <a:solidFill>
                    <a:srgbClr val="000000"/>
                  </a:solidFill>
                  <a:latin typeface="Trebuchet MS"/>
                  <a:cs typeface="Trebuchet MS"/>
                </a:rPr>
                <a:t>CECR1</a:t>
              </a:r>
              <a:r>
                <a:rPr lang="es-ES" sz="1600" dirty="0">
                  <a:solidFill>
                    <a:srgbClr val="000000"/>
                  </a:solidFill>
                  <a:latin typeface="Trebuchet MS"/>
                  <a:cs typeface="Trebuchet MS"/>
                </a:rPr>
                <a:t>)</a:t>
              </a:r>
            </a:p>
          </p:txBody>
        </p:sp>
        <p:sp>
          <p:nvSpPr>
            <p:cNvPr id="5" name="Rectángulo 4"/>
            <p:cNvSpPr/>
            <p:nvPr/>
          </p:nvSpPr>
          <p:spPr>
            <a:xfrm>
              <a:off x="5816977" y="3136612"/>
              <a:ext cx="2961136" cy="584776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800"/>
                </a:spcBef>
                <a:buFont typeface="Arial"/>
                <a:buChar char="•"/>
              </a:pPr>
              <a:r>
                <a:rPr lang="es-ES" sz="1600" b="1" dirty="0">
                  <a:solidFill>
                    <a:srgbClr val="000000"/>
                  </a:solidFill>
                  <a:latin typeface="Trebuchet MS"/>
                  <a:cs typeface="Trebuchet MS"/>
                </a:rPr>
                <a:t>Deficiencia de </a:t>
              </a:r>
              <a:r>
                <a:rPr lang="es-ES" sz="1600" b="1" dirty="0" err="1">
                  <a:solidFill>
                    <a:srgbClr val="8C8AFF"/>
                  </a:solidFill>
                  <a:latin typeface="Trebuchet MS"/>
                  <a:cs typeface="Trebuchet MS"/>
                </a:rPr>
                <a:t>Lacasa</a:t>
              </a:r>
              <a:r>
                <a:rPr lang="es-ES" sz="1600" b="1" dirty="0">
                  <a:solidFill>
                    <a:srgbClr val="8C8AFF"/>
                  </a:solidFill>
                  <a:latin typeface="Trebuchet MS"/>
                  <a:cs typeface="Trebuchet MS"/>
                </a:rPr>
                <a:t> </a:t>
              </a:r>
              <a:r>
                <a:rPr lang="es-ES" sz="1600" dirty="0">
                  <a:solidFill>
                    <a:srgbClr val="000000"/>
                  </a:solidFill>
                  <a:latin typeface="Trebuchet MS"/>
                  <a:cs typeface="Trebuchet MS"/>
                </a:rPr>
                <a:t>(gen </a:t>
              </a:r>
              <a:r>
                <a:rPr lang="es-ES" sz="1600" i="1" dirty="0">
                  <a:solidFill>
                    <a:srgbClr val="000000"/>
                  </a:solidFill>
                  <a:latin typeface="Trebuchet MS"/>
                  <a:cs typeface="Trebuchet MS"/>
                </a:rPr>
                <a:t>LACC1</a:t>
              </a:r>
              <a:r>
                <a:rPr lang="es-ES" sz="1600" dirty="0">
                  <a:solidFill>
                    <a:srgbClr val="000000"/>
                  </a:solidFill>
                  <a:latin typeface="Trebuchet MS"/>
                  <a:cs typeface="Trebuchet MS"/>
                </a:rPr>
                <a:t>)</a:t>
              </a: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52400" y="2101949"/>
              <a:ext cx="2876501" cy="584776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800"/>
                </a:spcBef>
                <a:buFont typeface="Arial"/>
                <a:buChar char="•"/>
              </a:pPr>
              <a:r>
                <a:rPr lang="es-ES" sz="1600" b="1" dirty="0">
                  <a:solidFill>
                    <a:srgbClr val="000000"/>
                  </a:solidFill>
                  <a:latin typeface="Trebuchet MS"/>
                  <a:cs typeface="Trebuchet MS"/>
                </a:rPr>
                <a:t>Síndrome </a:t>
              </a:r>
              <a:r>
                <a:rPr lang="es-ES" sz="1600" b="1" dirty="0">
                  <a:solidFill>
                    <a:srgbClr val="8C8AFF"/>
                  </a:solidFill>
                  <a:latin typeface="Trebuchet MS"/>
                  <a:cs typeface="Trebuchet MS"/>
                </a:rPr>
                <a:t>PLAID/APLAID</a:t>
              </a:r>
              <a:r>
                <a:rPr lang="es-ES" sz="1600" b="1" dirty="0">
                  <a:solidFill>
                    <a:srgbClr val="000000"/>
                  </a:solidFill>
                  <a:latin typeface="Trebuchet MS"/>
                  <a:cs typeface="Trebuchet MS"/>
                </a:rPr>
                <a:t> </a:t>
              </a:r>
              <a:r>
                <a:rPr lang="es-ES" sz="1600" dirty="0">
                  <a:solidFill>
                    <a:srgbClr val="000000"/>
                  </a:solidFill>
                  <a:latin typeface="Trebuchet MS"/>
                  <a:cs typeface="Trebuchet MS"/>
                </a:rPr>
                <a:t>(gen </a:t>
              </a:r>
              <a:r>
                <a:rPr lang="es-ES" sz="1600" i="1" dirty="0">
                  <a:solidFill>
                    <a:srgbClr val="000000"/>
                  </a:solidFill>
                  <a:latin typeface="Trebuchet MS"/>
                  <a:cs typeface="Trebuchet MS"/>
                </a:rPr>
                <a:t>PLCG2</a:t>
              </a:r>
              <a:r>
                <a:rPr lang="es-ES" sz="1600" dirty="0">
                  <a:solidFill>
                    <a:srgbClr val="000000"/>
                  </a:solidFill>
                  <a:latin typeface="Trebuchet MS"/>
                  <a:cs typeface="Trebuchet MS"/>
                </a:rPr>
                <a:t>)</a:t>
              </a: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5712151" y="4350382"/>
              <a:ext cx="3082895" cy="338554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800"/>
                </a:spcBef>
                <a:buFont typeface="Arial"/>
                <a:buChar char="•"/>
              </a:pPr>
              <a:r>
                <a:rPr lang="es-ES" sz="1600" b="1" dirty="0">
                  <a:solidFill>
                    <a:srgbClr val="000000"/>
                  </a:solidFill>
                  <a:latin typeface="Trebuchet MS"/>
                  <a:cs typeface="Trebuchet MS"/>
                </a:rPr>
                <a:t>Síndrome </a:t>
              </a:r>
              <a:r>
                <a:rPr lang="es-ES" sz="1600" b="1" dirty="0">
                  <a:solidFill>
                    <a:srgbClr val="8C8AFF"/>
                  </a:solidFill>
                  <a:latin typeface="Trebuchet MS"/>
                  <a:cs typeface="Trebuchet MS"/>
                </a:rPr>
                <a:t>SIFD</a:t>
              </a:r>
              <a:r>
                <a:rPr lang="es-ES" sz="1600" b="1" dirty="0">
                  <a:solidFill>
                    <a:srgbClr val="000000"/>
                  </a:solidFill>
                  <a:latin typeface="Trebuchet MS"/>
                  <a:cs typeface="Trebuchet MS"/>
                </a:rPr>
                <a:t> </a:t>
              </a:r>
              <a:r>
                <a:rPr lang="es-ES" sz="1600" dirty="0">
                  <a:solidFill>
                    <a:srgbClr val="000000"/>
                  </a:solidFill>
                  <a:latin typeface="Trebuchet MS"/>
                  <a:cs typeface="Trebuchet MS"/>
                </a:rPr>
                <a:t>(gen </a:t>
              </a:r>
              <a:r>
                <a:rPr lang="es-ES" sz="1600" i="1" dirty="0">
                  <a:solidFill>
                    <a:srgbClr val="000000"/>
                  </a:solidFill>
                  <a:latin typeface="Trebuchet MS"/>
                  <a:cs typeface="Trebuchet MS"/>
                </a:rPr>
                <a:t>TRNT1</a:t>
              </a:r>
              <a:r>
                <a:rPr lang="es-ES" sz="1600" dirty="0">
                  <a:solidFill>
                    <a:srgbClr val="000000"/>
                  </a:solidFill>
                  <a:latin typeface="Trebuchet MS"/>
                  <a:cs typeface="Trebuchet MS"/>
                </a:rPr>
                <a:t>)</a:t>
              </a: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2927303" y="4943868"/>
              <a:ext cx="3289395" cy="830997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800"/>
                </a:spcBef>
                <a:buFont typeface="Arial"/>
                <a:buChar char="•"/>
              </a:pPr>
              <a:r>
                <a:rPr lang="es-ES" sz="1600" b="1" dirty="0">
                  <a:solidFill>
                    <a:srgbClr val="8C8AFF"/>
                  </a:solidFill>
                  <a:latin typeface="Trebuchet MS"/>
                  <a:cs typeface="Trebuchet MS"/>
                </a:rPr>
                <a:t>Hidrosadenitis</a:t>
              </a:r>
              <a:r>
                <a:rPr lang="es-ES" sz="1600" b="1" dirty="0">
                  <a:solidFill>
                    <a:srgbClr val="000000"/>
                  </a:solidFill>
                  <a:latin typeface="Trebuchet MS"/>
                  <a:cs typeface="Trebuchet MS"/>
                </a:rPr>
                <a:t> supurativa </a:t>
              </a:r>
              <a:r>
                <a:rPr lang="es-ES" sz="1600" dirty="0">
                  <a:solidFill>
                    <a:srgbClr val="000000"/>
                  </a:solidFill>
                  <a:latin typeface="Trebuchet MS"/>
                  <a:cs typeface="Trebuchet MS"/>
                </a:rPr>
                <a:t>(genes </a:t>
              </a:r>
              <a:r>
                <a:rPr lang="es-ES" sz="1600" i="1" dirty="0">
                  <a:solidFill>
                    <a:srgbClr val="000000"/>
                  </a:solidFill>
                  <a:latin typeface="Trebuchet MS"/>
                  <a:cs typeface="Trebuchet MS"/>
                </a:rPr>
                <a:t>NCSTN</a:t>
              </a:r>
              <a:r>
                <a:rPr lang="es-ES" sz="1600" dirty="0">
                  <a:solidFill>
                    <a:srgbClr val="000000"/>
                  </a:solidFill>
                  <a:latin typeface="Trebuchet MS"/>
                  <a:cs typeface="Trebuchet MS"/>
                </a:rPr>
                <a:t>, </a:t>
              </a:r>
              <a:r>
                <a:rPr lang="es-ES" sz="1600" i="1" dirty="0">
                  <a:solidFill>
                    <a:srgbClr val="000000"/>
                  </a:solidFill>
                  <a:latin typeface="Trebuchet MS"/>
                  <a:cs typeface="Trebuchet MS"/>
                </a:rPr>
                <a:t>PSENEN</a:t>
              </a:r>
              <a:r>
                <a:rPr lang="es-ES" sz="1600" dirty="0">
                  <a:solidFill>
                    <a:srgbClr val="000000"/>
                  </a:solidFill>
                  <a:latin typeface="Trebuchet MS"/>
                  <a:cs typeface="Trebuchet MS"/>
                </a:rPr>
                <a:t>, </a:t>
              </a:r>
              <a:r>
                <a:rPr lang="es-ES" sz="1600" i="1" dirty="0">
                  <a:solidFill>
                    <a:srgbClr val="000000"/>
                  </a:solidFill>
                  <a:latin typeface="Trebuchet MS"/>
                  <a:cs typeface="Trebuchet MS"/>
                </a:rPr>
                <a:t>PSEN1</a:t>
              </a:r>
              <a:r>
                <a:rPr lang="es-ES" sz="1600" dirty="0">
                  <a:solidFill>
                    <a:srgbClr val="000000"/>
                  </a:solidFill>
                  <a:latin typeface="Trebuchet MS"/>
                  <a:cs typeface="Trebuchet MS"/>
                </a:rPr>
                <a:t>)</a:t>
              </a:r>
              <a:endParaRPr lang="es-ES_tradnl" sz="1600" dirty="0">
                <a:solidFill>
                  <a:srgbClr val="000000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15" name="Conector recto de flecha 14"/>
            <p:cNvCxnSpPr>
              <a:stCxn id="19" idx="7"/>
              <a:endCxn id="4" idx="1"/>
            </p:cNvCxnSpPr>
            <p:nvPr/>
          </p:nvCxnSpPr>
          <p:spPr>
            <a:xfrm flipV="1">
              <a:off x="5123543" y="2394337"/>
              <a:ext cx="930532" cy="58565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de flecha 20"/>
            <p:cNvCxnSpPr>
              <a:stCxn id="19" idx="6"/>
              <a:endCxn id="5" idx="1"/>
            </p:cNvCxnSpPr>
            <p:nvPr/>
          </p:nvCxnSpPr>
          <p:spPr>
            <a:xfrm>
              <a:off x="5351999" y="3429000"/>
              <a:ext cx="464978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de flecha 21"/>
            <p:cNvCxnSpPr>
              <a:stCxn id="19" idx="5"/>
              <a:endCxn id="7" idx="1"/>
            </p:cNvCxnSpPr>
            <p:nvPr/>
          </p:nvCxnSpPr>
          <p:spPr>
            <a:xfrm>
              <a:off x="5123543" y="3878013"/>
              <a:ext cx="588608" cy="641646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de flecha 24"/>
            <p:cNvCxnSpPr>
              <a:stCxn id="19" idx="3"/>
              <a:endCxn id="76" idx="3"/>
            </p:cNvCxnSpPr>
            <p:nvPr/>
          </p:nvCxnSpPr>
          <p:spPr>
            <a:xfrm flipH="1">
              <a:off x="3268133" y="3878013"/>
              <a:ext cx="752325" cy="610805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de flecha 27"/>
            <p:cNvCxnSpPr>
              <a:stCxn id="19" idx="4"/>
              <a:endCxn id="9" idx="0"/>
            </p:cNvCxnSpPr>
            <p:nvPr/>
          </p:nvCxnSpPr>
          <p:spPr>
            <a:xfrm>
              <a:off x="4572001" y="4064000"/>
              <a:ext cx="0" cy="879868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de flecha 30"/>
            <p:cNvCxnSpPr>
              <a:stCxn id="19" idx="2"/>
              <a:endCxn id="78" idx="3"/>
            </p:cNvCxnSpPr>
            <p:nvPr/>
          </p:nvCxnSpPr>
          <p:spPr>
            <a:xfrm flipH="1">
              <a:off x="3268133" y="3429000"/>
              <a:ext cx="523869" cy="1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de flecha 36"/>
            <p:cNvCxnSpPr>
              <a:stCxn id="19" idx="1"/>
              <a:endCxn id="6" idx="3"/>
            </p:cNvCxnSpPr>
            <p:nvPr/>
          </p:nvCxnSpPr>
          <p:spPr>
            <a:xfrm flipH="1" flipV="1">
              <a:off x="3028901" y="2394337"/>
              <a:ext cx="991557" cy="58565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de flecha 38"/>
            <p:cNvCxnSpPr>
              <a:stCxn id="19" idx="0"/>
              <a:endCxn id="36" idx="2"/>
            </p:cNvCxnSpPr>
            <p:nvPr/>
          </p:nvCxnSpPr>
          <p:spPr>
            <a:xfrm flipV="1">
              <a:off x="4572001" y="1962215"/>
              <a:ext cx="9248" cy="831785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ángulo 75"/>
            <p:cNvSpPr/>
            <p:nvPr/>
          </p:nvSpPr>
          <p:spPr>
            <a:xfrm>
              <a:off x="302637" y="4196430"/>
              <a:ext cx="2965496" cy="584776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800"/>
                </a:spcBef>
                <a:buFont typeface="Arial"/>
                <a:buChar char="•"/>
              </a:pPr>
              <a:r>
                <a:rPr lang="es-ES" sz="1600" b="1" dirty="0" smtClean="0">
                  <a:solidFill>
                    <a:srgbClr val="000000"/>
                  </a:solidFill>
                  <a:latin typeface="Trebuchet MS"/>
                  <a:cs typeface="Trebuchet MS"/>
                </a:rPr>
                <a:t>Urticaria vibratoria </a:t>
              </a:r>
              <a:r>
                <a:rPr lang="es-ES" sz="1600" dirty="0" smtClean="0">
                  <a:solidFill>
                    <a:srgbClr val="000000"/>
                  </a:solidFill>
                  <a:latin typeface="Trebuchet MS"/>
                  <a:cs typeface="Trebuchet MS"/>
                </a:rPr>
                <a:t>(</a:t>
              </a:r>
              <a:r>
                <a:rPr lang="es-ES" sz="1600" dirty="0">
                  <a:solidFill>
                    <a:srgbClr val="000000"/>
                  </a:solidFill>
                  <a:latin typeface="Trebuchet MS"/>
                  <a:cs typeface="Trebuchet MS"/>
                </a:rPr>
                <a:t>gen </a:t>
              </a:r>
              <a:r>
                <a:rPr lang="es-ES" sz="1600" i="1" dirty="0" smtClean="0">
                  <a:solidFill>
                    <a:srgbClr val="000000"/>
                  </a:solidFill>
                  <a:latin typeface="Trebuchet MS"/>
                  <a:cs typeface="Trebuchet MS"/>
                </a:rPr>
                <a:t>ADGRE2</a:t>
              </a:r>
              <a:r>
                <a:rPr lang="es-ES" sz="1600" dirty="0" smtClean="0">
                  <a:solidFill>
                    <a:srgbClr val="000000"/>
                  </a:solidFill>
                  <a:latin typeface="Trebuchet MS"/>
                  <a:cs typeface="Trebuchet MS"/>
                </a:rPr>
                <a:t>)</a:t>
              </a:r>
              <a:endParaRPr lang="es-ES" sz="1600" dirty="0">
                <a:solidFill>
                  <a:srgbClr val="0000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78" name="Rectángulo 77"/>
            <p:cNvSpPr/>
            <p:nvPr/>
          </p:nvSpPr>
          <p:spPr>
            <a:xfrm>
              <a:off x="302637" y="3013502"/>
              <a:ext cx="2965496" cy="830997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800"/>
                </a:spcBef>
                <a:buFont typeface="Arial"/>
                <a:buChar char="•"/>
              </a:pPr>
              <a:r>
                <a:rPr lang="es-ES" sz="1600" b="1" dirty="0">
                  <a:solidFill>
                    <a:srgbClr val="000000"/>
                  </a:solidFill>
                  <a:latin typeface="Trebuchet MS"/>
                  <a:cs typeface="Trebuchet MS"/>
                </a:rPr>
                <a:t>Enfermedades de la vía </a:t>
              </a:r>
              <a:r>
                <a:rPr lang="es-ES" sz="1600" b="1" dirty="0">
                  <a:solidFill>
                    <a:srgbClr val="8C8AFF"/>
                  </a:solidFill>
                  <a:latin typeface="Trebuchet MS"/>
                  <a:cs typeface="Trebuchet MS"/>
                </a:rPr>
                <a:t>IL-10  </a:t>
              </a:r>
              <a:r>
                <a:rPr lang="es-ES" sz="1600" dirty="0" smtClean="0">
                  <a:solidFill>
                    <a:srgbClr val="000000"/>
                  </a:solidFill>
                  <a:latin typeface="Trebuchet MS"/>
                  <a:cs typeface="Trebuchet MS"/>
                </a:rPr>
                <a:t>(</a:t>
              </a:r>
              <a:r>
                <a:rPr lang="es-ES" sz="1600" dirty="0">
                  <a:solidFill>
                    <a:srgbClr val="000000"/>
                  </a:solidFill>
                  <a:latin typeface="Trebuchet MS"/>
                  <a:cs typeface="Trebuchet MS"/>
                </a:rPr>
                <a:t>VEO-IBD – </a:t>
              </a:r>
              <a:r>
                <a:rPr lang="es-ES" sz="1600" i="1" dirty="0">
                  <a:solidFill>
                    <a:srgbClr val="000000"/>
                  </a:solidFill>
                  <a:latin typeface="Trebuchet MS"/>
                  <a:cs typeface="Trebuchet MS"/>
                </a:rPr>
                <a:t>IL10</a:t>
              </a:r>
              <a:r>
                <a:rPr lang="es-ES" sz="1600" dirty="0">
                  <a:solidFill>
                    <a:srgbClr val="000000"/>
                  </a:solidFill>
                  <a:latin typeface="Trebuchet MS"/>
                  <a:cs typeface="Trebuchet MS"/>
                </a:rPr>
                <a:t>, </a:t>
              </a:r>
              <a:r>
                <a:rPr lang="es-ES" sz="1600" i="1" dirty="0">
                  <a:solidFill>
                    <a:srgbClr val="000000"/>
                  </a:solidFill>
                  <a:latin typeface="Trebuchet MS"/>
                  <a:cs typeface="Trebuchet MS"/>
                </a:rPr>
                <a:t>IL10RA</a:t>
              </a:r>
              <a:r>
                <a:rPr lang="es-ES" sz="1600" dirty="0">
                  <a:solidFill>
                    <a:srgbClr val="000000"/>
                  </a:solidFill>
                  <a:latin typeface="Trebuchet MS"/>
                  <a:cs typeface="Trebuchet MS"/>
                </a:rPr>
                <a:t>, </a:t>
              </a:r>
              <a:r>
                <a:rPr lang="es-ES" sz="1600" i="1" dirty="0">
                  <a:solidFill>
                    <a:srgbClr val="000000"/>
                  </a:solidFill>
                  <a:latin typeface="Trebuchet MS"/>
                  <a:cs typeface="Trebuchet MS"/>
                </a:rPr>
                <a:t>IL10RB</a:t>
              </a:r>
              <a:r>
                <a:rPr lang="es-ES" sz="1600" dirty="0">
                  <a:solidFill>
                    <a:srgbClr val="000000"/>
                  </a:solidFill>
                  <a:latin typeface="Trebuchet MS"/>
                  <a:cs typeface="Trebuchet MS"/>
                </a:rPr>
                <a:t>)</a:t>
              </a:r>
            </a:p>
          </p:txBody>
        </p:sp>
      </p:grpSp>
      <p:sp>
        <p:nvSpPr>
          <p:cNvPr id="88" name="CuadroTexto 87"/>
          <p:cNvSpPr txBox="1"/>
          <p:nvPr/>
        </p:nvSpPr>
        <p:spPr>
          <a:xfrm>
            <a:off x="0" y="-7161"/>
            <a:ext cx="9144000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9796FF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latin typeface="Candara"/>
                <a:cs typeface="Candara"/>
              </a:defRPr>
            </a:lvl1pPr>
          </a:lstStyle>
          <a:p>
            <a:r>
              <a:rPr lang="es-ES_tradnl" sz="2000" dirty="0" smtClean="0">
                <a:latin typeface="Trebuchet MS"/>
                <a:cs typeface="Trebuchet MS"/>
              </a:rPr>
              <a:t>Múltiples vías fisiopatológicas</a:t>
            </a:r>
            <a:endParaRPr lang="es-ES_tradnl"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3754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4101</TotalTime>
  <Words>1999</Words>
  <Application>Microsoft Macintosh PowerPoint</Application>
  <PresentationFormat>Presentación en pantalla (4:3)</PresentationFormat>
  <Paragraphs>623</Paragraphs>
  <Slides>53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>Fundació Clínic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Anna Mensa Vilaro</dc:creator>
  <cp:keywords/>
  <dc:description/>
  <cp:lastModifiedBy>Anna Mensa Vilaro</cp:lastModifiedBy>
  <cp:revision>187</cp:revision>
  <dcterms:created xsi:type="dcterms:W3CDTF">2018-11-26T11:26:33Z</dcterms:created>
  <dcterms:modified xsi:type="dcterms:W3CDTF">2018-11-29T23:44:27Z</dcterms:modified>
  <cp:category/>
</cp:coreProperties>
</file>