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330" r:id="rId2"/>
    <p:sldId id="312" r:id="rId3"/>
    <p:sldId id="313" r:id="rId4"/>
    <p:sldId id="315" r:id="rId5"/>
    <p:sldId id="314" r:id="rId6"/>
    <p:sldId id="301" r:id="rId7"/>
    <p:sldId id="316" r:id="rId8"/>
    <p:sldId id="317" r:id="rId9"/>
    <p:sldId id="329" r:id="rId10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" initials="D" lastIdx="1" clrIdx="0">
    <p:extLst>
      <p:ext uri="{19B8F6BF-5375-455C-9EA6-DF929625EA0E}">
        <p15:presenceInfo xmlns:p15="http://schemas.microsoft.com/office/powerpoint/2012/main" userId="D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FD6F"/>
    <a:srgbClr val="FFFF66"/>
    <a:srgbClr val="FF6600"/>
    <a:srgbClr val="FF3300"/>
    <a:srgbClr val="FF19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FECB4D8-DB02-4DC6-A0A2-4F2EBAE1DC90}" styleName="Estilo medio 1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93D81CF-94F2-401A-BA57-92F5A7B2D0C5}" styleName="Estilo me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24" autoAdjust="0"/>
    <p:restoredTop sz="88214" autoAdjust="0"/>
  </p:normalViewPr>
  <p:slideViewPr>
    <p:cSldViewPr snapToGrid="0" showGuides="1">
      <p:cViewPr varScale="1">
        <p:scale>
          <a:sx n="60" d="100"/>
          <a:sy n="60" d="100"/>
        </p:scale>
        <p:origin x="144" y="156"/>
      </p:cViewPr>
      <p:guideLst>
        <p:guide orient="horz" pos="2160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FEA20A-9E5F-4284-865F-FF2EB6BFDA86}" type="datetimeFigureOut">
              <a:rPr lang="es-ES" smtClean="0"/>
              <a:t>30/11/2018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9CF6A6-11F6-4534-96CE-CF5DF78047E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009735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9CF6A6-11F6-4534-96CE-CF5DF78047EF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610277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9CF6A6-11F6-4534-96CE-CF5DF78047EF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901241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Mialgias 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9CF6A6-11F6-4534-96CE-CF5DF78047EF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636692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9CF6A6-11F6-4534-96CE-CF5DF78047EF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805122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0B9D12-4B35-454C-8EBC-6697DDBF9A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C897FCE-2678-4D49-BD87-A7D4D01975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CD48204-09F5-45DC-9C9C-9D269A5753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24FB6-8493-4CA7-A343-E2DFF7FA5A02}" type="datetimeFigureOut">
              <a:rPr lang="es-ES" smtClean="0"/>
              <a:t>30/11/2018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A169536-D48D-45B2-9834-8E55FEA83D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AE6D3F9-D6D4-41BE-9D8C-815DB1C2C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4002F-7DC0-4602-9A7B-6A5C894924F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138562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EC73EB-3893-4C8E-8BB5-D4F0E262DA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73D5B7D-FBAE-4DC4-898E-A209CE5821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7000156-E82F-4DCE-A2B1-593ABB075D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24FB6-8493-4CA7-A343-E2DFF7FA5A02}" type="datetimeFigureOut">
              <a:rPr lang="es-ES" smtClean="0"/>
              <a:t>30/11/2018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76A6859-71D9-4DF5-B05E-E0553B9FD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189A20A-FD6A-4E09-AA40-E37D0ABBE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4002F-7DC0-4602-9A7B-6A5C894924F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91591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2478375-B02D-4E5E-9072-5FE71DB40F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CA92D2D-5B56-48CC-B666-216D761F02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9BCC2BD-5FA6-40F8-B956-FA66CB0AA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24FB6-8493-4CA7-A343-E2DFF7FA5A02}" type="datetimeFigureOut">
              <a:rPr lang="es-ES" smtClean="0"/>
              <a:t>30/11/2018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9F25863-4976-42DD-98D1-8CCDF6AE3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7C93B33-1418-4811-A06C-C0B48E728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4002F-7DC0-4602-9A7B-6A5C894924F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99498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B2EEB0-C7F3-4B63-B8FB-4EEAD8BC3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8735EBD-0E87-47DB-9D92-9B0645AC32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A08A4C9-EBFB-445B-A8DE-8941E0CBF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24FB6-8493-4CA7-A343-E2DFF7FA5A02}" type="datetimeFigureOut">
              <a:rPr lang="es-ES" smtClean="0"/>
              <a:t>30/11/2018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56F480C-1B14-4E2C-AD70-42E9FC7B7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34A068C-4536-45CB-9E5B-FFD082120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4002F-7DC0-4602-9A7B-6A5C894924F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98194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696954-3EB8-44AF-A140-4B392736E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8C8FF22-B95D-4611-BFA4-0C5A2F5C1D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65813B-64B5-447C-A3CA-8273784B5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24FB6-8493-4CA7-A343-E2DFF7FA5A02}" type="datetimeFigureOut">
              <a:rPr lang="es-ES" smtClean="0"/>
              <a:t>30/11/2018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5C7B04C-9270-4AC9-B6DE-31DD6A2579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51F151A-246A-4616-87D3-E38F00402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4002F-7DC0-4602-9A7B-6A5C894924F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72950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CA853E-F2AF-4247-B787-B4DD5FDEF3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62FAB36-4B95-49E6-AE0F-0E3D7F58AD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546C37E-AA95-461B-B083-A4BCBA1713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95D1CEC-9BA9-488E-9756-E83E4ED019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24FB6-8493-4CA7-A343-E2DFF7FA5A02}" type="datetimeFigureOut">
              <a:rPr lang="es-ES" smtClean="0"/>
              <a:t>30/11/2018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E495485-30D5-4874-8412-2C08464C0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5252D3A-2270-42F3-B212-02BCE2697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4002F-7DC0-4602-9A7B-6A5C894924F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59532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504BB7-EFF7-4295-A0B4-C3468A9FD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BD50C76-D3FC-4603-A2AE-CBEACB59D3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25CE42A-B2ED-476C-B23D-F03D87D701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545A8091-3441-4031-8918-202924A0C9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D6DB1EF-D450-44AC-8285-F793CD6E63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9A2C951-12A8-4712-905C-E766B76D31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24FB6-8493-4CA7-A343-E2DFF7FA5A02}" type="datetimeFigureOut">
              <a:rPr lang="es-ES" smtClean="0"/>
              <a:t>30/11/2018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BB50BBF-7D44-4FD4-B50F-CDEB71E6A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212E2ED-F6CF-433B-A6C0-5DDE76127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4002F-7DC0-4602-9A7B-6A5C894924F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05037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BDB188-9BB2-4069-8CDC-50C4412BBF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C3E0B08-A18D-4BC6-80A9-FA9D22FB80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24FB6-8493-4CA7-A343-E2DFF7FA5A02}" type="datetimeFigureOut">
              <a:rPr lang="es-ES" smtClean="0"/>
              <a:t>30/11/2018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77B77BC-9444-4DFE-AE96-A2EB22C2D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EEA3910-80ED-4823-B9E9-C124E94EA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4002F-7DC0-4602-9A7B-6A5C894924F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49893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4E8D6614-F1B0-4D9C-B795-9106754BE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24FB6-8493-4CA7-A343-E2DFF7FA5A02}" type="datetimeFigureOut">
              <a:rPr lang="es-ES" smtClean="0"/>
              <a:t>30/11/2018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C014039-3F4F-402F-80CA-26D184BA1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2F461FF-5B12-42E0-9DCF-E9B876234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4002F-7DC0-4602-9A7B-6A5C894924F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65248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35535B-0E1D-4AC8-BD3B-D75F9B1F3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B5EE11F-7C81-43D9-AC83-FB0349F38A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ECF9911-9407-456D-A0B3-9CBF4931EC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27AED85-5BDC-4B9E-8344-87A5922A1F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24FB6-8493-4CA7-A343-E2DFF7FA5A02}" type="datetimeFigureOut">
              <a:rPr lang="es-ES" smtClean="0"/>
              <a:t>30/11/2018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3F7BA13-3442-45AC-B968-2B697E0CE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DD67B3C-AE8F-4267-B65E-783E830F2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4002F-7DC0-4602-9A7B-6A5C894924F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20748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9D15F6-A3CA-489C-A7B7-31536F4B6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81AE97E3-2ED4-4C96-9AD3-E14148641A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FE4A6C3-1315-460A-A30A-4F3D457846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D172BE9-2CCE-4A74-B1D1-0CCD5E2EF9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24FB6-8493-4CA7-A343-E2DFF7FA5A02}" type="datetimeFigureOut">
              <a:rPr lang="es-ES" smtClean="0"/>
              <a:t>30/11/2018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8AA15EC-0102-4453-B074-8903AF0DE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C15AA94-DA99-4FF1-B055-08DCBAADC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4002F-7DC0-4602-9A7B-6A5C894924F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40866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1B8677F0-EE65-4330-8CBC-4B8B2890C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465BEFB-B573-4E5A-A13B-C82E67FDF1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FFEC1A3-87F0-46BC-BF21-735B69C164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424FB6-8493-4CA7-A343-E2DFF7FA5A02}" type="datetimeFigureOut">
              <a:rPr lang="es-ES" smtClean="0"/>
              <a:t>30/11/2018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7CCA3FE-0FE1-4619-8699-9E6C0E86A8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D3BAAFF-C8A2-44F4-BD55-F0C325E653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34002F-7DC0-4602-9A7B-6A5C894924F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67183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478BE3FB-7B9B-4F26-BCAB-A2F3558CBC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1283" y="5576024"/>
            <a:ext cx="1943100" cy="9525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8E33AB68-3BD8-4DC0-B731-677B35409BC4}"/>
              </a:ext>
            </a:extLst>
          </p:cNvPr>
          <p:cNvSpPr txBox="1"/>
          <p:nvPr/>
        </p:nvSpPr>
        <p:spPr>
          <a:xfrm>
            <a:off x="342587" y="412543"/>
            <a:ext cx="11596765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solidFill>
                  <a:schemeClr val="accent6">
                    <a:lumMod val="75000"/>
                  </a:schemeClr>
                </a:solidFill>
              </a:rPr>
              <a:t>X CURSO DE ACTUALIZACIÓN EN PATOLOGÍA AUTOINMUNE</a:t>
            </a:r>
          </a:p>
          <a:p>
            <a:pPr algn="ctr"/>
            <a:r>
              <a:rPr lang="es-ES" sz="2800" b="1" dirty="0">
                <a:solidFill>
                  <a:schemeClr val="accent6">
                    <a:lumMod val="75000"/>
                  </a:schemeClr>
                </a:solidFill>
              </a:rPr>
              <a:t>SÍNDROMES AUTOINFLAMATORIOS SISTÉMICOS </a:t>
            </a:r>
          </a:p>
          <a:p>
            <a:pPr algn="ctr"/>
            <a:r>
              <a:rPr lang="es-ES" sz="2800" b="1" dirty="0">
                <a:solidFill>
                  <a:schemeClr val="accent6">
                    <a:lumMod val="75000"/>
                  </a:schemeClr>
                </a:solidFill>
              </a:rPr>
              <a:t>(fiebre, genética e historias)</a:t>
            </a:r>
          </a:p>
          <a:p>
            <a:r>
              <a:rPr lang="es-ES" dirty="0"/>
              <a:t>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560F4F9-6D41-4AA5-883E-9F82AB28C4AC}"/>
              </a:ext>
            </a:extLst>
          </p:cNvPr>
          <p:cNvSpPr txBox="1"/>
          <p:nvPr/>
        </p:nvSpPr>
        <p:spPr>
          <a:xfrm>
            <a:off x="234850" y="5983068"/>
            <a:ext cx="8168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Hotel Antequera (Antequera, Málaga)</a:t>
            </a:r>
          </a:p>
          <a:p>
            <a:r>
              <a:rPr lang="es-ES" dirty="0"/>
              <a:t>30 de Noviembre y 1 de Diciembre de 2018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4F65473-F9E1-490A-AD30-ECB740D0200C}"/>
              </a:ext>
            </a:extLst>
          </p:cNvPr>
          <p:cNvSpPr txBox="1"/>
          <p:nvPr/>
        </p:nvSpPr>
        <p:spPr>
          <a:xfrm>
            <a:off x="914402" y="2788172"/>
            <a:ext cx="10448145" cy="1323439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4000" b="1" dirty="0"/>
              <a:t>CASO CLÍNICO DE PACIENTE DE 31 AÑOS CON CUADRO FEBRIL PROLONGADO</a:t>
            </a:r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52E75B5D-AD48-47D2-AD3C-02FA892138C3}"/>
              </a:ext>
            </a:extLst>
          </p:cNvPr>
          <p:cNvCxnSpPr>
            <a:cxnSpLocks/>
          </p:cNvCxnSpPr>
          <p:nvPr/>
        </p:nvCxnSpPr>
        <p:spPr>
          <a:xfrm>
            <a:off x="0" y="1978702"/>
            <a:ext cx="12192000" cy="0"/>
          </a:xfrm>
          <a:prstGeom prst="line">
            <a:avLst/>
          </a:prstGeom>
          <a:ln w="76200">
            <a:solidFill>
              <a:schemeClr val="accent6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CuadroTexto 10">
            <a:extLst>
              <a:ext uri="{FF2B5EF4-FFF2-40B4-BE49-F238E27FC236}">
                <a16:creationId xmlns:a16="http://schemas.microsoft.com/office/drawing/2014/main" id="{8753D843-6253-4CFB-914A-F79E82323A67}"/>
              </a:ext>
            </a:extLst>
          </p:cNvPr>
          <p:cNvSpPr txBox="1"/>
          <p:nvPr/>
        </p:nvSpPr>
        <p:spPr>
          <a:xfrm>
            <a:off x="931892" y="4349642"/>
            <a:ext cx="10448145" cy="707886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chemeClr val="tx1"/>
                </a:solidFill>
              </a:rPr>
              <a:t>Esther Sánchez-García, Cristina </a:t>
            </a:r>
            <a:r>
              <a:rPr lang="es-ES" sz="2000" b="1" dirty="0" err="1">
                <a:solidFill>
                  <a:schemeClr val="tx1"/>
                </a:solidFill>
              </a:rPr>
              <a:t>Lojo</a:t>
            </a:r>
            <a:r>
              <a:rPr lang="es-ES" sz="2000" b="1" dirty="0">
                <a:solidFill>
                  <a:schemeClr val="tx1"/>
                </a:solidFill>
              </a:rPr>
              <a:t> Cruz, Eduardo Gañán Moreno y María Erostarbe </a:t>
            </a:r>
            <a:r>
              <a:rPr lang="es-ES" sz="2000" b="1" dirty="0" err="1">
                <a:solidFill>
                  <a:schemeClr val="tx1"/>
                </a:solidFill>
              </a:rPr>
              <a:t>Gallardo</a:t>
            </a:r>
            <a:endParaRPr lang="es-ES" sz="2000" b="1" dirty="0">
              <a:solidFill>
                <a:schemeClr val="tx1"/>
              </a:solidFill>
            </a:endParaRPr>
          </a:p>
          <a:p>
            <a:pPr algn="ctr"/>
            <a:r>
              <a:rPr lang="es-ES" sz="2000" b="1" dirty="0">
                <a:solidFill>
                  <a:schemeClr val="tx1"/>
                </a:solidFill>
              </a:rPr>
              <a:t>AGS Sur de Sevilla. Hospital Universitario Virgen de Valme (Sevilla)</a:t>
            </a:r>
          </a:p>
        </p:txBody>
      </p:sp>
    </p:spTree>
    <p:extLst>
      <p:ext uri="{BB962C8B-B14F-4D97-AF65-F5344CB8AC3E}">
        <p14:creationId xmlns:p14="http://schemas.microsoft.com/office/powerpoint/2010/main" val="31530111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BEAFCDC4-AF84-4068-B49E-AC24D2E6263D}"/>
              </a:ext>
            </a:extLst>
          </p:cNvPr>
          <p:cNvSpPr txBox="1"/>
          <p:nvPr/>
        </p:nvSpPr>
        <p:spPr>
          <a:xfrm>
            <a:off x="599607" y="494675"/>
            <a:ext cx="11197652" cy="59061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91CC64A-BF82-4817-9A3A-23FB20DB73C4}"/>
              </a:ext>
            </a:extLst>
          </p:cNvPr>
          <p:cNvSpPr txBox="1"/>
          <p:nvPr/>
        </p:nvSpPr>
        <p:spPr>
          <a:xfrm>
            <a:off x="394741" y="164897"/>
            <a:ext cx="115382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/>
              <a:t>Enero 2018: </a:t>
            </a:r>
            <a:r>
              <a:rPr lang="es-ES" sz="3600" dirty="0"/>
              <a:t>Hombre de 31 años remitido por fiebre de 3m</a:t>
            </a:r>
            <a:endParaRPr lang="es-ES" dirty="0"/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ECD22293-63CB-4BA8-95CC-06A6D832C1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2273472"/>
              </p:ext>
            </p:extLst>
          </p:nvPr>
        </p:nvGraphicFramePr>
        <p:xfrm>
          <a:off x="394741" y="1379883"/>
          <a:ext cx="11402518" cy="42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0807">
                  <a:extLst>
                    <a:ext uri="{9D8B030D-6E8A-4147-A177-3AD203B41FA5}">
                      <a16:colId xmlns:a16="http://schemas.microsoft.com/office/drawing/2014/main" val="1151436769"/>
                    </a:ext>
                  </a:extLst>
                </a:gridCol>
                <a:gridCol w="10341711">
                  <a:extLst>
                    <a:ext uri="{9D8B030D-6E8A-4147-A177-3AD203B41FA5}">
                      <a16:colId xmlns:a16="http://schemas.microsoft.com/office/drawing/2014/main" val="38581412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ES" sz="2200" b="1" dirty="0">
                          <a:solidFill>
                            <a:schemeClr val="bg1"/>
                          </a:solidFill>
                        </a:rPr>
                        <a:t>AP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s-ES" sz="2200" b="0" dirty="0">
                          <a:solidFill>
                            <a:schemeClr val="bg1"/>
                          </a:solidFill>
                        </a:rPr>
                        <a:t>Contacto con caballos y perros. Mecánico. 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0642142"/>
                  </a:ext>
                </a:extLst>
              </a:tr>
            </a:tbl>
          </a:graphicData>
        </a:graphic>
      </p:graphicFrame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2362942F-C5F5-4FCE-9BE7-4188E6170B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974869"/>
              </p:ext>
            </p:extLst>
          </p:nvPr>
        </p:nvGraphicFramePr>
        <p:xfrm>
          <a:off x="394741" y="884214"/>
          <a:ext cx="11402518" cy="42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0807">
                  <a:extLst>
                    <a:ext uri="{9D8B030D-6E8A-4147-A177-3AD203B41FA5}">
                      <a16:colId xmlns:a16="http://schemas.microsoft.com/office/drawing/2014/main" val="1151436769"/>
                    </a:ext>
                  </a:extLst>
                </a:gridCol>
                <a:gridCol w="10341711">
                  <a:extLst>
                    <a:ext uri="{9D8B030D-6E8A-4147-A177-3AD203B41FA5}">
                      <a16:colId xmlns:a16="http://schemas.microsoft.com/office/drawing/2014/main" val="385814122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s-ES" sz="2200" dirty="0">
                          <a:solidFill>
                            <a:schemeClr val="tx1"/>
                          </a:solidFill>
                        </a:rPr>
                        <a:t>AF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200" b="0" dirty="0">
                          <a:solidFill>
                            <a:schemeClr val="tx1"/>
                          </a:solidFill>
                        </a:rPr>
                        <a:t>Sin interés. 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0642142"/>
                  </a:ext>
                </a:extLst>
              </a:tr>
            </a:tbl>
          </a:graphicData>
        </a:graphic>
      </p:graphicFrame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D0A6C508-2725-4466-9B73-6B1D7E0B8B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8558164"/>
              </p:ext>
            </p:extLst>
          </p:nvPr>
        </p:nvGraphicFramePr>
        <p:xfrm>
          <a:off x="394741" y="1875759"/>
          <a:ext cx="11402518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0807">
                  <a:extLst>
                    <a:ext uri="{9D8B030D-6E8A-4147-A177-3AD203B41FA5}">
                      <a16:colId xmlns:a16="http://schemas.microsoft.com/office/drawing/2014/main" val="1151436769"/>
                    </a:ext>
                  </a:extLst>
                </a:gridCol>
                <a:gridCol w="10341711">
                  <a:extLst>
                    <a:ext uri="{9D8B030D-6E8A-4147-A177-3AD203B41FA5}">
                      <a16:colId xmlns:a16="http://schemas.microsoft.com/office/drawing/2014/main" val="3858141224"/>
                    </a:ext>
                  </a:extLst>
                </a:gridCol>
              </a:tblGrid>
              <a:tr h="3102028">
                <a:tc>
                  <a:txBody>
                    <a:bodyPr/>
                    <a:lstStyle/>
                    <a:p>
                      <a:r>
                        <a:rPr lang="es-ES" sz="2400" b="1" dirty="0"/>
                        <a:t>EA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s-ES" sz="2200" b="0" baseline="0" dirty="0">
                          <a:sym typeface="Wingdings" panose="05000000000000000000" pitchFamily="2" charset="2"/>
                        </a:rPr>
                        <a:t>Derivado por Infecciosos para estudio de episodios de fiebre de 2-3 días de evolución, vespertina con picos nocturnos de hasta 41ºC y febrícula diaria de 37-37,5ºC. Respuesta a antitérmicos pero no a varios ciclos de antibióticos y estudio Microbiológico completamente negativo. 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s-ES" sz="2200" b="0" baseline="0" dirty="0">
                          <a:sym typeface="Wingdings" panose="05000000000000000000" pitchFamily="2" charset="2"/>
                        </a:rPr>
                        <a:t>Resumen evolutivo del cuadro febril: </a:t>
                      </a:r>
                      <a:endParaRPr lang="es-ES" sz="2200" dirty="0"/>
                    </a:p>
                    <a:p>
                      <a:pPr algn="just"/>
                      <a:r>
                        <a:rPr lang="es-ES" sz="2200" b="0" dirty="0"/>
                        <a:t>- 2006: SFDI de etiología no filiada (remitió con </a:t>
                      </a:r>
                      <a:r>
                        <a:rPr lang="es-ES" sz="2200" b="0" dirty="0" err="1"/>
                        <a:t>doxiclicina</a:t>
                      </a:r>
                      <a:r>
                        <a:rPr lang="es-ES" sz="2200" b="0" dirty="0"/>
                        <a:t>).</a:t>
                      </a:r>
                    </a:p>
                    <a:p>
                      <a:pPr algn="just"/>
                      <a:r>
                        <a:rPr lang="es-ES" sz="2200" b="0" dirty="0"/>
                        <a:t>- 2017: Varias consultas por fiebre (</a:t>
                      </a:r>
                      <a:r>
                        <a:rPr lang="es-ES" sz="2200" b="0" dirty="0" err="1"/>
                        <a:t>Sd</a:t>
                      </a:r>
                      <a:r>
                        <a:rPr lang="es-ES" sz="2200" b="0" dirty="0"/>
                        <a:t> </a:t>
                      </a:r>
                      <a:r>
                        <a:rPr lang="es-ES" sz="2200" b="0" dirty="0" err="1"/>
                        <a:t>mononucleósico</a:t>
                      </a:r>
                      <a:r>
                        <a:rPr lang="es-ES" sz="2200" b="0" dirty="0"/>
                        <a:t>). Serologías negativas. IgG VEB+.</a:t>
                      </a:r>
                    </a:p>
                    <a:p>
                      <a:pPr algn="just"/>
                      <a:r>
                        <a:rPr lang="es-ES" sz="2200" b="0" dirty="0"/>
                        <a:t>- Ingreso en nov-17 en Infecciosos: Fiebre de origen no infeccioso, se deriva  a CCEE MIN. 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s-ES" sz="2200" b="0" baseline="0" dirty="0">
                          <a:sym typeface="Wingdings" panose="05000000000000000000" pitchFamily="2" charset="2"/>
                        </a:rPr>
                        <a:t> Además, refiere:</a:t>
                      </a:r>
                    </a:p>
                    <a:p>
                      <a:pPr marL="342900" indent="-342900">
                        <a:buFontTx/>
                        <a:buChar char="-"/>
                      </a:pPr>
                      <a:r>
                        <a:rPr lang="es-ES" sz="2200" b="0" baseline="0" dirty="0">
                          <a:sym typeface="Wingdings" panose="05000000000000000000" pitchFamily="2" charset="2"/>
                        </a:rPr>
                        <a:t>Astenia leve-moderada, sudoración profusa y </a:t>
                      </a:r>
                      <a:r>
                        <a:rPr lang="es-ES" sz="2200" b="0" baseline="0" dirty="0" err="1">
                          <a:sym typeface="Wingdings" panose="05000000000000000000" pitchFamily="2" charset="2"/>
                        </a:rPr>
                        <a:t>poliartralgias</a:t>
                      </a:r>
                      <a:r>
                        <a:rPr lang="es-ES" sz="2200" b="0" baseline="0" dirty="0">
                          <a:sym typeface="Wingdings" panose="05000000000000000000" pitchFamily="2" charset="2"/>
                        </a:rPr>
                        <a:t> (muñecas, rodillas y caderas) durante crisis.</a:t>
                      </a:r>
                    </a:p>
                    <a:p>
                      <a:pPr marL="342900" indent="-342900">
                        <a:buFontTx/>
                        <a:buChar char="-"/>
                      </a:pPr>
                      <a:r>
                        <a:rPr lang="es-ES" sz="2200" b="0" baseline="0" dirty="0">
                          <a:sym typeface="Wingdings" panose="05000000000000000000" pitchFamily="2" charset="2"/>
                        </a:rPr>
                        <a:t>Anorexia y pérdida de 6 Kg.</a:t>
                      </a:r>
                      <a:endParaRPr lang="es-ES" sz="2400" b="0" baseline="0" dirty="0">
                        <a:sym typeface="Wingdings" panose="05000000000000000000" pitchFamily="2" charset="2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0642142"/>
                  </a:ext>
                </a:extLst>
              </a:tr>
            </a:tbl>
          </a:graphicData>
        </a:graphic>
      </p:graphicFrame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CFD5EB55-018D-4927-9C4B-CAC550C283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2039420"/>
              </p:ext>
            </p:extLst>
          </p:nvPr>
        </p:nvGraphicFramePr>
        <p:xfrm>
          <a:off x="394741" y="6035261"/>
          <a:ext cx="11402518" cy="76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0807">
                  <a:extLst>
                    <a:ext uri="{9D8B030D-6E8A-4147-A177-3AD203B41FA5}">
                      <a16:colId xmlns:a16="http://schemas.microsoft.com/office/drawing/2014/main" val="1151436769"/>
                    </a:ext>
                  </a:extLst>
                </a:gridCol>
                <a:gridCol w="10341711">
                  <a:extLst>
                    <a:ext uri="{9D8B030D-6E8A-4147-A177-3AD203B41FA5}">
                      <a16:colId xmlns:a16="http://schemas.microsoft.com/office/drawing/2014/main" val="38581412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ES" sz="2200" b="1" dirty="0"/>
                        <a:t>EF</a:t>
                      </a: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Tx/>
                        <a:buChar char="-"/>
                      </a:pPr>
                      <a:r>
                        <a:rPr lang="es-ES" sz="2200" b="0" dirty="0"/>
                        <a:t>Adenopatía inguinal rodadera de 0,5 cm (aumenta durante fiebre)</a:t>
                      </a:r>
                    </a:p>
                    <a:p>
                      <a:pPr marL="342900" indent="-342900">
                        <a:buFontTx/>
                        <a:buChar char="-"/>
                      </a:pPr>
                      <a:r>
                        <a:rPr lang="es-ES" sz="2200" b="0" dirty="0"/>
                        <a:t>ACR normal pero a 100 </a:t>
                      </a:r>
                      <a:r>
                        <a:rPr lang="es-ES" sz="2200" b="0" dirty="0" err="1"/>
                        <a:t>lpm</a:t>
                      </a:r>
                      <a:r>
                        <a:rPr lang="es-ES" sz="2200" b="0" dirty="0"/>
                        <a:t>.</a:t>
                      </a: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06421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81369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73A2556C-DB54-4AF2-8AE6-57EC6568AFF1}"/>
              </a:ext>
            </a:extLst>
          </p:cNvPr>
          <p:cNvSpPr txBox="1"/>
          <p:nvPr/>
        </p:nvSpPr>
        <p:spPr>
          <a:xfrm>
            <a:off x="203200" y="832685"/>
            <a:ext cx="11812249" cy="58477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sz="2200" b="1" dirty="0"/>
              <a:t>HALLAZGOS ANALÍTICOS RELEVANTES:</a:t>
            </a:r>
          </a:p>
          <a:p>
            <a:pPr marL="457200" indent="-457200">
              <a:buFontTx/>
              <a:buChar char="-"/>
            </a:pPr>
            <a:r>
              <a:rPr lang="es-ES" sz="2200" dirty="0"/>
              <a:t>HM con Leucos 11580 (N 8700, Mo 1040), Hb 8,4 </a:t>
            </a:r>
            <a:r>
              <a:rPr lang="es-ES" sz="2200" dirty="0">
                <a:sym typeface="Wingdings" panose="05000000000000000000" pitchFamily="2" charset="2"/>
              </a:rPr>
              <a:t> 7,6 (VCM 78,7), </a:t>
            </a:r>
            <a:r>
              <a:rPr lang="es-ES" sz="2200" dirty="0" err="1">
                <a:sym typeface="Wingdings" panose="05000000000000000000" pitchFamily="2" charset="2"/>
              </a:rPr>
              <a:t>Htc</a:t>
            </a:r>
            <a:r>
              <a:rPr lang="es-ES" sz="2200" dirty="0">
                <a:sym typeface="Wingdings" panose="05000000000000000000" pitchFamily="2" charset="2"/>
              </a:rPr>
              <a:t> 27%, </a:t>
            </a:r>
            <a:r>
              <a:rPr lang="es-ES" sz="2200" dirty="0" err="1">
                <a:sym typeface="Wingdings" panose="05000000000000000000" pitchFamily="2" charset="2"/>
              </a:rPr>
              <a:t>plaq</a:t>
            </a:r>
            <a:r>
              <a:rPr lang="es-ES" sz="2200" dirty="0">
                <a:sym typeface="Wingdings" panose="05000000000000000000" pitchFamily="2" charset="2"/>
              </a:rPr>
              <a:t>. 388000. Coagulación normal. Orina normal.</a:t>
            </a:r>
          </a:p>
          <a:p>
            <a:pPr marL="457200" indent="-457200">
              <a:buFontTx/>
              <a:buChar char="-"/>
            </a:pPr>
            <a:r>
              <a:rPr lang="es-ES" sz="2200" dirty="0">
                <a:sym typeface="Wingdings" panose="05000000000000000000" pitchFamily="2" charset="2"/>
              </a:rPr>
              <a:t>RFA:  VSG 116  45, PCR 150,8  52. B2MG 3 mg/l.</a:t>
            </a:r>
          </a:p>
          <a:p>
            <a:pPr marL="457200" indent="-457200">
              <a:buFontTx/>
              <a:buChar char="-"/>
            </a:pPr>
            <a:r>
              <a:rPr lang="es-ES" sz="2200" dirty="0">
                <a:sym typeface="Wingdings" panose="05000000000000000000" pitchFamily="2" charset="2"/>
              </a:rPr>
              <a:t>BQ general normal. Proteínas 7,7. MMTT normales. V12 y folato normales. Perfil férrico: hierro 9, IST 3,88%, ferritina 180. Hipergammaglobulinemia policlonal.</a:t>
            </a:r>
          </a:p>
          <a:p>
            <a:pPr marL="457200" indent="-457200">
              <a:buFontTx/>
              <a:buChar char="-"/>
            </a:pPr>
            <a:r>
              <a:rPr lang="es-ES" sz="2200" dirty="0">
                <a:sym typeface="Wingdings" panose="05000000000000000000" pitchFamily="2" charset="2"/>
              </a:rPr>
              <a:t>Autoinmunidad complemento con estudio </a:t>
            </a:r>
            <a:r>
              <a:rPr lang="es-ES" sz="2200" dirty="0" err="1">
                <a:sym typeface="Wingdings" panose="05000000000000000000" pitchFamily="2" charset="2"/>
              </a:rPr>
              <a:t>anticeliaquía</a:t>
            </a:r>
            <a:r>
              <a:rPr lang="es-ES" sz="2200" dirty="0">
                <a:sym typeface="Wingdings" panose="05000000000000000000" pitchFamily="2" charset="2"/>
              </a:rPr>
              <a:t> normal.</a:t>
            </a:r>
          </a:p>
          <a:p>
            <a:pPr marL="457200" indent="-457200">
              <a:buFontTx/>
              <a:buChar char="-"/>
            </a:pPr>
            <a:r>
              <a:rPr lang="es-ES" sz="2200" dirty="0">
                <a:sym typeface="Wingdings" panose="05000000000000000000" pitchFamily="2" charset="2"/>
              </a:rPr>
              <a:t>Estudio microbiológico con serología ampliada, HC seriados, Mantoux, </a:t>
            </a:r>
            <a:r>
              <a:rPr lang="es-ES" sz="2200" dirty="0" err="1">
                <a:sym typeface="Wingdings" panose="05000000000000000000" pitchFamily="2" charset="2"/>
              </a:rPr>
              <a:t>Septifast</a:t>
            </a:r>
            <a:r>
              <a:rPr lang="es-ES" sz="2200" dirty="0">
                <a:sym typeface="Wingdings" panose="05000000000000000000" pitchFamily="2" charset="2"/>
              </a:rPr>
              <a:t>, Ag galactomanano respiratorio (-).</a:t>
            </a:r>
          </a:p>
          <a:p>
            <a:r>
              <a:rPr lang="es-ES" sz="2200" b="1" dirty="0">
                <a:sym typeface="Wingdings" panose="05000000000000000000" pitchFamily="2" charset="2"/>
              </a:rPr>
              <a:t>TC tórax (abdomen previo normal): </a:t>
            </a:r>
            <a:r>
              <a:rPr lang="es-ES" sz="2200" dirty="0">
                <a:sym typeface="Wingdings" panose="05000000000000000000" pitchFamily="2" charset="2"/>
              </a:rPr>
              <a:t>LM nódulo de 0,3 cm, </a:t>
            </a:r>
            <a:r>
              <a:rPr lang="es-ES" sz="2200" dirty="0" err="1">
                <a:sym typeface="Wingdings" panose="05000000000000000000" pitchFamily="2" charset="2"/>
              </a:rPr>
              <a:t>espiculado</a:t>
            </a:r>
            <a:r>
              <a:rPr lang="es-ES" sz="2200" dirty="0">
                <a:sym typeface="Wingdings" panose="05000000000000000000" pitchFamily="2" charset="2"/>
              </a:rPr>
              <a:t>, posiblemente cavitado no visible en TC previo. Bazo ligeramente agrandado.</a:t>
            </a:r>
          </a:p>
          <a:p>
            <a:r>
              <a:rPr lang="es-ES" sz="2200" b="1" dirty="0">
                <a:sym typeface="Wingdings" panose="05000000000000000000" pitchFamily="2" charset="2"/>
              </a:rPr>
              <a:t>Eco </a:t>
            </a:r>
            <a:r>
              <a:rPr lang="es-ES" sz="2200" b="1" dirty="0" err="1">
                <a:sym typeface="Wingdings" panose="05000000000000000000" pitchFamily="2" charset="2"/>
              </a:rPr>
              <a:t>abd</a:t>
            </a:r>
            <a:r>
              <a:rPr lang="es-ES" sz="2200" b="1" dirty="0">
                <a:sym typeface="Wingdings" panose="05000000000000000000" pitchFamily="2" charset="2"/>
              </a:rPr>
              <a:t>.: </a:t>
            </a:r>
            <a:r>
              <a:rPr lang="es-ES" sz="2200" dirty="0">
                <a:sym typeface="Wingdings" panose="05000000000000000000" pitchFamily="2" charset="2"/>
              </a:rPr>
              <a:t>LHI ligeramente aumentado y bazo globuloso, en el límite superior.</a:t>
            </a:r>
          </a:p>
          <a:p>
            <a:r>
              <a:rPr lang="es-ES" sz="2200" b="1" dirty="0">
                <a:sym typeface="Wingdings" panose="05000000000000000000" pitchFamily="2" charset="2"/>
              </a:rPr>
              <a:t>Ecografía testicular</a:t>
            </a:r>
            <a:r>
              <a:rPr lang="es-ES" sz="2200" dirty="0">
                <a:sym typeface="Wingdings" panose="05000000000000000000" pitchFamily="2" charset="2"/>
              </a:rPr>
              <a:t>: quiste epididimario izq. sin otros hallazgos.</a:t>
            </a:r>
          </a:p>
          <a:p>
            <a:r>
              <a:rPr lang="es-ES" sz="2200" b="1" dirty="0">
                <a:sym typeface="Wingdings" panose="05000000000000000000" pitchFamily="2" charset="2"/>
              </a:rPr>
              <a:t>FBC con </a:t>
            </a:r>
            <a:r>
              <a:rPr lang="es-ES" sz="2200" b="1" dirty="0" err="1">
                <a:sym typeface="Wingdings" panose="05000000000000000000" pitchFamily="2" charset="2"/>
              </a:rPr>
              <a:t>broncoaspirado</a:t>
            </a:r>
            <a:r>
              <a:rPr lang="es-ES" sz="2200" b="1" dirty="0">
                <a:sym typeface="Wingdings" panose="05000000000000000000" pitchFamily="2" charset="2"/>
              </a:rPr>
              <a:t> </a:t>
            </a:r>
            <a:r>
              <a:rPr lang="es-ES" sz="2200" dirty="0">
                <a:sym typeface="Wingdings" panose="05000000000000000000" pitchFamily="2" charset="2"/>
              </a:rPr>
              <a:t>sin alteraciones pero con contaminación H. influenza. Citología y AP de </a:t>
            </a:r>
            <a:r>
              <a:rPr lang="es-ES" sz="2200" dirty="0" err="1">
                <a:sym typeface="Wingdings" panose="05000000000000000000" pitchFamily="2" charset="2"/>
              </a:rPr>
              <a:t>broncoaspirado</a:t>
            </a:r>
            <a:r>
              <a:rPr lang="es-ES" sz="2200" dirty="0">
                <a:sym typeface="Wingdings" panose="05000000000000000000" pitchFamily="2" charset="2"/>
              </a:rPr>
              <a:t> (-).</a:t>
            </a:r>
          </a:p>
          <a:p>
            <a:r>
              <a:rPr lang="es-ES" sz="2200" b="1" dirty="0">
                <a:sym typeface="Wingdings" panose="05000000000000000000" pitchFamily="2" charset="2"/>
              </a:rPr>
              <a:t>ETT, EDA </a:t>
            </a:r>
            <a:r>
              <a:rPr lang="es-ES" sz="2200" dirty="0">
                <a:sym typeface="Wingdings" panose="05000000000000000000" pitchFamily="2" charset="2"/>
              </a:rPr>
              <a:t>(</a:t>
            </a:r>
            <a:r>
              <a:rPr lang="es-ES" sz="2200" dirty="0" err="1">
                <a:sym typeface="Wingdings" panose="05000000000000000000" pitchFamily="2" charset="2"/>
              </a:rPr>
              <a:t>Bx</a:t>
            </a:r>
            <a:r>
              <a:rPr lang="es-ES" sz="2200" dirty="0">
                <a:sym typeface="Wingdings" panose="05000000000000000000" pitchFamily="2" charset="2"/>
              </a:rPr>
              <a:t> gástrica infiltrado inflamatorio </a:t>
            </a:r>
            <a:r>
              <a:rPr lang="es-ES" sz="2200" dirty="0" err="1">
                <a:sym typeface="Wingdings" panose="05000000000000000000" pitchFamily="2" charset="2"/>
              </a:rPr>
              <a:t>crón</a:t>
            </a:r>
            <a:r>
              <a:rPr lang="es-ES" sz="2200" dirty="0">
                <a:sym typeface="Wingdings" panose="05000000000000000000" pitchFamily="2" charset="2"/>
              </a:rPr>
              <a:t>. inespecífico), </a:t>
            </a:r>
            <a:r>
              <a:rPr lang="es-ES" sz="2200" b="1" dirty="0">
                <a:sym typeface="Wingdings" panose="05000000000000000000" pitchFamily="2" charset="2"/>
              </a:rPr>
              <a:t>Colonoscopia</a:t>
            </a:r>
            <a:r>
              <a:rPr lang="es-ES" sz="2200" dirty="0">
                <a:sym typeface="Wingdings" panose="05000000000000000000" pitchFamily="2" charset="2"/>
              </a:rPr>
              <a:t> (</a:t>
            </a:r>
            <a:r>
              <a:rPr lang="es-ES" sz="2200" dirty="0" err="1">
                <a:sym typeface="Wingdings" panose="05000000000000000000" pitchFamily="2" charset="2"/>
              </a:rPr>
              <a:t>Bx</a:t>
            </a:r>
            <a:r>
              <a:rPr lang="es-ES" sz="2200" dirty="0">
                <a:sym typeface="Wingdings" panose="05000000000000000000" pitchFamily="2" charset="2"/>
              </a:rPr>
              <a:t> </a:t>
            </a:r>
            <a:r>
              <a:rPr lang="es-ES" sz="2200" dirty="0" err="1">
                <a:sym typeface="Wingdings" panose="05000000000000000000" pitchFamily="2" charset="2"/>
              </a:rPr>
              <a:t>ileon</a:t>
            </a:r>
            <a:r>
              <a:rPr lang="es-ES" sz="2200" dirty="0">
                <a:sym typeface="Wingdings" panose="05000000000000000000" pitchFamily="2" charset="2"/>
              </a:rPr>
              <a:t> terminal normal) y </a:t>
            </a:r>
            <a:r>
              <a:rPr lang="es-ES" sz="2200" b="1" dirty="0">
                <a:sym typeface="Wingdings" panose="05000000000000000000" pitchFamily="2" charset="2"/>
              </a:rPr>
              <a:t>EED </a:t>
            </a:r>
            <a:r>
              <a:rPr lang="es-ES" sz="2200" dirty="0">
                <a:sym typeface="Wingdings" panose="05000000000000000000" pitchFamily="2" charset="2"/>
              </a:rPr>
              <a:t>normales.  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2DF792D-44C2-4A7B-B53F-E9A0345B9929}"/>
              </a:ext>
            </a:extLst>
          </p:cNvPr>
          <p:cNvSpPr txBox="1"/>
          <p:nvPr/>
        </p:nvSpPr>
        <p:spPr>
          <a:xfrm>
            <a:off x="203200" y="175976"/>
            <a:ext cx="11812249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/>
              <a:t>EXPLORACIONES COMPLEMENTARIAS</a:t>
            </a:r>
          </a:p>
        </p:txBody>
      </p:sp>
    </p:spTree>
    <p:extLst>
      <p:ext uri="{BB962C8B-B14F-4D97-AF65-F5344CB8AC3E}">
        <p14:creationId xmlns:p14="http://schemas.microsoft.com/office/powerpoint/2010/main" val="21158410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40342C9B-4519-443A-847E-9AA4DA1C5F9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005" t="18739" r="1576" b="36962"/>
          <a:stretch/>
        </p:blipFill>
        <p:spPr>
          <a:xfrm>
            <a:off x="2987846" y="938233"/>
            <a:ext cx="6289333" cy="4981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8158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73A2556C-DB54-4AF2-8AE6-57EC6568AFF1}"/>
              </a:ext>
            </a:extLst>
          </p:cNvPr>
          <p:cNvSpPr txBox="1"/>
          <p:nvPr/>
        </p:nvSpPr>
        <p:spPr>
          <a:xfrm>
            <a:off x="467360" y="832685"/>
            <a:ext cx="4368800" cy="58477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sz="2200" b="1" dirty="0"/>
              <a:t>- PET-TC: </a:t>
            </a:r>
            <a:r>
              <a:rPr lang="es-ES" sz="2200" dirty="0"/>
              <a:t>Aumento de captación difuso de MO de esqueleto axial y fémures de origen reactivo. Ligera captación en LM de 1 cm con SUV 1,14 (máx. 0,9), foco de </a:t>
            </a:r>
            <a:r>
              <a:rPr lang="es-ES" sz="2200" dirty="0" err="1"/>
              <a:t>hipercaptación</a:t>
            </a:r>
            <a:r>
              <a:rPr lang="es-ES" sz="2200" dirty="0"/>
              <a:t> en corteza temporal derecha y aumento de captación intestinal por aumento del peristaltismo.</a:t>
            </a:r>
          </a:p>
          <a:p>
            <a:r>
              <a:rPr lang="es-ES" sz="2200" b="1" dirty="0">
                <a:sym typeface="Wingdings" panose="05000000000000000000" pitchFamily="2" charset="2"/>
              </a:rPr>
              <a:t>- RM craneal c/c </a:t>
            </a:r>
            <a:r>
              <a:rPr lang="es-ES" sz="2200" dirty="0">
                <a:sym typeface="Wingdings" panose="05000000000000000000" pitchFamily="2" charset="2"/>
              </a:rPr>
              <a:t>sin hallazgos. </a:t>
            </a:r>
          </a:p>
          <a:p>
            <a:r>
              <a:rPr lang="es-ES" sz="2200" b="1" dirty="0">
                <a:sym typeface="Wingdings" panose="05000000000000000000" pitchFamily="2" charset="2"/>
              </a:rPr>
              <a:t>- FO</a:t>
            </a:r>
            <a:r>
              <a:rPr lang="es-ES" sz="2200" dirty="0">
                <a:sym typeface="Wingdings" panose="05000000000000000000" pitchFamily="2" charset="2"/>
              </a:rPr>
              <a:t> normal</a:t>
            </a:r>
          </a:p>
          <a:p>
            <a:r>
              <a:rPr lang="es-ES" sz="2200" b="1" dirty="0">
                <a:sym typeface="Wingdings" panose="05000000000000000000" pitchFamily="2" charset="2"/>
              </a:rPr>
              <a:t>- </a:t>
            </a:r>
            <a:r>
              <a:rPr lang="es-ES" sz="2200" b="1" dirty="0" err="1">
                <a:sym typeface="Wingdings" panose="05000000000000000000" pitchFamily="2" charset="2"/>
              </a:rPr>
              <a:t>EnteroRM</a:t>
            </a:r>
            <a:r>
              <a:rPr lang="es-ES" sz="2200" b="1" dirty="0">
                <a:sym typeface="Wingdings" panose="05000000000000000000" pitchFamily="2" charset="2"/>
              </a:rPr>
              <a:t> </a:t>
            </a:r>
            <a:r>
              <a:rPr lang="es-ES" sz="2200" dirty="0">
                <a:sym typeface="Wingdings" panose="05000000000000000000" pitchFamily="2" charset="2"/>
              </a:rPr>
              <a:t>normal.</a:t>
            </a:r>
          </a:p>
          <a:p>
            <a:r>
              <a:rPr lang="es-ES" sz="2200" b="1" dirty="0">
                <a:sym typeface="Wingdings" panose="05000000000000000000" pitchFamily="2" charset="2"/>
              </a:rPr>
              <a:t>- Estudio de MO</a:t>
            </a:r>
            <a:r>
              <a:rPr lang="es-ES" sz="2200" dirty="0">
                <a:sym typeface="Wingdings" panose="05000000000000000000" pitchFamily="2" charset="2"/>
              </a:rPr>
              <a:t>: material hipercelular con hiperplasia granulocítica por </a:t>
            </a:r>
            <a:r>
              <a:rPr lang="es-ES" sz="2200" dirty="0" err="1">
                <a:sym typeface="Wingdings" panose="05000000000000000000" pitchFamily="2" charset="2"/>
              </a:rPr>
              <a:t>turn-over</a:t>
            </a:r>
            <a:r>
              <a:rPr lang="es-ES" sz="2200" dirty="0">
                <a:sym typeface="Wingdings" panose="05000000000000000000" pitchFamily="2" charset="2"/>
              </a:rPr>
              <a:t> elevado. </a:t>
            </a:r>
            <a:r>
              <a:rPr lang="es-ES" sz="2200" b="1" dirty="0">
                <a:sym typeface="Wingdings" panose="05000000000000000000" pitchFamily="2" charset="2"/>
              </a:rPr>
              <a:t>- </a:t>
            </a:r>
            <a:r>
              <a:rPr lang="es-ES" sz="2200" b="1" dirty="0" err="1">
                <a:sym typeface="Wingdings" panose="05000000000000000000" pitchFamily="2" charset="2"/>
              </a:rPr>
              <a:t>Bx</a:t>
            </a:r>
            <a:r>
              <a:rPr lang="es-ES" sz="2200" b="1" dirty="0">
                <a:sym typeface="Wingdings" panose="05000000000000000000" pitchFamily="2" charset="2"/>
              </a:rPr>
              <a:t> MO </a:t>
            </a:r>
            <a:r>
              <a:rPr lang="es-ES" sz="2200" dirty="0">
                <a:sym typeface="Wingdings" panose="05000000000000000000" pitchFamily="2" charset="2"/>
              </a:rPr>
              <a:t>sin hallazgos. </a:t>
            </a:r>
          </a:p>
          <a:p>
            <a:r>
              <a:rPr lang="es-ES" sz="2200" b="1" dirty="0">
                <a:sym typeface="Wingdings" panose="05000000000000000000" pitchFamily="2" charset="2"/>
              </a:rPr>
              <a:t>- JAK2 y BCR/ABL </a:t>
            </a:r>
            <a:r>
              <a:rPr lang="es-ES" sz="2200" dirty="0">
                <a:sym typeface="Wingdings" panose="05000000000000000000" pitchFamily="2" charset="2"/>
              </a:rPr>
              <a:t>negativos. 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2DF792D-44C2-4A7B-B53F-E9A0345B9929}"/>
              </a:ext>
            </a:extLst>
          </p:cNvPr>
          <p:cNvSpPr txBox="1"/>
          <p:nvPr/>
        </p:nvSpPr>
        <p:spPr>
          <a:xfrm>
            <a:off x="449704" y="175976"/>
            <a:ext cx="11362545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/>
              <a:t>EXPLORACIONES COMPLEMENTARIAS (II)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0672181-3664-47A9-9659-05BD09586C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0664" y="2209599"/>
            <a:ext cx="6828112" cy="4633362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C3EFE799-6C1D-4946-B42B-4C94E3E8012C}"/>
              </a:ext>
            </a:extLst>
          </p:cNvPr>
          <p:cNvSpPr txBox="1"/>
          <p:nvPr/>
        </p:nvSpPr>
        <p:spPr>
          <a:xfrm>
            <a:off x="5242264" y="925125"/>
            <a:ext cx="6549665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sz="2400" b="1" dirty="0">
                <a:sym typeface="Wingdings" panose="05000000000000000000" pitchFamily="2" charset="2"/>
              </a:rPr>
              <a:t>ESTUDIO GENÉTICO DE ENFERMEDADES AUTOINFLAMATORIAS: mutación heterocigota del gen TNFRSF1A P.r92.Q compatible con TRAPS.</a:t>
            </a:r>
          </a:p>
        </p:txBody>
      </p:sp>
    </p:spTree>
    <p:extLst>
      <p:ext uri="{BB962C8B-B14F-4D97-AF65-F5344CB8AC3E}">
        <p14:creationId xmlns:p14="http://schemas.microsoft.com/office/powerpoint/2010/main" val="2641289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4BEDD53F-3F57-490C-8C6D-06F86D9BAB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41763" cy="685800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45115914-FBBB-4D88-8EFE-E3C3E12AFFDE}"/>
              </a:ext>
            </a:extLst>
          </p:cNvPr>
          <p:cNvSpPr txBox="1"/>
          <p:nvPr/>
        </p:nvSpPr>
        <p:spPr>
          <a:xfrm>
            <a:off x="967323" y="1153629"/>
            <a:ext cx="10355897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b="1" dirty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SÍNDROME PERIÓDICO ASOCIADO AL FACTOR DE NECROSIS TUMORAL (TRAPS):</a:t>
            </a:r>
          </a:p>
          <a:p>
            <a:r>
              <a:rPr lang="es-ES" sz="3200" b="1" dirty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*** Criterios clínicos: fiebre recurrente, cefalea, </a:t>
            </a:r>
            <a:r>
              <a:rPr lang="es-ES" sz="3200" b="1" dirty="0" err="1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rash</a:t>
            </a:r>
            <a:r>
              <a:rPr lang="es-ES" sz="3200" b="1" dirty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cutánea, mialgias de MMII y sinovitis rodilla derecha</a:t>
            </a:r>
          </a:p>
          <a:p>
            <a:r>
              <a:rPr lang="es-ES" sz="3200" b="1" dirty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*** Aumento persistente de RFA y AA</a:t>
            </a:r>
          </a:p>
          <a:p>
            <a:r>
              <a:rPr lang="es-ES" sz="3200" b="1" dirty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*** Estudio genético: Mutación heterocigota del gen TNFRSF1A P.r92.Q</a:t>
            </a:r>
          </a:p>
        </p:txBody>
      </p:sp>
    </p:spTree>
    <p:extLst>
      <p:ext uri="{BB962C8B-B14F-4D97-AF65-F5344CB8AC3E}">
        <p14:creationId xmlns:p14="http://schemas.microsoft.com/office/powerpoint/2010/main" val="1378016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A1D90EE3-BC99-4B28-907D-1D3FB9877142}"/>
              </a:ext>
            </a:extLst>
          </p:cNvPr>
          <p:cNvSpPr/>
          <p:nvPr/>
        </p:nvSpPr>
        <p:spPr>
          <a:xfrm>
            <a:off x="180220" y="404730"/>
            <a:ext cx="2625776" cy="419729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b="1" dirty="0">
                <a:solidFill>
                  <a:schemeClr val="bg1"/>
                </a:solidFill>
              </a:rPr>
              <a:t>INGRESO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6C87D9E6-69CA-4083-B2F1-110D6DE00305}"/>
              </a:ext>
            </a:extLst>
          </p:cNvPr>
          <p:cNvSpPr/>
          <p:nvPr/>
        </p:nvSpPr>
        <p:spPr>
          <a:xfrm>
            <a:off x="200540" y="2250526"/>
            <a:ext cx="2625776" cy="2728210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b="1" dirty="0"/>
              <a:t>MARZO 2018</a:t>
            </a:r>
          </a:p>
          <a:p>
            <a:r>
              <a:rPr lang="es-ES" dirty="0"/>
              <a:t>Excelente situación pero al ↓ Pred inicio de periodos alternantes de fiebre de 2-3 días con períodos sin fiebre de 2-3 días</a:t>
            </a:r>
          </a:p>
          <a:p>
            <a:r>
              <a:rPr lang="es-ES" dirty="0"/>
              <a:t>VSG 45, PCR 28,4, Hb 10,7, </a:t>
            </a:r>
            <a:r>
              <a:rPr lang="es-ES" dirty="0" err="1"/>
              <a:t>Htc</a:t>
            </a:r>
            <a:r>
              <a:rPr lang="es-ES" dirty="0"/>
              <a:t> 36%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3FE32BA0-A122-4BC7-99D1-CB197E001338}"/>
              </a:ext>
            </a:extLst>
          </p:cNvPr>
          <p:cNvSpPr/>
          <p:nvPr/>
        </p:nvSpPr>
        <p:spPr>
          <a:xfrm>
            <a:off x="3084145" y="292080"/>
            <a:ext cx="2844388" cy="1984626"/>
          </a:xfrm>
          <a:prstGeom prst="rect">
            <a:avLst/>
          </a:prstGeom>
          <a:solidFill>
            <a:srgbClr val="F3FD6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dirty="0">
                <a:solidFill>
                  <a:schemeClr val="tx1"/>
                </a:solidFill>
                <a:sym typeface="Wingdings" panose="05000000000000000000" pitchFamily="2" charset="2"/>
              </a:rPr>
              <a:t>- Pred 20 mg/d en desc.</a:t>
            </a:r>
          </a:p>
          <a:p>
            <a:r>
              <a:rPr lang="es-ES" dirty="0">
                <a:solidFill>
                  <a:schemeClr val="tx1"/>
                </a:solidFill>
                <a:sym typeface="Wingdings" panose="05000000000000000000" pitchFamily="2" charset="2"/>
              </a:rPr>
              <a:t>- Omeprazol 20 mg/d</a:t>
            </a:r>
          </a:p>
          <a:p>
            <a:r>
              <a:rPr lang="es-ES" dirty="0">
                <a:solidFill>
                  <a:schemeClr val="tx1"/>
                </a:solidFill>
                <a:sym typeface="Wingdings" panose="05000000000000000000" pitchFamily="2" charset="2"/>
              </a:rPr>
              <a:t>- Calcio/Vitamina D/24h</a:t>
            </a:r>
          </a:p>
          <a:p>
            <a:r>
              <a:rPr lang="es-ES" dirty="0">
                <a:solidFill>
                  <a:schemeClr val="tx1"/>
                </a:solidFill>
                <a:sym typeface="Wingdings" panose="05000000000000000000" pitchFamily="2" charset="2"/>
              </a:rPr>
              <a:t>- Hierro oral/24h</a:t>
            </a:r>
          </a:p>
          <a:p>
            <a:r>
              <a:rPr lang="es-ES" dirty="0">
                <a:solidFill>
                  <a:schemeClr val="tx1"/>
                </a:solidFill>
                <a:sym typeface="Wingdings" panose="05000000000000000000" pitchFamily="2" charset="2"/>
              </a:rPr>
              <a:t>- Sulfametoxazol 800 mg/</a:t>
            </a:r>
            <a:r>
              <a:rPr lang="es-ES" dirty="0" err="1">
                <a:solidFill>
                  <a:schemeClr val="tx1"/>
                </a:solidFill>
                <a:sym typeface="Wingdings" panose="05000000000000000000" pitchFamily="2" charset="2"/>
              </a:rPr>
              <a:t>Trimetoprim</a:t>
            </a:r>
            <a:r>
              <a:rPr lang="es-ES" dirty="0">
                <a:solidFill>
                  <a:schemeClr val="tx1"/>
                </a:solidFill>
                <a:sym typeface="Wingdings" panose="05000000000000000000" pitchFamily="2" charset="2"/>
              </a:rPr>
              <a:t> 160 mg/48h.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0C97743A-FAF6-4D1B-B126-3F55B1485DB1}"/>
              </a:ext>
            </a:extLst>
          </p:cNvPr>
          <p:cNvSpPr/>
          <p:nvPr/>
        </p:nvSpPr>
        <p:spPr>
          <a:xfrm>
            <a:off x="9346122" y="422720"/>
            <a:ext cx="2590546" cy="140608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dirty="0">
                <a:sym typeface="Wingdings" panose="05000000000000000000" pitchFamily="2" charset="2"/>
              </a:rPr>
              <a:t>ABRIL 2018</a:t>
            </a:r>
          </a:p>
          <a:p>
            <a:r>
              <a:rPr lang="es-ES" dirty="0">
                <a:sym typeface="Wingdings" panose="05000000000000000000" pitchFamily="2" charset="2"/>
              </a:rPr>
              <a:t>Cefalea y artralgias al ↓ Pred a 12,5 mg/d.</a:t>
            </a:r>
          </a:p>
          <a:p>
            <a:r>
              <a:rPr lang="es-ES" dirty="0">
                <a:sym typeface="Wingdings" panose="05000000000000000000" pitchFamily="2" charset="2"/>
              </a:rPr>
              <a:t>HM normal, VSG 28, PCR 34.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43E4B485-1208-41E7-B99C-FF133B39A9E0}"/>
              </a:ext>
            </a:extLst>
          </p:cNvPr>
          <p:cNvSpPr/>
          <p:nvPr/>
        </p:nvSpPr>
        <p:spPr>
          <a:xfrm>
            <a:off x="9356282" y="3335314"/>
            <a:ext cx="2580386" cy="1984627"/>
          </a:xfrm>
          <a:prstGeom prst="rect">
            <a:avLst/>
          </a:prstGeom>
          <a:solidFill>
            <a:schemeClr val="accent6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dirty="0">
                <a:sym typeface="Wingdings" panose="05000000000000000000" pitchFamily="2" charset="2"/>
              </a:rPr>
              <a:t>JUNIO 2018</a:t>
            </a:r>
          </a:p>
          <a:p>
            <a:r>
              <a:rPr lang="es-ES" dirty="0">
                <a:sym typeface="Wingdings" panose="05000000000000000000" pitchFamily="2" charset="2"/>
              </a:rPr>
              <a:t>Sin fiebre ni astenia pero cefalea vespertina que cede con la toma de Pred.</a:t>
            </a:r>
          </a:p>
          <a:p>
            <a:r>
              <a:rPr lang="es-ES" dirty="0">
                <a:sym typeface="Wingdings" panose="05000000000000000000" pitchFamily="2" charset="2"/>
              </a:rPr>
              <a:t>Hb 11,3, </a:t>
            </a:r>
            <a:r>
              <a:rPr lang="es-ES" dirty="0" err="1">
                <a:sym typeface="Wingdings" panose="05000000000000000000" pitchFamily="2" charset="2"/>
              </a:rPr>
              <a:t>Htc</a:t>
            </a:r>
            <a:r>
              <a:rPr lang="es-ES" dirty="0">
                <a:sym typeface="Wingdings" panose="05000000000000000000" pitchFamily="2" charset="2"/>
              </a:rPr>
              <a:t> 35%, VSG 96, PCR 85,2.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6BE2C9B-DCB6-413A-A86D-C5FBF3582303}"/>
              </a:ext>
            </a:extLst>
          </p:cNvPr>
          <p:cNvSpPr txBox="1"/>
          <p:nvPr/>
        </p:nvSpPr>
        <p:spPr>
          <a:xfrm>
            <a:off x="180220" y="844153"/>
            <a:ext cx="2625776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/>
              <a:t>Contactamos con expertos del Ramón y Cajal y del Hospital de Vigo y dudas con </a:t>
            </a:r>
            <a:r>
              <a:rPr lang="es-ES" dirty="0" err="1"/>
              <a:t>Enf</a:t>
            </a:r>
            <a:r>
              <a:rPr lang="es-ES" dirty="0"/>
              <a:t>. </a:t>
            </a:r>
            <a:r>
              <a:rPr lang="es-ES" dirty="0" err="1"/>
              <a:t>Still</a:t>
            </a:r>
            <a:endParaRPr lang="es-ES" dirty="0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AA64CFC1-47A2-4D54-B6F3-C8DEA408B139}"/>
              </a:ext>
            </a:extLst>
          </p:cNvPr>
          <p:cNvSpPr/>
          <p:nvPr/>
        </p:nvSpPr>
        <p:spPr>
          <a:xfrm>
            <a:off x="3114625" y="2622848"/>
            <a:ext cx="2813908" cy="1984627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dirty="0">
                <a:solidFill>
                  <a:schemeClr val="tx1"/>
                </a:solidFill>
                <a:sym typeface="Wingdings" panose="05000000000000000000" pitchFamily="2" charset="2"/>
              </a:rPr>
              <a:t>- Pred 30 mg/d en desc.</a:t>
            </a:r>
          </a:p>
          <a:p>
            <a:r>
              <a:rPr lang="es-ES" dirty="0">
                <a:solidFill>
                  <a:schemeClr val="tx1"/>
                </a:solidFill>
                <a:sym typeface="Wingdings" panose="05000000000000000000" pitchFamily="2" charset="2"/>
              </a:rPr>
              <a:t>- Omeprazol 20 mg/d</a:t>
            </a:r>
          </a:p>
          <a:p>
            <a:r>
              <a:rPr lang="es-ES" dirty="0">
                <a:solidFill>
                  <a:schemeClr val="tx1"/>
                </a:solidFill>
                <a:sym typeface="Wingdings" panose="05000000000000000000" pitchFamily="2" charset="2"/>
              </a:rPr>
              <a:t>- Calcio/Vitamina D/24h</a:t>
            </a:r>
          </a:p>
          <a:p>
            <a:r>
              <a:rPr lang="es-ES" dirty="0">
                <a:solidFill>
                  <a:schemeClr val="tx1"/>
                </a:solidFill>
                <a:sym typeface="Wingdings" panose="05000000000000000000" pitchFamily="2" charset="2"/>
              </a:rPr>
              <a:t>- Hierro oral/24h</a:t>
            </a:r>
          </a:p>
          <a:p>
            <a:r>
              <a:rPr lang="es-ES" dirty="0">
                <a:solidFill>
                  <a:schemeClr val="tx1"/>
                </a:solidFill>
                <a:sym typeface="Wingdings" panose="05000000000000000000" pitchFamily="2" charset="2"/>
              </a:rPr>
              <a:t>- Sulfametoxazol 800 mg/</a:t>
            </a:r>
            <a:r>
              <a:rPr lang="es-ES" dirty="0" err="1">
                <a:solidFill>
                  <a:schemeClr val="tx1"/>
                </a:solidFill>
                <a:sym typeface="Wingdings" panose="05000000000000000000" pitchFamily="2" charset="2"/>
              </a:rPr>
              <a:t>Trimetoprim</a:t>
            </a:r>
            <a:r>
              <a:rPr lang="es-ES" dirty="0">
                <a:solidFill>
                  <a:schemeClr val="tx1"/>
                </a:solidFill>
                <a:sym typeface="Wingdings" panose="05000000000000000000" pitchFamily="2" charset="2"/>
              </a:rPr>
              <a:t> 160 mg/48h.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506AFC8E-902B-4F4B-882E-96D26315744F}"/>
              </a:ext>
            </a:extLst>
          </p:cNvPr>
          <p:cNvSpPr/>
          <p:nvPr/>
        </p:nvSpPr>
        <p:spPr>
          <a:xfrm>
            <a:off x="210700" y="5138302"/>
            <a:ext cx="2625776" cy="1516833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b="1" dirty="0"/>
              <a:t>FINAL MARZO 2018</a:t>
            </a:r>
          </a:p>
          <a:p>
            <a:r>
              <a:rPr lang="es-ES" dirty="0"/>
              <a:t>Asintomático tras ↑Pred. </a:t>
            </a:r>
          </a:p>
          <a:p>
            <a:r>
              <a:rPr lang="es-ES" dirty="0"/>
              <a:t>VSG 28, PCR 9,2, Ferritina 322,7. Hb 12,5, </a:t>
            </a:r>
            <a:r>
              <a:rPr lang="es-ES" dirty="0" err="1"/>
              <a:t>Htc</a:t>
            </a:r>
            <a:r>
              <a:rPr lang="es-ES" dirty="0"/>
              <a:t> 42%</a:t>
            </a: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A74CC21C-959A-49D6-B034-084171778D8C}"/>
              </a:ext>
            </a:extLst>
          </p:cNvPr>
          <p:cNvSpPr/>
          <p:nvPr/>
        </p:nvSpPr>
        <p:spPr>
          <a:xfrm>
            <a:off x="3124785" y="5168881"/>
            <a:ext cx="2803748" cy="151683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dirty="0">
                <a:solidFill>
                  <a:schemeClr val="tx1"/>
                </a:solidFill>
                <a:sym typeface="Wingdings" panose="05000000000000000000" pitchFamily="2" charset="2"/>
              </a:rPr>
              <a:t>- PREDNISONA dividida en 2 dosis diarias en pauta descendente hasta 5 mg/d con descenso ≤5 mg/10d</a:t>
            </a:r>
          </a:p>
          <a:p>
            <a:r>
              <a:rPr lang="es-ES" dirty="0">
                <a:solidFill>
                  <a:schemeClr val="tx1"/>
                </a:solidFill>
                <a:sym typeface="Wingdings" panose="05000000000000000000" pitchFamily="2" charset="2"/>
              </a:rPr>
              <a:t>- </a:t>
            </a:r>
            <a:r>
              <a:rPr lang="es-ES" b="1" dirty="0">
                <a:solidFill>
                  <a:schemeClr val="tx1"/>
                </a:solidFill>
                <a:sym typeface="Wingdings" panose="05000000000000000000" pitchFamily="2" charset="2"/>
              </a:rPr>
              <a:t>SOLICITAMOS ANAKINRA</a:t>
            </a: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F85C8976-6A2F-4E51-92E5-C8F0F0F2153A}"/>
              </a:ext>
            </a:extLst>
          </p:cNvPr>
          <p:cNvSpPr/>
          <p:nvPr/>
        </p:nvSpPr>
        <p:spPr>
          <a:xfrm>
            <a:off x="6325185" y="322560"/>
            <a:ext cx="2844388" cy="168233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dirty="0">
                <a:solidFill>
                  <a:schemeClr val="tx1"/>
                </a:solidFill>
                <a:sym typeface="Wingdings" panose="05000000000000000000" pitchFamily="2" charset="2"/>
              </a:rPr>
              <a:t>- ANAKINRA 100 mg </a:t>
            </a:r>
            <a:r>
              <a:rPr lang="es-ES" dirty="0" err="1">
                <a:solidFill>
                  <a:schemeClr val="tx1"/>
                </a:solidFill>
                <a:sym typeface="Wingdings" panose="05000000000000000000" pitchFamily="2" charset="2"/>
              </a:rPr>
              <a:t>sc</a:t>
            </a:r>
            <a:r>
              <a:rPr lang="es-ES" dirty="0">
                <a:solidFill>
                  <a:schemeClr val="tx1"/>
                </a:solidFill>
                <a:sym typeface="Wingdings" panose="05000000000000000000" pitchFamily="2" charset="2"/>
              </a:rPr>
              <a:t>/d</a:t>
            </a:r>
          </a:p>
          <a:p>
            <a:r>
              <a:rPr lang="es-ES" dirty="0">
                <a:solidFill>
                  <a:schemeClr val="tx1"/>
                </a:solidFill>
                <a:sym typeface="Wingdings" panose="05000000000000000000" pitchFamily="2" charset="2"/>
              </a:rPr>
              <a:t>- Pred 7,5 mg-0-2,5 mg en pauta descendente hasta suspender.</a:t>
            </a:r>
          </a:p>
          <a:p>
            <a:r>
              <a:rPr lang="es-ES" dirty="0">
                <a:solidFill>
                  <a:schemeClr val="tx1"/>
                </a:solidFill>
              </a:rPr>
              <a:t>- Omeprazol y Ca/</a:t>
            </a:r>
            <a:r>
              <a:rPr lang="es-ES" dirty="0" err="1">
                <a:solidFill>
                  <a:schemeClr val="tx1"/>
                </a:solidFill>
              </a:rPr>
              <a:t>vitD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627A6C84-4877-4E9B-9418-CBB798DD3C38}"/>
              </a:ext>
            </a:extLst>
          </p:cNvPr>
          <p:cNvSpPr/>
          <p:nvPr/>
        </p:nvSpPr>
        <p:spPr>
          <a:xfrm>
            <a:off x="9356282" y="2097120"/>
            <a:ext cx="2590546" cy="1114561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dirty="0">
                <a:sym typeface="Wingdings" panose="05000000000000000000" pitchFamily="2" charset="2"/>
              </a:rPr>
              <a:t>FINAL ABRIL 2018</a:t>
            </a:r>
          </a:p>
          <a:p>
            <a:r>
              <a:rPr lang="es-ES" dirty="0">
                <a:sym typeface="Wingdings" panose="05000000000000000000" pitchFamily="2" charset="2"/>
              </a:rPr>
              <a:t>Fiebre al alba de 40ºC al ↓ Pred 2,5 mg/d</a:t>
            </a: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C006E695-E4F7-45B0-8C39-857093D68255}"/>
              </a:ext>
            </a:extLst>
          </p:cNvPr>
          <p:cNvSpPr/>
          <p:nvPr/>
        </p:nvSpPr>
        <p:spPr>
          <a:xfrm>
            <a:off x="6315025" y="2141200"/>
            <a:ext cx="2844388" cy="1001837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dirty="0">
                <a:solidFill>
                  <a:schemeClr val="tx1"/>
                </a:solidFill>
                <a:sym typeface="Wingdings" panose="05000000000000000000" pitchFamily="2" charset="2"/>
              </a:rPr>
              <a:t>- ANAKINRA 100 mg </a:t>
            </a:r>
            <a:r>
              <a:rPr lang="es-ES" dirty="0" err="1">
                <a:solidFill>
                  <a:schemeClr val="tx1"/>
                </a:solidFill>
                <a:sym typeface="Wingdings" panose="05000000000000000000" pitchFamily="2" charset="2"/>
              </a:rPr>
              <a:t>sc</a:t>
            </a:r>
            <a:r>
              <a:rPr lang="es-ES" dirty="0">
                <a:solidFill>
                  <a:schemeClr val="tx1"/>
                </a:solidFill>
                <a:sym typeface="Wingdings" panose="05000000000000000000" pitchFamily="2" charset="2"/>
              </a:rPr>
              <a:t>/d</a:t>
            </a:r>
          </a:p>
          <a:p>
            <a:r>
              <a:rPr lang="es-ES" dirty="0">
                <a:solidFill>
                  <a:schemeClr val="tx1"/>
                </a:solidFill>
                <a:sym typeface="Wingdings" panose="05000000000000000000" pitchFamily="2" charset="2"/>
              </a:rPr>
              <a:t>- Pred 0-0-5 mg.</a:t>
            </a:r>
          </a:p>
          <a:p>
            <a:r>
              <a:rPr lang="es-ES" dirty="0">
                <a:solidFill>
                  <a:schemeClr val="tx1"/>
                </a:solidFill>
              </a:rPr>
              <a:t>- Omeprazol y Ca/</a:t>
            </a:r>
            <a:r>
              <a:rPr lang="es-ES" dirty="0" err="1">
                <a:solidFill>
                  <a:schemeClr val="tx1"/>
                </a:solidFill>
              </a:rPr>
              <a:t>vitD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B12734D9-4975-4B76-B161-45E4660BDFDF}"/>
              </a:ext>
            </a:extLst>
          </p:cNvPr>
          <p:cNvSpPr/>
          <p:nvPr/>
        </p:nvSpPr>
        <p:spPr>
          <a:xfrm>
            <a:off x="6332515" y="3717661"/>
            <a:ext cx="2844388" cy="1001837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dirty="0">
                <a:solidFill>
                  <a:schemeClr val="tx1"/>
                </a:solidFill>
                <a:sym typeface="Wingdings" panose="05000000000000000000" pitchFamily="2" charset="2"/>
              </a:rPr>
              <a:t>- ANAKINRA 100 mg </a:t>
            </a:r>
            <a:r>
              <a:rPr lang="es-ES" dirty="0" err="1">
                <a:solidFill>
                  <a:schemeClr val="tx1"/>
                </a:solidFill>
                <a:sym typeface="Wingdings" panose="05000000000000000000" pitchFamily="2" charset="2"/>
              </a:rPr>
              <a:t>sc</a:t>
            </a:r>
            <a:r>
              <a:rPr lang="es-ES" dirty="0">
                <a:solidFill>
                  <a:schemeClr val="tx1"/>
                </a:solidFill>
                <a:sym typeface="Wingdings" panose="05000000000000000000" pitchFamily="2" charset="2"/>
              </a:rPr>
              <a:t>/d</a:t>
            </a:r>
          </a:p>
          <a:p>
            <a:r>
              <a:rPr lang="es-ES" dirty="0">
                <a:solidFill>
                  <a:schemeClr val="tx1"/>
                </a:solidFill>
                <a:sym typeface="Wingdings" panose="05000000000000000000" pitchFamily="2" charset="2"/>
              </a:rPr>
              <a:t>- Pred 0-2,5-5 mg.</a:t>
            </a:r>
          </a:p>
          <a:p>
            <a:r>
              <a:rPr lang="es-ES" dirty="0">
                <a:solidFill>
                  <a:schemeClr val="tx1"/>
                </a:solidFill>
              </a:rPr>
              <a:t>- Omeprazol y Ca/</a:t>
            </a:r>
            <a:r>
              <a:rPr lang="es-ES" dirty="0" err="1">
                <a:solidFill>
                  <a:schemeClr val="tx1"/>
                </a:solidFill>
              </a:rPr>
              <a:t>vitD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2D472C93-C5C7-4A27-ABD3-14B1FCB1FF80}"/>
              </a:ext>
            </a:extLst>
          </p:cNvPr>
          <p:cNvSpPr/>
          <p:nvPr/>
        </p:nvSpPr>
        <p:spPr>
          <a:xfrm>
            <a:off x="9373772" y="5471411"/>
            <a:ext cx="2580386" cy="1230123"/>
          </a:xfrm>
          <a:prstGeom prst="rect">
            <a:avLst/>
          </a:prstGeom>
          <a:solidFill>
            <a:schemeClr val="accent6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dirty="0">
                <a:sym typeface="Wingdings" panose="05000000000000000000" pitchFamily="2" charset="2"/>
              </a:rPr>
              <a:t>JULIO 2018</a:t>
            </a:r>
          </a:p>
          <a:p>
            <a:r>
              <a:rPr lang="es-ES" dirty="0">
                <a:sym typeface="Wingdings" panose="05000000000000000000" pitchFamily="2" charset="2"/>
              </a:rPr>
              <a:t>Asintomático</a:t>
            </a:r>
          </a:p>
          <a:p>
            <a:r>
              <a:rPr lang="es-ES" dirty="0">
                <a:sym typeface="Wingdings" panose="05000000000000000000" pitchFamily="2" charset="2"/>
              </a:rPr>
              <a:t>Hb 10,8, </a:t>
            </a:r>
            <a:r>
              <a:rPr lang="es-ES" dirty="0" err="1">
                <a:sym typeface="Wingdings" panose="05000000000000000000" pitchFamily="2" charset="2"/>
              </a:rPr>
              <a:t>Htc</a:t>
            </a:r>
            <a:r>
              <a:rPr lang="es-ES" dirty="0">
                <a:sym typeface="Wingdings" panose="05000000000000000000" pitchFamily="2" charset="2"/>
              </a:rPr>
              <a:t> 35%, VSG 73, PCR 54,8. AA &gt;8.</a:t>
            </a: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63D6B8D7-8188-40E3-A66D-B2F4E6BE1B3D}"/>
              </a:ext>
            </a:extLst>
          </p:cNvPr>
          <p:cNvSpPr/>
          <p:nvPr/>
        </p:nvSpPr>
        <p:spPr>
          <a:xfrm>
            <a:off x="6335015" y="5578931"/>
            <a:ext cx="2844388" cy="1001837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dirty="0">
                <a:solidFill>
                  <a:schemeClr val="tx1"/>
                </a:solidFill>
                <a:sym typeface="Wingdings" panose="05000000000000000000" pitchFamily="2" charset="2"/>
              </a:rPr>
              <a:t>- </a:t>
            </a:r>
            <a:r>
              <a:rPr lang="es-ES" b="1" dirty="0">
                <a:solidFill>
                  <a:schemeClr val="tx1"/>
                </a:solidFill>
                <a:sym typeface="Wingdings" panose="05000000000000000000" pitchFamily="2" charset="2"/>
              </a:rPr>
              <a:t>ANAKINRA 150 mg </a:t>
            </a:r>
            <a:r>
              <a:rPr lang="es-ES" b="1" dirty="0" err="1">
                <a:solidFill>
                  <a:schemeClr val="tx1"/>
                </a:solidFill>
                <a:sym typeface="Wingdings" panose="05000000000000000000" pitchFamily="2" charset="2"/>
              </a:rPr>
              <a:t>sc</a:t>
            </a:r>
            <a:r>
              <a:rPr lang="es-ES" b="1" dirty="0">
                <a:solidFill>
                  <a:schemeClr val="tx1"/>
                </a:solidFill>
                <a:sym typeface="Wingdings" panose="05000000000000000000" pitchFamily="2" charset="2"/>
              </a:rPr>
              <a:t>/d</a:t>
            </a:r>
          </a:p>
          <a:p>
            <a:r>
              <a:rPr lang="es-ES" dirty="0">
                <a:solidFill>
                  <a:schemeClr val="tx1"/>
                </a:solidFill>
                <a:sym typeface="Wingdings" panose="05000000000000000000" pitchFamily="2" charset="2"/>
              </a:rPr>
              <a:t>- Pred 0-2,5-5 mg.</a:t>
            </a:r>
          </a:p>
          <a:p>
            <a:r>
              <a:rPr lang="es-ES" dirty="0">
                <a:solidFill>
                  <a:schemeClr val="tx1"/>
                </a:solidFill>
              </a:rPr>
              <a:t>- Omeprazol y Ca/</a:t>
            </a:r>
            <a:r>
              <a:rPr lang="es-ES" dirty="0" err="1">
                <a:solidFill>
                  <a:schemeClr val="tx1"/>
                </a:solidFill>
              </a:rPr>
              <a:t>vitD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A5101B56-79EA-42FF-8247-DDCAEB4BD6FE}"/>
              </a:ext>
            </a:extLst>
          </p:cNvPr>
          <p:cNvSpPr/>
          <p:nvPr/>
        </p:nvSpPr>
        <p:spPr>
          <a:xfrm>
            <a:off x="6281715" y="5578931"/>
            <a:ext cx="2446649" cy="47273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Elipse 23">
            <a:extLst>
              <a:ext uri="{FF2B5EF4-FFF2-40B4-BE49-F238E27FC236}">
                <a16:creationId xmlns:a16="http://schemas.microsoft.com/office/drawing/2014/main" id="{65412A8A-D2F1-4BB4-A046-ED404B0363D4}"/>
              </a:ext>
            </a:extLst>
          </p:cNvPr>
          <p:cNvSpPr/>
          <p:nvPr/>
        </p:nvSpPr>
        <p:spPr>
          <a:xfrm>
            <a:off x="3047646" y="6247143"/>
            <a:ext cx="2832015" cy="47273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5741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9" grpId="0" animBg="1"/>
      <p:bldP spid="11" grpId="0" animBg="1"/>
      <p:bldP spid="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6" grpId="0" animBg="1"/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6C87D9E6-69CA-4083-B2F1-110D6DE00305}"/>
              </a:ext>
            </a:extLst>
          </p:cNvPr>
          <p:cNvSpPr/>
          <p:nvPr/>
        </p:nvSpPr>
        <p:spPr>
          <a:xfrm>
            <a:off x="200540" y="614244"/>
            <a:ext cx="2844388" cy="1753685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b="1" dirty="0"/>
              <a:t>AGOSTO 2018</a:t>
            </a:r>
          </a:p>
          <a:p>
            <a:r>
              <a:rPr lang="es-ES" dirty="0"/>
              <a:t>Febrícula 37,2ºC, cefalea, mialgias y astenia. </a:t>
            </a:r>
          </a:p>
          <a:p>
            <a:r>
              <a:rPr lang="es-ES" dirty="0"/>
              <a:t>VSG 54, PCR 64,6, ferritina 214, Hb 11,3, </a:t>
            </a:r>
            <a:r>
              <a:rPr lang="es-ES" dirty="0" err="1"/>
              <a:t>Htc</a:t>
            </a:r>
            <a:r>
              <a:rPr lang="es-ES" dirty="0"/>
              <a:t> 38%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0C97743A-FAF6-4D1B-B126-3F55B1485DB1}"/>
              </a:ext>
            </a:extLst>
          </p:cNvPr>
          <p:cNvSpPr/>
          <p:nvPr/>
        </p:nvSpPr>
        <p:spPr>
          <a:xfrm>
            <a:off x="9482020" y="809470"/>
            <a:ext cx="2570069" cy="1333483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>
                <a:sym typeface="Wingdings" panose="05000000000000000000" pitchFamily="2" charset="2"/>
              </a:rPr>
              <a:t>SEPTIEMBRE 2018</a:t>
            </a:r>
          </a:p>
          <a:p>
            <a:r>
              <a:rPr lang="es-ES" dirty="0">
                <a:sym typeface="Wingdings" panose="05000000000000000000" pitchFamily="2" charset="2"/>
              </a:rPr>
              <a:t>Asintomático.</a:t>
            </a:r>
          </a:p>
          <a:p>
            <a:r>
              <a:rPr lang="es-ES" dirty="0">
                <a:sym typeface="Wingdings" panose="05000000000000000000" pitchFamily="2" charset="2"/>
              </a:rPr>
              <a:t>HM normal. VSG 19, PCR 14,3.</a:t>
            </a: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F85C8976-6A2F-4E51-92E5-C8F0F0F2153A}"/>
              </a:ext>
            </a:extLst>
          </p:cNvPr>
          <p:cNvSpPr/>
          <p:nvPr/>
        </p:nvSpPr>
        <p:spPr>
          <a:xfrm>
            <a:off x="6342675" y="757547"/>
            <a:ext cx="2844388" cy="152096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dirty="0">
                <a:solidFill>
                  <a:schemeClr val="tx1"/>
                </a:solidFill>
                <a:sym typeface="Wingdings" panose="05000000000000000000" pitchFamily="2" charset="2"/>
              </a:rPr>
              <a:t>- ANAKINRA 150 mg </a:t>
            </a:r>
            <a:r>
              <a:rPr lang="es-ES" dirty="0" err="1">
                <a:solidFill>
                  <a:schemeClr val="tx1"/>
                </a:solidFill>
                <a:sym typeface="Wingdings" panose="05000000000000000000" pitchFamily="2" charset="2"/>
              </a:rPr>
              <a:t>sc</a:t>
            </a:r>
            <a:r>
              <a:rPr lang="es-ES" dirty="0">
                <a:solidFill>
                  <a:schemeClr val="tx1"/>
                </a:solidFill>
                <a:sym typeface="Wingdings" panose="05000000000000000000" pitchFamily="2" charset="2"/>
              </a:rPr>
              <a:t>/d</a:t>
            </a:r>
          </a:p>
          <a:p>
            <a:r>
              <a:rPr lang="es-ES" dirty="0">
                <a:solidFill>
                  <a:schemeClr val="tx1"/>
                </a:solidFill>
                <a:sym typeface="Wingdings" panose="05000000000000000000" pitchFamily="2" charset="2"/>
              </a:rPr>
              <a:t>- Pred 1,25-0-5 x15d  1,25-0-3,75 mg.</a:t>
            </a:r>
          </a:p>
          <a:p>
            <a:r>
              <a:rPr lang="es-ES" dirty="0">
                <a:solidFill>
                  <a:schemeClr val="tx1"/>
                </a:solidFill>
              </a:rPr>
              <a:t>- Omeprazol y Ca/</a:t>
            </a:r>
            <a:r>
              <a:rPr lang="es-ES" dirty="0" err="1">
                <a:solidFill>
                  <a:schemeClr val="tx1"/>
                </a:solidFill>
              </a:rPr>
              <a:t>vitD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15CEC341-097E-4DF0-BFEC-0EC067E396D1}"/>
              </a:ext>
            </a:extLst>
          </p:cNvPr>
          <p:cNvSpPr/>
          <p:nvPr/>
        </p:nvSpPr>
        <p:spPr>
          <a:xfrm>
            <a:off x="3089808" y="622221"/>
            <a:ext cx="2957909" cy="175368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dirty="0">
                <a:solidFill>
                  <a:schemeClr val="tx1"/>
                </a:solidFill>
                <a:sym typeface="Wingdings" panose="05000000000000000000" pitchFamily="2" charset="2"/>
              </a:rPr>
              <a:t>- ANAKINRA 150 mg </a:t>
            </a:r>
            <a:r>
              <a:rPr lang="es-ES" dirty="0" err="1">
                <a:solidFill>
                  <a:schemeClr val="tx1"/>
                </a:solidFill>
                <a:sym typeface="Wingdings" panose="05000000000000000000" pitchFamily="2" charset="2"/>
              </a:rPr>
              <a:t>sc</a:t>
            </a:r>
            <a:r>
              <a:rPr lang="es-ES" dirty="0">
                <a:solidFill>
                  <a:schemeClr val="tx1"/>
                </a:solidFill>
                <a:sym typeface="Wingdings" panose="05000000000000000000" pitchFamily="2" charset="2"/>
              </a:rPr>
              <a:t>/d</a:t>
            </a:r>
          </a:p>
          <a:p>
            <a:r>
              <a:rPr lang="es-ES" dirty="0">
                <a:solidFill>
                  <a:schemeClr val="tx1"/>
                </a:solidFill>
                <a:sym typeface="Wingdings" panose="05000000000000000000" pitchFamily="2" charset="2"/>
              </a:rPr>
              <a:t>- Pred 2,5-2,5-5  2,5-0-5 mg</a:t>
            </a:r>
          </a:p>
          <a:p>
            <a:r>
              <a:rPr lang="es-ES" dirty="0">
                <a:solidFill>
                  <a:schemeClr val="tx1"/>
                </a:solidFill>
              </a:rPr>
              <a:t>- Omeprazol y Ca/</a:t>
            </a:r>
            <a:r>
              <a:rPr lang="es-ES" dirty="0" err="1">
                <a:solidFill>
                  <a:schemeClr val="tx1"/>
                </a:solidFill>
              </a:rPr>
              <a:t>vitD</a:t>
            </a:r>
            <a:endParaRPr lang="es-ES" dirty="0">
              <a:solidFill>
                <a:schemeClr val="tx1"/>
              </a:solidFill>
            </a:endParaRPr>
          </a:p>
          <a:p>
            <a:endParaRPr lang="es-ES" dirty="0">
              <a:solidFill>
                <a:schemeClr val="tx1"/>
              </a:solidFill>
            </a:endParaRPr>
          </a:p>
          <a:p>
            <a:pPr algn="ctr"/>
            <a:r>
              <a:rPr lang="es-ES" b="1" dirty="0">
                <a:solidFill>
                  <a:schemeClr val="tx1"/>
                </a:solidFill>
              </a:rPr>
              <a:t>¿CANAKIMUMAB?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E6B672EE-A7D6-4B5E-86B0-5D88B90B3A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881" y="2840401"/>
            <a:ext cx="4511431" cy="3432345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756FD473-E9F9-4B42-8ADF-761A45944D98}"/>
              </a:ext>
            </a:extLst>
          </p:cNvPr>
          <p:cNvSpPr/>
          <p:nvPr/>
        </p:nvSpPr>
        <p:spPr>
          <a:xfrm>
            <a:off x="9484520" y="4049842"/>
            <a:ext cx="2570069" cy="1333483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>
                <a:sym typeface="Wingdings" panose="05000000000000000000" pitchFamily="2" charset="2"/>
              </a:rPr>
              <a:t>OCTUBRE 2018</a:t>
            </a:r>
          </a:p>
          <a:p>
            <a:r>
              <a:rPr lang="es-ES" dirty="0">
                <a:sym typeface="Wingdings" panose="05000000000000000000" pitchFamily="2" charset="2"/>
              </a:rPr>
              <a:t>Asintomático.</a:t>
            </a:r>
          </a:p>
          <a:p>
            <a:r>
              <a:rPr lang="es-ES" dirty="0">
                <a:sym typeface="Wingdings" panose="05000000000000000000" pitchFamily="2" charset="2"/>
              </a:rPr>
              <a:t>HM normal. VSG 1, PCR 10.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48A75803-A18C-45E0-A03A-96FB571A0B81}"/>
              </a:ext>
            </a:extLst>
          </p:cNvPr>
          <p:cNvSpPr/>
          <p:nvPr/>
        </p:nvSpPr>
        <p:spPr>
          <a:xfrm>
            <a:off x="6360165" y="3937952"/>
            <a:ext cx="2844388" cy="152096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dirty="0">
                <a:solidFill>
                  <a:schemeClr val="tx1"/>
                </a:solidFill>
                <a:sym typeface="Wingdings" panose="05000000000000000000" pitchFamily="2" charset="2"/>
              </a:rPr>
              <a:t>- ANAKINRA 150 mg </a:t>
            </a:r>
            <a:r>
              <a:rPr lang="es-ES" dirty="0" err="1">
                <a:solidFill>
                  <a:schemeClr val="tx1"/>
                </a:solidFill>
                <a:sym typeface="Wingdings" panose="05000000000000000000" pitchFamily="2" charset="2"/>
              </a:rPr>
              <a:t>sc</a:t>
            </a:r>
            <a:r>
              <a:rPr lang="es-ES" dirty="0">
                <a:solidFill>
                  <a:schemeClr val="tx1"/>
                </a:solidFill>
                <a:sym typeface="Wingdings" panose="05000000000000000000" pitchFamily="2" charset="2"/>
              </a:rPr>
              <a:t>/d</a:t>
            </a:r>
          </a:p>
          <a:p>
            <a:r>
              <a:rPr lang="es-ES" dirty="0">
                <a:solidFill>
                  <a:schemeClr val="tx1"/>
                </a:solidFill>
                <a:sym typeface="Wingdings" panose="05000000000000000000" pitchFamily="2" charset="2"/>
              </a:rPr>
              <a:t>- Pred 3,75 mg/d (noche).</a:t>
            </a:r>
          </a:p>
          <a:p>
            <a:r>
              <a:rPr lang="es-ES" dirty="0">
                <a:solidFill>
                  <a:schemeClr val="tx1"/>
                </a:solidFill>
              </a:rPr>
              <a:t>- Omeprazol y Ca/</a:t>
            </a:r>
            <a:r>
              <a:rPr lang="es-ES" dirty="0" err="1">
                <a:solidFill>
                  <a:schemeClr val="tx1"/>
                </a:solidFill>
              </a:rPr>
              <a:t>vitD</a:t>
            </a:r>
            <a:endParaRPr lang="es-E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4254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8" grpId="0" animBg="1"/>
      <p:bldP spid="24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6">
            <a:extLst>
              <a:ext uri="{FF2B5EF4-FFF2-40B4-BE49-F238E27FC236}">
                <a16:creationId xmlns:a16="http://schemas.microsoft.com/office/drawing/2014/main" id="{A2509F26-B5DC-4BA7-B476-4CB044237A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B103EB1-B135-4526-B883-33228FC27F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80000">
            <a:off x="815340" y="683404"/>
            <a:ext cx="10561320" cy="5404104"/>
          </a:xfrm>
          <a:prstGeom prst="rect">
            <a:avLst/>
          </a:prstGeom>
          <a:solidFill>
            <a:srgbClr val="FFFFFF"/>
          </a:solidFill>
          <a:ln w="3175" cap="sq" cmpd="thinThick">
            <a:solidFill>
              <a:srgbClr val="DDDDDD"/>
            </a:solidFill>
            <a:miter lim="800000"/>
          </a:ln>
          <a:effectLst>
            <a:outerShdw blurRad="266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F7E2DE6C-6896-4890-9BAD-2005C25E4F5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8021" r="1" b="1"/>
          <a:stretch/>
        </p:blipFill>
        <p:spPr>
          <a:xfrm rot="21480000">
            <a:off x="1137837" y="1003258"/>
            <a:ext cx="9916327" cy="4764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09086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580</TotalTime>
  <Words>1084</Words>
  <Application>Microsoft Office PowerPoint</Application>
  <PresentationFormat>Panorámica</PresentationFormat>
  <Paragraphs>118</Paragraphs>
  <Slides>9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Impact</vt:lpstr>
      <vt:lpstr>MV Boli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</dc:creator>
  <cp:lastModifiedBy>D</cp:lastModifiedBy>
  <cp:revision>40</cp:revision>
  <dcterms:created xsi:type="dcterms:W3CDTF">2018-10-04T20:18:45Z</dcterms:created>
  <dcterms:modified xsi:type="dcterms:W3CDTF">2018-11-30T11:16:14Z</dcterms:modified>
</cp:coreProperties>
</file>