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82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8" r:id="rId23"/>
    <p:sldId id="274" r:id="rId24"/>
    <p:sldId id="275" r:id="rId25"/>
    <p:sldId id="279" r:id="rId26"/>
    <p:sldId id="276" r:id="rId27"/>
    <p:sldId id="277" r:id="rId28"/>
    <p:sldId id="280" r:id="rId29"/>
    <p:sldId id="281" r:id="rId30"/>
  </p:sldIdLst>
  <p:sldSz cx="12192000" cy="6858000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-21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57120"/>
            <a:ext cx="10514880" cy="1341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es-ES" sz="44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800" b="0" strike="noStrike" spc="-1">
                <a:solidFill>
                  <a:srgbClr val="000000"/>
                </a:solidFill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498767" y="789709"/>
            <a:ext cx="8229600" cy="26572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ES" sz="4000" b="1" strike="noStrike" spc="-1" dirty="0">
                <a:solidFill>
                  <a:srgbClr val="FF0000"/>
                </a:solidFill>
                <a:latin typeface="Calibri Light"/>
                <a:ea typeface="DejaVu Sans"/>
              </a:rPr>
              <a:t>SÍNDROME ANTIFOSFOLÍPIDO SERONEGATIVO. NUEVOS MARCADORES EN EL DIAGNÓSTICO DEL SÍNDROME ANTIFOSFOLÍPIDO</a:t>
            </a:r>
            <a:endParaRPr lang="es-ES" sz="4000" b="1" strike="noStrike" spc="-1" dirty="0">
              <a:latin typeface="Arial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424000" y="536325"/>
            <a:ext cx="3534868" cy="511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5" name="CustomShape 2"/>
          <p:cNvSpPr/>
          <p:nvPr/>
        </p:nvSpPr>
        <p:spPr>
          <a:xfrm>
            <a:off x="0" y="4204837"/>
            <a:ext cx="9143280" cy="165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es-ES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Rafael </a:t>
            </a:r>
            <a:r>
              <a:rPr lang="es-ES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Caliz</a:t>
            </a:r>
            <a:r>
              <a:rPr lang="es-ES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s-ES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Caliz</a:t>
            </a:r>
            <a:r>
              <a:rPr lang="es-ES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es-ES" sz="2800" b="1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es-ES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Servicio de </a:t>
            </a:r>
            <a:r>
              <a:rPr lang="es-ES" sz="28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Reumatologia</a:t>
            </a:r>
            <a:r>
              <a:rPr lang="es-ES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es-ES" sz="2800" b="1" strike="noStrike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es-ES" sz="28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Hospital </a:t>
            </a:r>
            <a:r>
              <a:rPr lang="es-ES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Virgen de las Nieves de </a:t>
            </a:r>
            <a:r>
              <a:rPr lang="es-ES" sz="28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Granada</a:t>
            </a:r>
            <a:endParaRPr lang="es-ES" sz="2800" b="1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n 3"/>
          <p:cNvPicPr/>
          <p:nvPr/>
        </p:nvPicPr>
        <p:blipFill>
          <a:blip r:embed="rId2"/>
          <a:stretch/>
        </p:blipFill>
        <p:spPr>
          <a:xfrm>
            <a:off x="1028520" y="657720"/>
            <a:ext cx="10560240" cy="5774760"/>
          </a:xfrm>
          <a:prstGeom prst="rect">
            <a:avLst/>
          </a:prstGeom>
          <a:ln>
            <a:noFill/>
          </a:ln>
        </p:spPr>
      </p:pic>
      <p:sp>
        <p:nvSpPr>
          <p:cNvPr id="145" name="Line 1"/>
          <p:cNvSpPr/>
          <p:nvPr/>
        </p:nvSpPr>
        <p:spPr>
          <a:xfrm>
            <a:off x="1338840" y="4745880"/>
            <a:ext cx="9285480" cy="360"/>
          </a:xfrm>
          <a:prstGeom prst="line">
            <a:avLst/>
          </a:prstGeom>
          <a:ln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Line 2"/>
          <p:cNvSpPr/>
          <p:nvPr/>
        </p:nvSpPr>
        <p:spPr>
          <a:xfrm>
            <a:off x="1338840" y="5312160"/>
            <a:ext cx="9459720" cy="360"/>
          </a:xfrm>
          <a:prstGeom prst="line">
            <a:avLst/>
          </a:prstGeom>
          <a:ln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Line 3"/>
          <p:cNvSpPr/>
          <p:nvPr/>
        </p:nvSpPr>
        <p:spPr>
          <a:xfrm>
            <a:off x="1436760" y="5584320"/>
            <a:ext cx="9361800" cy="360"/>
          </a:xfrm>
          <a:prstGeom prst="line">
            <a:avLst/>
          </a:prstGeom>
          <a:ln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agen 3"/>
          <p:cNvPicPr/>
          <p:nvPr/>
        </p:nvPicPr>
        <p:blipFill>
          <a:blip r:embed="rId2"/>
          <a:stretch/>
        </p:blipFill>
        <p:spPr>
          <a:xfrm>
            <a:off x="160560" y="0"/>
            <a:ext cx="8165160" cy="6597000"/>
          </a:xfrm>
          <a:prstGeom prst="rect">
            <a:avLst/>
          </a:prstGeom>
          <a:ln>
            <a:noFill/>
          </a:ln>
        </p:spPr>
      </p:pic>
      <p:sp>
        <p:nvSpPr>
          <p:cNvPr id="149" name="CustomShape 1"/>
          <p:cNvSpPr/>
          <p:nvPr/>
        </p:nvSpPr>
        <p:spPr>
          <a:xfrm>
            <a:off x="7843680" y="1818720"/>
            <a:ext cx="3494520" cy="39688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SAF</a:t>
            </a:r>
            <a:endParaRPr lang="es-ES" sz="2800" b="1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0000"/>
              </a:buClr>
              <a:buFont typeface="StarSymbol"/>
              <a:buChar char="-"/>
            </a:pPr>
            <a:r>
              <a:rPr lang="es-ES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80 % + no clásicos</a:t>
            </a:r>
            <a:endParaRPr lang="es-ES" sz="2800" b="1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0000"/>
              </a:buClr>
              <a:buFont typeface="StarSymbol"/>
              <a:buChar char="-"/>
            </a:pPr>
            <a:r>
              <a:rPr lang="es-ES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Complejo FS/PT 56 %</a:t>
            </a:r>
            <a:endParaRPr lang="es-ES" sz="2800" b="1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800" b="1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0000"/>
              </a:buClr>
              <a:buFont typeface="StarSymbol"/>
              <a:buChar char="-"/>
            </a:pPr>
            <a:r>
              <a:rPr lang="es-ES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NO SAF</a:t>
            </a:r>
            <a:endParaRPr lang="es-ES" sz="2800" b="1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0000"/>
              </a:buClr>
              <a:buFont typeface="StarSymbol"/>
              <a:buChar char="-"/>
            </a:pPr>
            <a:r>
              <a:rPr lang="es-ES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36 %  Mas sensible FS/PT</a:t>
            </a:r>
            <a:endParaRPr lang="es-ES" sz="2800" b="1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n 3"/>
          <p:cNvPicPr/>
          <p:nvPr/>
        </p:nvPicPr>
        <p:blipFill>
          <a:blip r:embed="rId2"/>
          <a:stretch/>
        </p:blipFill>
        <p:spPr>
          <a:xfrm>
            <a:off x="501840" y="706680"/>
            <a:ext cx="4786200" cy="4263120"/>
          </a:xfrm>
          <a:prstGeom prst="rect">
            <a:avLst/>
          </a:prstGeom>
          <a:ln>
            <a:noFill/>
          </a:ln>
        </p:spPr>
      </p:pic>
      <p:pic>
        <p:nvPicPr>
          <p:cNvPr id="151" name="Imagen 4"/>
          <p:cNvPicPr/>
          <p:nvPr/>
        </p:nvPicPr>
        <p:blipFill>
          <a:blip r:embed="rId3"/>
          <a:stretch/>
        </p:blipFill>
        <p:spPr>
          <a:xfrm>
            <a:off x="5794920" y="706680"/>
            <a:ext cx="5359680" cy="4092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agen 3"/>
          <p:cNvPicPr/>
          <p:nvPr/>
        </p:nvPicPr>
        <p:blipFill>
          <a:blip r:embed="rId2"/>
          <a:stretch/>
        </p:blipFill>
        <p:spPr>
          <a:xfrm>
            <a:off x="723960" y="189360"/>
            <a:ext cx="9093808" cy="2152787"/>
          </a:xfrm>
          <a:prstGeom prst="rect">
            <a:avLst/>
          </a:prstGeom>
          <a:ln>
            <a:noFill/>
          </a:ln>
        </p:spPr>
      </p:pic>
      <p:sp>
        <p:nvSpPr>
          <p:cNvPr id="153" name="CustomShape 1"/>
          <p:cNvSpPr/>
          <p:nvPr/>
        </p:nvSpPr>
        <p:spPr>
          <a:xfrm>
            <a:off x="1508759" y="2951747"/>
            <a:ext cx="9367787" cy="4245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-  </a:t>
            </a:r>
            <a:r>
              <a:rPr lang="es-ES" sz="3600" b="0" strike="noStrike" spc="-1" dirty="0">
                <a:solidFill>
                  <a:srgbClr val="CE181E"/>
                </a:solidFill>
                <a:latin typeface="Arial"/>
                <a:ea typeface="DejaVu Sans"/>
              </a:rPr>
              <a:t>ACL </a:t>
            </a:r>
            <a:r>
              <a:rPr lang="es-ES" sz="3600" b="0" strike="noStrike" spc="-1" dirty="0" err="1">
                <a:solidFill>
                  <a:srgbClr val="CE181E"/>
                </a:solidFill>
                <a:latin typeface="Arial"/>
                <a:ea typeface="DejaVu Sans"/>
              </a:rPr>
              <a:t>Ig</a:t>
            </a:r>
            <a:r>
              <a:rPr lang="es-ES" sz="3600" b="0" strike="noStrike" spc="-1" dirty="0">
                <a:solidFill>
                  <a:srgbClr val="CE181E"/>
                </a:solidFill>
                <a:latin typeface="Arial"/>
                <a:ea typeface="DejaVu Sans"/>
              </a:rPr>
              <a:t> A, anti.B2 </a:t>
            </a:r>
            <a:r>
              <a:rPr lang="es-ES" sz="3600" b="0" strike="noStrike" spc="-1" dirty="0" err="1">
                <a:solidFill>
                  <a:srgbClr val="CE181E"/>
                </a:solidFill>
                <a:latin typeface="Arial"/>
                <a:ea typeface="DejaVu Sans"/>
              </a:rPr>
              <a:t>Ig</a:t>
            </a:r>
            <a:r>
              <a:rPr lang="es-ES" sz="3600" b="0" strike="noStrike" spc="-1" dirty="0">
                <a:solidFill>
                  <a:srgbClr val="CE181E"/>
                </a:solidFill>
                <a:latin typeface="Arial"/>
                <a:ea typeface="DejaVu Sans"/>
              </a:rPr>
              <a:t> A, anti</a:t>
            </a:r>
            <a:r>
              <a:rPr lang="es-ES" sz="3600" spc="-1" dirty="0">
                <a:solidFill>
                  <a:srgbClr val="CE181E"/>
                </a:solidFill>
                <a:latin typeface="Arial"/>
                <a:ea typeface="DejaVu Sans"/>
              </a:rPr>
              <a:t> B</a:t>
            </a:r>
            <a:r>
              <a:rPr lang="es-ES" sz="3600" b="0" strike="noStrike" spc="-1" dirty="0">
                <a:solidFill>
                  <a:srgbClr val="CE181E"/>
                </a:solidFill>
                <a:latin typeface="Arial"/>
                <a:ea typeface="DejaVu Sans"/>
              </a:rPr>
              <a:t>2 DI</a:t>
            </a:r>
            <a:endParaRPr lang="es-ES" sz="36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3600" b="0" strike="noStrike" spc="-1" dirty="0">
                <a:solidFill>
                  <a:srgbClr val="CE181E"/>
                </a:solidFill>
                <a:latin typeface="Arial"/>
                <a:ea typeface="DejaVu Sans"/>
              </a:rPr>
              <a:t>Acido fosfatídico</a:t>
            </a:r>
            <a:endParaRPr lang="es-ES" sz="36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3600" b="0" strike="noStrike" spc="-1" dirty="0" err="1">
                <a:solidFill>
                  <a:srgbClr val="CE181E"/>
                </a:solidFill>
                <a:latin typeface="Arial"/>
                <a:ea typeface="DejaVu Sans"/>
              </a:rPr>
              <a:t>Fostadidil</a:t>
            </a:r>
            <a:r>
              <a:rPr lang="es-ES" sz="3600" b="0" strike="noStrike" spc="-1" dirty="0">
                <a:solidFill>
                  <a:srgbClr val="CE181E"/>
                </a:solidFill>
                <a:latin typeface="Arial"/>
                <a:ea typeface="DejaVu Sans"/>
              </a:rPr>
              <a:t> serina, inositol, </a:t>
            </a:r>
            <a:r>
              <a:rPr lang="es-ES" sz="3600" b="0" strike="noStrike" spc="-1" dirty="0" err="1">
                <a:solidFill>
                  <a:srgbClr val="CE181E"/>
                </a:solidFill>
                <a:latin typeface="Arial"/>
                <a:ea typeface="DejaVu Sans"/>
              </a:rPr>
              <a:t>etanolamia</a:t>
            </a:r>
            <a:r>
              <a:rPr lang="es-ES" sz="3600" b="0" strike="noStrike" spc="-1" dirty="0">
                <a:solidFill>
                  <a:srgbClr val="CE181E"/>
                </a:solidFill>
                <a:latin typeface="Arial"/>
                <a:ea typeface="DejaVu Sans"/>
              </a:rPr>
              <a:t>, glicerol </a:t>
            </a:r>
            <a:endParaRPr lang="es-ES" sz="36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3600" b="0" strike="noStrike" spc="-1" dirty="0">
                <a:solidFill>
                  <a:srgbClr val="CE181E"/>
                </a:solidFill>
                <a:latin typeface="Arial"/>
                <a:ea typeface="DejaVu Sans"/>
              </a:rPr>
              <a:t>Protombina</a:t>
            </a:r>
            <a:endParaRPr lang="es-ES" sz="36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3600" b="0" strike="noStrike" spc="-1" dirty="0">
                <a:solidFill>
                  <a:srgbClr val="CE181E"/>
                </a:solidFill>
                <a:latin typeface="Arial"/>
                <a:ea typeface="DejaVu Sans"/>
              </a:rPr>
              <a:t>Vimentina</a:t>
            </a:r>
            <a:endParaRPr lang="es-ES" sz="36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3600" b="0" strike="noStrike" spc="-1" dirty="0">
                <a:solidFill>
                  <a:srgbClr val="CE181E"/>
                </a:solidFill>
                <a:latin typeface="Arial"/>
                <a:ea typeface="DejaVu Sans"/>
              </a:rPr>
              <a:t>Anexina V</a:t>
            </a:r>
            <a:endParaRPr lang="es-ES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n 153"/>
          <p:cNvPicPr/>
          <p:nvPr/>
        </p:nvPicPr>
        <p:blipFill>
          <a:blip r:embed="rId2"/>
          <a:stretch/>
        </p:blipFill>
        <p:spPr>
          <a:xfrm>
            <a:off x="6464084" y="231840"/>
            <a:ext cx="4176000" cy="6394320"/>
          </a:xfrm>
          <a:prstGeom prst="rect">
            <a:avLst/>
          </a:prstGeom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EA130C77-06CC-4418-A328-C0C106AF6ACC}"/>
              </a:ext>
            </a:extLst>
          </p:cNvPr>
          <p:cNvSpPr txBox="1"/>
          <p:nvPr/>
        </p:nvSpPr>
        <p:spPr>
          <a:xfrm>
            <a:off x="705853" y="1540042"/>
            <a:ext cx="5181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3200" dirty="0"/>
              <a:t>41 pacientes SAF</a:t>
            </a:r>
          </a:p>
          <a:p>
            <a:r>
              <a:rPr lang="es-ES" sz="3200" dirty="0"/>
              <a:t>-   17 seronegativos</a:t>
            </a:r>
          </a:p>
          <a:p>
            <a:pPr marL="285750" indent="-285750">
              <a:buFontTx/>
              <a:buChar char="-"/>
            </a:pPr>
            <a:r>
              <a:rPr lang="es-ES" sz="3200" dirty="0"/>
              <a:t>11 sanos con AAF</a:t>
            </a:r>
          </a:p>
          <a:p>
            <a:pPr marL="285750" indent="-285750">
              <a:buFontTx/>
              <a:buChar char="-"/>
            </a:pPr>
            <a:r>
              <a:rPr lang="es-ES" sz="3200" dirty="0"/>
              <a:t>18 pacientes  primer evento trombosis  o abortos</a:t>
            </a:r>
          </a:p>
          <a:p>
            <a:pPr marL="285750" indent="-285750">
              <a:buFontTx/>
              <a:buChar char="-"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n 154"/>
          <p:cNvPicPr/>
          <p:nvPr/>
        </p:nvPicPr>
        <p:blipFill>
          <a:blip r:embed="rId2"/>
          <a:stretch/>
        </p:blipFill>
        <p:spPr>
          <a:xfrm>
            <a:off x="192505" y="657726"/>
            <a:ext cx="9815495" cy="590543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agen 155"/>
          <p:cNvPicPr/>
          <p:nvPr/>
        </p:nvPicPr>
        <p:blipFill>
          <a:blip r:embed="rId2"/>
          <a:stretch/>
        </p:blipFill>
        <p:spPr>
          <a:xfrm>
            <a:off x="2591999" y="442800"/>
            <a:ext cx="7289937" cy="653551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n 156"/>
          <p:cNvPicPr/>
          <p:nvPr/>
        </p:nvPicPr>
        <p:blipFill>
          <a:blip r:embed="rId2"/>
          <a:stretch/>
        </p:blipFill>
        <p:spPr>
          <a:xfrm>
            <a:off x="2951999" y="535680"/>
            <a:ext cx="5967411" cy="5432040"/>
          </a:xfrm>
          <a:prstGeom prst="rect">
            <a:avLst/>
          </a:prstGeom>
          <a:ln>
            <a:noFill/>
          </a:ln>
        </p:spPr>
      </p:pic>
      <p:sp>
        <p:nvSpPr>
          <p:cNvPr id="158" name="TextShape 1"/>
          <p:cNvSpPr txBox="1"/>
          <p:nvPr/>
        </p:nvSpPr>
        <p:spPr>
          <a:xfrm>
            <a:off x="2736000" y="5976000"/>
            <a:ext cx="96480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s-ES" sz="1800" b="1" strike="noStrike" spc="-1">
                <a:solidFill>
                  <a:srgbClr val="CE181E"/>
                </a:solidFill>
                <a:latin typeface="Arial"/>
              </a:rPr>
              <a:t>ANTICUERPOS NO CLÁSICOS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agen 158"/>
          <p:cNvPicPr/>
          <p:nvPr/>
        </p:nvPicPr>
        <p:blipFill>
          <a:blip r:embed="rId2"/>
          <a:stretch/>
        </p:blipFill>
        <p:spPr>
          <a:xfrm>
            <a:off x="138126" y="727740"/>
            <a:ext cx="3625200" cy="5402520"/>
          </a:xfrm>
          <a:prstGeom prst="rect">
            <a:avLst/>
          </a:prstGeom>
          <a:ln>
            <a:noFill/>
          </a:ln>
        </p:spPr>
      </p:pic>
      <p:sp>
        <p:nvSpPr>
          <p:cNvPr id="160" name="TextShape 1"/>
          <p:cNvSpPr txBox="1"/>
          <p:nvPr/>
        </p:nvSpPr>
        <p:spPr>
          <a:xfrm>
            <a:off x="4968000" y="1368000"/>
            <a:ext cx="6336000" cy="578474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s-ES" sz="3200" b="0" strike="noStrike" spc="-1" dirty="0">
                <a:latin typeface="Arial"/>
              </a:rPr>
              <a:t>- </a:t>
            </a:r>
            <a:r>
              <a:rPr lang="es-ES" sz="3200" b="1" strike="noStrike" spc="-1" dirty="0">
                <a:solidFill>
                  <a:srgbClr val="669900"/>
                </a:solidFill>
                <a:latin typeface="Arial"/>
              </a:rPr>
              <a:t>COMPLEJO ANTIFOSTADILSERINA-PROMBINA</a:t>
            </a:r>
            <a:endParaRPr lang="es-ES" sz="3200" b="0" strike="noStrike" spc="-1" dirty="0">
              <a:latin typeface="Arial"/>
            </a:endParaRPr>
          </a:p>
          <a:p>
            <a:endParaRPr lang="es-ES" sz="3200" b="0" strike="noStrike" spc="-1" dirty="0">
              <a:latin typeface="Arial"/>
            </a:endParaRPr>
          </a:p>
          <a:p>
            <a:r>
              <a:rPr lang="es-ES" sz="3200" b="1" strike="noStrike" spc="-1" dirty="0">
                <a:solidFill>
                  <a:srgbClr val="669900"/>
                </a:solidFill>
                <a:latin typeface="Arial"/>
              </a:rPr>
              <a:t>-  Mas frecuente en personas sanas con AAF</a:t>
            </a:r>
            <a:endParaRPr lang="es-ES" sz="3200" b="0" strike="noStrike" spc="-1" dirty="0">
              <a:latin typeface="Arial"/>
            </a:endParaRPr>
          </a:p>
          <a:p>
            <a:r>
              <a:rPr lang="es-ES" sz="3200" b="1" strike="noStrike" spc="-1" dirty="0">
                <a:solidFill>
                  <a:srgbClr val="669900"/>
                </a:solidFill>
                <a:latin typeface="Arial"/>
              </a:rPr>
              <a:t>- Fuerte relación con AL</a:t>
            </a:r>
            <a:endParaRPr lang="es-ES" sz="3200" b="0" strike="noStrike" spc="-1" dirty="0">
              <a:latin typeface="Arial"/>
            </a:endParaRPr>
          </a:p>
          <a:p>
            <a:r>
              <a:rPr lang="es-ES" sz="3200" b="1" strike="noStrike" spc="-1" dirty="0">
                <a:solidFill>
                  <a:srgbClr val="669900"/>
                </a:solidFill>
                <a:latin typeface="Arial"/>
              </a:rPr>
              <a:t>-  Mas frecuente en seronegativos</a:t>
            </a:r>
            <a:endParaRPr lang="es-ES" sz="3200" b="0" strike="noStrike" spc="-1" dirty="0">
              <a:latin typeface="Arial"/>
            </a:endParaRPr>
          </a:p>
          <a:p>
            <a:r>
              <a:rPr lang="es-ES" sz="3200" b="1" strike="noStrike" spc="-1" dirty="0">
                <a:solidFill>
                  <a:srgbClr val="669900"/>
                </a:solidFill>
                <a:latin typeface="Arial"/>
              </a:rPr>
              <a:t>-  </a:t>
            </a:r>
            <a:r>
              <a:rPr lang="es-ES" sz="3200" b="1" strike="noStrike" spc="-1" dirty="0" err="1">
                <a:solidFill>
                  <a:srgbClr val="669900"/>
                </a:solidFill>
                <a:latin typeface="Arial"/>
              </a:rPr>
              <a:t>Ig</a:t>
            </a:r>
            <a:r>
              <a:rPr lang="es-ES" sz="3200" b="1" strike="noStrike" spc="-1" dirty="0">
                <a:solidFill>
                  <a:srgbClr val="669900"/>
                </a:solidFill>
                <a:latin typeface="Arial"/>
              </a:rPr>
              <a:t>  G: mas asociado con trombosis, SAFC y abortos</a:t>
            </a:r>
            <a:endParaRPr lang="es-ES" sz="3200" b="0" strike="noStrike" spc="-1" dirty="0">
              <a:latin typeface="Arial"/>
            </a:endParaRPr>
          </a:p>
          <a:p>
            <a:endParaRPr lang="es-ES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agen 160"/>
          <p:cNvPicPr/>
          <p:nvPr/>
        </p:nvPicPr>
        <p:blipFill>
          <a:blip r:embed="rId2"/>
          <a:stretch/>
        </p:blipFill>
        <p:spPr>
          <a:xfrm rot="21557400">
            <a:off x="71640" y="721080"/>
            <a:ext cx="12191760" cy="3502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ES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Conflicto interés </a:t>
            </a:r>
            <a:endParaRPr lang="es-ES" sz="4400" b="0" strike="noStrike" spc="-1"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No tengo conflicto de interés para esta ponencia </a:t>
            </a:r>
            <a:endParaRPr lang="es-ES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BEFCFBD-89AB-4701-9AE6-C0C57D7CA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E6631230-D5F7-4419-97A3-2F2C8052F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788" y="273600"/>
            <a:ext cx="5787928" cy="63108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42DF3BCE-7046-48BA-BDA7-F2863856176A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469159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n 161"/>
          <p:cNvPicPr/>
          <p:nvPr/>
        </p:nvPicPr>
        <p:blipFill>
          <a:blip r:embed="rId2" cstate="email"/>
          <a:stretch/>
        </p:blipFill>
        <p:spPr>
          <a:xfrm>
            <a:off x="259559" y="3031958"/>
            <a:ext cx="5980819" cy="2728042"/>
          </a:xfrm>
          <a:prstGeom prst="rect">
            <a:avLst/>
          </a:prstGeom>
          <a:ln>
            <a:noFill/>
          </a:ln>
        </p:spPr>
      </p:pic>
      <p:pic>
        <p:nvPicPr>
          <p:cNvPr id="163" name="Imagen 162"/>
          <p:cNvPicPr/>
          <p:nvPr/>
        </p:nvPicPr>
        <p:blipFill>
          <a:blip r:embed="rId3" cstate="email"/>
          <a:stretch/>
        </p:blipFill>
        <p:spPr>
          <a:xfrm>
            <a:off x="6240378" y="3127879"/>
            <a:ext cx="5616000" cy="2536200"/>
          </a:xfrm>
          <a:prstGeom prst="rect">
            <a:avLst/>
          </a:prstGeom>
          <a:ln>
            <a:noFill/>
          </a:ln>
        </p:spPr>
      </p:pic>
      <p:pic>
        <p:nvPicPr>
          <p:cNvPr id="164" name="Imagen 163"/>
          <p:cNvPicPr/>
          <p:nvPr/>
        </p:nvPicPr>
        <p:blipFill>
          <a:blip r:embed="rId4" cstate="email"/>
          <a:stretch/>
        </p:blipFill>
        <p:spPr>
          <a:xfrm>
            <a:off x="7128000" y="251628"/>
            <a:ext cx="4536000" cy="1867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6" name="Imagen 147"/>
          <p:cNvPicPr/>
          <p:nvPr/>
        </p:nvPicPr>
        <p:blipFill>
          <a:blip r:embed="rId2"/>
          <a:stretch/>
        </p:blipFill>
        <p:spPr>
          <a:xfrm>
            <a:off x="328246" y="215999"/>
            <a:ext cx="12055394" cy="3957415"/>
          </a:xfrm>
          <a:prstGeom prst="rect">
            <a:avLst/>
          </a:prstGeom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19E919BB-1FEC-418D-B626-03AAFE8D2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73" y="4322455"/>
            <a:ext cx="12163921" cy="137496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4CBBA6C4-3DB5-4DCA-886C-32437AD50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80" y="5829743"/>
            <a:ext cx="10228505" cy="857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6" name="Imagen 147"/>
          <p:cNvPicPr/>
          <p:nvPr/>
        </p:nvPicPr>
        <p:blipFill>
          <a:blip r:embed="rId2"/>
          <a:stretch/>
        </p:blipFill>
        <p:spPr>
          <a:xfrm>
            <a:off x="1368000" y="216000"/>
            <a:ext cx="11015640" cy="3384000"/>
          </a:xfrm>
          <a:prstGeom prst="rect">
            <a:avLst/>
          </a:prstGeom>
          <a:ln>
            <a:noFill/>
          </a:ln>
        </p:spPr>
      </p:pic>
      <p:pic>
        <p:nvPicPr>
          <p:cNvPr id="167" name="Imagen 166"/>
          <p:cNvPicPr/>
          <p:nvPr/>
        </p:nvPicPr>
        <p:blipFill>
          <a:blip r:embed="rId3"/>
          <a:stretch/>
        </p:blipFill>
        <p:spPr>
          <a:xfrm>
            <a:off x="1296000" y="3567960"/>
            <a:ext cx="10224000" cy="29660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2068716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699876" y="515631"/>
            <a:ext cx="10224000" cy="6646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s-ES" sz="2400" b="1" strike="noStrike" spc="-1" dirty="0">
                <a:solidFill>
                  <a:srgbClr val="C00000"/>
                </a:solidFill>
                <a:latin typeface="Arial"/>
              </a:rPr>
              <a:t>¿ CUAL SERIAN LOS ANTICUERPOS ANTIFOSFOLIPIDOS  NO CLASICO EN SAF SERONEGATIVO ?</a:t>
            </a:r>
          </a:p>
          <a:p>
            <a:endParaRPr lang="es-ES" sz="2400" b="1" strike="noStrike" spc="-1" dirty="0">
              <a:latin typeface="Arial"/>
            </a:endParaRPr>
          </a:p>
          <a:p>
            <a:endParaRPr lang="es-ES" sz="2800" b="0" strike="noStrike" spc="-1" dirty="0">
              <a:latin typeface="Arial"/>
            </a:endParaRPr>
          </a:p>
          <a:p>
            <a:r>
              <a:rPr lang="es-ES" sz="2800" b="0" strike="noStrike" spc="-1" dirty="0">
                <a:latin typeface="Arial"/>
              </a:rPr>
              <a:t>1.  COMPLEJO ANTIFOSFATIDILSERINA/PROTOMBINA     </a:t>
            </a:r>
          </a:p>
          <a:p>
            <a:endParaRPr lang="es-ES" sz="2800" b="0" strike="noStrike" spc="-1" dirty="0">
              <a:latin typeface="Arial"/>
            </a:endParaRPr>
          </a:p>
          <a:p>
            <a:r>
              <a:rPr lang="es-ES" sz="2800" b="0" strike="noStrike" spc="-1" dirty="0">
                <a:latin typeface="Arial"/>
              </a:rPr>
              <a:t>    -  Son mas sensibles en SAF seronegativo :</a:t>
            </a:r>
          </a:p>
          <a:p>
            <a:r>
              <a:rPr lang="es-ES" sz="2800" b="0" strike="noStrike" spc="-1" dirty="0">
                <a:latin typeface="Arial"/>
              </a:rPr>
              <a:t>    -   Están comercializados</a:t>
            </a:r>
          </a:p>
          <a:p>
            <a:r>
              <a:rPr lang="es-ES" sz="2800" b="0" strike="noStrike" spc="-1" dirty="0">
                <a:latin typeface="Arial"/>
              </a:rPr>
              <a:t>    -    En situaciones de trombosis y morbilidad de embarazo y en SAFC</a:t>
            </a:r>
          </a:p>
          <a:p>
            <a:r>
              <a:rPr lang="es-ES" sz="2800" b="0" strike="noStrike" spc="-1" dirty="0">
                <a:latin typeface="Arial"/>
              </a:rPr>
              <a:t>    -   Fuete correlación con AL: podría utilizarse en pacientes anticoagulados.  </a:t>
            </a:r>
          </a:p>
          <a:p>
            <a:pPr marL="514350" indent="-514350">
              <a:buAutoNum type="arabicPeriod" startAt="2"/>
            </a:pPr>
            <a:r>
              <a:rPr lang="es-ES" sz="2800" b="0" strike="noStrike" spc="-1" dirty="0">
                <a:latin typeface="Arial"/>
              </a:rPr>
              <a:t>ANTICUERPOS ANTICARDIOLIPINA Y ANTI-B2GPI IG A</a:t>
            </a:r>
          </a:p>
          <a:p>
            <a:pPr marL="514350" indent="-514350">
              <a:buAutoNum type="arabicPeriod" startAt="2"/>
            </a:pPr>
            <a:r>
              <a:rPr lang="es-ES" sz="2800" spc="-1" dirty="0">
                <a:latin typeface="Arial"/>
              </a:rPr>
              <a:t>Anti Anexina V y </a:t>
            </a:r>
            <a:r>
              <a:rPr lang="es-ES" sz="2800" spc="-1" dirty="0" err="1">
                <a:latin typeface="Arial"/>
              </a:rPr>
              <a:t>atiVimentina</a:t>
            </a:r>
            <a:r>
              <a:rPr lang="es-ES" sz="2800" spc="-1" dirty="0">
                <a:latin typeface="Arial"/>
              </a:rPr>
              <a:t> </a:t>
            </a:r>
            <a:endParaRPr lang="es-ES" sz="2800" b="0" strike="noStrike" spc="-1" dirty="0">
              <a:latin typeface="Arial"/>
            </a:endParaRPr>
          </a:p>
          <a:p>
            <a:endParaRPr lang="es-ES" sz="2800" b="0" strike="noStrike" spc="-1" dirty="0">
              <a:latin typeface="Arial"/>
            </a:endParaRPr>
          </a:p>
          <a:p>
            <a:endParaRPr lang="es-ES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792000" y="648000"/>
            <a:ext cx="10728000" cy="11988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s-ES" sz="2400" b="1" strike="noStrike" spc="-1" dirty="0">
                <a:latin typeface="Arial"/>
              </a:rPr>
              <a:t>PERO…………</a:t>
            </a:r>
          </a:p>
          <a:p>
            <a:endParaRPr lang="es-ES" sz="2400" b="1" strike="noStrike" spc="-1" dirty="0">
              <a:latin typeface="Arial"/>
            </a:endParaRPr>
          </a:p>
          <a:p>
            <a:r>
              <a:rPr lang="es-ES" sz="2400" b="1" strike="noStrike" spc="-1" dirty="0">
                <a:latin typeface="Arial"/>
              </a:rPr>
              <a:t>-  </a:t>
            </a:r>
          </a:p>
        </p:txBody>
      </p:sp>
      <p:pic>
        <p:nvPicPr>
          <p:cNvPr id="1026" name="Picture 2" descr="Resultado de imagen de manzana">
            <a:extLst>
              <a:ext uri="{FF2B5EF4-FFF2-40B4-BE49-F238E27FC236}">
                <a16:creationId xmlns="" xmlns:a16="http://schemas.microsoft.com/office/drawing/2014/main" id="{3FF40A80-1B77-42A8-88A1-B1D92B137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697" y="1732765"/>
            <a:ext cx="4313327" cy="28703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tijeras">
            <a:extLst>
              <a:ext uri="{FF2B5EF4-FFF2-40B4-BE49-F238E27FC236}">
                <a16:creationId xmlns="" xmlns:a16="http://schemas.microsoft.com/office/drawing/2014/main" id="{70CB6392-BDBF-49A9-9D39-6AD2E6758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461" y="215341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792000" y="648000"/>
            <a:ext cx="10728000" cy="60001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s-ES" sz="2400" b="1" strike="noStrike" spc="-1" dirty="0">
                <a:latin typeface="Arial"/>
              </a:rPr>
              <a:t>PERO…………</a:t>
            </a:r>
          </a:p>
          <a:p>
            <a:endParaRPr lang="es-ES" sz="2400" b="1" strike="noStrike" spc="-1" dirty="0">
              <a:latin typeface="Arial"/>
            </a:endParaRPr>
          </a:p>
          <a:p>
            <a:r>
              <a:rPr lang="es-ES" sz="2400" b="1" strike="noStrike" spc="-1" dirty="0">
                <a:latin typeface="Arial"/>
              </a:rPr>
              <a:t>- SIGUE EXISTIENDO MAS DE 60 % DE SAF SERONEGATIVOS SIN AAF</a:t>
            </a:r>
          </a:p>
          <a:p>
            <a:endParaRPr lang="es-ES" sz="2400" b="1" strike="noStrike" spc="-1" dirty="0">
              <a:latin typeface="Arial"/>
            </a:endParaRPr>
          </a:p>
          <a:p>
            <a:r>
              <a:rPr lang="es-ES" sz="2400" b="1" strike="noStrike" spc="-1" dirty="0">
                <a:latin typeface="Arial"/>
              </a:rPr>
              <a:t>-   SOSPECHAR SAF: </a:t>
            </a:r>
          </a:p>
          <a:p>
            <a:r>
              <a:rPr lang="es-ES" sz="2400" b="1" strike="noStrike" spc="-1" dirty="0">
                <a:latin typeface="Arial"/>
              </a:rPr>
              <a:t>  -  Edad &lt; 50 años</a:t>
            </a:r>
          </a:p>
          <a:p>
            <a:r>
              <a:rPr lang="es-ES" sz="2400" b="1" spc="-1" dirty="0">
                <a:latin typeface="Arial"/>
              </a:rPr>
              <a:t>   - Alargamiento TPTA </a:t>
            </a:r>
            <a:endParaRPr lang="es-ES" sz="2400" b="1" strike="noStrike" spc="-1" dirty="0">
              <a:latin typeface="Arial"/>
            </a:endParaRPr>
          </a:p>
          <a:p>
            <a:r>
              <a:rPr lang="es-ES" sz="2400" b="1" strike="noStrike" spc="-1" dirty="0">
                <a:latin typeface="Arial"/>
              </a:rPr>
              <a:t>    -  Enfermedades asociadas:  LES</a:t>
            </a:r>
          </a:p>
          <a:p>
            <a:r>
              <a:rPr lang="es-ES" sz="2400" b="1" strike="noStrike" spc="-1" dirty="0">
                <a:latin typeface="Arial"/>
              </a:rPr>
              <a:t>    -  Localización poco frecuente: </a:t>
            </a:r>
            <a:r>
              <a:rPr lang="es-ES" sz="2400" b="1" strike="noStrike" spc="-1" dirty="0" err="1">
                <a:latin typeface="Arial"/>
              </a:rPr>
              <a:t>suprahepaticas</a:t>
            </a:r>
            <a:r>
              <a:rPr lang="es-ES" sz="2400" b="1" strike="noStrike" spc="-1" dirty="0">
                <a:latin typeface="Arial"/>
              </a:rPr>
              <a:t>, subclavia </a:t>
            </a:r>
          </a:p>
          <a:p>
            <a:r>
              <a:rPr lang="es-ES" sz="2400" b="1" strike="noStrike" spc="-1" dirty="0">
                <a:latin typeface="Arial"/>
              </a:rPr>
              <a:t>    -  Trombosis arterial</a:t>
            </a:r>
          </a:p>
          <a:p>
            <a:r>
              <a:rPr lang="es-ES" sz="2400" b="1" strike="noStrike" spc="-1" dirty="0">
                <a:latin typeface="Arial"/>
              </a:rPr>
              <a:t>    -   Malos antecedentes obstétricos: eclampsia,  muertes fetales</a:t>
            </a:r>
          </a:p>
          <a:p>
            <a:r>
              <a:rPr lang="es-ES" sz="2400" b="1" strike="noStrike" spc="-1" dirty="0">
                <a:latin typeface="Arial"/>
              </a:rPr>
              <a:t>    -   Recurrencia</a:t>
            </a:r>
          </a:p>
          <a:p>
            <a:r>
              <a:rPr lang="es-ES" sz="2400" b="1" strike="noStrike" spc="-1" dirty="0">
                <a:latin typeface="Arial"/>
              </a:rPr>
              <a:t>    -   Situaciones precipitantes: </a:t>
            </a:r>
          </a:p>
          <a:p>
            <a:r>
              <a:rPr lang="es-ES" sz="2400" b="1" strike="noStrike" spc="-1" dirty="0">
                <a:latin typeface="Arial"/>
              </a:rPr>
              <a:t>        -  Infecciones</a:t>
            </a:r>
          </a:p>
          <a:p>
            <a:r>
              <a:rPr lang="es-ES" sz="2400" b="1" strike="noStrike" spc="-1" dirty="0">
                <a:latin typeface="Arial"/>
              </a:rPr>
              <a:t>        -  Abortos avanzados</a:t>
            </a:r>
          </a:p>
          <a:p>
            <a:r>
              <a:rPr lang="es-ES" sz="2400" b="1" strike="noStrike" spc="-1" dirty="0">
                <a:latin typeface="Arial"/>
              </a:rPr>
              <a:t>        -  Fallo multiorgánicos </a:t>
            </a:r>
          </a:p>
        </p:txBody>
      </p:sp>
    </p:spTree>
    <p:extLst>
      <p:ext uri="{BB962C8B-B14F-4D97-AF65-F5344CB8AC3E}">
        <p14:creationId xmlns="" xmlns:p14="http://schemas.microsoft.com/office/powerpoint/2010/main" val="30878606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5AA486A-0279-4B2F-878E-02AC2688F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541301"/>
            <a:ext cx="10972440" cy="609398"/>
          </a:xfrm>
        </p:spPr>
        <p:txBody>
          <a:bodyPr/>
          <a:lstStyle/>
          <a:p>
            <a:r>
              <a:rPr lang="es-ES" dirty="0"/>
              <a:t>Muchas gracias por vuestra atención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D9A76176-C626-490B-B948-358A7584BD75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690338" y="1746776"/>
            <a:ext cx="3868136" cy="2901102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77588F81-73F6-4210-B885-3FE5F93D1A16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007519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2208240" y="1268280"/>
            <a:ext cx="7143120" cy="447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533520" indent="-532800">
              <a:lnSpc>
                <a:spcPct val="90000"/>
              </a:lnSpc>
            </a:pPr>
            <a:r>
              <a:rPr lang="es-ES" sz="2000" b="1" strike="noStrike" spc="-1">
                <a:solidFill>
                  <a:srgbClr val="0563C1"/>
                </a:solidFill>
                <a:latin typeface="Arial"/>
                <a:ea typeface="DejaVu Sans"/>
              </a:rPr>
              <a:t>Criterios clínicos</a:t>
            </a:r>
            <a:endParaRPr lang="es-ES" sz="2000" b="0" strike="noStrike" spc="-1">
              <a:latin typeface="Arial"/>
            </a:endParaRPr>
          </a:p>
          <a:p>
            <a:pPr marL="533520" indent="-532800">
              <a:lnSpc>
                <a:spcPct val="90000"/>
              </a:lnSpc>
            </a:pPr>
            <a:endParaRPr lang="es-ES" sz="2000" b="0" strike="noStrike" spc="-1">
              <a:latin typeface="Arial"/>
            </a:endParaRPr>
          </a:p>
          <a:p>
            <a:pPr marL="533520" indent="-532800">
              <a:lnSpc>
                <a:spcPct val="9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Trombosis vascular</a:t>
            </a:r>
            <a:endParaRPr lang="es-ES" sz="2000" b="0" strike="noStrike" spc="-1">
              <a:latin typeface="Arial"/>
            </a:endParaRPr>
          </a:p>
          <a:p>
            <a:pPr marL="533520" indent="-532800">
              <a:lnSpc>
                <a:spcPct val="90000"/>
              </a:lnSpc>
            </a:pPr>
            <a:r>
              <a:rPr lang="es-ES" sz="2000" b="0" strike="noStrike" spc="-1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endParaRPr lang="es-ES" sz="2000" b="0" strike="noStrike" spc="-1">
              <a:latin typeface="Arial"/>
            </a:endParaRPr>
          </a:p>
          <a:p>
            <a:pPr marL="533520" indent="-532800">
              <a:lnSpc>
                <a:spcPct val="90000"/>
              </a:lnSpc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2. Morbilidad del embarazo:</a:t>
            </a:r>
            <a:endParaRPr lang="es-ES" sz="2000" b="0" strike="noStrike" spc="-1">
              <a:latin typeface="Arial"/>
            </a:endParaRPr>
          </a:p>
          <a:p>
            <a:pPr marL="533520" indent="-532800">
              <a:lnSpc>
                <a:spcPct val="90000"/>
              </a:lnSpc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- Unos o mas muertes fetales. Uno  o mas partos &lt; 34 semanas por eclampsia y/o insuficiencia placentaria. 3 o mas perdidas embrionarias </a:t>
            </a:r>
            <a:endParaRPr lang="es-ES" sz="2000" b="0" strike="noStrike" spc="-1">
              <a:latin typeface="Arial"/>
            </a:endParaRPr>
          </a:p>
          <a:p>
            <a:pPr marL="533520" indent="-532800">
              <a:lnSpc>
                <a:spcPct val="90000"/>
              </a:lnSpc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s-ES" sz="2000" b="0" strike="noStrike" spc="-1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endParaRPr lang="es-ES" sz="2000" b="0" strike="noStrike" spc="-1">
              <a:latin typeface="Arial"/>
            </a:endParaRPr>
          </a:p>
          <a:p>
            <a:pPr marL="533520" indent="-532800">
              <a:lnSpc>
                <a:spcPct val="90000"/>
              </a:lnSpc>
            </a:pPr>
            <a:r>
              <a:rPr lang="es-ES" sz="2000" b="1" strike="noStrike" spc="-1">
                <a:solidFill>
                  <a:srgbClr val="0563C1"/>
                </a:solidFill>
                <a:latin typeface="Arial"/>
                <a:ea typeface="DejaVu Sans"/>
              </a:rPr>
              <a:t>Criterios de laboratorio</a:t>
            </a:r>
            <a:endParaRPr lang="es-ES" sz="2000" b="0" strike="noStrike" spc="-1">
              <a:latin typeface="Arial"/>
            </a:endParaRPr>
          </a:p>
          <a:p>
            <a:pPr marL="533520" indent="-532800">
              <a:lnSpc>
                <a:spcPct val="90000"/>
              </a:lnSpc>
            </a:pPr>
            <a:r>
              <a:rPr lang="es-ES" sz="2000" b="0" strike="noStrike" spc="-1">
                <a:solidFill>
                  <a:srgbClr val="595959"/>
                </a:solidFill>
                <a:latin typeface="Arial"/>
                <a:ea typeface="DejaVu Sans"/>
              </a:rPr>
              <a:t>      - aCL &gt; 40 U/L 0 &gt; percentil 90,  separados 12 semanas</a:t>
            </a:r>
            <a:endParaRPr lang="es-ES" sz="2000" b="0" strike="noStrike" spc="-1">
              <a:latin typeface="Arial"/>
            </a:endParaRPr>
          </a:p>
          <a:p>
            <a:pPr marL="533520" indent="-532800">
              <a:lnSpc>
                <a:spcPct val="90000"/>
              </a:lnSpc>
            </a:pPr>
            <a:r>
              <a:rPr lang="es-ES" sz="2000" b="0" strike="noStrike" spc="-1">
                <a:solidFill>
                  <a:srgbClr val="595959"/>
                </a:solidFill>
                <a:latin typeface="Arial"/>
                <a:ea typeface="DejaVu Sans"/>
              </a:rPr>
              <a:t>       - Anticoagulante lúpico según SITH separado 12 semanas</a:t>
            </a:r>
            <a:endParaRPr lang="es-ES" sz="2000" b="0" strike="noStrike" spc="-1">
              <a:latin typeface="Arial"/>
            </a:endParaRPr>
          </a:p>
          <a:p>
            <a:pPr marL="533520" indent="-532800">
              <a:lnSpc>
                <a:spcPct val="90000"/>
              </a:lnSpc>
            </a:pPr>
            <a:r>
              <a:rPr lang="es-ES" sz="2000" b="0" strike="noStrike" spc="-1">
                <a:solidFill>
                  <a:srgbClr val="595959"/>
                </a:solidFill>
                <a:latin typeface="Arial"/>
                <a:ea typeface="DejaVu Sans"/>
              </a:rPr>
              <a:t>       - Anti-β2-GPI (Ig G/M) &gt; percentil 90 separados 12 semanas</a:t>
            </a:r>
            <a:endParaRPr lang="es-ES" sz="2000" b="0" strike="noStrike" spc="-1">
              <a:latin typeface="Arial"/>
            </a:endParaRPr>
          </a:p>
          <a:p>
            <a:pPr marL="533520" indent="-532800">
              <a:lnSpc>
                <a:spcPct val="90000"/>
              </a:lnSpc>
            </a:pPr>
            <a:r>
              <a:rPr lang="es-ES" sz="2000" b="0" strike="noStrike" spc="-1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endParaRPr lang="es-ES" sz="2000" b="0" strike="noStrike" spc="-1"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1952640" y="6000840"/>
            <a:ext cx="807156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International consensus statement on an update of the classification criteria for</a:t>
            </a:r>
            <a:endParaRPr lang="es-E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definite antiphospholipid syndrome (APS). J Thromb Haemost 2006; 4: 295–306.</a:t>
            </a:r>
            <a:endParaRPr lang="es-ES" sz="1400" b="0" strike="noStrike" spc="-1">
              <a:latin typeface="Arial"/>
            </a:endParaRPr>
          </a:p>
        </p:txBody>
      </p:sp>
      <p:sp>
        <p:nvSpPr>
          <p:cNvPr id="120" name="CustomShape 3"/>
          <p:cNvSpPr/>
          <p:nvPr/>
        </p:nvSpPr>
        <p:spPr>
          <a:xfrm>
            <a:off x="1952640" y="285840"/>
            <a:ext cx="8214480" cy="699840"/>
          </a:xfrm>
          <a:prstGeom prst="rect">
            <a:avLst/>
          </a:prstGeom>
          <a:noFill/>
          <a:ln w="9360">
            <a:solidFill>
              <a:srgbClr val="F62D1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000" b="1" strike="noStrike" spc="-1">
                <a:solidFill>
                  <a:srgbClr val="000099"/>
                </a:solidFill>
                <a:latin typeface="Arial"/>
                <a:ea typeface="DejaVu Sans"/>
              </a:rPr>
              <a:t>CRITERIOS DE CLASIFICACIÓN PARA EL SÍNDROME ANTIFOSFOLIPÍDICO: 1 CLÍNICO + 1 LABORATORIO </a:t>
            </a:r>
            <a:endParaRPr lang="es-ES" sz="2000" b="0" strike="noStrike" spc="-1">
              <a:latin typeface="Arial"/>
            </a:endParaRPr>
          </a:p>
        </p:txBody>
      </p:sp>
      <p:sp>
        <p:nvSpPr>
          <p:cNvPr id="121" name="Line 4"/>
          <p:cNvSpPr/>
          <p:nvPr/>
        </p:nvSpPr>
        <p:spPr>
          <a:xfrm>
            <a:off x="1523880" y="1125360"/>
            <a:ext cx="9144000" cy="1440"/>
          </a:xfrm>
          <a:prstGeom prst="line">
            <a:avLst/>
          </a:prstGeom>
          <a:ln w="9360">
            <a:solidFill>
              <a:srgbClr val="F62D1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2"/>
          <p:cNvPicPr/>
          <p:nvPr/>
        </p:nvPicPr>
        <p:blipFill>
          <a:blip r:embed="rId2" cstate="email"/>
          <a:stretch/>
        </p:blipFill>
        <p:spPr>
          <a:xfrm>
            <a:off x="4667400" y="2000160"/>
            <a:ext cx="2285280" cy="2237760"/>
          </a:xfrm>
          <a:prstGeom prst="rect">
            <a:avLst/>
          </a:prstGeom>
          <a:ln>
            <a:noFill/>
          </a:ln>
        </p:spPr>
      </p:pic>
      <p:sp>
        <p:nvSpPr>
          <p:cNvPr id="123" name="CustomShape 1"/>
          <p:cNvSpPr/>
          <p:nvPr/>
        </p:nvSpPr>
        <p:spPr>
          <a:xfrm>
            <a:off x="3028320" y="4672800"/>
            <a:ext cx="50713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 flipV="1">
            <a:off x="1738440" y="2557080"/>
            <a:ext cx="23565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s-ES" sz="1600" b="0" strike="noStrike" spc="-1"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1952640" y="2143080"/>
            <a:ext cx="1928160" cy="1928160"/>
          </a:xfrm>
          <a:prstGeom prst="round2DiagRect">
            <a:avLst>
              <a:gd name="adj1" fmla="val 16667"/>
              <a:gd name="adj2" fmla="val 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Anticuerpos contra </a:t>
            </a:r>
            <a:endParaRPr lang="es-E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- B2-GPI</a:t>
            </a:r>
            <a:endParaRPr lang="es-E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Protrombina</a:t>
            </a:r>
            <a:endParaRPr lang="es-ES" sz="2000" b="0" strike="noStrike" spc="-1">
              <a:latin typeface="Arial"/>
            </a:endParaRPr>
          </a:p>
          <a:p>
            <a:pPr indent="-215640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es-ES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 Anexina </a:t>
            </a:r>
            <a:endParaRPr lang="es-ES" sz="2000" b="0" strike="noStrike" spc="-1">
              <a:latin typeface="Arial"/>
            </a:endParaRPr>
          </a:p>
        </p:txBody>
      </p:sp>
      <p:sp>
        <p:nvSpPr>
          <p:cNvPr id="126" name="CustomShape 4"/>
          <p:cNvSpPr/>
          <p:nvPr/>
        </p:nvSpPr>
        <p:spPr>
          <a:xfrm>
            <a:off x="4381560" y="1214280"/>
            <a:ext cx="2999520" cy="5709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ANTICOAGULANTE LÚPICO 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127" name="CustomShape 5"/>
          <p:cNvSpPr/>
          <p:nvPr/>
        </p:nvSpPr>
        <p:spPr>
          <a:xfrm>
            <a:off x="4095720" y="4929120"/>
            <a:ext cx="3928320" cy="499320"/>
          </a:xfrm>
          <a:prstGeom prst="round1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ALARGAMIENTO TEST COAGULACIÓN 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128" name="CustomShape 6"/>
          <p:cNvSpPr/>
          <p:nvPr/>
        </p:nvSpPr>
        <p:spPr>
          <a:xfrm>
            <a:off x="8167680" y="357120"/>
            <a:ext cx="2285280" cy="20710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343080" indent="-342360">
              <a:lnSpc>
                <a:spcPct val="100000"/>
              </a:lnSpc>
              <a:buClr>
                <a:srgbClr val="FFFFFF"/>
              </a:buClr>
              <a:buFont typeface="StarSymbol"/>
              <a:buAutoNum type="arabicPeriod"/>
            </a:pPr>
            <a:r>
              <a:rPr lang="es-ES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NO ES AC</a:t>
            </a:r>
            <a:endParaRPr lang="es-ES" sz="20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FFFFFF"/>
              </a:buClr>
              <a:buFont typeface="StarSymbol"/>
              <a:buAutoNum type="arabicPeriod"/>
            </a:pPr>
            <a:r>
              <a:rPr lang="es-ES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TROMBOSIS</a:t>
            </a:r>
            <a:endParaRPr lang="es-ES" sz="20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FFFFFF"/>
              </a:buClr>
              <a:buFont typeface="StarSymbol"/>
              <a:buAutoNum type="arabicPeriod"/>
            </a:pPr>
            <a:r>
              <a:rPr lang="es-ES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SOLO 50 % LES</a:t>
            </a:r>
            <a:endParaRPr lang="es-ES" sz="2000" b="0" strike="noStrike" spc="-1">
              <a:latin typeface="Arial"/>
            </a:endParaRPr>
          </a:p>
        </p:txBody>
      </p:sp>
      <p:sp>
        <p:nvSpPr>
          <p:cNvPr id="129" name="CustomShape 7"/>
          <p:cNvSpPr/>
          <p:nvPr/>
        </p:nvSpPr>
        <p:spPr>
          <a:xfrm>
            <a:off x="5810400" y="4143240"/>
            <a:ext cx="356400" cy="64224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8"/>
          <p:cNvSpPr/>
          <p:nvPr/>
        </p:nvSpPr>
        <p:spPr>
          <a:xfrm>
            <a:off x="5810400" y="1857240"/>
            <a:ext cx="356400" cy="64224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9"/>
          <p:cNvSpPr/>
          <p:nvPr/>
        </p:nvSpPr>
        <p:spPr>
          <a:xfrm>
            <a:off x="4095720" y="3143160"/>
            <a:ext cx="713520" cy="35640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10"/>
          <p:cNvSpPr/>
          <p:nvPr/>
        </p:nvSpPr>
        <p:spPr>
          <a:xfrm>
            <a:off x="7524720" y="1285920"/>
            <a:ext cx="570960" cy="2851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CustomShape 11"/>
          <p:cNvSpPr/>
          <p:nvPr/>
        </p:nvSpPr>
        <p:spPr>
          <a:xfrm>
            <a:off x="4024440" y="5500800"/>
            <a:ext cx="6428520" cy="130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564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lang="es-E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Tiempo parcial de tromboplastina activada (TPTA)</a:t>
            </a:r>
            <a:endParaRPr lang="es-ES" sz="1600" b="0" strike="noStrike" spc="-1">
              <a:latin typeface="Arial"/>
            </a:endParaRPr>
          </a:p>
          <a:p>
            <a:pPr indent="-21564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lang="es-E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 Tiempo de coagulación con caolín</a:t>
            </a:r>
            <a:endParaRPr lang="es-ES" sz="1600" b="0" strike="noStrike" spc="-1">
              <a:latin typeface="Arial"/>
            </a:endParaRPr>
          </a:p>
          <a:p>
            <a:pPr indent="-21564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lang="es-E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 Tiempo de veneno vibora Russel diluido (TVVRd)</a:t>
            </a:r>
            <a:endParaRPr lang="es-ES" sz="1600" b="0" strike="noStrike" spc="-1">
              <a:latin typeface="Arial"/>
            </a:endParaRPr>
          </a:p>
          <a:p>
            <a:pPr indent="-21564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lang="es-E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 Tiempo de protromobina</a:t>
            </a:r>
            <a:endParaRPr lang="es-ES" sz="1600" b="0" strike="noStrike" spc="-1">
              <a:latin typeface="Arial"/>
            </a:endParaRPr>
          </a:p>
          <a:p>
            <a:pPr indent="-21564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lang="es-E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  Tiempo de protrombina relación normalizada Interna (INR)</a:t>
            </a:r>
            <a:endParaRPr lang="es-ES" sz="1600" b="0" strike="noStrike" spc="-1">
              <a:latin typeface="Arial"/>
            </a:endParaRPr>
          </a:p>
        </p:txBody>
      </p:sp>
      <p:pic>
        <p:nvPicPr>
          <p:cNvPr id="134" name="Picture 14"/>
          <p:cNvPicPr/>
          <p:nvPr/>
        </p:nvPicPr>
        <p:blipFill>
          <a:blip r:embed="rId3"/>
          <a:stretch/>
        </p:blipFill>
        <p:spPr>
          <a:xfrm>
            <a:off x="8024760" y="3214800"/>
            <a:ext cx="1758240" cy="1251720"/>
          </a:xfrm>
          <a:prstGeom prst="rect">
            <a:avLst/>
          </a:prstGeom>
          <a:ln>
            <a:noFill/>
          </a:ln>
        </p:spPr>
      </p:pic>
      <p:pic>
        <p:nvPicPr>
          <p:cNvPr id="135" name="Picture 4"/>
          <p:cNvPicPr/>
          <p:nvPr/>
        </p:nvPicPr>
        <p:blipFill>
          <a:blip r:embed="rId4" cstate="email"/>
          <a:stretch/>
        </p:blipFill>
        <p:spPr>
          <a:xfrm>
            <a:off x="134280" y="36360"/>
            <a:ext cx="2893320" cy="2001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552960" y="64188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25000" lnSpcReduction="20000"/>
          </a:bodyPr>
          <a:lstStyle/>
          <a:p>
            <a:pPr>
              <a:lnSpc>
                <a:spcPct val="90000"/>
              </a:lnSpc>
            </a:pP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es-ES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9600" b="0" strike="noStrike" spc="-1" dirty="0">
              <a:solidFill>
                <a:srgbClr val="000000"/>
              </a:solidFill>
              <a:latin typeface="Calibri Light"/>
              <a:ea typeface="DejaVu Sans"/>
            </a:endParaRPr>
          </a:p>
          <a:p>
            <a:pPr>
              <a:lnSpc>
                <a:spcPct val="90000"/>
              </a:lnSpc>
            </a:pPr>
            <a:endParaRPr lang="es-ES" sz="9600" spc="-1" dirty="0">
              <a:solidFill>
                <a:srgbClr val="000000"/>
              </a:solidFill>
              <a:latin typeface="Calibri Light"/>
              <a:ea typeface="DejaVu Sans"/>
            </a:endParaRPr>
          </a:p>
          <a:p>
            <a:pPr>
              <a:lnSpc>
                <a:spcPct val="90000"/>
              </a:lnSpc>
            </a:pPr>
            <a:endParaRPr lang="es-ES" sz="9600" b="0" strike="noStrike" spc="-1" dirty="0">
              <a:solidFill>
                <a:srgbClr val="000000"/>
              </a:solidFill>
              <a:latin typeface="Calibri Light"/>
              <a:ea typeface="DejaVu Sans"/>
            </a:endParaRPr>
          </a:p>
          <a:p>
            <a:pPr>
              <a:lnSpc>
                <a:spcPct val="90000"/>
              </a:lnSpc>
            </a:pPr>
            <a:endParaRPr lang="es-ES" sz="9600" spc="-1" dirty="0">
              <a:solidFill>
                <a:srgbClr val="000000"/>
              </a:solidFill>
              <a:latin typeface="Calibri Light"/>
              <a:ea typeface="DejaVu Sans"/>
            </a:endParaRPr>
          </a:p>
          <a:p>
            <a:pPr>
              <a:lnSpc>
                <a:spcPct val="90000"/>
              </a:lnSpc>
            </a:pPr>
            <a:endParaRPr lang="es-ES" sz="9600" b="0" strike="noStrike" spc="-1" dirty="0">
              <a:solidFill>
                <a:srgbClr val="000000"/>
              </a:solidFill>
              <a:latin typeface="Calibri Light"/>
              <a:ea typeface="DejaVu Sans"/>
            </a:endParaRPr>
          </a:p>
          <a:p>
            <a:pPr>
              <a:lnSpc>
                <a:spcPct val="90000"/>
              </a:lnSpc>
            </a:pPr>
            <a:endParaRPr lang="es-ES" sz="9600" spc="-1" dirty="0">
              <a:solidFill>
                <a:srgbClr val="000000"/>
              </a:solidFill>
              <a:latin typeface="Calibri Light"/>
              <a:ea typeface="DejaVu Sans"/>
            </a:endParaRPr>
          </a:p>
          <a:p>
            <a:pPr>
              <a:lnSpc>
                <a:spcPct val="90000"/>
              </a:lnSpc>
            </a:pPr>
            <a:endParaRPr lang="es-ES" sz="9600" b="0" strike="noStrike" spc="-1" dirty="0">
              <a:solidFill>
                <a:srgbClr val="000000"/>
              </a:solidFill>
              <a:latin typeface="Calibri Light"/>
              <a:ea typeface="DejaVu Sans"/>
            </a:endParaRPr>
          </a:p>
          <a:p>
            <a:pPr>
              <a:lnSpc>
                <a:spcPct val="90000"/>
              </a:lnSpc>
            </a:pPr>
            <a:endParaRPr lang="es-ES" sz="9600" spc="-1" dirty="0">
              <a:solidFill>
                <a:srgbClr val="000000"/>
              </a:solidFill>
              <a:latin typeface="Calibri Light"/>
              <a:ea typeface="DejaVu Sans"/>
            </a:endParaRPr>
          </a:p>
          <a:p>
            <a:pPr>
              <a:lnSpc>
                <a:spcPct val="90000"/>
              </a:lnSpc>
            </a:pPr>
            <a:endParaRPr lang="es-ES" sz="9600" b="0" strike="noStrike" spc="-1" dirty="0">
              <a:solidFill>
                <a:srgbClr val="000000"/>
              </a:solidFill>
              <a:latin typeface="Calibri Light"/>
              <a:ea typeface="DejaVu Sans"/>
            </a:endParaRPr>
          </a:p>
          <a:p>
            <a:pPr>
              <a:lnSpc>
                <a:spcPct val="90000"/>
              </a:lnSpc>
            </a:pPr>
            <a:endParaRPr lang="es-ES" sz="9600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</a:endParaRPr>
          </a:p>
          <a:p>
            <a:pPr>
              <a:lnSpc>
                <a:spcPct val="90000"/>
              </a:lnSpc>
            </a:pPr>
            <a:endParaRPr lang="es-ES" sz="9600" b="0" strike="noStrike" spc="-1" dirty="0">
              <a:solidFill>
                <a:srgbClr val="000000"/>
              </a:solidFill>
              <a:latin typeface="Calibri Light"/>
              <a:ea typeface="DejaVu Sans"/>
            </a:endParaRPr>
          </a:p>
          <a:p>
            <a:pPr>
              <a:lnSpc>
                <a:spcPct val="90000"/>
              </a:lnSpc>
            </a:pPr>
            <a:endParaRPr lang="es-ES" sz="9600" spc="-1" dirty="0">
              <a:solidFill>
                <a:srgbClr val="000000"/>
              </a:solidFill>
              <a:latin typeface="Calibri Light"/>
              <a:ea typeface="DejaVu Sans"/>
            </a:endParaRPr>
          </a:p>
          <a:p>
            <a:pPr>
              <a:lnSpc>
                <a:spcPct val="90000"/>
              </a:lnSpc>
            </a:pPr>
            <a:endParaRPr lang="es-ES" sz="9600" b="0" strike="noStrike" spc="-1" dirty="0">
              <a:solidFill>
                <a:srgbClr val="000000"/>
              </a:solidFill>
              <a:latin typeface="Calibri Light"/>
              <a:ea typeface="DejaVu Sans"/>
            </a:endParaRPr>
          </a:p>
          <a:p>
            <a:pPr>
              <a:lnSpc>
                <a:spcPct val="90000"/>
              </a:lnSpc>
            </a:pPr>
            <a:r>
              <a:rPr lang="es-ES" sz="11200" spc="-1" dirty="0">
                <a:solidFill>
                  <a:srgbClr val="000000"/>
                </a:solidFill>
                <a:latin typeface="Calibri Light"/>
              </a:rPr>
              <a:t>          </a:t>
            </a:r>
            <a:endParaRPr lang="es-ES" sz="112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dirty="0"/>
              <a:t/>
            </a:r>
            <a:br>
              <a:rPr dirty="0"/>
            </a:br>
            <a:r>
              <a:rPr lang="es-ES" sz="16000" b="0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- Mujer 24 años</a:t>
            </a:r>
          </a:p>
          <a:p>
            <a:pPr>
              <a:lnSpc>
                <a:spcPct val="90000"/>
              </a:lnSpc>
            </a:pPr>
            <a:endParaRPr lang="es-ES" sz="16000" spc="-1" dirty="0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90000"/>
              </a:lnSpc>
            </a:pPr>
            <a:endParaRPr lang="es-ES" sz="16000" spc="-1" dirty="0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90000"/>
              </a:lnSpc>
            </a:pPr>
            <a:r>
              <a:rPr dirty="0"/>
              <a:t/>
            </a:r>
            <a:br>
              <a:rPr dirty="0"/>
            </a:br>
            <a:r>
              <a:rPr lang="es-ES" sz="16000" b="0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- AP: preeclampsia aborto</a:t>
            </a:r>
            <a:r>
              <a:rPr dirty="0"/>
              <a:t/>
            </a:r>
            <a:br>
              <a:rPr dirty="0"/>
            </a:br>
            <a:r>
              <a:rPr lang="es-ES" sz="16000" b="0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- 2 semanas después del parto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es-ES" sz="16000" b="0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   -  Tumefacción miembro inferior </a:t>
            </a:r>
            <a:r>
              <a:rPr dirty="0"/>
              <a:t/>
            </a:r>
            <a:br>
              <a:rPr dirty="0"/>
            </a:br>
            <a:r>
              <a:rPr lang="es-ES" sz="16000" b="0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    -  </a:t>
            </a:r>
            <a:r>
              <a:rPr lang="es-ES" sz="900" b="0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Trombosis iliaco externo</a:t>
            </a:r>
            <a:r>
              <a:rPr sz="900" dirty="0"/>
              <a:t/>
            </a:r>
            <a:br>
              <a:rPr sz="900" dirty="0"/>
            </a:br>
            <a:r>
              <a:rPr lang="es-ES" sz="900" b="0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     -  </a:t>
            </a:r>
            <a:r>
              <a:rPr lang="es-ES" sz="16000" b="0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Tratamiento: SINTRON</a:t>
            </a:r>
          </a:p>
          <a:p>
            <a:pPr>
              <a:lnSpc>
                <a:spcPct val="90000"/>
              </a:lnSpc>
            </a:pPr>
            <a:endParaRPr lang="es-ES" sz="16000" spc="-1" dirty="0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90000"/>
              </a:lnSpc>
            </a:pPr>
            <a:r>
              <a:rPr dirty="0"/>
              <a:t/>
            </a:r>
            <a:br>
              <a:rPr dirty="0"/>
            </a:br>
            <a:r>
              <a:rPr lang="es-ES" sz="16000" b="0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     -    ACL : </a:t>
            </a:r>
            <a:r>
              <a:rPr lang="es-ES" sz="16000" b="0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Ig</a:t>
            </a:r>
            <a:r>
              <a:rPr lang="es-ES" sz="16000" b="0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G23 U/L, </a:t>
            </a:r>
            <a:r>
              <a:rPr lang="es-ES" sz="16000" b="0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Ig</a:t>
            </a:r>
            <a:r>
              <a:rPr lang="es-ES" sz="16000" b="0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M 19 U/L</a:t>
            </a:r>
            <a:r>
              <a:rPr dirty="0"/>
              <a:t/>
            </a:r>
            <a:br>
              <a:rPr dirty="0"/>
            </a:br>
            <a:r>
              <a:rPr lang="es-ES" sz="16000" b="0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      -     AL negativo </a:t>
            </a:r>
            <a:r>
              <a:rPr dirty="0"/>
              <a:t/>
            </a:r>
            <a:br>
              <a:rPr dirty="0"/>
            </a:br>
            <a:r>
              <a:rPr lang="es-ES" sz="16000" b="0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     -     SAF ? </a:t>
            </a:r>
            <a:endParaRPr lang="es-ES" sz="16000" b="0" strike="noStrike" spc="-1" dirty="0">
              <a:latin typeface="Arial"/>
            </a:endParaRPr>
          </a:p>
        </p:txBody>
      </p:sp>
      <p:pic>
        <p:nvPicPr>
          <p:cNvPr id="137" name="Marcador de contenido 3"/>
          <p:cNvPicPr/>
          <p:nvPr/>
        </p:nvPicPr>
        <p:blipFill>
          <a:blip r:embed="rId2" cstate="email"/>
          <a:stretch/>
        </p:blipFill>
        <p:spPr>
          <a:xfrm>
            <a:off x="8183520" y="1908360"/>
            <a:ext cx="5346000" cy="304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56943BD8-2FA6-4264-B49C-600226F62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3519976" y="463993"/>
            <a:ext cx="6749439" cy="58664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7387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n 3"/>
          <p:cNvPicPr/>
          <p:nvPr/>
        </p:nvPicPr>
        <p:blipFill>
          <a:blip r:embed="rId2"/>
          <a:stretch/>
        </p:blipFill>
        <p:spPr>
          <a:xfrm>
            <a:off x="832320" y="441360"/>
            <a:ext cx="9450360" cy="2671920"/>
          </a:xfrm>
          <a:prstGeom prst="rect">
            <a:avLst/>
          </a:prstGeom>
          <a:ln>
            <a:noFill/>
          </a:ln>
        </p:spPr>
      </p:pic>
      <p:sp>
        <p:nvSpPr>
          <p:cNvPr id="139" name="CustomShape 1"/>
          <p:cNvSpPr/>
          <p:nvPr/>
        </p:nvSpPr>
        <p:spPr>
          <a:xfrm>
            <a:off x="802080" y="3625560"/>
            <a:ext cx="10828080" cy="72928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3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En 2003:   Síndrome antifosfolípido </a:t>
            </a:r>
            <a:r>
              <a:rPr lang="es-ES" sz="3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serongativo</a:t>
            </a:r>
            <a:r>
              <a:rPr lang="es-ES" sz="3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: como AR, EA seronegativa</a:t>
            </a:r>
            <a:endParaRPr lang="es-ES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36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3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Razones para que </a:t>
            </a:r>
            <a:r>
              <a:rPr lang="es-ES" sz="3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seán</a:t>
            </a:r>
            <a:r>
              <a:rPr lang="es-ES" sz="3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seronegativo: </a:t>
            </a:r>
            <a:endParaRPr lang="es-ES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36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3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1 – Otra causa: trombofilia  (Factor V de Leyden)</a:t>
            </a:r>
            <a:endParaRPr lang="es-ES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36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3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2.  Que se fuese positivo. y se  haga negativo:  Mas raro</a:t>
            </a:r>
            <a:endParaRPr lang="es-ES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3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  3*  Los Ac clásicos (AL, </a:t>
            </a:r>
            <a:r>
              <a:rPr lang="es-ES" sz="3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AcL</a:t>
            </a:r>
            <a:r>
              <a:rPr lang="es-ES" sz="3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anti-B2 GPI sean insuficientes, otros anticuerpos  </a:t>
            </a:r>
            <a:endParaRPr lang="es-ES" sz="3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agen 139"/>
          <p:cNvPicPr/>
          <p:nvPr/>
        </p:nvPicPr>
        <p:blipFill>
          <a:blip r:embed="rId2" cstate="email"/>
          <a:stretch/>
        </p:blipFill>
        <p:spPr>
          <a:xfrm>
            <a:off x="2160000" y="792000"/>
            <a:ext cx="5391360" cy="568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n 3"/>
          <p:cNvPicPr/>
          <p:nvPr/>
        </p:nvPicPr>
        <p:blipFill>
          <a:blip r:embed="rId2"/>
          <a:stretch/>
        </p:blipFill>
        <p:spPr>
          <a:xfrm>
            <a:off x="349983" y="202610"/>
            <a:ext cx="8246097" cy="1800139"/>
          </a:xfrm>
          <a:prstGeom prst="rect">
            <a:avLst/>
          </a:prstGeom>
          <a:ln>
            <a:noFill/>
          </a:ln>
        </p:spPr>
      </p:pic>
      <p:sp>
        <p:nvSpPr>
          <p:cNvPr id="142" name="CustomShape 1"/>
          <p:cNvSpPr/>
          <p:nvPr/>
        </p:nvSpPr>
        <p:spPr>
          <a:xfrm>
            <a:off x="464040" y="2271059"/>
            <a:ext cx="9929880" cy="4522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lang="es-ES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SAF  : 107 pacientes   Trombosis/Abortos  </a:t>
            </a:r>
            <a:endParaRPr lang="es-ES" sz="2400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         68 pacientes     Seronegativos-</a:t>
            </a:r>
            <a:endParaRPr lang="es-E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-  Ac anticardiolipina </a:t>
            </a:r>
            <a:r>
              <a:rPr lang="es-ES" sz="2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Ig</a:t>
            </a:r>
            <a:r>
              <a:rPr lang="es-ES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G e </a:t>
            </a:r>
            <a:r>
              <a:rPr lang="es-ES" sz="2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Ig</a:t>
            </a:r>
            <a:r>
              <a:rPr lang="es-ES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M,  Ac anti-B2GPI </a:t>
            </a:r>
            <a:r>
              <a:rPr lang="es-ES" sz="2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Ig</a:t>
            </a:r>
            <a:r>
              <a:rPr lang="es-ES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G e </a:t>
            </a:r>
            <a:r>
              <a:rPr lang="es-ES" sz="2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Ig</a:t>
            </a:r>
            <a:r>
              <a:rPr lang="es-ES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M, Anticoagulante lúpico</a:t>
            </a:r>
            <a:endParaRPr lang="es-E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lang="es-ES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-  No clásicos :</a:t>
            </a:r>
            <a:endParaRPr lang="es-ES" sz="2400" b="1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 - </a:t>
            </a:r>
            <a:r>
              <a:rPr lang="es-ES" sz="2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Anti-cardiolipina</a:t>
            </a:r>
            <a:r>
              <a:rPr lang="es-ES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s-ES" sz="2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Ig</a:t>
            </a:r>
            <a:r>
              <a:rPr lang="es-ES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A</a:t>
            </a:r>
            <a:endParaRPr lang="es-E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 - Ant-iB2 </a:t>
            </a:r>
            <a:r>
              <a:rPr lang="es-ES" sz="2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Ig</a:t>
            </a:r>
            <a:r>
              <a:rPr lang="es-ES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A</a:t>
            </a:r>
            <a:endParaRPr lang="es-E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 -  Anti-B2 DI</a:t>
            </a:r>
            <a:endParaRPr lang="es-E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- Complejo Ac </a:t>
            </a:r>
            <a:r>
              <a:rPr lang="es-ES" sz="2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antifosfatidilserina</a:t>
            </a:r>
            <a:r>
              <a:rPr lang="es-ES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(antitrombina</a:t>
            </a:r>
            <a:endParaRPr lang="es-E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- Anti fosfatidiletanolamina</a:t>
            </a:r>
            <a:endParaRPr lang="es-E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-   Anti vimentina </a:t>
            </a:r>
            <a:endParaRPr lang="es-ES" sz="2400" b="0" strike="noStrike" spc="-1" dirty="0">
              <a:latin typeface="Arial"/>
            </a:endParaRPr>
          </a:p>
        </p:txBody>
      </p:sp>
      <p:pic>
        <p:nvPicPr>
          <p:cNvPr id="143" name="Imagen 5"/>
          <p:cNvPicPr/>
          <p:nvPr/>
        </p:nvPicPr>
        <p:blipFill>
          <a:blip r:embed="rId3"/>
          <a:stretch/>
        </p:blipFill>
        <p:spPr>
          <a:xfrm>
            <a:off x="8596080" y="64080"/>
            <a:ext cx="3595680" cy="1038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</TotalTime>
  <Words>584</Words>
  <Application>Microsoft Office PowerPoint</Application>
  <PresentationFormat>Personalizado</PresentationFormat>
  <Paragraphs>144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27</vt:i4>
      </vt:variant>
    </vt:vector>
  </HeadingPairs>
  <TitlesOfParts>
    <vt:vector size="30" baseType="lpstr">
      <vt:lpstr>Office Theme</vt:lpstr>
      <vt:lpstr>Office Theme</vt:lpstr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Muchas gracias por vuestra atención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SÍNDROME ANTIFOSFOLÍPIDO SERONEGATIVO. NUEVOS MARCADORES EN EL DIAGNÓSTICO DEL SÍNDROME ANTIFOSFOLÍPIDO</dc:title>
  <dc:subject/>
  <dc:creator>Usuario</dc:creator>
  <dc:description/>
  <cp:lastModifiedBy>Julio</cp:lastModifiedBy>
  <cp:revision>46</cp:revision>
  <dcterms:created xsi:type="dcterms:W3CDTF">2019-10-01T17:03:31Z</dcterms:created>
  <dcterms:modified xsi:type="dcterms:W3CDTF">2019-10-21T17:10:32Z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Panorámica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