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702" r:id="rId4"/>
  </p:sldMasterIdLst>
  <p:notesMasterIdLst>
    <p:notesMasterId r:id="rId58"/>
  </p:notesMasterIdLst>
  <p:sldIdLst>
    <p:sldId id="256" r:id="rId5"/>
    <p:sldId id="445" r:id="rId6"/>
    <p:sldId id="277" r:id="rId7"/>
    <p:sldId id="264" r:id="rId8"/>
    <p:sldId id="309" r:id="rId9"/>
    <p:sldId id="310" r:id="rId10"/>
    <p:sldId id="272" r:id="rId11"/>
    <p:sldId id="292" r:id="rId12"/>
    <p:sldId id="307" r:id="rId13"/>
    <p:sldId id="308" r:id="rId14"/>
    <p:sldId id="311" r:id="rId15"/>
    <p:sldId id="312" r:id="rId16"/>
    <p:sldId id="313" r:id="rId17"/>
    <p:sldId id="319" r:id="rId18"/>
    <p:sldId id="315" r:id="rId19"/>
    <p:sldId id="316" r:id="rId20"/>
    <p:sldId id="442" r:id="rId21"/>
    <p:sldId id="317" r:id="rId22"/>
    <p:sldId id="318" r:id="rId23"/>
    <p:sldId id="320" r:id="rId24"/>
    <p:sldId id="321" r:id="rId25"/>
    <p:sldId id="335" r:id="rId26"/>
    <p:sldId id="322" r:id="rId27"/>
    <p:sldId id="326" r:id="rId28"/>
    <p:sldId id="324" r:id="rId29"/>
    <p:sldId id="325" r:id="rId30"/>
    <p:sldId id="327" r:id="rId31"/>
    <p:sldId id="329" r:id="rId32"/>
    <p:sldId id="328" r:id="rId33"/>
    <p:sldId id="330" r:id="rId34"/>
    <p:sldId id="333" r:id="rId35"/>
    <p:sldId id="334" r:id="rId36"/>
    <p:sldId id="323" r:id="rId37"/>
    <p:sldId id="337" r:id="rId38"/>
    <p:sldId id="338" r:id="rId39"/>
    <p:sldId id="440" r:id="rId40"/>
    <p:sldId id="339" r:id="rId41"/>
    <p:sldId id="340" r:id="rId42"/>
    <p:sldId id="341" r:id="rId43"/>
    <p:sldId id="444" r:id="rId44"/>
    <p:sldId id="342" r:id="rId45"/>
    <p:sldId id="343" r:id="rId46"/>
    <p:sldId id="344" r:id="rId47"/>
    <p:sldId id="345" r:id="rId48"/>
    <p:sldId id="346" r:id="rId49"/>
    <p:sldId id="336" r:id="rId50"/>
    <p:sldId id="443" r:id="rId51"/>
    <p:sldId id="441" r:id="rId52"/>
    <p:sldId id="439" r:id="rId53"/>
    <p:sldId id="347" r:id="rId54"/>
    <p:sldId id="348" r:id="rId55"/>
    <p:sldId id="331" r:id="rId56"/>
    <p:sldId id="263"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75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5" autoAdjust="0"/>
    <p:restoredTop sz="86101" autoAdjust="0"/>
  </p:normalViewPr>
  <p:slideViewPr>
    <p:cSldViewPr snapToGrid="0">
      <p:cViewPr varScale="1">
        <p:scale>
          <a:sx n="43" d="100"/>
          <a:sy n="43" d="100"/>
        </p:scale>
        <p:origin x="-90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F23ECE-6DEC-40DA-A7CF-8EB54DE83AE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6293EEB6-16B0-4E5B-87F7-15E74576ECC1}">
      <dgm:prSet phldrT="[Texto]"/>
      <dgm:spPr/>
      <dgm:t>
        <a:bodyPr/>
        <a:lstStyle/>
        <a:p>
          <a:r>
            <a:rPr lang="es-ES" dirty="0"/>
            <a:t>Trombosis en SAF</a:t>
          </a:r>
        </a:p>
      </dgm:t>
    </dgm:pt>
    <dgm:pt modelId="{B9FC9454-45AC-49B2-A3AA-BDE483CBEF56}" type="parTrans" cxnId="{9F22D380-7404-4843-838C-C39E600967F0}">
      <dgm:prSet/>
      <dgm:spPr/>
      <dgm:t>
        <a:bodyPr/>
        <a:lstStyle/>
        <a:p>
          <a:endParaRPr lang="es-ES"/>
        </a:p>
      </dgm:t>
    </dgm:pt>
    <dgm:pt modelId="{749ACF0F-B8E9-4E48-9E00-65E3357D15B4}" type="sibTrans" cxnId="{9F22D380-7404-4843-838C-C39E600967F0}">
      <dgm:prSet/>
      <dgm:spPr/>
      <dgm:t>
        <a:bodyPr/>
        <a:lstStyle/>
        <a:p>
          <a:endParaRPr lang="es-ES"/>
        </a:p>
      </dgm:t>
    </dgm:pt>
    <dgm:pt modelId="{2FC391F4-7B11-4E19-A006-9B69AFA5DBCB}">
      <dgm:prSet phldrT="[Texto]"/>
      <dgm:spPr/>
      <dgm:t>
        <a:bodyPr/>
        <a:lstStyle/>
        <a:p>
          <a:r>
            <a:rPr lang="es-ES" dirty="0"/>
            <a:t>Trombosis arteriales</a:t>
          </a:r>
        </a:p>
      </dgm:t>
    </dgm:pt>
    <dgm:pt modelId="{9D99B11F-EF92-4B22-BBB4-0F485EF97CDD}" type="parTrans" cxnId="{632D1DA5-2393-4752-8E46-CB7523BFC8F5}">
      <dgm:prSet/>
      <dgm:spPr/>
      <dgm:t>
        <a:bodyPr/>
        <a:lstStyle/>
        <a:p>
          <a:endParaRPr lang="es-ES"/>
        </a:p>
      </dgm:t>
    </dgm:pt>
    <dgm:pt modelId="{F81619A9-02C4-4BFC-B168-FD259192B80D}" type="sibTrans" cxnId="{632D1DA5-2393-4752-8E46-CB7523BFC8F5}">
      <dgm:prSet/>
      <dgm:spPr/>
      <dgm:t>
        <a:bodyPr/>
        <a:lstStyle/>
        <a:p>
          <a:endParaRPr lang="es-ES"/>
        </a:p>
      </dgm:t>
    </dgm:pt>
    <dgm:pt modelId="{CA004AF0-105B-4F69-9307-E873531A24F9}">
      <dgm:prSet phldrT="[Texto]"/>
      <dgm:spPr/>
      <dgm:t>
        <a:bodyPr/>
        <a:lstStyle/>
        <a:p>
          <a:r>
            <a:rPr lang="es-ES" dirty="0"/>
            <a:t>Baja calidad evidencia</a:t>
          </a:r>
        </a:p>
      </dgm:t>
    </dgm:pt>
    <dgm:pt modelId="{505C54B8-23E7-4017-9F55-4CBD760449B2}" type="parTrans" cxnId="{9624DF6F-AB5E-4A64-996D-642B9AFA2E19}">
      <dgm:prSet/>
      <dgm:spPr/>
      <dgm:t>
        <a:bodyPr/>
        <a:lstStyle/>
        <a:p>
          <a:endParaRPr lang="es-ES"/>
        </a:p>
      </dgm:t>
    </dgm:pt>
    <dgm:pt modelId="{88874F26-D6B4-4B10-9E33-3CA4BF3512BE}" type="sibTrans" cxnId="{9624DF6F-AB5E-4A64-996D-642B9AFA2E19}">
      <dgm:prSet/>
      <dgm:spPr/>
      <dgm:t>
        <a:bodyPr/>
        <a:lstStyle/>
        <a:p>
          <a:endParaRPr lang="es-ES"/>
        </a:p>
      </dgm:t>
    </dgm:pt>
    <dgm:pt modelId="{C164A7F6-6420-4EFB-8270-CBB89615642B}">
      <dgm:prSet/>
      <dgm:spPr/>
      <dgm:t>
        <a:bodyPr/>
        <a:lstStyle/>
        <a:p>
          <a:r>
            <a:rPr lang="es-ES" dirty="0"/>
            <a:t>ETEV dos veces mas frecuentes que trombosis arteriales como presentación</a:t>
          </a:r>
        </a:p>
      </dgm:t>
    </dgm:pt>
    <dgm:pt modelId="{FF485254-7F5D-4C91-9E47-D728AB922C88}" type="parTrans" cxnId="{DF826D80-1D88-4C02-8740-2AA1240CA19B}">
      <dgm:prSet/>
      <dgm:spPr/>
      <dgm:t>
        <a:bodyPr/>
        <a:lstStyle/>
        <a:p>
          <a:endParaRPr lang="es-ES"/>
        </a:p>
      </dgm:t>
    </dgm:pt>
    <dgm:pt modelId="{6B97494B-DEC0-42FD-BA77-42AF02D1AF69}" type="sibTrans" cxnId="{DF826D80-1D88-4C02-8740-2AA1240CA19B}">
      <dgm:prSet/>
      <dgm:spPr/>
      <dgm:t>
        <a:bodyPr/>
        <a:lstStyle/>
        <a:p>
          <a:endParaRPr lang="es-ES"/>
        </a:p>
      </dgm:t>
    </dgm:pt>
    <dgm:pt modelId="{5AEBDC4C-08C3-4C89-BF4D-E9E0C3522015}">
      <dgm:prSet/>
      <dgm:spPr/>
      <dgm:t>
        <a:bodyPr/>
        <a:lstStyle/>
        <a:p>
          <a:r>
            <a:rPr lang="es-ES" b="1" dirty="0"/>
            <a:t>Arteriales mas recurrentes que venosas</a:t>
          </a:r>
          <a:r>
            <a:rPr lang="es-ES" dirty="0"/>
            <a:t>.</a:t>
          </a:r>
        </a:p>
      </dgm:t>
    </dgm:pt>
    <dgm:pt modelId="{D6A668AB-8194-45FD-96D4-3A56B0F8BBF5}" type="parTrans" cxnId="{379986EA-DEC8-48F7-9765-BD023A17EDF8}">
      <dgm:prSet/>
      <dgm:spPr/>
      <dgm:t>
        <a:bodyPr/>
        <a:lstStyle/>
        <a:p>
          <a:endParaRPr lang="es-ES"/>
        </a:p>
      </dgm:t>
    </dgm:pt>
    <dgm:pt modelId="{732D7A17-2574-456D-8A2A-440DBA0DB0C5}" type="sibTrans" cxnId="{379986EA-DEC8-48F7-9765-BD023A17EDF8}">
      <dgm:prSet/>
      <dgm:spPr/>
      <dgm:t>
        <a:bodyPr/>
        <a:lstStyle/>
        <a:p>
          <a:endParaRPr lang="es-ES"/>
        </a:p>
      </dgm:t>
    </dgm:pt>
    <dgm:pt modelId="{A9CC6FF3-47AC-4D26-A787-AA66804B9388}">
      <dgm:prSet/>
      <dgm:spPr/>
      <dgm:t>
        <a:bodyPr/>
        <a:lstStyle/>
        <a:p>
          <a:r>
            <a:rPr lang="es-ES" b="1" dirty="0"/>
            <a:t>Mayor tasa de recurrencias con INR &lt; 3</a:t>
          </a:r>
        </a:p>
      </dgm:t>
    </dgm:pt>
    <dgm:pt modelId="{61279844-E9E8-421B-B81A-478125DE122C}" type="parTrans" cxnId="{D8531A0A-E234-420D-AEBE-47D46AFC1B37}">
      <dgm:prSet/>
      <dgm:spPr/>
      <dgm:t>
        <a:bodyPr/>
        <a:lstStyle/>
        <a:p>
          <a:endParaRPr lang="es-ES"/>
        </a:p>
      </dgm:t>
    </dgm:pt>
    <dgm:pt modelId="{BA04D030-E137-4911-9C0A-264D88BB6CD8}" type="sibTrans" cxnId="{D8531A0A-E234-420D-AEBE-47D46AFC1B37}">
      <dgm:prSet/>
      <dgm:spPr/>
      <dgm:t>
        <a:bodyPr/>
        <a:lstStyle/>
        <a:p>
          <a:endParaRPr lang="es-ES"/>
        </a:p>
      </dgm:t>
    </dgm:pt>
    <dgm:pt modelId="{A761134E-2D62-4DB4-8107-4ED1D7835E21}">
      <dgm:prSet/>
      <dgm:spPr/>
      <dgm:t>
        <a:bodyPr/>
        <a:lstStyle/>
        <a:p>
          <a:r>
            <a:rPr lang="es-ES" dirty="0"/>
            <a:t>Trombosis arteriales mas frecuentes si antecedentes  de TA previas.</a:t>
          </a:r>
        </a:p>
      </dgm:t>
    </dgm:pt>
    <dgm:pt modelId="{3D21D408-3990-45EC-B283-B6A68D4A5B92}" type="parTrans" cxnId="{995EE20B-E06E-4887-872A-3F0EB9075E06}">
      <dgm:prSet/>
      <dgm:spPr/>
      <dgm:t>
        <a:bodyPr/>
        <a:lstStyle/>
        <a:p>
          <a:endParaRPr lang="es-ES"/>
        </a:p>
      </dgm:t>
    </dgm:pt>
    <dgm:pt modelId="{D24124B2-F733-4693-B1BC-FF166F378CA9}" type="sibTrans" cxnId="{995EE20B-E06E-4887-872A-3F0EB9075E06}">
      <dgm:prSet/>
      <dgm:spPr/>
      <dgm:t>
        <a:bodyPr/>
        <a:lstStyle/>
        <a:p>
          <a:endParaRPr lang="es-ES"/>
        </a:p>
      </dgm:t>
    </dgm:pt>
    <dgm:pt modelId="{E5D6955C-EED3-4874-9588-6306D67FA9E2}">
      <dgm:prSet/>
      <dgm:spPr/>
      <dgm:t>
        <a:bodyPr/>
        <a:lstStyle/>
        <a:p>
          <a:r>
            <a:rPr lang="es-ES" dirty="0"/>
            <a:t>TA fuerte predictor de nuevo evento arterial.</a:t>
          </a:r>
        </a:p>
      </dgm:t>
    </dgm:pt>
    <dgm:pt modelId="{D69EF9A3-E06F-48AB-A265-70FBF724C6E4}" type="parTrans" cxnId="{F4F08170-FB7E-46BC-9862-0A619BD3DCC4}">
      <dgm:prSet/>
      <dgm:spPr/>
      <dgm:t>
        <a:bodyPr/>
        <a:lstStyle/>
        <a:p>
          <a:endParaRPr lang="es-ES"/>
        </a:p>
      </dgm:t>
    </dgm:pt>
    <dgm:pt modelId="{2C9513D3-8E0F-45D0-94B6-989D8A3E326A}" type="sibTrans" cxnId="{F4F08170-FB7E-46BC-9862-0A619BD3DCC4}">
      <dgm:prSet/>
      <dgm:spPr/>
      <dgm:t>
        <a:bodyPr/>
        <a:lstStyle/>
        <a:p>
          <a:endParaRPr lang="es-ES"/>
        </a:p>
      </dgm:t>
    </dgm:pt>
    <dgm:pt modelId="{BDD83328-9C3C-48EF-9AF9-A89EACBAE26F}">
      <dgm:prSet/>
      <dgm:spPr/>
      <dgm:t>
        <a:bodyPr/>
        <a:lstStyle/>
        <a:p>
          <a:r>
            <a:rPr lang="es-ES" dirty="0"/>
            <a:t>Estudios de cohortes y observacionales</a:t>
          </a:r>
        </a:p>
      </dgm:t>
    </dgm:pt>
    <dgm:pt modelId="{0A393C40-633C-4B1D-AB06-2B5C50BE02AE}" type="parTrans" cxnId="{F710F93D-3237-4AE6-926F-7BC1C598F1BA}">
      <dgm:prSet/>
      <dgm:spPr/>
      <dgm:t>
        <a:bodyPr/>
        <a:lstStyle/>
        <a:p>
          <a:endParaRPr lang="es-ES"/>
        </a:p>
      </dgm:t>
    </dgm:pt>
    <dgm:pt modelId="{622AC73C-F24D-40EB-A22B-41CE1A064046}" type="sibTrans" cxnId="{F710F93D-3237-4AE6-926F-7BC1C598F1BA}">
      <dgm:prSet/>
      <dgm:spPr/>
      <dgm:t>
        <a:bodyPr/>
        <a:lstStyle/>
        <a:p>
          <a:endParaRPr lang="es-ES"/>
        </a:p>
      </dgm:t>
    </dgm:pt>
    <dgm:pt modelId="{4609608B-6EBF-4A64-BA4B-217480EE9F00}">
      <dgm:prSet/>
      <dgm:spPr/>
      <dgm:t>
        <a:bodyPr/>
        <a:lstStyle/>
        <a:p>
          <a:r>
            <a:rPr lang="es-ES" dirty="0"/>
            <a:t>Estudios comparativos de baja calidad.</a:t>
          </a:r>
        </a:p>
      </dgm:t>
    </dgm:pt>
    <dgm:pt modelId="{76AF4AE2-1F35-4053-9AFF-E91E4702890F}" type="parTrans" cxnId="{4835ED83-8E97-481D-818B-FACAAD628BD4}">
      <dgm:prSet/>
      <dgm:spPr/>
      <dgm:t>
        <a:bodyPr/>
        <a:lstStyle/>
        <a:p>
          <a:endParaRPr lang="es-ES"/>
        </a:p>
      </dgm:t>
    </dgm:pt>
    <dgm:pt modelId="{86FE3318-E3AF-4199-807C-1768827072C8}" type="sibTrans" cxnId="{4835ED83-8E97-481D-818B-FACAAD628BD4}">
      <dgm:prSet/>
      <dgm:spPr/>
      <dgm:t>
        <a:bodyPr/>
        <a:lstStyle/>
        <a:p>
          <a:endParaRPr lang="es-ES"/>
        </a:p>
      </dgm:t>
    </dgm:pt>
    <dgm:pt modelId="{6848C920-58B4-447A-8D7E-A91802E25FDF}">
      <dgm:prSet/>
      <dgm:spPr/>
      <dgm:t>
        <a:bodyPr/>
        <a:lstStyle/>
        <a:p>
          <a:r>
            <a:rPr lang="es-ES" b="1" dirty="0"/>
            <a:t>Mayor retrombosis INR bajo que hemorragia INR alto</a:t>
          </a:r>
        </a:p>
      </dgm:t>
    </dgm:pt>
    <dgm:pt modelId="{0EE27BC7-A57E-48A9-80EC-3EA9844C5A23}" type="parTrans" cxnId="{43DAF8F1-8002-45EC-897C-4986E6FC78E4}">
      <dgm:prSet/>
      <dgm:spPr/>
      <dgm:t>
        <a:bodyPr/>
        <a:lstStyle/>
        <a:p>
          <a:endParaRPr lang="es-ES"/>
        </a:p>
      </dgm:t>
    </dgm:pt>
    <dgm:pt modelId="{D3FA8BBB-83C1-4A7D-9D47-EA362FB4CFE1}" type="sibTrans" cxnId="{43DAF8F1-8002-45EC-897C-4986E6FC78E4}">
      <dgm:prSet/>
      <dgm:spPr/>
      <dgm:t>
        <a:bodyPr/>
        <a:lstStyle/>
        <a:p>
          <a:endParaRPr lang="es-ES"/>
        </a:p>
      </dgm:t>
    </dgm:pt>
    <dgm:pt modelId="{1A2CDEC7-E558-4795-9B98-381C07FA3F77}" type="pres">
      <dgm:prSet presAssocID="{0CF23ECE-6DEC-40DA-A7CF-8EB54DE83AEC}" presName="linear" presStyleCnt="0">
        <dgm:presLayoutVars>
          <dgm:dir/>
          <dgm:animLvl val="lvl"/>
          <dgm:resizeHandles val="exact"/>
        </dgm:presLayoutVars>
      </dgm:prSet>
      <dgm:spPr/>
      <dgm:t>
        <a:bodyPr/>
        <a:lstStyle/>
        <a:p>
          <a:endParaRPr lang="es-ES"/>
        </a:p>
      </dgm:t>
    </dgm:pt>
    <dgm:pt modelId="{DF2891C9-365D-47DC-A876-66C7D6802413}" type="pres">
      <dgm:prSet presAssocID="{6293EEB6-16B0-4E5B-87F7-15E74576ECC1}" presName="parentLin" presStyleCnt="0"/>
      <dgm:spPr/>
    </dgm:pt>
    <dgm:pt modelId="{1E5925AF-AD66-4483-95C5-A71036DDBA65}" type="pres">
      <dgm:prSet presAssocID="{6293EEB6-16B0-4E5B-87F7-15E74576ECC1}" presName="parentLeftMargin" presStyleLbl="node1" presStyleIdx="0" presStyleCnt="3"/>
      <dgm:spPr/>
      <dgm:t>
        <a:bodyPr/>
        <a:lstStyle/>
        <a:p>
          <a:endParaRPr lang="es-ES"/>
        </a:p>
      </dgm:t>
    </dgm:pt>
    <dgm:pt modelId="{9D69EF57-D4F8-44A6-870D-072698206D44}" type="pres">
      <dgm:prSet presAssocID="{6293EEB6-16B0-4E5B-87F7-15E74576ECC1}" presName="parentText" presStyleLbl="node1" presStyleIdx="0" presStyleCnt="3">
        <dgm:presLayoutVars>
          <dgm:chMax val="0"/>
          <dgm:bulletEnabled val="1"/>
        </dgm:presLayoutVars>
      </dgm:prSet>
      <dgm:spPr/>
      <dgm:t>
        <a:bodyPr/>
        <a:lstStyle/>
        <a:p>
          <a:endParaRPr lang="es-ES"/>
        </a:p>
      </dgm:t>
    </dgm:pt>
    <dgm:pt modelId="{A29ECE4E-8C56-4A31-AF7E-9C740C8EA3BA}" type="pres">
      <dgm:prSet presAssocID="{6293EEB6-16B0-4E5B-87F7-15E74576ECC1}" presName="negativeSpace" presStyleCnt="0"/>
      <dgm:spPr/>
    </dgm:pt>
    <dgm:pt modelId="{F72A5ECD-33C4-4429-B14E-E8CC3250F518}" type="pres">
      <dgm:prSet presAssocID="{6293EEB6-16B0-4E5B-87F7-15E74576ECC1}" presName="childText" presStyleLbl="conFgAcc1" presStyleIdx="0" presStyleCnt="3">
        <dgm:presLayoutVars>
          <dgm:bulletEnabled val="1"/>
        </dgm:presLayoutVars>
      </dgm:prSet>
      <dgm:spPr/>
      <dgm:t>
        <a:bodyPr/>
        <a:lstStyle/>
        <a:p>
          <a:endParaRPr lang="es-ES"/>
        </a:p>
      </dgm:t>
    </dgm:pt>
    <dgm:pt modelId="{CF1940B0-AEAB-4B7D-9A4E-70821AA153C9}" type="pres">
      <dgm:prSet presAssocID="{749ACF0F-B8E9-4E48-9E00-65E3357D15B4}" presName="spaceBetweenRectangles" presStyleCnt="0"/>
      <dgm:spPr/>
    </dgm:pt>
    <dgm:pt modelId="{E0C84EE6-CE00-48E1-B01B-72858BBB7907}" type="pres">
      <dgm:prSet presAssocID="{2FC391F4-7B11-4E19-A006-9B69AFA5DBCB}" presName="parentLin" presStyleCnt="0"/>
      <dgm:spPr/>
    </dgm:pt>
    <dgm:pt modelId="{A9709E59-D7DF-4EEC-8AD5-69A4E2063477}" type="pres">
      <dgm:prSet presAssocID="{2FC391F4-7B11-4E19-A006-9B69AFA5DBCB}" presName="parentLeftMargin" presStyleLbl="node1" presStyleIdx="0" presStyleCnt="3"/>
      <dgm:spPr/>
      <dgm:t>
        <a:bodyPr/>
        <a:lstStyle/>
        <a:p>
          <a:endParaRPr lang="es-ES"/>
        </a:p>
      </dgm:t>
    </dgm:pt>
    <dgm:pt modelId="{95FA2FE0-AF24-4F26-B816-F06B0274D150}" type="pres">
      <dgm:prSet presAssocID="{2FC391F4-7B11-4E19-A006-9B69AFA5DBCB}" presName="parentText" presStyleLbl="node1" presStyleIdx="1" presStyleCnt="3">
        <dgm:presLayoutVars>
          <dgm:chMax val="0"/>
          <dgm:bulletEnabled val="1"/>
        </dgm:presLayoutVars>
      </dgm:prSet>
      <dgm:spPr/>
      <dgm:t>
        <a:bodyPr/>
        <a:lstStyle/>
        <a:p>
          <a:endParaRPr lang="es-ES"/>
        </a:p>
      </dgm:t>
    </dgm:pt>
    <dgm:pt modelId="{404C72C9-567B-415C-8541-C8FCDA0E4CC1}" type="pres">
      <dgm:prSet presAssocID="{2FC391F4-7B11-4E19-A006-9B69AFA5DBCB}" presName="negativeSpace" presStyleCnt="0"/>
      <dgm:spPr/>
    </dgm:pt>
    <dgm:pt modelId="{6A55A6EE-A9C2-4CFD-80CB-796C81189EC1}" type="pres">
      <dgm:prSet presAssocID="{2FC391F4-7B11-4E19-A006-9B69AFA5DBCB}" presName="childText" presStyleLbl="conFgAcc1" presStyleIdx="1" presStyleCnt="3">
        <dgm:presLayoutVars>
          <dgm:bulletEnabled val="1"/>
        </dgm:presLayoutVars>
      </dgm:prSet>
      <dgm:spPr/>
      <dgm:t>
        <a:bodyPr/>
        <a:lstStyle/>
        <a:p>
          <a:endParaRPr lang="es-ES"/>
        </a:p>
      </dgm:t>
    </dgm:pt>
    <dgm:pt modelId="{12AEAF02-B159-4A2E-B631-E925DC3FB636}" type="pres">
      <dgm:prSet presAssocID="{F81619A9-02C4-4BFC-B168-FD259192B80D}" presName="spaceBetweenRectangles" presStyleCnt="0"/>
      <dgm:spPr/>
    </dgm:pt>
    <dgm:pt modelId="{8F532BA0-9A18-41CA-A5BC-48FA9CDF35E7}" type="pres">
      <dgm:prSet presAssocID="{CA004AF0-105B-4F69-9307-E873531A24F9}" presName="parentLin" presStyleCnt="0"/>
      <dgm:spPr/>
    </dgm:pt>
    <dgm:pt modelId="{F9E3B2ED-AEB8-4992-AAA5-5C7570CC1158}" type="pres">
      <dgm:prSet presAssocID="{CA004AF0-105B-4F69-9307-E873531A24F9}" presName="parentLeftMargin" presStyleLbl="node1" presStyleIdx="1" presStyleCnt="3"/>
      <dgm:spPr/>
      <dgm:t>
        <a:bodyPr/>
        <a:lstStyle/>
        <a:p>
          <a:endParaRPr lang="es-ES"/>
        </a:p>
      </dgm:t>
    </dgm:pt>
    <dgm:pt modelId="{7112E3B5-DBCA-435F-BEC3-D88CCEDA2288}" type="pres">
      <dgm:prSet presAssocID="{CA004AF0-105B-4F69-9307-E873531A24F9}" presName="parentText" presStyleLbl="node1" presStyleIdx="2" presStyleCnt="3">
        <dgm:presLayoutVars>
          <dgm:chMax val="0"/>
          <dgm:bulletEnabled val="1"/>
        </dgm:presLayoutVars>
      </dgm:prSet>
      <dgm:spPr/>
      <dgm:t>
        <a:bodyPr/>
        <a:lstStyle/>
        <a:p>
          <a:endParaRPr lang="es-ES"/>
        </a:p>
      </dgm:t>
    </dgm:pt>
    <dgm:pt modelId="{F507EA06-D6C6-482E-A1BA-2A1F68C99D12}" type="pres">
      <dgm:prSet presAssocID="{CA004AF0-105B-4F69-9307-E873531A24F9}" presName="negativeSpace" presStyleCnt="0"/>
      <dgm:spPr/>
    </dgm:pt>
    <dgm:pt modelId="{9DDF1419-B1CC-4A82-87BA-53711B5FE410}" type="pres">
      <dgm:prSet presAssocID="{CA004AF0-105B-4F69-9307-E873531A24F9}" presName="childText" presStyleLbl="conFgAcc1" presStyleIdx="2" presStyleCnt="3">
        <dgm:presLayoutVars>
          <dgm:bulletEnabled val="1"/>
        </dgm:presLayoutVars>
      </dgm:prSet>
      <dgm:spPr/>
      <dgm:t>
        <a:bodyPr/>
        <a:lstStyle/>
        <a:p>
          <a:endParaRPr lang="es-ES"/>
        </a:p>
      </dgm:t>
    </dgm:pt>
  </dgm:ptLst>
  <dgm:cxnLst>
    <dgm:cxn modelId="{147C6EC3-C27E-4F58-97A4-C382DFB7466A}" type="presOf" srcId="{E5D6955C-EED3-4874-9588-6306D67FA9E2}" destId="{6A55A6EE-A9C2-4CFD-80CB-796C81189EC1}" srcOrd="0" destOrd="2" presId="urn:microsoft.com/office/officeart/2005/8/layout/list1"/>
    <dgm:cxn modelId="{989A309D-E3D1-4D85-AFBF-A7242EBEF4F5}" type="presOf" srcId="{4609608B-6EBF-4A64-BA4B-217480EE9F00}" destId="{9DDF1419-B1CC-4A82-87BA-53711B5FE410}" srcOrd="0" destOrd="1" presId="urn:microsoft.com/office/officeart/2005/8/layout/list1"/>
    <dgm:cxn modelId="{379986EA-DEC8-48F7-9765-BD023A17EDF8}" srcId="{6293EEB6-16B0-4E5B-87F7-15E74576ECC1}" destId="{5AEBDC4C-08C3-4C89-BF4D-E9E0C3522015}" srcOrd="1" destOrd="0" parTransId="{D6A668AB-8194-45FD-96D4-3A56B0F8BBF5}" sibTransId="{732D7A17-2574-456D-8A2A-440DBA0DB0C5}"/>
    <dgm:cxn modelId="{372C5C47-84D7-43B7-AB72-32304763EAC2}" type="presOf" srcId="{0CF23ECE-6DEC-40DA-A7CF-8EB54DE83AEC}" destId="{1A2CDEC7-E558-4795-9B98-381C07FA3F77}" srcOrd="0" destOrd="0" presId="urn:microsoft.com/office/officeart/2005/8/layout/list1"/>
    <dgm:cxn modelId="{6F89F59E-044D-4F74-A107-A7588C719E99}" type="presOf" srcId="{BDD83328-9C3C-48EF-9AF9-A89EACBAE26F}" destId="{9DDF1419-B1CC-4A82-87BA-53711B5FE410}" srcOrd="0" destOrd="0" presId="urn:microsoft.com/office/officeart/2005/8/layout/list1"/>
    <dgm:cxn modelId="{632D1DA5-2393-4752-8E46-CB7523BFC8F5}" srcId="{0CF23ECE-6DEC-40DA-A7CF-8EB54DE83AEC}" destId="{2FC391F4-7B11-4E19-A006-9B69AFA5DBCB}" srcOrd="1" destOrd="0" parTransId="{9D99B11F-EF92-4B22-BBB4-0F485EF97CDD}" sibTransId="{F81619A9-02C4-4BFC-B168-FD259192B80D}"/>
    <dgm:cxn modelId="{F710F93D-3237-4AE6-926F-7BC1C598F1BA}" srcId="{CA004AF0-105B-4F69-9307-E873531A24F9}" destId="{BDD83328-9C3C-48EF-9AF9-A89EACBAE26F}" srcOrd="0" destOrd="0" parTransId="{0A393C40-633C-4B1D-AB06-2B5C50BE02AE}" sibTransId="{622AC73C-F24D-40EB-A22B-41CE1A064046}"/>
    <dgm:cxn modelId="{0F50F87E-725C-4FB8-8EC0-2A8A1EFBEF5D}" type="presOf" srcId="{CA004AF0-105B-4F69-9307-E873531A24F9}" destId="{7112E3B5-DBCA-435F-BEC3-D88CCEDA2288}" srcOrd="1" destOrd="0" presId="urn:microsoft.com/office/officeart/2005/8/layout/list1"/>
    <dgm:cxn modelId="{F4F08170-FB7E-46BC-9862-0A619BD3DCC4}" srcId="{2FC391F4-7B11-4E19-A006-9B69AFA5DBCB}" destId="{E5D6955C-EED3-4874-9588-6306D67FA9E2}" srcOrd="2" destOrd="0" parTransId="{D69EF9A3-E06F-48AB-A265-70FBF724C6E4}" sibTransId="{2C9513D3-8E0F-45D0-94B6-989D8A3E326A}"/>
    <dgm:cxn modelId="{9624DF6F-AB5E-4A64-996D-642B9AFA2E19}" srcId="{0CF23ECE-6DEC-40DA-A7CF-8EB54DE83AEC}" destId="{CA004AF0-105B-4F69-9307-E873531A24F9}" srcOrd="2" destOrd="0" parTransId="{505C54B8-23E7-4017-9F55-4CBD760449B2}" sibTransId="{88874F26-D6B4-4B10-9E33-3CA4BF3512BE}"/>
    <dgm:cxn modelId="{9F22D380-7404-4843-838C-C39E600967F0}" srcId="{0CF23ECE-6DEC-40DA-A7CF-8EB54DE83AEC}" destId="{6293EEB6-16B0-4E5B-87F7-15E74576ECC1}" srcOrd="0" destOrd="0" parTransId="{B9FC9454-45AC-49B2-A3AA-BDE483CBEF56}" sibTransId="{749ACF0F-B8E9-4E48-9E00-65E3357D15B4}"/>
    <dgm:cxn modelId="{18B39124-1F3B-46E6-9329-B2124F69F28D}" type="presOf" srcId="{6293EEB6-16B0-4E5B-87F7-15E74576ECC1}" destId="{1E5925AF-AD66-4483-95C5-A71036DDBA65}" srcOrd="0" destOrd="0" presId="urn:microsoft.com/office/officeart/2005/8/layout/list1"/>
    <dgm:cxn modelId="{4835ED83-8E97-481D-818B-FACAAD628BD4}" srcId="{CA004AF0-105B-4F69-9307-E873531A24F9}" destId="{4609608B-6EBF-4A64-BA4B-217480EE9F00}" srcOrd="1" destOrd="0" parTransId="{76AF4AE2-1F35-4053-9AFF-E91E4702890F}" sibTransId="{86FE3318-E3AF-4199-807C-1768827072C8}"/>
    <dgm:cxn modelId="{6FA456E0-11ED-454B-85FC-C310A281D95E}" type="presOf" srcId="{CA004AF0-105B-4F69-9307-E873531A24F9}" destId="{F9E3B2ED-AEB8-4992-AAA5-5C7570CC1158}" srcOrd="0" destOrd="0" presId="urn:microsoft.com/office/officeart/2005/8/layout/list1"/>
    <dgm:cxn modelId="{FCF9CEFC-0D03-48F7-BEC0-C46E2A5C78F3}" type="presOf" srcId="{6848C920-58B4-447A-8D7E-A91802E25FDF}" destId="{6A55A6EE-A9C2-4CFD-80CB-796C81189EC1}" srcOrd="0" destOrd="3" presId="urn:microsoft.com/office/officeart/2005/8/layout/list1"/>
    <dgm:cxn modelId="{293F6F27-BEBD-40BD-974A-047BD709FFBA}" type="presOf" srcId="{2FC391F4-7B11-4E19-A006-9B69AFA5DBCB}" destId="{95FA2FE0-AF24-4F26-B816-F06B0274D150}" srcOrd="1" destOrd="0" presId="urn:microsoft.com/office/officeart/2005/8/layout/list1"/>
    <dgm:cxn modelId="{44AB9AE5-100D-4DD6-8B06-3D4FAA3B88A1}" type="presOf" srcId="{A761134E-2D62-4DB4-8107-4ED1D7835E21}" destId="{6A55A6EE-A9C2-4CFD-80CB-796C81189EC1}" srcOrd="0" destOrd="1" presId="urn:microsoft.com/office/officeart/2005/8/layout/list1"/>
    <dgm:cxn modelId="{DF826D80-1D88-4C02-8740-2AA1240CA19B}" srcId="{6293EEB6-16B0-4E5B-87F7-15E74576ECC1}" destId="{C164A7F6-6420-4EFB-8270-CBB89615642B}" srcOrd="0" destOrd="0" parTransId="{FF485254-7F5D-4C91-9E47-D728AB922C88}" sibTransId="{6B97494B-DEC0-42FD-BA77-42AF02D1AF69}"/>
    <dgm:cxn modelId="{00F9F3C3-52AB-49B1-B7AC-E5CC2E9851AC}" type="presOf" srcId="{2FC391F4-7B11-4E19-A006-9B69AFA5DBCB}" destId="{A9709E59-D7DF-4EEC-8AD5-69A4E2063477}" srcOrd="0" destOrd="0" presId="urn:microsoft.com/office/officeart/2005/8/layout/list1"/>
    <dgm:cxn modelId="{CEF9589C-D44B-49E4-9A17-DEBFDB0C3BE3}" type="presOf" srcId="{A9CC6FF3-47AC-4D26-A787-AA66804B9388}" destId="{6A55A6EE-A9C2-4CFD-80CB-796C81189EC1}" srcOrd="0" destOrd="0" presId="urn:microsoft.com/office/officeart/2005/8/layout/list1"/>
    <dgm:cxn modelId="{6F1C4BA0-EAF4-4E24-B0F7-B00D17732D43}" type="presOf" srcId="{5AEBDC4C-08C3-4C89-BF4D-E9E0C3522015}" destId="{F72A5ECD-33C4-4429-B14E-E8CC3250F518}" srcOrd="0" destOrd="1" presId="urn:microsoft.com/office/officeart/2005/8/layout/list1"/>
    <dgm:cxn modelId="{D8531A0A-E234-420D-AEBE-47D46AFC1B37}" srcId="{2FC391F4-7B11-4E19-A006-9B69AFA5DBCB}" destId="{A9CC6FF3-47AC-4D26-A787-AA66804B9388}" srcOrd="0" destOrd="0" parTransId="{61279844-E9E8-421B-B81A-478125DE122C}" sibTransId="{BA04D030-E137-4911-9C0A-264D88BB6CD8}"/>
    <dgm:cxn modelId="{995EE20B-E06E-4887-872A-3F0EB9075E06}" srcId="{2FC391F4-7B11-4E19-A006-9B69AFA5DBCB}" destId="{A761134E-2D62-4DB4-8107-4ED1D7835E21}" srcOrd="1" destOrd="0" parTransId="{3D21D408-3990-45EC-B283-B6A68D4A5B92}" sibTransId="{D24124B2-F733-4693-B1BC-FF166F378CA9}"/>
    <dgm:cxn modelId="{43DAF8F1-8002-45EC-897C-4986E6FC78E4}" srcId="{2FC391F4-7B11-4E19-A006-9B69AFA5DBCB}" destId="{6848C920-58B4-447A-8D7E-A91802E25FDF}" srcOrd="3" destOrd="0" parTransId="{0EE27BC7-A57E-48A9-80EC-3EA9844C5A23}" sibTransId="{D3FA8BBB-83C1-4A7D-9D47-EA362FB4CFE1}"/>
    <dgm:cxn modelId="{11D975EC-63B5-4776-9F14-74C519FBBA6D}" type="presOf" srcId="{6293EEB6-16B0-4E5B-87F7-15E74576ECC1}" destId="{9D69EF57-D4F8-44A6-870D-072698206D44}" srcOrd="1" destOrd="0" presId="urn:microsoft.com/office/officeart/2005/8/layout/list1"/>
    <dgm:cxn modelId="{5EB96052-8363-439B-9DCB-8D710E96525A}" type="presOf" srcId="{C164A7F6-6420-4EFB-8270-CBB89615642B}" destId="{F72A5ECD-33C4-4429-B14E-E8CC3250F518}" srcOrd="0" destOrd="0" presId="urn:microsoft.com/office/officeart/2005/8/layout/list1"/>
    <dgm:cxn modelId="{2295B725-92B9-4CE1-A412-318825C38617}" type="presParOf" srcId="{1A2CDEC7-E558-4795-9B98-381C07FA3F77}" destId="{DF2891C9-365D-47DC-A876-66C7D6802413}" srcOrd="0" destOrd="0" presId="urn:microsoft.com/office/officeart/2005/8/layout/list1"/>
    <dgm:cxn modelId="{8EAD3631-CC2B-4D04-AA2A-8BCCB2CD4DC5}" type="presParOf" srcId="{DF2891C9-365D-47DC-A876-66C7D6802413}" destId="{1E5925AF-AD66-4483-95C5-A71036DDBA65}" srcOrd="0" destOrd="0" presId="urn:microsoft.com/office/officeart/2005/8/layout/list1"/>
    <dgm:cxn modelId="{71DE4326-4D23-4AE0-823D-98545539ECAA}" type="presParOf" srcId="{DF2891C9-365D-47DC-A876-66C7D6802413}" destId="{9D69EF57-D4F8-44A6-870D-072698206D44}" srcOrd="1" destOrd="0" presId="urn:microsoft.com/office/officeart/2005/8/layout/list1"/>
    <dgm:cxn modelId="{951CDBCB-C7F2-423D-91A9-662FE55531A0}" type="presParOf" srcId="{1A2CDEC7-E558-4795-9B98-381C07FA3F77}" destId="{A29ECE4E-8C56-4A31-AF7E-9C740C8EA3BA}" srcOrd="1" destOrd="0" presId="urn:microsoft.com/office/officeart/2005/8/layout/list1"/>
    <dgm:cxn modelId="{25CD9E90-2AC2-4CF7-B835-A65E8F500E13}" type="presParOf" srcId="{1A2CDEC7-E558-4795-9B98-381C07FA3F77}" destId="{F72A5ECD-33C4-4429-B14E-E8CC3250F518}" srcOrd="2" destOrd="0" presId="urn:microsoft.com/office/officeart/2005/8/layout/list1"/>
    <dgm:cxn modelId="{CE13D006-833D-475C-9353-1977CB2160BF}" type="presParOf" srcId="{1A2CDEC7-E558-4795-9B98-381C07FA3F77}" destId="{CF1940B0-AEAB-4B7D-9A4E-70821AA153C9}" srcOrd="3" destOrd="0" presId="urn:microsoft.com/office/officeart/2005/8/layout/list1"/>
    <dgm:cxn modelId="{56948E9C-98E5-4338-AF56-25EC32B84B6D}" type="presParOf" srcId="{1A2CDEC7-E558-4795-9B98-381C07FA3F77}" destId="{E0C84EE6-CE00-48E1-B01B-72858BBB7907}" srcOrd="4" destOrd="0" presId="urn:microsoft.com/office/officeart/2005/8/layout/list1"/>
    <dgm:cxn modelId="{DF4DD93C-99D4-492C-8C08-968FB5D43E64}" type="presParOf" srcId="{E0C84EE6-CE00-48E1-B01B-72858BBB7907}" destId="{A9709E59-D7DF-4EEC-8AD5-69A4E2063477}" srcOrd="0" destOrd="0" presId="urn:microsoft.com/office/officeart/2005/8/layout/list1"/>
    <dgm:cxn modelId="{0AF92130-3DEB-449F-B839-77A9EC91DD06}" type="presParOf" srcId="{E0C84EE6-CE00-48E1-B01B-72858BBB7907}" destId="{95FA2FE0-AF24-4F26-B816-F06B0274D150}" srcOrd="1" destOrd="0" presId="urn:microsoft.com/office/officeart/2005/8/layout/list1"/>
    <dgm:cxn modelId="{77CDE1B0-7B04-4174-8FF8-96B54710681D}" type="presParOf" srcId="{1A2CDEC7-E558-4795-9B98-381C07FA3F77}" destId="{404C72C9-567B-415C-8541-C8FCDA0E4CC1}" srcOrd="5" destOrd="0" presId="urn:microsoft.com/office/officeart/2005/8/layout/list1"/>
    <dgm:cxn modelId="{CA8E5698-D791-415F-BD04-80A3BB5CAC7E}" type="presParOf" srcId="{1A2CDEC7-E558-4795-9B98-381C07FA3F77}" destId="{6A55A6EE-A9C2-4CFD-80CB-796C81189EC1}" srcOrd="6" destOrd="0" presId="urn:microsoft.com/office/officeart/2005/8/layout/list1"/>
    <dgm:cxn modelId="{CA8A32FB-1A7D-47A1-90E3-697D2A483237}" type="presParOf" srcId="{1A2CDEC7-E558-4795-9B98-381C07FA3F77}" destId="{12AEAF02-B159-4A2E-B631-E925DC3FB636}" srcOrd="7" destOrd="0" presId="urn:microsoft.com/office/officeart/2005/8/layout/list1"/>
    <dgm:cxn modelId="{C095B7A5-8218-4D14-8824-16EA660389AE}" type="presParOf" srcId="{1A2CDEC7-E558-4795-9B98-381C07FA3F77}" destId="{8F532BA0-9A18-41CA-A5BC-48FA9CDF35E7}" srcOrd="8" destOrd="0" presId="urn:microsoft.com/office/officeart/2005/8/layout/list1"/>
    <dgm:cxn modelId="{26BC5600-55C7-4333-9F49-DEBBA51BD208}" type="presParOf" srcId="{8F532BA0-9A18-41CA-A5BC-48FA9CDF35E7}" destId="{F9E3B2ED-AEB8-4992-AAA5-5C7570CC1158}" srcOrd="0" destOrd="0" presId="urn:microsoft.com/office/officeart/2005/8/layout/list1"/>
    <dgm:cxn modelId="{295C8BBB-4815-4F1F-9B9F-C82A9AC349A6}" type="presParOf" srcId="{8F532BA0-9A18-41CA-A5BC-48FA9CDF35E7}" destId="{7112E3B5-DBCA-435F-BEC3-D88CCEDA2288}" srcOrd="1" destOrd="0" presId="urn:microsoft.com/office/officeart/2005/8/layout/list1"/>
    <dgm:cxn modelId="{8B500900-6B69-4091-A4E5-393882634C30}" type="presParOf" srcId="{1A2CDEC7-E558-4795-9B98-381C07FA3F77}" destId="{F507EA06-D6C6-482E-A1BA-2A1F68C99D12}" srcOrd="9" destOrd="0" presId="urn:microsoft.com/office/officeart/2005/8/layout/list1"/>
    <dgm:cxn modelId="{3485C83E-6808-4220-A5CE-F2AC7DA9E655}" type="presParOf" srcId="{1A2CDEC7-E558-4795-9B98-381C07FA3F77}" destId="{9DDF1419-B1CC-4A82-87BA-53711B5FE410}"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2A5ECD-33C4-4429-B14E-E8CC3250F518}">
      <dsp:nvSpPr>
        <dsp:cNvPr id="0" name=""/>
        <dsp:cNvSpPr/>
      </dsp:nvSpPr>
      <dsp:spPr>
        <a:xfrm>
          <a:off x="0" y="399337"/>
          <a:ext cx="7945120" cy="1304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6630" tIns="374904" rIns="616630"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a:t>ETEV dos veces mas frecuentes que trombosis arteriales como presentación</a:t>
          </a:r>
        </a:p>
        <a:p>
          <a:pPr marL="171450" lvl="1" indent="-171450" algn="l" defTabSz="800100">
            <a:lnSpc>
              <a:spcPct val="90000"/>
            </a:lnSpc>
            <a:spcBef>
              <a:spcPct val="0"/>
            </a:spcBef>
            <a:spcAft>
              <a:spcPct val="15000"/>
            </a:spcAft>
            <a:buChar char="••"/>
          </a:pPr>
          <a:r>
            <a:rPr lang="es-ES" sz="1800" b="1" kern="1200" dirty="0"/>
            <a:t>Arteriales mas recurrentes que venosas</a:t>
          </a:r>
          <a:r>
            <a:rPr lang="es-ES" sz="1800" kern="1200" dirty="0"/>
            <a:t>.</a:t>
          </a:r>
        </a:p>
      </dsp:txBody>
      <dsp:txXfrm>
        <a:off x="0" y="399337"/>
        <a:ext cx="7945120" cy="1304100"/>
      </dsp:txXfrm>
    </dsp:sp>
    <dsp:sp modelId="{9D69EF57-D4F8-44A6-870D-072698206D44}">
      <dsp:nvSpPr>
        <dsp:cNvPr id="0" name=""/>
        <dsp:cNvSpPr/>
      </dsp:nvSpPr>
      <dsp:spPr>
        <a:xfrm>
          <a:off x="397256" y="133657"/>
          <a:ext cx="5561584"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215" tIns="0" rIns="210215" bIns="0" numCol="1" spcCol="1270" anchor="ctr" anchorCtr="0">
          <a:noAutofit/>
        </a:bodyPr>
        <a:lstStyle/>
        <a:p>
          <a:pPr lvl="0" algn="l" defTabSz="800100">
            <a:lnSpc>
              <a:spcPct val="90000"/>
            </a:lnSpc>
            <a:spcBef>
              <a:spcPct val="0"/>
            </a:spcBef>
            <a:spcAft>
              <a:spcPct val="35000"/>
            </a:spcAft>
          </a:pPr>
          <a:r>
            <a:rPr lang="es-ES" sz="1800" kern="1200" dirty="0"/>
            <a:t>Trombosis en SAF</a:t>
          </a:r>
        </a:p>
      </dsp:txBody>
      <dsp:txXfrm>
        <a:off x="397256" y="133657"/>
        <a:ext cx="5561584" cy="531360"/>
      </dsp:txXfrm>
    </dsp:sp>
    <dsp:sp modelId="{6A55A6EE-A9C2-4CFD-80CB-796C81189EC1}">
      <dsp:nvSpPr>
        <dsp:cNvPr id="0" name=""/>
        <dsp:cNvSpPr/>
      </dsp:nvSpPr>
      <dsp:spPr>
        <a:xfrm>
          <a:off x="0" y="2066318"/>
          <a:ext cx="7945120" cy="1644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6630" tIns="374904" rIns="616630" bIns="128016" numCol="1" spcCol="1270" anchor="t" anchorCtr="0">
          <a:noAutofit/>
        </a:bodyPr>
        <a:lstStyle/>
        <a:p>
          <a:pPr marL="171450" lvl="1" indent="-171450" algn="l" defTabSz="800100">
            <a:lnSpc>
              <a:spcPct val="90000"/>
            </a:lnSpc>
            <a:spcBef>
              <a:spcPct val="0"/>
            </a:spcBef>
            <a:spcAft>
              <a:spcPct val="15000"/>
            </a:spcAft>
            <a:buChar char="••"/>
          </a:pPr>
          <a:r>
            <a:rPr lang="es-ES" sz="1800" b="1" kern="1200" dirty="0"/>
            <a:t>Mayor tasa de recurrencias con INR &lt; 3</a:t>
          </a:r>
        </a:p>
        <a:p>
          <a:pPr marL="171450" lvl="1" indent="-171450" algn="l" defTabSz="800100">
            <a:lnSpc>
              <a:spcPct val="90000"/>
            </a:lnSpc>
            <a:spcBef>
              <a:spcPct val="0"/>
            </a:spcBef>
            <a:spcAft>
              <a:spcPct val="15000"/>
            </a:spcAft>
            <a:buChar char="••"/>
          </a:pPr>
          <a:r>
            <a:rPr lang="es-ES" sz="1800" kern="1200" dirty="0"/>
            <a:t>Trombosis arteriales mas frecuentes si antecedentes  de TA previas.</a:t>
          </a:r>
        </a:p>
        <a:p>
          <a:pPr marL="171450" lvl="1" indent="-171450" algn="l" defTabSz="800100">
            <a:lnSpc>
              <a:spcPct val="90000"/>
            </a:lnSpc>
            <a:spcBef>
              <a:spcPct val="0"/>
            </a:spcBef>
            <a:spcAft>
              <a:spcPct val="15000"/>
            </a:spcAft>
            <a:buChar char="••"/>
          </a:pPr>
          <a:r>
            <a:rPr lang="es-ES" sz="1800" kern="1200" dirty="0"/>
            <a:t>TA fuerte predictor de nuevo evento arterial.</a:t>
          </a:r>
        </a:p>
        <a:p>
          <a:pPr marL="171450" lvl="1" indent="-171450" algn="l" defTabSz="800100">
            <a:lnSpc>
              <a:spcPct val="90000"/>
            </a:lnSpc>
            <a:spcBef>
              <a:spcPct val="0"/>
            </a:spcBef>
            <a:spcAft>
              <a:spcPct val="15000"/>
            </a:spcAft>
            <a:buChar char="••"/>
          </a:pPr>
          <a:r>
            <a:rPr lang="es-ES" sz="1800" b="1" kern="1200" dirty="0"/>
            <a:t>Mayor retrombosis INR bajo que hemorragia INR alto</a:t>
          </a:r>
        </a:p>
      </dsp:txBody>
      <dsp:txXfrm>
        <a:off x="0" y="2066318"/>
        <a:ext cx="7945120" cy="1644300"/>
      </dsp:txXfrm>
    </dsp:sp>
    <dsp:sp modelId="{95FA2FE0-AF24-4F26-B816-F06B0274D150}">
      <dsp:nvSpPr>
        <dsp:cNvPr id="0" name=""/>
        <dsp:cNvSpPr/>
      </dsp:nvSpPr>
      <dsp:spPr>
        <a:xfrm>
          <a:off x="397256" y="1800638"/>
          <a:ext cx="5561584"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215" tIns="0" rIns="210215" bIns="0" numCol="1" spcCol="1270" anchor="ctr" anchorCtr="0">
          <a:noAutofit/>
        </a:bodyPr>
        <a:lstStyle/>
        <a:p>
          <a:pPr lvl="0" algn="l" defTabSz="800100">
            <a:lnSpc>
              <a:spcPct val="90000"/>
            </a:lnSpc>
            <a:spcBef>
              <a:spcPct val="0"/>
            </a:spcBef>
            <a:spcAft>
              <a:spcPct val="35000"/>
            </a:spcAft>
          </a:pPr>
          <a:r>
            <a:rPr lang="es-ES" sz="1800" kern="1200" dirty="0"/>
            <a:t>Trombosis arteriales</a:t>
          </a:r>
        </a:p>
      </dsp:txBody>
      <dsp:txXfrm>
        <a:off x="397256" y="1800638"/>
        <a:ext cx="5561584" cy="531360"/>
      </dsp:txXfrm>
    </dsp:sp>
    <dsp:sp modelId="{9DDF1419-B1CC-4A82-87BA-53711B5FE410}">
      <dsp:nvSpPr>
        <dsp:cNvPr id="0" name=""/>
        <dsp:cNvSpPr/>
      </dsp:nvSpPr>
      <dsp:spPr>
        <a:xfrm>
          <a:off x="0" y="4073498"/>
          <a:ext cx="7945120" cy="1048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6630" tIns="374904" rIns="616630"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a:t>Estudios de cohortes y observacionales</a:t>
          </a:r>
        </a:p>
        <a:p>
          <a:pPr marL="171450" lvl="1" indent="-171450" algn="l" defTabSz="800100">
            <a:lnSpc>
              <a:spcPct val="90000"/>
            </a:lnSpc>
            <a:spcBef>
              <a:spcPct val="0"/>
            </a:spcBef>
            <a:spcAft>
              <a:spcPct val="15000"/>
            </a:spcAft>
            <a:buChar char="••"/>
          </a:pPr>
          <a:r>
            <a:rPr lang="es-ES" sz="1800" kern="1200" dirty="0"/>
            <a:t>Estudios comparativos de baja calidad.</a:t>
          </a:r>
        </a:p>
      </dsp:txBody>
      <dsp:txXfrm>
        <a:off x="0" y="4073498"/>
        <a:ext cx="7945120" cy="1048950"/>
      </dsp:txXfrm>
    </dsp:sp>
    <dsp:sp modelId="{7112E3B5-DBCA-435F-BEC3-D88CCEDA2288}">
      <dsp:nvSpPr>
        <dsp:cNvPr id="0" name=""/>
        <dsp:cNvSpPr/>
      </dsp:nvSpPr>
      <dsp:spPr>
        <a:xfrm>
          <a:off x="397256" y="3807818"/>
          <a:ext cx="5561584"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215" tIns="0" rIns="210215" bIns="0" numCol="1" spcCol="1270" anchor="ctr" anchorCtr="0">
          <a:noAutofit/>
        </a:bodyPr>
        <a:lstStyle/>
        <a:p>
          <a:pPr lvl="0" algn="l" defTabSz="800100">
            <a:lnSpc>
              <a:spcPct val="90000"/>
            </a:lnSpc>
            <a:spcBef>
              <a:spcPct val="0"/>
            </a:spcBef>
            <a:spcAft>
              <a:spcPct val="35000"/>
            </a:spcAft>
          </a:pPr>
          <a:r>
            <a:rPr lang="es-ES" sz="1800" kern="1200" dirty="0"/>
            <a:t>Baja calidad evidencia</a:t>
          </a:r>
        </a:p>
      </dsp:txBody>
      <dsp:txXfrm>
        <a:off x="397256" y="3807818"/>
        <a:ext cx="5561584" cy="5313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F5DEF-2207-48F9-B836-AB49316CEB4E}" type="datetimeFigureOut">
              <a:rPr lang="es-ES" smtClean="0"/>
              <a:pPr/>
              <a:t>21/10/2019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6A545-B1B2-45DA-B5F5-DE206BADBA28}" type="slidenum">
              <a:rPr lang="es-ES" smtClean="0"/>
              <a:pPr/>
              <a:t>‹Nº›</a:t>
            </a:fld>
            <a:endParaRPr lang="es-ES"/>
          </a:p>
        </p:txBody>
      </p:sp>
    </p:spTree>
    <p:extLst>
      <p:ext uri="{BB962C8B-B14F-4D97-AF65-F5344CB8AC3E}">
        <p14:creationId xmlns:p14="http://schemas.microsoft.com/office/powerpoint/2010/main" xmlns="" val="553743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8" Type="http://schemas.openxmlformats.org/officeDocument/2006/relationships/hyperlink" Target="https://es.wikipedia.org/wiki/Universidad_de_Pennsylvania" TargetMode="External"/><Relationship Id="rId13" Type="http://schemas.openxmlformats.org/officeDocument/2006/relationships/hyperlink" Target="https://es.wikipedia.org/wiki/1911" TargetMode="External"/><Relationship Id="rId3" Type="http://schemas.openxmlformats.org/officeDocument/2006/relationships/hyperlink" Target="https://es.wikipedia.org/w/index.php?title=Bond_Head&amp;action=edit&amp;redlink=1" TargetMode="External"/><Relationship Id="rId7" Type="http://schemas.openxmlformats.org/officeDocument/2006/relationships/hyperlink" Target="https://es.wikipedia.org/wiki/Quebec" TargetMode="External"/><Relationship Id="rId12" Type="http://schemas.openxmlformats.org/officeDocument/2006/relationships/hyperlink" Target="https://es.wikipedia.org/wiki/Oxford"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es.wikipedia.org/wiki/Montreal" TargetMode="External"/><Relationship Id="rId11" Type="http://schemas.openxmlformats.org/officeDocument/2006/relationships/hyperlink" Target="https://es.wikipedia.org/wiki/Inglaterra" TargetMode="External"/><Relationship Id="rId5" Type="http://schemas.openxmlformats.org/officeDocument/2006/relationships/hyperlink" Target="https://es.wikipedia.org/wiki/Universidad_McGill" TargetMode="External"/><Relationship Id="rId10" Type="http://schemas.openxmlformats.org/officeDocument/2006/relationships/hyperlink" Target="https://es.wikipedia.org/wiki/Universidad_Johns_Hopkins" TargetMode="External"/><Relationship Id="rId4" Type="http://schemas.openxmlformats.org/officeDocument/2006/relationships/hyperlink" Target="https://es.wikipedia.org/wiki/Ontario" TargetMode="External"/><Relationship Id="rId9" Type="http://schemas.openxmlformats.org/officeDocument/2006/relationships/hyperlink" Target="https://es.wikipedia.org/wiki/1889"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Voy a exponer una idea sobre este difícil tema,  difícil porque hay pocas evidencias y es un escenario de gran incertidumbre donde las decisiones se tomarán en función de las situaciones de riesgos para el paciente y para poder llegar a algunas conclusiones iremos desgranando aquellos factores que pueden influir en la toma de decisiones, que no están claramente definidas…….</a:t>
            </a:r>
          </a:p>
        </p:txBody>
      </p:sp>
      <p:sp>
        <p:nvSpPr>
          <p:cNvPr id="4" name="Marcador de número de diapositiva 3"/>
          <p:cNvSpPr>
            <a:spLocks noGrp="1"/>
          </p:cNvSpPr>
          <p:nvPr>
            <p:ph type="sldNum" sz="quarter" idx="5"/>
          </p:nvPr>
        </p:nvSpPr>
        <p:spPr/>
        <p:txBody>
          <a:bodyPr/>
          <a:lstStyle/>
          <a:p>
            <a:fld id="{CE36A545-B1B2-45DA-B5F5-DE206BADBA28}" type="slidenum">
              <a:rPr lang="es-ES" smtClean="0"/>
              <a:pPr/>
              <a:t>1</a:t>
            </a:fld>
            <a:endParaRPr lang="es-ES"/>
          </a:p>
        </p:txBody>
      </p:sp>
    </p:spTree>
    <p:extLst>
      <p:ext uri="{BB962C8B-B14F-4D97-AF65-F5344CB8AC3E}">
        <p14:creationId xmlns:p14="http://schemas.microsoft.com/office/powerpoint/2010/main" xmlns="" val="3214666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En relación  al riesgo que implican en el diagnostico y pronostico de los distintos perfiles de anticuerpos, se ha comprobado que el anticoagulante lúpico, es el AAFL que se relaciona mas con el riesgo de trombosis , como se demuestra por </a:t>
            </a:r>
            <a:r>
              <a:rPr lang="es-ES" altLang="es-ES" dirty="0" err="1"/>
              <a:t>enjemplo</a:t>
            </a:r>
            <a:r>
              <a:rPr lang="es-ES" altLang="es-ES" dirty="0"/>
              <a:t> en este estudio de mujeres jóvenes con ictus alemanas donde el Al se relaciono con riesgo hasta 48 veces superior, frente a otros AAFL que implicaban menor riesgo o en pacientes con  lupus, los pacientes que presentaban AL presentaban un riesgo 6 veces superior de presentar ETEV. Además, en el estudio publicado sobre la de riesgo propuesta para el diagnóstico de SAF, se pone de manifiesto que el AL es el AAFL que mejor se correlaciona con el diagnostico de la enfermedad comparados con otros AAFL Se ha encontrado en un análisis multivariante que es un factor de riesgo independiente de trombosis en LES</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11</a:t>
            </a:fld>
            <a:endParaRPr lang="es-ES" altLang="es-ES"/>
          </a:p>
        </p:txBody>
      </p:sp>
    </p:spTree>
    <p:extLst>
      <p:ext uri="{BB962C8B-B14F-4D97-AF65-F5344CB8AC3E}">
        <p14:creationId xmlns:p14="http://schemas.microsoft.com/office/powerpoint/2010/main" xmlns="" val="4033601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En relación  al riesgo que implican en el diagnostico y pronostico de los distintos perfiles de anticuerpos,  se ha visto que la triple positividad de AAFL que incluyen al, </a:t>
            </a:r>
            <a:r>
              <a:rPr lang="es-ES" altLang="es-ES" dirty="0" err="1"/>
              <a:t>acl</a:t>
            </a:r>
            <a:r>
              <a:rPr lang="es-ES" altLang="es-ES" dirty="0"/>
              <a:t> a títulos moderados altos y </a:t>
            </a:r>
            <a:r>
              <a:rPr lang="es-ES" altLang="es-ES" dirty="0" err="1"/>
              <a:t>acl</a:t>
            </a:r>
            <a:r>
              <a:rPr lang="es-ES" altLang="es-ES" dirty="0"/>
              <a:t> a titulo moderado alto, se relaciona con el mayor riesgo de trombosis , mayores niveles de AAFL y mayor estabilidad a largo </a:t>
            </a:r>
            <a:r>
              <a:rPr lang="es-ES" altLang="es-ES" dirty="0" err="1"/>
              <a:t>plkazxo</a:t>
            </a:r>
            <a:r>
              <a:rPr lang="es-ES" altLang="es-ES" dirty="0"/>
              <a:t> en las determinaciones de estos anticuerpos.</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12</a:t>
            </a:fld>
            <a:endParaRPr lang="es-ES" altLang="es-ES"/>
          </a:p>
        </p:txBody>
      </p:sp>
    </p:spTree>
    <p:extLst>
      <p:ext uri="{BB962C8B-B14F-4D97-AF65-F5344CB8AC3E}">
        <p14:creationId xmlns:p14="http://schemas.microsoft.com/office/powerpoint/2010/main" xmlns="" val="2912704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En relación  al riesgo que implican en el diagnostico y pronostico de los distintos perfiles de anticuerpos,  se ha visto </a:t>
            </a:r>
            <a:r>
              <a:rPr lang="es-ES" altLang="es-ES" dirty="0" err="1"/>
              <a:t>queEn</a:t>
            </a:r>
            <a:r>
              <a:rPr lang="es-ES" altLang="es-ES" dirty="0"/>
              <a:t> series y estudios observacionales. La presencia de títulos bajos ocasionales de ACL no se relaciona con incremento de riesgo de trombosis.</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13</a:t>
            </a:fld>
            <a:endParaRPr lang="es-ES" altLang="es-ES"/>
          </a:p>
        </p:txBody>
      </p:sp>
    </p:spTree>
    <p:extLst>
      <p:ext uri="{BB962C8B-B14F-4D97-AF65-F5344CB8AC3E}">
        <p14:creationId xmlns:p14="http://schemas.microsoft.com/office/powerpoint/2010/main" xmlns="" val="472331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Llegados a este punto en la ultima revisión del </a:t>
            </a:r>
            <a:r>
              <a:rPr lang="es-ES" altLang="es-ES" dirty="0" err="1"/>
              <a:t>EULAr</a:t>
            </a:r>
            <a:r>
              <a:rPr lang="es-ES" altLang="es-ES" dirty="0"/>
              <a:t> sobre manejo de </a:t>
            </a:r>
            <a:r>
              <a:rPr lang="es-ES" altLang="es-ES" dirty="0" err="1"/>
              <a:t>Saf</a:t>
            </a:r>
            <a:r>
              <a:rPr lang="es-ES" altLang="es-ES" dirty="0"/>
              <a:t> publicada este año consideran el perfil de riesgo de los AAFL como de capital importancia en el riesgo de padecer eventos trombótico y obstétricos por lo que tiene una importancia en las implicaciones de manejo de los pacientes, así los ha clasificado como de perfil de alto riesgo y bajo riesgo</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14</a:t>
            </a:fld>
            <a:endParaRPr lang="es-ES" altLang="es-ES"/>
          </a:p>
        </p:txBody>
      </p:sp>
    </p:spTree>
    <p:extLst>
      <p:ext uri="{BB962C8B-B14F-4D97-AF65-F5344CB8AC3E}">
        <p14:creationId xmlns:p14="http://schemas.microsoft.com/office/powerpoint/2010/main" xmlns="" val="107658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Al igual que el Al era un factor de riesgo independiente de trombosis en pacientes con LES, el LES  se ha mostrado como un FR independiente de </a:t>
            </a:r>
            <a:r>
              <a:rPr lang="es-ES" altLang="es-ES" dirty="0" err="1"/>
              <a:t>riesdo</a:t>
            </a:r>
            <a:r>
              <a:rPr lang="es-ES" altLang="es-ES" dirty="0"/>
              <a:t> de trombosis en pacientes con AAFL además de incrementar el riesgo de eventos vasculares en </a:t>
            </a:r>
            <a:r>
              <a:rPr lang="es-ES" altLang="es-ES" dirty="0" err="1"/>
              <a:t>acientes</a:t>
            </a:r>
            <a:r>
              <a:rPr lang="es-ES" altLang="es-ES" dirty="0"/>
              <a:t> con AAFL y los AAFL a su vez, incrementan el riesgo de trombosis en pacientes con LES</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15</a:t>
            </a:fld>
            <a:endParaRPr lang="es-ES" altLang="es-ES"/>
          </a:p>
        </p:txBody>
      </p:sp>
    </p:spTree>
    <p:extLst>
      <p:ext uri="{BB962C8B-B14F-4D97-AF65-F5344CB8AC3E}">
        <p14:creationId xmlns:p14="http://schemas.microsoft.com/office/powerpoint/2010/main" xmlns="" val="779194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En relación  al riesgo que implican en el diagnostico y pronostico  el SAF </a:t>
            </a:r>
            <a:r>
              <a:rPr lang="es-ES" altLang="es-ES" dirty="0" err="1"/>
              <a:t>obstetrico</a:t>
            </a:r>
            <a:r>
              <a:rPr lang="es-ES" altLang="es-ES" dirty="0"/>
              <a:t> implica un riesgo de trombosis en el seguimiento de las pacientes con este síndrome, así se ha visto </a:t>
            </a:r>
            <a:r>
              <a:rPr lang="es-ES" altLang="es-ES" dirty="0" err="1"/>
              <a:t>aument</a:t>
            </a:r>
            <a:r>
              <a:rPr lang="es-ES" altLang="es-ES" dirty="0"/>
              <a:t> de </a:t>
            </a:r>
            <a:r>
              <a:rPr lang="es-ES" altLang="es-ES" dirty="0" err="1"/>
              <a:t>reisgo</a:t>
            </a:r>
            <a:r>
              <a:rPr lang="es-ES" altLang="es-ES" dirty="0"/>
              <a:t> de eventos trombóticos en mujeres con </a:t>
            </a:r>
            <a:r>
              <a:rPr lang="es-ES" altLang="es-ES" dirty="0" err="1"/>
              <a:t>safo</a:t>
            </a:r>
            <a:r>
              <a:rPr lang="es-ES" altLang="es-ES" dirty="0"/>
              <a:t> frente a perdidas fetales recurrentes sin </a:t>
            </a:r>
            <a:r>
              <a:rPr lang="es-ES" altLang="es-ES" dirty="0" err="1"/>
              <a:t>safo</a:t>
            </a:r>
            <a:r>
              <a:rPr lang="es-ES" altLang="es-ES" dirty="0"/>
              <a:t> o con otras trombofilias. </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16</a:t>
            </a:fld>
            <a:endParaRPr lang="es-ES" altLang="es-ES"/>
          </a:p>
        </p:txBody>
      </p:sp>
    </p:spTree>
    <p:extLst>
      <p:ext uri="{BB962C8B-B14F-4D97-AF65-F5344CB8AC3E}">
        <p14:creationId xmlns:p14="http://schemas.microsoft.com/office/powerpoint/2010/main" xmlns="" val="1527060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dirty="0">
                <a:solidFill>
                  <a:schemeClr val="tx1"/>
                </a:solidFill>
                <a:effectLst/>
                <a:latin typeface="+mn-lt"/>
                <a:ea typeface="+mn-ea"/>
                <a:cs typeface="+mn-cs"/>
              </a:rPr>
              <a:t>Ana Estuardo</a:t>
            </a:r>
            <a:r>
              <a:rPr lang="es-ES" sz="1200" b="0" i="0" u="none" strike="noStrike" kern="1200" dirty="0">
                <a:solidFill>
                  <a:schemeClr val="tx1"/>
                </a:solidFill>
                <a:effectLst/>
                <a:latin typeface="+mn-lt"/>
                <a:ea typeface="+mn-ea"/>
                <a:cs typeface="+mn-cs"/>
              </a:rPr>
              <a:t> (1665- 1714) fue la última reina de la casa de Estuardo y la primera monarca del Reino Unido, ya que bajo su reinado Inglaterra y Escocia se unieron en un solo reino, el de la Gran Bretaña (1707) y además fue también soberana de Irlanda. En cosas que nos afecta con ella se firmo el tratado de </a:t>
            </a:r>
            <a:r>
              <a:rPr lang="es-ES" sz="1200" b="0" i="0" u="none" strike="noStrike" kern="1200" dirty="0" err="1">
                <a:solidFill>
                  <a:schemeClr val="tx1"/>
                </a:solidFill>
                <a:effectLst/>
                <a:latin typeface="+mn-lt"/>
                <a:ea typeface="+mn-ea"/>
                <a:cs typeface="+mn-cs"/>
              </a:rPr>
              <a:t>Utrech</a:t>
            </a:r>
            <a:r>
              <a:rPr lang="es-ES" sz="1200" b="0" i="0" u="none" strike="noStrike" kern="1200" dirty="0">
                <a:solidFill>
                  <a:schemeClr val="tx1"/>
                </a:solidFill>
                <a:effectLst/>
                <a:latin typeface="+mn-lt"/>
                <a:ea typeface="+mn-ea"/>
                <a:cs typeface="+mn-cs"/>
              </a:rPr>
              <a:t> con la que nos quitaron Gibraltar. Se ha hecho algo famosa recientemente a raíz de la película de la favorita que protagoniza Emma Stone, Rachel </a:t>
            </a:r>
            <a:r>
              <a:rPr lang="es-ES" sz="1200" b="0" i="0" u="none" strike="noStrike" kern="1200" dirty="0" err="1">
                <a:solidFill>
                  <a:schemeClr val="tx1"/>
                </a:solidFill>
                <a:effectLst/>
                <a:latin typeface="+mn-lt"/>
                <a:ea typeface="+mn-ea"/>
                <a:cs typeface="+mn-cs"/>
              </a:rPr>
              <a:t>Weish</a:t>
            </a:r>
            <a:r>
              <a:rPr lang="es-ES" sz="1200" b="0" i="0" u="none" strike="noStrike" kern="1200" dirty="0">
                <a:solidFill>
                  <a:schemeClr val="tx1"/>
                </a:solidFill>
                <a:effectLst/>
                <a:latin typeface="+mn-lt"/>
                <a:ea typeface="+mn-ea"/>
                <a:cs typeface="+mn-cs"/>
              </a:rPr>
              <a:t> t Olivia Colman (</a:t>
            </a:r>
            <a:r>
              <a:rPr lang="es-ES" sz="1200" b="0" i="0" u="none" strike="noStrike" kern="1200" dirty="0" err="1">
                <a:solidFill>
                  <a:schemeClr val="tx1"/>
                </a:solidFill>
                <a:effectLst/>
                <a:latin typeface="+mn-lt"/>
                <a:ea typeface="+mn-ea"/>
                <a:cs typeface="+mn-cs"/>
              </a:rPr>
              <a:t>Raina</a:t>
            </a:r>
            <a:r>
              <a:rPr lang="es-ES" sz="1200" b="0" i="0" u="none" strike="noStrike" kern="1200" dirty="0">
                <a:solidFill>
                  <a:schemeClr val="tx1"/>
                </a:solidFill>
                <a:effectLst/>
                <a:latin typeface="+mn-lt"/>
                <a:ea typeface="+mn-ea"/>
                <a:cs typeface="+mn-cs"/>
              </a:rPr>
              <a:t>)</a:t>
            </a:r>
          </a:p>
          <a:p>
            <a:r>
              <a:rPr lang="es-ES" sz="1200" b="0" i="0" u="none" strike="noStrike" kern="1200" dirty="0">
                <a:solidFill>
                  <a:schemeClr val="tx1"/>
                </a:solidFill>
                <a:effectLst/>
                <a:latin typeface="+mn-lt"/>
                <a:ea typeface="+mn-ea"/>
                <a:cs typeface="+mn-cs"/>
              </a:rPr>
              <a:t>En relación a lo que </a:t>
            </a:r>
            <a:r>
              <a:rPr lang="es-ES" sz="1200" b="0" i="0" u="none" strike="noStrike" kern="1200" dirty="0" err="1">
                <a:solidFill>
                  <a:schemeClr val="tx1"/>
                </a:solidFill>
                <a:effectLst/>
                <a:latin typeface="+mn-lt"/>
                <a:ea typeface="+mn-ea"/>
                <a:cs typeface="+mn-cs"/>
              </a:rPr>
              <a:t>nors</a:t>
            </a:r>
            <a:r>
              <a:rPr lang="es-ES" sz="1200" b="0" i="0" u="none" strike="noStrike" kern="1200" dirty="0">
                <a:solidFill>
                  <a:schemeClr val="tx1"/>
                </a:solidFill>
                <a:effectLst/>
                <a:latin typeface="+mn-lt"/>
                <a:ea typeface="+mn-ea"/>
                <a:cs typeface="+mn-cs"/>
              </a:rPr>
              <a:t> ataña, Ana, tenía un LES en base a una clínica clara de </a:t>
            </a:r>
            <a:r>
              <a:rPr lang="es-ES" sz="1200" b="0" i="0" u="none" strike="noStrike" kern="1200" dirty="0" err="1">
                <a:solidFill>
                  <a:schemeClr val="tx1"/>
                </a:solidFill>
                <a:effectLst/>
                <a:latin typeface="+mn-lt"/>
                <a:ea typeface="+mn-ea"/>
                <a:cs typeface="+mn-cs"/>
              </a:rPr>
              <a:t>rash</a:t>
            </a:r>
            <a:r>
              <a:rPr lang="es-ES" sz="1200" b="0" i="0" u="none" strike="noStrike" kern="1200" dirty="0">
                <a:solidFill>
                  <a:schemeClr val="tx1"/>
                </a:solidFill>
                <a:effectLst/>
                <a:latin typeface="+mn-lt"/>
                <a:ea typeface="+mn-ea"/>
                <a:cs typeface="+mn-cs"/>
              </a:rPr>
              <a:t> malar, historia de uveítis, artritis, fiebre, convulsiones.</a:t>
            </a:r>
          </a:p>
          <a:p>
            <a:r>
              <a:rPr lang="es-ES" sz="1200" b="0" i="0" u="none" strike="noStrike" kern="1200" dirty="0">
                <a:solidFill>
                  <a:schemeClr val="tx1"/>
                </a:solidFill>
                <a:effectLst/>
                <a:latin typeface="+mn-lt"/>
                <a:ea typeface="+mn-ea"/>
                <a:cs typeface="+mn-cs"/>
              </a:rPr>
              <a:t>Y tenía un claro SAF. De 17 embarazos 13 terminaron en abortos,  3 en muerte neonatal, u William el único que </a:t>
            </a:r>
            <a:r>
              <a:rPr lang="es-ES" sz="1200" b="0" i="0" u="none" strike="noStrike" kern="1200" dirty="0" err="1">
                <a:solidFill>
                  <a:schemeClr val="tx1"/>
                </a:solidFill>
                <a:effectLst/>
                <a:latin typeface="+mn-lt"/>
                <a:ea typeface="+mn-ea"/>
                <a:cs typeface="+mn-cs"/>
              </a:rPr>
              <a:t>sobrevivio</a:t>
            </a:r>
            <a:r>
              <a:rPr lang="es-ES" sz="1200" b="0" i="0" u="none" strike="noStrike" kern="1200" dirty="0">
                <a:solidFill>
                  <a:schemeClr val="tx1"/>
                </a:solidFill>
                <a:effectLst/>
                <a:latin typeface="+mn-lt"/>
                <a:ea typeface="+mn-ea"/>
                <a:cs typeface="+mn-cs"/>
              </a:rPr>
              <a:t> quedo con graves secuelas </a:t>
            </a:r>
            <a:r>
              <a:rPr lang="es-ES" sz="1200" b="0" i="0" u="none" strike="noStrike" kern="1200" dirty="0" err="1">
                <a:solidFill>
                  <a:schemeClr val="tx1"/>
                </a:solidFill>
                <a:effectLst/>
                <a:latin typeface="+mn-lt"/>
                <a:ea typeface="+mn-ea"/>
                <a:cs typeface="+mn-cs"/>
              </a:rPr>
              <a:t>neurlogicas</a:t>
            </a:r>
            <a:r>
              <a:rPr lang="es-ES" sz="1200" b="0" i="0" u="none" strike="noStrike" kern="1200" dirty="0">
                <a:solidFill>
                  <a:schemeClr val="tx1"/>
                </a:solidFill>
                <a:effectLst/>
                <a:latin typeface="+mn-lt"/>
                <a:ea typeface="+mn-ea"/>
                <a:cs typeface="+mn-cs"/>
              </a:rPr>
              <a:t> sugestivas de hidrocefalia lo que hace pensar que tuvo una trombosis de senos venosos y un </a:t>
            </a:r>
            <a:r>
              <a:rPr lang="es-ES" sz="1200" b="0" i="0" u="none" strike="noStrike" kern="1200" dirty="0" err="1">
                <a:solidFill>
                  <a:schemeClr val="tx1"/>
                </a:solidFill>
                <a:effectLst/>
                <a:latin typeface="+mn-lt"/>
                <a:ea typeface="+mn-ea"/>
                <a:cs typeface="+mn-cs"/>
              </a:rPr>
              <a:t>saf</a:t>
            </a:r>
            <a:r>
              <a:rPr lang="es-ES" sz="1200" b="0" i="0" u="none" strike="noStrike" kern="1200" dirty="0">
                <a:solidFill>
                  <a:schemeClr val="tx1"/>
                </a:solidFill>
                <a:effectLst/>
                <a:latin typeface="+mn-lt"/>
                <a:ea typeface="+mn-ea"/>
                <a:cs typeface="+mn-cs"/>
              </a:rPr>
              <a:t> neonatal al igual que posiblemente paso con sus dos hermanos que fallecieron tras el parto</a:t>
            </a:r>
          </a:p>
          <a:p>
            <a:r>
              <a:rPr lang="es-ES" sz="1200" b="0" i="0" u="none" strike="noStrike" kern="1200" dirty="0">
                <a:solidFill>
                  <a:schemeClr val="tx1"/>
                </a:solidFill>
                <a:effectLst/>
                <a:latin typeface="+mn-lt"/>
                <a:ea typeface="+mn-ea"/>
                <a:cs typeface="+mn-cs"/>
              </a:rPr>
              <a:t>Tendría un perfil de </a:t>
            </a:r>
            <a:r>
              <a:rPr lang="es-ES" sz="1200" b="0" i="0" u="none" strike="noStrike" kern="1200" dirty="0" err="1">
                <a:solidFill>
                  <a:schemeClr val="tx1"/>
                </a:solidFill>
                <a:effectLst/>
                <a:latin typeface="+mn-lt"/>
                <a:ea typeface="+mn-ea"/>
                <a:cs typeface="+mn-cs"/>
              </a:rPr>
              <a:t>AAFl</a:t>
            </a:r>
            <a:r>
              <a:rPr lang="es-ES" sz="1200" b="0" i="0" u="none" strike="noStrike" kern="1200" dirty="0">
                <a:solidFill>
                  <a:schemeClr val="tx1"/>
                </a:solidFill>
                <a:effectLst/>
                <a:latin typeface="+mn-lt"/>
                <a:ea typeface="+mn-ea"/>
                <a:cs typeface="+mn-cs"/>
              </a:rPr>
              <a:t> de alto riesgo.</a:t>
            </a:r>
          </a:p>
          <a:p>
            <a:endParaRPr lang="es-ES" sz="1200" b="0" i="0" u="none" strike="noStrike"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CE36A545-B1B2-45DA-B5F5-DE206BADBA28}" type="slidenum">
              <a:rPr lang="es-ES" smtClean="0"/>
              <a:pPr/>
              <a:t>17</a:t>
            </a:fld>
            <a:endParaRPr lang="es-ES"/>
          </a:p>
        </p:txBody>
      </p:sp>
    </p:spTree>
    <p:extLst>
      <p:ext uri="{BB962C8B-B14F-4D97-AF65-F5344CB8AC3E}">
        <p14:creationId xmlns:p14="http://schemas.microsoft.com/office/powerpoint/2010/main" xmlns="" val="2151399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En relación  al riesgo que implican en el diagnostico y pronostico  la coexistencia de factores de riesgo cardiovasculares clásicos se correlacionan en paciente con incremento de </a:t>
            </a:r>
            <a:r>
              <a:rPr lang="es-ES" altLang="es-ES" dirty="0" err="1"/>
              <a:t>reisfgo</a:t>
            </a:r>
            <a:r>
              <a:rPr lang="es-ES" altLang="es-ES" dirty="0"/>
              <a:t> de trombosis en pacientes con SAF yo presencia de AAFL (tabaquismo, </a:t>
            </a:r>
            <a:r>
              <a:rPr lang="es-ES" altLang="es-ES" dirty="0" err="1"/>
              <a:t>hta</a:t>
            </a:r>
            <a:r>
              <a:rPr lang="es-ES" altLang="es-ES" dirty="0"/>
              <a:t>, dislipemia, </a:t>
            </a:r>
            <a:r>
              <a:rPr lang="es-ES" altLang="es-ES" dirty="0" err="1"/>
              <a:t>anticocencepivos</a:t>
            </a:r>
            <a:r>
              <a:rPr lang="es-ES" altLang="es-ES" dirty="0"/>
              <a:t>, ) </a:t>
            </a:r>
            <a:r>
              <a:rPr lang="es-ES" altLang="es-ES" dirty="0" err="1"/>
              <a:t>Ademas</a:t>
            </a:r>
            <a:r>
              <a:rPr lang="es-ES" altLang="es-ES" dirty="0"/>
              <a:t> en algunos estudios se ha comparado el riesgo de ictus asociado a AL, y se ha comprobado que el riesgo es mucho mayor en los pacientes que fumas (7 frente a 2 veces)</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18</a:t>
            </a:fld>
            <a:endParaRPr lang="es-ES" altLang="es-ES"/>
          </a:p>
        </p:txBody>
      </p:sp>
    </p:spTree>
    <p:extLst>
      <p:ext uri="{BB962C8B-B14F-4D97-AF65-F5344CB8AC3E}">
        <p14:creationId xmlns:p14="http://schemas.microsoft.com/office/powerpoint/2010/main" xmlns="" val="1810840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En relación  al riesgo que implican en el diagnostico y pronostico  la </a:t>
            </a:r>
            <a:r>
              <a:rPr lang="es-ES" altLang="es-ES" dirty="0" err="1"/>
              <a:t>la</a:t>
            </a:r>
            <a:r>
              <a:rPr lang="es-ES" altLang="es-ES" dirty="0"/>
              <a:t> existencia de manifestaciones consideradas no criterios clasificatorios de SAFG en paciente con AAFL , en algunos estudios observacionales parecen relacionarse con un débil incremento de riesgo </a:t>
            </a:r>
            <a:r>
              <a:rPr lang="es-ES" altLang="es-ES"/>
              <a:t>de trombosis., </a:t>
            </a:r>
            <a:r>
              <a:rPr lang="es-ES" altLang="es-ES" dirty="0"/>
              <a:t>)</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19</a:t>
            </a:fld>
            <a:endParaRPr lang="es-ES" altLang="es-ES"/>
          </a:p>
        </p:txBody>
      </p:sp>
    </p:spTree>
    <p:extLst>
      <p:ext uri="{BB962C8B-B14F-4D97-AF65-F5344CB8AC3E}">
        <p14:creationId xmlns:p14="http://schemas.microsoft.com/office/powerpoint/2010/main" xmlns="" val="700972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Que pase con los pacientes con SAF seronegativo , como ya se ha comentado ampliamente en esta reunión son pacientes  </a:t>
            </a:r>
            <a:r>
              <a:rPr lang="es-ES" altLang="es-ES" dirty="0" err="1"/>
              <a:t>cxon</a:t>
            </a:r>
            <a:r>
              <a:rPr lang="es-ES" altLang="es-ES" dirty="0"/>
              <a:t> alta sospecha de </a:t>
            </a:r>
            <a:r>
              <a:rPr lang="es-ES" altLang="es-ES" dirty="0" err="1"/>
              <a:t>saf</a:t>
            </a:r>
            <a:r>
              <a:rPr lang="es-ES" altLang="es-ES" dirty="0"/>
              <a:t> con </a:t>
            </a:r>
            <a:r>
              <a:rPr lang="es-ES" altLang="es-ES" dirty="0" err="1"/>
              <a:t>aafl</a:t>
            </a:r>
            <a:r>
              <a:rPr lang="es-ES" altLang="es-ES" dirty="0"/>
              <a:t> incluidos en criterios </a:t>
            </a:r>
            <a:r>
              <a:rPr lang="es-ES" altLang="es-ES" dirty="0" err="1"/>
              <a:t>clasificatotios</a:t>
            </a:r>
            <a:r>
              <a:rPr lang="es-ES" altLang="es-ES" dirty="0"/>
              <a:t> persistentemente  - peso que pueden tener otros anticuerpos  AAFL con o sin los clásicos sin que permitan clasificarlos como </a:t>
            </a:r>
            <a:r>
              <a:rPr lang="es-ES" altLang="es-ES" dirty="0" err="1"/>
              <a:t>saf</a:t>
            </a:r>
            <a:endParaRPr lang="es-ES" altLang="es-ES" dirty="0"/>
          </a:p>
          <a:p>
            <a:pPr marL="0" marR="0" lvl="0" indent="0" algn="l" defTabSz="914400" rtl="0" eaLnBrk="1" fontAlgn="auto" latinLnBrk="0" hangingPunct="1">
              <a:lnSpc>
                <a:spcPct val="100000"/>
              </a:lnSpc>
              <a:spcBef>
                <a:spcPct val="0"/>
              </a:spcBef>
              <a:spcAft>
                <a:spcPts val="0"/>
              </a:spcAft>
              <a:buClrTx/>
              <a:buSzTx/>
              <a:buFontTx/>
              <a:buNone/>
              <a:tabLst/>
              <a:defRPr/>
            </a:pPr>
            <a:r>
              <a:rPr lang="es-ES" altLang="es-ES" dirty="0"/>
              <a:t>En relación  al riesgo que implican en el diagnostico y pronostico  la </a:t>
            </a:r>
            <a:r>
              <a:rPr lang="es-ES" altLang="es-ES" dirty="0" err="1"/>
              <a:t>la</a:t>
            </a:r>
            <a:r>
              <a:rPr lang="es-ES" altLang="es-ES" dirty="0"/>
              <a:t> existencia de manifestaciones consideradas no criterios clasificatorios de SAFG en paciente con AAFL , en algunos estudios observacionales parecen relacionarse con un débil incremento de riesgo de trombosis., )</a:t>
            </a:r>
          </a:p>
          <a:p>
            <a:pPr>
              <a:spcBef>
                <a:spcPct val="0"/>
              </a:spcBef>
            </a:pPr>
            <a:endParaRPr lang="es-ES" altLang="es-ES" dirty="0"/>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20</a:t>
            </a:fld>
            <a:endParaRPr lang="es-ES" altLang="es-ES"/>
          </a:p>
        </p:txBody>
      </p:sp>
    </p:spTree>
    <p:extLst>
      <p:ext uri="{BB962C8B-B14F-4D97-AF65-F5344CB8AC3E}">
        <p14:creationId xmlns:p14="http://schemas.microsoft.com/office/powerpoint/2010/main" xmlns="" val="3092751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s-ES_tradnl" sz="1200" kern="1200" baseline="0" dirty="0">
                <a:solidFill>
                  <a:schemeClr val="tx1"/>
                </a:solidFill>
                <a:effectLst/>
                <a:latin typeface="+mn-lt"/>
                <a:ea typeface="+mn-ea"/>
                <a:cs typeface="+mn-cs"/>
              </a:rPr>
              <a:t>El síndrome antifosfolipídico es una trombofilia adquirida y E</a:t>
            </a:r>
            <a:r>
              <a:rPr lang="es-ES_tradnl" sz="1200" kern="1200" dirty="0">
                <a:solidFill>
                  <a:schemeClr val="tx1"/>
                </a:solidFill>
                <a:effectLst/>
                <a:latin typeface="+mn-lt"/>
                <a:ea typeface="+mn-ea"/>
                <a:cs typeface="+mn-cs"/>
              </a:rPr>
              <a:t>s una enfermedad autoinmune que provoca un estado de hipercoagulabilidad en el paciente el cual puede llegar a presentar trombosis arteriales, venosas, complicaciones obstétricas y donde se puede demostrar la presencia de anticuerpos antifosfolípidos (AAFL). </a:t>
            </a:r>
          </a:p>
          <a:p>
            <a:pPr marL="0" marR="0" indent="0" algn="l" defTabSz="914400" rtl="0" eaLnBrk="1" fontAlgn="auto" latinLnBrk="0" hangingPunct="1">
              <a:lnSpc>
                <a:spcPct val="100000"/>
              </a:lnSpc>
              <a:spcBef>
                <a:spcPct val="0"/>
              </a:spcBef>
              <a:spcAft>
                <a:spcPts val="0"/>
              </a:spcAft>
              <a:buClrTx/>
              <a:buSzTx/>
              <a:buFontTx/>
              <a:buNone/>
              <a:tabLst/>
              <a:defRPr/>
            </a:pPr>
            <a:r>
              <a:rPr lang="es-ES_tradnl" sz="1200" kern="1200" dirty="0">
                <a:solidFill>
                  <a:schemeClr val="tx1"/>
                </a:solidFill>
                <a:effectLst/>
                <a:latin typeface="+mn-lt"/>
                <a:ea typeface="+mn-ea"/>
                <a:cs typeface="+mn-cs"/>
              </a:rPr>
              <a:t>Puede presentarse como enfermedad aislada o asociada a otras enfermedades autoinmunes, principalmente el lupus eritematoso</a:t>
            </a:r>
            <a:endParaRPr lang="es-ES" dirty="0"/>
          </a:p>
          <a:p>
            <a:pPr>
              <a:spcBef>
                <a:spcPct val="0"/>
              </a:spcBef>
            </a:pPr>
            <a:endParaRPr lang="es-ES" dirty="0"/>
          </a:p>
        </p:txBody>
      </p:sp>
      <p:sp>
        <p:nvSpPr>
          <p:cNvPr id="4" name="3 Marcador de número de diapositiva"/>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F8523-72CA-48E4-9495-36FDB34EFBF9}" type="slidenum">
              <a:rPr kumimoji="0" 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En este trabajo en el que se comparan pacientes con </a:t>
            </a:r>
            <a:r>
              <a:rPr lang="es-ES" altLang="es-ES" dirty="0" err="1"/>
              <a:t>saf</a:t>
            </a:r>
            <a:r>
              <a:rPr lang="es-ES" altLang="es-ES" dirty="0"/>
              <a:t> seropositivo con seronegativo con </a:t>
            </a:r>
            <a:r>
              <a:rPr lang="es-ES" altLang="es-ES" dirty="0" err="1"/>
              <a:t>aafl</a:t>
            </a:r>
            <a:r>
              <a:rPr lang="es-ES" altLang="es-ES" dirty="0"/>
              <a:t> alternativo no encuentran diferencias en recurrencias de trombosis. </a:t>
            </a:r>
          </a:p>
          <a:p>
            <a:pPr>
              <a:spcBef>
                <a:spcPct val="0"/>
              </a:spcBef>
            </a:pPr>
            <a:r>
              <a:rPr lang="es-ES" altLang="es-ES" dirty="0"/>
              <a:t>En el caso de sospecha  se debe seriar AAFL, descartar otras trombofilias  y tratar  con ACO a largo plazo en casos de trombosis no provocada o recurrente</a:t>
            </a:r>
          </a:p>
          <a:p>
            <a:pPr>
              <a:spcBef>
                <a:spcPct val="0"/>
              </a:spcBef>
            </a:pPr>
            <a:endParaRPr lang="es-ES" altLang="es-ES" dirty="0"/>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21</a:t>
            </a:fld>
            <a:endParaRPr lang="es-ES" altLang="es-ES"/>
          </a:p>
        </p:txBody>
      </p:sp>
    </p:spTree>
    <p:extLst>
      <p:ext uri="{BB962C8B-B14F-4D97-AF65-F5344CB8AC3E}">
        <p14:creationId xmlns:p14="http://schemas.microsoft.com/office/powerpoint/2010/main" xmlns="" val="2121668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Sine embrago, por otro lado, se ha visto en algunas series de paciente con sospecha de SAF pero sin AAFL (SAF seronegativo)  una similar recurrencia de trombosis similar recurrencia de trombosis comparada con SAF clásico. </a:t>
            </a:r>
          </a:p>
          <a:p>
            <a:r>
              <a:rPr lang="en-US" sz="1200" b="1" i="0" u="none" strike="noStrike" kern="1200" dirty="0">
                <a:solidFill>
                  <a:schemeClr val="tx1"/>
                </a:solidFill>
                <a:effectLst/>
                <a:latin typeface="+mn-lt"/>
                <a:ea typeface="+mn-ea"/>
                <a:cs typeface="+mn-cs"/>
              </a:rPr>
              <a:t>Methods</a:t>
            </a:r>
            <a:r>
              <a:rPr lang="en-US" sz="1200" b="0" i="0" u="none" strike="noStrike" kern="1200" dirty="0">
                <a:solidFill>
                  <a:schemeClr val="tx1"/>
                </a:solidFill>
                <a:effectLst/>
                <a:latin typeface="+mn-lt"/>
                <a:ea typeface="+mn-ea"/>
                <a:cs typeface="+mn-cs"/>
              </a:rPr>
              <a:t> The authors assessed clinical manifestations of APS in 154 patients: 87 patients with seropositive APS and 67 patients with thrombosis and/or pregnancy morbidity persistently negative for </a:t>
            </a:r>
            <a:r>
              <a:rPr lang="en-US" sz="1200" b="0" i="0" u="none" strike="noStrike" kern="1200" dirty="0" err="1">
                <a:solidFill>
                  <a:schemeClr val="tx1"/>
                </a:solidFill>
                <a:effectLst/>
                <a:latin typeface="+mn-lt"/>
                <a:ea typeface="+mn-ea"/>
                <a:cs typeface="+mn-cs"/>
              </a:rPr>
              <a:t>aPL</a:t>
            </a:r>
            <a:r>
              <a:rPr lang="en-US" sz="1200" b="0" i="0" u="none" strike="noStrike" kern="1200" dirty="0">
                <a:solidFill>
                  <a:schemeClr val="tx1"/>
                </a:solidFill>
                <a:effectLst/>
                <a:latin typeface="+mn-lt"/>
                <a:ea typeface="+mn-ea"/>
                <a:cs typeface="+mn-cs"/>
              </a:rPr>
              <a:t> and presenting with at least two additional non-criteria manifestations of APS (the so-called ‘seronegative APS’, SN-APS). Patients were interviewed at the time of recruitment, and a retrospective file review was carried out.</a:t>
            </a:r>
          </a:p>
          <a:p>
            <a:r>
              <a:rPr lang="en-US" sz="1200" b="1" i="0" u="none" strike="noStrike" kern="1200" dirty="0">
                <a:solidFill>
                  <a:schemeClr val="tx1"/>
                </a:solidFill>
                <a:effectLst/>
                <a:latin typeface="+mn-lt"/>
                <a:ea typeface="+mn-ea"/>
                <a:cs typeface="+mn-cs"/>
              </a:rPr>
              <a:t>Results</a:t>
            </a:r>
            <a:r>
              <a:rPr lang="en-US" sz="1200" b="0" i="0" u="none" strike="noStrike" kern="1200" dirty="0">
                <a:solidFill>
                  <a:schemeClr val="tx1"/>
                </a:solidFill>
                <a:effectLst/>
                <a:latin typeface="+mn-lt"/>
                <a:ea typeface="+mn-ea"/>
                <a:cs typeface="+mn-cs"/>
              </a:rPr>
              <a:t> There were no significant differences in the frequency of thrombotic events or obstetric morbidity in patients with SN-APS versus patients with seropositive APS: deep vein thrombosis (31.4% vs 31.0%), pulmonary embolism (23.8% vs 28.7%), stroke (14.9% vs 17.2%), transient </a:t>
            </a:r>
            <a:r>
              <a:rPr lang="en-US" sz="1200" b="0" i="0" u="none" strike="noStrike" kern="1200" dirty="0" err="1">
                <a:solidFill>
                  <a:schemeClr val="tx1"/>
                </a:solidFill>
                <a:effectLst/>
                <a:latin typeface="+mn-lt"/>
                <a:ea typeface="+mn-ea"/>
                <a:cs typeface="+mn-cs"/>
              </a:rPr>
              <a:t>ischaemic</a:t>
            </a:r>
            <a:r>
              <a:rPr lang="en-US" sz="1200" b="0" i="0" u="none" strike="noStrike" kern="1200" dirty="0">
                <a:solidFill>
                  <a:schemeClr val="tx1"/>
                </a:solidFill>
                <a:effectLst/>
                <a:latin typeface="+mn-lt"/>
                <a:ea typeface="+mn-ea"/>
                <a:cs typeface="+mn-cs"/>
              </a:rPr>
              <a:t> attack (11.9% vs 10.3%), early spontaneous abortions (67.1% vs 52.1%), stillbirths (62.5% vs 59.4%), prematurity (28.1% vs 21.7%) or pre-eclampsia (28.1% vs 23.1%).</a:t>
            </a:r>
          </a:p>
          <a:p>
            <a:r>
              <a:rPr lang="en-US" sz="1200" b="1" i="0" u="none" strike="noStrike" kern="1200" dirty="0">
                <a:solidFill>
                  <a:schemeClr val="tx1"/>
                </a:solidFill>
                <a:effectLst/>
                <a:latin typeface="+mn-lt"/>
                <a:ea typeface="+mn-ea"/>
                <a:cs typeface="+mn-cs"/>
              </a:rPr>
              <a:t>Conclusions</a:t>
            </a:r>
            <a:r>
              <a:rPr lang="en-US" sz="1200" b="0" i="0" u="none" strike="noStrike" kern="1200" dirty="0">
                <a:solidFill>
                  <a:schemeClr val="tx1"/>
                </a:solidFill>
                <a:effectLst/>
                <a:latin typeface="+mn-lt"/>
                <a:ea typeface="+mn-ea"/>
                <a:cs typeface="+mn-cs"/>
              </a:rPr>
              <a:t> Classic and SN-APS patients show similar clinical profiles. The results suggest that clinical management in patients with APS should not be based only on the presence of conventional </a:t>
            </a:r>
            <a:r>
              <a:rPr lang="en-US" sz="1200" b="0" i="0" u="none" strike="noStrike" kern="1200" dirty="0" err="1">
                <a:solidFill>
                  <a:schemeClr val="tx1"/>
                </a:solidFill>
                <a:effectLst/>
                <a:latin typeface="+mn-lt"/>
                <a:ea typeface="+mn-ea"/>
                <a:cs typeface="+mn-cs"/>
              </a:rPr>
              <a:t>aPL</a:t>
            </a:r>
            <a:r>
              <a:rPr lang="en-US" sz="1200" b="0" i="0" u="none" strike="noStrike" kern="1200" dirty="0">
                <a:solidFill>
                  <a:schemeClr val="tx1"/>
                </a:solidFill>
                <a:effectLst/>
                <a:latin typeface="+mn-lt"/>
                <a:ea typeface="+mn-ea"/>
                <a:cs typeface="+mn-cs"/>
              </a:rPr>
              <a:t>.</a:t>
            </a:r>
          </a:p>
          <a:p>
            <a:pPr>
              <a:spcBef>
                <a:spcPct val="0"/>
              </a:spcBef>
            </a:pPr>
            <a:endParaRPr lang="es-ES" altLang="es-ES" dirty="0"/>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22</a:t>
            </a:fld>
            <a:endParaRPr lang="es-ES" altLang="es-ES"/>
          </a:p>
        </p:txBody>
      </p:sp>
    </p:spTree>
    <p:extLst>
      <p:ext uri="{BB962C8B-B14F-4D97-AF65-F5344CB8AC3E}">
        <p14:creationId xmlns:p14="http://schemas.microsoft.com/office/powerpoint/2010/main" xmlns="" val="4144653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Y que pasa en los pacientes con Enfermedad tromboembólica venosa grave no provocada por factor de riesgo transitorio y  no presentan trombofilia  Pues que el consenso de terapia antitrombótica del </a:t>
            </a:r>
            <a:r>
              <a:rPr lang="es-ES" altLang="es-ES" dirty="0" err="1"/>
              <a:t>chest</a:t>
            </a:r>
            <a:r>
              <a:rPr lang="es-ES" altLang="es-ES" dirty="0"/>
              <a:t> de 2012, recomiendan anticoagulación indefinida. </a:t>
            </a:r>
            <a:r>
              <a:rPr lang="es-ES" altLang="es-ES" dirty="0" err="1"/>
              <a:t>Osea</a:t>
            </a:r>
            <a:r>
              <a:rPr lang="es-ES" altLang="es-ES" dirty="0"/>
              <a:t> que aun no teniendo un SAF un paciente con ETEV grave no provocada puede requerir anticoagulación a largo  reevaluando anualmente los riesgos y beneficios.</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23</a:t>
            </a:fld>
            <a:endParaRPr lang="es-ES" altLang="es-ES"/>
          </a:p>
        </p:txBody>
      </p:sp>
    </p:spTree>
    <p:extLst>
      <p:ext uri="{BB962C8B-B14F-4D97-AF65-F5344CB8AC3E}">
        <p14:creationId xmlns:p14="http://schemas.microsoft.com/office/powerpoint/2010/main" xmlns="" val="180657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Que sabemos de pacientes con SAF en los que se ha retirado la anticoagulación tras un primer evento trombótico. En los primeros estudios retrospectivos de pacientes con SAF que probablemente tenían datos  clínicos de gravedad-riesgo, y en los que se paro la anticoagulación después de un primer evento trombótico se encontraron tasas de recurrencias que oscilaban entre el 30 y 70% por año </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24</a:t>
            </a:fld>
            <a:endParaRPr lang="es-ES" altLang="es-ES"/>
          </a:p>
        </p:txBody>
      </p:sp>
    </p:spTree>
    <p:extLst>
      <p:ext uri="{BB962C8B-B14F-4D97-AF65-F5344CB8AC3E}">
        <p14:creationId xmlns:p14="http://schemas.microsoft.com/office/powerpoint/2010/main" xmlns="" val="2857490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Posteriormente en 2013 se publica un metanálisis con mas de 3000 pacientes  En este metanálisis en el que se incluyen 8 estudios con (6 randomizados y dos de cohortes)  con un total de  3114 de pacientes que han presentado un evento trombótico tratado y  se valoró el riesgo de recurrencia de la trombosis al retirar la anticoagulación entre los AAFL  + (algunos de ellos con criterios de SAF)  y negativos.  No todos los pacientes del estudio con AAFL  +podían diagnosticarse de SAF porque no en todos se repetía la determinación por lo que la muestra global de los </a:t>
            </a:r>
            <a:r>
              <a:rPr lang="es-ES" altLang="es-ES" dirty="0" err="1"/>
              <a:t>estuidios</a:t>
            </a:r>
            <a:r>
              <a:rPr lang="es-ES" altLang="es-ES" dirty="0"/>
              <a:t> seleccionados era heterogénea y  no todos los estudios incluidos en esta revisión pudieron incluirse luego en el metanálisis.</a:t>
            </a:r>
          </a:p>
          <a:p>
            <a:pPr>
              <a:spcBef>
                <a:spcPct val="0"/>
              </a:spcBef>
            </a:pPr>
            <a:r>
              <a:rPr lang="es-ES" altLang="es-ES" dirty="0"/>
              <a:t> </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25</a:t>
            </a:fld>
            <a:endParaRPr lang="es-ES" altLang="es-ES"/>
          </a:p>
        </p:txBody>
      </p:sp>
    </p:spTree>
    <p:extLst>
      <p:ext uri="{BB962C8B-B14F-4D97-AF65-F5344CB8AC3E}">
        <p14:creationId xmlns:p14="http://schemas.microsoft.com/office/powerpoint/2010/main" xmlns="" val="3216259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En 7 de los 8 estudios de la revisión, se incluyeron 7 para valorar la recurrencia de trombosis  en pacientes con AAFL positivos o negativos.  Se comprobó la recidiva de la trombosis venosa  en  109 pacientes de 588 con AAFL  +  y en 374 pacientes de 1914 con AAFL negativos los que dio un RR  de 1,41 ( 0,99-2,36). Este riesgo se comprobó mayor en pacientes con AL +  RR no ajustado de  2,83 (0,85-9,64)</a:t>
            </a:r>
          </a:p>
          <a:p>
            <a:pPr>
              <a:spcBef>
                <a:spcPct val="0"/>
              </a:spcBef>
            </a:pPr>
            <a:r>
              <a:rPr lang="es-ES" altLang="es-ES" dirty="0"/>
              <a:t>La baja calidad de los estudios incluidos en este metanálisis llevan a que los resultados puedan no ser mas llamativos. Los riesgo de recurrencia de la trombosis en pacientes con primer episodio de trombosis venosa una vez retirado el tratamiento anticoagulante es en este </a:t>
            </a:r>
            <a:r>
              <a:rPr lang="es-ES" altLang="es-ES" dirty="0" err="1"/>
              <a:t>matanálisis</a:t>
            </a:r>
            <a:r>
              <a:rPr lang="es-ES" altLang="es-ES" dirty="0"/>
              <a:t> ser un 40% mayor entre los pacientes con AAFL + </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26</a:t>
            </a:fld>
            <a:endParaRPr lang="es-ES" altLang="es-ES"/>
          </a:p>
        </p:txBody>
      </p:sp>
    </p:spTree>
    <p:extLst>
      <p:ext uri="{BB962C8B-B14F-4D97-AF65-F5344CB8AC3E}">
        <p14:creationId xmlns:p14="http://schemas.microsoft.com/office/powerpoint/2010/main" xmlns="" val="3122506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Se ha comprobado que en alguna serie, </a:t>
            </a:r>
            <a:r>
              <a:rPr lang="es-ES" altLang="es-ES" dirty="0" err="1"/>
              <a:t>laen</a:t>
            </a:r>
            <a:r>
              <a:rPr lang="es-ES" altLang="es-ES" dirty="0"/>
              <a:t> pacientes  con </a:t>
            </a:r>
            <a:r>
              <a:rPr lang="es-ES" altLang="es-ES" dirty="0" err="1"/>
              <a:t>saf</a:t>
            </a:r>
            <a:r>
              <a:rPr lang="es-ES" altLang="es-ES" dirty="0"/>
              <a:t> y con primer evento trombótico asociado a Factor de riesgo transitorio (provocado), y persistencia de AAFL, la retirada de la anticoagulación, se asocio a ausencia de recidiva de trombosis hasta 25 meses de seguimiento,</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27</a:t>
            </a:fld>
            <a:endParaRPr lang="es-ES" altLang="es-ES"/>
          </a:p>
        </p:txBody>
      </p:sp>
    </p:spTree>
    <p:extLst>
      <p:ext uri="{BB962C8B-B14F-4D97-AF65-F5344CB8AC3E}">
        <p14:creationId xmlns:p14="http://schemas.microsoft.com/office/powerpoint/2010/main" xmlns="" val="2805915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Y que ocurre si se negativizan los AAFL? Podríamos retirar la anticoagulación. En primer lugar NOS TENEMOS QUE PLANTEAR SI ES FRECUENT E que se negativicen los AAFL y cuales son los factores relacionados con la negativización.</a:t>
            </a:r>
          </a:p>
          <a:p>
            <a:pPr>
              <a:spcBef>
                <a:spcPct val="0"/>
              </a:spcBef>
            </a:pPr>
            <a:r>
              <a:rPr lang="es-ES" altLang="es-ES" dirty="0"/>
              <a:t>En un estudio retrospectivo publicado en 2005, </a:t>
            </a:r>
            <a:r>
              <a:rPr lang="es-ES" altLang="es-ES" dirty="0" err="1"/>
              <a:t>erka</a:t>
            </a:r>
            <a:r>
              <a:rPr lang="es-ES" altLang="es-ES" dirty="0"/>
              <a:t> et al comprueba  que en pacientes  con SAF, los AAFL PERMACNECEN + EL 75% de las determinaciones independientemente del laboratorio empleado para la determinación. </a:t>
            </a:r>
          </a:p>
          <a:p>
            <a:pPr>
              <a:spcBef>
                <a:spcPct val="0"/>
              </a:spcBef>
            </a:pPr>
            <a:r>
              <a:rPr lang="es-ES" altLang="es-ES" dirty="0"/>
              <a:t>NO se conocen los factores relacionados con la negativización de la AFL . Pero se ha comprobado que los pacientes con AAFL de alto </a:t>
            </a:r>
            <a:r>
              <a:rPr lang="es-ES" altLang="es-ES" dirty="0" err="1"/>
              <a:t>reisgo</a:t>
            </a:r>
            <a:r>
              <a:rPr lang="es-ES" altLang="es-ES" dirty="0"/>
              <a:t> (definidos por EULAR como AL, doble o triple positividad y sobre todo con triple positividad, además de relacionarse con mayor </a:t>
            </a:r>
            <a:r>
              <a:rPr lang="es-ES" altLang="es-ES" dirty="0" err="1"/>
              <a:t>reisgo</a:t>
            </a:r>
            <a:r>
              <a:rPr lang="es-ES" altLang="es-ES" dirty="0"/>
              <a:t> de trombosis, se relacionan también con persistencia de AAFL + a lo largo del tiempo. Mientras que los pacientes con perfil de bajo riesgo y </a:t>
            </a:r>
            <a:r>
              <a:rPr lang="es-ES" altLang="es-ES" dirty="0" err="1"/>
              <a:t>aqueyos</a:t>
            </a:r>
            <a:r>
              <a:rPr lang="es-ES" altLang="es-ES" dirty="0"/>
              <a:t> con determinaciones aisladas tiene menor o ningún riesgo de trombosis y menor persistencia de </a:t>
            </a:r>
            <a:r>
              <a:rPr lang="es-ES" altLang="es-ES" dirty="0" err="1"/>
              <a:t>erstos</a:t>
            </a:r>
            <a:r>
              <a:rPr lang="es-ES" altLang="es-ES" dirty="0"/>
              <a:t> AAFL a lo largo del tiempo. </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28</a:t>
            </a:fld>
            <a:endParaRPr lang="es-ES" altLang="es-ES"/>
          </a:p>
        </p:txBody>
      </p:sp>
    </p:spTree>
    <p:extLst>
      <p:ext uri="{BB962C8B-B14F-4D97-AF65-F5344CB8AC3E}">
        <p14:creationId xmlns:p14="http://schemas.microsoft.com/office/powerpoint/2010/main" xmlns="" val="2904017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Y que ocurre si se negativizan los AAFL? Podríamos retirar la anticoagulación. En primer lugar NOS TENEMOS QUE PLANTEAR SI ES FRECUENT E que se negativicen los AAFL y cuales son los factores relacionados con la negativización.</a:t>
            </a:r>
          </a:p>
          <a:p>
            <a:pPr>
              <a:spcBef>
                <a:spcPct val="0"/>
              </a:spcBef>
            </a:pPr>
            <a:r>
              <a:rPr lang="es-ES" altLang="es-ES" dirty="0"/>
              <a:t>En un estudio retrospectivo publicado en 2005, </a:t>
            </a:r>
            <a:r>
              <a:rPr lang="es-ES" altLang="es-ES" dirty="0" err="1"/>
              <a:t>erka</a:t>
            </a:r>
            <a:r>
              <a:rPr lang="es-ES" altLang="es-ES" dirty="0"/>
              <a:t> et al comprueba  que en pacientes  con SAF, los AAFL PERMACNECEN + EL 75% de las determinaciones independientemente del laboratorio empleado para la determinación. </a:t>
            </a:r>
          </a:p>
          <a:p>
            <a:pPr>
              <a:spcBef>
                <a:spcPct val="0"/>
              </a:spcBef>
            </a:pPr>
            <a:r>
              <a:rPr lang="es-ES" altLang="es-ES" dirty="0"/>
              <a:t>NO se conocen los factores relacionados con la negativización de la AFL . Pero se ha comprobado que los pacientes con AAFL de alto </a:t>
            </a:r>
            <a:r>
              <a:rPr lang="es-ES" altLang="es-ES" dirty="0" err="1"/>
              <a:t>reisgo</a:t>
            </a:r>
            <a:r>
              <a:rPr lang="es-ES" altLang="es-ES" dirty="0"/>
              <a:t> (definidos por EULAR como AL, doble o triple positividad y sobre todo con triple positividad, además de relacionarse con mayor </a:t>
            </a:r>
            <a:r>
              <a:rPr lang="es-ES" altLang="es-ES" dirty="0" err="1"/>
              <a:t>reisgo</a:t>
            </a:r>
            <a:r>
              <a:rPr lang="es-ES" altLang="es-ES" dirty="0"/>
              <a:t> de trombosis, se relacionan también con persistencia de AAFL + a lo largo del tiempo. Mientras que los pacientes con perfil de bajo riesgo y </a:t>
            </a:r>
            <a:r>
              <a:rPr lang="es-ES" altLang="es-ES" dirty="0" err="1"/>
              <a:t>aqueyos</a:t>
            </a:r>
            <a:r>
              <a:rPr lang="es-ES" altLang="es-ES" dirty="0"/>
              <a:t> con determinaciones aisladas tiene menor o ningún riesgo de trombosis y menor persistencia de </a:t>
            </a:r>
            <a:r>
              <a:rPr lang="es-ES" altLang="es-ES" dirty="0" err="1"/>
              <a:t>erstos</a:t>
            </a:r>
            <a:r>
              <a:rPr lang="es-ES" altLang="es-ES" dirty="0"/>
              <a:t> AAFL a lo largo del tiempo. </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29</a:t>
            </a:fld>
            <a:endParaRPr lang="es-ES" altLang="es-ES"/>
          </a:p>
        </p:txBody>
      </p:sp>
    </p:spTree>
    <p:extLst>
      <p:ext uri="{BB962C8B-B14F-4D97-AF65-F5344CB8AC3E}">
        <p14:creationId xmlns:p14="http://schemas.microsoft.com/office/powerpoint/2010/main" xmlns="" val="1970252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Hasta la fecha, sólo dos artículos han sido publicados sobre efecto de retirada de anticoagulación en pacientes con SAF diagnosticados en los que se negativizan los AAFL siendo ambos series retrospectivas  de pocos pacientes.</a:t>
            </a:r>
          </a:p>
          <a:p>
            <a:pPr>
              <a:spcBef>
                <a:spcPct val="0"/>
              </a:spcBef>
            </a:pPr>
            <a:r>
              <a:rPr lang="es-ES" altLang="es-ES" dirty="0"/>
              <a:t>El primero publicado por el </a:t>
            </a:r>
            <a:r>
              <a:rPr lang="es-ES" altLang="es-ES" dirty="0" err="1"/>
              <a:t>el</a:t>
            </a:r>
            <a:r>
              <a:rPr lang="es-ES" altLang="es-ES" dirty="0"/>
              <a:t> grupo de Cervera y espinosa del clínico de Barcelona en el que se presentan 11 pacientes diagnosticados  de síndrome </a:t>
            </a:r>
            <a:r>
              <a:rPr lang="es-ES" altLang="es-ES" dirty="0" err="1"/>
              <a:t>antifosfoilipídico</a:t>
            </a:r>
            <a:r>
              <a:rPr lang="es-ES" altLang="es-ES" dirty="0"/>
              <a:t>. 7 con antecedentes de un evento trombótico, todos venosos y que permanecían anticoagulados con ACO 2-3, y 4 con SAF obstétricos que se encontraban con AAS, En la mayoría , 9 (82%) presentaban AL + como AAFL detectado con o sin ACL . Esteo en la ultima revisión de </a:t>
            </a:r>
            <a:r>
              <a:rPr lang="es-ES" altLang="es-ES" dirty="0" err="1"/>
              <a:t>EULAr</a:t>
            </a:r>
            <a:r>
              <a:rPr lang="es-ES" altLang="es-ES" dirty="0"/>
              <a:t> sería perfil de alto riesgo.. El la gran mayoría la positividad solo se detectó en las dos primeras determinaciones  sobre un total de 12 realizadas. De los 7 pacientes con trombosis , dos presentaban un factor de riesgo transitorio asociado. Por tanto en este estudio nos quedan solo 5 pacientes con trombosis venosa no provocada . NO se encontró recidiva de la trombosis en ningún paciente a 20 meses vista, pero, solo 5 trombosis no provocada y venosa, </a:t>
            </a:r>
            <a:r>
              <a:rPr lang="es-ES" altLang="es-ES" dirty="0" err="1"/>
              <a:t>esl</a:t>
            </a:r>
            <a:r>
              <a:rPr lang="es-ES" altLang="es-ES" dirty="0"/>
              <a:t> resto dos provocadas y 4 SAF </a:t>
            </a:r>
            <a:r>
              <a:rPr lang="es-ES" altLang="es-ES" dirty="0" err="1"/>
              <a:t>onstetricos</a:t>
            </a:r>
            <a:r>
              <a:rPr lang="es-ES" altLang="es-ES" dirty="0"/>
              <a:t> no anticoagulados.</a:t>
            </a:r>
          </a:p>
          <a:p>
            <a:pPr>
              <a:spcBef>
                <a:spcPct val="0"/>
              </a:spcBef>
            </a:pPr>
            <a:r>
              <a:rPr lang="es-ES" altLang="es-ES" dirty="0"/>
              <a:t> </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30</a:t>
            </a:fld>
            <a:endParaRPr lang="es-ES" altLang="es-ES"/>
          </a:p>
        </p:txBody>
      </p:sp>
    </p:spTree>
    <p:extLst>
      <p:ext uri="{BB962C8B-B14F-4D97-AF65-F5344CB8AC3E}">
        <p14:creationId xmlns:p14="http://schemas.microsoft.com/office/powerpoint/2010/main" xmlns="" val="2232660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200" b="0" i="0" u="none" strike="noStrike" kern="1200" cap="none" spc="0" normalizeH="0" baseline="0" noProof="0" dirty="0">
                <a:ln>
                  <a:noFill/>
                </a:ln>
                <a:solidFill>
                  <a:prstClr val="black"/>
                </a:solidFill>
                <a:effectLst/>
                <a:uLnTx/>
                <a:uFillTx/>
                <a:latin typeface="+mn-lt"/>
                <a:ea typeface="+mn-ea"/>
                <a:cs typeface="+mn-cs"/>
              </a:rPr>
              <a:t>Las primeras indicaciones mas o menos claras sobre tratamiento de esta enfermedad viene es este articulo retrospectivo de </a:t>
            </a:r>
            <a:r>
              <a:rPr kumimoji="0" lang="es-ES" altLang="es-ES" sz="1200" b="0" i="0" u="none" strike="noStrike" kern="1200" cap="none" spc="0" normalizeH="0" baseline="0" noProof="0" dirty="0" err="1">
                <a:ln>
                  <a:noFill/>
                </a:ln>
                <a:solidFill>
                  <a:prstClr val="black"/>
                </a:solidFill>
                <a:effectLst/>
                <a:uLnTx/>
                <a:uFillTx/>
                <a:latin typeface="+mn-lt"/>
                <a:ea typeface="+mn-ea"/>
                <a:cs typeface="+mn-cs"/>
              </a:rPr>
              <a:t>Kamastha</a:t>
            </a:r>
            <a:r>
              <a:rPr kumimoji="0" lang="es-ES" altLang="es-ES" sz="1200" b="0" i="0" u="none" strike="noStrike" kern="1200" cap="none" spc="0" normalizeH="0" baseline="0" noProof="0" dirty="0">
                <a:ln>
                  <a:noFill/>
                </a:ln>
                <a:solidFill>
                  <a:prstClr val="black"/>
                </a:solidFill>
                <a:effectLst/>
                <a:uLnTx/>
                <a:uFillTx/>
                <a:latin typeface="+mn-lt"/>
                <a:ea typeface="+mn-ea"/>
                <a:cs typeface="+mn-cs"/>
              </a:rPr>
              <a:t> en 1995, publicado en New </a:t>
            </a:r>
            <a:r>
              <a:rPr kumimoji="0" lang="es-ES" altLang="es-ES" sz="1200" b="0" i="0" u="none" strike="noStrike" kern="1200" cap="none" spc="0" normalizeH="0" baseline="0" noProof="0" dirty="0" err="1">
                <a:ln>
                  <a:noFill/>
                </a:ln>
                <a:solidFill>
                  <a:prstClr val="black"/>
                </a:solidFill>
                <a:effectLst/>
                <a:uLnTx/>
                <a:uFillTx/>
                <a:latin typeface="+mn-lt"/>
                <a:ea typeface="+mn-ea"/>
                <a:cs typeface="+mn-cs"/>
              </a:rPr>
              <a:t>england</a:t>
            </a:r>
            <a:r>
              <a:rPr kumimoji="0" lang="es-ES" altLang="es-ES" sz="1200" b="0" i="0" u="none" strike="noStrike" kern="1200" cap="none" spc="0" normalizeH="0" baseline="0" noProof="0" dirty="0">
                <a:ln>
                  <a:noFill/>
                </a:ln>
                <a:solidFill>
                  <a:prstClr val="black"/>
                </a:solidFill>
                <a:effectLst/>
                <a:uLnTx/>
                <a:uFillTx/>
                <a:latin typeface="+mn-lt"/>
                <a:ea typeface="+mn-ea"/>
                <a:cs typeface="+mn-cs"/>
              </a:rPr>
              <a:t> Así observan que los pacientes que no se </a:t>
            </a:r>
            <a:r>
              <a:rPr kumimoji="0" lang="es-ES" altLang="es-ES" sz="1200" b="0" i="0" u="none" strike="noStrike" kern="1200" cap="none" spc="0" normalizeH="0" baseline="0" noProof="0" dirty="0" err="1">
                <a:ln>
                  <a:noFill/>
                </a:ln>
                <a:solidFill>
                  <a:prstClr val="black"/>
                </a:solidFill>
                <a:effectLst/>
                <a:uLnTx/>
                <a:uFillTx/>
                <a:latin typeface="+mn-lt"/>
                <a:ea typeface="+mn-ea"/>
                <a:cs typeface="+mn-cs"/>
              </a:rPr>
              <a:t>anticoagulan</a:t>
            </a:r>
            <a:r>
              <a:rPr kumimoji="0" lang="es-ES" altLang="es-ES" sz="1200" b="0" i="0" u="none" strike="noStrike" kern="1200" cap="none" spc="0" normalizeH="0" baseline="0" noProof="0" dirty="0">
                <a:ln>
                  <a:noFill/>
                </a:ln>
                <a:solidFill>
                  <a:prstClr val="black"/>
                </a:solidFill>
                <a:effectLst/>
                <a:uLnTx/>
                <a:uFillTx/>
                <a:latin typeface="+mn-lt"/>
                <a:ea typeface="+mn-ea"/>
                <a:cs typeface="+mn-cs"/>
              </a:rPr>
              <a:t> tienen un 30% de eventos anuales, parece mucho pero por lo que comentamos antes los pacientes atendidos en s </a:t>
            </a:r>
            <a:r>
              <a:rPr kumimoji="0" lang="es-ES" altLang="es-ES" sz="1200" b="0" i="0" u="none" strike="noStrike" kern="1200" cap="none" spc="0" normalizeH="0" baseline="0" noProof="0" dirty="0" err="1">
                <a:ln>
                  <a:noFill/>
                </a:ln>
                <a:solidFill>
                  <a:prstClr val="black"/>
                </a:solidFill>
                <a:effectLst/>
                <a:uLnTx/>
                <a:uFillTx/>
                <a:latin typeface="+mn-lt"/>
                <a:ea typeface="+mn-ea"/>
                <a:cs typeface="+mn-cs"/>
              </a:rPr>
              <a:t>thomas</a:t>
            </a:r>
            <a:r>
              <a:rPr kumimoji="0" lang="es-ES" altLang="es-ES" sz="1200" b="0" i="0" u="none" strike="noStrike" kern="1200" cap="none" spc="0" normalizeH="0" baseline="0" noProof="0" dirty="0">
                <a:ln>
                  <a:noFill/>
                </a:ln>
                <a:solidFill>
                  <a:prstClr val="black"/>
                </a:solidFill>
                <a:effectLst/>
                <a:uLnTx/>
                <a:uFillTx/>
                <a:latin typeface="+mn-lt"/>
                <a:ea typeface="+mn-ea"/>
                <a:cs typeface="+mn-cs"/>
              </a:rPr>
              <a:t> tienen digamos un sesgo de gravedad al ser hospital de referencia</a:t>
            </a:r>
          </a:p>
          <a:p>
            <a:pPr algn="l"/>
            <a:r>
              <a:rPr lang="es-ES" dirty="0"/>
              <a:t>Es desde ese estudio retrospectivo de 1995 desde el cual se supo que a los pacientes con SAF había que </a:t>
            </a:r>
            <a:r>
              <a:rPr lang="es-ES" dirty="0" err="1"/>
              <a:t>anticoagularlos</a:t>
            </a:r>
            <a:r>
              <a:rPr lang="es-ES" dirty="0"/>
              <a:t> y además, a tenor de estos datos probablemente con sesgo de selección dado la gravedad de los pacientes que se trataban en el </a:t>
            </a:r>
            <a:r>
              <a:rPr lang="es-ES" dirty="0" err="1"/>
              <a:t>St</a:t>
            </a:r>
            <a:r>
              <a:rPr lang="es-ES" dirty="0"/>
              <a:t> Thomas </a:t>
            </a:r>
            <a:r>
              <a:rPr lang="es-ES" dirty="0" err="1"/>
              <a:t>copn</a:t>
            </a:r>
            <a:r>
              <a:rPr lang="es-ES" dirty="0"/>
              <a:t> INR por encima de 3.</a:t>
            </a:r>
          </a:p>
        </p:txBody>
      </p:sp>
      <p:sp>
        <p:nvSpPr>
          <p:cNvPr id="4" name="Marcador de número de diapositiva 3"/>
          <p:cNvSpPr>
            <a:spLocks noGrp="1"/>
          </p:cNvSpPr>
          <p:nvPr>
            <p:ph type="sldNum" sz="quarter" idx="5"/>
          </p:nvPr>
        </p:nvSpPr>
        <p:spPr/>
        <p:txBody>
          <a:bodyPr/>
          <a:lstStyle/>
          <a:p>
            <a:fld id="{CE36A545-B1B2-45DA-B5F5-DE206BADBA28}" type="slidenum">
              <a:rPr lang="es-ES" smtClean="0"/>
              <a:pPr/>
              <a:t>4</a:t>
            </a:fld>
            <a:endParaRPr lang="es-ES"/>
          </a:p>
        </p:txBody>
      </p:sp>
    </p:spTree>
    <p:extLst>
      <p:ext uri="{BB962C8B-B14F-4D97-AF65-F5344CB8AC3E}">
        <p14:creationId xmlns:p14="http://schemas.microsoft.com/office/powerpoint/2010/main" xmlns="" val="1876963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En el segundo estudio, también retrospectivo, una serie de 10 pacientes  diagnosticado  de SAF por trombosis venosas y uno arterial. De ellos, en 6 (todos con trombosis venosas) se negativizaron los AAFL  en el seguimiento y en un plazo que oscila entre 12 y 58 meses, se retiraron las anticoagulación oral a estos pacientes.</a:t>
            </a:r>
          </a:p>
          <a:p>
            <a:pPr>
              <a:spcBef>
                <a:spcPct val="0"/>
              </a:spcBef>
            </a:pPr>
            <a:r>
              <a:rPr lang="es-ES" altLang="es-ES" dirty="0"/>
              <a:t>Todos los 6, habían tenido una trombosis venosa. Todos presentaban ACL. Solo 1 AL una determinación. Los títulos de ACL de estos 6 pacientes  se encontraban por debajo del </a:t>
            </a:r>
            <a:r>
              <a:rPr lang="es-ES" altLang="es-ES" dirty="0" err="1"/>
              <a:t>cut</a:t>
            </a:r>
            <a:r>
              <a:rPr lang="es-ES" altLang="es-ES" dirty="0"/>
              <a:t>-off de criterio clasificatorios (40) en los pacientes en que se negativizaron, mientras que los que no se negativizaron, tenían títulos superiores. De los 6, 4 presentaban un FR transitorio para la trombosis, ósea que eran provocadas.</a:t>
            </a:r>
          </a:p>
          <a:p>
            <a:pPr>
              <a:spcBef>
                <a:spcPct val="0"/>
              </a:spcBef>
            </a:pPr>
            <a:r>
              <a:rPr lang="es-ES" altLang="es-ES" dirty="0"/>
              <a:t>En ninguno se presentó nuevo episodio trombótico  en 21+/- 12 meses de seguimiento.</a:t>
            </a:r>
          </a:p>
          <a:p>
            <a:pPr>
              <a:spcBef>
                <a:spcPct val="0"/>
              </a:spcBef>
            </a:pPr>
            <a:r>
              <a:rPr lang="es-ES" altLang="es-ES" dirty="0"/>
              <a:t>En este estudio, cabe preguntarnos si los pacientes que negativizaron AAFL, realmente tenían un SAF (no podríamos clasificarlos como tales)  o en todo caso, este era con perfil de AAF de bajo riesgo (AAFL a titulo bajo) . </a:t>
            </a:r>
            <a:r>
              <a:rPr lang="es-ES" altLang="es-ES" dirty="0" err="1"/>
              <a:t>Ademas</a:t>
            </a:r>
            <a:r>
              <a:rPr lang="es-ES" altLang="es-ES" dirty="0"/>
              <a:t>, 4 de los eventos venosos eran provocados por lo que estaríamos hablando de un perfil de bajo riesgo clínico y serológico y donde, la retirada de ACO parece a priori una opción segura.</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31</a:t>
            </a:fld>
            <a:endParaRPr lang="es-ES" altLang="es-ES"/>
          </a:p>
        </p:txBody>
      </p:sp>
    </p:spTree>
    <p:extLst>
      <p:ext uri="{BB962C8B-B14F-4D97-AF65-F5344CB8AC3E}">
        <p14:creationId xmlns:p14="http://schemas.microsoft.com/office/powerpoint/2010/main" xmlns="" val="1391974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En resumen de estas dos series tenemos 13 pacientes con ETEV diagnosticados de SAF en los cuales cerca del 50% de los casos fue una trombosis provocada y donde el perfil de riesgo de los ACL oscila entre no clasificatorio-bajo riesgo hasta mayor riesgo (AL) si consideramos la ultimas recomendaciones del EULAR donde no se ha comprobado trombosis en torno a dos años de seguimiento podemos hablar en general,  de  perfil de bajo riesgo.</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32</a:t>
            </a:fld>
            <a:endParaRPr lang="es-ES" altLang="es-ES"/>
          </a:p>
        </p:txBody>
      </p:sp>
    </p:spTree>
    <p:extLst>
      <p:ext uri="{BB962C8B-B14F-4D97-AF65-F5344CB8AC3E}">
        <p14:creationId xmlns:p14="http://schemas.microsoft.com/office/powerpoint/2010/main" xmlns="" val="3783402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Hay que valorar que los pacientes presentan diferentes riesgos en relación a los distintos riesgos que implican las distintas tipos y formas de presentación de la trombosis  como por ejemplo la TVP o un ictus o si es provocada o no.   Los diferentes perfiles de riesgo serológicos y su relación con el riesgo de recidiva de la trombosis así el perfil de alto riesgo de EULA con AL u doble o triple positividad </a:t>
            </a:r>
          </a:p>
          <a:p>
            <a:pPr>
              <a:spcBef>
                <a:spcPct val="0"/>
              </a:spcBef>
            </a:pPr>
            <a:r>
              <a:rPr lang="es-ES" altLang="es-ES" dirty="0"/>
              <a:t>El riesgo de recidiva que implica el padecer un lupus o la coexistencia de otras manifestaciones no clasificatorias de SAF o la existencias de </a:t>
            </a:r>
            <a:r>
              <a:rPr lang="es-ES" altLang="es-ES" dirty="0" err="1"/>
              <a:t>FRCv</a:t>
            </a:r>
            <a:r>
              <a:rPr lang="es-ES" altLang="es-ES" dirty="0"/>
              <a:t> clásicos como HTA, o dislipemia.</a:t>
            </a:r>
          </a:p>
          <a:p>
            <a:pPr>
              <a:spcBef>
                <a:spcPct val="0"/>
              </a:spcBef>
            </a:pPr>
            <a:r>
              <a:rPr lang="es-ES" altLang="es-ES" dirty="0"/>
              <a:t>Hay que tener también en cuanta al tomar una decisión que en un SAF, las complicaciones trombótica son la </a:t>
            </a:r>
            <a:r>
              <a:rPr lang="es-ES" altLang="es-ES" dirty="0" err="1"/>
              <a:t>primra</a:t>
            </a:r>
            <a:r>
              <a:rPr lang="es-ES" altLang="es-ES" dirty="0"/>
              <a:t> causa de morbilidad y mortalidad y que la mortalidad por trombosis es muy superior a la mortalidad por complicaciones hemorrágicas. </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33</a:t>
            </a:fld>
            <a:endParaRPr lang="es-ES" altLang="es-ES"/>
          </a:p>
        </p:txBody>
      </p:sp>
    </p:spTree>
    <p:extLst>
      <p:ext uri="{BB962C8B-B14F-4D97-AF65-F5344CB8AC3E}">
        <p14:creationId xmlns:p14="http://schemas.microsoft.com/office/powerpoint/2010/main" xmlns="" val="1635411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En relación a la negativización de los AAFL, tendremos que valorarlo en el contexto del paciente  (perfil de riesgo clínico (gravedad de la trombosis) y serológico) . No es lo mismo que se negativicen en un paciente con </a:t>
            </a:r>
            <a:r>
              <a:rPr lang="es-ES" altLang="es-ES" dirty="0" err="1"/>
              <a:t>aafl</a:t>
            </a:r>
            <a:r>
              <a:rPr lang="es-ES" altLang="es-ES" dirty="0"/>
              <a:t> a títulos bajos moderados  y  positividad intermitente   con perfil de bajo riesgo aunque sean criterios serológicos que pacientes con triple positividad. </a:t>
            </a:r>
          </a:p>
          <a:p>
            <a:pPr>
              <a:spcBef>
                <a:spcPct val="0"/>
              </a:spcBef>
            </a:pPr>
            <a:r>
              <a:rPr lang="es-ES" altLang="es-ES" dirty="0"/>
              <a:t>En estos casos nos podríamos plantear ¿esta definido el tiempo para hablar de negativización definitiva o hablamos de un SAF transitoriamente seronegativo?</a:t>
            </a:r>
          </a:p>
          <a:p>
            <a:pPr>
              <a:spcBef>
                <a:spcPct val="0"/>
              </a:spcBef>
            </a:pPr>
            <a:r>
              <a:rPr lang="es-ES" altLang="es-ES" dirty="0"/>
              <a:t>Finalmente no sabemos si la negativización  estaría acompañada de la presencia de otros AAFL no clasificatorios.  Posiblemente la sospecha de que esto ocurra estaría en relación a la clínica (gravedad de la trombosis) y riesgo serológico previo (A mayor gravedad del cuadro clínico (</a:t>
            </a:r>
            <a:r>
              <a:rPr lang="es-ES" altLang="es-ES" dirty="0" err="1"/>
              <a:t>ej</a:t>
            </a:r>
            <a:r>
              <a:rPr lang="es-ES" altLang="es-ES" dirty="0"/>
              <a:t> trombosis recidivantes a pesar de ACO o un </a:t>
            </a:r>
            <a:r>
              <a:rPr lang="es-ES" altLang="es-ES" dirty="0" err="1"/>
              <a:t>Saf</a:t>
            </a:r>
            <a:r>
              <a:rPr lang="es-ES" altLang="es-ES" dirty="0"/>
              <a:t> catastrófico previo, podríamos pensar en mas riesgo de la existencia de </a:t>
            </a:r>
            <a:r>
              <a:rPr lang="es-ES" altLang="es-ES" dirty="0" err="1"/>
              <a:t>otos</a:t>
            </a:r>
            <a:r>
              <a:rPr lang="es-ES" altLang="es-ES" dirty="0"/>
              <a:t> AAFL en relación a trombosis de bajo riesgo y perfil serológico de bajo riesgo</a:t>
            </a:r>
          </a:p>
          <a:p>
            <a:pPr>
              <a:spcBef>
                <a:spcPct val="0"/>
              </a:spcBef>
            </a:pPr>
            <a:endParaRPr lang="es-ES" altLang="es-ES" dirty="0"/>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34</a:t>
            </a:fld>
            <a:endParaRPr lang="es-ES" altLang="es-ES"/>
          </a:p>
        </p:txBody>
      </p:sp>
    </p:spTree>
    <p:extLst>
      <p:ext uri="{BB962C8B-B14F-4D97-AF65-F5344CB8AC3E}">
        <p14:creationId xmlns:p14="http://schemas.microsoft.com/office/powerpoint/2010/main" xmlns="" val="544895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Y como suele ocurrir en escenarios de elevada incertidumbre…….Volvemos a repetir que debemos actuar en función del riesgo del paciente según mejor juicio clínico y evidencias disponibles.</a:t>
            </a:r>
          </a:p>
          <a:p>
            <a:pPr>
              <a:spcBef>
                <a:spcPct val="0"/>
              </a:spcBef>
            </a:pPr>
            <a:r>
              <a:rPr lang="es-ES" altLang="es-ES" dirty="0"/>
              <a:t>Y que hacemos con nuestro paciente?</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35</a:t>
            </a:fld>
            <a:endParaRPr lang="es-ES" altLang="es-ES"/>
          </a:p>
        </p:txBody>
      </p:sp>
    </p:spTree>
    <p:extLst>
      <p:ext uri="{BB962C8B-B14F-4D97-AF65-F5344CB8AC3E}">
        <p14:creationId xmlns:p14="http://schemas.microsoft.com/office/powerpoint/2010/main" xmlns="" val="2614463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err="1">
                <a:solidFill>
                  <a:schemeClr val="tx1"/>
                </a:solidFill>
                <a:effectLst/>
                <a:latin typeface="+mn-lt"/>
                <a:ea typeface="+mn-ea"/>
                <a:cs typeface="+mn-cs"/>
              </a:rPr>
              <a:t>Luke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Fildes</a:t>
            </a:r>
            <a:r>
              <a:rPr lang="es-ES" sz="1200" kern="1200" dirty="0">
                <a:solidFill>
                  <a:schemeClr val="tx1"/>
                </a:solidFill>
                <a:effectLst/>
                <a:latin typeface="+mn-lt"/>
                <a:ea typeface="+mn-ea"/>
                <a:cs typeface="+mn-cs"/>
              </a:rPr>
              <a:t> fue un pintor británico de la época victoriana, más o menos vinculado con la corriente realista. Este cuadro está inspirado en una tragedia personal: la muerte de su primer hijo, Philip, de tuberculosis, cuando solo tenía un año de edad.</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Intentando meterme en la mente de este médico pensando que hacer con este hijo que era realmente el </a:t>
            </a:r>
            <a:r>
              <a:rPr lang="es-ES" sz="1200" kern="1200" dirty="0" err="1">
                <a:solidFill>
                  <a:schemeClr val="tx1"/>
                </a:solidFill>
                <a:effectLst/>
                <a:latin typeface="+mn-lt"/>
                <a:ea typeface="+mn-ea"/>
                <a:cs typeface="+mn-cs"/>
              </a:rPr>
              <a:t>hijop</a:t>
            </a:r>
            <a:r>
              <a:rPr lang="es-ES" sz="1200" kern="1200" dirty="0">
                <a:solidFill>
                  <a:schemeClr val="tx1"/>
                </a:solidFill>
                <a:effectLst/>
                <a:latin typeface="+mn-lt"/>
                <a:ea typeface="+mn-ea"/>
                <a:cs typeface="+mn-cs"/>
              </a:rPr>
              <a:t> del pintor  e imaginando  los </a:t>
            </a:r>
            <a:r>
              <a:rPr lang="es-ES" sz="1200" kern="1200" dirty="0" err="1">
                <a:solidFill>
                  <a:schemeClr val="tx1"/>
                </a:solidFill>
                <a:effectLst/>
                <a:latin typeface="+mn-lt"/>
                <a:ea typeface="+mn-ea"/>
                <a:cs typeface="+mn-cs"/>
              </a:rPr>
              <a:t>diostintos</a:t>
            </a:r>
            <a:r>
              <a:rPr lang="es-ES" sz="1200" kern="1200" dirty="0">
                <a:solidFill>
                  <a:schemeClr val="tx1"/>
                </a:solidFill>
                <a:effectLst/>
                <a:latin typeface="+mn-lt"/>
                <a:ea typeface="+mn-ea"/>
                <a:cs typeface="+mn-cs"/>
              </a:rPr>
              <a:t> escenarios de opciones que se podría plantear  comenzamos</a:t>
            </a:r>
            <a:endParaRPr lang="es-ES" dirty="0"/>
          </a:p>
        </p:txBody>
      </p:sp>
      <p:sp>
        <p:nvSpPr>
          <p:cNvPr id="4" name="3 Marcador de número de diapositiva"/>
          <p:cNvSpPr>
            <a:spLocks noGrp="1"/>
          </p:cNvSpPr>
          <p:nvPr>
            <p:ph type="sldNum" sz="quarter" idx="10"/>
          </p:nvPr>
        </p:nvSpPr>
        <p:spPr/>
        <p:txBody>
          <a:bodyPr/>
          <a:lstStyle/>
          <a:p>
            <a:fld id="{63FA37E8-421F-49AF-A8E0-D1B6B438C46C}" type="slidenum">
              <a:rPr lang="es-ES" smtClean="0"/>
              <a:pPr/>
              <a:t>36</a:t>
            </a:fld>
            <a:endParaRPr lang="es-ES"/>
          </a:p>
        </p:txBody>
      </p:sp>
    </p:spTree>
    <p:extLst>
      <p:ext uri="{BB962C8B-B14F-4D97-AF65-F5344CB8AC3E}">
        <p14:creationId xmlns:p14="http://schemas.microsoft.com/office/powerpoint/2010/main" xmlns="" val="1664654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Y ante esta situación se nos podrían plantear diversos escenarios en función del perfil de la trombosis. Podríamos plantearnos en primer lugar si la trombosis fue o no provocada y  a su vez en cada escenario  consideraríamos la gravedad de la trombosis, ejemplo si la trombosis es venosa distal por ejemplo (bajo riesgo) o un TEP  extenso ( o arteriales (alto riesgo)  A su vez en cada uno de estos </a:t>
            </a:r>
            <a:r>
              <a:rPr lang="es-ES" altLang="es-ES" dirty="0" err="1"/>
              <a:t>subescenarios</a:t>
            </a:r>
            <a:r>
              <a:rPr lang="es-ES" altLang="es-ES" dirty="0"/>
              <a:t>, debemos plantearnos el perfil de riesgo de riesgo los AAFL  ( de bajo o alto riesgo según EULA)  y a su vez la coexistencia de otros FR como si tiene o no LES u otras manifestaciones de SAF  o FRCV clásicos. Con todo ello debemos valorar el riesgo de sangrado del paciente y con todo ello decidiríamos  si se retira la ACO.</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37</a:t>
            </a:fld>
            <a:endParaRPr lang="es-ES" altLang="es-ES"/>
          </a:p>
        </p:txBody>
      </p:sp>
    </p:spTree>
    <p:extLst>
      <p:ext uri="{BB962C8B-B14F-4D97-AF65-F5344CB8AC3E}">
        <p14:creationId xmlns:p14="http://schemas.microsoft.com/office/powerpoint/2010/main" xmlns="" val="3608073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En primer lugar si tenemos un paciente con una trombosis venosa provocada por un factor de riesgo transitorio, reversible, de bajo riesgo , probablemente independientemente del perfil de riesgo de los AAFL ni de la existencia de otros factores de </a:t>
            </a:r>
            <a:r>
              <a:rPr lang="es-ES" altLang="es-ES" dirty="0" err="1"/>
              <a:t>riesdo</a:t>
            </a:r>
            <a:r>
              <a:rPr lang="es-ES" altLang="es-ES" dirty="0"/>
              <a:t> como la presencia de LES u otras manifestaciones de </a:t>
            </a:r>
            <a:r>
              <a:rPr lang="es-ES" altLang="es-ES" dirty="0" err="1"/>
              <a:t>saf</a:t>
            </a:r>
            <a:r>
              <a:rPr lang="es-ES" altLang="es-ES" dirty="0"/>
              <a:t> no criterios, se podría plantear la retirada de ACO y no la ACO a largo plazo.</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38</a:t>
            </a:fld>
            <a:endParaRPr lang="es-ES" altLang="es-ES"/>
          </a:p>
        </p:txBody>
      </p:sp>
    </p:spTree>
    <p:extLst>
      <p:ext uri="{BB962C8B-B14F-4D97-AF65-F5344CB8AC3E}">
        <p14:creationId xmlns:p14="http://schemas.microsoft.com/office/powerpoint/2010/main" xmlns="" val="1903927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En pacientes con trombosis provocada de alto riesgo o grave, (</a:t>
            </a:r>
            <a:r>
              <a:rPr lang="es-ES" altLang="es-ES" dirty="0" err="1"/>
              <a:t>Ej</a:t>
            </a:r>
            <a:r>
              <a:rPr lang="es-ES" altLang="es-ES" dirty="0"/>
              <a:t> TEP) donde el paciente tiene un perfil de AAFL de bajo riesgo y sin otros FR asociados, se podría plantear retirada de anticoagulación si negativizan los AAFL</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39</a:t>
            </a:fld>
            <a:endParaRPr lang="es-ES" altLang="es-ES"/>
          </a:p>
        </p:txBody>
      </p:sp>
    </p:spTree>
    <p:extLst>
      <p:ext uri="{BB962C8B-B14F-4D97-AF65-F5344CB8AC3E}">
        <p14:creationId xmlns:p14="http://schemas.microsoft.com/office/powerpoint/2010/main" xmlns="" val="206779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En pacientes con trombosis provocada de alto riesgo o grave, (</a:t>
            </a:r>
            <a:r>
              <a:rPr lang="es-ES" altLang="es-ES" dirty="0" err="1"/>
              <a:t>Ej</a:t>
            </a:r>
            <a:r>
              <a:rPr lang="es-ES" altLang="es-ES" dirty="0"/>
              <a:t> TEP) donde el paciente tiene un perfil de AAFL de bajo riesgo y sin otros FR asociados, se podría plantear retirada de anticoagulación si negativizan los AAFL</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40</a:t>
            </a:fld>
            <a:endParaRPr lang="es-ES" altLang="es-ES"/>
          </a:p>
        </p:txBody>
      </p:sp>
    </p:spTree>
    <p:extLst>
      <p:ext uri="{BB962C8B-B14F-4D97-AF65-F5344CB8AC3E}">
        <p14:creationId xmlns:p14="http://schemas.microsoft.com/office/powerpoint/2010/main" xmlns="" val="3577179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dirty="0"/>
              <a:t>En esta revisión sistemática sobre tromboprofilaxis secundaria en SAF y donde se recoge la literatura más relevante en este sentido en 2007 se recogen </a:t>
            </a:r>
            <a:r>
              <a:rPr lang="es-ES" b="1" dirty="0"/>
              <a:t>16 artículos </a:t>
            </a:r>
            <a:r>
              <a:rPr lang="es-ES" dirty="0"/>
              <a:t>, incluido el estudio de </a:t>
            </a:r>
            <a:r>
              <a:rPr lang="es-ES" dirty="0" err="1"/>
              <a:t>Khamastaa</a:t>
            </a:r>
            <a:r>
              <a:rPr lang="es-ES" dirty="0"/>
              <a:t> de 1995, se pone  de manifiesto la </a:t>
            </a:r>
            <a:r>
              <a:rPr lang="es-ES" b="1" dirty="0"/>
              <a:t>baja calidad </a:t>
            </a:r>
            <a:r>
              <a:rPr lang="es-ES" dirty="0"/>
              <a:t>de la evidencia para realizar recomendaciones en base a  que la mayoría de los artículos  estudios de cohortes retrospectivas y prospectivas </a:t>
            </a:r>
            <a:r>
              <a:rPr lang="es-ES" b="1" dirty="0"/>
              <a:t>(7 retrospectivas y dos prospectivas), análisis de subgrupos (tres)  y de estudios randomizados (dos)  </a:t>
            </a:r>
            <a:r>
              <a:rPr lang="es-ES" dirty="0"/>
              <a:t>y </a:t>
            </a:r>
            <a:r>
              <a:rPr lang="es-ES" b="1" dirty="0"/>
              <a:t>dos estudios randomizados </a:t>
            </a:r>
            <a:r>
              <a:rPr lang="es-ES" dirty="0"/>
              <a:t>para comparar dos intensidades de anticoagulación </a:t>
            </a:r>
          </a:p>
        </p:txBody>
      </p:sp>
      <p:sp>
        <p:nvSpPr>
          <p:cNvPr id="4" name="Marcador de número de diapositiva 3"/>
          <p:cNvSpPr>
            <a:spLocks noGrp="1"/>
          </p:cNvSpPr>
          <p:nvPr>
            <p:ph type="sldNum" sz="quarter" idx="5"/>
          </p:nvPr>
        </p:nvSpPr>
        <p:spPr/>
        <p:txBody>
          <a:bodyPr/>
          <a:lstStyle/>
          <a:p>
            <a:fld id="{CE36A545-B1B2-45DA-B5F5-DE206BADBA28}" type="slidenum">
              <a:rPr lang="es-ES" smtClean="0"/>
              <a:pPr/>
              <a:t>5</a:t>
            </a:fld>
            <a:endParaRPr lang="es-ES"/>
          </a:p>
        </p:txBody>
      </p:sp>
    </p:spTree>
    <p:extLst>
      <p:ext uri="{BB962C8B-B14F-4D97-AF65-F5344CB8AC3E}">
        <p14:creationId xmlns:p14="http://schemas.microsoft.com/office/powerpoint/2010/main" xmlns="" val="20657010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En pacientes con trombosis provocada de alto riesgo o grave, (</a:t>
            </a:r>
            <a:r>
              <a:rPr lang="es-ES" altLang="es-ES" dirty="0" err="1"/>
              <a:t>Ej</a:t>
            </a:r>
            <a:r>
              <a:rPr lang="es-ES" altLang="es-ES" dirty="0"/>
              <a:t> TEP)  pero si el paciente tiene un perfil previo de AAFL de alto riesgo y </a:t>
            </a:r>
            <a:r>
              <a:rPr lang="es-ES" altLang="es-ES" dirty="0" err="1"/>
              <a:t>coexuistencia</a:t>
            </a:r>
            <a:r>
              <a:rPr lang="es-ES" altLang="es-ES" dirty="0"/>
              <a:t> de otros FR,  probablemente sería mas prudente mantener el tratamiento anticoagulante en estos pacientes.</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41</a:t>
            </a:fld>
            <a:endParaRPr lang="es-ES" altLang="es-ES"/>
          </a:p>
        </p:txBody>
      </p:sp>
    </p:spTree>
    <p:extLst>
      <p:ext uri="{BB962C8B-B14F-4D97-AF65-F5344CB8AC3E}">
        <p14:creationId xmlns:p14="http://schemas.microsoft.com/office/powerpoint/2010/main" xmlns="" val="1718927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En pacientes con trombosis provocada de alto riesgo o grave, (</a:t>
            </a:r>
            <a:r>
              <a:rPr lang="es-ES" altLang="es-ES" dirty="0" err="1"/>
              <a:t>Ej</a:t>
            </a:r>
            <a:r>
              <a:rPr lang="es-ES" altLang="es-ES" dirty="0"/>
              <a:t> TEP)  pero si el paciente tiene un perfil previo de AAFL de alto riesgo y no coexistencia de otros FR,   la decisión es más compleja y podría </a:t>
            </a:r>
            <a:r>
              <a:rPr lang="es-ES" altLang="es-ES" dirty="0" err="1"/>
              <a:t>estra</a:t>
            </a:r>
            <a:r>
              <a:rPr lang="es-ES" altLang="es-ES" dirty="0"/>
              <a:t> contrabalanceada y la decisión dependería de cada caso pudiendo ser una opción el mantenimiento o retirada de la ACO de acuerdo con e paciente.</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42</a:t>
            </a:fld>
            <a:endParaRPr lang="es-ES" altLang="es-ES"/>
          </a:p>
        </p:txBody>
      </p:sp>
    </p:spTree>
    <p:extLst>
      <p:ext uri="{BB962C8B-B14F-4D97-AF65-F5344CB8AC3E}">
        <p14:creationId xmlns:p14="http://schemas.microsoft.com/office/powerpoint/2010/main" xmlns="" val="2868308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En pacientes con trombosis no provocada de bajo riesgo  como una TVP distal donde el perfil de AAFL previo sea de bajo riesgo, sin coexistencia de otros FR, en caso de negativización persistente de los AAFL se podría plantear la retirada de la ACO. En el caso de existencia de coexistencia de otros FR como clásicos o presencia de LES una trombosis de bajo riesgo  con perfil previo de </a:t>
            </a:r>
            <a:r>
              <a:rPr lang="es-ES" altLang="es-ES" dirty="0" err="1"/>
              <a:t>aafl</a:t>
            </a:r>
            <a:r>
              <a:rPr lang="es-ES" altLang="es-ES" dirty="0"/>
              <a:t> de bajo riesgo  podría también </a:t>
            </a:r>
            <a:r>
              <a:rPr lang="es-ES" altLang="es-ES" dirty="0" err="1"/>
              <a:t>pantearse</a:t>
            </a:r>
            <a:r>
              <a:rPr lang="es-ES" altLang="es-ES" dirty="0"/>
              <a:t> la retirada de ACO aunque aquí el peso de la balanza se empieza a equilibrar dependiendo de cada caso.</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43</a:t>
            </a:fld>
            <a:endParaRPr lang="es-ES" altLang="es-ES"/>
          </a:p>
        </p:txBody>
      </p:sp>
    </p:spTree>
    <p:extLst>
      <p:ext uri="{BB962C8B-B14F-4D97-AF65-F5344CB8AC3E}">
        <p14:creationId xmlns:p14="http://schemas.microsoft.com/office/powerpoint/2010/main" xmlns="" val="23790689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En pacientes con trombosis no provocada de bajo riesgo  como una TVP distal donde el perfil de AAFL previo sea de alto riesgo, sin coexistencia de otros FR, en caso de negativización persistente de los AAFL se podría plantear la retirada de la ACO  en el caso de ausencia de otros FR como clásicos o presencia de LES </a:t>
            </a:r>
            <a:r>
              <a:rPr lang="es-ES" altLang="es-ES" dirty="0" err="1"/>
              <a:t>etc</a:t>
            </a:r>
            <a:r>
              <a:rPr lang="es-ES" altLang="es-ES" dirty="0"/>
              <a:t>  . En caso de coexistencia de </a:t>
            </a:r>
            <a:r>
              <a:rPr lang="es-ES" altLang="es-ES" dirty="0" err="1"/>
              <a:t>otrtos</a:t>
            </a:r>
            <a:r>
              <a:rPr lang="es-ES" altLang="es-ES" dirty="0"/>
              <a:t> FR (LES, </a:t>
            </a:r>
            <a:r>
              <a:rPr lang="es-ES" altLang="es-ES" dirty="0" err="1"/>
              <a:t>ClaSICOS</a:t>
            </a:r>
            <a:r>
              <a:rPr lang="es-ES" altLang="es-ES" dirty="0"/>
              <a:t>, COMO RERIOSGO VASCULAR, INMUNOVILIAZION OBESOIDAD INSUFICIENCIA VENOSA….. Aquí el peso de la balanza puede inclinarse a la prudencia de  mantener la anticoagulación.</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44</a:t>
            </a:fld>
            <a:endParaRPr lang="es-ES" altLang="es-ES"/>
          </a:p>
        </p:txBody>
      </p:sp>
    </p:spTree>
    <p:extLst>
      <p:ext uri="{BB962C8B-B14F-4D97-AF65-F5344CB8AC3E}">
        <p14:creationId xmlns:p14="http://schemas.microsoft.com/office/powerpoint/2010/main" xmlns="" val="11001608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En pacientes con trombosis no provocada de alto riesgo  como un TEP extenso  no </a:t>
            </a:r>
            <a:r>
              <a:rPr lang="es-ES" altLang="es-ES" dirty="0" err="1"/>
              <a:t>provcado</a:t>
            </a:r>
            <a:r>
              <a:rPr lang="es-ES" altLang="es-ES" dirty="0"/>
              <a:t> en este escenario,  ya el consenso de terapia </a:t>
            </a:r>
            <a:r>
              <a:rPr lang="es-ES" altLang="es-ES" dirty="0" err="1"/>
              <a:t>antitrombitica</a:t>
            </a:r>
            <a:r>
              <a:rPr lang="es-ES" altLang="es-ES" dirty="0"/>
              <a:t> recomienda en caso de trombosis  grave no </a:t>
            </a:r>
            <a:r>
              <a:rPr lang="es-ES" altLang="es-ES" dirty="0" err="1"/>
              <a:t>provicada</a:t>
            </a:r>
            <a:r>
              <a:rPr lang="es-ES" altLang="es-ES" dirty="0"/>
              <a:t>, anticoagulación a largo plazo por lo que  en negativización persistente de los AAFL  tanto de perfil de bajo como de alto riesgo  con o </a:t>
            </a:r>
            <a:r>
              <a:rPr lang="es-ES" altLang="es-ES" dirty="0" err="1"/>
              <a:t>sn</a:t>
            </a:r>
            <a:r>
              <a:rPr lang="es-ES" altLang="es-ES" dirty="0"/>
              <a:t> otros FR asociados,  sería prudente el mantenimiento de la ACO a largo plazo </a:t>
            </a:r>
            <a:r>
              <a:rPr lang="es-ES" altLang="es-ES" dirty="0" err="1"/>
              <a:t>maxime</a:t>
            </a:r>
            <a:r>
              <a:rPr lang="es-ES" altLang="es-ES" dirty="0"/>
              <a:t> si además tiene otros FR….. Aquí el peso de la balanza puede inclinarse a la prudencia de  mantener la anticoagulación.</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45</a:t>
            </a:fld>
            <a:endParaRPr lang="es-ES" altLang="es-ES"/>
          </a:p>
        </p:txBody>
      </p:sp>
    </p:spTree>
    <p:extLst>
      <p:ext uri="{BB962C8B-B14F-4D97-AF65-F5344CB8AC3E}">
        <p14:creationId xmlns:p14="http://schemas.microsoft.com/office/powerpoint/2010/main" xmlns="" val="2222952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No existe una recomendación clara . NO eta resuelto el problema clínico. Los estudios que disponemos no son estudios de calidad, son series retrospectivas y muy heterogéneas con diferentes situaciones clínicas y serológicas  que no permiten  sacar </a:t>
            </a:r>
            <a:r>
              <a:rPr lang="es-ES" altLang="es-ES" dirty="0" err="1"/>
              <a:t>conslusiones</a:t>
            </a:r>
            <a:r>
              <a:rPr lang="es-ES" altLang="es-ES" dirty="0"/>
              <a:t> definitivas </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46</a:t>
            </a:fld>
            <a:endParaRPr lang="es-ES" altLang="es-ES"/>
          </a:p>
        </p:txBody>
      </p:sp>
    </p:spTree>
    <p:extLst>
      <p:ext uri="{BB962C8B-B14F-4D97-AF65-F5344CB8AC3E}">
        <p14:creationId xmlns:p14="http://schemas.microsoft.com/office/powerpoint/2010/main" xmlns="" val="5711100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Volviendo a Ana  Estuardo ¿Quién hubiera osado quitarle el </a:t>
            </a:r>
            <a:r>
              <a:rPr lang="es-ES" dirty="0" err="1"/>
              <a:t>sintrom</a:t>
            </a:r>
            <a:r>
              <a:rPr lang="es-ES" dirty="0"/>
              <a:t> a la reina si se negativizaran los AAFL?</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36A545-B1B2-45DA-B5F5-DE206BADBA28}"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829183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dirty="0"/>
              <a:t>William </a:t>
            </a:r>
            <a:r>
              <a:rPr lang="es-ES" b="1" dirty="0" err="1"/>
              <a:t>Osler</a:t>
            </a:r>
            <a:r>
              <a:rPr lang="es-ES" dirty="0"/>
              <a:t> fue un médico canadiense. Nació en </a:t>
            </a:r>
            <a:r>
              <a:rPr lang="es-ES" dirty="0">
                <a:hlinkClick r:id="rId3" tooltip="Bond Head (aún no redactado)"/>
              </a:rPr>
              <a:t>Bond Head</a:t>
            </a:r>
            <a:r>
              <a:rPr lang="es-ES" dirty="0"/>
              <a:t>, Canadá oeste (ahora </a:t>
            </a:r>
            <a:r>
              <a:rPr lang="es-ES" dirty="0">
                <a:hlinkClick r:id="rId4" tooltip="Ontario"/>
              </a:rPr>
              <a:t>Ontario</a:t>
            </a:r>
            <a:r>
              <a:rPr lang="es-ES" dirty="0"/>
              <a:t>) y estudió en la </a:t>
            </a:r>
            <a:r>
              <a:rPr lang="es-ES" dirty="0">
                <a:hlinkClick r:id="rId5" tooltip="Universidad McGill"/>
              </a:rPr>
              <a:t>Universidad </a:t>
            </a:r>
            <a:r>
              <a:rPr lang="es-ES" dirty="0" err="1">
                <a:hlinkClick r:id="rId5" tooltip="Universidad McGill"/>
              </a:rPr>
              <a:t>McGill</a:t>
            </a:r>
            <a:r>
              <a:rPr lang="es-ES" dirty="0"/>
              <a:t> en </a:t>
            </a:r>
            <a:r>
              <a:rPr lang="es-ES" dirty="0">
                <a:hlinkClick r:id="rId6" tooltip="Montreal"/>
              </a:rPr>
              <a:t>Montreal</a:t>
            </a:r>
            <a:r>
              <a:rPr lang="es-ES" dirty="0"/>
              <a:t>, </a:t>
            </a:r>
            <a:r>
              <a:rPr lang="es-ES" dirty="0">
                <a:hlinkClick r:id="rId7" tooltip="Quebec"/>
              </a:rPr>
              <a:t>Quebec</a:t>
            </a:r>
            <a:r>
              <a:rPr lang="es-ES" dirty="0"/>
              <a:t> donde obtuvo la licenciatura en Medicina. Posteriormente fue profesor en la </a:t>
            </a:r>
            <a:r>
              <a:rPr lang="es-ES" dirty="0">
                <a:hlinkClick r:id="rId8" tooltip="Universidad de Pennsylvania"/>
              </a:rPr>
              <a:t>Universidad de Pennsylvania</a:t>
            </a:r>
            <a:r>
              <a:rPr lang="es-ES" dirty="0"/>
              <a:t> y Jefe de Medicina Clínica en dicha universidad. En </a:t>
            </a:r>
            <a:r>
              <a:rPr lang="es-ES" dirty="0">
                <a:hlinkClick r:id="rId9" tooltip="1889"/>
              </a:rPr>
              <a:t>1889</a:t>
            </a:r>
            <a:r>
              <a:rPr lang="es-ES" dirty="0"/>
              <a:t> fue el primer profesor de Medicina de la </a:t>
            </a:r>
            <a:r>
              <a:rPr lang="es-ES" dirty="0">
                <a:hlinkClick r:id="rId10" tooltip="Universidad Johns Hopkins"/>
              </a:rPr>
              <a:t>Universidad Johns Hopkins</a:t>
            </a:r>
            <a:r>
              <a:rPr lang="es-ES" dirty="0"/>
              <a:t>. En 1905 se traslada a </a:t>
            </a:r>
            <a:r>
              <a:rPr lang="es-ES" dirty="0">
                <a:hlinkClick r:id="rId11" tooltip="Inglaterra"/>
              </a:rPr>
              <a:t>Inglaterra</a:t>
            </a:r>
            <a:r>
              <a:rPr lang="es-ES" dirty="0"/>
              <a:t>, permaneciendo en </a:t>
            </a:r>
            <a:r>
              <a:rPr lang="es-ES" dirty="0">
                <a:hlinkClick r:id="rId12" tooltip="Oxford"/>
              </a:rPr>
              <a:t>Oxford</a:t>
            </a:r>
            <a:r>
              <a:rPr lang="es-ES" dirty="0"/>
              <a:t> hasta su muerte. Fue nombrado Sir en </a:t>
            </a:r>
            <a:r>
              <a:rPr lang="es-ES" dirty="0">
                <a:hlinkClick r:id="rId13" tooltip="1911"/>
              </a:rPr>
              <a:t>1911</a:t>
            </a:r>
            <a:r>
              <a:rPr lang="es-ES" dirty="0"/>
              <a:t> por sus grandes contribuciones en el campo de la medicina .</a:t>
            </a:r>
          </a:p>
        </p:txBody>
      </p:sp>
      <p:sp>
        <p:nvSpPr>
          <p:cNvPr id="4" name="3 Marcador de número de diapositiva"/>
          <p:cNvSpPr>
            <a:spLocks noGrp="1"/>
          </p:cNvSpPr>
          <p:nvPr>
            <p:ph type="sldNum" sz="quarter" idx="10"/>
          </p:nvPr>
        </p:nvSpPr>
        <p:spPr/>
        <p:txBody>
          <a:bodyPr/>
          <a:lstStyle/>
          <a:p>
            <a:fld id="{C1E43F54-B277-4D25-9AA0-AF5EE8A6B1EA}" type="slidenum">
              <a:rPr lang="es-ES" smtClean="0"/>
              <a:pPr/>
              <a:t>49</a:t>
            </a:fld>
            <a:endParaRPr lang="es-ES"/>
          </a:p>
        </p:txBody>
      </p:sp>
    </p:spTree>
    <p:extLst>
      <p:ext uri="{BB962C8B-B14F-4D97-AF65-F5344CB8AC3E}">
        <p14:creationId xmlns:p14="http://schemas.microsoft.com/office/powerpoint/2010/main" xmlns="" val="40071106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Los </a:t>
            </a:r>
            <a:r>
              <a:rPr lang="es-ES" dirty="0" err="1"/>
              <a:t>anricuerpos</a:t>
            </a:r>
            <a:r>
              <a:rPr lang="es-ES" baseline="0" dirty="0"/>
              <a:t> </a:t>
            </a:r>
            <a:r>
              <a:rPr lang="es-ES" baseline="0" dirty="0" err="1"/>
              <a:t>antipfosfolipidos</a:t>
            </a:r>
            <a:r>
              <a:rPr lang="es-ES" baseline="0" dirty="0"/>
              <a:t> son anticuerpos que van dirigidos contra </a:t>
            </a:r>
            <a:r>
              <a:rPr lang="es-ES" baseline="0" dirty="0" err="1"/>
              <a:t>epítopos</a:t>
            </a:r>
            <a:r>
              <a:rPr lang="es-ES" baseline="0" dirty="0"/>
              <a:t> de </a:t>
            </a:r>
            <a:r>
              <a:rPr lang="es-ES" baseline="0" dirty="0" err="1"/>
              <a:t>proteinas</a:t>
            </a:r>
            <a:r>
              <a:rPr lang="es-ES" baseline="0" dirty="0"/>
              <a:t> plasmáticas que se unen a fosfolípidos aniónicos.  Aquí en este esquema tenemos la </a:t>
            </a:r>
            <a:r>
              <a:rPr lang="es-ES" baseline="0" dirty="0" err="1"/>
              <a:t>betado</a:t>
            </a:r>
            <a:r>
              <a:rPr lang="es-ES" baseline="0" dirty="0"/>
              <a:t> gp1 que como visteis en EL TEMARIO, l beta2 en el plasma es una </a:t>
            </a:r>
            <a:r>
              <a:rPr lang="es-ES" baseline="0" dirty="0" err="1"/>
              <a:t>proteina</a:t>
            </a:r>
            <a:r>
              <a:rPr lang="es-ES" baseline="0" dirty="0"/>
              <a:t> de forma circular que en su </a:t>
            </a:r>
            <a:r>
              <a:rPr lang="es-ES" baseline="0" dirty="0" err="1"/>
              <a:t>union</a:t>
            </a:r>
            <a:r>
              <a:rPr lang="es-ES" baseline="0" dirty="0"/>
              <a:t> a sus receptores endotelial como es la anexina v pierde esta conformación uniéndose por el dominio v y exponiendo el dominio 1 que es el mas inmunogénico y el anticuerpos contra esta </a:t>
            </a:r>
            <a:r>
              <a:rPr lang="es-ES" baseline="0" dirty="0" err="1"/>
              <a:t>proteina</a:t>
            </a:r>
            <a:r>
              <a:rPr lang="es-ES" baseline="0" dirty="0"/>
              <a:t> la fijaría y bloquearía su función. Como visteis los </a:t>
            </a:r>
            <a:r>
              <a:rPr lang="es-ES" baseline="0" dirty="0" err="1"/>
              <a:t>mecansmos</a:t>
            </a:r>
            <a:r>
              <a:rPr lang="es-ES" baseline="0" dirty="0"/>
              <a:t> </a:t>
            </a:r>
            <a:r>
              <a:rPr lang="es-ES" baseline="0" dirty="0" err="1"/>
              <a:t>patogenicos</a:t>
            </a:r>
            <a:r>
              <a:rPr lang="es-ES" baseline="0" dirty="0"/>
              <a:t> no son bien conocidos aún hoy, este grafico esta obtenido de la última revisión del new </a:t>
            </a:r>
            <a:r>
              <a:rPr lang="es-ES" baseline="0" dirty="0" err="1"/>
              <a:t>england</a:t>
            </a:r>
            <a:r>
              <a:rPr lang="es-ES" baseline="0" dirty="0"/>
              <a:t> sobre patogenia del </a:t>
            </a:r>
            <a:r>
              <a:rPr lang="es-ES" baseline="0" dirty="0" err="1"/>
              <a:t>saf</a:t>
            </a:r>
            <a:r>
              <a:rPr lang="es-ES" baseline="0" dirty="0"/>
              <a:t> de hace menos de una año y se observa</a:t>
            </a:r>
          </a:p>
          <a:p>
            <a:r>
              <a:rPr lang="en-US" sz="1200" b="0" i="0" u="none" strike="noStrike" kern="1200" baseline="0" dirty="0">
                <a:solidFill>
                  <a:schemeClr val="tx1"/>
                </a:solidFill>
                <a:latin typeface="+mn-lt"/>
                <a:ea typeface="+mn-ea"/>
                <a:cs typeface="+mn-cs"/>
              </a:rPr>
              <a:t>Numbers indicate sites of action of the following possible interventions: (1) </a:t>
            </a:r>
            <a:r>
              <a:rPr lang="en-US" sz="1200" b="0" i="1" u="none" strike="noStrike" kern="1200" baseline="0" dirty="0">
                <a:solidFill>
                  <a:schemeClr val="tx1"/>
                </a:solidFill>
                <a:latin typeface="+mn-lt"/>
                <a:ea typeface="+mn-ea"/>
                <a:cs typeface="+mn-cs"/>
              </a:rPr>
              <a:t>N</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acetylcysteine</a:t>
            </a:r>
            <a:r>
              <a:rPr lang="en-US" sz="1200" b="0" i="0" u="none" strike="noStrike" kern="1200" baseline="0" dirty="0">
                <a:solidFill>
                  <a:schemeClr val="tx1"/>
                </a:solidFill>
                <a:latin typeface="+mn-lt"/>
                <a:ea typeface="+mn-ea"/>
                <a:cs typeface="+mn-cs"/>
              </a:rPr>
              <a:t> (NAC), (2) statins and</a:t>
            </a:r>
          </a:p>
          <a:p>
            <a:r>
              <a:rPr lang="en-US" sz="1200" b="0" i="0" u="none" strike="noStrike" kern="1200" baseline="0" dirty="0">
                <a:solidFill>
                  <a:schemeClr val="tx1"/>
                </a:solidFill>
                <a:latin typeface="+mn-lt"/>
                <a:ea typeface="+mn-ea"/>
                <a:cs typeface="+mn-cs"/>
              </a:rPr>
              <a:t>other molecules that up-regulate activity of endothelial nitric oxide synthase (</a:t>
            </a:r>
            <a:r>
              <a:rPr lang="en-US" sz="1200" b="0" i="0" u="none" strike="noStrike" kern="1200" baseline="0" dirty="0" err="1">
                <a:solidFill>
                  <a:schemeClr val="tx1"/>
                </a:solidFill>
                <a:latin typeface="+mn-lt"/>
                <a:ea typeface="+mn-ea"/>
                <a:cs typeface="+mn-cs"/>
              </a:rPr>
              <a:t>eNOS</a:t>
            </a:r>
            <a:r>
              <a:rPr lang="en-US" sz="1200" b="0" i="0" u="none" strike="noStrike" kern="1200" baseline="0" dirty="0">
                <a:solidFill>
                  <a:schemeClr val="tx1"/>
                </a:solidFill>
                <a:latin typeface="+mn-lt"/>
                <a:ea typeface="+mn-ea"/>
                <a:cs typeface="+mn-cs"/>
              </a:rPr>
              <a:t>), (3) A1–A1 dimer of </a:t>
            </a:r>
            <a:r>
              <a:rPr lang="en-US" sz="1200" b="0" i="0" u="none" strike="noStrike" kern="1200" baseline="0" dirty="0" err="1">
                <a:solidFill>
                  <a:schemeClr val="tx1"/>
                </a:solidFill>
                <a:latin typeface="+mn-lt"/>
                <a:ea typeface="+mn-ea"/>
                <a:cs typeface="+mn-cs"/>
              </a:rPr>
              <a:t>apolipoprotein</a:t>
            </a:r>
            <a:endParaRPr lang="en-US" sz="1200" b="0" i="0" u="none" strike="noStrike" kern="1200" baseline="0" dirty="0">
              <a:solidFill>
                <a:schemeClr val="tx1"/>
              </a:solidFill>
              <a:latin typeface="+mn-lt"/>
              <a:ea typeface="+mn-ea"/>
              <a:cs typeface="+mn-cs"/>
            </a:endParaRPr>
          </a:p>
          <a:p>
            <a:r>
              <a:rPr lang="es-ES" sz="1200" b="0" i="0" u="none" strike="noStrike" kern="1200" baseline="0" dirty="0">
                <a:solidFill>
                  <a:schemeClr val="tx1"/>
                </a:solidFill>
                <a:latin typeface="+mn-lt"/>
                <a:ea typeface="+mn-ea"/>
                <a:cs typeface="+mn-cs"/>
              </a:rPr>
              <a:t>E receptor 2 </a:t>
            </a:r>
            <a:r>
              <a:rPr lang="es-ES" sz="1200" b="0" i="0" u="none" strike="noStrike" kern="1200" baseline="0" dirty="0" err="1">
                <a:solidFill>
                  <a:schemeClr val="tx1"/>
                </a:solidFill>
                <a:latin typeface="+mn-lt"/>
                <a:ea typeface="+mn-ea"/>
                <a:cs typeface="+mn-cs"/>
              </a:rPr>
              <a:t>or</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hydroxychloroquine</a:t>
            </a:r>
            <a:r>
              <a:rPr lang="es-ES" sz="1200" b="0" i="0" u="none" strike="noStrike" kern="1200" baseline="0" dirty="0">
                <a:solidFill>
                  <a:schemeClr val="tx1"/>
                </a:solidFill>
                <a:latin typeface="+mn-lt"/>
                <a:ea typeface="+mn-ea"/>
                <a:cs typeface="+mn-cs"/>
              </a:rPr>
              <a:t>, (4) </a:t>
            </a:r>
            <a:r>
              <a:rPr lang="es-ES" sz="1200" b="0" i="0" u="none" strike="noStrike" kern="1200" baseline="0" dirty="0" err="1">
                <a:solidFill>
                  <a:schemeClr val="tx1"/>
                </a:solidFill>
                <a:latin typeface="+mn-lt"/>
                <a:ea typeface="+mn-ea"/>
                <a:cs typeface="+mn-cs"/>
              </a:rPr>
              <a:t>synthetic</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domain</a:t>
            </a:r>
            <a:r>
              <a:rPr lang="es-ES" sz="1200" b="0" i="0" u="none" strike="noStrike" kern="1200" baseline="0" dirty="0">
                <a:solidFill>
                  <a:schemeClr val="tx1"/>
                </a:solidFill>
                <a:latin typeface="+mn-lt"/>
                <a:ea typeface="+mn-ea"/>
                <a:cs typeface="+mn-cs"/>
              </a:rPr>
              <a:t> I of </a:t>
            </a:r>
            <a:r>
              <a:rPr lang="el-GR" sz="1200" b="0" i="0" u="none" strike="noStrike" kern="1200" baseline="0" dirty="0">
                <a:solidFill>
                  <a:schemeClr val="tx1"/>
                </a:solidFill>
                <a:latin typeface="+mn-lt"/>
                <a:ea typeface="+mn-ea"/>
                <a:cs typeface="+mn-cs"/>
              </a:rPr>
              <a:t>β2</a:t>
            </a:r>
            <a:r>
              <a:rPr lang="es-ES" sz="1200" b="0" i="0" u="none" strike="noStrike" kern="1200" baseline="0" dirty="0">
                <a:solidFill>
                  <a:schemeClr val="tx1"/>
                </a:solidFill>
                <a:latin typeface="+mn-lt"/>
                <a:ea typeface="+mn-ea"/>
                <a:cs typeface="+mn-cs"/>
              </a:rPr>
              <a:t>GPI </a:t>
            </a:r>
            <a:r>
              <a:rPr lang="es-ES" sz="1200" b="0" i="0" u="none" strike="noStrike" kern="1200" baseline="0" dirty="0" err="1">
                <a:solidFill>
                  <a:schemeClr val="tx1"/>
                </a:solidFill>
                <a:latin typeface="+mn-lt"/>
                <a:ea typeface="+mn-ea"/>
                <a:cs typeface="+mn-cs"/>
              </a:rPr>
              <a:t>or</a:t>
            </a:r>
            <a:r>
              <a:rPr lang="es-ES" sz="1200" b="0" i="0" u="none" strike="noStrike" kern="1200" baseline="0" dirty="0">
                <a:solidFill>
                  <a:schemeClr val="tx1"/>
                </a:solidFill>
                <a:latin typeface="+mn-lt"/>
                <a:ea typeface="+mn-ea"/>
                <a:cs typeface="+mn-cs"/>
              </a:rPr>
              <a:t> NAC, (5) </a:t>
            </a:r>
            <a:r>
              <a:rPr lang="es-ES" sz="1200" b="0" i="0" u="none" strike="noStrike" kern="1200" baseline="0" dirty="0" err="1">
                <a:solidFill>
                  <a:schemeClr val="tx1"/>
                </a:solidFill>
                <a:latin typeface="+mn-lt"/>
                <a:ea typeface="+mn-ea"/>
                <a:cs typeface="+mn-cs"/>
              </a:rPr>
              <a:t>coenzyme</a:t>
            </a:r>
            <a:r>
              <a:rPr lang="es-ES" sz="1200" b="0" i="0" u="none" strike="noStrike" kern="1200" baseline="0" dirty="0">
                <a:solidFill>
                  <a:schemeClr val="tx1"/>
                </a:solidFill>
                <a:latin typeface="+mn-lt"/>
                <a:ea typeface="+mn-ea"/>
                <a:cs typeface="+mn-cs"/>
              </a:rPr>
              <a:t> Q10, (6) </a:t>
            </a:r>
            <a:r>
              <a:rPr lang="es-ES" sz="1200" b="0" i="0" u="none" strike="noStrike" kern="1200" baseline="0" dirty="0" err="1">
                <a:solidFill>
                  <a:schemeClr val="tx1"/>
                </a:solidFill>
                <a:latin typeface="+mn-lt"/>
                <a:ea typeface="+mn-ea"/>
                <a:cs typeface="+mn-cs"/>
              </a:rPr>
              <a:t>inhibitors</a:t>
            </a:r>
            <a:endParaRPr lang="es-E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of protein disulfide </a:t>
            </a:r>
            <a:r>
              <a:rPr lang="en-US" sz="1200" b="0" i="0" u="none" strike="noStrike" kern="1200" baseline="0" dirty="0" err="1">
                <a:solidFill>
                  <a:schemeClr val="tx1"/>
                </a:solidFill>
                <a:latin typeface="+mn-lt"/>
                <a:ea typeface="+mn-ea"/>
                <a:cs typeface="+mn-cs"/>
              </a:rPr>
              <a:t>isomerase</a:t>
            </a:r>
            <a:r>
              <a:rPr lang="en-US" sz="1200" b="0" i="0" u="none" strike="noStrike" kern="1200" baseline="0" dirty="0">
                <a:solidFill>
                  <a:schemeClr val="tx1"/>
                </a:solidFill>
                <a:latin typeface="+mn-lt"/>
                <a:ea typeface="+mn-ea"/>
                <a:cs typeface="+mn-cs"/>
              </a:rPr>
              <a:t> (PDI), (7) inhibitors of factor </a:t>
            </a:r>
            <a:r>
              <a:rPr lang="en-US" sz="1200" b="0" i="0" u="none" strike="noStrike" kern="1200" baseline="0" dirty="0" err="1">
                <a:solidFill>
                  <a:schemeClr val="tx1"/>
                </a:solidFill>
                <a:latin typeface="+mn-lt"/>
                <a:ea typeface="+mn-ea"/>
                <a:cs typeface="+mn-cs"/>
              </a:rPr>
              <a:t>XIa</a:t>
            </a:r>
            <a:r>
              <a:rPr lang="en-US" sz="1200" b="0" i="0" u="none" strike="noStrike" kern="1200" baseline="0" dirty="0">
                <a:solidFill>
                  <a:schemeClr val="tx1"/>
                </a:solidFill>
                <a:latin typeface="+mn-lt"/>
                <a:ea typeface="+mn-ea"/>
                <a:cs typeface="+mn-cs"/>
              </a:rPr>
              <a:t>, (8) inhibitors of complement 5 (C5) (e.g., </a:t>
            </a:r>
            <a:r>
              <a:rPr lang="en-US" sz="1200" b="0" i="0" u="none" strike="noStrike" kern="1200" baseline="0" dirty="0" err="1">
                <a:solidFill>
                  <a:schemeClr val="tx1"/>
                </a:solidFill>
                <a:latin typeface="+mn-lt"/>
                <a:ea typeface="+mn-ea"/>
                <a:cs typeface="+mn-cs"/>
              </a:rPr>
              <a:t>eculizumab</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(9) inhibitors of complement 3 (C3), (10) inhibitors of toll-like receptor 7 (TLR7) (e.g., </a:t>
            </a:r>
            <a:r>
              <a:rPr lang="en-US" sz="1200" b="0" i="0" u="none" strike="noStrike" kern="1200" baseline="0" dirty="0" err="1">
                <a:solidFill>
                  <a:schemeClr val="tx1"/>
                </a:solidFill>
                <a:latin typeface="+mn-lt"/>
                <a:ea typeface="+mn-ea"/>
                <a:cs typeface="+mn-cs"/>
              </a:rPr>
              <a:t>hydroxychloroquine</a:t>
            </a:r>
            <a:r>
              <a:rPr lang="en-US" sz="1200" b="0" i="0" u="none" strike="noStrike" kern="1200" baseline="0" dirty="0">
                <a:solidFill>
                  <a:schemeClr val="tx1"/>
                </a:solidFill>
                <a:latin typeface="+mn-lt"/>
                <a:ea typeface="+mn-ea"/>
                <a:cs typeface="+mn-cs"/>
              </a:rPr>
              <a:t>), and (11)</a:t>
            </a:r>
          </a:p>
          <a:p>
            <a:r>
              <a:rPr lang="en-US" sz="1200" b="0" i="0" u="none" strike="noStrike" kern="1200" baseline="0" dirty="0">
                <a:solidFill>
                  <a:schemeClr val="tx1"/>
                </a:solidFill>
                <a:latin typeface="+mn-lt"/>
                <a:ea typeface="+mn-ea"/>
                <a:cs typeface="+mn-cs"/>
              </a:rPr>
              <a:t>inhibitors of B-cell activating factor (e.g., </a:t>
            </a:r>
            <a:r>
              <a:rPr lang="en-US" sz="1200" b="0" i="0" u="none" strike="noStrike" kern="1200" baseline="0" dirty="0" err="1">
                <a:solidFill>
                  <a:schemeClr val="tx1"/>
                </a:solidFill>
                <a:latin typeface="+mn-lt"/>
                <a:ea typeface="+mn-ea"/>
                <a:cs typeface="+mn-cs"/>
              </a:rPr>
              <a:t>belimumab</a:t>
            </a:r>
            <a:r>
              <a:rPr lang="en-US" sz="1200" b="0" i="0" u="none" strike="noStrike" kern="1200" baseline="0" dirty="0">
                <a:solidFill>
                  <a:schemeClr val="tx1"/>
                </a:solidFill>
                <a:latin typeface="+mn-lt"/>
                <a:ea typeface="+mn-ea"/>
                <a:cs typeface="+mn-cs"/>
              </a:rPr>
              <a:t>). β2GPI receptors are </a:t>
            </a:r>
            <a:r>
              <a:rPr lang="en-US" sz="1200" b="0" i="0" u="none" strike="noStrike" kern="1200" baseline="0" dirty="0" err="1">
                <a:solidFill>
                  <a:schemeClr val="tx1"/>
                </a:solidFill>
                <a:latin typeface="+mn-lt"/>
                <a:ea typeface="+mn-ea"/>
                <a:cs typeface="+mn-cs"/>
              </a:rPr>
              <a:t>dimerized</a:t>
            </a:r>
            <a:r>
              <a:rPr lang="en-US" sz="1200" b="0" i="0" u="none" strike="noStrike" kern="1200" baseline="0" dirty="0">
                <a:solidFill>
                  <a:schemeClr val="tx1"/>
                </a:solidFill>
                <a:latin typeface="+mn-lt"/>
                <a:ea typeface="+mn-ea"/>
                <a:cs typeface="+mn-cs"/>
              </a:rPr>
              <a:t> by β2GPI immune complexes,</a:t>
            </a:r>
          </a:p>
          <a:p>
            <a:r>
              <a:rPr lang="en-US" sz="1200" b="0" i="0" u="none" strike="noStrike" kern="1200" baseline="0" dirty="0">
                <a:solidFill>
                  <a:schemeClr val="tx1"/>
                </a:solidFill>
                <a:latin typeface="+mn-lt"/>
                <a:ea typeface="+mn-ea"/>
                <a:cs typeface="+mn-cs"/>
              </a:rPr>
              <a:t>resulting in cell activation. C5a denotes complement fragment 5a, </a:t>
            </a:r>
            <a:r>
              <a:rPr lang="en-US" sz="1200" b="0" i="0" u="none" strike="noStrike" kern="1200" baseline="0" dirty="0" err="1">
                <a:solidFill>
                  <a:schemeClr val="tx1"/>
                </a:solidFill>
                <a:latin typeface="+mn-lt"/>
                <a:ea typeface="+mn-ea"/>
                <a:cs typeface="+mn-cs"/>
              </a:rPr>
              <a:t>cTF</a:t>
            </a:r>
            <a:r>
              <a:rPr lang="en-US" sz="1200" b="0" i="0" u="none" strike="noStrike" kern="1200" baseline="0" dirty="0">
                <a:solidFill>
                  <a:schemeClr val="tx1"/>
                </a:solidFill>
                <a:latin typeface="+mn-lt"/>
                <a:ea typeface="+mn-ea"/>
                <a:cs typeface="+mn-cs"/>
              </a:rPr>
              <a:t> cryptic tissue factor, </a:t>
            </a:r>
            <a:r>
              <a:rPr lang="en-US" sz="1200" b="0" i="0" u="none" strike="noStrike" kern="1200" baseline="0" dirty="0" err="1">
                <a:solidFill>
                  <a:schemeClr val="tx1"/>
                </a:solidFill>
                <a:latin typeface="+mn-lt"/>
                <a:ea typeface="+mn-ea"/>
                <a:cs typeface="+mn-cs"/>
              </a:rPr>
              <a:t>deTF</a:t>
            </a:r>
            <a:r>
              <a:rPr lang="en-US" sz="1200" b="0" i="0" u="none" strike="noStrike" kern="1200" baseline="0" dirty="0">
                <a:solidFill>
                  <a:schemeClr val="tx1"/>
                </a:solidFill>
                <a:latin typeface="+mn-lt"/>
                <a:ea typeface="+mn-ea"/>
                <a:cs typeface="+mn-cs"/>
              </a:rPr>
              <a:t> de-encrypted tissue</a:t>
            </a:r>
          </a:p>
          <a:p>
            <a:r>
              <a:rPr lang="es-ES" sz="1200" b="0" i="0" u="none" strike="noStrike" kern="1200" baseline="0" dirty="0">
                <a:solidFill>
                  <a:schemeClr val="tx1"/>
                </a:solidFill>
                <a:latin typeface="+mn-lt"/>
                <a:ea typeface="+mn-ea"/>
                <a:cs typeface="+mn-cs"/>
              </a:rPr>
              <a:t>factor, NO </a:t>
            </a:r>
            <a:r>
              <a:rPr lang="es-ES" sz="1200" b="0" i="0" u="none" strike="noStrike" kern="1200" baseline="0" dirty="0" err="1">
                <a:solidFill>
                  <a:schemeClr val="tx1"/>
                </a:solidFill>
                <a:latin typeface="+mn-lt"/>
                <a:ea typeface="+mn-ea"/>
                <a:cs typeface="+mn-cs"/>
              </a:rPr>
              <a:t>nitric</a:t>
            </a:r>
            <a:r>
              <a:rPr lang="es-ES" sz="1200" b="0" i="0" u="none" strike="noStrike" kern="1200" baseline="0" dirty="0">
                <a:solidFill>
                  <a:schemeClr val="tx1"/>
                </a:solidFill>
                <a:latin typeface="+mn-lt"/>
                <a:ea typeface="+mn-ea"/>
                <a:cs typeface="+mn-cs"/>
              </a:rPr>
              <a:t> oxide, P </a:t>
            </a:r>
            <a:r>
              <a:rPr lang="es-ES" sz="1200" b="0" i="0" u="none" strike="noStrike" kern="1200" baseline="0" dirty="0" err="1">
                <a:solidFill>
                  <a:schemeClr val="tx1"/>
                </a:solidFill>
                <a:latin typeface="+mn-lt"/>
                <a:ea typeface="+mn-ea"/>
                <a:cs typeface="+mn-cs"/>
              </a:rPr>
              <a:t>phosphorylation</a:t>
            </a:r>
            <a:r>
              <a:rPr lang="es-ES" sz="1200" b="0" i="0" u="none" strike="noStrike" kern="1200" baseline="0" dirty="0">
                <a:solidFill>
                  <a:schemeClr val="tx1"/>
                </a:solidFill>
                <a:latin typeface="+mn-lt"/>
                <a:ea typeface="+mn-ea"/>
                <a:cs typeface="+mn-cs"/>
              </a:rPr>
              <a:t>, PP2A </a:t>
            </a:r>
            <a:r>
              <a:rPr lang="es-ES" sz="1200" b="0" i="0" u="none" strike="noStrike" kern="1200" baseline="0" dirty="0" err="1">
                <a:solidFill>
                  <a:schemeClr val="tx1"/>
                </a:solidFill>
                <a:latin typeface="+mn-lt"/>
                <a:ea typeface="+mn-ea"/>
                <a:cs typeface="+mn-cs"/>
              </a:rPr>
              <a:t>protein</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phosphatase</a:t>
            </a:r>
            <a:r>
              <a:rPr lang="es-ES" sz="1200" b="0" i="0" u="none" strike="noStrike" kern="1200" baseline="0" dirty="0">
                <a:solidFill>
                  <a:schemeClr val="tx1"/>
                </a:solidFill>
                <a:latin typeface="+mn-lt"/>
                <a:ea typeface="+mn-ea"/>
                <a:cs typeface="+mn-cs"/>
              </a:rPr>
              <a:t> 2A, ROS reactive </a:t>
            </a:r>
            <a:r>
              <a:rPr lang="es-ES" sz="1200" b="0" i="0" u="none" strike="noStrike" kern="1200" baseline="0" dirty="0" err="1">
                <a:solidFill>
                  <a:schemeClr val="tx1"/>
                </a:solidFill>
                <a:latin typeface="+mn-lt"/>
                <a:ea typeface="+mn-ea"/>
                <a:cs typeface="+mn-cs"/>
              </a:rPr>
              <a:t>oxygen</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species</a:t>
            </a:r>
            <a:r>
              <a:rPr lang="es-ES" sz="1200" b="0" i="0" u="none" strike="noStrike" kern="1200" baseline="0" dirty="0">
                <a:solidFill>
                  <a:schemeClr val="tx1"/>
                </a:solidFill>
                <a:latin typeface="+mn-lt"/>
                <a:ea typeface="+mn-ea"/>
                <a:cs typeface="+mn-cs"/>
              </a:rPr>
              <a:t>, and TLR8</a:t>
            </a:r>
          </a:p>
          <a:p>
            <a:r>
              <a:rPr lang="es-ES" sz="1200" b="0" i="0" u="none" strike="noStrike" kern="1200" baseline="0" dirty="0" err="1">
                <a:solidFill>
                  <a:schemeClr val="tx1"/>
                </a:solidFill>
                <a:latin typeface="+mn-lt"/>
                <a:ea typeface="+mn-ea"/>
                <a:cs typeface="+mn-cs"/>
              </a:rPr>
              <a:t>toll-like</a:t>
            </a:r>
            <a:r>
              <a:rPr lang="es-ES" sz="1200" b="0" i="0" u="none" strike="noStrike" kern="1200" baseline="0" dirty="0">
                <a:solidFill>
                  <a:schemeClr val="tx1"/>
                </a:solidFill>
                <a:latin typeface="+mn-lt"/>
                <a:ea typeface="+mn-ea"/>
                <a:cs typeface="+mn-cs"/>
              </a:rPr>
              <a:t> receptor 8.</a:t>
            </a:r>
            <a:endParaRPr lang="es-ES" baseline="0" dirty="0"/>
          </a:p>
          <a:p>
            <a:r>
              <a:rPr lang="es-ES" baseline="0" dirty="0"/>
              <a:t> </a:t>
            </a:r>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43F54-B277-4D25-9AA0-AF5EE8A6B1EA}"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949416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dirty="0"/>
              <a:t>Solo un estudio dentro del análisis de subgrupos, los pacientes cumplían criterios de </a:t>
            </a:r>
            <a:r>
              <a:rPr lang="es-ES" dirty="0" err="1"/>
              <a:t>saf</a:t>
            </a:r>
            <a:r>
              <a:rPr lang="es-ES" dirty="0"/>
              <a:t> bien porque eran determinaciones aisladas de ACL a titulo bajo por lo que  las conclusiones no son válidas.</a:t>
            </a:r>
          </a:p>
          <a:p>
            <a:pPr marL="0" marR="0" lvl="0" indent="0" algn="l" defTabSz="914400" rtl="0" eaLnBrk="1" fontAlgn="base" latinLnBrk="0" hangingPunct="1">
              <a:lnSpc>
                <a:spcPct val="100000"/>
              </a:lnSpc>
              <a:spcBef>
                <a:spcPct val="0"/>
              </a:spcBef>
              <a:spcAft>
                <a:spcPct val="0"/>
              </a:spcAft>
              <a:buClrTx/>
              <a:buSzTx/>
              <a:buFontTx/>
              <a:buNone/>
              <a:tabLst/>
              <a:defRPr/>
            </a:pPr>
            <a:r>
              <a:rPr lang="es-ES" dirty="0"/>
              <a:t>Por </a:t>
            </a:r>
            <a:r>
              <a:rPr lang="es-ES" dirty="0" err="1"/>
              <a:t>tento</a:t>
            </a:r>
            <a:r>
              <a:rPr lang="es-ES" dirty="0"/>
              <a:t> sabemos por estudios de </a:t>
            </a:r>
            <a:r>
              <a:rPr lang="es-ES" dirty="0" err="1"/>
              <a:t>cohjortes</a:t>
            </a:r>
            <a:r>
              <a:rPr lang="es-ES" dirty="0"/>
              <a:t> que existe una elevada tasa de recurrencias de trombosis en pacientes con SAF y parecería que los eventos arteriales recurren mas y menos con mayor intensidad de anticoagulación pero, saltándonos los análisis </a:t>
            </a:r>
            <a:r>
              <a:rPr lang="es-ES" dirty="0" err="1"/>
              <a:t>subrgrupos</a:t>
            </a:r>
            <a:r>
              <a:rPr lang="es-ES" dirty="0"/>
              <a:t> que de los que </a:t>
            </a:r>
            <a:r>
              <a:rPr lang="es-ES" dirty="0" err="1"/>
              <a:t>nopodemos</a:t>
            </a:r>
            <a:r>
              <a:rPr lang="es-ES" dirty="0"/>
              <a:t> obtener mas datos porque muchos no son </a:t>
            </a:r>
            <a:r>
              <a:rPr lang="es-ES" dirty="0" err="1"/>
              <a:t>safg</a:t>
            </a:r>
            <a:r>
              <a:rPr lang="es-ES" dirty="0"/>
              <a:t>, en los estudios randomizados no dicen que no existen diferencias entre intensidades de anticoagulación…pero……</a:t>
            </a:r>
          </a:p>
        </p:txBody>
      </p:sp>
      <p:sp>
        <p:nvSpPr>
          <p:cNvPr id="4" name="Marcador de número de diapositiva 3"/>
          <p:cNvSpPr>
            <a:spLocks noGrp="1"/>
          </p:cNvSpPr>
          <p:nvPr>
            <p:ph type="sldNum" sz="quarter" idx="5"/>
          </p:nvPr>
        </p:nvSpPr>
        <p:spPr/>
        <p:txBody>
          <a:bodyPr/>
          <a:lstStyle/>
          <a:p>
            <a:fld id="{CE36A545-B1B2-45DA-B5F5-DE206BADBA28}" type="slidenum">
              <a:rPr lang="es-ES" smtClean="0"/>
              <a:pPr/>
              <a:t>6</a:t>
            </a:fld>
            <a:endParaRPr lang="es-ES"/>
          </a:p>
        </p:txBody>
      </p:sp>
    </p:spTree>
    <p:extLst>
      <p:ext uri="{BB962C8B-B14F-4D97-AF65-F5344CB8AC3E}">
        <p14:creationId xmlns:p14="http://schemas.microsoft.com/office/powerpoint/2010/main" xmlns="" val="3240714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a:extLst>
              <a:ext uri="{FF2B5EF4-FFF2-40B4-BE49-F238E27FC236}">
                <a16:creationId xmlns:a16="http://schemas.microsoft.com/office/drawing/2014/main" xmlns="" id="{2A2BD71B-B8FE-4AD4-B370-DCCD1126BA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2 Marcador de notas">
            <a:extLst>
              <a:ext uri="{FF2B5EF4-FFF2-40B4-BE49-F238E27FC236}">
                <a16:creationId xmlns:a16="http://schemas.microsoft.com/office/drawing/2014/main" xmlns="" id="{4A16B8A1-7256-471C-B648-290C4467380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a:t>Recientemente en el año 2003 y 2005 hast salido 2 estudios prospectivos uno canadiense y otro italiano que comparan 2 intensidades de anticoagulacion baja 2-3 y alta en paciente son saf que habian tenido un evento trombotico</a:t>
            </a:r>
          </a:p>
        </p:txBody>
      </p:sp>
      <p:sp>
        <p:nvSpPr>
          <p:cNvPr id="4" name="3 Marcador de número de diapositiva">
            <a:extLst>
              <a:ext uri="{FF2B5EF4-FFF2-40B4-BE49-F238E27FC236}">
                <a16:creationId xmlns:a16="http://schemas.microsoft.com/office/drawing/2014/main" xmlns="" id="{293D5D7C-44F1-4577-AC5B-90F6D9E5C029}"/>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5CBEB6B-82F2-4F16-96B5-702C5A12B0B3}" type="slidenum">
              <a:rPr lang="es-ES" altLang="es-ES"/>
              <a:pPr algn="r" eaLnBrk="1" hangingPunct="1"/>
              <a:t>7</a:t>
            </a:fld>
            <a:endParaRPr lang="es-ES"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Los estudios concluyen que en los pacientes anticoagulados </a:t>
            </a:r>
            <a:r>
              <a:rPr lang="es-ES" altLang="es-ES" dirty="0" err="1"/>
              <a:t>tenian</a:t>
            </a:r>
            <a:r>
              <a:rPr lang="es-ES" altLang="es-ES" dirty="0"/>
              <a:t> una baja incidencia de recurrencias sin diferencias entre los 2 rangos.</a:t>
            </a:r>
          </a:p>
          <a:p>
            <a:pPr>
              <a:spcBef>
                <a:spcPct val="0"/>
              </a:spcBef>
            </a:pPr>
            <a:r>
              <a:rPr lang="es-ES" altLang="es-ES" dirty="0"/>
              <a:t>Tenían una baja incidencia de </a:t>
            </a:r>
            <a:r>
              <a:rPr lang="es-ES" altLang="es-ES" dirty="0" err="1"/>
              <a:t>enventos</a:t>
            </a:r>
            <a:r>
              <a:rPr lang="es-ES" altLang="es-ES" dirty="0"/>
              <a:t> arteriales entre los dos grupos y fueron </a:t>
            </a:r>
            <a:r>
              <a:rPr lang="es-ES" altLang="es-ES" dirty="0" err="1"/>
              <a:t>expluidos</a:t>
            </a:r>
            <a:r>
              <a:rPr lang="es-ES" altLang="es-ES" dirty="0"/>
              <a:t> los pacientes que presentaron eventos recurrentes con </a:t>
            </a:r>
            <a:r>
              <a:rPr lang="es-ES" altLang="es-ES" dirty="0" err="1"/>
              <a:t>inr</a:t>
            </a:r>
            <a:r>
              <a:rPr lang="es-ES" altLang="es-ES" dirty="0"/>
              <a:t>&gt; 2 por lo que estaríamos hablando de SAF menos grave…. Y a pesar de esto, el 40º de las determinaciones en los </a:t>
            </a:r>
            <a:r>
              <a:rPr lang="es-ES" altLang="es-ES" dirty="0" err="1"/>
              <a:t>asoignados</a:t>
            </a:r>
            <a:r>
              <a:rPr lang="es-ES" altLang="es-ES" dirty="0"/>
              <a:t> a rango alto no estaban en rango objetivo.</a:t>
            </a:r>
          </a:p>
          <a:p>
            <a:pPr>
              <a:spcBef>
                <a:spcPct val="0"/>
              </a:spcBef>
            </a:pPr>
            <a:r>
              <a:rPr lang="es-ES" altLang="es-ES" dirty="0"/>
              <a:t>Por lo tanto según estos estudios, no podemos asumir como dogma el de anticoagular a todos los SAF a rango bajo.</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8</a:t>
            </a:fld>
            <a:endParaRPr lang="es-ES"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Los estudios concluyen que en los pacientes anticoagulados tenían una baja incidencia de recurrencias sin diferencias entre los 2 rangos.</a:t>
            </a:r>
          </a:p>
          <a:p>
            <a:pPr>
              <a:spcBef>
                <a:spcPct val="0"/>
              </a:spcBef>
            </a:pPr>
            <a:r>
              <a:rPr lang="es-ES" altLang="es-ES" dirty="0"/>
              <a:t>Basados fundamentalmente en estos dos estudios el XIII TAK forcé en el 13 congreso internacional de SAF establece recomendación para tratamiento en profilaxis secundarias después de primera trombosis con anticoagulación oral con </a:t>
            </a:r>
            <a:r>
              <a:rPr lang="es-ES" altLang="es-ES" dirty="0" err="1"/>
              <a:t>inr</a:t>
            </a:r>
            <a:r>
              <a:rPr lang="es-ES" altLang="es-ES" dirty="0"/>
              <a:t> 2-3 para trombosis venosa con nivel IB.</a:t>
            </a:r>
          </a:p>
          <a:p>
            <a:pPr>
              <a:spcBef>
                <a:spcPct val="0"/>
              </a:spcBef>
            </a:pPr>
            <a:r>
              <a:rPr lang="es-ES" altLang="es-ES" dirty="0"/>
              <a:t>Sin embargo no se establece la misma recomendación para las trombosis arteriales.</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9</a:t>
            </a:fld>
            <a:endParaRPr lang="es-ES" altLang="es-ES"/>
          </a:p>
        </p:txBody>
      </p:sp>
    </p:spTree>
    <p:extLst>
      <p:ext uri="{BB962C8B-B14F-4D97-AF65-F5344CB8AC3E}">
        <p14:creationId xmlns:p14="http://schemas.microsoft.com/office/powerpoint/2010/main" xmlns="" val="1340014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a:extLst>
              <a:ext uri="{FF2B5EF4-FFF2-40B4-BE49-F238E27FC236}">
                <a16:creationId xmlns:a16="http://schemas.microsoft.com/office/drawing/2014/main" xmlns="" id="{C0690D78-8AC3-40FE-B43A-4B6BC011A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2 Marcador de notas">
            <a:extLst>
              <a:ext uri="{FF2B5EF4-FFF2-40B4-BE49-F238E27FC236}">
                <a16:creationId xmlns:a16="http://schemas.microsoft.com/office/drawing/2014/main" xmlns="" id="{2B56DEB1-6AF1-42DE-8596-790B3B313A8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Concluyen en este TAK forcé que……</a:t>
            </a:r>
          </a:p>
          <a:p>
            <a:pPr>
              <a:spcBef>
                <a:spcPct val="0"/>
              </a:spcBef>
            </a:pPr>
            <a:r>
              <a:rPr lang="es-ES" altLang="es-ES" dirty="0" err="1"/>
              <a:t>Ypero</a:t>
            </a:r>
            <a:r>
              <a:rPr lang="es-ES" altLang="es-ES" dirty="0"/>
              <a:t> dada la baja calidad de estudios….</a:t>
            </a:r>
          </a:p>
          <a:p>
            <a:pPr>
              <a:spcBef>
                <a:spcPct val="0"/>
              </a:spcBef>
            </a:pPr>
            <a:r>
              <a:rPr lang="es-ES" altLang="es-ES" dirty="0"/>
              <a:t>Establecen la recomendación de INR alto sin grado de evidencia por falta de consenso.</a:t>
            </a:r>
          </a:p>
        </p:txBody>
      </p:sp>
      <p:sp>
        <p:nvSpPr>
          <p:cNvPr id="4" name="3 Marcador de número de diapositiva">
            <a:extLst>
              <a:ext uri="{FF2B5EF4-FFF2-40B4-BE49-F238E27FC236}">
                <a16:creationId xmlns:a16="http://schemas.microsoft.com/office/drawing/2014/main" xmlns="" id="{F4B3C7B3-3F5C-4AAD-AEB4-6ECB3177EF8A}"/>
              </a:ext>
            </a:extLst>
          </p:cNvPr>
          <p:cNvSpPr>
            <a:spLocks noGrp="1"/>
          </p:cNvSpPr>
          <p:nvPr>
            <p:ph type="sldNum" sz="quarter" idx="5"/>
          </p:nvPr>
        </p:nvSpPr>
        <p:spPr/>
        <p:txBody>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FF7F8-5D54-47F6-9781-FBEC7FB07B4F}" type="slidenum">
              <a:rPr lang="es-ES" altLang="es-ES"/>
              <a:pPr algn="r" eaLnBrk="1" hangingPunct="1"/>
              <a:t>10</a:t>
            </a:fld>
            <a:endParaRPr lang="es-ES" altLang="es-ES"/>
          </a:p>
        </p:txBody>
      </p:sp>
    </p:spTree>
    <p:extLst>
      <p:ext uri="{BB962C8B-B14F-4D97-AF65-F5344CB8AC3E}">
        <p14:creationId xmlns:p14="http://schemas.microsoft.com/office/powerpoint/2010/main" xmlns="" val="2142668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029B1B1-6B66-400A-8BA0-A85360DB1D04}" type="datetimeFigureOut">
              <a:rPr lang="es-ES" smtClean="0"/>
              <a:pPr/>
              <a:t>21/10/2019</a:t>
            </a:fld>
            <a:endParaRPr lang="es-ES"/>
          </a:p>
        </p:txBody>
      </p:sp>
      <p:sp>
        <p:nvSpPr>
          <p:cNvPr id="5" name="Footer Placeholder 4"/>
          <p:cNvSpPr>
            <a:spLocks noGrp="1"/>
          </p:cNvSpPr>
          <p:nvPr>
            <p:ph type="ftr" sz="quarter" idx="11"/>
          </p:nvPr>
        </p:nvSpPr>
        <p:spPr>
          <a:xfrm>
            <a:off x="1371600" y="4323845"/>
            <a:ext cx="6400800" cy="365125"/>
          </a:xfrm>
        </p:spPr>
        <p:txBody>
          <a:bodyPr/>
          <a:lstStyle/>
          <a:p>
            <a:endParaRPr lang="es-ES"/>
          </a:p>
        </p:txBody>
      </p:sp>
      <p:sp>
        <p:nvSpPr>
          <p:cNvPr id="6" name="Slide Number Placeholder 5"/>
          <p:cNvSpPr>
            <a:spLocks noGrp="1"/>
          </p:cNvSpPr>
          <p:nvPr>
            <p:ph type="sldNum" sz="quarter" idx="12"/>
          </p:nvPr>
        </p:nvSpPr>
        <p:spPr>
          <a:xfrm>
            <a:off x="8077200" y="1430866"/>
            <a:ext cx="2743200" cy="365125"/>
          </a:xfrm>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38632107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029B1B1-6B66-400A-8BA0-A85360DB1D04}" type="datetimeFigureOut">
              <a:rPr lang="es-ES" smtClean="0"/>
              <a:pPr/>
              <a:t>21/10/2019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3835430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029B1B1-6B66-400A-8BA0-A85360DB1D04}" type="datetimeFigureOut">
              <a:rPr lang="es-ES" smtClean="0"/>
              <a:pPr/>
              <a:t>21/10/2019</a:t>
            </a:fld>
            <a:endParaRPr lang="es-ES"/>
          </a:p>
        </p:txBody>
      </p:sp>
      <p:sp>
        <p:nvSpPr>
          <p:cNvPr id="6" name="Footer Placeholder 5"/>
          <p:cNvSpPr>
            <a:spLocks noGrp="1"/>
          </p:cNvSpPr>
          <p:nvPr>
            <p:ph type="ftr" sz="quarter" idx="11"/>
          </p:nvPr>
        </p:nvSpPr>
        <p:spPr>
          <a:xfrm>
            <a:off x="685800" y="379941"/>
            <a:ext cx="6991492" cy="365125"/>
          </a:xfrm>
        </p:spPr>
        <p:txBody>
          <a:bodyPr/>
          <a:lstStyle/>
          <a:p>
            <a:endParaRPr lang="es-ES"/>
          </a:p>
        </p:txBody>
      </p:sp>
      <p:sp>
        <p:nvSpPr>
          <p:cNvPr id="7" name="Slide Number Placeholder 6"/>
          <p:cNvSpPr>
            <a:spLocks noGrp="1"/>
          </p:cNvSpPr>
          <p:nvPr>
            <p:ph type="sldNum" sz="quarter" idx="12"/>
          </p:nvPr>
        </p:nvSpPr>
        <p:spPr>
          <a:xfrm>
            <a:off x="10862452" y="381000"/>
            <a:ext cx="643748" cy="365125"/>
          </a:xfrm>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15184309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029B1B1-6B66-400A-8BA0-A85360DB1D04}" type="datetimeFigureOut">
              <a:rPr lang="es-ES" smtClean="0"/>
              <a:pPr/>
              <a:t>21/10/2019</a:t>
            </a:fld>
            <a:endParaRPr lang="es-ES"/>
          </a:p>
        </p:txBody>
      </p:sp>
      <p:sp>
        <p:nvSpPr>
          <p:cNvPr id="6" name="Footer Placeholder 5"/>
          <p:cNvSpPr>
            <a:spLocks noGrp="1"/>
          </p:cNvSpPr>
          <p:nvPr>
            <p:ph type="ftr" sz="quarter" idx="11"/>
          </p:nvPr>
        </p:nvSpPr>
        <p:spPr>
          <a:xfrm>
            <a:off x="685800" y="379941"/>
            <a:ext cx="6991492" cy="365125"/>
          </a:xfrm>
        </p:spPr>
        <p:txBody>
          <a:bodyPr/>
          <a:lstStyle/>
          <a:p>
            <a:endParaRPr lang="es-ES"/>
          </a:p>
        </p:txBody>
      </p:sp>
      <p:sp>
        <p:nvSpPr>
          <p:cNvPr id="7" name="Slide Number Placeholder 6"/>
          <p:cNvSpPr>
            <a:spLocks noGrp="1"/>
          </p:cNvSpPr>
          <p:nvPr>
            <p:ph type="sldNum" sz="quarter" idx="12"/>
          </p:nvPr>
        </p:nvSpPr>
        <p:spPr>
          <a:xfrm>
            <a:off x="10862452" y="381000"/>
            <a:ext cx="643748" cy="365125"/>
          </a:xfrm>
        </p:spPr>
        <p:txBody>
          <a:bodyPr/>
          <a:lstStyle/>
          <a:p>
            <a:fld id="{8C3FE9F6-3C96-45A8-8A17-2FBB5DB07541}" type="slidenum">
              <a:rPr lang="es-ES" smtClean="0"/>
              <a:pPr/>
              <a:t>‹Nº›</a:t>
            </a:fld>
            <a:endParaRPr lang="es-E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668546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029B1B1-6B66-400A-8BA0-A85360DB1D04}" type="datetimeFigureOut">
              <a:rPr lang="es-ES" smtClean="0"/>
              <a:pPr/>
              <a:t>21/10/2019</a:t>
            </a:fld>
            <a:endParaRPr lang="es-ES"/>
          </a:p>
        </p:txBody>
      </p:sp>
      <p:sp>
        <p:nvSpPr>
          <p:cNvPr id="6" name="Footer Placeholder 5"/>
          <p:cNvSpPr>
            <a:spLocks noGrp="1"/>
          </p:cNvSpPr>
          <p:nvPr>
            <p:ph type="ftr" sz="quarter" idx="11"/>
          </p:nvPr>
        </p:nvSpPr>
        <p:spPr>
          <a:xfrm>
            <a:off x="685800" y="378883"/>
            <a:ext cx="6991492" cy="365125"/>
          </a:xfrm>
        </p:spPr>
        <p:txBody>
          <a:bodyPr/>
          <a:lstStyle/>
          <a:p>
            <a:endParaRPr lang="es-ES"/>
          </a:p>
        </p:txBody>
      </p:sp>
      <p:sp>
        <p:nvSpPr>
          <p:cNvPr id="7" name="Slide Number Placeholder 6"/>
          <p:cNvSpPr>
            <a:spLocks noGrp="1"/>
          </p:cNvSpPr>
          <p:nvPr>
            <p:ph type="sldNum" sz="quarter" idx="12"/>
          </p:nvPr>
        </p:nvSpPr>
        <p:spPr>
          <a:xfrm>
            <a:off x="10862452" y="381000"/>
            <a:ext cx="643748" cy="365125"/>
          </a:xfrm>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3011251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7029B1B1-6B66-400A-8BA0-A85360DB1D04}" type="datetimeFigureOut">
              <a:rPr lang="es-ES" smtClean="0"/>
              <a:pPr/>
              <a:t>21/10/2019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9814930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7029B1B1-6B66-400A-8BA0-A85360DB1D04}" type="datetimeFigureOut">
              <a:rPr lang="es-ES" smtClean="0"/>
              <a:pPr/>
              <a:t>21/10/2019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37782049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29B1B1-6B66-400A-8BA0-A85360DB1D04}" type="datetimeFigureOut">
              <a:rPr lang="es-ES" smtClean="0"/>
              <a:pPr/>
              <a:t>21/10/2019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5112668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029B1B1-6B66-400A-8BA0-A85360DB1D04}" type="datetimeFigureOut">
              <a:rPr lang="es-ES" smtClean="0"/>
              <a:pPr/>
              <a:t>21/10/2019</a:t>
            </a:fld>
            <a:endParaRPr lang="es-ES"/>
          </a:p>
        </p:txBody>
      </p:sp>
      <p:sp>
        <p:nvSpPr>
          <p:cNvPr id="5" name="Footer Placeholder 4"/>
          <p:cNvSpPr>
            <a:spLocks noGrp="1"/>
          </p:cNvSpPr>
          <p:nvPr>
            <p:ph type="ftr" sz="quarter" idx="11"/>
          </p:nvPr>
        </p:nvSpPr>
        <p:spPr>
          <a:xfrm>
            <a:off x="685800" y="381000"/>
            <a:ext cx="6991492" cy="365125"/>
          </a:xfrm>
        </p:spPr>
        <p:txBody>
          <a:bodyPr/>
          <a:lstStyle/>
          <a:p>
            <a:endParaRPr lang="es-ES"/>
          </a:p>
        </p:txBody>
      </p:sp>
      <p:sp>
        <p:nvSpPr>
          <p:cNvPr id="6" name="Slide Number Placeholder 5"/>
          <p:cNvSpPr>
            <a:spLocks noGrp="1"/>
          </p:cNvSpPr>
          <p:nvPr>
            <p:ph type="sldNum" sz="quarter" idx="12"/>
          </p:nvPr>
        </p:nvSpPr>
        <p:spPr>
          <a:xfrm>
            <a:off x="10862452" y="381000"/>
            <a:ext cx="643748" cy="365125"/>
          </a:xfrm>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21731651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5" name="Group 94"/>
          <p:cNvGrpSpPr/>
          <p:nvPr/>
        </p:nvGrpSpPr>
        <p:grpSpPr>
          <a:xfrm>
            <a:off x="0" y="-30477"/>
            <a:ext cx="120904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F4EAB7B7-37D6-4312-8831-4C7A5487A3EC}" type="datetimeFigureOut">
              <a:rPr lang="es-ES" smtClean="0"/>
              <a:pPr/>
              <a:t>21/10/2019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996CB45-C4CA-43BC-BE28-4A573135D69F}" type="slidenum">
              <a:rPr lang="es-ES" smtClean="0"/>
              <a:pPr/>
              <a:t>‹Nº›</a:t>
            </a:fld>
            <a:endParaRPr lang="es-ES"/>
          </a:p>
        </p:txBody>
      </p:sp>
      <p:sp>
        <p:nvSpPr>
          <p:cNvPr id="113" name="Rectangle 112"/>
          <p:cNvSpPr/>
          <p:nvPr/>
        </p:nvSpPr>
        <p:spPr>
          <a:xfrm>
            <a:off x="0" y="1905000"/>
            <a:ext cx="6604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grpSp>
        <p:nvGrpSpPr>
          <p:cNvPr id="94" name="Group 93"/>
          <p:cNvGrpSpPr/>
          <p:nvPr/>
        </p:nvGrpSpPr>
        <p:grpSpPr>
          <a:xfrm>
            <a:off x="0" y="2057400"/>
            <a:ext cx="6401859"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304800" y="2130426"/>
            <a:ext cx="58928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04800" y="3733800"/>
            <a:ext cx="58928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Tree>
    <p:extLst>
      <p:ext uri="{BB962C8B-B14F-4D97-AF65-F5344CB8AC3E}">
        <p14:creationId xmlns:p14="http://schemas.microsoft.com/office/powerpoint/2010/main" xmlns="" val="40854459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4EAB7B7-37D6-4312-8831-4C7A5487A3EC}" type="datetimeFigureOut">
              <a:rPr lang="es-ES" smtClean="0"/>
              <a:pPr/>
              <a:t>21/10/2019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996CB45-C4CA-43BC-BE28-4A573135D69F}" type="slidenum">
              <a:rPr lang="es-ES" smtClean="0"/>
              <a:pPr/>
              <a:t>‹Nº›</a:t>
            </a:fld>
            <a:endParaRPr lang="es-ES"/>
          </a:p>
        </p:txBody>
      </p:sp>
    </p:spTree>
    <p:extLst>
      <p:ext uri="{BB962C8B-B14F-4D97-AF65-F5344CB8AC3E}">
        <p14:creationId xmlns:p14="http://schemas.microsoft.com/office/powerpoint/2010/main" xmlns="" val="23337474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29B1B1-6B66-400A-8BA0-A85360DB1D04}" type="datetimeFigureOut">
              <a:rPr lang="es-ES" smtClean="0"/>
              <a:pPr/>
              <a:t>21/10/2019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22657777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2" y="-30478"/>
            <a:ext cx="120903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12192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cxnSp>
        <p:nvCxnSpPr>
          <p:cNvPr id="96" name="Straight Connector 95"/>
          <p:cNvCxnSpPr/>
          <p:nvPr/>
        </p:nvCxnSpPr>
        <p:spPr>
          <a:xfrm>
            <a:off x="0" y="4387368"/>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0" y="5621365"/>
            <a:ext cx="110744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95" name="Title 94"/>
          <p:cNvSpPr>
            <a:spLocks noGrp="1"/>
          </p:cNvSpPr>
          <p:nvPr>
            <p:ph type="title"/>
          </p:nvPr>
        </p:nvSpPr>
        <p:spPr>
          <a:xfrm>
            <a:off x="609600" y="4463568"/>
            <a:ext cx="11074400" cy="1143000"/>
          </a:xfrm>
        </p:spPr>
        <p:txBody>
          <a:bodyPr/>
          <a:lstStyle/>
          <a:p>
            <a:r>
              <a:rPr lang="es-ES"/>
              <a:t>Haga clic para modificar el estilo de título del patrón</a:t>
            </a:r>
            <a:endParaRPr lang="en-US"/>
          </a:p>
        </p:txBody>
      </p:sp>
      <p:sp>
        <p:nvSpPr>
          <p:cNvPr id="2" name="Date Placeholder 1"/>
          <p:cNvSpPr>
            <a:spLocks noGrp="1"/>
          </p:cNvSpPr>
          <p:nvPr>
            <p:ph type="dt" sz="half" idx="10"/>
          </p:nvPr>
        </p:nvSpPr>
        <p:spPr/>
        <p:txBody>
          <a:bodyPr/>
          <a:lstStyle/>
          <a:p>
            <a:fld id="{F4EAB7B7-37D6-4312-8831-4C7A5487A3EC}" type="datetimeFigureOut">
              <a:rPr lang="es-ES" smtClean="0"/>
              <a:pPr/>
              <a:t>21/10/2019</a:t>
            </a:fld>
            <a:endParaRPr lang="es-ES"/>
          </a:p>
        </p:txBody>
      </p:sp>
      <p:sp>
        <p:nvSpPr>
          <p:cNvPr id="91" name="Footer Placeholder 90"/>
          <p:cNvSpPr>
            <a:spLocks noGrp="1"/>
          </p:cNvSpPr>
          <p:nvPr>
            <p:ph type="ftr" sz="quarter" idx="11"/>
          </p:nvPr>
        </p:nvSpPr>
        <p:spPr/>
        <p:txBody>
          <a:bodyPr/>
          <a:lstStyle/>
          <a:p>
            <a:endParaRPr lang="es-ES"/>
          </a:p>
        </p:txBody>
      </p:sp>
      <p:sp>
        <p:nvSpPr>
          <p:cNvPr id="92" name="Slide Number Placeholder 91"/>
          <p:cNvSpPr>
            <a:spLocks noGrp="1"/>
          </p:cNvSpPr>
          <p:nvPr>
            <p:ph type="sldNum" sz="quarter" idx="12"/>
          </p:nvPr>
        </p:nvSpPr>
        <p:spPr/>
        <p:txBody>
          <a:bodyPr/>
          <a:lstStyle/>
          <a:p>
            <a:fld id="{6996CB45-C4CA-43BC-BE28-4A573135D69F}" type="slidenum">
              <a:rPr lang="es-ES" smtClean="0"/>
              <a:pPr/>
              <a:t>‹Nº›</a:t>
            </a:fld>
            <a:endParaRPr lang="es-ES"/>
          </a:p>
        </p:txBody>
      </p:sp>
    </p:spTree>
    <p:extLst>
      <p:ext uri="{BB962C8B-B14F-4D97-AF65-F5344CB8AC3E}">
        <p14:creationId xmlns:p14="http://schemas.microsoft.com/office/powerpoint/2010/main" xmlns="" val="7934809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F4EAB7B7-37D6-4312-8831-4C7A5487A3EC}" type="datetimeFigureOut">
              <a:rPr lang="es-ES" smtClean="0"/>
              <a:pPr/>
              <a:t>21/10/2019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996CB45-C4CA-43BC-BE28-4A573135D69F}" type="slidenum">
              <a:rPr lang="es-ES" smtClean="0"/>
              <a:pPr/>
              <a:t>‹Nº›</a:t>
            </a:fld>
            <a:endParaRPr lang="es-ES"/>
          </a:p>
        </p:txBody>
      </p:sp>
    </p:spTree>
    <p:extLst>
      <p:ext uri="{BB962C8B-B14F-4D97-AF65-F5344CB8AC3E}">
        <p14:creationId xmlns:p14="http://schemas.microsoft.com/office/powerpoint/2010/main" xmlns="" val="40480956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F4EAB7B7-37D6-4312-8831-4C7A5487A3EC}" type="datetimeFigureOut">
              <a:rPr lang="es-ES" smtClean="0"/>
              <a:pPr/>
              <a:t>21/10/2019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996CB45-C4CA-43BC-BE28-4A573135D69F}" type="slidenum">
              <a:rPr lang="es-ES" smtClean="0"/>
              <a:pPr/>
              <a:t>‹Nº›</a:t>
            </a:fld>
            <a:endParaRPr lang="es-ES"/>
          </a:p>
        </p:txBody>
      </p:sp>
    </p:spTree>
    <p:extLst>
      <p:ext uri="{BB962C8B-B14F-4D97-AF65-F5344CB8AC3E}">
        <p14:creationId xmlns:p14="http://schemas.microsoft.com/office/powerpoint/2010/main" xmlns="" val="38123666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F4EAB7B7-37D6-4312-8831-4C7A5487A3EC}" type="datetimeFigureOut">
              <a:rPr lang="es-ES" smtClean="0"/>
              <a:pPr/>
              <a:t>21/10/2019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996CB45-C4CA-43BC-BE28-4A573135D69F}" type="slidenum">
              <a:rPr lang="es-ES" smtClean="0"/>
              <a:pPr/>
              <a:t>‹Nº›</a:t>
            </a:fld>
            <a:endParaRPr lang="es-ES"/>
          </a:p>
        </p:txBody>
      </p:sp>
    </p:spTree>
    <p:extLst>
      <p:ext uri="{BB962C8B-B14F-4D97-AF65-F5344CB8AC3E}">
        <p14:creationId xmlns:p14="http://schemas.microsoft.com/office/powerpoint/2010/main" xmlns="" val="14896643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AB7B7-37D6-4312-8831-4C7A5487A3EC}" type="datetimeFigureOut">
              <a:rPr lang="es-ES" smtClean="0"/>
              <a:pPr/>
              <a:t>21/10/2019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996CB45-C4CA-43BC-BE28-4A573135D69F}" type="slidenum">
              <a:rPr lang="es-ES" smtClean="0"/>
              <a:pPr/>
              <a:t>‹Nº›</a:t>
            </a:fld>
            <a:endParaRPr lang="es-ES"/>
          </a:p>
        </p:txBody>
      </p:sp>
    </p:spTree>
    <p:extLst>
      <p:ext uri="{BB962C8B-B14F-4D97-AF65-F5344CB8AC3E}">
        <p14:creationId xmlns:p14="http://schemas.microsoft.com/office/powerpoint/2010/main" xmlns="" val="12308672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273051"/>
            <a:ext cx="7315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4EAB7B7-37D6-4312-8831-4C7A5487A3EC}" type="datetimeFigureOut">
              <a:rPr lang="es-ES" smtClean="0"/>
              <a:pPr/>
              <a:t>21/10/2019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996CB45-C4CA-43BC-BE28-4A573135D69F}" type="slidenum">
              <a:rPr lang="es-ES" smtClean="0"/>
              <a:pPr/>
              <a:t>‹Nº›</a:t>
            </a:fld>
            <a:endParaRPr lang="es-ES"/>
          </a:p>
        </p:txBody>
      </p:sp>
      <p:sp>
        <p:nvSpPr>
          <p:cNvPr id="37" name="Rectangle 36"/>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cxnSp>
        <p:nvCxnSpPr>
          <p:cNvPr id="39" name="Straight Connector 38"/>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3200" y="1901952"/>
            <a:ext cx="316992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03200" y="3273552"/>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xmlns="" val="30864099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267200" y="381000"/>
            <a:ext cx="74168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5" name="Date Placeholder 4"/>
          <p:cNvSpPr>
            <a:spLocks noGrp="1"/>
          </p:cNvSpPr>
          <p:nvPr>
            <p:ph type="dt" sz="half" idx="10"/>
          </p:nvPr>
        </p:nvSpPr>
        <p:spPr/>
        <p:txBody>
          <a:bodyPr/>
          <a:lstStyle/>
          <a:p>
            <a:fld id="{F4EAB7B7-37D6-4312-8831-4C7A5487A3EC}" type="datetimeFigureOut">
              <a:rPr lang="es-ES" smtClean="0"/>
              <a:pPr/>
              <a:t>21/10/2019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996CB45-C4CA-43BC-BE28-4A573135D69F}" type="slidenum">
              <a:rPr lang="es-ES" smtClean="0"/>
              <a:pPr/>
              <a:t>‹Nº›</a:t>
            </a:fld>
            <a:endParaRPr lang="es-ES"/>
          </a:p>
        </p:txBody>
      </p:sp>
      <p:sp>
        <p:nvSpPr>
          <p:cNvPr id="33" name="Rectangle 32"/>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cxnSp>
        <p:nvCxnSpPr>
          <p:cNvPr id="34" name="Straight Connector 33"/>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7264" y="1905000"/>
            <a:ext cx="316992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03200" y="3276600"/>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xmlns="" val="10158793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4EAB7B7-37D6-4312-8831-4C7A5487A3EC}" type="datetimeFigureOut">
              <a:rPr lang="es-ES" smtClean="0"/>
              <a:pPr/>
              <a:t>21/10/2019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996CB45-C4CA-43BC-BE28-4A573135D69F}" type="slidenum">
              <a:rPr lang="es-ES" smtClean="0"/>
              <a:pPr/>
              <a:t>‹Nº›</a:t>
            </a:fld>
            <a:endParaRPr lang="es-ES"/>
          </a:p>
        </p:txBody>
      </p:sp>
    </p:spTree>
    <p:extLst>
      <p:ext uri="{BB962C8B-B14F-4D97-AF65-F5344CB8AC3E}">
        <p14:creationId xmlns:p14="http://schemas.microsoft.com/office/powerpoint/2010/main" xmlns="" val="18180714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4EAB7B7-37D6-4312-8831-4C7A5487A3EC}" type="datetimeFigureOut">
              <a:rPr lang="es-ES" smtClean="0"/>
              <a:pPr/>
              <a:t>21/10/2019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996CB45-C4CA-43BC-BE28-4A573135D69F}" type="slidenum">
              <a:rPr lang="es-ES" smtClean="0"/>
              <a:pPr/>
              <a:t>‹Nº›</a:t>
            </a:fld>
            <a:endParaRPr lang="es-ES"/>
          </a:p>
        </p:txBody>
      </p:sp>
    </p:spTree>
    <p:extLst>
      <p:ext uri="{BB962C8B-B14F-4D97-AF65-F5344CB8AC3E}">
        <p14:creationId xmlns:p14="http://schemas.microsoft.com/office/powerpoint/2010/main" xmlns="" val="41910690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E9341C4-405E-4272-830B-113763454A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ECCA43EB-DAE5-4319-96AA-9ACCE4D9A1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8AA0D569-EF0B-43D4-A0CF-F1805FA61AF2}"/>
              </a:ext>
            </a:extLst>
          </p:cNvPr>
          <p:cNvSpPr>
            <a:spLocks noGrp="1"/>
          </p:cNvSpPr>
          <p:nvPr>
            <p:ph type="dt" sz="half" idx="10"/>
          </p:nvPr>
        </p:nvSpPr>
        <p:spPr/>
        <p:txBody>
          <a:bodyPr/>
          <a:lstStyle/>
          <a:p>
            <a:fld id="{7029B1B1-6B66-400A-8BA0-A85360DB1D04}" type="datetimeFigureOut">
              <a:rPr lang="es-ES" smtClean="0"/>
              <a:pPr/>
              <a:t>21/10/2019</a:t>
            </a:fld>
            <a:endParaRPr lang="es-ES"/>
          </a:p>
        </p:txBody>
      </p:sp>
      <p:sp>
        <p:nvSpPr>
          <p:cNvPr id="5" name="Marcador de pie de página 4">
            <a:extLst>
              <a:ext uri="{FF2B5EF4-FFF2-40B4-BE49-F238E27FC236}">
                <a16:creationId xmlns:a16="http://schemas.microsoft.com/office/drawing/2014/main" xmlns="" id="{AD4FADFD-D047-4954-92FE-5B94D237E4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20725B9A-BDED-4819-854F-61D15AF636C0}"/>
              </a:ext>
            </a:extLst>
          </p:cNvPr>
          <p:cNvSpPr>
            <a:spLocks noGrp="1"/>
          </p:cNvSpPr>
          <p:nvPr>
            <p:ph type="sldNum" sz="quarter" idx="12"/>
          </p:nvPr>
        </p:nvSpPr>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25553767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029B1B1-6B66-400A-8BA0-A85360DB1D04}" type="datetimeFigureOut">
              <a:rPr lang="es-ES" smtClean="0"/>
              <a:pPr/>
              <a:t>21/10/2019</a:t>
            </a:fld>
            <a:endParaRPr lang="es-ES"/>
          </a:p>
        </p:txBody>
      </p:sp>
      <p:sp>
        <p:nvSpPr>
          <p:cNvPr id="5" name="Footer Placeholder 4"/>
          <p:cNvSpPr>
            <a:spLocks noGrp="1"/>
          </p:cNvSpPr>
          <p:nvPr>
            <p:ph type="ftr" sz="quarter" idx="11"/>
          </p:nvPr>
        </p:nvSpPr>
        <p:spPr>
          <a:xfrm>
            <a:off x="685800" y="381001"/>
            <a:ext cx="6991492" cy="364065"/>
          </a:xfrm>
        </p:spPr>
        <p:txBody>
          <a:bodyPr/>
          <a:lstStyle/>
          <a:p>
            <a:endParaRPr lang="es-ES"/>
          </a:p>
        </p:txBody>
      </p:sp>
      <p:sp>
        <p:nvSpPr>
          <p:cNvPr id="6" name="Slide Number Placeholder 5"/>
          <p:cNvSpPr>
            <a:spLocks noGrp="1"/>
          </p:cNvSpPr>
          <p:nvPr>
            <p:ph type="sldNum" sz="quarter" idx="12"/>
          </p:nvPr>
        </p:nvSpPr>
        <p:spPr>
          <a:xfrm>
            <a:off x="10862452" y="381000"/>
            <a:ext cx="643748" cy="365125"/>
          </a:xfrm>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14487639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E1675F4-4E80-44E5-A4DD-66BC18760BA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08F318AA-5217-4F70-9B4F-E934939844C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8B8E89F5-E8DA-4929-9655-3EEBA1C73624}"/>
              </a:ext>
            </a:extLst>
          </p:cNvPr>
          <p:cNvSpPr>
            <a:spLocks noGrp="1"/>
          </p:cNvSpPr>
          <p:nvPr>
            <p:ph type="dt" sz="half" idx="10"/>
          </p:nvPr>
        </p:nvSpPr>
        <p:spPr/>
        <p:txBody>
          <a:bodyPr/>
          <a:lstStyle/>
          <a:p>
            <a:fld id="{7029B1B1-6B66-400A-8BA0-A85360DB1D04}" type="datetimeFigureOut">
              <a:rPr lang="es-ES" smtClean="0"/>
              <a:pPr/>
              <a:t>21/10/2019</a:t>
            </a:fld>
            <a:endParaRPr lang="es-ES"/>
          </a:p>
        </p:txBody>
      </p:sp>
      <p:sp>
        <p:nvSpPr>
          <p:cNvPr id="5" name="Marcador de pie de página 4">
            <a:extLst>
              <a:ext uri="{FF2B5EF4-FFF2-40B4-BE49-F238E27FC236}">
                <a16:creationId xmlns:a16="http://schemas.microsoft.com/office/drawing/2014/main" xmlns="" id="{6E4E0B28-B42F-46E4-9927-5B7AB359A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A6A803D1-F82A-4977-BDA0-EA2F3BFF1776}"/>
              </a:ext>
            </a:extLst>
          </p:cNvPr>
          <p:cNvSpPr>
            <a:spLocks noGrp="1"/>
          </p:cNvSpPr>
          <p:nvPr>
            <p:ph type="sldNum" sz="quarter" idx="12"/>
          </p:nvPr>
        </p:nvSpPr>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427042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3178FC-C77D-4625-9E4A-10039AD2B86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A638C43E-2272-4575-9878-BC78B4DB6C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2F001AC4-BAF5-4E7C-8E6B-8FD8F2F995D7}"/>
              </a:ext>
            </a:extLst>
          </p:cNvPr>
          <p:cNvSpPr>
            <a:spLocks noGrp="1"/>
          </p:cNvSpPr>
          <p:nvPr>
            <p:ph type="dt" sz="half" idx="10"/>
          </p:nvPr>
        </p:nvSpPr>
        <p:spPr/>
        <p:txBody>
          <a:bodyPr/>
          <a:lstStyle/>
          <a:p>
            <a:fld id="{7029B1B1-6B66-400A-8BA0-A85360DB1D04}" type="datetimeFigureOut">
              <a:rPr lang="es-ES" smtClean="0"/>
              <a:pPr/>
              <a:t>21/10/2019</a:t>
            </a:fld>
            <a:endParaRPr lang="es-ES"/>
          </a:p>
        </p:txBody>
      </p:sp>
      <p:sp>
        <p:nvSpPr>
          <p:cNvPr id="5" name="Marcador de pie de página 4">
            <a:extLst>
              <a:ext uri="{FF2B5EF4-FFF2-40B4-BE49-F238E27FC236}">
                <a16:creationId xmlns:a16="http://schemas.microsoft.com/office/drawing/2014/main" xmlns="" id="{2FB25650-4756-4C81-B297-7538E5F6306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FF5D6BF0-70A2-4FB4-84C5-FB94499F3957}"/>
              </a:ext>
            </a:extLst>
          </p:cNvPr>
          <p:cNvSpPr>
            <a:spLocks noGrp="1"/>
          </p:cNvSpPr>
          <p:nvPr>
            <p:ph type="sldNum" sz="quarter" idx="12"/>
          </p:nvPr>
        </p:nvSpPr>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10267972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9AEFAA-6601-4AAD-BB88-0752251BFB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95712BB-BB1E-47B7-A944-6DA571270A4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6F7A0E36-27CA-499C-841E-BE55BBF2A2C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38162431-1D85-4817-B485-B46D32075D40}"/>
              </a:ext>
            </a:extLst>
          </p:cNvPr>
          <p:cNvSpPr>
            <a:spLocks noGrp="1"/>
          </p:cNvSpPr>
          <p:nvPr>
            <p:ph type="dt" sz="half" idx="10"/>
          </p:nvPr>
        </p:nvSpPr>
        <p:spPr/>
        <p:txBody>
          <a:bodyPr/>
          <a:lstStyle/>
          <a:p>
            <a:fld id="{7029B1B1-6B66-400A-8BA0-A85360DB1D04}" type="datetimeFigureOut">
              <a:rPr lang="es-ES" smtClean="0"/>
              <a:pPr/>
              <a:t>21/10/2019</a:t>
            </a:fld>
            <a:endParaRPr lang="es-ES"/>
          </a:p>
        </p:txBody>
      </p:sp>
      <p:sp>
        <p:nvSpPr>
          <p:cNvPr id="6" name="Marcador de pie de página 5">
            <a:extLst>
              <a:ext uri="{FF2B5EF4-FFF2-40B4-BE49-F238E27FC236}">
                <a16:creationId xmlns:a16="http://schemas.microsoft.com/office/drawing/2014/main" xmlns="" id="{DB513678-B8F6-4A78-9C99-CFC9D63014E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37C5654F-0A24-4E4E-A206-A976C53B3893}"/>
              </a:ext>
            </a:extLst>
          </p:cNvPr>
          <p:cNvSpPr>
            <a:spLocks noGrp="1"/>
          </p:cNvSpPr>
          <p:nvPr>
            <p:ph type="sldNum" sz="quarter" idx="12"/>
          </p:nvPr>
        </p:nvSpPr>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7707884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0668489-2A05-4E64-BA44-6BCF0B75FB7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BA7B35D-3D37-44E4-8243-68C3CA1606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E9AA54F8-ACDF-43FF-A358-26DB3E2E899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6E49958C-D05C-42C0-A493-9DB8E50C10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F5D1A796-22C8-420C-A185-06C6649B18A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210EF8B6-7E94-4E13-982F-C4C75244EFEF}"/>
              </a:ext>
            </a:extLst>
          </p:cNvPr>
          <p:cNvSpPr>
            <a:spLocks noGrp="1"/>
          </p:cNvSpPr>
          <p:nvPr>
            <p:ph type="dt" sz="half" idx="10"/>
          </p:nvPr>
        </p:nvSpPr>
        <p:spPr/>
        <p:txBody>
          <a:bodyPr/>
          <a:lstStyle/>
          <a:p>
            <a:fld id="{7029B1B1-6B66-400A-8BA0-A85360DB1D04}" type="datetimeFigureOut">
              <a:rPr lang="es-ES" smtClean="0"/>
              <a:pPr/>
              <a:t>21/10/2019</a:t>
            </a:fld>
            <a:endParaRPr lang="es-ES"/>
          </a:p>
        </p:txBody>
      </p:sp>
      <p:sp>
        <p:nvSpPr>
          <p:cNvPr id="8" name="Marcador de pie de página 7">
            <a:extLst>
              <a:ext uri="{FF2B5EF4-FFF2-40B4-BE49-F238E27FC236}">
                <a16:creationId xmlns:a16="http://schemas.microsoft.com/office/drawing/2014/main" xmlns="" id="{30C27F2D-DCA0-4134-B3DB-545F705DF7E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E799D975-6077-4ACD-A7DF-525A70741F47}"/>
              </a:ext>
            </a:extLst>
          </p:cNvPr>
          <p:cNvSpPr>
            <a:spLocks noGrp="1"/>
          </p:cNvSpPr>
          <p:nvPr>
            <p:ph type="sldNum" sz="quarter" idx="12"/>
          </p:nvPr>
        </p:nvSpPr>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953633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9F2DD22-6B64-44CA-A017-5330D88A814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5A55CCC2-48E4-4482-BF1E-86D9900F86D5}"/>
              </a:ext>
            </a:extLst>
          </p:cNvPr>
          <p:cNvSpPr>
            <a:spLocks noGrp="1"/>
          </p:cNvSpPr>
          <p:nvPr>
            <p:ph type="dt" sz="half" idx="10"/>
          </p:nvPr>
        </p:nvSpPr>
        <p:spPr/>
        <p:txBody>
          <a:bodyPr/>
          <a:lstStyle/>
          <a:p>
            <a:fld id="{7029B1B1-6B66-400A-8BA0-A85360DB1D04}" type="datetimeFigureOut">
              <a:rPr lang="es-ES" smtClean="0"/>
              <a:pPr/>
              <a:t>21/10/2019</a:t>
            </a:fld>
            <a:endParaRPr lang="es-ES"/>
          </a:p>
        </p:txBody>
      </p:sp>
      <p:sp>
        <p:nvSpPr>
          <p:cNvPr id="4" name="Marcador de pie de página 3">
            <a:extLst>
              <a:ext uri="{FF2B5EF4-FFF2-40B4-BE49-F238E27FC236}">
                <a16:creationId xmlns:a16="http://schemas.microsoft.com/office/drawing/2014/main" xmlns="" id="{7E011BA4-4F9E-4E60-9CDF-75815B61A78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D4477D53-C2CB-4EF7-A178-881BA3121EE5}"/>
              </a:ext>
            </a:extLst>
          </p:cNvPr>
          <p:cNvSpPr>
            <a:spLocks noGrp="1"/>
          </p:cNvSpPr>
          <p:nvPr>
            <p:ph type="sldNum" sz="quarter" idx="12"/>
          </p:nvPr>
        </p:nvSpPr>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28021593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499039A-2589-4F6B-9FC1-00513D037233}"/>
              </a:ext>
            </a:extLst>
          </p:cNvPr>
          <p:cNvSpPr>
            <a:spLocks noGrp="1"/>
          </p:cNvSpPr>
          <p:nvPr>
            <p:ph type="dt" sz="half" idx="10"/>
          </p:nvPr>
        </p:nvSpPr>
        <p:spPr/>
        <p:txBody>
          <a:bodyPr/>
          <a:lstStyle/>
          <a:p>
            <a:fld id="{7029B1B1-6B66-400A-8BA0-A85360DB1D04}" type="datetimeFigureOut">
              <a:rPr lang="es-ES" smtClean="0"/>
              <a:pPr/>
              <a:t>21/10/2019</a:t>
            </a:fld>
            <a:endParaRPr lang="es-ES"/>
          </a:p>
        </p:txBody>
      </p:sp>
      <p:sp>
        <p:nvSpPr>
          <p:cNvPr id="3" name="Marcador de pie de página 2">
            <a:extLst>
              <a:ext uri="{FF2B5EF4-FFF2-40B4-BE49-F238E27FC236}">
                <a16:creationId xmlns:a16="http://schemas.microsoft.com/office/drawing/2014/main" xmlns="" id="{F324254C-2930-4637-8FB4-55FD64631C3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72BF319E-835C-4191-80F3-9953F43E2998}"/>
              </a:ext>
            </a:extLst>
          </p:cNvPr>
          <p:cNvSpPr>
            <a:spLocks noGrp="1"/>
          </p:cNvSpPr>
          <p:nvPr>
            <p:ph type="sldNum" sz="quarter" idx="12"/>
          </p:nvPr>
        </p:nvSpPr>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38950077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1F548B-D942-477C-ACC6-AEFE3B0CA0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3025FBA-4160-4AA5-BB43-FFA397CBEC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25A70B30-4376-4939-B588-E878BCD26A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97B27E22-D414-4E52-A17D-EF7F18A98DD4}"/>
              </a:ext>
            </a:extLst>
          </p:cNvPr>
          <p:cNvSpPr>
            <a:spLocks noGrp="1"/>
          </p:cNvSpPr>
          <p:nvPr>
            <p:ph type="dt" sz="half" idx="10"/>
          </p:nvPr>
        </p:nvSpPr>
        <p:spPr/>
        <p:txBody>
          <a:bodyPr/>
          <a:lstStyle/>
          <a:p>
            <a:fld id="{7029B1B1-6B66-400A-8BA0-A85360DB1D04}" type="datetimeFigureOut">
              <a:rPr lang="es-ES" smtClean="0"/>
              <a:pPr/>
              <a:t>21/10/2019</a:t>
            </a:fld>
            <a:endParaRPr lang="es-ES"/>
          </a:p>
        </p:txBody>
      </p:sp>
      <p:sp>
        <p:nvSpPr>
          <p:cNvPr id="6" name="Marcador de pie de página 5">
            <a:extLst>
              <a:ext uri="{FF2B5EF4-FFF2-40B4-BE49-F238E27FC236}">
                <a16:creationId xmlns:a16="http://schemas.microsoft.com/office/drawing/2014/main" xmlns="" id="{30C3BC4D-69A2-493D-9F67-A21EEAF13F1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6AAD5352-173C-4863-B918-A73D4109F4B1}"/>
              </a:ext>
            </a:extLst>
          </p:cNvPr>
          <p:cNvSpPr>
            <a:spLocks noGrp="1"/>
          </p:cNvSpPr>
          <p:nvPr>
            <p:ph type="sldNum" sz="quarter" idx="12"/>
          </p:nvPr>
        </p:nvSpPr>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12302235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17666F6-6F0D-46E8-A9EE-3D25EBAE0C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E617F893-95DC-49D1-8B19-DE57293910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32B94FFD-D346-45E7-92E0-C79AA62E8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D3F5D123-C612-40D9-B2C8-386833F601A6}"/>
              </a:ext>
            </a:extLst>
          </p:cNvPr>
          <p:cNvSpPr>
            <a:spLocks noGrp="1"/>
          </p:cNvSpPr>
          <p:nvPr>
            <p:ph type="dt" sz="half" idx="10"/>
          </p:nvPr>
        </p:nvSpPr>
        <p:spPr/>
        <p:txBody>
          <a:bodyPr/>
          <a:lstStyle/>
          <a:p>
            <a:fld id="{7029B1B1-6B66-400A-8BA0-A85360DB1D04}" type="datetimeFigureOut">
              <a:rPr lang="es-ES" smtClean="0"/>
              <a:pPr/>
              <a:t>21/10/2019</a:t>
            </a:fld>
            <a:endParaRPr lang="es-ES"/>
          </a:p>
        </p:txBody>
      </p:sp>
      <p:sp>
        <p:nvSpPr>
          <p:cNvPr id="6" name="Marcador de pie de página 5">
            <a:extLst>
              <a:ext uri="{FF2B5EF4-FFF2-40B4-BE49-F238E27FC236}">
                <a16:creationId xmlns:a16="http://schemas.microsoft.com/office/drawing/2014/main" xmlns="" id="{1F2A4120-B745-414B-B775-42612BF3AFA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C6E10A55-FC22-4685-99C5-40909E0EFCFD}"/>
              </a:ext>
            </a:extLst>
          </p:cNvPr>
          <p:cNvSpPr>
            <a:spLocks noGrp="1"/>
          </p:cNvSpPr>
          <p:nvPr>
            <p:ph type="sldNum" sz="quarter" idx="12"/>
          </p:nvPr>
        </p:nvSpPr>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22572166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56749BF-E164-4EE7-959F-5692F0ED30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6ED2C728-5E6B-4451-8F9B-ED80D935E75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56376ED3-EC4B-4805-A6D2-3C20A65DC2C9}"/>
              </a:ext>
            </a:extLst>
          </p:cNvPr>
          <p:cNvSpPr>
            <a:spLocks noGrp="1"/>
          </p:cNvSpPr>
          <p:nvPr>
            <p:ph type="dt" sz="half" idx="10"/>
          </p:nvPr>
        </p:nvSpPr>
        <p:spPr/>
        <p:txBody>
          <a:bodyPr/>
          <a:lstStyle/>
          <a:p>
            <a:fld id="{7029B1B1-6B66-400A-8BA0-A85360DB1D04}" type="datetimeFigureOut">
              <a:rPr lang="es-ES" smtClean="0"/>
              <a:pPr/>
              <a:t>21/10/2019</a:t>
            </a:fld>
            <a:endParaRPr lang="es-ES"/>
          </a:p>
        </p:txBody>
      </p:sp>
      <p:sp>
        <p:nvSpPr>
          <p:cNvPr id="5" name="Marcador de pie de página 4">
            <a:extLst>
              <a:ext uri="{FF2B5EF4-FFF2-40B4-BE49-F238E27FC236}">
                <a16:creationId xmlns:a16="http://schemas.microsoft.com/office/drawing/2014/main" xmlns="" id="{7AE3E07D-A322-4C6B-A976-FCCCB96352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41B56646-BB50-407B-890F-90D6D5A94733}"/>
              </a:ext>
            </a:extLst>
          </p:cNvPr>
          <p:cNvSpPr>
            <a:spLocks noGrp="1"/>
          </p:cNvSpPr>
          <p:nvPr>
            <p:ph type="sldNum" sz="quarter" idx="12"/>
          </p:nvPr>
        </p:nvSpPr>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965743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109BD900-CAC7-4D40-8BDE-ED380EB4F2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2A10FBCC-D13F-4E40-B3EA-0CC75B4528A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0DE0F1AF-59B2-4735-BCF6-8332CD50F4AB}"/>
              </a:ext>
            </a:extLst>
          </p:cNvPr>
          <p:cNvSpPr>
            <a:spLocks noGrp="1"/>
          </p:cNvSpPr>
          <p:nvPr>
            <p:ph type="dt" sz="half" idx="10"/>
          </p:nvPr>
        </p:nvSpPr>
        <p:spPr/>
        <p:txBody>
          <a:bodyPr/>
          <a:lstStyle/>
          <a:p>
            <a:fld id="{7029B1B1-6B66-400A-8BA0-A85360DB1D04}" type="datetimeFigureOut">
              <a:rPr lang="es-ES" smtClean="0"/>
              <a:pPr/>
              <a:t>21/10/2019</a:t>
            </a:fld>
            <a:endParaRPr lang="es-ES"/>
          </a:p>
        </p:txBody>
      </p:sp>
      <p:sp>
        <p:nvSpPr>
          <p:cNvPr id="5" name="Marcador de pie de página 4">
            <a:extLst>
              <a:ext uri="{FF2B5EF4-FFF2-40B4-BE49-F238E27FC236}">
                <a16:creationId xmlns:a16="http://schemas.microsoft.com/office/drawing/2014/main" xmlns="" id="{FF9CF9B7-3862-484C-B0D1-EA7A25DB94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910BEA76-1CDD-4F78-B33C-EC458A4F104E}"/>
              </a:ext>
            </a:extLst>
          </p:cNvPr>
          <p:cNvSpPr>
            <a:spLocks noGrp="1"/>
          </p:cNvSpPr>
          <p:nvPr>
            <p:ph type="sldNum" sz="quarter" idx="12"/>
          </p:nvPr>
        </p:nvSpPr>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28259199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29B1B1-6B66-400A-8BA0-A85360DB1D04}" type="datetimeFigureOut">
              <a:rPr lang="es-ES" smtClean="0"/>
              <a:pPr/>
              <a:t>21/10/2019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6016998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26FCE2E-672D-4526-A27D-7BAD6D39464F}" type="datetimeFigureOut">
              <a:rPr lang="es-ES" smtClean="0"/>
              <a:pPr/>
              <a:t>21/10/2019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B28E8BA-D02B-4BBF-86CD-EB28AAC149FA}" type="slidenum">
              <a:rPr lang="es-ES" smtClean="0"/>
              <a:pPr/>
              <a:t>‹Nº›</a:t>
            </a:fld>
            <a:endParaRPr lang="es-ES"/>
          </a:p>
        </p:txBody>
      </p:sp>
    </p:spTree>
    <p:extLst>
      <p:ext uri="{BB962C8B-B14F-4D97-AF65-F5344CB8AC3E}">
        <p14:creationId xmlns:p14="http://schemas.microsoft.com/office/powerpoint/2010/main" xmlns="" val="41057070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26FCE2E-672D-4526-A27D-7BAD6D39464F}" type="datetimeFigureOut">
              <a:rPr lang="es-ES" smtClean="0"/>
              <a:pPr/>
              <a:t>21/10/2019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B28E8BA-D02B-4BBF-86CD-EB28AAC149FA}" type="slidenum">
              <a:rPr lang="es-ES" smtClean="0"/>
              <a:pPr/>
              <a:t>‹Nº›</a:t>
            </a:fld>
            <a:endParaRPr lang="es-ES"/>
          </a:p>
        </p:txBody>
      </p:sp>
    </p:spTree>
    <p:extLst>
      <p:ext uri="{BB962C8B-B14F-4D97-AF65-F5344CB8AC3E}">
        <p14:creationId xmlns:p14="http://schemas.microsoft.com/office/powerpoint/2010/main" xmlns="" val="2190556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26FCE2E-672D-4526-A27D-7BAD6D39464F}" type="datetimeFigureOut">
              <a:rPr lang="es-ES" smtClean="0"/>
              <a:pPr/>
              <a:t>21/10/2019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B28E8BA-D02B-4BBF-86CD-EB28AAC149FA}" type="slidenum">
              <a:rPr lang="es-ES" smtClean="0"/>
              <a:pPr/>
              <a:t>‹Nº›</a:t>
            </a:fld>
            <a:endParaRPr lang="es-ES"/>
          </a:p>
        </p:txBody>
      </p:sp>
    </p:spTree>
    <p:extLst>
      <p:ext uri="{BB962C8B-B14F-4D97-AF65-F5344CB8AC3E}">
        <p14:creationId xmlns:p14="http://schemas.microsoft.com/office/powerpoint/2010/main" xmlns="" val="4219678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26FCE2E-672D-4526-A27D-7BAD6D39464F}" type="datetimeFigureOut">
              <a:rPr lang="es-ES" smtClean="0"/>
              <a:pPr/>
              <a:t>21/10/2019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B28E8BA-D02B-4BBF-86CD-EB28AAC149FA}" type="slidenum">
              <a:rPr lang="es-ES" smtClean="0"/>
              <a:pPr/>
              <a:t>‹Nº›</a:t>
            </a:fld>
            <a:endParaRPr lang="es-ES"/>
          </a:p>
        </p:txBody>
      </p:sp>
    </p:spTree>
    <p:extLst>
      <p:ext uri="{BB962C8B-B14F-4D97-AF65-F5344CB8AC3E}">
        <p14:creationId xmlns:p14="http://schemas.microsoft.com/office/powerpoint/2010/main" xmlns="" val="41234881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26FCE2E-672D-4526-A27D-7BAD6D39464F}" type="datetimeFigureOut">
              <a:rPr lang="es-ES" smtClean="0"/>
              <a:pPr/>
              <a:t>21/10/2019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B28E8BA-D02B-4BBF-86CD-EB28AAC149FA}" type="slidenum">
              <a:rPr lang="es-ES" smtClean="0"/>
              <a:pPr/>
              <a:t>‹Nº›</a:t>
            </a:fld>
            <a:endParaRPr lang="es-ES"/>
          </a:p>
        </p:txBody>
      </p:sp>
    </p:spTree>
    <p:extLst>
      <p:ext uri="{BB962C8B-B14F-4D97-AF65-F5344CB8AC3E}">
        <p14:creationId xmlns:p14="http://schemas.microsoft.com/office/powerpoint/2010/main" xmlns="" val="9588154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26FCE2E-672D-4526-A27D-7BAD6D39464F}" type="datetimeFigureOut">
              <a:rPr lang="es-ES" smtClean="0"/>
              <a:pPr/>
              <a:t>21/10/2019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B28E8BA-D02B-4BBF-86CD-EB28AAC149FA}" type="slidenum">
              <a:rPr lang="es-ES" smtClean="0"/>
              <a:pPr/>
              <a:t>‹Nº›</a:t>
            </a:fld>
            <a:endParaRPr lang="es-ES"/>
          </a:p>
        </p:txBody>
      </p:sp>
    </p:spTree>
    <p:extLst>
      <p:ext uri="{BB962C8B-B14F-4D97-AF65-F5344CB8AC3E}">
        <p14:creationId xmlns:p14="http://schemas.microsoft.com/office/powerpoint/2010/main" xmlns="" val="31990700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26FCE2E-672D-4526-A27D-7BAD6D39464F}" type="datetimeFigureOut">
              <a:rPr lang="es-ES" smtClean="0"/>
              <a:pPr/>
              <a:t>21/10/2019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B28E8BA-D02B-4BBF-86CD-EB28AAC149FA}" type="slidenum">
              <a:rPr lang="es-ES" smtClean="0"/>
              <a:pPr/>
              <a:t>‹Nº›</a:t>
            </a:fld>
            <a:endParaRPr lang="es-ES"/>
          </a:p>
        </p:txBody>
      </p:sp>
    </p:spTree>
    <p:extLst>
      <p:ext uri="{BB962C8B-B14F-4D97-AF65-F5344CB8AC3E}">
        <p14:creationId xmlns:p14="http://schemas.microsoft.com/office/powerpoint/2010/main" xmlns="" val="35958457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26FCE2E-672D-4526-A27D-7BAD6D39464F}" type="datetimeFigureOut">
              <a:rPr lang="es-ES" smtClean="0"/>
              <a:pPr/>
              <a:t>21/10/2019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B28E8BA-D02B-4BBF-86CD-EB28AAC149FA}" type="slidenum">
              <a:rPr lang="es-ES" smtClean="0"/>
              <a:pPr/>
              <a:t>‹Nº›</a:t>
            </a:fld>
            <a:endParaRPr lang="es-ES"/>
          </a:p>
        </p:txBody>
      </p:sp>
    </p:spTree>
    <p:extLst>
      <p:ext uri="{BB962C8B-B14F-4D97-AF65-F5344CB8AC3E}">
        <p14:creationId xmlns:p14="http://schemas.microsoft.com/office/powerpoint/2010/main" xmlns="" val="41237787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26FCE2E-672D-4526-A27D-7BAD6D39464F}" type="datetimeFigureOut">
              <a:rPr lang="es-ES" smtClean="0"/>
              <a:pPr/>
              <a:t>21/10/2019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B28E8BA-D02B-4BBF-86CD-EB28AAC149FA}" type="slidenum">
              <a:rPr lang="es-ES" smtClean="0"/>
              <a:pPr/>
              <a:t>‹Nº›</a:t>
            </a:fld>
            <a:endParaRPr lang="es-ES"/>
          </a:p>
        </p:txBody>
      </p:sp>
    </p:spTree>
    <p:extLst>
      <p:ext uri="{BB962C8B-B14F-4D97-AF65-F5344CB8AC3E}">
        <p14:creationId xmlns:p14="http://schemas.microsoft.com/office/powerpoint/2010/main" xmlns="" val="20902482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26FCE2E-672D-4526-A27D-7BAD6D39464F}" type="datetimeFigureOut">
              <a:rPr lang="es-ES" smtClean="0"/>
              <a:pPr/>
              <a:t>21/10/2019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B28E8BA-D02B-4BBF-86CD-EB28AAC149FA}" type="slidenum">
              <a:rPr lang="es-ES" smtClean="0"/>
              <a:pPr/>
              <a:t>‹Nº›</a:t>
            </a:fld>
            <a:endParaRPr lang="es-ES"/>
          </a:p>
        </p:txBody>
      </p:sp>
    </p:spTree>
    <p:extLst>
      <p:ext uri="{BB962C8B-B14F-4D97-AF65-F5344CB8AC3E}">
        <p14:creationId xmlns:p14="http://schemas.microsoft.com/office/powerpoint/2010/main" xmlns="" val="27060928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29B1B1-6B66-400A-8BA0-A85360DB1D04}" type="datetimeFigureOut">
              <a:rPr lang="es-ES" smtClean="0"/>
              <a:pPr/>
              <a:t>21/10/2019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3603013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26FCE2E-672D-4526-A27D-7BAD6D39464F}" type="datetimeFigureOut">
              <a:rPr lang="es-ES" smtClean="0"/>
              <a:pPr/>
              <a:t>21/10/2019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B28E8BA-D02B-4BBF-86CD-EB28AAC149FA}" type="slidenum">
              <a:rPr lang="es-ES" smtClean="0"/>
              <a:pPr/>
              <a:t>‹Nº›</a:t>
            </a:fld>
            <a:endParaRPr lang="es-ES"/>
          </a:p>
        </p:txBody>
      </p:sp>
    </p:spTree>
    <p:extLst>
      <p:ext uri="{BB962C8B-B14F-4D97-AF65-F5344CB8AC3E}">
        <p14:creationId xmlns:p14="http://schemas.microsoft.com/office/powerpoint/2010/main" xmlns="" val="8438060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29B1B1-6B66-400A-8BA0-A85360DB1D04}" type="datetimeFigureOut">
              <a:rPr lang="es-ES" smtClean="0"/>
              <a:pPr/>
              <a:t>21/10/2019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718441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9B1B1-6B66-400A-8BA0-A85360DB1D04}" type="datetimeFigureOut">
              <a:rPr lang="es-ES" smtClean="0"/>
              <a:pPr/>
              <a:t>21/10/2019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30943481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029B1B1-6B66-400A-8BA0-A85360DB1D04}" type="datetimeFigureOut">
              <a:rPr lang="es-ES" smtClean="0"/>
              <a:pPr/>
              <a:t>21/10/2019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18555111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029B1B1-6B66-400A-8BA0-A85360DB1D04}" type="datetimeFigureOut">
              <a:rPr lang="es-ES" smtClean="0"/>
              <a:pPr/>
              <a:t>21/10/2019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3649078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email">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029B1B1-6B66-400A-8BA0-A85360DB1D04}" type="datetimeFigureOut">
              <a:rPr lang="es-ES" smtClean="0"/>
              <a:pPr/>
              <a:t>21/10/2019</a:t>
            </a:fld>
            <a:endParaRPr lang="es-E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32923126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99136" y="137160"/>
            <a:ext cx="1182624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09600" y="6312409"/>
            <a:ext cx="2844800" cy="365125"/>
          </a:xfrm>
          <a:prstGeom prst="rect">
            <a:avLst/>
          </a:prstGeom>
        </p:spPr>
        <p:txBody>
          <a:bodyPr vert="horz" lIns="91440" tIns="45720" rIns="91440" bIns="45720" rtlCol="0" anchor="ctr"/>
          <a:lstStyle>
            <a:lvl1pPr algn="l">
              <a:defRPr sz="1200">
                <a:solidFill>
                  <a:schemeClr val="tx2"/>
                </a:solidFill>
              </a:defRPr>
            </a:lvl1pPr>
          </a:lstStyle>
          <a:p>
            <a:fld id="{F4EAB7B7-37D6-4312-8831-4C7A5487A3EC}" type="datetimeFigureOut">
              <a:rPr lang="es-ES" smtClean="0"/>
              <a:pPr/>
              <a:t>21/10/2019</a:t>
            </a:fld>
            <a:endParaRPr lang="es-ES"/>
          </a:p>
        </p:txBody>
      </p:sp>
      <p:sp>
        <p:nvSpPr>
          <p:cNvPr id="5" name="Footer Placeholder 4"/>
          <p:cNvSpPr>
            <a:spLocks noGrp="1"/>
          </p:cNvSpPr>
          <p:nvPr>
            <p:ph type="ftr" sz="quarter" idx="3"/>
          </p:nvPr>
        </p:nvSpPr>
        <p:spPr>
          <a:xfrm>
            <a:off x="3774831" y="6312409"/>
            <a:ext cx="4642339" cy="365125"/>
          </a:xfrm>
          <a:prstGeom prst="rect">
            <a:avLst/>
          </a:prstGeom>
        </p:spPr>
        <p:txBody>
          <a:bodyPr vert="horz" lIns="91440" tIns="45720" rIns="91440" bIns="45720" rtlCol="0" anchor="ctr"/>
          <a:lstStyle>
            <a:lvl1pPr algn="ctr">
              <a:defRPr sz="1200">
                <a:solidFill>
                  <a:schemeClr val="tx2"/>
                </a:solidFill>
              </a:defRPr>
            </a:lvl1pPr>
          </a:lstStyle>
          <a:p>
            <a:endParaRPr lang="es-ES"/>
          </a:p>
        </p:txBody>
      </p:sp>
      <p:sp>
        <p:nvSpPr>
          <p:cNvPr id="6" name="Slide Number Placeholder 5"/>
          <p:cNvSpPr>
            <a:spLocks noGrp="1"/>
          </p:cNvSpPr>
          <p:nvPr>
            <p:ph type="sldNum" sz="quarter" idx="4"/>
          </p:nvPr>
        </p:nvSpPr>
        <p:spPr>
          <a:xfrm>
            <a:off x="8737600" y="6312409"/>
            <a:ext cx="2844800" cy="365125"/>
          </a:xfrm>
          <a:prstGeom prst="rect">
            <a:avLst/>
          </a:prstGeom>
        </p:spPr>
        <p:txBody>
          <a:bodyPr vert="horz" lIns="91440" tIns="45720" rIns="91440" bIns="45720" rtlCol="0" anchor="ctr"/>
          <a:lstStyle>
            <a:lvl1pPr algn="r">
              <a:defRPr sz="1200">
                <a:solidFill>
                  <a:schemeClr val="tx2"/>
                </a:solidFill>
              </a:defRPr>
            </a:lvl1pPr>
          </a:lstStyle>
          <a:p>
            <a:fld id="{6996CB45-C4CA-43BC-BE28-4A573135D69F}" type="slidenum">
              <a:rPr lang="es-ES" smtClean="0"/>
              <a:pPr/>
              <a:t>‹Nº›</a:t>
            </a:fld>
            <a:endParaRPr lang="es-ES"/>
          </a:p>
        </p:txBody>
      </p:sp>
    </p:spTree>
    <p:extLst>
      <p:ext uri="{BB962C8B-B14F-4D97-AF65-F5344CB8AC3E}">
        <p14:creationId xmlns:p14="http://schemas.microsoft.com/office/powerpoint/2010/main" xmlns="" val="404503079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0817EA70-2FCA-4E59-B27F-6D5021C6A7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06CC1734-2863-4E23-842F-98253E4CE3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A3387B03-6809-4BE4-A1B1-8ADD3683E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9B1B1-6B66-400A-8BA0-A85360DB1D04}" type="datetimeFigureOut">
              <a:rPr lang="es-ES" smtClean="0"/>
              <a:pPr/>
              <a:t>21/10/2019</a:t>
            </a:fld>
            <a:endParaRPr lang="es-ES"/>
          </a:p>
        </p:txBody>
      </p:sp>
      <p:sp>
        <p:nvSpPr>
          <p:cNvPr id="5" name="Marcador de pie de página 4">
            <a:extLst>
              <a:ext uri="{FF2B5EF4-FFF2-40B4-BE49-F238E27FC236}">
                <a16:creationId xmlns:a16="http://schemas.microsoft.com/office/drawing/2014/main" xmlns="" id="{C85CFC5B-567B-4624-876A-24CB405EE7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57CC3277-DC03-4CAC-A277-07E6601BDC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FE9F6-3C96-45A8-8A17-2FBB5DB07541}" type="slidenum">
              <a:rPr lang="es-ES" smtClean="0"/>
              <a:pPr/>
              <a:t>‹Nº›</a:t>
            </a:fld>
            <a:endParaRPr lang="es-ES"/>
          </a:p>
        </p:txBody>
      </p:sp>
    </p:spTree>
    <p:extLst>
      <p:ext uri="{BB962C8B-B14F-4D97-AF65-F5344CB8AC3E}">
        <p14:creationId xmlns:p14="http://schemas.microsoft.com/office/powerpoint/2010/main" xmlns="" val="247059350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FCE2E-672D-4526-A27D-7BAD6D39464F}" type="datetimeFigureOut">
              <a:rPr lang="es-ES" smtClean="0"/>
              <a:pPr/>
              <a:t>21/10/2019</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8E8BA-D02B-4BBF-86CD-EB28AAC149FA}" type="slidenum">
              <a:rPr lang="es-ES" smtClean="0"/>
              <a:pPr/>
              <a:t>‹Nº›</a:t>
            </a:fld>
            <a:endParaRPr lang="es-ES"/>
          </a:p>
        </p:txBody>
      </p:sp>
    </p:spTree>
    <p:extLst>
      <p:ext uri="{BB962C8B-B14F-4D97-AF65-F5344CB8AC3E}">
        <p14:creationId xmlns:p14="http://schemas.microsoft.com/office/powerpoint/2010/main" xmlns="" val="376032216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5.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5.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3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35.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35.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3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49.png"/><Relationship Id="rId2" Type="http://schemas.openxmlformats.org/officeDocument/2006/relationships/slideLayout" Target="../slideLayouts/slideLayout35.xml"/><Relationship Id="rId1" Type="http://schemas.openxmlformats.org/officeDocument/2006/relationships/themeOverride" Target="../theme/themeOverride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8.png"/><Relationship Id="rId7"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35.xml"/><Relationship Id="rId6" Type="http://schemas.openxmlformats.org/officeDocument/2006/relationships/image" Target="../media/image49.png"/><Relationship Id="rId5" Type="http://schemas.openxmlformats.org/officeDocument/2006/relationships/image" Target="../media/image52.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3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3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35.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3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37.xml"/><Relationship Id="rId1" Type="http://schemas.openxmlformats.org/officeDocument/2006/relationships/slideLayout" Target="../slideLayouts/slideLayout35.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3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38.xml"/><Relationship Id="rId1" Type="http://schemas.openxmlformats.org/officeDocument/2006/relationships/slideLayout" Target="../slideLayouts/slideLayout35.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5.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39.xml"/><Relationship Id="rId1" Type="http://schemas.openxmlformats.org/officeDocument/2006/relationships/slideLayout" Target="../slideLayouts/slideLayout35.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4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40.xml"/><Relationship Id="rId1" Type="http://schemas.openxmlformats.org/officeDocument/2006/relationships/slideLayout" Target="../slideLayouts/slideLayout35.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4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41.xml"/><Relationship Id="rId1" Type="http://schemas.openxmlformats.org/officeDocument/2006/relationships/slideLayout" Target="../slideLayouts/slideLayout35.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4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42.xml"/><Relationship Id="rId1" Type="http://schemas.openxmlformats.org/officeDocument/2006/relationships/slideLayout" Target="../slideLayouts/slideLayout35.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4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43.xml"/><Relationship Id="rId1" Type="http://schemas.openxmlformats.org/officeDocument/2006/relationships/slideLayout" Target="../slideLayouts/slideLayout35.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45.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39.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44.xml"/><Relationship Id="rId1" Type="http://schemas.openxmlformats.org/officeDocument/2006/relationships/slideLayout" Target="../slideLayouts/slideLayout35.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5.xml"/><Relationship Id="rId1" Type="http://schemas.openxmlformats.org/officeDocument/2006/relationships/slideLayout" Target="../slideLayouts/slideLayout35.xml"/><Relationship Id="rId4" Type="http://schemas.openxmlformats.org/officeDocument/2006/relationships/image" Target="../media/image79.png"/></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6.xml"/><Relationship Id="rId1" Type="http://schemas.openxmlformats.org/officeDocument/2006/relationships/slideLayout" Target="../slideLayouts/slideLayout35.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4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7.xml"/><Relationship Id="rId1" Type="http://schemas.openxmlformats.org/officeDocument/2006/relationships/slideLayout" Target="../slideLayouts/slideLayout35.xml"/><Relationship Id="rId4" Type="http://schemas.openxmlformats.org/officeDocument/2006/relationships/image" Target="../media/image8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NUL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87.png"/><Relationship Id="rId18" Type="http://schemas.openxmlformats.org/officeDocument/2006/relationships/image" Target="../media/image62.png"/><Relationship Id="rId3" Type="http://schemas.openxmlformats.org/officeDocument/2006/relationships/image" Target="../media/image79.png"/><Relationship Id="rId21" Type="http://schemas.openxmlformats.org/officeDocument/2006/relationships/image" Target="../media/image65.png"/><Relationship Id="rId7" Type="http://schemas.openxmlformats.org/officeDocument/2006/relationships/image" Target="../media/image90.png"/><Relationship Id="rId12" Type="http://schemas.openxmlformats.org/officeDocument/2006/relationships/image" Target="../media/image93.png"/><Relationship Id="rId17" Type="http://schemas.openxmlformats.org/officeDocument/2006/relationships/image" Target="../media/image97.png"/><Relationship Id="rId2" Type="http://schemas.openxmlformats.org/officeDocument/2006/relationships/image" Target="../media/image35.png"/><Relationship Id="rId16" Type="http://schemas.openxmlformats.org/officeDocument/2006/relationships/image" Target="../media/image96.png"/><Relationship Id="rId20" Type="http://schemas.openxmlformats.org/officeDocument/2006/relationships/image" Target="../media/image64.png"/><Relationship Id="rId1" Type="http://schemas.openxmlformats.org/officeDocument/2006/relationships/slideLayout" Target="../slideLayouts/slideLayout35.xml"/><Relationship Id="rId6" Type="http://schemas.openxmlformats.org/officeDocument/2006/relationships/image" Target="../media/image89.png"/><Relationship Id="rId11" Type="http://schemas.openxmlformats.org/officeDocument/2006/relationships/image" Target="../media/image92.png"/><Relationship Id="rId5" Type="http://schemas.openxmlformats.org/officeDocument/2006/relationships/image" Target="../media/image88.png"/><Relationship Id="rId15" Type="http://schemas.openxmlformats.org/officeDocument/2006/relationships/image" Target="../media/image95.jpeg"/><Relationship Id="rId10" Type="http://schemas.openxmlformats.org/officeDocument/2006/relationships/image" Target="../media/image91.png"/><Relationship Id="rId19" Type="http://schemas.openxmlformats.org/officeDocument/2006/relationships/image" Target="../media/image63.png"/><Relationship Id="rId4" Type="http://schemas.openxmlformats.org/officeDocument/2006/relationships/image" Target="../media/image86.png"/><Relationship Id="rId9" Type="http://schemas.openxmlformats.org/officeDocument/2006/relationships/image" Target="../media/image52.png"/><Relationship Id="rId14" Type="http://schemas.openxmlformats.org/officeDocument/2006/relationships/image" Target="../media/image94.png"/><Relationship Id="rId22" Type="http://schemas.openxmlformats.org/officeDocument/2006/relationships/image" Target="../media/image66.png"/></Relationships>
</file>

<file path=ppt/slides/_rels/slide5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5.xml"/><Relationship Id="rId1" Type="http://schemas.openxmlformats.org/officeDocument/2006/relationships/tags" Target="../tags/tag2.xml"/><Relationship Id="rId5" Type="http://schemas.openxmlformats.org/officeDocument/2006/relationships/image" Target="../media/image14.em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5.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DDE268B5-6C10-4139-8C9D-F89979085359}"/>
              </a:ext>
            </a:extLst>
          </p:cNvPr>
          <p:cNvSpPr>
            <a:spLocks noGrp="1"/>
          </p:cNvSpPr>
          <p:nvPr>
            <p:ph type="subTitle" idx="1"/>
          </p:nvPr>
        </p:nvSpPr>
        <p:spPr>
          <a:xfrm>
            <a:off x="4605390" y="3632201"/>
            <a:ext cx="5207656" cy="685800"/>
          </a:xfrm>
        </p:spPr>
        <p:txBody>
          <a:bodyPr/>
          <a:lstStyle/>
          <a:p>
            <a:pPr algn="r"/>
            <a:r>
              <a:rPr lang="es-ES" b="1" dirty="0" smtClean="0"/>
              <a:t>Dr. Ignacio </a:t>
            </a:r>
            <a:r>
              <a:rPr lang="es-ES" b="1" dirty="0"/>
              <a:t>Martín Suárez</a:t>
            </a:r>
          </a:p>
        </p:txBody>
      </p:sp>
      <p:pic>
        <p:nvPicPr>
          <p:cNvPr id="4" name="3 Imagen" descr="HOSPITAL AUTOINMUNES FINAL.jpg">
            <a:extLst>
              <a:ext uri="{FF2B5EF4-FFF2-40B4-BE49-F238E27FC236}">
                <a16:creationId xmlns:a16="http://schemas.microsoft.com/office/drawing/2014/main" xmlns="" id="{FC6C3B3E-1965-4DBB-86B8-6945D9193D46}"/>
              </a:ext>
            </a:extLst>
          </p:cNvPr>
          <p:cNvPicPr>
            <a:picLocks noChangeAspect="1"/>
          </p:cNvPicPr>
          <p:nvPr/>
        </p:nvPicPr>
        <p:blipFill>
          <a:blip r:embed="rId3" cstate="email"/>
          <a:stretch>
            <a:fillRect/>
          </a:stretch>
        </p:blipFill>
        <p:spPr>
          <a:xfrm>
            <a:off x="7804360" y="4922689"/>
            <a:ext cx="4228150" cy="1571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en 5">
            <a:extLst>
              <a:ext uri="{FF2B5EF4-FFF2-40B4-BE49-F238E27FC236}">
                <a16:creationId xmlns:a16="http://schemas.microsoft.com/office/drawing/2014/main" xmlns="" id="{C5B8AB48-0AC3-4DB3-BFD7-3855FAE1B3D0}"/>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411406" y="828155"/>
            <a:ext cx="1446058" cy="2632995"/>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5" cstate="email"/>
          <a:srcRect/>
          <a:stretch>
            <a:fillRect/>
          </a:stretch>
        </p:blipFill>
        <p:spPr bwMode="auto">
          <a:xfrm>
            <a:off x="144470" y="545899"/>
            <a:ext cx="3478626" cy="5760000"/>
          </a:xfrm>
          <a:prstGeom prst="rect">
            <a:avLst/>
          </a:prstGeom>
          <a:noFill/>
          <a:ln w="9525">
            <a:solidFill>
              <a:schemeClr val="bg1"/>
            </a:solidFill>
            <a:miter lim="800000"/>
            <a:headEnd/>
            <a:tailEnd/>
          </a:ln>
          <a:effectLst/>
        </p:spPr>
      </p:pic>
      <p:sp>
        <p:nvSpPr>
          <p:cNvPr id="2" name="Título 1">
            <a:extLst>
              <a:ext uri="{FF2B5EF4-FFF2-40B4-BE49-F238E27FC236}">
                <a16:creationId xmlns:a16="http://schemas.microsoft.com/office/drawing/2014/main" xmlns="" id="{7998B360-F277-4C13-8CBD-ADF377FA2C01}"/>
              </a:ext>
            </a:extLst>
          </p:cNvPr>
          <p:cNvSpPr>
            <a:spLocks noGrp="1"/>
          </p:cNvSpPr>
          <p:nvPr>
            <p:ph type="ctrTitle"/>
          </p:nvPr>
        </p:nvSpPr>
        <p:spPr>
          <a:xfrm>
            <a:off x="3613006" y="1182029"/>
            <a:ext cx="6378496" cy="2297150"/>
          </a:xfrm>
        </p:spPr>
        <p:txBody>
          <a:bodyPr>
            <a:noAutofit/>
          </a:bodyPr>
          <a:lstStyle/>
          <a:p>
            <a:pPr algn="r"/>
            <a:r>
              <a:rPr lang="es-ES" sz="3200" b="1" dirty="0">
                <a:effectLst>
                  <a:outerShdw blurRad="38100" dist="38100" dir="2700000" algn="tl">
                    <a:srgbClr val="000000">
                      <a:alpha val="43137"/>
                    </a:srgbClr>
                  </a:outerShdw>
                </a:effectLst>
              </a:rPr>
              <a:t>SÍNDROME ANTIFOSFOLÍPIDO  CON NEGATIVIZACIÓN DE ANTICUERPOS </a:t>
            </a:r>
            <a:r>
              <a:rPr lang="es-ES" sz="3200" b="1" dirty="0" smtClean="0">
                <a:effectLst>
                  <a:outerShdw blurRad="38100" dist="38100" dir="2700000" algn="tl">
                    <a:srgbClr val="000000">
                      <a:alpha val="43137"/>
                    </a:srgbClr>
                  </a:outerShdw>
                </a:effectLst>
              </a:rPr>
              <a:t>ANTI-FOSFOLÍPIDOS </a:t>
            </a:r>
            <a:r>
              <a:rPr lang="es-ES" sz="3200" b="1" dirty="0">
                <a:effectLst>
                  <a:outerShdw blurRad="38100" dist="38100" dir="2700000" algn="tl">
                    <a:srgbClr val="000000">
                      <a:alpha val="43137"/>
                    </a:srgbClr>
                  </a:outerShdw>
                </a:effectLst>
              </a:rPr>
              <a:t>DE FORMA MANTENIDA ¿RETIRAMOS ANTICOAGULACIÓN? </a:t>
            </a:r>
          </a:p>
        </p:txBody>
      </p:sp>
    </p:spTree>
    <p:extLst>
      <p:ext uri="{BB962C8B-B14F-4D97-AF65-F5344CB8AC3E}">
        <p14:creationId xmlns:p14="http://schemas.microsoft.com/office/powerpoint/2010/main" xmlns="" val="39800310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9 CuadroTexto">
            <a:extLst>
              <a:ext uri="{FF2B5EF4-FFF2-40B4-BE49-F238E27FC236}">
                <a16:creationId xmlns:a16="http://schemas.microsoft.com/office/drawing/2014/main" xmlns="" id="{E4FD76AB-DAC4-4FA2-8803-C556DCC87687}"/>
              </a:ext>
            </a:extLst>
          </p:cNvPr>
          <p:cNvSpPr txBox="1"/>
          <p:nvPr/>
        </p:nvSpPr>
        <p:spPr>
          <a:xfrm>
            <a:off x="4013200" y="5291058"/>
            <a:ext cx="8128000" cy="461665"/>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1200" b="1" dirty="0" err="1">
                <a:solidFill>
                  <a:schemeClr val="accent1"/>
                </a:solidFill>
                <a:effectLst>
                  <a:outerShdw blurRad="38100" dist="38100" dir="2700000" algn="tl">
                    <a:srgbClr val="000000">
                      <a:alpha val="43137"/>
                    </a:srgbClr>
                  </a:outerShdw>
                </a:effectLst>
                <a:latin typeface="Calibri"/>
              </a:rPr>
              <a:t>Ruiz-Irastorza</a:t>
            </a:r>
            <a:r>
              <a:rPr lang="es-ES" sz="1200" b="1" dirty="0">
                <a:solidFill>
                  <a:schemeClr val="accent1"/>
                </a:solidFill>
                <a:effectLst>
                  <a:outerShdw blurRad="38100" dist="38100" dir="2700000" algn="tl">
                    <a:srgbClr val="000000">
                      <a:alpha val="43137"/>
                    </a:srgbClr>
                  </a:outerShdw>
                </a:effectLst>
                <a:latin typeface="Calibri"/>
              </a:rPr>
              <a:t>, et al</a:t>
            </a:r>
            <a:r>
              <a:rPr lang="es-ES" sz="1200" b="1" dirty="0">
                <a:solidFill>
                  <a:srgbClr val="1F497D">
                    <a:lumMod val="75000"/>
                  </a:srgbClr>
                </a:solidFill>
                <a:effectLst>
                  <a:outerShdw blurRad="38100" dist="38100" dir="2700000" algn="tl">
                    <a:srgbClr val="000000">
                      <a:alpha val="43137"/>
                    </a:srgbClr>
                  </a:outerShdw>
                </a:effectLst>
                <a:latin typeface="Calibri"/>
              </a:rPr>
              <a:t>. A </a:t>
            </a:r>
            <a:r>
              <a:rPr lang="es-ES" sz="1200" b="1" dirty="0" err="1">
                <a:solidFill>
                  <a:srgbClr val="1F497D">
                    <a:lumMod val="75000"/>
                  </a:srgbClr>
                </a:solidFill>
                <a:effectLst>
                  <a:outerShdw blurRad="38100" dist="38100" dir="2700000" algn="tl">
                    <a:srgbClr val="000000">
                      <a:alpha val="43137"/>
                    </a:srgbClr>
                  </a:outerShdw>
                </a:effectLst>
                <a:latin typeface="Calibri"/>
              </a:rPr>
              <a:t>systematic</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review</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of</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secondary</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thromboprophilaxis</a:t>
            </a:r>
            <a:r>
              <a:rPr lang="es-ES" sz="1200" b="1" dirty="0">
                <a:solidFill>
                  <a:srgbClr val="1F497D">
                    <a:lumMod val="75000"/>
                  </a:srgbClr>
                </a:solidFill>
                <a:effectLst>
                  <a:outerShdw blurRad="38100" dist="38100" dir="2700000" algn="tl">
                    <a:srgbClr val="000000">
                      <a:alpha val="43137"/>
                    </a:srgbClr>
                  </a:outerShdw>
                </a:effectLst>
                <a:latin typeface="Calibri"/>
              </a:rPr>
              <a:t> in </a:t>
            </a:r>
            <a:r>
              <a:rPr lang="es-ES" sz="1200" b="1" dirty="0" err="1">
                <a:solidFill>
                  <a:srgbClr val="1F497D">
                    <a:lumMod val="75000"/>
                  </a:srgbClr>
                </a:solidFill>
                <a:effectLst>
                  <a:outerShdw blurRad="38100" dist="38100" dir="2700000" algn="tl">
                    <a:srgbClr val="000000">
                      <a:alpha val="43137"/>
                    </a:srgbClr>
                  </a:outerShdw>
                </a:effectLst>
                <a:latin typeface="Calibri"/>
              </a:rPr>
              <a:t>patients</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with</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antiphospholipid</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antibodies</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Arthritis</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Rheum</a:t>
            </a:r>
            <a:r>
              <a:rPr lang="es-ES" sz="1200" b="1" dirty="0">
                <a:solidFill>
                  <a:srgbClr val="1F497D">
                    <a:lumMod val="75000"/>
                  </a:srgbClr>
                </a:solidFill>
                <a:effectLst>
                  <a:outerShdw blurRad="38100" dist="38100" dir="2700000" algn="tl">
                    <a:srgbClr val="000000">
                      <a:alpha val="43137"/>
                    </a:srgbClr>
                  </a:outerShdw>
                </a:effectLst>
                <a:latin typeface="Calibri"/>
              </a:rPr>
              <a:t> 2007; 57: 1487-95</a:t>
            </a:r>
          </a:p>
        </p:txBody>
      </p:sp>
      <p:sp>
        <p:nvSpPr>
          <p:cNvPr id="9" name="9 CuadroTexto">
            <a:extLst>
              <a:ext uri="{FF2B5EF4-FFF2-40B4-BE49-F238E27FC236}">
                <a16:creationId xmlns:a16="http://schemas.microsoft.com/office/drawing/2014/main" xmlns="" id="{35400EB7-83AB-4624-AEBD-CC23CDC9DC6F}"/>
              </a:ext>
            </a:extLst>
          </p:cNvPr>
          <p:cNvSpPr txBox="1"/>
          <p:nvPr/>
        </p:nvSpPr>
        <p:spPr>
          <a:xfrm>
            <a:off x="4013200" y="5798856"/>
            <a:ext cx="8128000" cy="461665"/>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1200" b="1" dirty="0">
                <a:solidFill>
                  <a:schemeClr val="accent1"/>
                </a:solidFill>
                <a:effectLst>
                  <a:outerShdw blurRad="38100" dist="38100" dir="2700000" algn="tl">
                    <a:srgbClr val="000000">
                      <a:alpha val="43137"/>
                    </a:srgbClr>
                  </a:outerShdw>
                </a:effectLst>
                <a:latin typeface="Calibri"/>
              </a:rPr>
              <a:t>Tan BE, </a:t>
            </a:r>
            <a:r>
              <a:rPr lang="es-ES" sz="1200" b="1" dirty="0" err="1">
                <a:solidFill>
                  <a:schemeClr val="accent1"/>
                </a:solidFill>
                <a:effectLst>
                  <a:outerShdw blurRad="38100" dist="38100" dir="2700000" algn="tl">
                    <a:srgbClr val="000000">
                      <a:alpha val="43137"/>
                    </a:srgbClr>
                  </a:outerShdw>
                </a:effectLst>
                <a:latin typeface="Calibri"/>
              </a:rPr>
              <a:t>Thomg</a:t>
            </a:r>
            <a:r>
              <a:rPr lang="es-ES" sz="1200" b="1" dirty="0">
                <a:solidFill>
                  <a:schemeClr val="accent1"/>
                </a:solidFill>
                <a:effectLst>
                  <a:outerShdw blurRad="38100" dist="38100" dir="2700000" algn="tl">
                    <a:srgbClr val="000000">
                      <a:alpha val="43137"/>
                    </a:srgbClr>
                  </a:outerShdw>
                </a:effectLst>
                <a:latin typeface="Calibri"/>
              </a:rPr>
              <a:t> BY, et al. </a:t>
            </a:r>
            <a:r>
              <a:rPr lang="es-ES" sz="1200" b="1" dirty="0" err="1">
                <a:solidFill>
                  <a:srgbClr val="1F497D">
                    <a:lumMod val="75000"/>
                  </a:srgbClr>
                </a:solidFill>
                <a:effectLst>
                  <a:outerShdw blurRad="38100" dist="38100" dir="2700000" algn="tl">
                    <a:srgbClr val="000000">
                      <a:alpha val="43137"/>
                    </a:srgbClr>
                  </a:outerShdw>
                </a:effectLst>
                <a:latin typeface="Calibri"/>
              </a:rPr>
              <a:t>Clinical</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manifestation</a:t>
            </a:r>
            <a:r>
              <a:rPr lang="es-ES" sz="1200" b="1" dirty="0">
                <a:solidFill>
                  <a:srgbClr val="1F497D">
                    <a:lumMod val="75000"/>
                  </a:srgbClr>
                </a:solidFill>
                <a:effectLst>
                  <a:outerShdw blurRad="38100" dist="38100" dir="2700000" algn="tl">
                    <a:srgbClr val="000000">
                      <a:alpha val="43137"/>
                    </a:srgbClr>
                  </a:outerShdw>
                </a:effectLst>
                <a:latin typeface="Calibri"/>
              </a:rPr>
              <a:t> and </a:t>
            </a:r>
            <a:r>
              <a:rPr lang="es-ES" sz="1200" b="1" dirty="0" err="1">
                <a:solidFill>
                  <a:srgbClr val="1F497D">
                    <a:lumMod val="75000"/>
                  </a:srgbClr>
                </a:solidFill>
                <a:effectLst>
                  <a:outerShdw blurRad="38100" dist="38100" dir="2700000" algn="tl">
                    <a:srgbClr val="000000">
                      <a:alpha val="43137"/>
                    </a:srgbClr>
                  </a:outerShdw>
                </a:effectLst>
                <a:latin typeface="Calibri"/>
              </a:rPr>
              <a:t>outcomes</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of</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antithrombotic</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treatment</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of</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the</a:t>
            </a:r>
            <a:r>
              <a:rPr lang="es-ES" sz="1200" b="1" dirty="0">
                <a:solidFill>
                  <a:srgbClr val="1F497D">
                    <a:lumMod val="75000"/>
                  </a:srgbClr>
                </a:solidFill>
                <a:effectLst>
                  <a:outerShdw blurRad="38100" dist="38100" dir="2700000" algn="tl">
                    <a:srgbClr val="000000">
                      <a:alpha val="43137"/>
                    </a:srgbClr>
                  </a:outerShdw>
                </a:effectLst>
                <a:latin typeface="Calibri"/>
              </a:rPr>
              <a:t> Tan </a:t>
            </a:r>
            <a:r>
              <a:rPr lang="es-ES" sz="1200" b="1" dirty="0" err="1">
                <a:solidFill>
                  <a:srgbClr val="1F497D">
                    <a:lumMod val="75000"/>
                  </a:srgbClr>
                </a:solidFill>
                <a:effectLst>
                  <a:outerShdw blurRad="38100" dist="38100" dir="2700000" algn="tl">
                    <a:srgbClr val="000000">
                      <a:alpha val="43137"/>
                    </a:srgbClr>
                  </a:outerShdw>
                </a:effectLst>
                <a:latin typeface="Calibri"/>
              </a:rPr>
              <a:t>Tock</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Seng</a:t>
            </a:r>
            <a:r>
              <a:rPr lang="es-ES" sz="1200" b="1" dirty="0">
                <a:solidFill>
                  <a:srgbClr val="1F497D">
                    <a:lumMod val="75000"/>
                  </a:srgbClr>
                </a:solidFill>
                <a:effectLst>
                  <a:outerShdw blurRad="38100" dist="38100" dir="2700000" algn="tl">
                    <a:srgbClr val="000000">
                      <a:alpha val="43137"/>
                    </a:srgbClr>
                  </a:outerShdw>
                </a:effectLst>
                <a:latin typeface="Calibri"/>
              </a:rPr>
              <a:t>  Hospital </a:t>
            </a:r>
            <a:r>
              <a:rPr lang="es-ES" sz="1200" b="1" dirty="0" err="1">
                <a:solidFill>
                  <a:srgbClr val="1F497D">
                    <a:lumMod val="75000"/>
                  </a:srgbClr>
                </a:solidFill>
                <a:effectLst>
                  <a:outerShdw blurRad="38100" dist="38100" dir="2700000" algn="tl">
                    <a:srgbClr val="000000">
                      <a:alpha val="43137"/>
                    </a:srgbClr>
                  </a:outerShdw>
                </a:effectLst>
                <a:latin typeface="Calibri"/>
              </a:rPr>
              <a:t>Singapore</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Antiphospholipid</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Syndrome</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cohort</a:t>
            </a:r>
            <a:r>
              <a:rPr lang="es-ES" sz="1200" b="1" dirty="0">
                <a:solidFill>
                  <a:srgbClr val="1F497D">
                    <a:lumMod val="75000"/>
                  </a:srgbClr>
                </a:solidFill>
                <a:effectLst>
                  <a:outerShdw blurRad="38100" dist="38100" dir="2700000" algn="tl">
                    <a:srgbClr val="000000">
                      <a:alpha val="43137"/>
                    </a:srgbClr>
                  </a:outerShdw>
                </a:effectLst>
                <a:latin typeface="Calibri"/>
              </a:rPr>
              <a:t>.  Lupus 2009; 18: 752-58</a:t>
            </a:r>
          </a:p>
        </p:txBody>
      </p:sp>
      <p:sp>
        <p:nvSpPr>
          <p:cNvPr id="10" name="9 CuadroTexto">
            <a:extLst>
              <a:ext uri="{FF2B5EF4-FFF2-40B4-BE49-F238E27FC236}">
                <a16:creationId xmlns:a16="http://schemas.microsoft.com/office/drawing/2014/main" xmlns="" id="{14D3CFB3-19FC-4D50-8524-9F1658C1C97D}"/>
              </a:ext>
            </a:extLst>
          </p:cNvPr>
          <p:cNvSpPr txBox="1"/>
          <p:nvPr/>
        </p:nvSpPr>
        <p:spPr>
          <a:xfrm>
            <a:off x="4013200" y="6326974"/>
            <a:ext cx="8128000" cy="461665"/>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1200" b="1" dirty="0">
                <a:solidFill>
                  <a:schemeClr val="accent1"/>
                </a:solidFill>
                <a:effectLst>
                  <a:outerShdw blurRad="38100" dist="38100" dir="2700000" algn="tl">
                    <a:srgbClr val="000000">
                      <a:alpha val="43137"/>
                    </a:srgbClr>
                  </a:outerShdw>
                </a:effectLst>
                <a:latin typeface="Calibri"/>
              </a:rPr>
              <a:t>Cervera R , et al. </a:t>
            </a:r>
            <a:r>
              <a:rPr lang="es-ES" sz="1200" b="1" dirty="0" err="1">
                <a:solidFill>
                  <a:srgbClr val="1F497D">
                    <a:lumMod val="75000"/>
                  </a:srgbClr>
                </a:solidFill>
                <a:effectLst>
                  <a:outerShdw blurRad="38100" dist="38100" dir="2700000" algn="tl">
                    <a:srgbClr val="000000">
                      <a:alpha val="43137"/>
                    </a:srgbClr>
                  </a:outerShdw>
                </a:effectLst>
                <a:latin typeface="Calibri"/>
              </a:rPr>
              <a:t>Antiphospholipid</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Syndrome</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clinical</a:t>
            </a:r>
            <a:r>
              <a:rPr lang="es-ES" sz="1200" b="1" dirty="0">
                <a:solidFill>
                  <a:srgbClr val="1F497D">
                    <a:lumMod val="75000"/>
                  </a:srgbClr>
                </a:solidFill>
                <a:effectLst>
                  <a:outerShdw blurRad="38100" dist="38100" dir="2700000" algn="tl">
                    <a:srgbClr val="000000">
                      <a:alpha val="43137"/>
                    </a:srgbClr>
                  </a:outerShdw>
                </a:effectLst>
                <a:latin typeface="Calibri"/>
              </a:rPr>
              <a:t> and </a:t>
            </a:r>
            <a:r>
              <a:rPr lang="es-ES" sz="1200" b="1" dirty="0" err="1">
                <a:solidFill>
                  <a:srgbClr val="1F497D">
                    <a:lumMod val="75000"/>
                  </a:srgbClr>
                </a:solidFill>
                <a:effectLst>
                  <a:outerShdw blurRad="38100" dist="38100" dir="2700000" algn="tl">
                    <a:srgbClr val="000000">
                      <a:alpha val="43137"/>
                    </a:srgbClr>
                  </a:outerShdw>
                </a:effectLst>
                <a:latin typeface="Calibri"/>
              </a:rPr>
              <a:t>immunlogic</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manifestation</a:t>
            </a:r>
            <a:r>
              <a:rPr lang="es-ES" sz="1200" b="1" dirty="0">
                <a:solidFill>
                  <a:srgbClr val="1F497D">
                    <a:lumMod val="75000"/>
                  </a:srgbClr>
                </a:solidFill>
                <a:effectLst>
                  <a:outerShdw blurRad="38100" dist="38100" dir="2700000" algn="tl">
                    <a:srgbClr val="000000">
                      <a:alpha val="43137"/>
                    </a:srgbClr>
                  </a:outerShdw>
                </a:effectLst>
                <a:latin typeface="Calibri"/>
              </a:rPr>
              <a:t> and </a:t>
            </a:r>
            <a:r>
              <a:rPr lang="es-ES" sz="1200" b="1" dirty="0" err="1">
                <a:solidFill>
                  <a:srgbClr val="1F497D">
                    <a:lumMod val="75000"/>
                  </a:srgbClr>
                </a:solidFill>
                <a:effectLst>
                  <a:outerShdw blurRad="38100" dist="38100" dir="2700000" algn="tl">
                    <a:srgbClr val="000000">
                      <a:alpha val="43137"/>
                    </a:srgbClr>
                  </a:outerShdw>
                </a:effectLst>
                <a:latin typeface="Calibri"/>
              </a:rPr>
              <a:t>petterns</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of</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the</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disease</a:t>
            </a:r>
            <a:r>
              <a:rPr lang="es-ES" sz="1200" b="1" dirty="0">
                <a:solidFill>
                  <a:srgbClr val="1F497D">
                    <a:lumMod val="75000"/>
                  </a:srgbClr>
                </a:solidFill>
                <a:effectLst>
                  <a:outerShdw blurRad="38100" dist="38100" dir="2700000" algn="tl">
                    <a:srgbClr val="000000">
                      <a:alpha val="43137"/>
                    </a:srgbClr>
                  </a:outerShdw>
                </a:effectLst>
                <a:latin typeface="Calibri"/>
              </a:rPr>
              <a:t> expresión in a </a:t>
            </a:r>
            <a:r>
              <a:rPr lang="es-ES" sz="1200" b="1" dirty="0" err="1">
                <a:solidFill>
                  <a:srgbClr val="1F497D">
                    <a:lumMod val="75000"/>
                  </a:srgbClr>
                </a:solidFill>
                <a:effectLst>
                  <a:outerShdw blurRad="38100" dist="38100" dir="2700000" algn="tl">
                    <a:srgbClr val="000000">
                      <a:alpha val="43137"/>
                    </a:srgbClr>
                  </a:outerShdw>
                </a:effectLst>
                <a:latin typeface="Calibri"/>
              </a:rPr>
              <a:t>cohort</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of</a:t>
            </a:r>
            <a:r>
              <a:rPr lang="es-ES" sz="1200" b="1" dirty="0">
                <a:solidFill>
                  <a:srgbClr val="1F497D">
                    <a:lumMod val="75000"/>
                  </a:srgbClr>
                </a:solidFill>
                <a:effectLst>
                  <a:outerShdw blurRad="38100" dist="38100" dir="2700000" algn="tl">
                    <a:srgbClr val="000000">
                      <a:alpha val="43137"/>
                    </a:srgbClr>
                  </a:outerShdw>
                </a:effectLst>
                <a:latin typeface="Calibri"/>
              </a:rPr>
              <a:t> 1000 </a:t>
            </a:r>
            <a:r>
              <a:rPr lang="es-ES" sz="1200" b="1" dirty="0" err="1">
                <a:solidFill>
                  <a:srgbClr val="1F497D">
                    <a:lumMod val="75000"/>
                  </a:srgbClr>
                </a:solidFill>
                <a:effectLst>
                  <a:outerShdw blurRad="38100" dist="38100" dir="2700000" algn="tl">
                    <a:srgbClr val="000000">
                      <a:alpha val="43137"/>
                    </a:srgbClr>
                  </a:outerShdw>
                </a:effectLst>
                <a:latin typeface="Calibri"/>
              </a:rPr>
              <a:t>patients</a:t>
            </a:r>
            <a:r>
              <a:rPr lang="es-ES" sz="1200" b="1" dirty="0">
                <a:solidFill>
                  <a:srgbClr val="1F497D">
                    <a:lumMod val="75000"/>
                  </a:srgbClr>
                </a:solidFill>
                <a:effectLst>
                  <a:outerShdw blurRad="38100" dist="38100" dir="2700000" algn="tl">
                    <a:srgbClr val="000000">
                      <a:alpha val="43137"/>
                    </a:srgbClr>
                  </a:outerShdw>
                </a:effectLst>
                <a:latin typeface="Calibri"/>
              </a:rPr>
              <a:t> . </a:t>
            </a:r>
            <a:r>
              <a:rPr lang="es-ES" sz="1200" b="1" dirty="0" err="1">
                <a:solidFill>
                  <a:srgbClr val="1F497D">
                    <a:lumMod val="75000"/>
                  </a:srgbClr>
                </a:solidFill>
                <a:effectLst>
                  <a:outerShdw blurRad="38100" dist="38100" dir="2700000" algn="tl">
                    <a:srgbClr val="000000">
                      <a:alpha val="43137"/>
                    </a:srgbClr>
                  </a:outerShdw>
                </a:effectLst>
                <a:latin typeface="Calibri"/>
              </a:rPr>
              <a:t>Arthritis</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Rheum</a:t>
            </a:r>
            <a:r>
              <a:rPr lang="es-ES" sz="1200" b="1" dirty="0">
                <a:solidFill>
                  <a:srgbClr val="1F497D">
                    <a:lumMod val="75000"/>
                  </a:srgbClr>
                </a:solidFill>
                <a:effectLst>
                  <a:outerShdw blurRad="38100" dist="38100" dir="2700000" algn="tl">
                    <a:srgbClr val="000000">
                      <a:alpha val="43137"/>
                    </a:srgbClr>
                  </a:outerShdw>
                </a:effectLst>
                <a:latin typeface="Calibri"/>
              </a:rPr>
              <a:t>  2002; 46:1019-27</a:t>
            </a:r>
          </a:p>
        </p:txBody>
      </p:sp>
      <p:pic>
        <p:nvPicPr>
          <p:cNvPr id="11" name="Imagen 10">
            <a:extLst>
              <a:ext uri="{FF2B5EF4-FFF2-40B4-BE49-F238E27FC236}">
                <a16:creationId xmlns:a16="http://schemas.microsoft.com/office/drawing/2014/main" xmlns="" id="{012BD1D2-58E9-459C-9E48-4610FC78078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9493" y="493958"/>
            <a:ext cx="3124401" cy="2935042"/>
          </a:xfrm>
          <a:prstGeom prst="rect">
            <a:avLst/>
          </a:prstGeom>
        </p:spPr>
      </p:pic>
      <p:graphicFrame>
        <p:nvGraphicFramePr>
          <p:cNvPr id="2" name="Diagrama 1">
            <a:extLst>
              <a:ext uri="{FF2B5EF4-FFF2-40B4-BE49-F238E27FC236}">
                <a16:creationId xmlns:a16="http://schemas.microsoft.com/office/drawing/2014/main" xmlns="" id="{1430E522-F609-43A4-A0F5-8C0E2B8F2526}"/>
              </a:ext>
            </a:extLst>
          </p:cNvPr>
          <p:cNvGraphicFramePr/>
          <p:nvPr>
            <p:extLst>
              <p:ext uri="{D42A27DB-BD31-4B8C-83A1-F6EECF244321}">
                <p14:modId xmlns:p14="http://schemas.microsoft.com/office/powerpoint/2010/main" xmlns="" val="1737062735"/>
              </p:ext>
            </p:extLst>
          </p:nvPr>
        </p:nvGraphicFramePr>
        <p:xfrm>
          <a:off x="4135120" y="14633"/>
          <a:ext cx="7945120" cy="52561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 Box 12">
            <a:extLst>
              <a:ext uri="{FF2B5EF4-FFF2-40B4-BE49-F238E27FC236}">
                <a16:creationId xmlns:a16="http://schemas.microsoft.com/office/drawing/2014/main" xmlns="" id="{60905E8A-988B-45CB-AB3C-086386EC22F7}"/>
              </a:ext>
            </a:extLst>
          </p:cNvPr>
          <p:cNvSpPr txBox="1">
            <a:spLocks noChangeArrowheads="1"/>
          </p:cNvSpPr>
          <p:nvPr/>
        </p:nvSpPr>
        <p:spPr bwMode="auto">
          <a:xfrm>
            <a:off x="263208" y="3891122"/>
            <a:ext cx="3495992" cy="2677656"/>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3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_tradnl" sz="2400" dirty="0"/>
              <a:t>Pacientes con SAF y trombosis arteriales. </a:t>
            </a:r>
          </a:p>
          <a:p>
            <a:r>
              <a:rPr lang="es-ES_tradnl" sz="2400" dirty="0"/>
              <a:t>Anticoagulación con dicumarínicos a rango &gt;3 o INR 2-3 + AAS. </a:t>
            </a:r>
          </a:p>
          <a:p>
            <a:r>
              <a:rPr lang="es-ES_tradnl" sz="2400" dirty="0"/>
              <a:t>No grado de evidencia por falta de consenso</a:t>
            </a:r>
          </a:p>
        </p:txBody>
      </p:sp>
    </p:spTree>
    <p:extLst>
      <p:ext uri="{BB962C8B-B14F-4D97-AF65-F5344CB8AC3E}">
        <p14:creationId xmlns:p14="http://schemas.microsoft.com/office/powerpoint/2010/main" xmlns="" val="20017117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9 CuadroTexto">
            <a:extLst>
              <a:ext uri="{FF2B5EF4-FFF2-40B4-BE49-F238E27FC236}">
                <a16:creationId xmlns:a16="http://schemas.microsoft.com/office/drawing/2014/main" xmlns="" id="{E4FD76AB-DAC4-4FA2-8803-C556DCC87687}"/>
              </a:ext>
            </a:extLst>
          </p:cNvPr>
          <p:cNvSpPr txBox="1"/>
          <p:nvPr/>
        </p:nvSpPr>
        <p:spPr>
          <a:xfrm>
            <a:off x="4013200" y="5910818"/>
            <a:ext cx="8128000" cy="461665"/>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1200" b="1" dirty="0" err="1">
                <a:solidFill>
                  <a:schemeClr val="accent1"/>
                </a:solidFill>
                <a:effectLst>
                  <a:outerShdw blurRad="38100" dist="38100" dir="2700000" algn="tl">
                    <a:srgbClr val="000000">
                      <a:alpha val="43137"/>
                    </a:srgbClr>
                  </a:outerShdw>
                </a:effectLst>
                <a:latin typeface="Calibri"/>
              </a:rPr>
              <a:t>Urbanus</a:t>
            </a:r>
            <a:r>
              <a:rPr lang="es-ES" sz="1200" b="1" dirty="0">
                <a:solidFill>
                  <a:schemeClr val="accent1"/>
                </a:solidFill>
                <a:effectLst>
                  <a:outerShdw blurRad="38100" dist="38100" dir="2700000" algn="tl">
                    <a:srgbClr val="000000">
                      <a:alpha val="43137"/>
                    </a:srgbClr>
                  </a:outerShdw>
                </a:effectLst>
                <a:latin typeface="Calibri"/>
              </a:rPr>
              <a:t> RT, et al</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Antiphospolipid</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antiobodies</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an</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the</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risk</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of</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myocardial</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infarction</a:t>
            </a:r>
            <a:r>
              <a:rPr lang="es-ES" sz="1200" b="1" dirty="0">
                <a:solidFill>
                  <a:srgbClr val="1F497D">
                    <a:lumMod val="75000"/>
                  </a:srgbClr>
                </a:solidFill>
                <a:effectLst>
                  <a:outerShdw blurRad="38100" dist="38100" dir="2700000" algn="tl">
                    <a:srgbClr val="000000">
                      <a:alpha val="43137"/>
                    </a:srgbClr>
                  </a:outerShdw>
                </a:effectLst>
                <a:latin typeface="Calibri"/>
              </a:rPr>
              <a:t> and </a:t>
            </a:r>
            <a:r>
              <a:rPr lang="es-ES" sz="1200" b="1" dirty="0" err="1">
                <a:solidFill>
                  <a:srgbClr val="1F497D">
                    <a:lumMod val="75000"/>
                  </a:srgbClr>
                </a:solidFill>
                <a:effectLst>
                  <a:outerShdw blurRad="38100" dist="38100" dir="2700000" algn="tl">
                    <a:srgbClr val="000000">
                      <a:alpha val="43137"/>
                    </a:srgbClr>
                  </a:outerShdw>
                </a:effectLst>
                <a:latin typeface="Calibri"/>
              </a:rPr>
              <a:t>stroke</a:t>
            </a:r>
            <a:r>
              <a:rPr lang="es-ES" sz="1200" b="1" dirty="0">
                <a:solidFill>
                  <a:srgbClr val="1F497D">
                    <a:lumMod val="75000"/>
                  </a:srgbClr>
                </a:solidFill>
                <a:effectLst>
                  <a:outerShdw blurRad="38100" dist="38100" dir="2700000" algn="tl">
                    <a:srgbClr val="000000">
                      <a:alpha val="43137"/>
                    </a:srgbClr>
                  </a:outerShdw>
                </a:effectLst>
                <a:latin typeface="Calibri"/>
              </a:rPr>
              <a:t> in Young </a:t>
            </a:r>
            <a:r>
              <a:rPr lang="es-ES" sz="1200" b="1" dirty="0" err="1">
                <a:solidFill>
                  <a:srgbClr val="1F497D">
                    <a:lumMod val="75000"/>
                  </a:srgbClr>
                </a:solidFill>
                <a:effectLst>
                  <a:outerShdw blurRad="38100" dist="38100" dir="2700000" algn="tl">
                    <a:srgbClr val="000000">
                      <a:alpha val="43137"/>
                    </a:srgbClr>
                  </a:outerShdw>
                </a:effectLst>
                <a:latin typeface="Calibri"/>
              </a:rPr>
              <a:t>women</a:t>
            </a:r>
            <a:r>
              <a:rPr lang="es-ES" sz="1200" b="1" dirty="0">
                <a:solidFill>
                  <a:srgbClr val="1F497D">
                    <a:lumMod val="75000"/>
                  </a:srgbClr>
                </a:solidFill>
                <a:effectLst>
                  <a:outerShdw blurRad="38100" dist="38100" dir="2700000" algn="tl">
                    <a:srgbClr val="000000">
                      <a:alpha val="43137"/>
                    </a:srgbClr>
                  </a:outerShdw>
                </a:effectLst>
                <a:latin typeface="Calibri"/>
              </a:rPr>
              <a:t> in </a:t>
            </a:r>
            <a:r>
              <a:rPr lang="es-ES" sz="1200" b="1" dirty="0" err="1">
                <a:solidFill>
                  <a:srgbClr val="1F497D">
                    <a:lumMod val="75000"/>
                  </a:srgbClr>
                </a:solidFill>
                <a:effectLst>
                  <a:outerShdw blurRad="38100" dist="38100" dir="2700000" algn="tl">
                    <a:srgbClr val="000000">
                      <a:alpha val="43137"/>
                    </a:srgbClr>
                  </a:outerShdw>
                </a:effectLst>
                <a:latin typeface="Calibri"/>
              </a:rPr>
              <a:t>the</a:t>
            </a:r>
            <a:r>
              <a:rPr lang="es-ES" sz="1200" b="1" dirty="0">
                <a:solidFill>
                  <a:srgbClr val="1F497D">
                    <a:lumMod val="75000"/>
                  </a:srgbClr>
                </a:solidFill>
                <a:effectLst>
                  <a:outerShdw blurRad="38100" dist="38100" dir="2700000" algn="tl">
                    <a:srgbClr val="000000">
                      <a:alpha val="43137"/>
                    </a:srgbClr>
                  </a:outerShdw>
                </a:effectLst>
                <a:latin typeface="Calibri"/>
              </a:rPr>
              <a:t> RATIO </a:t>
            </a:r>
            <a:r>
              <a:rPr lang="es-ES" sz="1200" b="1" dirty="0" err="1">
                <a:solidFill>
                  <a:srgbClr val="1F497D">
                    <a:lumMod val="75000"/>
                  </a:srgbClr>
                </a:solidFill>
                <a:effectLst>
                  <a:outerShdw blurRad="38100" dist="38100" dir="2700000" algn="tl">
                    <a:srgbClr val="000000">
                      <a:alpha val="43137"/>
                    </a:srgbClr>
                  </a:outerShdw>
                </a:effectLst>
                <a:latin typeface="Calibri"/>
              </a:rPr>
              <a:t>study</a:t>
            </a:r>
            <a:r>
              <a:rPr lang="es-ES" sz="1200" b="1" dirty="0">
                <a:solidFill>
                  <a:srgbClr val="1F497D">
                    <a:lumMod val="75000"/>
                  </a:srgbClr>
                </a:solidFill>
                <a:effectLst>
                  <a:outerShdw blurRad="38100" dist="38100" dir="2700000" algn="tl">
                    <a:srgbClr val="000000">
                      <a:alpha val="43137"/>
                    </a:srgbClr>
                  </a:outerShdw>
                </a:effectLst>
                <a:latin typeface="Calibri"/>
              </a:rPr>
              <a:t>: a case control </a:t>
            </a:r>
            <a:r>
              <a:rPr lang="es-ES" sz="1200" b="1" dirty="0" err="1">
                <a:solidFill>
                  <a:srgbClr val="1F497D">
                    <a:lumMod val="75000"/>
                  </a:srgbClr>
                </a:solidFill>
                <a:effectLst>
                  <a:outerShdw blurRad="38100" dist="38100" dir="2700000" algn="tl">
                    <a:srgbClr val="000000">
                      <a:alpha val="43137"/>
                    </a:srgbClr>
                  </a:outerShdw>
                </a:effectLst>
                <a:latin typeface="Calibri"/>
              </a:rPr>
              <a:t>study</a:t>
            </a:r>
            <a:r>
              <a:rPr lang="es-ES" sz="1200" b="1" dirty="0">
                <a:solidFill>
                  <a:srgbClr val="1F497D">
                    <a:lumMod val="75000"/>
                  </a:srgbClr>
                </a:solidFill>
                <a:effectLst>
                  <a:outerShdw blurRad="38100" dist="38100" dir="2700000" algn="tl">
                    <a:srgbClr val="000000">
                      <a:alpha val="43137"/>
                    </a:srgbClr>
                  </a:outerShdw>
                </a:effectLst>
                <a:latin typeface="Calibri"/>
              </a:rPr>
              <a:t>. Lancet Neurol 2009;8:998-1005</a:t>
            </a:r>
          </a:p>
        </p:txBody>
      </p:sp>
      <p:sp>
        <p:nvSpPr>
          <p:cNvPr id="9" name="9 CuadroTexto">
            <a:extLst>
              <a:ext uri="{FF2B5EF4-FFF2-40B4-BE49-F238E27FC236}">
                <a16:creationId xmlns:a16="http://schemas.microsoft.com/office/drawing/2014/main" xmlns="" id="{35400EB7-83AB-4624-AEBD-CC23CDC9DC6F}"/>
              </a:ext>
            </a:extLst>
          </p:cNvPr>
          <p:cNvSpPr txBox="1"/>
          <p:nvPr/>
        </p:nvSpPr>
        <p:spPr>
          <a:xfrm>
            <a:off x="4013200" y="6428776"/>
            <a:ext cx="8128000" cy="276999"/>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1200" b="1" dirty="0" err="1">
                <a:solidFill>
                  <a:schemeClr val="accent1"/>
                </a:solidFill>
                <a:effectLst>
                  <a:outerShdw blurRad="38100" dist="38100" dir="2700000" algn="tl">
                    <a:srgbClr val="000000">
                      <a:alpha val="43137"/>
                    </a:srgbClr>
                  </a:outerShdw>
                </a:effectLst>
                <a:latin typeface="Calibri"/>
              </a:rPr>
              <a:t>Sciascia</a:t>
            </a:r>
            <a:r>
              <a:rPr lang="es-ES" sz="1200" b="1" dirty="0">
                <a:solidFill>
                  <a:schemeClr val="accent1"/>
                </a:solidFill>
                <a:effectLst>
                  <a:outerShdw blurRad="38100" dist="38100" dir="2700000" algn="tl">
                    <a:srgbClr val="000000">
                      <a:alpha val="43137"/>
                    </a:srgbClr>
                  </a:outerShdw>
                </a:effectLst>
                <a:latin typeface="Calibri"/>
              </a:rPr>
              <a:t> S, et al. </a:t>
            </a:r>
            <a:r>
              <a:rPr lang="es-ES" sz="1200" b="1" dirty="0" err="1">
                <a:solidFill>
                  <a:schemeClr val="tx1"/>
                </a:solidFill>
                <a:effectLst>
                  <a:outerShdw blurRad="38100" dist="38100" dir="2700000" algn="tl">
                    <a:srgbClr val="000000">
                      <a:alpha val="43137"/>
                    </a:srgbClr>
                  </a:outerShdw>
                </a:effectLst>
                <a:latin typeface="Calibri"/>
              </a:rPr>
              <a:t>The</a:t>
            </a:r>
            <a:r>
              <a:rPr lang="es-ES" sz="1200" b="1" dirty="0">
                <a:solidFill>
                  <a:schemeClr val="tx1"/>
                </a:solidFill>
                <a:effectLst>
                  <a:outerShdw blurRad="38100" dist="38100" dir="2700000" algn="tl">
                    <a:srgbClr val="000000">
                      <a:alpha val="43137"/>
                    </a:srgbClr>
                  </a:outerShdw>
                </a:effectLst>
                <a:latin typeface="Calibri"/>
              </a:rPr>
              <a:t> global </a:t>
            </a:r>
            <a:r>
              <a:rPr lang="es-ES" sz="1200" b="1" dirty="0" err="1">
                <a:solidFill>
                  <a:schemeClr val="tx1"/>
                </a:solidFill>
                <a:effectLst>
                  <a:outerShdw blurRad="38100" dist="38100" dir="2700000" algn="tl">
                    <a:srgbClr val="000000">
                      <a:alpha val="43137"/>
                    </a:srgbClr>
                  </a:outerShdw>
                </a:effectLst>
                <a:latin typeface="Calibri"/>
              </a:rPr>
              <a:t>antiphospholipid</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syndrome</a:t>
            </a:r>
            <a:r>
              <a:rPr lang="es-ES" sz="1200" b="1" dirty="0">
                <a:solidFill>
                  <a:schemeClr val="tx1"/>
                </a:solidFill>
                <a:effectLst>
                  <a:outerShdw blurRad="38100" dist="38100" dir="2700000" algn="tl">
                    <a:srgbClr val="000000">
                      <a:alpha val="43137"/>
                    </a:srgbClr>
                  </a:outerShdw>
                </a:effectLst>
                <a:latin typeface="Calibri"/>
              </a:rPr>
              <a:t> score. </a:t>
            </a:r>
            <a:r>
              <a:rPr lang="es-ES" sz="1200" b="1" dirty="0" err="1">
                <a:solidFill>
                  <a:schemeClr val="tx1"/>
                </a:solidFill>
                <a:effectLst>
                  <a:outerShdw blurRad="38100" dist="38100" dir="2700000" algn="tl">
                    <a:srgbClr val="000000">
                      <a:alpha val="43137"/>
                    </a:srgbClr>
                  </a:outerShdw>
                </a:effectLst>
                <a:latin typeface="Calibri"/>
              </a:rPr>
              <a:t>Rheumatology</a:t>
            </a:r>
            <a:r>
              <a:rPr lang="es-ES" sz="1200" b="1" dirty="0">
                <a:solidFill>
                  <a:schemeClr val="tx1"/>
                </a:solidFill>
                <a:effectLst>
                  <a:outerShdw blurRad="38100" dist="38100" dir="2700000" algn="tl">
                    <a:srgbClr val="000000">
                      <a:alpha val="43137"/>
                    </a:srgbClr>
                  </a:outerShdw>
                </a:effectLst>
                <a:latin typeface="Calibri"/>
              </a:rPr>
              <a:t> 2013;52: 1397-403</a:t>
            </a:r>
          </a:p>
        </p:txBody>
      </p:sp>
      <p:sp>
        <p:nvSpPr>
          <p:cNvPr id="12" name="1 Rectángulo">
            <a:extLst>
              <a:ext uri="{FF2B5EF4-FFF2-40B4-BE49-F238E27FC236}">
                <a16:creationId xmlns:a16="http://schemas.microsoft.com/office/drawing/2014/main" xmlns="" id="{58293612-B17E-4221-9DC0-F5A9348CF0A4}"/>
              </a:ext>
            </a:extLst>
          </p:cNvPr>
          <p:cNvSpPr/>
          <p:nvPr/>
        </p:nvSpPr>
        <p:spPr>
          <a:xfrm>
            <a:off x="93941" y="116496"/>
            <a:ext cx="6388139" cy="1200329"/>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trombosis</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Perfil</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de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de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aafl</a:t>
            </a:r>
            <a:endPar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Imagen 3">
            <a:extLst>
              <a:ext uri="{FF2B5EF4-FFF2-40B4-BE49-F238E27FC236}">
                <a16:creationId xmlns:a16="http://schemas.microsoft.com/office/drawing/2014/main" xmlns="" id="{6814E92D-469F-4281-93C1-EF4407DE15B2}"/>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9246762" y="-35436"/>
            <a:ext cx="2476715" cy="1966130"/>
          </a:xfrm>
          <a:prstGeom prst="rect">
            <a:avLst/>
          </a:prstGeom>
        </p:spPr>
      </p:pic>
      <p:sp>
        <p:nvSpPr>
          <p:cNvPr id="13" name="3 CuadroTexto">
            <a:extLst>
              <a:ext uri="{FF2B5EF4-FFF2-40B4-BE49-F238E27FC236}">
                <a16:creationId xmlns:a16="http://schemas.microsoft.com/office/drawing/2014/main" xmlns="" id="{A9F02D07-8344-4E9D-BFEE-F27CE3554F6B}"/>
              </a:ext>
            </a:extLst>
          </p:cNvPr>
          <p:cNvSpPr txBox="1"/>
          <p:nvPr/>
        </p:nvSpPr>
        <p:spPr>
          <a:xfrm>
            <a:off x="586408" y="2109748"/>
            <a:ext cx="7344816"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AL es el AAFL mayor relación con trombosis</a:t>
            </a:r>
          </a:p>
        </p:txBody>
      </p:sp>
      <p:sp>
        <p:nvSpPr>
          <p:cNvPr id="14" name="8 CuadroTexto">
            <a:extLst>
              <a:ext uri="{FF2B5EF4-FFF2-40B4-BE49-F238E27FC236}">
                <a16:creationId xmlns:a16="http://schemas.microsoft.com/office/drawing/2014/main" xmlns="" id="{076C9208-81B1-4B7D-B195-C984CA40D360}"/>
              </a:ext>
            </a:extLst>
          </p:cNvPr>
          <p:cNvSpPr txBox="1"/>
          <p:nvPr/>
        </p:nvSpPr>
        <p:spPr>
          <a:xfrm>
            <a:off x="1396152" y="2755384"/>
            <a:ext cx="8713048"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Incremento riesgo ictus 48 veces ♀ &lt; 50 años</a:t>
            </a:r>
          </a:p>
        </p:txBody>
      </p:sp>
      <p:sp>
        <p:nvSpPr>
          <p:cNvPr id="15" name="8 CuadroTexto">
            <a:extLst>
              <a:ext uri="{FF2B5EF4-FFF2-40B4-BE49-F238E27FC236}">
                <a16:creationId xmlns:a16="http://schemas.microsoft.com/office/drawing/2014/main" xmlns="" id="{D95C137D-FABB-4AA6-8BC2-783A4BDA8A0B}"/>
              </a:ext>
            </a:extLst>
          </p:cNvPr>
          <p:cNvSpPr txBox="1"/>
          <p:nvPr/>
        </p:nvSpPr>
        <p:spPr>
          <a:xfrm>
            <a:off x="1385992" y="3385304"/>
            <a:ext cx="8713048" cy="461665"/>
          </a:xfrm>
          <a:prstGeom prst="rect">
            <a:avLst/>
          </a:prstGeom>
          <a:solidFill>
            <a:schemeClr val="accent6">
              <a:lumMod val="60000"/>
              <a:lumOff val="40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LES → AL: 6 Veces más riesgo ETEV </a:t>
            </a:r>
            <a:r>
              <a:rPr lang="es-ES" sz="2400" dirty="0">
                <a:ln w="0"/>
                <a:solidFill>
                  <a:schemeClr val="accent1">
                    <a:lumMod val="50000"/>
                  </a:schemeClr>
                </a:solidFill>
                <a:effectLst>
                  <a:outerShdw blurRad="50800" dist="38100" dir="18900000" algn="bl" rotWithShape="0">
                    <a:prstClr val="black">
                      <a:alpha val="40000"/>
                    </a:prstClr>
                  </a:outerShdw>
                </a:effectLst>
                <a:latin typeface="Arial" pitchFamily="34" charset="0"/>
                <a:cs typeface="Arial" pitchFamily="34" charset="0"/>
              </a:rPr>
              <a:t>(</a:t>
            </a:r>
            <a:r>
              <a:rPr lang="es-ES" sz="2400" dirty="0" err="1">
                <a:ln w="0"/>
                <a:solidFill>
                  <a:schemeClr val="accent1">
                    <a:lumMod val="50000"/>
                  </a:schemeClr>
                </a:solidFill>
                <a:effectLst>
                  <a:outerShdw blurRad="50800" dist="38100" dir="18900000" algn="bl" rotWithShape="0">
                    <a:prstClr val="black">
                      <a:alpha val="40000"/>
                    </a:prstClr>
                  </a:outerShdw>
                </a:effectLst>
                <a:latin typeface="Arial" pitchFamily="34" charset="0"/>
                <a:cs typeface="Arial" pitchFamily="34" charset="0"/>
              </a:rPr>
              <a:t>Met</a:t>
            </a:r>
            <a:r>
              <a:rPr lang="es-ES" sz="2400" dirty="0">
                <a:ln w="0"/>
                <a:solidFill>
                  <a:schemeClr val="accent1">
                    <a:lumMod val="50000"/>
                  </a:schemeClr>
                </a:solidFill>
                <a:effectLst>
                  <a:outerShdw blurRad="50800" dist="38100" dir="18900000" algn="bl" rotWithShape="0">
                    <a:prstClr val="black">
                      <a:alpha val="40000"/>
                    </a:prstClr>
                  </a:outerShdw>
                </a:effectLst>
                <a:latin typeface="Arial" pitchFamily="34" charset="0"/>
                <a:cs typeface="Arial" pitchFamily="34" charset="0"/>
              </a:rPr>
              <a:t> 2250 pacientes ) </a:t>
            </a:r>
            <a:endParaRPr lang="es-ES" sz="2400" dirty="0">
              <a:ln w="18415" cmpd="sng">
                <a:solidFill>
                  <a:srgbClr val="FFFFFF"/>
                </a:solidFill>
                <a:prstDash val="solid"/>
              </a:ln>
              <a:solidFill>
                <a:schemeClr val="accent1">
                  <a:lumMod val="50000"/>
                </a:schemeClr>
              </a:solidFill>
              <a:effectLst>
                <a:outerShdw blurRad="50800" dist="38100" dir="18900000" algn="bl" rotWithShape="0">
                  <a:prstClr val="black">
                    <a:alpha val="40000"/>
                  </a:prstClr>
                </a:outerShdw>
              </a:effectLst>
              <a:latin typeface="Arial" pitchFamily="34" charset="0"/>
              <a:cs typeface="Arial" pitchFamily="34" charset="0"/>
            </a:endParaRPr>
          </a:p>
        </p:txBody>
      </p:sp>
      <p:sp>
        <p:nvSpPr>
          <p:cNvPr id="10" name="8 CuadroTexto">
            <a:extLst>
              <a:ext uri="{FF2B5EF4-FFF2-40B4-BE49-F238E27FC236}">
                <a16:creationId xmlns:a16="http://schemas.microsoft.com/office/drawing/2014/main" xmlns="" id="{44449EF2-7D6A-46CF-B7E6-728FE134FA95}"/>
              </a:ext>
            </a:extLst>
          </p:cNvPr>
          <p:cNvSpPr txBox="1"/>
          <p:nvPr/>
        </p:nvSpPr>
        <p:spPr>
          <a:xfrm>
            <a:off x="1385992" y="4696615"/>
            <a:ext cx="8713048" cy="461665"/>
          </a:xfrm>
          <a:prstGeom prst="rect">
            <a:avLst/>
          </a:prstGeom>
          <a:solidFill>
            <a:schemeClr val="accent6">
              <a:lumMod val="60000"/>
              <a:lumOff val="40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AL &gt; relación con diagnostico SAF frente otros AAFL</a:t>
            </a:r>
          </a:p>
        </p:txBody>
      </p:sp>
      <p:sp>
        <p:nvSpPr>
          <p:cNvPr id="11" name="8 CuadroTexto">
            <a:extLst>
              <a:ext uri="{FF2B5EF4-FFF2-40B4-BE49-F238E27FC236}">
                <a16:creationId xmlns:a16="http://schemas.microsoft.com/office/drawing/2014/main" xmlns="" id="{6C51ACAD-E56D-4526-B825-7D710A333B52}"/>
              </a:ext>
            </a:extLst>
          </p:cNvPr>
          <p:cNvSpPr txBox="1"/>
          <p:nvPr/>
        </p:nvSpPr>
        <p:spPr>
          <a:xfrm>
            <a:off x="1385992" y="4035544"/>
            <a:ext cx="8723208"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AL factor predictor independiente de trombosis LES </a:t>
            </a:r>
          </a:p>
        </p:txBody>
      </p:sp>
      <p:sp>
        <p:nvSpPr>
          <p:cNvPr id="16" name="9 CuadroTexto">
            <a:extLst>
              <a:ext uri="{FF2B5EF4-FFF2-40B4-BE49-F238E27FC236}">
                <a16:creationId xmlns:a16="http://schemas.microsoft.com/office/drawing/2014/main" xmlns="" id="{F06C3D13-96B7-444D-8FCF-9E204E1F671E}"/>
              </a:ext>
            </a:extLst>
          </p:cNvPr>
          <p:cNvSpPr txBox="1"/>
          <p:nvPr/>
        </p:nvSpPr>
        <p:spPr>
          <a:xfrm>
            <a:off x="4023360" y="5372136"/>
            <a:ext cx="8128000" cy="461665"/>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1200" b="1" dirty="0" err="1">
                <a:solidFill>
                  <a:schemeClr val="accent1"/>
                </a:solidFill>
                <a:effectLst>
                  <a:outerShdw blurRad="38100" dist="38100" dir="2700000" algn="tl">
                    <a:srgbClr val="000000">
                      <a:alpha val="43137"/>
                    </a:srgbClr>
                  </a:outerShdw>
                </a:effectLst>
                <a:latin typeface="Calibri"/>
              </a:rPr>
              <a:t>Whal</a:t>
            </a:r>
            <a:r>
              <a:rPr lang="es-ES" sz="1200" b="1" dirty="0">
                <a:solidFill>
                  <a:schemeClr val="accent1"/>
                </a:solidFill>
                <a:effectLst>
                  <a:outerShdw blurRad="38100" dist="38100" dir="2700000" algn="tl">
                    <a:srgbClr val="000000">
                      <a:alpha val="43137"/>
                    </a:srgbClr>
                  </a:outerShdw>
                </a:effectLst>
                <a:latin typeface="Calibri"/>
              </a:rPr>
              <a:t> DG, et al. </a:t>
            </a:r>
            <a:r>
              <a:rPr lang="es-ES" sz="1200" b="1" dirty="0" err="1">
                <a:solidFill>
                  <a:schemeClr val="tx1"/>
                </a:solidFill>
                <a:effectLst>
                  <a:outerShdw blurRad="38100" dist="38100" dir="2700000" algn="tl">
                    <a:srgbClr val="000000">
                      <a:alpha val="43137"/>
                    </a:srgbClr>
                  </a:outerShdw>
                </a:effectLst>
                <a:latin typeface="Calibri"/>
              </a:rPr>
              <a:t>Risk</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for</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venous</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thrombosis</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related</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to</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antiphospholipis</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antibodies</a:t>
            </a:r>
            <a:r>
              <a:rPr lang="es-ES" sz="1200" b="1" dirty="0">
                <a:solidFill>
                  <a:schemeClr val="tx1"/>
                </a:solidFill>
                <a:effectLst>
                  <a:outerShdw blurRad="38100" dist="38100" dir="2700000" algn="tl">
                    <a:srgbClr val="000000">
                      <a:alpha val="43137"/>
                    </a:srgbClr>
                  </a:outerShdw>
                </a:effectLst>
                <a:latin typeface="Calibri"/>
              </a:rPr>
              <a:t> in </a:t>
            </a:r>
            <a:r>
              <a:rPr lang="es-ES" sz="1200" b="1" dirty="0" err="1">
                <a:solidFill>
                  <a:schemeClr val="tx1"/>
                </a:solidFill>
                <a:effectLst>
                  <a:outerShdw blurRad="38100" dist="38100" dir="2700000" algn="tl">
                    <a:srgbClr val="000000">
                      <a:alpha val="43137"/>
                    </a:srgbClr>
                  </a:outerShdw>
                </a:effectLst>
                <a:latin typeface="Calibri"/>
              </a:rPr>
              <a:t>systemic</a:t>
            </a:r>
            <a:r>
              <a:rPr lang="es-ES" sz="1200" b="1" dirty="0">
                <a:solidFill>
                  <a:schemeClr val="tx1"/>
                </a:solidFill>
                <a:effectLst>
                  <a:outerShdw blurRad="38100" dist="38100" dir="2700000" algn="tl">
                    <a:srgbClr val="000000">
                      <a:alpha val="43137"/>
                    </a:srgbClr>
                  </a:outerShdw>
                </a:effectLst>
                <a:latin typeface="Calibri"/>
              </a:rPr>
              <a:t> lupus </a:t>
            </a:r>
            <a:r>
              <a:rPr lang="es-ES" sz="1200" b="1" dirty="0" err="1">
                <a:solidFill>
                  <a:schemeClr val="tx1"/>
                </a:solidFill>
                <a:effectLst>
                  <a:outerShdw blurRad="38100" dist="38100" dir="2700000" algn="tl">
                    <a:srgbClr val="000000">
                      <a:alpha val="43137"/>
                    </a:srgbClr>
                  </a:outerShdw>
                </a:effectLst>
                <a:latin typeface="Calibri"/>
              </a:rPr>
              <a:t>erytematosus</a:t>
            </a:r>
            <a:r>
              <a:rPr lang="es-ES" sz="1200" b="1" dirty="0">
                <a:solidFill>
                  <a:schemeClr val="tx1"/>
                </a:solidFill>
                <a:effectLst>
                  <a:outerShdw blurRad="38100" dist="38100" dir="2700000" algn="tl">
                    <a:srgbClr val="000000">
                      <a:alpha val="43137"/>
                    </a:srgbClr>
                  </a:outerShdw>
                </a:effectLst>
                <a:latin typeface="Calibri"/>
              </a:rPr>
              <a:t>—a meta-análisis. Lupus 1997;6: 467</a:t>
            </a:r>
          </a:p>
        </p:txBody>
      </p:sp>
      <p:pic>
        <p:nvPicPr>
          <p:cNvPr id="3" name="Imagen 2">
            <a:extLst>
              <a:ext uri="{FF2B5EF4-FFF2-40B4-BE49-F238E27FC236}">
                <a16:creationId xmlns:a16="http://schemas.microsoft.com/office/drawing/2014/main" xmlns="" id="{875BE65F-3A3D-46F5-BDC5-B71DF5B88593}"/>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388435" y="2371358"/>
            <a:ext cx="1630418" cy="1477159"/>
          </a:xfrm>
          <a:prstGeom prst="rect">
            <a:avLst/>
          </a:prstGeom>
        </p:spPr>
      </p:pic>
      <p:pic>
        <p:nvPicPr>
          <p:cNvPr id="6" name="Imagen 5">
            <a:extLst>
              <a:ext uri="{FF2B5EF4-FFF2-40B4-BE49-F238E27FC236}">
                <a16:creationId xmlns:a16="http://schemas.microsoft.com/office/drawing/2014/main" xmlns="" id="{2EFCFC99-4421-43F0-8593-5507DA8AB817}"/>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10555888" y="4030422"/>
            <a:ext cx="1295512" cy="1127858"/>
          </a:xfrm>
          <a:prstGeom prst="rect">
            <a:avLst/>
          </a:prstGeom>
        </p:spPr>
      </p:pic>
    </p:spTree>
    <p:extLst>
      <p:ext uri="{BB962C8B-B14F-4D97-AF65-F5344CB8AC3E}">
        <p14:creationId xmlns:p14="http://schemas.microsoft.com/office/powerpoint/2010/main" xmlns="" val="5314397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P spid="14" grpId="0" animBg="1"/>
      <p:bldP spid="15" grpId="0" animBg="1"/>
      <p:bldP spid="10" grpId="0" animBg="1"/>
      <p:bldP spid="11"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9 CuadroTexto">
            <a:extLst>
              <a:ext uri="{FF2B5EF4-FFF2-40B4-BE49-F238E27FC236}">
                <a16:creationId xmlns:a16="http://schemas.microsoft.com/office/drawing/2014/main" xmlns="" id="{E4FD76AB-DAC4-4FA2-8803-C556DCC87687}"/>
              </a:ext>
            </a:extLst>
          </p:cNvPr>
          <p:cNvSpPr txBox="1"/>
          <p:nvPr/>
        </p:nvSpPr>
        <p:spPr>
          <a:xfrm>
            <a:off x="4013200" y="5819378"/>
            <a:ext cx="8128000" cy="461665"/>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1200" b="1" dirty="0" err="1">
                <a:solidFill>
                  <a:schemeClr val="accent1"/>
                </a:solidFill>
                <a:effectLst>
                  <a:outerShdw blurRad="38100" dist="38100" dir="2700000" algn="tl">
                    <a:srgbClr val="000000">
                      <a:alpha val="43137"/>
                    </a:srgbClr>
                  </a:outerShdw>
                </a:effectLst>
                <a:latin typeface="Calibri"/>
              </a:rPr>
              <a:t>Tektonidou</a:t>
            </a:r>
            <a:r>
              <a:rPr lang="es-ES" sz="1200" b="1" dirty="0">
                <a:solidFill>
                  <a:schemeClr val="accent1"/>
                </a:solidFill>
                <a:effectLst>
                  <a:outerShdw blurRad="38100" dist="38100" dir="2700000" algn="tl">
                    <a:srgbClr val="000000">
                      <a:alpha val="43137"/>
                    </a:srgbClr>
                  </a:outerShdw>
                </a:effectLst>
                <a:latin typeface="Calibri"/>
              </a:rPr>
              <a:t> MG, et al</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Risk</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factors</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for</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thrombosis</a:t>
            </a:r>
            <a:r>
              <a:rPr lang="es-ES" sz="1200" b="1" dirty="0">
                <a:solidFill>
                  <a:srgbClr val="1F497D">
                    <a:lumMod val="75000"/>
                  </a:srgbClr>
                </a:solidFill>
                <a:effectLst>
                  <a:outerShdw blurRad="38100" dist="38100" dir="2700000" algn="tl">
                    <a:srgbClr val="000000">
                      <a:alpha val="43137"/>
                    </a:srgbClr>
                  </a:outerShdw>
                </a:effectLst>
                <a:latin typeface="Calibri"/>
              </a:rPr>
              <a:t> and </a:t>
            </a:r>
            <a:r>
              <a:rPr lang="es-ES" sz="1200" b="1" dirty="0" err="1">
                <a:solidFill>
                  <a:srgbClr val="1F497D">
                    <a:lumMod val="75000"/>
                  </a:srgbClr>
                </a:solidFill>
                <a:effectLst>
                  <a:outerShdw blurRad="38100" dist="38100" dir="2700000" algn="tl">
                    <a:srgbClr val="000000">
                      <a:alpha val="43137"/>
                    </a:srgbClr>
                  </a:outerShdw>
                </a:effectLst>
                <a:latin typeface="Calibri"/>
              </a:rPr>
              <a:t>primary</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thrombosis</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prevention</a:t>
            </a:r>
            <a:r>
              <a:rPr lang="es-ES" sz="1200" b="1" dirty="0">
                <a:solidFill>
                  <a:srgbClr val="1F497D">
                    <a:lumMod val="75000"/>
                  </a:srgbClr>
                </a:solidFill>
                <a:effectLst>
                  <a:outerShdw blurRad="38100" dist="38100" dir="2700000" algn="tl">
                    <a:srgbClr val="000000">
                      <a:alpha val="43137"/>
                    </a:srgbClr>
                  </a:outerShdw>
                </a:effectLst>
                <a:latin typeface="Calibri"/>
              </a:rPr>
              <a:t> in </a:t>
            </a:r>
            <a:r>
              <a:rPr lang="es-ES" sz="1200" b="1" dirty="0" err="1">
                <a:solidFill>
                  <a:srgbClr val="1F497D">
                    <a:lumMod val="75000"/>
                  </a:srgbClr>
                </a:solidFill>
                <a:effectLst>
                  <a:outerShdw blurRad="38100" dist="38100" dir="2700000" algn="tl">
                    <a:srgbClr val="000000">
                      <a:alpha val="43137"/>
                    </a:srgbClr>
                  </a:outerShdw>
                </a:effectLst>
                <a:latin typeface="Calibri"/>
              </a:rPr>
              <a:t>patients</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with</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systemic</a:t>
            </a:r>
            <a:r>
              <a:rPr lang="es-ES" sz="1200" b="1" dirty="0">
                <a:solidFill>
                  <a:srgbClr val="1F497D">
                    <a:lumMod val="75000"/>
                  </a:srgbClr>
                </a:solidFill>
                <a:effectLst>
                  <a:outerShdw blurRad="38100" dist="38100" dir="2700000" algn="tl">
                    <a:srgbClr val="000000">
                      <a:alpha val="43137"/>
                    </a:srgbClr>
                  </a:outerShdw>
                </a:effectLst>
                <a:latin typeface="Calibri"/>
              </a:rPr>
              <a:t> lupus </a:t>
            </a:r>
            <a:r>
              <a:rPr lang="es-ES" sz="1200" b="1" dirty="0" err="1">
                <a:solidFill>
                  <a:srgbClr val="1F497D">
                    <a:lumMod val="75000"/>
                  </a:srgbClr>
                </a:solidFill>
                <a:effectLst>
                  <a:outerShdw blurRad="38100" dist="38100" dir="2700000" algn="tl">
                    <a:srgbClr val="000000">
                      <a:alpha val="43137"/>
                    </a:srgbClr>
                  </a:outerShdw>
                </a:effectLst>
                <a:latin typeface="Calibri"/>
              </a:rPr>
              <a:t>with</a:t>
            </a:r>
            <a:r>
              <a:rPr lang="es-ES" sz="1200" b="1" dirty="0">
                <a:solidFill>
                  <a:srgbClr val="1F497D">
                    <a:lumMod val="75000"/>
                  </a:srgbClr>
                </a:solidFill>
                <a:effectLst>
                  <a:outerShdw blurRad="38100" dist="38100" dir="2700000" algn="tl">
                    <a:srgbClr val="000000">
                      <a:alpha val="43137"/>
                    </a:srgbClr>
                  </a:outerShdw>
                </a:effectLst>
                <a:latin typeface="Calibri"/>
              </a:rPr>
              <a:t> and </a:t>
            </a:r>
            <a:r>
              <a:rPr lang="es-ES" sz="1200" b="1" dirty="0" err="1">
                <a:solidFill>
                  <a:srgbClr val="1F497D">
                    <a:lumMod val="75000"/>
                  </a:srgbClr>
                </a:solidFill>
                <a:effectLst>
                  <a:outerShdw blurRad="38100" dist="38100" dir="2700000" algn="tl">
                    <a:srgbClr val="000000">
                      <a:alpha val="43137"/>
                    </a:srgbClr>
                  </a:outerShdw>
                </a:effectLst>
                <a:latin typeface="Calibri"/>
              </a:rPr>
              <a:t>without</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antiphospolipid</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antibodies</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Arthritis</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Rheum</a:t>
            </a:r>
            <a:r>
              <a:rPr lang="es-ES" sz="1200" b="1" dirty="0">
                <a:solidFill>
                  <a:srgbClr val="1F497D">
                    <a:lumMod val="75000"/>
                  </a:srgbClr>
                </a:solidFill>
                <a:effectLst>
                  <a:outerShdw blurRad="38100" dist="38100" dir="2700000" algn="tl">
                    <a:srgbClr val="000000">
                      <a:alpha val="43137"/>
                    </a:srgbClr>
                  </a:outerShdw>
                </a:effectLst>
                <a:latin typeface="Calibri"/>
              </a:rPr>
              <a:t> 2009;61:29-36</a:t>
            </a:r>
          </a:p>
        </p:txBody>
      </p:sp>
      <p:sp>
        <p:nvSpPr>
          <p:cNvPr id="9" name="9 CuadroTexto">
            <a:extLst>
              <a:ext uri="{FF2B5EF4-FFF2-40B4-BE49-F238E27FC236}">
                <a16:creationId xmlns:a16="http://schemas.microsoft.com/office/drawing/2014/main" xmlns="" id="{35400EB7-83AB-4624-AEBD-CC23CDC9DC6F}"/>
              </a:ext>
            </a:extLst>
          </p:cNvPr>
          <p:cNvSpPr txBox="1"/>
          <p:nvPr/>
        </p:nvSpPr>
        <p:spPr>
          <a:xfrm>
            <a:off x="4013200" y="6327176"/>
            <a:ext cx="8128000" cy="461665"/>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1200" b="1" dirty="0">
                <a:solidFill>
                  <a:schemeClr val="accent1"/>
                </a:solidFill>
                <a:effectLst>
                  <a:outerShdw blurRad="38100" dist="38100" dir="2700000" algn="tl">
                    <a:srgbClr val="000000">
                      <a:alpha val="43137"/>
                    </a:srgbClr>
                  </a:outerShdw>
                </a:effectLst>
                <a:latin typeface="Calibri"/>
              </a:rPr>
              <a:t>Galli M, et al. </a:t>
            </a:r>
            <a:r>
              <a:rPr lang="es-ES" sz="1200" b="1" dirty="0" err="1">
                <a:solidFill>
                  <a:schemeClr val="tx1"/>
                </a:solidFill>
                <a:effectLst>
                  <a:outerShdw blurRad="38100" dist="38100" dir="2700000" algn="tl">
                    <a:srgbClr val="000000">
                      <a:alpha val="43137"/>
                    </a:srgbClr>
                  </a:outerShdw>
                </a:effectLst>
                <a:latin typeface="Calibri"/>
              </a:rPr>
              <a:t>Clinical</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significance</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of</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different</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antiphospholipid</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antibodies</a:t>
            </a:r>
            <a:r>
              <a:rPr lang="es-ES" sz="1200" b="1" dirty="0">
                <a:solidFill>
                  <a:schemeClr val="tx1"/>
                </a:solidFill>
                <a:effectLst>
                  <a:outerShdw blurRad="38100" dist="38100" dir="2700000" algn="tl">
                    <a:srgbClr val="000000">
                      <a:alpha val="43137"/>
                    </a:srgbClr>
                  </a:outerShdw>
                </a:effectLst>
                <a:latin typeface="Calibri"/>
              </a:rPr>
              <a:t> in </a:t>
            </a:r>
            <a:r>
              <a:rPr lang="es-ES" sz="1200" b="1" dirty="0" err="1">
                <a:solidFill>
                  <a:schemeClr val="tx1"/>
                </a:solidFill>
                <a:effectLst>
                  <a:outerShdw blurRad="38100" dist="38100" dir="2700000" algn="tl">
                    <a:srgbClr val="000000">
                      <a:alpha val="43137"/>
                    </a:srgbClr>
                  </a:outerShdw>
                </a:effectLst>
                <a:latin typeface="Calibri"/>
              </a:rPr>
              <a:t>the</a:t>
            </a:r>
            <a:r>
              <a:rPr lang="es-ES" sz="1200" b="1" dirty="0">
                <a:solidFill>
                  <a:schemeClr val="tx1"/>
                </a:solidFill>
                <a:effectLst>
                  <a:outerShdw blurRad="38100" dist="38100" dir="2700000" algn="tl">
                    <a:srgbClr val="000000">
                      <a:alpha val="43137"/>
                    </a:srgbClr>
                  </a:outerShdw>
                </a:effectLst>
                <a:latin typeface="Calibri"/>
              </a:rPr>
              <a:t> WAPS(</a:t>
            </a:r>
            <a:r>
              <a:rPr lang="es-ES" sz="1200" b="1" dirty="0" err="1">
                <a:solidFill>
                  <a:schemeClr val="tx1"/>
                </a:solidFill>
                <a:effectLst>
                  <a:outerShdw blurRad="38100" dist="38100" dir="2700000" algn="tl">
                    <a:srgbClr val="000000">
                      <a:alpha val="43137"/>
                    </a:srgbClr>
                  </a:outerShdw>
                </a:effectLst>
                <a:latin typeface="Calibri"/>
              </a:rPr>
              <a:t>warfarin</a:t>
            </a:r>
            <a:r>
              <a:rPr lang="es-ES" sz="1200" b="1" dirty="0">
                <a:solidFill>
                  <a:schemeClr val="tx1"/>
                </a:solidFill>
                <a:effectLst>
                  <a:outerShdw blurRad="38100" dist="38100" dir="2700000" algn="tl">
                    <a:srgbClr val="000000">
                      <a:alpha val="43137"/>
                    </a:srgbClr>
                  </a:outerShdw>
                </a:effectLst>
                <a:latin typeface="Calibri"/>
              </a:rPr>
              <a:t> in </a:t>
            </a:r>
            <a:r>
              <a:rPr lang="es-ES" sz="1200" b="1" dirty="0" err="1">
                <a:solidFill>
                  <a:schemeClr val="tx1"/>
                </a:solidFill>
                <a:effectLst>
                  <a:outerShdw blurRad="38100" dist="38100" dir="2700000" algn="tl">
                    <a:srgbClr val="000000">
                      <a:alpha val="43137"/>
                    </a:srgbClr>
                  </a:outerShdw>
                </a:effectLst>
                <a:latin typeface="Calibri"/>
              </a:rPr>
              <a:t>the</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antiphospholipid</a:t>
            </a:r>
            <a:r>
              <a:rPr lang="es-ES" sz="1200" b="1" dirty="0">
                <a:solidFill>
                  <a:schemeClr val="tx1"/>
                </a:solidFill>
                <a:effectLst>
                  <a:outerShdw blurRad="38100" dist="38100" dir="2700000" algn="tl">
                    <a:srgbClr val="000000">
                      <a:alpha val="43137"/>
                    </a:srgbClr>
                  </a:outerShdw>
                </a:effectLst>
                <a:latin typeface="Calibri"/>
              </a:rPr>
              <a:t> síndrome) </a:t>
            </a:r>
            <a:r>
              <a:rPr lang="es-ES" sz="1200" b="1" dirty="0" err="1">
                <a:solidFill>
                  <a:schemeClr val="tx1"/>
                </a:solidFill>
                <a:effectLst>
                  <a:outerShdw blurRad="38100" dist="38100" dir="2700000" algn="tl">
                    <a:srgbClr val="000000">
                      <a:alpha val="43137"/>
                    </a:srgbClr>
                  </a:outerShdw>
                </a:effectLst>
                <a:latin typeface="Calibri"/>
              </a:rPr>
              <a:t>study</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Blood</a:t>
            </a:r>
            <a:r>
              <a:rPr lang="es-ES" sz="1200" b="1" dirty="0">
                <a:solidFill>
                  <a:schemeClr val="tx1"/>
                </a:solidFill>
                <a:effectLst>
                  <a:outerShdw blurRad="38100" dist="38100" dir="2700000" algn="tl">
                    <a:srgbClr val="000000">
                      <a:alpha val="43137"/>
                    </a:srgbClr>
                  </a:outerShdw>
                </a:effectLst>
                <a:latin typeface="Calibri"/>
              </a:rPr>
              <a:t> 2007;110: 1178-83 </a:t>
            </a:r>
          </a:p>
        </p:txBody>
      </p:sp>
      <p:pic>
        <p:nvPicPr>
          <p:cNvPr id="4" name="Imagen 3">
            <a:extLst>
              <a:ext uri="{FF2B5EF4-FFF2-40B4-BE49-F238E27FC236}">
                <a16:creationId xmlns:a16="http://schemas.microsoft.com/office/drawing/2014/main" xmlns="" id="{6814E92D-469F-4281-93C1-EF4407DE15B2}"/>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9246762" y="-35436"/>
            <a:ext cx="2476715" cy="1966130"/>
          </a:xfrm>
          <a:prstGeom prst="rect">
            <a:avLst/>
          </a:prstGeom>
        </p:spPr>
      </p:pic>
      <p:sp>
        <p:nvSpPr>
          <p:cNvPr id="13" name="3 CuadroTexto">
            <a:extLst>
              <a:ext uri="{FF2B5EF4-FFF2-40B4-BE49-F238E27FC236}">
                <a16:creationId xmlns:a16="http://schemas.microsoft.com/office/drawing/2014/main" xmlns="" id="{A9F02D07-8344-4E9D-BFEE-F27CE3554F6B}"/>
              </a:ext>
            </a:extLst>
          </p:cNvPr>
          <p:cNvSpPr txBox="1"/>
          <p:nvPr/>
        </p:nvSpPr>
        <p:spPr>
          <a:xfrm>
            <a:off x="799768" y="2160548"/>
            <a:ext cx="803943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Triple positividad de AAFL  (AL+ACL+AC</a:t>
            </a:r>
            <a:r>
              <a:rPr lang="el-GR"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β</a:t>
            </a:r>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2GPI)</a:t>
            </a:r>
          </a:p>
        </p:txBody>
      </p:sp>
      <p:sp>
        <p:nvSpPr>
          <p:cNvPr id="14" name="8 CuadroTexto">
            <a:extLst>
              <a:ext uri="{FF2B5EF4-FFF2-40B4-BE49-F238E27FC236}">
                <a16:creationId xmlns:a16="http://schemas.microsoft.com/office/drawing/2014/main" xmlns="" id="{076C9208-81B1-4B7D-B195-C984CA40D360}"/>
              </a:ext>
            </a:extLst>
          </p:cNvPr>
          <p:cNvSpPr txBox="1"/>
          <p:nvPr/>
        </p:nvSpPr>
        <p:spPr>
          <a:xfrm>
            <a:off x="1609512" y="2806184"/>
            <a:ext cx="7808808"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El mayor incremento de riesgo de trombosis</a:t>
            </a:r>
          </a:p>
        </p:txBody>
      </p:sp>
      <p:sp>
        <p:nvSpPr>
          <p:cNvPr id="15" name="8 CuadroTexto">
            <a:extLst>
              <a:ext uri="{FF2B5EF4-FFF2-40B4-BE49-F238E27FC236}">
                <a16:creationId xmlns:a16="http://schemas.microsoft.com/office/drawing/2014/main" xmlns="" id="{D95C137D-FABB-4AA6-8BC2-783A4BDA8A0B}"/>
              </a:ext>
            </a:extLst>
          </p:cNvPr>
          <p:cNvSpPr txBox="1"/>
          <p:nvPr/>
        </p:nvSpPr>
        <p:spPr>
          <a:xfrm>
            <a:off x="1609512" y="4638704"/>
            <a:ext cx="7808808" cy="461665"/>
          </a:xfrm>
          <a:prstGeom prst="rect">
            <a:avLst/>
          </a:prstGeom>
          <a:solidFill>
            <a:schemeClr val="accent6">
              <a:lumMod val="60000"/>
              <a:lumOff val="40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Mayor estabilidad en la positividad de AAFL</a:t>
            </a:r>
          </a:p>
        </p:txBody>
      </p:sp>
      <p:sp>
        <p:nvSpPr>
          <p:cNvPr id="10" name="8 CuadroTexto">
            <a:extLst>
              <a:ext uri="{FF2B5EF4-FFF2-40B4-BE49-F238E27FC236}">
                <a16:creationId xmlns:a16="http://schemas.microsoft.com/office/drawing/2014/main" xmlns="" id="{FAAE6820-9295-4B55-8E62-94A557E46B12}"/>
              </a:ext>
            </a:extLst>
          </p:cNvPr>
          <p:cNvSpPr txBox="1"/>
          <p:nvPr/>
        </p:nvSpPr>
        <p:spPr>
          <a:xfrm>
            <a:off x="1609512" y="4027864"/>
            <a:ext cx="7808808"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Títulos más elevados que otros perfiles de AAFL</a:t>
            </a:r>
          </a:p>
        </p:txBody>
      </p:sp>
      <p:sp>
        <p:nvSpPr>
          <p:cNvPr id="11" name="8 CuadroTexto">
            <a:extLst>
              <a:ext uri="{FF2B5EF4-FFF2-40B4-BE49-F238E27FC236}">
                <a16:creationId xmlns:a16="http://schemas.microsoft.com/office/drawing/2014/main" xmlns="" id="{D1AB87FC-D0C6-42B7-988C-6EABAACEC175}"/>
              </a:ext>
            </a:extLst>
          </p:cNvPr>
          <p:cNvSpPr txBox="1"/>
          <p:nvPr/>
        </p:nvSpPr>
        <p:spPr>
          <a:xfrm>
            <a:off x="1609512" y="3417024"/>
            <a:ext cx="7808808" cy="461665"/>
          </a:xfrm>
          <a:prstGeom prst="rect">
            <a:avLst/>
          </a:prstGeom>
          <a:solidFill>
            <a:schemeClr val="accent6">
              <a:lumMod val="60000"/>
              <a:lumOff val="40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Mayor relación con el diagnóstico de SAF</a:t>
            </a:r>
          </a:p>
        </p:txBody>
      </p:sp>
      <p:sp>
        <p:nvSpPr>
          <p:cNvPr id="12" name="1 Rectángulo">
            <a:extLst>
              <a:ext uri="{FF2B5EF4-FFF2-40B4-BE49-F238E27FC236}">
                <a16:creationId xmlns:a16="http://schemas.microsoft.com/office/drawing/2014/main" xmlns="" id="{0F91E8B9-7582-4665-9F66-004F8D0CC70C}"/>
              </a:ext>
            </a:extLst>
          </p:cNvPr>
          <p:cNvSpPr/>
          <p:nvPr/>
        </p:nvSpPr>
        <p:spPr>
          <a:xfrm>
            <a:off x="93941" y="116496"/>
            <a:ext cx="6388139" cy="1200329"/>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trombosis</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Perfil</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de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de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aafl</a:t>
            </a:r>
            <a:endPar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124757858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P spid="14" grpId="0" animBg="1"/>
      <p:bldP spid="15"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9 CuadroTexto">
            <a:extLst>
              <a:ext uri="{FF2B5EF4-FFF2-40B4-BE49-F238E27FC236}">
                <a16:creationId xmlns:a16="http://schemas.microsoft.com/office/drawing/2014/main" xmlns="" id="{E4FD76AB-DAC4-4FA2-8803-C556DCC87687}"/>
              </a:ext>
            </a:extLst>
          </p:cNvPr>
          <p:cNvSpPr txBox="1"/>
          <p:nvPr/>
        </p:nvSpPr>
        <p:spPr>
          <a:xfrm>
            <a:off x="4013200" y="5819378"/>
            <a:ext cx="8128000" cy="461665"/>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1200" b="1" dirty="0">
                <a:solidFill>
                  <a:schemeClr val="accent1"/>
                </a:solidFill>
                <a:effectLst>
                  <a:outerShdw blurRad="38100" dist="38100" dir="2700000" algn="tl">
                    <a:srgbClr val="000000">
                      <a:alpha val="43137"/>
                    </a:srgbClr>
                  </a:outerShdw>
                </a:effectLst>
                <a:latin typeface="Calibri"/>
              </a:rPr>
              <a:t>Martines-</a:t>
            </a:r>
            <a:r>
              <a:rPr lang="es-ES" sz="1200" b="1" dirty="0" err="1">
                <a:solidFill>
                  <a:schemeClr val="accent1"/>
                </a:solidFill>
                <a:effectLst>
                  <a:outerShdw blurRad="38100" dist="38100" dir="2700000" algn="tl">
                    <a:srgbClr val="000000">
                      <a:alpha val="43137"/>
                    </a:srgbClr>
                  </a:outerShdw>
                </a:effectLst>
                <a:latin typeface="Calibri"/>
              </a:rPr>
              <a:t>Berriotxoa</a:t>
            </a:r>
            <a:r>
              <a:rPr lang="es-ES" sz="1200" b="1" dirty="0">
                <a:solidFill>
                  <a:schemeClr val="accent1"/>
                </a:solidFill>
                <a:effectLst>
                  <a:outerShdw blurRad="38100" dist="38100" dir="2700000" algn="tl">
                    <a:srgbClr val="000000">
                      <a:alpha val="43137"/>
                    </a:srgbClr>
                  </a:outerShdw>
                </a:effectLst>
                <a:latin typeface="Calibri"/>
              </a:rPr>
              <a:t> A, et al</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Transiently</a:t>
            </a:r>
            <a:r>
              <a:rPr lang="es-ES" sz="1200" b="1" dirty="0">
                <a:solidFill>
                  <a:srgbClr val="1F497D">
                    <a:lumMod val="75000"/>
                  </a:srgbClr>
                </a:solidFill>
                <a:effectLst>
                  <a:outerShdw blurRad="38100" dist="38100" dir="2700000" algn="tl">
                    <a:srgbClr val="000000">
                      <a:alpha val="43137"/>
                    </a:srgbClr>
                  </a:outerShdw>
                </a:effectLst>
                <a:latin typeface="Calibri"/>
              </a:rPr>
              <a:t> positive  </a:t>
            </a:r>
            <a:r>
              <a:rPr lang="es-ES" sz="1200" b="1" dirty="0" err="1">
                <a:solidFill>
                  <a:srgbClr val="1F497D">
                    <a:lumMod val="75000"/>
                  </a:srgbClr>
                </a:solidFill>
                <a:effectLst>
                  <a:outerShdw blurRad="38100" dist="38100" dir="2700000" algn="tl">
                    <a:srgbClr val="000000">
                      <a:alpha val="43137"/>
                    </a:srgbClr>
                  </a:outerShdw>
                </a:effectLst>
                <a:latin typeface="Calibri"/>
              </a:rPr>
              <a:t>anticardiolipin</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antibodies</a:t>
            </a:r>
            <a:r>
              <a:rPr lang="es-ES" sz="1200" b="1" dirty="0">
                <a:solidFill>
                  <a:srgbClr val="1F497D">
                    <a:lumMod val="75000"/>
                  </a:srgbClr>
                </a:solidFill>
                <a:effectLst>
                  <a:outerShdw blurRad="38100" dist="38100" dir="2700000" algn="tl">
                    <a:srgbClr val="000000">
                      <a:alpha val="43137"/>
                    </a:srgbClr>
                  </a:outerShdw>
                </a:effectLst>
                <a:latin typeface="Calibri"/>
              </a:rPr>
              <a:t> do </a:t>
            </a:r>
            <a:r>
              <a:rPr lang="es-ES" sz="1200" b="1" dirty="0" err="1">
                <a:solidFill>
                  <a:srgbClr val="1F497D">
                    <a:lumMod val="75000"/>
                  </a:srgbClr>
                </a:solidFill>
                <a:effectLst>
                  <a:outerShdw blurRad="38100" dist="38100" dir="2700000" algn="tl">
                    <a:srgbClr val="000000">
                      <a:alpha val="43137"/>
                    </a:srgbClr>
                  </a:outerShdw>
                </a:effectLst>
                <a:latin typeface="Calibri"/>
              </a:rPr>
              <a:t>not</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increase</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the</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risk</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of</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thrombosis</a:t>
            </a:r>
            <a:r>
              <a:rPr lang="es-ES" sz="1200" b="1" dirty="0">
                <a:solidFill>
                  <a:srgbClr val="1F497D">
                    <a:lumMod val="75000"/>
                  </a:srgbClr>
                </a:solidFill>
                <a:effectLst>
                  <a:outerShdw blurRad="38100" dist="38100" dir="2700000" algn="tl">
                    <a:srgbClr val="000000">
                      <a:alpha val="43137"/>
                    </a:srgbClr>
                  </a:outerShdw>
                </a:effectLst>
                <a:latin typeface="Calibri"/>
              </a:rPr>
              <a:t> in </a:t>
            </a:r>
            <a:r>
              <a:rPr lang="es-ES" sz="1200" b="1" dirty="0" err="1">
                <a:solidFill>
                  <a:srgbClr val="1F497D">
                    <a:lumMod val="75000"/>
                  </a:srgbClr>
                </a:solidFill>
                <a:effectLst>
                  <a:outerShdw blurRad="38100" dist="38100" dir="2700000" algn="tl">
                    <a:srgbClr val="000000">
                      <a:alpha val="43137"/>
                    </a:srgbClr>
                  </a:outerShdw>
                </a:effectLst>
                <a:latin typeface="Calibri"/>
              </a:rPr>
              <a:t>patients</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with</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systemic</a:t>
            </a:r>
            <a:r>
              <a:rPr lang="es-ES" sz="1200" b="1" dirty="0">
                <a:solidFill>
                  <a:srgbClr val="1F497D">
                    <a:lumMod val="75000"/>
                  </a:srgbClr>
                </a:solidFill>
                <a:effectLst>
                  <a:outerShdw blurRad="38100" dist="38100" dir="2700000" algn="tl">
                    <a:srgbClr val="000000">
                      <a:alpha val="43137"/>
                    </a:srgbClr>
                  </a:outerShdw>
                </a:effectLst>
                <a:latin typeface="Calibri"/>
              </a:rPr>
              <a:t> lupus </a:t>
            </a:r>
            <a:r>
              <a:rPr lang="es-ES" sz="1200" b="1" dirty="0" err="1">
                <a:solidFill>
                  <a:srgbClr val="1F497D">
                    <a:lumMod val="75000"/>
                  </a:srgbClr>
                </a:solidFill>
                <a:effectLst>
                  <a:outerShdw blurRad="38100" dist="38100" dir="2700000" algn="tl">
                    <a:srgbClr val="000000">
                      <a:alpha val="43137"/>
                    </a:srgbClr>
                  </a:outerShdw>
                </a:effectLst>
                <a:latin typeface="Calibri"/>
              </a:rPr>
              <a:t>erythematosus</a:t>
            </a:r>
            <a:r>
              <a:rPr lang="es-ES" sz="1200" b="1" dirty="0">
                <a:solidFill>
                  <a:srgbClr val="1F497D">
                    <a:lumMod val="75000"/>
                  </a:srgbClr>
                </a:solidFill>
                <a:effectLst>
                  <a:outerShdw blurRad="38100" dist="38100" dir="2700000" algn="tl">
                    <a:srgbClr val="000000">
                      <a:alpha val="43137"/>
                    </a:srgbClr>
                  </a:outerShdw>
                </a:effectLst>
                <a:latin typeface="Calibri"/>
              </a:rPr>
              <a:t>. Lupus 2007;16:810-16</a:t>
            </a:r>
          </a:p>
        </p:txBody>
      </p:sp>
      <p:sp>
        <p:nvSpPr>
          <p:cNvPr id="9" name="9 CuadroTexto">
            <a:extLst>
              <a:ext uri="{FF2B5EF4-FFF2-40B4-BE49-F238E27FC236}">
                <a16:creationId xmlns:a16="http://schemas.microsoft.com/office/drawing/2014/main" xmlns="" id="{35400EB7-83AB-4624-AEBD-CC23CDC9DC6F}"/>
              </a:ext>
            </a:extLst>
          </p:cNvPr>
          <p:cNvSpPr txBox="1"/>
          <p:nvPr/>
        </p:nvSpPr>
        <p:spPr>
          <a:xfrm>
            <a:off x="4013200" y="6327176"/>
            <a:ext cx="8128000" cy="461665"/>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1200" b="1" dirty="0">
                <a:solidFill>
                  <a:schemeClr val="accent1"/>
                </a:solidFill>
                <a:effectLst>
                  <a:outerShdw blurRad="38100" dist="38100" dir="2700000" algn="tl">
                    <a:srgbClr val="000000">
                      <a:alpha val="43137"/>
                    </a:srgbClr>
                  </a:outerShdw>
                </a:effectLst>
                <a:latin typeface="Calibri"/>
              </a:rPr>
              <a:t>Galli M, et al. </a:t>
            </a:r>
            <a:r>
              <a:rPr lang="es-ES" sz="1200" b="1" dirty="0" err="1">
                <a:solidFill>
                  <a:schemeClr val="tx1"/>
                </a:solidFill>
                <a:effectLst>
                  <a:outerShdw blurRad="38100" dist="38100" dir="2700000" algn="tl">
                    <a:srgbClr val="000000">
                      <a:alpha val="43137"/>
                    </a:srgbClr>
                  </a:outerShdw>
                </a:effectLst>
                <a:latin typeface="Calibri"/>
              </a:rPr>
              <a:t>Clinical</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significance</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of</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different</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antiphospholipid</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antibodies</a:t>
            </a:r>
            <a:r>
              <a:rPr lang="es-ES" sz="1200" b="1" dirty="0">
                <a:solidFill>
                  <a:schemeClr val="tx1"/>
                </a:solidFill>
                <a:effectLst>
                  <a:outerShdw blurRad="38100" dist="38100" dir="2700000" algn="tl">
                    <a:srgbClr val="000000">
                      <a:alpha val="43137"/>
                    </a:srgbClr>
                  </a:outerShdw>
                </a:effectLst>
                <a:latin typeface="Calibri"/>
              </a:rPr>
              <a:t> in </a:t>
            </a:r>
            <a:r>
              <a:rPr lang="es-ES" sz="1200" b="1" dirty="0" err="1">
                <a:solidFill>
                  <a:schemeClr val="tx1"/>
                </a:solidFill>
                <a:effectLst>
                  <a:outerShdw blurRad="38100" dist="38100" dir="2700000" algn="tl">
                    <a:srgbClr val="000000">
                      <a:alpha val="43137"/>
                    </a:srgbClr>
                  </a:outerShdw>
                </a:effectLst>
                <a:latin typeface="Calibri"/>
              </a:rPr>
              <a:t>the</a:t>
            </a:r>
            <a:r>
              <a:rPr lang="es-ES" sz="1200" b="1" dirty="0">
                <a:solidFill>
                  <a:schemeClr val="tx1"/>
                </a:solidFill>
                <a:effectLst>
                  <a:outerShdw blurRad="38100" dist="38100" dir="2700000" algn="tl">
                    <a:srgbClr val="000000">
                      <a:alpha val="43137"/>
                    </a:srgbClr>
                  </a:outerShdw>
                </a:effectLst>
                <a:latin typeface="Calibri"/>
              </a:rPr>
              <a:t> WAPS(</a:t>
            </a:r>
            <a:r>
              <a:rPr lang="es-ES" sz="1200" b="1" dirty="0" err="1">
                <a:solidFill>
                  <a:schemeClr val="tx1"/>
                </a:solidFill>
                <a:effectLst>
                  <a:outerShdw blurRad="38100" dist="38100" dir="2700000" algn="tl">
                    <a:srgbClr val="000000">
                      <a:alpha val="43137"/>
                    </a:srgbClr>
                  </a:outerShdw>
                </a:effectLst>
                <a:latin typeface="Calibri"/>
              </a:rPr>
              <a:t>warfarin</a:t>
            </a:r>
            <a:r>
              <a:rPr lang="es-ES" sz="1200" b="1" dirty="0">
                <a:solidFill>
                  <a:schemeClr val="tx1"/>
                </a:solidFill>
                <a:effectLst>
                  <a:outerShdw blurRad="38100" dist="38100" dir="2700000" algn="tl">
                    <a:srgbClr val="000000">
                      <a:alpha val="43137"/>
                    </a:srgbClr>
                  </a:outerShdw>
                </a:effectLst>
                <a:latin typeface="Calibri"/>
              </a:rPr>
              <a:t> in </a:t>
            </a:r>
            <a:r>
              <a:rPr lang="es-ES" sz="1200" b="1" dirty="0" err="1">
                <a:solidFill>
                  <a:schemeClr val="tx1"/>
                </a:solidFill>
                <a:effectLst>
                  <a:outerShdw blurRad="38100" dist="38100" dir="2700000" algn="tl">
                    <a:srgbClr val="000000">
                      <a:alpha val="43137"/>
                    </a:srgbClr>
                  </a:outerShdw>
                </a:effectLst>
                <a:latin typeface="Calibri"/>
              </a:rPr>
              <a:t>the</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antiphospholipid</a:t>
            </a:r>
            <a:r>
              <a:rPr lang="es-ES" sz="1200" b="1" dirty="0">
                <a:solidFill>
                  <a:schemeClr val="tx1"/>
                </a:solidFill>
                <a:effectLst>
                  <a:outerShdw blurRad="38100" dist="38100" dir="2700000" algn="tl">
                    <a:srgbClr val="000000">
                      <a:alpha val="43137"/>
                    </a:srgbClr>
                  </a:outerShdw>
                </a:effectLst>
                <a:latin typeface="Calibri"/>
              </a:rPr>
              <a:t> síndrome) </a:t>
            </a:r>
            <a:r>
              <a:rPr lang="es-ES" sz="1200" b="1" dirty="0" err="1">
                <a:solidFill>
                  <a:schemeClr val="tx1"/>
                </a:solidFill>
                <a:effectLst>
                  <a:outerShdw blurRad="38100" dist="38100" dir="2700000" algn="tl">
                    <a:srgbClr val="000000">
                      <a:alpha val="43137"/>
                    </a:srgbClr>
                  </a:outerShdw>
                </a:effectLst>
                <a:latin typeface="Calibri"/>
              </a:rPr>
              <a:t>study</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Blood</a:t>
            </a:r>
            <a:r>
              <a:rPr lang="es-ES" sz="1200" b="1" dirty="0">
                <a:solidFill>
                  <a:schemeClr val="tx1"/>
                </a:solidFill>
                <a:effectLst>
                  <a:outerShdw blurRad="38100" dist="38100" dir="2700000" algn="tl">
                    <a:srgbClr val="000000">
                      <a:alpha val="43137"/>
                    </a:srgbClr>
                  </a:outerShdw>
                </a:effectLst>
                <a:latin typeface="Calibri"/>
              </a:rPr>
              <a:t> 2007;110: 1178-83 </a:t>
            </a:r>
          </a:p>
        </p:txBody>
      </p:sp>
      <p:pic>
        <p:nvPicPr>
          <p:cNvPr id="4" name="Imagen 3">
            <a:extLst>
              <a:ext uri="{FF2B5EF4-FFF2-40B4-BE49-F238E27FC236}">
                <a16:creationId xmlns:a16="http://schemas.microsoft.com/office/drawing/2014/main" xmlns="" id="{6814E92D-469F-4281-93C1-EF4407DE15B2}"/>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9246762" y="-35436"/>
            <a:ext cx="2476715" cy="1966130"/>
          </a:xfrm>
          <a:prstGeom prst="rect">
            <a:avLst/>
          </a:prstGeom>
        </p:spPr>
      </p:pic>
      <p:sp>
        <p:nvSpPr>
          <p:cNvPr id="13" name="3 CuadroTexto">
            <a:extLst>
              <a:ext uri="{FF2B5EF4-FFF2-40B4-BE49-F238E27FC236}">
                <a16:creationId xmlns:a16="http://schemas.microsoft.com/office/drawing/2014/main" xmlns="" id="{A9F02D07-8344-4E9D-BFEE-F27CE3554F6B}"/>
              </a:ext>
            </a:extLst>
          </p:cNvPr>
          <p:cNvSpPr txBox="1"/>
          <p:nvPr/>
        </p:nvSpPr>
        <p:spPr>
          <a:xfrm>
            <a:off x="586408" y="2526308"/>
            <a:ext cx="803943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ACL titulo bajo no persistente</a:t>
            </a:r>
          </a:p>
        </p:txBody>
      </p:sp>
      <p:sp>
        <p:nvSpPr>
          <p:cNvPr id="14" name="8 CuadroTexto">
            <a:extLst>
              <a:ext uri="{FF2B5EF4-FFF2-40B4-BE49-F238E27FC236}">
                <a16:creationId xmlns:a16="http://schemas.microsoft.com/office/drawing/2014/main" xmlns="" id="{076C9208-81B1-4B7D-B195-C984CA40D360}"/>
              </a:ext>
            </a:extLst>
          </p:cNvPr>
          <p:cNvSpPr txBox="1"/>
          <p:nvPr/>
        </p:nvSpPr>
        <p:spPr>
          <a:xfrm>
            <a:off x="1396152" y="3324344"/>
            <a:ext cx="7808808"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2%-5% población sana.</a:t>
            </a:r>
          </a:p>
        </p:txBody>
      </p:sp>
      <p:sp>
        <p:nvSpPr>
          <p:cNvPr id="8" name="8 CuadroTexto">
            <a:extLst>
              <a:ext uri="{FF2B5EF4-FFF2-40B4-BE49-F238E27FC236}">
                <a16:creationId xmlns:a16="http://schemas.microsoft.com/office/drawing/2014/main" xmlns="" id="{F744E838-47A9-4FCA-8672-108F111FA751}"/>
              </a:ext>
            </a:extLst>
          </p:cNvPr>
          <p:cNvSpPr txBox="1"/>
          <p:nvPr/>
        </p:nvSpPr>
        <p:spPr>
          <a:xfrm>
            <a:off x="1406312" y="4502904"/>
            <a:ext cx="7808808"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No relacionado con incremento riesgo de trombosis</a:t>
            </a:r>
          </a:p>
        </p:txBody>
      </p:sp>
      <p:sp>
        <p:nvSpPr>
          <p:cNvPr id="11" name="8 CuadroTexto">
            <a:extLst>
              <a:ext uri="{FF2B5EF4-FFF2-40B4-BE49-F238E27FC236}">
                <a16:creationId xmlns:a16="http://schemas.microsoft.com/office/drawing/2014/main" xmlns="" id="{E70D3A72-9086-4CBE-9DA7-8D4345C48805}"/>
              </a:ext>
            </a:extLst>
          </p:cNvPr>
          <p:cNvSpPr txBox="1"/>
          <p:nvPr/>
        </p:nvSpPr>
        <p:spPr>
          <a:xfrm>
            <a:off x="1396152" y="3913624"/>
            <a:ext cx="7808808" cy="461665"/>
          </a:xfrm>
          <a:prstGeom prst="rect">
            <a:avLst/>
          </a:prstGeom>
          <a:solidFill>
            <a:schemeClr val="accent6">
              <a:lumMod val="60000"/>
              <a:lumOff val="40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 Edad, infecciones, neoplasias, ingresados (12%) </a:t>
            </a:r>
          </a:p>
        </p:txBody>
      </p:sp>
      <p:sp>
        <p:nvSpPr>
          <p:cNvPr id="12" name="1 Rectángulo">
            <a:extLst>
              <a:ext uri="{FF2B5EF4-FFF2-40B4-BE49-F238E27FC236}">
                <a16:creationId xmlns:a16="http://schemas.microsoft.com/office/drawing/2014/main" xmlns="" id="{1ED8CB63-E28A-49B4-8062-F43656172B55}"/>
              </a:ext>
            </a:extLst>
          </p:cNvPr>
          <p:cNvSpPr/>
          <p:nvPr/>
        </p:nvSpPr>
        <p:spPr>
          <a:xfrm>
            <a:off x="93941" y="116496"/>
            <a:ext cx="6388139" cy="1200329"/>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trombosis</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Perfil</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de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de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aafl</a:t>
            </a:r>
            <a:endPar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38939154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P spid="14" grpId="0" animBg="1"/>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Rectángulo">
            <a:extLst>
              <a:ext uri="{FF2B5EF4-FFF2-40B4-BE49-F238E27FC236}">
                <a16:creationId xmlns:a16="http://schemas.microsoft.com/office/drawing/2014/main" xmlns="" id="{58293612-B17E-4221-9DC0-F5A9348CF0A4}"/>
              </a:ext>
            </a:extLst>
          </p:cNvPr>
          <p:cNvSpPr/>
          <p:nvPr/>
        </p:nvSpPr>
        <p:spPr>
          <a:xfrm>
            <a:off x="353866" y="116632"/>
            <a:ext cx="6989799"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48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Perfil</a:t>
            </a:r>
            <a:r>
              <a:rPr lang="en-GB" sz="48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de </a:t>
            </a:r>
            <a:r>
              <a:rPr lang="en-GB" sz="48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48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de </a:t>
            </a:r>
            <a:r>
              <a:rPr lang="en-GB" sz="48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aafl</a:t>
            </a:r>
            <a:endParaRPr lang="en-GB" sz="48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Imagen 3">
            <a:extLst>
              <a:ext uri="{FF2B5EF4-FFF2-40B4-BE49-F238E27FC236}">
                <a16:creationId xmlns:a16="http://schemas.microsoft.com/office/drawing/2014/main" xmlns="" id="{6814E92D-469F-4281-93C1-EF4407DE15B2}"/>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9361419" y="74383"/>
            <a:ext cx="2476715" cy="1966130"/>
          </a:xfrm>
          <a:prstGeom prst="rect">
            <a:avLst/>
          </a:prstGeom>
        </p:spPr>
      </p:pic>
      <p:sp>
        <p:nvSpPr>
          <p:cNvPr id="13" name="3 CuadroTexto">
            <a:extLst>
              <a:ext uri="{FF2B5EF4-FFF2-40B4-BE49-F238E27FC236}">
                <a16:creationId xmlns:a16="http://schemas.microsoft.com/office/drawing/2014/main" xmlns="" id="{A9F02D07-8344-4E9D-BFEE-F27CE3554F6B}"/>
              </a:ext>
            </a:extLst>
          </p:cNvPr>
          <p:cNvSpPr txBox="1"/>
          <p:nvPr/>
        </p:nvSpPr>
        <p:spPr>
          <a:xfrm>
            <a:off x="858834" y="5361773"/>
            <a:ext cx="10032686"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Factor mayor de riesgo de eventos trombóticos  y obstétricos</a:t>
            </a:r>
          </a:p>
        </p:txBody>
      </p:sp>
      <p:sp>
        <p:nvSpPr>
          <p:cNvPr id="14" name="8 CuadroTexto">
            <a:extLst>
              <a:ext uri="{FF2B5EF4-FFF2-40B4-BE49-F238E27FC236}">
                <a16:creationId xmlns:a16="http://schemas.microsoft.com/office/drawing/2014/main" xmlns="" id="{076C9208-81B1-4B7D-B195-C984CA40D360}"/>
              </a:ext>
            </a:extLst>
          </p:cNvPr>
          <p:cNvSpPr txBox="1"/>
          <p:nvPr/>
        </p:nvSpPr>
        <p:spPr>
          <a:xfrm>
            <a:off x="889314" y="4798556"/>
            <a:ext cx="7808808"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EULAR 2019: Perfiles  AAFL de alto y bajo riesgo</a:t>
            </a:r>
          </a:p>
        </p:txBody>
      </p:sp>
      <p:pic>
        <p:nvPicPr>
          <p:cNvPr id="3" name="Imagen 2">
            <a:extLst>
              <a:ext uri="{FF2B5EF4-FFF2-40B4-BE49-F238E27FC236}">
                <a16:creationId xmlns:a16="http://schemas.microsoft.com/office/drawing/2014/main" xmlns="" id="{47370541-692C-41E0-8D72-0A6CD7894BE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0757" y="905035"/>
            <a:ext cx="5372566" cy="2270957"/>
          </a:xfrm>
          <a:prstGeom prst="rect">
            <a:avLst/>
          </a:prstGeom>
        </p:spPr>
      </p:pic>
      <p:pic>
        <p:nvPicPr>
          <p:cNvPr id="6" name="Imagen 5">
            <a:extLst>
              <a:ext uri="{FF2B5EF4-FFF2-40B4-BE49-F238E27FC236}">
                <a16:creationId xmlns:a16="http://schemas.microsoft.com/office/drawing/2014/main" xmlns="" id="{EA97B672-3B6E-4B56-A0B4-79D61AC900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49531" y="905035"/>
            <a:ext cx="3208298" cy="3741744"/>
          </a:xfrm>
          <a:prstGeom prst="rect">
            <a:avLst/>
          </a:prstGeom>
        </p:spPr>
      </p:pic>
      <p:pic>
        <p:nvPicPr>
          <p:cNvPr id="10" name="Imagen 9">
            <a:extLst>
              <a:ext uri="{FF2B5EF4-FFF2-40B4-BE49-F238E27FC236}">
                <a16:creationId xmlns:a16="http://schemas.microsoft.com/office/drawing/2014/main" xmlns="" id="{552F29EA-A0E5-483A-A7A7-872F416864E3}"/>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53866" y="3104235"/>
            <a:ext cx="3160216" cy="324765"/>
          </a:xfrm>
          <a:prstGeom prst="rect">
            <a:avLst/>
          </a:prstGeom>
        </p:spPr>
      </p:pic>
      <p:sp>
        <p:nvSpPr>
          <p:cNvPr id="15" name="3 CuadroTexto">
            <a:extLst>
              <a:ext uri="{FF2B5EF4-FFF2-40B4-BE49-F238E27FC236}">
                <a16:creationId xmlns:a16="http://schemas.microsoft.com/office/drawing/2014/main" xmlns="" id="{5D6577E2-84A5-47F6-B150-5464FD9027BB}"/>
              </a:ext>
            </a:extLst>
          </p:cNvPr>
          <p:cNvSpPr txBox="1"/>
          <p:nvPr/>
        </p:nvSpPr>
        <p:spPr>
          <a:xfrm>
            <a:off x="858834" y="5986545"/>
            <a:ext cx="10032686"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Capital importancia en el manejo</a:t>
            </a:r>
          </a:p>
        </p:txBody>
      </p:sp>
    </p:spTree>
    <p:extLst>
      <p:ext uri="{BB962C8B-B14F-4D97-AF65-F5344CB8AC3E}">
        <p14:creationId xmlns:p14="http://schemas.microsoft.com/office/powerpoint/2010/main" xmlns="" val="3231066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9 CuadroTexto">
            <a:extLst>
              <a:ext uri="{FF2B5EF4-FFF2-40B4-BE49-F238E27FC236}">
                <a16:creationId xmlns:a16="http://schemas.microsoft.com/office/drawing/2014/main" xmlns="" id="{E4FD76AB-DAC4-4FA2-8803-C556DCC87687}"/>
              </a:ext>
            </a:extLst>
          </p:cNvPr>
          <p:cNvSpPr txBox="1"/>
          <p:nvPr/>
        </p:nvSpPr>
        <p:spPr>
          <a:xfrm>
            <a:off x="3992880" y="5382498"/>
            <a:ext cx="8128000" cy="461665"/>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1200" b="1" dirty="0">
                <a:solidFill>
                  <a:schemeClr val="accent1"/>
                </a:solidFill>
                <a:effectLst>
                  <a:outerShdw blurRad="38100" dist="38100" dir="2700000" algn="tl">
                    <a:srgbClr val="000000">
                      <a:alpha val="43137"/>
                    </a:srgbClr>
                  </a:outerShdw>
                </a:effectLst>
                <a:latin typeface="Calibri"/>
              </a:rPr>
              <a:t>Manzi S, et al</a:t>
            </a:r>
            <a:r>
              <a:rPr lang="es-ES" sz="1200" b="1" dirty="0">
                <a:solidFill>
                  <a:srgbClr val="1F497D">
                    <a:lumMod val="75000"/>
                  </a:srgbClr>
                </a:solidFill>
                <a:effectLst>
                  <a:outerShdw blurRad="38100" dist="38100" dir="2700000" algn="tl">
                    <a:srgbClr val="000000">
                      <a:alpha val="43137"/>
                    </a:srgbClr>
                  </a:outerShdw>
                </a:effectLst>
                <a:latin typeface="Calibri"/>
              </a:rPr>
              <a:t>. Age </a:t>
            </a:r>
            <a:r>
              <a:rPr lang="es-ES" sz="1200" b="1" dirty="0" err="1">
                <a:solidFill>
                  <a:srgbClr val="1F497D">
                    <a:lumMod val="75000"/>
                  </a:srgbClr>
                </a:solidFill>
                <a:effectLst>
                  <a:outerShdw blurRad="38100" dist="38100" dir="2700000" algn="tl">
                    <a:srgbClr val="000000">
                      <a:alpha val="43137"/>
                    </a:srgbClr>
                  </a:outerShdw>
                </a:effectLst>
                <a:latin typeface="Calibri"/>
              </a:rPr>
              <a:t>specific</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incidence</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rates</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of</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myocardial</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infarction</a:t>
            </a:r>
            <a:r>
              <a:rPr lang="es-ES" sz="1200" b="1" dirty="0">
                <a:solidFill>
                  <a:srgbClr val="1F497D">
                    <a:lumMod val="75000"/>
                  </a:srgbClr>
                </a:solidFill>
                <a:effectLst>
                  <a:outerShdw blurRad="38100" dist="38100" dir="2700000" algn="tl">
                    <a:srgbClr val="000000">
                      <a:alpha val="43137"/>
                    </a:srgbClr>
                  </a:outerShdw>
                </a:effectLst>
                <a:latin typeface="Calibri"/>
              </a:rPr>
              <a:t> and angina in </a:t>
            </a:r>
            <a:r>
              <a:rPr lang="es-ES" sz="1200" b="1" dirty="0" err="1">
                <a:solidFill>
                  <a:srgbClr val="1F497D">
                    <a:lumMod val="75000"/>
                  </a:srgbClr>
                </a:solidFill>
                <a:effectLst>
                  <a:outerShdw blurRad="38100" dist="38100" dir="2700000" algn="tl">
                    <a:srgbClr val="000000">
                      <a:alpha val="43137"/>
                    </a:srgbClr>
                  </a:outerShdw>
                </a:effectLst>
                <a:latin typeface="Calibri"/>
              </a:rPr>
              <a:t>women</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with</a:t>
            </a:r>
            <a:r>
              <a:rPr lang="es-ES" sz="1200" b="1" dirty="0">
                <a:solidFill>
                  <a:srgbClr val="1F497D">
                    <a:lumMod val="75000"/>
                  </a:srgbClr>
                </a:solidFill>
                <a:effectLst>
                  <a:outerShdw blurRad="38100" dist="38100" dir="2700000" algn="tl">
                    <a:srgbClr val="000000">
                      <a:alpha val="43137"/>
                    </a:srgbClr>
                  </a:outerShdw>
                </a:effectLst>
                <a:latin typeface="Calibri"/>
              </a:rPr>
              <a:t> SLE. </a:t>
            </a:r>
            <a:r>
              <a:rPr lang="es-ES" sz="1200" b="1" dirty="0" err="1">
                <a:solidFill>
                  <a:srgbClr val="1F497D">
                    <a:lumMod val="75000"/>
                  </a:srgbClr>
                </a:solidFill>
                <a:effectLst>
                  <a:outerShdw blurRad="38100" dist="38100" dir="2700000" algn="tl">
                    <a:srgbClr val="000000">
                      <a:alpha val="43137"/>
                    </a:srgbClr>
                  </a:outerShdw>
                </a:effectLst>
                <a:latin typeface="Calibri"/>
              </a:rPr>
              <a:t>Comparison</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with</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the</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Frammingham</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study</a:t>
            </a:r>
            <a:r>
              <a:rPr lang="es-ES" sz="1200" b="1" dirty="0">
                <a:solidFill>
                  <a:srgbClr val="1F497D">
                    <a:lumMod val="75000"/>
                  </a:srgbClr>
                </a:solidFill>
                <a:effectLst>
                  <a:outerShdw blurRad="38100" dist="38100" dir="2700000" algn="tl">
                    <a:srgbClr val="000000">
                      <a:alpha val="43137"/>
                    </a:srgbClr>
                  </a:outerShdw>
                </a:effectLst>
                <a:latin typeface="Calibri"/>
              </a:rPr>
              <a:t>. Am J  </a:t>
            </a:r>
            <a:r>
              <a:rPr lang="es-ES" sz="1200" b="1" dirty="0" err="1">
                <a:solidFill>
                  <a:srgbClr val="1F497D">
                    <a:lumMod val="75000"/>
                  </a:srgbClr>
                </a:solidFill>
                <a:effectLst>
                  <a:outerShdw blurRad="38100" dist="38100" dir="2700000" algn="tl">
                    <a:srgbClr val="000000">
                      <a:alpha val="43137"/>
                    </a:srgbClr>
                  </a:outerShdw>
                </a:effectLst>
                <a:latin typeface="Calibri"/>
              </a:rPr>
              <a:t>Epidemiol</a:t>
            </a:r>
            <a:r>
              <a:rPr lang="es-ES" sz="1200" b="1" dirty="0">
                <a:solidFill>
                  <a:srgbClr val="1F497D">
                    <a:lumMod val="75000"/>
                  </a:srgbClr>
                </a:solidFill>
                <a:effectLst>
                  <a:outerShdw blurRad="38100" dist="38100" dir="2700000" algn="tl">
                    <a:srgbClr val="000000">
                      <a:alpha val="43137"/>
                    </a:srgbClr>
                  </a:outerShdw>
                </a:effectLst>
                <a:latin typeface="Calibri"/>
              </a:rPr>
              <a:t> 1997; 145: 408-15</a:t>
            </a:r>
          </a:p>
        </p:txBody>
      </p:sp>
      <p:sp>
        <p:nvSpPr>
          <p:cNvPr id="9" name="9 CuadroTexto">
            <a:extLst>
              <a:ext uri="{FF2B5EF4-FFF2-40B4-BE49-F238E27FC236}">
                <a16:creationId xmlns:a16="http://schemas.microsoft.com/office/drawing/2014/main" xmlns="" id="{35400EB7-83AB-4624-AEBD-CC23CDC9DC6F}"/>
              </a:ext>
            </a:extLst>
          </p:cNvPr>
          <p:cNvSpPr txBox="1"/>
          <p:nvPr/>
        </p:nvSpPr>
        <p:spPr>
          <a:xfrm>
            <a:off x="3992880" y="5890296"/>
            <a:ext cx="8128000" cy="461665"/>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1200" b="1" dirty="0" err="1">
                <a:solidFill>
                  <a:schemeClr val="accent1"/>
                </a:solidFill>
                <a:effectLst>
                  <a:outerShdw blurRad="38100" dist="38100" dir="2700000" algn="tl">
                    <a:srgbClr val="000000">
                      <a:alpha val="43137"/>
                    </a:srgbClr>
                  </a:outerShdw>
                </a:effectLst>
                <a:latin typeface="Calibri"/>
              </a:rPr>
              <a:t>Esclaide</a:t>
            </a:r>
            <a:r>
              <a:rPr lang="es-ES" sz="1200" b="1" dirty="0">
                <a:solidFill>
                  <a:schemeClr val="accent1"/>
                </a:solidFill>
                <a:effectLst>
                  <a:outerShdw blurRad="38100" dist="38100" dir="2700000" algn="tl">
                    <a:srgbClr val="000000">
                      <a:alpha val="43137"/>
                    </a:srgbClr>
                  </a:outerShdw>
                </a:effectLst>
                <a:latin typeface="Calibri"/>
              </a:rPr>
              <a:t> JM , et al. </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TraDITIONAL</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Frammingham</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risk</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factors</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fali</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to</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fully</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account</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for</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accelerated</a:t>
            </a:r>
            <a:r>
              <a:rPr lang="es-ES" sz="1200" b="1" dirty="0">
                <a:solidFill>
                  <a:schemeClr val="tx1"/>
                </a:solidFill>
                <a:effectLst>
                  <a:outerShdw blurRad="38100" dist="38100" dir="2700000" algn="tl">
                    <a:srgbClr val="000000">
                      <a:alpha val="43137"/>
                    </a:srgbClr>
                  </a:outerShdw>
                </a:effectLst>
                <a:latin typeface="Calibri"/>
              </a:rPr>
              <a:t> aterosclerosis in </a:t>
            </a:r>
            <a:r>
              <a:rPr lang="es-ES" sz="1200" b="1" dirty="0" err="1">
                <a:solidFill>
                  <a:schemeClr val="tx1"/>
                </a:solidFill>
                <a:effectLst>
                  <a:outerShdw blurRad="38100" dist="38100" dir="2700000" algn="tl">
                    <a:srgbClr val="000000">
                      <a:alpha val="43137"/>
                    </a:srgbClr>
                  </a:outerShdw>
                </a:effectLst>
                <a:latin typeface="Calibri"/>
              </a:rPr>
              <a:t>systemic</a:t>
            </a:r>
            <a:r>
              <a:rPr lang="es-ES" sz="1200" b="1" dirty="0">
                <a:solidFill>
                  <a:schemeClr val="tx1"/>
                </a:solidFill>
                <a:effectLst>
                  <a:outerShdw blurRad="38100" dist="38100" dir="2700000" algn="tl">
                    <a:srgbClr val="000000">
                      <a:alpha val="43137"/>
                    </a:srgbClr>
                  </a:outerShdw>
                </a:effectLst>
                <a:latin typeface="Calibri"/>
              </a:rPr>
              <a:t> lupus </a:t>
            </a:r>
            <a:r>
              <a:rPr lang="es-ES" sz="1200" b="1" dirty="0" err="1">
                <a:solidFill>
                  <a:schemeClr val="tx1"/>
                </a:solidFill>
                <a:effectLst>
                  <a:outerShdw blurRad="38100" dist="38100" dir="2700000" algn="tl">
                    <a:srgbClr val="000000">
                      <a:alpha val="43137"/>
                    </a:srgbClr>
                  </a:outerShdw>
                </a:effectLst>
                <a:latin typeface="Calibri"/>
              </a:rPr>
              <a:t>erythematosus</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Arthritis</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Rheum</a:t>
            </a:r>
            <a:r>
              <a:rPr lang="es-ES" sz="1200" b="1" dirty="0">
                <a:solidFill>
                  <a:schemeClr val="tx1"/>
                </a:solidFill>
                <a:effectLst>
                  <a:outerShdw blurRad="38100" dist="38100" dir="2700000" algn="tl">
                    <a:srgbClr val="000000">
                      <a:alpha val="43137"/>
                    </a:srgbClr>
                  </a:outerShdw>
                </a:effectLst>
                <a:latin typeface="Calibri"/>
              </a:rPr>
              <a:t> 2001; 400: 2231-37</a:t>
            </a:r>
          </a:p>
        </p:txBody>
      </p:sp>
      <p:sp>
        <p:nvSpPr>
          <p:cNvPr id="13" name="3 CuadroTexto">
            <a:extLst>
              <a:ext uri="{FF2B5EF4-FFF2-40B4-BE49-F238E27FC236}">
                <a16:creationId xmlns:a16="http://schemas.microsoft.com/office/drawing/2014/main" xmlns="" id="{A9F02D07-8344-4E9D-BFEE-F27CE3554F6B}"/>
              </a:ext>
            </a:extLst>
          </p:cNvPr>
          <p:cNvSpPr txBox="1"/>
          <p:nvPr/>
        </p:nvSpPr>
        <p:spPr>
          <a:xfrm>
            <a:off x="586408" y="2526308"/>
            <a:ext cx="803943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LES en pacientes con AAFL</a:t>
            </a:r>
          </a:p>
        </p:txBody>
      </p:sp>
      <p:sp>
        <p:nvSpPr>
          <p:cNvPr id="14" name="8 CuadroTexto">
            <a:extLst>
              <a:ext uri="{FF2B5EF4-FFF2-40B4-BE49-F238E27FC236}">
                <a16:creationId xmlns:a16="http://schemas.microsoft.com/office/drawing/2014/main" xmlns="" id="{076C9208-81B1-4B7D-B195-C984CA40D360}"/>
              </a:ext>
            </a:extLst>
          </p:cNvPr>
          <p:cNvSpPr txBox="1"/>
          <p:nvPr/>
        </p:nvSpPr>
        <p:spPr>
          <a:xfrm>
            <a:off x="1396152" y="3321107"/>
            <a:ext cx="9231208"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Factor independiente relacionado con riesgo de trombosis</a:t>
            </a:r>
          </a:p>
        </p:txBody>
      </p:sp>
      <p:sp>
        <p:nvSpPr>
          <p:cNvPr id="15" name="8 CuadroTexto">
            <a:extLst>
              <a:ext uri="{FF2B5EF4-FFF2-40B4-BE49-F238E27FC236}">
                <a16:creationId xmlns:a16="http://schemas.microsoft.com/office/drawing/2014/main" xmlns="" id="{19D3AEBB-AADD-427A-A3EC-A20E6AB799F6}"/>
              </a:ext>
            </a:extLst>
          </p:cNvPr>
          <p:cNvSpPr txBox="1"/>
          <p:nvPr/>
        </p:nvSpPr>
        <p:spPr>
          <a:xfrm>
            <a:off x="1396152" y="3995121"/>
            <a:ext cx="9231208" cy="461665"/>
          </a:xfrm>
          <a:prstGeom prst="rect">
            <a:avLst/>
          </a:prstGeom>
          <a:solidFill>
            <a:schemeClr val="accent6">
              <a:lumMod val="60000"/>
              <a:lumOff val="40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LES ↑ riesgo de eventos vasculares en pacientes con AAFL</a:t>
            </a:r>
          </a:p>
        </p:txBody>
      </p:sp>
      <p:sp>
        <p:nvSpPr>
          <p:cNvPr id="16" name="9 CuadroTexto">
            <a:extLst>
              <a:ext uri="{FF2B5EF4-FFF2-40B4-BE49-F238E27FC236}">
                <a16:creationId xmlns:a16="http://schemas.microsoft.com/office/drawing/2014/main" xmlns="" id="{CE806205-B093-47EE-AF8D-F008A3E290C2}"/>
              </a:ext>
            </a:extLst>
          </p:cNvPr>
          <p:cNvSpPr txBox="1"/>
          <p:nvPr/>
        </p:nvSpPr>
        <p:spPr>
          <a:xfrm>
            <a:off x="3992880" y="6351961"/>
            <a:ext cx="8128000" cy="461665"/>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1200" b="1" dirty="0" err="1">
                <a:solidFill>
                  <a:schemeClr val="accent1"/>
                </a:solidFill>
                <a:effectLst>
                  <a:outerShdw blurRad="38100" dist="38100" dir="2700000" algn="tl">
                    <a:srgbClr val="000000">
                      <a:alpha val="43137"/>
                    </a:srgbClr>
                  </a:outerShdw>
                </a:effectLst>
                <a:latin typeface="Calibri"/>
              </a:rPr>
              <a:t>Finazzi</a:t>
            </a:r>
            <a:r>
              <a:rPr lang="es-ES" sz="1200" b="1" dirty="0">
                <a:solidFill>
                  <a:schemeClr val="accent1"/>
                </a:solidFill>
                <a:effectLst>
                  <a:outerShdw blurRad="38100" dist="38100" dir="2700000" algn="tl">
                    <a:srgbClr val="000000">
                      <a:alpha val="43137"/>
                    </a:srgbClr>
                  </a:outerShdw>
                </a:effectLst>
                <a:latin typeface="Calibri"/>
              </a:rPr>
              <a:t>  G , et al. </a:t>
            </a:r>
            <a:r>
              <a:rPr lang="es-ES" sz="1200" b="1" dirty="0">
                <a:solidFill>
                  <a:schemeClr val="tx1"/>
                </a:solidFill>
                <a:effectLst>
                  <a:outerShdw blurRad="38100" dist="38100" dir="2700000" algn="tl">
                    <a:srgbClr val="000000">
                      <a:alpha val="43137"/>
                    </a:srgbClr>
                  </a:outerShdw>
                </a:effectLst>
                <a:latin typeface="Calibri"/>
              </a:rPr>
              <a:t> Natural </a:t>
            </a:r>
            <a:r>
              <a:rPr lang="es-ES" sz="1200" b="1" dirty="0" err="1">
                <a:solidFill>
                  <a:schemeClr val="tx1"/>
                </a:solidFill>
                <a:effectLst>
                  <a:outerShdw blurRad="38100" dist="38100" dir="2700000" algn="tl">
                    <a:srgbClr val="000000">
                      <a:alpha val="43137"/>
                    </a:srgbClr>
                  </a:outerShdw>
                </a:effectLst>
                <a:latin typeface="Calibri"/>
              </a:rPr>
              <a:t>history</a:t>
            </a:r>
            <a:r>
              <a:rPr lang="es-ES" sz="1200" b="1" dirty="0">
                <a:solidFill>
                  <a:schemeClr val="tx1"/>
                </a:solidFill>
                <a:effectLst>
                  <a:outerShdw blurRad="38100" dist="38100" dir="2700000" algn="tl">
                    <a:srgbClr val="000000">
                      <a:alpha val="43137"/>
                    </a:srgbClr>
                  </a:outerShdw>
                </a:effectLst>
                <a:latin typeface="Calibri"/>
              </a:rPr>
              <a:t>  and </a:t>
            </a:r>
            <a:r>
              <a:rPr lang="es-ES" sz="1200" b="1" dirty="0" err="1">
                <a:solidFill>
                  <a:schemeClr val="tx1"/>
                </a:solidFill>
                <a:effectLst>
                  <a:outerShdw blurRad="38100" dist="38100" dir="2700000" algn="tl">
                    <a:srgbClr val="000000">
                      <a:alpha val="43137"/>
                    </a:srgbClr>
                  </a:outerShdw>
                </a:effectLst>
                <a:latin typeface="Calibri"/>
              </a:rPr>
              <a:t>risk</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factors</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for</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thrombosis</a:t>
            </a:r>
            <a:r>
              <a:rPr lang="es-ES" sz="1200" b="1" dirty="0">
                <a:solidFill>
                  <a:schemeClr val="tx1"/>
                </a:solidFill>
                <a:effectLst>
                  <a:outerShdw blurRad="38100" dist="38100" dir="2700000" algn="tl">
                    <a:srgbClr val="000000">
                      <a:alpha val="43137"/>
                    </a:srgbClr>
                  </a:outerShdw>
                </a:effectLst>
                <a:latin typeface="Calibri"/>
              </a:rPr>
              <a:t> in 360 </a:t>
            </a:r>
            <a:r>
              <a:rPr lang="es-ES" sz="1200" b="1" dirty="0" err="1">
                <a:solidFill>
                  <a:schemeClr val="tx1"/>
                </a:solidFill>
                <a:effectLst>
                  <a:outerShdw blurRad="38100" dist="38100" dir="2700000" algn="tl">
                    <a:srgbClr val="000000">
                      <a:alpha val="43137"/>
                    </a:srgbClr>
                  </a:outerShdw>
                </a:effectLst>
                <a:latin typeface="Calibri"/>
              </a:rPr>
              <a:t>patients</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with</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antiphospholipid</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antibodies</a:t>
            </a:r>
            <a:r>
              <a:rPr lang="es-ES" sz="1200" b="1" dirty="0">
                <a:solidFill>
                  <a:schemeClr val="tx1"/>
                </a:solidFill>
                <a:effectLst>
                  <a:outerShdw blurRad="38100" dist="38100" dir="2700000" algn="tl">
                    <a:srgbClr val="000000">
                      <a:alpha val="43137"/>
                    </a:srgbClr>
                  </a:outerShdw>
                </a:effectLst>
                <a:latin typeface="Calibri"/>
              </a:rPr>
              <a:t>: a </a:t>
            </a:r>
            <a:r>
              <a:rPr lang="es-ES" sz="1200" b="1" dirty="0" err="1">
                <a:solidFill>
                  <a:schemeClr val="tx1"/>
                </a:solidFill>
                <a:effectLst>
                  <a:outerShdw blurRad="38100" dist="38100" dir="2700000" algn="tl">
                    <a:srgbClr val="000000">
                      <a:alpha val="43137"/>
                    </a:srgbClr>
                  </a:outerShdw>
                </a:effectLst>
                <a:latin typeface="Calibri"/>
              </a:rPr>
              <a:t>four</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year</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prospective</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study</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from</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the</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italian</a:t>
            </a:r>
            <a:r>
              <a:rPr lang="es-ES" sz="1200" b="1" dirty="0">
                <a:solidFill>
                  <a:schemeClr val="tx1"/>
                </a:solidFill>
                <a:effectLst>
                  <a:outerShdw blurRad="38100" dist="38100" dir="2700000" algn="tl">
                    <a:srgbClr val="000000">
                      <a:alpha val="43137"/>
                    </a:srgbClr>
                  </a:outerShdw>
                </a:effectLst>
                <a:latin typeface="Calibri"/>
              </a:rPr>
              <a:t> </a:t>
            </a:r>
            <a:r>
              <a:rPr lang="es-ES" sz="1200" b="1" dirty="0" err="1">
                <a:solidFill>
                  <a:schemeClr val="tx1"/>
                </a:solidFill>
                <a:effectLst>
                  <a:outerShdw blurRad="38100" dist="38100" dir="2700000" algn="tl">
                    <a:srgbClr val="000000">
                      <a:alpha val="43137"/>
                    </a:srgbClr>
                  </a:outerShdw>
                </a:effectLst>
                <a:latin typeface="Calibri"/>
              </a:rPr>
              <a:t>regsitry</a:t>
            </a:r>
            <a:r>
              <a:rPr lang="es-ES" sz="1200" b="1" dirty="0">
                <a:solidFill>
                  <a:schemeClr val="tx1"/>
                </a:solidFill>
                <a:effectLst>
                  <a:outerShdw blurRad="38100" dist="38100" dir="2700000" algn="tl">
                    <a:srgbClr val="000000">
                      <a:alpha val="43137"/>
                    </a:srgbClr>
                  </a:outerShdw>
                </a:effectLst>
                <a:latin typeface="Calibri"/>
              </a:rPr>
              <a:t>. Am J </a:t>
            </a:r>
            <a:r>
              <a:rPr lang="es-ES" sz="1200" b="1" dirty="0" err="1">
                <a:solidFill>
                  <a:schemeClr val="tx1"/>
                </a:solidFill>
                <a:effectLst>
                  <a:outerShdw blurRad="38100" dist="38100" dir="2700000" algn="tl">
                    <a:srgbClr val="000000">
                      <a:alpha val="43137"/>
                    </a:srgbClr>
                  </a:outerShdw>
                </a:effectLst>
                <a:latin typeface="Calibri"/>
              </a:rPr>
              <a:t>Med</a:t>
            </a:r>
            <a:r>
              <a:rPr lang="es-ES" sz="1200" b="1" dirty="0">
                <a:solidFill>
                  <a:schemeClr val="tx1"/>
                </a:solidFill>
                <a:effectLst>
                  <a:outerShdw blurRad="38100" dist="38100" dir="2700000" algn="tl">
                    <a:srgbClr val="000000">
                      <a:alpha val="43137"/>
                    </a:srgbClr>
                  </a:outerShdw>
                </a:effectLst>
                <a:latin typeface="Calibri"/>
              </a:rPr>
              <a:t> 1996; 100: 530-36</a:t>
            </a:r>
          </a:p>
        </p:txBody>
      </p:sp>
      <p:pic>
        <p:nvPicPr>
          <p:cNvPr id="3" name="Imagen 2">
            <a:extLst>
              <a:ext uri="{FF2B5EF4-FFF2-40B4-BE49-F238E27FC236}">
                <a16:creationId xmlns:a16="http://schemas.microsoft.com/office/drawing/2014/main" xmlns="" id="{7B9CB4DF-649A-4555-B9AF-11C54EC4598D}"/>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artisticPaintBrush trans="87000" brushSize="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9803065" y="93412"/>
            <a:ext cx="2161333" cy="2172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1 Rectángulo">
            <a:extLst>
              <a:ext uri="{FF2B5EF4-FFF2-40B4-BE49-F238E27FC236}">
                <a16:creationId xmlns:a16="http://schemas.microsoft.com/office/drawing/2014/main" xmlns="" id="{185035F2-D669-4C43-A8A7-45E210F2A35F}"/>
              </a:ext>
            </a:extLst>
          </p:cNvPr>
          <p:cNvSpPr/>
          <p:nvPr/>
        </p:nvSpPr>
        <p:spPr>
          <a:xfrm>
            <a:off x="227602" y="230617"/>
            <a:ext cx="6388139" cy="1200329"/>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trombosis</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AAFL Y LES</a:t>
            </a:r>
          </a:p>
        </p:txBody>
      </p:sp>
    </p:spTree>
    <p:extLst>
      <p:ext uri="{BB962C8B-B14F-4D97-AF65-F5344CB8AC3E}">
        <p14:creationId xmlns:p14="http://schemas.microsoft.com/office/powerpoint/2010/main" xmlns="" val="30303156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9 CuadroTexto">
            <a:extLst>
              <a:ext uri="{FF2B5EF4-FFF2-40B4-BE49-F238E27FC236}">
                <a16:creationId xmlns:a16="http://schemas.microsoft.com/office/drawing/2014/main" xmlns="" id="{E4FD76AB-DAC4-4FA2-8803-C556DCC87687}"/>
              </a:ext>
            </a:extLst>
          </p:cNvPr>
          <p:cNvSpPr txBox="1"/>
          <p:nvPr/>
        </p:nvSpPr>
        <p:spPr>
          <a:xfrm>
            <a:off x="3992880" y="6174978"/>
            <a:ext cx="8128000" cy="461665"/>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1200" b="1" dirty="0">
                <a:solidFill>
                  <a:schemeClr val="accent1"/>
                </a:solidFill>
                <a:effectLst>
                  <a:outerShdw blurRad="38100" dist="38100" dir="2700000" algn="tl">
                    <a:srgbClr val="000000">
                      <a:alpha val="43137"/>
                    </a:srgbClr>
                  </a:outerShdw>
                </a:effectLst>
                <a:latin typeface="Calibri"/>
              </a:rPr>
              <a:t>Gris JC , et al</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Comparative</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incidence</a:t>
            </a:r>
            <a:r>
              <a:rPr lang="es-ES" sz="1200" b="1" dirty="0">
                <a:solidFill>
                  <a:srgbClr val="1F497D">
                    <a:lumMod val="75000"/>
                  </a:srgbClr>
                </a:solidFill>
                <a:effectLst>
                  <a:outerShdw blurRad="38100" dist="38100" dir="2700000" algn="tl">
                    <a:srgbClr val="000000">
                      <a:alpha val="43137"/>
                    </a:srgbClr>
                  </a:outerShdw>
                </a:effectLst>
                <a:latin typeface="Calibri"/>
              </a:rPr>
              <a:t> in </a:t>
            </a:r>
            <a:r>
              <a:rPr lang="es-ES" sz="1200" b="1" dirty="0" err="1">
                <a:solidFill>
                  <a:srgbClr val="1F497D">
                    <a:lumMod val="75000"/>
                  </a:srgbClr>
                </a:solidFill>
                <a:effectLst>
                  <a:outerShdw blurRad="38100" dist="38100" dir="2700000" algn="tl">
                    <a:srgbClr val="000000">
                      <a:alpha val="43137"/>
                    </a:srgbClr>
                  </a:outerShdw>
                </a:effectLst>
                <a:latin typeface="Calibri"/>
              </a:rPr>
              <a:t>purely</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obstetric</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antiphospholipid</a:t>
            </a:r>
            <a:r>
              <a:rPr lang="es-ES" sz="1200" b="1" dirty="0">
                <a:solidFill>
                  <a:srgbClr val="1F497D">
                    <a:lumMod val="75000"/>
                  </a:srgbClr>
                </a:solidFill>
                <a:effectLst>
                  <a:outerShdw blurRad="38100" dist="38100" dir="2700000" algn="tl">
                    <a:srgbClr val="000000">
                      <a:alpha val="43137"/>
                    </a:srgbClr>
                  </a:outerShdw>
                </a:effectLst>
                <a:latin typeface="Calibri"/>
              </a:rPr>
              <a:t> síndrome  </a:t>
            </a:r>
            <a:r>
              <a:rPr lang="es-ES" sz="1200" b="1" dirty="0" err="1">
                <a:solidFill>
                  <a:srgbClr val="1F497D">
                    <a:lumMod val="75000"/>
                  </a:srgbClr>
                </a:solidFill>
                <a:effectLst>
                  <a:outerShdw blurRad="38100" dist="38100" dir="2700000" algn="tl">
                    <a:srgbClr val="000000">
                      <a:alpha val="43137"/>
                    </a:srgbClr>
                  </a:outerShdw>
                </a:effectLst>
                <a:latin typeface="Calibri"/>
              </a:rPr>
              <a:t>with</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pregnancy</a:t>
            </a:r>
            <a:r>
              <a:rPr lang="es-ES" sz="1200" b="1" dirty="0">
                <a:solidFill>
                  <a:srgbClr val="1F497D">
                    <a:lumMod val="75000"/>
                  </a:srgbClr>
                </a:solidFill>
                <a:effectLst>
                  <a:outerShdw blurRad="38100" dist="38100" dir="2700000" algn="tl">
                    <a:srgbClr val="000000">
                      <a:alpha val="43137"/>
                    </a:srgbClr>
                  </a:outerShdw>
                </a:effectLst>
                <a:latin typeface="Calibri"/>
              </a:rPr>
              <a:t> los: </a:t>
            </a:r>
            <a:r>
              <a:rPr lang="es-ES" sz="1200" b="1" dirty="0" err="1">
                <a:solidFill>
                  <a:srgbClr val="1F497D">
                    <a:lumMod val="75000"/>
                  </a:srgbClr>
                </a:solidFill>
                <a:effectLst>
                  <a:outerShdw blurRad="38100" dist="38100" dir="2700000" algn="tl">
                    <a:srgbClr val="000000">
                      <a:alpha val="43137"/>
                    </a:srgbClr>
                  </a:outerShdw>
                </a:effectLst>
                <a:latin typeface="Calibri"/>
              </a:rPr>
              <a:t>The</a:t>
            </a:r>
            <a:r>
              <a:rPr lang="es-ES" sz="1200" b="1" dirty="0">
                <a:solidFill>
                  <a:srgbClr val="1F497D">
                    <a:lumMod val="75000"/>
                  </a:srgbClr>
                </a:solidFill>
                <a:effectLst>
                  <a:outerShdw blurRad="38100" dist="38100" dir="2700000" algn="tl">
                    <a:srgbClr val="000000">
                      <a:alpha val="43137"/>
                    </a:srgbClr>
                  </a:outerShdw>
                </a:effectLst>
                <a:latin typeface="Calibri"/>
              </a:rPr>
              <a:t> NOH-APS </a:t>
            </a:r>
            <a:r>
              <a:rPr lang="es-ES" sz="1200" b="1" dirty="0" err="1">
                <a:solidFill>
                  <a:srgbClr val="1F497D">
                    <a:lumMod val="75000"/>
                  </a:srgbClr>
                </a:solidFill>
                <a:effectLst>
                  <a:outerShdw blurRad="38100" dist="38100" dir="2700000" algn="tl">
                    <a:srgbClr val="000000">
                      <a:alpha val="43137"/>
                    </a:srgbClr>
                  </a:outerShdw>
                </a:effectLst>
                <a:latin typeface="Calibri"/>
              </a:rPr>
              <a:t>observational</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study</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Blood</a:t>
            </a:r>
            <a:r>
              <a:rPr lang="es-ES" sz="1200" b="1" dirty="0">
                <a:solidFill>
                  <a:srgbClr val="1F497D">
                    <a:lumMod val="75000"/>
                  </a:srgbClr>
                </a:solidFill>
                <a:effectLst>
                  <a:outerShdw blurRad="38100" dist="38100" dir="2700000" algn="tl">
                    <a:srgbClr val="000000">
                      <a:alpha val="43137"/>
                    </a:srgbClr>
                  </a:outerShdw>
                </a:effectLst>
                <a:latin typeface="Calibri"/>
              </a:rPr>
              <a:t> 2012;119: 1624</a:t>
            </a:r>
          </a:p>
        </p:txBody>
      </p:sp>
      <p:sp>
        <p:nvSpPr>
          <p:cNvPr id="13" name="3 CuadroTexto">
            <a:extLst>
              <a:ext uri="{FF2B5EF4-FFF2-40B4-BE49-F238E27FC236}">
                <a16:creationId xmlns:a16="http://schemas.microsoft.com/office/drawing/2014/main" xmlns="" id="{A9F02D07-8344-4E9D-BFEE-F27CE3554F6B}"/>
              </a:ext>
            </a:extLst>
          </p:cNvPr>
          <p:cNvSpPr txBox="1"/>
          <p:nvPr/>
        </p:nvSpPr>
        <p:spPr>
          <a:xfrm>
            <a:off x="586408" y="2526308"/>
            <a:ext cx="931959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Síndrome Antifosfolipídico Obstétrico sin trombosis previa</a:t>
            </a:r>
          </a:p>
        </p:txBody>
      </p:sp>
      <p:sp>
        <p:nvSpPr>
          <p:cNvPr id="14" name="8 CuadroTexto">
            <a:extLst>
              <a:ext uri="{FF2B5EF4-FFF2-40B4-BE49-F238E27FC236}">
                <a16:creationId xmlns:a16="http://schemas.microsoft.com/office/drawing/2014/main" xmlns="" id="{076C9208-81B1-4B7D-B195-C984CA40D360}"/>
              </a:ext>
            </a:extLst>
          </p:cNvPr>
          <p:cNvSpPr txBox="1"/>
          <p:nvPr/>
        </p:nvSpPr>
        <p:spPr>
          <a:xfrm>
            <a:off x="1396152" y="3757987"/>
            <a:ext cx="9830648"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 Riesgo de primer evento trombótico (frente perdidas fetales sin SAF)</a:t>
            </a:r>
          </a:p>
        </p:txBody>
      </p:sp>
      <p:pic>
        <p:nvPicPr>
          <p:cNvPr id="3" name="Imagen 2">
            <a:extLst>
              <a:ext uri="{FF2B5EF4-FFF2-40B4-BE49-F238E27FC236}">
                <a16:creationId xmlns:a16="http://schemas.microsoft.com/office/drawing/2014/main" xmlns="" id="{B5A74688-9226-4088-8B68-8CE6B44532F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14228" y="116496"/>
            <a:ext cx="1579932" cy="2248365"/>
          </a:xfrm>
          <a:prstGeom prst="rect">
            <a:avLst/>
          </a:prstGeom>
        </p:spPr>
      </p:pic>
      <p:sp>
        <p:nvSpPr>
          <p:cNvPr id="9" name="1 Rectángulo">
            <a:extLst>
              <a:ext uri="{FF2B5EF4-FFF2-40B4-BE49-F238E27FC236}">
                <a16:creationId xmlns:a16="http://schemas.microsoft.com/office/drawing/2014/main" xmlns="" id="{00B18EA3-67CE-4E30-8C51-D345719FD54F}"/>
              </a:ext>
            </a:extLst>
          </p:cNvPr>
          <p:cNvSpPr/>
          <p:nvPr/>
        </p:nvSpPr>
        <p:spPr>
          <a:xfrm>
            <a:off x="114261" y="116496"/>
            <a:ext cx="6388139" cy="1200329"/>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trombosis</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SAF OBSTETRICO</a:t>
            </a:r>
          </a:p>
        </p:txBody>
      </p:sp>
    </p:spTree>
    <p:extLst>
      <p:ext uri="{BB962C8B-B14F-4D97-AF65-F5344CB8AC3E}">
        <p14:creationId xmlns:p14="http://schemas.microsoft.com/office/powerpoint/2010/main" xmlns="" val="2042863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1335A471-490E-4D15-8FA5-C16DB82C0261}"/>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037411" y="145827"/>
            <a:ext cx="4122777" cy="5143946"/>
          </a:xfrm>
          <a:prstGeom prst="roundRect">
            <a:avLst>
              <a:gd name="adj" fmla="val 8594"/>
            </a:avLst>
          </a:prstGeom>
          <a:solidFill>
            <a:srgbClr val="FFFFFF">
              <a:shade val="85000"/>
            </a:srgbClr>
          </a:solidFill>
          <a:ln>
            <a:noFill/>
          </a:ln>
          <a:effectLst>
            <a:outerShdw blurRad="50800" dist="38100" dir="5400000" algn="t" rotWithShape="0">
              <a:prstClr val="black">
                <a:alpha val="40000"/>
              </a:prstClr>
            </a:outerShdw>
            <a:reflection blurRad="12700" stA="38000" endPos="28000" dist="5000" dir="5400000" sy="-100000" algn="bl" rotWithShape="0"/>
          </a:effectLst>
        </p:spPr>
      </p:pic>
      <p:sp>
        <p:nvSpPr>
          <p:cNvPr id="6" name="Rectángulo 5">
            <a:extLst>
              <a:ext uri="{FF2B5EF4-FFF2-40B4-BE49-F238E27FC236}">
                <a16:creationId xmlns:a16="http://schemas.microsoft.com/office/drawing/2014/main" xmlns="" id="{769718AE-050F-426F-895E-08E639BA0943}"/>
              </a:ext>
            </a:extLst>
          </p:cNvPr>
          <p:cNvSpPr/>
          <p:nvPr/>
        </p:nvSpPr>
        <p:spPr>
          <a:xfrm>
            <a:off x="1239957" y="5226784"/>
            <a:ext cx="3717684" cy="1631216"/>
          </a:xfrm>
          <a:prstGeom prst="rect">
            <a:avLst/>
          </a:prstGeom>
          <a:noFill/>
        </p:spPr>
        <p:txBody>
          <a:bodyPr wrap="none" lIns="91440" tIns="45720" rIns="91440" bIns="45720">
            <a:spAutoFit/>
          </a:bodyPr>
          <a:lstStyle/>
          <a:p>
            <a:pPr algn="ctr"/>
            <a:r>
              <a:rPr lang="es-ES" sz="6000" b="1" i="1" cap="none" spc="0" dirty="0">
                <a:ln w="0"/>
                <a:solidFill>
                  <a:schemeClr val="tx1"/>
                </a:solidFill>
                <a:effectLst>
                  <a:outerShdw blurRad="38100" dist="19050" dir="2700000" algn="tl" rotWithShape="0">
                    <a:schemeClr val="dk1">
                      <a:alpha val="40000"/>
                    </a:schemeClr>
                  </a:outerShdw>
                </a:effectLst>
                <a:latin typeface="Edwardian Script ITC" panose="030303020407070D0804" pitchFamily="66" charset="0"/>
              </a:rPr>
              <a:t>Ana Estuardo</a:t>
            </a:r>
          </a:p>
          <a:p>
            <a:pPr algn="ctr"/>
            <a:r>
              <a:rPr lang="es-ES" sz="3600" b="1" i="1" dirty="0">
                <a:ln w="0"/>
                <a:effectLst>
                  <a:outerShdw blurRad="38100" dist="19050" dir="2700000" algn="tl" rotWithShape="0">
                    <a:schemeClr val="dk1">
                      <a:alpha val="40000"/>
                    </a:schemeClr>
                  </a:outerShdw>
                </a:effectLst>
                <a:latin typeface="Edwardian Script ITC" panose="030303020407070D0804" pitchFamily="66" charset="0"/>
              </a:rPr>
              <a:t>1665-1714</a:t>
            </a:r>
            <a:endParaRPr lang="es-ES" sz="3600" b="1" i="1" cap="none" spc="0" dirty="0">
              <a:ln w="0"/>
              <a:solidFill>
                <a:schemeClr val="tx1"/>
              </a:solidFill>
              <a:effectLst>
                <a:outerShdw blurRad="38100" dist="19050" dir="2700000" algn="tl" rotWithShape="0">
                  <a:schemeClr val="dk1">
                    <a:alpha val="40000"/>
                  </a:schemeClr>
                </a:outerShdw>
              </a:effectLst>
              <a:latin typeface="Edwardian Script ITC" panose="030303020407070D0804" pitchFamily="66" charset="0"/>
            </a:endParaRPr>
          </a:p>
        </p:txBody>
      </p:sp>
      <p:sp>
        <p:nvSpPr>
          <p:cNvPr id="7" name="3 CuadroTexto">
            <a:extLst>
              <a:ext uri="{FF2B5EF4-FFF2-40B4-BE49-F238E27FC236}">
                <a16:creationId xmlns:a16="http://schemas.microsoft.com/office/drawing/2014/main" xmlns="" id="{57B61B7D-33D4-488F-A91F-3DBAF4D03685}"/>
              </a:ext>
            </a:extLst>
          </p:cNvPr>
          <p:cNvSpPr txBox="1"/>
          <p:nvPr/>
        </p:nvSpPr>
        <p:spPr>
          <a:xfrm>
            <a:off x="6096000" y="212424"/>
            <a:ext cx="427736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LES</a:t>
            </a:r>
          </a:p>
        </p:txBody>
      </p:sp>
      <p:sp>
        <p:nvSpPr>
          <p:cNvPr id="8" name="8 CuadroTexto">
            <a:extLst>
              <a:ext uri="{FF2B5EF4-FFF2-40B4-BE49-F238E27FC236}">
                <a16:creationId xmlns:a16="http://schemas.microsoft.com/office/drawing/2014/main" xmlns="" id="{EA5128E3-EB0E-44A7-8174-B6C03A97244E}"/>
              </a:ext>
            </a:extLst>
          </p:cNvPr>
          <p:cNvSpPr txBox="1"/>
          <p:nvPr/>
        </p:nvSpPr>
        <p:spPr>
          <a:xfrm>
            <a:off x="6096000" y="871432"/>
            <a:ext cx="4277360" cy="1938992"/>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marL="342900" indent="-342900" defTabSz="914400">
              <a:buFont typeface="Arial" panose="020B0604020202020204" pitchFamily="34" charset="0"/>
              <a:buChar char="•"/>
            </a:pPr>
            <a:r>
              <a:rPr lang="es-ES" sz="2400" dirty="0" err="1">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Rash</a:t>
            </a:r>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 malar</a:t>
            </a:r>
          </a:p>
          <a:p>
            <a:pPr marL="342900" indent="-342900" defTabSz="914400">
              <a:buFont typeface="Arial" panose="020B0604020202020204" pitchFamily="34" charset="0"/>
              <a:buChar char="•"/>
            </a:pPr>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Uveítis</a:t>
            </a:r>
          </a:p>
          <a:p>
            <a:pPr marL="342900" indent="-342900" defTabSz="914400">
              <a:buFont typeface="Arial" panose="020B0604020202020204" pitchFamily="34" charset="0"/>
              <a:buChar char="•"/>
            </a:pPr>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Artritis</a:t>
            </a:r>
          </a:p>
          <a:p>
            <a:pPr marL="342900" indent="-342900" defTabSz="914400">
              <a:buFont typeface="Arial" panose="020B0604020202020204" pitchFamily="34" charset="0"/>
              <a:buChar char="•"/>
            </a:pPr>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Convulsiones</a:t>
            </a:r>
          </a:p>
          <a:p>
            <a:pPr marL="342900" indent="-342900" defTabSz="914400">
              <a:buFont typeface="Arial" panose="020B0604020202020204" pitchFamily="34" charset="0"/>
              <a:buChar char="•"/>
            </a:pPr>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Fiebres recurrentes</a:t>
            </a:r>
          </a:p>
        </p:txBody>
      </p:sp>
      <p:sp>
        <p:nvSpPr>
          <p:cNvPr id="9" name="8 CuadroTexto">
            <a:extLst>
              <a:ext uri="{FF2B5EF4-FFF2-40B4-BE49-F238E27FC236}">
                <a16:creationId xmlns:a16="http://schemas.microsoft.com/office/drawing/2014/main" xmlns="" id="{4E0EAFCB-EDC9-443F-B417-DBD53D001370}"/>
              </a:ext>
            </a:extLst>
          </p:cNvPr>
          <p:cNvSpPr txBox="1"/>
          <p:nvPr/>
        </p:nvSpPr>
        <p:spPr>
          <a:xfrm>
            <a:off x="6096001" y="5783002"/>
            <a:ext cx="4277360"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¿PERFIL DE AAFL ?</a:t>
            </a:r>
          </a:p>
        </p:txBody>
      </p:sp>
      <p:sp>
        <p:nvSpPr>
          <p:cNvPr id="10" name="8 CuadroTexto">
            <a:extLst>
              <a:ext uri="{FF2B5EF4-FFF2-40B4-BE49-F238E27FC236}">
                <a16:creationId xmlns:a16="http://schemas.microsoft.com/office/drawing/2014/main" xmlns="" id="{92709F39-3318-484A-8107-E607C6952D12}"/>
              </a:ext>
            </a:extLst>
          </p:cNvPr>
          <p:cNvSpPr txBox="1"/>
          <p:nvPr/>
        </p:nvSpPr>
        <p:spPr>
          <a:xfrm>
            <a:off x="6096001" y="3619595"/>
            <a:ext cx="4277360" cy="1938992"/>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marL="342900" indent="-342900" defTabSz="914400">
              <a:buFont typeface="Arial" panose="020B0604020202020204" pitchFamily="34" charset="0"/>
              <a:buChar char="•"/>
            </a:pPr>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13 abortos</a:t>
            </a:r>
          </a:p>
          <a:p>
            <a:pPr marL="342900" indent="-342900" defTabSz="914400">
              <a:buFont typeface="Arial" panose="020B0604020202020204" pitchFamily="34" charset="0"/>
              <a:buChar char="•"/>
            </a:pPr>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1 posible SAF neonatal</a:t>
            </a:r>
          </a:p>
          <a:p>
            <a:pPr marL="342900" indent="-342900" defTabSz="914400">
              <a:buFont typeface="Arial" panose="020B0604020202020204" pitchFamily="34" charset="0"/>
              <a:buChar char="•"/>
            </a:pPr>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Tromboflebitis MMII</a:t>
            </a:r>
          </a:p>
          <a:p>
            <a:pPr marL="342900" indent="-342900" defTabSz="914400">
              <a:buFont typeface="Arial" panose="020B0604020202020204" pitchFamily="34" charset="0"/>
              <a:buChar char="•"/>
            </a:pPr>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Ictus (Fallecimiento 49a)</a:t>
            </a:r>
          </a:p>
          <a:p>
            <a:pPr marL="342900" indent="-342900" defTabSz="914400">
              <a:buFont typeface="Arial" panose="020B0604020202020204" pitchFamily="34" charset="0"/>
              <a:buChar char="•"/>
            </a:pPr>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HPTEC?</a:t>
            </a:r>
          </a:p>
        </p:txBody>
      </p:sp>
      <p:sp>
        <p:nvSpPr>
          <p:cNvPr id="11" name="3 CuadroTexto">
            <a:extLst>
              <a:ext uri="{FF2B5EF4-FFF2-40B4-BE49-F238E27FC236}">
                <a16:creationId xmlns:a16="http://schemas.microsoft.com/office/drawing/2014/main" xmlns="" id="{66B74935-D70B-448B-BB67-5092FED94F6C}"/>
              </a:ext>
            </a:extLst>
          </p:cNvPr>
          <p:cNvSpPr txBox="1"/>
          <p:nvPr/>
        </p:nvSpPr>
        <p:spPr>
          <a:xfrm>
            <a:off x="6096000" y="2954644"/>
            <a:ext cx="427736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SAF</a:t>
            </a:r>
          </a:p>
        </p:txBody>
      </p:sp>
      <p:pic>
        <p:nvPicPr>
          <p:cNvPr id="13" name="Imagen 12">
            <a:extLst>
              <a:ext uri="{FF2B5EF4-FFF2-40B4-BE49-F238E27FC236}">
                <a16:creationId xmlns:a16="http://schemas.microsoft.com/office/drawing/2014/main" xmlns="" id="{68616ED9-052F-4DA6-9BB9-35BDAB307831}"/>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3838844" y="1055071"/>
            <a:ext cx="3375953" cy="463336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xmlns="" val="21932572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9 CuadroTexto">
            <a:extLst>
              <a:ext uri="{FF2B5EF4-FFF2-40B4-BE49-F238E27FC236}">
                <a16:creationId xmlns:a16="http://schemas.microsoft.com/office/drawing/2014/main" xmlns="" id="{E4FD76AB-DAC4-4FA2-8803-C556DCC87687}"/>
              </a:ext>
            </a:extLst>
          </p:cNvPr>
          <p:cNvSpPr txBox="1"/>
          <p:nvPr/>
        </p:nvSpPr>
        <p:spPr>
          <a:xfrm>
            <a:off x="3992880" y="5809218"/>
            <a:ext cx="8128000" cy="461665"/>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1200" b="1" dirty="0" err="1">
                <a:solidFill>
                  <a:schemeClr val="accent1"/>
                </a:solidFill>
                <a:effectLst>
                  <a:outerShdw blurRad="38100" dist="38100" dir="2700000" algn="tl">
                    <a:srgbClr val="000000">
                      <a:alpha val="43137"/>
                    </a:srgbClr>
                  </a:outerShdw>
                </a:effectLst>
                <a:latin typeface="Calibri"/>
              </a:rPr>
              <a:t>Ruffatti</a:t>
            </a:r>
            <a:r>
              <a:rPr lang="es-ES" sz="1200" b="1" dirty="0">
                <a:solidFill>
                  <a:schemeClr val="accent1"/>
                </a:solidFill>
                <a:effectLst>
                  <a:outerShdw blurRad="38100" dist="38100" dir="2700000" algn="tl">
                    <a:srgbClr val="000000">
                      <a:alpha val="43137"/>
                    </a:srgbClr>
                  </a:outerShdw>
                </a:effectLst>
                <a:latin typeface="Calibri"/>
              </a:rPr>
              <a:t> A , et al</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Risk</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factors</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for</a:t>
            </a:r>
            <a:r>
              <a:rPr lang="es-ES" sz="1200" b="1" dirty="0">
                <a:solidFill>
                  <a:srgbClr val="1F497D">
                    <a:lumMod val="75000"/>
                  </a:srgbClr>
                </a:solidFill>
                <a:effectLst>
                  <a:outerShdw blurRad="38100" dist="38100" dir="2700000" algn="tl">
                    <a:srgbClr val="000000">
                      <a:alpha val="43137"/>
                    </a:srgbClr>
                  </a:outerShdw>
                </a:effectLst>
                <a:latin typeface="Calibri"/>
              </a:rPr>
              <a:t> a </a:t>
            </a:r>
            <a:r>
              <a:rPr lang="es-ES" sz="1200" b="1" dirty="0" err="1">
                <a:solidFill>
                  <a:srgbClr val="1F497D">
                    <a:lumMod val="75000"/>
                  </a:srgbClr>
                </a:solidFill>
                <a:effectLst>
                  <a:outerShdw blurRad="38100" dist="38100" dir="2700000" algn="tl">
                    <a:srgbClr val="000000">
                      <a:alpha val="43137"/>
                    </a:srgbClr>
                  </a:outerShdw>
                </a:effectLst>
                <a:latin typeface="Calibri"/>
              </a:rPr>
              <a:t>first</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thromboembolic</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event</a:t>
            </a:r>
            <a:r>
              <a:rPr lang="es-ES" sz="1200" b="1" dirty="0">
                <a:solidFill>
                  <a:srgbClr val="1F497D">
                    <a:lumMod val="75000"/>
                  </a:srgbClr>
                </a:solidFill>
                <a:effectLst>
                  <a:outerShdw blurRad="38100" dist="38100" dir="2700000" algn="tl">
                    <a:srgbClr val="000000">
                      <a:alpha val="43137"/>
                    </a:srgbClr>
                  </a:outerShdw>
                </a:effectLst>
                <a:latin typeface="Calibri"/>
              </a:rPr>
              <a:t> in a </a:t>
            </a:r>
            <a:r>
              <a:rPr lang="es-ES" sz="1200" b="1" dirty="0" err="1">
                <a:solidFill>
                  <a:srgbClr val="1F497D">
                    <a:lumMod val="75000"/>
                  </a:srgbClr>
                </a:solidFill>
                <a:effectLst>
                  <a:outerShdw blurRad="38100" dist="38100" dir="2700000" algn="tl">
                    <a:srgbClr val="000000">
                      <a:alpha val="43137"/>
                    </a:srgbClr>
                  </a:outerShdw>
                </a:effectLst>
                <a:latin typeface="Calibri"/>
              </a:rPr>
              <a:t>antiphospholipid</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antibody</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carriers</a:t>
            </a:r>
            <a:r>
              <a:rPr lang="es-ES" sz="1200" b="1" dirty="0">
                <a:solidFill>
                  <a:srgbClr val="1F497D">
                    <a:lumMod val="75000"/>
                  </a:srgbClr>
                </a:solidFill>
                <a:effectLst>
                  <a:outerShdw blurRad="38100" dist="38100" dir="2700000" algn="tl">
                    <a:srgbClr val="000000">
                      <a:alpha val="43137"/>
                    </a:srgbClr>
                  </a:outerShdw>
                </a:effectLst>
                <a:latin typeface="Calibri"/>
              </a:rPr>
              <a:t>. A </a:t>
            </a:r>
            <a:r>
              <a:rPr lang="es-ES" sz="1200" b="1" dirty="0" err="1">
                <a:solidFill>
                  <a:srgbClr val="1F497D">
                    <a:lumMod val="75000"/>
                  </a:srgbClr>
                </a:solidFill>
                <a:effectLst>
                  <a:outerShdw blurRad="38100" dist="38100" dir="2700000" algn="tl">
                    <a:srgbClr val="000000">
                      <a:alpha val="43137"/>
                    </a:srgbClr>
                  </a:outerShdw>
                </a:effectLst>
                <a:latin typeface="Calibri"/>
              </a:rPr>
              <a:t>multicentre</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retrospective</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follow</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uo</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study</a:t>
            </a:r>
            <a:r>
              <a:rPr lang="es-ES" sz="1200" b="1" dirty="0">
                <a:solidFill>
                  <a:srgbClr val="1F497D">
                    <a:lumMod val="75000"/>
                  </a:srgbClr>
                </a:solidFill>
                <a:effectLst>
                  <a:outerShdw blurRad="38100" dist="38100" dir="2700000" algn="tl">
                    <a:srgbClr val="000000">
                      <a:alpha val="43137"/>
                    </a:srgbClr>
                  </a:outerShdw>
                </a:effectLst>
                <a:latin typeface="Calibri"/>
              </a:rPr>
              <a:t>. Ann </a:t>
            </a:r>
            <a:r>
              <a:rPr lang="es-ES" sz="1200" b="1" dirty="0" err="1">
                <a:solidFill>
                  <a:srgbClr val="1F497D">
                    <a:lumMod val="75000"/>
                  </a:srgbClr>
                </a:solidFill>
                <a:effectLst>
                  <a:outerShdw blurRad="38100" dist="38100" dir="2700000" algn="tl">
                    <a:srgbClr val="000000">
                      <a:alpha val="43137"/>
                    </a:srgbClr>
                  </a:outerShdw>
                </a:effectLst>
                <a:latin typeface="Calibri"/>
              </a:rPr>
              <a:t>Rheum</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Dis</a:t>
            </a:r>
            <a:r>
              <a:rPr lang="es-ES" sz="1200" b="1" dirty="0">
                <a:solidFill>
                  <a:srgbClr val="1F497D">
                    <a:lumMod val="75000"/>
                  </a:srgbClr>
                </a:solidFill>
                <a:effectLst>
                  <a:outerShdw blurRad="38100" dist="38100" dir="2700000" algn="tl">
                    <a:srgbClr val="000000">
                      <a:alpha val="43137"/>
                    </a:srgbClr>
                  </a:outerShdw>
                </a:effectLst>
                <a:latin typeface="Calibri"/>
              </a:rPr>
              <a:t> 2009;68:397-99</a:t>
            </a:r>
          </a:p>
        </p:txBody>
      </p:sp>
      <p:sp>
        <p:nvSpPr>
          <p:cNvPr id="13" name="3 CuadroTexto">
            <a:extLst>
              <a:ext uri="{FF2B5EF4-FFF2-40B4-BE49-F238E27FC236}">
                <a16:creationId xmlns:a16="http://schemas.microsoft.com/office/drawing/2014/main" xmlns="" id="{A9F02D07-8344-4E9D-BFEE-F27CE3554F6B}"/>
              </a:ext>
            </a:extLst>
          </p:cNvPr>
          <p:cNvSpPr txBox="1"/>
          <p:nvPr/>
        </p:nvSpPr>
        <p:spPr>
          <a:xfrm>
            <a:off x="586408" y="2302788"/>
            <a:ext cx="931959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FRCV clásicos y  AAFL</a:t>
            </a:r>
          </a:p>
        </p:txBody>
      </p:sp>
      <p:sp>
        <p:nvSpPr>
          <p:cNvPr id="14" name="8 CuadroTexto">
            <a:extLst>
              <a:ext uri="{FF2B5EF4-FFF2-40B4-BE49-F238E27FC236}">
                <a16:creationId xmlns:a16="http://schemas.microsoft.com/office/drawing/2014/main" xmlns="" id="{076C9208-81B1-4B7D-B195-C984CA40D360}"/>
              </a:ext>
            </a:extLst>
          </p:cNvPr>
          <p:cNvSpPr txBox="1"/>
          <p:nvPr/>
        </p:nvSpPr>
        <p:spPr>
          <a:xfrm>
            <a:off x="1396152" y="3056947"/>
            <a:ext cx="9231208"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 Riesgo de trombosis en AAFL y FRCV</a:t>
            </a:r>
          </a:p>
        </p:txBody>
      </p:sp>
      <p:sp>
        <p:nvSpPr>
          <p:cNvPr id="8" name="8 CuadroTexto">
            <a:extLst>
              <a:ext uri="{FF2B5EF4-FFF2-40B4-BE49-F238E27FC236}">
                <a16:creationId xmlns:a16="http://schemas.microsoft.com/office/drawing/2014/main" xmlns="" id="{EEDA7C01-3887-4DA7-97A3-038FD98C602F}"/>
              </a:ext>
            </a:extLst>
          </p:cNvPr>
          <p:cNvSpPr txBox="1"/>
          <p:nvPr/>
        </p:nvSpPr>
        <p:spPr>
          <a:xfrm>
            <a:off x="1406312" y="3605587"/>
            <a:ext cx="9231208"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Riesgo de AVC Y AL +</a:t>
            </a:r>
          </a:p>
        </p:txBody>
      </p:sp>
      <p:sp>
        <p:nvSpPr>
          <p:cNvPr id="9" name="7 CuadroTexto">
            <a:extLst>
              <a:ext uri="{FF2B5EF4-FFF2-40B4-BE49-F238E27FC236}">
                <a16:creationId xmlns:a16="http://schemas.microsoft.com/office/drawing/2014/main" xmlns="" id="{D9772EB3-4A1D-4B83-A815-2F89927A3290}"/>
              </a:ext>
            </a:extLst>
          </p:cNvPr>
          <p:cNvSpPr txBox="1"/>
          <p:nvPr/>
        </p:nvSpPr>
        <p:spPr>
          <a:xfrm>
            <a:off x="3143672" y="4207252"/>
            <a:ext cx="6401442" cy="523220"/>
          </a:xfrm>
          <a:prstGeom prst="rect">
            <a:avLst/>
          </a:prstGeom>
          <a:solidFill>
            <a:srgbClr val="C89F5D"/>
          </a:solidFill>
          <a:ln w="25400" cap="flat" cmpd="sng" algn="ctr">
            <a:solidFill>
              <a:srgbClr val="FFFFFF"/>
            </a:solidFill>
            <a:prstDash val="solid"/>
          </a:ln>
          <a:effectLst>
            <a:glow rad="101600">
              <a:srgbClr val="2F2B20">
                <a:alpha val="60000"/>
              </a:srgbClr>
            </a:glow>
            <a:outerShdw blurRad="63500" dist="50800" dir="5400000" sx="98000" sy="98000" rotWithShape="0">
              <a:srgbClr val="000000">
                <a:alpha val="20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800" kern="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2 veces incremento sin tabaquismo</a:t>
            </a:r>
            <a:endParaRPr kumimoji="0" lang="es-ES" sz="2800" b="0" i="0" u="none" strike="noStrike" kern="0" cap="none" spc="0" normalizeH="0" baseline="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uLnTx/>
              <a:uFillTx/>
              <a:latin typeface="Arial" pitchFamily="34" charset="0"/>
              <a:cs typeface="Arial" pitchFamily="34" charset="0"/>
            </a:endParaRPr>
          </a:p>
        </p:txBody>
      </p:sp>
      <p:sp>
        <p:nvSpPr>
          <p:cNvPr id="10" name="7 CuadroTexto">
            <a:extLst>
              <a:ext uri="{FF2B5EF4-FFF2-40B4-BE49-F238E27FC236}">
                <a16:creationId xmlns:a16="http://schemas.microsoft.com/office/drawing/2014/main" xmlns="" id="{A3AFB6D6-8FDB-4B3D-9E90-8D8245113131}"/>
              </a:ext>
            </a:extLst>
          </p:cNvPr>
          <p:cNvSpPr txBox="1"/>
          <p:nvPr/>
        </p:nvSpPr>
        <p:spPr>
          <a:xfrm>
            <a:off x="3143672" y="4827012"/>
            <a:ext cx="6401442" cy="523220"/>
          </a:xfrm>
          <a:prstGeom prst="rect">
            <a:avLst/>
          </a:prstGeom>
          <a:solidFill>
            <a:srgbClr val="C89F5D"/>
          </a:solidFill>
          <a:ln w="25400" cap="flat" cmpd="sng" algn="ctr">
            <a:solidFill>
              <a:srgbClr val="FFFFFF"/>
            </a:solidFill>
            <a:prstDash val="solid"/>
          </a:ln>
          <a:effectLst>
            <a:glow rad="101600">
              <a:srgbClr val="2F2B20">
                <a:alpha val="60000"/>
              </a:srgbClr>
            </a:glow>
            <a:outerShdw blurRad="63500" dist="50800" dir="5400000" sx="98000" sy="98000" rotWithShape="0">
              <a:srgbClr val="000000">
                <a:alpha val="20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800" kern="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7 veces incremento con tabaquismo</a:t>
            </a:r>
            <a:endParaRPr kumimoji="0" lang="es-ES" sz="2800" b="0" i="0" u="none" strike="noStrike" kern="0" cap="none" spc="0" normalizeH="0" baseline="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uLnTx/>
              <a:uFillTx/>
              <a:latin typeface="Arial" pitchFamily="34" charset="0"/>
              <a:cs typeface="Arial" pitchFamily="34" charset="0"/>
            </a:endParaRPr>
          </a:p>
        </p:txBody>
      </p:sp>
      <p:sp>
        <p:nvSpPr>
          <p:cNvPr id="15" name="9 CuadroTexto">
            <a:extLst>
              <a:ext uri="{FF2B5EF4-FFF2-40B4-BE49-F238E27FC236}">
                <a16:creationId xmlns:a16="http://schemas.microsoft.com/office/drawing/2014/main" xmlns="" id="{C5F7C5DB-4A93-4A51-B857-5CE223491894}"/>
              </a:ext>
            </a:extLst>
          </p:cNvPr>
          <p:cNvSpPr txBox="1"/>
          <p:nvPr/>
        </p:nvSpPr>
        <p:spPr>
          <a:xfrm>
            <a:off x="3992880" y="6317218"/>
            <a:ext cx="8128000" cy="461665"/>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1200" b="1" dirty="0" err="1">
                <a:solidFill>
                  <a:schemeClr val="accent1"/>
                </a:solidFill>
                <a:effectLst>
                  <a:outerShdw blurRad="38100" dist="38100" dir="2700000" algn="tl">
                    <a:srgbClr val="000000">
                      <a:alpha val="43137"/>
                    </a:srgbClr>
                  </a:outerShdw>
                </a:effectLst>
                <a:latin typeface="Calibri"/>
              </a:rPr>
              <a:t>Urbanus</a:t>
            </a:r>
            <a:r>
              <a:rPr lang="es-ES" sz="1200" b="1" dirty="0">
                <a:solidFill>
                  <a:schemeClr val="accent1"/>
                </a:solidFill>
                <a:effectLst>
                  <a:outerShdw blurRad="38100" dist="38100" dir="2700000" algn="tl">
                    <a:srgbClr val="000000">
                      <a:alpha val="43137"/>
                    </a:srgbClr>
                  </a:outerShdw>
                </a:effectLst>
                <a:latin typeface="Calibri"/>
              </a:rPr>
              <a:t> RT, et al</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Antiphospolipid</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antiobodies</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an</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the</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risk</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of</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myocardial</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infarction</a:t>
            </a:r>
            <a:r>
              <a:rPr lang="es-ES" sz="1200" b="1" dirty="0">
                <a:solidFill>
                  <a:srgbClr val="1F497D">
                    <a:lumMod val="75000"/>
                  </a:srgbClr>
                </a:solidFill>
                <a:effectLst>
                  <a:outerShdw blurRad="38100" dist="38100" dir="2700000" algn="tl">
                    <a:srgbClr val="000000">
                      <a:alpha val="43137"/>
                    </a:srgbClr>
                  </a:outerShdw>
                </a:effectLst>
                <a:latin typeface="Calibri"/>
              </a:rPr>
              <a:t> and </a:t>
            </a:r>
            <a:r>
              <a:rPr lang="es-ES" sz="1200" b="1" dirty="0" err="1">
                <a:solidFill>
                  <a:srgbClr val="1F497D">
                    <a:lumMod val="75000"/>
                  </a:srgbClr>
                </a:solidFill>
                <a:effectLst>
                  <a:outerShdw blurRad="38100" dist="38100" dir="2700000" algn="tl">
                    <a:srgbClr val="000000">
                      <a:alpha val="43137"/>
                    </a:srgbClr>
                  </a:outerShdw>
                </a:effectLst>
                <a:latin typeface="Calibri"/>
              </a:rPr>
              <a:t>stroke</a:t>
            </a:r>
            <a:r>
              <a:rPr lang="es-ES" sz="1200" b="1" dirty="0">
                <a:solidFill>
                  <a:srgbClr val="1F497D">
                    <a:lumMod val="75000"/>
                  </a:srgbClr>
                </a:solidFill>
                <a:effectLst>
                  <a:outerShdw blurRad="38100" dist="38100" dir="2700000" algn="tl">
                    <a:srgbClr val="000000">
                      <a:alpha val="43137"/>
                    </a:srgbClr>
                  </a:outerShdw>
                </a:effectLst>
                <a:latin typeface="Calibri"/>
              </a:rPr>
              <a:t> in Young </a:t>
            </a:r>
            <a:r>
              <a:rPr lang="es-ES" sz="1200" b="1" dirty="0" err="1">
                <a:solidFill>
                  <a:srgbClr val="1F497D">
                    <a:lumMod val="75000"/>
                  </a:srgbClr>
                </a:solidFill>
                <a:effectLst>
                  <a:outerShdw blurRad="38100" dist="38100" dir="2700000" algn="tl">
                    <a:srgbClr val="000000">
                      <a:alpha val="43137"/>
                    </a:srgbClr>
                  </a:outerShdw>
                </a:effectLst>
                <a:latin typeface="Calibri"/>
              </a:rPr>
              <a:t>women</a:t>
            </a:r>
            <a:r>
              <a:rPr lang="es-ES" sz="1200" b="1" dirty="0">
                <a:solidFill>
                  <a:srgbClr val="1F497D">
                    <a:lumMod val="75000"/>
                  </a:srgbClr>
                </a:solidFill>
                <a:effectLst>
                  <a:outerShdw blurRad="38100" dist="38100" dir="2700000" algn="tl">
                    <a:srgbClr val="000000">
                      <a:alpha val="43137"/>
                    </a:srgbClr>
                  </a:outerShdw>
                </a:effectLst>
                <a:latin typeface="Calibri"/>
              </a:rPr>
              <a:t> in </a:t>
            </a:r>
            <a:r>
              <a:rPr lang="es-ES" sz="1200" b="1" dirty="0" err="1">
                <a:solidFill>
                  <a:srgbClr val="1F497D">
                    <a:lumMod val="75000"/>
                  </a:srgbClr>
                </a:solidFill>
                <a:effectLst>
                  <a:outerShdw blurRad="38100" dist="38100" dir="2700000" algn="tl">
                    <a:srgbClr val="000000">
                      <a:alpha val="43137"/>
                    </a:srgbClr>
                  </a:outerShdw>
                </a:effectLst>
                <a:latin typeface="Calibri"/>
              </a:rPr>
              <a:t>the</a:t>
            </a:r>
            <a:r>
              <a:rPr lang="es-ES" sz="1200" b="1" dirty="0">
                <a:solidFill>
                  <a:srgbClr val="1F497D">
                    <a:lumMod val="75000"/>
                  </a:srgbClr>
                </a:solidFill>
                <a:effectLst>
                  <a:outerShdw blurRad="38100" dist="38100" dir="2700000" algn="tl">
                    <a:srgbClr val="000000">
                      <a:alpha val="43137"/>
                    </a:srgbClr>
                  </a:outerShdw>
                </a:effectLst>
                <a:latin typeface="Calibri"/>
              </a:rPr>
              <a:t> RATIO </a:t>
            </a:r>
            <a:r>
              <a:rPr lang="es-ES" sz="1200" b="1" dirty="0" err="1">
                <a:solidFill>
                  <a:srgbClr val="1F497D">
                    <a:lumMod val="75000"/>
                  </a:srgbClr>
                </a:solidFill>
                <a:effectLst>
                  <a:outerShdw blurRad="38100" dist="38100" dir="2700000" algn="tl">
                    <a:srgbClr val="000000">
                      <a:alpha val="43137"/>
                    </a:srgbClr>
                  </a:outerShdw>
                </a:effectLst>
                <a:latin typeface="Calibri"/>
              </a:rPr>
              <a:t>study</a:t>
            </a:r>
            <a:r>
              <a:rPr lang="es-ES" sz="1200" b="1" dirty="0">
                <a:solidFill>
                  <a:srgbClr val="1F497D">
                    <a:lumMod val="75000"/>
                  </a:srgbClr>
                </a:solidFill>
                <a:effectLst>
                  <a:outerShdw blurRad="38100" dist="38100" dir="2700000" algn="tl">
                    <a:srgbClr val="000000">
                      <a:alpha val="43137"/>
                    </a:srgbClr>
                  </a:outerShdw>
                </a:effectLst>
                <a:latin typeface="Calibri"/>
              </a:rPr>
              <a:t>: a case control </a:t>
            </a:r>
            <a:r>
              <a:rPr lang="es-ES" sz="1200" b="1" dirty="0" err="1">
                <a:solidFill>
                  <a:srgbClr val="1F497D">
                    <a:lumMod val="75000"/>
                  </a:srgbClr>
                </a:solidFill>
                <a:effectLst>
                  <a:outerShdw blurRad="38100" dist="38100" dir="2700000" algn="tl">
                    <a:srgbClr val="000000">
                      <a:alpha val="43137"/>
                    </a:srgbClr>
                  </a:outerShdw>
                </a:effectLst>
                <a:latin typeface="Calibri"/>
              </a:rPr>
              <a:t>study</a:t>
            </a:r>
            <a:r>
              <a:rPr lang="es-ES" sz="1200" b="1" dirty="0">
                <a:solidFill>
                  <a:srgbClr val="1F497D">
                    <a:lumMod val="75000"/>
                  </a:srgbClr>
                </a:solidFill>
                <a:effectLst>
                  <a:outerShdw blurRad="38100" dist="38100" dir="2700000" algn="tl">
                    <a:srgbClr val="000000">
                      <a:alpha val="43137"/>
                    </a:srgbClr>
                  </a:outerShdw>
                </a:effectLst>
                <a:latin typeface="Calibri"/>
              </a:rPr>
              <a:t>. Lancet Neurol 2009;8:998-1005</a:t>
            </a:r>
          </a:p>
        </p:txBody>
      </p:sp>
      <p:pic>
        <p:nvPicPr>
          <p:cNvPr id="6" name="Imagen 5">
            <a:extLst>
              <a:ext uri="{FF2B5EF4-FFF2-40B4-BE49-F238E27FC236}">
                <a16:creationId xmlns:a16="http://schemas.microsoft.com/office/drawing/2014/main" xmlns="" id="{34C2D7AC-E274-4728-9983-8906B12B579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13520" y="202235"/>
            <a:ext cx="2696300" cy="2074077"/>
          </a:xfrm>
          <a:prstGeom prst="rect">
            <a:avLst/>
          </a:prstGeom>
        </p:spPr>
      </p:pic>
      <p:sp>
        <p:nvSpPr>
          <p:cNvPr id="12" name="1 Rectángulo">
            <a:extLst>
              <a:ext uri="{FF2B5EF4-FFF2-40B4-BE49-F238E27FC236}">
                <a16:creationId xmlns:a16="http://schemas.microsoft.com/office/drawing/2014/main" xmlns="" id="{C0D2225A-B752-493C-A7B6-E65ED9F25CA4}"/>
              </a:ext>
            </a:extLst>
          </p:cNvPr>
          <p:cNvSpPr/>
          <p:nvPr/>
        </p:nvSpPr>
        <p:spPr>
          <a:xfrm>
            <a:off x="276821" y="128238"/>
            <a:ext cx="6388139" cy="1200329"/>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trombosis</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Frcv</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y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aafl</a:t>
            </a:r>
            <a:endPar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4929811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8" grpId="0" animBg="1"/>
      <p:bldP spid="9" grpId="0" animBg="1"/>
      <p:bldP spid="10"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9 CuadroTexto">
            <a:extLst>
              <a:ext uri="{FF2B5EF4-FFF2-40B4-BE49-F238E27FC236}">
                <a16:creationId xmlns:a16="http://schemas.microsoft.com/office/drawing/2014/main" xmlns="" id="{E4FD76AB-DAC4-4FA2-8803-C556DCC87687}"/>
              </a:ext>
            </a:extLst>
          </p:cNvPr>
          <p:cNvSpPr txBox="1"/>
          <p:nvPr/>
        </p:nvSpPr>
        <p:spPr>
          <a:xfrm>
            <a:off x="3992880" y="6215618"/>
            <a:ext cx="8128000" cy="461665"/>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1200" b="1" dirty="0" err="1">
                <a:solidFill>
                  <a:schemeClr val="accent1"/>
                </a:solidFill>
                <a:effectLst>
                  <a:outerShdw blurRad="38100" dist="38100" dir="2700000" algn="tl">
                    <a:srgbClr val="000000">
                      <a:alpha val="43137"/>
                    </a:srgbClr>
                  </a:outerShdw>
                </a:effectLst>
                <a:latin typeface="Calibri"/>
              </a:rPr>
              <a:t>Giron</a:t>
            </a:r>
            <a:r>
              <a:rPr lang="es-ES" sz="1200" b="1" dirty="0">
                <a:solidFill>
                  <a:schemeClr val="accent1"/>
                </a:solidFill>
                <a:effectLst>
                  <a:outerShdw blurRad="38100" dist="38100" dir="2700000" algn="tl">
                    <a:srgbClr val="000000">
                      <a:alpha val="43137"/>
                    </a:srgbClr>
                  </a:outerShdw>
                </a:effectLst>
                <a:latin typeface="Calibri"/>
              </a:rPr>
              <a:t>-Gonzalez JA et al</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Antiphospholipid</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carriers</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of</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antiphpspholipid</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antibody</a:t>
            </a:r>
            <a:r>
              <a:rPr lang="es-ES" sz="1200" b="1" dirty="0">
                <a:solidFill>
                  <a:srgbClr val="1F497D">
                    <a:lumMod val="75000"/>
                  </a:srgbClr>
                </a:solidFill>
                <a:effectLst>
                  <a:outerShdw blurRad="38100" dist="38100" dir="2700000" algn="tl">
                    <a:srgbClr val="000000">
                      <a:alpha val="43137"/>
                    </a:srgbClr>
                  </a:outerShdw>
                </a:effectLst>
                <a:latin typeface="Calibri"/>
              </a:rPr>
              <a:t> : </a:t>
            </a:r>
            <a:r>
              <a:rPr lang="es-ES" sz="1200" b="1" dirty="0" err="1">
                <a:solidFill>
                  <a:srgbClr val="1F497D">
                    <a:lumMod val="75000"/>
                  </a:srgbClr>
                </a:solidFill>
                <a:effectLst>
                  <a:outerShdw blurRad="38100" dist="38100" dir="2700000" algn="tl">
                    <a:srgbClr val="000000">
                      <a:alpha val="43137"/>
                    </a:srgbClr>
                  </a:outerShdw>
                </a:effectLst>
                <a:latin typeface="Calibri"/>
              </a:rPr>
              <a:t>prospective</a:t>
            </a:r>
            <a:r>
              <a:rPr lang="es-ES" sz="1200" b="1" dirty="0">
                <a:solidFill>
                  <a:srgbClr val="1F497D">
                    <a:lumMod val="75000"/>
                  </a:srgbClr>
                </a:solidFill>
                <a:effectLst>
                  <a:outerShdw blurRad="38100" dist="38100" dir="2700000" algn="tl">
                    <a:srgbClr val="000000">
                      <a:alpha val="43137"/>
                    </a:srgbClr>
                  </a:outerShdw>
                </a:effectLst>
                <a:latin typeface="Calibri"/>
              </a:rPr>
              <a:t>  análisis </a:t>
            </a:r>
            <a:r>
              <a:rPr lang="es-ES" sz="1200" b="1" dirty="0" err="1">
                <a:solidFill>
                  <a:srgbClr val="1F497D">
                    <a:lumMod val="75000"/>
                  </a:srgbClr>
                </a:solidFill>
                <a:effectLst>
                  <a:outerShdw blurRad="38100" dist="38100" dir="2700000" algn="tl">
                    <a:srgbClr val="000000">
                      <a:alpha val="43137"/>
                    </a:srgbClr>
                  </a:outerShdw>
                </a:effectLst>
                <a:latin typeface="Calibri"/>
              </a:rPr>
              <a:t>of</a:t>
            </a:r>
            <a:r>
              <a:rPr lang="es-ES" sz="1200" b="1" dirty="0">
                <a:solidFill>
                  <a:srgbClr val="1F497D">
                    <a:lumMod val="75000"/>
                  </a:srgbClr>
                </a:solidFill>
                <a:effectLst>
                  <a:outerShdw blurRad="38100" dist="38100" dir="2700000" algn="tl">
                    <a:srgbClr val="000000">
                      <a:alpha val="43137"/>
                    </a:srgbClr>
                  </a:outerShdw>
                </a:effectLst>
                <a:latin typeface="Calibri"/>
              </a:rPr>
              <a:t> 404 </a:t>
            </a:r>
            <a:r>
              <a:rPr lang="es-ES" sz="1200" b="1" dirty="0" err="1">
                <a:solidFill>
                  <a:srgbClr val="1F497D">
                    <a:lumMod val="75000"/>
                  </a:srgbClr>
                </a:solidFill>
                <a:effectLst>
                  <a:outerShdw blurRad="38100" dist="38100" dir="2700000" algn="tl">
                    <a:srgbClr val="000000">
                      <a:alpha val="43137"/>
                    </a:srgbClr>
                  </a:outerShdw>
                </a:effectLst>
                <a:latin typeface="Calibri"/>
              </a:rPr>
              <a:t>individuals</a:t>
            </a:r>
            <a:r>
              <a:rPr lang="es-ES" sz="1200" b="1" dirty="0">
                <a:solidFill>
                  <a:srgbClr val="1F497D">
                    <a:lumMod val="75000"/>
                  </a:srgbClr>
                </a:solidFill>
                <a:effectLst>
                  <a:outerShdw blurRad="38100" dist="38100" dir="2700000" algn="tl">
                    <a:srgbClr val="000000">
                      <a:alpha val="43137"/>
                    </a:srgbClr>
                  </a:outerShdw>
                </a:effectLst>
                <a:latin typeface="Calibri"/>
              </a:rPr>
              <a:t>. J </a:t>
            </a:r>
            <a:r>
              <a:rPr lang="es-ES" sz="1200" b="1" dirty="0" err="1">
                <a:solidFill>
                  <a:srgbClr val="1F497D">
                    <a:lumMod val="75000"/>
                  </a:srgbClr>
                </a:solidFill>
                <a:effectLst>
                  <a:outerShdw blurRad="38100" dist="38100" dir="2700000" algn="tl">
                    <a:srgbClr val="000000">
                      <a:alpha val="43137"/>
                    </a:srgbClr>
                  </a:outerShdw>
                </a:effectLst>
                <a:latin typeface="Calibri"/>
              </a:rPr>
              <a:t>Rheumatol</a:t>
            </a:r>
            <a:r>
              <a:rPr lang="es-ES" sz="1200" b="1" dirty="0">
                <a:solidFill>
                  <a:srgbClr val="1F497D">
                    <a:lumMod val="75000"/>
                  </a:srgbClr>
                </a:solidFill>
                <a:effectLst>
                  <a:outerShdw blurRad="38100" dist="38100" dir="2700000" algn="tl">
                    <a:srgbClr val="000000">
                      <a:alpha val="43137"/>
                    </a:srgbClr>
                  </a:outerShdw>
                </a:effectLst>
                <a:latin typeface="Calibri"/>
              </a:rPr>
              <a:t> 2004; 31: 1560-67</a:t>
            </a:r>
          </a:p>
        </p:txBody>
      </p:sp>
      <p:sp>
        <p:nvSpPr>
          <p:cNvPr id="13" name="3 CuadroTexto">
            <a:extLst>
              <a:ext uri="{FF2B5EF4-FFF2-40B4-BE49-F238E27FC236}">
                <a16:creationId xmlns:a16="http://schemas.microsoft.com/office/drawing/2014/main" xmlns="" id="{A9F02D07-8344-4E9D-BFEE-F27CE3554F6B}"/>
              </a:ext>
            </a:extLst>
          </p:cNvPr>
          <p:cNvSpPr txBox="1"/>
          <p:nvPr/>
        </p:nvSpPr>
        <p:spPr>
          <a:xfrm>
            <a:off x="586408" y="2526308"/>
            <a:ext cx="931959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AAFL y manifestaciones  “no criterios de SAF”</a:t>
            </a:r>
          </a:p>
        </p:txBody>
      </p:sp>
      <p:sp>
        <p:nvSpPr>
          <p:cNvPr id="14" name="8 CuadroTexto">
            <a:extLst>
              <a:ext uri="{FF2B5EF4-FFF2-40B4-BE49-F238E27FC236}">
                <a16:creationId xmlns:a16="http://schemas.microsoft.com/office/drawing/2014/main" xmlns="" id="{076C9208-81B1-4B7D-B195-C984CA40D360}"/>
              </a:ext>
            </a:extLst>
          </p:cNvPr>
          <p:cNvSpPr txBox="1"/>
          <p:nvPr/>
        </p:nvSpPr>
        <p:spPr>
          <a:xfrm>
            <a:off x="1426632" y="3869747"/>
            <a:ext cx="9231208"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 Ligero riesgo de trombosis en algunos observacionales</a:t>
            </a:r>
          </a:p>
        </p:txBody>
      </p:sp>
      <p:pic>
        <p:nvPicPr>
          <p:cNvPr id="9" name="Imagen 8">
            <a:extLst>
              <a:ext uri="{FF2B5EF4-FFF2-40B4-BE49-F238E27FC236}">
                <a16:creationId xmlns:a16="http://schemas.microsoft.com/office/drawing/2014/main" xmlns="" id="{7BB1276E-B68B-4F73-A0EC-399D0650788C}"/>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0020631" y="358521"/>
            <a:ext cx="1045409" cy="778249"/>
          </a:xfrm>
          <a:prstGeom prst="roundRect">
            <a:avLst>
              <a:gd name="adj" fmla="val 4167"/>
            </a:avLst>
          </a:prstGeom>
          <a:solidFill>
            <a:srgbClr val="FFFFFF"/>
          </a:solidFill>
          <a:ln w="76200" cap="sq">
            <a:solidFill>
              <a:schemeClr val="bg1"/>
            </a:solidFill>
            <a:miter lim="800000"/>
          </a:ln>
          <a:effectLst>
            <a:reflection blurRad="6350" stA="52000" endA="300" endPos="35000" dir="5400000" sy="-100000" algn="bl" rotWithShape="0"/>
          </a:effectLst>
          <a:scene3d>
            <a:camera prst="orthographicFront"/>
            <a:lightRig rig="threePt" dir="t">
              <a:rot lat="0" lon="0" rev="2700000"/>
            </a:lightRig>
          </a:scene3d>
          <a:sp3d>
            <a:contourClr>
              <a:srgbClr val="C0C0C0"/>
            </a:contourClr>
          </a:sp3d>
        </p:spPr>
      </p:pic>
      <p:pic>
        <p:nvPicPr>
          <p:cNvPr id="10" name="Imagen 9">
            <a:extLst>
              <a:ext uri="{FF2B5EF4-FFF2-40B4-BE49-F238E27FC236}">
                <a16:creationId xmlns:a16="http://schemas.microsoft.com/office/drawing/2014/main" xmlns="" id="{1DE13609-0B75-498D-853C-63D52376FA31}"/>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9628929" y="1136770"/>
            <a:ext cx="554141" cy="6862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Imagen 10">
            <a:extLst>
              <a:ext uri="{FF2B5EF4-FFF2-40B4-BE49-F238E27FC236}">
                <a16:creationId xmlns:a16="http://schemas.microsoft.com/office/drawing/2014/main" xmlns="" id="{A835B618-A58B-4DBC-9FAA-2BBC8941B745}"/>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10657840" y="1253386"/>
            <a:ext cx="959090" cy="5498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1 Rectángulo">
            <a:extLst>
              <a:ext uri="{FF2B5EF4-FFF2-40B4-BE49-F238E27FC236}">
                <a16:creationId xmlns:a16="http://schemas.microsoft.com/office/drawing/2014/main" xmlns="" id="{5E4272BE-8DF0-4000-907E-D6AC75CFE1B1}"/>
              </a:ext>
            </a:extLst>
          </p:cNvPr>
          <p:cNvSpPr/>
          <p:nvPr/>
        </p:nvSpPr>
        <p:spPr>
          <a:xfrm>
            <a:off x="201038" y="155292"/>
            <a:ext cx="6388139" cy="1200329"/>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trombosis</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Otras</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manifestaciones</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saf</a:t>
            </a:r>
            <a:endPar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35623759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CDE4132-BF5E-4F8A-A9DE-33B5548EE56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08529" y="281435"/>
            <a:ext cx="3138585" cy="3757763"/>
          </a:xfrm>
          <a:prstGeom prst="rect">
            <a:avLst/>
          </a:prstGeom>
        </p:spPr>
      </p:pic>
      <p:pic>
        <p:nvPicPr>
          <p:cNvPr id="4" name="Imagen 3">
            <a:extLst>
              <a:ext uri="{FF2B5EF4-FFF2-40B4-BE49-F238E27FC236}">
                <a16:creationId xmlns:a16="http://schemas.microsoft.com/office/drawing/2014/main" xmlns="" id="{70451116-F5DB-4DB1-8E99-A24594D023FC}"/>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322503" y="4497824"/>
            <a:ext cx="1546994" cy="1783235"/>
          </a:xfrm>
          <a:prstGeom prst="rect">
            <a:avLst/>
          </a:prstGeom>
        </p:spPr>
      </p:pic>
    </p:spTree>
    <p:extLst>
      <p:ext uri="{BB962C8B-B14F-4D97-AF65-F5344CB8AC3E}">
        <p14:creationId xmlns:p14="http://schemas.microsoft.com/office/powerpoint/2010/main" xmlns="" val="14491142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CuadroTexto">
            <a:extLst>
              <a:ext uri="{FF2B5EF4-FFF2-40B4-BE49-F238E27FC236}">
                <a16:creationId xmlns:a16="http://schemas.microsoft.com/office/drawing/2014/main" xmlns="" id="{A9F02D07-8344-4E9D-BFEE-F27CE3554F6B}"/>
              </a:ext>
            </a:extLst>
          </p:cNvPr>
          <p:cNvSpPr txBox="1"/>
          <p:nvPr/>
        </p:nvSpPr>
        <p:spPr>
          <a:xfrm>
            <a:off x="1229360" y="1472818"/>
            <a:ext cx="730504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Alta sospecha clínica de SAF  </a:t>
            </a:r>
          </a:p>
        </p:txBody>
      </p:sp>
      <p:sp>
        <p:nvSpPr>
          <p:cNvPr id="14" name="8 CuadroTexto">
            <a:extLst>
              <a:ext uri="{FF2B5EF4-FFF2-40B4-BE49-F238E27FC236}">
                <a16:creationId xmlns:a16="http://schemas.microsoft.com/office/drawing/2014/main" xmlns="" id="{076C9208-81B1-4B7D-B195-C984CA40D360}"/>
              </a:ext>
            </a:extLst>
          </p:cNvPr>
          <p:cNvSpPr txBox="1"/>
          <p:nvPr/>
        </p:nvSpPr>
        <p:spPr>
          <a:xfrm>
            <a:off x="1249680" y="3326078"/>
            <a:ext cx="9231208" cy="3046988"/>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marL="342900" indent="-342900" defTabSz="914400">
              <a:buFont typeface="Arial" panose="020B0604020202020204" pitchFamily="34" charset="0"/>
              <a:buChar char="•"/>
            </a:pPr>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Cofactores plasmáticos de fosfolípidos</a:t>
            </a:r>
          </a:p>
          <a:p>
            <a:pPr marL="800100" lvl="1" indent="-342900" defTabSz="914400">
              <a:buFont typeface="Arial" panose="020B0604020202020204" pitchFamily="34" charset="0"/>
              <a:buChar char="•"/>
            </a:pPr>
            <a:r>
              <a:rPr lang="es-ES" sz="2400" dirty="0" err="1">
                <a:ln w="18415" cmpd="sng">
                  <a:solidFill>
                    <a:schemeClr val="accent2">
                      <a:lumMod val="40000"/>
                      <a:lumOff val="60000"/>
                    </a:schemeClr>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Fosfatidil</a:t>
            </a:r>
            <a:r>
              <a:rPr lang="es-ES" sz="2400" dirty="0">
                <a:ln w="18415" cmpd="sng">
                  <a:solidFill>
                    <a:schemeClr val="accent2">
                      <a:lumMod val="40000"/>
                      <a:lumOff val="60000"/>
                    </a:schemeClr>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 etanolamina</a:t>
            </a:r>
          </a:p>
          <a:p>
            <a:pPr marL="800100" lvl="1" indent="-342900" defTabSz="914400">
              <a:buFont typeface="Arial" panose="020B0604020202020204" pitchFamily="34" charset="0"/>
              <a:buChar char="•"/>
            </a:pPr>
            <a:r>
              <a:rPr lang="es-ES" sz="2400" dirty="0">
                <a:ln w="18415" cmpd="sng">
                  <a:solidFill>
                    <a:schemeClr val="accent2">
                      <a:lumMod val="40000"/>
                      <a:lumOff val="60000"/>
                    </a:schemeClr>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Protrombina, PC, PS, anexina V, DIB2GP1</a:t>
            </a:r>
          </a:p>
          <a:p>
            <a:pPr marL="342900" indent="-342900" defTabSz="914400">
              <a:buFont typeface="Arial" panose="020B0604020202020204" pitchFamily="34" charset="0"/>
              <a:buChar char="•"/>
            </a:pPr>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Complejos proteicos de fosfolípidos</a:t>
            </a:r>
          </a:p>
          <a:p>
            <a:pPr marL="800100" lvl="1" indent="-342900" defTabSz="914400">
              <a:buFont typeface="Arial" panose="020B0604020202020204" pitchFamily="34" charset="0"/>
              <a:buChar char="•"/>
            </a:pPr>
            <a:r>
              <a:rPr lang="es-ES" sz="2400" dirty="0">
                <a:ln w="18415" cmpd="sng">
                  <a:solidFill>
                    <a:schemeClr val="accent2">
                      <a:lumMod val="40000"/>
                      <a:lumOff val="60000"/>
                    </a:schemeClr>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Vimentina-cardiolipina</a:t>
            </a:r>
          </a:p>
          <a:p>
            <a:pPr marL="342900" indent="-342900" defTabSz="914400">
              <a:buFont typeface="Arial" panose="020B0604020202020204" pitchFamily="34" charset="0"/>
              <a:buChar char="•"/>
            </a:pPr>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Fosfolípidos aniónicos no cardiolipina</a:t>
            </a:r>
          </a:p>
          <a:p>
            <a:pPr marL="800100" lvl="1" indent="-342900" defTabSz="914400">
              <a:buFont typeface="Arial" panose="020B0604020202020204" pitchFamily="34" charset="0"/>
              <a:buChar char="•"/>
            </a:pPr>
            <a:r>
              <a:rPr lang="es-ES" sz="2400" dirty="0" err="1">
                <a:ln w="18415" cmpd="sng">
                  <a:solidFill>
                    <a:schemeClr val="accent2">
                      <a:lumMod val="40000"/>
                      <a:lumOff val="60000"/>
                    </a:schemeClr>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Fosfatidil</a:t>
            </a:r>
            <a:r>
              <a:rPr lang="es-ES" sz="2400" dirty="0">
                <a:ln w="18415" cmpd="sng">
                  <a:solidFill>
                    <a:schemeClr val="accent2">
                      <a:lumMod val="40000"/>
                      <a:lumOff val="60000"/>
                    </a:schemeClr>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 inositol, </a:t>
            </a:r>
            <a:r>
              <a:rPr lang="es-ES" sz="2400" dirty="0" err="1">
                <a:ln w="18415" cmpd="sng">
                  <a:solidFill>
                    <a:schemeClr val="accent2">
                      <a:lumMod val="40000"/>
                      <a:lumOff val="60000"/>
                    </a:schemeClr>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fosfatidil</a:t>
            </a:r>
            <a:r>
              <a:rPr lang="es-ES" sz="2400" dirty="0">
                <a:ln w="18415" cmpd="sng">
                  <a:solidFill>
                    <a:schemeClr val="accent2">
                      <a:lumMod val="40000"/>
                      <a:lumOff val="60000"/>
                    </a:schemeClr>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 serina, acido fosfatídico</a:t>
            </a:r>
          </a:p>
          <a:p>
            <a:pPr marL="342900" indent="-342900" defTabSz="914400">
              <a:buFont typeface="Arial" panose="020B0604020202020204" pitchFamily="34" charset="0"/>
              <a:buChar char="•"/>
            </a:pPr>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Anticuerpos de tipo IgA (ACL Y A</a:t>
            </a:r>
            <a:r>
              <a:rPr lang="el-GR"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β</a:t>
            </a:r>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2GP1)</a:t>
            </a:r>
          </a:p>
        </p:txBody>
      </p:sp>
      <p:sp>
        <p:nvSpPr>
          <p:cNvPr id="9" name="3 CuadroTexto">
            <a:extLst>
              <a:ext uri="{FF2B5EF4-FFF2-40B4-BE49-F238E27FC236}">
                <a16:creationId xmlns:a16="http://schemas.microsoft.com/office/drawing/2014/main" xmlns="" id="{38DF8196-C582-4A79-948D-8CE7E900FB92}"/>
              </a:ext>
            </a:extLst>
          </p:cNvPr>
          <p:cNvSpPr txBox="1"/>
          <p:nvPr/>
        </p:nvSpPr>
        <p:spPr>
          <a:xfrm>
            <a:off x="1229360" y="2112898"/>
            <a:ext cx="730504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AAFL (incluido criterios) persistentemente -</a:t>
            </a:r>
          </a:p>
        </p:txBody>
      </p:sp>
      <p:sp>
        <p:nvSpPr>
          <p:cNvPr id="10" name="3 CuadroTexto">
            <a:extLst>
              <a:ext uri="{FF2B5EF4-FFF2-40B4-BE49-F238E27FC236}">
                <a16:creationId xmlns:a16="http://schemas.microsoft.com/office/drawing/2014/main" xmlns="" id="{32EF750F-1FFF-4F77-ABBF-C8EEB49312B6}"/>
              </a:ext>
            </a:extLst>
          </p:cNvPr>
          <p:cNvSpPr txBox="1"/>
          <p:nvPr/>
        </p:nvSpPr>
        <p:spPr>
          <a:xfrm>
            <a:off x="1239520" y="2692018"/>
            <a:ext cx="730504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Positividad de otros AAFL </a:t>
            </a:r>
          </a:p>
        </p:txBody>
      </p:sp>
      <p:pic>
        <p:nvPicPr>
          <p:cNvPr id="3" name="Imagen 2">
            <a:extLst>
              <a:ext uri="{FF2B5EF4-FFF2-40B4-BE49-F238E27FC236}">
                <a16:creationId xmlns:a16="http://schemas.microsoft.com/office/drawing/2014/main" xmlns="" id="{623B6784-F60F-4C4F-9FB3-3A11B3E2FB3B}"/>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9585460" y="484934"/>
            <a:ext cx="1790855" cy="1806097"/>
          </a:xfrm>
          <a:prstGeom prst="rect">
            <a:avLst/>
          </a:prstGeom>
        </p:spPr>
      </p:pic>
      <p:sp>
        <p:nvSpPr>
          <p:cNvPr id="12" name="1 Rectángulo">
            <a:extLst>
              <a:ext uri="{FF2B5EF4-FFF2-40B4-BE49-F238E27FC236}">
                <a16:creationId xmlns:a16="http://schemas.microsoft.com/office/drawing/2014/main" xmlns="" id="{7A114AFF-B41E-41ED-81D5-C32D16E6B226}"/>
              </a:ext>
            </a:extLst>
          </p:cNvPr>
          <p:cNvSpPr/>
          <p:nvPr/>
        </p:nvSpPr>
        <p:spPr>
          <a:xfrm>
            <a:off x="195541" y="116496"/>
            <a:ext cx="6388139" cy="1200329"/>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trombosis</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Saf</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seronegativo</a:t>
            </a:r>
            <a:endPar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93617606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9 CuadroTexto">
            <a:extLst>
              <a:ext uri="{FF2B5EF4-FFF2-40B4-BE49-F238E27FC236}">
                <a16:creationId xmlns:a16="http://schemas.microsoft.com/office/drawing/2014/main" xmlns="" id="{E4FD76AB-DAC4-4FA2-8803-C556DCC87687}"/>
              </a:ext>
            </a:extLst>
          </p:cNvPr>
          <p:cNvSpPr txBox="1"/>
          <p:nvPr/>
        </p:nvSpPr>
        <p:spPr>
          <a:xfrm>
            <a:off x="3992880" y="6337538"/>
            <a:ext cx="8128000" cy="461665"/>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1200" b="1" dirty="0">
                <a:solidFill>
                  <a:schemeClr val="accent1"/>
                </a:solidFill>
                <a:effectLst>
                  <a:outerShdw blurRad="38100" dist="38100" dir="2700000" algn="tl">
                    <a:srgbClr val="000000">
                      <a:alpha val="43137"/>
                    </a:srgbClr>
                  </a:outerShdw>
                </a:effectLst>
                <a:latin typeface="Calibri"/>
              </a:rPr>
              <a:t>Rodriguez </a:t>
            </a:r>
            <a:r>
              <a:rPr lang="es-ES" sz="1200" b="1" dirty="0" err="1">
                <a:solidFill>
                  <a:schemeClr val="accent1"/>
                </a:solidFill>
                <a:effectLst>
                  <a:outerShdw blurRad="38100" dist="38100" dir="2700000" algn="tl">
                    <a:srgbClr val="000000">
                      <a:alpha val="43137"/>
                    </a:srgbClr>
                  </a:outerShdw>
                </a:effectLst>
                <a:latin typeface="Calibri"/>
              </a:rPr>
              <a:t>GArcía</a:t>
            </a:r>
            <a:r>
              <a:rPr lang="es-ES" sz="1200" b="1" dirty="0">
                <a:solidFill>
                  <a:schemeClr val="accent1"/>
                </a:solidFill>
                <a:effectLst>
                  <a:outerShdw blurRad="38100" dist="38100" dir="2700000" algn="tl">
                    <a:srgbClr val="000000">
                      <a:alpha val="43137"/>
                    </a:srgbClr>
                  </a:outerShdw>
                </a:effectLst>
                <a:latin typeface="Calibri"/>
              </a:rPr>
              <a:t> JL et al</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Clinical</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manifestations</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of</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antiphospholipid</a:t>
            </a:r>
            <a:r>
              <a:rPr lang="es-ES" sz="1200" b="1" dirty="0">
                <a:solidFill>
                  <a:srgbClr val="1F497D">
                    <a:lumMod val="75000"/>
                  </a:srgbClr>
                </a:solidFill>
                <a:effectLst>
                  <a:outerShdw blurRad="38100" dist="38100" dir="2700000" algn="tl">
                    <a:srgbClr val="000000">
                      <a:alpha val="43137"/>
                    </a:srgbClr>
                  </a:outerShdw>
                </a:effectLst>
                <a:latin typeface="Calibri"/>
              </a:rPr>
              <a:t>  síndrome  </a:t>
            </a:r>
            <a:r>
              <a:rPr lang="es-ES" sz="1200" b="1" dirty="0" err="1">
                <a:solidFill>
                  <a:srgbClr val="1F497D">
                    <a:lumMod val="75000"/>
                  </a:srgbClr>
                </a:solidFill>
                <a:effectLst>
                  <a:outerShdw blurRad="38100" dist="38100" dir="2700000" algn="tl">
                    <a:srgbClr val="000000">
                      <a:alpha val="43137"/>
                    </a:srgbClr>
                  </a:outerShdw>
                </a:effectLst>
                <a:latin typeface="Calibri"/>
              </a:rPr>
              <a:t>with</a:t>
            </a:r>
            <a:r>
              <a:rPr lang="es-ES" sz="1200" b="1" dirty="0">
                <a:solidFill>
                  <a:srgbClr val="1F497D">
                    <a:lumMod val="75000"/>
                  </a:srgbClr>
                </a:solidFill>
                <a:effectLst>
                  <a:outerShdw blurRad="38100" dist="38100" dir="2700000" algn="tl">
                    <a:srgbClr val="000000">
                      <a:alpha val="43137"/>
                    </a:srgbClr>
                  </a:outerShdw>
                </a:effectLst>
                <a:latin typeface="Calibri"/>
              </a:rPr>
              <a:t>  and </a:t>
            </a:r>
            <a:r>
              <a:rPr lang="es-ES" sz="1200" b="1" dirty="0" err="1">
                <a:solidFill>
                  <a:srgbClr val="1F497D">
                    <a:lumMod val="75000"/>
                  </a:srgbClr>
                </a:solidFill>
                <a:effectLst>
                  <a:outerShdw blurRad="38100" dist="38100" dir="2700000" algn="tl">
                    <a:srgbClr val="000000">
                      <a:alpha val="43137"/>
                    </a:srgbClr>
                  </a:outerShdw>
                </a:effectLst>
                <a:latin typeface="Calibri"/>
              </a:rPr>
              <a:t>without</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antibodies</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the</a:t>
            </a:r>
            <a:r>
              <a:rPr lang="es-ES" sz="1200" b="1" dirty="0">
                <a:solidFill>
                  <a:srgbClr val="1F497D">
                    <a:lumMod val="75000"/>
                  </a:srgbClr>
                </a:solidFill>
                <a:effectLst>
                  <a:outerShdw blurRad="38100" dist="38100" dir="2700000" algn="tl">
                    <a:srgbClr val="000000">
                      <a:alpha val="43137"/>
                    </a:srgbClr>
                  </a:outerShdw>
                </a:effectLst>
                <a:latin typeface="Calibri"/>
              </a:rPr>
              <a:t> so </a:t>
            </a:r>
            <a:r>
              <a:rPr lang="es-ES" sz="1200" b="1" dirty="0" err="1">
                <a:solidFill>
                  <a:srgbClr val="1F497D">
                    <a:lumMod val="75000"/>
                  </a:srgbClr>
                </a:solidFill>
                <a:effectLst>
                  <a:outerShdw blurRad="38100" dist="38100" dir="2700000" algn="tl">
                    <a:srgbClr val="000000">
                      <a:alpha val="43137"/>
                    </a:srgbClr>
                  </a:outerShdw>
                </a:effectLst>
                <a:latin typeface="Calibri"/>
              </a:rPr>
              <a:t>called</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seronegative</a:t>
            </a:r>
            <a:r>
              <a:rPr lang="es-ES" sz="1200" b="1" dirty="0">
                <a:solidFill>
                  <a:srgbClr val="1F497D">
                    <a:lumMod val="75000"/>
                  </a:srgbClr>
                </a:solidFill>
                <a:effectLst>
                  <a:outerShdw blurRad="38100" dist="38100" dir="2700000" algn="tl">
                    <a:srgbClr val="000000">
                      <a:alpha val="43137"/>
                    </a:srgbClr>
                  </a:outerShdw>
                </a:effectLst>
                <a:latin typeface="Calibri"/>
              </a:rPr>
              <a:t>  APS). </a:t>
            </a:r>
            <a:r>
              <a:rPr lang="es-ES" sz="1200" b="1" dirty="0" err="1">
                <a:solidFill>
                  <a:srgbClr val="1F497D">
                    <a:lumMod val="75000"/>
                  </a:srgbClr>
                </a:solidFill>
                <a:effectLst>
                  <a:outerShdw blurRad="38100" dist="38100" dir="2700000" algn="tl">
                    <a:srgbClr val="000000">
                      <a:alpha val="43137"/>
                    </a:srgbClr>
                  </a:outerShdw>
                </a:effectLst>
                <a:latin typeface="Calibri"/>
              </a:rPr>
              <a:t>An</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Rheum</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Dis</a:t>
            </a:r>
            <a:r>
              <a:rPr lang="es-ES" sz="1200" b="1" dirty="0">
                <a:solidFill>
                  <a:srgbClr val="1F497D">
                    <a:lumMod val="75000"/>
                  </a:srgbClr>
                </a:solidFill>
                <a:effectLst>
                  <a:outerShdw blurRad="38100" dist="38100" dir="2700000" algn="tl">
                    <a:srgbClr val="000000">
                      <a:alpha val="43137"/>
                    </a:srgbClr>
                  </a:outerShdw>
                </a:effectLst>
                <a:latin typeface="Calibri"/>
              </a:rPr>
              <a:t> 2012; 71: 242-44</a:t>
            </a:r>
          </a:p>
        </p:txBody>
      </p:sp>
      <p:sp>
        <p:nvSpPr>
          <p:cNvPr id="13" name="3 CuadroTexto">
            <a:extLst>
              <a:ext uri="{FF2B5EF4-FFF2-40B4-BE49-F238E27FC236}">
                <a16:creationId xmlns:a16="http://schemas.microsoft.com/office/drawing/2014/main" xmlns="" id="{A9F02D07-8344-4E9D-BFEE-F27CE3554F6B}"/>
              </a:ext>
            </a:extLst>
          </p:cNvPr>
          <p:cNvSpPr txBox="1"/>
          <p:nvPr/>
        </p:nvSpPr>
        <p:spPr>
          <a:xfrm>
            <a:off x="2001520" y="1545606"/>
            <a:ext cx="730504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Series retrospectivas</a:t>
            </a:r>
          </a:p>
        </p:txBody>
      </p:sp>
      <p:sp>
        <p:nvSpPr>
          <p:cNvPr id="9" name="3 CuadroTexto">
            <a:extLst>
              <a:ext uri="{FF2B5EF4-FFF2-40B4-BE49-F238E27FC236}">
                <a16:creationId xmlns:a16="http://schemas.microsoft.com/office/drawing/2014/main" xmlns="" id="{38DF8196-C582-4A79-948D-8CE7E900FB92}"/>
              </a:ext>
            </a:extLst>
          </p:cNvPr>
          <p:cNvSpPr txBox="1"/>
          <p:nvPr/>
        </p:nvSpPr>
        <p:spPr>
          <a:xfrm>
            <a:off x="701040" y="2434524"/>
            <a:ext cx="368808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SAF seropositivo</a:t>
            </a:r>
          </a:p>
        </p:txBody>
      </p:sp>
      <p:sp>
        <p:nvSpPr>
          <p:cNvPr id="10" name="3 CuadroTexto">
            <a:extLst>
              <a:ext uri="{FF2B5EF4-FFF2-40B4-BE49-F238E27FC236}">
                <a16:creationId xmlns:a16="http://schemas.microsoft.com/office/drawing/2014/main" xmlns="" id="{32EF750F-1FFF-4F77-ABBF-C8EEB49312B6}"/>
              </a:ext>
            </a:extLst>
          </p:cNvPr>
          <p:cNvSpPr txBox="1"/>
          <p:nvPr/>
        </p:nvSpPr>
        <p:spPr>
          <a:xfrm>
            <a:off x="1996497" y="3577259"/>
            <a:ext cx="8884863"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No diferencia en recurrencia de trombosis</a:t>
            </a:r>
          </a:p>
        </p:txBody>
      </p:sp>
      <p:sp>
        <p:nvSpPr>
          <p:cNvPr id="11" name="3 CuadroTexto">
            <a:extLst>
              <a:ext uri="{FF2B5EF4-FFF2-40B4-BE49-F238E27FC236}">
                <a16:creationId xmlns:a16="http://schemas.microsoft.com/office/drawing/2014/main" xmlns="" id="{38CEDBAA-375C-4DC0-BBC6-858F7B390369}"/>
              </a:ext>
            </a:extLst>
          </p:cNvPr>
          <p:cNvSpPr txBox="1"/>
          <p:nvPr/>
        </p:nvSpPr>
        <p:spPr>
          <a:xfrm>
            <a:off x="6004560" y="2328891"/>
            <a:ext cx="5394960"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SAF seronegativo con AAFL alternativo</a:t>
            </a:r>
          </a:p>
        </p:txBody>
      </p:sp>
      <p:sp>
        <p:nvSpPr>
          <p:cNvPr id="12" name="8 CuadroTexto">
            <a:extLst>
              <a:ext uri="{FF2B5EF4-FFF2-40B4-BE49-F238E27FC236}">
                <a16:creationId xmlns:a16="http://schemas.microsoft.com/office/drawing/2014/main" xmlns="" id="{1B915A8D-244F-4DD7-B5E5-721666B2A125}"/>
              </a:ext>
            </a:extLst>
          </p:cNvPr>
          <p:cNvSpPr txBox="1"/>
          <p:nvPr/>
        </p:nvSpPr>
        <p:spPr>
          <a:xfrm>
            <a:off x="2143760" y="4369546"/>
            <a:ext cx="8270240"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Repetir AAFL (incluidos criterios)</a:t>
            </a:r>
          </a:p>
        </p:txBody>
      </p:sp>
      <p:sp>
        <p:nvSpPr>
          <p:cNvPr id="15" name="8 CuadroTexto">
            <a:extLst>
              <a:ext uri="{FF2B5EF4-FFF2-40B4-BE49-F238E27FC236}">
                <a16:creationId xmlns:a16="http://schemas.microsoft.com/office/drawing/2014/main" xmlns="" id="{8F8EA8AD-9C73-482A-B43D-C8BC9A379280}"/>
              </a:ext>
            </a:extLst>
          </p:cNvPr>
          <p:cNvSpPr txBox="1"/>
          <p:nvPr/>
        </p:nvSpPr>
        <p:spPr>
          <a:xfrm>
            <a:off x="2143760" y="4940260"/>
            <a:ext cx="8270240"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Descartar otras trombofilias-factores de riesgo</a:t>
            </a:r>
          </a:p>
        </p:txBody>
      </p:sp>
      <p:sp>
        <p:nvSpPr>
          <p:cNvPr id="16" name="8 CuadroTexto">
            <a:extLst>
              <a:ext uri="{FF2B5EF4-FFF2-40B4-BE49-F238E27FC236}">
                <a16:creationId xmlns:a16="http://schemas.microsoft.com/office/drawing/2014/main" xmlns="" id="{FD0CBD70-231D-4EA7-9B0F-3189F91FC59E}"/>
              </a:ext>
            </a:extLst>
          </p:cNvPr>
          <p:cNvSpPr txBox="1"/>
          <p:nvPr/>
        </p:nvSpPr>
        <p:spPr>
          <a:xfrm>
            <a:off x="2143760" y="5510974"/>
            <a:ext cx="8270240"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ACO largo plazo si trombosis no provocada o recurrente.</a:t>
            </a:r>
          </a:p>
        </p:txBody>
      </p:sp>
      <p:pic>
        <p:nvPicPr>
          <p:cNvPr id="3" name="Imagen 2">
            <a:extLst>
              <a:ext uri="{FF2B5EF4-FFF2-40B4-BE49-F238E27FC236}">
                <a16:creationId xmlns:a16="http://schemas.microsoft.com/office/drawing/2014/main" xmlns="" id="{F18D6514-DC56-440F-AA38-8A20F3E85774}"/>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0205663" y="383067"/>
            <a:ext cx="1310754" cy="1554615"/>
          </a:xfrm>
          <a:prstGeom prst="rect">
            <a:avLst/>
          </a:prstGeom>
        </p:spPr>
      </p:pic>
      <p:sp>
        <p:nvSpPr>
          <p:cNvPr id="2" name="Flecha: curvada hacia la derecha 1">
            <a:extLst>
              <a:ext uri="{FF2B5EF4-FFF2-40B4-BE49-F238E27FC236}">
                <a16:creationId xmlns:a16="http://schemas.microsoft.com/office/drawing/2014/main" xmlns="" id="{457D2474-1387-469D-8810-5B32FE48BE37}"/>
              </a:ext>
            </a:extLst>
          </p:cNvPr>
          <p:cNvSpPr/>
          <p:nvPr/>
        </p:nvSpPr>
        <p:spPr>
          <a:xfrm>
            <a:off x="883920" y="3129280"/>
            <a:ext cx="650240" cy="770977"/>
          </a:xfrm>
          <a:prstGeom prst="curvedRightArrow">
            <a:avLst/>
          </a:prstGeom>
          <a:gradFill flip="none"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8100000" scaled="1"/>
            <a:tileRect/>
          </a:gradFill>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solidFill>
                <a:schemeClr val="tx1"/>
              </a:solidFill>
            </a:endParaRPr>
          </a:p>
        </p:txBody>
      </p:sp>
      <p:sp>
        <p:nvSpPr>
          <p:cNvPr id="14" name="Flecha: curvada hacia la derecha 13">
            <a:extLst>
              <a:ext uri="{FF2B5EF4-FFF2-40B4-BE49-F238E27FC236}">
                <a16:creationId xmlns:a16="http://schemas.microsoft.com/office/drawing/2014/main" xmlns="" id="{2F35A16F-DAD9-4A9F-8BF9-6BD5F7655E52}"/>
              </a:ext>
            </a:extLst>
          </p:cNvPr>
          <p:cNvSpPr/>
          <p:nvPr/>
        </p:nvSpPr>
        <p:spPr>
          <a:xfrm flipH="1">
            <a:off x="11506257" y="3129280"/>
            <a:ext cx="650240" cy="770977"/>
          </a:xfrm>
          <a:prstGeom prst="curvedRightArrow">
            <a:avLst/>
          </a:prstGeom>
          <a:gradFill flip="none"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8100000" scaled="1"/>
            <a:tileRect/>
          </a:gradFill>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solidFill>
                <a:schemeClr val="tx1"/>
              </a:solidFill>
            </a:endParaRPr>
          </a:p>
        </p:txBody>
      </p:sp>
      <p:sp>
        <p:nvSpPr>
          <p:cNvPr id="17" name="1 Rectángulo">
            <a:extLst>
              <a:ext uri="{FF2B5EF4-FFF2-40B4-BE49-F238E27FC236}">
                <a16:creationId xmlns:a16="http://schemas.microsoft.com/office/drawing/2014/main" xmlns="" id="{BA34BF57-F6CB-439F-8C3B-1FE12B09DDD3}"/>
              </a:ext>
            </a:extLst>
          </p:cNvPr>
          <p:cNvSpPr/>
          <p:nvPr/>
        </p:nvSpPr>
        <p:spPr>
          <a:xfrm>
            <a:off x="195541" y="116496"/>
            <a:ext cx="6388139" cy="1200329"/>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trombosis</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Saf</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seronegativo</a:t>
            </a:r>
            <a:endPar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39384893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9" grpId="0" animBg="1"/>
      <p:bldP spid="10" grpId="0" animBg="1"/>
      <p:bldP spid="11" grpId="0" animBg="1"/>
      <p:bldP spid="12" grpId="0" animBg="1"/>
      <p:bldP spid="15" grpId="0" animBg="1"/>
      <p:bldP spid="16" grpId="0" animBg="1"/>
      <p:bldP spid="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3 CuadroTexto">
            <a:extLst>
              <a:ext uri="{FF2B5EF4-FFF2-40B4-BE49-F238E27FC236}">
                <a16:creationId xmlns:a16="http://schemas.microsoft.com/office/drawing/2014/main" xmlns="" id="{330B265E-4FAD-4CF4-8183-77673050F072}"/>
              </a:ext>
            </a:extLst>
          </p:cNvPr>
          <p:cNvSpPr txBox="1"/>
          <p:nvPr/>
        </p:nvSpPr>
        <p:spPr>
          <a:xfrm>
            <a:off x="375919" y="6160849"/>
            <a:ext cx="11043921"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4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diferencias clínicas</a:t>
            </a:r>
          </a:p>
        </p:txBody>
      </p:sp>
      <p:grpSp>
        <p:nvGrpSpPr>
          <p:cNvPr id="39" name="Grupo 38">
            <a:extLst>
              <a:ext uri="{FF2B5EF4-FFF2-40B4-BE49-F238E27FC236}">
                <a16:creationId xmlns:a16="http://schemas.microsoft.com/office/drawing/2014/main" xmlns="" id="{120B6C0A-A7BE-4DB7-8A76-5BDB537A1EBA}"/>
              </a:ext>
            </a:extLst>
          </p:cNvPr>
          <p:cNvGrpSpPr/>
          <p:nvPr/>
        </p:nvGrpSpPr>
        <p:grpSpPr>
          <a:xfrm>
            <a:off x="3992880" y="3810843"/>
            <a:ext cx="3190240" cy="1733977"/>
            <a:chOff x="3992880" y="3810843"/>
            <a:chExt cx="3190240" cy="1733977"/>
          </a:xfrm>
        </p:grpSpPr>
        <p:sp>
          <p:nvSpPr>
            <p:cNvPr id="14" name="3 CuadroTexto">
              <a:extLst>
                <a:ext uri="{FF2B5EF4-FFF2-40B4-BE49-F238E27FC236}">
                  <a16:creationId xmlns:a16="http://schemas.microsoft.com/office/drawing/2014/main" xmlns="" id="{4888493F-F199-4AA5-B196-5AD5F9ACA1DC}"/>
                </a:ext>
              </a:extLst>
            </p:cNvPr>
            <p:cNvSpPr txBox="1"/>
            <p:nvPr/>
          </p:nvSpPr>
          <p:spPr>
            <a:xfrm>
              <a:off x="4094480" y="3892727"/>
              <a:ext cx="2997199" cy="523220"/>
            </a:xfrm>
            <a:prstGeom prst="rect">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 &gt;= 2  </a:t>
              </a:r>
            </a:p>
          </p:txBody>
        </p:sp>
        <p:sp>
          <p:nvSpPr>
            <p:cNvPr id="24" name="Rectángulo 23">
              <a:extLst>
                <a:ext uri="{FF2B5EF4-FFF2-40B4-BE49-F238E27FC236}">
                  <a16:creationId xmlns:a16="http://schemas.microsoft.com/office/drawing/2014/main" xmlns="" id="{99E78690-7345-48F7-8431-A55BE56B5B65}"/>
                </a:ext>
              </a:extLst>
            </p:cNvPr>
            <p:cNvSpPr/>
            <p:nvPr/>
          </p:nvSpPr>
          <p:spPr>
            <a:xfrm>
              <a:off x="3992880" y="3810843"/>
              <a:ext cx="3190240" cy="17339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3 CuadroTexto">
              <a:extLst>
                <a:ext uri="{FF2B5EF4-FFF2-40B4-BE49-F238E27FC236}">
                  <a16:creationId xmlns:a16="http://schemas.microsoft.com/office/drawing/2014/main" xmlns="" id="{A1D91537-B8AA-48DA-BF9F-CE7BF9547329}"/>
                </a:ext>
              </a:extLst>
            </p:cNvPr>
            <p:cNvSpPr txBox="1"/>
            <p:nvPr/>
          </p:nvSpPr>
          <p:spPr>
            <a:xfrm>
              <a:off x="4094479" y="4518706"/>
              <a:ext cx="2997200" cy="954107"/>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Manifestaciones no criterios</a:t>
              </a:r>
            </a:p>
          </p:txBody>
        </p:sp>
      </p:grpSp>
      <p:grpSp>
        <p:nvGrpSpPr>
          <p:cNvPr id="34" name="Grupo 33">
            <a:extLst>
              <a:ext uri="{FF2B5EF4-FFF2-40B4-BE49-F238E27FC236}">
                <a16:creationId xmlns:a16="http://schemas.microsoft.com/office/drawing/2014/main" xmlns="" id="{9BB39AB7-07FA-412B-8C3D-F3ACE677982A}"/>
              </a:ext>
            </a:extLst>
          </p:cNvPr>
          <p:cNvGrpSpPr/>
          <p:nvPr/>
        </p:nvGrpSpPr>
        <p:grpSpPr>
          <a:xfrm>
            <a:off x="163453" y="139973"/>
            <a:ext cx="8833227" cy="1873941"/>
            <a:chOff x="163453" y="322853"/>
            <a:chExt cx="8833227" cy="1873941"/>
          </a:xfrm>
        </p:grpSpPr>
        <p:grpSp>
          <p:nvGrpSpPr>
            <p:cNvPr id="33" name="Grupo 32">
              <a:extLst>
                <a:ext uri="{FF2B5EF4-FFF2-40B4-BE49-F238E27FC236}">
                  <a16:creationId xmlns:a16="http://schemas.microsoft.com/office/drawing/2014/main" xmlns="" id="{50E666FC-25B9-4D13-8F59-BECA9AD46202}"/>
                </a:ext>
              </a:extLst>
            </p:cNvPr>
            <p:cNvGrpSpPr/>
            <p:nvPr/>
          </p:nvGrpSpPr>
          <p:grpSpPr>
            <a:xfrm>
              <a:off x="163453" y="565972"/>
              <a:ext cx="8695173" cy="1630822"/>
              <a:chOff x="163453" y="271100"/>
              <a:chExt cx="8695173" cy="1630822"/>
            </a:xfrm>
          </p:grpSpPr>
          <p:pic>
            <p:nvPicPr>
              <p:cNvPr id="8" name="Imagen 7">
                <a:extLst>
                  <a:ext uri="{FF2B5EF4-FFF2-40B4-BE49-F238E27FC236}">
                    <a16:creationId xmlns:a16="http://schemas.microsoft.com/office/drawing/2014/main" xmlns="" id="{A063B647-FA04-4CD2-A5B6-C9BA1FC42F4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3453" y="271100"/>
                <a:ext cx="8695173" cy="1287892"/>
              </a:xfrm>
              <a:prstGeom prst="rect">
                <a:avLst/>
              </a:prstGeom>
            </p:spPr>
          </p:pic>
          <p:pic>
            <p:nvPicPr>
              <p:cNvPr id="31" name="Imagen 30">
                <a:extLst>
                  <a:ext uri="{FF2B5EF4-FFF2-40B4-BE49-F238E27FC236}">
                    <a16:creationId xmlns:a16="http://schemas.microsoft.com/office/drawing/2014/main" xmlns="" id="{9B7E7D71-C6D6-45DE-8E3D-8A42BEBC856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3453" y="1558992"/>
                <a:ext cx="3619814" cy="342930"/>
              </a:xfrm>
              <a:prstGeom prst="rect">
                <a:avLst/>
              </a:prstGeom>
            </p:spPr>
          </p:pic>
        </p:grpSp>
        <p:sp>
          <p:nvSpPr>
            <p:cNvPr id="32" name="Rectángulo 31">
              <a:extLst>
                <a:ext uri="{FF2B5EF4-FFF2-40B4-BE49-F238E27FC236}">
                  <a16:creationId xmlns:a16="http://schemas.microsoft.com/office/drawing/2014/main" xmlns="" id="{ED0866F4-1123-46DC-AEA6-5EDAD9AA7FF1}"/>
                </a:ext>
              </a:extLst>
            </p:cNvPr>
            <p:cNvSpPr/>
            <p:nvPr/>
          </p:nvSpPr>
          <p:spPr>
            <a:xfrm>
              <a:off x="8112760" y="322853"/>
              <a:ext cx="883920" cy="599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35" name="Imagen 34">
            <a:extLst>
              <a:ext uri="{FF2B5EF4-FFF2-40B4-BE49-F238E27FC236}">
                <a16:creationId xmlns:a16="http://schemas.microsoft.com/office/drawing/2014/main" xmlns="" id="{8B009286-5C7A-4F63-804B-350BBEE6BB0A}"/>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447040" y="2317263"/>
            <a:ext cx="1409822" cy="1790855"/>
          </a:xfrm>
          <a:prstGeom prst="rect">
            <a:avLst/>
          </a:prstGeom>
        </p:spPr>
      </p:pic>
      <p:sp>
        <p:nvSpPr>
          <p:cNvPr id="36" name="3 CuadroTexto">
            <a:extLst>
              <a:ext uri="{FF2B5EF4-FFF2-40B4-BE49-F238E27FC236}">
                <a16:creationId xmlns:a16="http://schemas.microsoft.com/office/drawing/2014/main" xmlns="" id="{5C94D039-A044-47BA-A430-E4518CE0BC65}"/>
              </a:ext>
            </a:extLst>
          </p:cNvPr>
          <p:cNvSpPr txBox="1"/>
          <p:nvPr/>
        </p:nvSpPr>
        <p:spPr>
          <a:xfrm>
            <a:off x="532017" y="4172529"/>
            <a:ext cx="155078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154 </a:t>
            </a:r>
            <a:r>
              <a:rPr lang="es-ES" sz="2800" dirty="0" err="1">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pac</a:t>
            </a:r>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t>
            </a:r>
          </a:p>
        </p:txBody>
      </p:sp>
      <p:grpSp>
        <p:nvGrpSpPr>
          <p:cNvPr id="38" name="Grupo 37">
            <a:extLst>
              <a:ext uri="{FF2B5EF4-FFF2-40B4-BE49-F238E27FC236}">
                <a16:creationId xmlns:a16="http://schemas.microsoft.com/office/drawing/2014/main" xmlns="" id="{15FCA9E8-8DFF-4A67-B391-8052ED296EA2}"/>
              </a:ext>
            </a:extLst>
          </p:cNvPr>
          <p:cNvGrpSpPr/>
          <p:nvPr/>
        </p:nvGrpSpPr>
        <p:grpSpPr>
          <a:xfrm>
            <a:off x="3992880" y="2053528"/>
            <a:ext cx="3190240" cy="1413297"/>
            <a:chOff x="3992880" y="2053528"/>
            <a:chExt cx="3190240" cy="1413297"/>
          </a:xfrm>
        </p:grpSpPr>
        <p:sp>
          <p:nvSpPr>
            <p:cNvPr id="17" name="3 CuadroTexto">
              <a:extLst>
                <a:ext uri="{FF2B5EF4-FFF2-40B4-BE49-F238E27FC236}">
                  <a16:creationId xmlns:a16="http://schemas.microsoft.com/office/drawing/2014/main" xmlns="" id="{36A384C3-7EC0-43C8-9FEC-8B6C6A7E50BE}"/>
                </a:ext>
              </a:extLst>
            </p:cNvPr>
            <p:cNvSpPr txBox="1"/>
            <p:nvPr/>
          </p:nvSpPr>
          <p:spPr>
            <a:xfrm>
              <a:off x="4064000" y="2238823"/>
              <a:ext cx="3027679"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87  SAF SP</a:t>
              </a:r>
            </a:p>
          </p:txBody>
        </p:sp>
        <p:sp>
          <p:nvSpPr>
            <p:cNvPr id="6" name="Rectángulo 5">
              <a:extLst>
                <a:ext uri="{FF2B5EF4-FFF2-40B4-BE49-F238E27FC236}">
                  <a16:creationId xmlns:a16="http://schemas.microsoft.com/office/drawing/2014/main" xmlns="" id="{E18B48B0-9A23-414A-B8FC-1F3D0D6B683B}"/>
                </a:ext>
              </a:extLst>
            </p:cNvPr>
            <p:cNvSpPr/>
            <p:nvPr/>
          </p:nvSpPr>
          <p:spPr>
            <a:xfrm>
              <a:off x="3992880" y="2053528"/>
              <a:ext cx="3190240" cy="1413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3 CuadroTexto">
              <a:extLst>
                <a:ext uri="{FF2B5EF4-FFF2-40B4-BE49-F238E27FC236}">
                  <a16:creationId xmlns:a16="http://schemas.microsoft.com/office/drawing/2014/main" xmlns="" id="{EE2A1EE2-4A3A-4876-85B9-D77C1559E0BB}"/>
                </a:ext>
              </a:extLst>
            </p:cNvPr>
            <p:cNvSpPr txBox="1"/>
            <p:nvPr/>
          </p:nvSpPr>
          <p:spPr>
            <a:xfrm>
              <a:off x="4074160" y="2797623"/>
              <a:ext cx="3017519"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67  SAF SN</a:t>
              </a:r>
            </a:p>
          </p:txBody>
        </p:sp>
      </p:grpSp>
      <p:pic>
        <p:nvPicPr>
          <p:cNvPr id="41" name="Imagen 40">
            <a:extLst>
              <a:ext uri="{FF2B5EF4-FFF2-40B4-BE49-F238E27FC236}">
                <a16:creationId xmlns:a16="http://schemas.microsoft.com/office/drawing/2014/main" xmlns="" id="{93B45DA8-6F82-485E-8B63-C4DFAE1B6341}"/>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554720" y="2771153"/>
            <a:ext cx="1868969" cy="1391344"/>
          </a:xfrm>
          <a:prstGeom prst="roundRect">
            <a:avLst>
              <a:gd name="adj" fmla="val 4167"/>
            </a:avLst>
          </a:prstGeom>
          <a:solidFill>
            <a:srgbClr val="FFFFFF"/>
          </a:solidFill>
          <a:ln w="76200" cap="sq">
            <a:solidFill>
              <a:schemeClr val="bg1"/>
            </a:solidFill>
            <a:miter lim="800000"/>
          </a:ln>
          <a:effectLst>
            <a:reflection blurRad="6350" stA="52000" endA="300" endPos="35000" dir="5400000" sy="-100000" algn="bl" rotWithShape="0"/>
          </a:effectLst>
          <a:scene3d>
            <a:camera prst="orthographicFront"/>
            <a:lightRig rig="threePt" dir="t">
              <a:rot lat="0" lon="0" rev="2700000"/>
            </a:lightRig>
          </a:scene3d>
          <a:sp3d>
            <a:contourClr>
              <a:srgbClr val="C0C0C0"/>
            </a:contourClr>
          </a:sp3d>
        </p:spPr>
      </p:pic>
      <p:pic>
        <p:nvPicPr>
          <p:cNvPr id="43" name="Imagen 42">
            <a:extLst>
              <a:ext uri="{FF2B5EF4-FFF2-40B4-BE49-F238E27FC236}">
                <a16:creationId xmlns:a16="http://schemas.microsoft.com/office/drawing/2014/main" xmlns="" id="{66165167-3551-4247-B9DD-D1982F7D56C4}"/>
              </a:ext>
            </a:extLst>
          </p:cNvPr>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7939954" y="4272885"/>
            <a:ext cx="990686" cy="122692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5" name="Imagen 44">
            <a:extLst>
              <a:ext uri="{FF2B5EF4-FFF2-40B4-BE49-F238E27FC236}">
                <a16:creationId xmlns:a16="http://schemas.microsoft.com/office/drawing/2014/main" xmlns="" id="{F72ED9FB-2346-4F2C-98E9-BE489E16E630}"/>
              </a:ext>
            </a:extLst>
          </p:cNvPr>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9332990" y="4560882"/>
            <a:ext cx="1714649" cy="9830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7226499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8 CuadroTexto">
            <a:extLst>
              <a:ext uri="{FF2B5EF4-FFF2-40B4-BE49-F238E27FC236}">
                <a16:creationId xmlns:a16="http://schemas.microsoft.com/office/drawing/2014/main" xmlns="" id="{076C9208-81B1-4B7D-B195-C984CA40D360}"/>
              </a:ext>
            </a:extLst>
          </p:cNvPr>
          <p:cNvSpPr txBox="1"/>
          <p:nvPr/>
        </p:nvSpPr>
        <p:spPr>
          <a:xfrm>
            <a:off x="406400" y="5859997"/>
            <a:ext cx="11216640" cy="830997"/>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ETEV severa no provocada sin trombofilia: ACO indefinida si riesgo sangrado bajo a moderado </a:t>
            </a:r>
          </a:p>
        </p:txBody>
      </p:sp>
      <p:pic>
        <p:nvPicPr>
          <p:cNvPr id="3" name="Imagen 2">
            <a:extLst>
              <a:ext uri="{FF2B5EF4-FFF2-40B4-BE49-F238E27FC236}">
                <a16:creationId xmlns:a16="http://schemas.microsoft.com/office/drawing/2014/main" xmlns="" id="{AC16A9D3-A331-4344-B7D3-2DC4B6B980F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72924" y="2342724"/>
            <a:ext cx="4412362" cy="1242168"/>
          </a:xfrm>
          <a:prstGeom prst="rect">
            <a:avLst/>
          </a:prstGeom>
          <a:ln w="38100" cap="sq">
            <a:solidFill>
              <a:srgbClr val="000000"/>
            </a:solidFill>
            <a:prstDash val="solid"/>
            <a:miter lim="800000"/>
          </a:ln>
          <a:effectLst>
            <a:outerShdw blurRad="50800" dist="38100" dir="5400000" algn="t" rotWithShape="0">
              <a:prstClr val="black">
                <a:alpha val="40000"/>
              </a:prstClr>
            </a:outerShdw>
          </a:effectLst>
        </p:spPr>
      </p:pic>
      <p:pic>
        <p:nvPicPr>
          <p:cNvPr id="6" name="Imagen 5">
            <a:extLst>
              <a:ext uri="{FF2B5EF4-FFF2-40B4-BE49-F238E27FC236}">
                <a16:creationId xmlns:a16="http://schemas.microsoft.com/office/drawing/2014/main" xmlns="" id="{63F5E6FB-13CA-43C4-91A9-7A79496A611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72924" y="3953154"/>
            <a:ext cx="4610500" cy="1554615"/>
          </a:xfrm>
          <a:prstGeom prst="rect">
            <a:avLst/>
          </a:prstGeom>
          <a:ln w="38100" cap="sq">
            <a:solidFill>
              <a:srgbClr val="000000"/>
            </a:solidFill>
            <a:prstDash val="solid"/>
            <a:miter lim="800000"/>
          </a:ln>
          <a:effectLst>
            <a:outerShdw blurRad="50800" dist="38100" dir="5400000" algn="t" rotWithShape="0">
              <a:prstClr val="black">
                <a:alpha val="40000"/>
              </a:prstClr>
            </a:outerShdw>
          </a:effectLst>
        </p:spPr>
      </p:pic>
      <p:pic>
        <p:nvPicPr>
          <p:cNvPr id="10" name="Imagen 9">
            <a:extLst>
              <a:ext uri="{FF2B5EF4-FFF2-40B4-BE49-F238E27FC236}">
                <a16:creationId xmlns:a16="http://schemas.microsoft.com/office/drawing/2014/main" xmlns="" id="{3F42EE62-6E59-4669-BCBF-B65DA36F1D95}"/>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995" y="2367829"/>
            <a:ext cx="4534293" cy="1272650"/>
          </a:xfrm>
          <a:prstGeom prst="rect">
            <a:avLst/>
          </a:prstGeom>
          <a:ln w="38100" cap="sq">
            <a:solidFill>
              <a:srgbClr val="000000"/>
            </a:solidFill>
            <a:prstDash val="solid"/>
            <a:miter lim="800000"/>
          </a:ln>
          <a:effectLst>
            <a:outerShdw blurRad="50800" dist="38100" dir="5400000" algn="t" rotWithShape="0">
              <a:prstClr val="black">
                <a:alpha val="40000"/>
              </a:prstClr>
            </a:outerShdw>
          </a:effectLst>
        </p:spPr>
      </p:pic>
      <p:pic>
        <p:nvPicPr>
          <p:cNvPr id="12" name="Imagen 11">
            <a:extLst>
              <a:ext uri="{FF2B5EF4-FFF2-40B4-BE49-F238E27FC236}">
                <a16:creationId xmlns:a16="http://schemas.microsoft.com/office/drawing/2014/main" xmlns="" id="{59D9A48A-6F62-4BF3-8504-F36F9976DAF5}"/>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247163" y="148401"/>
            <a:ext cx="4534293" cy="1914628"/>
          </a:xfrm>
          <a:prstGeom prst="rect">
            <a:avLst/>
          </a:prstGeom>
          <a:ln>
            <a:noFill/>
          </a:ln>
          <a:effectLst>
            <a:outerShdw blurRad="292100" dist="139700" dir="2700000" algn="tl" rotWithShape="0">
              <a:srgbClr val="333333">
                <a:alpha val="65000"/>
              </a:srgbClr>
            </a:outerShdw>
          </a:effectLst>
        </p:spPr>
      </p:pic>
      <p:sp>
        <p:nvSpPr>
          <p:cNvPr id="7" name="1 Rectángulo">
            <a:extLst>
              <a:ext uri="{FF2B5EF4-FFF2-40B4-BE49-F238E27FC236}">
                <a16:creationId xmlns:a16="http://schemas.microsoft.com/office/drawing/2014/main" xmlns="" id="{F00E9E20-F9C7-47D9-85C6-67BB44613EB4}"/>
              </a:ext>
            </a:extLst>
          </p:cNvPr>
          <p:cNvSpPr/>
          <p:nvPr/>
        </p:nvSpPr>
        <p:spPr>
          <a:xfrm>
            <a:off x="4886960" y="149902"/>
            <a:ext cx="7203440" cy="1200329"/>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trombosis</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Saf</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y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retirada</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anticoagulacion</a:t>
            </a:r>
            <a:endPar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11051897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CuadroTexto">
            <a:extLst>
              <a:ext uri="{FF2B5EF4-FFF2-40B4-BE49-F238E27FC236}">
                <a16:creationId xmlns:a16="http://schemas.microsoft.com/office/drawing/2014/main" xmlns="" id="{A9F02D07-8344-4E9D-BFEE-F27CE3554F6B}"/>
              </a:ext>
            </a:extLst>
          </p:cNvPr>
          <p:cNvSpPr txBox="1"/>
          <p:nvPr/>
        </p:nvSpPr>
        <p:spPr>
          <a:xfrm>
            <a:off x="1828800" y="2901072"/>
            <a:ext cx="730504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Primeras series retrospectivas</a:t>
            </a:r>
          </a:p>
        </p:txBody>
      </p:sp>
      <p:sp>
        <p:nvSpPr>
          <p:cNvPr id="17" name="3 CuadroTexto">
            <a:extLst>
              <a:ext uri="{FF2B5EF4-FFF2-40B4-BE49-F238E27FC236}">
                <a16:creationId xmlns:a16="http://schemas.microsoft.com/office/drawing/2014/main" xmlns="" id="{36A384C3-7EC0-43C8-9FEC-8B6C6A7E50BE}"/>
              </a:ext>
            </a:extLst>
          </p:cNvPr>
          <p:cNvSpPr txBox="1"/>
          <p:nvPr/>
        </p:nvSpPr>
        <p:spPr>
          <a:xfrm>
            <a:off x="1828800" y="3570841"/>
            <a:ext cx="7305040" cy="523220"/>
          </a:xfrm>
          <a:prstGeom prst="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Pacientes con SAF de riesgo</a:t>
            </a:r>
          </a:p>
        </p:txBody>
      </p:sp>
      <p:sp>
        <p:nvSpPr>
          <p:cNvPr id="18" name="3 CuadroTexto">
            <a:extLst>
              <a:ext uri="{FF2B5EF4-FFF2-40B4-BE49-F238E27FC236}">
                <a16:creationId xmlns:a16="http://schemas.microsoft.com/office/drawing/2014/main" xmlns="" id="{33C5CF0E-120B-443A-87ED-B92232DA5B34}"/>
              </a:ext>
            </a:extLst>
          </p:cNvPr>
          <p:cNvSpPr txBox="1"/>
          <p:nvPr/>
        </p:nvSpPr>
        <p:spPr>
          <a:xfrm>
            <a:off x="1828800" y="4240609"/>
            <a:ext cx="7305040" cy="523220"/>
          </a:xfrm>
          <a:prstGeom prst="rect">
            <a:avLst/>
          </a:prstGeom>
          <a:solidFill>
            <a:schemeClr val="accent5">
              <a:lumMod val="5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Recurrencia tras retirada ACO 30-70%/año</a:t>
            </a:r>
          </a:p>
        </p:txBody>
      </p:sp>
      <p:sp>
        <p:nvSpPr>
          <p:cNvPr id="9" name="9 CuadroTexto">
            <a:extLst>
              <a:ext uri="{FF2B5EF4-FFF2-40B4-BE49-F238E27FC236}">
                <a16:creationId xmlns:a16="http://schemas.microsoft.com/office/drawing/2014/main" xmlns="" id="{E0A766C1-660E-460C-807C-DB18458B0FE1}"/>
              </a:ext>
            </a:extLst>
          </p:cNvPr>
          <p:cNvSpPr txBox="1"/>
          <p:nvPr/>
        </p:nvSpPr>
        <p:spPr>
          <a:xfrm>
            <a:off x="3992880" y="5809218"/>
            <a:ext cx="8128000" cy="276999"/>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1200" b="1" dirty="0" err="1">
                <a:solidFill>
                  <a:schemeClr val="accent1"/>
                </a:solidFill>
                <a:effectLst>
                  <a:outerShdw blurRad="38100" dist="38100" dir="2700000" algn="tl">
                    <a:srgbClr val="000000">
                      <a:alpha val="43137"/>
                    </a:srgbClr>
                  </a:outerShdw>
                </a:effectLst>
                <a:latin typeface="Calibri"/>
              </a:rPr>
              <a:t>khamashta</a:t>
            </a:r>
            <a:r>
              <a:rPr lang="es-ES" sz="1200" b="1" dirty="0">
                <a:solidFill>
                  <a:schemeClr val="accent1"/>
                </a:solidFill>
                <a:effectLst>
                  <a:outerShdw blurRad="38100" dist="38100" dir="2700000" algn="tl">
                    <a:srgbClr val="000000">
                      <a:alpha val="43137"/>
                    </a:srgbClr>
                  </a:outerShdw>
                </a:effectLst>
                <a:latin typeface="Calibri"/>
              </a:rPr>
              <a:t> MA et al</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The</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management</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of</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thrombosis</a:t>
            </a:r>
            <a:r>
              <a:rPr lang="es-ES" sz="1200" b="1" dirty="0">
                <a:solidFill>
                  <a:srgbClr val="1F497D">
                    <a:lumMod val="75000"/>
                  </a:srgbClr>
                </a:solidFill>
                <a:effectLst>
                  <a:outerShdw blurRad="38100" dist="38100" dir="2700000" algn="tl">
                    <a:srgbClr val="000000">
                      <a:alpha val="43137"/>
                    </a:srgbClr>
                  </a:outerShdw>
                </a:effectLst>
                <a:latin typeface="Calibri"/>
              </a:rPr>
              <a:t>  in </a:t>
            </a:r>
            <a:r>
              <a:rPr lang="es-ES" sz="1200" b="1" dirty="0" err="1">
                <a:solidFill>
                  <a:srgbClr val="1F497D">
                    <a:lumMod val="75000"/>
                  </a:srgbClr>
                </a:solidFill>
                <a:effectLst>
                  <a:outerShdw blurRad="38100" dist="38100" dir="2700000" algn="tl">
                    <a:srgbClr val="000000">
                      <a:alpha val="43137"/>
                    </a:srgbClr>
                  </a:outerShdw>
                </a:effectLst>
                <a:latin typeface="Calibri"/>
              </a:rPr>
              <a:t>the</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Antiphospholipid</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Syndrome</a:t>
            </a:r>
            <a:r>
              <a:rPr lang="es-ES" sz="1200" b="1" dirty="0">
                <a:solidFill>
                  <a:srgbClr val="1F497D">
                    <a:lumMod val="75000"/>
                  </a:srgbClr>
                </a:solidFill>
                <a:effectLst>
                  <a:outerShdw blurRad="38100" dist="38100" dir="2700000" algn="tl">
                    <a:srgbClr val="000000">
                      <a:alpha val="43137"/>
                    </a:srgbClr>
                  </a:outerShdw>
                </a:effectLst>
                <a:latin typeface="Calibri"/>
              </a:rPr>
              <a:t> . N Engl J </a:t>
            </a:r>
            <a:r>
              <a:rPr lang="es-ES" sz="1200" b="1" dirty="0" err="1">
                <a:solidFill>
                  <a:srgbClr val="1F497D">
                    <a:lumMod val="75000"/>
                  </a:srgbClr>
                </a:solidFill>
                <a:effectLst>
                  <a:outerShdw blurRad="38100" dist="38100" dir="2700000" algn="tl">
                    <a:srgbClr val="000000">
                      <a:alpha val="43137"/>
                    </a:srgbClr>
                  </a:outerShdw>
                </a:effectLst>
                <a:latin typeface="Calibri"/>
              </a:rPr>
              <a:t>Med</a:t>
            </a:r>
            <a:r>
              <a:rPr lang="es-ES" sz="1200" b="1" dirty="0">
                <a:solidFill>
                  <a:srgbClr val="1F497D">
                    <a:lumMod val="75000"/>
                  </a:srgbClr>
                </a:solidFill>
                <a:effectLst>
                  <a:outerShdw blurRad="38100" dist="38100" dir="2700000" algn="tl">
                    <a:srgbClr val="000000">
                      <a:alpha val="43137"/>
                    </a:srgbClr>
                  </a:outerShdw>
                </a:effectLst>
                <a:latin typeface="Calibri"/>
              </a:rPr>
              <a:t> 1995; 332: 993-97</a:t>
            </a:r>
          </a:p>
        </p:txBody>
      </p:sp>
      <p:sp>
        <p:nvSpPr>
          <p:cNvPr id="10" name="9 CuadroTexto">
            <a:extLst>
              <a:ext uri="{FF2B5EF4-FFF2-40B4-BE49-F238E27FC236}">
                <a16:creationId xmlns:a16="http://schemas.microsoft.com/office/drawing/2014/main" xmlns="" id="{55D20CA6-A31B-4BE5-ADA2-27A2B3D2E3E1}"/>
              </a:ext>
            </a:extLst>
          </p:cNvPr>
          <p:cNvSpPr txBox="1"/>
          <p:nvPr/>
        </p:nvSpPr>
        <p:spPr>
          <a:xfrm>
            <a:off x="3982720" y="6154658"/>
            <a:ext cx="8128000" cy="461665"/>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1200" b="1" dirty="0" err="1">
                <a:solidFill>
                  <a:schemeClr val="accent1"/>
                </a:solidFill>
                <a:effectLst>
                  <a:outerShdw blurRad="38100" dist="38100" dir="2700000" algn="tl">
                    <a:srgbClr val="000000">
                      <a:alpha val="43137"/>
                    </a:srgbClr>
                  </a:outerShdw>
                </a:effectLst>
                <a:latin typeface="Calibri"/>
              </a:rPr>
              <a:t>Rosove</a:t>
            </a:r>
            <a:r>
              <a:rPr lang="es-ES" sz="1200" b="1" dirty="0">
                <a:solidFill>
                  <a:schemeClr val="accent1"/>
                </a:solidFill>
                <a:effectLst>
                  <a:outerShdw blurRad="38100" dist="38100" dir="2700000" algn="tl">
                    <a:srgbClr val="000000">
                      <a:alpha val="43137"/>
                    </a:srgbClr>
                  </a:outerShdw>
                </a:effectLst>
                <a:latin typeface="Calibri"/>
              </a:rPr>
              <a:t> MH et al</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Antiphospholipid</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thrombnosis</a:t>
            </a:r>
            <a:r>
              <a:rPr lang="es-ES" sz="1200" b="1" dirty="0">
                <a:solidFill>
                  <a:srgbClr val="1F497D">
                    <a:lumMod val="75000"/>
                  </a:srgbClr>
                </a:solidFill>
                <a:effectLst>
                  <a:outerShdw blurRad="38100" dist="38100" dir="2700000" algn="tl">
                    <a:srgbClr val="000000">
                      <a:alpha val="43137"/>
                    </a:srgbClr>
                  </a:outerShdw>
                </a:effectLst>
                <a:latin typeface="Calibri"/>
              </a:rPr>
              <a:t> : </a:t>
            </a:r>
            <a:r>
              <a:rPr lang="es-ES" sz="1200" b="1" dirty="0" err="1">
                <a:solidFill>
                  <a:srgbClr val="1F497D">
                    <a:lumMod val="75000"/>
                  </a:srgbClr>
                </a:solidFill>
                <a:effectLst>
                  <a:outerShdw blurRad="38100" dist="38100" dir="2700000" algn="tl">
                    <a:srgbClr val="000000">
                      <a:alpha val="43137"/>
                    </a:srgbClr>
                  </a:outerShdw>
                </a:effectLst>
                <a:latin typeface="Calibri"/>
              </a:rPr>
              <a:t>clinicar</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course</a:t>
            </a:r>
            <a:r>
              <a:rPr lang="es-ES" sz="1200" b="1" dirty="0">
                <a:solidFill>
                  <a:srgbClr val="1F497D">
                    <a:lumMod val="75000"/>
                  </a:srgbClr>
                </a:solidFill>
                <a:effectLst>
                  <a:outerShdw blurRad="38100" dist="38100" dir="2700000" algn="tl">
                    <a:srgbClr val="000000">
                      <a:alpha val="43137"/>
                    </a:srgbClr>
                  </a:outerShdw>
                </a:effectLst>
                <a:latin typeface="Calibri"/>
              </a:rPr>
              <a:t>  after </a:t>
            </a:r>
            <a:r>
              <a:rPr lang="es-ES" sz="1200" b="1" dirty="0" err="1">
                <a:solidFill>
                  <a:srgbClr val="1F497D">
                    <a:lumMod val="75000"/>
                  </a:srgbClr>
                </a:solidFill>
                <a:effectLst>
                  <a:outerShdw blurRad="38100" dist="38100" dir="2700000" algn="tl">
                    <a:srgbClr val="000000">
                      <a:alpha val="43137"/>
                    </a:srgbClr>
                  </a:outerShdw>
                </a:effectLst>
                <a:latin typeface="Calibri"/>
              </a:rPr>
              <a:t>first</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thrombotic</a:t>
            </a:r>
            <a:r>
              <a:rPr lang="es-ES" sz="1200" b="1" dirty="0">
                <a:solidFill>
                  <a:srgbClr val="1F497D">
                    <a:lumMod val="75000"/>
                  </a:srgbClr>
                </a:solidFill>
                <a:effectLst>
                  <a:outerShdw blurRad="38100" dist="38100" dir="2700000" algn="tl">
                    <a:srgbClr val="000000">
                      <a:alpha val="43137"/>
                    </a:srgbClr>
                  </a:outerShdw>
                </a:effectLst>
                <a:latin typeface="Calibri"/>
              </a:rPr>
              <a:t> evento in 70 </a:t>
            </a:r>
            <a:r>
              <a:rPr lang="es-ES" sz="1200" b="1" dirty="0" err="1">
                <a:solidFill>
                  <a:srgbClr val="1F497D">
                    <a:lumMod val="75000"/>
                  </a:srgbClr>
                </a:solidFill>
                <a:effectLst>
                  <a:outerShdw blurRad="38100" dist="38100" dir="2700000" algn="tl">
                    <a:srgbClr val="000000">
                      <a:alpha val="43137"/>
                    </a:srgbClr>
                  </a:outerShdw>
                </a:effectLst>
                <a:latin typeface="Calibri"/>
              </a:rPr>
              <a:t>patients</a:t>
            </a:r>
            <a:r>
              <a:rPr lang="es-ES" sz="1200" b="1" dirty="0">
                <a:solidFill>
                  <a:srgbClr val="1F497D">
                    <a:lumMod val="75000"/>
                  </a:srgbClr>
                </a:solidFill>
                <a:effectLst>
                  <a:outerShdw blurRad="38100" dist="38100" dir="2700000" algn="tl">
                    <a:srgbClr val="000000">
                      <a:alpha val="43137"/>
                    </a:srgbClr>
                  </a:outerShdw>
                </a:effectLst>
                <a:latin typeface="Calibri"/>
              </a:rPr>
              <a:t> : Ann </a:t>
            </a:r>
            <a:r>
              <a:rPr lang="es-ES" sz="1200" b="1" dirty="0" err="1">
                <a:solidFill>
                  <a:srgbClr val="1F497D">
                    <a:lumMod val="75000"/>
                  </a:srgbClr>
                </a:solidFill>
                <a:effectLst>
                  <a:outerShdw blurRad="38100" dist="38100" dir="2700000" algn="tl">
                    <a:srgbClr val="000000">
                      <a:alpha val="43137"/>
                    </a:srgbClr>
                  </a:outerShdw>
                </a:effectLst>
                <a:latin typeface="Calibri"/>
              </a:rPr>
              <a:t>Intern</a:t>
            </a:r>
            <a:r>
              <a:rPr lang="es-ES" sz="1200" b="1" dirty="0">
                <a:solidFill>
                  <a:srgbClr val="1F497D">
                    <a:lumMod val="75000"/>
                  </a:srgbClr>
                </a:solidFill>
                <a:effectLst>
                  <a:outerShdw blurRad="38100" dist="38100" dir="2700000" algn="tl">
                    <a:srgbClr val="000000">
                      <a:alpha val="43137"/>
                    </a:srgbClr>
                  </a:outerShdw>
                </a:effectLst>
                <a:latin typeface="Calibri"/>
              </a:rPr>
              <a:t> </a:t>
            </a:r>
            <a:r>
              <a:rPr lang="es-ES" sz="1200" b="1" dirty="0" err="1">
                <a:solidFill>
                  <a:srgbClr val="1F497D">
                    <a:lumMod val="75000"/>
                  </a:srgbClr>
                </a:solidFill>
                <a:effectLst>
                  <a:outerShdw blurRad="38100" dist="38100" dir="2700000" algn="tl">
                    <a:srgbClr val="000000">
                      <a:alpha val="43137"/>
                    </a:srgbClr>
                  </a:outerShdw>
                </a:effectLst>
                <a:latin typeface="Calibri"/>
              </a:rPr>
              <a:t>Med</a:t>
            </a:r>
            <a:r>
              <a:rPr lang="es-ES" sz="1200" b="1" dirty="0">
                <a:solidFill>
                  <a:srgbClr val="1F497D">
                    <a:lumMod val="75000"/>
                  </a:srgbClr>
                </a:solidFill>
                <a:effectLst>
                  <a:outerShdw blurRad="38100" dist="38100" dir="2700000" algn="tl">
                    <a:srgbClr val="000000">
                      <a:alpha val="43137"/>
                    </a:srgbClr>
                  </a:outerShdw>
                </a:effectLst>
                <a:latin typeface="Calibri"/>
              </a:rPr>
              <a:t>  1992: 117:303Syndrome . N Engl J </a:t>
            </a:r>
            <a:r>
              <a:rPr lang="es-ES" sz="1200" b="1" dirty="0" err="1">
                <a:solidFill>
                  <a:srgbClr val="1F497D">
                    <a:lumMod val="75000"/>
                  </a:srgbClr>
                </a:solidFill>
                <a:effectLst>
                  <a:outerShdw blurRad="38100" dist="38100" dir="2700000" algn="tl">
                    <a:srgbClr val="000000">
                      <a:alpha val="43137"/>
                    </a:srgbClr>
                  </a:outerShdw>
                </a:effectLst>
                <a:latin typeface="Calibri"/>
              </a:rPr>
              <a:t>Med</a:t>
            </a:r>
            <a:r>
              <a:rPr lang="es-ES" sz="1200" b="1" dirty="0">
                <a:solidFill>
                  <a:srgbClr val="1F497D">
                    <a:lumMod val="75000"/>
                  </a:srgbClr>
                </a:solidFill>
                <a:effectLst>
                  <a:outerShdw blurRad="38100" dist="38100" dir="2700000" algn="tl">
                    <a:srgbClr val="000000">
                      <a:alpha val="43137"/>
                    </a:srgbClr>
                  </a:outerShdw>
                </a:effectLst>
                <a:latin typeface="Calibri"/>
              </a:rPr>
              <a:t> 1995L; 112: 303</a:t>
            </a:r>
          </a:p>
        </p:txBody>
      </p:sp>
      <p:grpSp>
        <p:nvGrpSpPr>
          <p:cNvPr id="11" name="Grupo 10">
            <a:extLst>
              <a:ext uri="{FF2B5EF4-FFF2-40B4-BE49-F238E27FC236}">
                <a16:creationId xmlns:a16="http://schemas.microsoft.com/office/drawing/2014/main" xmlns="" id="{1E8659E8-FB9B-44E4-B6A2-0DCF34CCC6BD}"/>
              </a:ext>
            </a:extLst>
          </p:cNvPr>
          <p:cNvGrpSpPr/>
          <p:nvPr/>
        </p:nvGrpSpPr>
        <p:grpSpPr>
          <a:xfrm>
            <a:off x="9316720" y="924095"/>
            <a:ext cx="1791498" cy="1788624"/>
            <a:chOff x="5825160" y="6057817"/>
            <a:chExt cx="1053160" cy="988360"/>
          </a:xfrm>
        </p:grpSpPr>
        <p:pic>
          <p:nvPicPr>
            <p:cNvPr id="12" name="Imagen 11">
              <a:extLst>
                <a:ext uri="{FF2B5EF4-FFF2-40B4-BE49-F238E27FC236}">
                  <a16:creationId xmlns:a16="http://schemas.microsoft.com/office/drawing/2014/main" xmlns="" id="{A6B9096A-DF3D-405D-A9C3-E519897C8AF3}"/>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flipH="1">
              <a:off x="5825160" y="6057817"/>
              <a:ext cx="1053160" cy="581797"/>
            </a:xfrm>
            <a:prstGeom prst="rect">
              <a:avLst/>
            </a:prstGeom>
          </p:spPr>
        </p:pic>
        <p:sp>
          <p:nvSpPr>
            <p:cNvPr id="14" name="Rectángulo 13">
              <a:extLst>
                <a:ext uri="{FF2B5EF4-FFF2-40B4-BE49-F238E27FC236}">
                  <a16:creationId xmlns:a16="http://schemas.microsoft.com/office/drawing/2014/main" xmlns="" id="{272C0DB9-C1F1-4C3D-B4E7-0D5963D2A916}"/>
                </a:ext>
              </a:extLst>
            </p:cNvPr>
            <p:cNvSpPr/>
            <p:nvPr/>
          </p:nvSpPr>
          <p:spPr>
            <a:xfrm>
              <a:off x="6211797" y="6122847"/>
              <a:ext cx="279885" cy="923330"/>
            </a:xfrm>
            <a:prstGeom prst="rect">
              <a:avLst/>
            </a:prstGeom>
            <a:noFill/>
          </p:spPr>
          <p:txBody>
            <a:bodyPr wrap="square" lIns="91440" tIns="45720" rIns="91440" bIns="45720">
              <a:spAutoFit/>
            </a:bodyPr>
            <a:lstStyle/>
            <a:p>
              <a:pPr algn="ctr"/>
              <a:r>
                <a:rPr lang="es-ES" sz="5400" b="1" cap="none" spc="0" dirty="0">
                  <a:ln w="0"/>
                  <a:solidFill>
                    <a:schemeClr val="tx1"/>
                  </a:solidFill>
                  <a:effectLst>
                    <a:outerShdw blurRad="38100" dist="19050" dir="2700000" algn="tl" rotWithShape="0">
                      <a:schemeClr val="dk1">
                        <a:alpha val="40000"/>
                      </a:schemeClr>
                    </a:outerShdw>
                  </a:effectLst>
                </a:rPr>
                <a:t>X</a:t>
              </a:r>
            </a:p>
          </p:txBody>
        </p:sp>
      </p:grpSp>
      <p:sp>
        <p:nvSpPr>
          <p:cNvPr id="15" name="1 Rectángulo">
            <a:extLst>
              <a:ext uri="{FF2B5EF4-FFF2-40B4-BE49-F238E27FC236}">
                <a16:creationId xmlns:a16="http://schemas.microsoft.com/office/drawing/2014/main" xmlns="" id="{749401DB-A229-4E89-8893-725CE1007ABD}"/>
              </a:ext>
            </a:extLst>
          </p:cNvPr>
          <p:cNvSpPr/>
          <p:nvPr/>
        </p:nvSpPr>
        <p:spPr>
          <a:xfrm>
            <a:off x="195541" y="116496"/>
            <a:ext cx="7305040" cy="1200329"/>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trombosis</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Saf</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y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retirada</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anticoagulacion</a:t>
            </a:r>
            <a:endPar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33310319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CuadroTexto">
            <a:extLst>
              <a:ext uri="{FF2B5EF4-FFF2-40B4-BE49-F238E27FC236}">
                <a16:creationId xmlns:a16="http://schemas.microsoft.com/office/drawing/2014/main" xmlns="" id="{A9F02D07-8344-4E9D-BFEE-F27CE3554F6B}"/>
              </a:ext>
            </a:extLst>
          </p:cNvPr>
          <p:cNvSpPr txBox="1"/>
          <p:nvPr/>
        </p:nvSpPr>
        <p:spPr>
          <a:xfrm>
            <a:off x="2072640" y="3287152"/>
            <a:ext cx="730504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8 estudios (6  randomizados/ 2 cohortes)</a:t>
            </a:r>
          </a:p>
        </p:txBody>
      </p:sp>
      <p:pic>
        <p:nvPicPr>
          <p:cNvPr id="3" name="Imagen 2">
            <a:extLst>
              <a:ext uri="{FF2B5EF4-FFF2-40B4-BE49-F238E27FC236}">
                <a16:creationId xmlns:a16="http://schemas.microsoft.com/office/drawing/2014/main" xmlns="" id="{0A034A58-4B11-4C27-87EF-1733249E250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3941" y="1418799"/>
            <a:ext cx="8641829" cy="1013548"/>
          </a:xfrm>
          <a:prstGeom prst="rect">
            <a:avLst/>
          </a:prstGeom>
        </p:spPr>
      </p:pic>
      <p:pic>
        <p:nvPicPr>
          <p:cNvPr id="6" name="Imagen 5">
            <a:extLst>
              <a:ext uri="{FF2B5EF4-FFF2-40B4-BE49-F238E27FC236}">
                <a16:creationId xmlns:a16="http://schemas.microsoft.com/office/drawing/2014/main" xmlns="" id="{9200EC8B-64EF-4BAB-AB81-0B3CFB26CD3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0251" y="2534321"/>
            <a:ext cx="2057578" cy="274344"/>
          </a:xfrm>
          <a:prstGeom prst="rect">
            <a:avLst/>
          </a:prstGeom>
        </p:spPr>
      </p:pic>
      <p:sp>
        <p:nvSpPr>
          <p:cNvPr id="17" name="3 CuadroTexto">
            <a:extLst>
              <a:ext uri="{FF2B5EF4-FFF2-40B4-BE49-F238E27FC236}">
                <a16:creationId xmlns:a16="http://schemas.microsoft.com/office/drawing/2014/main" xmlns="" id="{36A384C3-7EC0-43C8-9FEC-8B6C6A7E50BE}"/>
              </a:ext>
            </a:extLst>
          </p:cNvPr>
          <p:cNvSpPr txBox="1"/>
          <p:nvPr/>
        </p:nvSpPr>
        <p:spPr>
          <a:xfrm>
            <a:off x="2072640" y="3895961"/>
            <a:ext cx="730504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3114 pacientes 1 º trombosis tratada</a:t>
            </a:r>
          </a:p>
        </p:txBody>
      </p:sp>
      <p:sp>
        <p:nvSpPr>
          <p:cNvPr id="18" name="3 CuadroTexto">
            <a:extLst>
              <a:ext uri="{FF2B5EF4-FFF2-40B4-BE49-F238E27FC236}">
                <a16:creationId xmlns:a16="http://schemas.microsoft.com/office/drawing/2014/main" xmlns="" id="{33C5CF0E-120B-443A-87ED-B92232DA5B34}"/>
              </a:ext>
            </a:extLst>
          </p:cNvPr>
          <p:cNvSpPr txBox="1"/>
          <p:nvPr/>
        </p:nvSpPr>
        <p:spPr>
          <a:xfrm>
            <a:off x="2072640" y="4504769"/>
            <a:ext cx="7305040" cy="523220"/>
          </a:xfrm>
          <a:prstGeom prst="rect">
            <a:avLst/>
          </a:prstGeom>
          <a:solidFill>
            <a:schemeClr val="accent5">
              <a:lumMod val="5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Recurrencia tras retirada ACO→AAFL</a:t>
            </a:r>
          </a:p>
        </p:txBody>
      </p:sp>
      <p:sp>
        <p:nvSpPr>
          <p:cNvPr id="19" name="3 CuadroTexto">
            <a:extLst>
              <a:ext uri="{FF2B5EF4-FFF2-40B4-BE49-F238E27FC236}">
                <a16:creationId xmlns:a16="http://schemas.microsoft.com/office/drawing/2014/main" xmlns="" id="{11AB6348-4B0B-4923-B12D-BC5A4D7B65F6}"/>
              </a:ext>
            </a:extLst>
          </p:cNvPr>
          <p:cNvSpPr txBox="1"/>
          <p:nvPr/>
        </p:nvSpPr>
        <p:spPr>
          <a:xfrm>
            <a:off x="2072640" y="5104209"/>
            <a:ext cx="7305040" cy="523220"/>
          </a:xfrm>
          <a:prstGeom prst="rect">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Muestra heterogénea (no todos SAF)</a:t>
            </a:r>
          </a:p>
        </p:txBody>
      </p:sp>
      <p:sp>
        <p:nvSpPr>
          <p:cNvPr id="9" name="1 Rectángulo">
            <a:extLst>
              <a:ext uri="{FF2B5EF4-FFF2-40B4-BE49-F238E27FC236}">
                <a16:creationId xmlns:a16="http://schemas.microsoft.com/office/drawing/2014/main" xmlns="" id="{3266BDA9-732E-40A3-8FA9-90B6DBB68A6F}"/>
              </a:ext>
            </a:extLst>
          </p:cNvPr>
          <p:cNvSpPr/>
          <p:nvPr/>
        </p:nvSpPr>
        <p:spPr>
          <a:xfrm>
            <a:off x="195541" y="116496"/>
            <a:ext cx="7305040" cy="1200329"/>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trombosis</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Saf</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y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retirada</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anticoagulacion</a:t>
            </a:r>
            <a:endPar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34457444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CuadroTexto">
            <a:extLst>
              <a:ext uri="{FF2B5EF4-FFF2-40B4-BE49-F238E27FC236}">
                <a16:creationId xmlns:a16="http://schemas.microsoft.com/office/drawing/2014/main" xmlns="" id="{A9F02D07-8344-4E9D-BFEE-F27CE3554F6B}"/>
              </a:ext>
            </a:extLst>
          </p:cNvPr>
          <p:cNvSpPr txBox="1"/>
          <p:nvPr/>
        </p:nvSpPr>
        <p:spPr>
          <a:xfrm>
            <a:off x="1503680" y="3216032"/>
            <a:ext cx="730504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109 retrombosis en 588 AAFL+</a:t>
            </a:r>
          </a:p>
        </p:txBody>
      </p:sp>
      <p:sp>
        <p:nvSpPr>
          <p:cNvPr id="12" name="8 CuadroTexto">
            <a:extLst>
              <a:ext uri="{FF2B5EF4-FFF2-40B4-BE49-F238E27FC236}">
                <a16:creationId xmlns:a16="http://schemas.microsoft.com/office/drawing/2014/main" xmlns="" id="{1B915A8D-244F-4DD7-B5E5-721666B2A125}"/>
              </a:ext>
            </a:extLst>
          </p:cNvPr>
          <p:cNvSpPr txBox="1"/>
          <p:nvPr/>
        </p:nvSpPr>
        <p:spPr>
          <a:xfrm>
            <a:off x="1513840" y="5781786"/>
            <a:ext cx="8270240"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Recurrencias un 40% mayor entre AAFL +</a:t>
            </a:r>
          </a:p>
        </p:txBody>
      </p:sp>
      <p:pic>
        <p:nvPicPr>
          <p:cNvPr id="3" name="Imagen 2">
            <a:extLst>
              <a:ext uri="{FF2B5EF4-FFF2-40B4-BE49-F238E27FC236}">
                <a16:creationId xmlns:a16="http://schemas.microsoft.com/office/drawing/2014/main" xmlns="" id="{0A034A58-4B11-4C27-87EF-1733249E250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3941" y="1418799"/>
            <a:ext cx="8641829" cy="1013548"/>
          </a:xfrm>
          <a:prstGeom prst="rect">
            <a:avLst/>
          </a:prstGeom>
        </p:spPr>
      </p:pic>
      <p:pic>
        <p:nvPicPr>
          <p:cNvPr id="6" name="Imagen 5">
            <a:extLst>
              <a:ext uri="{FF2B5EF4-FFF2-40B4-BE49-F238E27FC236}">
                <a16:creationId xmlns:a16="http://schemas.microsoft.com/office/drawing/2014/main" xmlns="" id="{9200EC8B-64EF-4BAB-AB81-0B3CFB26CD3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0251" y="2534321"/>
            <a:ext cx="2057578" cy="274344"/>
          </a:xfrm>
          <a:prstGeom prst="rect">
            <a:avLst/>
          </a:prstGeom>
        </p:spPr>
      </p:pic>
      <p:sp>
        <p:nvSpPr>
          <p:cNvPr id="17" name="3 CuadroTexto">
            <a:extLst>
              <a:ext uri="{FF2B5EF4-FFF2-40B4-BE49-F238E27FC236}">
                <a16:creationId xmlns:a16="http://schemas.microsoft.com/office/drawing/2014/main" xmlns="" id="{36A384C3-7EC0-43C8-9FEC-8B6C6A7E50BE}"/>
              </a:ext>
            </a:extLst>
          </p:cNvPr>
          <p:cNvSpPr txBox="1"/>
          <p:nvPr/>
        </p:nvSpPr>
        <p:spPr>
          <a:xfrm>
            <a:off x="1503680" y="3824841"/>
            <a:ext cx="730504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374 retrombosis  en 1914 AAFL -</a:t>
            </a:r>
          </a:p>
        </p:txBody>
      </p:sp>
      <p:sp>
        <p:nvSpPr>
          <p:cNvPr id="18" name="3 CuadroTexto">
            <a:extLst>
              <a:ext uri="{FF2B5EF4-FFF2-40B4-BE49-F238E27FC236}">
                <a16:creationId xmlns:a16="http://schemas.microsoft.com/office/drawing/2014/main" xmlns="" id="{33C5CF0E-120B-443A-87ED-B92232DA5B34}"/>
              </a:ext>
            </a:extLst>
          </p:cNvPr>
          <p:cNvSpPr txBox="1"/>
          <p:nvPr/>
        </p:nvSpPr>
        <p:spPr>
          <a:xfrm>
            <a:off x="1503680" y="4433649"/>
            <a:ext cx="7305040" cy="523220"/>
          </a:xfrm>
          <a:prstGeom prst="rect">
            <a:avLst/>
          </a:prstGeom>
          <a:solidFill>
            <a:schemeClr val="accent5">
              <a:lumMod val="5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RR 1,41(0,99-2,36)</a:t>
            </a:r>
          </a:p>
        </p:txBody>
      </p:sp>
      <p:sp>
        <p:nvSpPr>
          <p:cNvPr id="19" name="3 CuadroTexto">
            <a:extLst>
              <a:ext uri="{FF2B5EF4-FFF2-40B4-BE49-F238E27FC236}">
                <a16:creationId xmlns:a16="http://schemas.microsoft.com/office/drawing/2014/main" xmlns="" id="{11AB6348-4B0B-4923-B12D-BC5A4D7B65F6}"/>
              </a:ext>
            </a:extLst>
          </p:cNvPr>
          <p:cNvSpPr txBox="1"/>
          <p:nvPr/>
        </p:nvSpPr>
        <p:spPr>
          <a:xfrm>
            <a:off x="1503680" y="5033089"/>
            <a:ext cx="7305040" cy="523220"/>
          </a:xfrm>
          <a:prstGeom prst="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Pacientes con AL  + RR 2,83 (0,85-9,64)</a:t>
            </a:r>
          </a:p>
        </p:txBody>
      </p:sp>
      <p:sp>
        <p:nvSpPr>
          <p:cNvPr id="10" name="1 Rectángulo">
            <a:extLst>
              <a:ext uri="{FF2B5EF4-FFF2-40B4-BE49-F238E27FC236}">
                <a16:creationId xmlns:a16="http://schemas.microsoft.com/office/drawing/2014/main" xmlns="" id="{BCBE722C-94D6-4EA2-8C57-D198B1308631}"/>
              </a:ext>
            </a:extLst>
          </p:cNvPr>
          <p:cNvSpPr/>
          <p:nvPr/>
        </p:nvSpPr>
        <p:spPr>
          <a:xfrm>
            <a:off x="195541" y="116496"/>
            <a:ext cx="7305040" cy="1200329"/>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trombosis</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Saf</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y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retirada</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anticoagulacion</a:t>
            </a:r>
            <a:endPar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194831519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CuadroTexto">
            <a:extLst>
              <a:ext uri="{FF2B5EF4-FFF2-40B4-BE49-F238E27FC236}">
                <a16:creationId xmlns:a16="http://schemas.microsoft.com/office/drawing/2014/main" xmlns="" id="{A9F02D07-8344-4E9D-BFEE-F27CE3554F6B}"/>
              </a:ext>
            </a:extLst>
          </p:cNvPr>
          <p:cNvSpPr txBox="1"/>
          <p:nvPr/>
        </p:nvSpPr>
        <p:spPr>
          <a:xfrm>
            <a:off x="1584960" y="2901072"/>
            <a:ext cx="832104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Series retrospectivas</a:t>
            </a:r>
          </a:p>
        </p:txBody>
      </p:sp>
      <p:sp>
        <p:nvSpPr>
          <p:cNvPr id="17" name="3 CuadroTexto">
            <a:extLst>
              <a:ext uri="{FF2B5EF4-FFF2-40B4-BE49-F238E27FC236}">
                <a16:creationId xmlns:a16="http://schemas.microsoft.com/office/drawing/2014/main" xmlns="" id="{36A384C3-7EC0-43C8-9FEC-8B6C6A7E50BE}"/>
              </a:ext>
            </a:extLst>
          </p:cNvPr>
          <p:cNvSpPr txBox="1"/>
          <p:nvPr/>
        </p:nvSpPr>
        <p:spPr>
          <a:xfrm>
            <a:off x="1584960" y="3509881"/>
            <a:ext cx="832104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Primer evento trombótico: AAFL +</a:t>
            </a:r>
          </a:p>
        </p:txBody>
      </p:sp>
      <p:sp>
        <p:nvSpPr>
          <p:cNvPr id="18" name="3 CuadroTexto">
            <a:extLst>
              <a:ext uri="{FF2B5EF4-FFF2-40B4-BE49-F238E27FC236}">
                <a16:creationId xmlns:a16="http://schemas.microsoft.com/office/drawing/2014/main" xmlns="" id="{33C5CF0E-120B-443A-87ED-B92232DA5B34}"/>
              </a:ext>
            </a:extLst>
          </p:cNvPr>
          <p:cNvSpPr txBox="1"/>
          <p:nvPr/>
        </p:nvSpPr>
        <p:spPr>
          <a:xfrm>
            <a:off x="1584960" y="4118689"/>
            <a:ext cx="8321040" cy="523220"/>
          </a:xfrm>
          <a:prstGeom prst="rect">
            <a:avLst/>
          </a:prstGeom>
          <a:solidFill>
            <a:schemeClr val="accent5">
              <a:lumMod val="5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Factor de riesgo transitorio</a:t>
            </a:r>
          </a:p>
        </p:txBody>
      </p:sp>
      <p:sp>
        <p:nvSpPr>
          <p:cNvPr id="11" name="9 CuadroTexto">
            <a:extLst>
              <a:ext uri="{FF2B5EF4-FFF2-40B4-BE49-F238E27FC236}">
                <a16:creationId xmlns:a16="http://schemas.microsoft.com/office/drawing/2014/main" xmlns="" id="{343B0BC3-E1B2-49CF-84BB-E1D173D3355D}"/>
              </a:ext>
            </a:extLst>
          </p:cNvPr>
          <p:cNvSpPr txBox="1"/>
          <p:nvPr/>
        </p:nvSpPr>
        <p:spPr>
          <a:xfrm>
            <a:off x="3505200" y="6368018"/>
            <a:ext cx="8605520" cy="276999"/>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200" b="1" dirty="0">
                <a:solidFill>
                  <a:schemeClr val="accent1"/>
                </a:solidFill>
                <a:effectLst>
                  <a:outerShdw blurRad="38100" dist="38100" dir="2700000" algn="tl">
                    <a:srgbClr val="000000">
                      <a:alpha val="43137"/>
                    </a:srgbClr>
                  </a:outerShdw>
                </a:effectLst>
                <a:latin typeface="Calibri"/>
              </a:rPr>
              <a:t>Espinosa G et al. </a:t>
            </a:r>
            <a:r>
              <a:rPr lang="es-ES" sz="1200" b="1" dirty="0"/>
              <a:t> </a:t>
            </a:r>
            <a:r>
              <a:rPr lang="es-ES" sz="1200" b="1" dirty="0" err="1"/>
              <a:t>Current</a:t>
            </a:r>
            <a:r>
              <a:rPr lang="es-ES" sz="1200" b="1" dirty="0"/>
              <a:t> </a:t>
            </a:r>
            <a:r>
              <a:rPr lang="es-ES" sz="1200" b="1" dirty="0" err="1"/>
              <a:t>treatment</a:t>
            </a:r>
            <a:r>
              <a:rPr lang="es-ES" sz="1200" b="1" dirty="0"/>
              <a:t> </a:t>
            </a:r>
            <a:r>
              <a:rPr lang="es-ES" sz="1200" b="1" dirty="0" err="1"/>
              <a:t>of</a:t>
            </a:r>
            <a:r>
              <a:rPr lang="es-ES" sz="1200" b="1" dirty="0"/>
              <a:t> </a:t>
            </a:r>
            <a:r>
              <a:rPr lang="es-ES" sz="1200" b="1" dirty="0" err="1"/>
              <a:t>antiphospholipid</a:t>
            </a:r>
            <a:r>
              <a:rPr lang="es-ES" sz="1200" b="1" dirty="0"/>
              <a:t> síndrome: </a:t>
            </a:r>
            <a:r>
              <a:rPr lang="es-ES" sz="1200" b="1" dirty="0" err="1"/>
              <a:t>lights</a:t>
            </a:r>
            <a:r>
              <a:rPr lang="es-ES" sz="1200" b="1" dirty="0"/>
              <a:t> and </a:t>
            </a:r>
            <a:r>
              <a:rPr lang="es-ES" sz="1200" b="1" dirty="0" err="1"/>
              <a:t>shadows</a:t>
            </a:r>
            <a:r>
              <a:rPr lang="es-ES" sz="1200" b="1" dirty="0">
                <a:effectLst>
                  <a:outerShdw blurRad="38100" dist="38100" dir="2700000" algn="tl">
                    <a:srgbClr val="000000">
                      <a:alpha val="43137"/>
                    </a:srgbClr>
                  </a:outerShdw>
                </a:effectLst>
              </a:rPr>
              <a:t>. </a:t>
            </a:r>
            <a:r>
              <a:rPr lang="es-ES" sz="1200" b="1" i="1" dirty="0" err="1">
                <a:effectLst>
                  <a:outerShdw blurRad="38100" dist="38100" dir="2700000" algn="tl">
                    <a:srgbClr val="000000">
                      <a:alpha val="43137"/>
                    </a:srgbClr>
                  </a:outerShdw>
                </a:effectLst>
              </a:rPr>
              <a:t>Nat</a:t>
            </a:r>
            <a:r>
              <a:rPr lang="es-ES" sz="1200" b="1" i="1" dirty="0">
                <a:effectLst>
                  <a:outerShdw blurRad="38100" dist="38100" dir="2700000" algn="tl">
                    <a:srgbClr val="000000">
                      <a:alpha val="43137"/>
                    </a:srgbClr>
                  </a:outerShdw>
                </a:effectLst>
              </a:rPr>
              <a:t>. Rev. Rheumatol.2015;  </a:t>
            </a:r>
            <a:r>
              <a:rPr lang="es-ES" sz="1200" b="1" dirty="0">
                <a:effectLst>
                  <a:outerShdw blurRad="38100" dist="38100" dir="2700000" algn="tl">
                    <a:srgbClr val="000000">
                      <a:alpha val="43137"/>
                    </a:srgbClr>
                  </a:outerShdw>
                </a:effectLst>
              </a:rPr>
              <a:t>11: 586–596</a:t>
            </a:r>
            <a:endParaRPr lang="es-ES" sz="1200" b="1" dirty="0">
              <a:solidFill>
                <a:srgbClr val="1F497D">
                  <a:lumMod val="75000"/>
                </a:srgbClr>
              </a:solidFill>
              <a:effectLst>
                <a:outerShdw blurRad="38100" dist="38100" dir="2700000" algn="tl">
                  <a:srgbClr val="000000">
                    <a:alpha val="43137"/>
                  </a:srgbClr>
                </a:outerShdw>
              </a:effectLst>
              <a:latin typeface="Calibri"/>
            </a:endParaRPr>
          </a:p>
        </p:txBody>
      </p:sp>
      <p:sp>
        <p:nvSpPr>
          <p:cNvPr id="12" name="3 CuadroTexto">
            <a:extLst>
              <a:ext uri="{FF2B5EF4-FFF2-40B4-BE49-F238E27FC236}">
                <a16:creationId xmlns:a16="http://schemas.microsoft.com/office/drawing/2014/main" xmlns="" id="{330B265E-4FAD-4CF4-8183-77673050F072}"/>
              </a:ext>
            </a:extLst>
          </p:cNvPr>
          <p:cNvSpPr txBox="1"/>
          <p:nvPr/>
        </p:nvSpPr>
        <p:spPr>
          <a:xfrm>
            <a:off x="1595120" y="4748609"/>
            <a:ext cx="8321040" cy="523220"/>
          </a:xfrm>
          <a:prstGeom prst="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Retirada de anticoagulación: No recidiva 25 meses</a:t>
            </a:r>
          </a:p>
        </p:txBody>
      </p:sp>
      <p:sp>
        <p:nvSpPr>
          <p:cNvPr id="9" name="1 Rectángulo">
            <a:extLst>
              <a:ext uri="{FF2B5EF4-FFF2-40B4-BE49-F238E27FC236}">
                <a16:creationId xmlns:a16="http://schemas.microsoft.com/office/drawing/2014/main" xmlns="" id="{4C7B5B3E-B7AB-4ED7-B550-E7CBD5C79616}"/>
              </a:ext>
            </a:extLst>
          </p:cNvPr>
          <p:cNvSpPr/>
          <p:nvPr/>
        </p:nvSpPr>
        <p:spPr>
          <a:xfrm>
            <a:off x="195541" y="116496"/>
            <a:ext cx="7305040" cy="1200329"/>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trombosis</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Saf</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y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retirada</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anticoagulacion</a:t>
            </a:r>
            <a:endPar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 name="Imagen 2">
            <a:extLst>
              <a:ext uri="{FF2B5EF4-FFF2-40B4-BE49-F238E27FC236}">
                <a16:creationId xmlns:a16="http://schemas.microsoft.com/office/drawing/2014/main" xmlns="" id="{47051EDF-57A1-4E8C-8944-A1053A336553}"/>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0259036" y="406324"/>
            <a:ext cx="1737423" cy="2063190"/>
          </a:xfrm>
          <a:prstGeom prst="rect">
            <a:avLst/>
          </a:prstGeom>
        </p:spPr>
      </p:pic>
    </p:spTree>
    <p:extLst>
      <p:ext uri="{BB962C8B-B14F-4D97-AF65-F5344CB8AC3E}">
        <p14:creationId xmlns:p14="http://schemas.microsoft.com/office/powerpoint/2010/main" xmlns="" val="1093244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50"/>
                                        <p:tgtEl>
                                          <p:spTgt spid="18"/>
                                        </p:tgtEl>
                                      </p:cBhvr>
                                    </p:animEffect>
                                  </p:childTnLst>
                                </p:cTn>
                              </p:par>
                            </p:childTnLst>
                          </p:cTn>
                        </p:par>
                        <p:par>
                          <p:cTn id="11" fill="hold">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CuadroTexto">
            <a:extLst>
              <a:ext uri="{FF2B5EF4-FFF2-40B4-BE49-F238E27FC236}">
                <a16:creationId xmlns:a16="http://schemas.microsoft.com/office/drawing/2014/main" xmlns="" id="{A9F02D07-8344-4E9D-BFEE-F27CE3554F6B}"/>
              </a:ext>
            </a:extLst>
          </p:cNvPr>
          <p:cNvSpPr txBox="1"/>
          <p:nvPr/>
        </p:nvSpPr>
        <p:spPr>
          <a:xfrm>
            <a:off x="1544320" y="2433712"/>
            <a:ext cx="832104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Negativización de AAFL: ¿retirada de ACO?</a:t>
            </a:r>
          </a:p>
        </p:txBody>
      </p:sp>
      <p:sp>
        <p:nvSpPr>
          <p:cNvPr id="17" name="3 CuadroTexto">
            <a:extLst>
              <a:ext uri="{FF2B5EF4-FFF2-40B4-BE49-F238E27FC236}">
                <a16:creationId xmlns:a16="http://schemas.microsoft.com/office/drawing/2014/main" xmlns="" id="{36A384C3-7EC0-43C8-9FEC-8B6C6A7E50BE}"/>
              </a:ext>
            </a:extLst>
          </p:cNvPr>
          <p:cNvSpPr txBox="1"/>
          <p:nvPr/>
        </p:nvSpPr>
        <p:spPr>
          <a:xfrm>
            <a:off x="1544320" y="4038201"/>
            <a:ext cx="8321040" cy="52322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4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¿Es frecuente la negativización de AAFL?</a:t>
            </a:r>
          </a:p>
        </p:txBody>
      </p:sp>
      <p:sp>
        <p:nvSpPr>
          <p:cNvPr id="18" name="3 CuadroTexto">
            <a:extLst>
              <a:ext uri="{FF2B5EF4-FFF2-40B4-BE49-F238E27FC236}">
                <a16:creationId xmlns:a16="http://schemas.microsoft.com/office/drawing/2014/main" xmlns="" id="{33C5CF0E-120B-443A-87ED-B92232DA5B34}"/>
              </a:ext>
            </a:extLst>
          </p:cNvPr>
          <p:cNvSpPr txBox="1"/>
          <p:nvPr/>
        </p:nvSpPr>
        <p:spPr>
          <a:xfrm>
            <a:off x="1544320" y="4647009"/>
            <a:ext cx="8321040" cy="52322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4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¿Qué factores se relacionan con la negativización?</a:t>
            </a:r>
          </a:p>
        </p:txBody>
      </p:sp>
      <p:sp>
        <p:nvSpPr>
          <p:cNvPr id="2" name="Flecha: hacia abajo 1">
            <a:extLst>
              <a:ext uri="{FF2B5EF4-FFF2-40B4-BE49-F238E27FC236}">
                <a16:creationId xmlns:a16="http://schemas.microsoft.com/office/drawing/2014/main" xmlns="" id="{883F23C2-233F-4587-B0B5-AFFAE283B7E4}"/>
              </a:ext>
            </a:extLst>
          </p:cNvPr>
          <p:cNvSpPr/>
          <p:nvPr/>
        </p:nvSpPr>
        <p:spPr>
          <a:xfrm>
            <a:off x="5400040" y="3461448"/>
            <a:ext cx="304800" cy="355973"/>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pic>
        <p:nvPicPr>
          <p:cNvPr id="5" name="Imagen 4">
            <a:extLst>
              <a:ext uri="{FF2B5EF4-FFF2-40B4-BE49-F238E27FC236}">
                <a16:creationId xmlns:a16="http://schemas.microsoft.com/office/drawing/2014/main" xmlns="" id="{D52BAC7E-D540-4D81-A9D8-C989FE601586}"/>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0082467" y="116496"/>
            <a:ext cx="1455546" cy="1920406"/>
          </a:xfrm>
          <a:prstGeom prst="rect">
            <a:avLst/>
          </a:prstGeom>
        </p:spPr>
      </p:pic>
      <p:sp>
        <p:nvSpPr>
          <p:cNvPr id="11" name="1 Rectángulo">
            <a:extLst>
              <a:ext uri="{FF2B5EF4-FFF2-40B4-BE49-F238E27FC236}">
                <a16:creationId xmlns:a16="http://schemas.microsoft.com/office/drawing/2014/main" xmlns="" id="{58EB8EE2-968B-4A0D-970F-B899227BDDCC}"/>
              </a:ext>
            </a:extLst>
          </p:cNvPr>
          <p:cNvSpPr/>
          <p:nvPr/>
        </p:nvSpPr>
        <p:spPr>
          <a:xfrm>
            <a:off x="195541" y="116496"/>
            <a:ext cx="8440460" cy="1200329"/>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trombosis</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Negativizacion</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aafl</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y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retirada</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aco</a:t>
            </a:r>
            <a:endPar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22840063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CuadroTexto">
            <a:extLst>
              <a:ext uri="{FF2B5EF4-FFF2-40B4-BE49-F238E27FC236}">
                <a16:creationId xmlns:a16="http://schemas.microsoft.com/office/drawing/2014/main" xmlns="" id="{A9F02D07-8344-4E9D-BFEE-F27CE3554F6B}"/>
              </a:ext>
            </a:extLst>
          </p:cNvPr>
          <p:cNvSpPr txBox="1"/>
          <p:nvPr/>
        </p:nvSpPr>
        <p:spPr>
          <a:xfrm>
            <a:off x="1656080" y="2352432"/>
            <a:ext cx="832104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Pacientes con SAF: 75%  determinaciones AAFL +</a:t>
            </a:r>
          </a:p>
        </p:txBody>
      </p:sp>
      <p:sp>
        <p:nvSpPr>
          <p:cNvPr id="17" name="3 CuadroTexto">
            <a:extLst>
              <a:ext uri="{FF2B5EF4-FFF2-40B4-BE49-F238E27FC236}">
                <a16:creationId xmlns:a16="http://schemas.microsoft.com/office/drawing/2014/main" xmlns="" id="{36A384C3-7EC0-43C8-9FEC-8B6C6A7E50BE}"/>
              </a:ext>
            </a:extLst>
          </p:cNvPr>
          <p:cNvSpPr txBox="1"/>
          <p:nvPr/>
        </p:nvSpPr>
        <p:spPr>
          <a:xfrm>
            <a:off x="1656080" y="2961241"/>
            <a:ext cx="832104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No FR conocidos asociados a negativización</a:t>
            </a:r>
          </a:p>
        </p:txBody>
      </p:sp>
      <p:sp>
        <p:nvSpPr>
          <p:cNvPr id="18" name="3 CuadroTexto">
            <a:extLst>
              <a:ext uri="{FF2B5EF4-FFF2-40B4-BE49-F238E27FC236}">
                <a16:creationId xmlns:a16="http://schemas.microsoft.com/office/drawing/2014/main" xmlns="" id="{33C5CF0E-120B-443A-87ED-B92232DA5B34}"/>
              </a:ext>
            </a:extLst>
          </p:cNvPr>
          <p:cNvSpPr txBox="1"/>
          <p:nvPr/>
        </p:nvSpPr>
        <p:spPr>
          <a:xfrm>
            <a:off x="274320" y="3570049"/>
            <a:ext cx="5181600"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4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Perfil de alto riesgo con triple +</a:t>
            </a:r>
          </a:p>
        </p:txBody>
      </p:sp>
      <p:sp>
        <p:nvSpPr>
          <p:cNvPr id="12" name="3 CuadroTexto">
            <a:extLst>
              <a:ext uri="{FF2B5EF4-FFF2-40B4-BE49-F238E27FC236}">
                <a16:creationId xmlns:a16="http://schemas.microsoft.com/office/drawing/2014/main" xmlns="" id="{330B265E-4FAD-4CF4-8183-77673050F072}"/>
              </a:ext>
            </a:extLst>
          </p:cNvPr>
          <p:cNvSpPr txBox="1"/>
          <p:nvPr/>
        </p:nvSpPr>
        <p:spPr>
          <a:xfrm>
            <a:off x="900410" y="4521594"/>
            <a:ext cx="4057670" cy="830997"/>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4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 riesgo de trombosis y  </a:t>
            </a:r>
          </a:p>
          <a:p>
            <a:r>
              <a:rPr lang="es-ES" dirty="0"/>
              <a:t>&gt; persistencia + AAFL</a:t>
            </a:r>
          </a:p>
        </p:txBody>
      </p:sp>
      <p:sp>
        <p:nvSpPr>
          <p:cNvPr id="7" name="9 CuadroTexto">
            <a:extLst>
              <a:ext uri="{FF2B5EF4-FFF2-40B4-BE49-F238E27FC236}">
                <a16:creationId xmlns:a16="http://schemas.microsoft.com/office/drawing/2014/main" xmlns="" id="{BAEB7071-59B7-4FFC-A830-E9BD3D8AA130}"/>
              </a:ext>
            </a:extLst>
          </p:cNvPr>
          <p:cNvSpPr txBox="1"/>
          <p:nvPr/>
        </p:nvSpPr>
        <p:spPr>
          <a:xfrm>
            <a:off x="4399280" y="5707618"/>
            <a:ext cx="7498080" cy="461665"/>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200" b="1" dirty="0" err="1">
                <a:solidFill>
                  <a:schemeClr val="accent1"/>
                </a:solidFill>
                <a:effectLst>
                  <a:outerShdw blurRad="38100" dist="38100" dir="2700000" algn="tl">
                    <a:srgbClr val="000000">
                      <a:alpha val="43137"/>
                    </a:srgbClr>
                  </a:outerShdw>
                </a:effectLst>
                <a:latin typeface="Calibri"/>
              </a:rPr>
              <a:t>Erkan</a:t>
            </a:r>
            <a:r>
              <a:rPr lang="es-ES" sz="1200" b="1" dirty="0">
                <a:solidFill>
                  <a:schemeClr val="accent1"/>
                </a:solidFill>
                <a:effectLst>
                  <a:outerShdw blurRad="38100" dist="38100" dir="2700000" algn="tl">
                    <a:srgbClr val="000000">
                      <a:alpha val="43137"/>
                    </a:srgbClr>
                  </a:outerShdw>
                </a:effectLst>
                <a:latin typeface="Calibri"/>
              </a:rPr>
              <a:t> D et al. </a:t>
            </a:r>
            <a:r>
              <a:rPr lang="es-ES" sz="1200" b="1" dirty="0"/>
              <a:t> Real  </a:t>
            </a:r>
            <a:r>
              <a:rPr lang="es-ES" sz="1200" b="1" dirty="0" err="1"/>
              <a:t>world</a:t>
            </a:r>
            <a:r>
              <a:rPr lang="es-ES" sz="1200" b="1" dirty="0"/>
              <a:t> </a:t>
            </a:r>
            <a:r>
              <a:rPr lang="es-ES" sz="1200" b="1" dirty="0" err="1"/>
              <a:t>experience</a:t>
            </a:r>
            <a:r>
              <a:rPr lang="es-ES" sz="1200" b="1" dirty="0"/>
              <a:t> </a:t>
            </a:r>
            <a:r>
              <a:rPr lang="es-ES" sz="1200" b="1" dirty="0" err="1"/>
              <a:t>with</a:t>
            </a:r>
            <a:r>
              <a:rPr lang="es-ES" sz="1200" b="1" dirty="0"/>
              <a:t> </a:t>
            </a:r>
            <a:r>
              <a:rPr lang="es-ES" sz="1200" b="1" dirty="0" err="1"/>
              <a:t>antiphospholipid</a:t>
            </a:r>
            <a:r>
              <a:rPr lang="es-ES" sz="1200" b="1" dirty="0"/>
              <a:t>  </a:t>
            </a:r>
            <a:r>
              <a:rPr lang="es-ES" sz="1200" b="1" dirty="0" err="1"/>
              <a:t>antibody</a:t>
            </a:r>
            <a:r>
              <a:rPr lang="es-ES" sz="1200" b="1" dirty="0"/>
              <a:t> test : </a:t>
            </a:r>
            <a:r>
              <a:rPr lang="es-ES" sz="1200" b="1" dirty="0" err="1"/>
              <a:t>how</a:t>
            </a:r>
            <a:r>
              <a:rPr lang="es-ES" sz="1200" b="1" dirty="0"/>
              <a:t> </a:t>
            </a:r>
            <a:r>
              <a:rPr lang="es-ES" sz="1200" b="1" dirty="0" err="1"/>
              <a:t>stable</a:t>
            </a:r>
            <a:r>
              <a:rPr lang="es-ES" sz="1200" b="1" dirty="0"/>
              <a:t> are </a:t>
            </a:r>
            <a:r>
              <a:rPr lang="es-ES" sz="1200" b="1" dirty="0" err="1"/>
              <a:t>results</a:t>
            </a:r>
            <a:r>
              <a:rPr lang="es-ES" sz="1200" b="1" dirty="0"/>
              <a:t> </a:t>
            </a:r>
            <a:r>
              <a:rPr lang="es-ES" sz="1200" b="1" dirty="0" err="1"/>
              <a:t>over</a:t>
            </a:r>
            <a:r>
              <a:rPr lang="es-ES" sz="1200" b="1" dirty="0"/>
              <a:t> </a:t>
            </a:r>
            <a:r>
              <a:rPr lang="es-ES" sz="1200" b="1" dirty="0" err="1"/>
              <a:t>the</a:t>
            </a:r>
            <a:r>
              <a:rPr lang="es-ES" sz="1200" b="1" dirty="0"/>
              <a:t> time?. Ann </a:t>
            </a:r>
            <a:r>
              <a:rPr lang="es-ES" sz="1200" b="1" dirty="0" err="1"/>
              <a:t>Rheum</a:t>
            </a:r>
            <a:r>
              <a:rPr lang="es-ES" sz="1200" b="1" dirty="0"/>
              <a:t> </a:t>
            </a:r>
            <a:r>
              <a:rPr lang="es-ES" sz="1200" b="1" dirty="0" err="1"/>
              <a:t>Dis</a:t>
            </a:r>
            <a:r>
              <a:rPr lang="es-ES" sz="1200" b="1" dirty="0"/>
              <a:t> 2005; 69: 1321</a:t>
            </a:r>
            <a:endParaRPr lang="es-ES" sz="1200" b="1" dirty="0">
              <a:solidFill>
                <a:srgbClr val="1F497D">
                  <a:lumMod val="75000"/>
                </a:srgbClr>
              </a:solidFill>
              <a:effectLst>
                <a:outerShdw blurRad="38100" dist="38100" dir="2700000" algn="tl">
                  <a:srgbClr val="000000">
                    <a:alpha val="43137"/>
                  </a:srgbClr>
                </a:outerShdw>
              </a:effectLst>
              <a:latin typeface="Calibri"/>
            </a:endParaRPr>
          </a:p>
        </p:txBody>
      </p:sp>
      <p:sp>
        <p:nvSpPr>
          <p:cNvPr id="10" name="3 CuadroTexto">
            <a:extLst>
              <a:ext uri="{FF2B5EF4-FFF2-40B4-BE49-F238E27FC236}">
                <a16:creationId xmlns:a16="http://schemas.microsoft.com/office/drawing/2014/main" xmlns="" id="{73DC7A68-A99A-4022-B8E6-F5D949D2F301}"/>
              </a:ext>
            </a:extLst>
          </p:cNvPr>
          <p:cNvSpPr txBox="1"/>
          <p:nvPr/>
        </p:nvSpPr>
        <p:spPr>
          <a:xfrm>
            <a:off x="5791200" y="3580209"/>
            <a:ext cx="5181600"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4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Perfil de bajo riesgo o aislado +</a:t>
            </a:r>
          </a:p>
        </p:txBody>
      </p:sp>
      <p:sp>
        <p:nvSpPr>
          <p:cNvPr id="11" name="3 CuadroTexto">
            <a:extLst>
              <a:ext uri="{FF2B5EF4-FFF2-40B4-BE49-F238E27FC236}">
                <a16:creationId xmlns:a16="http://schemas.microsoft.com/office/drawing/2014/main" xmlns="" id="{B8AA06DA-3115-4310-BF28-A36348CBCDE0}"/>
              </a:ext>
            </a:extLst>
          </p:cNvPr>
          <p:cNvSpPr txBox="1"/>
          <p:nvPr/>
        </p:nvSpPr>
        <p:spPr>
          <a:xfrm>
            <a:off x="5797530" y="4531754"/>
            <a:ext cx="4931430" cy="830997"/>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4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  o no riesgo de trombosis y </a:t>
            </a:r>
          </a:p>
          <a:p>
            <a:r>
              <a:rPr lang="es-ES" dirty="0"/>
              <a:t>&lt; persistencia + AAFL</a:t>
            </a:r>
          </a:p>
        </p:txBody>
      </p:sp>
      <p:sp>
        <p:nvSpPr>
          <p:cNvPr id="14" name="9 CuadroTexto">
            <a:extLst>
              <a:ext uri="{FF2B5EF4-FFF2-40B4-BE49-F238E27FC236}">
                <a16:creationId xmlns:a16="http://schemas.microsoft.com/office/drawing/2014/main" xmlns="" id="{B114887F-5731-4D2C-9F45-ACDC893B70D0}"/>
              </a:ext>
            </a:extLst>
          </p:cNvPr>
          <p:cNvSpPr txBox="1"/>
          <p:nvPr/>
        </p:nvSpPr>
        <p:spPr>
          <a:xfrm>
            <a:off x="4409440" y="6266418"/>
            <a:ext cx="7498080" cy="461665"/>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200" b="1" dirty="0" err="1">
                <a:solidFill>
                  <a:schemeClr val="accent1"/>
                </a:solidFill>
                <a:effectLst>
                  <a:outerShdw blurRad="38100" dist="38100" dir="2700000" algn="tl">
                    <a:srgbClr val="000000">
                      <a:alpha val="43137"/>
                    </a:srgbClr>
                  </a:outerShdw>
                </a:effectLst>
                <a:latin typeface="Calibri"/>
              </a:rPr>
              <a:t>Pengo</a:t>
            </a:r>
            <a:r>
              <a:rPr lang="es-ES" sz="1200" b="1" dirty="0">
                <a:solidFill>
                  <a:schemeClr val="accent1"/>
                </a:solidFill>
                <a:effectLst>
                  <a:outerShdw blurRad="38100" dist="38100" dir="2700000" algn="tl">
                    <a:srgbClr val="000000">
                      <a:alpha val="43137"/>
                    </a:srgbClr>
                  </a:outerShdw>
                </a:effectLst>
                <a:latin typeface="Calibri"/>
              </a:rPr>
              <a:t> V et al. </a:t>
            </a:r>
            <a:r>
              <a:rPr lang="es-ES" sz="1200" b="1" dirty="0"/>
              <a:t> </a:t>
            </a:r>
            <a:r>
              <a:rPr lang="es-ES" sz="1200" b="1" dirty="0" err="1"/>
              <a:t>Clinical</a:t>
            </a:r>
            <a:r>
              <a:rPr lang="es-ES" sz="1200" b="1" dirty="0"/>
              <a:t> </a:t>
            </a:r>
            <a:r>
              <a:rPr lang="es-ES" sz="1200" b="1" dirty="0" err="1"/>
              <a:t>course</a:t>
            </a:r>
            <a:r>
              <a:rPr lang="es-ES" sz="1200" b="1" dirty="0"/>
              <a:t> </a:t>
            </a:r>
            <a:r>
              <a:rPr lang="es-ES" sz="1200" b="1" dirty="0" err="1"/>
              <a:t>of</a:t>
            </a:r>
            <a:r>
              <a:rPr lang="es-ES" sz="1200" b="1" dirty="0"/>
              <a:t> </a:t>
            </a:r>
            <a:r>
              <a:rPr lang="es-ES" sz="1200" b="1" dirty="0" err="1"/>
              <a:t>high</a:t>
            </a:r>
            <a:r>
              <a:rPr lang="es-ES" sz="1200" b="1" dirty="0"/>
              <a:t> </a:t>
            </a:r>
            <a:r>
              <a:rPr lang="es-ES" sz="1200" b="1" dirty="0" err="1"/>
              <a:t>risk</a:t>
            </a:r>
            <a:r>
              <a:rPr lang="es-ES" sz="1200" b="1" dirty="0"/>
              <a:t> </a:t>
            </a:r>
            <a:r>
              <a:rPr lang="es-ES" sz="1200" b="1" dirty="0" err="1"/>
              <a:t>patients</a:t>
            </a:r>
            <a:r>
              <a:rPr lang="es-ES" sz="1200" b="1" dirty="0"/>
              <a:t> </a:t>
            </a:r>
            <a:r>
              <a:rPr lang="es-ES" sz="1200" b="1" dirty="0" err="1"/>
              <a:t>diagnosed</a:t>
            </a:r>
            <a:r>
              <a:rPr lang="es-ES" sz="1200" b="1" dirty="0"/>
              <a:t> </a:t>
            </a:r>
            <a:r>
              <a:rPr lang="es-ES" sz="1200" b="1" dirty="0" err="1"/>
              <a:t>with</a:t>
            </a:r>
            <a:r>
              <a:rPr lang="es-ES" sz="1200" b="1" dirty="0"/>
              <a:t> </a:t>
            </a:r>
            <a:r>
              <a:rPr lang="es-ES" sz="1200" b="1" dirty="0" err="1"/>
              <a:t>antiphospholipid</a:t>
            </a:r>
            <a:r>
              <a:rPr lang="es-ES" sz="1200" b="1" dirty="0"/>
              <a:t> </a:t>
            </a:r>
            <a:r>
              <a:rPr lang="es-ES" sz="1200" b="1" dirty="0" err="1"/>
              <a:t>syndreome</a:t>
            </a:r>
            <a:r>
              <a:rPr lang="es-ES" sz="1200" b="1" dirty="0"/>
              <a:t>. J </a:t>
            </a:r>
            <a:r>
              <a:rPr lang="es-ES" sz="1200" b="1" dirty="0" err="1"/>
              <a:t>Thromb</a:t>
            </a:r>
            <a:r>
              <a:rPr lang="es-ES" sz="1200" b="1" dirty="0"/>
              <a:t>  </a:t>
            </a:r>
            <a:r>
              <a:rPr lang="es-ES" sz="1200" b="1" dirty="0" err="1"/>
              <a:t>Haemost</a:t>
            </a:r>
            <a:r>
              <a:rPr lang="es-ES" sz="1200" b="1" dirty="0"/>
              <a:t> 2016; 8:237</a:t>
            </a:r>
            <a:endParaRPr lang="es-ES" sz="1200" b="1" dirty="0">
              <a:solidFill>
                <a:srgbClr val="1F497D">
                  <a:lumMod val="75000"/>
                </a:srgbClr>
              </a:solidFill>
              <a:effectLst>
                <a:outerShdw blurRad="38100" dist="38100" dir="2700000" algn="tl">
                  <a:srgbClr val="000000">
                    <a:alpha val="43137"/>
                  </a:srgbClr>
                </a:outerShdw>
              </a:effectLst>
              <a:latin typeface="Calibri"/>
            </a:endParaRPr>
          </a:p>
        </p:txBody>
      </p:sp>
      <p:sp>
        <p:nvSpPr>
          <p:cNvPr id="15" name="Flecha: hacia abajo 14">
            <a:extLst>
              <a:ext uri="{FF2B5EF4-FFF2-40B4-BE49-F238E27FC236}">
                <a16:creationId xmlns:a16="http://schemas.microsoft.com/office/drawing/2014/main" xmlns="" id="{48BAF4A4-A6C3-4BDA-83EF-9C7A799DF2CE}"/>
              </a:ext>
            </a:extLst>
          </p:cNvPr>
          <p:cNvSpPr/>
          <p:nvPr/>
        </p:nvSpPr>
        <p:spPr>
          <a:xfrm>
            <a:off x="2624445" y="4153654"/>
            <a:ext cx="304800" cy="355973"/>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16" name="Flecha: hacia abajo 15">
            <a:extLst>
              <a:ext uri="{FF2B5EF4-FFF2-40B4-BE49-F238E27FC236}">
                <a16:creationId xmlns:a16="http://schemas.microsoft.com/office/drawing/2014/main" xmlns="" id="{A8065A2D-286D-465F-ADDB-684C5421744B}"/>
              </a:ext>
            </a:extLst>
          </p:cNvPr>
          <p:cNvSpPr/>
          <p:nvPr/>
        </p:nvSpPr>
        <p:spPr>
          <a:xfrm>
            <a:off x="8229600" y="4141688"/>
            <a:ext cx="304800" cy="355973"/>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20" name="1 Rectángulo">
            <a:extLst>
              <a:ext uri="{FF2B5EF4-FFF2-40B4-BE49-F238E27FC236}">
                <a16:creationId xmlns:a16="http://schemas.microsoft.com/office/drawing/2014/main" xmlns="" id="{19646005-DC46-448E-A238-61E83514E953}"/>
              </a:ext>
            </a:extLst>
          </p:cNvPr>
          <p:cNvSpPr/>
          <p:nvPr/>
        </p:nvSpPr>
        <p:spPr>
          <a:xfrm>
            <a:off x="195541" y="116496"/>
            <a:ext cx="8440460" cy="1200329"/>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trombosis</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Negativizacion</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aafl</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y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retirada</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aco</a:t>
            </a:r>
            <a:endPar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23060640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5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5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5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50"/>
                                        <p:tgtEl>
                                          <p:spTgt spid="15"/>
                                        </p:tgtEl>
                                      </p:cBhvr>
                                    </p:animEffect>
                                  </p:childTnLst>
                                </p:cTn>
                              </p:par>
                            </p:childTnLst>
                          </p:cTn>
                        </p:par>
                        <p:par>
                          <p:cTn id="29" fill="hold">
                            <p:stCondLst>
                              <p:cond delay="25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5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childTnLst>
                                </p:cTn>
                              </p:par>
                            </p:childTnLst>
                          </p:cTn>
                        </p:par>
                        <p:par>
                          <p:cTn id="43" fill="hold">
                            <p:stCondLst>
                              <p:cond delay="25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2" grpId="0" animBg="1"/>
      <p:bldP spid="7" grpId="0" animBg="1"/>
      <p:bldP spid="10" grpId="0" animBg="1"/>
      <p:bldP spid="11"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3" name="Freeform 37"/>
          <p:cNvSpPr>
            <a:spLocks/>
          </p:cNvSpPr>
          <p:nvPr/>
        </p:nvSpPr>
        <p:spPr bwMode="auto">
          <a:xfrm>
            <a:off x="5113339" y="3540125"/>
            <a:ext cx="1938337" cy="3314700"/>
          </a:xfrm>
          <a:custGeom>
            <a:avLst/>
            <a:gdLst/>
            <a:ahLst/>
            <a:cxnLst>
              <a:cxn ang="0">
                <a:pos x="619" y="416"/>
              </a:cxn>
              <a:cxn ang="0">
                <a:pos x="526" y="607"/>
              </a:cxn>
              <a:cxn ang="0">
                <a:pos x="397" y="775"/>
              </a:cxn>
              <a:cxn ang="0">
                <a:pos x="228" y="911"/>
              </a:cxn>
              <a:cxn ang="0">
                <a:pos x="202" y="1014"/>
              </a:cxn>
              <a:cxn ang="0">
                <a:pos x="117" y="1206"/>
              </a:cxn>
              <a:cxn ang="0">
                <a:pos x="61" y="1420"/>
              </a:cxn>
              <a:cxn ang="0">
                <a:pos x="22" y="1633"/>
              </a:cxn>
              <a:cxn ang="0">
                <a:pos x="29" y="1738"/>
              </a:cxn>
              <a:cxn ang="0">
                <a:pos x="67" y="1531"/>
              </a:cxn>
              <a:cxn ang="0">
                <a:pos x="113" y="1322"/>
              </a:cxn>
              <a:cxn ang="0">
                <a:pos x="179" y="1122"/>
              </a:cxn>
              <a:cxn ang="0">
                <a:pos x="282" y="942"/>
              </a:cxn>
              <a:cxn ang="0">
                <a:pos x="247" y="1110"/>
              </a:cxn>
              <a:cxn ang="0">
                <a:pos x="240" y="1204"/>
              </a:cxn>
              <a:cxn ang="0">
                <a:pos x="291" y="1003"/>
              </a:cxn>
              <a:cxn ang="0">
                <a:pos x="389" y="827"/>
              </a:cxn>
              <a:cxn ang="0">
                <a:pos x="385" y="904"/>
              </a:cxn>
              <a:cxn ang="0">
                <a:pos x="309" y="1103"/>
              </a:cxn>
              <a:cxn ang="0">
                <a:pos x="246" y="1301"/>
              </a:cxn>
              <a:cxn ang="0">
                <a:pos x="192" y="1502"/>
              </a:cxn>
              <a:cxn ang="0">
                <a:pos x="141" y="1713"/>
              </a:cxn>
              <a:cxn ang="0">
                <a:pos x="188" y="1630"/>
              </a:cxn>
              <a:cxn ang="0">
                <a:pos x="246" y="1422"/>
              </a:cxn>
              <a:cxn ang="0">
                <a:pos x="309" y="1225"/>
              </a:cxn>
              <a:cxn ang="0">
                <a:pos x="379" y="1035"/>
              </a:cxn>
              <a:cxn ang="0">
                <a:pos x="458" y="844"/>
              </a:cxn>
              <a:cxn ang="0">
                <a:pos x="552" y="646"/>
              </a:cxn>
              <a:cxn ang="0">
                <a:pos x="670" y="472"/>
              </a:cxn>
              <a:cxn ang="0">
                <a:pos x="752" y="613"/>
              </a:cxn>
              <a:cxn ang="0">
                <a:pos x="803" y="794"/>
              </a:cxn>
              <a:cxn ang="0">
                <a:pos x="828" y="998"/>
              </a:cxn>
              <a:cxn ang="0">
                <a:pos x="831" y="1215"/>
              </a:cxn>
              <a:cxn ang="0">
                <a:pos x="821" y="1440"/>
              </a:cxn>
              <a:cxn ang="0">
                <a:pos x="805" y="1663"/>
              </a:cxn>
              <a:cxn ang="0">
                <a:pos x="828" y="1689"/>
              </a:cxn>
              <a:cxn ang="0">
                <a:pos x="845" y="1476"/>
              </a:cxn>
              <a:cxn ang="0">
                <a:pos x="861" y="1260"/>
              </a:cxn>
              <a:cxn ang="0">
                <a:pos x="868" y="1044"/>
              </a:cxn>
              <a:cxn ang="0">
                <a:pos x="858" y="832"/>
              </a:cxn>
              <a:cxn ang="0">
                <a:pos x="942" y="931"/>
              </a:cxn>
              <a:cxn ang="0">
                <a:pos x="943" y="1118"/>
              </a:cxn>
              <a:cxn ang="0">
                <a:pos x="955" y="1127"/>
              </a:cxn>
              <a:cxn ang="0">
                <a:pos x="992" y="1146"/>
              </a:cxn>
              <a:cxn ang="0">
                <a:pos x="973" y="1381"/>
              </a:cxn>
              <a:cxn ang="0">
                <a:pos x="934" y="1630"/>
              </a:cxn>
              <a:cxn ang="0">
                <a:pos x="939" y="1750"/>
              </a:cxn>
              <a:cxn ang="0">
                <a:pos x="975" y="1550"/>
              </a:cxn>
              <a:cxn ang="0">
                <a:pos x="1008" y="1330"/>
              </a:cxn>
              <a:cxn ang="0">
                <a:pos x="1016" y="1112"/>
              </a:cxn>
              <a:cxn ang="0">
                <a:pos x="991" y="932"/>
              </a:cxn>
              <a:cxn ang="0">
                <a:pos x="946" y="854"/>
              </a:cxn>
              <a:cxn ang="0">
                <a:pos x="825" y="651"/>
              </a:cxn>
              <a:cxn ang="0">
                <a:pos x="749" y="476"/>
              </a:cxn>
              <a:cxn ang="0">
                <a:pos x="784" y="377"/>
              </a:cxn>
              <a:cxn ang="0">
                <a:pos x="818" y="391"/>
              </a:cxn>
              <a:cxn ang="0">
                <a:pos x="863" y="381"/>
              </a:cxn>
              <a:cxn ang="0">
                <a:pos x="806" y="363"/>
              </a:cxn>
              <a:cxn ang="0">
                <a:pos x="716" y="188"/>
              </a:cxn>
              <a:cxn ang="0">
                <a:pos x="767" y="135"/>
              </a:cxn>
              <a:cxn ang="0">
                <a:pos x="651" y="5"/>
              </a:cxn>
              <a:cxn ang="0">
                <a:pos x="643" y="211"/>
              </a:cxn>
            </a:cxnLst>
            <a:rect l="0" t="0" r="r" b="b"/>
            <a:pathLst>
              <a:path w="1036" h="1768">
                <a:moveTo>
                  <a:pt x="643" y="211"/>
                </a:moveTo>
                <a:lnTo>
                  <a:pt x="643" y="220"/>
                </a:lnTo>
                <a:lnTo>
                  <a:pt x="643" y="228"/>
                </a:lnTo>
                <a:lnTo>
                  <a:pt x="643" y="236"/>
                </a:lnTo>
                <a:lnTo>
                  <a:pt x="643" y="245"/>
                </a:lnTo>
                <a:lnTo>
                  <a:pt x="643" y="253"/>
                </a:lnTo>
                <a:lnTo>
                  <a:pt x="643" y="261"/>
                </a:lnTo>
                <a:lnTo>
                  <a:pt x="642" y="268"/>
                </a:lnTo>
                <a:lnTo>
                  <a:pt x="642" y="276"/>
                </a:lnTo>
                <a:lnTo>
                  <a:pt x="642" y="283"/>
                </a:lnTo>
                <a:lnTo>
                  <a:pt x="641" y="291"/>
                </a:lnTo>
                <a:lnTo>
                  <a:pt x="641" y="298"/>
                </a:lnTo>
                <a:lnTo>
                  <a:pt x="640" y="305"/>
                </a:lnTo>
                <a:lnTo>
                  <a:pt x="640" y="312"/>
                </a:lnTo>
                <a:lnTo>
                  <a:pt x="639" y="319"/>
                </a:lnTo>
                <a:lnTo>
                  <a:pt x="638" y="326"/>
                </a:lnTo>
                <a:lnTo>
                  <a:pt x="637" y="333"/>
                </a:lnTo>
                <a:lnTo>
                  <a:pt x="636" y="340"/>
                </a:lnTo>
                <a:lnTo>
                  <a:pt x="635" y="346"/>
                </a:lnTo>
                <a:lnTo>
                  <a:pt x="634" y="353"/>
                </a:lnTo>
                <a:lnTo>
                  <a:pt x="633" y="359"/>
                </a:lnTo>
                <a:lnTo>
                  <a:pt x="632" y="366"/>
                </a:lnTo>
                <a:lnTo>
                  <a:pt x="630" y="372"/>
                </a:lnTo>
                <a:lnTo>
                  <a:pt x="629" y="379"/>
                </a:lnTo>
                <a:lnTo>
                  <a:pt x="627" y="385"/>
                </a:lnTo>
                <a:lnTo>
                  <a:pt x="626" y="391"/>
                </a:lnTo>
                <a:lnTo>
                  <a:pt x="624" y="398"/>
                </a:lnTo>
                <a:lnTo>
                  <a:pt x="623" y="404"/>
                </a:lnTo>
                <a:lnTo>
                  <a:pt x="621" y="410"/>
                </a:lnTo>
                <a:lnTo>
                  <a:pt x="619" y="416"/>
                </a:lnTo>
                <a:lnTo>
                  <a:pt x="617" y="423"/>
                </a:lnTo>
                <a:lnTo>
                  <a:pt x="615" y="429"/>
                </a:lnTo>
                <a:lnTo>
                  <a:pt x="613" y="435"/>
                </a:lnTo>
                <a:lnTo>
                  <a:pt x="611" y="442"/>
                </a:lnTo>
                <a:lnTo>
                  <a:pt x="608" y="448"/>
                </a:lnTo>
                <a:lnTo>
                  <a:pt x="606" y="454"/>
                </a:lnTo>
                <a:lnTo>
                  <a:pt x="604" y="461"/>
                </a:lnTo>
                <a:lnTo>
                  <a:pt x="601" y="467"/>
                </a:lnTo>
                <a:lnTo>
                  <a:pt x="598" y="474"/>
                </a:lnTo>
                <a:lnTo>
                  <a:pt x="596" y="480"/>
                </a:lnTo>
                <a:lnTo>
                  <a:pt x="593" y="487"/>
                </a:lnTo>
                <a:lnTo>
                  <a:pt x="590" y="494"/>
                </a:lnTo>
                <a:lnTo>
                  <a:pt x="587" y="501"/>
                </a:lnTo>
                <a:lnTo>
                  <a:pt x="584" y="507"/>
                </a:lnTo>
                <a:lnTo>
                  <a:pt x="581" y="514"/>
                </a:lnTo>
                <a:lnTo>
                  <a:pt x="578" y="521"/>
                </a:lnTo>
                <a:lnTo>
                  <a:pt x="574" y="529"/>
                </a:lnTo>
                <a:lnTo>
                  <a:pt x="571" y="536"/>
                </a:lnTo>
                <a:lnTo>
                  <a:pt x="567" y="543"/>
                </a:lnTo>
                <a:lnTo>
                  <a:pt x="564" y="551"/>
                </a:lnTo>
                <a:lnTo>
                  <a:pt x="560" y="558"/>
                </a:lnTo>
                <a:lnTo>
                  <a:pt x="560" y="558"/>
                </a:lnTo>
                <a:lnTo>
                  <a:pt x="556" y="564"/>
                </a:lnTo>
                <a:lnTo>
                  <a:pt x="552" y="571"/>
                </a:lnTo>
                <a:lnTo>
                  <a:pt x="547" y="577"/>
                </a:lnTo>
                <a:lnTo>
                  <a:pt x="543" y="583"/>
                </a:lnTo>
                <a:lnTo>
                  <a:pt x="539" y="589"/>
                </a:lnTo>
                <a:lnTo>
                  <a:pt x="535" y="595"/>
                </a:lnTo>
                <a:lnTo>
                  <a:pt x="530" y="601"/>
                </a:lnTo>
                <a:lnTo>
                  <a:pt x="526" y="607"/>
                </a:lnTo>
                <a:lnTo>
                  <a:pt x="522" y="613"/>
                </a:lnTo>
                <a:lnTo>
                  <a:pt x="518" y="619"/>
                </a:lnTo>
                <a:lnTo>
                  <a:pt x="513" y="625"/>
                </a:lnTo>
                <a:lnTo>
                  <a:pt x="509" y="630"/>
                </a:lnTo>
                <a:lnTo>
                  <a:pt x="505" y="636"/>
                </a:lnTo>
                <a:lnTo>
                  <a:pt x="501" y="642"/>
                </a:lnTo>
                <a:lnTo>
                  <a:pt x="496" y="648"/>
                </a:lnTo>
                <a:lnTo>
                  <a:pt x="492" y="653"/>
                </a:lnTo>
                <a:lnTo>
                  <a:pt x="488" y="659"/>
                </a:lnTo>
                <a:lnTo>
                  <a:pt x="484" y="665"/>
                </a:lnTo>
                <a:lnTo>
                  <a:pt x="479" y="670"/>
                </a:lnTo>
                <a:lnTo>
                  <a:pt x="475" y="676"/>
                </a:lnTo>
                <a:lnTo>
                  <a:pt x="471" y="682"/>
                </a:lnTo>
                <a:lnTo>
                  <a:pt x="467" y="687"/>
                </a:lnTo>
                <a:lnTo>
                  <a:pt x="462" y="693"/>
                </a:lnTo>
                <a:lnTo>
                  <a:pt x="458" y="698"/>
                </a:lnTo>
                <a:lnTo>
                  <a:pt x="454" y="704"/>
                </a:lnTo>
                <a:lnTo>
                  <a:pt x="450" y="709"/>
                </a:lnTo>
                <a:lnTo>
                  <a:pt x="446" y="715"/>
                </a:lnTo>
                <a:lnTo>
                  <a:pt x="442" y="720"/>
                </a:lnTo>
                <a:lnTo>
                  <a:pt x="437" y="726"/>
                </a:lnTo>
                <a:lnTo>
                  <a:pt x="433" y="731"/>
                </a:lnTo>
                <a:lnTo>
                  <a:pt x="428" y="737"/>
                </a:lnTo>
                <a:lnTo>
                  <a:pt x="424" y="742"/>
                </a:lnTo>
                <a:lnTo>
                  <a:pt x="420" y="748"/>
                </a:lnTo>
                <a:lnTo>
                  <a:pt x="415" y="753"/>
                </a:lnTo>
                <a:lnTo>
                  <a:pt x="411" y="758"/>
                </a:lnTo>
                <a:lnTo>
                  <a:pt x="406" y="764"/>
                </a:lnTo>
                <a:lnTo>
                  <a:pt x="402" y="769"/>
                </a:lnTo>
                <a:lnTo>
                  <a:pt x="397" y="775"/>
                </a:lnTo>
                <a:lnTo>
                  <a:pt x="392" y="780"/>
                </a:lnTo>
                <a:lnTo>
                  <a:pt x="388" y="785"/>
                </a:lnTo>
                <a:lnTo>
                  <a:pt x="383" y="791"/>
                </a:lnTo>
                <a:lnTo>
                  <a:pt x="378" y="796"/>
                </a:lnTo>
                <a:lnTo>
                  <a:pt x="374" y="802"/>
                </a:lnTo>
                <a:lnTo>
                  <a:pt x="369" y="807"/>
                </a:lnTo>
                <a:lnTo>
                  <a:pt x="364" y="812"/>
                </a:lnTo>
                <a:lnTo>
                  <a:pt x="359" y="818"/>
                </a:lnTo>
                <a:lnTo>
                  <a:pt x="355" y="823"/>
                </a:lnTo>
                <a:lnTo>
                  <a:pt x="350" y="828"/>
                </a:lnTo>
                <a:lnTo>
                  <a:pt x="345" y="834"/>
                </a:lnTo>
                <a:lnTo>
                  <a:pt x="340" y="839"/>
                </a:lnTo>
                <a:lnTo>
                  <a:pt x="335" y="845"/>
                </a:lnTo>
                <a:lnTo>
                  <a:pt x="330" y="850"/>
                </a:lnTo>
                <a:lnTo>
                  <a:pt x="325" y="856"/>
                </a:lnTo>
                <a:lnTo>
                  <a:pt x="320" y="861"/>
                </a:lnTo>
                <a:lnTo>
                  <a:pt x="315" y="867"/>
                </a:lnTo>
                <a:lnTo>
                  <a:pt x="310" y="872"/>
                </a:lnTo>
                <a:lnTo>
                  <a:pt x="304" y="878"/>
                </a:lnTo>
                <a:lnTo>
                  <a:pt x="304" y="878"/>
                </a:lnTo>
                <a:lnTo>
                  <a:pt x="297" y="881"/>
                </a:lnTo>
                <a:lnTo>
                  <a:pt x="289" y="884"/>
                </a:lnTo>
                <a:lnTo>
                  <a:pt x="282" y="888"/>
                </a:lnTo>
                <a:lnTo>
                  <a:pt x="274" y="891"/>
                </a:lnTo>
                <a:lnTo>
                  <a:pt x="266" y="895"/>
                </a:lnTo>
                <a:lnTo>
                  <a:pt x="259" y="898"/>
                </a:lnTo>
                <a:lnTo>
                  <a:pt x="251" y="901"/>
                </a:lnTo>
                <a:lnTo>
                  <a:pt x="243" y="905"/>
                </a:lnTo>
                <a:lnTo>
                  <a:pt x="236" y="908"/>
                </a:lnTo>
                <a:lnTo>
                  <a:pt x="228" y="911"/>
                </a:lnTo>
                <a:lnTo>
                  <a:pt x="228" y="911"/>
                </a:lnTo>
                <a:lnTo>
                  <a:pt x="228" y="917"/>
                </a:lnTo>
                <a:lnTo>
                  <a:pt x="228" y="923"/>
                </a:lnTo>
                <a:lnTo>
                  <a:pt x="228" y="928"/>
                </a:lnTo>
                <a:lnTo>
                  <a:pt x="228" y="928"/>
                </a:lnTo>
                <a:lnTo>
                  <a:pt x="238" y="925"/>
                </a:lnTo>
                <a:lnTo>
                  <a:pt x="247" y="923"/>
                </a:lnTo>
                <a:lnTo>
                  <a:pt x="256" y="920"/>
                </a:lnTo>
                <a:lnTo>
                  <a:pt x="266" y="917"/>
                </a:lnTo>
                <a:lnTo>
                  <a:pt x="275" y="915"/>
                </a:lnTo>
                <a:lnTo>
                  <a:pt x="275" y="915"/>
                </a:lnTo>
                <a:lnTo>
                  <a:pt x="271" y="919"/>
                </a:lnTo>
                <a:lnTo>
                  <a:pt x="267" y="924"/>
                </a:lnTo>
                <a:lnTo>
                  <a:pt x="262" y="929"/>
                </a:lnTo>
                <a:lnTo>
                  <a:pt x="258" y="934"/>
                </a:lnTo>
                <a:lnTo>
                  <a:pt x="254" y="939"/>
                </a:lnTo>
                <a:lnTo>
                  <a:pt x="250" y="944"/>
                </a:lnTo>
                <a:lnTo>
                  <a:pt x="246" y="949"/>
                </a:lnTo>
                <a:lnTo>
                  <a:pt x="242" y="954"/>
                </a:lnTo>
                <a:lnTo>
                  <a:pt x="238" y="959"/>
                </a:lnTo>
                <a:lnTo>
                  <a:pt x="234" y="964"/>
                </a:lnTo>
                <a:lnTo>
                  <a:pt x="230" y="969"/>
                </a:lnTo>
                <a:lnTo>
                  <a:pt x="227" y="975"/>
                </a:lnTo>
                <a:lnTo>
                  <a:pt x="223" y="980"/>
                </a:lnTo>
                <a:lnTo>
                  <a:pt x="219" y="986"/>
                </a:lnTo>
                <a:lnTo>
                  <a:pt x="216" y="991"/>
                </a:lnTo>
                <a:lnTo>
                  <a:pt x="212" y="997"/>
                </a:lnTo>
                <a:lnTo>
                  <a:pt x="208" y="1002"/>
                </a:lnTo>
                <a:lnTo>
                  <a:pt x="205" y="1008"/>
                </a:lnTo>
                <a:lnTo>
                  <a:pt x="202" y="1014"/>
                </a:lnTo>
                <a:lnTo>
                  <a:pt x="198" y="1020"/>
                </a:lnTo>
                <a:lnTo>
                  <a:pt x="195" y="1025"/>
                </a:lnTo>
                <a:lnTo>
                  <a:pt x="191" y="1031"/>
                </a:lnTo>
                <a:lnTo>
                  <a:pt x="188" y="1037"/>
                </a:lnTo>
                <a:lnTo>
                  <a:pt x="185" y="1043"/>
                </a:lnTo>
                <a:lnTo>
                  <a:pt x="182" y="1049"/>
                </a:lnTo>
                <a:lnTo>
                  <a:pt x="179" y="1055"/>
                </a:lnTo>
                <a:lnTo>
                  <a:pt x="175" y="1062"/>
                </a:lnTo>
                <a:lnTo>
                  <a:pt x="172" y="1068"/>
                </a:lnTo>
                <a:lnTo>
                  <a:pt x="169" y="1074"/>
                </a:lnTo>
                <a:lnTo>
                  <a:pt x="166" y="1080"/>
                </a:lnTo>
                <a:lnTo>
                  <a:pt x="163" y="1086"/>
                </a:lnTo>
                <a:lnTo>
                  <a:pt x="161" y="1093"/>
                </a:lnTo>
                <a:lnTo>
                  <a:pt x="158" y="1099"/>
                </a:lnTo>
                <a:lnTo>
                  <a:pt x="155" y="1106"/>
                </a:lnTo>
                <a:lnTo>
                  <a:pt x="152" y="1112"/>
                </a:lnTo>
                <a:lnTo>
                  <a:pt x="149" y="1119"/>
                </a:lnTo>
                <a:lnTo>
                  <a:pt x="147" y="1125"/>
                </a:lnTo>
                <a:lnTo>
                  <a:pt x="144" y="1132"/>
                </a:lnTo>
                <a:lnTo>
                  <a:pt x="141" y="1138"/>
                </a:lnTo>
                <a:lnTo>
                  <a:pt x="139" y="1145"/>
                </a:lnTo>
                <a:lnTo>
                  <a:pt x="136" y="1152"/>
                </a:lnTo>
                <a:lnTo>
                  <a:pt x="134" y="1158"/>
                </a:lnTo>
                <a:lnTo>
                  <a:pt x="131" y="1165"/>
                </a:lnTo>
                <a:lnTo>
                  <a:pt x="129" y="1172"/>
                </a:lnTo>
                <a:lnTo>
                  <a:pt x="126" y="1179"/>
                </a:lnTo>
                <a:lnTo>
                  <a:pt x="124" y="1185"/>
                </a:lnTo>
                <a:lnTo>
                  <a:pt x="121" y="1192"/>
                </a:lnTo>
                <a:lnTo>
                  <a:pt x="119" y="1199"/>
                </a:lnTo>
                <a:lnTo>
                  <a:pt x="117" y="1206"/>
                </a:lnTo>
                <a:lnTo>
                  <a:pt x="114" y="1213"/>
                </a:lnTo>
                <a:lnTo>
                  <a:pt x="112" y="1220"/>
                </a:lnTo>
                <a:lnTo>
                  <a:pt x="110" y="1227"/>
                </a:lnTo>
                <a:lnTo>
                  <a:pt x="108" y="1234"/>
                </a:lnTo>
                <a:lnTo>
                  <a:pt x="106" y="1241"/>
                </a:lnTo>
                <a:lnTo>
                  <a:pt x="103" y="1248"/>
                </a:lnTo>
                <a:lnTo>
                  <a:pt x="101" y="1255"/>
                </a:lnTo>
                <a:lnTo>
                  <a:pt x="99" y="1262"/>
                </a:lnTo>
                <a:lnTo>
                  <a:pt x="97" y="1269"/>
                </a:lnTo>
                <a:lnTo>
                  <a:pt x="95" y="1276"/>
                </a:lnTo>
                <a:lnTo>
                  <a:pt x="93" y="1283"/>
                </a:lnTo>
                <a:lnTo>
                  <a:pt x="91" y="1290"/>
                </a:lnTo>
                <a:lnTo>
                  <a:pt x="89" y="1298"/>
                </a:lnTo>
                <a:lnTo>
                  <a:pt x="88" y="1305"/>
                </a:lnTo>
                <a:lnTo>
                  <a:pt x="86" y="1312"/>
                </a:lnTo>
                <a:lnTo>
                  <a:pt x="84" y="1319"/>
                </a:lnTo>
                <a:lnTo>
                  <a:pt x="82" y="1326"/>
                </a:lnTo>
                <a:lnTo>
                  <a:pt x="80" y="1333"/>
                </a:lnTo>
                <a:lnTo>
                  <a:pt x="78" y="1341"/>
                </a:lnTo>
                <a:lnTo>
                  <a:pt x="77" y="1348"/>
                </a:lnTo>
                <a:lnTo>
                  <a:pt x="75" y="1355"/>
                </a:lnTo>
                <a:lnTo>
                  <a:pt x="73" y="1362"/>
                </a:lnTo>
                <a:lnTo>
                  <a:pt x="72" y="1370"/>
                </a:lnTo>
                <a:lnTo>
                  <a:pt x="70" y="1377"/>
                </a:lnTo>
                <a:lnTo>
                  <a:pt x="68" y="1384"/>
                </a:lnTo>
                <a:lnTo>
                  <a:pt x="67" y="1391"/>
                </a:lnTo>
                <a:lnTo>
                  <a:pt x="65" y="1399"/>
                </a:lnTo>
                <a:lnTo>
                  <a:pt x="64" y="1406"/>
                </a:lnTo>
                <a:lnTo>
                  <a:pt x="62" y="1413"/>
                </a:lnTo>
                <a:lnTo>
                  <a:pt x="61" y="1420"/>
                </a:lnTo>
                <a:lnTo>
                  <a:pt x="59" y="1428"/>
                </a:lnTo>
                <a:lnTo>
                  <a:pt x="58" y="1435"/>
                </a:lnTo>
                <a:lnTo>
                  <a:pt x="56" y="1442"/>
                </a:lnTo>
                <a:lnTo>
                  <a:pt x="55" y="1449"/>
                </a:lnTo>
                <a:lnTo>
                  <a:pt x="53" y="1457"/>
                </a:lnTo>
                <a:lnTo>
                  <a:pt x="52" y="1464"/>
                </a:lnTo>
                <a:lnTo>
                  <a:pt x="50" y="1471"/>
                </a:lnTo>
                <a:lnTo>
                  <a:pt x="49" y="1478"/>
                </a:lnTo>
                <a:lnTo>
                  <a:pt x="48" y="1485"/>
                </a:lnTo>
                <a:lnTo>
                  <a:pt x="46" y="1493"/>
                </a:lnTo>
                <a:lnTo>
                  <a:pt x="45" y="1500"/>
                </a:lnTo>
                <a:lnTo>
                  <a:pt x="44" y="1507"/>
                </a:lnTo>
                <a:lnTo>
                  <a:pt x="42" y="1514"/>
                </a:lnTo>
                <a:lnTo>
                  <a:pt x="41" y="1521"/>
                </a:lnTo>
                <a:lnTo>
                  <a:pt x="40" y="1528"/>
                </a:lnTo>
                <a:lnTo>
                  <a:pt x="39" y="1535"/>
                </a:lnTo>
                <a:lnTo>
                  <a:pt x="37" y="1543"/>
                </a:lnTo>
                <a:lnTo>
                  <a:pt x="36" y="1550"/>
                </a:lnTo>
                <a:lnTo>
                  <a:pt x="35" y="1557"/>
                </a:lnTo>
                <a:lnTo>
                  <a:pt x="34" y="1564"/>
                </a:lnTo>
                <a:lnTo>
                  <a:pt x="33" y="1571"/>
                </a:lnTo>
                <a:lnTo>
                  <a:pt x="31" y="1578"/>
                </a:lnTo>
                <a:lnTo>
                  <a:pt x="30" y="1585"/>
                </a:lnTo>
                <a:lnTo>
                  <a:pt x="29" y="1592"/>
                </a:lnTo>
                <a:lnTo>
                  <a:pt x="28" y="1599"/>
                </a:lnTo>
                <a:lnTo>
                  <a:pt x="27" y="1605"/>
                </a:lnTo>
                <a:lnTo>
                  <a:pt x="26" y="1612"/>
                </a:lnTo>
                <a:lnTo>
                  <a:pt x="25" y="1619"/>
                </a:lnTo>
                <a:lnTo>
                  <a:pt x="23" y="1626"/>
                </a:lnTo>
                <a:lnTo>
                  <a:pt x="22" y="1633"/>
                </a:lnTo>
                <a:lnTo>
                  <a:pt x="21" y="1640"/>
                </a:lnTo>
                <a:lnTo>
                  <a:pt x="20" y="1646"/>
                </a:lnTo>
                <a:lnTo>
                  <a:pt x="19" y="1653"/>
                </a:lnTo>
                <a:lnTo>
                  <a:pt x="18" y="1660"/>
                </a:lnTo>
                <a:lnTo>
                  <a:pt x="17" y="1666"/>
                </a:lnTo>
                <a:lnTo>
                  <a:pt x="16" y="1673"/>
                </a:lnTo>
                <a:lnTo>
                  <a:pt x="15" y="1680"/>
                </a:lnTo>
                <a:lnTo>
                  <a:pt x="14" y="1686"/>
                </a:lnTo>
                <a:lnTo>
                  <a:pt x="13" y="1693"/>
                </a:lnTo>
                <a:lnTo>
                  <a:pt x="12" y="1699"/>
                </a:lnTo>
                <a:lnTo>
                  <a:pt x="11" y="1705"/>
                </a:lnTo>
                <a:lnTo>
                  <a:pt x="10" y="1712"/>
                </a:lnTo>
                <a:lnTo>
                  <a:pt x="9" y="1718"/>
                </a:lnTo>
                <a:lnTo>
                  <a:pt x="8" y="1724"/>
                </a:lnTo>
                <a:lnTo>
                  <a:pt x="7" y="1731"/>
                </a:lnTo>
                <a:lnTo>
                  <a:pt x="6" y="1737"/>
                </a:lnTo>
                <a:lnTo>
                  <a:pt x="5" y="1743"/>
                </a:lnTo>
                <a:lnTo>
                  <a:pt x="3" y="1749"/>
                </a:lnTo>
                <a:lnTo>
                  <a:pt x="2" y="1755"/>
                </a:lnTo>
                <a:lnTo>
                  <a:pt x="1" y="1761"/>
                </a:lnTo>
                <a:lnTo>
                  <a:pt x="0" y="1767"/>
                </a:lnTo>
                <a:lnTo>
                  <a:pt x="0" y="1767"/>
                </a:lnTo>
                <a:lnTo>
                  <a:pt x="8" y="1766"/>
                </a:lnTo>
                <a:lnTo>
                  <a:pt x="16" y="1765"/>
                </a:lnTo>
                <a:lnTo>
                  <a:pt x="23" y="1764"/>
                </a:lnTo>
                <a:lnTo>
                  <a:pt x="23" y="1764"/>
                </a:lnTo>
                <a:lnTo>
                  <a:pt x="25" y="1758"/>
                </a:lnTo>
                <a:lnTo>
                  <a:pt x="26" y="1751"/>
                </a:lnTo>
                <a:lnTo>
                  <a:pt x="27" y="1744"/>
                </a:lnTo>
                <a:lnTo>
                  <a:pt x="29" y="1738"/>
                </a:lnTo>
                <a:lnTo>
                  <a:pt x="30" y="1731"/>
                </a:lnTo>
                <a:lnTo>
                  <a:pt x="31" y="1724"/>
                </a:lnTo>
                <a:lnTo>
                  <a:pt x="33" y="1717"/>
                </a:lnTo>
                <a:lnTo>
                  <a:pt x="34" y="1711"/>
                </a:lnTo>
                <a:lnTo>
                  <a:pt x="35" y="1704"/>
                </a:lnTo>
                <a:lnTo>
                  <a:pt x="37" y="1697"/>
                </a:lnTo>
                <a:lnTo>
                  <a:pt x="38" y="1690"/>
                </a:lnTo>
                <a:lnTo>
                  <a:pt x="39" y="1683"/>
                </a:lnTo>
                <a:lnTo>
                  <a:pt x="41" y="1677"/>
                </a:lnTo>
                <a:lnTo>
                  <a:pt x="42" y="1670"/>
                </a:lnTo>
                <a:lnTo>
                  <a:pt x="43" y="1663"/>
                </a:lnTo>
                <a:lnTo>
                  <a:pt x="44" y="1656"/>
                </a:lnTo>
                <a:lnTo>
                  <a:pt x="46" y="1649"/>
                </a:lnTo>
                <a:lnTo>
                  <a:pt x="47" y="1642"/>
                </a:lnTo>
                <a:lnTo>
                  <a:pt x="48" y="1636"/>
                </a:lnTo>
                <a:lnTo>
                  <a:pt x="49" y="1629"/>
                </a:lnTo>
                <a:lnTo>
                  <a:pt x="51" y="1622"/>
                </a:lnTo>
                <a:lnTo>
                  <a:pt x="52" y="1615"/>
                </a:lnTo>
                <a:lnTo>
                  <a:pt x="53" y="1608"/>
                </a:lnTo>
                <a:lnTo>
                  <a:pt x="55" y="1601"/>
                </a:lnTo>
                <a:lnTo>
                  <a:pt x="56" y="1594"/>
                </a:lnTo>
                <a:lnTo>
                  <a:pt x="57" y="1587"/>
                </a:lnTo>
                <a:lnTo>
                  <a:pt x="58" y="1580"/>
                </a:lnTo>
                <a:lnTo>
                  <a:pt x="60" y="1573"/>
                </a:lnTo>
                <a:lnTo>
                  <a:pt x="61" y="1566"/>
                </a:lnTo>
                <a:lnTo>
                  <a:pt x="62" y="1559"/>
                </a:lnTo>
                <a:lnTo>
                  <a:pt x="64" y="1552"/>
                </a:lnTo>
                <a:lnTo>
                  <a:pt x="65" y="1545"/>
                </a:lnTo>
                <a:lnTo>
                  <a:pt x="66" y="1538"/>
                </a:lnTo>
                <a:lnTo>
                  <a:pt x="67" y="1531"/>
                </a:lnTo>
                <a:lnTo>
                  <a:pt x="69" y="1524"/>
                </a:lnTo>
                <a:lnTo>
                  <a:pt x="70" y="1517"/>
                </a:lnTo>
                <a:lnTo>
                  <a:pt x="71" y="1510"/>
                </a:lnTo>
                <a:lnTo>
                  <a:pt x="73" y="1503"/>
                </a:lnTo>
                <a:lnTo>
                  <a:pt x="74" y="1496"/>
                </a:lnTo>
                <a:lnTo>
                  <a:pt x="75" y="1489"/>
                </a:lnTo>
                <a:lnTo>
                  <a:pt x="77" y="1482"/>
                </a:lnTo>
                <a:lnTo>
                  <a:pt x="78" y="1475"/>
                </a:lnTo>
                <a:lnTo>
                  <a:pt x="80" y="1468"/>
                </a:lnTo>
                <a:lnTo>
                  <a:pt x="81" y="1461"/>
                </a:lnTo>
                <a:lnTo>
                  <a:pt x="82" y="1454"/>
                </a:lnTo>
                <a:lnTo>
                  <a:pt x="84" y="1447"/>
                </a:lnTo>
                <a:lnTo>
                  <a:pt x="85" y="1440"/>
                </a:lnTo>
                <a:lnTo>
                  <a:pt x="87" y="1433"/>
                </a:lnTo>
                <a:lnTo>
                  <a:pt x="88" y="1426"/>
                </a:lnTo>
                <a:lnTo>
                  <a:pt x="90" y="1419"/>
                </a:lnTo>
                <a:lnTo>
                  <a:pt x="91" y="1412"/>
                </a:lnTo>
                <a:lnTo>
                  <a:pt x="93" y="1406"/>
                </a:lnTo>
                <a:lnTo>
                  <a:pt x="94" y="1399"/>
                </a:lnTo>
                <a:lnTo>
                  <a:pt x="96" y="1392"/>
                </a:lnTo>
                <a:lnTo>
                  <a:pt x="98" y="1385"/>
                </a:lnTo>
                <a:lnTo>
                  <a:pt x="99" y="1378"/>
                </a:lnTo>
                <a:lnTo>
                  <a:pt x="101" y="1371"/>
                </a:lnTo>
                <a:lnTo>
                  <a:pt x="102" y="1364"/>
                </a:lnTo>
                <a:lnTo>
                  <a:pt x="104" y="1357"/>
                </a:lnTo>
                <a:lnTo>
                  <a:pt x="106" y="1350"/>
                </a:lnTo>
                <a:lnTo>
                  <a:pt x="107" y="1343"/>
                </a:lnTo>
                <a:lnTo>
                  <a:pt x="109" y="1336"/>
                </a:lnTo>
                <a:lnTo>
                  <a:pt x="111" y="1329"/>
                </a:lnTo>
                <a:lnTo>
                  <a:pt x="113" y="1322"/>
                </a:lnTo>
                <a:lnTo>
                  <a:pt x="114" y="1315"/>
                </a:lnTo>
                <a:lnTo>
                  <a:pt x="116" y="1309"/>
                </a:lnTo>
                <a:lnTo>
                  <a:pt x="118" y="1302"/>
                </a:lnTo>
                <a:lnTo>
                  <a:pt x="120" y="1295"/>
                </a:lnTo>
                <a:lnTo>
                  <a:pt x="122" y="1288"/>
                </a:lnTo>
                <a:lnTo>
                  <a:pt x="124" y="1281"/>
                </a:lnTo>
                <a:lnTo>
                  <a:pt x="126" y="1274"/>
                </a:lnTo>
                <a:lnTo>
                  <a:pt x="128" y="1268"/>
                </a:lnTo>
                <a:lnTo>
                  <a:pt x="130" y="1261"/>
                </a:lnTo>
                <a:lnTo>
                  <a:pt x="132" y="1254"/>
                </a:lnTo>
                <a:lnTo>
                  <a:pt x="134" y="1247"/>
                </a:lnTo>
                <a:lnTo>
                  <a:pt x="136" y="1241"/>
                </a:lnTo>
                <a:lnTo>
                  <a:pt x="138" y="1234"/>
                </a:lnTo>
                <a:lnTo>
                  <a:pt x="140" y="1227"/>
                </a:lnTo>
                <a:lnTo>
                  <a:pt x="142" y="1220"/>
                </a:lnTo>
                <a:lnTo>
                  <a:pt x="145" y="1214"/>
                </a:lnTo>
                <a:lnTo>
                  <a:pt x="147" y="1207"/>
                </a:lnTo>
                <a:lnTo>
                  <a:pt x="149" y="1200"/>
                </a:lnTo>
                <a:lnTo>
                  <a:pt x="151" y="1194"/>
                </a:lnTo>
                <a:lnTo>
                  <a:pt x="154" y="1187"/>
                </a:lnTo>
                <a:lnTo>
                  <a:pt x="156" y="1181"/>
                </a:lnTo>
                <a:lnTo>
                  <a:pt x="158" y="1174"/>
                </a:lnTo>
                <a:lnTo>
                  <a:pt x="161" y="1167"/>
                </a:lnTo>
                <a:lnTo>
                  <a:pt x="163" y="1161"/>
                </a:lnTo>
                <a:lnTo>
                  <a:pt x="166" y="1154"/>
                </a:lnTo>
                <a:lnTo>
                  <a:pt x="169" y="1148"/>
                </a:lnTo>
                <a:lnTo>
                  <a:pt x="171" y="1141"/>
                </a:lnTo>
                <a:lnTo>
                  <a:pt x="174" y="1135"/>
                </a:lnTo>
                <a:lnTo>
                  <a:pt x="176" y="1129"/>
                </a:lnTo>
                <a:lnTo>
                  <a:pt x="179" y="1122"/>
                </a:lnTo>
                <a:lnTo>
                  <a:pt x="182" y="1116"/>
                </a:lnTo>
                <a:lnTo>
                  <a:pt x="185" y="1109"/>
                </a:lnTo>
                <a:lnTo>
                  <a:pt x="188" y="1103"/>
                </a:lnTo>
                <a:lnTo>
                  <a:pt x="190" y="1097"/>
                </a:lnTo>
                <a:lnTo>
                  <a:pt x="193" y="1090"/>
                </a:lnTo>
                <a:lnTo>
                  <a:pt x="196" y="1084"/>
                </a:lnTo>
                <a:lnTo>
                  <a:pt x="199" y="1078"/>
                </a:lnTo>
                <a:lnTo>
                  <a:pt x="202" y="1072"/>
                </a:lnTo>
                <a:lnTo>
                  <a:pt x="206" y="1066"/>
                </a:lnTo>
                <a:lnTo>
                  <a:pt x="209" y="1059"/>
                </a:lnTo>
                <a:lnTo>
                  <a:pt x="212" y="1053"/>
                </a:lnTo>
                <a:lnTo>
                  <a:pt x="215" y="1047"/>
                </a:lnTo>
                <a:lnTo>
                  <a:pt x="218" y="1041"/>
                </a:lnTo>
                <a:lnTo>
                  <a:pt x="222" y="1035"/>
                </a:lnTo>
                <a:lnTo>
                  <a:pt x="225" y="1029"/>
                </a:lnTo>
                <a:lnTo>
                  <a:pt x="228" y="1023"/>
                </a:lnTo>
                <a:lnTo>
                  <a:pt x="232" y="1017"/>
                </a:lnTo>
                <a:lnTo>
                  <a:pt x="235" y="1011"/>
                </a:lnTo>
                <a:lnTo>
                  <a:pt x="239" y="1005"/>
                </a:lnTo>
                <a:lnTo>
                  <a:pt x="243" y="999"/>
                </a:lnTo>
                <a:lnTo>
                  <a:pt x="246" y="993"/>
                </a:lnTo>
                <a:lnTo>
                  <a:pt x="250" y="988"/>
                </a:lnTo>
                <a:lnTo>
                  <a:pt x="254" y="982"/>
                </a:lnTo>
                <a:lnTo>
                  <a:pt x="258" y="976"/>
                </a:lnTo>
                <a:lnTo>
                  <a:pt x="262" y="970"/>
                </a:lnTo>
                <a:lnTo>
                  <a:pt x="266" y="965"/>
                </a:lnTo>
                <a:lnTo>
                  <a:pt x="270" y="959"/>
                </a:lnTo>
                <a:lnTo>
                  <a:pt x="274" y="954"/>
                </a:lnTo>
                <a:lnTo>
                  <a:pt x="278" y="948"/>
                </a:lnTo>
                <a:lnTo>
                  <a:pt x="282" y="942"/>
                </a:lnTo>
                <a:lnTo>
                  <a:pt x="286" y="937"/>
                </a:lnTo>
                <a:lnTo>
                  <a:pt x="290" y="931"/>
                </a:lnTo>
                <a:lnTo>
                  <a:pt x="295" y="926"/>
                </a:lnTo>
                <a:lnTo>
                  <a:pt x="295" y="926"/>
                </a:lnTo>
                <a:lnTo>
                  <a:pt x="292" y="933"/>
                </a:lnTo>
                <a:lnTo>
                  <a:pt x="290" y="941"/>
                </a:lnTo>
                <a:lnTo>
                  <a:pt x="287" y="948"/>
                </a:lnTo>
                <a:lnTo>
                  <a:pt x="285" y="955"/>
                </a:lnTo>
                <a:lnTo>
                  <a:pt x="283" y="962"/>
                </a:lnTo>
                <a:lnTo>
                  <a:pt x="280" y="970"/>
                </a:lnTo>
                <a:lnTo>
                  <a:pt x="278" y="977"/>
                </a:lnTo>
                <a:lnTo>
                  <a:pt x="276" y="984"/>
                </a:lnTo>
                <a:lnTo>
                  <a:pt x="274" y="991"/>
                </a:lnTo>
                <a:lnTo>
                  <a:pt x="272" y="998"/>
                </a:lnTo>
                <a:lnTo>
                  <a:pt x="270" y="1005"/>
                </a:lnTo>
                <a:lnTo>
                  <a:pt x="268" y="1012"/>
                </a:lnTo>
                <a:lnTo>
                  <a:pt x="266" y="1019"/>
                </a:lnTo>
                <a:lnTo>
                  <a:pt x="265" y="1026"/>
                </a:lnTo>
                <a:lnTo>
                  <a:pt x="263" y="1033"/>
                </a:lnTo>
                <a:lnTo>
                  <a:pt x="261" y="1040"/>
                </a:lnTo>
                <a:lnTo>
                  <a:pt x="260" y="1047"/>
                </a:lnTo>
                <a:lnTo>
                  <a:pt x="258" y="1054"/>
                </a:lnTo>
                <a:lnTo>
                  <a:pt x="257" y="1061"/>
                </a:lnTo>
                <a:lnTo>
                  <a:pt x="255" y="1068"/>
                </a:lnTo>
                <a:lnTo>
                  <a:pt x="254" y="1075"/>
                </a:lnTo>
                <a:lnTo>
                  <a:pt x="252" y="1082"/>
                </a:lnTo>
                <a:lnTo>
                  <a:pt x="251" y="1089"/>
                </a:lnTo>
                <a:lnTo>
                  <a:pt x="249" y="1096"/>
                </a:lnTo>
                <a:lnTo>
                  <a:pt x="248" y="1103"/>
                </a:lnTo>
                <a:lnTo>
                  <a:pt x="247" y="1110"/>
                </a:lnTo>
                <a:lnTo>
                  <a:pt x="246" y="1117"/>
                </a:lnTo>
                <a:lnTo>
                  <a:pt x="245" y="1124"/>
                </a:lnTo>
                <a:lnTo>
                  <a:pt x="243" y="1131"/>
                </a:lnTo>
                <a:lnTo>
                  <a:pt x="242" y="1138"/>
                </a:lnTo>
                <a:lnTo>
                  <a:pt x="241" y="1145"/>
                </a:lnTo>
                <a:lnTo>
                  <a:pt x="240" y="1152"/>
                </a:lnTo>
                <a:lnTo>
                  <a:pt x="239" y="1159"/>
                </a:lnTo>
                <a:lnTo>
                  <a:pt x="238" y="1166"/>
                </a:lnTo>
                <a:lnTo>
                  <a:pt x="237" y="1173"/>
                </a:lnTo>
                <a:lnTo>
                  <a:pt x="236" y="1180"/>
                </a:lnTo>
                <a:lnTo>
                  <a:pt x="236" y="1188"/>
                </a:lnTo>
                <a:lnTo>
                  <a:pt x="235" y="1195"/>
                </a:lnTo>
                <a:lnTo>
                  <a:pt x="234" y="1202"/>
                </a:lnTo>
                <a:lnTo>
                  <a:pt x="233" y="1209"/>
                </a:lnTo>
                <a:lnTo>
                  <a:pt x="232" y="1217"/>
                </a:lnTo>
                <a:lnTo>
                  <a:pt x="232" y="1224"/>
                </a:lnTo>
                <a:lnTo>
                  <a:pt x="231" y="1232"/>
                </a:lnTo>
                <a:lnTo>
                  <a:pt x="230" y="1239"/>
                </a:lnTo>
                <a:lnTo>
                  <a:pt x="229" y="1247"/>
                </a:lnTo>
                <a:lnTo>
                  <a:pt x="229" y="1254"/>
                </a:lnTo>
                <a:lnTo>
                  <a:pt x="228" y="1262"/>
                </a:lnTo>
                <a:lnTo>
                  <a:pt x="228" y="1262"/>
                </a:lnTo>
                <a:lnTo>
                  <a:pt x="230" y="1255"/>
                </a:lnTo>
                <a:lnTo>
                  <a:pt x="231" y="1247"/>
                </a:lnTo>
                <a:lnTo>
                  <a:pt x="233" y="1240"/>
                </a:lnTo>
                <a:lnTo>
                  <a:pt x="234" y="1233"/>
                </a:lnTo>
                <a:lnTo>
                  <a:pt x="236" y="1226"/>
                </a:lnTo>
                <a:lnTo>
                  <a:pt x="237" y="1219"/>
                </a:lnTo>
                <a:lnTo>
                  <a:pt x="239" y="1211"/>
                </a:lnTo>
                <a:lnTo>
                  <a:pt x="240" y="1204"/>
                </a:lnTo>
                <a:lnTo>
                  <a:pt x="241" y="1197"/>
                </a:lnTo>
                <a:lnTo>
                  <a:pt x="243" y="1190"/>
                </a:lnTo>
                <a:lnTo>
                  <a:pt x="244" y="1183"/>
                </a:lnTo>
                <a:lnTo>
                  <a:pt x="246" y="1176"/>
                </a:lnTo>
                <a:lnTo>
                  <a:pt x="247" y="1169"/>
                </a:lnTo>
                <a:lnTo>
                  <a:pt x="249" y="1162"/>
                </a:lnTo>
                <a:lnTo>
                  <a:pt x="250" y="1155"/>
                </a:lnTo>
                <a:lnTo>
                  <a:pt x="252" y="1148"/>
                </a:lnTo>
                <a:lnTo>
                  <a:pt x="253" y="1142"/>
                </a:lnTo>
                <a:lnTo>
                  <a:pt x="255" y="1135"/>
                </a:lnTo>
                <a:lnTo>
                  <a:pt x="256" y="1128"/>
                </a:lnTo>
                <a:lnTo>
                  <a:pt x="258" y="1121"/>
                </a:lnTo>
                <a:lnTo>
                  <a:pt x="259" y="1114"/>
                </a:lnTo>
                <a:lnTo>
                  <a:pt x="261" y="1108"/>
                </a:lnTo>
                <a:lnTo>
                  <a:pt x="263" y="1101"/>
                </a:lnTo>
                <a:lnTo>
                  <a:pt x="264" y="1094"/>
                </a:lnTo>
                <a:lnTo>
                  <a:pt x="266" y="1088"/>
                </a:lnTo>
                <a:lnTo>
                  <a:pt x="268" y="1081"/>
                </a:lnTo>
                <a:lnTo>
                  <a:pt x="269" y="1074"/>
                </a:lnTo>
                <a:lnTo>
                  <a:pt x="271" y="1068"/>
                </a:lnTo>
                <a:lnTo>
                  <a:pt x="273" y="1061"/>
                </a:lnTo>
                <a:lnTo>
                  <a:pt x="275" y="1055"/>
                </a:lnTo>
                <a:lnTo>
                  <a:pt x="277" y="1048"/>
                </a:lnTo>
                <a:lnTo>
                  <a:pt x="278" y="1042"/>
                </a:lnTo>
                <a:lnTo>
                  <a:pt x="280" y="1035"/>
                </a:lnTo>
                <a:lnTo>
                  <a:pt x="282" y="1029"/>
                </a:lnTo>
                <a:lnTo>
                  <a:pt x="284" y="1022"/>
                </a:lnTo>
                <a:lnTo>
                  <a:pt x="286" y="1016"/>
                </a:lnTo>
                <a:lnTo>
                  <a:pt x="289" y="1010"/>
                </a:lnTo>
                <a:lnTo>
                  <a:pt x="291" y="1003"/>
                </a:lnTo>
                <a:lnTo>
                  <a:pt x="293" y="997"/>
                </a:lnTo>
                <a:lnTo>
                  <a:pt x="295" y="991"/>
                </a:lnTo>
                <a:lnTo>
                  <a:pt x="298" y="985"/>
                </a:lnTo>
                <a:lnTo>
                  <a:pt x="300" y="978"/>
                </a:lnTo>
                <a:lnTo>
                  <a:pt x="302" y="972"/>
                </a:lnTo>
                <a:lnTo>
                  <a:pt x="305" y="966"/>
                </a:lnTo>
                <a:lnTo>
                  <a:pt x="308" y="960"/>
                </a:lnTo>
                <a:lnTo>
                  <a:pt x="310" y="954"/>
                </a:lnTo>
                <a:lnTo>
                  <a:pt x="313" y="948"/>
                </a:lnTo>
                <a:lnTo>
                  <a:pt x="316" y="942"/>
                </a:lnTo>
                <a:lnTo>
                  <a:pt x="319" y="936"/>
                </a:lnTo>
                <a:lnTo>
                  <a:pt x="322" y="930"/>
                </a:lnTo>
                <a:lnTo>
                  <a:pt x="325" y="924"/>
                </a:lnTo>
                <a:lnTo>
                  <a:pt x="328" y="918"/>
                </a:lnTo>
                <a:lnTo>
                  <a:pt x="331" y="912"/>
                </a:lnTo>
                <a:lnTo>
                  <a:pt x="334" y="906"/>
                </a:lnTo>
                <a:lnTo>
                  <a:pt x="337" y="900"/>
                </a:lnTo>
                <a:lnTo>
                  <a:pt x="341" y="895"/>
                </a:lnTo>
                <a:lnTo>
                  <a:pt x="344" y="889"/>
                </a:lnTo>
                <a:lnTo>
                  <a:pt x="348" y="883"/>
                </a:lnTo>
                <a:lnTo>
                  <a:pt x="351" y="877"/>
                </a:lnTo>
                <a:lnTo>
                  <a:pt x="355" y="872"/>
                </a:lnTo>
                <a:lnTo>
                  <a:pt x="359" y="866"/>
                </a:lnTo>
                <a:lnTo>
                  <a:pt x="363" y="860"/>
                </a:lnTo>
                <a:lnTo>
                  <a:pt x="367" y="855"/>
                </a:lnTo>
                <a:lnTo>
                  <a:pt x="371" y="849"/>
                </a:lnTo>
                <a:lnTo>
                  <a:pt x="375" y="844"/>
                </a:lnTo>
                <a:lnTo>
                  <a:pt x="380" y="838"/>
                </a:lnTo>
                <a:lnTo>
                  <a:pt x="384" y="833"/>
                </a:lnTo>
                <a:lnTo>
                  <a:pt x="389" y="827"/>
                </a:lnTo>
                <a:lnTo>
                  <a:pt x="394" y="822"/>
                </a:lnTo>
                <a:lnTo>
                  <a:pt x="398" y="817"/>
                </a:lnTo>
                <a:lnTo>
                  <a:pt x="403" y="811"/>
                </a:lnTo>
                <a:lnTo>
                  <a:pt x="408" y="806"/>
                </a:lnTo>
                <a:lnTo>
                  <a:pt x="413" y="801"/>
                </a:lnTo>
                <a:lnTo>
                  <a:pt x="419" y="795"/>
                </a:lnTo>
                <a:lnTo>
                  <a:pt x="424" y="790"/>
                </a:lnTo>
                <a:lnTo>
                  <a:pt x="429" y="785"/>
                </a:lnTo>
                <a:lnTo>
                  <a:pt x="435" y="780"/>
                </a:lnTo>
                <a:lnTo>
                  <a:pt x="441" y="775"/>
                </a:lnTo>
                <a:lnTo>
                  <a:pt x="441" y="775"/>
                </a:lnTo>
                <a:lnTo>
                  <a:pt x="438" y="781"/>
                </a:lnTo>
                <a:lnTo>
                  <a:pt x="434" y="788"/>
                </a:lnTo>
                <a:lnTo>
                  <a:pt x="431" y="795"/>
                </a:lnTo>
                <a:lnTo>
                  <a:pt x="428" y="802"/>
                </a:lnTo>
                <a:lnTo>
                  <a:pt x="425" y="809"/>
                </a:lnTo>
                <a:lnTo>
                  <a:pt x="422" y="816"/>
                </a:lnTo>
                <a:lnTo>
                  <a:pt x="419" y="823"/>
                </a:lnTo>
                <a:lnTo>
                  <a:pt x="416" y="830"/>
                </a:lnTo>
                <a:lnTo>
                  <a:pt x="413" y="836"/>
                </a:lnTo>
                <a:lnTo>
                  <a:pt x="410" y="843"/>
                </a:lnTo>
                <a:lnTo>
                  <a:pt x="407" y="850"/>
                </a:lnTo>
                <a:lnTo>
                  <a:pt x="405" y="857"/>
                </a:lnTo>
                <a:lnTo>
                  <a:pt x="402" y="864"/>
                </a:lnTo>
                <a:lnTo>
                  <a:pt x="399" y="870"/>
                </a:lnTo>
                <a:lnTo>
                  <a:pt x="396" y="877"/>
                </a:lnTo>
                <a:lnTo>
                  <a:pt x="393" y="884"/>
                </a:lnTo>
                <a:lnTo>
                  <a:pt x="390" y="891"/>
                </a:lnTo>
                <a:lnTo>
                  <a:pt x="387" y="897"/>
                </a:lnTo>
                <a:lnTo>
                  <a:pt x="385" y="904"/>
                </a:lnTo>
                <a:lnTo>
                  <a:pt x="382" y="911"/>
                </a:lnTo>
                <a:lnTo>
                  <a:pt x="379" y="917"/>
                </a:lnTo>
                <a:lnTo>
                  <a:pt x="377" y="924"/>
                </a:lnTo>
                <a:lnTo>
                  <a:pt x="374" y="931"/>
                </a:lnTo>
                <a:lnTo>
                  <a:pt x="371" y="938"/>
                </a:lnTo>
                <a:lnTo>
                  <a:pt x="368" y="944"/>
                </a:lnTo>
                <a:lnTo>
                  <a:pt x="366" y="951"/>
                </a:lnTo>
                <a:lnTo>
                  <a:pt x="363" y="958"/>
                </a:lnTo>
                <a:lnTo>
                  <a:pt x="361" y="964"/>
                </a:lnTo>
                <a:lnTo>
                  <a:pt x="358" y="971"/>
                </a:lnTo>
                <a:lnTo>
                  <a:pt x="355" y="978"/>
                </a:lnTo>
                <a:lnTo>
                  <a:pt x="353" y="984"/>
                </a:lnTo>
                <a:lnTo>
                  <a:pt x="350" y="991"/>
                </a:lnTo>
                <a:lnTo>
                  <a:pt x="348" y="998"/>
                </a:lnTo>
                <a:lnTo>
                  <a:pt x="345" y="1004"/>
                </a:lnTo>
                <a:lnTo>
                  <a:pt x="343" y="1011"/>
                </a:lnTo>
                <a:lnTo>
                  <a:pt x="340" y="1017"/>
                </a:lnTo>
                <a:lnTo>
                  <a:pt x="338" y="1024"/>
                </a:lnTo>
                <a:lnTo>
                  <a:pt x="335" y="1031"/>
                </a:lnTo>
                <a:lnTo>
                  <a:pt x="333" y="1037"/>
                </a:lnTo>
                <a:lnTo>
                  <a:pt x="330" y="1044"/>
                </a:lnTo>
                <a:lnTo>
                  <a:pt x="328" y="1050"/>
                </a:lnTo>
                <a:lnTo>
                  <a:pt x="326" y="1057"/>
                </a:lnTo>
                <a:lnTo>
                  <a:pt x="323" y="1064"/>
                </a:lnTo>
                <a:lnTo>
                  <a:pt x="321" y="1070"/>
                </a:lnTo>
                <a:lnTo>
                  <a:pt x="319" y="1077"/>
                </a:lnTo>
                <a:lnTo>
                  <a:pt x="316" y="1083"/>
                </a:lnTo>
                <a:lnTo>
                  <a:pt x="314" y="1090"/>
                </a:lnTo>
                <a:lnTo>
                  <a:pt x="312" y="1097"/>
                </a:lnTo>
                <a:lnTo>
                  <a:pt x="309" y="1103"/>
                </a:lnTo>
                <a:lnTo>
                  <a:pt x="307" y="1110"/>
                </a:lnTo>
                <a:lnTo>
                  <a:pt x="305" y="1116"/>
                </a:lnTo>
                <a:lnTo>
                  <a:pt x="303" y="1123"/>
                </a:lnTo>
                <a:lnTo>
                  <a:pt x="300" y="1129"/>
                </a:lnTo>
                <a:lnTo>
                  <a:pt x="298" y="1136"/>
                </a:lnTo>
                <a:lnTo>
                  <a:pt x="296" y="1143"/>
                </a:lnTo>
                <a:lnTo>
                  <a:pt x="294" y="1149"/>
                </a:lnTo>
                <a:lnTo>
                  <a:pt x="292" y="1156"/>
                </a:lnTo>
                <a:lnTo>
                  <a:pt x="289" y="1162"/>
                </a:lnTo>
                <a:lnTo>
                  <a:pt x="287" y="1169"/>
                </a:lnTo>
                <a:lnTo>
                  <a:pt x="285" y="1175"/>
                </a:lnTo>
                <a:lnTo>
                  <a:pt x="283" y="1182"/>
                </a:lnTo>
                <a:lnTo>
                  <a:pt x="281" y="1189"/>
                </a:lnTo>
                <a:lnTo>
                  <a:pt x="279" y="1195"/>
                </a:lnTo>
                <a:lnTo>
                  <a:pt x="277" y="1202"/>
                </a:lnTo>
                <a:lnTo>
                  <a:pt x="275" y="1208"/>
                </a:lnTo>
                <a:lnTo>
                  <a:pt x="272" y="1215"/>
                </a:lnTo>
                <a:lnTo>
                  <a:pt x="270" y="1221"/>
                </a:lnTo>
                <a:lnTo>
                  <a:pt x="268" y="1228"/>
                </a:lnTo>
                <a:lnTo>
                  <a:pt x="266" y="1235"/>
                </a:lnTo>
                <a:lnTo>
                  <a:pt x="264" y="1241"/>
                </a:lnTo>
                <a:lnTo>
                  <a:pt x="262" y="1248"/>
                </a:lnTo>
                <a:lnTo>
                  <a:pt x="260" y="1254"/>
                </a:lnTo>
                <a:lnTo>
                  <a:pt x="258" y="1261"/>
                </a:lnTo>
                <a:lnTo>
                  <a:pt x="256" y="1268"/>
                </a:lnTo>
                <a:lnTo>
                  <a:pt x="254" y="1274"/>
                </a:lnTo>
                <a:lnTo>
                  <a:pt x="252" y="1281"/>
                </a:lnTo>
                <a:lnTo>
                  <a:pt x="250" y="1287"/>
                </a:lnTo>
                <a:lnTo>
                  <a:pt x="248" y="1294"/>
                </a:lnTo>
                <a:lnTo>
                  <a:pt x="246" y="1301"/>
                </a:lnTo>
                <a:lnTo>
                  <a:pt x="244" y="1307"/>
                </a:lnTo>
                <a:lnTo>
                  <a:pt x="243" y="1314"/>
                </a:lnTo>
                <a:lnTo>
                  <a:pt x="241" y="1320"/>
                </a:lnTo>
                <a:lnTo>
                  <a:pt x="239" y="1327"/>
                </a:lnTo>
                <a:lnTo>
                  <a:pt x="237" y="1334"/>
                </a:lnTo>
                <a:lnTo>
                  <a:pt x="235" y="1340"/>
                </a:lnTo>
                <a:lnTo>
                  <a:pt x="233" y="1347"/>
                </a:lnTo>
                <a:lnTo>
                  <a:pt x="231" y="1354"/>
                </a:lnTo>
                <a:lnTo>
                  <a:pt x="229" y="1360"/>
                </a:lnTo>
                <a:lnTo>
                  <a:pt x="227" y="1367"/>
                </a:lnTo>
                <a:lnTo>
                  <a:pt x="226" y="1374"/>
                </a:lnTo>
                <a:lnTo>
                  <a:pt x="224" y="1380"/>
                </a:lnTo>
                <a:lnTo>
                  <a:pt x="222" y="1387"/>
                </a:lnTo>
                <a:lnTo>
                  <a:pt x="220" y="1394"/>
                </a:lnTo>
                <a:lnTo>
                  <a:pt x="218" y="1400"/>
                </a:lnTo>
                <a:lnTo>
                  <a:pt x="216" y="1407"/>
                </a:lnTo>
                <a:lnTo>
                  <a:pt x="215" y="1414"/>
                </a:lnTo>
                <a:lnTo>
                  <a:pt x="213" y="1421"/>
                </a:lnTo>
                <a:lnTo>
                  <a:pt x="211" y="1427"/>
                </a:lnTo>
                <a:lnTo>
                  <a:pt x="209" y="1434"/>
                </a:lnTo>
                <a:lnTo>
                  <a:pt x="207" y="1441"/>
                </a:lnTo>
                <a:lnTo>
                  <a:pt x="206" y="1448"/>
                </a:lnTo>
                <a:lnTo>
                  <a:pt x="204" y="1454"/>
                </a:lnTo>
                <a:lnTo>
                  <a:pt x="202" y="1461"/>
                </a:lnTo>
                <a:lnTo>
                  <a:pt x="200" y="1468"/>
                </a:lnTo>
                <a:lnTo>
                  <a:pt x="199" y="1475"/>
                </a:lnTo>
                <a:lnTo>
                  <a:pt x="197" y="1482"/>
                </a:lnTo>
                <a:lnTo>
                  <a:pt x="195" y="1488"/>
                </a:lnTo>
                <a:lnTo>
                  <a:pt x="193" y="1495"/>
                </a:lnTo>
                <a:lnTo>
                  <a:pt x="192" y="1502"/>
                </a:lnTo>
                <a:lnTo>
                  <a:pt x="190" y="1509"/>
                </a:lnTo>
                <a:lnTo>
                  <a:pt x="188" y="1516"/>
                </a:lnTo>
                <a:lnTo>
                  <a:pt x="186" y="1523"/>
                </a:lnTo>
                <a:lnTo>
                  <a:pt x="185" y="1529"/>
                </a:lnTo>
                <a:lnTo>
                  <a:pt x="183" y="1536"/>
                </a:lnTo>
                <a:lnTo>
                  <a:pt x="181" y="1543"/>
                </a:lnTo>
                <a:lnTo>
                  <a:pt x="180" y="1550"/>
                </a:lnTo>
                <a:lnTo>
                  <a:pt x="178" y="1557"/>
                </a:lnTo>
                <a:lnTo>
                  <a:pt x="176" y="1564"/>
                </a:lnTo>
                <a:lnTo>
                  <a:pt x="174" y="1571"/>
                </a:lnTo>
                <a:lnTo>
                  <a:pt x="173" y="1578"/>
                </a:lnTo>
                <a:lnTo>
                  <a:pt x="171" y="1585"/>
                </a:lnTo>
                <a:lnTo>
                  <a:pt x="169" y="1592"/>
                </a:lnTo>
                <a:lnTo>
                  <a:pt x="168" y="1599"/>
                </a:lnTo>
                <a:lnTo>
                  <a:pt x="166" y="1606"/>
                </a:lnTo>
                <a:lnTo>
                  <a:pt x="164" y="1613"/>
                </a:lnTo>
                <a:lnTo>
                  <a:pt x="163" y="1620"/>
                </a:lnTo>
                <a:lnTo>
                  <a:pt x="161" y="1627"/>
                </a:lnTo>
                <a:lnTo>
                  <a:pt x="159" y="1634"/>
                </a:lnTo>
                <a:lnTo>
                  <a:pt x="158" y="1641"/>
                </a:lnTo>
                <a:lnTo>
                  <a:pt x="156" y="1648"/>
                </a:lnTo>
                <a:lnTo>
                  <a:pt x="154" y="1655"/>
                </a:lnTo>
                <a:lnTo>
                  <a:pt x="153" y="1663"/>
                </a:lnTo>
                <a:lnTo>
                  <a:pt x="151" y="1670"/>
                </a:lnTo>
                <a:lnTo>
                  <a:pt x="149" y="1677"/>
                </a:lnTo>
                <a:lnTo>
                  <a:pt x="148" y="1684"/>
                </a:lnTo>
                <a:lnTo>
                  <a:pt x="146" y="1691"/>
                </a:lnTo>
                <a:lnTo>
                  <a:pt x="144" y="1699"/>
                </a:lnTo>
                <a:lnTo>
                  <a:pt x="142" y="1706"/>
                </a:lnTo>
                <a:lnTo>
                  <a:pt x="141" y="1713"/>
                </a:lnTo>
                <a:lnTo>
                  <a:pt x="139" y="1720"/>
                </a:lnTo>
                <a:lnTo>
                  <a:pt x="137" y="1728"/>
                </a:lnTo>
                <a:lnTo>
                  <a:pt x="136" y="1735"/>
                </a:lnTo>
                <a:lnTo>
                  <a:pt x="134" y="1742"/>
                </a:lnTo>
                <a:lnTo>
                  <a:pt x="132" y="1749"/>
                </a:lnTo>
                <a:lnTo>
                  <a:pt x="131" y="1757"/>
                </a:lnTo>
                <a:lnTo>
                  <a:pt x="129" y="1764"/>
                </a:lnTo>
                <a:lnTo>
                  <a:pt x="129" y="1764"/>
                </a:lnTo>
                <a:lnTo>
                  <a:pt x="138" y="1764"/>
                </a:lnTo>
                <a:lnTo>
                  <a:pt x="146" y="1764"/>
                </a:lnTo>
                <a:lnTo>
                  <a:pt x="154" y="1764"/>
                </a:lnTo>
                <a:lnTo>
                  <a:pt x="154" y="1764"/>
                </a:lnTo>
                <a:lnTo>
                  <a:pt x="156" y="1757"/>
                </a:lnTo>
                <a:lnTo>
                  <a:pt x="158" y="1749"/>
                </a:lnTo>
                <a:lnTo>
                  <a:pt x="160" y="1741"/>
                </a:lnTo>
                <a:lnTo>
                  <a:pt x="162" y="1734"/>
                </a:lnTo>
                <a:lnTo>
                  <a:pt x="164" y="1726"/>
                </a:lnTo>
                <a:lnTo>
                  <a:pt x="166" y="1719"/>
                </a:lnTo>
                <a:lnTo>
                  <a:pt x="167" y="1711"/>
                </a:lnTo>
                <a:lnTo>
                  <a:pt x="169" y="1704"/>
                </a:lnTo>
                <a:lnTo>
                  <a:pt x="171" y="1696"/>
                </a:lnTo>
                <a:lnTo>
                  <a:pt x="173" y="1689"/>
                </a:lnTo>
                <a:lnTo>
                  <a:pt x="175" y="1681"/>
                </a:lnTo>
                <a:lnTo>
                  <a:pt x="177" y="1674"/>
                </a:lnTo>
                <a:lnTo>
                  <a:pt x="179" y="1667"/>
                </a:lnTo>
                <a:lnTo>
                  <a:pt x="181" y="1659"/>
                </a:lnTo>
                <a:lnTo>
                  <a:pt x="183" y="1652"/>
                </a:lnTo>
                <a:lnTo>
                  <a:pt x="184" y="1645"/>
                </a:lnTo>
                <a:lnTo>
                  <a:pt x="186" y="1638"/>
                </a:lnTo>
                <a:lnTo>
                  <a:pt x="188" y="1630"/>
                </a:lnTo>
                <a:lnTo>
                  <a:pt x="190" y="1623"/>
                </a:lnTo>
                <a:lnTo>
                  <a:pt x="192" y="1616"/>
                </a:lnTo>
                <a:lnTo>
                  <a:pt x="194" y="1609"/>
                </a:lnTo>
                <a:lnTo>
                  <a:pt x="196" y="1601"/>
                </a:lnTo>
                <a:lnTo>
                  <a:pt x="198" y="1594"/>
                </a:lnTo>
                <a:lnTo>
                  <a:pt x="200" y="1587"/>
                </a:lnTo>
                <a:lnTo>
                  <a:pt x="202" y="1580"/>
                </a:lnTo>
                <a:lnTo>
                  <a:pt x="203" y="1573"/>
                </a:lnTo>
                <a:lnTo>
                  <a:pt x="205" y="1566"/>
                </a:lnTo>
                <a:lnTo>
                  <a:pt x="207" y="1559"/>
                </a:lnTo>
                <a:lnTo>
                  <a:pt x="209" y="1552"/>
                </a:lnTo>
                <a:lnTo>
                  <a:pt x="211" y="1545"/>
                </a:lnTo>
                <a:lnTo>
                  <a:pt x="213" y="1538"/>
                </a:lnTo>
                <a:lnTo>
                  <a:pt x="215" y="1531"/>
                </a:lnTo>
                <a:lnTo>
                  <a:pt x="217" y="1524"/>
                </a:lnTo>
                <a:lnTo>
                  <a:pt x="219" y="1517"/>
                </a:lnTo>
                <a:lnTo>
                  <a:pt x="221" y="1510"/>
                </a:lnTo>
                <a:lnTo>
                  <a:pt x="223" y="1503"/>
                </a:lnTo>
                <a:lnTo>
                  <a:pt x="225" y="1496"/>
                </a:lnTo>
                <a:lnTo>
                  <a:pt x="227" y="1489"/>
                </a:lnTo>
                <a:lnTo>
                  <a:pt x="229" y="1483"/>
                </a:lnTo>
                <a:lnTo>
                  <a:pt x="231" y="1476"/>
                </a:lnTo>
                <a:lnTo>
                  <a:pt x="233" y="1469"/>
                </a:lnTo>
                <a:lnTo>
                  <a:pt x="234" y="1462"/>
                </a:lnTo>
                <a:lnTo>
                  <a:pt x="236" y="1455"/>
                </a:lnTo>
                <a:lnTo>
                  <a:pt x="238" y="1449"/>
                </a:lnTo>
                <a:lnTo>
                  <a:pt x="240" y="1442"/>
                </a:lnTo>
                <a:lnTo>
                  <a:pt x="242" y="1435"/>
                </a:lnTo>
                <a:lnTo>
                  <a:pt x="244" y="1428"/>
                </a:lnTo>
                <a:lnTo>
                  <a:pt x="246" y="1422"/>
                </a:lnTo>
                <a:lnTo>
                  <a:pt x="248" y="1415"/>
                </a:lnTo>
                <a:lnTo>
                  <a:pt x="250" y="1408"/>
                </a:lnTo>
                <a:lnTo>
                  <a:pt x="252" y="1401"/>
                </a:lnTo>
                <a:lnTo>
                  <a:pt x="254" y="1395"/>
                </a:lnTo>
                <a:lnTo>
                  <a:pt x="256" y="1388"/>
                </a:lnTo>
                <a:lnTo>
                  <a:pt x="258" y="1381"/>
                </a:lnTo>
                <a:lnTo>
                  <a:pt x="260" y="1375"/>
                </a:lnTo>
                <a:lnTo>
                  <a:pt x="263" y="1368"/>
                </a:lnTo>
                <a:lnTo>
                  <a:pt x="265" y="1362"/>
                </a:lnTo>
                <a:lnTo>
                  <a:pt x="267" y="1355"/>
                </a:lnTo>
                <a:lnTo>
                  <a:pt x="269" y="1348"/>
                </a:lnTo>
                <a:lnTo>
                  <a:pt x="271" y="1342"/>
                </a:lnTo>
                <a:lnTo>
                  <a:pt x="273" y="1335"/>
                </a:lnTo>
                <a:lnTo>
                  <a:pt x="275" y="1329"/>
                </a:lnTo>
                <a:lnTo>
                  <a:pt x="277" y="1322"/>
                </a:lnTo>
                <a:lnTo>
                  <a:pt x="279" y="1316"/>
                </a:lnTo>
                <a:lnTo>
                  <a:pt x="281" y="1309"/>
                </a:lnTo>
                <a:lnTo>
                  <a:pt x="283" y="1303"/>
                </a:lnTo>
                <a:lnTo>
                  <a:pt x="285" y="1296"/>
                </a:lnTo>
                <a:lnTo>
                  <a:pt x="287" y="1290"/>
                </a:lnTo>
                <a:lnTo>
                  <a:pt x="290" y="1283"/>
                </a:lnTo>
                <a:lnTo>
                  <a:pt x="292" y="1277"/>
                </a:lnTo>
                <a:lnTo>
                  <a:pt x="294" y="1270"/>
                </a:lnTo>
                <a:lnTo>
                  <a:pt x="296" y="1264"/>
                </a:lnTo>
                <a:lnTo>
                  <a:pt x="298" y="1257"/>
                </a:lnTo>
                <a:lnTo>
                  <a:pt x="300" y="1251"/>
                </a:lnTo>
                <a:lnTo>
                  <a:pt x="302" y="1245"/>
                </a:lnTo>
                <a:lnTo>
                  <a:pt x="305" y="1238"/>
                </a:lnTo>
                <a:lnTo>
                  <a:pt x="307" y="1232"/>
                </a:lnTo>
                <a:lnTo>
                  <a:pt x="309" y="1225"/>
                </a:lnTo>
                <a:lnTo>
                  <a:pt x="311" y="1219"/>
                </a:lnTo>
                <a:lnTo>
                  <a:pt x="313" y="1212"/>
                </a:lnTo>
                <a:lnTo>
                  <a:pt x="316" y="1206"/>
                </a:lnTo>
                <a:lnTo>
                  <a:pt x="318" y="1200"/>
                </a:lnTo>
                <a:lnTo>
                  <a:pt x="320" y="1193"/>
                </a:lnTo>
                <a:lnTo>
                  <a:pt x="322" y="1187"/>
                </a:lnTo>
                <a:lnTo>
                  <a:pt x="325" y="1181"/>
                </a:lnTo>
                <a:lnTo>
                  <a:pt x="327" y="1174"/>
                </a:lnTo>
                <a:lnTo>
                  <a:pt x="329" y="1168"/>
                </a:lnTo>
                <a:lnTo>
                  <a:pt x="331" y="1161"/>
                </a:lnTo>
                <a:lnTo>
                  <a:pt x="334" y="1155"/>
                </a:lnTo>
                <a:lnTo>
                  <a:pt x="336" y="1149"/>
                </a:lnTo>
                <a:lnTo>
                  <a:pt x="338" y="1142"/>
                </a:lnTo>
                <a:lnTo>
                  <a:pt x="341" y="1136"/>
                </a:lnTo>
                <a:lnTo>
                  <a:pt x="343" y="1130"/>
                </a:lnTo>
                <a:lnTo>
                  <a:pt x="345" y="1123"/>
                </a:lnTo>
                <a:lnTo>
                  <a:pt x="348" y="1117"/>
                </a:lnTo>
                <a:lnTo>
                  <a:pt x="350" y="1111"/>
                </a:lnTo>
                <a:lnTo>
                  <a:pt x="352" y="1104"/>
                </a:lnTo>
                <a:lnTo>
                  <a:pt x="355" y="1098"/>
                </a:lnTo>
                <a:lnTo>
                  <a:pt x="357" y="1092"/>
                </a:lnTo>
                <a:lnTo>
                  <a:pt x="359" y="1085"/>
                </a:lnTo>
                <a:lnTo>
                  <a:pt x="362" y="1079"/>
                </a:lnTo>
                <a:lnTo>
                  <a:pt x="364" y="1073"/>
                </a:lnTo>
                <a:lnTo>
                  <a:pt x="367" y="1067"/>
                </a:lnTo>
                <a:lnTo>
                  <a:pt x="369" y="1060"/>
                </a:lnTo>
                <a:lnTo>
                  <a:pt x="372" y="1054"/>
                </a:lnTo>
                <a:lnTo>
                  <a:pt x="374" y="1048"/>
                </a:lnTo>
                <a:lnTo>
                  <a:pt x="376" y="1041"/>
                </a:lnTo>
                <a:lnTo>
                  <a:pt x="379" y="1035"/>
                </a:lnTo>
                <a:lnTo>
                  <a:pt x="381" y="1029"/>
                </a:lnTo>
                <a:lnTo>
                  <a:pt x="384" y="1022"/>
                </a:lnTo>
                <a:lnTo>
                  <a:pt x="386" y="1016"/>
                </a:lnTo>
                <a:lnTo>
                  <a:pt x="389" y="1010"/>
                </a:lnTo>
                <a:lnTo>
                  <a:pt x="392" y="1003"/>
                </a:lnTo>
                <a:lnTo>
                  <a:pt x="394" y="997"/>
                </a:lnTo>
                <a:lnTo>
                  <a:pt x="397" y="991"/>
                </a:lnTo>
                <a:lnTo>
                  <a:pt x="399" y="984"/>
                </a:lnTo>
                <a:lnTo>
                  <a:pt x="402" y="978"/>
                </a:lnTo>
                <a:lnTo>
                  <a:pt x="404" y="972"/>
                </a:lnTo>
                <a:lnTo>
                  <a:pt x="407" y="965"/>
                </a:lnTo>
                <a:lnTo>
                  <a:pt x="410" y="959"/>
                </a:lnTo>
                <a:lnTo>
                  <a:pt x="412" y="953"/>
                </a:lnTo>
                <a:lnTo>
                  <a:pt x="415" y="946"/>
                </a:lnTo>
                <a:lnTo>
                  <a:pt x="418" y="940"/>
                </a:lnTo>
                <a:lnTo>
                  <a:pt x="420" y="934"/>
                </a:lnTo>
                <a:lnTo>
                  <a:pt x="423" y="927"/>
                </a:lnTo>
                <a:lnTo>
                  <a:pt x="426" y="921"/>
                </a:lnTo>
                <a:lnTo>
                  <a:pt x="428" y="915"/>
                </a:lnTo>
                <a:lnTo>
                  <a:pt x="431" y="908"/>
                </a:lnTo>
                <a:lnTo>
                  <a:pt x="434" y="902"/>
                </a:lnTo>
                <a:lnTo>
                  <a:pt x="437" y="895"/>
                </a:lnTo>
                <a:lnTo>
                  <a:pt x="439" y="889"/>
                </a:lnTo>
                <a:lnTo>
                  <a:pt x="442" y="883"/>
                </a:lnTo>
                <a:lnTo>
                  <a:pt x="445" y="876"/>
                </a:lnTo>
                <a:lnTo>
                  <a:pt x="448" y="870"/>
                </a:lnTo>
                <a:lnTo>
                  <a:pt x="451" y="863"/>
                </a:lnTo>
                <a:lnTo>
                  <a:pt x="453" y="857"/>
                </a:lnTo>
                <a:lnTo>
                  <a:pt x="455" y="850"/>
                </a:lnTo>
                <a:lnTo>
                  <a:pt x="458" y="844"/>
                </a:lnTo>
                <a:lnTo>
                  <a:pt x="461" y="838"/>
                </a:lnTo>
                <a:lnTo>
                  <a:pt x="464" y="831"/>
                </a:lnTo>
                <a:lnTo>
                  <a:pt x="467" y="825"/>
                </a:lnTo>
                <a:lnTo>
                  <a:pt x="470" y="818"/>
                </a:lnTo>
                <a:lnTo>
                  <a:pt x="473" y="812"/>
                </a:lnTo>
                <a:lnTo>
                  <a:pt x="476" y="805"/>
                </a:lnTo>
                <a:lnTo>
                  <a:pt x="479" y="799"/>
                </a:lnTo>
                <a:lnTo>
                  <a:pt x="482" y="792"/>
                </a:lnTo>
                <a:lnTo>
                  <a:pt x="485" y="786"/>
                </a:lnTo>
                <a:lnTo>
                  <a:pt x="488" y="779"/>
                </a:lnTo>
                <a:lnTo>
                  <a:pt x="491" y="773"/>
                </a:lnTo>
                <a:lnTo>
                  <a:pt x="494" y="766"/>
                </a:lnTo>
                <a:lnTo>
                  <a:pt x="497" y="759"/>
                </a:lnTo>
                <a:lnTo>
                  <a:pt x="500" y="753"/>
                </a:lnTo>
                <a:lnTo>
                  <a:pt x="503" y="746"/>
                </a:lnTo>
                <a:lnTo>
                  <a:pt x="506" y="740"/>
                </a:lnTo>
                <a:lnTo>
                  <a:pt x="509" y="733"/>
                </a:lnTo>
                <a:lnTo>
                  <a:pt x="513" y="726"/>
                </a:lnTo>
                <a:lnTo>
                  <a:pt x="516" y="720"/>
                </a:lnTo>
                <a:lnTo>
                  <a:pt x="519" y="713"/>
                </a:lnTo>
                <a:lnTo>
                  <a:pt x="522" y="707"/>
                </a:lnTo>
                <a:lnTo>
                  <a:pt x="525" y="700"/>
                </a:lnTo>
                <a:lnTo>
                  <a:pt x="529" y="693"/>
                </a:lnTo>
                <a:lnTo>
                  <a:pt x="532" y="687"/>
                </a:lnTo>
                <a:lnTo>
                  <a:pt x="535" y="680"/>
                </a:lnTo>
                <a:lnTo>
                  <a:pt x="539" y="673"/>
                </a:lnTo>
                <a:lnTo>
                  <a:pt x="542" y="666"/>
                </a:lnTo>
                <a:lnTo>
                  <a:pt x="545" y="660"/>
                </a:lnTo>
                <a:lnTo>
                  <a:pt x="549" y="653"/>
                </a:lnTo>
                <a:lnTo>
                  <a:pt x="552" y="646"/>
                </a:lnTo>
                <a:lnTo>
                  <a:pt x="555" y="639"/>
                </a:lnTo>
                <a:lnTo>
                  <a:pt x="559" y="632"/>
                </a:lnTo>
                <a:lnTo>
                  <a:pt x="562" y="626"/>
                </a:lnTo>
                <a:lnTo>
                  <a:pt x="566" y="619"/>
                </a:lnTo>
                <a:lnTo>
                  <a:pt x="569" y="612"/>
                </a:lnTo>
                <a:lnTo>
                  <a:pt x="572" y="605"/>
                </a:lnTo>
                <a:lnTo>
                  <a:pt x="576" y="598"/>
                </a:lnTo>
                <a:lnTo>
                  <a:pt x="579" y="591"/>
                </a:lnTo>
                <a:lnTo>
                  <a:pt x="583" y="584"/>
                </a:lnTo>
                <a:lnTo>
                  <a:pt x="583" y="584"/>
                </a:lnTo>
                <a:lnTo>
                  <a:pt x="583" y="583"/>
                </a:lnTo>
                <a:lnTo>
                  <a:pt x="585" y="581"/>
                </a:lnTo>
                <a:lnTo>
                  <a:pt x="587" y="578"/>
                </a:lnTo>
                <a:lnTo>
                  <a:pt x="590" y="573"/>
                </a:lnTo>
                <a:lnTo>
                  <a:pt x="594" y="567"/>
                </a:lnTo>
                <a:lnTo>
                  <a:pt x="598" y="561"/>
                </a:lnTo>
                <a:lnTo>
                  <a:pt x="603" y="554"/>
                </a:lnTo>
                <a:lnTo>
                  <a:pt x="608" y="546"/>
                </a:lnTo>
                <a:lnTo>
                  <a:pt x="613" y="538"/>
                </a:lnTo>
                <a:lnTo>
                  <a:pt x="619" y="530"/>
                </a:lnTo>
                <a:lnTo>
                  <a:pt x="624" y="522"/>
                </a:lnTo>
                <a:lnTo>
                  <a:pt x="630" y="514"/>
                </a:lnTo>
                <a:lnTo>
                  <a:pt x="636" y="506"/>
                </a:lnTo>
                <a:lnTo>
                  <a:pt x="642" y="498"/>
                </a:lnTo>
                <a:lnTo>
                  <a:pt x="648" y="492"/>
                </a:lnTo>
                <a:lnTo>
                  <a:pt x="653" y="485"/>
                </a:lnTo>
                <a:lnTo>
                  <a:pt x="658" y="480"/>
                </a:lnTo>
                <a:lnTo>
                  <a:pt x="662" y="476"/>
                </a:lnTo>
                <a:lnTo>
                  <a:pt x="666" y="473"/>
                </a:lnTo>
                <a:lnTo>
                  <a:pt x="670" y="472"/>
                </a:lnTo>
                <a:lnTo>
                  <a:pt x="672" y="472"/>
                </a:lnTo>
                <a:lnTo>
                  <a:pt x="672" y="472"/>
                </a:lnTo>
                <a:lnTo>
                  <a:pt x="676" y="476"/>
                </a:lnTo>
                <a:lnTo>
                  <a:pt x="679" y="481"/>
                </a:lnTo>
                <a:lnTo>
                  <a:pt x="683" y="485"/>
                </a:lnTo>
                <a:lnTo>
                  <a:pt x="686" y="490"/>
                </a:lnTo>
                <a:lnTo>
                  <a:pt x="689" y="495"/>
                </a:lnTo>
                <a:lnTo>
                  <a:pt x="692" y="499"/>
                </a:lnTo>
                <a:lnTo>
                  <a:pt x="695" y="504"/>
                </a:lnTo>
                <a:lnTo>
                  <a:pt x="699" y="509"/>
                </a:lnTo>
                <a:lnTo>
                  <a:pt x="702" y="514"/>
                </a:lnTo>
                <a:lnTo>
                  <a:pt x="705" y="519"/>
                </a:lnTo>
                <a:lnTo>
                  <a:pt x="708" y="524"/>
                </a:lnTo>
                <a:lnTo>
                  <a:pt x="711" y="529"/>
                </a:lnTo>
                <a:lnTo>
                  <a:pt x="713" y="534"/>
                </a:lnTo>
                <a:lnTo>
                  <a:pt x="716" y="539"/>
                </a:lnTo>
                <a:lnTo>
                  <a:pt x="719" y="544"/>
                </a:lnTo>
                <a:lnTo>
                  <a:pt x="722" y="549"/>
                </a:lnTo>
                <a:lnTo>
                  <a:pt x="725" y="554"/>
                </a:lnTo>
                <a:lnTo>
                  <a:pt x="727" y="559"/>
                </a:lnTo>
                <a:lnTo>
                  <a:pt x="730" y="565"/>
                </a:lnTo>
                <a:lnTo>
                  <a:pt x="732" y="570"/>
                </a:lnTo>
                <a:lnTo>
                  <a:pt x="735" y="575"/>
                </a:lnTo>
                <a:lnTo>
                  <a:pt x="738" y="581"/>
                </a:lnTo>
                <a:lnTo>
                  <a:pt x="740" y="586"/>
                </a:lnTo>
                <a:lnTo>
                  <a:pt x="742" y="591"/>
                </a:lnTo>
                <a:lnTo>
                  <a:pt x="745" y="597"/>
                </a:lnTo>
                <a:lnTo>
                  <a:pt x="747" y="602"/>
                </a:lnTo>
                <a:lnTo>
                  <a:pt x="750" y="608"/>
                </a:lnTo>
                <a:lnTo>
                  <a:pt x="752" y="613"/>
                </a:lnTo>
                <a:lnTo>
                  <a:pt x="754" y="619"/>
                </a:lnTo>
                <a:lnTo>
                  <a:pt x="756" y="625"/>
                </a:lnTo>
                <a:lnTo>
                  <a:pt x="758" y="630"/>
                </a:lnTo>
                <a:lnTo>
                  <a:pt x="761" y="636"/>
                </a:lnTo>
                <a:lnTo>
                  <a:pt x="763" y="642"/>
                </a:lnTo>
                <a:lnTo>
                  <a:pt x="765" y="647"/>
                </a:lnTo>
                <a:lnTo>
                  <a:pt x="767" y="653"/>
                </a:lnTo>
                <a:lnTo>
                  <a:pt x="769" y="659"/>
                </a:lnTo>
                <a:lnTo>
                  <a:pt x="771" y="665"/>
                </a:lnTo>
                <a:lnTo>
                  <a:pt x="773" y="671"/>
                </a:lnTo>
                <a:lnTo>
                  <a:pt x="774" y="677"/>
                </a:lnTo>
                <a:lnTo>
                  <a:pt x="776" y="683"/>
                </a:lnTo>
                <a:lnTo>
                  <a:pt x="778" y="689"/>
                </a:lnTo>
                <a:lnTo>
                  <a:pt x="780" y="695"/>
                </a:lnTo>
                <a:lnTo>
                  <a:pt x="782" y="701"/>
                </a:lnTo>
                <a:lnTo>
                  <a:pt x="783" y="707"/>
                </a:lnTo>
                <a:lnTo>
                  <a:pt x="785" y="713"/>
                </a:lnTo>
                <a:lnTo>
                  <a:pt x="787" y="719"/>
                </a:lnTo>
                <a:lnTo>
                  <a:pt x="788" y="725"/>
                </a:lnTo>
                <a:lnTo>
                  <a:pt x="790" y="731"/>
                </a:lnTo>
                <a:lnTo>
                  <a:pt x="791" y="737"/>
                </a:lnTo>
                <a:lnTo>
                  <a:pt x="793" y="744"/>
                </a:lnTo>
                <a:lnTo>
                  <a:pt x="794" y="750"/>
                </a:lnTo>
                <a:lnTo>
                  <a:pt x="796" y="756"/>
                </a:lnTo>
                <a:lnTo>
                  <a:pt x="797" y="762"/>
                </a:lnTo>
                <a:lnTo>
                  <a:pt x="798" y="769"/>
                </a:lnTo>
                <a:lnTo>
                  <a:pt x="800" y="775"/>
                </a:lnTo>
                <a:lnTo>
                  <a:pt x="801" y="781"/>
                </a:lnTo>
                <a:lnTo>
                  <a:pt x="802" y="788"/>
                </a:lnTo>
                <a:lnTo>
                  <a:pt x="803" y="794"/>
                </a:lnTo>
                <a:lnTo>
                  <a:pt x="805" y="801"/>
                </a:lnTo>
                <a:lnTo>
                  <a:pt x="806" y="807"/>
                </a:lnTo>
                <a:lnTo>
                  <a:pt x="807" y="814"/>
                </a:lnTo>
                <a:lnTo>
                  <a:pt x="808" y="820"/>
                </a:lnTo>
                <a:lnTo>
                  <a:pt x="809" y="827"/>
                </a:lnTo>
                <a:lnTo>
                  <a:pt x="810" y="833"/>
                </a:lnTo>
                <a:lnTo>
                  <a:pt x="811" y="840"/>
                </a:lnTo>
                <a:lnTo>
                  <a:pt x="812" y="847"/>
                </a:lnTo>
                <a:lnTo>
                  <a:pt x="813" y="853"/>
                </a:lnTo>
                <a:lnTo>
                  <a:pt x="814" y="860"/>
                </a:lnTo>
                <a:lnTo>
                  <a:pt x="815" y="867"/>
                </a:lnTo>
                <a:lnTo>
                  <a:pt x="816" y="873"/>
                </a:lnTo>
                <a:lnTo>
                  <a:pt x="817" y="880"/>
                </a:lnTo>
                <a:lnTo>
                  <a:pt x="818" y="887"/>
                </a:lnTo>
                <a:lnTo>
                  <a:pt x="819" y="894"/>
                </a:lnTo>
                <a:lnTo>
                  <a:pt x="819" y="900"/>
                </a:lnTo>
                <a:lnTo>
                  <a:pt x="820" y="907"/>
                </a:lnTo>
                <a:lnTo>
                  <a:pt x="821" y="914"/>
                </a:lnTo>
                <a:lnTo>
                  <a:pt x="821" y="921"/>
                </a:lnTo>
                <a:lnTo>
                  <a:pt x="822" y="928"/>
                </a:lnTo>
                <a:lnTo>
                  <a:pt x="823" y="935"/>
                </a:lnTo>
                <a:lnTo>
                  <a:pt x="823" y="942"/>
                </a:lnTo>
                <a:lnTo>
                  <a:pt x="824" y="949"/>
                </a:lnTo>
                <a:lnTo>
                  <a:pt x="825" y="956"/>
                </a:lnTo>
                <a:lnTo>
                  <a:pt x="825" y="963"/>
                </a:lnTo>
                <a:lnTo>
                  <a:pt x="826" y="969"/>
                </a:lnTo>
                <a:lnTo>
                  <a:pt x="826" y="976"/>
                </a:lnTo>
                <a:lnTo>
                  <a:pt x="827" y="984"/>
                </a:lnTo>
                <a:lnTo>
                  <a:pt x="827" y="991"/>
                </a:lnTo>
                <a:lnTo>
                  <a:pt x="828" y="998"/>
                </a:lnTo>
                <a:lnTo>
                  <a:pt x="828" y="1005"/>
                </a:lnTo>
                <a:lnTo>
                  <a:pt x="828" y="1012"/>
                </a:lnTo>
                <a:lnTo>
                  <a:pt x="829" y="1019"/>
                </a:lnTo>
                <a:lnTo>
                  <a:pt x="829" y="1026"/>
                </a:lnTo>
                <a:lnTo>
                  <a:pt x="829" y="1033"/>
                </a:lnTo>
                <a:lnTo>
                  <a:pt x="830" y="1040"/>
                </a:lnTo>
                <a:lnTo>
                  <a:pt x="830" y="1047"/>
                </a:lnTo>
                <a:lnTo>
                  <a:pt x="830" y="1055"/>
                </a:lnTo>
                <a:lnTo>
                  <a:pt x="830" y="1062"/>
                </a:lnTo>
                <a:lnTo>
                  <a:pt x="831" y="1069"/>
                </a:lnTo>
                <a:lnTo>
                  <a:pt x="831" y="1076"/>
                </a:lnTo>
                <a:lnTo>
                  <a:pt x="831" y="1083"/>
                </a:lnTo>
                <a:lnTo>
                  <a:pt x="831" y="1091"/>
                </a:lnTo>
                <a:lnTo>
                  <a:pt x="831" y="1098"/>
                </a:lnTo>
                <a:lnTo>
                  <a:pt x="831" y="1105"/>
                </a:lnTo>
                <a:lnTo>
                  <a:pt x="832" y="1112"/>
                </a:lnTo>
                <a:lnTo>
                  <a:pt x="832" y="1120"/>
                </a:lnTo>
                <a:lnTo>
                  <a:pt x="832" y="1127"/>
                </a:lnTo>
                <a:lnTo>
                  <a:pt x="832" y="1134"/>
                </a:lnTo>
                <a:lnTo>
                  <a:pt x="832" y="1142"/>
                </a:lnTo>
                <a:lnTo>
                  <a:pt x="832" y="1149"/>
                </a:lnTo>
                <a:lnTo>
                  <a:pt x="832" y="1156"/>
                </a:lnTo>
                <a:lnTo>
                  <a:pt x="832" y="1164"/>
                </a:lnTo>
                <a:lnTo>
                  <a:pt x="832" y="1171"/>
                </a:lnTo>
                <a:lnTo>
                  <a:pt x="832" y="1178"/>
                </a:lnTo>
                <a:lnTo>
                  <a:pt x="832" y="1186"/>
                </a:lnTo>
                <a:lnTo>
                  <a:pt x="831" y="1193"/>
                </a:lnTo>
                <a:lnTo>
                  <a:pt x="831" y="1201"/>
                </a:lnTo>
                <a:lnTo>
                  <a:pt x="831" y="1208"/>
                </a:lnTo>
                <a:lnTo>
                  <a:pt x="831" y="1215"/>
                </a:lnTo>
                <a:lnTo>
                  <a:pt x="831" y="1223"/>
                </a:lnTo>
                <a:lnTo>
                  <a:pt x="831" y="1230"/>
                </a:lnTo>
                <a:lnTo>
                  <a:pt x="831" y="1238"/>
                </a:lnTo>
                <a:lnTo>
                  <a:pt x="830" y="1245"/>
                </a:lnTo>
                <a:lnTo>
                  <a:pt x="830" y="1252"/>
                </a:lnTo>
                <a:lnTo>
                  <a:pt x="830" y="1260"/>
                </a:lnTo>
                <a:lnTo>
                  <a:pt x="830" y="1267"/>
                </a:lnTo>
                <a:lnTo>
                  <a:pt x="829" y="1275"/>
                </a:lnTo>
                <a:lnTo>
                  <a:pt x="829" y="1282"/>
                </a:lnTo>
                <a:lnTo>
                  <a:pt x="829" y="1290"/>
                </a:lnTo>
                <a:lnTo>
                  <a:pt x="829" y="1297"/>
                </a:lnTo>
                <a:lnTo>
                  <a:pt x="828" y="1305"/>
                </a:lnTo>
                <a:lnTo>
                  <a:pt x="828" y="1312"/>
                </a:lnTo>
                <a:lnTo>
                  <a:pt x="828" y="1320"/>
                </a:lnTo>
                <a:lnTo>
                  <a:pt x="827" y="1327"/>
                </a:lnTo>
                <a:lnTo>
                  <a:pt x="827" y="1335"/>
                </a:lnTo>
                <a:lnTo>
                  <a:pt x="827" y="1342"/>
                </a:lnTo>
                <a:lnTo>
                  <a:pt x="826" y="1350"/>
                </a:lnTo>
                <a:lnTo>
                  <a:pt x="826" y="1357"/>
                </a:lnTo>
                <a:lnTo>
                  <a:pt x="825" y="1365"/>
                </a:lnTo>
                <a:lnTo>
                  <a:pt x="825" y="1372"/>
                </a:lnTo>
                <a:lnTo>
                  <a:pt x="825" y="1380"/>
                </a:lnTo>
                <a:lnTo>
                  <a:pt x="824" y="1387"/>
                </a:lnTo>
                <a:lnTo>
                  <a:pt x="824" y="1395"/>
                </a:lnTo>
                <a:lnTo>
                  <a:pt x="823" y="1402"/>
                </a:lnTo>
                <a:lnTo>
                  <a:pt x="823" y="1410"/>
                </a:lnTo>
                <a:lnTo>
                  <a:pt x="823" y="1417"/>
                </a:lnTo>
                <a:lnTo>
                  <a:pt x="822" y="1425"/>
                </a:lnTo>
                <a:lnTo>
                  <a:pt x="822" y="1432"/>
                </a:lnTo>
                <a:lnTo>
                  <a:pt x="821" y="1440"/>
                </a:lnTo>
                <a:lnTo>
                  <a:pt x="821" y="1447"/>
                </a:lnTo>
                <a:lnTo>
                  <a:pt x="820" y="1455"/>
                </a:lnTo>
                <a:lnTo>
                  <a:pt x="820" y="1462"/>
                </a:lnTo>
                <a:lnTo>
                  <a:pt x="819" y="1470"/>
                </a:lnTo>
                <a:lnTo>
                  <a:pt x="819" y="1477"/>
                </a:lnTo>
                <a:lnTo>
                  <a:pt x="818" y="1485"/>
                </a:lnTo>
                <a:lnTo>
                  <a:pt x="818" y="1492"/>
                </a:lnTo>
                <a:lnTo>
                  <a:pt x="817" y="1500"/>
                </a:lnTo>
                <a:lnTo>
                  <a:pt x="817" y="1507"/>
                </a:lnTo>
                <a:lnTo>
                  <a:pt x="816" y="1515"/>
                </a:lnTo>
                <a:lnTo>
                  <a:pt x="815" y="1522"/>
                </a:lnTo>
                <a:lnTo>
                  <a:pt x="815" y="1529"/>
                </a:lnTo>
                <a:lnTo>
                  <a:pt x="814" y="1537"/>
                </a:lnTo>
                <a:lnTo>
                  <a:pt x="814" y="1544"/>
                </a:lnTo>
                <a:lnTo>
                  <a:pt x="813" y="1552"/>
                </a:lnTo>
                <a:lnTo>
                  <a:pt x="813" y="1559"/>
                </a:lnTo>
                <a:lnTo>
                  <a:pt x="812" y="1567"/>
                </a:lnTo>
                <a:lnTo>
                  <a:pt x="812" y="1574"/>
                </a:lnTo>
                <a:lnTo>
                  <a:pt x="811" y="1582"/>
                </a:lnTo>
                <a:lnTo>
                  <a:pt x="810" y="1589"/>
                </a:lnTo>
                <a:lnTo>
                  <a:pt x="810" y="1596"/>
                </a:lnTo>
                <a:lnTo>
                  <a:pt x="809" y="1604"/>
                </a:lnTo>
                <a:lnTo>
                  <a:pt x="809" y="1611"/>
                </a:lnTo>
                <a:lnTo>
                  <a:pt x="808" y="1619"/>
                </a:lnTo>
                <a:lnTo>
                  <a:pt x="808" y="1626"/>
                </a:lnTo>
                <a:lnTo>
                  <a:pt x="807" y="1633"/>
                </a:lnTo>
                <a:lnTo>
                  <a:pt x="807" y="1641"/>
                </a:lnTo>
                <a:lnTo>
                  <a:pt x="806" y="1648"/>
                </a:lnTo>
                <a:lnTo>
                  <a:pt x="805" y="1655"/>
                </a:lnTo>
                <a:lnTo>
                  <a:pt x="805" y="1663"/>
                </a:lnTo>
                <a:lnTo>
                  <a:pt x="804" y="1670"/>
                </a:lnTo>
                <a:lnTo>
                  <a:pt x="804" y="1677"/>
                </a:lnTo>
                <a:lnTo>
                  <a:pt x="803" y="1685"/>
                </a:lnTo>
                <a:lnTo>
                  <a:pt x="803" y="1692"/>
                </a:lnTo>
                <a:lnTo>
                  <a:pt x="802" y="1699"/>
                </a:lnTo>
                <a:lnTo>
                  <a:pt x="801" y="1706"/>
                </a:lnTo>
                <a:lnTo>
                  <a:pt x="801" y="1714"/>
                </a:lnTo>
                <a:lnTo>
                  <a:pt x="800" y="1721"/>
                </a:lnTo>
                <a:lnTo>
                  <a:pt x="800" y="1728"/>
                </a:lnTo>
                <a:lnTo>
                  <a:pt x="799" y="1735"/>
                </a:lnTo>
                <a:lnTo>
                  <a:pt x="799" y="1743"/>
                </a:lnTo>
                <a:lnTo>
                  <a:pt x="798" y="1750"/>
                </a:lnTo>
                <a:lnTo>
                  <a:pt x="798" y="1757"/>
                </a:lnTo>
                <a:lnTo>
                  <a:pt x="797" y="1764"/>
                </a:lnTo>
                <a:lnTo>
                  <a:pt x="797" y="1764"/>
                </a:lnTo>
                <a:lnTo>
                  <a:pt x="805" y="1764"/>
                </a:lnTo>
                <a:lnTo>
                  <a:pt x="814" y="1764"/>
                </a:lnTo>
                <a:lnTo>
                  <a:pt x="823" y="1765"/>
                </a:lnTo>
                <a:lnTo>
                  <a:pt x="823" y="1765"/>
                </a:lnTo>
                <a:lnTo>
                  <a:pt x="823" y="1758"/>
                </a:lnTo>
                <a:lnTo>
                  <a:pt x="823" y="1751"/>
                </a:lnTo>
                <a:lnTo>
                  <a:pt x="824" y="1744"/>
                </a:lnTo>
                <a:lnTo>
                  <a:pt x="824" y="1737"/>
                </a:lnTo>
                <a:lnTo>
                  <a:pt x="825" y="1730"/>
                </a:lnTo>
                <a:lnTo>
                  <a:pt x="825" y="1723"/>
                </a:lnTo>
                <a:lnTo>
                  <a:pt x="826" y="1716"/>
                </a:lnTo>
                <a:lnTo>
                  <a:pt x="826" y="1710"/>
                </a:lnTo>
                <a:lnTo>
                  <a:pt x="827" y="1703"/>
                </a:lnTo>
                <a:lnTo>
                  <a:pt x="827" y="1696"/>
                </a:lnTo>
                <a:lnTo>
                  <a:pt x="828" y="1689"/>
                </a:lnTo>
                <a:lnTo>
                  <a:pt x="828" y="1682"/>
                </a:lnTo>
                <a:lnTo>
                  <a:pt x="829" y="1675"/>
                </a:lnTo>
                <a:lnTo>
                  <a:pt x="829" y="1667"/>
                </a:lnTo>
                <a:lnTo>
                  <a:pt x="830" y="1660"/>
                </a:lnTo>
                <a:lnTo>
                  <a:pt x="830" y="1653"/>
                </a:lnTo>
                <a:lnTo>
                  <a:pt x="831" y="1646"/>
                </a:lnTo>
                <a:lnTo>
                  <a:pt x="831" y="1639"/>
                </a:lnTo>
                <a:lnTo>
                  <a:pt x="832" y="1632"/>
                </a:lnTo>
                <a:lnTo>
                  <a:pt x="832" y="1625"/>
                </a:lnTo>
                <a:lnTo>
                  <a:pt x="833" y="1618"/>
                </a:lnTo>
                <a:lnTo>
                  <a:pt x="834" y="1611"/>
                </a:lnTo>
                <a:lnTo>
                  <a:pt x="834" y="1604"/>
                </a:lnTo>
                <a:lnTo>
                  <a:pt x="835" y="1597"/>
                </a:lnTo>
                <a:lnTo>
                  <a:pt x="835" y="1590"/>
                </a:lnTo>
                <a:lnTo>
                  <a:pt x="836" y="1583"/>
                </a:lnTo>
                <a:lnTo>
                  <a:pt x="837" y="1576"/>
                </a:lnTo>
                <a:lnTo>
                  <a:pt x="837" y="1569"/>
                </a:lnTo>
                <a:lnTo>
                  <a:pt x="838" y="1561"/>
                </a:lnTo>
                <a:lnTo>
                  <a:pt x="838" y="1554"/>
                </a:lnTo>
                <a:lnTo>
                  <a:pt x="839" y="1547"/>
                </a:lnTo>
                <a:lnTo>
                  <a:pt x="840" y="1540"/>
                </a:lnTo>
                <a:lnTo>
                  <a:pt x="840" y="1533"/>
                </a:lnTo>
                <a:lnTo>
                  <a:pt x="841" y="1526"/>
                </a:lnTo>
                <a:lnTo>
                  <a:pt x="841" y="1519"/>
                </a:lnTo>
                <a:lnTo>
                  <a:pt x="842" y="1511"/>
                </a:lnTo>
                <a:lnTo>
                  <a:pt x="843" y="1504"/>
                </a:lnTo>
                <a:lnTo>
                  <a:pt x="843" y="1497"/>
                </a:lnTo>
                <a:lnTo>
                  <a:pt x="844" y="1490"/>
                </a:lnTo>
                <a:lnTo>
                  <a:pt x="844" y="1483"/>
                </a:lnTo>
                <a:lnTo>
                  <a:pt x="845" y="1476"/>
                </a:lnTo>
                <a:lnTo>
                  <a:pt x="846" y="1468"/>
                </a:lnTo>
                <a:lnTo>
                  <a:pt x="846" y="1461"/>
                </a:lnTo>
                <a:lnTo>
                  <a:pt x="847" y="1454"/>
                </a:lnTo>
                <a:lnTo>
                  <a:pt x="847" y="1447"/>
                </a:lnTo>
                <a:lnTo>
                  <a:pt x="848" y="1440"/>
                </a:lnTo>
                <a:lnTo>
                  <a:pt x="849" y="1433"/>
                </a:lnTo>
                <a:lnTo>
                  <a:pt x="849" y="1425"/>
                </a:lnTo>
                <a:lnTo>
                  <a:pt x="850" y="1418"/>
                </a:lnTo>
                <a:lnTo>
                  <a:pt x="850" y="1411"/>
                </a:lnTo>
                <a:lnTo>
                  <a:pt x="851" y="1404"/>
                </a:lnTo>
                <a:lnTo>
                  <a:pt x="852" y="1397"/>
                </a:lnTo>
                <a:lnTo>
                  <a:pt x="852" y="1389"/>
                </a:lnTo>
                <a:lnTo>
                  <a:pt x="853" y="1382"/>
                </a:lnTo>
                <a:lnTo>
                  <a:pt x="853" y="1375"/>
                </a:lnTo>
                <a:lnTo>
                  <a:pt x="854" y="1368"/>
                </a:lnTo>
                <a:lnTo>
                  <a:pt x="854" y="1361"/>
                </a:lnTo>
                <a:lnTo>
                  <a:pt x="855" y="1353"/>
                </a:lnTo>
                <a:lnTo>
                  <a:pt x="855" y="1346"/>
                </a:lnTo>
                <a:lnTo>
                  <a:pt x="856" y="1339"/>
                </a:lnTo>
                <a:lnTo>
                  <a:pt x="856" y="1332"/>
                </a:lnTo>
                <a:lnTo>
                  <a:pt x="857" y="1325"/>
                </a:lnTo>
                <a:lnTo>
                  <a:pt x="857" y="1317"/>
                </a:lnTo>
                <a:lnTo>
                  <a:pt x="858" y="1310"/>
                </a:lnTo>
                <a:lnTo>
                  <a:pt x="858" y="1303"/>
                </a:lnTo>
                <a:lnTo>
                  <a:pt x="859" y="1296"/>
                </a:lnTo>
                <a:lnTo>
                  <a:pt x="859" y="1289"/>
                </a:lnTo>
                <a:lnTo>
                  <a:pt x="860" y="1281"/>
                </a:lnTo>
                <a:lnTo>
                  <a:pt x="860" y="1274"/>
                </a:lnTo>
                <a:lnTo>
                  <a:pt x="861" y="1267"/>
                </a:lnTo>
                <a:lnTo>
                  <a:pt x="861" y="1260"/>
                </a:lnTo>
                <a:lnTo>
                  <a:pt x="862" y="1252"/>
                </a:lnTo>
                <a:lnTo>
                  <a:pt x="862" y="1245"/>
                </a:lnTo>
                <a:lnTo>
                  <a:pt x="862" y="1238"/>
                </a:lnTo>
                <a:lnTo>
                  <a:pt x="863" y="1231"/>
                </a:lnTo>
                <a:lnTo>
                  <a:pt x="863" y="1224"/>
                </a:lnTo>
                <a:lnTo>
                  <a:pt x="864" y="1216"/>
                </a:lnTo>
                <a:lnTo>
                  <a:pt x="864" y="1209"/>
                </a:lnTo>
                <a:lnTo>
                  <a:pt x="864" y="1202"/>
                </a:lnTo>
                <a:lnTo>
                  <a:pt x="865" y="1195"/>
                </a:lnTo>
                <a:lnTo>
                  <a:pt x="865" y="1188"/>
                </a:lnTo>
                <a:lnTo>
                  <a:pt x="865" y="1180"/>
                </a:lnTo>
                <a:lnTo>
                  <a:pt x="866" y="1173"/>
                </a:lnTo>
                <a:lnTo>
                  <a:pt x="866" y="1166"/>
                </a:lnTo>
                <a:lnTo>
                  <a:pt x="866" y="1159"/>
                </a:lnTo>
                <a:lnTo>
                  <a:pt x="866" y="1152"/>
                </a:lnTo>
                <a:lnTo>
                  <a:pt x="867" y="1144"/>
                </a:lnTo>
                <a:lnTo>
                  <a:pt x="867" y="1137"/>
                </a:lnTo>
                <a:lnTo>
                  <a:pt x="867" y="1130"/>
                </a:lnTo>
                <a:lnTo>
                  <a:pt x="867" y="1123"/>
                </a:lnTo>
                <a:lnTo>
                  <a:pt x="867" y="1116"/>
                </a:lnTo>
                <a:lnTo>
                  <a:pt x="868" y="1108"/>
                </a:lnTo>
                <a:lnTo>
                  <a:pt x="868" y="1101"/>
                </a:lnTo>
                <a:lnTo>
                  <a:pt x="868" y="1094"/>
                </a:lnTo>
                <a:lnTo>
                  <a:pt x="868" y="1087"/>
                </a:lnTo>
                <a:lnTo>
                  <a:pt x="868" y="1080"/>
                </a:lnTo>
                <a:lnTo>
                  <a:pt x="868" y="1073"/>
                </a:lnTo>
                <a:lnTo>
                  <a:pt x="868" y="1066"/>
                </a:lnTo>
                <a:lnTo>
                  <a:pt x="868" y="1058"/>
                </a:lnTo>
                <a:lnTo>
                  <a:pt x="868" y="1051"/>
                </a:lnTo>
                <a:lnTo>
                  <a:pt x="868" y="1044"/>
                </a:lnTo>
                <a:lnTo>
                  <a:pt x="868" y="1037"/>
                </a:lnTo>
                <a:lnTo>
                  <a:pt x="868" y="1030"/>
                </a:lnTo>
                <a:lnTo>
                  <a:pt x="868" y="1023"/>
                </a:lnTo>
                <a:lnTo>
                  <a:pt x="868" y="1016"/>
                </a:lnTo>
                <a:lnTo>
                  <a:pt x="868" y="1008"/>
                </a:lnTo>
                <a:lnTo>
                  <a:pt x="868" y="1001"/>
                </a:lnTo>
                <a:lnTo>
                  <a:pt x="868" y="994"/>
                </a:lnTo>
                <a:lnTo>
                  <a:pt x="868" y="987"/>
                </a:lnTo>
                <a:lnTo>
                  <a:pt x="867" y="980"/>
                </a:lnTo>
                <a:lnTo>
                  <a:pt x="867" y="973"/>
                </a:lnTo>
                <a:lnTo>
                  <a:pt x="867" y="966"/>
                </a:lnTo>
                <a:lnTo>
                  <a:pt x="867" y="959"/>
                </a:lnTo>
                <a:lnTo>
                  <a:pt x="867" y="952"/>
                </a:lnTo>
                <a:lnTo>
                  <a:pt x="866" y="945"/>
                </a:lnTo>
                <a:lnTo>
                  <a:pt x="866" y="938"/>
                </a:lnTo>
                <a:lnTo>
                  <a:pt x="866" y="930"/>
                </a:lnTo>
                <a:lnTo>
                  <a:pt x="865" y="923"/>
                </a:lnTo>
                <a:lnTo>
                  <a:pt x="865" y="916"/>
                </a:lnTo>
                <a:lnTo>
                  <a:pt x="864" y="909"/>
                </a:lnTo>
                <a:lnTo>
                  <a:pt x="864" y="902"/>
                </a:lnTo>
                <a:lnTo>
                  <a:pt x="864" y="895"/>
                </a:lnTo>
                <a:lnTo>
                  <a:pt x="863" y="888"/>
                </a:lnTo>
                <a:lnTo>
                  <a:pt x="863" y="881"/>
                </a:lnTo>
                <a:lnTo>
                  <a:pt x="862" y="874"/>
                </a:lnTo>
                <a:lnTo>
                  <a:pt x="862" y="867"/>
                </a:lnTo>
                <a:lnTo>
                  <a:pt x="861" y="860"/>
                </a:lnTo>
                <a:lnTo>
                  <a:pt x="860" y="853"/>
                </a:lnTo>
                <a:lnTo>
                  <a:pt x="860" y="846"/>
                </a:lnTo>
                <a:lnTo>
                  <a:pt x="859" y="839"/>
                </a:lnTo>
                <a:lnTo>
                  <a:pt x="858" y="832"/>
                </a:lnTo>
                <a:lnTo>
                  <a:pt x="858" y="826"/>
                </a:lnTo>
                <a:lnTo>
                  <a:pt x="857" y="819"/>
                </a:lnTo>
                <a:lnTo>
                  <a:pt x="856" y="812"/>
                </a:lnTo>
                <a:lnTo>
                  <a:pt x="855" y="805"/>
                </a:lnTo>
                <a:lnTo>
                  <a:pt x="854" y="798"/>
                </a:lnTo>
                <a:lnTo>
                  <a:pt x="854" y="791"/>
                </a:lnTo>
                <a:lnTo>
                  <a:pt x="854" y="791"/>
                </a:lnTo>
                <a:lnTo>
                  <a:pt x="859" y="797"/>
                </a:lnTo>
                <a:lnTo>
                  <a:pt x="865" y="804"/>
                </a:lnTo>
                <a:lnTo>
                  <a:pt x="870" y="810"/>
                </a:lnTo>
                <a:lnTo>
                  <a:pt x="876" y="816"/>
                </a:lnTo>
                <a:lnTo>
                  <a:pt x="881" y="823"/>
                </a:lnTo>
                <a:lnTo>
                  <a:pt x="886" y="829"/>
                </a:lnTo>
                <a:lnTo>
                  <a:pt x="890" y="835"/>
                </a:lnTo>
                <a:lnTo>
                  <a:pt x="895" y="841"/>
                </a:lnTo>
                <a:lnTo>
                  <a:pt x="899" y="847"/>
                </a:lnTo>
                <a:lnTo>
                  <a:pt x="903" y="854"/>
                </a:lnTo>
                <a:lnTo>
                  <a:pt x="907" y="860"/>
                </a:lnTo>
                <a:lnTo>
                  <a:pt x="911" y="866"/>
                </a:lnTo>
                <a:lnTo>
                  <a:pt x="914" y="872"/>
                </a:lnTo>
                <a:lnTo>
                  <a:pt x="918" y="878"/>
                </a:lnTo>
                <a:lnTo>
                  <a:pt x="921" y="884"/>
                </a:lnTo>
                <a:lnTo>
                  <a:pt x="924" y="890"/>
                </a:lnTo>
                <a:lnTo>
                  <a:pt x="927" y="896"/>
                </a:lnTo>
                <a:lnTo>
                  <a:pt x="930" y="902"/>
                </a:lnTo>
                <a:lnTo>
                  <a:pt x="933" y="908"/>
                </a:lnTo>
                <a:lnTo>
                  <a:pt x="935" y="914"/>
                </a:lnTo>
                <a:lnTo>
                  <a:pt x="937" y="919"/>
                </a:lnTo>
                <a:lnTo>
                  <a:pt x="940" y="925"/>
                </a:lnTo>
                <a:lnTo>
                  <a:pt x="942" y="931"/>
                </a:lnTo>
                <a:lnTo>
                  <a:pt x="943" y="937"/>
                </a:lnTo>
                <a:lnTo>
                  <a:pt x="945" y="943"/>
                </a:lnTo>
                <a:lnTo>
                  <a:pt x="947" y="949"/>
                </a:lnTo>
                <a:lnTo>
                  <a:pt x="948" y="955"/>
                </a:lnTo>
                <a:lnTo>
                  <a:pt x="949" y="961"/>
                </a:lnTo>
                <a:lnTo>
                  <a:pt x="951" y="967"/>
                </a:lnTo>
                <a:lnTo>
                  <a:pt x="952" y="973"/>
                </a:lnTo>
                <a:lnTo>
                  <a:pt x="952" y="979"/>
                </a:lnTo>
                <a:lnTo>
                  <a:pt x="953" y="985"/>
                </a:lnTo>
                <a:lnTo>
                  <a:pt x="954" y="991"/>
                </a:lnTo>
                <a:lnTo>
                  <a:pt x="954" y="997"/>
                </a:lnTo>
                <a:lnTo>
                  <a:pt x="955" y="1003"/>
                </a:lnTo>
                <a:lnTo>
                  <a:pt x="955" y="1009"/>
                </a:lnTo>
                <a:lnTo>
                  <a:pt x="955" y="1015"/>
                </a:lnTo>
                <a:lnTo>
                  <a:pt x="955" y="1021"/>
                </a:lnTo>
                <a:lnTo>
                  <a:pt x="955" y="1028"/>
                </a:lnTo>
                <a:lnTo>
                  <a:pt x="955" y="1034"/>
                </a:lnTo>
                <a:lnTo>
                  <a:pt x="955" y="1040"/>
                </a:lnTo>
                <a:lnTo>
                  <a:pt x="954" y="1046"/>
                </a:lnTo>
                <a:lnTo>
                  <a:pt x="954" y="1053"/>
                </a:lnTo>
                <a:lnTo>
                  <a:pt x="953" y="1059"/>
                </a:lnTo>
                <a:lnTo>
                  <a:pt x="952" y="1065"/>
                </a:lnTo>
                <a:lnTo>
                  <a:pt x="952" y="1072"/>
                </a:lnTo>
                <a:lnTo>
                  <a:pt x="951" y="1078"/>
                </a:lnTo>
                <a:lnTo>
                  <a:pt x="950" y="1085"/>
                </a:lnTo>
                <a:lnTo>
                  <a:pt x="949" y="1091"/>
                </a:lnTo>
                <a:lnTo>
                  <a:pt x="947" y="1098"/>
                </a:lnTo>
                <a:lnTo>
                  <a:pt x="946" y="1105"/>
                </a:lnTo>
                <a:lnTo>
                  <a:pt x="945" y="1111"/>
                </a:lnTo>
                <a:lnTo>
                  <a:pt x="943" y="1118"/>
                </a:lnTo>
                <a:lnTo>
                  <a:pt x="942" y="1125"/>
                </a:lnTo>
                <a:lnTo>
                  <a:pt x="940" y="1132"/>
                </a:lnTo>
                <a:lnTo>
                  <a:pt x="939" y="1139"/>
                </a:lnTo>
                <a:lnTo>
                  <a:pt x="937" y="1146"/>
                </a:lnTo>
                <a:lnTo>
                  <a:pt x="935" y="1153"/>
                </a:lnTo>
                <a:lnTo>
                  <a:pt x="933" y="1160"/>
                </a:lnTo>
                <a:lnTo>
                  <a:pt x="931" y="1167"/>
                </a:lnTo>
                <a:lnTo>
                  <a:pt x="929" y="1175"/>
                </a:lnTo>
                <a:lnTo>
                  <a:pt x="927" y="1182"/>
                </a:lnTo>
                <a:lnTo>
                  <a:pt x="925" y="1190"/>
                </a:lnTo>
                <a:lnTo>
                  <a:pt x="923" y="1197"/>
                </a:lnTo>
                <a:lnTo>
                  <a:pt x="921" y="1205"/>
                </a:lnTo>
                <a:lnTo>
                  <a:pt x="918" y="1213"/>
                </a:lnTo>
                <a:lnTo>
                  <a:pt x="918" y="1213"/>
                </a:lnTo>
                <a:lnTo>
                  <a:pt x="922" y="1213"/>
                </a:lnTo>
                <a:lnTo>
                  <a:pt x="925" y="1213"/>
                </a:lnTo>
                <a:lnTo>
                  <a:pt x="929" y="1213"/>
                </a:lnTo>
                <a:lnTo>
                  <a:pt x="929" y="1213"/>
                </a:lnTo>
                <a:lnTo>
                  <a:pt x="931" y="1205"/>
                </a:lnTo>
                <a:lnTo>
                  <a:pt x="933" y="1198"/>
                </a:lnTo>
                <a:lnTo>
                  <a:pt x="935" y="1191"/>
                </a:lnTo>
                <a:lnTo>
                  <a:pt x="937" y="1184"/>
                </a:lnTo>
                <a:lnTo>
                  <a:pt x="939" y="1177"/>
                </a:lnTo>
                <a:lnTo>
                  <a:pt x="942" y="1170"/>
                </a:lnTo>
                <a:lnTo>
                  <a:pt x="944" y="1163"/>
                </a:lnTo>
                <a:lnTo>
                  <a:pt x="946" y="1156"/>
                </a:lnTo>
                <a:lnTo>
                  <a:pt x="948" y="1148"/>
                </a:lnTo>
                <a:lnTo>
                  <a:pt x="950" y="1141"/>
                </a:lnTo>
                <a:lnTo>
                  <a:pt x="952" y="1134"/>
                </a:lnTo>
                <a:lnTo>
                  <a:pt x="955" y="1127"/>
                </a:lnTo>
                <a:lnTo>
                  <a:pt x="957" y="1120"/>
                </a:lnTo>
                <a:lnTo>
                  <a:pt x="959" y="1113"/>
                </a:lnTo>
                <a:lnTo>
                  <a:pt x="961" y="1105"/>
                </a:lnTo>
                <a:lnTo>
                  <a:pt x="963" y="1098"/>
                </a:lnTo>
                <a:lnTo>
                  <a:pt x="966" y="1091"/>
                </a:lnTo>
                <a:lnTo>
                  <a:pt x="968" y="1084"/>
                </a:lnTo>
                <a:lnTo>
                  <a:pt x="970" y="1077"/>
                </a:lnTo>
                <a:lnTo>
                  <a:pt x="972" y="1070"/>
                </a:lnTo>
                <a:lnTo>
                  <a:pt x="975" y="1063"/>
                </a:lnTo>
                <a:lnTo>
                  <a:pt x="977" y="1056"/>
                </a:lnTo>
                <a:lnTo>
                  <a:pt x="977" y="1056"/>
                </a:lnTo>
                <a:lnTo>
                  <a:pt x="978" y="1059"/>
                </a:lnTo>
                <a:lnTo>
                  <a:pt x="980" y="1062"/>
                </a:lnTo>
                <a:lnTo>
                  <a:pt x="981" y="1065"/>
                </a:lnTo>
                <a:lnTo>
                  <a:pt x="982" y="1069"/>
                </a:lnTo>
                <a:lnTo>
                  <a:pt x="983" y="1073"/>
                </a:lnTo>
                <a:lnTo>
                  <a:pt x="984" y="1077"/>
                </a:lnTo>
                <a:lnTo>
                  <a:pt x="985" y="1081"/>
                </a:lnTo>
                <a:lnTo>
                  <a:pt x="986" y="1086"/>
                </a:lnTo>
                <a:lnTo>
                  <a:pt x="987" y="1090"/>
                </a:lnTo>
                <a:lnTo>
                  <a:pt x="988" y="1095"/>
                </a:lnTo>
                <a:lnTo>
                  <a:pt x="989" y="1100"/>
                </a:lnTo>
                <a:lnTo>
                  <a:pt x="989" y="1105"/>
                </a:lnTo>
                <a:lnTo>
                  <a:pt x="990" y="1111"/>
                </a:lnTo>
                <a:lnTo>
                  <a:pt x="990" y="1116"/>
                </a:lnTo>
                <a:lnTo>
                  <a:pt x="991" y="1122"/>
                </a:lnTo>
                <a:lnTo>
                  <a:pt x="991" y="1128"/>
                </a:lnTo>
                <a:lnTo>
                  <a:pt x="991" y="1134"/>
                </a:lnTo>
                <a:lnTo>
                  <a:pt x="992" y="1140"/>
                </a:lnTo>
                <a:lnTo>
                  <a:pt x="992" y="1146"/>
                </a:lnTo>
                <a:lnTo>
                  <a:pt x="992" y="1152"/>
                </a:lnTo>
                <a:lnTo>
                  <a:pt x="992" y="1159"/>
                </a:lnTo>
                <a:lnTo>
                  <a:pt x="992" y="1166"/>
                </a:lnTo>
                <a:lnTo>
                  <a:pt x="992" y="1172"/>
                </a:lnTo>
                <a:lnTo>
                  <a:pt x="992" y="1179"/>
                </a:lnTo>
                <a:lnTo>
                  <a:pt x="991" y="1186"/>
                </a:lnTo>
                <a:lnTo>
                  <a:pt x="991" y="1193"/>
                </a:lnTo>
                <a:lnTo>
                  <a:pt x="991" y="1201"/>
                </a:lnTo>
                <a:lnTo>
                  <a:pt x="990" y="1208"/>
                </a:lnTo>
                <a:lnTo>
                  <a:pt x="990" y="1216"/>
                </a:lnTo>
                <a:lnTo>
                  <a:pt x="990" y="1223"/>
                </a:lnTo>
                <a:lnTo>
                  <a:pt x="989" y="1231"/>
                </a:lnTo>
                <a:lnTo>
                  <a:pt x="989" y="1239"/>
                </a:lnTo>
                <a:lnTo>
                  <a:pt x="988" y="1246"/>
                </a:lnTo>
                <a:lnTo>
                  <a:pt x="987" y="1254"/>
                </a:lnTo>
                <a:lnTo>
                  <a:pt x="987" y="1262"/>
                </a:lnTo>
                <a:lnTo>
                  <a:pt x="986" y="1271"/>
                </a:lnTo>
                <a:lnTo>
                  <a:pt x="985" y="1279"/>
                </a:lnTo>
                <a:lnTo>
                  <a:pt x="984" y="1287"/>
                </a:lnTo>
                <a:lnTo>
                  <a:pt x="983" y="1295"/>
                </a:lnTo>
                <a:lnTo>
                  <a:pt x="983" y="1304"/>
                </a:lnTo>
                <a:lnTo>
                  <a:pt x="982" y="1312"/>
                </a:lnTo>
                <a:lnTo>
                  <a:pt x="981" y="1320"/>
                </a:lnTo>
                <a:lnTo>
                  <a:pt x="980" y="1329"/>
                </a:lnTo>
                <a:lnTo>
                  <a:pt x="979" y="1337"/>
                </a:lnTo>
                <a:lnTo>
                  <a:pt x="978" y="1346"/>
                </a:lnTo>
                <a:lnTo>
                  <a:pt x="977" y="1355"/>
                </a:lnTo>
                <a:lnTo>
                  <a:pt x="975" y="1363"/>
                </a:lnTo>
                <a:lnTo>
                  <a:pt x="974" y="1372"/>
                </a:lnTo>
                <a:lnTo>
                  <a:pt x="973" y="1381"/>
                </a:lnTo>
                <a:lnTo>
                  <a:pt x="972" y="1389"/>
                </a:lnTo>
                <a:lnTo>
                  <a:pt x="971" y="1398"/>
                </a:lnTo>
                <a:lnTo>
                  <a:pt x="970" y="1407"/>
                </a:lnTo>
                <a:lnTo>
                  <a:pt x="968" y="1415"/>
                </a:lnTo>
                <a:lnTo>
                  <a:pt x="967" y="1424"/>
                </a:lnTo>
                <a:lnTo>
                  <a:pt x="966" y="1433"/>
                </a:lnTo>
                <a:lnTo>
                  <a:pt x="965" y="1442"/>
                </a:lnTo>
                <a:lnTo>
                  <a:pt x="963" y="1450"/>
                </a:lnTo>
                <a:lnTo>
                  <a:pt x="962" y="1459"/>
                </a:lnTo>
                <a:lnTo>
                  <a:pt x="961" y="1468"/>
                </a:lnTo>
                <a:lnTo>
                  <a:pt x="959" y="1476"/>
                </a:lnTo>
                <a:lnTo>
                  <a:pt x="958" y="1485"/>
                </a:lnTo>
                <a:lnTo>
                  <a:pt x="957" y="1493"/>
                </a:lnTo>
                <a:lnTo>
                  <a:pt x="955" y="1502"/>
                </a:lnTo>
                <a:lnTo>
                  <a:pt x="954" y="1510"/>
                </a:lnTo>
                <a:lnTo>
                  <a:pt x="953" y="1519"/>
                </a:lnTo>
                <a:lnTo>
                  <a:pt x="951" y="1527"/>
                </a:lnTo>
                <a:lnTo>
                  <a:pt x="950" y="1536"/>
                </a:lnTo>
                <a:lnTo>
                  <a:pt x="949" y="1544"/>
                </a:lnTo>
                <a:lnTo>
                  <a:pt x="947" y="1552"/>
                </a:lnTo>
                <a:lnTo>
                  <a:pt x="946" y="1560"/>
                </a:lnTo>
                <a:lnTo>
                  <a:pt x="945" y="1568"/>
                </a:lnTo>
                <a:lnTo>
                  <a:pt x="943" y="1576"/>
                </a:lnTo>
                <a:lnTo>
                  <a:pt x="942" y="1584"/>
                </a:lnTo>
                <a:lnTo>
                  <a:pt x="941" y="1592"/>
                </a:lnTo>
                <a:lnTo>
                  <a:pt x="939" y="1600"/>
                </a:lnTo>
                <a:lnTo>
                  <a:pt x="938" y="1608"/>
                </a:lnTo>
                <a:lnTo>
                  <a:pt x="937" y="1615"/>
                </a:lnTo>
                <a:lnTo>
                  <a:pt x="935" y="1623"/>
                </a:lnTo>
                <a:lnTo>
                  <a:pt x="934" y="1630"/>
                </a:lnTo>
                <a:lnTo>
                  <a:pt x="933" y="1637"/>
                </a:lnTo>
                <a:lnTo>
                  <a:pt x="932" y="1645"/>
                </a:lnTo>
                <a:lnTo>
                  <a:pt x="931" y="1652"/>
                </a:lnTo>
                <a:lnTo>
                  <a:pt x="929" y="1658"/>
                </a:lnTo>
                <a:lnTo>
                  <a:pt x="928" y="1665"/>
                </a:lnTo>
                <a:lnTo>
                  <a:pt x="927" y="1672"/>
                </a:lnTo>
                <a:lnTo>
                  <a:pt x="926" y="1679"/>
                </a:lnTo>
                <a:lnTo>
                  <a:pt x="925" y="1685"/>
                </a:lnTo>
                <a:lnTo>
                  <a:pt x="924" y="1691"/>
                </a:lnTo>
                <a:lnTo>
                  <a:pt x="923" y="1697"/>
                </a:lnTo>
                <a:lnTo>
                  <a:pt x="922" y="1703"/>
                </a:lnTo>
                <a:lnTo>
                  <a:pt x="921" y="1709"/>
                </a:lnTo>
                <a:lnTo>
                  <a:pt x="920" y="1715"/>
                </a:lnTo>
                <a:lnTo>
                  <a:pt x="919" y="1720"/>
                </a:lnTo>
                <a:lnTo>
                  <a:pt x="918" y="1726"/>
                </a:lnTo>
                <a:lnTo>
                  <a:pt x="917" y="1731"/>
                </a:lnTo>
                <a:lnTo>
                  <a:pt x="917" y="1736"/>
                </a:lnTo>
                <a:lnTo>
                  <a:pt x="916" y="1741"/>
                </a:lnTo>
                <a:lnTo>
                  <a:pt x="915" y="1745"/>
                </a:lnTo>
                <a:lnTo>
                  <a:pt x="915" y="1750"/>
                </a:lnTo>
                <a:lnTo>
                  <a:pt x="914" y="1754"/>
                </a:lnTo>
                <a:lnTo>
                  <a:pt x="913" y="1758"/>
                </a:lnTo>
                <a:lnTo>
                  <a:pt x="913" y="1762"/>
                </a:lnTo>
                <a:lnTo>
                  <a:pt x="913" y="1762"/>
                </a:lnTo>
                <a:lnTo>
                  <a:pt x="920" y="1762"/>
                </a:lnTo>
                <a:lnTo>
                  <a:pt x="928" y="1762"/>
                </a:lnTo>
                <a:lnTo>
                  <a:pt x="937" y="1762"/>
                </a:lnTo>
                <a:lnTo>
                  <a:pt x="937" y="1762"/>
                </a:lnTo>
                <a:lnTo>
                  <a:pt x="938" y="1756"/>
                </a:lnTo>
                <a:lnTo>
                  <a:pt x="939" y="1750"/>
                </a:lnTo>
                <a:lnTo>
                  <a:pt x="940" y="1744"/>
                </a:lnTo>
                <a:lnTo>
                  <a:pt x="941" y="1738"/>
                </a:lnTo>
                <a:lnTo>
                  <a:pt x="942" y="1732"/>
                </a:lnTo>
                <a:lnTo>
                  <a:pt x="943" y="1725"/>
                </a:lnTo>
                <a:lnTo>
                  <a:pt x="944" y="1719"/>
                </a:lnTo>
                <a:lnTo>
                  <a:pt x="945" y="1713"/>
                </a:lnTo>
                <a:lnTo>
                  <a:pt x="947" y="1706"/>
                </a:lnTo>
                <a:lnTo>
                  <a:pt x="948" y="1700"/>
                </a:lnTo>
                <a:lnTo>
                  <a:pt x="949" y="1694"/>
                </a:lnTo>
                <a:lnTo>
                  <a:pt x="950" y="1687"/>
                </a:lnTo>
                <a:lnTo>
                  <a:pt x="951" y="1681"/>
                </a:lnTo>
                <a:lnTo>
                  <a:pt x="953" y="1674"/>
                </a:lnTo>
                <a:lnTo>
                  <a:pt x="954" y="1668"/>
                </a:lnTo>
                <a:lnTo>
                  <a:pt x="955" y="1661"/>
                </a:lnTo>
                <a:lnTo>
                  <a:pt x="956" y="1654"/>
                </a:lnTo>
                <a:lnTo>
                  <a:pt x="958" y="1648"/>
                </a:lnTo>
                <a:lnTo>
                  <a:pt x="959" y="1641"/>
                </a:lnTo>
                <a:lnTo>
                  <a:pt x="960" y="1634"/>
                </a:lnTo>
                <a:lnTo>
                  <a:pt x="961" y="1627"/>
                </a:lnTo>
                <a:lnTo>
                  <a:pt x="963" y="1620"/>
                </a:lnTo>
                <a:lnTo>
                  <a:pt x="964" y="1614"/>
                </a:lnTo>
                <a:lnTo>
                  <a:pt x="965" y="1607"/>
                </a:lnTo>
                <a:lnTo>
                  <a:pt x="967" y="1600"/>
                </a:lnTo>
                <a:lnTo>
                  <a:pt x="968" y="1593"/>
                </a:lnTo>
                <a:lnTo>
                  <a:pt x="969" y="1586"/>
                </a:lnTo>
                <a:lnTo>
                  <a:pt x="970" y="1579"/>
                </a:lnTo>
                <a:lnTo>
                  <a:pt x="972" y="1572"/>
                </a:lnTo>
                <a:lnTo>
                  <a:pt x="973" y="1565"/>
                </a:lnTo>
                <a:lnTo>
                  <a:pt x="974" y="1558"/>
                </a:lnTo>
                <a:lnTo>
                  <a:pt x="975" y="1550"/>
                </a:lnTo>
                <a:lnTo>
                  <a:pt x="977" y="1543"/>
                </a:lnTo>
                <a:lnTo>
                  <a:pt x="978" y="1536"/>
                </a:lnTo>
                <a:lnTo>
                  <a:pt x="979" y="1529"/>
                </a:lnTo>
                <a:lnTo>
                  <a:pt x="981" y="1522"/>
                </a:lnTo>
                <a:lnTo>
                  <a:pt x="982" y="1515"/>
                </a:lnTo>
                <a:lnTo>
                  <a:pt x="983" y="1507"/>
                </a:lnTo>
                <a:lnTo>
                  <a:pt x="984" y="1500"/>
                </a:lnTo>
                <a:lnTo>
                  <a:pt x="985" y="1493"/>
                </a:lnTo>
                <a:lnTo>
                  <a:pt x="987" y="1485"/>
                </a:lnTo>
                <a:lnTo>
                  <a:pt x="988" y="1478"/>
                </a:lnTo>
                <a:lnTo>
                  <a:pt x="989" y="1471"/>
                </a:lnTo>
                <a:lnTo>
                  <a:pt x="990" y="1463"/>
                </a:lnTo>
                <a:lnTo>
                  <a:pt x="991" y="1456"/>
                </a:lnTo>
                <a:lnTo>
                  <a:pt x="992" y="1449"/>
                </a:lnTo>
                <a:lnTo>
                  <a:pt x="994" y="1441"/>
                </a:lnTo>
                <a:lnTo>
                  <a:pt x="995" y="1434"/>
                </a:lnTo>
                <a:lnTo>
                  <a:pt x="996" y="1427"/>
                </a:lnTo>
                <a:lnTo>
                  <a:pt x="997" y="1419"/>
                </a:lnTo>
                <a:lnTo>
                  <a:pt x="998" y="1412"/>
                </a:lnTo>
                <a:lnTo>
                  <a:pt x="999" y="1404"/>
                </a:lnTo>
                <a:lnTo>
                  <a:pt x="1000" y="1397"/>
                </a:lnTo>
                <a:lnTo>
                  <a:pt x="1001" y="1389"/>
                </a:lnTo>
                <a:lnTo>
                  <a:pt x="1002" y="1382"/>
                </a:lnTo>
                <a:lnTo>
                  <a:pt x="1003" y="1375"/>
                </a:lnTo>
                <a:lnTo>
                  <a:pt x="1004" y="1367"/>
                </a:lnTo>
                <a:lnTo>
                  <a:pt x="1005" y="1360"/>
                </a:lnTo>
                <a:lnTo>
                  <a:pt x="1006" y="1352"/>
                </a:lnTo>
                <a:lnTo>
                  <a:pt x="1006" y="1345"/>
                </a:lnTo>
                <a:lnTo>
                  <a:pt x="1007" y="1337"/>
                </a:lnTo>
                <a:lnTo>
                  <a:pt x="1008" y="1330"/>
                </a:lnTo>
                <a:lnTo>
                  <a:pt x="1009" y="1322"/>
                </a:lnTo>
                <a:lnTo>
                  <a:pt x="1010" y="1315"/>
                </a:lnTo>
                <a:lnTo>
                  <a:pt x="1010" y="1308"/>
                </a:lnTo>
                <a:lnTo>
                  <a:pt x="1011" y="1300"/>
                </a:lnTo>
                <a:lnTo>
                  <a:pt x="1012" y="1293"/>
                </a:lnTo>
                <a:lnTo>
                  <a:pt x="1012" y="1285"/>
                </a:lnTo>
                <a:lnTo>
                  <a:pt x="1013" y="1278"/>
                </a:lnTo>
                <a:lnTo>
                  <a:pt x="1013" y="1271"/>
                </a:lnTo>
                <a:lnTo>
                  <a:pt x="1014" y="1263"/>
                </a:lnTo>
                <a:lnTo>
                  <a:pt x="1014" y="1256"/>
                </a:lnTo>
                <a:lnTo>
                  <a:pt x="1015" y="1248"/>
                </a:lnTo>
                <a:lnTo>
                  <a:pt x="1015" y="1241"/>
                </a:lnTo>
                <a:lnTo>
                  <a:pt x="1016" y="1234"/>
                </a:lnTo>
                <a:lnTo>
                  <a:pt x="1016" y="1226"/>
                </a:lnTo>
                <a:lnTo>
                  <a:pt x="1016" y="1219"/>
                </a:lnTo>
                <a:lnTo>
                  <a:pt x="1017" y="1212"/>
                </a:lnTo>
                <a:lnTo>
                  <a:pt x="1017" y="1204"/>
                </a:lnTo>
                <a:lnTo>
                  <a:pt x="1017" y="1197"/>
                </a:lnTo>
                <a:lnTo>
                  <a:pt x="1017" y="1190"/>
                </a:lnTo>
                <a:lnTo>
                  <a:pt x="1017" y="1183"/>
                </a:lnTo>
                <a:lnTo>
                  <a:pt x="1017" y="1175"/>
                </a:lnTo>
                <a:lnTo>
                  <a:pt x="1017" y="1168"/>
                </a:lnTo>
                <a:lnTo>
                  <a:pt x="1017" y="1161"/>
                </a:lnTo>
                <a:lnTo>
                  <a:pt x="1017" y="1154"/>
                </a:lnTo>
                <a:lnTo>
                  <a:pt x="1017" y="1147"/>
                </a:lnTo>
                <a:lnTo>
                  <a:pt x="1017" y="1140"/>
                </a:lnTo>
                <a:lnTo>
                  <a:pt x="1017" y="1133"/>
                </a:lnTo>
                <a:lnTo>
                  <a:pt x="1016" y="1126"/>
                </a:lnTo>
                <a:lnTo>
                  <a:pt x="1016" y="1119"/>
                </a:lnTo>
                <a:lnTo>
                  <a:pt x="1016" y="1112"/>
                </a:lnTo>
                <a:lnTo>
                  <a:pt x="1015" y="1105"/>
                </a:lnTo>
                <a:lnTo>
                  <a:pt x="1015" y="1098"/>
                </a:lnTo>
                <a:lnTo>
                  <a:pt x="1014" y="1091"/>
                </a:lnTo>
                <a:lnTo>
                  <a:pt x="1014" y="1084"/>
                </a:lnTo>
                <a:lnTo>
                  <a:pt x="1013" y="1077"/>
                </a:lnTo>
                <a:lnTo>
                  <a:pt x="1012" y="1070"/>
                </a:lnTo>
                <a:lnTo>
                  <a:pt x="1012" y="1063"/>
                </a:lnTo>
                <a:lnTo>
                  <a:pt x="1011" y="1057"/>
                </a:lnTo>
                <a:lnTo>
                  <a:pt x="1010" y="1050"/>
                </a:lnTo>
                <a:lnTo>
                  <a:pt x="1009" y="1043"/>
                </a:lnTo>
                <a:lnTo>
                  <a:pt x="1008" y="1037"/>
                </a:lnTo>
                <a:lnTo>
                  <a:pt x="1007" y="1030"/>
                </a:lnTo>
                <a:lnTo>
                  <a:pt x="1006" y="1023"/>
                </a:lnTo>
                <a:lnTo>
                  <a:pt x="1005" y="1017"/>
                </a:lnTo>
                <a:lnTo>
                  <a:pt x="1004" y="1010"/>
                </a:lnTo>
                <a:lnTo>
                  <a:pt x="1002" y="1004"/>
                </a:lnTo>
                <a:lnTo>
                  <a:pt x="1001" y="998"/>
                </a:lnTo>
                <a:lnTo>
                  <a:pt x="1000" y="991"/>
                </a:lnTo>
                <a:lnTo>
                  <a:pt x="998" y="985"/>
                </a:lnTo>
                <a:lnTo>
                  <a:pt x="996" y="979"/>
                </a:lnTo>
                <a:lnTo>
                  <a:pt x="995" y="972"/>
                </a:lnTo>
                <a:lnTo>
                  <a:pt x="993" y="966"/>
                </a:lnTo>
                <a:lnTo>
                  <a:pt x="991" y="960"/>
                </a:lnTo>
                <a:lnTo>
                  <a:pt x="990" y="954"/>
                </a:lnTo>
                <a:lnTo>
                  <a:pt x="988" y="948"/>
                </a:lnTo>
                <a:lnTo>
                  <a:pt x="986" y="942"/>
                </a:lnTo>
                <a:lnTo>
                  <a:pt x="984" y="936"/>
                </a:lnTo>
                <a:lnTo>
                  <a:pt x="982" y="930"/>
                </a:lnTo>
                <a:lnTo>
                  <a:pt x="982" y="930"/>
                </a:lnTo>
                <a:lnTo>
                  <a:pt x="991" y="932"/>
                </a:lnTo>
                <a:lnTo>
                  <a:pt x="999" y="935"/>
                </a:lnTo>
                <a:lnTo>
                  <a:pt x="1008" y="937"/>
                </a:lnTo>
                <a:lnTo>
                  <a:pt x="1017" y="940"/>
                </a:lnTo>
                <a:lnTo>
                  <a:pt x="1026" y="942"/>
                </a:lnTo>
                <a:lnTo>
                  <a:pt x="1035" y="945"/>
                </a:lnTo>
                <a:lnTo>
                  <a:pt x="1035" y="945"/>
                </a:lnTo>
                <a:lnTo>
                  <a:pt x="1035" y="941"/>
                </a:lnTo>
                <a:lnTo>
                  <a:pt x="1035" y="937"/>
                </a:lnTo>
                <a:lnTo>
                  <a:pt x="1035" y="933"/>
                </a:lnTo>
                <a:lnTo>
                  <a:pt x="1035" y="933"/>
                </a:lnTo>
                <a:lnTo>
                  <a:pt x="1030" y="931"/>
                </a:lnTo>
                <a:lnTo>
                  <a:pt x="1026" y="929"/>
                </a:lnTo>
                <a:lnTo>
                  <a:pt x="1021" y="926"/>
                </a:lnTo>
                <a:lnTo>
                  <a:pt x="1017" y="923"/>
                </a:lnTo>
                <a:lnTo>
                  <a:pt x="1013" y="921"/>
                </a:lnTo>
                <a:lnTo>
                  <a:pt x="1008" y="917"/>
                </a:lnTo>
                <a:lnTo>
                  <a:pt x="1004" y="914"/>
                </a:lnTo>
                <a:lnTo>
                  <a:pt x="999" y="910"/>
                </a:lnTo>
                <a:lnTo>
                  <a:pt x="995" y="907"/>
                </a:lnTo>
                <a:lnTo>
                  <a:pt x="990" y="903"/>
                </a:lnTo>
                <a:lnTo>
                  <a:pt x="986" y="899"/>
                </a:lnTo>
                <a:lnTo>
                  <a:pt x="981" y="894"/>
                </a:lnTo>
                <a:lnTo>
                  <a:pt x="977" y="890"/>
                </a:lnTo>
                <a:lnTo>
                  <a:pt x="972" y="885"/>
                </a:lnTo>
                <a:lnTo>
                  <a:pt x="968" y="880"/>
                </a:lnTo>
                <a:lnTo>
                  <a:pt x="964" y="875"/>
                </a:lnTo>
                <a:lnTo>
                  <a:pt x="959" y="870"/>
                </a:lnTo>
                <a:lnTo>
                  <a:pt x="955" y="865"/>
                </a:lnTo>
                <a:lnTo>
                  <a:pt x="950" y="860"/>
                </a:lnTo>
                <a:lnTo>
                  <a:pt x="946" y="854"/>
                </a:lnTo>
                <a:lnTo>
                  <a:pt x="942" y="848"/>
                </a:lnTo>
                <a:lnTo>
                  <a:pt x="937" y="842"/>
                </a:lnTo>
                <a:lnTo>
                  <a:pt x="933" y="836"/>
                </a:lnTo>
                <a:lnTo>
                  <a:pt x="928" y="830"/>
                </a:lnTo>
                <a:lnTo>
                  <a:pt x="924" y="824"/>
                </a:lnTo>
                <a:lnTo>
                  <a:pt x="920" y="818"/>
                </a:lnTo>
                <a:lnTo>
                  <a:pt x="916" y="812"/>
                </a:lnTo>
                <a:lnTo>
                  <a:pt x="911" y="805"/>
                </a:lnTo>
                <a:lnTo>
                  <a:pt x="907" y="799"/>
                </a:lnTo>
                <a:lnTo>
                  <a:pt x="903" y="792"/>
                </a:lnTo>
                <a:lnTo>
                  <a:pt x="899" y="785"/>
                </a:lnTo>
                <a:lnTo>
                  <a:pt x="894" y="778"/>
                </a:lnTo>
                <a:lnTo>
                  <a:pt x="890" y="772"/>
                </a:lnTo>
                <a:lnTo>
                  <a:pt x="886" y="765"/>
                </a:lnTo>
                <a:lnTo>
                  <a:pt x="882" y="758"/>
                </a:lnTo>
                <a:lnTo>
                  <a:pt x="878" y="751"/>
                </a:lnTo>
                <a:lnTo>
                  <a:pt x="874" y="744"/>
                </a:lnTo>
                <a:lnTo>
                  <a:pt x="870" y="737"/>
                </a:lnTo>
                <a:lnTo>
                  <a:pt x="866" y="730"/>
                </a:lnTo>
                <a:lnTo>
                  <a:pt x="862" y="722"/>
                </a:lnTo>
                <a:lnTo>
                  <a:pt x="858" y="715"/>
                </a:lnTo>
                <a:lnTo>
                  <a:pt x="854" y="708"/>
                </a:lnTo>
                <a:lnTo>
                  <a:pt x="850" y="701"/>
                </a:lnTo>
                <a:lnTo>
                  <a:pt x="847" y="694"/>
                </a:lnTo>
                <a:lnTo>
                  <a:pt x="843" y="686"/>
                </a:lnTo>
                <a:lnTo>
                  <a:pt x="839" y="679"/>
                </a:lnTo>
                <a:lnTo>
                  <a:pt x="836" y="672"/>
                </a:lnTo>
                <a:lnTo>
                  <a:pt x="832" y="665"/>
                </a:lnTo>
                <a:lnTo>
                  <a:pt x="828" y="658"/>
                </a:lnTo>
                <a:lnTo>
                  <a:pt x="825" y="651"/>
                </a:lnTo>
                <a:lnTo>
                  <a:pt x="821" y="644"/>
                </a:lnTo>
                <a:lnTo>
                  <a:pt x="818" y="637"/>
                </a:lnTo>
                <a:lnTo>
                  <a:pt x="815" y="630"/>
                </a:lnTo>
                <a:lnTo>
                  <a:pt x="811" y="623"/>
                </a:lnTo>
                <a:lnTo>
                  <a:pt x="808" y="616"/>
                </a:lnTo>
                <a:lnTo>
                  <a:pt x="805" y="609"/>
                </a:lnTo>
                <a:lnTo>
                  <a:pt x="802" y="602"/>
                </a:lnTo>
                <a:lnTo>
                  <a:pt x="798" y="596"/>
                </a:lnTo>
                <a:lnTo>
                  <a:pt x="795" y="589"/>
                </a:lnTo>
                <a:lnTo>
                  <a:pt x="792" y="583"/>
                </a:lnTo>
                <a:lnTo>
                  <a:pt x="789" y="576"/>
                </a:lnTo>
                <a:lnTo>
                  <a:pt x="786" y="570"/>
                </a:lnTo>
                <a:lnTo>
                  <a:pt x="784" y="564"/>
                </a:lnTo>
                <a:lnTo>
                  <a:pt x="781" y="558"/>
                </a:lnTo>
                <a:lnTo>
                  <a:pt x="778" y="552"/>
                </a:lnTo>
                <a:lnTo>
                  <a:pt x="775" y="546"/>
                </a:lnTo>
                <a:lnTo>
                  <a:pt x="773" y="540"/>
                </a:lnTo>
                <a:lnTo>
                  <a:pt x="770" y="535"/>
                </a:lnTo>
                <a:lnTo>
                  <a:pt x="768" y="529"/>
                </a:lnTo>
                <a:lnTo>
                  <a:pt x="766" y="524"/>
                </a:lnTo>
                <a:lnTo>
                  <a:pt x="763" y="519"/>
                </a:lnTo>
                <a:lnTo>
                  <a:pt x="761" y="514"/>
                </a:lnTo>
                <a:lnTo>
                  <a:pt x="759" y="509"/>
                </a:lnTo>
                <a:lnTo>
                  <a:pt x="757" y="504"/>
                </a:lnTo>
                <a:lnTo>
                  <a:pt x="755" y="500"/>
                </a:lnTo>
                <a:lnTo>
                  <a:pt x="753" y="495"/>
                </a:lnTo>
                <a:lnTo>
                  <a:pt x="751" y="491"/>
                </a:lnTo>
                <a:lnTo>
                  <a:pt x="751" y="491"/>
                </a:lnTo>
                <a:lnTo>
                  <a:pt x="750" y="484"/>
                </a:lnTo>
                <a:lnTo>
                  <a:pt x="749" y="476"/>
                </a:lnTo>
                <a:lnTo>
                  <a:pt x="747" y="469"/>
                </a:lnTo>
                <a:lnTo>
                  <a:pt x="746" y="461"/>
                </a:lnTo>
                <a:lnTo>
                  <a:pt x="745" y="454"/>
                </a:lnTo>
                <a:lnTo>
                  <a:pt x="744" y="446"/>
                </a:lnTo>
                <a:lnTo>
                  <a:pt x="743" y="439"/>
                </a:lnTo>
                <a:lnTo>
                  <a:pt x="742" y="431"/>
                </a:lnTo>
                <a:lnTo>
                  <a:pt x="741" y="424"/>
                </a:lnTo>
                <a:lnTo>
                  <a:pt x="739" y="416"/>
                </a:lnTo>
                <a:lnTo>
                  <a:pt x="738" y="409"/>
                </a:lnTo>
                <a:lnTo>
                  <a:pt x="737" y="402"/>
                </a:lnTo>
                <a:lnTo>
                  <a:pt x="736" y="394"/>
                </a:lnTo>
                <a:lnTo>
                  <a:pt x="735" y="387"/>
                </a:lnTo>
                <a:lnTo>
                  <a:pt x="734" y="379"/>
                </a:lnTo>
                <a:lnTo>
                  <a:pt x="733" y="372"/>
                </a:lnTo>
                <a:lnTo>
                  <a:pt x="732" y="365"/>
                </a:lnTo>
                <a:lnTo>
                  <a:pt x="731" y="357"/>
                </a:lnTo>
                <a:lnTo>
                  <a:pt x="730" y="350"/>
                </a:lnTo>
                <a:lnTo>
                  <a:pt x="729" y="343"/>
                </a:lnTo>
                <a:lnTo>
                  <a:pt x="728" y="335"/>
                </a:lnTo>
                <a:lnTo>
                  <a:pt x="727" y="328"/>
                </a:lnTo>
                <a:lnTo>
                  <a:pt x="727" y="328"/>
                </a:lnTo>
                <a:lnTo>
                  <a:pt x="728" y="329"/>
                </a:lnTo>
                <a:lnTo>
                  <a:pt x="733" y="333"/>
                </a:lnTo>
                <a:lnTo>
                  <a:pt x="739" y="338"/>
                </a:lnTo>
                <a:lnTo>
                  <a:pt x="747" y="344"/>
                </a:lnTo>
                <a:lnTo>
                  <a:pt x="755" y="352"/>
                </a:lnTo>
                <a:lnTo>
                  <a:pt x="764" y="359"/>
                </a:lnTo>
                <a:lnTo>
                  <a:pt x="772" y="366"/>
                </a:lnTo>
                <a:lnTo>
                  <a:pt x="779" y="372"/>
                </a:lnTo>
                <a:lnTo>
                  <a:pt x="784" y="377"/>
                </a:lnTo>
                <a:lnTo>
                  <a:pt x="786" y="380"/>
                </a:lnTo>
                <a:lnTo>
                  <a:pt x="786" y="380"/>
                </a:lnTo>
                <a:lnTo>
                  <a:pt x="788" y="384"/>
                </a:lnTo>
                <a:lnTo>
                  <a:pt x="790" y="390"/>
                </a:lnTo>
                <a:lnTo>
                  <a:pt x="793" y="399"/>
                </a:lnTo>
                <a:lnTo>
                  <a:pt x="796" y="410"/>
                </a:lnTo>
                <a:lnTo>
                  <a:pt x="799" y="421"/>
                </a:lnTo>
                <a:lnTo>
                  <a:pt x="803" y="432"/>
                </a:lnTo>
                <a:lnTo>
                  <a:pt x="806" y="443"/>
                </a:lnTo>
                <a:lnTo>
                  <a:pt x="809" y="453"/>
                </a:lnTo>
                <a:lnTo>
                  <a:pt x="811" y="461"/>
                </a:lnTo>
                <a:lnTo>
                  <a:pt x="812" y="466"/>
                </a:lnTo>
                <a:lnTo>
                  <a:pt x="813" y="468"/>
                </a:lnTo>
                <a:lnTo>
                  <a:pt x="813" y="468"/>
                </a:lnTo>
                <a:lnTo>
                  <a:pt x="816" y="466"/>
                </a:lnTo>
                <a:lnTo>
                  <a:pt x="819" y="464"/>
                </a:lnTo>
                <a:lnTo>
                  <a:pt x="823" y="462"/>
                </a:lnTo>
                <a:lnTo>
                  <a:pt x="823" y="462"/>
                </a:lnTo>
                <a:lnTo>
                  <a:pt x="820" y="454"/>
                </a:lnTo>
                <a:lnTo>
                  <a:pt x="817" y="446"/>
                </a:lnTo>
                <a:lnTo>
                  <a:pt x="815" y="439"/>
                </a:lnTo>
                <a:lnTo>
                  <a:pt x="813" y="431"/>
                </a:lnTo>
                <a:lnTo>
                  <a:pt x="812" y="424"/>
                </a:lnTo>
                <a:lnTo>
                  <a:pt x="811" y="417"/>
                </a:lnTo>
                <a:lnTo>
                  <a:pt x="810" y="409"/>
                </a:lnTo>
                <a:lnTo>
                  <a:pt x="811" y="401"/>
                </a:lnTo>
                <a:lnTo>
                  <a:pt x="811" y="393"/>
                </a:lnTo>
                <a:lnTo>
                  <a:pt x="813" y="384"/>
                </a:lnTo>
                <a:lnTo>
                  <a:pt x="813" y="384"/>
                </a:lnTo>
                <a:lnTo>
                  <a:pt x="818" y="391"/>
                </a:lnTo>
                <a:lnTo>
                  <a:pt x="822" y="398"/>
                </a:lnTo>
                <a:lnTo>
                  <a:pt x="827" y="405"/>
                </a:lnTo>
                <a:lnTo>
                  <a:pt x="832" y="412"/>
                </a:lnTo>
                <a:lnTo>
                  <a:pt x="837" y="419"/>
                </a:lnTo>
                <a:lnTo>
                  <a:pt x="842" y="426"/>
                </a:lnTo>
                <a:lnTo>
                  <a:pt x="847" y="433"/>
                </a:lnTo>
                <a:lnTo>
                  <a:pt x="847" y="433"/>
                </a:lnTo>
                <a:lnTo>
                  <a:pt x="849" y="429"/>
                </a:lnTo>
                <a:lnTo>
                  <a:pt x="852" y="426"/>
                </a:lnTo>
                <a:lnTo>
                  <a:pt x="854" y="424"/>
                </a:lnTo>
                <a:lnTo>
                  <a:pt x="854" y="424"/>
                </a:lnTo>
                <a:lnTo>
                  <a:pt x="850" y="416"/>
                </a:lnTo>
                <a:lnTo>
                  <a:pt x="846" y="408"/>
                </a:lnTo>
                <a:lnTo>
                  <a:pt x="842" y="400"/>
                </a:lnTo>
                <a:lnTo>
                  <a:pt x="838" y="392"/>
                </a:lnTo>
                <a:lnTo>
                  <a:pt x="834" y="384"/>
                </a:lnTo>
                <a:lnTo>
                  <a:pt x="834" y="384"/>
                </a:lnTo>
                <a:lnTo>
                  <a:pt x="844" y="386"/>
                </a:lnTo>
                <a:lnTo>
                  <a:pt x="853" y="388"/>
                </a:lnTo>
                <a:lnTo>
                  <a:pt x="862" y="390"/>
                </a:lnTo>
                <a:lnTo>
                  <a:pt x="871" y="392"/>
                </a:lnTo>
                <a:lnTo>
                  <a:pt x="880" y="394"/>
                </a:lnTo>
                <a:lnTo>
                  <a:pt x="880" y="394"/>
                </a:lnTo>
                <a:lnTo>
                  <a:pt x="882" y="391"/>
                </a:lnTo>
                <a:lnTo>
                  <a:pt x="885" y="389"/>
                </a:lnTo>
                <a:lnTo>
                  <a:pt x="888" y="387"/>
                </a:lnTo>
                <a:lnTo>
                  <a:pt x="888" y="387"/>
                </a:lnTo>
                <a:lnTo>
                  <a:pt x="880" y="385"/>
                </a:lnTo>
                <a:lnTo>
                  <a:pt x="871" y="383"/>
                </a:lnTo>
                <a:lnTo>
                  <a:pt x="863" y="381"/>
                </a:lnTo>
                <a:lnTo>
                  <a:pt x="863" y="381"/>
                </a:lnTo>
                <a:lnTo>
                  <a:pt x="869" y="374"/>
                </a:lnTo>
                <a:lnTo>
                  <a:pt x="875" y="366"/>
                </a:lnTo>
                <a:lnTo>
                  <a:pt x="881" y="358"/>
                </a:lnTo>
                <a:lnTo>
                  <a:pt x="888" y="351"/>
                </a:lnTo>
                <a:lnTo>
                  <a:pt x="894" y="344"/>
                </a:lnTo>
                <a:lnTo>
                  <a:pt x="894" y="344"/>
                </a:lnTo>
                <a:lnTo>
                  <a:pt x="903" y="344"/>
                </a:lnTo>
                <a:lnTo>
                  <a:pt x="913" y="344"/>
                </a:lnTo>
                <a:lnTo>
                  <a:pt x="922" y="344"/>
                </a:lnTo>
                <a:lnTo>
                  <a:pt x="922" y="344"/>
                </a:lnTo>
                <a:lnTo>
                  <a:pt x="917" y="340"/>
                </a:lnTo>
                <a:lnTo>
                  <a:pt x="912" y="336"/>
                </a:lnTo>
                <a:lnTo>
                  <a:pt x="907" y="332"/>
                </a:lnTo>
                <a:lnTo>
                  <a:pt x="907" y="332"/>
                </a:lnTo>
                <a:lnTo>
                  <a:pt x="896" y="336"/>
                </a:lnTo>
                <a:lnTo>
                  <a:pt x="885" y="340"/>
                </a:lnTo>
                <a:lnTo>
                  <a:pt x="874" y="344"/>
                </a:lnTo>
                <a:lnTo>
                  <a:pt x="874" y="344"/>
                </a:lnTo>
                <a:lnTo>
                  <a:pt x="873" y="345"/>
                </a:lnTo>
                <a:lnTo>
                  <a:pt x="871" y="348"/>
                </a:lnTo>
                <a:lnTo>
                  <a:pt x="867" y="352"/>
                </a:lnTo>
                <a:lnTo>
                  <a:pt x="861" y="357"/>
                </a:lnTo>
                <a:lnTo>
                  <a:pt x="853" y="361"/>
                </a:lnTo>
                <a:lnTo>
                  <a:pt x="842" y="364"/>
                </a:lnTo>
                <a:lnTo>
                  <a:pt x="828" y="365"/>
                </a:lnTo>
                <a:lnTo>
                  <a:pt x="828" y="365"/>
                </a:lnTo>
                <a:lnTo>
                  <a:pt x="820" y="365"/>
                </a:lnTo>
                <a:lnTo>
                  <a:pt x="813" y="364"/>
                </a:lnTo>
                <a:lnTo>
                  <a:pt x="806" y="363"/>
                </a:lnTo>
                <a:lnTo>
                  <a:pt x="799" y="360"/>
                </a:lnTo>
                <a:lnTo>
                  <a:pt x="793" y="358"/>
                </a:lnTo>
                <a:lnTo>
                  <a:pt x="786" y="354"/>
                </a:lnTo>
                <a:lnTo>
                  <a:pt x="780" y="350"/>
                </a:lnTo>
                <a:lnTo>
                  <a:pt x="774" y="346"/>
                </a:lnTo>
                <a:lnTo>
                  <a:pt x="768" y="342"/>
                </a:lnTo>
                <a:lnTo>
                  <a:pt x="762" y="337"/>
                </a:lnTo>
                <a:lnTo>
                  <a:pt x="757" y="332"/>
                </a:lnTo>
                <a:lnTo>
                  <a:pt x="751" y="326"/>
                </a:lnTo>
                <a:lnTo>
                  <a:pt x="746" y="321"/>
                </a:lnTo>
                <a:lnTo>
                  <a:pt x="741" y="315"/>
                </a:lnTo>
                <a:lnTo>
                  <a:pt x="737" y="310"/>
                </a:lnTo>
                <a:lnTo>
                  <a:pt x="732" y="305"/>
                </a:lnTo>
                <a:lnTo>
                  <a:pt x="728" y="300"/>
                </a:lnTo>
                <a:lnTo>
                  <a:pt x="724" y="295"/>
                </a:lnTo>
                <a:lnTo>
                  <a:pt x="724" y="295"/>
                </a:lnTo>
                <a:lnTo>
                  <a:pt x="723" y="287"/>
                </a:lnTo>
                <a:lnTo>
                  <a:pt x="723" y="279"/>
                </a:lnTo>
                <a:lnTo>
                  <a:pt x="722" y="272"/>
                </a:lnTo>
                <a:lnTo>
                  <a:pt x="722" y="264"/>
                </a:lnTo>
                <a:lnTo>
                  <a:pt x="721" y="256"/>
                </a:lnTo>
                <a:lnTo>
                  <a:pt x="721" y="249"/>
                </a:lnTo>
                <a:lnTo>
                  <a:pt x="720" y="241"/>
                </a:lnTo>
                <a:lnTo>
                  <a:pt x="720" y="233"/>
                </a:lnTo>
                <a:lnTo>
                  <a:pt x="719" y="226"/>
                </a:lnTo>
                <a:lnTo>
                  <a:pt x="719" y="218"/>
                </a:lnTo>
                <a:lnTo>
                  <a:pt x="718" y="211"/>
                </a:lnTo>
                <a:lnTo>
                  <a:pt x="717" y="203"/>
                </a:lnTo>
                <a:lnTo>
                  <a:pt x="717" y="195"/>
                </a:lnTo>
                <a:lnTo>
                  <a:pt x="716" y="188"/>
                </a:lnTo>
                <a:lnTo>
                  <a:pt x="716" y="180"/>
                </a:lnTo>
                <a:lnTo>
                  <a:pt x="715" y="173"/>
                </a:lnTo>
                <a:lnTo>
                  <a:pt x="715" y="165"/>
                </a:lnTo>
                <a:lnTo>
                  <a:pt x="714" y="158"/>
                </a:lnTo>
                <a:lnTo>
                  <a:pt x="714" y="150"/>
                </a:lnTo>
                <a:lnTo>
                  <a:pt x="713" y="142"/>
                </a:lnTo>
                <a:lnTo>
                  <a:pt x="713" y="135"/>
                </a:lnTo>
                <a:lnTo>
                  <a:pt x="713" y="127"/>
                </a:lnTo>
                <a:lnTo>
                  <a:pt x="712" y="120"/>
                </a:lnTo>
                <a:lnTo>
                  <a:pt x="712" y="112"/>
                </a:lnTo>
                <a:lnTo>
                  <a:pt x="711" y="105"/>
                </a:lnTo>
                <a:lnTo>
                  <a:pt x="711" y="97"/>
                </a:lnTo>
                <a:lnTo>
                  <a:pt x="711" y="97"/>
                </a:lnTo>
                <a:lnTo>
                  <a:pt x="715" y="104"/>
                </a:lnTo>
                <a:lnTo>
                  <a:pt x="719" y="110"/>
                </a:lnTo>
                <a:lnTo>
                  <a:pt x="723" y="117"/>
                </a:lnTo>
                <a:lnTo>
                  <a:pt x="726" y="123"/>
                </a:lnTo>
                <a:lnTo>
                  <a:pt x="731" y="128"/>
                </a:lnTo>
                <a:lnTo>
                  <a:pt x="735" y="134"/>
                </a:lnTo>
                <a:lnTo>
                  <a:pt x="740" y="139"/>
                </a:lnTo>
                <a:lnTo>
                  <a:pt x="745" y="143"/>
                </a:lnTo>
                <a:lnTo>
                  <a:pt x="751" y="147"/>
                </a:lnTo>
                <a:lnTo>
                  <a:pt x="758" y="150"/>
                </a:lnTo>
                <a:lnTo>
                  <a:pt x="766" y="153"/>
                </a:lnTo>
                <a:lnTo>
                  <a:pt x="766" y="153"/>
                </a:lnTo>
                <a:lnTo>
                  <a:pt x="767" y="146"/>
                </a:lnTo>
                <a:lnTo>
                  <a:pt x="769" y="140"/>
                </a:lnTo>
                <a:lnTo>
                  <a:pt x="771" y="134"/>
                </a:lnTo>
                <a:lnTo>
                  <a:pt x="771" y="134"/>
                </a:lnTo>
                <a:lnTo>
                  <a:pt x="767" y="135"/>
                </a:lnTo>
                <a:lnTo>
                  <a:pt x="763" y="133"/>
                </a:lnTo>
                <a:lnTo>
                  <a:pt x="759" y="130"/>
                </a:lnTo>
                <a:lnTo>
                  <a:pt x="755" y="126"/>
                </a:lnTo>
                <a:lnTo>
                  <a:pt x="752" y="121"/>
                </a:lnTo>
                <a:lnTo>
                  <a:pt x="748" y="114"/>
                </a:lnTo>
                <a:lnTo>
                  <a:pt x="744" y="107"/>
                </a:lnTo>
                <a:lnTo>
                  <a:pt x="740" y="99"/>
                </a:lnTo>
                <a:lnTo>
                  <a:pt x="737" y="91"/>
                </a:lnTo>
                <a:lnTo>
                  <a:pt x="733" y="83"/>
                </a:lnTo>
                <a:lnTo>
                  <a:pt x="730" y="74"/>
                </a:lnTo>
                <a:lnTo>
                  <a:pt x="727" y="67"/>
                </a:lnTo>
                <a:lnTo>
                  <a:pt x="724" y="59"/>
                </a:lnTo>
                <a:lnTo>
                  <a:pt x="721" y="51"/>
                </a:lnTo>
                <a:lnTo>
                  <a:pt x="719" y="44"/>
                </a:lnTo>
                <a:lnTo>
                  <a:pt x="717" y="37"/>
                </a:lnTo>
                <a:lnTo>
                  <a:pt x="715" y="32"/>
                </a:lnTo>
                <a:lnTo>
                  <a:pt x="714" y="27"/>
                </a:lnTo>
                <a:lnTo>
                  <a:pt x="713" y="24"/>
                </a:lnTo>
                <a:lnTo>
                  <a:pt x="713" y="24"/>
                </a:lnTo>
                <a:lnTo>
                  <a:pt x="707" y="16"/>
                </a:lnTo>
                <a:lnTo>
                  <a:pt x="701" y="10"/>
                </a:lnTo>
                <a:lnTo>
                  <a:pt x="696" y="6"/>
                </a:lnTo>
                <a:lnTo>
                  <a:pt x="691" y="3"/>
                </a:lnTo>
                <a:lnTo>
                  <a:pt x="686" y="1"/>
                </a:lnTo>
                <a:lnTo>
                  <a:pt x="681" y="0"/>
                </a:lnTo>
                <a:lnTo>
                  <a:pt x="676" y="0"/>
                </a:lnTo>
                <a:lnTo>
                  <a:pt x="671" y="0"/>
                </a:lnTo>
                <a:lnTo>
                  <a:pt x="665" y="2"/>
                </a:lnTo>
                <a:lnTo>
                  <a:pt x="659" y="3"/>
                </a:lnTo>
                <a:lnTo>
                  <a:pt x="651" y="5"/>
                </a:lnTo>
                <a:lnTo>
                  <a:pt x="643" y="6"/>
                </a:lnTo>
                <a:lnTo>
                  <a:pt x="643" y="6"/>
                </a:lnTo>
                <a:lnTo>
                  <a:pt x="643" y="14"/>
                </a:lnTo>
                <a:lnTo>
                  <a:pt x="643" y="21"/>
                </a:lnTo>
                <a:lnTo>
                  <a:pt x="643" y="28"/>
                </a:lnTo>
                <a:lnTo>
                  <a:pt x="643" y="36"/>
                </a:lnTo>
                <a:lnTo>
                  <a:pt x="643" y="43"/>
                </a:lnTo>
                <a:lnTo>
                  <a:pt x="643" y="50"/>
                </a:lnTo>
                <a:lnTo>
                  <a:pt x="643" y="58"/>
                </a:lnTo>
                <a:lnTo>
                  <a:pt x="643" y="65"/>
                </a:lnTo>
                <a:lnTo>
                  <a:pt x="643" y="71"/>
                </a:lnTo>
                <a:lnTo>
                  <a:pt x="643" y="79"/>
                </a:lnTo>
                <a:lnTo>
                  <a:pt x="643" y="86"/>
                </a:lnTo>
                <a:lnTo>
                  <a:pt x="643" y="93"/>
                </a:lnTo>
                <a:lnTo>
                  <a:pt x="643" y="101"/>
                </a:lnTo>
                <a:lnTo>
                  <a:pt x="643" y="108"/>
                </a:lnTo>
                <a:lnTo>
                  <a:pt x="643" y="115"/>
                </a:lnTo>
                <a:lnTo>
                  <a:pt x="643" y="123"/>
                </a:lnTo>
                <a:lnTo>
                  <a:pt x="643" y="130"/>
                </a:lnTo>
                <a:lnTo>
                  <a:pt x="643" y="138"/>
                </a:lnTo>
                <a:lnTo>
                  <a:pt x="643" y="145"/>
                </a:lnTo>
                <a:lnTo>
                  <a:pt x="643" y="152"/>
                </a:lnTo>
                <a:lnTo>
                  <a:pt x="643" y="160"/>
                </a:lnTo>
                <a:lnTo>
                  <a:pt x="643" y="167"/>
                </a:lnTo>
                <a:lnTo>
                  <a:pt x="643" y="174"/>
                </a:lnTo>
                <a:lnTo>
                  <a:pt x="643" y="182"/>
                </a:lnTo>
                <a:lnTo>
                  <a:pt x="643" y="189"/>
                </a:lnTo>
                <a:lnTo>
                  <a:pt x="643" y="196"/>
                </a:lnTo>
                <a:lnTo>
                  <a:pt x="643" y="204"/>
                </a:lnTo>
                <a:lnTo>
                  <a:pt x="643" y="211"/>
                </a:lnTo>
                <a:lnTo>
                  <a:pt x="643" y="211"/>
                </a:lnTo>
                <a:lnTo>
                  <a:pt x="643" y="211"/>
                </a:lnTo>
              </a:path>
            </a:pathLst>
          </a:custGeom>
          <a:solidFill>
            <a:srgbClr val="F6798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06" name="Freeform 10"/>
          <p:cNvSpPr>
            <a:spLocks/>
          </p:cNvSpPr>
          <p:nvPr/>
        </p:nvSpPr>
        <p:spPr bwMode="auto">
          <a:xfrm>
            <a:off x="4440239" y="449264"/>
            <a:ext cx="3455987" cy="6408737"/>
          </a:xfrm>
          <a:custGeom>
            <a:avLst/>
            <a:gdLst/>
            <a:ahLst/>
            <a:cxnLst>
              <a:cxn ang="0">
                <a:pos x="681" y="339"/>
              </a:cxn>
              <a:cxn ang="0">
                <a:pos x="683" y="481"/>
              </a:cxn>
              <a:cxn ang="0">
                <a:pos x="722" y="656"/>
              </a:cxn>
              <a:cxn ang="0">
                <a:pos x="784" y="799"/>
              </a:cxn>
              <a:cxn ang="0">
                <a:pos x="606" y="857"/>
              </a:cxn>
              <a:cxn ang="0">
                <a:pos x="441" y="890"/>
              </a:cxn>
              <a:cxn ang="0">
                <a:pos x="283" y="1083"/>
              </a:cxn>
              <a:cxn ang="0">
                <a:pos x="263" y="1303"/>
              </a:cxn>
              <a:cxn ang="0">
                <a:pos x="230" y="1427"/>
              </a:cxn>
              <a:cxn ang="0">
                <a:pos x="173" y="1662"/>
              </a:cxn>
              <a:cxn ang="0">
                <a:pos x="95" y="1847"/>
              </a:cxn>
              <a:cxn ang="0">
                <a:pos x="23" y="2037"/>
              </a:cxn>
              <a:cxn ang="0">
                <a:pos x="102" y="2184"/>
              </a:cxn>
              <a:cxn ang="0">
                <a:pos x="261" y="2144"/>
              </a:cxn>
              <a:cxn ang="0">
                <a:pos x="350" y="1947"/>
              </a:cxn>
              <a:cxn ang="0">
                <a:pos x="396" y="1747"/>
              </a:cxn>
              <a:cxn ang="0">
                <a:pos x="456" y="1580"/>
              </a:cxn>
              <a:cxn ang="0">
                <a:pos x="508" y="1801"/>
              </a:cxn>
              <a:cxn ang="0">
                <a:pos x="515" y="2010"/>
              </a:cxn>
              <a:cxn ang="0">
                <a:pos x="497" y="2255"/>
              </a:cxn>
              <a:cxn ang="0">
                <a:pos x="472" y="2433"/>
              </a:cxn>
              <a:cxn ang="0">
                <a:pos x="444" y="2606"/>
              </a:cxn>
              <a:cxn ang="0">
                <a:pos x="375" y="2858"/>
              </a:cxn>
              <a:cxn ang="0">
                <a:pos x="327" y="3128"/>
              </a:cxn>
              <a:cxn ang="0">
                <a:pos x="301" y="3359"/>
              </a:cxn>
              <a:cxn ang="0">
                <a:pos x="368" y="3413"/>
              </a:cxn>
              <a:cxn ang="0">
                <a:pos x="584" y="3413"/>
              </a:cxn>
              <a:cxn ang="0">
                <a:pos x="788" y="3406"/>
              </a:cxn>
              <a:cxn ang="0">
                <a:pos x="835" y="3196"/>
              </a:cxn>
              <a:cxn ang="0">
                <a:pos x="884" y="2986"/>
              </a:cxn>
              <a:cxn ang="0">
                <a:pos x="911" y="2940"/>
              </a:cxn>
              <a:cxn ang="0">
                <a:pos x="905" y="3157"/>
              </a:cxn>
              <a:cxn ang="0">
                <a:pos x="900" y="3374"/>
              </a:cxn>
              <a:cxn ang="0">
                <a:pos x="1065" y="3416"/>
              </a:cxn>
              <a:cxn ang="0">
                <a:pos x="1282" y="3413"/>
              </a:cxn>
              <a:cxn ang="0">
                <a:pos x="1386" y="3294"/>
              </a:cxn>
              <a:cxn ang="0">
                <a:pos x="1436" y="3077"/>
              </a:cxn>
              <a:cxn ang="0">
                <a:pos x="1474" y="2852"/>
              </a:cxn>
              <a:cxn ang="0">
                <a:pos x="1481" y="2646"/>
              </a:cxn>
              <a:cxn ang="0">
                <a:pos x="1444" y="2398"/>
              </a:cxn>
              <a:cxn ang="0">
                <a:pos x="1445" y="2234"/>
              </a:cxn>
              <a:cxn ang="0">
                <a:pos x="1427" y="2064"/>
              </a:cxn>
              <a:cxn ang="0">
                <a:pos x="1455" y="1882"/>
              </a:cxn>
              <a:cxn ang="0">
                <a:pos x="1463" y="1654"/>
              </a:cxn>
              <a:cxn ang="0">
                <a:pos x="1542" y="1879"/>
              </a:cxn>
              <a:cxn ang="0">
                <a:pos x="1569" y="2060"/>
              </a:cxn>
              <a:cxn ang="0">
                <a:pos x="1635" y="2251"/>
              </a:cxn>
              <a:cxn ang="0">
                <a:pos x="1819" y="2257"/>
              </a:cxn>
              <a:cxn ang="0">
                <a:pos x="1827" y="2074"/>
              </a:cxn>
              <a:cxn ang="0">
                <a:pos x="1765" y="1857"/>
              </a:cxn>
              <a:cxn ang="0">
                <a:pos x="1717" y="1673"/>
              </a:cxn>
              <a:cxn ang="0">
                <a:pos x="1685" y="1463"/>
              </a:cxn>
              <a:cxn ang="0">
                <a:pos x="1651" y="1304"/>
              </a:cxn>
              <a:cxn ang="0">
                <a:pos x="1618" y="1063"/>
              </a:cxn>
              <a:cxn ang="0">
                <a:pos x="1465" y="921"/>
              </a:cxn>
              <a:cxn ang="0">
                <a:pos x="1241" y="825"/>
              </a:cxn>
              <a:cxn ang="0">
                <a:pos x="1147" y="699"/>
              </a:cxn>
              <a:cxn ang="0">
                <a:pos x="1187" y="510"/>
              </a:cxn>
              <a:cxn ang="0">
                <a:pos x="1261" y="317"/>
              </a:cxn>
              <a:cxn ang="0">
                <a:pos x="1213" y="108"/>
              </a:cxn>
              <a:cxn ang="0">
                <a:pos x="1049" y="10"/>
              </a:cxn>
              <a:cxn ang="0">
                <a:pos x="846" y="15"/>
              </a:cxn>
              <a:cxn ang="0">
                <a:pos x="709" y="137"/>
              </a:cxn>
            </a:cxnLst>
            <a:rect l="0" t="0" r="r" b="b"/>
            <a:pathLst>
              <a:path w="1848" h="3419">
                <a:moveTo>
                  <a:pt x="688" y="213"/>
                </a:moveTo>
                <a:lnTo>
                  <a:pt x="688" y="221"/>
                </a:lnTo>
                <a:lnTo>
                  <a:pt x="687" y="229"/>
                </a:lnTo>
                <a:lnTo>
                  <a:pt x="687" y="235"/>
                </a:lnTo>
                <a:lnTo>
                  <a:pt x="687" y="241"/>
                </a:lnTo>
                <a:lnTo>
                  <a:pt x="687" y="246"/>
                </a:lnTo>
                <a:lnTo>
                  <a:pt x="688" y="251"/>
                </a:lnTo>
                <a:lnTo>
                  <a:pt x="689" y="255"/>
                </a:lnTo>
                <a:lnTo>
                  <a:pt x="690" y="259"/>
                </a:lnTo>
                <a:lnTo>
                  <a:pt x="691" y="263"/>
                </a:lnTo>
                <a:lnTo>
                  <a:pt x="692" y="266"/>
                </a:lnTo>
                <a:lnTo>
                  <a:pt x="693" y="269"/>
                </a:lnTo>
                <a:lnTo>
                  <a:pt x="694" y="272"/>
                </a:lnTo>
                <a:lnTo>
                  <a:pt x="695" y="274"/>
                </a:lnTo>
                <a:lnTo>
                  <a:pt x="696" y="277"/>
                </a:lnTo>
                <a:lnTo>
                  <a:pt x="697" y="279"/>
                </a:lnTo>
                <a:lnTo>
                  <a:pt x="698" y="282"/>
                </a:lnTo>
                <a:lnTo>
                  <a:pt x="699" y="284"/>
                </a:lnTo>
                <a:lnTo>
                  <a:pt x="699" y="287"/>
                </a:lnTo>
                <a:lnTo>
                  <a:pt x="699" y="290"/>
                </a:lnTo>
                <a:lnTo>
                  <a:pt x="699" y="294"/>
                </a:lnTo>
                <a:lnTo>
                  <a:pt x="698" y="297"/>
                </a:lnTo>
                <a:lnTo>
                  <a:pt x="697" y="302"/>
                </a:lnTo>
                <a:lnTo>
                  <a:pt x="696" y="306"/>
                </a:lnTo>
                <a:lnTo>
                  <a:pt x="694" y="311"/>
                </a:lnTo>
                <a:lnTo>
                  <a:pt x="691" y="317"/>
                </a:lnTo>
                <a:lnTo>
                  <a:pt x="688" y="323"/>
                </a:lnTo>
                <a:lnTo>
                  <a:pt x="685" y="330"/>
                </a:lnTo>
                <a:lnTo>
                  <a:pt x="685" y="330"/>
                </a:lnTo>
                <a:lnTo>
                  <a:pt x="681" y="339"/>
                </a:lnTo>
                <a:lnTo>
                  <a:pt x="678" y="347"/>
                </a:lnTo>
                <a:lnTo>
                  <a:pt x="674" y="354"/>
                </a:lnTo>
                <a:lnTo>
                  <a:pt x="671" y="362"/>
                </a:lnTo>
                <a:lnTo>
                  <a:pt x="667" y="369"/>
                </a:lnTo>
                <a:lnTo>
                  <a:pt x="663" y="376"/>
                </a:lnTo>
                <a:lnTo>
                  <a:pt x="660" y="383"/>
                </a:lnTo>
                <a:lnTo>
                  <a:pt x="656" y="389"/>
                </a:lnTo>
                <a:lnTo>
                  <a:pt x="653" y="396"/>
                </a:lnTo>
                <a:lnTo>
                  <a:pt x="649" y="401"/>
                </a:lnTo>
                <a:lnTo>
                  <a:pt x="647" y="407"/>
                </a:lnTo>
                <a:lnTo>
                  <a:pt x="644" y="412"/>
                </a:lnTo>
                <a:lnTo>
                  <a:pt x="642" y="417"/>
                </a:lnTo>
                <a:lnTo>
                  <a:pt x="640" y="422"/>
                </a:lnTo>
                <a:lnTo>
                  <a:pt x="638" y="427"/>
                </a:lnTo>
                <a:lnTo>
                  <a:pt x="637" y="431"/>
                </a:lnTo>
                <a:lnTo>
                  <a:pt x="637" y="435"/>
                </a:lnTo>
                <a:lnTo>
                  <a:pt x="637" y="439"/>
                </a:lnTo>
                <a:lnTo>
                  <a:pt x="637" y="442"/>
                </a:lnTo>
                <a:lnTo>
                  <a:pt x="639" y="445"/>
                </a:lnTo>
                <a:lnTo>
                  <a:pt x="641" y="448"/>
                </a:lnTo>
                <a:lnTo>
                  <a:pt x="643" y="451"/>
                </a:lnTo>
                <a:lnTo>
                  <a:pt x="647" y="454"/>
                </a:lnTo>
                <a:lnTo>
                  <a:pt x="651" y="456"/>
                </a:lnTo>
                <a:lnTo>
                  <a:pt x="656" y="458"/>
                </a:lnTo>
                <a:lnTo>
                  <a:pt x="656" y="458"/>
                </a:lnTo>
                <a:lnTo>
                  <a:pt x="670" y="462"/>
                </a:lnTo>
                <a:lnTo>
                  <a:pt x="678" y="468"/>
                </a:lnTo>
                <a:lnTo>
                  <a:pt x="682" y="474"/>
                </a:lnTo>
                <a:lnTo>
                  <a:pt x="683" y="479"/>
                </a:lnTo>
                <a:lnTo>
                  <a:pt x="683" y="481"/>
                </a:lnTo>
                <a:lnTo>
                  <a:pt x="683" y="481"/>
                </a:lnTo>
                <a:lnTo>
                  <a:pt x="683" y="482"/>
                </a:lnTo>
                <a:lnTo>
                  <a:pt x="683" y="485"/>
                </a:lnTo>
                <a:lnTo>
                  <a:pt x="682" y="490"/>
                </a:lnTo>
                <a:lnTo>
                  <a:pt x="681" y="497"/>
                </a:lnTo>
                <a:lnTo>
                  <a:pt x="680" y="506"/>
                </a:lnTo>
                <a:lnTo>
                  <a:pt x="680" y="516"/>
                </a:lnTo>
                <a:lnTo>
                  <a:pt x="681" y="527"/>
                </a:lnTo>
                <a:lnTo>
                  <a:pt x="683" y="538"/>
                </a:lnTo>
                <a:lnTo>
                  <a:pt x="686" y="551"/>
                </a:lnTo>
                <a:lnTo>
                  <a:pt x="686" y="551"/>
                </a:lnTo>
                <a:lnTo>
                  <a:pt x="688" y="561"/>
                </a:lnTo>
                <a:lnTo>
                  <a:pt x="690" y="570"/>
                </a:lnTo>
                <a:lnTo>
                  <a:pt x="691" y="579"/>
                </a:lnTo>
                <a:lnTo>
                  <a:pt x="691" y="587"/>
                </a:lnTo>
                <a:lnTo>
                  <a:pt x="691" y="595"/>
                </a:lnTo>
                <a:lnTo>
                  <a:pt x="691" y="603"/>
                </a:lnTo>
                <a:lnTo>
                  <a:pt x="691" y="610"/>
                </a:lnTo>
                <a:lnTo>
                  <a:pt x="690" y="616"/>
                </a:lnTo>
                <a:lnTo>
                  <a:pt x="690" y="622"/>
                </a:lnTo>
                <a:lnTo>
                  <a:pt x="690" y="628"/>
                </a:lnTo>
                <a:lnTo>
                  <a:pt x="691" y="633"/>
                </a:lnTo>
                <a:lnTo>
                  <a:pt x="693" y="637"/>
                </a:lnTo>
                <a:lnTo>
                  <a:pt x="695" y="641"/>
                </a:lnTo>
                <a:lnTo>
                  <a:pt x="698" y="644"/>
                </a:lnTo>
                <a:lnTo>
                  <a:pt x="698" y="644"/>
                </a:lnTo>
                <a:lnTo>
                  <a:pt x="703" y="649"/>
                </a:lnTo>
                <a:lnTo>
                  <a:pt x="709" y="652"/>
                </a:lnTo>
                <a:lnTo>
                  <a:pt x="715" y="654"/>
                </a:lnTo>
                <a:lnTo>
                  <a:pt x="722" y="656"/>
                </a:lnTo>
                <a:lnTo>
                  <a:pt x="729" y="657"/>
                </a:lnTo>
                <a:lnTo>
                  <a:pt x="737" y="658"/>
                </a:lnTo>
                <a:lnTo>
                  <a:pt x="744" y="657"/>
                </a:lnTo>
                <a:lnTo>
                  <a:pt x="752" y="657"/>
                </a:lnTo>
                <a:lnTo>
                  <a:pt x="760" y="656"/>
                </a:lnTo>
                <a:lnTo>
                  <a:pt x="767" y="655"/>
                </a:lnTo>
                <a:lnTo>
                  <a:pt x="775" y="654"/>
                </a:lnTo>
                <a:lnTo>
                  <a:pt x="783" y="653"/>
                </a:lnTo>
                <a:lnTo>
                  <a:pt x="791" y="653"/>
                </a:lnTo>
                <a:lnTo>
                  <a:pt x="798" y="652"/>
                </a:lnTo>
                <a:lnTo>
                  <a:pt x="805" y="652"/>
                </a:lnTo>
                <a:lnTo>
                  <a:pt x="805" y="652"/>
                </a:lnTo>
                <a:lnTo>
                  <a:pt x="807" y="657"/>
                </a:lnTo>
                <a:lnTo>
                  <a:pt x="807" y="664"/>
                </a:lnTo>
                <a:lnTo>
                  <a:pt x="808" y="671"/>
                </a:lnTo>
                <a:lnTo>
                  <a:pt x="807" y="678"/>
                </a:lnTo>
                <a:lnTo>
                  <a:pt x="807" y="687"/>
                </a:lnTo>
                <a:lnTo>
                  <a:pt x="806" y="695"/>
                </a:lnTo>
                <a:lnTo>
                  <a:pt x="805" y="705"/>
                </a:lnTo>
                <a:lnTo>
                  <a:pt x="803" y="714"/>
                </a:lnTo>
                <a:lnTo>
                  <a:pt x="802" y="723"/>
                </a:lnTo>
                <a:lnTo>
                  <a:pt x="800" y="733"/>
                </a:lnTo>
                <a:lnTo>
                  <a:pt x="798" y="743"/>
                </a:lnTo>
                <a:lnTo>
                  <a:pt x="796" y="752"/>
                </a:lnTo>
                <a:lnTo>
                  <a:pt x="794" y="761"/>
                </a:lnTo>
                <a:lnTo>
                  <a:pt x="792" y="770"/>
                </a:lnTo>
                <a:lnTo>
                  <a:pt x="790" y="778"/>
                </a:lnTo>
                <a:lnTo>
                  <a:pt x="788" y="786"/>
                </a:lnTo>
                <a:lnTo>
                  <a:pt x="786" y="793"/>
                </a:lnTo>
                <a:lnTo>
                  <a:pt x="784" y="799"/>
                </a:lnTo>
                <a:lnTo>
                  <a:pt x="783" y="805"/>
                </a:lnTo>
                <a:lnTo>
                  <a:pt x="781" y="809"/>
                </a:lnTo>
                <a:lnTo>
                  <a:pt x="781" y="812"/>
                </a:lnTo>
                <a:lnTo>
                  <a:pt x="780" y="814"/>
                </a:lnTo>
                <a:lnTo>
                  <a:pt x="780" y="815"/>
                </a:lnTo>
                <a:lnTo>
                  <a:pt x="780" y="815"/>
                </a:lnTo>
                <a:lnTo>
                  <a:pt x="773" y="817"/>
                </a:lnTo>
                <a:lnTo>
                  <a:pt x="765" y="818"/>
                </a:lnTo>
                <a:lnTo>
                  <a:pt x="758" y="820"/>
                </a:lnTo>
                <a:lnTo>
                  <a:pt x="751" y="822"/>
                </a:lnTo>
                <a:lnTo>
                  <a:pt x="744" y="824"/>
                </a:lnTo>
                <a:lnTo>
                  <a:pt x="736" y="826"/>
                </a:lnTo>
                <a:lnTo>
                  <a:pt x="729" y="827"/>
                </a:lnTo>
                <a:lnTo>
                  <a:pt x="722" y="829"/>
                </a:lnTo>
                <a:lnTo>
                  <a:pt x="715" y="831"/>
                </a:lnTo>
                <a:lnTo>
                  <a:pt x="707" y="833"/>
                </a:lnTo>
                <a:lnTo>
                  <a:pt x="700" y="834"/>
                </a:lnTo>
                <a:lnTo>
                  <a:pt x="693" y="836"/>
                </a:lnTo>
                <a:lnTo>
                  <a:pt x="686" y="838"/>
                </a:lnTo>
                <a:lnTo>
                  <a:pt x="678" y="840"/>
                </a:lnTo>
                <a:lnTo>
                  <a:pt x="671" y="841"/>
                </a:lnTo>
                <a:lnTo>
                  <a:pt x="664" y="843"/>
                </a:lnTo>
                <a:lnTo>
                  <a:pt x="657" y="845"/>
                </a:lnTo>
                <a:lnTo>
                  <a:pt x="649" y="847"/>
                </a:lnTo>
                <a:lnTo>
                  <a:pt x="642" y="848"/>
                </a:lnTo>
                <a:lnTo>
                  <a:pt x="635" y="850"/>
                </a:lnTo>
                <a:lnTo>
                  <a:pt x="627" y="852"/>
                </a:lnTo>
                <a:lnTo>
                  <a:pt x="620" y="854"/>
                </a:lnTo>
                <a:lnTo>
                  <a:pt x="613" y="855"/>
                </a:lnTo>
                <a:lnTo>
                  <a:pt x="606" y="857"/>
                </a:lnTo>
                <a:lnTo>
                  <a:pt x="598" y="859"/>
                </a:lnTo>
                <a:lnTo>
                  <a:pt x="591" y="861"/>
                </a:lnTo>
                <a:lnTo>
                  <a:pt x="584" y="862"/>
                </a:lnTo>
                <a:lnTo>
                  <a:pt x="576" y="864"/>
                </a:lnTo>
                <a:lnTo>
                  <a:pt x="569" y="866"/>
                </a:lnTo>
                <a:lnTo>
                  <a:pt x="562" y="868"/>
                </a:lnTo>
                <a:lnTo>
                  <a:pt x="554" y="869"/>
                </a:lnTo>
                <a:lnTo>
                  <a:pt x="547" y="871"/>
                </a:lnTo>
                <a:lnTo>
                  <a:pt x="540" y="873"/>
                </a:lnTo>
                <a:lnTo>
                  <a:pt x="532" y="875"/>
                </a:lnTo>
                <a:lnTo>
                  <a:pt x="532" y="875"/>
                </a:lnTo>
                <a:lnTo>
                  <a:pt x="532" y="875"/>
                </a:lnTo>
                <a:lnTo>
                  <a:pt x="531" y="875"/>
                </a:lnTo>
                <a:lnTo>
                  <a:pt x="529" y="874"/>
                </a:lnTo>
                <a:lnTo>
                  <a:pt x="527" y="874"/>
                </a:lnTo>
                <a:lnTo>
                  <a:pt x="524" y="875"/>
                </a:lnTo>
                <a:lnTo>
                  <a:pt x="521" y="875"/>
                </a:lnTo>
                <a:lnTo>
                  <a:pt x="517" y="875"/>
                </a:lnTo>
                <a:lnTo>
                  <a:pt x="512" y="875"/>
                </a:lnTo>
                <a:lnTo>
                  <a:pt x="508" y="875"/>
                </a:lnTo>
                <a:lnTo>
                  <a:pt x="502" y="876"/>
                </a:lnTo>
                <a:lnTo>
                  <a:pt x="497" y="877"/>
                </a:lnTo>
                <a:lnTo>
                  <a:pt x="491" y="878"/>
                </a:lnTo>
                <a:lnTo>
                  <a:pt x="484" y="879"/>
                </a:lnTo>
                <a:lnTo>
                  <a:pt x="478" y="880"/>
                </a:lnTo>
                <a:lnTo>
                  <a:pt x="471" y="881"/>
                </a:lnTo>
                <a:lnTo>
                  <a:pt x="463" y="883"/>
                </a:lnTo>
                <a:lnTo>
                  <a:pt x="456" y="885"/>
                </a:lnTo>
                <a:lnTo>
                  <a:pt x="449" y="888"/>
                </a:lnTo>
                <a:lnTo>
                  <a:pt x="441" y="890"/>
                </a:lnTo>
                <a:lnTo>
                  <a:pt x="433" y="893"/>
                </a:lnTo>
                <a:lnTo>
                  <a:pt x="426" y="896"/>
                </a:lnTo>
                <a:lnTo>
                  <a:pt x="418" y="900"/>
                </a:lnTo>
                <a:lnTo>
                  <a:pt x="410" y="904"/>
                </a:lnTo>
                <a:lnTo>
                  <a:pt x="402" y="909"/>
                </a:lnTo>
                <a:lnTo>
                  <a:pt x="394" y="914"/>
                </a:lnTo>
                <a:lnTo>
                  <a:pt x="387" y="919"/>
                </a:lnTo>
                <a:lnTo>
                  <a:pt x="379" y="925"/>
                </a:lnTo>
                <a:lnTo>
                  <a:pt x="372" y="931"/>
                </a:lnTo>
                <a:lnTo>
                  <a:pt x="365" y="938"/>
                </a:lnTo>
                <a:lnTo>
                  <a:pt x="358" y="946"/>
                </a:lnTo>
                <a:lnTo>
                  <a:pt x="351" y="954"/>
                </a:lnTo>
                <a:lnTo>
                  <a:pt x="345" y="962"/>
                </a:lnTo>
                <a:lnTo>
                  <a:pt x="345" y="962"/>
                </a:lnTo>
                <a:lnTo>
                  <a:pt x="339" y="968"/>
                </a:lnTo>
                <a:lnTo>
                  <a:pt x="334" y="975"/>
                </a:lnTo>
                <a:lnTo>
                  <a:pt x="329" y="981"/>
                </a:lnTo>
                <a:lnTo>
                  <a:pt x="325" y="988"/>
                </a:lnTo>
                <a:lnTo>
                  <a:pt x="320" y="995"/>
                </a:lnTo>
                <a:lnTo>
                  <a:pt x="316" y="1002"/>
                </a:lnTo>
                <a:lnTo>
                  <a:pt x="312" y="1010"/>
                </a:lnTo>
                <a:lnTo>
                  <a:pt x="308" y="1017"/>
                </a:lnTo>
                <a:lnTo>
                  <a:pt x="304" y="1025"/>
                </a:lnTo>
                <a:lnTo>
                  <a:pt x="301" y="1033"/>
                </a:lnTo>
                <a:lnTo>
                  <a:pt x="297" y="1041"/>
                </a:lnTo>
                <a:lnTo>
                  <a:pt x="294" y="1049"/>
                </a:lnTo>
                <a:lnTo>
                  <a:pt x="291" y="1058"/>
                </a:lnTo>
                <a:lnTo>
                  <a:pt x="288" y="1066"/>
                </a:lnTo>
                <a:lnTo>
                  <a:pt x="286" y="1075"/>
                </a:lnTo>
                <a:lnTo>
                  <a:pt x="283" y="1083"/>
                </a:lnTo>
                <a:lnTo>
                  <a:pt x="281" y="1092"/>
                </a:lnTo>
                <a:lnTo>
                  <a:pt x="279" y="1100"/>
                </a:lnTo>
                <a:lnTo>
                  <a:pt x="277" y="1109"/>
                </a:lnTo>
                <a:lnTo>
                  <a:pt x="275" y="1118"/>
                </a:lnTo>
                <a:lnTo>
                  <a:pt x="274" y="1127"/>
                </a:lnTo>
                <a:lnTo>
                  <a:pt x="272" y="1135"/>
                </a:lnTo>
                <a:lnTo>
                  <a:pt x="271" y="1144"/>
                </a:lnTo>
                <a:lnTo>
                  <a:pt x="270" y="1153"/>
                </a:lnTo>
                <a:lnTo>
                  <a:pt x="268" y="1161"/>
                </a:lnTo>
                <a:lnTo>
                  <a:pt x="267" y="1170"/>
                </a:lnTo>
                <a:lnTo>
                  <a:pt x="266" y="1178"/>
                </a:lnTo>
                <a:lnTo>
                  <a:pt x="266" y="1186"/>
                </a:lnTo>
                <a:lnTo>
                  <a:pt x="265" y="1195"/>
                </a:lnTo>
                <a:lnTo>
                  <a:pt x="264" y="1203"/>
                </a:lnTo>
                <a:lnTo>
                  <a:pt x="264" y="1211"/>
                </a:lnTo>
                <a:lnTo>
                  <a:pt x="263" y="1218"/>
                </a:lnTo>
                <a:lnTo>
                  <a:pt x="263" y="1226"/>
                </a:lnTo>
                <a:lnTo>
                  <a:pt x="263" y="1233"/>
                </a:lnTo>
                <a:lnTo>
                  <a:pt x="262" y="1241"/>
                </a:lnTo>
                <a:lnTo>
                  <a:pt x="262" y="1248"/>
                </a:lnTo>
                <a:lnTo>
                  <a:pt x="262" y="1254"/>
                </a:lnTo>
                <a:lnTo>
                  <a:pt x="262" y="1261"/>
                </a:lnTo>
                <a:lnTo>
                  <a:pt x="262" y="1267"/>
                </a:lnTo>
                <a:lnTo>
                  <a:pt x="262" y="1273"/>
                </a:lnTo>
                <a:lnTo>
                  <a:pt x="262" y="1279"/>
                </a:lnTo>
                <a:lnTo>
                  <a:pt x="262" y="1284"/>
                </a:lnTo>
                <a:lnTo>
                  <a:pt x="262" y="1290"/>
                </a:lnTo>
                <a:lnTo>
                  <a:pt x="262" y="1294"/>
                </a:lnTo>
                <a:lnTo>
                  <a:pt x="262" y="1299"/>
                </a:lnTo>
                <a:lnTo>
                  <a:pt x="263" y="1303"/>
                </a:lnTo>
                <a:lnTo>
                  <a:pt x="263" y="1307"/>
                </a:lnTo>
                <a:lnTo>
                  <a:pt x="263" y="1310"/>
                </a:lnTo>
                <a:lnTo>
                  <a:pt x="263" y="1313"/>
                </a:lnTo>
                <a:lnTo>
                  <a:pt x="263" y="1315"/>
                </a:lnTo>
                <a:lnTo>
                  <a:pt x="263" y="1317"/>
                </a:lnTo>
                <a:lnTo>
                  <a:pt x="264" y="1319"/>
                </a:lnTo>
                <a:lnTo>
                  <a:pt x="264" y="1320"/>
                </a:lnTo>
                <a:lnTo>
                  <a:pt x="264" y="1321"/>
                </a:lnTo>
                <a:lnTo>
                  <a:pt x="264" y="1321"/>
                </a:lnTo>
                <a:lnTo>
                  <a:pt x="264" y="1321"/>
                </a:lnTo>
                <a:lnTo>
                  <a:pt x="264" y="1322"/>
                </a:lnTo>
                <a:lnTo>
                  <a:pt x="263" y="1323"/>
                </a:lnTo>
                <a:lnTo>
                  <a:pt x="263" y="1324"/>
                </a:lnTo>
                <a:lnTo>
                  <a:pt x="262" y="1327"/>
                </a:lnTo>
                <a:lnTo>
                  <a:pt x="261" y="1329"/>
                </a:lnTo>
                <a:lnTo>
                  <a:pt x="260" y="1333"/>
                </a:lnTo>
                <a:lnTo>
                  <a:pt x="258" y="1337"/>
                </a:lnTo>
                <a:lnTo>
                  <a:pt x="257" y="1341"/>
                </a:lnTo>
                <a:lnTo>
                  <a:pt x="255" y="1346"/>
                </a:lnTo>
                <a:lnTo>
                  <a:pt x="254" y="1352"/>
                </a:lnTo>
                <a:lnTo>
                  <a:pt x="252" y="1358"/>
                </a:lnTo>
                <a:lnTo>
                  <a:pt x="250" y="1364"/>
                </a:lnTo>
                <a:lnTo>
                  <a:pt x="247" y="1371"/>
                </a:lnTo>
                <a:lnTo>
                  <a:pt x="245" y="1378"/>
                </a:lnTo>
                <a:lnTo>
                  <a:pt x="243" y="1385"/>
                </a:lnTo>
                <a:lnTo>
                  <a:pt x="240" y="1393"/>
                </a:lnTo>
                <a:lnTo>
                  <a:pt x="238" y="1401"/>
                </a:lnTo>
                <a:lnTo>
                  <a:pt x="235" y="1409"/>
                </a:lnTo>
                <a:lnTo>
                  <a:pt x="232" y="1418"/>
                </a:lnTo>
                <a:lnTo>
                  <a:pt x="230" y="1427"/>
                </a:lnTo>
                <a:lnTo>
                  <a:pt x="227" y="1435"/>
                </a:lnTo>
                <a:lnTo>
                  <a:pt x="224" y="1445"/>
                </a:lnTo>
                <a:lnTo>
                  <a:pt x="221" y="1454"/>
                </a:lnTo>
                <a:lnTo>
                  <a:pt x="219" y="1463"/>
                </a:lnTo>
                <a:lnTo>
                  <a:pt x="216" y="1473"/>
                </a:lnTo>
                <a:lnTo>
                  <a:pt x="213" y="1482"/>
                </a:lnTo>
                <a:lnTo>
                  <a:pt x="210" y="1491"/>
                </a:lnTo>
                <a:lnTo>
                  <a:pt x="207" y="1501"/>
                </a:lnTo>
                <a:lnTo>
                  <a:pt x="205" y="1511"/>
                </a:lnTo>
                <a:lnTo>
                  <a:pt x="202" y="1520"/>
                </a:lnTo>
                <a:lnTo>
                  <a:pt x="199" y="1529"/>
                </a:lnTo>
                <a:lnTo>
                  <a:pt x="197" y="1539"/>
                </a:lnTo>
                <a:lnTo>
                  <a:pt x="194" y="1548"/>
                </a:lnTo>
                <a:lnTo>
                  <a:pt x="192" y="1557"/>
                </a:lnTo>
                <a:lnTo>
                  <a:pt x="190" y="1566"/>
                </a:lnTo>
                <a:lnTo>
                  <a:pt x="187" y="1574"/>
                </a:lnTo>
                <a:lnTo>
                  <a:pt x="185" y="1583"/>
                </a:lnTo>
                <a:lnTo>
                  <a:pt x="183" y="1591"/>
                </a:lnTo>
                <a:lnTo>
                  <a:pt x="182" y="1599"/>
                </a:lnTo>
                <a:lnTo>
                  <a:pt x="180" y="1607"/>
                </a:lnTo>
                <a:lnTo>
                  <a:pt x="179" y="1614"/>
                </a:lnTo>
                <a:lnTo>
                  <a:pt x="177" y="1621"/>
                </a:lnTo>
                <a:lnTo>
                  <a:pt x="176" y="1627"/>
                </a:lnTo>
                <a:lnTo>
                  <a:pt x="175" y="1634"/>
                </a:lnTo>
                <a:lnTo>
                  <a:pt x="174" y="1639"/>
                </a:lnTo>
                <a:lnTo>
                  <a:pt x="174" y="1645"/>
                </a:lnTo>
                <a:lnTo>
                  <a:pt x="173" y="1650"/>
                </a:lnTo>
                <a:lnTo>
                  <a:pt x="173" y="1654"/>
                </a:lnTo>
                <a:lnTo>
                  <a:pt x="173" y="1654"/>
                </a:lnTo>
                <a:lnTo>
                  <a:pt x="173" y="1662"/>
                </a:lnTo>
                <a:lnTo>
                  <a:pt x="172" y="1671"/>
                </a:lnTo>
                <a:lnTo>
                  <a:pt x="171" y="1680"/>
                </a:lnTo>
                <a:lnTo>
                  <a:pt x="170" y="1689"/>
                </a:lnTo>
                <a:lnTo>
                  <a:pt x="168" y="1698"/>
                </a:lnTo>
                <a:lnTo>
                  <a:pt x="166" y="1708"/>
                </a:lnTo>
                <a:lnTo>
                  <a:pt x="163" y="1717"/>
                </a:lnTo>
                <a:lnTo>
                  <a:pt x="161" y="1725"/>
                </a:lnTo>
                <a:lnTo>
                  <a:pt x="158" y="1735"/>
                </a:lnTo>
                <a:lnTo>
                  <a:pt x="155" y="1744"/>
                </a:lnTo>
                <a:lnTo>
                  <a:pt x="152" y="1753"/>
                </a:lnTo>
                <a:lnTo>
                  <a:pt x="149" y="1761"/>
                </a:lnTo>
                <a:lnTo>
                  <a:pt x="146" y="1769"/>
                </a:lnTo>
                <a:lnTo>
                  <a:pt x="143" y="1777"/>
                </a:lnTo>
                <a:lnTo>
                  <a:pt x="140" y="1785"/>
                </a:lnTo>
                <a:lnTo>
                  <a:pt x="137" y="1792"/>
                </a:lnTo>
                <a:lnTo>
                  <a:pt x="134" y="1798"/>
                </a:lnTo>
                <a:lnTo>
                  <a:pt x="132" y="1803"/>
                </a:lnTo>
                <a:lnTo>
                  <a:pt x="130" y="1808"/>
                </a:lnTo>
                <a:lnTo>
                  <a:pt x="128" y="1812"/>
                </a:lnTo>
                <a:lnTo>
                  <a:pt x="126" y="1816"/>
                </a:lnTo>
                <a:lnTo>
                  <a:pt x="125" y="1818"/>
                </a:lnTo>
                <a:lnTo>
                  <a:pt x="124" y="1820"/>
                </a:lnTo>
                <a:lnTo>
                  <a:pt x="124" y="1820"/>
                </a:lnTo>
                <a:lnTo>
                  <a:pt x="124" y="1820"/>
                </a:lnTo>
                <a:lnTo>
                  <a:pt x="119" y="1824"/>
                </a:lnTo>
                <a:lnTo>
                  <a:pt x="113" y="1828"/>
                </a:lnTo>
                <a:lnTo>
                  <a:pt x="108" y="1833"/>
                </a:lnTo>
                <a:lnTo>
                  <a:pt x="104" y="1837"/>
                </a:lnTo>
                <a:lnTo>
                  <a:pt x="99" y="1842"/>
                </a:lnTo>
                <a:lnTo>
                  <a:pt x="95" y="1847"/>
                </a:lnTo>
                <a:lnTo>
                  <a:pt x="91" y="1852"/>
                </a:lnTo>
                <a:lnTo>
                  <a:pt x="87" y="1857"/>
                </a:lnTo>
                <a:lnTo>
                  <a:pt x="83" y="1862"/>
                </a:lnTo>
                <a:lnTo>
                  <a:pt x="79" y="1867"/>
                </a:lnTo>
                <a:lnTo>
                  <a:pt x="76" y="1873"/>
                </a:lnTo>
                <a:lnTo>
                  <a:pt x="72" y="1878"/>
                </a:lnTo>
                <a:lnTo>
                  <a:pt x="69" y="1884"/>
                </a:lnTo>
                <a:lnTo>
                  <a:pt x="66" y="1890"/>
                </a:lnTo>
                <a:lnTo>
                  <a:pt x="63" y="1896"/>
                </a:lnTo>
                <a:lnTo>
                  <a:pt x="61" y="1902"/>
                </a:lnTo>
                <a:lnTo>
                  <a:pt x="58" y="1908"/>
                </a:lnTo>
                <a:lnTo>
                  <a:pt x="55" y="1914"/>
                </a:lnTo>
                <a:lnTo>
                  <a:pt x="53" y="1920"/>
                </a:lnTo>
                <a:lnTo>
                  <a:pt x="51" y="1927"/>
                </a:lnTo>
                <a:lnTo>
                  <a:pt x="49" y="1933"/>
                </a:lnTo>
                <a:lnTo>
                  <a:pt x="46" y="1940"/>
                </a:lnTo>
                <a:lnTo>
                  <a:pt x="44" y="1947"/>
                </a:lnTo>
                <a:lnTo>
                  <a:pt x="42" y="1953"/>
                </a:lnTo>
                <a:lnTo>
                  <a:pt x="41" y="1960"/>
                </a:lnTo>
                <a:lnTo>
                  <a:pt x="39" y="1967"/>
                </a:lnTo>
                <a:lnTo>
                  <a:pt x="37" y="1974"/>
                </a:lnTo>
                <a:lnTo>
                  <a:pt x="35" y="1981"/>
                </a:lnTo>
                <a:lnTo>
                  <a:pt x="34" y="1988"/>
                </a:lnTo>
                <a:lnTo>
                  <a:pt x="32" y="1995"/>
                </a:lnTo>
                <a:lnTo>
                  <a:pt x="31" y="2002"/>
                </a:lnTo>
                <a:lnTo>
                  <a:pt x="29" y="2009"/>
                </a:lnTo>
                <a:lnTo>
                  <a:pt x="28" y="2016"/>
                </a:lnTo>
                <a:lnTo>
                  <a:pt x="26" y="2023"/>
                </a:lnTo>
                <a:lnTo>
                  <a:pt x="25" y="2030"/>
                </a:lnTo>
                <a:lnTo>
                  <a:pt x="23" y="2037"/>
                </a:lnTo>
                <a:lnTo>
                  <a:pt x="22" y="2044"/>
                </a:lnTo>
                <a:lnTo>
                  <a:pt x="20" y="2051"/>
                </a:lnTo>
                <a:lnTo>
                  <a:pt x="19" y="2058"/>
                </a:lnTo>
                <a:lnTo>
                  <a:pt x="18" y="2065"/>
                </a:lnTo>
                <a:lnTo>
                  <a:pt x="16" y="2072"/>
                </a:lnTo>
                <a:lnTo>
                  <a:pt x="14" y="2079"/>
                </a:lnTo>
                <a:lnTo>
                  <a:pt x="13" y="2086"/>
                </a:lnTo>
                <a:lnTo>
                  <a:pt x="11" y="2093"/>
                </a:lnTo>
                <a:lnTo>
                  <a:pt x="9" y="2100"/>
                </a:lnTo>
                <a:lnTo>
                  <a:pt x="8" y="2107"/>
                </a:lnTo>
                <a:lnTo>
                  <a:pt x="6" y="2114"/>
                </a:lnTo>
                <a:lnTo>
                  <a:pt x="4" y="2121"/>
                </a:lnTo>
                <a:lnTo>
                  <a:pt x="2" y="2128"/>
                </a:lnTo>
                <a:lnTo>
                  <a:pt x="0" y="2134"/>
                </a:lnTo>
                <a:lnTo>
                  <a:pt x="0" y="2134"/>
                </a:lnTo>
                <a:lnTo>
                  <a:pt x="7" y="2139"/>
                </a:lnTo>
                <a:lnTo>
                  <a:pt x="14" y="2143"/>
                </a:lnTo>
                <a:lnTo>
                  <a:pt x="21" y="2147"/>
                </a:lnTo>
                <a:lnTo>
                  <a:pt x="28" y="2151"/>
                </a:lnTo>
                <a:lnTo>
                  <a:pt x="35" y="2154"/>
                </a:lnTo>
                <a:lnTo>
                  <a:pt x="42" y="2158"/>
                </a:lnTo>
                <a:lnTo>
                  <a:pt x="49" y="2161"/>
                </a:lnTo>
                <a:lnTo>
                  <a:pt x="56" y="2165"/>
                </a:lnTo>
                <a:lnTo>
                  <a:pt x="62" y="2168"/>
                </a:lnTo>
                <a:lnTo>
                  <a:pt x="69" y="2171"/>
                </a:lnTo>
                <a:lnTo>
                  <a:pt x="76" y="2174"/>
                </a:lnTo>
                <a:lnTo>
                  <a:pt x="82" y="2176"/>
                </a:lnTo>
                <a:lnTo>
                  <a:pt x="89" y="2179"/>
                </a:lnTo>
                <a:lnTo>
                  <a:pt x="96" y="2182"/>
                </a:lnTo>
                <a:lnTo>
                  <a:pt x="102" y="2184"/>
                </a:lnTo>
                <a:lnTo>
                  <a:pt x="109" y="2186"/>
                </a:lnTo>
                <a:lnTo>
                  <a:pt x="115" y="2188"/>
                </a:lnTo>
                <a:lnTo>
                  <a:pt x="122" y="2191"/>
                </a:lnTo>
                <a:lnTo>
                  <a:pt x="129" y="2193"/>
                </a:lnTo>
                <a:lnTo>
                  <a:pt x="135" y="2195"/>
                </a:lnTo>
                <a:lnTo>
                  <a:pt x="142" y="2196"/>
                </a:lnTo>
                <a:lnTo>
                  <a:pt x="149" y="2198"/>
                </a:lnTo>
                <a:lnTo>
                  <a:pt x="155" y="2200"/>
                </a:lnTo>
                <a:lnTo>
                  <a:pt x="162" y="2202"/>
                </a:lnTo>
                <a:lnTo>
                  <a:pt x="169" y="2203"/>
                </a:lnTo>
                <a:lnTo>
                  <a:pt x="176" y="2205"/>
                </a:lnTo>
                <a:lnTo>
                  <a:pt x="183" y="2206"/>
                </a:lnTo>
                <a:lnTo>
                  <a:pt x="190" y="2208"/>
                </a:lnTo>
                <a:lnTo>
                  <a:pt x="197" y="2209"/>
                </a:lnTo>
                <a:lnTo>
                  <a:pt x="204" y="2210"/>
                </a:lnTo>
                <a:lnTo>
                  <a:pt x="211" y="2212"/>
                </a:lnTo>
                <a:lnTo>
                  <a:pt x="218" y="2213"/>
                </a:lnTo>
                <a:lnTo>
                  <a:pt x="226" y="2214"/>
                </a:lnTo>
                <a:lnTo>
                  <a:pt x="226" y="2214"/>
                </a:lnTo>
                <a:lnTo>
                  <a:pt x="229" y="2208"/>
                </a:lnTo>
                <a:lnTo>
                  <a:pt x="232" y="2201"/>
                </a:lnTo>
                <a:lnTo>
                  <a:pt x="235" y="2195"/>
                </a:lnTo>
                <a:lnTo>
                  <a:pt x="238" y="2189"/>
                </a:lnTo>
                <a:lnTo>
                  <a:pt x="241" y="2182"/>
                </a:lnTo>
                <a:lnTo>
                  <a:pt x="245" y="2176"/>
                </a:lnTo>
                <a:lnTo>
                  <a:pt x="248" y="2170"/>
                </a:lnTo>
                <a:lnTo>
                  <a:pt x="251" y="2163"/>
                </a:lnTo>
                <a:lnTo>
                  <a:pt x="254" y="2157"/>
                </a:lnTo>
                <a:lnTo>
                  <a:pt x="258" y="2151"/>
                </a:lnTo>
                <a:lnTo>
                  <a:pt x="261" y="2144"/>
                </a:lnTo>
                <a:lnTo>
                  <a:pt x="264" y="2138"/>
                </a:lnTo>
                <a:lnTo>
                  <a:pt x="267" y="2131"/>
                </a:lnTo>
                <a:lnTo>
                  <a:pt x="271" y="2125"/>
                </a:lnTo>
                <a:lnTo>
                  <a:pt x="274" y="2118"/>
                </a:lnTo>
                <a:lnTo>
                  <a:pt x="277" y="2112"/>
                </a:lnTo>
                <a:lnTo>
                  <a:pt x="281" y="2106"/>
                </a:lnTo>
                <a:lnTo>
                  <a:pt x="284" y="2099"/>
                </a:lnTo>
                <a:lnTo>
                  <a:pt x="287" y="2093"/>
                </a:lnTo>
                <a:lnTo>
                  <a:pt x="291" y="2086"/>
                </a:lnTo>
                <a:lnTo>
                  <a:pt x="294" y="2080"/>
                </a:lnTo>
                <a:lnTo>
                  <a:pt x="297" y="2073"/>
                </a:lnTo>
                <a:lnTo>
                  <a:pt x="300" y="2067"/>
                </a:lnTo>
                <a:lnTo>
                  <a:pt x="303" y="2060"/>
                </a:lnTo>
                <a:lnTo>
                  <a:pt x="307" y="2054"/>
                </a:lnTo>
                <a:lnTo>
                  <a:pt x="310" y="2047"/>
                </a:lnTo>
                <a:lnTo>
                  <a:pt x="313" y="2040"/>
                </a:lnTo>
                <a:lnTo>
                  <a:pt x="316" y="2034"/>
                </a:lnTo>
                <a:lnTo>
                  <a:pt x="319" y="2027"/>
                </a:lnTo>
                <a:lnTo>
                  <a:pt x="322" y="2021"/>
                </a:lnTo>
                <a:lnTo>
                  <a:pt x="325" y="2014"/>
                </a:lnTo>
                <a:lnTo>
                  <a:pt x="327" y="2007"/>
                </a:lnTo>
                <a:lnTo>
                  <a:pt x="330" y="2001"/>
                </a:lnTo>
                <a:lnTo>
                  <a:pt x="333" y="1994"/>
                </a:lnTo>
                <a:lnTo>
                  <a:pt x="335" y="1987"/>
                </a:lnTo>
                <a:lnTo>
                  <a:pt x="338" y="1981"/>
                </a:lnTo>
                <a:lnTo>
                  <a:pt x="341" y="1974"/>
                </a:lnTo>
                <a:lnTo>
                  <a:pt x="343" y="1967"/>
                </a:lnTo>
                <a:lnTo>
                  <a:pt x="345" y="1961"/>
                </a:lnTo>
                <a:lnTo>
                  <a:pt x="348" y="1954"/>
                </a:lnTo>
                <a:lnTo>
                  <a:pt x="350" y="1947"/>
                </a:lnTo>
                <a:lnTo>
                  <a:pt x="352" y="1940"/>
                </a:lnTo>
                <a:lnTo>
                  <a:pt x="354" y="1934"/>
                </a:lnTo>
                <a:lnTo>
                  <a:pt x="356" y="1927"/>
                </a:lnTo>
                <a:lnTo>
                  <a:pt x="358" y="1920"/>
                </a:lnTo>
                <a:lnTo>
                  <a:pt x="360" y="1913"/>
                </a:lnTo>
                <a:lnTo>
                  <a:pt x="361" y="1906"/>
                </a:lnTo>
                <a:lnTo>
                  <a:pt x="363" y="1899"/>
                </a:lnTo>
                <a:lnTo>
                  <a:pt x="364" y="1892"/>
                </a:lnTo>
                <a:lnTo>
                  <a:pt x="366" y="1886"/>
                </a:lnTo>
                <a:lnTo>
                  <a:pt x="367" y="1879"/>
                </a:lnTo>
                <a:lnTo>
                  <a:pt x="368" y="1872"/>
                </a:lnTo>
                <a:lnTo>
                  <a:pt x="369" y="1865"/>
                </a:lnTo>
                <a:lnTo>
                  <a:pt x="370" y="1858"/>
                </a:lnTo>
                <a:lnTo>
                  <a:pt x="371" y="1851"/>
                </a:lnTo>
                <a:lnTo>
                  <a:pt x="371" y="1844"/>
                </a:lnTo>
                <a:lnTo>
                  <a:pt x="372" y="1837"/>
                </a:lnTo>
                <a:lnTo>
                  <a:pt x="372" y="1830"/>
                </a:lnTo>
                <a:lnTo>
                  <a:pt x="372" y="1822"/>
                </a:lnTo>
                <a:lnTo>
                  <a:pt x="372" y="1815"/>
                </a:lnTo>
                <a:lnTo>
                  <a:pt x="372" y="1815"/>
                </a:lnTo>
                <a:lnTo>
                  <a:pt x="375" y="1808"/>
                </a:lnTo>
                <a:lnTo>
                  <a:pt x="377" y="1802"/>
                </a:lnTo>
                <a:lnTo>
                  <a:pt x="379" y="1795"/>
                </a:lnTo>
                <a:lnTo>
                  <a:pt x="382" y="1788"/>
                </a:lnTo>
                <a:lnTo>
                  <a:pt x="384" y="1781"/>
                </a:lnTo>
                <a:lnTo>
                  <a:pt x="387" y="1774"/>
                </a:lnTo>
                <a:lnTo>
                  <a:pt x="389" y="1767"/>
                </a:lnTo>
                <a:lnTo>
                  <a:pt x="391" y="1760"/>
                </a:lnTo>
                <a:lnTo>
                  <a:pt x="394" y="1753"/>
                </a:lnTo>
                <a:lnTo>
                  <a:pt x="396" y="1747"/>
                </a:lnTo>
                <a:lnTo>
                  <a:pt x="398" y="1740"/>
                </a:lnTo>
                <a:lnTo>
                  <a:pt x="401" y="1733"/>
                </a:lnTo>
                <a:lnTo>
                  <a:pt x="403" y="1726"/>
                </a:lnTo>
                <a:lnTo>
                  <a:pt x="405" y="1720"/>
                </a:lnTo>
                <a:lnTo>
                  <a:pt x="408" y="1713"/>
                </a:lnTo>
                <a:lnTo>
                  <a:pt x="410" y="1706"/>
                </a:lnTo>
                <a:lnTo>
                  <a:pt x="413" y="1699"/>
                </a:lnTo>
                <a:lnTo>
                  <a:pt x="415" y="1692"/>
                </a:lnTo>
                <a:lnTo>
                  <a:pt x="417" y="1685"/>
                </a:lnTo>
                <a:lnTo>
                  <a:pt x="420" y="1679"/>
                </a:lnTo>
                <a:lnTo>
                  <a:pt x="422" y="1672"/>
                </a:lnTo>
                <a:lnTo>
                  <a:pt x="424" y="1665"/>
                </a:lnTo>
                <a:lnTo>
                  <a:pt x="427" y="1658"/>
                </a:lnTo>
                <a:lnTo>
                  <a:pt x="429" y="1651"/>
                </a:lnTo>
                <a:lnTo>
                  <a:pt x="431" y="1644"/>
                </a:lnTo>
                <a:lnTo>
                  <a:pt x="434" y="1637"/>
                </a:lnTo>
                <a:lnTo>
                  <a:pt x="436" y="1630"/>
                </a:lnTo>
                <a:lnTo>
                  <a:pt x="438" y="1623"/>
                </a:lnTo>
                <a:lnTo>
                  <a:pt x="441" y="1616"/>
                </a:lnTo>
                <a:lnTo>
                  <a:pt x="443" y="1609"/>
                </a:lnTo>
                <a:lnTo>
                  <a:pt x="445" y="1603"/>
                </a:lnTo>
                <a:lnTo>
                  <a:pt x="448" y="1596"/>
                </a:lnTo>
                <a:lnTo>
                  <a:pt x="450" y="1589"/>
                </a:lnTo>
                <a:lnTo>
                  <a:pt x="453" y="1582"/>
                </a:lnTo>
                <a:lnTo>
                  <a:pt x="455" y="1575"/>
                </a:lnTo>
                <a:lnTo>
                  <a:pt x="455" y="1575"/>
                </a:lnTo>
                <a:lnTo>
                  <a:pt x="455" y="1575"/>
                </a:lnTo>
                <a:lnTo>
                  <a:pt x="455" y="1576"/>
                </a:lnTo>
                <a:lnTo>
                  <a:pt x="456" y="1578"/>
                </a:lnTo>
                <a:lnTo>
                  <a:pt x="456" y="1580"/>
                </a:lnTo>
                <a:lnTo>
                  <a:pt x="457" y="1582"/>
                </a:lnTo>
                <a:lnTo>
                  <a:pt x="458" y="1586"/>
                </a:lnTo>
                <a:lnTo>
                  <a:pt x="459" y="1589"/>
                </a:lnTo>
                <a:lnTo>
                  <a:pt x="460" y="1593"/>
                </a:lnTo>
                <a:lnTo>
                  <a:pt x="461" y="1598"/>
                </a:lnTo>
                <a:lnTo>
                  <a:pt x="463" y="1603"/>
                </a:lnTo>
                <a:lnTo>
                  <a:pt x="464" y="1609"/>
                </a:lnTo>
                <a:lnTo>
                  <a:pt x="466" y="1615"/>
                </a:lnTo>
                <a:lnTo>
                  <a:pt x="467" y="1621"/>
                </a:lnTo>
                <a:lnTo>
                  <a:pt x="469" y="1627"/>
                </a:lnTo>
                <a:lnTo>
                  <a:pt x="471" y="1634"/>
                </a:lnTo>
                <a:lnTo>
                  <a:pt x="473" y="1642"/>
                </a:lnTo>
                <a:lnTo>
                  <a:pt x="475" y="1649"/>
                </a:lnTo>
                <a:lnTo>
                  <a:pt x="477" y="1657"/>
                </a:lnTo>
                <a:lnTo>
                  <a:pt x="479" y="1665"/>
                </a:lnTo>
                <a:lnTo>
                  <a:pt x="481" y="1674"/>
                </a:lnTo>
                <a:lnTo>
                  <a:pt x="483" y="1682"/>
                </a:lnTo>
                <a:lnTo>
                  <a:pt x="485" y="1691"/>
                </a:lnTo>
                <a:lnTo>
                  <a:pt x="487" y="1700"/>
                </a:lnTo>
                <a:lnTo>
                  <a:pt x="489" y="1709"/>
                </a:lnTo>
                <a:lnTo>
                  <a:pt x="491" y="1718"/>
                </a:lnTo>
                <a:lnTo>
                  <a:pt x="493" y="1726"/>
                </a:lnTo>
                <a:lnTo>
                  <a:pt x="495" y="1735"/>
                </a:lnTo>
                <a:lnTo>
                  <a:pt x="497" y="1745"/>
                </a:lnTo>
                <a:lnTo>
                  <a:pt x="499" y="1754"/>
                </a:lnTo>
                <a:lnTo>
                  <a:pt x="501" y="1764"/>
                </a:lnTo>
                <a:lnTo>
                  <a:pt x="503" y="1773"/>
                </a:lnTo>
                <a:lnTo>
                  <a:pt x="505" y="1782"/>
                </a:lnTo>
                <a:lnTo>
                  <a:pt x="506" y="1792"/>
                </a:lnTo>
                <a:lnTo>
                  <a:pt x="508" y="1801"/>
                </a:lnTo>
                <a:lnTo>
                  <a:pt x="510" y="1810"/>
                </a:lnTo>
                <a:lnTo>
                  <a:pt x="511" y="1819"/>
                </a:lnTo>
                <a:lnTo>
                  <a:pt x="512" y="1828"/>
                </a:lnTo>
                <a:lnTo>
                  <a:pt x="514" y="1837"/>
                </a:lnTo>
                <a:lnTo>
                  <a:pt x="515" y="1846"/>
                </a:lnTo>
                <a:lnTo>
                  <a:pt x="516" y="1854"/>
                </a:lnTo>
                <a:lnTo>
                  <a:pt x="517" y="1862"/>
                </a:lnTo>
                <a:lnTo>
                  <a:pt x="518" y="1870"/>
                </a:lnTo>
                <a:lnTo>
                  <a:pt x="518" y="1878"/>
                </a:lnTo>
                <a:lnTo>
                  <a:pt x="519" y="1885"/>
                </a:lnTo>
                <a:lnTo>
                  <a:pt x="519" y="1892"/>
                </a:lnTo>
                <a:lnTo>
                  <a:pt x="519" y="1899"/>
                </a:lnTo>
                <a:lnTo>
                  <a:pt x="519" y="1906"/>
                </a:lnTo>
                <a:lnTo>
                  <a:pt x="519" y="1912"/>
                </a:lnTo>
                <a:lnTo>
                  <a:pt x="519" y="1912"/>
                </a:lnTo>
                <a:lnTo>
                  <a:pt x="519" y="1915"/>
                </a:lnTo>
                <a:lnTo>
                  <a:pt x="518" y="1919"/>
                </a:lnTo>
                <a:lnTo>
                  <a:pt x="518" y="1924"/>
                </a:lnTo>
                <a:lnTo>
                  <a:pt x="518" y="1929"/>
                </a:lnTo>
                <a:lnTo>
                  <a:pt x="518" y="1935"/>
                </a:lnTo>
                <a:lnTo>
                  <a:pt x="518" y="1941"/>
                </a:lnTo>
                <a:lnTo>
                  <a:pt x="517" y="1947"/>
                </a:lnTo>
                <a:lnTo>
                  <a:pt x="517" y="1954"/>
                </a:lnTo>
                <a:lnTo>
                  <a:pt x="517" y="1961"/>
                </a:lnTo>
                <a:lnTo>
                  <a:pt x="517" y="1969"/>
                </a:lnTo>
                <a:lnTo>
                  <a:pt x="516" y="1976"/>
                </a:lnTo>
                <a:lnTo>
                  <a:pt x="516" y="1984"/>
                </a:lnTo>
                <a:lnTo>
                  <a:pt x="516" y="1992"/>
                </a:lnTo>
                <a:lnTo>
                  <a:pt x="516" y="2001"/>
                </a:lnTo>
                <a:lnTo>
                  <a:pt x="515" y="2010"/>
                </a:lnTo>
                <a:lnTo>
                  <a:pt x="515" y="2018"/>
                </a:lnTo>
                <a:lnTo>
                  <a:pt x="515" y="2028"/>
                </a:lnTo>
                <a:lnTo>
                  <a:pt x="514" y="2037"/>
                </a:lnTo>
                <a:lnTo>
                  <a:pt x="514" y="2046"/>
                </a:lnTo>
                <a:lnTo>
                  <a:pt x="514" y="2055"/>
                </a:lnTo>
                <a:lnTo>
                  <a:pt x="513" y="2065"/>
                </a:lnTo>
                <a:lnTo>
                  <a:pt x="513" y="2074"/>
                </a:lnTo>
                <a:lnTo>
                  <a:pt x="512" y="2084"/>
                </a:lnTo>
                <a:lnTo>
                  <a:pt x="512" y="2093"/>
                </a:lnTo>
                <a:lnTo>
                  <a:pt x="511" y="2103"/>
                </a:lnTo>
                <a:lnTo>
                  <a:pt x="511" y="2112"/>
                </a:lnTo>
                <a:lnTo>
                  <a:pt x="510" y="2122"/>
                </a:lnTo>
                <a:lnTo>
                  <a:pt x="510" y="2131"/>
                </a:lnTo>
                <a:lnTo>
                  <a:pt x="509" y="2140"/>
                </a:lnTo>
                <a:lnTo>
                  <a:pt x="509" y="2150"/>
                </a:lnTo>
                <a:lnTo>
                  <a:pt x="508" y="2158"/>
                </a:lnTo>
                <a:lnTo>
                  <a:pt x="507" y="2167"/>
                </a:lnTo>
                <a:lnTo>
                  <a:pt x="507" y="2176"/>
                </a:lnTo>
                <a:lnTo>
                  <a:pt x="506" y="2184"/>
                </a:lnTo>
                <a:lnTo>
                  <a:pt x="505" y="2192"/>
                </a:lnTo>
                <a:lnTo>
                  <a:pt x="505" y="2200"/>
                </a:lnTo>
                <a:lnTo>
                  <a:pt x="504" y="2208"/>
                </a:lnTo>
                <a:lnTo>
                  <a:pt x="503" y="2215"/>
                </a:lnTo>
                <a:lnTo>
                  <a:pt x="502" y="2222"/>
                </a:lnTo>
                <a:lnTo>
                  <a:pt x="502" y="2228"/>
                </a:lnTo>
                <a:lnTo>
                  <a:pt x="501" y="2234"/>
                </a:lnTo>
                <a:lnTo>
                  <a:pt x="500" y="2240"/>
                </a:lnTo>
                <a:lnTo>
                  <a:pt x="499" y="2245"/>
                </a:lnTo>
                <a:lnTo>
                  <a:pt x="498" y="2250"/>
                </a:lnTo>
                <a:lnTo>
                  <a:pt x="497" y="2255"/>
                </a:lnTo>
                <a:lnTo>
                  <a:pt x="496" y="2259"/>
                </a:lnTo>
                <a:lnTo>
                  <a:pt x="495" y="2262"/>
                </a:lnTo>
                <a:lnTo>
                  <a:pt x="494" y="2265"/>
                </a:lnTo>
                <a:lnTo>
                  <a:pt x="493" y="2267"/>
                </a:lnTo>
                <a:lnTo>
                  <a:pt x="493" y="2267"/>
                </a:lnTo>
                <a:lnTo>
                  <a:pt x="493" y="2268"/>
                </a:lnTo>
                <a:lnTo>
                  <a:pt x="492" y="2269"/>
                </a:lnTo>
                <a:lnTo>
                  <a:pt x="492" y="2272"/>
                </a:lnTo>
                <a:lnTo>
                  <a:pt x="491" y="2276"/>
                </a:lnTo>
                <a:lnTo>
                  <a:pt x="490" y="2281"/>
                </a:lnTo>
                <a:lnTo>
                  <a:pt x="489" y="2286"/>
                </a:lnTo>
                <a:lnTo>
                  <a:pt x="487" y="2292"/>
                </a:lnTo>
                <a:lnTo>
                  <a:pt x="486" y="2299"/>
                </a:lnTo>
                <a:lnTo>
                  <a:pt x="484" y="2307"/>
                </a:lnTo>
                <a:lnTo>
                  <a:pt x="483" y="2315"/>
                </a:lnTo>
                <a:lnTo>
                  <a:pt x="481" y="2324"/>
                </a:lnTo>
                <a:lnTo>
                  <a:pt x="480" y="2333"/>
                </a:lnTo>
                <a:lnTo>
                  <a:pt x="479" y="2342"/>
                </a:lnTo>
                <a:lnTo>
                  <a:pt x="477" y="2352"/>
                </a:lnTo>
                <a:lnTo>
                  <a:pt x="476" y="2362"/>
                </a:lnTo>
                <a:lnTo>
                  <a:pt x="475" y="2372"/>
                </a:lnTo>
                <a:lnTo>
                  <a:pt x="474" y="2382"/>
                </a:lnTo>
                <a:lnTo>
                  <a:pt x="473" y="2392"/>
                </a:lnTo>
                <a:lnTo>
                  <a:pt x="472" y="2402"/>
                </a:lnTo>
                <a:lnTo>
                  <a:pt x="472" y="2412"/>
                </a:lnTo>
                <a:lnTo>
                  <a:pt x="472" y="2421"/>
                </a:lnTo>
                <a:lnTo>
                  <a:pt x="472" y="2421"/>
                </a:lnTo>
                <a:lnTo>
                  <a:pt x="472" y="2425"/>
                </a:lnTo>
                <a:lnTo>
                  <a:pt x="472" y="2429"/>
                </a:lnTo>
                <a:lnTo>
                  <a:pt x="472" y="2433"/>
                </a:lnTo>
                <a:lnTo>
                  <a:pt x="471" y="2437"/>
                </a:lnTo>
                <a:lnTo>
                  <a:pt x="471" y="2441"/>
                </a:lnTo>
                <a:lnTo>
                  <a:pt x="471" y="2445"/>
                </a:lnTo>
                <a:lnTo>
                  <a:pt x="471" y="2449"/>
                </a:lnTo>
                <a:lnTo>
                  <a:pt x="470" y="2454"/>
                </a:lnTo>
                <a:lnTo>
                  <a:pt x="470" y="2458"/>
                </a:lnTo>
                <a:lnTo>
                  <a:pt x="469" y="2463"/>
                </a:lnTo>
                <a:lnTo>
                  <a:pt x="469" y="2468"/>
                </a:lnTo>
                <a:lnTo>
                  <a:pt x="468" y="2473"/>
                </a:lnTo>
                <a:lnTo>
                  <a:pt x="468" y="2478"/>
                </a:lnTo>
                <a:lnTo>
                  <a:pt x="467" y="2483"/>
                </a:lnTo>
                <a:lnTo>
                  <a:pt x="466" y="2489"/>
                </a:lnTo>
                <a:lnTo>
                  <a:pt x="466" y="2494"/>
                </a:lnTo>
                <a:lnTo>
                  <a:pt x="465" y="2500"/>
                </a:lnTo>
                <a:lnTo>
                  <a:pt x="464" y="2505"/>
                </a:lnTo>
                <a:lnTo>
                  <a:pt x="463" y="2511"/>
                </a:lnTo>
                <a:lnTo>
                  <a:pt x="462" y="2517"/>
                </a:lnTo>
                <a:lnTo>
                  <a:pt x="461" y="2523"/>
                </a:lnTo>
                <a:lnTo>
                  <a:pt x="460" y="2530"/>
                </a:lnTo>
                <a:lnTo>
                  <a:pt x="459" y="2536"/>
                </a:lnTo>
                <a:lnTo>
                  <a:pt x="458" y="2542"/>
                </a:lnTo>
                <a:lnTo>
                  <a:pt x="456" y="2549"/>
                </a:lnTo>
                <a:lnTo>
                  <a:pt x="455" y="2556"/>
                </a:lnTo>
                <a:lnTo>
                  <a:pt x="454" y="2563"/>
                </a:lnTo>
                <a:lnTo>
                  <a:pt x="452" y="2570"/>
                </a:lnTo>
                <a:lnTo>
                  <a:pt x="451" y="2577"/>
                </a:lnTo>
                <a:lnTo>
                  <a:pt x="449" y="2584"/>
                </a:lnTo>
                <a:lnTo>
                  <a:pt x="447" y="2591"/>
                </a:lnTo>
                <a:lnTo>
                  <a:pt x="446" y="2599"/>
                </a:lnTo>
                <a:lnTo>
                  <a:pt x="444" y="2606"/>
                </a:lnTo>
                <a:lnTo>
                  <a:pt x="442" y="2614"/>
                </a:lnTo>
                <a:lnTo>
                  <a:pt x="440" y="2622"/>
                </a:lnTo>
                <a:lnTo>
                  <a:pt x="438" y="2630"/>
                </a:lnTo>
                <a:lnTo>
                  <a:pt x="436" y="2638"/>
                </a:lnTo>
                <a:lnTo>
                  <a:pt x="434" y="2646"/>
                </a:lnTo>
                <a:lnTo>
                  <a:pt x="432" y="2655"/>
                </a:lnTo>
                <a:lnTo>
                  <a:pt x="430" y="2663"/>
                </a:lnTo>
                <a:lnTo>
                  <a:pt x="428" y="2672"/>
                </a:lnTo>
                <a:lnTo>
                  <a:pt x="425" y="2681"/>
                </a:lnTo>
                <a:lnTo>
                  <a:pt x="423" y="2690"/>
                </a:lnTo>
                <a:lnTo>
                  <a:pt x="420" y="2699"/>
                </a:lnTo>
                <a:lnTo>
                  <a:pt x="418" y="2708"/>
                </a:lnTo>
                <a:lnTo>
                  <a:pt x="415" y="2717"/>
                </a:lnTo>
                <a:lnTo>
                  <a:pt x="413" y="2727"/>
                </a:lnTo>
                <a:lnTo>
                  <a:pt x="410" y="2736"/>
                </a:lnTo>
                <a:lnTo>
                  <a:pt x="407" y="2746"/>
                </a:lnTo>
                <a:lnTo>
                  <a:pt x="404" y="2756"/>
                </a:lnTo>
                <a:lnTo>
                  <a:pt x="401" y="2766"/>
                </a:lnTo>
                <a:lnTo>
                  <a:pt x="398" y="2776"/>
                </a:lnTo>
                <a:lnTo>
                  <a:pt x="395" y="2786"/>
                </a:lnTo>
                <a:lnTo>
                  <a:pt x="392" y="2796"/>
                </a:lnTo>
                <a:lnTo>
                  <a:pt x="389" y="2807"/>
                </a:lnTo>
                <a:lnTo>
                  <a:pt x="389" y="2807"/>
                </a:lnTo>
                <a:lnTo>
                  <a:pt x="387" y="2814"/>
                </a:lnTo>
                <a:lnTo>
                  <a:pt x="385" y="2821"/>
                </a:lnTo>
                <a:lnTo>
                  <a:pt x="383" y="2828"/>
                </a:lnTo>
                <a:lnTo>
                  <a:pt x="380" y="2835"/>
                </a:lnTo>
                <a:lnTo>
                  <a:pt x="378" y="2843"/>
                </a:lnTo>
                <a:lnTo>
                  <a:pt x="377" y="2850"/>
                </a:lnTo>
                <a:lnTo>
                  <a:pt x="375" y="2858"/>
                </a:lnTo>
                <a:lnTo>
                  <a:pt x="373" y="2866"/>
                </a:lnTo>
                <a:lnTo>
                  <a:pt x="371" y="2874"/>
                </a:lnTo>
                <a:lnTo>
                  <a:pt x="369" y="2882"/>
                </a:lnTo>
                <a:lnTo>
                  <a:pt x="367" y="2890"/>
                </a:lnTo>
                <a:lnTo>
                  <a:pt x="365" y="2899"/>
                </a:lnTo>
                <a:lnTo>
                  <a:pt x="363" y="2907"/>
                </a:lnTo>
                <a:lnTo>
                  <a:pt x="362" y="2916"/>
                </a:lnTo>
                <a:lnTo>
                  <a:pt x="360" y="2924"/>
                </a:lnTo>
                <a:lnTo>
                  <a:pt x="358" y="2933"/>
                </a:lnTo>
                <a:lnTo>
                  <a:pt x="356" y="2942"/>
                </a:lnTo>
                <a:lnTo>
                  <a:pt x="355" y="2951"/>
                </a:lnTo>
                <a:lnTo>
                  <a:pt x="353" y="2960"/>
                </a:lnTo>
                <a:lnTo>
                  <a:pt x="351" y="2969"/>
                </a:lnTo>
                <a:lnTo>
                  <a:pt x="350" y="2978"/>
                </a:lnTo>
                <a:lnTo>
                  <a:pt x="348" y="2987"/>
                </a:lnTo>
                <a:lnTo>
                  <a:pt x="347" y="2997"/>
                </a:lnTo>
                <a:lnTo>
                  <a:pt x="345" y="3006"/>
                </a:lnTo>
                <a:lnTo>
                  <a:pt x="343" y="3015"/>
                </a:lnTo>
                <a:lnTo>
                  <a:pt x="342" y="3025"/>
                </a:lnTo>
                <a:lnTo>
                  <a:pt x="340" y="3034"/>
                </a:lnTo>
                <a:lnTo>
                  <a:pt x="339" y="3043"/>
                </a:lnTo>
                <a:lnTo>
                  <a:pt x="338" y="3053"/>
                </a:lnTo>
                <a:lnTo>
                  <a:pt x="336" y="3062"/>
                </a:lnTo>
                <a:lnTo>
                  <a:pt x="335" y="3072"/>
                </a:lnTo>
                <a:lnTo>
                  <a:pt x="333" y="3081"/>
                </a:lnTo>
                <a:lnTo>
                  <a:pt x="332" y="3090"/>
                </a:lnTo>
                <a:lnTo>
                  <a:pt x="331" y="3100"/>
                </a:lnTo>
                <a:lnTo>
                  <a:pt x="329" y="3109"/>
                </a:lnTo>
                <a:lnTo>
                  <a:pt x="328" y="3118"/>
                </a:lnTo>
                <a:lnTo>
                  <a:pt x="327" y="3128"/>
                </a:lnTo>
                <a:lnTo>
                  <a:pt x="326" y="3137"/>
                </a:lnTo>
                <a:lnTo>
                  <a:pt x="325" y="3146"/>
                </a:lnTo>
                <a:lnTo>
                  <a:pt x="323" y="3155"/>
                </a:lnTo>
                <a:lnTo>
                  <a:pt x="322" y="3164"/>
                </a:lnTo>
                <a:lnTo>
                  <a:pt x="321" y="3173"/>
                </a:lnTo>
                <a:lnTo>
                  <a:pt x="320" y="3182"/>
                </a:lnTo>
                <a:lnTo>
                  <a:pt x="319" y="3191"/>
                </a:lnTo>
                <a:lnTo>
                  <a:pt x="318" y="3200"/>
                </a:lnTo>
                <a:lnTo>
                  <a:pt x="317" y="3209"/>
                </a:lnTo>
                <a:lnTo>
                  <a:pt x="316" y="3217"/>
                </a:lnTo>
                <a:lnTo>
                  <a:pt x="315" y="3226"/>
                </a:lnTo>
                <a:lnTo>
                  <a:pt x="314" y="3234"/>
                </a:lnTo>
                <a:lnTo>
                  <a:pt x="313" y="3242"/>
                </a:lnTo>
                <a:lnTo>
                  <a:pt x="312" y="3250"/>
                </a:lnTo>
                <a:lnTo>
                  <a:pt x="311" y="3258"/>
                </a:lnTo>
                <a:lnTo>
                  <a:pt x="310" y="3266"/>
                </a:lnTo>
                <a:lnTo>
                  <a:pt x="310" y="3274"/>
                </a:lnTo>
                <a:lnTo>
                  <a:pt x="309" y="3282"/>
                </a:lnTo>
                <a:lnTo>
                  <a:pt x="308" y="3289"/>
                </a:lnTo>
                <a:lnTo>
                  <a:pt x="307" y="3296"/>
                </a:lnTo>
                <a:lnTo>
                  <a:pt x="307" y="3304"/>
                </a:lnTo>
                <a:lnTo>
                  <a:pt x="306" y="3310"/>
                </a:lnTo>
                <a:lnTo>
                  <a:pt x="305" y="3317"/>
                </a:lnTo>
                <a:lnTo>
                  <a:pt x="305" y="3324"/>
                </a:lnTo>
                <a:lnTo>
                  <a:pt x="304" y="3330"/>
                </a:lnTo>
                <a:lnTo>
                  <a:pt x="303" y="3337"/>
                </a:lnTo>
                <a:lnTo>
                  <a:pt x="303" y="3343"/>
                </a:lnTo>
                <a:lnTo>
                  <a:pt x="302" y="3348"/>
                </a:lnTo>
                <a:lnTo>
                  <a:pt x="302" y="3354"/>
                </a:lnTo>
                <a:lnTo>
                  <a:pt x="301" y="3359"/>
                </a:lnTo>
                <a:lnTo>
                  <a:pt x="301" y="3365"/>
                </a:lnTo>
                <a:lnTo>
                  <a:pt x="300" y="3370"/>
                </a:lnTo>
                <a:lnTo>
                  <a:pt x="300" y="3374"/>
                </a:lnTo>
                <a:lnTo>
                  <a:pt x="299" y="3379"/>
                </a:lnTo>
                <a:lnTo>
                  <a:pt x="299" y="3383"/>
                </a:lnTo>
                <a:lnTo>
                  <a:pt x="299" y="3387"/>
                </a:lnTo>
                <a:lnTo>
                  <a:pt x="298" y="3391"/>
                </a:lnTo>
                <a:lnTo>
                  <a:pt x="298" y="3394"/>
                </a:lnTo>
                <a:lnTo>
                  <a:pt x="298" y="3397"/>
                </a:lnTo>
                <a:lnTo>
                  <a:pt x="298" y="3400"/>
                </a:lnTo>
                <a:lnTo>
                  <a:pt x="297" y="3403"/>
                </a:lnTo>
                <a:lnTo>
                  <a:pt x="297" y="3405"/>
                </a:lnTo>
                <a:lnTo>
                  <a:pt x="297" y="3407"/>
                </a:lnTo>
                <a:lnTo>
                  <a:pt x="297" y="3409"/>
                </a:lnTo>
                <a:lnTo>
                  <a:pt x="297" y="3411"/>
                </a:lnTo>
                <a:lnTo>
                  <a:pt x="297" y="3412"/>
                </a:lnTo>
                <a:lnTo>
                  <a:pt x="297" y="3413"/>
                </a:lnTo>
                <a:lnTo>
                  <a:pt x="297" y="3413"/>
                </a:lnTo>
                <a:lnTo>
                  <a:pt x="297" y="3413"/>
                </a:lnTo>
                <a:lnTo>
                  <a:pt x="297" y="3413"/>
                </a:lnTo>
                <a:lnTo>
                  <a:pt x="304" y="3413"/>
                </a:lnTo>
                <a:lnTo>
                  <a:pt x="311" y="3413"/>
                </a:lnTo>
                <a:lnTo>
                  <a:pt x="318" y="3413"/>
                </a:lnTo>
                <a:lnTo>
                  <a:pt x="325" y="3413"/>
                </a:lnTo>
                <a:lnTo>
                  <a:pt x="332" y="3413"/>
                </a:lnTo>
                <a:lnTo>
                  <a:pt x="340" y="3413"/>
                </a:lnTo>
                <a:lnTo>
                  <a:pt x="347" y="3413"/>
                </a:lnTo>
                <a:lnTo>
                  <a:pt x="354" y="3413"/>
                </a:lnTo>
                <a:lnTo>
                  <a:pt x="361" y="3413"/>
                </a:lnTo>
                <a:lnTo>
                  <a:pt x="368" y="3413"/>
                </a:lnTo>
                <a:lnTo>
                  <a:pt x="375" y="3413"/>
                </a:lnTo>
                <a:lnTo>
                  <a:pt x="383" y="3413"/>
                </a:lnTo>
                <a:lnTo>
                  <a:pt x="390" y="3413"/>
                </a:lnTo>
                <a:lnTo>
                  <a:pt x="397" y="3413"/>
                </a:lnTo>
                <a:lnTo>
                  <a:pt x="404" y="3413"/>
                </a:lnTo>
                <a:lnTo>
                  <a:pt x="411" y="3413"/>
                </a:lnTo>
                <a:lnTo>
                  <a:pt x="419" y="3413"/>
                </a:lnTo>
                <a:lnTo>
                  <a:pt x="426" y="3413"/>
                </a:lnTo>
                <a:lnTo>
                  <a:pt x="433" y="3413"/>
                </a:lnTo>
                <a:lnTo>
                  <a:pt x="440" y="3413"/>
                </a:lnTo>
                <a:lnTo>
                  <a:pt x="447" y="3413"/>
                </a:lnTo>
                <a:lnTo>
                  <a:pt x="455" y="3413"/>
                </a:lnTo>
                <a:lnTo>
                  <a:pt x="462" y="3413"/>
                </a:lnTo>
                <a:lnTo>
                  <a:pt x="469" y="3413"/>
                </a:lnTo>
                <a:lnTo>
                  <a:pt x="476" y="3413"/>
                </a:lnTo>
                <a:lnTo>
                  <a:pt x="483" y="3413"/>
                </a:lnTo>
                <a:lnTo>
                  <a:pt x="491" y="3413"/>
                </a:lnTo>
                <a:lnTo>
                  <a:pt x="498" y="3413"/>
                </a:lnTo>
                <a:lnTo>
                  <a:pt x="505" y="3413"/>
                </a:lnTo>
                <a:lnTo>
                  <a:pt x="512" y="3413"/>
                </a:lnTo>
                <a:lnTo>
                  <a:pt x="519" y="3413"/>
                </a:lnTo>
                <a:lnTo>
                  <a:pt x="527" y="3413"/>
                </a:lnTo>
                <a:lnTo>
                  <a:pt x="534" y="3413"/>
                </a:lnTo>
                <a:lnTo>
                  <a:pt x="541" y="3413"/>
                </a:lnTo>
                <a:lnTo>
                  <a:pt x="548" y="3413"/>
                </a:lnTo>
                <a:lnTo>
                  <a:pt x="555" y="3413"/>
                </a:lnTo>
                <a:lnTo>
                  <a:pt x="563" y="3413"/>
                </a:lnTo>
                <a:lnTo>
                  <a:pt x="570" y="3413"/>
                </a:lnTo>
                <a:lnTo>
                  <a:pt x="577" y="3413"/>
                </a:lnTo>
                <a:lnTo>
                  <a:pt x="584" y="3413"/>
                </a:lnTo>
                <a:lnTo>
                  <a:pt x="592" y="3413"/>
                </a:lnTo>
                <a:lnTo>
                  <a:pt x="599" y="3413"/>
                </a:lnTo>
                <a:lnTo>
                  <a:pt x="606" y="3413"/>
                </a:lnTo>
                <a:lnTo>
                  <a:pt x="613" y="3413"/>
                </a:lnTo>
                <a:lnTo>
                  <a:pt x="620" y="3413"/>
                </a:lnTo>
                <a:lnTo>
                  <a:pt x="628" y="3413"/>
                </a:lnTo>
                <a:lnTo>
                  <a:pt x="635" y="3413"/>
                </a:lnTo>
                <a:lnTo>
                  <a:pt x="642" y="3413"/>
                </a:lnTo>
                <a:lnTo>
                  <a:pt x="649" y="3413"/>
                </a:lnTo>
                <a:lnTo>
                  <a:pt x="657" y="3413"/>
                </a:lnTo>
                <a:lnTo>
                  <a:pt x="664" y="3413"/>
                </a:lnTo>
                <a:lnTo>
                  <a:pt x="671" y="3413"/>
                </a:lnTo>
                <a:lnTo>
                  <a:pt x="678" y="3413"/>
                </a:lnTo>
                <a:lnTo>
                  <a:pt x="685" y="3413"/>
                </a:lnTo>
                <a:lnTo>
                  <a:pt x="693" y="3413"/>
                </a:lnTo>
                <a:lnTo>
                  <a:pt x="700" y="3413"/>
                </a:lnTo>
                <a:lnTo>
                  <a:pt x="707" y="3413"/>
                </a:lnTo>
                <a:lnTo>
                  <a:pt x="714" y="3413"/>
                </a:lnTo>
                <a:lnTo>
                  <a:pt x="722" y="3413"/>
                </a:lnTo>
                <a:lnTo>
                  <a:pt x="729" y="3413"/>
                </a:lnTo>
                <a:lnTo>
                  <a:pt x="736" y="3413"/>
                </a:lnTo>
                <a:lnTo>
                  <a:pt x="743" y="3413"/>
                </a:lnTo>
                <a:lnTo>
                  <a:pt x="750" y="3413"/>
                </a:lnTo>
                <a:lnTo>
                  <a:pt x="758" y="3413"/>
                </a:lnTo>
                <a:lnTo>
                  <a:pt x="765" y="3413"/>
                </a:lnTo>
                <a:lnTo>
                  <a:pt x="772" y="3413"/>
                </a:lnTo>
                <a:lnTo>
                  <a:pt x="779" y="3413"/>
                </a:lnTo>
                <a:lnTo>
                  <a:pt x="787" y="3413"/>
                </a:lnTo>
                <a:lnTo>
                  <a:pt x="787" y="3413"/>
                </a:lnTo>
                <a:lnTo>
                  <a:pt x="788" y="3406"/>
                </a:lnTo>
                <a:lnTo>
                  <a:pt x="790" y="3399"/>
                </a:lnTo>
                <a:lnTo>
                  <a:pt x="791" y="3392"/>
                </a:lnTo>
                <a:lnTo>
                  <a:pt x="793" y="3385"/>
                </a:lnTo>
                <a:lnTo>
                  <a:pt x="795" y="3378"/>
                </a:lnTo>
                <a:lnTo>
                  <a:pt x="796" y="3371"/>
                </a:lnTo>
                <a:lnTo>
                  <a:pt x="798" y="3364"/>
                </a:lnTo>
                <a:lnTo>
                  <a:pt x="799" y="3357"/>
                </a:lnTo>
                <a:lnTo>
                  <a:pt x="801" y="3350"/>
                </a:lnTo>
                <a:lnTo>
                  <a:pt x="803" y="3343"/>
                </a:lnTo>
                <a:lnTo>
                  <a:pt x="804" y="3336"/>
                </a:lnTo>
                <a:lnTo>
                  <a:pt x="806" y="3329"/>
                </a:lnTo>
                <a:lnTo>
                  <a:pt x="807" y="3322"/>
                </a:lnTo>
                <a:lnTo>
                  <a:pt x="809" y="3315"/>
                </a:lnTo>
                <a:lnTo>
                  <a:pt x="811" y="3308"/>
                </a:lnTo>
                <a:lnTo>
                  <a:pt x="812" y="3301"/>
                </a:lnTo>
                <a:lnTo>
                  <a:pt x="813" y="3294"/>
                </a:lnTo>
                <a:lnTo>
                  <a:pt x="814" y="3287"/>
                </a:lnTo>
                <a:lnTo>
                  <a:pt x="816" y="3280"/>
                </a:lnTo>
                <a:lnTo>
                  <a:pt x="818" y="3273"/>
                </a:lnTo>
                <a:lnTo>
                  <a:pt x="819" y="3266"/>
                </a:lnTo>
                <a:lnTo>
                  <a:pt x="821" y="3259"/>
                </a:lnTo>
                <a:lnTo>
                  <a:pt x="823" y="3252"/>
                </a:lnTo>
                <a:lnTo>
                  <a:pt x="824" y="3245"/>
                </a:lnTo>
                <a:lnTo>
                  <a:pt x="826" y="3238"/>
                </a:lnTo>
                <a:lnTo>
                  <a:pt x="827" y="3231"/>
                </a:lnTo>
                <a:lnTo>
                  <a:pt x="829" y="3224"/>
                </a:lnTo>
                <a:lnTo>
                  <a:pt x="831" y="3217"/>
                </a:lnTo>
                <a:lnTo>
                  <a:pt x="832" y="3210"/>
                </a:lnTo>
                <a:lnTo>
                  <a:pt x="834" y="3203"/>
                </a:lnTo>
                <a:lnTo>
                  <a:pt x="835" y="3196"/>
                </a:lnTo>
                <a:lnTo>
                  <a:pt x="837" y="3189"/>
                </a:lnTo>
                <a:lnTo>
                  <a:pt x="839" y="3182"/>
                </a:lnTo>
                <a:lnTo>
                  <a:pt x="840" y="3175"/>
                </a:lnTo>
                <a:lnTo>
                  <a:pt x="842" y="3168"/>
                </a:lnTo>
                <a:lnTo>
                  <a:pt x="844" y="3161"/>
                </a:lnTo>
                <a:lnTo>
                  <a:pt x="845" y="3154"/>
                </a:lnTo>
                <a:lnTo>
                  <a:pt x="847" y="3147"/>
                </a:lnTo>
                <a:lnTo>
                  <a:pt x="848" y="3140"/>
                </a:lnTo>
                <a:lnTo>
                  <a:pt x="850" y="3133"/>
                </a:lnTo>
                <a:lnTo>
                  <a:pt x="852" y="3126"/>
                </a:lnTo>
                <a:lnTo>
                  <a:pt x="853" y="3119"/>
                </a:lnTo>
                <a:lnTo>
                  <a:pt x="855" y="3112"/>
                </a:lnTo>
                <a:lnTo>
                  <a:pt x="857" y="3105"/>
                </a:lnTo>
                <a:lnTo>
                  <a:pt x="858" y="3098"/>
                </a:lnTo>
                <a:lnTo>
                  <a:pt x="860" y="3091"/>
                </a:lnTo>
                <a:lnTo>
                  <a:pt x="861" y="3084"/>
                </a:lnTo>
                <a:lnTo>
                  <a:pt x="863" y="3077"/>
                </a:lnTo>
                <a:lnTo>
                  <a:pt x="865" y="3070"/>
                </a:lnTo>
                <a:lnTo>
                  <a:pt x="866" y="3063"/>
                </a:lnTo>
                <a:lnTo>
                  <a:pt x="868" y="3056"/>
                </a:lnTo>
                <a:lnTo>
                  <a:pt x="870" y="3049"/>
                </a:lnTo>
                <a:lnTo>
                  <a:pt x="871" y="3042"/>
                </a:lnTo>
                <a:lnTo>
                  <a:pt x="873" y="3035"/>
                </a:lnTo>
                <a:lnTo>
                  <a:pt x="874" y="3028"/>
                </a:lnTo>
                <a:lnTo>
                  <a:pt x="876" y="3021"/>
                </a:lnTo>
                <a:lnTo>
                  <a:pt x="878" y="3014"/>
                </a:lnTo>
                <a:lnTo>
                  <a:pt x="879" y="3007"/>
                </a:lnTo>
                <a:lnTo>
                  <a:pt x="881" y="3000"/>
                </a:lnTo>
                <a:lnTo>
                  <a:pt x="883" y="2993"/>
                </a:lnTo>
                <a:lnTo>
                  <a:pt x="884" y="2986"/>
                </a:lnTo>
                <a:lnTo>
                  <a:pt x="886" y="2979"/>
                </a:lnTo>
                <a:lnTo>
                  <a:pt x="887" y="2972"/>
                </a:lnTo>
                <a:lnTo>
                  <a:pt x="889" y="2965"/>
                </a:lnTo>
                <a:lnTo>
                  <a:pt x="891" y="2958"/>
                </a:lnTo>
                <a:lnTo>
                  <a:pt x="892" y="2951"/>
                </a:lnTo>
                <a:lnTo>
                  <a:pt x="894" y="2944"/>
                </a:lnTo>
                <a:lnTo>
                  <a:pt x="896" y="2937"/>
                </a:lnTo>
                <a:lnTo>
                  <a:pt x="897" y="2930"/>
                </a:lnTo>
                <a:lnTo>
                  <a:pt x="899" y="2923"/>
                </a:lnTo>
                <a:lnTo>
                  <a:pt x="900" y="2916"/>
                </a:lnTo>
                <a:lnTo>
                  <a:pt x="902" y="2909"/>
                </a:lnTo>
                <a:lnTo>
                  <a:pt x="904" y="2902"/>
                </a:lnTo>
                <a:lnTo>
                  <a:pt x="905" y="2895"/>
                </a:lnTo>
                <a:lnTo>
                  <a:pt x="907" y="2888"/>
                </a:lnTo>
                <a:lnTo>
                  <a:pt x="908" y="2881"/>
                </a:lnTo>
                <a:lnTo>
                  <a:pt x="910" y="2874"/>
                </a:lnTo>
                <a:lnTo>
                  <a:pt x="912" y="2867"/>
                </a:lnTo>
                <a:lnTo>
                  <a:pt x="913" y="2860"/>
                </a:lnTo>
                <a:lnTo>
                  <a:pt x="913" y="2860"/>
                </a:lnTo>
                <a:lnTo>
                  <a:pt x="913" y="2867"/>
                </a:lnTo>
                <a:lnTo>
                  <a:pt x="913" y="2874"/>
                </a:lnTo>
                <a:lnTo>
                  <a:pt x="913" y="2881"/>
                </a:lnTo>
                <a:lnTo>
                  <a:pt x="913" y="2889"/>
                </a:lnTo>
                <a:lnTo>
                  <a:pt x="912" y="2896"/>
                </a:lnTo>
                <a:lnTo>
                  <a:pt x="912" y="2903"/>
                </a:lnTo>
                <a:lnTo>
                  <a:pt x="912" y="2910"/>
                </a:lnTo>
                <a:lnTo>
                  <a:pt x="912" y="2918"/>
                </a:lnTo>
                <a:lnTo>
                  <a:pt x="912" y="2925"/>
                </a:lnTo>
                <a:lnTo>
                  <a:pt x="911" y="2932"/>
                </a:lnTo>
                <a:lnTo>
                  <a:pt x="911" y="2940"/>
                </a:lnTo>
                <a:lnTo>
                  <a:pt x="911" y="2947"/>
                </a:lnTo>
                <a:lnTo>
                  <a:pt x="911" y="2954"/>
                </a:lnTo>
                <a:lnTo>
                  <a:pt x="911" y="2961"/>
                </a:lnTo>
                <a:lnTo>
                  <a:pt x="911" y="2969"/>
                </a:lnTo>
                <a:lnTo>
                  <a:pt x="910" y="2976"/>
                </a:lnTo>
                <a:lnTo>
                  <a:pt x="910" y="2983"/>
                </a:lnTo>
                <a:lnTo>
                  <a:pt x="910" y="2990"/>
                </a:lnTo>
                <a:lnTo>
                  <a:pt x="910" y="2998"/>
                </a:lnTo>
                <a:lnTo>
                  <a:pt x="910" y="3005"/>
                </a:lnTo>
                <a:lnTo>
                  <a:pt x="909" y="3012"/>
                </a:lnTo>
                <a:lnTo>
                  <a:pt x="909" y="3019"/>
                </a:lnTo>
                <a:lnTo>
                  <a:pt x="909" y="3027"/>
                </a:lnTo>
                <a:lnTo>
                  <a:pt x="909" y="3034"/>
                </a:lnTo>
                <a:lnTo>
                  <a:pt x="909" y="3041"/>
                </a:lnTo>
                <a:lnTo>
                  <a:pt x="908" y="3048"/>
                </a:lnTo>
                <a:lnTo>
                  <a:pt x="908" y="3056"/>
                </a:lnTo>
                <a:lnTo>
                  <a:pt x="908" y="3063"/>
                </a:lnTo>
                <a:lnTo>
                  <a:pt x="908" y="3070"/>
                </a:lnTo>
                <a:lnTo>
                  <a:pt x="908" y="3077"/>
                </a:lnTo>
                <a:lnTo>
                  <a:pt x="907" y="3085"/>
                </a:lnTo>
                <a:lnTo>
                  <a:pt x="907" y="3092"/>
                </a:lnTo>
                <a:lnTo>
                  <a:pt x="907" y="3099"/>
                </a:lnTo>
                <a:lnTo>
                  <a:pt x="907" y="3106"/>
                </a:lnTo>
                <a:lnTo>
                  <a:pt x="907" y="3114"/>
                </a:lnTo>
                <a:lnTo>
                  <a:pt x="906" y="3121"/>
                </a:lnTo>
                <a:lnTo>
                  <a:pt x="906" y="3128"/>
                </a:lnTo>
                <a:lnTo>
                  <a:pt x="906" y="3135"/>
                </a:lnTo>
                <a:lnTo>
                  <a:pt x="906" y="3143"/>
                </a:lnTo>
                <a:lnTo>
                  <a:pt x="906" y="3150"/>
                </a:lnTo>
                <a:lnTo>
                  <a:pt x="905" y="3157"/>
                </a:lnTo>
                <a:lnTo>
                  <a:pt x="905" y="3164"/>
                </a:lnTo>
                <a:lnTo>
                  <a:pt x="905" y="3172"/>
                </a:lnTo>
                <a:lnTo>
                  <a:pt x="905" y="3179"/>
                </a:lnTo>
                <a:lnTo>
                  <a:pt x="905" y="3186"/>
                </a:lnTo>
                <a:lnTo>
                  <a:pt x="904" y="3193"/>
                </a:lnTo>
                <a:lnTo>
                  <a:pt x="904" y="3201"/>
                </a:lnTo>
                <a:lnTo>
                  <a:pt x="904" y="3208"/>
                </a:lnTo>
                <a:lnTo>
                  <a:pt x="904" y="3215"/>
                </a:lnTo>
                <a:lnTo>
                  <a:pt x="904" y="3222"/>
                </a:lnTo>
                <a:lnTo>
                  <a:pt x="904" y="3229"/>
                </a:lnTo>
                <a:lnTo>
                  <a:pt x="903" y="3237"/>
                </a:lnTo>
                <a:lnTo>
                  <a:pt x="903" y="3244"/>
                </a:lnTo>
                <a:lnTo>
                  <a:pt x="903" y="3251"/>
                </a:lnTo>
                <a:lnTo>
                  <a:pt x="903" y="3258"/>
                </a:lnTo>
                <a:lnTo>
                  <a:pt x="903" y="3266"/>
                </a:lnTo>
                <a:lnTo>
                  <a:pt x="902" y="3273"/>
                </a:lnTo>
                <a:lnTo>
                  <a:pt x="902" y="3280"/>
                </a:lnTo>
                <a:lnTo>
                  <a:pt x="902" y="3287"/>
                </a:lnTo>
                <a:lnTo>
                  <a:pt x="902" y="3295"/>
                </a:lnTo>
                <a:lnTo>
                  <a:pt x="902" y="3302"/>
                </a:lnTo>
                <a:lnTo>
                  <a:pt x="902" y="3309"/>
                </a:lnTo>
                <a:lnTo>
                  <a:pt x="901" y="3316"/>
                </a:lnTo>
                <a:lnTo>
                  <a:pt x="901" y="3324"/>
                </a:lnTo>
                <a:lnTo>
                  <a:pt x="901" y="3331"/>
                </a:lnTo>
                <a:lnTo>
                  <a:pt x="901" y="3338"/>
                </a:lnTo>
                <a:lnTo>
                  <a:pt x="901" y="3345"/>
                </a:lnTo>
                <a:lnTo>
                  <a:pt x="901" y="3353"/>
                </a:lnTo>
                <a:lnTo>
                  <a:pt x="900" y="3360"/>
                </a:lnTo>
                <a:lnTo>
                  <a:pt x="900" y="3367"/>
                </a:lnTo>
                <a:lnTo>
                  <a:pt x="900" y="3374"/>
                </a:lnTo>
                <a:lnTo>
                  <a:pt x="900" y="3382"/>
                </a:lnTo>
                <a:lnTo>
                  <a:pt x="900" y="3389"/>
                </a:lnTo>
                <a:lnTo>
                  <a:pt x="900" y="3396"/>
                </a:lnTo>
                <a:lnTo>
                  <a:pt x="899" y="3403"/>
                </a:lnTo>
                <a:lnTo>
                  <a:pt x="899" y="3411"/>
                </a:lnTo>
                <a:lnTo>
                  <a:pt x="899" y="3418"/>
                </a:lnTo>
                <a:lnTo>
                  <a:pt x="899" y="3418"/>
                </a:lnTo>
                <a:lnTo>
                  <a:pt x="906" y="3418"/>
                </a:lnTo>
                <a:lnTo>
                  <a:pt x="914" y="3418"/>
                </a:lnTo>
                <a:lnTo>
                  <a:pt x="921" y="3418"/>
                </a:lnTo>
                <a:lnTo>
                  <a:pt x="928" y="3417"/>
                </a:lnTo>
                <a:lnTo>
                  <a:pt x="935" y="3417"/>
                </a:lnTo>
                <a:lnTo>
                  <a:pt x="942" y="3417"/>
                </a:lnTo>
                <a:lnTo>
                  <a:pt x="950" y="3417"/>
                </a:lnTo>
                <a:lnTo>
                  <a:pt x="957" y="3417"/>
                </a:lnTo>
                <a:lnTo>
                  <a:pt x="964" y="3417"/>
                </a:lnTo>
                <a:lnTo>
                  <a:pt x="971" y="3417"/>
                </a:lnTo>
                <a:lnTo>
                  <a:pt x="978" y="3417"/>
                </a:lnTo>
                <a:lnTo>
                  <a:pt x="986" y="3417"/>
                </a:lnTo>
                <a:lnTo>
                  <a:pt x="993" y="3417"/>
                </a:lnTo>
                <a:lnTo>
                  <a:pt x="1000" y="3417"/>
                </a:lnTo>
                <a:lnTo>
                  <a:pt x="1007" y="3417"/>
                </a:lnTo>
                <a:lnTo>
                  <a:pt x="1014" y="3417"/>
                </a:lnTo>
                <a:lnTo>
                  <a:pt x="1021" y="3416"/>
                </a:lnTo>
                <a:lnTo>
                  <a:pt x="1029" y="3416"/>
                </a:lnTo>
                <a:lnTo>
                  <a:pt x="1036" y="3416"/>
                </a:lnTo>
                <a:lnTo>
                  <a:pt x="1043" y="3416"/>
                </a:lnTo>
                <a:lnTo>
                  <a:pt x="1050" y="3416"/>
                </a:lnTo>
                <a:lnTo>
                  <a:pt x="1058" y="3416"/>
                </a:lnTo>
                <a:lnTo>
                  <a:pt x="1065" y="3416"/>
                </a:lnTo>
                <a:lnTo>
                  <a:pt x="1072" y="3416"/>
                </a:lnTo>
                <a:lnTo>
                  <a:pt x="1079" y="3416"/>
                </a:lnTo>
                <a:lnTo>
                  <a:pt x="1086" y="3416"/>
                </a:lnTo>
                <a:lnTo>
                  <a:pt x="1094" y="3416"/>
                </a:lnTo>
                <a:lnTo>
                  <a:pt x="1101" y="3416"/>
                </a:lnTo>
                <a:lnTo>
                  <a:pt x="1108" y="3415"/>
                </a:lnTo>
                <a:lnTo>
                  <a:pt x="1115" y="3415"/>
                </a:lnTo>
                <a:lnTo>
                  <a:pt x="1122" y="3415"/>
                </a:lnTo>
                <a:lnTo>
                  <a:pt x="1130" y="3415"/>
                </a:lnTo>
                <a:lnTo>
                  <a:pt x="1137" y="3415"/>
                </a:lnTo>
                <a:lnTo>
                  <a:pt x="1144" y="3415"/>
                </a:lnTo>
                <a:lnTo>
                  <a:pt x="1151" y="3415"/>
                </a:lnTo>
                <a:lnTo>
                  <a:pt x="1159" y="3415"/>
                </a:lnTo>
                <a:lnTo>
                  <a:pt x="1166" y="3415"/>
                </a:lnTo>
                <a:lnTo>
                  <a:pt x="1173" y="3415"/>
                </a:lnTo>
                <a:lnTo>
                  <a:pt x="1180" y="3415"/>
                </a:lnTo>
                <a:lnTo>
                  <a:pt x="1187" y="3415"/>
                </a:lnTo>
                <a:lnTo>
                  <a:pt x="1195" y="3414"/>
                </a:lnTo>
                <a:lnTo>
                  <a:pt x="1202" y="3414"/>
                </a:lnTo>
                <a:lnTo>
                  <a:pt x="1209" y="3414"/>
                </a:lnTo>
                <a:lnTo>
                  <a:pt x="1216" y="3414"/>
                </a:lnTo>
                <a:lnTo>
                  <a:pt x="1224" y="3414"/>
                </a:lnTo>
                <a:lnTo>
                  <a:pt x="1231" y="3414"/>
                </a:lnTo>
                <a:lnTo>
                  <a:pt x="1238" y="3414"/>
                </a:lnTo>
                <a:lnTo>
                  <a:pt x="1245" y="3414"/>
                </a:lnTo>
                <a:lnTo>
                  <a:pt x="1253" y="3414"/>
                </a:lnTo>
                <a:lnTo>
                  <a:pt x="1260" y="3414"/>
                </a:lnTo>
                <a:lnTo>
                  <a:pt x="1267" y="3414"/>
                </a:lnTo>
                <a:lnTo>
                  <a:pt x="1274" y="3414"/>
                </a:lnTo>
                <a:lnTo>
                  <a:pt x="1282" y="3413"/>
                </a:lnTo>
                <a:lnTo>
                  <a:pt x="1289" y="3413"/>
                </a:lnTo>
                <a:lnTo>
                  <a:pt x="1296" y="3413"/>
                </a:lnTo>
                <a:lnTo>
                  <a:pt x="1304" y="3413"/>
                </a:lnTo>
                <a:lnTo>
                  <a:pt x="1311" y="3413"/>
                </a:lnTo>
                <a:lnTo>
                  <a:pt x="1318" y="3413"/>
                </a:lnTo>
                <a:lnTo>
                  <a:pt x="1325" y="3413"/>
                </a:lnTo>
                <a:lnTo>
                  <a:pt x="1333" y="3413"/>
                </a:lnTo>
                <a:lnTo>
                  <a:pt x="1340" y="3413"/>
                </a:lnTo>
                <a:lnTo>
                  <a:pt x="1347" y="3413"/>
                </a:lnTo>
                <a:lnTo>
                  <a:pt x="1355" y="3413"/>
                </a:lnTo>
                <a:lnTo>
                  <a:pt x="1355" y="3413"/>
                </a:lnTo>
                <a:lnTo>
                  <a:pt x="1356" y="3407"/>
                </a:lnTo>
                <a:lnTo>
                  <a:pt x="1358" y="3401"/>
                </a:lnTo>
                <a:lnTo>
                  <a:pt x="1359" y="3395"/>
                </a:lnTo>
                <a:lnTo>
                  <a:pt x="1361" y="3389"/>
                </a:lnTo>
                <a:lnTo>
                  <a:pt x="1362" y="3383"/>
                </a:lnTo>
                <a:lnTo>
                  <a:pt x="1364" y="3377"/>
                </a:lnTo>
                <a:lnTo>
                  <a:pt x="1366" y="3371"/>
                </a:lnTo>
                <a:lnTo>
                  <a:pt x="1367" y="3365"/>
                </a:lnTo>
                <a:lnTo>
                  <a:pt x="1369" y="3359"/>
                </a:lnTo>
                <a:lnTo>
                  <a:pt x="1371" y="3352"/>
                </a:lnTo>
                <a:lnTo>
                  <a:pt x="1372" y="3346"/>
                </a:lnTo>
                <a:lnTo>
                  <a:pt x="1374" y="3340"/>
                </a:lnTo>
                <a:lnTo>
                  <a:pt x="1376" y="3333"/>
                </a:lnTo>
                <a:lnTo>
                  <a:pt x="1377" y="3327"/>
                </a:lnTo>
                <a:lnTo>
                  <a:pt x="1379" y="3320"/>
                </a:lnTo>
                <a:lnTo>
                  <a:pt x="1381" y="3314"/>
                </a:lnTo>
                <a:lnTo>
                  <a:pt x="1382" y="3307"/>
                </a:lnTo>
                <a:lnTo>
                  <a:pt x="1384" y="3300"/>
                </a:lnTo>
                <a:lnTo>
                  <a:pt x="1386" y="3294"/>
                </a:lnTo>
                <a:lnTo>
                  <a:pt x="1388" y="3287"/>
                </a:lnTo>
                <a:lnTo>
                  <a:pt x="1389" y="3280"/>
                </a:lnTo>
                <a:lnTo>
                  <a:pt x="1391" y="3273"/>
                </a:lnTo>
                <a:lnTo>
                  <a:pt x="1393" y="3266"/>
                </a:lnTo>
                <a:lnTo>
                  <a:pt x="1394" y="3259"/>
                </a:lnTo>
                <a:lnTo>
                  <a:pt x="1396" y="3252"/>
                </a:lnTo>
                <a:lnTo>
                  <a:pt x="1398" y="3245"/>
                </a:lnTo>
                <a:lnTo>
                  <a:pt x="1400" y="3238"/>
                </a:lnTo>
                <a:lnTo>
                  <a:pt x="1401" y="3231"/>
                </a:lnTo>
                <a:lnTo>
                  <a:pt x="1403" y="3224"/>
                </a:lnTo>
                <a:lnTo>
                  <a:pt x="1405" y="3217"/>
                </a:lnTo>
                <a:lnTo>
                  <a:pt x="1407" y="3210"/>
                </a:lnTo>
                <a:lnTo>
                  <a:pt x="1408" y="3203"/>
                </a:lnTo>
                <a:lnTo>
                  <a:pt x="1410" y="3196"/>
                </a:lnTo>
                <a:lnTo>
                  <a:pt x="1412" y="3188"/>
                </a:lnTo>
                <a:lnTo>
                  <a:pt x="1413" y="3181"/>
                </a:lnTo>
                <a:lnTo>
                  <a:pt x="1415" y="3174"/>
                </a:lnTo>
                <a:lnTo>
                  <a:pt x="1417" y="3166"/>
                </a:lnTo>
                <a:lnTo>
                  <a:pt x="1419" y="3159"/>
                </a:lnTo>
                <a:lnTo>
                  <a:pt x="1420" y="3152"/>
                </a:lnTo>
                <a:lnTo>
                  <a:pt x="1422" y="3144"/>
                </a:lnTo>
                <a:lnTo>
                  <a:pt x="1424" y="3137"/>
                </a:lnTo>
                <a:lnTo>
                  <a:pt x="1425" y="3130"/>
                </a:lnTo>
                <a:lnTo>
                  <a:pt x="1427" y="3122"/>
                </a:lnTo>
                <a:lnTo>
                  <a:pt x="1429" y="3115"/>
                </a:lnTo>
                <a:lnTo>
                  <a:pt x="1430" y="3107"/>
                </a:lnTo>
                <a:lnTo>
                  <a:pt x="1432" y="3100"/>
                </a:lnTo>
                <a:lnTo>
                  <a:pt x="1433" y="3092"/>
                </a:lnTo>
                <a:lnTo>
                  <a:pt x="1435" y="3085"/>
                </a:lnTo>
                <a:lnTo>
                  <a:pt x="1436" y="3077"/>
                </a:lnTo>
                <a:lnTo>
                  <a:pt x="1438" y="3070"/>
                </a:lnTo>
                <a:lnTo>
                  <a:pt x="1440" y="3062"/>
                </a:lnTo>
                <a:lnTo>
                  <a:pt x="1441" y="3055"/>
                </a:lnTo>
                <a:lnTo>
                  <a:pt x="1443" y="3047"/>
                </a:lnTo>
                <a:lnTo>
                  <a:pt x="1444" y="3039"/>
                </a:lnTo>
                <a:lnTo>
                  <a:pt x="1446" y="3032"/>
                </a:lnTo>
                <a:lnTo>
                  <a:pt x="1447" y="3024"/>
                </a:lnTo>
                <a:lnTo>
                  <a:pt x="1448" y="3017"/>
                </a:lnTo>
                <a:lnTo>
                  <a:pt x="1450" y="3009"/>
                </a:lnTo>
                <a:lnTo>
                  <a:pt x="1451" y="3002"/>
                </a:lnTo>
                <a:lnTo>
                  <a:pt x="1453" y="2994"/>
                </a:lnTo>
                <a:lnTo>
                  <a:pt x="1454" y="2986"/>
                </a:lnTo>
                <a:lnTo>
                  <a:pt x="1455" y="2979"/>
                </a:lnTo>
                <a:lnTo>
                  <a:pt x="1457" y="2971"/>
                </a:lnTo>
                <a:lnTo>
                  <a:pt x="1458" y="2964"/>
                </a:lnTo>
                <a:lnTo>
                  <a:pt x="1459" y="2956"/>
                </a:lnTo>
                <a:lnTo>
                  <a:pt x="1460" y="2949"/>
                </a:lnTo>
                <a:lnTo>
                  <a:pt x="1462" y="2941"/>
                </a:lnTo>
                <a:lnTo>
                  <a:pt x="1463" y="2934"/>
                </a:lnTo>
                <a:lnTo>
                  <a:pt x="1464" y="2926"/>
                </a:lnTo>
                <a:lnTo>
                  <a:pt x="1465" y="2919"/>
                </a:lnTo>
                <a:lnTo>
                  <a:pt x="1466" y="2911"/>
                </a:lnTo>
                <a:lnTo>
                  <a:pt x="1467" y="2904"/>
                </a:lnTo>
                <a:lnTo>
                  <a:pt x="1468" y="2896"/>
                </a:lnTo>
                <a:lnTo>
                  <a:pt x="1469" y="2889"/>
                </a:lnTo>
                <a:lnTo>
                  <a:pt x="1470" y="2881"/>
                </a:lnTo>
                <a:lnTo>
                  <a:pt x="1471" y="2874"/>
                </a:lnTo>
                <a:lnTo>
                  <a:pt x="1472" y="2866"/>
                </a:lnTo>
                <a:lnTo>
                  <a:pt x="1473" y="2859"/>
                </a:lnTo>
                <a:lnTo>
                  <a:pt x="1474" y="2852"/>
                </a:lnTo>
                <a:lnTo>
                  <a:pt x="1475" y="2844"/>
                </a:lnTo>
                <a:lnTo>
                  <a:pt x="1475" y="2837"/>
                </a:lnTo>
                <a:lnTo>
                  <a:pt x="1476" y="2830"/>
                </a:lnTo>
                <a:lnTo>
                  <a:pt x="1477" y="2822"/>
                </a:lnTo>
                <a:lnTo>
                  <a:pt x="1478" y="2815"/>
                </a:lnTo>
                <a:lnTo>
                  <a:pt x="1478" y="2808"/>
                </a:lnTo>
                <a:lnTo>
                  <a:pt x="1479" y="2801"/>
                </a:lnTo>
                <a:lnTo>
                  <a:pt x="1479" y="2794"/>
                </a:lnTo>
                <a:lnTo>
                  <a:pt x="1480" y="2786"/>
                </a:lnTo>
                <a:lnTo>
                  <a:pt x="1480" y="2779"/>
                </a:lnTo>
                <a:lnTo>
                  <a:pt x="1481" y="2772"/>
                </a:lnTo>
                <a:lnTo>
                  <a:pt x="1481" y="2765"/>
                </a:lnTo>
                <a:lnTo>
                  <a:pt x="1482" y="2758"/>
                </a:lnTo>
                <a:lnTo>
                  <a:pt x="1482" y="2751"/>
                </a:lnTo>
                <a:lnTo>
                  <a:pt x="1482" y="2744"/>
                </a:lnTo>
                <a:lnTo>
                  <a:pt x="1482" y="2737"/>
                </a:lnTo>
                <a:lnTo>
                  <a:pt x="1483" y="2731"/>
                </a:lnTo>
                <a:lnTo>
                  <a:pt x="1483" y="2724"/>
                </a:lnTo>
                <a:lnTo>
                  <a:pt x="1483" y="2717"/>
                </a:lnTo>
                <a:lnTo>
                  <a:pt x="1483" y="2710"/>
                </a:lnTo>
                <a:lnTo>
                  <a:pt x="1483" y="2704"/>
                </a:lnTo>
                <a:lnTo>
                  <a:pt x="1483" y="2697"/>
                </a:lnTo>
                <a:lnTo>
                  <a:pt x="1483" y="2690"/>
                </a:lnTo>
                <a:lnTo>
                  <a:pt x="1483" y="2684"/>
                </a:lnTo>
                <a:lnTo>
                  <a:pt x="1483" y="2677"/>
                </a:lnTo>
                <a:lnTo>
                  <a:pt x="1482" y="2671"/>
                </a:lnTo>
                <a:lnTo>
                  <a:pt x="1482" y="2664"/>
                </a:lnTo>
                <a:lnTo>
                  <a:pt x="1482" y="2658"/>
                </a:lnTo>
                <a:lnTo>
                  <a:pt x="1481" y="2652"/>
                </a:lnTo>
                <a:lnTo>
                  <a:pt x="1481" y="2646"/>
                </a:lnTo>
                <a:lnTo>
                  <a:pt x="1480" y="2639"/>
                </a:lnTo>
                <a:lnTo>
                  <a:pt x="1480" y="2633"/>
                </a:lnTo>
                <a:lnTo>
                  <a:pt x="1479" y="2627"/>
                </a:lnTo>
                <a:lnTo>
                  <a:pt x="1479" y="2621"/>
                </a:lnTo>
                <a:lnTo>
                  <a:pt x="1478" y="2615"/>
                </a:lnTo>
                <a:lnTo>
                  <a:pt x="1477" y="2609"/>
                </a:lnTo>
                <a:lnTo>
                  <a:pt x="1476" y="2603"/>
                </a:lnTo>
                <a:lnTo>
                  <a:pt x="1476" y="2603"/>
                </a:lnTo>
                <a:lnTo>
                  <a:pt x="1475" y="2595"/>
                </a:lnTo>
                <a:lnTo>
                  <a:pt x="1474" y="2586"/>
                </a:lnTo>
                <a:lnTo>
                  <a:pt x="1472" y="2577"/>
                </a:lnTo>
                <a:lnTo>
                  <a:pt x="1471" y="2567"/>
                </a:lnTo>
                <a:lnTo>
                  <a:pt x="1470" y="2558"/>
                </a:lnTo>
                <a:lnTo>
                  <a:pt x="1468" y="2548"/>
                </a:lnTo>
                <a:lnTo>
                  <a:pt x="1467" y="2538"/>
                </a:lnTo>
                <a:lnTo>
                  <a:pt x="1465" y="2529"/>
                </a:lnTo>
                <a:lnTo>
                  <a:pt x="1463" y="2519"/>
                </a:lnTo>
                <a:lnTo>
                  <a:pt x="1462" y="2509"/>
                </a:lnTo>
                <a:lnTo>
                  <a:pt x="1460" y="2499"/>
                </a:lnTo>
                <a:lnTo>
                  <a:pt x="1459" y="2489"/>
                </a:lnTo>
                <a:lnTo>
                  <a:pt x="1457" y="2480"/>
                </a:lnTo>
                <a:lnTo>
                  <a:pt x="1456" y="2470"/>
                </a:lnTo>
                <a:lnTo>
                  <a:pt x="1454" y="2460"/>
                </a:lnTo>
                <a:lnTo>
                  <a:pt x="1453" y="2451"/>
                </a:lnTo>
                <a:lnTo>
                  <a:pt x="1451" y="2441"/>
                </a:lnTo>
                <a:lnTo>
                  <a:pt x="1450" y="2432"/>
                </a:lnTo>
                <a:lnTo>
                  <a:pt x="1448" y="2423"/>
                </a:lnTo>
                <a:lnTo>
                  <a:pt x="1447" y="2414"/>
                </a:lnTo>
                <a:lnTo>
                  <a:pt x="1445" y="2406"/>
                </a:lnTo>
                <a:lnTo>
                  <a:pt x="1444" y="2398"/>
                </a:lnTo>
                <a:lnTo>
                  <a:pt x="1443" y="2390"/>
                </a:lnTo>
                <a:lnTo>
                  <a:pt x="1442" y="2382"/>
                </a:lnTo>
                <a:lnTo>
                  <a:pt x="1440" y="2375"/>
                </a:lnTo>
                <a:lnTo>
                  <a:pt x="1439" y="2368"/>
                </a:lnTo>
                <a:lnTo>
                  <a:pt x="1438" y="2362"/>
                </a:lnTo>
                <a:lnTo>
                  <a:pt x="1437" y="2356"/>
                </a:lnTo>
                <a:lnTo>
                  <a:pt x="1436" y="2350"/>
                </a:lnTo>
                <a:lnTo>
                  <a:pt x="1436" y="2345"/>
                </a:lnTo>
                <a:lnTo>
                  <a:pt x="1435" y="2340"/>
                </a:lnTo>
                <a:lnTo>
                  <a:pt x="1434" y="2336"/>
                </a:lnTo>
                <a:lnTo>
                  <a:pt x="1433" y="2333"/>
                </a:lnTo>
                <a:lnTo>
                  <a:pt x="1433" y="2330"/>
                </a:lnTo>
                <a:lnTo>
                  <a:pt x="1433" y="2328"/>
                </a:lnTo>
                <a:lnTo>
                  <a:pt x="1432" y="2326"/>
                </a:lnTo>
                <a:lnTo>
                  <a:pt x="1432" y="2325"/>
                </a:lnTo>
                <a:lnTo>
                  <a:pt x="1432" y="2325"/>
                </a:lnTo>
                <a:lnTo>
                  <a:pt x="1432" y="2325"/>
                </a:lnTo>
                <a:lnTo>
                  <a:pt x="1432" y="2324"/>
                </a:lnTo>
                <a:lnTo>
                  <a:pt x="1433" y="2322"/>
                </a:lnTo>
                <a:lnTo>
                  <a:pt x="1433" y="2319"/>
                </a:lnTo>
                <a:lnTo>
                  <a:pt x="1434" y="2315"/>
                </a:lnTo>
                <a:lnTo>
                  <a:pt x="1435" y="2310"/>
                </a:lnTo>
                <a:lnTo>
                  <a:pt x="1436" y="2304"/>
                </a:lnTo>
                <a:lnTo>
                  <a:pt x="1438" y="2296"/>
                </a:lnTo>
                <a:lnTo>
                  <a:pt x="1439" y="2288"/>
                </a:lnTo>
                <a:lnTo>
                  <a:pt x="1440" y="2279"/>
                </a:lnTo>
                <a:lnTo>
                  <a:pt x="1442" y="2269"/>
                </a:lnTo>
                <a:lnTo>
                  <a:pt x="1443" y="2258"/>
                </a:lnTo>
                <a:lnTo>
                  <a:pt x="1444" y="2247"/>
                </a:lnTo>
                <a:lnTo>
                  <a:pt x="1445" y="2234"/>
                </a:lnTo>
                <a:lnTo>
                  <a:pt x="1446" y="2221"/>
                </a:lnTo>
                <a:lnTo>
                  <a:pt x="1446" y="2208"/>
                </a:lnTo>
                <a:lnTo>
                  <a:pt x="1446" y="2208"/>
                </a:lnTo>
                <a:lnTo>
                  <a:pt x="1444" y="2202"/>
                </a:lnTo>
                <a:lnTo>
                  <a:pt x="1442" y="2197"/>
                </a:lnTo>
                <a:lnTo>
                  <a:pt x="1440" y="2191"/>
                </a:lnTo>
                <a:lnTo>
                  <a:pt x="1439" y="2186"/>
                </a:lnTo>
                <a:lnTo>
                  <a:pt x="1437" y="2181"/>
                </a:lnTo>
                <a:lnTo>
                  <a:pt x="1435" y="2175"/>
                </a:lnTo>
                <a:lnTo>
                  <a:pt x="1434" y="2170"/>
                </a:lnTo>
                <a:lnTo>
                  <a:pt x="1433" y="2165"/>
                </a:lnTo>
                <a:lnTo>
                  <a:pt x="1432" y="2159"/>
                </a:lnTo>
                <a:lnTo>
                  <a:pt x="1431" y="2154"/>
                </a:lnTo>
                <a:lnTo>
                  <a:pt x="1430" y="2149"/>
                </a:lnTo>
                <a:lnTo>
                  <a:pt x="1429" y="2143"/>
                </a:lnTo>
                <a:lnTo>
                  <a:pt x="1428" y="2138"/>
                </a:lnTo>
                <a:lnTo>
                  <a:pt x="1428" y="2133"/>
                </a:lnTo>
                <a:lnTo>
                  <a:pt x="1427" y="2128"/>
                </a:lnTo>
                <a:lnTo>
                  <a:pt x="1427" y="2122"/>
                </a:lnTo>
                <a:lnTo>
                  <a:pt x="1426" y="2117"/>
                </a:lnTo>
                <a:lnTo>
                  <a:pt x="1426" y="2112"/>
                </a:lnTo>
                <a:lnTo>
                  <a:pt x="1426" y="2107"/>
                </a:lnTo>
                <a:lnTo>
                  <a:pt x="1426" y="2101"/>
                </a:lnTo>
                <a:lnTo>
                  <a:pt x="1426" y="2096"/>
                </a:lnTo>
                <a:lnTo>
                  <a:pt x="1426" y="2091"/>
                </a:lnTo>
                <a:lnTo>
                  <a:pt x="1426" y="2086"/>
                </a:lnTo>
                <a:lnTo>
                  <a:pt x="1426" y="2080"/>
                </a:lnTo>
                <a:lnTo>
                  <a:pt x="1426" y="2075"/>
                </a:lnTo>
                <a:lnTo>
                  <a:pt x="1427" y="2070"/>
                </a:lnTo>
                <a:lnTo>
                  <a:pt x="1427" y="2064"/>
                </a:lnTo>
                <a:lnTo>
                  <a:pt x="1428" y="2059"/>
                </a:lnTo>
                <a:lnTo>
                  <a:pt x="1428" y="2053"/>
                </a:lnTo>
                <a:lnTo>
                  <a:pt x="1429" y="2048"/>
                </a:lnTo>
                <a:lnTo>
                  <a:pt x="1429" y="2043"/>
                </a:lnTo>
                <a:lnTo>
                  <a:pt x="1430" y="2037"/>
                </a:lnTo>
                <a:lnTo>
                  <a:pt x="1431" y="2031"/>
                </a:lnTo>
                <a:lnTo>
                  <a:pt x="1432" y="2026"/>
                </a:lnTo>
                <a:lnTo>
                  <a:pt x="1432" y="2020"/>
                </a:lnTo>
                <a:lnTo>
                  <a:pt x="1433" y="2015"/>
                </a:lnTo>
                <a:lnTo>
                  <a:pt x="1434" y="2009"/>
                </a:lnTo>
                <a:lnTo>
                  <a:pt x="1435" y="2003"/>
                </a:lnTo>
                <a:lnTo>
                  <a:pt x="1436" y="1997"/>
                </a:lnTo>
                <a:lnTo>
                  <a:pt x="1437" y="1991"/>
                </a:lnTo>
                <a:lnTo>
                  <a:pt x="1438" y="1986"/>
                </a:lnTo>
                <a:lnTo>
                  <a:pt x="1439" y="1980"/>
                </a:lnTo>
                <a:lnTo>
                  <a:pt x="1440" y="1974"/>
                </a:lnTo>
                <a:lnTo>
                  <a:pt x="1441" y="1967"/>
                </a:lnTo>
                <a:lnTo>
                  <a:pt x="1442" y="1961"/>
                </a:lnTo>
                <a:lnTo>
                  <a:pt x="1443" y="1955"/>
                </a:lnTo>
                <a:lnTo>
                  <a:pt x="1444" y="1949"/>
                </a:lnTo>
                <a:lnTo>
                  <a:pt x="1445" y="1943"/>
                </a:lnTo>
                <a:lnTo>
                  <a:pt x="1446" y="1936"/>
                </a:lnTo>
                <a:lnTo>
                  <a:pt x="1447" y="1930"/>
                </a:lnTo>
                <a:lnTo>
                  <a:pt x="1448" y="1923"/>
                </a:lnTo>
                <a:lnTo>
                  <a:pt x="1450" y="1916"/>
                </a:lnTo>
                <a:lnTo>
                  <a:pt x="1451" y="1910"/>
                </a:lnTo>
                <a:lnTo>
                  <a:pt x="1452" y="1903"/>
                </a:lnTo>
                <a:lnTo>
                  <a:pt x="1453" y="1896"/>
                </a:lnTo>
                <a:lnTo>
                  <a:pt x="1454" y="1889"/>
                </a:lnTo>
                <a:lnTo>
                  <a:pt x="1455" y="1882"/>
                </a:lnTo>
                <a:lnTo>
                  <a:pt x="1456" y="1875"/>
                </a:lnTo>
                <a:lnTo>
                  <a:pt x="1456" y="1868"/>
                </a:lnTo>
                <a:lnTo>
                  <a:pt x="1457" y="1861"/>
                </a:lnTo>
                <a:lnTo>
                  <a:pt x="1458" y="1853"/>
                </a:lnTo>
                <a:lnTo>
                  <a:pt x="1459" y="1846"/>
                </a:lnTo>
                <a:lnTo>
                  <a:pt x="1460" y="1838"/>
                </a:lnTo>
                <a:lnTo>
                  <a:pt x="1460" y="1830"/>
                </a:lnTo>
                <a:lnTo>
                  <a:pt x="1461" y="1822"/>
                </a:lnTo>
                <a:lnTo>
                  <a:pt x="1462" y="1815"/>
                </a:lnTo>
                <a:lnTo>
                  <a:pt x="1462" y="1807"/>
                </a:lnTo>
                <a:lnTo>
                  <a:pt x="1463" y="1798"/>
                </a:lnTo>
                <a:lnTo>
                  <a:pt x="1463" y="1790"/>
                </a:lnTo>
                <a:lnTo>
                  <a:pt x="1464" y="1782"/>
                </a:lnTo>
                <a:lnTo>
                  <a:pt x="1464" y="1773"/>
                </a:lnTo>
                <a:lnTo>
                  <a:pt x="1464" y="1765"/>
                </a:lnTo>
                <a:lnTo>
                  <a:pt x="1465" y="1756"/>
                </a:lnTo>
                <a:lnTo>
                  <a:pt x="1465" y="1747"/>
                </a:lnTo>
                <a:lnTo>
                  <a:pt x="1465" y="1738"/>
                </a:lnTo>
                <a:lnTo>
                  <a:pt x="1465" y="1729"/>
                </a:lnTo>
                <a:lnTo>
                  <a:pt x="1465" y="1720"/>
                </a:lnTo>
                <a:lnTo>
                  <a:pt x="1465" y="1712"/>
                </a:lnTo>
                <a:lnTo>
                  <a:pt x="1464" y="1702"/>
                </a:lnTo>
                <a:lnTo>
                  <a:pt x="1464" y="1692"/>
                </a:lnTo>
                <a:lnTo>
                  <a:pt x="1464" y="1683"/>
                </a:lnTo>
                <a:lnTo>
                  <a:pt x="1463" y="1673"/>
                </a:lnTo>
                <a:lnTo>
                  <a:pt x="1462" y="1663"/>
                </a:lnTo>
                <a:lnTo>
                  <a:pt x="1462" y="1653"/>
                </a:lnTo>
                <a:lnTo>
                  <a:pt x="1462" y="1653"/>
                </a:lnTo>
                <a:lnTo>
                  <a:pt x="1462" y="1653"/>
                </a:lnTo>
                <a:lnTo>
                  <a:pt x="1463" y="1654"/>
                </a:lnTo>
                <a:lnTo>
                  <a:pt x="1463" y="1657"/>
                </a:lnTo>
                <a:lnTo>
                  <a:pt x="1465" y="1660"/>
                </a:lnTo>
                <a:lnTo>
                  <a:pt x="1466" y="1664"/>
                </a:lnTo>
                <a:lnTo>
                  <a:pt x="1468" y="1668"/>
                </a:lnTo>
                <a:lnTo>
                  <a:pt x="1470" y="1674"/>
                </a:lnTo>
                <a:lnTo>
                  <a:pt x="1472" y="1680"/>
                </a:lnTo>
                <a:lnTo>
                  <a:pt x="1475" y="1686"/>
                </a:lnTo>
                <a:lnTo>
                  <a:pt x="1477" y="1693"/>
                </a:lnTo>
                <a:lnTo>
                  <a:pt x="1480" y="1701"/>
                </a:lnTo>
                <a:lnTo>
                  <a:pt x="1483" y="1709"/>
                </a:lnTo>
                <a:lnTo>
                  <a:pt x="1486" y="1717"/>
                </a:lnTo>
                <a:lnTo>
                  <a:pt x="1489" y="1725"/>
                </a:lnTo>
                <a:lnTo>
                  <a:pt x="1493" y="1734"/>
                </a:lnTo>
                <a:lnTo>
                  <a:pt x="1496" y="1743"/>
                </a:lnTo>
                <a:lnTo>
                  <a:pt x="1500" y="1753"/>
                </a:lnTo>
                <a:lnTo>
                  <a:pt x="1503" y="1762"/>
                </a:lnTo>
                <a:lnTo>
                  <a:pt x="1506" y="1772"/>
                </a:lnTo>
                <a:lnTo>
                  <a:pt x="1510" y="1781"/>
                </a:lnTo>
                <a:lnTo>
                  <a:pt x="1513" y="1791"/>
                </a:lnTo>
                <a:lnTo>
                  <a:pt x="1517" y="1800"/>
                </a:lnTo>
                <a:lnTo>
                  <a:pt x="1520" y="1810"/>
                </a:lnTo>
                <a:lnTo>
                  <a:pt x="1523" y="1819"/>
                </a:lnTo>
                <a:lnTo>
                  <a:pt x="1526" y="1828"/>
                </a:lnTo>
                <a:lnTo>
                  <a:pt x="1529" y="1836"/>
                </a:lnTo>
                <a:lnTo>
                  <a:pt x="1532" y="1845"/>
                </a:lnTo>
                <a:lnTo>
                  <a:pt x="1534" y="1853"/>
                </a:lnTo>
                <a:lnTo>
                  <a:pt x="1536" y="1860"/>
                </a:lnTo>
                <a:lnTo>
                  <a:pt x="1538" y="1867"/>
                </a:lnTo>
                <a:lnTo>
                  <a:pt x="1540" y="1873"/>
                </a:lnTo>
                <a:lnTo>
                  <a:pt x="1542" y="1879"/>
                </a:lnTo>
                <a:lnTo>
                  <a:pt x="1543" y="1885"/>
                </a:lnTo>
                <a:lnTo>
                  <a:pt x="1544" y="1889"/>
                </a:lnTo>
                <a:lnTo>
                  <a:pt x="1545" y="1893"/>
                </a:lnTo>
                <a:lnTo>
                  <a:pt x="1545" y="1893"/>
                </a:lnTo>
                <a:lnTo>
                  <a:pt x="1546" y="1902"/>
                </a:lnTo>
                <a:lnTo>
                  <a:pt x="1547" y="1910"/>
                </a:lnTo>
                <a:lnTo>
                  <a:pt x="1548" y="1918"/>
                </a:lnTo>
                <a:lnTo>
                  <a:pt x="1549" y="1926"/>
                </a:lnTo>
                <a:lnTo>
                  <a:pt x="1550" y="1934"/>
                </a:lnTo>
                <a:lnTo>
                  <a:pt x="1551" y="1941"/>
                </a:lnTo>
                <a:lnTo>
                  <a:pt x="1552" y="1948"/>
                </a:lnTo>
                <a:lnTo>
                  <a:pt x="1553" y="1955"/>
                </a:lnTo>
                <a:lnTo>
                  <a:pt x="1554" y="1962"/>
                </a:lnTo>
                <a:lnTo>
                  <a:pt x="1555" y="1969"/>
                </a:lnTo>
                <a:lnTo>
                  <a:pt x="1556" y="1976"/>
                </a:lnTo>
                <a:lnTo>
                  <a:pt x="1556" y="1982"/>
                </a:lnTo>
                <a:lnTo>
                  <a:pt x="1557" y="1988"/>
                </a:lnTo>
                <a:lnTo>
                  <a:pt x="1558" y="1994"/>
                </a:lnTo>
                <a:lnTo>
                  <a:pt x="1559" y="2000"/>
                </a:lnTo>
                <a:lnTo>
                  <a:pt x="1560" y="2006"/>
                </a:lnTo>
                <a:lnTo>
                  <a:pt x="1561" y="2012"/>
                </a:lnTo>
                <a:lnTo>
                  <a:pt x="1562" y="2018"/>
                </a:lnTo>
                <a:lnTo>
                  <a:pt x="1562" y="2023"/>
                </a:lnTo>
                <a:lnTo>
                  <a:pt x="1563" y="2029"/>
                </a:lnTo>
                <a:lnTo>
                  <a:pt x="1564" y="2034"/>
                </a:lnTo>
                <a:lnTo>
                  <a:pt x="1565" y="2039"/>
                </a:lnTo>
                <a:lnTo>
                  <a:pt x="1566" y="2044"/>
                </a:lnTo>
                <a:lnTo>
                  <a:pt x="1567" y="2050"/>
                </a:lnTo>
                <a:lnTo>
                  <a:pt x="1568" y="2055"/>
                </a:lnTo>
                <a:lnTo>
                  <a:pt x="1569" y="2060"/>
                </a:lnTo>
                <a:lnTo>
                  <a:pt x="1570" y="2065"/>
                </a:lnTo>
                <a:lnTo>
                  <a:pt x="1571" y="2070"/>
                </a:lnTo>
                <a:lnTo>
                  <a:pt x="1573" y="2076"/>
                </a:lnTo>
                <a:lnTo>
                  <a:pt x="1574" y="2081"/>
                </a:lnTo>
                <a:lnTo>
                  <a:pt x="1575" y="2086"/>
                </a:lnTo>
                <a:lnTo>
                  <a:pt x="1576" y="2091"/>
                </a:lnTo>
                <a:lnTo>
                  <a:pt x="1578" y="2096"/>
                </a:lnTo>
                <a:lnTo>
                  <a:pt x="1579" y="2102"/>
                </a:lnTo>
                <a:lnTo>
                  <a:pt x="1581" y="2107"/>
                </a:lnTo>
                <a:lnTo>
                  <a:pt x="1583" y="2113"/>
                </a:lnTo>
                <a:lnTo>
                  <a:pt x="1584" y="2118"/>
                </a:lnTo>
                <a:lnTo>
                  <a:pt x="1586" y="2124"/>
                </a:lnTo>
                <a:lnTo>
                  <a:pt x="1588" y="2129"/>
                </a:lnTo>
                <a:lnTo>
                  <a:pt x="1590" y="2135"/>
                </a:lnTo>
                <a:lnTo>
                  <a:pt x="1592" y="2141"/>
                </a:lnTo>
                <a:lnTo>
                  <a:pt x="1594" y="2147"/>
                </a:lnTo>
                <a:lnTo>
                  <a:pt x="1596" y="2154"/>
                </a:lnTo>
                <a:lnTo>
                  <a:pt x="1598" y="2160"/>
                </a:lnTo>
                <a:lnTo>
                  <a:pt x="1601" y="2166"/>
                </a:lnTo>
                <a:lnTo>
                  <a:pt x="1603" y="2173"/>
                </a:lnTo>
                <a:lnTo>
                  <a:pt x="1606" y="2180"/>
                </a:lnTo>
                <a:lnTo>
                  <a:pt x="1609" y="2187"/>
                </a:lnTo>
                <a:lnTo>
                  <a:pt x="1612" y="2194"/>
                </a:lnTo>
                <a:lnTo>
                  <a:pt x="1614" y="2202"/>
                </a:lnTo>
                <a:lnTo>
                  <a:pt x="1618" y="2209"/>
                </a:lnTo>
                <a:lnTo>
                  <a:pt x="1621" y="2217"/>
                </a:lnTo>
                <a:lnTo>
                  <a:pt x="1624" y="2225"/>
                </a:lnTo>
                <a:lnTo>
                  <a:pt x="1628" y="2234"/>
                </a:lnTo>
                <a:lnTo>
                  <a:pt x="1631" y="2242"/>
                </a:lnTo>
                <a:lnTo>
                  <a:pt x="1635" y="2251"/>
                </a:lnTo>
                <a:lnTo>
                  <a:pt x="1639" y="2261"/>
                </a:lnTo>
                <a:lnTo>
                  <a:pt x="1643" y="2270"/>
                </a:lnTo>
                <a:lnTo>
                  <a:pt x="1647" y="2280"/>
                </a:lnTo>
                <a:lnTo>
                  <a:pt x="1651" y="2290"/>
                </a:lnTo>
                <a:lnTo>
                  <a:pt x="1656" y="2300"/>
                </a:lnTo>
                <a:lnTo>
                  <a:pt x="1660" y="2311"/>
                </a:lnTo>
                <a:lnTo>
                  <a:pt x="1665" y="2322"/>
                </a:lnTo>
                <a:lnTo>
                  <a:pt x="1665" y="2322"/>
                </a:lnTo>
                <a:lnTo>
                  <a:pt x="1672" y="2319"/>
                </a:lnTo>
                <a:lnTo>
                  <a:pt x="1679" y="2316"/>
                </a:lnTo>
                <a:lnTo>
                  <a:pt x="1686" y="2313"/>
                </a:lnTo>
                <a:lnTo>
                  <a:pt x="1693" y="2310"/>
                </a:lnTo>
                <a:lnTo>
                  <a:pt x="1700" y="2307"/>
                </a:lnTo>
                <a:lnTo>
                  <a:pt x="1707" y="2304"/>
                </a:lnTo>
                <a:lnTo>
                  <a:pt x="1714" y="2301"/>
                </a:lnTo>
                <a:lnTo>
                  <a:pt x="1721" y="2298"/>
                </a:lnTo>
                <a:lnTo>
                  <a:pt x="1728" y="2295"/>
                </a:lnTo>
                <a:lnTo>
                  <a:pt x="1735" y="2292"/>
                </a:lnTo>
                <a:lnTo>
                  <a:pt x="1742" y="2289"/>
                </a:lnTo>
                <a:lnTo>
                  <a:pt x="1749" y="2286"/>
                </a:lnTo>
                <a:lnTo>
                  <a:pt x="1756" y="2284"/>
                </a:lnTo>
                <a:lnTo>
                  <a:pt x="1763" y="2281"/>
                </a:lnTo>
                <a:lnTo>
                  <a:pt x="1770" y="2278"/>
                </a:lnTo>
                <a:lnTo>
                  <a:pt x="1777" y="2275"/>
                </a:lnTo>
                <a:lnTo>
                  <a:pt x="1784" y="2272"/>
                </a:lnTo>
                <a:lnTo>
                  <a:pt x="1791" y="2269"/>
                </a:lnTo>
                <a:lnTo>
                  <a:pt x="1798" y="2266"/>
                </a:lnTo>
                <a:lnTo>
                  <a:pt x="1805" y="2263"/>
                </a:lnTo>
                <a:lnTo>
                  <a:pt x="1812" y="2260"/>
                </a:lnTo>
                <a:lnTo>
                  <a:pt x="1819" y="2257"/>
                </a:lnTo>
                <a:lnTo>
                  <a:pt x="1826" y="2254"/>
                </a:lnTo>
                <a:lnTo>
                  <a:pt x="1833" y="2251"/>
                </a:lnTo>
                <a:lnTo>
                  <a:pt x="1840" y="2248"/>
                </a:lnTo>
                <a:lnTo>
                  <a:pt x="1847" y="2246"/>
                </a:lnTo>
                <a:lnTo>
                  <a:pt x="1847" y="2246"/>
                </a:lnTo>
                <a:lnTo>
                  <a:pt x="1847" y="2241"/>
                </a:lnTo>
                <a:lnTo>
                  <a:pt x="1846" y="2235"/>
                </a:lnTo>
                <a:lnTo>
                  <a:pt x="1846" y="2230"/>
                </a:lnTo>
                <a:lnTo>
                  <a:pt x="1845" y="2224"/>
                </a:lnTo>
                <a:lnTo>
                  <a:pt x="1845" y="2218"/>
                </a:lnTo>
                <a:lnTo>
                  <a:pt x="1844" y="2212"/>
                </a:lnTo>
                <a:lnTo>
                  <a:pt x="1843" y="2206"/>
                </a:lnTo>
                <a:lnTo>
                  <a:pt x="1843" y="2200"/>
                </a:lnTo>
                <a:lnTo>
                  <a:pt x="1842" y="2193"/>
                </a:lnTo>
                <a:lnTo>
                  <a:pt x="1841" y="2187"/>
                </a:lnTo>
                <a:lnTo>
                  <a:pt x="1841" y="2180"/>
                </a:lnTo>
                <a:lnTo>
                  <a:pt x="1840" y="2173"/>
                </a:lnTo>
                <a:lnTo>
                  <a:pt x="1839" y="2166"/>
                </a:lnTo>
                <a:lnTo>
                  <a:pt x="1838" y="2158"/>
                </a:lnTo>
                <a:lnTo>
                  <a:pt x="1837" y="2151"/>
                </a:lnTo>
                <a:lnTo>
                  <a:pt x="1836" y="2144"/>
                </a:lnTo>
                <a:lnTo>
                  <a:pt x="1835" y="2136"/>
                </a:lnTo>
                <a:lnTo>
                  <a:pt x="1835" y="2129"/>
                </a:lnTo>
                <a:lnTo>
                  <a:pt x="1834" y="2121"/>
                </a:lnTo>
                <a:lnTo>
                  <a:pt x="1832" y="2113"/>
                </a:lnTo>
                <a:lnTo>
                  <a:pt x="1831" y="2105"/>
                </a:lnTo>
                <a:lnTo>
                  <a:pt x="1830" y="2097"/>
                </a:lnTo>
                <a:lnTo>
                  <a:pt x="1829" y="2090"/>
                </a:lnTo>
                <a:lnTo>
                  <a:pt x="1828" y="2082"/>
                </a:lnTo>
                <a:lnTo>
                  <a:pt x="1827" y="2074"/>
                </a:lnTo>
                <a:lnTo>
                  <a:pt x="1825" y="2066"/>
                </a:lnTo>
                <a:lnTo>
                  <a:pt x="1824" y="2057"/>
                </a:lnTo>
                <a:lnTo>
                  <a:pt x="1823" y="2049"/>
                </a:lnTo>
                <a:lnTo>
                  <a:pt x="1821" y="2041"/>
                </a:lnTo>
                <a:lnTo>
                  <a:pt x="1820" y="2033"/>
                </a:lnTo>
                <a:lnTo>
                  <a:pt x="1818" y="2025"/>
                </a:lnTo>
                <a:lnTo>
                  <a:pt x="1817" y="2017"/>
                </a:lnTo>
                <a:lnTo>
                  <a:pt x="1815" y="2009"/>
                </a:lnTo>
                <a:lnTo>
                  <a:pt x="1814" y="2001"/>
                </a:lnTo>
                <a:lnTo>
                  <a:pt x="1812" y="1993"/>
                </a:lnTo>
                <a:lnTo>
                  <a:pt x="1810" y="1986"/>
                </a:lnTo>
                <a:lnTo>
                  <a:pt x="1808" y="1978"/>
                </a:lnTo>
                <a:lnTo>
                  <a:pt x="1807" y="1970"/>
                </a:lnTo>
                <a:lnTo>
                  <a:pt x="1805" y="1962"/>
                </a:lnTo>
                <a:lnTo>
                  <a:pt x="1803" y="1955"/>
                </a:lnTo>
                <a:lnTo>
                  <a:pt x="1801" y="1947"/>
                </a:lnTo>
                <a:lnTo>
                  <a:pt x="1799" y="1940"/>
                </a:lnTo>
                <a:lnTo>
                  <a:pt x="1796" y="1933"/>
                </a:lnTo>
                <a:lnTo>
                  <a:pt x="1794" y="1926"/>
                </a:lnTo>
                <a:lnTo>
                  <a:pt x="1792" y="1919"/>
                </a:lnTo>
                <a:lnTo>
                  <a:pt x="1789" y="1912"/>
                </a:lnTo>
                <a:lnTo>
                  <a:pt x="1787" y="1905"/>
                </a:lnTo>
                <a:lnTo>
                  <a:pt x="1785" y="1898"/>
                </a:lnTo>
                <a:lnTo>
                  <a:pt x="1782" y="1892"/>
                </a:lnTo>
                <a:lnTo>
                  <a:pt x="1779" y="1886"/>
                </a:lnTo>
                <a:lnTo>
                  <a:pt x="1777" y="1879"/>
                </a:lnTo>
                <a:lnTo>
                  <a:pt x="1774" y="1874"/>
                </a:lnTo>
                <a:lnTo>
                  <a:pt x="1771" y="1868"/>
                </a:lnTo>
                <a:lnTo>
                  <a:pt x="1768" y="1862"/>
                </a:lnTo>
                <a:lnTo>
                  <a:pt x="1765" y="1857"/>
                </a:lnTo>
                <a:lnTo>
                  <a:pt x="1762" y="1852"/>
                </a:lnTo>
                <a:lnTo>
                  <a:pt x="1759" y="1847"/>
                </a:lnTo>
                <a:lnTo>
                  <a:pt x="1756" y="1842"/>
                </a:lnTo>
                <a:lnTo>
                  <a:pt x="1753" y="1838"/>
                </a:lnTo>
                <a:lnTo>
                  <a:pt x="1749" y="1833"/>
                </a:lnTo>
                <a:lnTo>
                  <a:pt x="1746" y="1830"/>
                </a:lnTo>
                <a:lnTo>
                  <a:pt x="1742" y="1826"/>
                </a:lnTo>
                <a:lnTo>
                  <a:pt x="1742" y="1826"/>
                </a:lnTo>
                <a:lnTo>
                  <a:pt x="1741" y="1819"/>
                </a:lnTo>
                <a:lnTo>
                  <a:pt x="1739" y="1812"/>
                </a:lnTo>
                <a:lnTo>
                  <a:pt x="1738" y="1805"/>
                </a:lnTo>
                <a:lnTo>
                  <a:pt x="1737" y="1798"/>
                </a:lnTo>
                <a:lnTo>
                  <a:pt x="1735" y="1791"/>
                </a:lnTo>
                <a:lnTo>
                  <a:pt x="1734" y="1784"/>
                </a:lnTo>
                <a:lnTo>
                  <a:pt x="1733" y="1777"/>
                </a:lnTo>
                <a:lnTo>
                  <a:pt x="1731" y="1770"/>
                </a:lnTo>
                <a:lnTo>
                  <a:pt x="1730" y="1763"/>
                </a:lnTo>
                <a:lnTo>
                  <a:pt x="1729" y="1756"/>
                </a:lnTo>
                <a:lnTo>
                  <a:pt x="1728" y="1749"/>
                </a:lnTo>
                <a:lnTo>
                  <a:pt x="1727" y="1742"/>
                </a:lnTo>
                <a:lnTo>
                  <a:pt x="1726" y="1735"/>
                </a:lnTo>
                <a:lnTo>
                  <a:pt x="1725" y="1728"/>
                </a:lnTo>
                <a:lnTo>
                  <a:pt x="1724" y="1721"/>
                </a:lnTo>
                <a:lnTo>
                  <a:pt x="1723" y="1715"/>
                </a:lnTo>
                <a:lnTo>
                  <a:pt x="1721" y="1708"/>
                </a:lnTo>
                <a:lnTo>
                  <a:pt x="1720" y="1701"/>
                </a:lnTo>
                <a:lnTo>
                  <a:pt x="1719" y="1694"/>
                </a:lnTo>
                <a:lnTo>
                  <a:pt x="1719" y="1687"/>
                </a:lnTo>
                <a:lnTo>
                  <a:pt x="1718" y="1680"/>
                </a:lnTo>
                <a:lnTo>
                  <a:pt x="1717" y="1673"/>
                </a:lnTo>
                <a:lnTo>
                  <a:pt x="1716" y="1666"/>
                </a:lnTo>
                <a:lnTo>
                  <a:pt x="1715" y="1659"/>
                </a:lnTo>
                <a:lnTo>
                  <a:pt x="1714" y="1652"/>
                </a:lnTo>
                <a:lnTo>
                  <a:pt x="1713" y="1645"/>
                </a:lnTo>
                <a:lnTo>
                  <a:pt x="1712" y="1638"/>
                </a:lnTo>
                <a:lnTo>
                  <a:pt x="1711" y="1631"/>
                </a:lnTo>
                <a:lnTo>
                  <a:pt x="1710" y="1624"/>
                </a:lnTo>
                <a:lnTo>
                  <a:pt x="1709" y="1617"/>
                </a:lnTo>
                <a:lnTo>
                  <a:pt x="1708" y="1610"/>
                </a:lnTo>
                <a:lnTo>
                  <a:pt x="1707" y="1603"/>
                </a:lnTo>
                <a:lnTo>
                  <a:pt x="1706" y="1596"/>
                </a:lnTo>
                <a:lnTo>
                  <a:pt x="1705" y="1589"/>
                </a:lnTo>
                <a:lnTo>
                  <a:pt x="1704" y="1582"/>
                </a:lnTo>
                <a:lnTo>
                  <a:pt x="1703" y="1575"/>
                </a:lnTo>
                <a:lnTo>
                  <a:pt x="1702" y="1568"/>
                </a:lnTo>
                <a:lnTo>
                  <a:pt x="1701" y="1561"/>
                </a:lnTo>
                <a:lnTo>
                  <a:pt x="1700" y="1554"/>
                </a:lnTo>
                <a:lnTo>
                  <a:pt x="1699" y="1547"/>
                </a:lnTo>
                <a:lnTo>
                  <a:pt x="1698" y="1540"/>
                </a:lnTo>
                <a:lnTo>
                  <a:pt x="1697" y="1533"/>
                </a:lnTo>
                <a:lnTo>
                  <a:pt x="1696" y="1526"/>
                </a:lnTo>
                <a:lnTo>
                  <a:pt x="1695" y="1519"/>
                </a:lnTo>
                <a:lnTo>
                  <a:pt x="1694" y="1512"/>
                </a:lnTo>
                <a:lnTo>
                  <a:pt x="1693" y="1505"/>
                </a:lnTo>
                <a:lnTo>
                  <a:pt x="1691" y="1498"/>
                </a:lnTo>
                <a:lnTo>
                  <a:pt x="1690" y="1491"/>
                </a:lnTo>
                <a:lnTo>
                  <a:pt x="1689" y="1484"/>
                </a:lnTo>
                <a:lnTo>
                  <a:pt x="1687" y="1477"/>
                </a:lnTo>
                <a:lnTo>
                  <a:pt x="1686" y="1470"/>
                </a:lnTo>
                <a:lnTo>
                  <a:pt x="1685" y="1463"/>
                </a:lnTo>
                <a:lnTo>
                  <a:pt x="1683" y="1456"/>
                </a:lnTo>
                <a:lnTo>
                  <a:pt x="1682" y="1449"/>
                </a:lnTo>
                <a:lnTo>
                  <a:pt x="1680" y="1442"/>
                </a:lnTo>
                <a:lnTo>
                  <a:pt x="1679" y="1435"/>
                </a:lnTo>
                <a:lnTo>
                  <a:pt x="1677" y="1428"/>
                </a:lnTo>
                <a:lnTo>
                  <a:pt x="1675" y="1421"/>
                </a:lnTo>
                <a:lnTo>
                  <a:pt x="1674" y="1414"/>
                </a:lnTo>
                <a:lnTo>
                  <a:pt x="1672" y="1407"/>
                </a:lnTo>
                <a:lnTo>
                  <a:pt x="1670" y="1400"/>
                </a:lnTo>
                <a:lnTo>
                  <a:pt x="1668" y="1392"/>
                </a:lnTo>
                <a:lnTo>
                  <a:pt x="1666" y="1385"/>
                </a:lnTo>
                <a:lnTo>
                  <a:pt x="1665" y="1378"/>
                </a:lnTo>
                <a:lnTo>
                  <a:pt x="1662" y="1371"/>
                </a:lnTo>
                <a:lnTo>
                  <a:pt x="1660" y="1364"/>
                </a:lnTo>
                <a:lnTo>
                  <a:pt x="1658" y="1357"/>
                </a:lnTo>
                <a:lnTo>
                  <a:pt x="1656" y="1350"/>
                </a:lnTo>
                <a:lnTo>
                  <a:pt x="1654" y="1343"/>
                </a:lnTo>
                <a:lnTo>
                  <a:pt x="1651" y="1336"/>
                </a:lnTo>
                <a:lnTo>
                  <a:pt x="1649" y="1329"/>
                </a:lnTo>
                <a:lnTo>
                  <a:pt x="1647" y="1322"/>
                </a:lnTo>
                <a:lnTo>
                  <a:pt x="1647" y="1322"/>
                </a:lnTo>
                <a:lnTo>
                  <a:pt x="1647" y="1322"/>
                </a:lnTo>
                <a:lnTo>
                  <a:pt x="1647" y="1321"/>
                </a:lnTo>
                <a:lnTo>
                  <a:pt x="1647" y="1320"/>
                </a:lnTo>
                <a:lnTo>
                  <a:pt x="1648" y="1319"/>
                </a:lnTo>
                <a:lnTo>
                  <a:pt x="1648" y="1317"/>
                </a:lnTo>
                <a:lnTo>
                  <a:pt x="1649" y="1314"/>
                </a:lnTo>
                <a:lnTo>
                  <a:pt x="1650" y="1311"/>
                </a:lnTo>
                <a:lnTo>
                  <a:pt x="1650" y="1308"/>
                </a:lnTo>
                <a:lnTo>
                  <a:pt x="1651" y="1304"/>
                </a:lnTo>
                <a:lnTo>
                  <a:pt x="1652" y="1300"/>
                </a:lnTo>
                <a:lnTo>
                  <a:pt x="1653" y="1296"/>
                </a:lnTo>
                <a:lnTo>
                  <a:pt x="1654" y="1291"/>
                </a:lnTo>
                <a:lnTo>
                  <a:pt x="1654" y="1286"/>
                </a:lnTo>
                <a:lnTo>
                  <a:pt x="1655" y="1281"/>
                </a:lnTo>
                <a:lnTo>
                  <a:pt x="1656" y="1275"/>
                </a:lnTo>
                <a:lnTo>
                  <a:pt x="1657" y="1269"/>
                </a:lnTo>
                <a:lnTo>
                  <a:pt x="1657" y="1262"/>
                </a:lnTo>
                <a:lnTo>
                  <a:pt x="1657" y="1255"/>
                </a:lnTo>
                <a:lnTo>
                  <a:pt x="1658" y="1248"/>
                </a:lnTo>
                <a:lnTo>
                  <a:pt x="1658" y="1240"/>
                </a:lnTo>
                <a:lnTo>
                  <a:pt x="1658" y="1233"/>
                </a:lnTo>
                <a:lnTo>
                  <a:pt x="1658" y="1225"/>
                </a:lnTo>
                <a:lnTo>
                  <a:pt x="1657" y="1216"/>
                </a:lnTo>
                <a:lnTo>
                  <a:pt x="1657" y="1208"/>
                </a:lnTo>
                <a:lnTo>
                  <a:pt x="1656" y="1199"/>
                </a:lnTo>
                <a:lnTo>
                  <a:pt x="1655" y="1190"/>
                </a:lnTo>
                <a:lnTo>
                  <a:pt x="1653" y="1180"/>
                </a:lnTo>
                <a:lnTo>
                  <a:pt x="1652" y="1171"/>
                </a:lnTo>
                <a:lnTo>
                  <a:pt x="1650" y="1161"/>
                </a:lnTo>
                <a:lnTo>
                  <a:pt x="1648" y="1151"/>
                </a:lnTo>
                <a:lnTo>
                  <a:pt x="1645" y="1140"/>
                </a:lnTo>
                <a:lnTo>
                  <a:pt x="1643" y="1130"/>
                </a:lnTo>
                <a:lnTo>
                  <a:pt x="1639" y="1119"/>
                </a:lnTo>
                <a:lnTo>
                  <a:pt x="1636" y="1108"/>
                </a:lnTo>
                <a:lnTo>
                  <a:pt x="1632" y="1097"/>
                </a:lnTo>
                <a:lnTo>
                  <a:pt x="1628" y="1086"/>
                </a:lnTo>
                <a:lnTo>
                  <a:pt x="1623" y="1074"/>
                </a:lnTo>
                <a:lnTo>
                  <a:pt x="1618" y="1063"/>
                </a:lnTo>
                <a:lnTo>
                  <a:pt x="1618" y="1063"/>
                </a:lnTo>
                <a:lnTo>
                  <a:pt x="1614" y="1055"/>
                </a:lnTo>
                <a:lnTo>
                  <a:pt x="1611" y="1047"/>
                </a:lnTo>
                <a:lnTo>
                  <a:pt x="1607" y="1040"/>
                </a:lnTo>
                <a:lnTo>
                  <a:pt x="1604" y="1033"/>
                </a:lnTo>
                <a:lnTo>
                  <a:pt x="1600" y="1026"/>
                </a:lnTo>
                <a:lnTo>
                  <a:pt x="1596" y="1020"/>
                </a:lnTo>
                <a:lnTo>
                  <a:pt x="1591" y="1014"/>
                </a:lnTo>
                <a:lnTo>
                  <a:pt x="1587" y="1008"/>
                </a:lnTo>
                <a:lnTo>
                  <a:pt x="1582" y="1002"/>
                </a:lnTo>
                <a:lnTo>
                  <a:pt x="1578" y="996"/>
                </a:lnTo>
                <a:lnTo>
                  <a:pt x="1573" y="991"/>
                </a:lnTo>
                <a:lnTo>
                  <a:pt x="1568" y="986"/>
                </a:lnTo>
                <a:lnTo>
                  <a:pt x="1563" y="981"/>
                </a:lnTo>
                <a:lnTo>
                  <a:pt x="1558" y="976"/>
                </a:lnTo>
                <a:lnTo>
                  <a:pt x="1553" y="971"/>
                </a:lnTo>
                <a:lnTo>
                  <a:pt x="1548" y="967"/>
                </a:lnTo>
                <a:lnTo>
                  <a:pt x="1542" y="963"/>
                </a:lnTo>
                <a:lnTo>
                  <a:pt x="1537" y="959"/>
                </a:lnTo>
                <a:lnTo>
                  <a:pt x="1531" y="955"/>
                </a:lnTo>
                <a:lnTo>
                  <a:pt x="1526" y="951"/>
                </a:lnTo>
                <a:lnTo>
                  <a:pt x="1520" y="948"/>
                </a:lnTo>
                <a:lnTo>
                  <a:pt x="1514" y="944"/>
                </a:lnTo>
                <a:lnTo>
                  <a:pt x="1508" y="941"/>
                </a:lnTo>
                <a:lnTo>
                  <a:pt x="1502" y="938"/>
                </a:lnTo>
                <a:lnTo>
                  <a:pt x="1496" y="934"/>
                </a:lnTo>
                <a:lnTo>
                  <a:pt x="1490" y="931"/>
                </a:lnTo>
                <a:lnTo>
                  <a:pt x="1484" y="929"/>
                </a:lnTo>
                <a:lnTo>
                  <a:pt x="1478" y="926"/>
                </a:lnTo>
                <a:lnTo>
                  <a:pt x="1471" y="923"/>
                </a:lnTo>
                <a:lnTo>
                  <a:pt x="1465" y="921"/>
                </a:lnTo>
                <a:lnTo>
                  <a:pt x="1459" y="918"/>
                </a:lnTo>
                <a:lnTo>
                  <a:pt x="1453" y="916"/>
                </a:lnTo>
                <a:lnTo>
                  <a:pt x="1446" y="913"/>
                </a:lnTo>
                <a:lnTo>
                  <a:pt x="1440" y="911"/>
                </a:lnTo>
                <a:lnTo>
                  <a:pt x="1433" y="909"/>
                </a:lnTo>
                <a:lnTo>
                  <a:pt x="1427" y="906"/>
                </a:lnTo>
                <a:lnTo>
                  <a:pt x="1420" y="904"/>
                </a:lnTo>
                <a:lnTo>
                  <a:pt x="1414" y="902"/>
                </a:lnTo>
                <a:lnTo>
                  <a:pt x="1414" y="902"/>
                </a:lnTo>
                <a:lnTo>
                  <a:pt x="1407" y="900"/>
                </a:lnTo>
                <a:lnTo>
                  <a:pt x="1400" y="898"/>
                </a:lnTo>
                <a:lnTo>
                  <a:pt x="1393" y="896"/>
                </a:lnTo>
                <a:lnTo>
                  <a:pt x="1385" y="893"/>
                </a:lnTo>
                <a:lnTo>
                  <a:pt x="1377" y="890"/>
                </a:lnTo>
                <a:lnTo>
                  <a:pt x="1369" y="887"/>
                </a:lnTo>
                <a:lnTo>
                  <a:pt x="1361" y="884"/>
                </a:lnTo>
                <a:lnTo>
                  <a:pt x="1352" y="880"/>
                </a:lnTo>
                <a:lnTo>
                  <a:pt x="1344" y="876"/>
                </a:lnTo>
                <a:lnTo>
                  <a:pt x="1335" y="872"/>
                </a:lnTo>
                <a:lnTo>
                  <a:pt x="1326" y="868"/>
                </a:lnTo>
                <a:lnTo>
                  <a:pt x="1318" y="864"/>
                </a:lnTo>
                <a:lnTo>
                  <a:pt x="1309" y="860"/>
                </a:lnTo>
                <a:lnTo>
                  <a:pt x="1300" y="856"/>
                </a:lnTo>
                <a:lnTo>
                  <a:pt x="1291" y="851"/>
                </a:lnTo>
                <a:lnTo>
                  <a:pt x="1283" y="847"/>
                </a:lnTo>
                <a:lnTo>
                  <a:pt x="1274" y="843"/>
                </a:lnTo>
                <a:lnTo>
                  <a:pt x="1265" y="838"/>
                </a:lnTo>
                <a:lnTo>
                  <a:pt x="1257" y="834"/>
                </a:lnTo>
                <a:lnTo>
                  <a:pt x="1249" y="829"/>
                </a:lnTo>
                <a:lnTo>
                  <a:pt x="1241" y="825"/>
                </a:lnTo>
                <a:lnTo>
                  <a:pt x="1233" y="821"/>
                </a:lnTo>
                <a:lnTo>
                  <a:pt x="1226" y="817"/>
                </a:lnTo>
                <a:lnTo>
                  <a:pt x="1218" y="813"/>
                </a:lnTo>
                <a:lnTo>
                  <a:pt x="1211" y="809"/>
                </a:lnTo>
                <a:lnTo>
                  <a:pt x="1205" y="805"/>
                </a:lnTo>
                <a:lnTo>
                  <a:pt x="1199" y="802"/>
                </a:lnTo>
                <a:lnTo>
                  <a:pt x="1193" y="799"/>
                </a:lnTo>
                <a:lnTo>
                  <a:pt x="1187" y="796"/>
                </a:lnTo>
                <a:lnTo>
                  <a:pt x="1182" y="793"/>
                </a:lnTo>
                <a:lnTo>
                  <a:pt x="1178" y="790"/>
                </a:lnTo>
                <a:lnTo>
                  <a:pt x="1174" y="788"/>
                </a:lnTo>
                <a:lnTo>
                  <a:pt x="1171" y="786"/>
                </a:lnTo>
                <a:lnTo>
                  <a:pt x="1168" y="784"/>
                </a:lnTo>
                <a:lnTo>
                  <a:pt x="1165" y="783"/>
                </a:lnTo>
                <a:lnTo>
                  <a:pt x="1164" y="782"/>
                </a:lnTo>
                <a:lnTo>
                  <a:pt x="1163" y="781"/>
                </a:lnTo>
                <a:lnTo>
                  <a:pt x="1162" y="781"/>
                </a:lnTo>
                <a:lnTo>
                  <a:pt x="1162" y="781"/>
                </a:lnTo>
                <a:lnTo>
                  <a:pt x="1161" y="774"/>
                </a:lnTo>
                <a:lnTo>
                  <a:pt x="1159" y="768"/>
                </a:lnTo>
                <a:lnTo>
                  <a:pt x="1158" y="761"/>
                </a:lnTo>
                <a:lnTo>
                  <a:pt x="1156" y="754"/>
                </a:lnTo>
                <a:lnTo>
                  <a:pt x="1155" y="748"/>
                </a:lnTo>
                <a:lnTo>
                  <a:pt x="1154" y="741"/>
                </a:lnTo>
                <a:lnTo>
                  <a:pt x="1152" y="734"/>
                </a:lnTo>
                <a:lnTo>
                  <a:pt x="1151" y="727"/>
                </a:lnTo>
                <a:lnTo>
                  <a:pt x="1150" y="720"/>
                </a:lnTo>
                <a:lnTo>
                  <a:pt x="1149" y="713"/>
                </a:lnTo>
                <a:lnTo>
                  <a:pt x="1148" y="706"/>
                </a:lnTo>
                <a:lnTo>
                  <a:pt x="1147" y="699"/>
                </a:lnTo>
                <a:lnTo>
                  <a:pt x="1147" y="692"/>
                </a:lnTo>
                <a:lnTo>
                  <a:pt x="1146" y="685"/>
                </a:lnTo>
                <a:lnTo>
                  <a:pt x="1145" y="678"/>
                </a:lnTo>
                <a:lnTo>
                  <a:pt x="1145" y="671"/>
                </a:lnTo>
                <a:lnTo>
                  <a:pt x="1145" y="664"/>
                </a:lnTo>
                <a:lnTo>
                  <a:pt x="1145" y="656"/>
                </a:lnTo>
                <a:lnTo>
                  <a:pt x="1145" y="649"/>
                </a:lnTo>
                <a:lnTo>
                  <a:pt x="1145" y="641"/>
                </a:lnTo>
                <a:lnTo>
                  <a:pt x="1145" y="634"/>
                </a:lnTo>
                <a:lnTo>
                  <a:pt x="1146" y="626"/>
                </a:lnTo>
                <a:lnTo>
                  <a:pt x="1147" y="618"/>
                </a:lnTo>
                <a:lnTo>
                  <a:pt x="1148" y="611"/>
                </a:lnTo>
                <a:lnTo>
                  <a:pt x="1149" y="603"/>
                </a:lnTo>
                <a:lnTo>
                  <a:pt x="1150" y="595"/>
                </a:lnTo>
                <a:lnTo>
                  <a:pt x="1152" y="587"/>
                </a:lnTo>
                <a:lnTo>
                  <a:pt x="1153" y="578"/>
                </a:lnTo>
                <a:lnTo>
                  <a:pt x="1153" y="578"/>
                </a:lnTo>
                <a:lnTo>
                  <a:pt x="1154" y="578"/>
                </a:lnTo>
                <a:lnTo>
                  <a:pt x="1154" y="576"/>
                </a:lnTo>
                <a:lnTo>
                  <a:pt x="1155" y="574"/>
                </a:lnTo>
                <a:lnTo>
                  <a:pt x="1157" y="570"/>
                </a:lnTo>
                <a:lnTo>
                  <a:pt x="1159" y="566"/>
                </a:lnTo>
                <a:lnTo>
                  <a:pt x="1161" y="561"/>
                </a:lnTo>
                <a:lnTo>
                  <a:pt x="1164" y="555"/>
                </a:lnTo>
                <a:lnTo>
                  <a:pt x="1167" y="549"/>
                </a:lnTo>
                <a:lnTo>
                  <a:pt x="1170" y="542"/>
                </a:lnTo>
                <a:lnTo>
                  <a:pt x="1174" y="534"/>
                </a:lnTo>
                <a:lnTo>
                  <a:pt x="1178" y="526"/>
                </a:lnTo>
                <a:lnTo>
                  <a:pt x="1182" y="518"/>
                </a:lnTo>
                <a:lnTo>
                  <a:pt x="1187" y="510"/>
                </a:lnTo>
                <a:lnTo>
                  <a:pt x="1191" y="501"/>
                </a:lnTo>
                <a:lnTo>
                  <a:pt x="1196" y="492"/>
                </a:lnTo>
                <a:lnTo>
                  <a:pt x="1201" y="483"/>
                </a:lnTo>
                <a:lnTo>
                  <a:pt x="1207" y="474"/>
                </a:lnTo>
                <a:lnTo>
                  <a:pt x="1212" y="465"/>
                </a:lnTo>
                <a:lnTo>
                  <a:pt x="1218" y="456"/>
                </a:lnTo>
                <a:lnTo>
                  <a:pt x="1224" y="448"/>
                </a:lnTo>
                <a:lnTo>
                  <a:pt x="1230" y="439"/>
                </a:lnTo>
                <a:lnTo>
                  <a:pt x="1230" y="439"/>
                </a:lnTo>
                <a:lnTo>
                  <a:pt x="1232" y="436"/>
                </a:lnTo>
                <a:lnTo>
                  <a:pt x="1235" y="432"/>
                </a:lnTo>
                <a:lnTo>
                  <a:pt x="1237" y="427"/>
                </a:lnTo>
                <a:lnTo>
                  <a:pt x="1239" y="423"/>
                </a:lnTo>
                <a:lnTo>
                  <a:pt x="1241" y="418"/>
                </a:lnTo>
                <a:lnTo>
                  <a:pt x="1243" y="413"/>
                </a:lnTo>
                <a:lnTo>
                  <a:pt x="1245" y="408"/>
                </a:lnTo>
                <a:lnTo>
                  <a:pt x="1247" y="403"/>
                </a:lnTo>
                <a:lnTo>
                  <a:pt x="1249" y="397"/>
                </a:lnTo>
                <a:lnTo>
                  <a:pt x="1250" y="391"/>
                </a:lnTo>
                <a:lnTo>
                  <a:pt x="1252" y="385"/>
                </a:lnTo>
                <a:lnTo>
                  <a:pt x="1253" y="379"/>
                </a:lnTo>
                <a:lnTo>
                  <a:pt x="1254" y="373"/>
                </a:lnTo>
                <a:lnTo>
                  <a:pt x="1256" y="366"/>
                </a:lnTo>
                <a:lnTo>
                  <a:pt x="1257" y="360"/>
                </a:lnTo>
                <a:lnTo>
                  <a:pt x="1258" y="353"/>
                </a:lnTo>
                <a:lnTo>
                  <a:pt x="1259" y="346"/>
                </a:lnTo>
                <a:lnTo>
                  <a:pt x="1259" y="339"/>
                </a:lnTo>
                <a:lnTo>
                  <a:pt x="1260" y="332"/>
                </a:lnTo>
                <a:lnTo>
                  <a:pt x="1261" y="324"/>
                </a:lnTo>
                <a:lnTo>
                  <a:pt x="1261" y="317"/>
                </a:lnTo>
                <a:lnTo>
                  <a:pt x="1261" y="310"/>
                </a:lnTo>
                <a:lnTo>
                  <a:pt x="1261" y="302"/>
                </a:lnTo>
                <a:lnTo>
                  <a:pt x="1261" y="295"/>
                </a:lnTo>
                <a:lnTo>
                  <a:pt x="1261" y="287"/>
                </a:lnTo>
                <a:lnTo>
                  <a:pt x="1261" y="279"/>
                </a:lnTo>
                <a:lnTo>
                  <a:pt x="1261" y="272"/>
                </a:lnTo>
                <a:lnTo>
                  <a:pt x="1260" y="264"/>
                </a:lnTo>
                <a:lnTo>
                  <a:pt x="1260" y="256"/>
                </a:lnTo>
                <a:lnTo>
                  <a:pt x="1259" y="249"/>
                </a:lnTo>
                <a:lnTo>
                  <a:pt x="1258" y="241"/>
                </a:lnTo>
                <a:lnTo>
                  <a:pt x="1257" y="233"/>
                </a:lnTo>
                <a:lnTo>
                  <a:pt x="1256" y="225"/>
                </a:lnTo>
                <a:lnTo>
                  <a:pt x="1255" y="218"/>
                </a:lnTo>
                <a:lnTo>
                  <a:pt x="1253" y="210"/>
                </a:lnTo>
                <a:lnTo>
                  <a:pt x="1252" y="203"/>
                </a:lnTo>
                <a:lnTo>
                  <a:pt x="1250" y="195"/>
                </a:lnTo>
                <a:lnTo>
                  <a:pt x="1248" y="188"/>
                </a:lnTo>
                <a:lnTo>
                  <a:pt x="1246" y="181"/>
                </a:lnTo>
                <a:lnTo>
                  <a:pt x="1244" y="173"/>
                </a:lnTo>
                <a:lnTo>
                  <a:pt x="1241" y="166"/>
                </a:lnTo>
                <a:lnTo>
                  <a:pt x="1239" y="159"/>
                </a:lnTo>
                <a:lnTo>
                  <a:pt x="1236" y="152"/>
                </a:lnTo>
                <a:lnTo>
                  <a:pt x="1233" y="146"/>
                </a:lnTo>
                <a:lnTo>
                  <a:pt x="1230" y="139"/>
                </a:lnTo>
                <a:lnTo>
                  <a:pt x="1227" y="133"/>
                </a:lnTo>
                <a:lnTo>
                  <a:pt x="1224" y="126"/>
                </a:lnTo>
                <a:lnTo>
                  <a:pt x="1220" y="120"/>
                </a:lnTo>
                <a:lnTo>
                  <a:pt x="1217" y="114"/>
                </a:lnTo>
                <a:lnTo>
                  <a:pt x="1213" y="108"/>
                </a:lnTo>
                <a:lnTo>
                  <a:pt x="1213" y="108"/>
                </a:lnTo>
                <a:lnTo>
                  <a:pt x="1209" y="103"/>
                </a:lnTo>
                <a:lnTo>
                  <a:pt x="1206" y="99"/>
                </a:lnTo>
                <a:lnTo>
                  <a:pt x="1202" y="94"/>
                </a:lnTo>
                <a:lnTo>
                  <a:pt x="1198" y="89"/>
                </a:lnTo>
                <a:lnTo>
                  <a:pt x="1194" y="84"/>
                </a:lnTo>
                <a:lnTo>
                  <a:pt x="1189" y="80"/>
                </a:lnTo>
                <a:lnTo>
                  <a:pt x="1185" y="76"/>
                </a:lnTo>
                <a:lnTo>
                  <a:pt x="1180" y="72"/>
                </a:lnTo>
                <a:lnTo>
                  <a:pt x="1175" y="67"/>
                </a:lnTo>
                <a:lnTo>
                  <a:pt x="1170" y="64"/>
                </a:lnTo>
                <a:lnTo>
                  <a:pt x="1165" y="60"/>
                </a:lnTo>
                <a:lnTo>
                  <a:pt x="1160" y="56"/>
                </a:lnTo>
                <a:lnTo>
                  <a:pt x="1155" y="52"/>
                </a:lnTo>
                <a:lnTo>
                  <a:pt x="1149" y="49"/>
                </a:lnTo>
                <a:lnTo>
                  <a:pt x="1144" y="46"/>
                </a:lnTo>
                <a:lnTo>
                  <a:pt x="1138" y="42"/>
                </a:lnTo>
                <a:lnTo>
                  <a:pt x="1132" y="39"/>
                </a:lnTo>
                <a:lnTo>
                  <a:pt x="1127" y="36"/>
                </a:lnTo>
                <a:lnTo>
                  <a:pt x="1121" y="33"/>
                </a:lnTo>
                <a:lnTo>
                  <a:pt x="1115" y="31"/>
                </a:lnTo>
                <a:lnTo>
                  <a:pt x="1108" y="28"/>
                </a:lnTo>
                <a:lnTo>
                  <a:pt x="1102" y="26"/>
                </a:lnTo>
                <a:lnTo>
                  <a:pt x="1096" y="23"/>
                </a:lnTo>
                <a:lnTo>
                  <a:pt x="1089" y="21"/>
                </a:lnTo>
                <a:lnTo>
                  <a:pt x="1083" y="19"/>
                </a:lnTo>
                <a:lnTo>
                  <a:pt x="1076" y="17"/>
                </a:lnTo>
                <a:lnTo>
                  <a:pt x="1070" y="15"/>
                </a:lnTo>
                <a:lnTo>
                  <a:pt x="1063" y="13"/>
                </a:lnTo>
                <a:lnTo>
                  <a:pt x="1056" y="11"/>
                </a:lnTo>
                <a:lnTo>
                  <a:pt x="1049" y="10"/>
                </a:lnTo>
                <a:lnTo>
                  <a:pt x="1043" y="8"/>
                </a:lnTo>
                <a:lnTo>
                  <a:pt x="1036" y="7"/>
                </a:lnTo>
                <a:lnTo>
                  <a:pt x="1029" y="6"/>
                </a:lnTo>
                <a:lnTo>
                  <a:pt x="1022" y="4"/>
                </a:lnTo>
                <a:lnTo>
                  <a:pt x="1015" y="3"/>
                </a:lnTo>
                <a:lnTo>
                  <a:pt x="1008" y="3"/>
                </a:lnTo>
                <a:lnTo>
                  <a:pt x="1001" y="2"/>
                </a:lnTo>
                <a:lnTo>
                  <a:pt x="994" y="1"/>
                </a:lnTo>
                <a:lnTo>
                  <a:pt x="987" y="1"/>
                </a:lnTo>
                <a:lnTo>
                  <a:pt x="980" y="0"/>
                </a:lnTo>
                <a:lnTo>
                  <a:pt x="973" y="0"/>
                </a:lnTo>
                <a:lnTo>
                  <a:pt x="966" y="0"/>
                </a:lnTo>
                <a:lnTo>
                  <a:pt x="959" y="0"/>
                </a:lnTo>
                <a:lnTo>
                  <a:pt x="952" y="0"/>
                </a:lnTo>
                <a:lnTo>
                  <a:pt x="945" y="0"/>
                </a:lnTo>
                <a:lnTo>
                  <a:pt x="938" y="0"/>
                </a:lnTo>
                <a:lnTo>
                  <a:pt x="931" y="0"/>
                </a:lnTo>
                <a:lnTo>
                  <a:pt x="924" y="1"/>
                </a:lnTo>
                <a:lnTo>
                  <a:pt x="917" y="1"/>
                </a:lnTo>
                <a:lnTo>
                  <a:pt x="911" y="2"/>
                </a:lnTo>
                <a:lnTo>
                  <a:pt x="904" y="3"/>
                </a:lnTo>
                <a:lnTo>
                  <a:pt x="897" y="4"/>
                </a:lnTo>
                <a:lnTo>
                  <a:pt x="890" y="5"/>
                </a:lnTo>
                <a:lnTo>
                  <a:pt x="884" y="6"/>
                </a:lnTo>
                <a:lnTo>
                  <a:pt x="877" y="7"/>
                </a:lnTo>
                <a:lnTo>
                  <a:pt x="871" y="8"/>
                </a:lnTo>
                <a:lnTo>
                  <a:pt x="865" y="10"/>
                </a:lnTo>
                <a:lnTo>
                  <a:pt x="858" y="11"/>
                </a:lnTo>
                <a:lnTo>
                  <a:pt x="852" y="13"/>
                </a:lnTo>
                <a:lnTo>
                  <a:pt x="846" y="15"/>
                </a:lnTo>
                <a:lnTo>
                  <a:pt x="840" y="16"/>
                </a:lnTo>
                <a:lnTo>
                  <a:pt x="834" y="18"/>
                </a:lnTo>
                <a:lnTo>
                  <a:pt x="828" y="21"/>
                </a:lnTo>
                <a:lnTo>
                  <a:pt x="823" y="23"/>
                </a:lnTo>
                <a:lnTo>
                  <a:pt x="817" y="25"/>
                </a:lnTo>
                <a:lnTo>
                  <a:pt x="812" y="27"/>
                </a:lnTo>
                <a:lnTo>
                  <a:pt x="807" y="30"/>
                </a:lnTo>
                <a:lnTo>
                  <a:pt x="802" y="33"/>
                </a:lnTo>
                <a:lnTo>
                  <a:pt x="797" y="35"/>
                </a:lnTo>
                <a:lnTo>
                  <a:pt x="792" y="38"/>
                </a:lnTo>
                <a:lnTo>
                  <a:pt x="787" y="41"/>
                </a:lnTo>
                <a:lnTo>
                  <a:pt x="787" y="41"/>
                </a:lnTo>
                <a:lnTo>
                  <a:pt x="782" y="44"/>
                </a:lnTo>
                <a:lnTo>
                  <a:pt x="777" y="48"/>
                </a:lnTo>
                <a:lnTo>
                  <a:pt x="772" y="52"/>
                </a:lnTo>
                <a:lnTo>
                  <a:pt x="767" y="56"/>
                </a:lnTo>
                <a:lnTo>
                  <a:pt x="762" y="61"/>
                </a:lnTo>
                <a:lnTo>
                  <a:pt x="757" y="65"/>
                </a:lnTo>
                <a:lnTo>
                  <a:pt x="752" y="70"/>
                </a:lnTo>
                <a:lnTo>
                  <a:pt x="748" y="75"/>
                </a:lnTo>
                <a:lnTo>
                  <a:pt x="743" y="81"/>
                </a:lnTo>
                <a:lnTo>
                  <a:pt x="739" y="86"/>
                </a:lnTo>
                <a:lnTo>
                  <a:pt x="734" y="92"/>
                </a:lnTo>
                <a:lnTo>
                  <a:pt x="730" y="98"/>
                </a:lnTo>
                <a:lnTo>
                  <a:pt x="726" y="104"/>
                </a:lnTo>
                <a:lnTo>
                  <a:pt x="722" y="110"/>
                </a:lnTo>
                <a:lnTo>
                  <a:pt x="719" y="117"/>
                </a:lnTo>
                <a:lnTo>
                  <a:pt x="715" y="123"/>
                </a:lnTo>
                <a:lnTo>
                  <a:pt x="712" y="130"/>
                </a:lnTo>
                <a:lnTo>
                  <a:pt x="709" y="137"/>
                </a:lnTo>
                <a:lnTo>
                  <a:pt x="706" y="143"/>
                </a:lnTo>
                <a:lnTo>
                  <a:pt x="703" y="150"/>
                </a:lnTo>
                <a:lnTo>
                  <a:pt x="701" y="157"/>
                </a:lnTo>
                <a:lnTo>
                  <a:pt x="698" y="164"/>
                </a:lnTo>
                <a:lnTo>
                  <a:pt x="696" y="171"/>
                </a:lnTo>
                <a:lnTo>
                  <a:pt x="694" y="178"/>
                </a:lnTo>
                <a:lnTo>
                  <a:pt x="693" y="185"/>
                </a:lnTo>
                <a:lnTo>
                  <a:pt x="691" y="192"/>
                </a:lnTo>
                <a:lnTo>
                  <a:pt x="690" y="199"/>
                </a:lnTo>
                <a:lnTo>
                  <a:pt x="689" y="206"/>
                </a:lnTo>
                <a:lnTo>
                  <a:pt x="688" y="213"/>
                </a:lnTo>
                <a:lnTo>
                  <a:pt x="688" y="213"/>
                </a:lnTo>
                <a:lnTo>
                  <a:pt x="688" y="213"/>
                </a:lnTo>
              </a:path>
            </a:pathLst>
          </a:custGeom>
          <a:solidFill>
            <a:srgbClr val="D2C7B6"/>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099" name="WordArt 3"/>
          <p:cNvSpPr>
            <a:spLocks noChangeArrowheads="1" noChangeShapeType="1" noTextEdit="1"/>
          </p:cNvSpPr>
          <p:nvPr/>
        </p:nvSpPr>
        <p:spPr bwMode="auto">
          <a:xfrm rot="1269675">
            <a:off x="862330" y="404813"/>
            <a:ext cx="2933700" cy="13716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defTabSz="914400"/>
            <a:r>
              <a:rPr lang="es-ES" sz="3600" kern="10" dirty="0">
                <a:ln w="9525">
                  <a:round/>
                  <a:headEnd/>
                  <a:tailEnd/>
                </a:ln>
                <a:gradFill rotWithShape="1">
                  <a:gsLst>
                    <a:gs pos="0">
                      <a:srgbClr val="FFE701"/>
                    </a:gs>
                    <a:gs pos="100000">
                      <a:srgbClr val="FE3E02"/>
                    </a:gs>
                  </a:gsLst>
                  <a:lin ang="4080000" scaled="1"/>
                </a:gradFill>
                <a:latin typeface="Impact"/>
              </a:rPr>
              <a:t>Trombosis arteriovenosas</a:t>
            </a:r>
          </a:p>
        </p:txBody>
      </p:sp>
      <p:sp>
        <p:nvSpPr>
          <p:cNvPr id="4105" name="Freeform 9"/>
          <p:cNvSpPr>
            <a:spLocks/>
          </p:cNvSpPr>
          <p:nvPr/>
        </p:nvSpPr>
        <p:spPr bwMode="auto">
          <a:xfrm>
            <a:off x="5783263" y="5468938"/>
            <a:ext cx="641350" cy="908050"/>
          </a:xfrm>
          <a:custGeom>
            <a:avLst/>
            <a:gdLst/>
            <a:ahLst/>
            <a:cxnLst>
              <a:cxn ang="0">
                <a:pos x="186" y="8"/>
              </a:cxn>
              <a:cxn ang="0">
                <a:pos x="188" y="27"/>
              </a:cxn>
              <a:cxn ang="0">
                <a:pos x="190" y="36"/>
              </a:cxn>
              <a:cxn ang="0">
                <a:pos x="196" y="72"/>
              </a:cxn>
              <a:cxn ang="0">
                <a:pos x="199" y="82"/>
              </a:cxn>
              <a:cxn ang="0">
                <a:pos x="201" y="109"/>
              </a:cxn>
              <a:cxn ang="0">
                <a:pos x="198" y="133"/>
              </a:cxn>
              <a:cxn ang="0">
                <a:pos x="175" y="163"/>
              </a:cxn>
              <a:cxn ang="0">
                <a:pos x="136" y="210"/>
              </a:cxn>
              <a:cxn ang="0">
                <a:pos x="127" y="223"/>
              </a:cxn>
              <a:cxn ang="0">
                <a:pos x="111" y="268"/>
              </a:cxn>
              <a:cxn ang="0">
                <a:pos x="110" y="285"/>
              </a:cxn>
              <a:cxn ang="0">
                <a:pos x="107" y="319"/>
              </a:cxn>
              <a:cxn ang="0">
                <a:pos x="103" y="331"/>
              </a:cxn>
              <a:cxn ang="0">
                <a:pos x="103" y="352"/>
              </a:cxn>
              <a:cxn ang="0">
                <a:pos x="58" y="341"/>
              </a:cxn>
              <a:cxn ang="0">
                <a:pos x="7" y="345"/>
              </a:cxn>
              <a:cxn ang="0">
                <a:pos x="8" y="378"/>
              </a:cxn>
              <a:cxn ang="0">
                <a:pos x="43" y="415"/>
              </a:cxn>
              <a:cxn ang="0">
                <a:pos x="63" y="430"/>
              </a:cxn>
              <a:cxn ang="0">
                <a:pos x="89" y="448"/>
              </a:cxn>
              <a:cxn ang="0">
                <a:pos x="102" y="423"/>
              </a:cxn>
              <a:cxn ang="0">
                <a:pos x="105" y="417"/>
              </a:cxn>
              <a:cxn ang="0">
                <a:pos x="110" y="437"/>
              </a:cxn>
              <a:cxn ang="0">
                <a:pos x="109" y="462"/>
              </a:cxn>
              <a:cxn ang="0">
                <a:pos x="102" y="471"/>
              </a:cxn>
              <a:cxn ang="0">
                <a:pos x="142" y="508"/>
              </a:cxn>
              <a:cxn ang="0">
                <a:pos x="154" y="517"/>
              </a:cxn>
              <a:cxn ang="0">
                <a:pos x="185" y="530"/>
              </a:cxn>
              <a:cxn ang="0">
                <a:pos x="216" y="494"/>
              </a:cxn>
              <a:cxn ang="0">
                <a:pos x="207" y="474"/>
              </a:cxn>
              <a:cxn ang="0">
                <a:pos x="216" y="467"/>
              </a:cxn>
              <a:cxn ang="0">
                <a:pos x="242" y="468"/>
              </a:cxn>
              <a:cxn ang="0">
                <a:pos x="275" y="433"/>
              </a:cxn>
              <a:cxn ang="0">
                <a:pos x="299" y="406"/>
              </a:cxn>
              <a:cxn ang="0">
                <a:pos x="334" y="369"/>
              </a:cxn>
              <a:cxn ang="0">
                <a:pos x="331" y="334"/>
              </a:cxn>
              <a:cxn ang="0">
                <a:pos x="287" y="334"/>
              </a:cxn>
              <a:cxn ang="0">
                <a:pos x="296" y="342"/>
              </a:cxn>
              <a:cxn ang="0">
                <a:pos x="282" y="355"/>
              </a:cxn>
              <a:cxn ang="0">
                <a:pos x="276" y="369"/>
              </a:cxn>
              <a:cxn ang="0">
                <a:pos x="275" y="403"/>
              </a:cxn>
              <a:cxn ang="0">
                <a:pos x="267" y="407"/>
              </a:cxn>
              <a:cxn ang="0">
                <a:pos x="273" y="385"/>
              </a:cxn>
              <a:cxn ang="0">
                <a:pos x="265" y="344"/>
              </a:cxn>
              <a:cxn ang="0">
                <a:pos x="256" y="342"/>
              </a:cxn>
              <a:cxn ang="0">
                <a:pos x="237" y="345"/>
              </a:cxn>
              <a:cxn ang="0">
                <a:pos x="232" y="302"/>
              </a:cxn>
              <a:cxn ang="0">
                <a:pos x="236" y="286"/>
              </a:cxn>
              <a:cxn ang="0">
                <a:pos x="259" y="236"/>
              </a:cxn>
              <a:cxn ang="0">
                <a:pos x="278" y="211"/>
              </a:cxn>
              <a:cxn ang="0">
                <a:pos x="304" y="181"/>
              </a:cxn>
              <a:cxn ang="0">
                <a:pos x="320" y="148"/>
              </a:cxn>
              <a:cxn ang="0">
                <a:pos x="332" y="109"/>
              </a:cxn>
              <a:cxn ang="0">
                <a:pos x="329" y="89"/>
              </a:cxn>
              <a:cxn ang="0">
                <a:pos x="326" y="67"/>
              </a:cxn>
              <a:cxn ang="0">
                <a:pos x="324" y="49"/>
              </a:cxn>
              <a:cxn ang="0">
                <a:pos x="312" y="1"/>
              </a:cxn>
              <a:cxn ang="0">
                <a:pos x="292" y="2"/>
              </a:cxn>
              <a:cxn ang="0">
                <a:pos x="252" y="0"/>
              </a:cxn>
            </a:cxnLst>
            <a:rect l="0" t="0" r="r" b="b"/>
            <a:pathLst>
              <a:path w="343" h="532">
                <a:moveTo>
                  <a:pt x="221" y="1"/>
                </a:moveTo>
                <a:lnTo>
                  <a:pt x="214" y="0"/>
                </a:lnTo>
                <a:lnTo>
                  <a:pt x="203" y="0"/>
                </a:lnTo>
                <a:lnTo>
                  <a:pt x="191" y="1"/>
                </a:lnTo>
                <a:lnTo>
                  <a:pt x="184" y="4"/>
                </a:lnTo>
                <a:lnTo>
                  <a:pt x="184" y="4"/>
                </a:lnTo>
                <a:lnTo>
                  <a:pt x="186" y="8"/>
                </a:lnTo>
                <a:lnTo>
                  <a:pt x="188" y="16"/>
                </a:lnTo>
                <a:lnTo>
                  <a:pt x="190" y="20"/>
                </a:lnTo>
                <a:lnTo>
                  <a:pt x="190" y="20"/>
                </a:lnTo>
                <a:lnTo>
                  <a:pt x="189" y="22"/>
                </a:lnTo>
                <a:lnTo>
                  <a:pt x="188" y="24"/>
                </a:lnTo>
                <a:lnTo>
                  <a:pt x="188" y="27"/>
                </a:lnTo>
                <a:lnTo>
                  <a:pt x="188" y="27"/>
                </a:lnTo>
                <a:lnTo>
                  <a:pt x="187" y="28"/>
                </a:lnTo>
                <a:lnTo>
                  <a:pt x="186" y="29"/>
                </a:lnTo>
                <a:lnTo>
                  <a:pt x="186" y="30"/>
                </a:lnTo>
                <a:lnTo>
                  <a:pt x="186" y="30"/>
                </a:lnTo>
                <a:lnTo>
                  <a:pt x="188" y="31"/>
                </a:lnTo>
                <a:lnTo>
                  <a:pt x="190" y="34"/>
                </a:lnTo>
                <a:lnTo>
                  <a:pt x="190" y="36"/>
                </a:lnTo>
                <a:lnTo>
                  <a:pt x="190" y="36"/>
                </a:lnTo>
                <a:lnTo>
                  <a:pt x="191" y="43"/>
                </a:lnTo>
                <a:lnTo>
                  <a:pt x="193" y="53"/>
                </a:lnTo>
                <a:lnTo>
                  <a:pt x="196" y="64"/>
                </a:lnTo>
                <a:lnTo>
                  <a:pt x="196" y="72"/>
                </a:lnTo>
                <a:lnTo>
                  <a:pt x="196" y="72"/>
                </a:lnTo>
                <a:lnTo>
                  <a:pt x="196" y="72"/>
                </a:lnTo>
                <a:lnTo>
                  <a:pt x="197" y="74"/>
                </a:lnTo>
                <a:lnTo>
                  <a:pt x="198" y="74"/>
                </a:lnTo>
                <a:lnTo>
                  <a:pt x="198" y="74"/>
                </a:lnTo>
                <a:lnTo>
                  <a:pt x="198" y="76"/>
                </a:lnTo>
                <a:lnTo>
                  <a:pt x="198" y="79"/>
                </a:lnTo>
                <a:lnTo>
                  <a:pt x="199" y="82"/>
                </a:lnTo>
                <a:lnTo>
                  <a:pt x="199" y="82"/>
                </a:lnTo>
                <a:lnTo>
                  <a:pt x="199" y="86"/>
                </a:lnTo>
                <a:lnTo>
                  <a:pt x="200" y="92"/>
                </a:lnTo>
                <a:lnTo>
                  <a:pt x="199" y="97"/>
                </a:lnTo>
                <a:lnTo>
                  <a:pt x="199" y="97"/>
                </a:lnTo>
                <a:lnTo>
                  <a:pt x="201" y="101"/>
                </a:lnTo>
                <a:lnTo>
                  <a:pt x="202" y="105"/>
                </a:lnTo>
                <a:lnTo>
                  <a:pt x="201" y="109"/>
                </a:lnTo>
                <a:lnTo>
                  <a:pt x="201" y="109"/>
                </a:lnTo>
                <a:lnTo>
                  <a:pt x="202" y="111"/>
                </a:lnTo>
                <a:lnTo>
                  <a:pt x="202" y="112"/>
                </a:lnTo>
                <a:lnTo>
                  <a:pt x="201" y="113"/>
                </a:lnTo>
                <a:lnTo>
                  <a:pt x="201" y="113"/>
                </a:lnTo>
                <a:lnTo>
                  <a:pt x="201" y="122"/>
                </a:lnTo>
                <a:lnTo>
                  <a:pt x="198" y="133"/>
                </a:lnTo>
                <a:lnTo>
                  <a:pt x="194" y="139"/>
                </a:lnTo>
                <a:lnTo>
                  <a:pt x="194" y="139"/>
                </a:lnTo>
                <a:lnTo>
                  <a:pt x="190" y="144"/>
                </a:lnTo>
                <a:lnTo>
                  <a:pt x="184" y="152"/>
                </a:lnTo>
                <a:lnTo>
                  <a:pt x="179" y="156"/>
                </a:lnTo>
                <a:lnTo>
                  <a:pt x="179" y="156"/>
                </a:lnTo>
                <a:lnTo>
                  <a:pt x="175" y="163"/>
                </a:lnTo>
                <a:lnTo>
                  <a:pt x="165" y="174"/>
                </a:lnTo>
                <a:lnTo>
                  <a:pt x="159" y="179"/>
                </a:lnTo>
                <a:lnTo>
                  <a:pt x="159" y="179"/>
                </a:lnTo>
                <a:lnTo>
                  <a:pt x="156" y="185"/>
                </a:lnTo>
                <a:lnTo>
                  <a:pt x="148" y="196"/>
                </a:lnTo>
                <a:lnTo>
                  <a:pt x="140" y="206"/>
                </a:lnTo>
                <a:lnTo>
                  <a:pt x="136" y="210"/>
                </a:lnTo>
                <a:lnTo>
                  <a:pt x="136" y="210"/>
                </a:lnTo>
                <a:lnTo>
                  <a:pt x="136" y="212"/>
                </a:lnTo>
                <a:lnTo>
                  <a:pt x="135" y="213"/>
                </a:lnTo>
                <a:lnTo>
                  <a:pt x="134" y="214"/>
                </a:lnTo>
                <a:lnTo>
                  <a:pt x="134" y="214"/>
                </a:lnTo>
                <a:lnTo>
                  <a:pt x="132" y="218"/>
                </a:lnTo>
                <a:lnTo>
                  <a:pt x="127" y="223"/>
                </a:lnTo>
                <a:lnTo>
                  <a:pt x="124" y="226"/>
                </a:lnTo>
                <a:lnTo>
                  <a:pt x="124" y="226"/>
                </a:lnTo>
                <a:lnTo>
                  <a:pt x="123" y="234"/>
                </a:lnTo>
                <a:lnTo>
                  <a:pt x="120" y="243"/>
                </a:lnTo>
                <a:lnTo>
                  <a:pt x="116" y="252"/>
                </a:lnTo>
                <a:lnTo>
                  <a:pt x="113" y="260"/>
                </a:lnTo>
                <a:lnTo>
                  <a:pt x="111" y="268"/>
                </a:lnTo>
                <a:lnTo>
                  <a:pt x="111" y="268"/>
                </a:lnTo>
                <a:lnTo>
                  <a:pt x="111" y="268"/>
                </a:lnTo>
                <a:lnTo>
                  <a:pt x="112" y="269"/>
                </a:lnTo>
                <a:lnTo>
                  <a:pt x="112" y="269"/>
                </a:lnTo>
                <a:lnTo>
                  <a:pt x="112" y="269"/>
                </a:lnTo>
                <a:lnTo>
                  <a:pt x="111" y="276"/>
                </a:lnTo>
                <a:lnTo>
                  <a:pt x="110" y="285"/>
                </a:lnTo>
                <a:lnTo>
                  <a:pt x="109" y="292"/>
                </a:lnTo>
                <a:lnTo>
                  <a:pt x="109" y="292"/>
                </a:lnTo>
                <a:lnTo>
                  <a:pt x="108" y="300"/>
                </a:lnTo>
                <a:lnTo>
                  <a:pt x="107" y="309"/>
                </a:lnTo>
                <a:lnTo>
                  <a:pt x="107" y="315"/>
                </a:lnTo>
                <a:lnTo>
                  <a:pt x="107" y="315"/>
                </a:lnTo>
                <a:lnTo>
                  <a:pt x="107" y="319"/>
                </a:lnTo>
                <a:lnTo>
                  <a:pt x="106" y="323"/>
                </a:lnTo>
                <a:lnTo>
                  <a:pt x="106" y="326"/>
                </a:lnTo>
                <a:lnTo>
                  <a:pt x="106" y="326"/>
                </a:lnTo>
                <a:lnTo>
                  <a:pt x="106" y="328"/>
                </a:lnTo>
                <a:lnTo>
                  <a:pt x="104" y="330"/>
                </a:lnTo>
                <a:lnTo>
                  <a:pt x="103" y="331"/>
                </a:lnTo>
                <a:lnTo>
                  <a:pt x="103" y="331"/>
                </a:lnTo>
                <a:lnTo>
                  <a:pt x="105" y="335"/>
                </a:lnTo>
                <a:lnTo>
                  <a:pt x="105" y="344"/>
                </a:lnTo>
                <a:lnTo>
                  <a:pt x="106" y="351"/>
                </a:lnTo>
                <a:lnTo>
                  <a:pt x="106" y="351"/>
                </a:lnTo>
                <a:lnTo>
                  <a:pt x="105" y="351"/>
                </a:lnTo>
                <a:lnTo>
                  <a:pt x="104" y="352"/>
                </a:lnTo>
                <a:lnTo>
                  <a:pt x="103" y="352"/>
                </a:lnTo>
                <a:lnTo>
                  <a:pt x="103" y="352"/>
                </a:lnTo>
                <a:lnTo>
                  <a:pt x="99" y="352"/>
                </a:lnTo>
                <a:lnTo>
                  <a:pt x="89" y="349"/>
                </a:lnTo>
                <a:lnTo>
                  <a:pt x="76" y="345"/>
                </a:lnTo>
                <a:lnTo>
                  <a:pt x="65" y="342"/>
                </a:lnTo>
                <a:lnTo>
                  <a:pt x="58" y="341"/>
                </a:lnTo>
                <a:lnTo>
                  <a:pt x="58" y="341"/>
                </a:lnTo>
                <a:lnTo>
                  <a:pt x="50" y="340"/>
                </a:lnTo>
                <a:lnTo>
                  <a:pt x="40" y="339"/>
                </a:lnTo>
                <a:lnTo>
                  <a:pt x="33" y="336"/>
                </a:lnTo>
                <a:lnTo>
                  <a:pt x="33" y="336"/>
                </a:lnTo>
                <a:lnTo>
                  <a:pt x="25" y="340"/>
                </a:lnTo>
                <a:lnTo>
                  <a:pt x="16" y="342"/>
                </a:lnTo>
                <a:lnTo>
                  <a:pt x="7" y="345"/>
                </a:lnTo>
                <a:lnTo>
                  <a:pt x="1" y="352"/>
                </a:lnTo>
                <a:lnTo>
                  <a:pt x="1" y="352"/>
                </a:lnTo>
                <a:lnTo>
                  <a:pt x="0" y="360"/>
                </a:lnTo>
                <a:lnTo>
                  <a:pt x="2" y="367"/>
                </a:lnTo>
                <a:lnTo>
                  <a:pt x="3" y="374"/>
                </a:lnTo>
                <a:lnTo>
                  <a:pt x="3" y="374"/>
                </a:lnTo>
                <a:lnTo>
                  <a:pt x="8" y="378"/>
                </a:lnTo>
                <a:lnTo>
                  <a:pt x="16" y="386"/>
                </a:lnTo>
                <a:lnTo>
                  <a:pt x="19" y="393"/>
                </a:lnTo>
                <a:lnTo>
                  <a:pt x="19" y="393"/>
                </a:lnTo>
                <a:lnTo>
                  <a:pt x="25" y="396"/>
                </a:lnTo>
                <a:lnTo>
                  <a:pt x="32" y="402"/>
                </a:lnTo>
                <a:lnTo>
                  <a:pt x="38" y="410"/>
                </a:lnTo>
                <a:lnTo>
                  <a:pt x="43" y="415"/>
                </a:lnTo>
                <a:lnTo>
                  <a:pt x="43" y="415"/>
                </a:lnTo>
                <a:lnTo>
                  <a:pt x="48" y="418"/>
                </a:lnTo>
                <a:lnTo>
                  <a:pt x="53" y="421"/>
                </a:lnTo>
                <a:lnTo>
                  <a:pt x="55" y="425"/>
                </a:lnTo>
                <a:lnTo>
                  <a:pt x="55" y="425"/>
                </a:lnTo>
                <a:lnTo>
                  <a:pt x="59" y="427"/>
                </a:lnTo>
                <a:lnTo>
                  <a:pt x="63" y="430"/>
                </a:lnTo>
                <a:lnTo>
                  <a:pt x="64" y="434"/>
                </a:lnTo>
                <a:lnTo>
                  <a:pt x="64" y="434"/>
                </a:lnTo>
                <a:lnTo>
                  <a:pt x="70" y="433"/>
                </a:lnTo>
                <a:lnTo>
                  <a:pt x="79" y="436"/>
                </a:lnTo>
                <a:lnTo>
                  <a:pt x="86" y="441"/>
                </a:lnTo>
                <a:lnTo>
                  <a:pt x="89" y="448"/>
                </a:lnTo>
                <a:lnTo>
                  <a:pt x="89" y="448"/>
                </a:lnTo>
                <a:lnTo>
                  <a:pt x="92" y="449"/>
                </a:lnTo>
                <a:lnTo>
                  <a:pt x="95" y="450"/>
                </a:lnTo>
                <a:lnTo>
                  <a:pt x="98" y="451"/>
                </a:lnTo>
                <a:lnTo>
                  <a:pt x="98" y="451"/>
                </a:lnTo>
                <a:lnTo>
                  <a:pt x="99" y="445"/>
                </a:lnTo>
                <a:lnTo>
                  <a:pt x="101" y="432"/>
                </a:lnTo>
                <a:lnTo>
                  <a:pt x="102" y="423"/>
                </a:lnTo>
                <a:lnTo>
                  <a:pt x="102" y="423"/>
                </a:lnTo>
                <a:lnTo>
                  <a:pt x="100" y="420"/>
                </a:lnTo>
                <a:lnTo>
                  <a:pt x="101" y="414"/>
                </a:lnTo>
                <a:lnTo>
                  <a:pt x="102" y="410"/>
                </a:lnTo>
                <a:lnTo>
                  <a:pt x="102" y="410"/>
                </a:lnTo>
                <a:lnTo>
                  <a:pt x="104" y="413"/>
                </a:lnTo>
                <a:lnTo>
                  <a:pt x="105" y="417"/>
                </a:lnTo>
                <a:lnTo>
                  <a:pt x="104" y="421"/>
                </a:lnTo>
                <a:lnTo>
                  <a:pt x="104" y="421"/>
                </a:lnTo>
                <a:lnTo>
                  <a:pt x="106" y="425"/>
                </a:lnTo>
                <a:lnTo>
                  <a:pt x="109" y="432"/>
                </a:lnTo>
                <a:lnTo>
                  <a:pt x="110" y="435"/>
                </a:lnTo>
                <a:lnTo>
                  <a:pt x="110" y="435"/>
                </a:lnTo>
                <a:lnTo>
                  <a:pt x="110" y="437"/>
                </a:lnTo>
                <a:lnTo>
                  <a:pt x="111" y="439"/>
                </a:lnTo>
                <a:lnTo>
                  <a:pt x="112" y="441"/>
                </a:lnTo>
                <a:lnTo>
                  <a:pt x="112" y="441"/>
                </a:lnTo>
                <a:lnTo>
                  <a:pt x="112" y="448"/>
                </a:lnTo>
                <a:lnTo>
                  <a:pt x="112" y="457"/>
                </a:lnTo>
                <a:lnTo>
                  <a:pt x="109" y="462"/>
                </a:lnTo>
                <a:lnTo>
                  <a:pt x="109" y="462"/>
                </a:lnTo>
                <a:lnTo>
                  <a:pt x="106" y="464"/>
                </a:lnTo>
                <a:lnTo>
                  <a:pt x="103" y="465"/>
                </a:lnTo>
                <a:lnTo>
                  <a:pt x="101" y="468"/>
                </a:lnTo>
                <a:lnTo>
                  <a:pt x="101" y="468"/>
                </a:lnTo>
                <a:lnTo>
                  <a:pt x="101" y="469"/>
                </a:lnTo>
                <a:lnTo>
                  <a:pt x="102" y="470"/>
                </a:lnTo>
                <a:lnTo>
                  <a:pt x="102" y="471"/>
                </a:lnTo>
                <a:lnTo>
                  <a:pt x="102" y="471"/>
                </a:lnTo>
                <a:lnTo>
                  <a:pt x="105" y="474"/>
                </a:lnTo>
                <a:lnTo>
                  <a:pt x="112" y="480"/>
                </a:lnTo>
                <a:lnTo>
                  <a:pt x="120" y="489"/>
                </a:lnTo>
                <a:lnTo>
                  <a:pt x="130" y="497"/>
                </a:lnTo>
                <a:lnTo>
                  <a:pt x="137" y="504"/>
                </a:lnTo>
                <a:lnTo>
                  <a:pt x="142" y="508"/>
                </a:lnTo>
                <a:lnTo>
                  <a:pt x="142" y="508"/>
                </a:lnTo>
                <a:lnTo>
                  <a:pt x="143" y="510"/>
                </a:lnTo>
                <a:lnTo>
                  <a:pt x="144" y="512"/>
                </a:lnTo>
                <a:lnTo>
                  <a:pt x="145" y="514"/>
                </a:lnTo>
                <a:lnTo>
                  <a:pt x="145" y="514"/>
                </a:lnTo>
                <a:lnTo>
                  <a:pt x="150" y="515"/>
                </a:lnTo>
                <a:lnTo>
                  <a:pt x="154" y="517"/>
                </a:lnTo>
                <a:lnTo>
                  <a:pt x="159" y="519"/>
                </a:lnTo>
                <a:lnTo>
                  <a:pt x="163" y="523"/>
                </a:lnTo>
                <a:lnTo>
                  <a:pt x="167" y="526"/>
                </a:lnTo>
                <a:lnTo>
                  <a:pt x="171" y="529"/>
                </a:lnTo>
                <a:lnTo>
                  <a:pt x="176" y="530"/>
                </a:lnTo>
                <a:lnTo>
                  <a:pt x="180" y="531"/>
                </a:lnTo>
                <a:lnTo>
                  <a:pt x="185" y="530"/>
                </a:lnTo>
                <a:lnTo>
                  <a:pt x="189" y="527"/>
                </a:lnTo>
                <a:lnTo>
                  <a:pt x="195" y="521"/>
                </a:lnTo>
                <a:lnTo>
                  <a:pt x="195" y="521"/>
                </a:lnTo>
                <a:lnTo>
                  <a:pt x="199" y="516"/>
                </a:lnTo>
                <a:lnTo>
                  <a:pt x="206" y="509"/>
                </a:lnTo>
                <a:lnTo>
                  <a:pt x="213" y="501"/>
                </a:lnTo>
                <a:lnTo>
                  <a:pt x="216" y="494"/>
                </a:lnTo>
                <a:lnTo>
                  <a:pt x="216" y="494"/>
                </a:lnTo>
                <a:lnTo>
                  <a:pt x="207" y="492"/>
                </a:lnTo>
                <a:lnTo>
                  <a:pt x="202" y="488"/>
                </a:lnTo>
                <a:lnTo>
                  <a:pt x="199" y="480"/>
                </a:lnTo>
                <a:lnTo>
                  <a:pt x="199" y="480"/>
                </a:lnTo>
                <a:lnTo>
                  <a:pt x="203" y="475"/>
                </a:lnTo>
                <a:lnTo>
                  <a:pt x="207" y="474"/>
                </a:lnTo>
                <a:lnTo>
                  <a:pt x="209" y="482"/>
                </a:lnTo>
                <a:lnTo>
                  <a:pt x="209" y="482"/>
                </a:lnTo>
                <a:lnTo>
                  <a:pt x="216" y="481"/>
                </a:lnTo>
                <a:lnTo>
                  <a:pt x="218" y="479"/>
                </a:lnTo>
                <a:lnTo>
                  <a:pt x="218" y="475"/>
                </a:lnTo>
                <a:lnTo>
                  <a:pt x="216" y="471"/>
                </a:lnTo>
                <a:lnTo>
                  <a:pt x="216" y="467"/>
                </a:lnTo>
                <a:lnTo>
                  <a:pt x="219" y="464"/>
                </a:lnTo>
                <a:lnTo>
                  <a:pt x="219" y="464"/>
                </a:lnTo>
                <a:lnTo>
                  <a:pt x="224" y="464"/>
                </a:lnTo>
                <a:lnTo>
                  <a:pt x="231" y="467"/>
                </a:lnTo>
                <a:lnTo>
                  <a:pt x="238" y="470"/>
                </a:lnTo>
                <a:lnTo>
                  <a:pt x="238" y="470"/>
                </a:lnTo>
                <a:lnTo>
                  <a:pt x="242" y="468"/>
                </a:lnTo>
                <a:lnTo>
                  <a:pt x="246" y="464"/>
                </a:lnTo>
                <a:lnTo>
                  <a:pt x="249" y="462"/>
                </a:lnTo>
                <a:lnTo>
                  <a:pt x="249" y="462"/>
                </a:lnTo>
                <a:lnTo>
                  <a:pt x="252" y="457"/>
                </a:lnTo>
                <a:lnTo>
                  <a:pt x="259" y="449"/>
                </a:lnTo>
                <a:lnTo>
                  <a:pt x="267" y="440"/>
                </a:lnTo>
                <a:lnTo>
                  <a:pt x="275" y="433"/>
                </a:lnTo>
                <a:lnTo>
                  <a:pt x="279" y="428"/>
                </a:lnTo>
                <a:lnTo>
                  <a:pt x="279" y="428"/>
                </a:lnTo>
                <a:lnTo>
                  <a:pt x="285" y="423"/>
                </a:lnTo>
                <a:lnTo>
                  <a:pt x="291" y="415"/>
                </a:lnTo>
                <a:lnTo>
                  <a:pt x="297" y="411"/>
                </a:lnTo>
                <a:lnTo>
                  <a:pt x="297" y="411"/>
                </a:lnTo>
                <a:lnTo>
                  <a:pt x="299" y="406"/>
                </a:lnTo>
                <a:lnTo>
                  <a:pt x="304" y="399"/>
                </a:lnTo>
                <a:lnTo>
                  <a:pt x="310" y="392"/>
                </a:lnTo>
                <a:lnTo>
                  <a:pt x="318" y="386"/>
                </a:lnTo>
                <a:lnTo>
                  <a:pt x="325" y="380"/>
                </a:lnTo>
                <a:lnTo>
                  <a:pt x="329" y="377"/>
                </a:lnTo>
                <a:lnTo>
                  <a:pt x="329" y="377"/>
                </a:lnTo>
                <a:lnTo>
                  <a:pt x="334" y="369"/>
                </a:lnTo>
                <a:lnTo>
                  <a:pt x="338" y="362"/>
                </a:lnTo>
                <a:lnTo>
                  <a:pt x="341" y="356"/>
                </a:lnTo>
                <a:lnTo>
                  <a:pt x="342" y="350"/>
                </a:lnTo>
                <a:lnTo>
                  <a:pt x="341" y="345"/>
                </a:lnTo>
                <a:lnTo>
                  <a:pt x="339" y="341"/>
                </a:lnTo>
                <a:lnTo>
                  <a:pt x="336" y="337"/>
                </a:lnTo>
                <a:lnTo>
                  <a:pt x="331" y="334"/>
                </a:lnTo>
                <a:lnTo>
                  <a:pt x="324" y="333"/>
                </a:lnTo>
                <a:lnTo>
                  <a:pt x="315" y="332"/>
                </a:lnTo>
                <a:lnTo>
                  <a:pt x="315" y="332"/>
                </a:lnTo>
                <a:lnTo>
                  <a:pt x="309" y="333"/>
                </a:lnTo>
                <a:lnTo>
                  <a:pt x="295" y="333"/>
                </a:lnTo>
                <a:lnTo>
                  <a:pt x="287" y="334"/>
                </a:lnTo>
                <a:lnTo>
                  <a:pt x="287" y="334"/>
                </a:lnTo>
                <a:lnTo>
                  <a:pt x="287" y="334"/>
                </a:lnTo>
                <a:lnTo>
                  <a:pt x="286" y="336"/>
                </a:lnTo>
                <a:lnTo>
                  <a:pt x="286" y="336"/>
                </a:lnTo>
                <a:lnTo>
                  <a:pt x="286" y="336"/>
                </a:lnTo>
                <a:lnTo>
                  <a:pt x="289" y="339"/>
                </a:lnTo>
                <a:lnTo>
                  <a:pt x="293" y="340"/>
                </a:lnTo>
                <a:lnTo>
                  <a:pt x="296" y="342"/>
                </a:lnTo>
                <a:lnTo>
                  <a:pt x="296" y="342"/>
                </a:lnTo>
                <a:lnTo>
                  <a:pt x="295" y="344"/>
                </a:lnTo>
                <a:lnTo>
                  <a:pt x="293" y="345"/>
                </a:lnTo>
                <a:lnTo>
                  <a:pt x="292" y="345"/>
                </a:lnTo>
                <a:lnTo>
                  <a:pt x="292" y="345"/>
                </a:lnTo>
                <a:lnTo>
                  <a:pt x="289" y="351"/>
                </a:lnTo>
                <a:lnTo>
                  <a:pt x="282" y="355"/>
                </a:lnTo>
                <a:lnTo>
                  <a:pt x="276" y="356"/>
                </a:lnTo>
                <a:lnTo>
                  <a:pt x="276" y="356"/>
                </a:lnTo>
                <a:lnTo>
                  <a:pt x="276" y="360"/>
                </a:lnTo>
                <a:lnTo>
                  <a:pt x="276" y="362"/>
                </a:lnTo>
                <a:lnTo>
                  <a:pt x="277" y="365"/>
                </a:lnTo>
                <a:lnTo>
                  <a:pt x="277" y="365"/>
                </a:lnTo>
                <a:lnTo>
                  <a:pt x="276" y="369"/>
                </a:lnTo>
                <a:lnTo>
                  <a:pt x="276" y="373"/>
                </a:lnTo>
                <a:lnTo>
                  <a:pt x="275" y="377"/>
                </a:lnTo>
                <a:lnTo>
                  <a:pt x="275" y="377"/>
                </a:lnTo>
                <a:lnTo>
                  <a:pt x="279" y="380"/>
                </a:lnTo>
                <a:lnTo>
                  <a:pt x="280" y="388"/>
                </a:lnTo>
                <a:lnTo>
                  <a:pt x="279" y="397"/>
                </a:lnTo>
                <a:lnTo>
                  <a:pt x="275" y="403"/>
                </a:lnTo>
                <a:lnTo>
                  <a:pt x="275" y="403"/>
                </a:lnTo>
                <a:lnTo>
                  <a:pt x="275" y="412"/>
                </a:lnTo>
                <a:lnTo>
                  <a:pt x="271" y="419"/>
                </a:lnTo>
                <a:lnTo>
                  <a:pt x="265" y="425"/>
                </a:lnTo>
                <a:lnTo>
                  <a:pt x="265" y="425"/>
                </a:lnTo>
                <a:lnTo>
                  <a:pt x="265" y="417"/>
                </a:lnTo>
                <a:lnTo>
                  <a:pt x="267" y="407"/>
                </a:lnTo>
                <a:lnTo>
                  <a:pt x="270" y="397"/>
                </a:lnTo>
                <a:lnTo>
                  <a:pt x="273" y="390"/>
                </a:lnTo>
                <a:lnTo>
                  <a:pt x="273" y="390"/>
                </a:lnTo>
                <a:lnTo>
                  <a:pt x="272" y="388"/>
                </a:lnTo>
                <a:lnTo>
                  <a:pt x="272" y="387"/>
                </a:lnTo>
                <a:lnTo>
                  <a:pt x="273" y="385"/>
                </a:lnTo>
                <a:lnTo>
                  <a:pt x="273" y="385"/>
                </a:lnTo>
                <a:lnTo>
                  <a:pt x="271" y="381"/>
                </a:lnTo>
                <a:lnTo>
                  <a:pt x="269" y="375"/>
                </a:lnTo>
                <a:lnTo>
                  <a:pt x="268" y="371"/>
                </a:lnTo>
                <a:lnTo>
                  <a:pt x="268" y="371"/>
                </a:lnTo>
                <a:lnTo>
                  <a:pt x="266" y="365"/>
                </a:lnTo>
                <a:lnTo>
                  <a:pt x="265" y="355"/>
                </a:lnTo>
                <a:lnTo>
                  <a:pt x="265" y="344"/>
                </a:lnTo>
                <a:lnTo>
                  <a:pt x="265" y="338"/>
                </a:lnTo>
                <a:lnTo>
                  <a:pt x="265" y="338"/>
                </a:lnTo>
                <a:lnTo>
                  <a:pt x="265" y="338"/>
                </a:lnTo>
                <a:lnTo>
                  <a:pt x="264" y="338"/>
                </a:lnTo>
                <a:lnTo>
                  <a:pt x="263" y="338"/>
                </a:lnTo>
                <a:lnTo>
                  <a:pt x="263" y="338"/>
                </a:lnTo>
                <a:lnTo>
                  <a:pt x="256" y="342"/>
                </a:lnTo>
                <a:lnTo>
                  <a:pt x="248" y="347"/>
                </a:lnTo>
                <a:lnTo>
                  <a:pt x="241" y="351"/>
                </a:lnTo>
                <a:lnTo>
                  <a:pt x="241" y="351"/>
                </a:lnTo>
                <a:lnTo>
                  <a:pt x="238" y="350"/>
                </a:lnTo>
                <a:lnTo>
                  <a:pt x="237" y="348"/>
                </a:lnTo>
                <a:lnTo>
                  <a:pt x="237" y="345"/>
                </a:lnTo>
                <a:lnTo>
                  <a:pt x="237" y="345"/>
                </a:lnTo>
                <a:lnTo>
                  <a:pt x="234" y="338"/>
                </a:lnTo>
                <a:lnTo>
                  <a:pt x="232" y="329"/>
                </a:lnTo>
                <a:lnTo>
                  <a:pt x="232" y="319"/>
                </a:lnTo>
                <a:lnTo>
                  <a:pt x="233" y="310"/>
                </a:lnTo>
                <a:lnTo>
                  <a:pt x="233" y="302"/>
                </a:lnTo>
                <a:lnTo>
                  <a:pt x="233" y="302"/>
                </a:lnTo>
                <a:lnTo>
                  <a:pt x="232" y="302"/>
                </a:lnTo>
                <a:lnTo>
                  <a:pt x="232" y="301"/>
                </a:lnTo>
                <a:lnTo>
                  <a:pt x="231" y="301"/>
                </a:lnTo>
                <a:lnTo>
                  <a:pt x="231" y="301"/>
                </a:lnTo>
                <a:lnTo>
                  <a:pt x="232" y="296"/>
                </a:lnTo>
                <a:lnTo>
                  <a:pt x="234" y="291"/>
                </a:lnTo>
                <a:lnTo>
                  <a:pt x="236" y="286"/>
                </a:lnTo>
                <a:lnTo>
                  <a:pt x="236" y="286"/>
                </a:lnTo>
                <a:lnTo>
                  <a:pt x="236" y="281"/>
                </a:lnTo>
                <a:lnTo>
                  <a:pt x="238" y="273"/>
                </a:lnTo>
                <a:lnTo>
                  <a:pt x="241" y="263"/>
                </a:lnTo>
                <a:lnTo>
                  <a:pt x="246" y="253"/>
                </a:lnTo>
                <a:lnTo>
                  <a:pt x="250" y="245"/>
                </a:lnTo>
                <a:lnTo>
                  <a:pt x="255" y="239"/>
                </a:lnTo>
                <a:lnTo>
                  <a:pt x="259" y="236"/>
                </a:lnTo>
                <a:lnTo>
                  <a:pt x="259" y="236"/>
                </a:lnTo>
                <a:lnTo>
                  <a:pt x="261" y="232"/>
                </a:lnTo>
                <a:lnTo>
                  <a:pt x="266" y="225"/>
                </a:lnTo>
                <a:lnTo>
                  <a:pt x="270" y="222"/>
                </a:lnTo>
                <a:lnTo>
                  <a:pt x="270" y="222"/>
                </a:lnTo>
                <a:lnTo>
                  <a:pt x="272" y="217"/>
                </a:lnTo>
                <a:lnTo>
                  <a:pt x="278" y="211"/>
                </a:lnTo>
                <a:lnTo>
                  <a:pt x="282" y="208"/>
                </a:lnTo>
                <a:lnTo>
                  <a:pt x="282" y="208"/>
                </a:lnTo>
                <a:lnTo>
                  <a:pt x="287" y="199"/>
                </a:lnTo>
                <a:lnTo>
                  <a:pt x="297" y="188"/>
                </a:lnTo>
                <a:lnTo>
                  <a:pt x="303" y="182"/>
                </a:lnTo>
                <a:lnTo>
                  <a:pt x="303" y="182"/>
                </a:lnTo>
                <a:lnTo>
                  <a:pt x="304" y="181"/>
                </a:lnTo>
                <a:lnTo>
                  <a:pt x="304" y="180"/>
                </a:lnTo>
                <a:lnTo>
                  <a:pt x="305" y="179"/>
                </a:lnTo>
                <a:lnTo>
                  <a:pt x="305" y="179"/>
                </a:lnTo>
                <a:lnTo>
                  <a:pt x="307" y="173"/>
                </a:lnTo>
                <a:lnTo>
                  <a:pt x="310" y="165"/>
                </a:lnTo>
                <a:lnTo>
                  <a:pt x="315" y="157"/>
                </a:lnTo>
                <a:lnTo>
                  <a:pt x="320" y="148"/>
                </a:lnTo>
                <a:lnTo>
                  <a:pt x="325" y="140"/>
                </a:lnTo>
                <a:lnTo>
                  <a:pt x="327" y="133"/>
                </a:lnTo>
                <a:lnTo>
                  <a:pt x="327" y="133"/>
                </a:lnTo>
                <a:lnTo>
                  <a:pt x="328" y="126"/>
                </a:lnTo>
                <a:lnTo>
                  <a:pt x="330" y="117"/>
                </a:lnTo>
                <a:lnTo>
                  <a:pt x="332" y="109"/>
                </a:lnTo>
                <a:lnTo>
                  <a:pt x="332" y="109"/>
                </a:lnTo>
                <a:lnTo>
                  <a:pt x="331" y="107"/>
                </a:lnTo>
                <a:lnTo>
                  <a:pt x="331" y="107"/>
                </a:lnTo>
                <a:lnTo>
                  <a:pt x="332" y="105"/>
                </a:lnTo>
                <a:lnTo>
                  <a:pt x="332" y="105"/>
                </a:lnTo>
                <a:lnTo>
                  <a:pt x="331" y="100"/>
                </a:lnTo>
                <a:lnTo>
                  <a:pt x="330" y="94"/>
                </a:lnTo>
                <a:lnTo>
                  <a:pt x="329" y="89"/>
                </a:lnTo>
                <a:lnTo>
                  <a:pt x="329" y="89"/>
                </a:lnTo>
                <a:lnTo>
                  <a:pt x="330" y="89"/>
                </a:lnTo>
                <a:lnTo>
                  <a:pt x="330" y="88"/>
                </a:lnTo>
                <a:lnTo>
                  <a:pt x="330" y="87"/>
                </a:lnTo>
                <a:lnTo>
                  <a:pt x="330" y="87"/>
                </a:lnTo>
                <a:lnTo>
                  <a:pt x="329" y="77"/>
                </a:lnTo>
                <a:lnTo>
                  <a:pt x="326" y="67"/>
                </a:lnTo>
                <a:lnTo>
                  <a:pt x="324" y="58"/>
                </a:lnTo>
                <a:lnTo>
                  <a:pt x="324" y="58"/>
                </a:lnTo>
                <a:lnTo>
                  <a:pt x="324" y="57"/>
                </a:lnTo>
                <a:lnTo>
                  <a:pt x="325" y="57"/>
                </a:lnTo>
                <a:lnTo>
                  <a:pt x="325" y="56"/>
                </a:lnTo>
                <a:lnTo>
                  <a:pt x="325" y="56"/>
                </a:lnTo>
                <a:lnTo>
                  <a:pt x="324" y="49"/>
                </a:lnTo>
                <a:lnTo>
                  <a:pt x="322" y="40"/>
                </a:lnTo>
                <a:lnTo>
                  <a:pt x="319" y="30"/>
                </a:lnTo>
                <a:lnTo>
                  <a:pt x="317" y="22"/>
                </a:lnTo>
                <a:lnTo>
                  <a:pt x="317" y="14"/>
                </a:lnTo>
                <a:lnTo>
                  <a:pt x="318" y="7"/>
                </a:lnTo>
                <a:lnTo>
                  <a:pt x="318" y="7"/>
                </a:lnTo>
                <a:lnTo>
                  <a:pt x="312" y="1"/>
                </a:lnTo>
                <a:lnTo>
                  <a:pt x="305" y="0"/>
                </a:lnTo>
                <a:lnTo>
                  <a:pt x="298" y="0"/>
                </a:lnTo>
                <a:lnTo>
                  <a:pt x="298" y="0"/>
                </a:lnTo>
                <a:lnTo>
                  <a:pt x="297" y="1"/>
                </a:lnTo>
                <a:lnTo>
                  <a:pt x="294" y="2"/>
                </a:lnTo>
                <a:lnTo>
                  <a:pt x="292" y="2"/>
                </a:lnTo>
                <a:lnTo>
                  <a:pt x="292" y="2"/>
                </a:lnTo>
                <a:lnTo>
                  <a:pt x="287" y="3"/>
                </a:lnTo>
                <a:lnTo>
                  <a:pt x="281" y="3"/>
                </a:lnTo>
                <a:lnTo>
                  <a:pt x="275" y="4"/>
                </a:lnTo>
                <a:lnTo>
                  <a:pt x="275" y="4"/>
                </a:lnTo>
                <a:lnTo>
                  <a:pt x="268" y="1"/>
                </a:lnTo>
                <a:lnTo>
                  <a:pt x="260" y="0"/>
                </a:lnTo>
                <a:lnTo>
                  <a:pt x="252" y="0"/>
                </a:lnTo>
                <a:lnTo>
                  <a:pt x="244" y="1"/>
                </a:lnTo>
                <a:lnTo>
                  <a:pt x="236" y="2"/>
                </a:lnTo>
                <a:lnTo>
                  <a:pt x="228" y="2"/>
                </a:lnTo>
                <a:lnTo>
                  <a:pt x="221" y="1"/>
                </a:lnTo>
                <a:lnTo>
                  <a:pt x="221" y="1"/>
                </a:lnTo>
                <a:lnTo>
                  <a:pt x="221" y="1"/>
                </a:lnTo>
              </a:path>
            </a:pathLst>
          </a:custGeom>
          <a:gradFill rotWithShape="0">
            <a:gsLst>
              <a:gs pos="0">
                <a:srgbClr val="CC3300"/>
              </a:gs>
              <a:gs pos="50000">
                <a:srgbClr val="FFFF66"/>
              </a:gs>
              <a:gs pos="100000">
                <a:srgbClr val="CC3300"/>
              </a:gs>
            </a:gsLst>
            <a:lin ang="5400000" scaled="1"/>
          </a:gra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07" name="Freeform 11"/>
          <p:cNvSpPr>
            <a:spLocks/>
          </p:cNvSpPr>
          <p:nvPr/>
        </p:nvSpPr>
        <p:spPr bwMode="auto">
          <a:xfrm>
            <a:off x="6605589" y="4005263"/>
            <a:ext cx="357187" cy="774700"/>
          </a:xfrm>
          <a:custGeom>
            <a:avLst/>
            <a:gdLst/>
            <a:ahLst/>
            <a:cxnLst>
              <a:cxn ang="0">
                <a:pos x="129" y="3"/>
              </a:cxn>
              <a:cxn ang="0">
                <a:pos x="114" y="17"/>
              </a:cxn>
              <a:cxn ang="0">
                <a:pos x="113" y="29"/>
              </a:cxn>
              <a:cxn ang="0">
                <a:pos x="114" y="50"/>
              </a:cxn>
              <a:cxn ang="0">
                <a:pos x="113" y="77"/>
              </a:cxn>
              <a:cxn ang="0">
                <a:pos x="109" y="103"/>
              </a:cxn>
              <a:cxn ang="0">
                <a:pos x="103" y="116"/>
              </a:cxn>
              <a:cxn ang="0">
                <a:pos x="87" y="139"/>
              </a:cxn>
              <a:cxn ang="0">
                <a:pos x="67" y="163"/>
              </a:cxn>
              <a:cxn ang="0">
                <a:pos x="49" y="182"/>
              </a:cxn>
              <a:cxn ang="0">
                <a:pos x="42" y="189"/>
              </a:cxn>
              <a:cxn ang="0">
                <a:pos x="35" y="195"/>
              </a:cxn>
              <a:cxn ang="0">
                <a:pos x="13" y="219"/>
              </a:cxn>
              <a:cxn ang="0">
                <a:pos x="5" y="238"/>
              </a:cxn>
              <a:cxn ang="0">
                <a:pos x="0" y="264"/>
              </a:cxn>
              <a:cxn ang="0">
                <a:pos x="2" y="289"/>
              </a:cxn>
              <a:cxn ang="0">
                <a:pos x="8" y="305"/>
              </a:cxn>
              <a:cxn ang="0">
                <a:pos x="22" y="328"/>
              </a:cxn>
              <a:cxn ang="0">
                <a:pos x="42" y="344"/>
              </a:cxn>
              <a:cxn ang="0">
                <a:pos x="62" y="348"/>
              </a:cxn>
              <a:cxn ang="0">
                <a:pos x="82" y="345"/>
              </a:cxn>
              <a:cxn ang="0">
                <a:pos x="98" y="332"/>
              </a:cxn>
              <a:cxn ang="0">
                <a:pos x="113" y="319"/>
              </a:cxn>
              <a:cxn ang="0">
                <a:pos x="100" y="341"/>
              </a:cxn>
              <a:cxn ang="0">
                <a:pos x="83" y="371"/>
              </a:cxn>
              <a:cxn ang="0">
                <a:pos x="83" y="380"/>
              </a:cxn>
              <a:cxn ang="0">
                <a:pos x="88" y="397"/>
              </a:cxn>
              <a:cxn ang="0">
                <a:pos x="105" y="412"/>
              </a:cxn>
              <a:cxn ang="0">
                <a:pos x="128" y="405"/>
              </a:cxn>
              <a:cxn ang="0">
                <a:pos x="133" y="400"/>
              </a:cxn>
              <a:cxn ang="0">
                <a:pos x="143" y="380"/>
              </a:cxn>
              <a:cxn ang="0">
                <a:pos x="159" y="349"/>
              </a:cxn>
              <a:cxn ang="0">
                <a:pos x="173" y="320"/>
              </a:cxn>
              <a:cxn ang="0">
                <a:pos x="180" y="308"/>
              </a:cxn>
              <a:cxn ang="0">
                <a:pos x="181" y="302"/>
              </a:cxn>
              <a:cxn ang="0">
                <a:pos x="185" y="278"/>
              </a:cxn>
              <a:cxn ang="0">
                <a:pos x="189" y="247"/>
              </a:cxn>
              <a:cxn ang="0">
                <a:pos x="189" y="224"/>
              </a:cxn>
              <a:cxn ang="0">
                <a:pos x="182" y="203"/>
              </a:cxn>
              <a:cxn ang="0">
                <a:pos x="169" y="192"/>
              </a:cxn>
              <a:cxn ang="0">
                <a:pos x="137" y="194"/>
              </a:cxn>
              <a:cxn ang="0">
                <a:pos x="126" y="196"/>
              </a:cxn>
              <a:cxn ang="0">
                <a:pos x="131" y="189"/>
              </a:cxn>
              <a:cxn ang="0">
                <a:pos x="143" y="170"/>
              </a:cxn>
              <a:cxn ang="0">
                <a:pos x="157" y="145"/>
              </a:cxn>
              <a:cxn ang="0">
                <a:pos x="168" y="118"/>
              </a:cxn>
              <a:cxn ang="0">
                <a:pos x="170" y="102"/>
              </a:cxn>
              <a:cxn ang="0">
                <a:pos x="172" y="68"/>
              </a:cxn>
              <a:cxn ang="0">
                <a:pos x="176" y="40"/>
              </a:cxn>
              <a:cxn ang="0">
                <a:pos x="179" y="24"/>
              </a:cxn>
              <a:cxn ang="0">
                <a:pos x="178" y="20"/>
              </a:cxn>
              <a:cxn ang="0">
                <a:pos x="158" y="2"/>
              </a:cxn>
              <a:cxn ang="0">
                <a:pos x="147" y="0"/>
              </a:cxn>
            </a:cxnLst>
            <a:rect l="0" t="0" r="r" b="b"/>
            <a:pathLst>
              <a:path w="191" h="413">
                <a:moveTo>
                  <a:pt x="147" y="0"/>
                </a:moveTo>
                <a:lnTo>
                  <a:pt x="138" y="0"/>
                </a:lnTo>
                <a:lnTo>
                  <a:pt x="129" y="3"/>
                </a:lnTo>
                <a:lnTo>
                  <a:pt x="123" y="6"/>
                </a:lnTo>
                <a:lnTo>
                  <a:pt x="117" y="11"/>
                </a:lnTo>
                <a:lnTo>
                  <a:pt x="114" y="17"/>
                </a:lnTo>
                <a:lnTo>
                  <a:pt x="113" y="24"/>
                </a:lnTo>
                <a:lnTo>
                  <a:pt x="113" y="24"/>
                </a:lnTo>
                <a:lnTo>
                  <a:pt x="113" y="29"/>
                </a:lnTo>
                <a:lnTo>
                  <a:pt x="113" y="35"/>
                </a:lnTo>
                <a:lnTo>
                  <a:pt x="114" y="42"/>
                </a:lnTo>
                <a:lnTo>
                  <a:pt x="114" y="50"/>
                </a:lnTo>
                <a:lnTo>
                  <a:pt x="114" y="59"/>
                </a:lnTo>
                <a:lnTo>
                  <a:pt x="114" y="68"/>
                </a:lnTo>
                <a:lnTo>
                  <a:pt x="113" y="77"/>
                </a:lnTo>
                <a:lnTo>
                  <a:pt x="112" y="86"/>
                </a:lnTo>
                <a:lnTo>
                  <a:pt x="111" y="95"/>
                </a:lnTo>
                <a:lnTo>
                  <a:pt x="109" y="103"/>
                </a:lnTo>
                <a:lnTo>
                  <a:pt x="106" y="110"/>
                </a:lnTo>
                <a:lnTo>
                  <a:pt x="106" y="110"/>
                </a:lnTo>
                <a:lnTo>
                  <a:pt x="103" y="116"/>
                </a:lnTo>
                <a:lnTo>
                  <a:pt x="99" y="123"/>
                </a:lnTo>
                <a:lnTo>
                  <a:pt x="93" y="131"/>
                </a:lnTo>
                <a:lnTo>
                  <a:pt x="87" y="139"/>
                </a:lnTo>
                <a:lnTo>
                  <a:pt x="80" y="147"/>
                </a:lnTo>
                <a:lnTo>
                  <a:pt x="74" y="155"/>
                </a:lnTo>
                <a:lnTo>
                  <a:pt x="67" y="163"/>
                </a:lnTo>
                <a:lnTo>
                  <a:pt x="60" y="170"/>
                </a:lnTo>
                <a:lnTo>
                  <a:pt x="54" y="176"/>
                </a:lnTo>
                <a:lnTo>
                  <a:pt x="49" y="182"/>
                </a:lnTo>
                <a:lnTo>
                  <a:pt x="45" y="186"/>
                </a:lnTo>
                <a:lnTo>
                  <a:pt x="43" y="188"/>
                </a:lnTo>
                <a:lnTo>
                  <a:pt x="42" y="189"/>
                </a:lnTo>
                <a:lnTo>
                  <a:pt x="42" y="189"/>
                </a:lnTo>
                <a:lnTo>
                  <a:pt x="40" y="191"/>
                </a:lnTo>
                <a:lnTo>
                  <a:pt x="35" y="195"/>
                </a:lnTo>
                <a:lnTo>
                  <a:pt x="28" y="202"/>
                </a:lnTo>
                <a:lnTo>
                  <a:pt x="20" y="210"/>
                </a:lnTo>
                <a:lnTo>
                  <a:pt x="13" y="219"/>
                </a:lnTo>
                <a:lnTo>
                  <a:pt x="8" y="229"/>
                </a:lnTo>
                <a:lnTo>
                  <a:pt x="8" y="229"/>
                </a:lnTo>
                <a:lnTo>
                  <a:pt x="5" y="238"/>
                </a:lnTo>
                <a:lnTo>
                  <a:pt x="3" y="246"/>
                </a:lnTo>
                <a:lnTo>
                  <a:pt x="1" y="255"/>
                </a:lnTo>
                <a:lnTo>
                  <a:pt x="0" y="264"/>
                </a:lnTo>
                <a:lnTo>
                  <a:pt x="0" y="273"/>
                </a:lnTo>
                <a:lnTo>
                  <a:pt x="1" y="281"/>
                </a:lnTo>
                <a:lnTo>
                  <a:pt x="2" y="289"/>
                </a:lnTo>
                <a:lnTo>
                  <a:pt x="4" y="297"/>
                </a:lnTo>
                <a:lnTo>
                  <a:pt x="4" y="297"/>
                </a:lnTo>
                <a:lnTo>
                  <a:pt x="8" y="305"/>
                </a:lnTo>
                <a:lnTo>
                  <a:pt x="12" y="313"/>
                </a:lnTo>
                <a:lnTo>
                  <a:pt x="17" y="320"/>
                </a:lnTo>
                <a:lnTo>
                  <a:pt x="22" y="328"/>
                </a:lnTo>
                <a:lnTo>
                  <a:pt x="28" y="334"/>
                </a:lnTo>
                <a:lnTo>
                  <a:pt x="35" y="340"/>
                </a:lnTo>
                <a:lnTo>
                  <a:pt x="42" y="344"/>
                </a:lnTo>
                <a:lnTo>
                  <a:pt x="42" y="344"/>
                </a:lnTo>
                <a:lnTo>
                  <a:pt x="52" y="348"/>
                </a:lnTo>
                <a:lnTo>
                  <a:pt x="62" y="348"/>
                </a:lnTo>
                <a:lnTo>
                  <a:pt x="72" y="347"/>
                </a:lnTo>
                <a:lnTo>
                  <a:pt x="79" y="346"/>
                </a:lnTo>
                <a:lnTo>
                  <a:pt x="82" y="345"/>
                </a:lnTo>
                <a:lnTo>
                  <a:pt x="82" y="345"/>
                </a:lnTo>
                <a:lnTo>
                  <a:pt x="87" y="341"/>
                </a:lnTo>
                <a:lnTo>
                  <a:pt x="98" y="332"/>
                </a:lnTo>
                <a:lnTo>
                  <a:pt x="108" y="323"/>
                </a:lnTo>
                <a:lnTo>
                  <a:pt x="113" y="319"/>
                </a:lnTo>
                <a:lnTo>
                  <a:pt x="113" y="319"/>
                </a:lnTo>
                <a:lnTo>
                  <a:pt x="111" y="322"/>
                </a:lnTo>
                <a:lnTo>
                  <a:pt x="107" y="330"/>
                </a:lnTo>
                <a:lnTo>
                  <a:pt x="100" y="341"/>
                </a:lnTo>
                <a:lnTo>
                  <a:pt x="94" y="352"/>
                </a:lnTo>
                <a:lnTo>
                  <a:pt x="87" y="363"/>
                </a:lnTo>
                <a:lnTo>
                  <a:pt x="83" y="371"/>
                </a:lnTo>
                <a:lnTo>
                  <a:pt x="81" y="374"/>
                </a:lnTo>
                <a:lnTo>
                  <a:pt x="81" y="374"/>
                </a:lnTo>
                <a:lnTo>
                  <a:pt x="83" y="380"/>
                </a:lnTo>
                <a:lnTo>
                  <a:pt x="86" y="391"/>
                </a:lnTo>
                <a:lnTo>
                  <a:pt x="88" y="397"/>
                </a:lnTo>
                <a:lnTo>
                  <a:pt x="88" y="397"/>
                </a:lnTo>
                <a:lnTo>
                  <a:pt x="90" y="401"/>
                </a:lnTo>
                <a:lnTo>
                  <a:pt x="95" y="407"/>
                </a:lnTo>
                <a:lnTo>
                  <a:pt x="105" y="412"/>
                </a:lnTo>
                <a:lnTo>
                  <a:pt x="105" y="412"/>
                </a:lnTo>
                <a:lnTo>
                  <a:pt x="118" y="410"/>
                </a:lnTo>
                <a:lnTo>
                  <a:pt x="128" y="405"/>
                </a:lnTo>
                <a:lnTo>
                  <a:pt x="133" y="402"/>
                </a:lnTo>
                <a:lnTo>
                  <a:pt x="133" y="402"/>
                </a:lnTo>
                <a:lnTo>
                  <a:pt x="133" y="400"/>
                </a:lnTo>
                <a:lnTo>
                  <a:pt x="136" y="396"/>
                </a:lnTo>
                <a:lnTo>
                  <a:pt x="139" y="389"/>
                </a:lnTo>
                <a:lnTo>
                  <a:pt x="143" y="380"/>
                </a:lnTo>
                <a:lnTo>
                  <a:pt x="148" y="370"/>
                </a:lnTo>
                <a:lnTo>
                  <a:pt x="153" y="360"/>
                </a:lnTo>
                <a:lnTo>
                  <a:pt x="159" y="349"/>
                </a:lnTo>
                <a:lnTo>
                  <a:pt x="164" y="339"/>
                </a:lnTo>
                <a:lnTo>
                  <a:pt x="169" y="329"/>
                </a:lnTo>
                <a:lnTo>
                  <a:pt x="173" y="320"/>
                </a:lnTo>
                <a:lnTo>
                  <a:pt x="177" y="314"/>
                </a:lnTo>
                <a:lnTo>
                  <a:pt x="179" y="309"/>
                </a:lnTo>
                <a:lnTo>
                  <a:pt x="180" y="308"/>
                </a:lnTo>
                <a:lnTo>
                  <a:pt x="180" y="308"/>
                </a:lnTo>
                <a:lnTo>
                  <a:pt x="180" y="306"/>
                </a:lnTo>
                <a:lnTo>
                  <a:pt x="181" y="302"/>
                </a:lnTo>
                <a:lnTo>
                  <a:pt x="182" y="295"/>
                </a:lnTo>
                <a:lnTo>
                  <a:pt x="183" y="287"/>
                </a:lnTo>
                <a:lnTo>
                  <a:pt x="185" y="278"/>
                </a:lnTo>
                <a:lnTo>
                  <a:pt x="187" y="268"/>
                </a:lnTo>
                <a:lnTo>
                  <a:pt x="188" y="257"/>
                </a:lnTo>
                <a:lnTo>
                  <a:pt x="189" y="247"/>
                </a:lnTo>
                <a:lnTo>
                  <a:pt x="190" y="238"/>
                </a:lnTo>
                <a:lnTo>
                  <a:pt x="190" y="230"/>
                </a:lnTo>
                <a:lnTo>
                  <a:pt x="189" y="224"/>
                </a:lnTo>
                <a:lnTo>
                  <a:pt x="189" y="224"/>
                </a:lnTo>
                <a:lnTo>
                  <a:pt x="185" y="212"/>
                </a:lnTo>
                <a:lnTo>
                  <a:pt x="182" y="203"/>
                </a:lnTo>
                <a:lnTo>
                  <a:pt x="177" y="196"/>
                </a:lnTo>
                <a:lnTo>
                  <a:pt x="169" y="192"/>
                </a:lnTo>
                <a:lnTo>
                  <a:pt x="169" y="192"/>
                </a:lnTo>
                <a:lnTo>
                  <a:pt x="160" y="191"/>
                </a:lnTo>
                <a:lnTo>
                  <a:pt x="148" y="192"/>
                </a:lnTo>
                <a:lnTo>
                  <a:pt x="137" y="194"/>
                </a:lnTo>
                <a:lnTo>
                  <a:pt x="129" y="195"/>
                </a:lnTo>
                <a:lnTo>
                  <a:pt x="126" y="196"/>
                </a:lnTo>
                <a:lnTo>
                  <a:pt x="126" y="196"/>
                </a:lnTo>
                <a:lnTo>
                  <a:pt x="126" y="195"/>
                </a:lnTo>
                <a:lnTo>
                  <a:pt x="128" y="193"/>
                </a:lnTo>
                <a:lnTo>
                  <a:pt x="131" y="189"/>
                </a:lnTo>
                <a:lnTo>
                  <a:pt x="135" y="184"/>
                </a:lnTo>
                <a:lnTo>
                  <a:pt x="139" y="177"/>
                </a:lnTo>
                <a:lnTo>
                  <a:pt x="143" y="170"/>
                </a:lnTo>
                <a:lnTo>
                  <a:pt x="148" y="162"/>
                </a:lnTo>
                <a:lnTo>
                  <a:pt x="153" y="154"/>
                </a:lnTo>
                <a:lnTo>
                  <a:pt x="157" y="145"/>
                </a:lnTo>
                <a:lnTo>
                  <a:pt x="161" y="136"/>
                </a:lnTo>
                <a:lnTo>
                  <a:pt x="165" y="127"/>
                </a:lnTo>
                <a:lnTo>
                  <a:pt x="168" y="118"/>
                </a:lnTo>
                <a:lnTo>
                  <a:pt x="169" y="110"/>
                </a:lnTo>
                <a:lnTo>
                  <a:pt x="170" y="102"/>
                </a:lnTo>
                <a:lnTo>
                  <a:pt x="170" y="102"/>
                </a:lnTo>
                <a:lnTo>
                  <a:pt x="170" y="91"/>
                </a:lnTo>
                <a:lnTo>
                  <a:pt x="171" y="79"/>
                </a:lnTo>
                <a:lnTo>
                  <a:pt x="172" y="68"/>
                </a:lnTo>
                <a:lnTo>
                  <a:pt x="173" y="58"/>
                </a:lnTo>
                <a:lnTo>
                  <a:pt x="175" y="48"/>
                </a:lnTo>
                <a:lnTo>
                  <a:pt x="176" y="40"/>
                </a:lnTo>
                <a:lnTo>
                  <a:pt x="178" y="33"/>
                </a:lnTo>
                <a:lnTo>
                  <a:pt x="179" y="27"/>
                </a:lnTo>
                <a:lnTo>
                  <a:pt x="179" y="24"/>
                </a:lnTo>
                <a:lnTo>
                  <a:pt x="180" y="22"/>
                </a:lnTo>
                <a:lnTo>
                  <a:pt x="180" y="22"/>
                </a:lnTo>
                <a:lnTo>
                  <a:pt x="178" y="20"/>
                </a:lnTo>
                <a:lnTo>
                  <a:pt x="174" y="14"/>
                </a:lnTo>
                <a:lnTo>
                  <a:pt x="167" y="8"/>
                </a:lnTo>
                <a:lnTo>
                  <a:pt x="158" y="2"/>
                </a:lnTo>
                <a:lnTo>
                  <a:pt x="147" y="0"/>
                </a:lnTo>
                <a:lnTo>
                  <a:pt x="147" y="0"/>
                </a:lnTo>
                <a:lnTo>
                  <a:pt x="147" y="0"/>
                </a:lnTo>
              </a:path>
            </a:pathLst>
          </a:custGeom>
          <a:solidFill>
            <a:srgbClr val="FFC58A"/>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08" name="Freeform 12"/>
          <p:cNvSpPr>
            <a:spLocks/>
          </p:cNvSpPr>
          <p:nvPr/>
        </p:nvSpPr>
        <p:spPr bwMode="auto">
          <a:xfrm>
            <a:off x="6613525" y="4010026"/>
            <a:ext cx="260350" cy="614363"/>
          </a:xfrm>
          <a:custGeom>
            <a:avLst/>
            <a:gdLst/>
            <a:ahLst/>
            <a:cxnLst>
              <a:cxn ang="0">
                <a:pos x="111" y="40"/>
              </a:cxn>
              <a:cxn ang="0">
                <a:pos x="111" y="54"/>
              </a:cxn>
              <a:cxn ang="0">
                <a:pos x="108" y="69"/>
              </a:cxn>
              <a:cxn ang="0">
                <a:pos x="105" y="83"/>
              </a:cxn>
              <a:cxn ang="0">
                <a:pos x="100" y="98"/>
              </a:cxn>
              <a:cxn ang="0">
                <a:pos x="94" y="112"/>
              </a:cxn>
              <a:cxn ang="0">
                <a:pos x="87" y="126"/>
              </a:cxn>
              <a:cxn ang="0">
                <a:pos x="80" y="139"/>
              </a:cxn>
              <a:cxn ang="0">
                <a:pos x="71" y="151"/>
              </a:cxn>
              <a:cxn ang="0">
                <a:pos x="62" y="161"/>
              </a:cxn>
              <a:cxn ang="0">
                <a:pos x="52" y="171"/>
              </a:cxn>
              <a:cxn ang="0">
                <a:pos x="47" y="175"/>
              </a:cxn>
              <a:cxn ang="0">
                <a:pos x="36" y="185"/>
              </a:cxn>
              <a:cxn ang="0">
                <a:pos x="25" y="196"/>
              </a:cxn>
              <a:cxn ang="0">
                <a:pos x="17" y="208"/>
              </a:cxn>
              <a:cxn ang="0">
                <a:pos x="10" y="221"/>
              </a:cxn>
              <a:cxn ang="0">
                <a:pos x="5" y="235"/>
              </a:cxn>
              <a:cxn ang="0">
                <a:pos x="2" y="250"/>
              </a:cxn>
              <a:cxn ang="0">
                <a:pos x="0" y="265"/>
              </a:cxn>
              <a:cxn ang="0">
                <a:pos x="0" y="280"/>
              </a:cxn>
              <a:cxn ang="0">
                <a:pos x="0" y="288"/>
              </a:cxn>
              <a:cxn ang="0">
                <a:pos x="9" y="303"/>
              </a:cxn>
              <a:cxn ang="0">
                <a:pos x="17" y="319"/>
              </a:cxn>
              <a:cxn ang="0">
                <a:pos x="21" y="326"/>
              </a:cxn>
              <a:cxn ang="0">
                <a:pos x="23" y="310"/>
              </a:cxn>
              <a:cxn ang="0">
                <a:pos x="31" y="302"/>
              </a:cxn>
              <a:cxn ang="0">
                <a:pos x="48" y="300"/>
              </a:cxn>
              <a:cxn ang="0">
                <a:pos x="38" y="297"/>
              </a:cxn>
              <a:cxn ang="0">
                <a:pos x="18" y="290"/>
              </a:cxn>
              <a:cxn ang="0">
                <a:pos x="17" y="286"/>
              </a:cxn>
              <a:cxn ang="0">
                <a:pos x="14" y="266"/>
              </a:cxn>
              <a:cxn ang="0">
                <a:pos x="18" y="247"/>
              </a:cxn>
              <a:cxn ang="0">
                <a:pos x="24" y="242"/>
              </a:cxn>
              <a:cxn ang="0">
                <a:pos x="39" y="231"/>
              </a:cxn>
              <a:cxn ang="0">
                <a:pos x="52" y="219"/>
              </a:cxn>
              <a:cxn ang="0">
                <a:pos x="55" y="212"/>
              </a:cxn>
              <a:cxn ang="0">
                <a:pos x="58" y="201"/>
              </a:cxn>
              <a:cxn ang="0">
                <a:pos x="65" y="186"/>
              </a:cxn>
              <a:cxn ang="0">
                <a:pos x="73" y="170"/>
              </a:cxn>
              <a:cxn ang="0">
                <a:pos x="83" y="155"/>
              </a:cxn>
              <a:cxn ang="0">
                <a:pos x="93" y="143"/>
              </a:cxn>
              <a:cxn ang="0">
                <a:pos x="99" y="139"/>
              </a:cxn>
              <a:cxn ang="0">
                <a:pos x="110" y="129"/>
              </a:cxn>
              <a:cxn ang="0">
                <a:pos x="118" y="118"/>
              </a:cxn>
              <a:cxn ang="0">
                <a:pos x="125" y="106"/>
              </a:cxn>
              <a:cxn ang="0">
                <a:pos x="129" y="93"/>
              </a:cxn>
              <a:cxn ang="0">
                <a:pos x="133" y="79"/>
              </a:cxn>
              <a:cxn ang="0">
                <a:pos x="135" y="65"/>
              </a:cxn>
              <a:cxn ang="0">
                <a:pos x="136" y="50"/>
              </a:cxn>
              <a:cxn ang="0">
                <a:pos x="137" y="35"/>
              </a:cxn>
              <a:cxn ang="0">
                <a:pos x="137" y="21"/>
              </a:cxn>
              <a:cxn ang="0">
                <a:pos x="138" y="7"/>
              </a:cxn>
              <a:cxn ang="0">
                <a:pos x="138" y="0"/>
              </a:cxn>
              <a:cxn ang="0">
                <a:pos x="122" y="4"/>
              </a:cxn>
              <a:cxn ang="0">
                <a:pos x="113" y="16"/>
              </a:cxn>
              <a:cxn ang="0">
                <a:pos x="111" y="33"/>
              </a:cxn>
              <a:cxn ang="0">
                <a:pos x="111" y="33"/>
              </a:cxn>
            </a:cxnLst>
            <a:rect l="0" t="0" r="r" b="b"/>
            <a:pathLst>
              <a:path w="139" h="327">
                <a:moveTo>
                  <a:pt x="111" y="33"/>
                </a:moveTo>
                <a:lnTo>
                  <a:pt x="111" y="40"/>
                </a:lnTo>
                <a:lnTo>
                  <a:pt x="111" y="47"/>
                </a:lnTo>
                <a:lnTo>
                  <a:pt x="111" y="54"/>
                </a:lnTo>
                <a:lnTo>
                  <a:pt x="110" y="61"/>
                </a:lnTo>
                <a:lnTo>
                  <a:pt x="108" y="69"/>
                </a:lnTo>
                <a:lnTo>
                  <a:pt x="107" y="76"/>
                </a:lnTo>
                <a:lnTo>
                  <a:pt x="105" y="83"/>
                </a:lnTo>
                <a:lnTo>
                  <a:pt x="103" y="90"/>
                </a:lnTo>
                <a:lnTo>
                  <a:pt x="100" y="98"/>
                </a:lnTo>
                <a:lnTo>
                  <a:pt x="97" y="105"/>
                </a:lnTo>
                <a:lnTo>
                  <a:pt x="94" y="112"/>
                </a:lnTo>
                <a:lnTo>
                  <a:pt x="91" y="119"/>
                </a:lnTo>
                <a:lnTo>
                  <a:pt x="87" y="126"/>
                </a:lnTo>
                <a:lnTo>
                  <a:pt x="84" y="132"/>
                </a:lnTo>
                <a:lnTo>
                  <a:pt x="80" y="139"/>
                </a:lnTo>
                <a:lnTo>
                  <a:pt x="75" y="145"/>
                </a:lnTo>
                <a:lnTo>
                  <a:pt x="71" y="151"/>
                </a:lnTo>
                <a:lnTo>
                  <a:pt x="67" y="156"/>
                </a:lnTo>
                <a:lnTo>
                  <a:pt x="62" y="161"/>
                </a:lnTo>
                <a:lnTo>
                  <a:pt x="57" y="166"/>
                </a:lnTo>
                <a:lnTo>
                  <a:pt x="52" y="171"/>
                </a:lnTo>
                <a:lnTo>
                  <a:pt x="47" y="175"/>
                </a:lnTo>
                <a:lnTo>
                  <a:pt x="47" y="175"/>
                </a:lnTo>
                <a:lnTo>
                  <a:pt x="41" y="180"/>
                </a:lnTo>
                <a:lnTo>
                  <a:pt x="36" y="185"/>
                </a:lnTo>
                <a:lnTo>
                  <a:pt x="30" y="190"/>
                </a:lnTo>
                <a:lnTo>
                  <a:pt x="25" y="196"/>
                </a:lnTo>
                <a:lnTo>
                  <a:pt x="21" y="202"/>
                </a:lnTo>
                <a:lnTo>
                  <a:pt x="17" y="208"/>
                </a:lnTo>
                <a:lnTo>
                  <a:pt x="13" y="215"/>
                </a:lnTo>
                <a:lnTo>
                  <a:pt x="10" y="221"/>
                </a:lnTo>
                <a:lnTo>
                  <a:pt x="7" y="228"/>
                </a:lnTo>
                <a:lnTo>
                  <a:pt x="5" y="235"/>
                </a:lnTo>
                <a:lnTo>
                  <a:pt x="3" y="243"/>
                </a:lnTo>
                <a:lnTo>
                  <a:pt x="2" y="250"/>
                </a:lnTo>
                <a:lnTo>
                  <a:pt x="1" y="257"/>
                </a:lnTo>
                <a:lnTo>
                  <a:pt x="0" y="265"/>
                </a:lnTo>
                <a:lnTo>
                  <a:pt x="0" y="272"/>
                </a:lnTo>
                <a:lnTo>
                  <a:pt x="0" y="280"/>
                </a:lnTo>
                <a:lnTo>
                  <a:pt x="0" y="288"/>
                </a:lnTo>
                <a:lnTo>
                  <a:pt x="0" y="288"/>
                </a:lnTo>
                <a:lnTo>
                  <a:pt x="5" y="296"/>
                </a:lnTo>
                <a:lnTo>
                  <a:pt x="9" y="303"/>
                </a:lnTo>
                <a:lnTo>
                  <a:pt x="13" y="311"/>
                </a:lnTo>
                <a:lnTo>
                  <a:pt x="17" y="319"/>
                </a:lnTo>
                <a:lnTo>
                  <a:pt x="21" y="326"/>
                </a:lnTo>
                <a:lnTo>
                  <a:pt x="21" y="326"/>
                </a:lnTo>
                <a:lnTo>
                  <a:pt x="22" y="317"/>
                </a:lnTo>
                <a:lnTo>
                  <a:pt x="23" y="310"/>
                </a:lnTo>
                <a:lnTo>
                  <a:pt x="26" y="306"/>
                </a:lnTo>
                <a:lnTo>
                  <a:pt x="31" y="302"/>
                </a:lnTo>
                <a:lnTo>
                  <a:pt x="38" y="301"/>
                </a:lnTo>
                <a:lnTo>
                  <a:pt x="48" y="300"/>
                </a:lnTo>
                <a:lnTo>
                  <a:pt x="48" y="300"/>
                </a:lnTo>
                <a:lnTo>
                  <a:pt x="38" y="297"/>
                </a:lnTo>
                <a:lnTo>
                  <a:pt x="28" y="293"/>
                </a:lnTo>
                <a:lnTo>
                  <a:pt x="18" y="290"/>
                </a:lnTo>
                <a:lnTo>
                  <a:pt x="18" y="290"/>
                </a:lnTo>
                <a:lnTo>
                  <a:pt x="17" y="286"/>
                </a:lnTo>
                <a:lnTo>
                  <a:pt x="15" y="278"/>
                </a:lnTo>
                <a:lnTo>
                  <a:pt x="14" y="266"/>
                </a:lnTo>
                <a:lnTo>
                  <a:pt x="15" y="255"/>
                </a:lnTo>
                <a:lnTo>
                  <a:pt x="18" y="247"/>
                </a:lnTo>
                <a:lnTo>
                  <a:pt x="18" y="247"/>
                </a:lnTo>
                <a:lnTo>
                  <a:pt x="24" y="242"/>
                </a:lnTo>
                <a:lnTo>
                  <a:pt x="31" y="237"/>
                </a:lnTo>
                <a:lnTo>
                  <a:pt x="39" y="231"/>
                </a:lnTo>
                <a:lnTo>
                  <a:pt x="46" y="225"/>
                </a:lnTo>
                <a:lnTo>
                  <a:pt x="52" y="219"/>
                </a:lnTo>
                <a:lnTo>
                  <a:pt x="55" y="212"/>
                </a:lnTo>
                <a:lnTo>
                  <a:pt x="55" y="212"/>
                </a:lnTo>
                <a:lnTo>
                  <a:pt x="56" y="207"/>
                </a:lnTo>
                <a:lnTo>
                  <a:pt x="58" y="201"/>
                </a:lnTo>
                <a:lnTo>
                  <a:pt x="61" y="194"/>
                </a:lnTo>
                <a:lnTo>
                  <a:pt x="65" y="186"/>
                </a:lnTo>
                <a:lnTo>
                  <a:pt x="69" y="178"/>
                </a:lnTo>
                <a:lnTo>
                  <a:pt x="73" y="170"/>
                </a:lnTo>
                <a:lnTo>
                  <a:pt x="78" y="162"/>
                </a:lnTo>
                <a:lnTo>
                  <a:pt x="83" y="155"/>
                </a:lnTo>
                <a:lnTo>
                  <a:pt x="88" y="149"/>
                </a:lnTo>
                <a:lnTo>
                  <a:pt x="93" y="143"/>
                </a:lnTo>
                <a:lnTo>
                  <a:pt x="99" y="139"/>
                </a:lnTo>
                <a:lnTo>
                  <a:pt x="99" y="139"/>
                </a:lnTo>
                <a:lnTo>
                  <a:pt x="104" y="135"/>
                </a:lnTo>
                <a:lnTo>
                  <a:pt x="110" y="129"/>
                </a:lnTo>
                <a:lnTo>
                  <a:pt x="114" y="124"/>
                </a:lnTo>
                <a:lnTo>
                  <a:pt x="118" y="118"/>
                </a:lnTo>
                <a:lnTo>
                  <a:pt x="122" y="112"/>
                </a:lnTo>
                <a:lnTo>
                  <a:pt x="125" y="106"/>
                </a:lnTo>
                <a:lnTo>
                  <a:pt x="127" y="99"/>
                </a:lnTo>
                <a:lnTo>
                  <a:pt x="129" y="93"/>
                </a:lnTo>
                <a:lnTo>
                  <a:pt x="131" y="86"/>
                </a:lnTo>
                <a:lnTo>
                  <a:pt x="133" y="79"/>
                </a:lnTo>
                <a:lnTo>
                  <a:pt x="134" y="72"/>
                </a:lnTo>
                <a:lnTo>
                  <a:pt x="135" y="65"/>
                </a:lnTo>
                <a:lnTo>
                  <a:pt x="135" y="57"/>
                </a:lnTo>
                <a:lnTo>
                  <a:pt x="136" y="50"/>
                </a:lnTo>
                <a:lnTo>
                  <a:pt x="136" y="43"/>
                </a:lnTo>
                <a:lnTo>
                  <a:pt x="137" y="35"/>
                </a:lnTo>
                <a:lnTo>
                  <a:pt x="137" y="28"/>
                </a:lnTo>
                <a:lnTo>
                  <a:pt x="137" y="21"/>
                </a:lnTo>
                <a:lnTo>
                  <a:pt x="137" y="14"/>
                </a:lnTo>
                <a:lnTo>
                  <a:pt x="138" y="7"/>
                </a:lnTo>
                <a:lnTo>
                  <a:pt x="138" y="0"/>
                </a:lnTo>
                <a:lnTo>
                  <a:pt x="138" y="0"/>
                </a:lnTo>
                <a:lnTo>
                  <a:pt x="130" y="1"/>
                </a:lnTo>
                <a:lnTo>
                  <a:pt x="122" y="4"/>
                </a:lnTo>
                <a:lnTo>
                  <a:pt x="117" y="10"/>
                </a:lnTo>
                <a:lnTo>
                  <a:pt x="113" y="16"/>
                </a:lnTo>
                <a:lnTo>
                  <a:pt x="111" y="24"/>
                </a:lnTo>
                <a:lnTo>
                  <a:pt x="111" y="33"/>
                </a:lnTo>
                <a:lnTo>
                  <a:pt x="111" y="33"/>
                </a:lnTo>
                <a:lnTo>
                  <a:pt x="111" y="33"/>
                </a:lnTo>
              </a:path>
            </a:pathLst>
          </a:custGeom>
          <a:solidFill>
            <a:srgbClr val="FFFF8F"/>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09" name="Freeform 13"/>
          <p:cNvSpPr>
            <a:spLocks/>
          </p:cNvSpPr>
          <p:nvPr/>
        </p:nvSpPr>
        <p:spPr bwMode="auto">
          <a:xfrm>
            <a:off x="6784975" y="4367213"/>
            <a:ext cx="147638" cy="133350"/>
          </a:xfrm>
          <a:custGeom>
            <a:avLst/>
            <a:gdLst/>
            <a:ahLst/>
            <a:cxnLst>
              <a:cxn ang="0">
                <a:pos x="35" y="15"/>
              </a:cxn>
              <a:cxn ang="0">
                <a:pos x="45" y="6"/>
              </a:cxn>
              <a:cxn ang="0">
                <a:pos x="52" y="1"/>
              </a:cxn>
              <a:cxn ang="0">
                <a:pos x="59" y="0"/>
              </a:cxn>
              <a:cxn ang="0">
                <a:pos x="65" y="1"/>
              </a:cxn>
              <a:cxn ang="0">
                <a:pos x="65" y="1"/>
              </a:cxn>
              <a:cxn ang="0">
                <a:pos x="72" y="4"/>
              </a:cxn>
              <a:cxn ang="0">
                <a:pos x="76" y="7"/>
              </a:cxn>
              <a:cxn ang="0">
                <a:pos x="78" y="8"/>
              </a:cxn>
              <a:cxn ang="0">
                <a:pos x="78" y="8"/>
              </a:cxn>
              <a:cxn ang="0">
                <a:pos x="72" y="9"/>
              </a:cxn>
              <a:cxn ang="0">
                <a:pos x="61" y="11"/>
              </a:cxn>
              <a:cxn ang="0">
                <a:pos x="51" y="16"/>
              </a:cxn>
              <a:cxn ang="0">
                <a:pos x="51" y="16"/>
              </a:cxn>
              <a:cxn ang="0">
                <a:pos x="47" y="21"/>
              </a:cxn>
              <a:cxn ang="0">
                <a:pos x="42" y="29"/>
              </a:cxn>
              <a:cxn ang="0">
                <a:pos x="36" y="38"/>
              </a:cxn>
              <a:cxn ang="0">
                <a:pos x="29" y="47"/>
              </a:cxn>
              <a:cxn ang="0">
                <a:pos x="22" y="54"/>
              </a:cxn>
              <a:cxn ang="0">
                <a:pos x="22" y="54"/>
              </a:cxn>
              <a:cxn ang="0">
                <a:pos x="11" y="63"/>
              </a:cxn>
              <a:cxn ang="0">
                <a:pos x="3" y="68"/>
              </a:cxn>
              <a:cxn ang="0">
                <a:pos x="0" y="70"/>
              </a:cxn>
              <a:cxn ang="0">
                <a:pos x="0" y="70"/>
              </a:cxn>
              <a:cxn ang="0">
                <a:pos x="1" y="68"/>
              </a:cxn>
              <a:cxn ang="0">
                <a:pos x="4" y="62"/>
              </a:cxn>
              <a:cxn ang="0">
                <a:pos x="7" y="55"/>
              </a:cxn>
              <a:cxn ang="0">
                <a:pos x="12" y="47"/>
              </a:cxn>
              <a:cxn ang="0">
                <a:pos x="18" y="38"/>
              </a:cxn>
              <a:cxn ang="0">
                <a:pos x="23" y="29"/>
              </a:cxn>
              <a:cxn ang="0">
                <a:pos x="29" y="21"/>
              </a:cxn>
              <a:cxn ang="0">
                <a:pos x="35" y="15"/>
              </a:cxn>
              <a:cxn ang="0">
                <a:pos x="35" y="15"/>
              </a:cxn>
              <a:cxn ang="0">
                <a:pos x="35" y="15"/>
              </a:cxn>
            </a:cxnLst>
            <a:rect l="0" t="0" r="r" b="b"/>
            <a:pathLst>
              <a:path w="79" h="71">
                <a:moveTo>
                  <a:pt x="35" y="15"/>
                </a:moveTo>
                <a:lnTo>
                  <a:pt x="45" y="6"/>
                </a:lnTo>
                <a:lnTo>
                  <a:pt x="52" y="1"/>
                </a:lnTo>
                <a:lnTo>
                  <a:pt x="59" y="0"/>
                </a:lnTo>
                <a:lnTo>
                  <a:pt x="65" y="1"/>
                </a:lnTo>
                <a:lnTo>
                  <a:pt x="65" y="1"/>
                </a:lnTo>
                <a:lnTo>
                  <a:pt x="72" y="4"/>
                </a:lnTo>
                <a:lnTo>
                  <a:pt x="76" y="7"/>
                </a:lnTo>
                <a:lnTo>
                  <a:pt x="78" y="8"/>
                </a:lnTo>
                <a:lnTo>
                  <a:pt x="78" y="8"/>
                </a:lnTo>
                <a:lnTo>
                  <a:pt x="72" y="9"/>
                </a:lnTo>
                <a:lnTo>
                  <a:pt x="61" y="11"/>
                </a:lnTo>
                <a:lnTo>
                  <a:pt x="51" y="16"/>
                </a:lnTo>
                <a:lnTo>
                  <a:pt x="51" y="16"/>
                </a:lnTo>
                <a:lnTo>
                  <a:pt x="47" y="21"/>
                </a:lnTo>
                <a:lnTo>
                  <a:pt x="42" y="29"/>
                </a:lnTo>
                <a:lnTo>
                  <a:pt x="36" y="38"/>
                </a:lnTo>
                <a:lnTo>
                  <a:pt x="29" y="47"/>
                </a:lnTo>
                <a:lnTo>
                  <a:pt x="22" y="54"/>
                </a:lnTo>
                <a:lnTo>
                  <a:pt x="22" y="54"/>
                </a:lnTo>
                <a:lnTo>
                  <a:pt x="11" y="63"/>
                </a:lnTo>
                <a:lnTo>
                  <a:pt x="3" y="68"/>
                </a:lnTo>
                <a:lnTo>
                  <a:pt x="0" y="70"/>
                </a:lnTo>
                <a:lnTo>
                  <a:pt x="0" y="70"/>
                </a:lnTo>
                <a:lnTo>
                  <a:pt x="1" y="68"/>
                </a:lnTo>
                <a:lnTo>
                  <a:pt x="4" y="62"/>
                </a:lnTo>
                <a:lnTo>
                  <a:pt x="7" y="55"/>
                </a:lnTo>
                <a:lnTo>
                  <a:pt x="12" y="47"/>
                </a:lnTo>
                <a:lnTo>
                  <a:pt x="18" y="38"/>
                </a:lnTo>
                <a:lnTo>
                  <a:pt x="23" y="29"/>
                </a:lnTo>
                <a:lnTo>
                  <a:pt x="29" y="21"/>
                </a:lnTo>
                <a:lnTo>
                  <a:pt x="35" y="15"/>
                </a:lnTo>
                <a:lnTo>
                  <a:pt x="35" y="15"/>
                </a:lnTo>
                <a:lnTo>
                  <a:pt x="35" y="15"/>
                </a:lnTo>
              </a:path>
            </a:pathLst>
          </a:custGeom>
          <a:solidFill>
            <a:srgbClr val="FFFF8F"/>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10" name="Freeform 14"/>
          <p:cNvSpPr>
            <a:spLocks/>
          </p:cNvSpPr>
          <p:nvPr/>
        </p:nvSpPr>
        <p:spPr bwMode="auto">
          <a:xfrm>
            <a:off x="6780214" y="4522789"/>
            <a:ext cx="122237" cy="174625"/>
          </a:xfrm>
          <a:custGeom>
            <a:avLst/>
            <a:gdLst/>
            <a:ahLst/>
            <a:cxnLst>
              <a:cxn ang="0">
                <a:pos x="22" y="88"/>
              </a:cxn>
              <a:cxn ang="0">
                <a:pos x="25" y="80"/>
              </a:cxn>
              <a:cxn ang="0">
                <a:pos x="27" y="73"/>
              </a:cxn>
              <a:cxn ang="0">
                <a:pos x="31" y="66"/>
              </a:cxn>
              <a:cxn ang="0">
                <a:pos x="34" y="58"/>
              </a:cxn>
              <a:cxn ang="0">
                <a:pos x="37" y="51"/>
              </a:cxn>
              <a:cxn ang="0">
                <a:pos x="41" y="43"/>
              </a:cxn>
              <a:cxn ang="0">
                <a:pos x="45" y="36"/>
              </a:cxn>
              <a:cxn ang="0">
                <a:pos x="49" y="29"/>
              </a:cxn>
              <a:cxn ang="0">
                <a:pos x="53" y="21"/>
              </a:cxn>
              <a:cxn ang="0">
                <a:pos x="57" y="14"/>
              </a:cxn>
              <a:cxn ang="0">
                <a:pos x="61" y="7"/>
              </a:cxn>
              <a:cxn ang="0">
                <a:pos x="65" y="0"/>
              </a:cxn>
              <a:cxn ang="0">
                <a:pos x="65" y="0"/>
              </a:cxn>
              <a:cxn ang="0">
                <a:pos x="59" y="6"/>
              </a:cxn>
              <a:cxn ang="0">
                <a:pos x="54" y="12"/>
              </a:cxn>
              <a:cxn ang="0">
                <a:pos x="49" y="18"/>
              </a:cxn>
              <a:cxn ang="0">
                <a:pos x="45" y="23"/>
              </a:cxn>
              <a:cxn ang="0">
                <a:pos x="40" y="29"/>
              </a:cxn>
              <a:cxn ang="0">
                <a:pos x="35" y="35"/>
              </a:cxn>
              <a:cxn ang="0">
                <a:pos x="31" y="41"/>
              </a:cxn>
              <a:cxn ang="0">
                <a:pos x="27" y="47"/>
              </a:cxn>
              <a:cxn ang="0">
                <a:pos x="23" y="53"/>
              </a:cxn>
              <a:cxn ang="0">
                <a:pos x="19" y="59"/>
              </a:cxn>
              <a:cxn ang="0">
                <a:pos x="15" y="65"/>
              </a:cxn>
              <a:cxn ang="0">
                <a:pos x="11" y="72"/>
              </a:cxn>
              <a:cxn ang="0">
                <a:pos x="7" y="79"/>
              </a:cxn>
              <a:cxn ang="0">
                <a:pos x="3" y="85"/>
              </a:cxn>
              <a:cxn ang="0">
                <a:pos x="0" y="92"/>
              </a:cxn>
              <a:cxn ang="0">
                <a:pos x="0" y="92"/>
              </a:cxn>
              <a:cxn ang="0">
                <a:pos x="7" y="91"/>
              </a:cxn>
              <a:cxn ang="0">
                <a:pos x="14" y="89"/>
              </a:cxn>
              <a:cxn ang="0">
                <a:pos x="22" y="88"/>
              </a:cxn>
              <a:cxn ang="0">
                <a:pos x="22" y="88"/>
              </a:cxn>
              <a:cxn ang="0">
                <a:pos x="22" y="88"/>
              </a:cxn>
            </a:cxnLst>
            <a:rect l="0" t="0" r="r" b="b"/>
            <a:pathLst>
              <a:path w="66" h="93">
                <a:moveTo>
                  <a:pt x="22" y="88"/>
                </a:moveTo>
                <a:lnTo>
                  <a:pt x="25" y="80"/>
                </a:lnTo>
                <a:lnTo>
                  <a:pt x="27" y="73"/>
                </a:lnTo>
                <a:lnTo>
                  <a:pt x="31" y="66"/>
                </a:lnTo>
                <a:lnTo>
                  <a:pt x="34" y="58"/>
                </a:lnTo>
                <a:lnTo>
                  <a:pt x="37" y="51"/>
                </a:lnTo>
                <a:lnTo>
                  <a:pt x="41" y="43"/>
                </a:lnTo>
                <a:lnTo>
                  <a:pt x="45" y="36"/>
                </a:lnTo>
                <a:lnTo>
                  <a:pt x="49" y="29"/>
                </a:lnTo>
                <a:lnTo>
                  <a:pt x="53" y="21"/>
                </a:lnTo>
                <a:lnTo>
                  <a:pt x="57" y="14"/>
                </a:lnTo>
                <a:lnTo>
                  <a:pt x="61" y="7"/>
                </a:lnTo>
                <a:lnTo>
                  <a:pt x="65" y="0"/>
                </a:lnTo>
                <a:lnTo>
                  <a:pt x="65" y="0"/>
                </a:lnTo>
                <a:lnTo>
                  <a:pt x="59" y="6"/>
                </a:lnTo>
                <a:lnTo>
                  <a:pt x="54" y="12"/>
                </a:lnTo>
                <a:lnTo>
                  <a:pt x="49" y="18"/>
                </a:lnTo>
                <a:lnTo>
                  <a:pt x="45" y="23"/>
                </a:lnTo>
                <a:lnTo>
                  <a:pt x="40" y="29"/>
                </a:lnTo>
                <a:lnTo>
                  <a:pt x="35" y="35"/>
                </a:lnTo>
                <a:lnTo>
                  <a:pt x="31" y="41"/>
                </a:lnTo>
                <a:lnTo>
                  <a:pt x="27" y="47"/>
                </a:lnTo>
                <a:lnTo>
                  <a:pt x="23" y="53"/>
                </a:lnTo>
                <a:lnTo>
                  <a:pt x="19" y="59"/>
                </a:lnTo>
                <a:lnTo>
                  <a:pt x="15" y="65"/>
                </a:lnTo>
                <a:lnTo>
                  <a:pt x="11" y="72"/>
                </a:lnTo>
                <a:lnTo>
                  <a:pt x="7" y="79"/>
                </a:lnTo>
                <a:lnTo>
                  <a:pt x="3" y="85"/>
                </a:lnTo>
                <a:lnTo>
                  <a:pt x="0" y="92"/>
                </a:lnTo>
                <a:lnTo>
                  <a:pt x="0" y="92"/>
                </a:lnTo>
                <a:lnTo>
                  <a:pt x="7" y="91"/>
                </a:lnTo>
                <a:lnTo>
                  <a:pt x="14" y="89"/>
                </a:lnTo>
                <a:lnTo>
                  <a:pt x="22" y="88"/>
                </a:lnTo>
                <a:lnTo>
                  <a:pt x="22" y="88"/>
                </a:lnTo>
                <a:lnTo>
                  <a:pt x="22" y="88"/>
                </a:lnTo>
              </a:path>
            </a:pathLst>
          </a:custGeom>
          <a:solidFill>
            <a:srgbClr val="FFFF8F"/>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11" name="Freeform 15"/>
          <p:cNvSpPr>
            <a:spLocks/>
          </p:cNvSpPr>
          <p:nvPr/>
        </p:nvSpPr>
        <p:spPr bwMode="auto">
          <a:xfrm>
            <a:off x="5945188" y="615951"/>
            <a:ext cx="512762" cy="1457325"/>
          </a:xfrm>
          <a:custGeom>
            <a:avLst/>
            <a:gdLst/>
            <a:ahLst/>
            <a:cxnLst>
              <a:cxn ang="0">
                <a:pos x="237" y="76"/>
              </a:cxn>
              <a:cxn ang="0">
                <a:pos x="255" y="128"/>
              </a:cxn>
              <a:cxn ang="0">
                <a:pos x="257" y="191"/>
              </a:cxn>
              <a:cxn ang="0">
                <a:pos x="248" y="236"/>
              </a:cxn>
              <a:cxn ang="0">
                <a:pos x="190" y="207"/>
              </a:cxn>
              <a:cxn ang="0">
                <a:pos x="128" y="186"/>
              </a:cxn>
              <a:cxn ang="0">
                <a:pos x="107" y="152"/>
              </a:cxn>
              <a:cxn ang="0">
                <a:pos x="84" y="145"/>
              </a:cxn>
              <a:cxn ang="0">
                <a:pos x="75" y="168"/>
              </a:cxn>
              <a:cxn ang="0">
                <a:pos x="36" y="152"/>
              </a:cxn>
              <a:cxn ang="0">
                <a:pos x="14" y="142"/>
              </a:cxn>
              <a:cxn ang="0">
                <a:pos x="36" y="168"/>
              </a:cxn>
              <a:cxn ang="0">
                <a:pos x="86" y="189"/>
              </a:cxn>
              <a:cxn ang="0">
                <a:pos x="149" y="208"/>
              </a:cxn>
              <a:cxn ang="0">
                <a:pos x="209" y="232"/>
              </a:cxn>
              <a:cxn ang="0">
                <a:pos x="248" y="259"/>
              </a:cxn>
              <a:cxn ang="0">
                <a:pos x="243" y="326"/>
              </a:cxn>
              <a:cxn ang="0">
                <a:pos x="241" y="394"/>
              </a:cxn>
              <a:cxn ang="0">
                <a:pos x="198" y="388"/>
              </a:cxn>
              <a:cxn ang="0">
                <a:pos x="138" y="369"/>
              </a:cxn>
              <a:cxn ang="0">
                <a:pos x="91" y="332"/>
              </a:cxn>
              <a:cxn ang="0">
                <a:pos x="28" y="310"/>
              </a:cxn>
              <a:cxn ang="0">
                <a:pos x="13" y="323"/>
              </a:cxn>
              <a:cxn ang="0">
                <a:pos x="49" y="334"/>
              </a:cxn>
              <a:cxn ang="0">
                <a:pos x="58" y="334"/>
              </a:cxn>
              <a:cxn ang="0">
                <a:pos x="65" y="356"/>
              </a:cxn>
              <a:cxn ang="0">
                <a:pos x="78" y="363"/>
              </a:cxn>
              <a:cxn ang="0">
                <a:pos x="97" y="351"/>
              </a:cxn>
              <a:cxn ang="0">
                <a:pos x="108" y="380"/>
              </a:cxn>
              <a:cxn ang="0">
                <a:pos x="136" y="387"/>
              </a:cxn>
              <a:cxn ang="0">
                <a:pos x="189" y="398"/>
              </a:cxn>
              <a:cxn ang="0">
                <a:pos x="241" y="439"/>
              </a:cxn>
              <a:cxn ang="0">
                <a:pos x="241" y="510"/>
              </a:cxn>
              <a:cxn ang="0">
                <a:pos x="227" y="580"/>
              </a:cxn>
              <a:cxn ang="0">
                <a:pos x="203" y="629"/>
              </a:cxn>
              <a:cxn ang="0">
                <a:pos x="179" y="685"/>
              </a:cxn>
              <a:cxn ang="0">
                <a:pos x="168" y="749"/>
              </a:cxn>
              <a:cxn ang="0">
                <a:pos x="189" y="765"/>
              </a:cxn>
              <a:cxn ang="0">
                <a:pos x="193" y="699"/>
              </a:cxn>
              <a:cxn ang="0">
                <a:pos x="216" y="640"/>
              </a:cxn>
              <a:cxn ang="0">
                <a:pos x="243" y="588"/>
              </a:cxn>
              <a:cxn ang="0">
                <a:pos x="256" y="523"/>
              </a:cxn>
              <a:cxn ang="0">
                <a:pos x="257" y="452"/>
              </a:cxn>
              <a:cxn ang="0">
                <a:pos x="255" y="398"/>
              </a:cxn>
              <a:cxn ang="0">
                <a:pos x="261" y="312"/>
              </a:cxn>
              <a:cxn ang="0">
                <a:pos x="267" y="242"/>
              </a:cxn>
              <a:cxn ang="0">
                <a:pos x="272" y="185"/>
              </a:cxn>
              <a:cxn ang="0">
                <a:pos x="272" y="138"/>
              </a:cxn>
              <a:cxn ang="0">
                <a:pos x="263" y="98"/>
              </a:cxn>
              <a:cxn ang="0">
                <a:pos x="242" y="63"/>
              </a:cxn>
              <a:cxn ang="0">
                <a:pos x="207" y="28"/>
              </a:cxn>
              <a:cxn ang="0">
                <a:pos x="161" y="0"/>
              </a:cxn>
              <a:cxn ang="0">
                <a:pos x="171" y="29"/>
              </a:cxn>
              <a:cxn ang="0">
                <a:pos x="127" y="4"/>
              </a:cxn>
              <a:cxn ang="0">
                <a:pos x="108" y="25"/>
              </a:cxn>
              <a:cxn ang="0">
                <a:pos x="83" y="7"/>
              </a:cxn>
              <a:cxn ang="0">
                <a:pos x="58" y="19"/>
              </a:cxn>
              <a:cxn ang="0">
                <a:pos x="39" y="9"/>
              </a:cxn>
              <a:cxn ang="0">
                <a:pos x="64" y="30"/>
              </a:cxn>
              <a:cxn ang="0">
                <a:pos x="127" y="40"/>
              </a:cxn>
              <a:cxn ang="0">
                <a:pos x="186" y="44"/>
              </a:cxn>
            </a:cxnLst>
            <a:rect l="0" t="0" r="r" b="b"/>
            <a:pathLst>
              <a:path w="274" h="777">
                <a:moveTo>
                  <a:pt x="198" y="46"/>
                </a:moveTo>
                <a:lnTo>
                  <a:pt x="204" y="49"/>
                </a:lnTo>
                <a:lnTo>
                  <a:pt x="210" y="52"/>
                </a:lnTo>
                <a:lnTo>
                  <a:pt x="216" y="55"/>
                </a:lnTo>
                <a:lnTo>
                  <a:pt x="221" y="58"/>
                </a:lnTo>
                <a:lnTo>
                  <a:pt x="225" y="62"/>
                </a:lnTo>
                <a:lnTo>
                  <a:pt x="230" y="66"/>
                </a:lnTo>
                <a:lnTo>
                  <a:pt x="234" y="71"/>
                </a:lnTo>
                <a:lnTo>
                  <a:pt x="237" y="76"/>
                </a:lnTo>
                <a:lnTo>
                  <a:pt x="240" y="81"/>
                </a:lnTo>
                <a:lnTo>
                  <a:pt x="243" y="86"/>
                </a:lnTo>
                <a:lnTo>
                  <a:pt x="246" y="91"/>
                </a:lnTo>
                <a:lnTo>
                  <a:pt x="248" y="97"/>
                </a:lnTo>
                <a:lnTo>
                  <a:pt x="250" y="103"/>
                </a:lnTo>
                <a:lnTo>
                  <a:pt x="252" y="109"/>
                </a:lnTo>
                <a:lnTo>
                  <a:pt x="253" y="115"/>
                </a:lnTo>
                <a:lnTo>
                  <a:pt x="254" y="121"/>
                </a:lnTo>
                <a:lnTo>
                  <a:pt x="255" y="128"/>
                </a:lnTo>
                <a:lnTo>
                  <a:pt x="256" y="134"/>
                </a:lnTo>
                <a:lnTo>
                  <a:pt x="257" y="141"/>
                </a:lnTo>
                <a:lnTo>
                  <a:pt x="257" y="148"/>
                </a:lnTo>
                <a:lnTo>
                  <a:pt x="258" y="155"/>
                </a:lnTo>
                <a:lnTo>
                  <a:pt x="258" y="162"/>
                </a:lnTo>
                <a:lnTo>
                  <a:pt x="258" y="169"/>
                </a:lnTo>
                <a:lnTo>
                  <a:pt x="258" y="176"/>
                </a:lnTo>
                <a:lnTo>
                  <a:pt x="257" y="183"/>
                </a:lnTo>
                <a:lnTo>
                  <a:pt x="257" y="191"/>
                </a:lnTo>
                <a:lnTo>
                  <a:pt x="257" y="198"/>
                </a:lnTo>
                <a:lnTo>
                  <a:pt x="257" y="205"/>
                </a:lnTo>
                <a:lnTo>
                  <a:pt x="256" y="212"/>
                </a:lnTo>
                <a:lnTo>
                  <a:pt x="256" y="220"/>
                </a:lnTo>
                <a:lnTo>
                  <a:pt x="255" y="227"/>
                </a:lnTo>
                <a:lnTo>
                  <a:pt x="255" y="234"/>
                </a:lnTo>
                <a:lnTo>
                  <a:pt x="255" y="241"/>
                </a:lnTo>
                <a:lnTo>
                  <a:pt x="255" y="241"/>
                </a:lnTo>
                <a:lnTo>
                  <a:pt x="248" y="236"/>
                </a:lnTo>
                <a:lnTo>
                  <a:pt x="242" y="231"/>
                </a:lnTo>
                <a:lnTo>
                  <a:pt x="235" y="227"/>
                </a:lnTo>
                <a:lnTo>
                  <a:pt x="229" y="223"/>
                </a:lnTo>
                <a:lnTo>
                  <a:pt x="222" y="220"/>
                </a:lnTo>
                <a:lnTo>
                  <a:pt x="216" y="217"/>
                </a:lnTo>
                <a:lnTo>
                  <a:pt x="209" y="214"/>
                </a:lnTo>
                <a:lnTo>
                  <a:pt x="203" y="211"/>
                </a:lnTo>
                <a:lnTo>
                  <a:pt x="196" y="209"/>
                </a:lnTo>
                <a:lnTo>
                  <a:pt x="190" y="207"/>
                </a:lnTo>
                <a:lnTo>
                  <a:pt x="183" y="204"/>
                </a:lnTo>
                <a:lnTo>
                  <a:pt x="176" y="202"/>
                </a:lnTo>
                <a:lnTo>
                  <a:pt x="170" y="200"/>
                </a:lnTo>
                <a:lnTo>
                  <a:pt x="163" y="198"/>
                </a:lnTo>
                <a:lnTo>
                  <a:pt x="156" y="196"/>
                </a:lnTo>
                <a:lnTo>
                  <a:pt x="149" y="194"/>
                </a:lnTo>
                <a:lnTo>
                  <a:pt x="142" y="191"/>
                </a:lnTo>
                <a:lnTo>
                  <a:pt x="135" y="189"/>
                </a:lnTo>
                <a:lnTo>
                  <a:pt x="128" y="186"/>
                </a:lnTo>
                <a:lnTo>
                  <a:pt x="121" y="182"/>
                </a:lnTo>
                <a:lnTo>
                  <a:pt x="121" y="182"/>
                </a:lnTo>
                <a:lnTo>
                  <a:pt x="120" y="173"/>
                </a:lnTo>
                <a:lnTo>
                  <a:pt x="119" y="163"/>
                </a:lnTo>
                <a:lnTo>
                  <a:pt x="118" y="154"/>
                </a:lnTo>
                <a:lnTo>
                  <a:pt x="118" y="154"/>
                </a:lnTo>
                <a:lnTo>
                  <a:pt x="115" y="154"/>
                </a:lnTo>
                <a:lnTo>
                  <a:pt x="111" y="153"/>
                </a:lnTo>
                <a:lnTo>
                  <a:pt x="107" y="152"/>
                </a:lnTo>
                <a:lnTo>
                  <a:pt x="107" y="152"/>
                </a:lnTo>
                <a:lnTo>
                  <a:pt x="105" y="160"/>
                </a:lnTo>
                <a:lnTo>
                  <a:pt x="104" y="168"/>
                </a:lnTo>
                <a:lnTo>
                  <a:pt x="104" y="176"/>
                </a:lnTo>
                <a:lnTo>
                  <a:pt x="104" y="176"/>
                </a:lnTo>
                <a:lnTo>
                  <a:pt x="95" y="169"/>
                </a:lnTo>
                <a:lnTo>
                  <a:pt x="90" y="162"/>
                </a:lnTo>
                <a:lnTo>
                  <a:pt x="86" y="155"/>
                </a:lnTo>
                <a:lnTo>
                  <a:pt x="84" y="145"/>
                </a:lnTo>
                <a:lnTo>
                  <a:pt x="84" y="145"/>
                </a:lnTo>
                <a:lnTo>
                  <a:pt x="79" y="146"/>
                </a:lnTo>
                <a:lnTo>
                  <a:pt x="75" y="147"/>
                </a:lnTo>
                <a:lnTo>
                  <a:pt x="70" y="147"/>
                </a:lnTo>
                <a:lnTo>
                  <a:pt x="70" y="147"/>
                </a:lnTo>
                <a:lnTo>
                  <a:pt x="72" y="154"/>
                </a:lnTo>
                <a:lnTo>
                  <a:pt x="73" y="161"/>
                </a:lnTo>
                <a:lnTo>
                  <a:pt x="75" y="168"/>
                </a:lnTo>
                <a:lnTo>
                  <a:pt x="75" y="168"/>
                </a:lnTo>
                <a:lnTo>
                  <a:pt x="64" y="165"/>
                </a:lnTo>
                <a:lnTo>
                  <a:pt x="56" y="162"/>
                </a:lnTo>
                <a:lnTo>
                  <a:pt x="50" y="158"/>
                </a:lnTo>
                <a:lnTo>
                  <a:pt x="45" y="153"/>
                </a:lnTo>
                <a:lnTo>
                  <a:pt x="39" y="146"/>
                </a:lnTo>
                <a:lnTo>
                  <a:pt x="34" y="136"/>
                </a:lnTo>
                <a:lnTo>
                  <a:pt x="34" y="136"/>
                </a:lnTo>
                <a:lnTo>
                  <a:pt x="35" y="144"/>
                </a:lnTo>
                <a:lnTo>
                  <a:pt x="36" y="152"/>
                </a:lnTo>
                <a:lnTo>
                  <a:pt x="36" y="160"/>
                </a:lnTo>
                <a:lnTo>
                  <a:pt x="36" y="160"/>
                </a:lnTo>
                <a:lnTo>
                  <a:pt x="29" y="150"/>
                </a:lnTo>
                <a:lnTo>
                  <a:pt x="23" y="141"/>
                </a:lnTo>
                <a:lnTo>
                  <a:pt x="16" y="131"/>
                </a:lnTo>
                <a:lnTo>
                  <a:pt x="16" y="131"/>
                </a:lnTo>
                <a:lnTo>
                  <a:pt x="15" y="135"/>
                </a:lnTo>
                <a:lnTo>
                  <a:pt x="14" y="139"/>
                </a:lnTo>
                <a:lnTo>
                  <a:pt x="14" y="142"/>
                </a:lnTo>
                <a:lnTo>
                  <a:pt x="15" y="145"/>
                </a:lnTo>
                <a:lnTo>
                  <a:pt x="16" y="148"/>
                </a:lnTo>
                <a:lnTo>
                  <a:pt x="18" y="152"/>
                </a:lnTo>
                <a:lnTo>
                  <a:pt x="20" y="154"/>
                </a:lnTo>
                <a:lnTo>
                  <a:pt x="22" y="157"/>
                </a:lnTo>
                <a:lnTo>
                  <a:pt x="25" y="160"/>
                </a:lnTo>
                <a:lnTo>
                  <a:pt x="28" y="163"/>
                </a:lnTo>
                <a:lnTo>
                  <a:pt x="32" y="165"/>
                </a:lnTo>
                <a:lnTo>
                  <a:pt x="36" y="168"/>
                </a:lnTo>
                <a:lnTo>
                  <a:pt x="41" y="171"/>
                </a:lnTo>
                <a:lnTo>
                  <a:pt x="46" y="173"/>
                </a:lnTo>
                <a:lnTo>
                  <a:pt x="51" y="175"/>
                </a:lnTo>
                <a:lnTo>
                  <a:pt x="56" y="178"/>
                </a:lnTo>
                <a:lnTo>
                  <a:pt x="62" y="180"/>
                </a:lnTo>
                <a:lnTo>
                  <a:pt x="68" y="182"/>
                </a:lnTo>
                <a:lnTo>
                  <a:pt x="74" y="184"/>
                </a:lnTo>
                <a:lnTo>
                  <a:pt x="80" y="187"/>
                </a:lnTo>
                <a:lnTo>
                  <a:pt x="86" y="189"/>
                </a:lnTo>
                <a:lnTo>
                  <a:pt x="93" y="191"/>
                </a:lnTo>
                <a:lnTo>
                  <a:pt x="100" y="193"/>
                </a:lnTo>
                <a:lnTo>
                  <a:pt x="107" y="195"/>
                </a:lnTo>
                <a:lnTo>
                  <a:pt x="114" y="197"/>
                </a:lnTo>
                <a:lnTo>
                  <a:pt x="121" y="199"/>
                </a:lnTo>
                <a:lnTo>
                  <a:pt x="128" y="202"/>
                </a:lnTo>
                <a:lnTo>
                  <a:pt x="135" y="204"/>
                </a:lnTo>
                <a:lnTo>
                  <a:pt x="142" y="206"/>
                </a:lnTo>
                <a:lnTo>
                  <a:pt x="149" y="208"/>
                </a:lnTo>
                <a:lnTo>
                  <a:pt x="156" y="211"/>
                </a:lnTo>
                <a:lnTo>
                  <a:pt x="163" y="213"/>
                </a:lnTo>
                <a:lnTo>
                  <a:pt x="170" y="215"/>
                </a:lnTo>
                <a:lnTo>
                  <a:pt x="177" y="218"/>
                </a:lnTo>
                <a:lnTo>
                  <a:pt x="184" y="221"/>
                </a:lnTo>
                <a:lnTo>
                  <a:pt x="190" y="223"/>
                </a:lnTo>
                <a:lnTo>
                  <a:pt x="197" y="226"/>
                </a:lnTo>
                <a:lnTo>
                  <a:pt x="203" y="229"/>
                </a:lnTo>
                <a:lnTo>
                  <a:pt x="209" y="232"/>
                </a:lnTo>
                <a:lnTo>
                  <a:pt x="215" y="234"/>
                </a:lnTo>
                <a:lnTo>
                  <a:pt x="220" y="238"/>
                </a:lnTo>
                <a:lnTo>
                  <a:pt x="226" y="241"/>
                </a:lnTo>
                <a:lnTo>
                  <a:pt x="231" y="244"/>
                </a:lnTo>
                <a:lnTo>
                  <a:pt x="235" y="247"/>
                </a:lnTo>
                <a:lnTo>
                  <a:pt x="240" y="251"/>
                </a:lnTo>
                <a:lnTo>
                  <a:pt x="244" y="255"/>
                </a:lnTo>
                <a:lnTo>
                  <a:pt x="248" y="259"/>
                </a:lnTo>
                <a:lnTo>
                  <a:pt x="248" y="259"/>
                </a:lnTo>
                <a:lnTo>
                  <a:pt x="247" y="266"/>
                </a:lnTo>
                <a:lnTo>
                  <a:pt x="246" y="274"/>
                </a:lnTo>
                <a:lnTo>
                  <a:pt x="245" y="281"/>
                </a:lnTo>
                <a:lnTo>
                  <a:pt x="245" y="289"/>
                </a:lnTo>
                <a:lnTo>
                  <a:pt x="244" y="296"/>
                </a:lnTo>
                <a:lnTo>
                  <a:pt x="244" y="304"/>
                </a:lnTo>
                <a:lnTo>
                  <a:pt x="243" y="311"/>
                </a:lnTo>
                <a:lnTo>
                  <a:pt x="243" y="319"/>
                </a:lnTo>
                <a:lnTo>
                  <a:pt x="243" y="326"/>
                </a:lnTo>
                <a:lnTo>
                  <a:pt x="242" y="334"/>
                </a:lnTo>
                <a:lnTo>
                  <a:pt x="242" y="341"/>
                </a:lnTo>
                <a:lnTo>
                  <a:pt x="242" y="349"/>
                </a:lnTo>
                <a:lnTo>
                  <a:pt x="241" y="356"/>
                </a:lnTo>
                <a:lnTo>
                  <a:pt x="241" y="364"/>
                </a:lnTo>
                <a:lnTo>
                  <a:pt x="241" y="371"/>
                </a:lnTo>
                <a:lnTo>
                  <a:pt x="241" y="379"/>
                </a:lnTo>
                <a:lnTo>
                  <a:pt x="241" y="386"/>
                </a:lnTo>
                <a:lnTo>
                  <a:pt x="241" y="394"/>
                </a:lnTo>
                <a:lnTo>
                  <a:pt x="241" y="401"/>
                </a:lnTo>
                <a:lnTo>
                  <a:pt x="241" y="409"/>
                </a:lnTo>
                <a:lnTo>
                  <a:pt x="241" y="409"/>
                </a:lnTo>
                <a:lnTo>
                  <a:pt x="234" y="405"/>
                </a:lnTo>
                <a:lnTo>
                  <a:pt x="227" y="402"/>
                </a:lnTo>
                <a:lnTo>
                  <a:pt x="220" y="399"/>
                </a:lnTo>
                <a:lnTo>
                  <a:pt x="213" y="395"/>
                </a:lnTo>
                <a:lnTo>
                  <a:pt x="206" y="391"/>
                </a:lnTo>
                <a:lnTo>
                  <a:pt x="198" y="388"/>
                </a:lnTo>
                <a:lnTo>
                  <a:pt x="191" y="385"/>
                </a:lnTo>
                <a:lnTo>
                  <a:pt x="184" y="381"/>
                </a:lnTo>
                <a:lnTo>
                  <a:pt x="176" y="378"/>
                </a:lnTo>
                <a:lnTo>
                  <a:pt x="169" y="376"/>
                </a:lnTo>
                <a:lnTo>
                  <a:pt x="161" y="373"/>
                </a:lnTo>
                <a:lnTo>
                  <a:pt x="154" y="371"/>
                </a:lnTo>
                <a:lnTo>
                  <a:pt x="146" y="370"/>
                </a:lnTo>
                <a:lnTo>
                  <a:pt x="138" y="369"/>
                </a:lnTo>
                <a:lnTo>
                  <a:pt x="138" y="369"/>
                </a:lnTo>
                <a:lnTo>
                  <a:pt x="135" y="365"/>
                </a:lnTo>
                <a:lnTo>
                  <a:pt x="131" y="361"/>
                </a:lnTo>
                <a:lnTo>
                  <a:pt x="127" y="357"/>
                </a:lnTo>
                <a:lnTo>
                  <a:pt x="122" y="353"/>
                </a:lnTo>
                <a:lnTo>
                  <a:pt x="116" y="349"/>
                </a:lnTo>
                <a:lnTo>
                  <a:pt x="111" y="344"/>
                </a:lnTo>
                <a:lnTo>
                  <a:pt x="104" y="340"/>
                </a:lnTo>
                <a:lnTo>
                  <a:pt x="98" y="336"/>
                </a:lnTo>
                <a:lnTo>
                  <a:pt x="91" y="332"/>
                </a:lnTo>
                <a:lnTo>
                  <a:pt x="84" y="328"/>
                </a:lnTo>
                <a:lnTo>
                  <a:pt x="77" y="325"/>
                </a:lnTo>
                <a:lnTo>
                  <a:pt x="70" y="321"/>
                </a:lnTo>
                <a:lnTo>
                  <a:pt x="63" y="318"/>
                </a:lnTo>
                <a:lnTo>
                  <a:pt x="56" y="316"/>
                </a:lnTo>
                <a:lnTo>
                  <a:pt x="49" y="314"/>
                </a:lnTo>
                <a:lnTo>
                  <a:pt x="42" y="312"/>
                </a:lnTo>
                <a:lnTo>
                  <a:pt x="35" y="311"/>
                </a:lnTo>
                <a:lnTo>
                  <a:pt x="28" y="310"/>
                </a:lnTo>
                <a:lnTo>
                  <a:pt x="22" y="310"/>
                </a:lnTo>
                <a:lnTo>
                  <a:pt x="16" y="310"/>
                </a:lnTo>
                <a:lnTo>
                  <a:pt x="10" y="312"/>
                </a:lnTo>
                <a:lnTo>
                  <a:pt x="5" y="314"/>
                </a:lnTo>
                <a:lnTo>
                  <a:pt x="0" y="317"/>
                </a:lnTo>
                <a:lnTo>
                  <a:pt x="0" y="317"/>
                </a:lnTo>
                <a:lnTo>
                  <a:pt x="5" y="319"/>
                </a:lnTo>
                <a:lnTo>
                  <a:pt x="8" y="321"/>
                </a:lnTo>
                <a:lnTo>
                  <a:pt x="13" y="323"/>
                </a:lnTo>
                <a:lnTo>
                  <a:pt x="13" y="323"/>
                </a:lnTo>
                <a:lnTo>
                  <a:pt x="19" y="320"/>
                </a:lnTo>
                <a:lnTo>
                  <a:pt x="26" y="320"/>
                </a:lnTo>
                <a:lnTo>
                  <a:pt x="33" y="322"/>
                </a:lnTo>
                <a:lnTo>
                  <a:pt x="41" y="325"/>
                </a:lnTo>
                <a:lnTo>
                  <a:pt x="48" y="328"/>
                </a:lnTo>
                <a:lnTo>
                  <a:pt x="55" y="329"/>
                </a:lnTo>
                <a:lnTo>
                  <a:pt x="55" y="329"/>
                </a:lnTo>
                <a:lnTo>
                  <a:pt x="49" y="334"/>
                </a:lnTo>
                <a:lnTo>
                  <a:pt x="42" y="339"/>
                </a:lnTo>
                <a:lnTo>
                  <a:pt x="36" y="343"/>
                </a:lnTo>
                <a:lnTo>
                  <a:pt x="36" y="343"/>
                </a:lnTo>
                <a:lnTo>
                  <a:pt x="42" y="346"/>
                </a:lnTo>
                <a:lnTo>
                  <a:pt x="45" y="345"/>
                </a:lnTo>
                <a:lnTo>
                  <a:pt x="48" y="342"/>
                </a:lnTo>
                <a:lnTo>
                  <a:pt x="51" y="338"/>
                </a:lnTo>
                <a:lnTo>
                  <a:pt x="58" y="334"/>
                </a:lnTo>
                <a:lnTo>
                  <a:pt x="58" y="334"/>
                </a:lnTo>
                <a:lnTo>
                  <a:pt x="69" y="334"/>
                </a:lnTo>
                <a:lnTo>
                  <a:pt x="79" y="335"/>
                </a:lnTo>
                <a:lnTo>
                  <a:pt x="83" y="336"/>
                </a:lnTo>
                <a:lnTo>
                  <a:pt x="83" y="336"/>
                </a:lnTo>
                <a:lnTo>
                  <a:pt x="76" y="342"/>
                </a:lnTo>
                <a:lnTo>
                  <a:pt x="69" y="348"/>
                </a:lnTo>
                <a:lnTo>
                  <a:pt x="63" y="354"/>
                </a:lnTo>
                <a:lnTo>
                  <a:pt x="63" y="354"/>
                </a:lnTo>
                <a:lnTo>
                  <a:pt x="65" y="356"/>
                </a:lnTo>
                <a:lnTo>
                  <a:pt x="67" y="357"/>
                </a:lnTo>
                <a:lnTo>
                  <a:pt x="70" y="358"/>
                </a:lnTo>
                <a:lnTo>
                  <a:pt x="70" y="358"/>
                </a:lnTo>
                <a:lnTo>
                  <a:pt x="72" y="356"/>
                </a:lnTo>
                <a:lnTo>
                  <a:pt x="75" y="354"/>
                </a:lnTo>
                <a:lnTo>
                  <a:pt x="78" y="351"/>
                </a:lnTo>
                <a:lnTo>
                  <a:pt x="78" y="351"/>
                </a:lnTo>
                <a:lnTo>
                  <a:pt x="78" y="357"/>
                </a:lnTo>
                <a:lnTo>
                  <a:pt x="78" y="363"/>
                </a:lnTo>
                <a:lnTo>
                  <a:pt x="78" y="368"/>
                </a:lnTo>
                <a:lnTo>
                  <a:pt x="78" y="368"/>
                </a:lnTo>
                <a:lnTo>
                  <a:pt x="86" y="369"/>
                </a:lnTo>
                <a:lnTo>
                  <a:pt x="89" y="369"/>
                </a:lnTo>
                <a:lnTo>
                  <a:pt x="89" y="366"/>
                </a:lnTo>
                <a:lnTo>
                  <a:pt x="89" y="362"/>
                </a:lnTo>
                <a:lnTo>
                  <a:pt x="91" y="356"/>
                </a:lnTo>
                <a:lnTo>
                  <a:pt x="91" y="356"/>
                </a:lnTo>
                <a:lnTo>
                  <a:pt x="97" y="351"/>
                </a:lnTo>
                <a:lnTo>
                  <a:pt x="102" y="349"/>
                </a:lnTo>
                <a:lnTo>
                  <a:pt x="108" y="351"/>
                </a:lnTo>
                <a:lnTo>
                  <a:pt x="113" y="356"/>
                </a:lnTo>
                <a:lnTo>
                  <a:pt x="117" y="361"/>
                </a:lnTo>
                <a:lnTo>
                  <a:pt x="121" y="367"/>
                </a:lnTo>
                <a:lnTo>
                  <a:pt x="124" y="372"/>
                </a:lnTo>
                <a:lnTo>
                  <a:pt x="124" y="372"/>
                </a:lnTo>
                <a:lnTo>
                  <a:pt x="116" y="377"/>
                </a:lnTo>
                <a:lnTo>
                  <a:pt x="108" y="380"/>
                </a:lnTo>
                <a:lnTo>
                  <a:pt x="101" y="384"/>
                </a:lnTo>
                <a:lnTo>
                  <a:pt x="101" y="384"/>
                </a:lnTo>
                <a:lnTo>
                  <a:pt x="107" y="385"/>
                </a:lnTo>
                <a:lnTo>
                  <a:pt x="112" y="386"/>
                </a:lnTo>
                <a:lnTo>
                  <a:pt x="117" y="386"/>
                </a:lnTo>
                <a:lnTo>
                  <a:pt x="122" y="386"/>
                </a:lnTo>
                <a:lnTo>
                  <a:pt x="127" y="386"/>
                </a:lnTo>
                <a:lnTo>
                  <a:pt x="131" y="386"/>
                </a:lnTo>
                <a:lnTo>
                  <a:pt x="136" y="387"/>
                </a:lnTo>
                <a:lnTo>
                  <a:pt x="141" y="387"/>
                </a:lnTo>
                <a:lnTo>
                  <a:pt x="146" y="387"/>
                </a:lnTo>
                <a:lnTo>
                  <a:pt x="151" y="388"/>
                </a:lnTo>
                <a:lnTo>
                  <a:pt x="156" y="388"/>
                </a:lnTo>
                <a:lnTo>
                  <a:pt x="162" y="389"/>
                </a:lnTo>
                <a:lnTo>
                  <a:pt x="168" y="391"/>
                </a:lnTo>
                <a:lnTo>
                  <a:pt x="175" y="393"/>
                </a:lnTo>
                <a:lnTo>
                  <a:pt x="182" y="395"/>
                </a:lnTo>
                <a:lnTo>
                  <a:pt x="189" y="398"/>
                </a:lnTo>
                <a:lnTo>
                  <a:pt x="198" y="401"/>
                </a:lnTo>
                <a:lnTo>
                  <a:pt x="206" y="406"/>
                </a:lnTo>
                <a:lnTo>
                  <a:pt x="216" y="410"/>
                </a:lnTo>
                <a:lnTo>
                  <a:pt x="226" y="416"/>
                </a:lnTo>
                <a:lnTo>
                  <a:pt x="237" y="422"/>
                </a:lnTo>
                <a:lnTo>
                  <a:pt x="237" y="422"/>
                </a:lnTo>
                <a:lnTo>
                  <a:pt x="239" y="427"/>
                </a:lnTo>
                <a:lnTo>
                  <a:pt x="240" y="433"/>
                </a:lnTo>
                <a:lnTo>
                  <a:pt x="241" y="439"/>
                </a:lnTo>
                <a:lnTo>
                  <a:pt x="242" y="446"/>
                </a:lnTo>
                <a:lnTo>
                  <a:pt x="243" y="453"/>
                </a:lnTo>
                <a:lnTo>
                  <a:pt x="243" y="461"/>
                </a:lnTo>
                <a:lnTo>
                  <a:pt x="243" y="468"/>
                </a:lnTo>
                <a:lnTo>
                  <a:pt x="243" y="476"/>
                </a:lnTo>
                <a:lnTo>
                  <a:pt x="243" y="485"/>
                </a:lnTo>
                <a:lnTo>
                  <a:pt x="242" y="493"/>
                </a:lnTo>
                <a:lnTo>
                  <a:pt x="242" y="501"/>
                </a:lnTo>
                <a:lnTo>
                  <a:pt x="241" y="510"/>
                </a:lnTo>
                <a:lnTo>
                  <a:pt x="240" y="519"/>
                </a:lnTo>
                <a:lnTo>
                  <a:pt x="239" y="527"/>
                </a:lnTo>
                <a:lnTo>
                  <a:pt x="237" y="535"/>
                </a:lnTo>
                <a:lnTo>
                  <a:pt x="236" y="543"/>
                </a:lnTo>
                <a:lnTo>
                  <a:pt x="234" y="551"/>
                </a:lnTo>
                <a:lnTo>
                  <a:pt x="233" y="559"/>
                </a:lnTo>
                <a:lnTo>
                  <a:pt x="231" y="566"/>
                </a:lnTo>
                <a:lnTo>
                  <a:pt x="229" y="573"/>
                </a:lnTo>
                <a:lnTo>
                  <a:pt x="227" y="580"/>
                </a:lnTo>
                <a:lnTo>
                  <a:pt x="225" y="586"/>
                </a:lnTo>
                <a:lnTo>
                  <a:pt x="223" y="591"/>
                </a:lnTo>
                <a:lnTo>
                  <a:pt x="221" y="596"/>
                </a:lnTo>
                <a:lnTo>
                  <a:pt x="218" y="600"/>
                </a:lnTo>
                <a:lnTo>
                  <a:pt x="218" y="600"/>
                </a:lnTo>
                <a:lnTo>
                  <a:pt x="214" y="608"/>
                </a:lnTo>
                <a:lnTo>
                  <a:pt x="210" y="615"/>
                </a:lnTo>
                <a:lnTo>
                  <a:pt x="207" y="622"/>
                </a:lnTo>
                <a:lnTo>
                  <a:pt x="203" y="629"/>
                </a:lnTo>
                <a:lnTo>
                  <a:pt x="200" y="636"/>
                </a:lnTo>
                <a:lnTo>
                  <a:pt x="196" y="642"/>
                </a:lnTo>
                <a:lnTo>
                  <a:pt x="193" y="649"/>
                </a:lnTo>
                <a:lnTo>
                  <a:pt x="191" y="655"/>
                </a:lnTo>
                <a:lnTo>
                  <a:pt x="188" y="661"/>
                </a:lnTo>
                <a:lnTo>
                  <a:pt x="185" y="667"/>
                </a:lnTo>
                <a:lnTo>
                  <a:pt x="183" y="673"/>
                </a:lnTo>
                <a:lnTo>
                  <a:pt x="181" y="679"/>
                </a:lnTo>
                <a:lnTo>
                  <a:pt x="179" y="685"/>
                </a:lnTo>
                <a:lnTo>
                  <a:pt x="177" y="691"/>
                </a:lnTo>
                <a:lnTo>
                  <a:pt x="175" y="698"/>
                </a:lnTo>
                <a:lnTo>
                  <a:pt x="174" y="704"/>
                </a:lnTo>
                <a:lnTo>
                  <a:pt x="172" y="711"/>
                </a:lnTo>
                <a:lnTo>
                  <a:pt x="171" y="718"/>
                </a:lnTo>
                <a:lnTo>
                  <a:pt x="170" y="725"/>
                </a:lnTo>
                <a:lnTo>
                  <a:pt x="169" y="732"/>
                </a:lnTo>
                <a:lnTo>
                  <a:pt x="168" y="740"/>
                </a:lnTo>
                <a:lnTo>
                  <a:pt x="168" y="749"/>
                </a:lnTo>
                <a:lnTo>
                  <a:pt x="168" y="757"/>
                </a:lnTo>
                <a:lnTo>
                  <a:pt x="167" y="766"/>
                </a:lnTo>
                <a:lnTo>
                  <a:pt x="167" y="776"/>
                </a:lnTo>
                <a:lnTo>
                  <a:pt x="167" y="776"/>
                </a:lnTo>
                <a:lnTo>
                  <a:pt x="174" y="776"/>
                </a:lnTo>
                <a:lnTo>
                  <a:pt x="182" y="775"/>
                </a:lnTo>
                <a:lnTo>
                  <a:pt x="190" y="774"/>
                </a:lnTo>
                <a:lnTo>
                  <a:pt x="190" y="774"/>
                </a:lnTo>
                <a:lnTo>
                  <a:pt x="189" y="765"/>
                </a:lnTo>
                <a:lnTo>
                  <a:pt x="189" y="757"/>
                </a:lnTo>
                <a:lnTo>
                  <a:pt x="189" y="749"/>
                </a:lnTo>
                <a:lnTo>
                  <a:pt x="189" y="741"/>
                </a:lnTo>
                <a:lnTo>
                  <a:pt x="189" y="733"/>
                </a:lnTo>
                <a:lnTo>
                  <a:pt x="189" y="726"/>
                </a:lnTo>
                <a:lnTo>
                  <a:pt x="190" y="719"/>
                </a:lnTo>
                <a:lnTo>
                  <a:pt x="191" y="712"/>
                </a:lnTo>
                <a:lnTo>
                  <a:pt x="192" y="705"/>
                </a:lnTo>
                <a:lnTo>
                  <a:pt x="193" y="699"/>
                </a:lnTo>
                <a:lnTo>
                  <a:pt x="195" y="692"/>
                </a:lnTo>
                <a:lnTo>
                  <a:pt x="197" y="685"/>
                </a:lnTo>
                <a:lnTo>
                  <a:pt x="199" y="679"/>
                </a:lnTo>
                <a:lnTo>
                  <a:pt x="201" y="673"/>
                </a:lnTo>
                <a:lnTo>
                  <a:pt x="204" y="666"/>
                </a:lnTo>
                <a:lnTo>
                  <a:pt x="206" y="660"/>
                </a:lnTo>
                <a:lnTo>
                  <a:pt x="209" y="653"/>
                </a:lnTo>
                <a:lnTo>
                  <a:pt x="213" y="647"/>
                </a:lnTo>
                <a:lnTo>
                  <a:pt x="216" y="640"/>
                </a:lnTo>
                <a:lnTo>
                  <a:pt x="220" y="633"/>
                </a:lnTo>
                <a:lnTo>
                  <a:pt x="224" y="626"/>
                </a:lnTo>
                <a:lnTo>
                  <a:pt x="228" y="619"/>
                </a:lnTo>
                <a:lnTo>
                  <a:pt x="232" y="612"/>
                </a:lnTo>
                <a:lnTo>
                  <a:pt x="232" y="612"/>
                </a:lnTo>
                <a:lnTo>
                  <a:pt x="235" y="606"/>
                </a:lnTo>
                <a:lnTo>
                  <a:pt x="238" y="601"/>
                </a:lnTo>
                <a:lnTo>
                  <a:pt x="241" y="595"/>
                </a:lnTo>
                <a:lnTo>
                  <a:pt x="243" y="588"/>
                </a:lnTo>
                <a:lnTo>
                  <a:pt x="245" y="582"/>
                </a:lnTo>
                <a:lnTo>
                  <a:pt x="247" y="575"/>
                </a:lnTo>
                <a:lnTo>
                  <a:pt x="249" y="568"/>
                </a:lnTo>
                <a:lnTo>
                  <a:pt x="251" y="561"/>
                </a:lnTo>
                <a:lnTo>
                  <a:pt x="252" y="553"/>
                </a:lnTo>
                <a:lnTo>
                  <a:pt x="253" y="546"/>
                </a:lnTo>
                <a:lnTo>
                  <a:pt x="254" y="538"/>
                </a:lnTo>
                <a:lnTo>
                  <a:pt x="255" y="530"/>
                </a:lnTo>
                <a:lnTo>
                  <a:pt x="256" y="523"/>
                </a:lnTo>
                <a:lnTo>
                  <a:pt x="256" y="515"/>
                </a:lnTo>
                <a:lnTo>
                  <a:pt x="257" y="507"/>
                </a:lnTo>
                <a:lnTo>
                  <a:pt x="257" y="499"/>
                </a:lnTo>
                <a:lnTo>
                  <a:pt x="257" y="491"/>
                </a:lnTo>
                <a:lnTo>
                  <a:pt x="257" y="483"/>
                </a:lnTo>
                <a:lnTo>
                  <a:pt x="257" y="475"/>
                </a:lnTo>
                <a:lnTo>
                  <a:pt x="257" y="467"/>
                </a:lnTo>
                <a:lnTo>
                  <a:pt x="257" y="460"/>
                </a:lnTo>
                <a:lnTo>
                  <a:pt x="257" y="452"/>
                </a:lnTo>
                <a:lnTo>
                  <a:pt x="257" y="445"/>
                </a:lnTo>
                <a:lnTo>
                  <a:pt x="257" y="437"/>
                </a:lnTo>
                <a:lnTo>
                  <a:pt x="256" y="430"/>
                </a:lnTo>
                <a:lnTo>
                  <a:pt x="256" y="423"/>
                </a:lnTo>
                <a:lnTo>
                  <a:pt x="256" y="417"/>
                </a:lnTo>
                <a:lnTo>
                  <a:pt x="255" y="410"/>
                </a:lnTo>
                <a:lnTo>
                  <a:pt x="255" y="404"/>
                </a:lnTo>
                <a:lnTo>
                  <a:pt x="255" y="398"/>
                </a:lnTo>
                <a:lnTo>
                  <a:pt x="255" y="398"/>
                </a:lnTo>
                <a:lnTo>
                  <a:pt x="255" y="388"/>
                </a:lnTo>
                <a:lnTo>
                  <a:pt x="256" y="377"/>
                </a:lnTo>
                <a:lnTo>
                  <a:pt x="256" y="367"/>
                </a:lnTo>
                <a:lnTo>
                  <a:pt x="257" y="358"/>
                </a:lnTo>
                <a:lnTo>
                  <a:pt x="258" y="348"/>
                </a:lnTo>
                <a:lnTo>
                  <a:pt x="258" y="339"/>
                </a:lnTo>
                <a:lnTo>
                  <a:pt x="259" y="329"/>
                </a:lnTo>
                <a:lnTo>
                  <a:pt x="260" y="321"/>
                </a:lnTo>
                <a:lnTo>
                  <a:pt x="261" y="312"/>
                </a:lnTo>
                <a:lnTo>
                  <a:pt x="261" y="303"/>
                </a:lnTo>
                <a:lnTo>
                  <a:pt x="262" y="295"/>
                </a:lnTo>
                <a:lnTo>
                  <a:pt x="263" y="287"/>
                </a:lnTo>
                <a:lnTo>
                  <a:pt x="264" y="279"/>
                </a:lnTo>
                <a:lnTo>
                  <a:pt x="264" y="271"/>
                </a:lnTo>
                <a:lnTo>
                  <a:pt x="265" y="263"/>
                </a:lnTo>
                <a:lnTo>
                  <a:pt x="266" y="256"/>
                </a:lnTo>
                <a:lnTo>
                  <a:pt x="267" y="249"/>
                </a:lnTo>
                <a:lnTo>
                  <a:pt x="267" y="242"/>
                </a:lnTo>
                <a:lnTo>
                  <a:pt x="268" y="235"/>
                </a:lnTo>
                <a:lnTo>
                  <a:pt x="269" y="228"/>
                </a:lnTo>
                <a:lnTo>
                  <a:pt x="269" y="221"/>
                </a:lnTo>
                <a:lnTo>
                  <a:pt x="270" y="215"/>
                </a:lnTo>
                <a:lnTo>
                  <a:pt x="271" y="208"/>
                </a:lnTo>
                <a:lnTo>
                  <a:pt x="271" y="202"/>
                </a:lnTo>
                <a:lnTo>
                  <a:pt x="272" y="196"/>
                </a:lnTo>
                <a:lnTo>
                  <a:pt x="272" y="190"/>
                </a:lnTo>
                <a:lnTo>
                  <a:pt x="272" y="185"/>
                </a:lnTo>
                <a:lnTo>
                  <a:pt x="273" y="179"/>
                </a:lnTo>
                <a:lnTo>
                  <a:pt x="273" y="173"/>
                </a:lnTo>
                <a:lnTo>
                  <a:pt x="273" y="168"/>
                </a:lnTo>
                <a:lnTo>
                  <a:pt x="273" y="163"/>
                </a:lnTo>
                <a:lnTo>
                  <a:pt x="273" y="158"/>
                </a:lnTo>
                <a:lnTo>
                  <a:pt x="273" y="152"/>
                </a:lnTo>
                <a:lnTo>
                  <a:pt x="273" y="148"/>
                </a:lnTo>
                <a:lnTo>
                  <a:pt x="272" y="143"/>
                </a:lnTo>
                <a:lnTo>
                  <a:pt x="272" y="138"/>
                </a:lnTo>
                <a:lnTo>
                  <a:pt x="271" y="133"/>
                </a:lnTo>
                <a:lnTo>
                  <a:pt x="271" y="129"/>
                </a:lnTo>
                <a:lnTo>
                  <a:pt x="270" y="124"/>
                </a:lnTo>
                <a:lnTo>
                  <a:pt x="269" y="120"/>
                </a:lnTo>
                <a:lnTo>
                  <a:pt x="268" y="115"/>
                </a:lnTo>
                <a:lnTo>
                  <a:pt x="267" y="111"/>
                </a:lnTo>
                <a:lnTo>
                  <a:pt x="266" y="107"/>
                </a:lnTo>
                <a:lnTo>
                  <a:pt x="265" y="102"/>
                </a:lnTo>
                <a:lnTo>
                  <a:pt x="263" y="98"/>
                </a:lnTo>
                <a:lnTo>
                  <a:pt x="261" y="94"/>
                </a:lnTo>
                <a:lnTo>
                  <a:pt x="260" y="90"/>
                </a:lnTo>
                <a:lnTo>
                  <a:pt x="258" y="86"/>
                </a:lnTo>
                <a:lnTo>
                  <a:pt x="256" y="82"/>
                </a:lnTo>
                <a:lnTo>
                  <a:pt x="253" y="78"/>
                </a:lnTo>
                <a:lnTo>
                  <a:pt x="251" y="74"/>
                </a:lnTo>
                <a:lnTo>
                  <a:pt x="248" y="70"/>
                </a:lnTo>
                <a:lnTo>
                  <a:pt x="245" y="67"/>
                </a:lnTo>
                <a:lnTo>
                  <a:pt x="242" y="63"/>
                </a:lnTo>
                <a:lnTo>
                  <a:pt x="239" y="59"/>
                </a:lnTo>
                <a:lnTo>
                  <a:pt x="236" y="55"/>
                </a:lnTo>
                <a:lnTo>
                  <a:pt x="232" y="51"/>
                </a:lnTo>
                <a:lnTo>
                  <a:pt x="229" y="47"/>
                </a:lnTo>
                <a:lnTo>
                  <a:pt x="225" y="44"/>
                </a:lnTo>
                <a:lnTo>
                  <a:pt x="221" y="40"/>
                </a:lnTo>
                <a:lnTo>
                  <a:pt x="216" y="36"/>
                </a:lnTo>
                <a:lnTo>
                  <a:pt x="212" y="32"/>
                </a:lnTo>
                <a:lnTo>
                  <a:pt x="207" y="28"/>
                </a:lnTo>
                <a:lnTo>
                  <a:pt x="202" y="24"/>
                </a:lnTo>
                <a:lnTo>
                  <a:pt x="197" y="20"/>
                </a:lnTo>
                <a:lnTo>
                  <a:pt x="191" y="17"/>
                </a:lnTo>
                <a:lnTo>
                  <a:pt x="185" y="13"/>
                </a:lnTo>
                <a:lnTo>
                  <a:pt x="179" y="9"/>
                </a:lnTo>
                <a:lnTo>
                  <a:pt x="173" y="4"/>
                </a:lnTo>
                <a:lnTo>
                  <a:pt x="167" y="0"/>
                </a:lnTo>
                <a:lnTo>
                  <a:pt x="167" y="0"/>
                </a:lnTo>
                <a:lnTo>
                  <a:pt x="161" y="0"/>
                </a:lnTo>
                <a:lnTo>
                  <a:pt x="156" y="0"/>
                </a:lnTo>
                <a:lnTo>
                  <a:pt x="151" y="0"/>
                </a:lnTo>
                <a:lnTo>
                  <a:pt x="151" y="0"/>
                </a:lnTo>
                <a:lnTo>
                  <a:pt x="158" y="8"/>
                </a:lnTo>
                <a:lnTo>
                  <a:pt x="165" y="15"/>
                </a:lnTo>
                <a:lnTo>
                  <a:pt x="173" y="22"/>
                </a:lnTo>
                <a:lnTo>
                  <a:pt x="180" y="29"/>
                </a:lnTo>
                <a:lnTo>
                  <a:pt x="180" y="29"/>
                </a:lnTo>
                <a:lnTo>
                  <a:pt x="171" y="29"/>
                </a:lnTo>
                <a:lnTo>
                  <a:pt x="162" y="29"/>
                </a:lnTo>
                <a:lnTo>
                  <a:pt x="152" y="29"/>
                </a:lnTo>
                <a:lnTo>
                  <a:pt x="143" y="29"/>
                </a:lnTo>
                <a:lnTo>
                  <a:pt x="134" y="29"/>
                </a:lnTo>
                <a:lnTo>
                  <a:pt x="134" y="29"/>
                </a:lnTo>
                <a:lnTo>
                  <a:pt x="131" y="20"/>
                </a:lnTo>
                <a:lnTo>
                  <a:pt x="129" y="12"/>
                </a:lnTo>
                <a:lnTo>
                  <a:pt x="127" y="4"/>
                </a:lnTo>
                <a:lnTo>
                  <a:pt x="127" y="4"/>
                </a:lnTo>
                <a:lnTo>
                  <a:pt x="122" y="4"/>
                </a:lnTo>
                <a:lnTo>
                  <a:pt x="119" y="3"/>
                </a:lnTo>
                <a:lnTo>
                  <a:pt x="115" y="2"/>
                </a:lnTo>
                <a:lnTo>
                  <a:pt x="115" y="2"/>
                </a:lnTo>
                <a:lnTo>
                  <a:pt x="117" y="10"/>
                </a:lnTo>
                <a:lnTo>
                  <a:pt x="117" y="18"/>
                </a:lnTo>
                <a:lnTo>
                  <a:pt x="118" y="25"/>
                </a:lnTo>
                <a:lnTo>
                  <a:pt x="118" y="25"/>
                </a:lnTo>
                <a:lnTo>
                  <a:pt x="108" y="25"/>
                </a:lnTo>
                <a:lnTo>
                  <a:pt x="98" y="25"/>
                </a:lnTo>
                <a:lnTo>
                  <a:pt x="88" y="25"/>
                </a:lnTo>
                <a:lnTo>
                  <a:pt x="88" y="25"/>
                </a:lnTo>
                <a:lnTo>
                  <a:pt x="88" y="19"/>
                </a:lnTo>
                <a:lnTo>
                  <a:pt x="88" y="13"/>
                </a:lnTo>
                <a:lnTo>
                  <a:pt x="88" y="7"/>
                </a:lnTo>
                <a:lnTo>
                  <a:pt x="88" y="7"/>
                </a:lnTo>
                <a:lnTo>
                  <a:pt x="85" y="7"/>
                </a:lnTo>
                <a:lnTo>
                  <a:pt x="83" y="7"/>
                </a:lnTo>
                <a:lnTo>
                  <a:pt x="81" y="7"/>
                </a:lnTo>
                <a:lnTo>
                  <a:pt x="81" y="7"/>
                </a:lnTo>
                <a:lnTo>
                  <a:pt x="80" y="13"/>
                </a:lnTo>
                <a:lnTo>
                  <a:pt x="79" y="19"/>
                </a:lnTo>
                <a:lnTo>
                  <a:pt x="78" y="25"/>
                </a:lnTo>
                <a:lnTo>
                  <a:pt x="78" y="25"/>
                </a:lnTo>
                <a:lnTo>
                  <a:pt x="69" y="25"/>
                </a:lnTo>
                <a:lnTo>
                  <a:pt x="63" y="23"/>
                </a:lnTo>
                <a:lnTo>
                  <a:pt x="58" y="19"/>
                </a:lnTo>
                <a:lnTo>
                  <a:pt x="56" y="13"/>
                </a:lnTo>
                <a:lnTo>
                  <a:pt x="55" y="4"/>
                </a:lnTo>
                <a:lnTo>
                  <a:pt x="55" y="4"/>
                </a:lnTo>
                <a:lnTo>
                  <a:pt x="51" y="3"/>
                </a:lnTo>
                <a:lnTo>
                  <a:pt x="47" y="2"/>
                </a:lnTo>
                <a:lnTo>
                  <a:pt x="43" y="2"/>
                </a:lnTo>
                <a:lnTo>
                  <a:pt x="43" y="2"/>
                </a:lnTo>
                <a:lnTo>
                  <a:pt x="40" y="5"/>
                </a:lnTo>
                <a:lnTo>
                  <a:pt x="39" y="9"/>
                </a:lnTo>
                <a:lnTo>
                  <a:pt x="39" y="12"/>
                </a:lnTo>
                <a:lnTo>
                  <a:pt x="39" y="15"/>
                </a:lnTo>
                <a:lnTo>
                  <a:pt x="41" y="18"/>
                </a:lnTo>
                <a:lnTo>
                  <a:pt x="43" y="20"/>
                </a:lnTo>
                <a:lnTo>
                  <a:pt x="46" y="23"/>
                </a:lnTo>
                <a:lnTo>
                  <a:pt x="50" y="25"/>
                </a:lnTo>
                <a:lnTo>
                  <a:pt x="54" y="27"/>
                </a:lnTo>
                <a:lnTo>
                  <a:pt x="59" y="29"/>
                </a:lnTo>
                <a:lnTo>
                  <a:pt x="64" y="30"/>
                </a:lnTo>
                <a:lnTo>
                  <a:pt x="70" y="32"/>
                </a:lnTo>
                <a:lnTo>
                  <a:pt x="77" y="33"/>
                </a:lnTo>
                <a:lnTo>
                  <a:pt x="83" y="34"/>
                </a:lnTo>
                <a:lnTo>
                  <a:pt x="90" y="35"/>
                </a:lnTo>
                <a:lnTo>
                  <a:pt x="97" y="36"/>
                </a:lnTo>
                <a:lnTo>
                  <a:pt x="105" y="37"/>
                </a:lnTo>
                <a:lnTo>
                  <a:pt x="112" y="38"/>
                </a:lnTo>
                <a:lnTo>
                  <a:pt x="120" y="39"/>
                </a:lnTo>
                <a:lnTo>
                  <a:pt x="127" y="40"/>
                </a:lnTo>
                <a:lnTo>
                  <a:pt x="135" y="40"/>
                </a:lnTo>
                <a:lnTo>
                  <a:pt x="142" y="41"/>
                </a:lnTo>
                <a:lnTo>
                  <a:pt x="149" y="41"/>
                </a:lnTo>
                <a:lnTo>
                  <a:pt x="156" y="42"/>
                </a:lnTo>
                <a:lnTo>
                  <a:pt x="163" y="42"/>
                </a:lnTo>
                <a:lnTo>
                  <a:pt x="169" y="43"/>
                </a:lnTo>
                <a:lnTo>
                  <a:pt x="175" y="43"/>
                </a:lnTo>
                <a:lnTo>
                  <a:pt x="181" y="44"/>
                </a:lnTo>
                <a:lnTo>
                  <a:pt x="186" y="44"/>
                </a:lnTo>
                <a:lnTo>
                  <a:pt x="191" y="45"/>
                </a:lnTo>
                <a:lnTo>
                  <a:pt x="195" y="45"/>
                </a:lnTo>
                <a:lnTo>
                  <a:pt x="198" y="46"/>
                </a:lnTo>
                <a:lnTo>
                  <a:pt x="198" y="46"/>
                </a:lnTo>
                <a:lnTo>
                  <a:pt x="198" y="46"/>
                </a:lnTo>
              </a:path>
            </a:pathLst>
          </a:custGeom>
          <a:solidFill>
            <a:srgbClr val="F6798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12" name="Freeform 16"/>
          <p:cNvSpPr>
            <a:spLocks/>
          </p:cNvSpPr>
          <p:nvPr/>
        </p:nvSpPr>
        <p:spPr bwMode="auto">
          <a:xfrm>
            <a:off x="6067426" y="1630363"/>
            <a:ext cx="112713" cy="481012"/>
          </a:xfrm>
          <a:custGeom>
            <a:avLst/>
            <a:gdLst/>
            <a:ahLst/>
            <a:cxnLst>
              <a:cxn ang="0">
                <a:pos x="21" y="8"/>
              </a:cxn>
              <a:cxn ang="0">
                <a:pos x="22" y="23"/>
              </a:cxn>
              <a:cxn ang="0">
                <a:pos x="24" y="38"/>
              </a:cxn>
              <a:cxn ang="0">
                <a:pos x="25" y="53"/>
              </a:cxn>
              <a:cxn ang="0">
                <a:pos x="27" y="67"/>
              </a:cxn>
              <a:cxn ang="0">
                <a:pos x="29" y="82"/>
              </a:cxn>
              <a:cxn ang="0">
                <a:pos x="31" y="97"/>
              </a:cxn>
              <a:cxn ang="0">
                <a:pos x="34" y="112"/>
              </a:cxn>
              <a:cxn ang="0">
                <a:pos x="36" y="126"/>
              </a:cxn>
              <a:cxn ang="0">
                <a:pos x="39" y="141"/>
              </a:cxn>
              <a:cxn ang="0">
                <a:pos x="41" y="155"/>
              </a:cxn>
              <a:cxn ang="0">
                <a:pos x="44" y="170"/>
              </a:cxn>
              <a:cxn ang="0">
                <a:pos x="47" y="185"/>
              </a:cxn>
              <a:cxn ang="0">
                <a:pos x="49" y="199"/>
              </a:cxn>
              <a:cxn ang="0">
                <a:pos x="52" y="214"/>
              </a:cxn>
              <a:cxn ang="0">
                <a:pos x="55" y="229"/>
              </a:cxn>
              <a:cxn ang="0">
                <a:pos x="58" y="243"/>
              </a:cxn>
              <a:cxn ang="0">
                <a:pos x="59" y="250"/>
              </a:cxn>
              <a:cxn ang="0">
                <a:pos x="40" y="254"/>
              </a:cxn>
              <a:cxn ang="0">
                <a:pos x="33" y="256"/>
              </a:cxn>
              <a:cxn ang="0">
                <a:pos x="33" y="253"/>
              </a:cxn>
              <a:cxn ang="0">
                <a:pos x="32" y="246"/>
              </a:cxn>
              <a:cxn ang="0">
                <a:pos x="30" y="235"/>
              </a:cxn>
              <a:cxn ang="0">
                <a:pos x="28" y="220"/>
              </a:cxn>
              <a:cxn ang="0">
                <a:pos x="26" y="203"/>
              </a:cxn>
              <a:cxn ang="0">
                <a:pos x="23" y="184"/>
              </a:cxn>
              <a:cxn ang="0">
                <a:pos x="21" y="163"/>
              </a:cxn>
              <a:cxn ang="0">
                <a:pos x="18" y="141"/>
              </a:cxn>
              <a:cxn ang="0">
                <a:pos x="15" y="119"/>
              </a:cxn>
              <a:cxn ang="0">
                <a:pos x="12" y="97"/>
              </a:cxn>
              <a:cxn ang="0">
                <a:pos x="9" y="77"/>
              </a:cxn>
              <a:cxn ang="0">
                <a:pos x="6" y="57"/>
              </a:cxn>
              <a:cxn ang="0">
                <a:pos x="4" y="40"/>
              </a:cxn>
              <a:cxn ang="0">
                <a:pos x="2" y="26"/>
              </a:cxn>
              <a:cxn ang="0">
                <a:pos x="1" y="15"/>
              </a:cxn>
              <a:cxn ang="0">
                <a:pos x="0" y="8"/>
              </a:cxn>
              <a:cxn ang="0">
                <a:pos x="0" y="5"/>
              </a:cxn>
              <a:cxn ang="0">
                <a:pos x="5" y="4"/>
              </a:cxn>
              <a:cxn ang="0">
                <a:pos x="20" y="0"/>
              </a:cxn>
              <a:cxn ang="0">
                <a:pos x="20" y="0"/>
              </a:cxn>
            </a:cxnLst>
            <a:rect l="0" t="0" r="r" b="b"/>
            <a:pathLst>
              <a:path w="60" h="257">
                <a:moveTo>
                  <a:pt x="20" y="0"/>
                </a:moveTo>
                <a:lnTo>
                  <a:pt x="21" y="8"/>
                </a:lnTo>
                <a:lnTo>
                  <a:pt x="21" y="15"/>
                </a:lnTo>
                <a:lnTo>
                  <a:pt x="22" y="23"/>
                </a:lnTo>
                <a:lnTo>
                  <a:pt x="23" y="30"/>
                </a:lnTo>
                <a:lnTo>
                  <a:pt x="24" y="38"/>
                </a:lnTo>
                <a:lnTo>
                  <a:pt x="24" y="45"/>
                </a:lnTo>
                <a:lnTo>
                  <a:pt x="25" y="53"/>
                </a:lnTo>
                <a:lnTo>
                  <a:pt x="26" y="60"/>
                </a:lnTo>
                <a:lnTo>
                  <a:pt x="27" y="67"/>
                </a:lnTo>
                <a:lnTo>
                  <a:pt x="28" y="75"/>
                </a:lnTo>
                <a:lnTo>
                  <a:pt x="29" y="82"/>
                </a:lnTo>
                <a:lnTo>
                  <a:pt x="30" y="89"/>
                </a:lnTo>
                <a:lnTo>
                  <a:pt x="31" y="97"/>
                </a:lnTo>
                <a:lnTo>
                  <a:pt x="33" y="104"/>
                </a:lnTo>
                <a:lnTo>
                  <a:pt x="34" y="112"/>
                </a:lnTo>
                <a:lnTo>
                  <a:pt x="35" y="119"/>
                </a:lnTo>
                <a:lnTo>
                  <a:pt x="36" y="126"/>
                </a:lnTo>
                <a:lnTo>
                  <a:pt x="37" y="133"/>
                </a:lnTo>
                <a:lnTo>
                  <a:pt x="39" y="141"/>
                </a:lnTo>
                <a:lnTo>
                  <a:pt x="40" y="148"/>
                </a:lnTo>
                <a:lnTo>
                  <a:pt x="41" y="155"/>
                </a:lnTo>
                <a:lnTo>
                  <a:pt x="42" y="163"/>
                </a:lnTo>
                <a:lnTo>
                  <a:pt x="44" y="170"/>
                </a:lnTo>
                <a:lnTo>
                  <a:pt x="45" y="177"/>
                </a:lnTo>
                <a:lnTo>
                  <a:pt x="47" y="185"/>
                </a:lnTo>
                <a:lnTo>
                  <a:pt x="48" y="192"/>
                </a:lnTo>
                <a:lnTo>
                  <a:pt x="49" y="199"/>
                </a:lnTo>
                <a:lnTo>
                  <a:pt x="51" y="207"/>
                </a:lnTo>
                <a:lnTo>
                  <a:pt x="52" y="214"/>
                </a:lnTo>
                <a:lnTo>
                  <a:pt x="54" y="221"/>
                </a:lnTo>
                <a:lnTo>
                  <a:pt x="55" y="229"/>
                </a:lnTo>
                <a:lnTo>
                  <a:pt x="56" y="236"/>
                </a:lnTo>
                <a:lnTo>
                  <a:pt x="58" y="243"/>
                </a:lnTo>
                <a:lnTo>
                  <a:pt x="59" y="250"/>
                </a:lnTo>
                <a:lnTo>
                  <a:pt x="59" y="250"/>
                </a:lnTo>
                <a:lnTo>
                  <a:pt x="52" y="252"/>
                </a:lnTo>
                <a:lnTo>
                  <a:pt x="40" y="254"/>
                </a:lnTo>
                <a:lnTo>
                  <a:pt x="33" y="256"/>
                </a:lnTo>
                <a:lnTo>
                  <a:pt x="33" y="256"/>
                </a:lnTo>
                <a:lnTo>
                  <a:pt x="33" y="255"/>
                </a:lnTo>
                <a:lnTo>
                  <a:pt x="33" y="253"/>
                </a:lnTo>
                <a:lnTo>
                  <a:pt x="32" y="250"/>
                </a:lnTo>
                <a:lnTo>
                  <a:pt x="32" y="246"/>
                </a:lnTo>
                <a:lnTo>
                  <a:pt x="31" y="241"/>
                </a:lnTo>
                <a:lnTo>
                  <a:pt x="30" y="235"/>
                </a:lnTo>
                <a:lnTo>
                  <a:pt x="29" y="228"/>
                </a:lnTo>
                <a:lnTo>
                  <a:pt x="28" y="220"/>
                </a:lnTo>
                <a:lnTo>
                  <a:pt x="27" y="212"/>
                </a:lnTo>
                <a:lnTo>
                  <a:pt x="26" y="203"/>
                </a:lnTo>
                <a:lnTo>
                  <a:pt x="25" y="194"/>
                </a:lnTo>
                <a:lnTo>
                  <a:pt x="23" y="184"/>
                </a:lnTo>
                <a:lnTo>
                  <a:pt x="22" y="174"/>
                </a:lnTo>
                <a:lnTo>
                  <a:pt x="21" y="163"/>
                </a:lnTo>
                <a:lnTo>
                  <a:pt x="19" y="152"/>
                </a:lnTo>
                <a:lnTo>
                  <a:pt x="18" y="141"/>
                </a:lnTo>
                <a:lnTo>
                  <a:pt x="16" y="130"/>
                </a:lnTo>
                <a:lnTo>
                  <a:pt x="15" y="119"/>
                </a:lnTo>
                <a:lnTo>
                  <a:pt x="13" y="108"/>
                </a:lnTo>
                <a:lnTo>
                  <a:pt x="12" y="97"/>
                </a:lnTo>
                <a:lnTo>
                  <a:pt x="10" y="87"/>
                </a:lnTo>
                <a:lnTo>
                  <a:pt x="9" y="77"/>
                </a:lnTo>
                <a:lnTo>
                  <a:pt x="8" y="67"/>
                </a:lnTo>
                <a:lnTo>
                  <a:pt x="6" y="57"/>
                </a:lnTo>
                <a:lnTo>
                  <a:pt x="5" y="48"/>
                </a:lnTo>
                <a:lnTo>
                  <a:pt x="4" y="40"/>
                </a:lnTo>
                <a:lnTo>
                  <a:pt x="3" y="33"/>
                </a:lnTo>
                <a:lnTo>
                  <a:pt x="2" y="26"/>
                </a:lnTo>
                <a:lnTo>
                  <a:pt x="1" y="20"/>
                </a:lnTo>
                <a:lnTo>
                  <a:pt x="1" y="15"/>
                </a:lnTo>
                <a:lnTo>
                  <a:pt x="0" y="11"/>
                </a:lnTo>
                <a:lnTo>
                  <a:pt x="0" y="8"/>
                </a:lnTo>
                <a:lnTo>
                  <a:pt x="0" y="6"/>
                </a:lnTo>
                <a:lnTo>
                  <a:pt x="0" y="5"/>
                </a:lnTo>
                <a:lnTo>
                  <a:pt x="0" y="5"/>
                </a:lnTo>
                <a:lnTo>
                  <a:pt x="5" y="4"/>
                </a:lnTo>
                <a:lnTo>
                  <a:pt x="15" y="2"/>
                </a:lnTo>
                <a:lnTo>
                  <a:pt x="20" y="0"/>
                </a:lnTo>
                <a:lnTo>
                  <a:pt x="20" y="0"/>
                </a:lnTo>
                <a:lnTo>
                  <a:pt x="20" y="0"/>
                </a:lnTo>
              </a:path>
            </a:pathLst>
          </a:custGeom>
          <a:solidFill>
            <a:srgbClr val="F6798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13" name="Freeform 17"/>
          <p:cNvSpPr>
            <a:spLocks/>
          </p:cNvSpPr>
          <p:nvPr/>
        </p:nvSpPr>
        <p:spPr bwMode="auto">
          <a:xfrm>
            <a:off x="5629275" y="4111626"/>
            <a:ext cx="457200" cy="652463"/>
          </a:xfrm>
          <a:custGeom>
            <a:avLst/>
            <a:gdLst/>
            <a:ahLst/>
            <a:cxnLst>
              <a:cxn ang="0">
                <a:pos x="2" y="34"/>
              </a:cxn>
              <a:cxn ang="0">
                <a:pos x="6" y="56"/>
              </a:cxn>
              <a:cxn ang="0">
                <a:pos x="12" y="87"/>
              </a:cxn>
              <a:cxn ang="0">
                <a:pos x="16" y="116"/>
              </a:cxn>
              <a:cxn ang="0">
                <a:pos x="17" y="133"/>
              </a:cxn>
              <a:cxn ang="0">
                <a:pos x="21" y="157"/>
              </a:cxn>
              <a:cxn ang="0">
                <a:pos x="30" y="179"/>
              </a:cxn>
              <a:cxn ang="0">
                <a:pos x="39" y="194"/>
              </a:cxn>
              <a:cxn ang="0">
                <a:pos x="51" y="225"/>
              </a:cxn>
              <a:cxn ang="0">
                <a:pos x="53" y="245"/>
              </a:cxn>
              <a:cxn ang="0">
                <a:pos x="54" y="248"/>
              </a:cxn>
              <a:cxn ang="0">
                <a:pos x="65" y="269"/>
              </a:cxn>
              <a:cxn ang="0">
                <a:pos x="83" y="292"/>
              </a:cxn>
              <a:cxn ang="0">
                <a:pos x="107" y="316"/>
              </a:cxn>
              <a:cxn ang="0">
                <a:pos x="127" y="338"/>
              </a:cxn>
              <a:cxn ang="0">
                <a:pos x="135" y="347"/>
              </a:cxn>
              <a:cxn ang="0">
                <a:pos x="138" y="345"/>
              </a:cxn>
              <a:cxn ang="0">
                <a:pos x="155" y="332"/>
              </a:cxn>
              <a:cxn ang="0">
                <a:pos x="179" y="314"/>
              </a:cxn>
              <a:cxn ang="0">
                <a:pos x="206" y="295"/>
              </a:cxn>
              <a:cxn ang="0">
                <a:pos x="229" y="278"/>
              </a:cxn>
              <a:cxn ang="0">
                <a:pos x="242" y="269"/>
              </a:cxn>
              <a:cxn ang="0">
                <a:pos x="241" y="265"/>
              </a:cxn>
              <a:cxn ang="0">
                <a:pos x="226" y="235"/>
              </a:cxn>
              <a:cxn ang="0">
                <a:pos x="220" y="223"/>
              </a:cxn>
              <a:cxn ang="0">
                <a:pos x="215" y="217"/>
              </a:cxn>
              <a:cxn ang="0">
                <a:pos x="203" y="201"/>
              </a:cxn>
              <a:cxn ang="0">
                <a:pos x="189" y="177"/>
              </a:cxn>
              <a:cxn ang="0">
                <a:pos x="177" y="149"/>
              </a:cxn>
              <a:cxn ang="0">
                <a:pos x="173" y="129"/>
              </a:cxn>
              <a:cxn ang="0">
                <a:pos x="168" y="102"/>
              </a:cxn>
              <a:cxn ang="0">
                <a:pos x="161" y="73"/>
              </a:cxn>
              <a:cxn ang="0">
                <a:pos x="154" y="44"/>
              </a:cxn>
              <a:cxn ang="0">
                <a:pos x="148" y="21"/>
              </a:cxn>
              <a:cxn ang="0">
                <a:pos x="145" y="7"/>
              </a:cxn>
              <a:cxn ang="0">
                <a:pos x="144" y="4"/>
              </a:cxn>
              <a:cxn ang="0">
                <a:pos x="130" y="0"/>
              </a:cxn>
              <a:cxn ang="0">
                <a:pos x="123" y="1"/>
              </a:cxn>
              <a:cxn ang="0">
                <a:pos x="97" y="3"/>
              </a:cxn>
              <a:cxn ang="0">
                <a:pos x="62" y="6"/>
              </a:cxn>
              <a:cxn ang="0">
                <a:pos x="31" y="9"/>
              </a:cxn>
              <a:cxn ang="0">
                <a:pos x="18" y="10"/>
              </a:cxn>
              <a:cxn ang="0">
                <a:pos x="5" y="24"/>
              </a:cxn>
              <a:cxn ang="0">
                <a:pos x="0" y="29"/>
              </a:cxn>
            </a:cxnLst>
            <a:rect l="0" t="0" r="r" b="b"/>
            <a:pathLst>
              <a:path w="244" h="348">
                <a:moveTo>
                  <a:pt x="0" y="29"/>
                </a:moveTo>
                <a:lnTo>
                  <a:pt x="1" y="30"/>
                </a:lnTo>
                <a:lnTo>
                  <a:pt x="2" y="34"/>
                </a:lnTo>
                <a:lnTo>
                  <a:pt x="3" y="40"/>
                </a:lnTo>
                <a:lnTo>
                  <a:pt x="5" y="47"/>
                </a:lnTo>
                <a:lnTo>
                  <a:pt x="6" y="56"/>
                </a:lnTo>
                <a:lnTo>
                  <a:pt x="8" y="66"/>
                </a:lnTo>
                <a:lnTo>
                  <a:pt x="10" y="76"/>
                </a:lnTo>
                <a:lnTo>
                  <a:pt x="12" y="87"/>
                </a:lnTo>
                <a:lnTo>
                  <a:pt x="14" y="97"/>
                </a:lnTo>
                <a:lnTo>
                  <a:pt x="15" y="107"/>
                </a:lnTo>
                <a:lnTo>
                  <a:pt x="16" y="116"/>
                </a:lnTo>
                <a:lnTo>
                  <a:pt x="16" y="124"/>
                </a:lnTo>
                <a:lnTo>
                  <a:pt x="16" y="124"/>
                </a:lnTo>
                <a:lnTo>
                  <a:pt x="17" y="133"/>
                </a:lnTo>
                <a:lnTo>
                  <a:pt x="18" y="142"/>
                </a:lnTo>
                <a:lnTo>
                  <a:pt x="19" y="150"/>
                </a:lnTo>
                <a:lnTo>
                  <a:pt x="21" y="157"/>
                </a:lnTo>
                <a:lnTo>
                  <a:pt x="23" y="165"/>
                </a:lnTo>
                <a:lnTo>
                  <a:pt x="26" y="172"/>
                </a:lnTo>
                <a:lnTo>
                  <a:pt x="30" y="179"/>
                </a:lnTo>
                <a:lnTo>
                  <a:pt x="34" y="186"/>
                </a:lnTo>
                <a:lnTo>
                  <a:pt x="39" y="194"/>
                </a:lnTo>
                <a:lnTo>
                  <a:pt x="39" y="194"/>
                </a:lnTo>
                <a:lnTo>
                  <a:pt x="45" y="204"/>
                </a:lnTo>
                <a:lnTo>
                  <a:pt x="49" y="215"/>
                </a:lnTo>
                <a:lnTo>
                  <a:pt x="51" y="225"/>
                </a:lnTo>
                <a:lnTo>
                  <a:pt x="53" y="233"/>
                </a:lnTo>
                <a:lnTo>
                  <a:pt x="53" y="240"/>
                </a:lnTo>
                <a:lnTo>
                  <a:pt x="53" y="245"/>
                </a:lnTo>
                <a:lnTo>
                  <a:pt x="53" y="246"/>
                </a:lnTo>
                <a:lnTo>
                  <a:pt x="53" y="246"/>
                </a:lnTo>
                <a:lnTo>
                  <a:pt x="54" y="248"/>
                </a:lnTo>
                <a:lnTo>
                  <a:pt x="56" y="253"/>
                </a:lnTo>
                <a:lnTo>
                  <a:pt x="59" y="260"/>
                </a:lnTo>
                <a:lnTo>
                  <a:pt x="65" y="269"/>
                </a:lnTo>
                <a:lnTo>
                  <a:pt x="73" y="280"/>
                </a:lnTo>
                <a:lnTo>
                  <a:pt x="83" y="292"/>
                </a:lnTo>
                <a:lnTo>
                  <a:pt x="83" y="292"/>
                </a:lnTo>
                <a:lnTo>
                  <a:pt x="91" y="300"/>
                </a:lnTo>
                <a:lnTo>
                  <a:pt x="99" y="308"/>
                </a:lnTo>
                <a:lnTo>
                  <a:pt x="107" y="316"/>
                </a:lnTo>
                <a:lnTo>
                  <a:pt x="114" y="324"/>
                </a:lnTo>
                <a:lnTo>
                  <a:pt x="121" y="332"/>
                </a:lnTo>
                <a:lnTo>
                  <a:pt x="127" y="338"/>
                </a:lnTo>
                <a:lnTo>
                  <a:pt x="131" y="343"/>
                </a:lnTo>
                <a:lnTo>
                  <a:pt x="134" y="346"/>
                </a:lnTo>
                <a:lnTo>
                  <a:pt x="135" y="347"/>
                </a:lnTo>
                <a:lnTo>
                  <a:pt x="135" y="347"/>
                </a:lnTo>
                <a:lnTo>
                  <a:pt x="136" y="347"/>
                </a:lnTo>
                <a:lnTo>
                  <a:pt x="138" y="345"/>
                </a:lnTo>
                <a:lnTo>
                  <a:pt x="143" y="341"/>
                </a:lnTo>
                <a:lnTo>
                  <a:pt x="148" y="337"/>
                </a:lnTo>
                <a:lnTo>
                  <a:pt x="155" y="332"/>
                </a:lnTo>
                <a:lnTo>
                  <a:pt x="163" y="327"/>
                </a:lnTo>
                <a:lnTo>
                  <a:pt x="171" y="321"/>
                </a:lnTo>
                <a:lnTo>
                  <a:pt x="179" y="314"/>
                </a:lnTo>
                <a:lnTo>
                  <a:pt x="188" y="308"/>
                </a:lnTo>
                <a:lnTo>
                  <a:pt x="197" y="301"/>
                </a:lnTo>
                <a:lnTo>
                  <a:pt x="206" y="295"/>
                </a:lnTo>
                <a:lnTo>
                  <a:pt x="214" y="288"/>
                </a:lnTo>
                <a:lnTo>
                  <a:pt x="222" y="283"/>
                </a:lnTo>
                <a:lnTo>
                  <a:pt x="229" y="278"/>
                </a:lnTo>
                <a:lnTo>
                  <a:pt x="235" y="274"/>
                </a:lnTo>
                <a:lnTo>
                  <a:pt x="239" y="271"/>
                </a:lnTo>
                <a:lnTo>
                  <a:pt x="242" y="269"/>
                </a:lnTo>
                <a:lnTo>
                  <a:pt x="243" y="268"/>
                </a:lnTo>
                <a:lnTo>
                  <a:pt x="243" y="268"/>
                </a:lnTo>
                <a:lnTo>
                  <a:pt x="241" y="265"/>
                </a:lnTo>
                <a:lnTo>
                  <a:pt x="237" y="256"/>
                </a:lnTo>
                <a:lnTo>
                  <a:pt x="231" y="245"/>
                </a:lnTo>
                <a:lnTo>
                  <a:pt x="226" y="235"/>
                </a:lnTo>
                <a:lnTo>
                  <a:pt x="222" y="226"/>
                </a:lnTo>
                <a:lnTo>
                  <a:pt x="220" y="223"/>
                </a:lnTo>
                <a:lnTo>
                  <a:pt x="220" y="223"/>
                </a:lnTo>
                <a:lnTo>
                  <a:pt x="219" y="222"/>
                </a:lnTo>
                <a:lnTo>
                  <a:pt x="218" y="220"/>
                </a:lnTo>
                <a:lnTo>
                  <a:pt x="215" y="217"/>
                </a:lnTo>
                <a:lnTo>
                  <a:pt x="212" y="213"/>
                </a:lnTo>
                <a:lnTo>
                  <a:pt x="208" y="207"/>
                </a:lnTo>
                <a:lnTo>
                  <a:pt x="203" y="201"/>
                </a:lnTo>
                <a:lnTo>
                  <a:pt x="199" y="194"/>
                </a:lnTo>
                <a:lnTo>
                  <a:pt x="194" y="186"/>
                </a:lnTo>
                <a:lnTo>
                  <a:pt x="189" y="177"/>
                </a:lnTo>
                <a:lnTo>
                  <a:pt x="185" y="168"/>
                </a:lnTo>
                <a:lnTo>
                  <a:pt x="181" y="159"/>
                </a:lnTo>
                <a:lnTo>
                  <a:pt x="177" y="149"/>
                </a:lnTo>
                <a:lnTo>
                  <a:pt x="175" y="139"/>
                </a:lnTo>
                <a:lnTo>
                  <a:pt x="173" y="129"/>
                </a:lnTo>
                <a:lnTo>
                  <a:pt x="173" y="129"/>
                </a:lnTo>
                <a:lnTo>
                  <a:pt x="171" y="120"/>
                </a:lnTo>
                <a:lnTo>
                  <a:pt x="170" y="111"/>
                </a:lnTo>
                <a:lnTo>
                  <a:pt x="168" y="102"/>
                </a:lnTo>
                <a:lnTo>
                  <a:pt x="165" y="92"/>
                </a:lnTo>
                <a:lnTo>
                  <a:pt x="163" y="82"/>
                </a:lnTo>
                <a:lnTo>
                  <a:pt x="161" y="73"/>
                </a:lnTo>
                <a:lnTo>
                  <a:pt x="159" y="63"/>
                </a:lnTo>
                <a:lnTo>
                  <a:pt x="156" y="53"/>
                </a:lnTo>
                <a:lnTo>
                  <a:pt x="154" y="44"/>
                </a:lnTo>
                <a:lnTo>
                  <a:pt x="152" y="36"/>
                </a:lnTo>
                <a:lnTo>
                  <a:pt x="150" y="28"/>
                </a:lnTo>
                <a:lnTo>
                  <a:pt x="148" y="21"/>
                </a:lnTo>
                <a:lnTo>
                  <a:pt x="147" y="15"/>
                </a:lnTo>
                <a:lnTo>
                  <a:pt x="146" y="10"/>
                </a:lnTo>
                <a:lnTo>
                  <a:pt x="145" y="7"/>
                </a:lnTo>
                <a:lnTo>
                  <a:pt x="144" y="4"/>
                </a:lnTo>
                <a:lnTo>
                  <a:pt x="144" y="4"/>
                </a:lnTo>
                <a:lnTo>
                  <a:pt x="144" y="4"/>
                </a:lnTo>
                <a:lnTo>
                  <a:pt x="140" y="3"/>
                </a:lnTo>
                <a:lnTo>
                  <a:pt x="133" y="1"/>
                </a:lnTo>
                <a:lnTo>
                  <a:pt x="130" y="0"/>
                </a:lnTo>
                <a:lnTo>
                  <a:pt x="130" y="0"/>
                </a:lnTo>
                <a:lnTo>
                  <a:pt x="128" y="0"/>
                </a:lnTo>
                <a:lnTo>
                  <a:pt x="123" y="1"/>
                </a:lnTo>
                <a:lnTo>
                  <a:pt x="116" y="1"/>
                </a:lnTo>
                <a:lnTo>
                  <a:pt x="108" y="2"/>
                </a:lnTo>
                <a:lnTo>
                  <a:pt x="97" y="3"/>
                </a:lnTo>
                <a:lnTo>
                  <a:pt x="86" y="4"/>
                </a:lnTo>
                <a:lnTo>
                  <a:pt x="74" y="5"/>
                </a:lnTo>
                <a:lnTo>
                  <a:pt x="62" y="6"/>
                </a:lnTo>
                <a:lnTo>
                  <a:pt x="51" y="7"/>
                </a:lnTo>
                <a:lnTo>
                  <a:pt x="40" y="8"/>
                </a:lnTo>
                <a:lnTo>
                  <a:pt x="31" y="9"/>
                </a:lnTo>
                <a:lnTo>
                  <a:pt x="24" y="10"/>
                </a:lnTo>
                <a:lnTo>
                  <a:pt x="20" y="10"/>
                </a:lnTo>
                <a:lnTo>
                  <a:pt x="18" y="10"/>
                </a:lnTo>
                <a:lnTo>
                  <a:pt x="18" y="10"/>
                </a:lnTo>
                <a:lnTo>
                  <a:pt x="14" y="15"/>
                </a:lnTo>
                <a:lnTo>
                  <a:pt x="5" y="24"/>
                </a:lnTo>
                <a:lnTo>
                  <a:pt x="0" y="29"/>
                </a:lnTo>
                <a:lnTo>
                  <a:pt x="0" y="29"/>
                </a:lnTo>
                <a:lnTo>
                  <a:pt x="0" y="29"/>
                </a:lnTo>
              </a:path>
            </a:pathLst>
          </a:custGeom>
          <a:solidFill>
            <a:srgbClr val="FFC58A"/>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14" name="Freeform 18"/>
          <p:cNvSpPr>
            <a:spLocks/>
          </p:cNvSpPr>
          <p:nvPr/>
        </p:nvSpPr>
        <p:spPr bwMode="auto">
          <a:xfrm>
            <a:off x="5659438" y="4106864"/>
            <a:ext cx="203200" cy="34925"/>
          </a:xfrm>
          <a:custGeom>
            <a:avLst/>
            <a:gdLst/>
            <a:ahLst/>
            <a:cxnLst>
              <a:cxn ang="0">
                <a:pos x="71" y="1"/>
              </a:cxn>
              <a:cxn ang="0">
                <a:pos x="85" y="0"/>
              </a:cxn>
              <a:cxn ang="0">
                <a:pos x="95" y="2"/>
              </a:cxn>
              <a:cxn ang="0">
                <a:pos x="102" y="4"/>
              </a:cxn>
              <a:cxn ang="0">
                <a:pos x="106" y="8"/>
              </a:cxn>
              <a:cxn ang="0">
                <a:pos x="107" y="10"/>
              </a:cxn>
              <a:cxn ang="0">
                <a:pos x="108" y="11"/>
              </a:cxn>
              <a:cxn ang="0">
                <a:pos x="108" y="11"/>
              </a:cxn>
              <a:cxn ang="0">
                <a:pos x="102" y="13"/>
              </a:cxn>
              <a:cxn ang="0">
                <a:pos x="92" y="16"/>
              </a:cxn>
              <a:cxn ang="0">
                <a:pos x="87" y="18"/>
              </a:cxn>
              <a:cxn ang="0">
                <a:pos x="87" y="18"/>
              </a:cxn>
              <a:cxn ang="0">
                <a:pos x="85" y="18"/>
              </a:cxn>
              <a:cxn ang="0">
                <a:pos x="79" y="18"/>
              </a:cxn>
              <a:cxn ang="0">
                <a:pos x="71" y="17"/>
              </a:cxn>
              <a:cxn ang="0">
                <a:pos x="61" y="17"/>
              </a:cxn>
              <a:cxn ang="0">
                <a:pos x="49" y="16"/>
              </a:cxn>
              <a:cxn ang="0">
                <a:pos x="38" y="15"/>
              </a:cxn>
              <a:cxn ang="0">
                <a:pos x="26" y="15"/>
              </a:cxn>
              <a:cxn ang="0">
                <a:pos x="16" y="14"/>
              </a:cxn>
              <a:cxn ang="0">
                <a:pos x="8" y="14"/>
              </a:cxn>
              <a:cxn ang="0">
                <a:pos x="2" y="13"/>
              </a:cxn>
              <a:cxn ang="0">
                <a:pos x="0" y="13"/>
              </a:cxn>
              <a:cxn ang="0">
                <a:pos x="0" y="13"/>
              </a:cxn>
              <a:cxn ang="0">
                <a:pos x="2" y="13"/>
              </a:cxn>
              <a:cxn ang="0">
                <a:pos x="5" y="12"/>
              </a:cxn>
              <a:cxn ang="0">
                <a:pos x="11" y="11"/>
              </a:cxn>
              <a:cxn ang="0">
                <a:pos x="18" y="9"/>
              </a:cxn>
              <a:cxn ang="0">
                <a:pos x="27" y="8"/>
              </a:cxn>
              <a:cxn ang="0">
                <a:pos x="37" y="6"/>
              </a:cxn>
              <a:cxn ang="0">
                <a:pos x="48" y="4"/>
              </a:cxn>
              <a:cxn ang="0">
                <a:pos x="59" y="3"/>
              </a:cxn>
              <a:cxn ang="0">
                <a:pos x="71" y="1"/>
              </a:cxn>
              <a:cxn ang="0">
                <a:pos x="71" y="1"/>
              </a:cxn>
              <a:cxn ang="0">
                <a:pos x="71" y="1"/>
              </a:cxn>
            </a:cxnLst>
            <a:rect l="0" t="0" r="r" b="b"/>
            <a:pathLst>
              <a:path w="109" h="19">
                <a:moveTo>
                  <a:pt x="71" y="1"/>
                </a:moveTo>
                <a:lnTo>
                  <a:pt x="85" y="0"/>
                </a:lnTo>
                <a:lnTo>
                  <a:pt x="95" y="2"/>
                </a:lnTo>
                <a:lnTo>
                  <a:pt x="102" y="4"/>
                </a:lnTo>
                <a:lnTo>
                  <a:pt x="106" y="8"/>
                </a:lnTo>
                <a:lnTo>
                  <a:pt x="107" y="10"/>
                </a:lnTo>
                <a:lnTo>
                  <a:pt x="108" y="11"/>
                </a:lnTo>
                <a:lnTo>
                  <a:pt x="108" y="11"/>
                </a:lnTo>
                <a:lnTo>
                  <a:pt x="102" y="13"/>
                </a:lnTo>
                <a:lnTo>
                  <a:pt x="92" y="16"/>
                </a:lnTo>
                <a:lnTo>
                  <a:pt x="87" y="18"/>
                </a:lnTo>
                <a:lnTo>
                  <a:pt x="87" y="18"/>
                </a:lnTo>
                <a:lnTo>
                  <a:pt x="85" y="18"/>
                </a:lnTo>
                <a:lnTo>
                  <a:pt x="79" y="18"/>
                </a:lnTo>
                <a:lnTo>
                  <a:pt x="71" y="17"/>
                </a:lnTo>
                <a:lnTo>
                  <a:pt x="61" y="17"/>
                </a:lnTo>
                <a:lnTo>
                  <a:pt x="49" y="16"/>
                </a:lnTo>
                <a:lnTo>
                  <a:pt x="38" y="15"/>
                </a:lnTo>
                <a:lnTo>
                  <a:pt x="26" y="15"/>
                </a:lnTo>
                <a:lnTo>
                  <a:pt x="16" y="14"/>
                </a:lnTo>
                <a:lnTo>
                  <a:pt x="8" y="14"/>
                </a:lnTo>
                <a:lnTo>
                  <a:pt x="2" y="13"/>
                </a:lnTo>
                <a:lnTo>
                  <a:pt x="0" y="13"/>
                </a:lnTo>
                <a:lnTo>
                  <a:pt x="0" y="13"/>
                </a:lnTo>
                <a:lnTo>
                  <a:pt x="2" y="13"/>
                </a:lnTo>
                <a:lnTo>
                  <a:pt x="5" y="12"/>
                </a:lnTo>
                <a:lnTo>
                  <a:pt x="11" y="11"/>
                </a:lnTo>
                <a:lnTo>
                  <a:pt x="18" y="9"/>
                </a:lnTo>
                <a:lnTo>
                  <a:pt x="27" y="8"/>
                </a:lnTo>
                <a:lnTo>
                  <a:pt x="37" y="6"/>
                </a:lnTo>
                <a:lnTo>
                  <a:pt x="48" y="4"/>
                </a:lnTo>
                <a:lnTo>
                  <a:pt x="59" y="3"/>
                </a:lnTo>
                <a:lnTo>
                  <a:pt x="71" y="1"/>
                </a:lnTo>
                <a:lnTo>
                  <a:pt x="71" y="1"/>
                </a:lnTo>
                <a:lnTo>
                  <a:pt x="71" y="1"/>
                </a:lnTo>
              </a:path>
            </a:pathLst>
          </a:custGeom>
          <a:solidFill>
            <a:srgbClr val="BCB6B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15" name="Freeform 19"/>
          <p:cNvSpPr>
            <a:spLocks/>
          </p:cNvSpPr>
          <p:nvPr/>
        </p:nvSpPr>
        <p:spPr bwMode="auto">
          <a:xfrm>
            <a:off x="5797551" y="4160838"/>
            <a:ext cx="284163" cy="590550"/>
          </a:xfrm>
          <a:custGeom>
            <a:avLst/>
            <a:gdLst/>
            <a:ahLst/>
            <a:cxnLst>
              <a:cxn ang="0">
                <a:pos x="7" y="29"/>
              </a:cxn>
              <a:cxn ang="0">
                <a:pos x="7" y="47"/>
              </a:cxn>
              <a:cxn ang="0">
                <a:pos x="0" y="70"/>
              </a:cxn>
              <a:cxn ang="0">
                <a:pos x="17" y="85"/>
              </a:cxn>
              <a:cxn ang="0">
                <a:pos x="18" y="92"/>
              </a:cxn>
              <a:cxn ang="0">
                <a:pos x="8" y="105"/>
              </a:cxn>
              <a:cxn ang="0">
                <a:pos x="22" y="113"/>
              </a:cxn>
              <a:cxn ang="0">
                <a:pos x="30" y="133"/>
              </a:cxn>
              <a:cxn ang="0">
                <a:pos x="22" y="164"/>
              </a:cxn>
              <a:cxn ang="0">
                <a:pos x="14" y="178"/>
              </a:cxn>
              <a:cxn ang="0">
                <a:pos x="23" y="176"/>
              </a:cxn>
              <a:cxn ang="0">
                <a:pos x="50" y="177"/>
              </a:cxn>
              <a:cxn ang="0">
                <a:pos x="63" y="191"/>
              </a:cxn>
              <a:cxn ang="0">
                <a:pos x="77" y="219"/>
              </a:cxn>
              <a:cxn ang="0">
                <a:pos x="83" y="235"/>
              </a:cxn>
              <a:cxn ang="0">
                <a:pos x="73" y="253"/>
              </a:cxn>
              <a:cxn ang="0">
                <a:pos x="64" y="271"/>
              </a:cxn>
              <a:cxn ang="0">
                <a:pos x="81" y="259"/>
              </a:cxn>
              <a:cxn ang="0">
                <a:pos x="110" y="241"/>
              </a:cxn>
              <a:cxn ang="0">
                <a:pos x="118" y="235"/>
              </a:cxn>
              <a:cxn ang="0">
                <a:pos x="126" y="244"/>
              </a:cxn>
              <a:cxn ang="0">
                <a:pos x="117" y="252"/>
              </a:cxn>
              <a:cxn ang="0">
                <a:pos x="92" y="275"/>
              </a:cxn>
              <a:cxn ang="0">
                <a:pos x="84" y="282"/>
              </a:cxn>
              <a:cxn ang="0">
                <a:pos x="78" y="314"/>
              </a:cxn>
              <a:cxn ang="0">
                <a:pos x="87" y="310"/>
              </a:cxn>
              <a:cxn ang="0">
                <a:pos x="114" y="291"/>
              </a:cxn>
              <a:cxn ang="0">
                <a:pos x="127" y="278"/>
              </a:cxn>
              <a:cxn ang="0">
                <a:pos x="145" y="256"/>
              </a:cxn>
              <a:cxn ang="0">
                <a:pos x="149" y="241"/>
              </a:cxn>
              <a:cxn ang="0">
                <a:pos x="132" y="230"/>
              </a:cxn>
              <a:cxn ang="0">
                <a:pos x="124" y="222"/>
              </a:cxn>
              <a:cxn ang="0">
                <a:pos x="110" y="204"/>
              </a:cxn>
              <a:cxn ang="0">
                <a:pos x="88" y="202"/>
              </a:cxn>
              <a:cxn ang="0">
                <a:pos x="101" y="185"/>
              </a:cxn>
              <a:cxn ang="0">
                <a:pos x="102" y="174"/>
              </a:cxn>
              <a:cxn ang="0">
                <a:pos x="87" y="153"/>
              </a:cxn>
              <a:cxn ang="0">
                <a:pos x="71" y="141"/>
              </a:cxn>
              <a:cxn ang="0">
                <a:pos x="72" y="126"/>
              </a:cxn>
              <a:cxn ang="0">
                <a:pos x="67" y="105"/>
              </a:cxn>
              <a:cxn ang="0">
                <a:pos x="51" y="80"/>
              </a:cxn>
              <a:cxn ang="0">
                <a:pos x="52" y="67"/>
              </a:cxn>
              <a:cxn ang="0">
                <a:pos x="52" y="44"/>
              </a:cxn>
              <a:cxn ang="0">
                <a:pos x="45" y="11"/>
              </a:cxn>
              <a:cxn ang="0">
                <a:pos x="43" y="0"/>
              </a:cxn>
              <a:cxn ang="0">
                <a:pos x="12" y="8"/>
              </a:cxn>
              <a:cxn ang="0">
                <a:pos x="7" y="10"/>
              </a:cxn>
            </a:cxnLst>
            <a:rect l="0" t="0" r="r" b="b"/>
            <a:pathLst>
              <a:path w="152" h="315">
                <a:moveTo>
                  <a:pt x="7" y="10"/>
                </a:moveTo>
                <a:lnTo>
                  <a:pt x="7" y="16"/>
                </a:lnTo>
                <a:lnTo>
                  <a:pt x="7" y="29"/>
                </a:lnTo>
                <a:lnTo>
                  <a:pt x="7" y="42"/>
                </a:lnTo>
                <a:lnTo>
                  <a:pt x="7" y="47"/>
                </a:lnTo>
                <a:lnTo>
                  <a:pt x="7" y="47"/>
                </a:lnTo>
                <a:lnTo>
                  <a:pt x="4" y="52"/>
                </a:lnTo>
                <a:lnTo>
                  <a:pt x="0" y="61"/>
                </a:lnTo>
                <a:lnTo>
                  <a:pt x="0" y="70"/>
                </a:lnTo>
                <a:lnTo>
                  <a:pt x="0" y="70"/>
                </a:lnTo>
                <a:lnTo>
                  <a:pt x="7" y="78"/>
                </a:lnTo>
                <a:lnTo>
                  <a:pt x="17" y="85"/>
                </a:lnTo>
                <a:lnTo>
                  <a:pt x="22" y="88"/>
                </a:lnTo>
                <a:lnTo>
                  <a:pt x="22" y="88"/>
                </a:lnTo>
                <a:lnTo>
                  <a:pt x="18" y="92"/>
                </a:lnTo>
                <a:lnTo>
                  <a:pt x="11" y="100"/>
                </a:lnTo>
                <a:lnTo>
                  <a:pt x="8" y="105"/>
                </a:lnTo>
                <a:lnTo>
                  <a:pt x="8" y="105"/>
                </a:lnTo>
                <a:lnTo>
                  <a:pt x="10" y="105"/>
                </a:lnTo>
                <a:lnTo>
                  <a:pt x="15" y="108"/>
                </a:lnTo>
                <a:lnTo>
                  <a:pt x="22" y="113"/>
                </a:lnTo>
                <a:lnTo>
                  <a:pt x="27" y="121"/>
                </a:lnTo>
                <a:lnTo>
                  <a:pt x="30" y="133"/>
                </a:lnTo>
                <a:lnTo>
                  <a:pt x="30" y="133"/>
                </a:lnTo>
                <a:lnTo>
                  <a:pt x="28" y="144"/>
                </a:lnTo>
                <a:lnTo>
                  <a:pt x="26" y="155"/>
                </a:lnTo>
                <a:lnTo>
                  <a:pt x="22" y="164"/>
                </a:lnTo>
                <a:lnTo>
                  <a:pt x="18" y="172"/>
                </a:lnTo>
                <a:lnTo>
                  <a:pt x="16" y="176"/>
                </a:lnTo>
                <a:lnTo>
                  <a:pt x="14" y="178"/>
                </a:lnTo>
                <a:lnTo>
                  <a:pt x="14" y="178"/>
                </a:lnTo>
                <a:lnTo>
                  <a:pt x="17" y="177"/>
                </a:lnTo>
                <a:lnTo>
                  <a:pt x="23" y="176"/>
                </a:lnTo>
                <a:lnTo>
                  <a:pt x="31" y="174"/>
                </a:lnTo>
                <a:lnTo>
                  <a:pt x="40" y="175"/>
                </a:lnTo>
                <a:lnTo>
                  <a:pt x="50" y="177"/>
                </a:lnTo>
                <a:lnTo>
                  <a:pt x="57" y="183"/>
                </a:lnTo>
                <a:lnTo>
                  <a:pt x="57" y="183"/>
                </a:lnTo>
                <a:lnTo>
                  <a:pt x="63" y="191"/>
                </a:lnTo>
                <a:lnTo>
                  <a:pt x="68" y="200"/>
                </a:lnTo>
                <a:lnTo>
                  <a:pt x="73" y="210"/>
                </a:lnTo>
                <a:lnTo>
                  <a:pt x="77" y="219"/>
                </a:lnTo>
                <a:lnTo>
                  <a:pt x="80" y="227"/>
                </a:lnTo>
                <a:lnTo>
                  <a:pt x="82" y="233"/>
                </a:lnTo>
                <a:lnTo>
                  <a:pt x="83" y="235"/>
                </a:lnTo>
                <a:lnTo>
                  <a:pt x="83" y="235"/>
                </a:lnTo>
                <a:lnTo>
                  <a:pt x="80" y="241"/>
                </a:lnTo>
                <a:lnTo>
                  <a:pt x="73" y="253"/>
                </a:lnTo>
                <a:lnTo>
                  <a:pt x="67" y="265"/>
                </a:lnTo>
                <a:lnTo>
                  <a:pt x="64" y="271"/>
                </a:lnTo>
                <a:lnTo>
                  <a:pt x="64" y="271"/>
                </a:lnTo>
                <a:lnTo>
                  <a:pt x="66" y="269"/>
                </a:lnTo>
                <a:lnTo>
                  <a:pt x="72" y="265"/>
                </a:lnTo>
                <a:lnTo>
                  <a:pt x="81" y="259"/>
                </a:lnTo>
                <a:lnTo>
                  <a:pt x="91" y="253"/>
                </a:lnTo>
                <a:lnTo>
                  <a:pt x="101" y="246"/>
                </a:lnTo>
                <a:lnTo>
                  <a:pt x="110" y="241"/>
                </a:lnTo>
                <a:lnTo>
                  <a:pt x="116" y="237"/>
                </a:lnTo>
                <a:lnTo>
                  <a:pt x="118" y="235"/>
                </a:lnTo>
                <a:lnTo>
                  <a:pt x="118" y="235"/>
                </a:lnTo>
                <a:lnTo>
                  <a:pt x="120" y="237"/>
                </a:lnTo>
                <a:lnTo>
                  <a:pt x="124" y="242"/>
                </a:lnTo>
                <a:lnTo>
                  <a:pt x="126" y="244"/>
                </a:lnTo>
                <a:lnTo>
                  <a:pt x="126" y="244"/>
                </a:lnTo>
                <a:lnTo>
                  <a:pt x="123" y="246"/>
                </a:lnTo>
                <a:lnTo>
                  <a:pt x="117" y="252"/>
                </a:lnTo>
                <a:lnTo>
                  <a:pt x="109" y="259"/>
                </a:lnTo>
                <a:lnTo>
                  <a:pt x="100" y="267"/>
                </a:lnTo>
                <a:lnTo>
                  <a:pt x="92" y="275"/>
                </a:lnTo>
                <a:lnTo>
                  <a:pt x="87" y="280"/>
                </a:lnTo>
                <a:lnTo>
                  <a:pt x="84" y="282"/>
                </a:lnTo>
                <a:lnTo>
                  <a:pt x="84" y="282"/>
                </a:lnTo>
                <a:lnTo>
                  <a:pt x="83" y="291"/>
                </a:lnTo>
                <a:lnTo>
                  <a:pt x="80" y="306"/>
                </a:lnTo>
                <a:lnTo>
                  <a:pt x="78" y="314"/>
                </a:lnTo>
                <a:lnTo>
                  <a:pt x="78" y="314"/>
                </a:lnTo>
                <a:lnTo>
                  <a:pt x="81" y="313"/>
                </a:lnTo>
                <a:lnTo>
                  <a:pt x="87" y="310"/>
                </a:lnTo>
                <a:lnTo>
                  <a:pt x="95" y="304"/>
                </a:lnTo>
                <a:lnTo>
                  <a:pt x="105" y="298"/>
                </a:lnTo>
                <a:lnTo>
                  <a:pt x="114" y="291"/>
                </a:lnTo>
                <a:lnTo>
                  <a:pt x="122" y="284"/>
                </a:lnTo>
                <a:lnTo>
                  <a:pt x="122" y="284"/>
                </a:lnTo>
                <a:lnTo>
                  <a:pt x="127" y="278"/>
                </a:lnTo>
                <a:lnTo>
                  <a:pt x="133" y="271"/>
                </a:lnTo>
                <a:lnTo>
                  <a:pt x="140" y="263"/>
                </a:lnTo>
                <a:lnTo>
                  <a:pt x="145" y="256"/>
                </a:lnTo>
                <a:lnTo>
                  <a:pt x="149" y="249"/>
                </a:lnTo>
                <a:lnTo>
                  <a:pt x="151" y="244"/>
                </a:lnTo>
                <a:lnTo>
                  <a:pt x="149" y="241"/>
                </a:lnTo>
                <a:lnTo>
                  <a:pt x="149" y="241"/>
                </a:lnTo>
                <a:lnTo>
                  <a:pt x="140" y="235"/>
                </a:lnTo>
                <a:lnTo>
                  <a:pt x="132" y="230"/>
                </a:lnTo>
                <a:lnTo>
                  <a:pt x="128" y="228"/>
                </a:lnTo>
                <a:lnTo>
                  <a:pt x="128" y="228"/>
                </a:lnTo>
                <a:lnTo>
                  <a:pt x="124" y="222"/>
                </a:lnTo>
                <a:lnTo>
                  <a:pt x="115" y="211"/>
                </a:lnTo>
                <a:lnTo>
                  <a:pt x="110" y="204"/>
                </a:lnTo>
                <a:lnTo>
                  <a:pt x="110" y="204"/>
                </a:lnTo>
                <a:lnTo>
                  <a:pt x="104" y="204"/>
                </a:lnTo>
                <a:lnTo>
                  <a:pt x="94" y="202"/>
                </a:lnTo>
                <a:lnTo>
                  <a:pt x="88" y="202"/>
                </a:lnTo>
                <a:lnTo>
                  <a:pt x="88" y="202"/>
                </a:lnTo>
                <a:lnTo>
                  <a:pt x="92" y="196"/>
                </a:lnTo>
                <a:lnTo>
                  <a:pt x="101" y="185"/>
                </a:lnTo>
                <a:lnTo>
                  <a:pt x="105" y="180"/>
                </a:lnTo>
                <a:lnTo>
                  <a:pt x="105" y="180"/>
                </a:lnTo>
                <a:lnTo>
                  <a:pt x="102" y="174"/>
                </a:lnTo>
                <a:lnTo>
                  <a:pt x="95" y="162"/>
                </a:lnTo>
                <a:lnTo>
                  <a:pt x="87" y="153"/>
                </a:lnTo>
                <a:lnTo>
                  <a:pt x="87" y="153"/>
                </a:lnTo>
                <a:lnTo>
                  <a:pt x="79" y="149"/>
                </a:lnTo>
                <a:lnTo>
                  <a:pt x="73" y="144"/>
                </a:lnTo>
                <a:lnTo>
                  <a:pt x="71" y="141"/>
                </a:lnTo>
                <a:lnTo>
                  <a:pt x="71" y="141"/>
                </a:lnTo>
                <a:lnTo>
                  <a:pt x="71" y="137"/>
                </a:lnTo>
                <a:lnTo>
                  <a:pt x="72" y="126"/>
                </a:lnTo>
                <a:lnTo>
                  <a:pt x="71" y="113"/>
                </a:lnTo>
                <a:lnTo>
                  <a:pt x="67" y="105"/>
                </a:lnTo>
                <a:lnTo>
                  <a:pt x="67" y="105"/>
                </a:lnTo>
                <a:lnTo>
                  <a:pt x="60" y="96"/>
                </a:lnTo>
                <a:lnTo>
                  <a:pt x="54" y="85"/>
                </a:lnTo>
                <a:lnTo>
                  <a:pt x="51" y="80"/>
                </a:lnTo>
                <a:lnTo>
                  <a:pt x="51" y="80"/>
                </a:lnTo>
                <a:lnTo>
                  <a:pt x="51" y="76"/>
                </a:lnTo>
                <a:lnTo>
                  <a:pt x="52" y="67"/>
                </a:lnTo>
                <a:lnTo>
                  <a:pt x="53" y="55"/>
                </a:lnTo>
                <a:lnTo>
                  <a:pt x="52" y="44"/>
                </a:lnTo>
                <a:lnTo>
                  <a:pt x="52" y="44"/>
                </a:lnTo>
                <a:lnTo>
                  <a:pt x="50" y="34"/>
                </a:lnTo>
                <a:lnTo>
                  <a:pt x="48" y="22"/>
                </a:lnTo>
                <a:lnTo>
                  <a:pt x="45" y="11"/>
                </a:lnTo>
                <a:lnTo>
                  <a:pt x="44" y="3"/>
                </a:lnTo>
                <a:lnTo>
                  <a:pt x="43" y="0"/>
                </a:lnTo>
                <a:lnTo>
                  <a:pt x="43" y="0"/>
                </a:lnTo>
                <a:lnTo>
                  <a:pt x="37" y="1"/>
                </a:lnTo>
                <a:lnTo>
                  <a:pt x="25" y="5"/>
                </a:lnTo>
                <a:lnTo>
                  <a:pt x="12" y="8"/>
                </a:lnTo>
                <a:lnTo>
                  <a:pt x="7" y="10"/>
                </a:lnTo>
                <a:lnTo>
                  <a:pt x="7" y="10"/>
                </a:lnTo>
                <a:lnTo>
                  <a:pt x="7" y="10"/>
                </a:lnTo>
              </a:path>
            </a:pathLst>
          </a:custGeom>
          <a:solidFill>
            <a:srgbClr val="BCB6B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16" name="Freeform 20"/>
          <p:cNvSpPr>
            <a:spLocks/>
          </p:cNvSpPr>
          <p:nvPr/>
        </p:nvSpPr>
        <p:spPr bwMode="auto">
          <a:xfrm>
            <a:off x="5629276" y="4168775"/>
            <a:ext cx="257175" cy="592138"/>
          </a:xfrm>
          <a:custGeom>
            <a:avLst/>
            <a:gdLst/>
            <a:ahLst/>
            <a:cxnLst>
              <a:cxn ang="0">
                <a:pos x="5" y="49"/>
              </a:cxn>
              <a:cxn ang="0">
                <a:pos x="9" y="64"/>
              </a:cxn>
              <a:cxn ang="0">
                <a:pos x="12" y="81"/>
              </a:cxn>
              <a:cxn ang="0">
                <a:pos x="14" y="100"/>
              </a:cxn>
              <a:cxn ang="0">
                <a:pos x="15" y="109"/>
              </a:cxn>
              <a:cxn ang="0">
                <a:pos x="17" y="125"/>
              </a:cxn>
              <a:cxn ang="0">
                <a:pos x="22" y="141"/>
              </a:cxn>
              <a:cxn ang="0">
                <a:pos x="30" y="156"/>
              </a:cxn>
              <a:cxn ang="0">
                <a:pos x="35" y="164"/>
              </a:cxn>
              <a:cxn ang="0">
                <a:pos x="42" y="178"/>
              </a:cxn>
              <a:cxn ang="0">
                <a:pos x="47" y="193"/>
              </a:cxn>
              <a:cxn ang="0">
                <a:pos x="50" y="204"/>
              </a:cxn>
              <a:cxn ang="0">
                <a:pos x="56" y="223"/>
              </a:cxn>
              <a:cxn ang="0">
                <a:pos x="62" y="238"/>
              </a:cxn>
              <a:cxn ang="0">
                <a:pos x="71" y="248"/>
              </a:cxn>
              <a:cxn ang="0">
                <a:pos x="78" y="254"/>
              </a:cxn>
              <a:cxn ang="0">
                <a:pos x="90" y="271"/>
              </a:cxn>
              <a:cxn ang="0">
                <a:pos x="96" y="280"/>
              </a:cxn>
              <a:cxn ang="0">
                <a:pos x="111" y="295"/>
              </a:cxn>
              <a:cxn ang="0">
                <a:pos x="128" y="309"/>
              </a:cxn>
              <a:cxn ang="0">
                <a:pos x="136" y="315"/>
              </a:cxn>
              <a:cxn ang="0">
                <a:pos x="135" y="313"/>
              </a:cxn>
              <a:cxn ang="0">
                <a:pos x="124" y="298"/>
              </a:cxn>
              <a:cxn ang="0">
                <a:pos x="109" y="277"/>
              </a:cxn>
              <a:cxn ang="0">
                <a:pos x="98" y="262"/>
              </a:cxn>
              <a:cxn ang="0">
                <a:pos x="97" y="260"/>
              </a:cxn>
              <a:cxn ang="0">
                <a:pos x="89" y="255"/>
              </a:cxn>
              <a:cxn ang="0">
                <a:pos x="73" y="242"/>
              </a:cxn>
              <a:cxn ang="0">
                <a:pos x="62" y="224"/>
              </a:cxn>
              <a:cxn ang="0">
                <a:pos x="61" y="209"/>
              </a:cxn>
              <a:cxn ang="0">
                <a:pos x="63" y="190"/>
              </a:cxn>
              <a:cxn ang="0">
                <a:pos x="63" y="187"/>
              </a:cxn>
              <a:cxn ang="0">
                <a:pos x="59" y="182"/>
              </a:cxn>
              <a:cxn ang="0">
                <a:pos x="49" y="169"/>
              </a:cxn>
              <a:cxn ang="0">
                <a:pos x="37" y="151"/>
              </a:cxn>
              <a:cxn ang="0">
                <a:pos x="28" y="131"/>
              </a:cxn>
              <a:cxn ang="0">
                <a:pos x="26" y="117"/>
              </a:cxn>
              <a:cxn ang="0">
                <a:pos x="30" y="97"/>
              </a:cxn>
              <a:cxn ang="0">
                <a:pos x="35" y="90"/>
              </a:cxn>
              <a:cxn ang="0">
                <a:pos x="34" y="88"/>
              </a:cxn>
              <a:cxn ang="0">
                <a:pos x="27" y="75"/>
              </a:cxn>
              <a:cxn ang="0">
                <a:pos x="17" y="56"/>
              </a:cxn>
              <a:cxn ang="0">
                <a:pos x="10" y="39"/>
              </a:cxn>
              <a:cxn ang="0">
                <a:pos x="9" y="33"/>
              </a:cxn>
              <a:cxn ang="0">
                <a:pos x="4" y="5"/>
              </a:cxn>
              <a:cxn ang="0">
                <a:pos x="3" y="0"/>
              </a:cxn>
              <a:cxn ang="0">
                <a:pos x="1" y="10"/>
              </a:cxn>
              <a:cxn ang="0">
                <a:pos x="0" y="32"/>
              </a:cxn>
              <a:cxn ang="0">
                <a:pos x="2" y="42"/>
              </a:cxn>
            </a:cxnLst>
            <a:rect l="0" t="0" r="r" b="b"/>
            <a:pathLst>
              <a:path w="137" h="316">
                <a:moveTo>
                  <a:pt x="2" y="42"/>
                </a:moveTo>
                <a:lnTo>
                  <a:pt x="5" y="49"/>
                </a:lnTo>
                <a:lnTo>
                  <a:pt x="7" y="56"/>
                </a:lnTo>
                <a:lnTo>
                  <a:pt x="9" y="64"/>
                </a:lnTo>
                <a:lnTo>
                  <a:pt x="10" y="72"/>
                </a:lnTo>
                <a:lnTo>
                  <a:pt x="12" y="81"/>
                </a:lnTo>
                <a:lnTo>
                  <a:pt x="13" y="90"/>
                </a:lnTo>
                <a:lnTo>
                  <a:pt x="14" y="100"/>
                </a:lnTo>
                <a:lnTo>
                  <a:pt x="14" y="100"/>
                </a:lnTo>
                <a:lnTo>
                  <a:pt x="15" y="109"/>
                </a:lnTo>
                <a:lnTo>
                  <a:pt x="16" y="117"/>
                </a:lnTo>
                <a:lnTo>
                  <a:pt x="17" y="125"/>
                </a:lnTo>
                <a:lnTo>
                  <a:pt x="19" y="133"/>
                </a:lnTo>
                <a:lnTo>
                  <a:pt x="22" y="141"/>
                </a:lnTo>
                <a:lnTo>
                  <a:pt x="26" y="148"/>
                </a:lnTo>
                <a:lnTo>
                  <a:pt x="30" y="156"/>
                </a:lnTo>
                <a:lnTo>
                  <a:pt x="30" y="156"/>
                </a:lnTo>
                <a:lnTo>
                  <a:pt x="35" y="164"/>
                </a:lnTo>
                <a:lnTo>
                  <a:pt x="39" y="171"/>
                </a:lnTo>
                <a:lnTo>
                  <a:pt x="42" y="178"/>
                </a:lnTo>
                <a:lnTo>
                  <a:pt x="45" y="185"/>
                </a:lnTo>
                <a:lnTo>
                  <a:pt x="47" y="193"/>
                </a:lnTo>
                <a:lnTo>
                  <a:pt x="50" y="204"/>
                </a:lnTo>
                <a:lnTo>
                  <a:pt x="50" y="204"/>
                </a:lnTo>
                <a:lnTo>
                  <a:pt x="53" y="214"/>
                </a:lnTo>
                <a:lnTo>
                  <a:pt x="56" y="223"/>
                </a:lnTo>
                <a:lnTo>
                  <a:pt x="59" y="231"/>
                </a:lnTo>
                <a:lnTo>
                  <a:pt x="62" y="238"/>
                </a:lnTo>
                <a:lnTo>
                  <a:pt x="66" y="243"/>
                </a:lnTo>
                <a:lnTo>
                  <a:pt x="71" y="248"/>
                </a:lnTo>
                <a:lnTo>
                  <a:pt x="71" y="248"/>
                </a:lnTo>
                <a:lnTo>
                  <a:pt x="78" y="254"/>
                </a:lnTo>
                <a:lnTo>
                  <a:pt x="84" y="262"/>
                </a:lnTo>
                <a:lnTo>
                  <a:pt x="90" y="271"/>
                </a:lnTo>
                <a:lnTo>
                  <a:pt x="96" y="280"/>
                </a:lnTo>
                <a:lnTo>
                  <a:pt x="96" y="280"/>
                </a:lnTo>
                <a:lnTo>
                  <a:pt x="103" y="287"/>
                </a:lnTo>
                <a:lnTo>
                  <a:pt x="111" y="295"/>
                </a:lnTo>
                <a:lnTo>
                  <a:pt x="120" y="302"/>
                </a:lnTo>
                <a:lnTo>
                  <a:pt x="128" y="309"/>
                </a:lnTo>
                <a:lnTo>
                  <a:pt x="134" y="314"/>
                </a:lnTo>
                <a:lnTo>
                  <a:pt x="136" y="315"/>
                </a:lnTo>
                <a:lnTo>
                  <a:pt x="136" y="315"/>
                </a:lnTo>
                <a:lnTo>
                  <a:pt x="135" y="313"/>
                </a:lnTo>
                <a:lnTo>
                  <a:pt x="130" y="307"/>
                </a:lnTo>
                <a:lnTo>
                  <a:pt x="124" y="298"/>
                </a:lnTo>
                <a:lnTo>
                  <a:pt x="117" y="288"/>
                </a:lnTo>
                <a:lnTo>
                  <a:pt x="109" y="277"/>
                </a:lnTo>
                <a:lnTo>
                  <a:pt x="103" y="268"/>
                </a:lnTo>
                <a:lnTo>
                  <a:pt x="98" y="262"/>
                </a:lnTo>
                <a:lnTo>
                  <a:pt x="97" y="260"/>
                </a:lnTo>
                <a:lnTo>
                  <a:pt x="97" y="260"/>
                </a:lnTo>
                <a:lnTo>
                  <a:pt x="94" y="258"/>
                </a:lnTo>
                <a:lnTo>
                  <a:pt x="89" y="255"/>
                </a:lnTo>
                <a:lnTo>
                  <a:pt x="81" y="249"/>
                </a:lnTo>
                <a:lnTo>
                  <a:pt x="73" y="242"/>
                </a:lnTo>
                <a:lnTo>
                  <a:pt x="66" y="233"/>
                </a:lnTo>
                <a:lnTo>
                  <a:pt x="62" y="224"/>
                </a:lnTo>
                <a:lnTo>
                  <a:pt x="62" y="224"/>
                </a:lnTo>
                <a:lnTo>
                  <a:pt x="61" y="209"/>
                </a:lnTo>
                <a:lnTo>
                  <a:pt x="62" y="198"/>
                </a:lnTo>
                <a:lnTo>
                  <a:pt x="63" y="190"/>
                </a:lnTo>
                <a:lnTo>
                  <a:pt x="63" y="187"/>
                </a:lnTo>
                <a:lnTo>
                  <a:pt x="63" y="187"/>
                </a:lnTo>
                <a:lnTo>
                  <a:pt x="62" y="185"/>
                </a:lnTo>
                <a:lnTo>
                  <a:pt x="59" y="182"/>
                </a:lnTo>
                <a:lnTo>
                  <a:pt x="54" y="176"/>
                </a:lnTo>
                <a:lnTo>
                  <a:pt x="49" y="169"/>
                </a:lnTo>
                <a:lnTo>
                  <a:pt x="43" y="160"/>
                </a:lnTo>
                <a:lnTo>
                  <a:pt x="37" y="151"/>
                </a:lnTo>
                <a:lnTo>
                  <a:pt x="32" y="141"/>
                </a:lnTo>
                <a:lnTo>
                  <a:pt x="28" y="131"/>
                </a:lnTo>
                <a:lnTo>
                  <a:pt x="28" y="131"/>
                </a:lnTo>
                <a:lnTo>
                  <a:pt x="26" y="117"/>
                </a:lnTo>
                <a:lnTo>
                  <a:pt x="27" y="105"/>
                </a:lnTo>
                <a:lnTo>
                  <a:pt x="30" y="97"/>
                </a:lnTo>
                <a:lnTo>
                  <a:pt x="34" y="91"/>
                </a:lnTo>
                <a:lnTo>
                  <a:pt x="35" y="90"/>
                </a:lnTo>
                <a:lnTo>
                  <a:pt x="35" y="90"/>
                </a:lnTo>
                <a:lnTo>
                  <a:pt x="34" y="88"/>
                </a:lnTo>
                <a:lnTo>
                  <a:pt x="31" y="83"/>
                </a:lnTo>
                <a:lnTo>
                  <a:pt x="27" y="75"/>
                </a:lnTo>
                <a:lnTo>
                  <a:pt x="22" y="66"/>
                </a:lnTo>
                <a:lnTo>
                  <a:pt x="17" y="56"/>
                </a:lnTo>
                <a:lnTo>
                  <a:pt x="13" y="47"/>
                </a:lnTo>
                <a:lnTo>
                  <a:pt x="10" y="39"/>
                </a:lnTo>
                <a:lnTo>
                  <a:pt x="9" y="33"/>
                </a:lnTo>
                <a:lnTo>
                  <a:pt x="9" y="33"/>
                </a:lnTo>
                <a:lnTo>
                  <a:pt x="7" y="18"/>
                </a:lnTo>
                <a:lnTo>
                  <a:pt x="4" y="5"/>
                </a:lnTo>
                <a:lnTo>
                  <a:pt x="3" y="0"/>
                </a:lnTo>
                <a:lnTo>
                  <a:pt x="3" y="0"/>
                </a:lnTo>
                <a:lnTo>
                  <a:pt x="2" y="3"/>
                </a:lnTo>
                <a:lnTo>
                  <a:pt x="1" y="10"/>
                </a:lnTo>
                <a:lnTo>
                  <a:pt x="0" y="20"/>
                </a:lnTo>
                <a:lnTo>
                  <a:pt x="0" y="32"/>
                </a:lnTo>
                <a:lnTo>
                  <a:pt x="2" y="42"/>
                </a:lnTo>
                <a:lnTo>
                  <a:pt x="2" y="42"/>
                </a:lnTo>
                <a:lnTo>
                  <a:pt x="2" y="42"/>
                </a:lnTo>
              </a:path>
            </a:pathLst>
          </a:custGeom>
          <a:solidFill>
            <a:srgbClr val="BCB6B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17" name="Freeform 21"/>
          <p:cNvSpPr>
            <a:spLocks/>
          </p:cNvSpPr>
          <p:nvPr/>
        </p:nvSpPr>
        <p:spPr bwMode="auto">
          <a:xfrm>
            <a:off x="6673850" y="4016375"/>
            <a:ext cx="268288" cy="623888"/>
          </a:xfrm>
          <a:custGeom>
            <a:avLst/>
            <a:gdLst/>
            <a:ahLst/>
            <a:cxnLst>
              <a:cxn ang="0">
                <a:pos x="142" y="69"/>
              </a:cxn>
              <a:cxn ang="0">
                <a:pos x="143" y="95"/>
              </a:cxn>
              <a:cxn ang="0">
                <a:pos x="139" y="111"/>
              </a:cxn>
              <a:cxn ang="0">
                <a:pos x="132" y="131"/>
              </a:cxn>
              <a:cxn ang="0">
                <a:pos x="122" y="151"/>
              </a:cxn>
              <a:cxn ang="0">
                <a:pos x="110" y="169"/>
              </a:cxn>
              <a:cxn ang="0">
                <a:pos x="97" y="188"/>
              </a:cxn>
              <a:cxn ang="0">
                <a:pos x="83" y="206"/>
              </a:cxn>
              <a:cxn ang="0">
                <a:pos x="68" y="223"/>
              </a:cxn>
              <a:cxn ang="0">
                <a:pos x="55" y="241"/>
              </a:cxn>
              <a:cxn ang="0">
                <a:pos x="42" y="258"/>
              </a:cxn>
              <a:cxn ang="0">
                <a:pos x="44" y="273"/>
              </a:cxn>
              <a:cxn ang="0">
                <a:pos x="57" y="291"/>
              </a:cxn>
              <a:cxn ang="0">
                <a:pos x="73" y="275"/>
              </a:cxn>
              <a:cxn ang="0">
                <a:pos x="92" y="261"/>
              </a:cxn>
              <a:cxn ang="0">
                <a:pos x="109" y="246"/>
              </a:cxn>
              <a:cxn ang="0">
                <a:pos x="122" y="230"/>
              </a:cxn>
              <a:cxn ang="0">
                <a:pos x="135" y="203"/>
              </a:cxn>
              <a:cxn ang="0">
                <a:pos x="136" y="209"/>
              </a:cxn>
              <a:cxn ang="0">
                <a:pos x="134" y="238"/>
              </a:cxn>
              <a:cxn ang="0">
                <a:pos x="129" y="253"/>
              </a:cxn>
              <a:cxn ang="0">
                <a:pos x="113" y="271"/>
              </a:cxn>
              <a:cxn ang="0">
                <a:pos x="98" y="287"/>
              </a:cxn>
              <a:cxn ang="0">
                <a:pos x="81" y="303"/>
              </a:cxn>
              <a:cxn ang="0">
                <a:pos x="64" y="318"/>
              </a:cxn>
              <a:cxn ang="0">
                <a:pos x="46" y="332"/>
              </a:cxn>
              <a:cxn ang="0">
                <a:pos x="52" y="319"/>
              </a:cxn>
              <a:cxn ang="0">
                <a:pos x="48" y="304"/>
              </a:cxn>
              <a:cxn ang="0">
                <a:pos x="35" y="295"/>
              </a:cxn>
              <a:cxn ang="0">
                <a:pos x="17" y="289"/>
              </a:cxn>
              <a:cxn ang="0">
                <a:pos x="0" y="287"/>
              </a:cxn>
              <a:cxn ang="0">
                <a:pos x="8" y="281"/>
              </a:cxn>
              <a:cxn ang="0">
                <a:pos x="23" y="255"/>
              </a:cxn>
              <a:cxn ang="0">
                <a:pos x="25" y="245"/>
              </a:cxn>
              <a:cxn ang="0">
                <a:pos x="34" y="228"/>
              </a:cxn>
              <a:cxn ang="0">
                <a:pos x="48" y="210"/>
              </a:cxn>
              <a:cxn ang="0">
                <a:pos x="65" y="192"/>
              </a:cxn>
              <a:cxn ang="0">
                <a:pos x="83" y="174"/>
              </a:cxn>
              <a:cxn ang="0">
                <a:pos x="99" y="156"/>
              </a:cxn>
              <a:cxn ang="0">
                <a:pos x="110" y="139"/>
              </a:cxn>
              <a:cxn ang="0">
                <a:pos x="115" y="130"/>
              </a:cxn>
              <a:cxn ang="0">
                <a:pos x="121" y="106"/>
              </a:cxn>
              <a:cxn ang="0">
                <a:pos x="124" y="84"/>
              </a:cxn>
              <a:cxn ang="0">
                <a:pos x="125" y="61"/>
              </a:cxn>
              <a:cxn ang="0">
                <a:pos x="127" y="39"/>
              </a:cxn>
              <a:cxn ang="0">
                <a:pos x="129" y="16"/>
              </a:cxn>
              <a:cxn ang="0">
                <a:pos x="131" y="0"/>
              </a:cxn>
              <a:cxn ang="0">
                <a:pos x="143" y="19"/>
              </a:cxn>
              <a:cxn ang="0">
                <a:pos x="142" y="38"/>
              </a:cxn>
              <a:cxn ang="0">
                <a:pos x="140" y="53"/>
              </a:cxn>
            </a:cxnLst>
            <a:rect l="0" t="0" r="r" b="b"/>
            <a:pathLst>
              <a:path w="144" h="333">
                <a:moveTo>
                  <a:pt x="140" y="53"/>
                </a:moveTo>
                <a:lnTo>
                  <a:pt x="141" y="61"/>
                </a:lnTo>
                <a:lnTo>
                  <a:pt x="142" y="69"/>
                </a:lnTo>
                <a:lnTo>
                  <a:pt x="143" y="77"/>
                </a:lnTo>
                <a:lnTo>
                  <a:pt x="143" y="86"/>
                </a:lnTo>
                <a:lnTo>
                  <a:pt x="143" y="95"/>
                </a:lnTo>
                <a:lnTo>
                  <a:pt x="141" y="104"/>
                </a:lnTo>
                <a:lnTo>
                  <a:pt x="141" y="104"/>
                </a:lnTo>
                <a:lnTo>
                  <a:pt x="139" y="111"/>
                </a:lnTo>
                <a:lnTo>
                  <a:pt x="137" y="118"/>
                </a:lnTo>
                <a:lnTo>
                  <a:pt x="134" y="125"/>
                </a:lnTo>
                <a:lnTo>
                  <a:pt x="132" y="131"/>
                </a:lnTo>
                <a:lnTo>
                  <a:pt x="129" y="138"/>
                </a:lnTo>
                <a:lnTo>
                  <a:pt x="125" y="144"/>
                </a:lnTo>
                <a:lnTo>
                  <a:pt x="122" y="151"/>
                </a:lnTo>
                <a:lnTo>
                  <a:pt x="118" y="157"/>
                </a:lnTo>
                <a:lnTo>
                  <a:pt x="114" y="163"/>
                </a:lnTo>
                <a:lnTo>
                  <a:pt x="110" y="169"/>
                </a:lnTo>
                <a:lnTo>
                  <a:pt x="106" y="175"/>
                </a:lnTo>
                <a:lnTo>
                  <a:pt x="101" y="182"/>
                </a:lnTo>
                <a:lnTo>
                  <a:pt x="97" y="188"/>
                </a:lnTo>
                <a:lnTo>
                  <a:pt x="92" y="194"/>
                </a:lnTo>
                <a:lnTo>
                  <a:pt x="87" y="200"/>
                </a:lnTo>
                <a:lnTo>
                  <a:pt x="83" y="206"/>
                </a:lnTo>
                <a:lnTo>
                  <a:pt x="78" y="211"/>
                </a:lnTo>
                <a:lnTo>
                  <a:pt x="73" y="217"/>
                </a:lnTo>
                <a:lnTo>
                  <a:pt x="68" y="223"/>
                </a:lnTo>
                <a:lnTo>
                  <a:pt x="64" y="229"/>
                </a:lnTo>
                <a:lnTo>
                  <a:pt x="59" y="235"/>
                </a:lnTo>
                <a:lnTo>
                  <a:pt x="55" y="241"/>
                </a:lnTo>
                <a:lnTo>
                  <a:pt x="50" y="246"/>
                </a:lnTo>
                <a:lnTo>
                  <a:pt x="46" y="252"/>
                </a:lnTo>
                <a:lnTo>
                  <a:pt x="42" y="258"/>
                </a:lnTo>
                <a:lnTo>
                  <a:pt x="38" y="264"/>
                </a:lnTo>
                <a:lnTo>
                  <a:pt x="38" y="264"/>
                </a:lnTo>
                <a:lnTo>
                  <a:pt x="44" y="273"/>
                </a:lnTo>
                <a:lnTo>
                  <a:pt x="51" y="283"/>
                </a:lnTo>
                <a:lnTo>
                  <a:pt x="57" y="291"/>
                </a:lnTo>
                <a:lnTo>
                  <a:pt x="57" y="291"/>
                </a:lnTo>
                <a:lnTo>
                  <a:pt x="62" y="286"/>
                </a:lnTo>
                <a:lnTo>
                  <a:pt x="67" y="280"/>
                </a:lnTo>
                <a:lnTo>
                  <a:pt x="73" y="275"/>
                </a:lnTo>
                <a:lnTo>
                  <a:pt x="79" y="270"/>
                </a:lnTo>
                <a:lnTo>
                  <a:pt x="86" y="265"/>
                </a:lnTo>
                <a:lnTo>
                  <a:pt x="92" y="261"/>
                </a:lnTo>
                <a:lnTo>
                  <a:pt x="98" y="256"/>
                </a:lnTo>
                <a:lnTo>
                  <a:pt x="104" y="251"/>
                </a:lnTo>
                <a:lnTo>
                  <a:pt x="109" y="246"/>
                </a:lnTo>
                <a:lnTo>
                  <a:pt x="114" y="241"/>
                </a:lnTo>
                <a:lnTo>
                  <a:pt x="118" y="236"/>
                </a:lnTo>
                <a:lnTo>
                  <a:pt x="122" y="230"/>
                </a:lnTo>
                <a:lnTo>
                  <a:pt x="122" y="230"/>
                </a:lnTo>
                <a:lnTo>
                  <a:pt x="131" y="213"/>
                </a:lnTo>
                <a:lnTo>
                  <a:pt x="135" y="203"/>
                </a:lnTo>
                <a:lnTo>
                  <a:pt x="137" y="200"/>
                </a:lnTo>
                <a:lnTo>
                  <a:pt x="137" y="200"/>
                </a:lnTo>
                <a:lnTo>
                  <a:pt x="136" y="209"/>
                </a:lnTo>
                <a:lnTo>
                  <a:pt x="135" y="219"/>
                </a:lnTo>
                <a:lnTo>
                  <a:pt x="135" y="228"/>
                </a:lnTo>
                <a:lnTo>
                  <a:pt x="134" y="238"/>
                </a:lnTo>
                <a:lnTo>
                  <a:pt x="134" y="248"/>
                </a:lnTo>
                <a:lnTo>
                  <a:pt x="134" y="248"/>
                </a:lnTo>
                <a:lnTo>
                  <a:pt x="129" y="253"/>
                </a:lnTo>
                <a:lnTo>
                  <a:pt x="124" y="259"/>
                </a:lnTo>
                <a:lnTo>
                  <a:pt x="118" y="265"/>
                </a:lnTo>
                <a:lnTo>
                  <a:pt x="113" y="271"/>
                </a:lnTo>
                <a:lnTo>
                  <a:pt x="108" y="276"/>
                </a:lnTo>
                <a:lnTo>
                  <a:pt x="103" y="282"/>
                </a:lnTo>
                <a:lnTo>
                  <a:pt x="98" y="287"/>
                </a:lnTo>
                <a:lnTo>
                  <a:pt x="92" y="293"/>
                </a:lnTo>
                <a:lnTo>
                  <a:pt x="87" y="298"/>
                </a:lnTo>
                <a:lnTo>
                  <a:pt x="81" y="303"/>
                </a:lnTo>
                <a:lnTo>
                  <a:pt x="76" y="308"/>
                </a:lnTo>
                <a:lnTo>
                  <a:pt x="70" y="313"/>
                </a:lnTo>
                <a:lnTo>
                  <a:pt x="64" y="318"/>
                </a:lnTo>
                <a:lnTo>
                  <a:pt x="58" y="323"/>
                </a:lnTo>
                <a:lnTo>
                  <a:pt x="52" y="328"/>
                </a:lnTo>
                <a:lnTo>
                  <a:pt x="46" y="332"/>
                </a:lnTo>
                <a:lnTo>
                  <a:pt x="46" y="332"/>
                </a:lnTo>
                <a:lnTo>
                  <a:pt x="50" y="325"/>
                </a:lnTo>
                <a:lnTo>
                  <a:pt x="52" y="319"/>
                </a:lnTo>
                <a:lnTo>
                  <a:pt x="52" y="313"/>
                </a:lnTo>
                <a:lnTo>
                  <a:pt x="50" y="308"/>
                </a:lnTo>
                <a:lnTo>
                  <a:pt x="48" y="304"/>
                </a:lnTo>
                <a:lnTo>
                  <a:pt x="44" y="300"/>
                </a:lnTo>
                <a:lnTo>
                  <a:pt x="40" y="297"/>
                </a:lnTo>
                <a:lnTo>
                  <a:pt x="35" y="295"/>
                </a:lnTo>
                <a:lnTo>
                  <a:pt x="29" y="292"/>
                </a:lnTo>
                <a:lnTo>
                  <a:pt x="23" y="291"/>
                </a:lnTo>
                <a:lnTo>
                  <a:pt x="17" y="289"/>
                </a:lnTo>
                <a:lnTo>
                  <a:pt x="11" y="288"/>
                </a:lnTo>
                <a:lnTo>
                  <a:pt x="5" y="287"/>
                </a:lnTo>
                <a:lnTo>
                  <a:pt x="0" y="287"/>
                </a:lnTo>
                <a:lnTo>
                  <a:pt x="0" y="287"/>
                </a:lnTo>
                <a:lnTo>
                  <a:pt x="2" y="285"/>
                </a:lnTo>
                <a:lnTo>
                  <a:pt x="8" y="281"/>
                </a:lnTo>
                <a:lnTo>
                  <a:pt x="15" y="273"/>
                </a:lnTo>
                <a:lnTo>
                  <a:pt x="20" y="265"/>
                </a:lnTo>
                <a:lnTo>
                  <a:pt x="23" y="255"/>
                </a:lnTo>
                <a:lnTo>
                  <a:pt x="23" y="255"/>
                </a:lnTo>
                <a:lnTo>
                  <a:pt x="23" y="250"/>
                </a:lnTo>
                <a:lnTo>
                  <a:pt x="25" y="245"/>
                </a:lnTo>
                <a:lnTo>
                  <a:pt x="27" y="239"/>
                </a:lnTo>
                <a:lnTo>
                  <a:pt x="30" y="234"/>
                </a:lnTo>
                <a:lnTo>
                  <a:pt x="34" y="228"/>
                </a:lnTo>
                <a:lnTo>
                  <a:pt x="38" y="222"/>
                </a:lnTo>
                <a:lnTo>
                  <a:pt x="43" y="216"/>
                </a:lnTo>
                <a:lnTo>
                  <a:pt x="48" y="210"/>
                </a:lnTo>
                <a:lnTo>
                  <a:pt x="53" y="204"/>
                </a:lnTo>
                <a:lnTo>
                  <a:pt x="59" y="198"/>
                </a:lnTo>
                <a:lnTo>
                  <a:pt x="65" y="192"/>
                </a:lnTo>
                <a:lnTo>
                  <a:pt x="71" y="186"/>
                </a:lnTo>
                <a:lnTo>
                  <a:pt x="77" y="180"/>
                </a:lnTo>
                <a:lnTo>
                  <a:pt x="83" y="174"/>
                </a:lnTo>
                <a:lnTo>
                  <a:pt x="88" y="168"/>
                </a:lnTo>
                <a:lnTo>
                  <a:pt x="94" y="162"/>
                </a:lnTo>
                <a:lnTo>
                  <a:pt x="99" y="156"/>
                </a:lnTo>
                <a:lnTo>
                  <a:pt x="103" y="150"/>
                </a:lnTo>
                <a:lnTo>
                  <a:pt x="107" y="145"/>
                </a:lnTo>
                <a:lnTo>
                  <a:pt x="110" y="139"/>
                </a:lnTo>
                <a:lnTo>
                  <a:pt x="113" y="134"/>
                </a:lnTo>
                <a:lnTo>
                  <a:pt x="115" y="130"/>
                </a:lnTo>
                <a:lnTo>
                  <a:pt x="115" y="130"/>
                </a:lnTo>
                <a:lnTo>
                  <a:pt x="117" y="122"/>
                </a:lnTo>
                <a:lnTo>
                  <a:pt x="119" y="114"/>
                </a:lnTo>
                <a:lnTo>
                  <a:pt x="121" y="106"/>
                </a:lnTo>
                <a:lnTo>
                  <a:pt x="122" y="99"/>
                </a:lnTo>
                <a:lnTo>
                  <a:pt x="123" y="91"/>
                </a:lnTo>
                <a:lnTo>
                  <a:pt x="124" y="84"/>
                </a:lnTo>
                <a:lnTo>
                  <a:pt x="124" y="76"/>
                </a:lnTo>
                <a:lnTo>
                  <a:pt x="125" y="69"/>
                </a:lnTo>
                <a:lnTo>
                  <a:pt x="125" y="61"/>
                </a:lnTo>
                <a:lnTo>
                  <a:pt x="126" y="54"/>
                </a:lnTo>
                <a:lnTo>
                  <a:pt x="126" y="46"/>
                </a:lnTo>
                <a:lnTo>
                  <a:pt x="127" y="39"/>
                </a:lnTo>
                <a:lnTo>
                  <a:pt x="127" y="31"/>
                </a:lnTo>
                <a:lnTo>
                  <a:pt x="128" y="24"/>
                </a:lnTo>
                <a:lnTo>
                  <a:pt x="129" y="16"/>
                </a:lnTo>
                <a:lnTo>
                  <a:pt x="130" y="8"/>
                </a:lnTo>
                <a:lnTo>
                  <a:pt x="131" y="0"/>
                </a:lnTo>
                <a:lnTo>
                  <a:pt x="131" y="0"/>
                </a:lnTo>
                <a:lnTo>
                  <a:pt x="137" y="7"/>
                </a:lnTo>
                <a:lnTo>
                  <a:pt x="141" y="13"/>
                </a:lnTo>
                <a:lnTo>
                  <a:pt x="143" y="19"/>
                </a:lnTo>
                <a:lnTo>
                  <a:pt x="143" y="25"/>
                </a:lnTo>
                <a:lnTo>
                  <a:pt x="143" y="32"/>
                </a:lnTo>
                <a:lnTo>
                  <a:pt x="142" y="38"/>
                </a:lnTo>
                <a:lnTo>
                  <a:pt x="141" y="46"/>
                </a:lnTo>
                <a:lnTo>
                  <a:pt x="140" y="53"/>
                </a:lnTo>
                <a:lnTo>
                  <a:pt x="140" y="53"/>
                </a:lnTo>
                <a:lnTo>
                  <a:pt x="140" y="53"/>
                </a:lnTo>
              </a:path>
            </a:pathLst>
          </a:custGeom>
          <a:solidFill>
            <a:srgbClr val="BCB6B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18" name="Freeform 22"/>
          <p:cNvSpPr>
            <a:spLocks/>
          </p:cNvSpPr>
          <p:nvPr/>
        </p:nvSpPr>
        <p:spPr bwMode="auto">
          <a:xfrm>
            <a:off x="6854825" y="4424363"/>
            <a:ext cx="109538" cy="334962"/>
          </a:xfrm>
          <a:custGeom>
            <a:avLst/>
            <a:gdLst/>
            <a:ahLst/>
            <a:cxnLst>
              <a:cxn ang="0">
                <a:pos x="37" y="118"/>
              </a:cxn>
              <a:cxn ang="0">
                <a:pos x="32" y="125"/>
              </a:cxn>
              <a:cxn ang="0">
                <a:pos x="28" y="132"/>
              </a:cxn>
              <a:cxn ang="0">
                <a:pos x="23" y="140"/>
              </a:cxn>
              <a:cxn ang="0">
                <a:pos x="18" y="147"/>
              </a:cxn>
              <a:cxn ang="0">
                <a:pos x="14" y="155"/>
              </a:cxn>
              <a:cxn ang="0">
                <a:pos x="9" y="162"/>
              </a:cxn>
              <a:cxn ang="0">
                <a:pos x="4" y="170"/>
              </a:cxn>
              <a:cxn ang="0">
                <a:pos x="0" y="177"/>
              </a:cxn>
              <a:cxn ang="0">
                <a:pos x="0" y="177"/>
              </a:cxn>
              <a:cxn ang="0">
                <a:pos x="1" y="167"/>
              </a:cxn>
              <a:cxn ang="0">
                <a:pos x="3" y="158"/>
              </a:cxn>
              <a:cxn ang="0">
                <a:pos x="6" y="148"/>
              </a:cxn>
              <a:cxn ang="0">
                <a:pos x="6" y="148"/>
              </a:cxn>
              <a:cxn ang="0">
                <a:pos x="9" y="143"/>
              </a:cxn>
              <a:cxn ang="0">
                <a:pos x="12" y="137"/>
              </a:cxn>
              <a:cxn ang="0">
                <a:pos x="16" y="131"/>
              </a:cxn>
              <a:cxn ang="0">
                <a:pos x="19" y="125"/>
              </a:cxn>
              <a:cxn ang="0">
                <a:pos x="23" y="118"/>
              </a:cxn>
              <a:cxn ang="0">
                <a:pos x="27" y="111"/>
              </a:cxn>
              <a:cxn ang="0">
                <a:pos x="30" y="104"/>
              </a:cxn>
              <a:cxn ang="0">
                <a:pos x="34" y="96"/>
              </a:cxn>
              <a:cxn ang="0">
                <a:pos x="37" y="89"/>
              </a:cxn>
              <a:cxn ang="0">
                <a:pos x="40" y="81"/>
              </a:cxn>
              <a:cxn ang="0">
                <a:pos x="43" y="74"/>
              </a:cxn>
              <a:cxn ang="0">
                <a:pos x="46" y="67"/>
              </a:cxn>
              <a:cxn ang="0">
                <a:pos x="48" y="59"/>
              </a:cxn>
              <a:cxn ang="0">
                <a:pos x="50" y="52"/>
              </a:cxn>
              <a:cxn ang="0">
                <a:pos x="51" y="45"/>
              </a:cxn>
              <a:cxn ang="0">
                <a:pos x="52" y="39"/>
              </a:cxn>
              <a:cxn ang="0">
                <a:pos x="53" y="33"/>
              </a:cxn>
              <a:cxn ang="0">
                <a:pos x="53" y="33"/>
              </a:cxn>
              <a:cxn ang="0">
                <a:pos x="54" y="17"/>
              </a:cxn>
              <a:cxn ang="0">
                <a:pos x="56" y="4"/>
              </a:cxn>
              <a:cxn ang="0">
                <a:pos x="57" y="0"/>
              </a:cxn>
              <a:cxn ang="0">
                <a:pos x="57" y="0"/>
              </a:cxn>
              <a:cxn ang="0">
                <a:pos x="58" y="8"/>
              </a:cxn>
              <a:cxn ang="0">
                <a:pos x="58" y="16"/>
              </a:cxn>
              <a:cxn ang="0">
                <a:pos x="58" y="24"/>
              </a:cxn>
              <a:cxn ang="0">
                <a:pos x="58" y="32"/>
              </a:cxn>
              <a:cxn ang="0">
                <a:pos x="58" y="39"/>
              </a:cxn>
              <a:cxn ang="0">
                <a:pos x="57" y="47"/>
              </a:cxn>
              <a:cxn ang="0">
                <a:pos x="57" y="54"/>
              </a:cxn>
              <a:cxn ang="0">
                <a:pos x="56" y="61"/>
              </a:cxn>
              <a:cxn ang="0">
                <a:pos x="54" y="68"/>
              </a:cxn>
              <a:cxn ang="0">
                <a:pos x="53" y="75"/>
              </a:cxn>
              <a:cxn ang="0">
                <a:pos x="51" y="82"/>
              </a:cxn>
              <a:cxn ang="0">
                <a:pos x="49" y="88"/>
              </a:cxn>
              <a:cxn ang="0">
                <a:pos x="47" y="96"/>
              </a:cxn>
              <a:cxn ang="0">
                <a:pos x="44" y="103"/>
              </a:cxn>
              <a:cxn ang="0">
                <a:pos x="41" y="110"/>
              </a:cxn>
              <a:cxn ang="0">
                <a:pos x="37" y="118"/>
              </a:cxn>
              <a:cxn ang="0">
                <a:pos x="37" y="118"/>
              </a:cxn>
              <a:cxn ang="0">
                <a:pos x="37" y="118"/>
              </a:cxn>
            </a:cxnLst>
            <a:rect l="0" t="0" r="r" b="b"/>
            <a:pathLst>
              <a:path w="59" h="178">
                <a:moveTo>
                  <a:pt x="37" y="118"/>
                </a:moveTo>
                <a:lnTo>
                  <a:pt x="32" y="125"/>
                </a:lnTo>
                <a:lnTo>
                  <a:pt x="28" y="132"/>
                </a:lnTo>
                <a:lnTo>
                  <a:pt x="23" y="140"/>
                </a:lnTo>
                <a:lnTo>
                  <a:pt x="18" y="147"/>
                </a:lnTo>
                <a:lnTo>
                  <a:pt x="14" y="155"/>
                </a:lnTo>
                <a:lnTo>
                  <a:pt x="9" y="162"/>
                </a:lnTo>
                <a:lnTo>
                  <a:pt x="4" y="170"/>
                </a:lnTo>
                <a:lnTo>
                  <a:pt x="0" y="177"/>
                </a:lnTo>
                <a:lnTo>
                  <a:pt x="0" y="177"/>
                </a:lnTo>
                <a:lnTo>
                  <a:pt x="1" y="167"/>
                </a:lnTo>
                <a:lnTo>
                  <a:pt x="3" y="158"/>
                </a:lnTo>
                <a:lnTo>
                  <a:pt x="6" y="148"/>
                </a:lnTo>
                <a:lnTo>
                  <a:pt x="6" y="148"/>
                </a:lnTo>
                <a:lnTo>
                  <a:pt x="9" y="143"/>
                </a:lnTo>
                <a:lnTo>
                  <a:pt x="12" y="137"/>
                </a:lnTo>
                <a:lnTo>
                  <a:pt x="16" y="131"/>
                </a:lnTo>
                <a:lnTo>
                  <a:pt x="19" y="125"/>
                </a:lnTo>
                <a:lnTo>
                  <a:pt x="23" y="118"/>
                </a:lnTo>
                <a:lnTo>
                  <a:pt x="27" y="111"/>
                </a:lnTo>
                <a:lnTo>
                  <a:pt x="30" y="104"/>
                </a:lnTo>
                <a:lnTo>
                  <a:pt x="34" y="96"/>
                </a:lnTo>
                <a:lnTo>
                  <a:pt x="37" y="89"/>
                </a:lnTo>
                <a:lnTo>
                  <a:pt x="40" y="81"/>
                </a:lnTo>
                <a:lnTo>
                  <a:pt x="43" y="74"/>
                </a:lnTo>
                <a:lnTo>
                  <a:pt x="46" y="67"/>
                </a:lnTo>
                <a:lnTo>
                  <a:pt x="48" y="59"/>
                </a:lnTo>
                <a:lnTo>
                  <a:pt x="50" y="52"/>
                </a:lnTo>
                <a:lnTo>
                  <a:pt x="51" y="45"/>
                </a:lnTo>
                <a:lnTo>
                  <a:pt x="52" y="39"/>
                </a:lnTo>
                <a:lnTo>
                  <a:pt x="53" y="33"/>
                </a:lnTo>
                <a:lnTo>
                  <a:pt x="53" y="33"/>
                </a:lnTo>
                <a:lnTo>
                  <a:pt x="54" y="17"/>
                </a:lnTo>
                <a:lnTo>
                  <a:pt x="56" y="4"/>
                </a:lnTo>
                <a:lnTo>
                  <a:pt x="57" y="0"/>
                </a:lnTo>
                <a:lnTo>
                  <a:pt x="57" y="0"/>
                </a:lnTo>
                <a:lnTo>
                  <a:pt x="58" y="8"/>
                </a:lnTo>
                <a:lnTo>
                  <a:pt x="58" y="16"/>
                </a:lnTo>
                <a:lnTo>
                  <a:pt x="58" y="24"/>
                </a:lnTo>
                <a:lnTo>
                  <a:pt x="58" y="32"/>
                </a:lnTo>
                <a:lnTo>
                  <a:pt x="58" y="39"/>
                </a:lnTo>
                <a:lnTo>
                  <a:pt x="57" y="47"/>
                </a:lnTo>
                <a:lnTo>
                  <a:pt x="57" y="54"/>
                </a:lnTo>
                <a:lnTo>
                  <a:pt x="56" y="61"/>
                </a:lnTo>
                <a:lnTo>
                  <a:pt x="54" y="68"/>
                </a:lnTo>
                <a:lnTo>
                  <a:pt x="53" y="75"/>
                </a:lnTo>
                <a:lnTo>
                  <a:pt x="51" y="82"/>
                </a:lnTo>
                <a:lnTo>
                  <a:pt x="49" y="88"/>
                </a:lnTo>
                <a:lnTo>
                  <a:pt x="47" y="96"/>
                </a:lnTo>
                <a:lnTo>
                  <a:pt x="44" y="103"/>
                </a:lnTo>
                <a:lnTo>
                  <a:pt x="41" y="110"/>
                </a:lnTo>
                <a:lnTo>
                  <a:pt x="37" y="118"/>
                </a:lnTo>
                <a:lnTo>
                  <a:pt x="37" y="118"/>
                </a:lnTo>
                <a:lnTo>
                  <a:pt x="37" y="118"/>
                </a:lnTo>
              </a:path>
            </a:pathLst>
          </a:custGeom>
          <a:solidFill>
            <a:srgbClr val="BCB6B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19" name="Freeform 23"/>
          <p:cNvSpPr>
            <a:spLocks/>
          </p:cNvSpPr>
          <p:nvPr/>
        </p:nvSpPr>
        <p:spPr bwMode="auto">
          <a:xfrm>
            <a:off x="6762751" y="4702176"/>
            <a:ext cx="79375" cy="79375"/>
          </a:xfrm>
          <a:custGeom>
            <a:avLst/>
            <a:gdLst/>
            <a:ahLst/>
            <a:cxnLst>
              <a:cxn ang="0">
                <a:pos x="0" y="27"/>
              </a:cxn>
              <a:cxn ang="0">
                <a:pos x="5" y="35"/>
              </a:cxn>
              <a:cxn ang="0">
                <a:pos x="14" y="40"/>
              </a:cxn>
              <a:cxn ang="0">
                <a:pos x="23" y="41"/>
              </a:cxn>
              <a:cxn ang="0">
                <a:pos x="23" y="41"/>
              </a:cxn>
              <a:cxn ang="0">
                <a:pos x="31" y="37"/>
              </a:cxn>
              <a:cxn ang="0">
                <a:pos x="38" y="31"/>
              </a:cxn>
              <a:cxn ang="0">
                <a:pos x="41" y="28"/>
              </a:cxn>
              <a:cxn ang="0">
                <a:pos x="41" y="28"/>
              </a:cxn>
              <a:cxn ang="0">
                <a:pos x="39" y="24"/>
              </a:cxn>
              <a:cxn ang="0">
                <a:pos x="36" y="16"/>
              </a:cxn>
              <a:cxn ang="0">
                <a:pos x="34" y="12"/>
              </a:cxn>
              <a:cxn ang="0">
                <a:pos x="34" y="12"/>
              </a:cxn>
              <a:cxn ang="0">
                <a:pos x="26" y="9"/>
              </a:cxn>
              <a:cxn ang="0">
                <a:pos x="11" y="3"/>
              </a:cxn>
              <a:cxn ang="0">
                <a:pos x="3" y="0"/>
              </a:cxn>
              <a:cxn ang="0">
                <a:pos x="3" y="0"/>
              </a:cxn>
              <a:cxn ang="0">
                <a:pos x="1" y="5"/>
              </a:cxn>
              <a:cxn ang="0">
                <a:pos x="0" y="16"/>
              </a:cxn>
              <a:cxn ang="0">
                <a:pos x="0" y="27"/>
              </a:cxn>
              <a:cxn ang="0">
                <a:pos x="0" y="27"/>
              </a:cxn>
              <a:cxn ang="0">
                <a:pos x="0" y="27"/>
              </a:cxn>
            </a:cxnLst>
            <a:rect l="0" t="0" r="r" b="b"/>
            <a:pathLst>
              <a:path w="42" h="42">
                <a:moveTo>
                  <a:pt x="0" y="27"/>
                </a:moveTo>
                <a:lnTo>
                  <a:pt x="5" y="35"/>
                </a:lnTo>
                <a:lnTo>
                  <a:pt x="14" y="40"/>
                </a:lnTo>
                <a:lnTo>
                  <a:pt x="23" y="41"/>
                </a:lnTo>
                <a:lnTo>
                  <a:pt x="23" y="41"/>
                </a:lnTo>
                <a:lnTo>
                  <a:pt x="31" y="37"/>
                </a:lnTo>
                <a:lnTo>
                  <a:pt x="38" y="31"/>
                </a:lnTo>
                <a:lnTo>
                  <a:pt x="41" y="28"/>
                </a:lnTo>
                <a:lnTo>
                  <a:pt x="41" y="28"/>
                </a:lnTo>
                <a:lnTo>
                  <a:pt x="39" y="24"/>
                </a:lnTo>
                <a:lnTo>
                  <a:pt x="36" y="16"/>
                </a:lnTo>
                <a:lnTo>
                  <a:pt x="34" y="12"/>
                </a:lnTo>
                <a:lnTo>
                  <a:pt x="34" y="12"/>
                </a:lnTo>
                <a:lnTo>
                  <a:pt x="26" y="9"/>
                </a:lnTo>
                <a:lnTo>
                  <a:pt x="11" y="3"/>
                </a:lnTo>
                <a:lnTo>
                  <a:pt x="3" y="0"/>
                </a:lnTo>
                <a:lnTo>
                  <a:pt x="3" y="0"/>
                </a:lnTo>
                <a:lnTo>
                  <a:pt x="1" y="5"/>
                </a:lnTo>
                <a:lnTo>
                  <a:pt x="0" y="16"/>
                </a:lnTo>
                <a:lnTo>
                  <a:pt x="0" y="27"/>
                </a:lnTo>
                <a:lnTo>
                  <a:pt x="0" y="27"/>
                </a:lnTo>
                <a:lnTo>
                  <a:pt x="0" y="27"/>
                </a:lnTo>
              </a:path>
            </a:pathLst>
          </a:custGeom>
          <a:solidFill>
            <a:srgbClr val="BCB6B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20" name="Freeform 24"/>
          <p:cNvSpPr>
            <a:spLocks/>
          </p:cNvSpPr>
          <p:nvPr/>
        </p:nvSpPr>
        <p:spPr bwMode="auto">
          <a:xfrm>
            <a:off x="6602414" y="4443414"/>
            <a:ext cx="179387" cy="223837"/>
          </a:xfrm>
          <a:custGeom>
            <a:avLst/>
            <a:gdLst/>
            <a:ahLst/>
            <a:cxnLst>
              <a:cxn ang="0">
                <a:pos x="2" y="63"/>
              </a:cxn>
              <a:cxn ang="0">
                <a:pos x="5" y="70"/>
              </a:cxn>
              <a:cxn ang="0">
                <a:pos x="7" y="76"/>
              </a:cxn>
              <a:cxn ang="0">
                <a:pos x="10" y="83"/>
              </a:cxn>
              <a:cxn ang="0">
                <a:pos x="14" y="89"/>
              </a:cxn>
              <a:cxn ang="0">
                <a:pos x="17" y="94"/>
              </a:cxn>
              <a:cxn ang="0">
                <a:pos x="21" y="99"/>
              </a:cxn>
              <a:cxn ang="0">
                <a:pos x="25" y="104"/>
              </a:cxn>
              <a:cxn ang="0">
                <a:pos x="30" y="108"/>
              </a:cxn>
              <a:cxn ang="0">
                <a:pos x="35" y="112"/>
              </a:cxn>
              <a:cxn ang="0">
                <a:pos x="41" y="114"/>
              </a:cxn>
              <a:cxn ang="0">
                <a:pos x="47" y="116"/>
              </a:cxn>
              <a:cxn ang="0">
                <a:pos x="53" y="117"/>
              </a:cxn>
              <a:cxn ang="0">
                <a:pos x="60" y="118"/>
              </a:cxn>
              <a:cxn ang="0">
                <a:pos x="68" y="117"/>
              </a:cxn>
              <a:cxn ang="0">
                <a:pos x="76" y="115"/>
              </a:cxn>
              <a:cxn ang="0">
                <a:pos x="76" y="115"/>
              </a:cxn>
              <a:cxn ang="0">
                <a:pos x="82" y="110"/>
              </a:cxn>
              <a:cxn ang="0">
                <a:pos x="89" y="104"/>
              </a:cxn>
              <a:cxn ang="0">
                <a:pos x="95" y="99"/>
              </a:cxn>
              <a:cxn ang="0">
                <a:pos x="95" y="99"/>
              </a:cxn>
              <a:cxn ang="0">
                <a:pos x="93" y="100"/>
              </a:cxn>
              <a:cxn ang="0">
                <a:pos x="88" y="102"/>
              </a:cxn>
              <a:cxn ang="0">
                <a:pos x="79" y="105"/>
              </a:cxn>
              <a:cxn ang="0">
                <a:pos x="69" y="108"/>
              </a:cxn>
              <a:cxn ang="0">
                <a:pos x="59" y="109"/>
              </a:cxn>
              <a:cxn ang="0">
                <a:pos x="50" y="108"/>
              </a:cxn>
              <a:cxn ang="0">
                <a:pos x="42" y="104"/>
              </a:cxn>
              <a:cxn ang="0">
                <a:pos x="42" y="104"/>
              </a:cxn>
              <a:cxn ang="0">
                <a:pos x="35" y="98"/>
              </a:cxn>
              <a:cxn ang="0">
                <a:pos x="30" y="92"/>
              </a:cxn>
              <a:cxn ang="0">
                <a:pos x="25" y="86"/>
              </a:cxn>
              <a:cxn ang="0">
                <a:pos x="21" y="79"/>
              </a:cxn>
              <a:cxn ang="0">
                <a:pos x="17" y="73"/>
              </a:cxn>
              <a:cxn ang="0">
                <a:pos x="15" y="66"/>
              </a:cxn>
              <a:cxn ang="0">
                <a:pos x="12" y="60"/>
              </a:cxn>
              <a:cxn ang="0">
                <a:pos x="11" y="53"/>
              </a:cxn>
              <a:cxn ang="0">
                <a:pos x="9" y="46"/>
              </a:cxn>
              <a:cxn ang="0">
                <a:pos x="9" y="39"/>
              </a:cxn>
              <a:cxn ang="0">
                <a:pos x="8" y="32"/>
              </a:cxn>
              <a:cxn ang="0">
                <a:pos x="8" y="24"/>
              </a:cxn>
              <a:cxn ang="0">
                <a:pos x="8" y="16"/>
              </a:cxn>
              <a:cxn ang="0">
                <a:pos x="8" y="8"/>
              </a:cxn>
              <a:cxn ang="0">
                <a:pos x="9" y="0"/>
              </a:cxn>
              <a:cxn ang="0">
                <a:pos x="9" y="0"/>
              </a:cxn>
              <a:cxn ang="0">
                <a:pos x="8" y="1"/>
              </a:cxn>
              <a:cxn ang="0">
                <a:pos x="7" y="6"/>
              </a:cxn>
              <a:cxn ang="0">
                <a:pos x="5" y="14"/>
              </a:cxn>
              <a:cxn ang="0">
                <a:pos x="2" y="23"/>
              </a:cxn>
              <a:cxn ang="0">
                <a:pos x="1" y="33"/>
              </a:cxn>
              <a:cxn ang="0">
                <a:pos x="0" y="43"/>
              </a:cxn>
              <a:cxn ang="0">
                <a:pos x="0" y="54"/>
              </a:cxn>
              <a:cxn ang="0">
                <a:pos x="2" y="63"/>
              </a:cxn>
              <a:cxn ang="0">
                <a:pos x="2" y="63"/>
              </a:cxn>
              <a:cxn ang="0">
                <a:pos x="2" y="63"/>
              </a:cxn>
            </a:cxnLst>
            <a:rect l="0" t="0" r="r" b="b"/>
            <a:pathLst>
              <a:path w="96" h="119">
                <a:moveTo>
                  <a:pt x="2" y="63"/>
                </a:moveTo>
                <a:lnTo>
                  <a:pt x="5" y="70"/>
                </a:lnTo>
                <a:lnTo>
                  <a:pt x="7" y="76"/>
                </a:lnTo>
                <a:lnTo>
                  <a:pt x="10" y="83"/>
                </a:lnTo>
                <a:lnTo>
                  <a:pt x="14" y="89"/>
                </a:lnTo>
                <a:lnTo>
                  <a:pt x="17" y="94"/>
                </a:lnTo>
                <a:lnTo>
                  <a:pt x="21" y="99"/>
                </a:lnTo>
                <a:lnTo>
                  <a:pt x="25" y="104"/>
                </a:lnTo>
                <a:lnTo>
                  <a:pt x="30" y="108"/>
                </a:lnTo>
                <a:lnTo>
                  <a:pt x="35" y="112"/>
                </a:lnTo>
                <a:lnTo>
                  <a:pt x="41" y="114"/>
                </a:lnTo>
                <a:lnTo>
                  <a:pt x="47" y="116"/>
                </a:lnTo>
                <a:lnTo>
                  <a:pt x="53" y="117"/>
                </a:lnTo>
                <a:lnTo>
                  <a:pt x="60" y="118"/>
                </a:lnTo>
                <a:lnTo>
                  <a:pt x="68" y="117"/>
                </a:lnTo>
                <a:lnTo>
                  <a:pt x="76" y="115"/>
                </a:lnTo>
                <a:lnTo>
                  <a:pt x="76" y="115"/>
                </a:lnTo>
                <a:lnTo>
                  <a:pt x="82" y="110"/>
                </a:lnTo>
                <a:lnTo>
                  <a:pt x="89" y="104"/>
                </a:lnTo>
                <a:lnTo>
                  <a:pt x="95" y="99"/>
                </a:lnTo>
                <a:lnTo>
                  <a:pt x="95" y="99"/>
                </a:lnTo>
                <a:lnTo>
                  <a:pt x="93" y="100"/>
                </a:lnTo>
                <a:lnTo>
                  <a:pt x="88" y="102"/>
                </a:lnTo>
                <a:lnTo>
                  <a:pt x="79" y="105"/>
                </a:lnTo>
                <a:lnTo>
                  <a:pt x="69" y="108"/>
                </a:lnTo>
                <a:lnTo>
                  <a:pt x="59" y="109"/>
                </a:lnTo>
                <a:lnTo>
                  <a:pt x="50" y="108"/>
                </a:lnTo>
                <a:lnTo>
                  <a:pt x="42" y="104"/>
                </a:lnTo>
                <a:lnTo>
                  <a:pt x="42" y="104"/>
                </a:lnTo>
                <a:lnTo>
                  <a:pt x="35" y="98"/>
                </a:lnTo>
                <a:lnTo>
                  <a:pt x="30" y="92"/>
                </a:lnTo>
                <a:lnTo>
                  <a:pt x="25" y="86"/>
                </a:lnTo>
                <a:lnTo>
                  <a:pt x="21" y="79"/>
                </a:lnTo>
                <a:lnTo>
                  <a:pt x="17" y="73"/>
                </a:lnTo>
                <a:lnTo>
                  <a:pt x="15" y="66"/>
                </a:lnTo>
                <a:lnTo>
                  <a:pt x="12" y="60"/>
                </a:lnTo>
                <a:lnTo>
                  <a:pt x="11" y="53"/>
                </a:lnTo>
                <a:lnTo>
                  <a:pt x="9" y="46"/>
                </a:lnTo>
                <a:lnTo>
                  <a:pt x="9" y="39"/>
                </a:lnTo>
                <a:lnTo>
                  <a:pt x="8" y="32"/>
                </a:lnTo>
                <a:lnTo>
                  <a:pt x="8" y="24"/>
                </a:lnTo>
                <a:lnTo>
                  <a:pt x="8" y="16"/>
                </a:lnTo>
                <a:lnTo>
                  <a:pt x="8" y="8"/>
                </a:lnTo>
                <a:lnTo>
                  <a:pt x="9" y="0"/>
                </a:lnTo>
                <a:lnTo>
                  <a:pt x="9" y="0"/>
                </a:lnTo>
                <a:lnTo>
                  <a:pt x="8" y="1"/>
                </a:lnTo>
                <a:lnTo>
                  <a:pt x="7" y="6"/>
                </a:lnTo>
                <a:lnTo>
                  <a:pt x="5" y="14"/>
                </a:lnTo>
                <a:lnTo>
                  <a:pt x="2" y="23"/>
                </a:lnTo>
                <a:lnTo>
                  <a:pt x="1" y="33"/>
                </a:lnTo>
                <a:lnTo>
                  <a:pt x="0" y="43"/>
                </a:lnTo>
                <a:lnTo>
                  <a:pt x="0" y="54"/>
                </a:lnTo>
                <a:lnTo>
                  <a:pt x="2" y="63"/>
                </a:lnTo>
                <a:lnTo>
                  <a:pt x="2" y="63"/>
                </a:lnTo>
                <a:lnTo>
                  <a:pt x="2" y="63"/>
                </a:lnTo>
              </a:path>
            </a:pathLst>
          </a:custGeom>
          <a:solidFill>
            <a:srgbClr val="BCB6B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21" name="Freeform 25"/>
          <p:cNvSpPr>
            <a:spLocks/>
          </p:cNvSpPr>
          <p:nvPr/>
        </p:nvSpPr>
        <p:spPr bwMode="auto">
          <a:xfrm>
            <a:off x="6516688" y="3527426"/>
            <a:ext cx="290512" cy="576263"/>
          </a:xfrm>
          <a:custGeom>
            <a:avLst/>
            <a:gdLst/>
            <a:ahLst/>
            <a:cxnLst>
              <a:cxn ang="0">
                <a:pos x="18" y="12"/>
              </a:cxn>
              <a:cxn ang="0">
                <a:pos x="8" y="25"/>
              </a:cxn>
              <a:cxn ang="0">
                <a:pos x="2" y="39"/>
              </a:cxn>
              <a:cxn ang="0">
                <a:pos x="0" y="53"/>
              </a:cxn>
              <a:cxn ang="0">
                <a:pos x="0" y="58"/>
              </a:cxn>
              <a:cxn ang="0">
                <a:pos x="2" y="72"/>
              </a:cxn>
              <a:cxn ang="0">
                <a:pos x="6" y="90"/>
              </a:cxn>
              <a:cxn ang="0">
                <a:pos x="13" y="107"/>
              </a:cxn>
              <a:cxn ang="0">
                <a:pos x="21" y="119"/>
              </a:cxn>
              <a:cxn ang="0">
                <a:pos x="24" y="126"/>
              </a:cxn>
              <a:cxn ang="0">
                <a:pos x="24" y="146"/>
              </a:cxn>
              <a:cxn ang="0">
                <a:pos x="20" y="162"/>
              </a:cxn>
              <a:cxn ang="0">
                <a:pos x="20" y="165"/>
              </a:cxn>
              <a:cxn ang="0">
                <a:pos x="20" y="181"/>
              </a:cxn>
              <a:cxn ang="0">
                <a:pos x="21" y="186"/>
              </a:cxn>
              <a:cxn ang="0">
                <a:pos x="12" y="189"/>
              </a:cxn>
              <a:cxn ang="0">
                <a:pos x="4" y="210"/>
              </a:cxn>
              <a:cxn ang="0">
                <a:pos x="3" y="219"/>
              </a:cxn>
              <a:cxn ang="0">
                <a:pos x="1" y="235"/>
              </a:cxn>
              <a:cxn ang="0">
                <a:pos x="0" y="250"/>
              </a:cxn>
              <a:cxn ang="0">
                <a:pos x="1" y="259"/>
              </a:cxn>
              <a:cxn ang="0">
                <a:pos x="8" y="274"/>
              </a:cxn>
              <a:cxn ang="0">
                <a:pos x="19" y="289"/>
              </a:cxn>
              <a:cxn ang="0">
                <a:pos x="32" y="300"/>
              </a:cxn>
              <a:cxn ang="0">
                <a:pos x="39" y="303"/>
              </a:cxn>
              <a:cxn ang="0">
                <a:pos x="54" y="307"/>
              </a:cxn>
              <a:cxn ang="0">
                <a:pos x="73" y="307"/>
              </a:cxn>
              <a:cxn ang="0">
                <a:pos x="91" y="304"/>
              </a:cxn>
              <a:cxn ang="0">
                <a:pos x="104" y="300"/>
              </a:cxn>
              <a:cxn ang="0">
                <a:pos x="107" y="298"/>
              </a:cxn>
              <a:cxn ang="0">
                <a:pos x="112" y="293"/>
              </a:cxn>
              <a:cxn ang="0">
                <a:pos x="118" y="285"/>
              </a:cxn>
              <a:cxn ang="0">
                <a:pos x="125" y="273"/>
              </a:cxn>
              <a:cxn ang="0">
                <a:pos x="131" y="260"/>
              </a:cxn>
              <a:cxn ang="0">
                <a:pos x="138" y="245"/>
              </a:cxn>
              <a:cxn ang="0">
                <a:pos x="144" y="229"/>
              </a:cxn>
              <a:cxn ang="0">
                <a:pos x="149" y="211"/>
              </a:cxn>
              <a:cxn ang="0">
                <a:pos x="153" y="193"/>
              </a:cxn>
              <a:cxn ang="0">
                <a:pos x="155" y="175"/>
              </a:cxn>
              <a:cxn ang="0">
                <a:pos x="155" y="166"/>
              </a:cxn>
              <a:cxn ang="0">
                <a:pos x="154" y="148"/>
              </a:cxn>
              <a:cxn ang="0">
                <a:pos x="152" y="130"/>
              </a:cxn>
              <a:cxn ang="0">
                <a:pos x="149" y="112"/>
              </a:cxn>
              <a:cxn ang="0">
                <a:pos x="144" y="94"/>
              </a:cxn>
              <a:cxn ang="0">
                <a:pos x="139" y="78"/>
              </a:cxn>
              <a:cxn ang="0">
                <a:pos x="134" y="63"/>
              </a:cxn>
              <a:cxn ang="0">
                <a:pos x="128" y="49"/>
              </a:cxn>
              <a:cxn ang="0">
                <a:pos x="123" y="38"/>
              </a:cxn>
              <a:cxn ang="0">
                <a:pos x="118" y="29"/>
              </a:cxn>
              <a:cxn ang="0">
                <a:pos x="113" y="23"/>
              </a:cxn>
              <a:cxn ang="0">
                <a:pos x="103" y="16"/>
              </a:cxn>
              <a:cxn ang="0">
                <a:pos x="81" y="6"/>
              </a:cxn>
              <a:cxn ang="0">
                <a:pos x="70" y="3"/>
              </a:cxn>
              <a:cxn ang="0">
                <a:pos x="69" y="2"/>
              </a:cxn>
              <a:cxn ang="0">
                <a:pos x="57" y="0"/>
              </a:cxn>
              <a:cxn ang="0">
                <a:pos x="37" y="2"/>
              </a:cxn>
              <a:cxn ang="0">
                <a:pos x="26" y="6"/>
              </a:cxn>
            </a:cxnLst>
            <a:rect l="0" t="0" r="r" b="b"/>
            <a:pathLst>
              <a:path w="156" h="308">
                <a:moveTo>
                  <a:pt x="26" y="6"/>
                </a:moveTo>
                <a:lnTo>
                  <a:pt x="18" y="12"/>
                </a:lnTo>
                <a:lnTo>
                  <a:pt x="13" y="18"/>
                </a:lnTo>
                <a:lnTo>
                  <a:pt x="8" y="25"/>
                </a:lnTo>
                <a:lnTo>
                  <a:pt x="5" y="32"/>
                </a:lnTo>
                <a:lnTo>
                  <a:pt x="2" y="39"/>
                </a:lnTo>
                <a:lnTo>
                  <a:pt x="1" y="46"/>
                </a:lnTo>
                <a:lnTo>
                  <a:pt x="0" y="53"/>
                </a:lnTo>
                <a:lnTo>
                  <a:pt x="0" y="58"/>
                </a:lnTo>
                <a:lnTo>
                  <a:pt x="0" y="58"/>
                </a:lnTo>
                <a:lnTo>
                  <a:pt x="0" y="64"/>
                </a:lnTo>
                <a:lnTo>
                  <a:pt x="2" y="72"/>
                </a:lnTo>
                <a:lnTo>
                  <a:pt x="4" y="80"/>
                </a:lnTo>
                <a:lnTo>
                  <a:pt x="6" y="90"/>
                </a:lnTo>
                <a:lnTo>
                  <a:pt x="10" y="99"/>
                </a:lnTo>
                <a:lnTo>
                  <a:pt x="13" y="107"/>
                </a:lnTo>
                <a:lnTo>
                  <a:pt x="17" y="114"/>
                </a:lnTo>
                <a:lnTo>
                  <a:pt x="21" y="119"/>
                </a:lnTo>
                <a:lnTo>
                  <a:pt x="21" y="119"/>
                </a:lnTo>
                <a:lnTo>
                  <a:pt x="24" y="126"/>
                </a:lnTo>
                <a:lnTo>
                  <a:pt x="25" y="135"/>
                </a:lnTo>
                <a:lnTo>
                  <a:pt x="24" y="146"/>
                </a:lnTo>
                <a:lnTo>
                  <a:pt x="22" y="155"/>
                </a:lnTo>
                <a:lnTo>
                  <a:pt x="20" y="162"/>
                </a:lnTo>
                <a:lnTo>
                  <a:pt x="20" y="165"/>
                </a:lnTo>
                <a:lnTo>
                  <a:pt x="20" y="165"/>
                </a:lnTo>
                <a:lnTo>
                  <a:pt x="20" y="171"/>
                </a:lnTo>
                <a:lnTo>
                  <a:pt x="20" y="181"/>
                </a:lnTo>
                <a:lnTo>
                  <a:pt x="21" y="186"/>
                </a:lnTo>
                <a:lnTo>
                  <a:pt x="21" y="186"/>
                </a:lnTo>
                <a:lnTo>
                  <a:pt x="18" y="187"/>
                </a:lnTo>
                <a:lnTo>
                  <a:pt x="12" y="189"/>
                </a:lnTo>
                <a:lnTo>
                  <a:pt x="6" y="196"/>
                </a:lnTo>
                <a:lnTo>
                  <a:pt x="4" y="210"/>
                </a:lnTo>
                <a:lnTo>
                  <a:pt x="4" y="210"/>
                </a:lnTo>
                <a:lnTo>
                  <a:pt x="3" y="219"/>
                </a:lnTo>
                <a:lnTo>
                  <a:pt x="2" y="228"/>
                </a:lnTo>
                <a:lnTo>
                  <a:pt x="1" y="235"/>
                </a:lnTo>
                <a:lnTo>
                  <a:pt x="0" y="243"/>
                </a:lnTo>
                <a:lnTo>
                  <a:pt x="0" y="250"/>
                </a:lnTo>
                <a:lnTo>
                  <a:pt x="1" y="259"/>
                </a:lnTo>
                <a:lnTo>
                  <a:pt x="1" y="259"/>
                </a:lnTo>
                <a:lnTo>
                  <a:pt x="4" y="266"/>
                </a:lnTo>
                <a:lnTo>
                  <a:pt x="8" y="274"/>
                </a:lnTo>
                <a:lnTo>
                  <a:pt x="13" y="282"/>
                </a:lnTo>
                <a:lnTo>
                  <a:pt x="19" y="289"/>
                </a:lnTo>
                <a:lnTo>
                  <a:pt x="25" y="295"/>
                </a:lnTo>
                <a:lnTo>
                  <a:pt x="32" y="300"/>
                </a:lnTo>
                <a:lnTo>
                  <a:pt x="39" y="303"/>
                </a:lnTo>
                <a:lnTo>
                  <a:pt x="39" y="303"/>
                </a:lnTo>
                <a:lnTo>
                  <a:pt x="46" y="305"/>
                </a:lnTo>
                <a:lnTo>
                  <a:pt x="54" y="307"/>
                </a:lnTo>
                <a:lnTo>
                  <a:pt x="63" y="307"/>
                </a:lnTo>
                <a:lnTo>
                  <a:pt x="73" y="307"/>
                </a:lnTo>
                <a:lnTo>
                  <a:pt x="82" y="306"/>
                </a:lnTo>
                <a:lnTo>
                  <a:pt x="91" y="304"/>
                </a:lnTo>
                <a:lnTo>
                  <a:pt x="99" y="302"/>
                </a:lnTo>
                <a:lnTo>
                  <a:pt x="104" y="300"/>
                </a:lnTo>
                <a:lnTo>
                  <a:pt x="104" y="300"/>
                </a:lnTo>
                <a:lnTo>
                  <a:pt x="107" y="298"/>
                </a:lnTo>
                <a:lnTo>
                  <a:pt x="109" y="296"/>
                </a:lnTo>
                <a:lnTo>
                  <a:pt x="112" y="293"/>
                </a:lnTo>
                <a:lnTo>
                  <a:pt x="115" y="289"/>
                </a:lnTo>
                <a:lnTo>
                  <a:pt x="118" y="285"/>
                </a:lnTo>
                <a:lnTo>
                  <a:pt x="121" y="279"/>
                </a:lnTo>
                <a:lnTo>
                  <a:pt x="125" y="273"/>
                </a:lnTo>
                <a:lnTo>
                  <a:pt x="128" y="267"/>
                </a:lnTo>
                <a:lnTo>
                  <a:pt x="131" y="260"/>
                </a:lnTo>
                <a:lnTo>
                  <a:pt x="135" y="253"/>
                </a:lnTo>
                <a:lnTo>
                  <a:pt x="138" y="245"/>
                </a:lnTo>
                <a:lnTo>
                  <a:pt x="141" y="237"/>
                </a:lnTo>
                <a:lnTo>
                  <a:pt x="144" y="229"/>
                </a:lnTo>
                <a:lnTo>
                  <a:pt x="147" y="220"/>
                </a:lnTo>
                <a:lnTo>
                  <a:pt x="149" y="211"/>
                </a:lnTo>
                <a:lnTo>
                  <a:pt x="151" y="202"/>
                </a:lnTo>
                <a:lnTo>
                  <a:pt x="153" y="193"/>
                </a:lnTo>
                <a:lnTo>
                  <a:pt x="154" y="184"/>
                </a:lnTo>
                <a:lnTo>
                  <a:pt x="155" y="175"/>
                </a:lnTo>
                <a:lnTo>
                  <a:pt x="155" y="166"/>
                </a:lnTo>
                <a:lnTo>
                  <a:pt x="155" y="166"/>
                </a:lnTo>
                <a:lnTo>
                  <a:pt x="155" y="157"/>
                </a:lnTo>
                <a:lnTo>
                  <a:pt x="154" y="148"/>
                </a:lnTo>
                <a:lnTo>
                  <a:pt x="153" y="139"/>
                </a:lnTo>
                <a:lnTo>
                  <a:pt x="152" y="130"/>
                </a:lnTo>
                <a:lnTo>
                  <a:pt x="151" y="121"/>
                </a:lnTo>
                <a:lnTo>
                  <a:pt x="149" y="112"/>
                </a:lnTo>
                <a:lnTo>
                  <a:pt x="147" y="103"/>
                </a:lnTo>
                <a:lnTo>
                  <a:pt x="144" y="94"/>
                </a:lnTo>
                <a:lnTo>
                  <a:pt x="142" y="85"/>
                </a:lnTo>
                <a:lnTo>
                  <a:pt x="139" y="78"/>
                </a:lnTo>
                <a:lnTo>
                  <a:pt x="137" y="70"/>
                </a:lnTo>
                <a:lnTo>
                  <a:pt x="134" y="63"/>
                </a:lnTo>
                <a:lnTo>
                  <a:pt x="131" y="56"/>
                </a:lnTo>
                <a:lnTo>
                  <a:pt x="128" y="49"/>
                </a:lnTo>
                <a:lnTo>
                  <a:pt x="126" y="43"/>
                </a:lnTo>
                <a:lnTo>
                  <a:pt x="123" y="38"/>
                </a:lnTo>
                <a:lnTo>
                  <a:pt x="120" y="33"/>
                </a:lnTo>
                <a:lnTo>
                  <a:pt x="118" y="29"/>
                </a:lnTo>
                <a:lnTo>
                  <a:pt x="115" y="26"/>
                </a:lnTo>
                <a:lnTo>
                  <a:pt x="113" y="23"/>
                </a:lnTo>
                <a:lnTo>
                  <a:pt x="113" y="23"/>
                </a:lnTo>
                <a:lnTo>
                  <a:pt x="103" y="16"/>
                </a:lnTo>
                <a:lnTo>
                  <a:pt x="91" y="10"/>
                </a:lnTo>
                <a:lnTo>
                  <a:pt x="81" y="6"/>
                </a:lnTo>
                <a:lnTo>
                  <a:pt x="73" y="4"/>
                </a:lnTo>
                <a:lnTo>
                  <a:pt x="70" y="3"/>
                </a:lnTo>
                <a:lnTo>
                  <a:pt x="70" y="3"/>
                </a:lnTo>
                <a:lnTo>
                  <a:pt x="69" y="2"/>
                </a:lnTo>
                <a:lnTo>
                  <a:pt x="64" y="1"/>
                </a:lnTo>
                <a:lnTo>
                  <a:pt x="57" y="0"/>
                </a:lnTo>
                <a:lnTo>
                  <a:pt x="48" y="0"/>
                </a:lnTo>
                <a:lnTo>
                  <a:pt x="37" y="2"/>
                </a:lnTo>
                <a:lnTo>
                  <a:pt x="26" y="6"/>
                </a:lnTo>
                <a:lnTo>
                  <a:pt x="26" y="6"/>
                </a:lnTo>
                <a:lnTo>
                  <a:pt x="26" y="6"/>
                </a:lnTo>
              </a:path>
            </a:pathLst>
          </a:custGeom>
          <a:solidFill>
            <a:srgbClr val="E3A88C"/>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22" name="Freeform 26"/>
          <p:cNvSpPr>
            <a:spLocks/>
          </p:cNvSpPr>
          <p:nvPr/>
        </p:nvSpPr>
        <p:spPr bwMode="auto">
          <a:xfrm>
            <a:off x="6854826" y="3589339"/>
            <a:ext cx="106363" cy="269875"/>
          </a:xfrm>
          <a:custGeom>
            <a:avLst/>
            <a:gdLst/>
            <a:ahLst/>
            <a:cxnLst>
              <a:cxn ang="0">
                <a:pos x="1" y="17"/>
              </a:cxn>
              <a:cxn ang="0">
                <a:pos x="0" y="26"/>
              </a:cxn>
              <a:cxn ang="0">
                <a:pos x="0" y="35"/>
              </a:cxn>
              <a:cxn ang="0">
                <a:pos x="2" y="45"/>
              </a:cxn>
              <a:cxn ang="0">
                <a:pos x="5" y="53"/>
              </a:cxn>
              <a:cxn ang="0">
                <a:pos x="8" y="61"/>
              </a:cxn>
              <a:cxn ang="0">
                <a:pos x="8" y="61"/>
              </a:cxn>
              <a:cxn ang="0">
                <a:pos x="10" y="69"/>
              </a:cxn>
              <a:cxn ang="0">
                <a:pos x="13" y="79"/>
              </a:cxn>
              <a:cxn ang="0">
                <a:pos x="16" y="89"/>
              </a:cxn>
              <a:cxn ang="0">
                <a:pos x="18" y="99"/>
              </a:cxn>
              <a:cxn ang="0">
                <a:pos x="20" y="108"/>
              </a:cxn>
              <a:cxn ang="0">
                <a:pos x="22" y="114"/>
              </a:cxn>
              <a:cxn ang="0">
                <a:pos x="22" y="116"/>
              </a:cxn>
              <a:cxn ang="0">
                <a:pos x="22" y="116"/>
              </a:cxn>
              <a:cxn ang="0">
                <a:pos x="24" y="123"/>
              </a:cxn>
              <a:cxn ang="0">
                <a:pos x="26" y="136"/>
              </a:cxn>
              <a:cxn ang="0">
                <a:pos x="27" y="143"/>
              </a:cxn>
              <a:cxn ang="0">
                <a:pos x="27" y="143"/>
              </a:cxn>
              <a:cxn ang="0">
                <a:pos x="29" y="143"/>
              </a:cxn>
              <a:cxn ang="0">
                <a:pos x="33" y="141"/>
              </a:cxn>
              <a:cxn ang="0">
                <a:pos x="39" y="138"/>
              </a:cxn>
              <a:cxn ang="0">
                <a:pos x="45" y="132"/>
              </a:cxn>
              <a:cxn ang="0">
                <a:pos x="51" y="123"/>
              </a:cxn>
              <a:cxn ang="0">
                <a:pos x="54" y="111"/>
              </a:cxn>
              <a:cxn ang="0">
                <a:pos x="54" y="111"/>
              </a:cxn>
              <a:cxn ang="0">
                <a:pos x="55" y="104"/>
              </a:cxn>
              <a:cxn ang="0">
                <a:pos x="56" y="96"/>
              </a:cxn>
              <a:cxn ang="0">
                <a:pos x="56" y="87"/>
              </a:cxn>
              <a:cxn ang="0">
                <a:pos x="56" y="79"/>
              </a:cxn>
              <a:cxn ang="0">
                <a:pos x="55" y="70"/>
              </a:cxn>
              <a:cxn ang="0">
                <a:pos x="55" y="61"/>
              </a:cxn>
              <a:cxn ang="0">
                <a:pos x="53" y="52"/>
              </a:cxn>
              <a:cxn ang="0">
                <a:pos x="52" y="45"/>
              </a:cxn>
              <a:cxn ang="0">
                <a:pos x="50" y="37"/>
              </a:cxn>
              <a:cxn ang="0">
                <a:pos x="48" y="31"/>
              </a:cxn>
              <a:cxn ang="0">
                <a:pos x="46" y="25"/>
              </a:cxn>
              <a:cxn ang="0">
                <a:pos x="43" y="20"/>
              </a:cxn>
              <a:cxn ang="0">
                <a:pos x="43" y="20"/>
              </a:cxn>
              <a:cxn ang="0">
                <a:pos x="36" y="12"/>
              </a:cxn>
              <a:cxn ang="0">
                <a:pos x="27" y="6"/>
              </a:cxn>
              <a:cxn ang="0">
                <a:pos x="19" y="3"/>
              </a:cxn>
              <a:cxn ang="0">
                <a:pos x="12" y="1"/>
              </a:cxn>
              <a:cxn ang="0">
                <a:pos x="10" y="0"/>
              </a:cxn>
              <a:cxn ang="0">
                <a:pos x="10" y="0"/>
              </a:cxn>
              <a:cxn ang="0">
                <a:pos x="9" y="1"/>
              </a:cxn>
              <a:cxn ang="0">
                <a:pos x="6" y="6"/>
              </a:cxn>
              <a:cxn ang="0">
                <a:pos x="1" y="17"/>
              </a:cxn>
              <a:cxn ang="0">
                <a:pos x="1" y="17"/>
              </a:cxn>
              <a:cxn ang="0">
                <a:pos x="1" y="17"/>
              </a:cxn>
            </a:cxnLst>
            <a:rect l="0" t="0" r="r" b="b"/>
            <a:pathLst>
              <a:path w="57" h="144">
                <a:moveTo>
                  <a:pt x="1" y="17"/>
                </a:moveTo>
                <a:lnTo>
                  <a:pt x="0" y="26"/>
                </a:lnTo>
                <a:lnTo>
                  <a:pt x="0" y="35"/>
                </a:lnTo>
                <a:lnTo>
                  <a:pt x="2" y="45"/>
                </a:lnTo>
                <a:lnTo>
                  <a:pt x="5" y="53"/>
                </a:lnTo>
                <a:lnTo>
                  <a:pt x="8" y="61"/>
                </a:lnTo>
                <a:lnTo>
                  <a:pt x="8" y="61"/>
                </a:lnTo>
                <a:lnTo>
                  <a:pt x="10" y="69"/>
                </a:lnTo>
                <a:lnTo>
                  <a:pt x="13" y="79"/>
                </a:lnTo>
                <a:lnTo>
                  <a:pt x="16" y="89"/>
                </a:lnTo>
                <a:lnTo>
                  <a:pt x="18" y="99"/>
                </a:lnTo>
                <a:lnTo>
                  <a:pt x="20" y="108"/>
                </a:lnTo>
                <a:lnTo>
                  <a:pt x="22" y="114"/>
                </a:lnTo>
                <a:lnTo>
                  <a:pt x="22" y="116"/>
                </a:lnTo>
                <a:lnTo>
                  <a:pt x="22" y="116"/>
                </a:lnTo>
                <a:lnTo>
                  <a:pt x="24" y="123"/>
                </a:lnTo>
                <a:lnTo>
                  <a:pt x="26" y="136"/>
                </a:lnTo>
                <a:lnTo>
                  <a:pt x="27" y="143"/>
                </a:lnTo>
                <a:lnTo>
                  <a:pt x="27" y="143"/>
                </a:lnTo>
                <a:lnTo>
                  <a:pt x="29" y="143"/>
                </a:lnTo>
                <a:lnTo>
                  <a:pt x="33" y="141"/>
                </a:lnTo>
                <a:lnTo>
                  <a:pt x="39" y="138"/>
                </a:lnTo>
                <a:lnTo>
                  <a:pt x="45" y="132"/>
                </a:lnTo>
                <a:lnTo>
                  <a:pt x="51" y="123"/>
                </a:lnTo>
                <a:lnTo>
                  <a:pt x="54" y="111"/>
                </a:lnTo>
                <a:lnTo>
                  <a:pt x="54" y="111"/>
                </a:lnTo>
                <a:lnTo>
                  <a:pt x="55" y="104"/>
                </a:lnTo>
                <a:lnTo>
                  <a:pt x="56" y="96"/>
                </a:lnTo>
                <a:lnTo>
                  <a:pt x="56" y="87"/>
                </a:lnTo>
                <a:lnTo>
                  <a:pt x="56" y="79"/>
                </a:lnTo>
                <a:lnTo>
                  <a:pt x="55" y="70"/>
                </a:lnTo>
                <a:lnTo>
                  <a:pt x="55" y="61"/>
                </a:lnTo>
                <a:lnTo>
                  <a:pt x="53" y="52"/>
                </a:lnTo>
                <a:lnTo>
                  <a:pt x="52" y="45"/>
                </a:lnTo>
                <a:lnTo>
                  <a:pt x="50" y="37"/>
                </a:lnTo>
                <a:lnTo>
                  <a:pt x="48" y="31"/>
                </a:lnTo>
                <a:lnTo>
                  <a:pt x="46" y="25"/>
                </a:lnTo>
                <a:lnTo>
                  <a:pt x="43" y="20"/>
                </a:lnTo>
                <a:lnTo>
                  <a:pt x="43" y="20"/>
                </a:lnTo>
                <a:lnTo>
                  <a:pt x="36" y="12"/>
                </a:lnTo>
                <a:lnTo>
                  <a:pt x="27" y="6"/>
                </a:lnTo>
                <a:lnTo>
                  <a:pt x="19" y="3"/>
                </a:lnTo>
                <a:lnTo>
                  <a:pt x="12" y="1"/>
                </a:lnTo>
                <a:lnTo>
                  <a:pt x="10" y="0"/>
                </a:lnTo>
                <a:lnTo>
                  <a:pt x="10" y="0"/>
                </a:lnTo>
                <a:lnTo>
                  <a:pt x="9" y="1"/>
                </a:lnTo>
                <a:lnTo>
                  <a:pt x="6" y="6"/>
                </a:lnTo>
                <a:lnTo>
                  <a:pt x="1" y="17"/>
                </a:lnTo>
                <a:lnTo>
                  <a:pt x="1" y="17"/>
                </a:lnTo>
                <a:lnTo>
                  <a:pt x="1" y="17"/>
                </a:lnTo>
              </a:path>
            </a:pathLst>
          </a:custGeom>
          <a:solidFill>
            <a:srgbClr val="E3A88C"/>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23" name="Freeform 27"/>
          <p:cNvSpPr>
            <a:spLocks/>
          </p:cNvSpPr>
          <p:nvPr/>
        </p:nvSpPr>
        <p:spPr bwMode="auto">
          <a:xfrm>
            <a:off x="6119813" y="3697289"/>
            <a:ext cx="196850" cy="484187"/>
          </a:xfrm>
          <a:custGeom>
            <a:avLst/>
            <a:gdLst/>
            <a:ahLst/>
            <a:cxnLst>
              <a:cxn ang="0">
                <a:pos x="2" y="45"/>
              </a:cxn>
              <a:cxn ang="0">
                <a:pos x="15" y="52"/>
              </a:cxn>
              <a:cxn ang="0">
                <a:pos x="31" y="65"/>
              </a:cxn>
              <a:cxn ang="0">
                <a:pos x="38" y="80"/>
              </a:cxn>
              <a:cxn ang="0">
                <a:pos x="38" y="86"/>
              </a:cxn>
              <a:cxn ang="0">
                <a:pos x="37" y="102"/>
              </a:cxn>
              <a:cxn ang="0">
                <a:pos x="36" y="123"/>
              </a:cxn>
              <a:cxn ang="0">
                <a:pos x="35" y="145"/>
              </a:cxn>
              <a:cxn ang="0">
                <a:pos x="34" y="164"/>
              </a:cxn>
              <a:cxn ang="0">
                <a:pos x="33" y="179"/>
              </a:cxn>
              <a:cxn ang="0">
                <a:pos x="33" y="184"/>
              </a:cxn>
              <a:cxn ang="0">
                <a:pos x="34" y="189"/>
              </a:cxn>
              <a:cxn ang="0">
                <a:pos x="36" y="214"/>
              </a:cxn>
              <a:cxn ang="0">
                <a:pos x="38" y="230"/>
              </a:cxn>
              <a:cxn ang="0">
                <a:pos x="41" y="231"/>
              </a:cxn>
              <a:cxn ang="0">
                <a:pos x="58" y="239"/>
              </a:cxn>
              <a:cxn ang="0">
                <a:pos x="82" y="248"/>
              </a:cxn>
              <a:cxn ang="0">
                <a:pos x="99" y="255"/>
              </a:cxn>
              <a:cxn ang="0">
                <a:pos x="102" y="257"/>
              </a:cxn>
              <a:cxn ang="0">
                <a:pos x="102" y="239"/>
              </a:cxn>
              <a:cxn ang="0">
                <a:pos x="104" y="212"/>
              </a:cxn>
              <a:cxn ang="0">
                <a:pos x="104" y="207"/>
              </a:cxn>
              <a:cxn ang="0">
                <a:pos x="104" y="203"/>
              </a:cxn>
              <a:cxn ang="0">
                <a:pos x="103" y="191"/>
              </a:cxn>
              <a:cxn ang="0">
                <a:pos x="103" y="173"/>
              </a:cxn>
              <a:cxn ang="0">
                <a:pos x="102" y="152"/>
              </a:cxn>
              <a:cxn ang="0">
                <a:pos x="101" y="129"/>
              </a:cxn>
              <a:cxn ang="0">
                <a:pos x="101" y="107"/>
              </a:cxn>
              <a:cxn ang="0">
                <a:pos x="100" y="87"/>
              </a:cxn>
              <a:cxn ang="0">
                <a:pos x="100" y="72"/>
              </a:cxn>
              <a:cxn ang="0">
                <a:pos x="99" y="63"/>
              </a:cxn>
              <a:cxn ang="0">
                <a:pos x="99" y="62"/>
              </a:cxn>
              <a:cxn ang="0">
                <a:pos x="94" y="58"/>
              </a:cxn>
              <a:cxn ang="0">
                <a:pos x="81" y="46"/>
              </a:cxn>
              <a:cxn ang="0">
                <a:pos x="64" y="31"/>
              </a:cxn>
              <a:cxn ang="0">
                <a:pos x="47" y="16"/>
              </a:cxn>
              <a:cxn ang="0">
                <a:pos x="34" y="5"/>
              </a:cxn>
              <a:cxn ang="0">
                <a:pos x="29" y="0"/>
              </a:cxn>
              <a:cxn ang="0">
                <a:pos x="26" y="3"/>
              </a:cxn>
              <a:cxn ang="0">
                <a:pos x="14" y="22"/>
              </a:cxn>
              <a:cxn ang="0">
                <a:pos x="2" y="40"/>
              </a:cxn>
              <a:cxn ang="0">
                <a:pos x="0" y="44"/>
              </a:cxn>
            </a:cxnLst>
            <a:rect l="0" t="0" r="r" b="b"/>
            <a:pathLst>
              <a:path w="105" h="258">
                <a:moveTo>
                  <a:pt x="0" y="44"/>
                </a:moveTo>
                <a:lnTo>
                  <a:pt x="2" y="45"/>
                </a:lnTo>
                <a:lnTo>
                  <a:pt x="8" y="48"/>
                </a:lnTo>
                <a:lnTo>
                  <a:pt x="15" y="52"/>
                </a:lnTo>
                <a:lnTo>
                  <a:pt x="23" y="58"/>
                </a:lnTo>
                <a:lnTo>
                  <a:pt x="31" y="65"/>
                </a:lnTo>
                <a:lnTo>
                  <a:pt x="36" y="73"/>
                </a:lnTo>
                <a:lnTo>
                  <a:pt x="38" y="80"/>
                </a:lnTo>
                <a:lnTo>
                  <a:pt x="38" y="80"/>
                </a:lnTo>
                <a:lnTo>
                  <a:pt x="38" y="86"/>
                </a:lnTo>
                <a:lnTo>
                  <a:pt x="38" y="93"/>
                </a:lnTo>
                <a:lnTo>
                  <a:pt x="37" y="102"/>
                </a:lnTo>
                <a:lnTo>
                  <a:pt x="37" y="112"/>
                </a:lnTo>
                <a:lnTo>
                  <a:pt x="36" y="123"/>
                </a:lnTo>
                <a:lnTo>
                  <a:pt x="36" y="134"/>
                </a:lnTo>
                <a:lnTo>
                  <a:pt x="35" y="145"/>
                </a:lnTo>
                <a:lnTo>
                  <a:pt x="35" y="155"/>
                </a:lnTo>
                <a:lnTo>
                  <a:pt x="34" y="164"/>
                </a:lnTo>
                <a:lnTo>
                  <a:pt x="34" y="172"/>
                </a:lnTo>
                <a:lnTo>
                  <a:pt x="33" y="179"/>
                </a:lnTo>
                <a:lnTo>
                  <a:pt x="33" y="183"/>
                </a:lnTo>
                <a:lnTo>
                  <a:pt x="33" y="184"/>
                </a:lnTo>
                <a:lnTo>
                  <a:pt x="33" y="184"/>
                </a:lnTo>
                <a:lnTo>
                  <a:pt x="34" y="189"/>
                </a:lnTo>
                <a:lnTo>
                  <a:pt x="35" y="200"/>
                </a:lnTo>
                <a:lnTo>
                  <a:pt x="36" y="214"/>
                </a:lnTo>
                <a:lnTo>
                  <a:pt x="38" y="225"/>
                </a:lnTo>
                <a:lnTo>
                  <a:pt x="38" y="230"/>
                </a:lnTo>
                <a:lnTo>
                  <a:pt x="38" y="230"/>
                </a:lnTo>
                <a:lnTo>
                  <a:pt x="41" y="231"/>
                </a:lnTo>
                <a:lnTo>
                  <a:pt x="48" y="234"/>
                </a:lnTo>
                <a:lnTo>
                  <a:pt x="58" y="239"/>
                </a:lnTo>
                <a:lnTo>
                  <a:pt x="70" y="243"/>
                </a:lnTo>
                <a:lnTo>
                  <a:pt x="82" y="248"/>
                </a:lnTo>
                <a:lnTo>
                  <a:pt x="92" y="252"/>
                </a:lnTo>
                <a:lnTo>
                  <a:pt x="99" y="255"/>
                </a:lnTo>
                <a:lnTo>
                  <a:pt x="102" y="257"/>
                </a:lnTo>
                <a:lnTo>
                  <a:pt x="102" y="257"/>
                </a:lnTo>
                <a:lnTo>
                  <a:pt x="102" y="251"/>
                </a:lnTo>
                <a:lnTo>
                  <a:pt x="102" y="239"/>
                </a:lnTo>
                <a:lnTo>
                  <a:pt x="103" y="225"/>
                </a:lnTo>
                <a:lnTo>
                  <a:pt x="104" y="212"/>
                </a:lnTo>
                <a:lnTo>
                  <a:pt x="104" y="207"/>
                </a:lnTo>
                <a:lnTo>
                  <a:pt x="104" y="207"/>
                </a:lnTo>
                <a:lnTo>
                  <a:pt x="104" y="206"/>
                </a:lnTo>
                <a:lnTo>
                  <a:pt x="104" y="203"/>
                </a:lnTo>
                <a:lnTo>
                  <a:pt x="104" y="198"/>
                </a:lnTo>
                <a:lnTo>
                  <a:pt x="103" y="191"/>
                </a:lnTo>
                <a:lnTo>
                  <a:pt x="103" y="182"/>
                </a:lnTo>
                <a:lnTo>
                  <a:pt x="103" y="173"/>
                </a:lnTo>
                <a:lnTo>
                  <a:pt x="102" y="163"/>
                </a:lnTo>
                <a:lnTo>
                  <a:pt x="102" y="152"/>
                </a:lnTo>
                <a:lnTo>
                  <a:pt x="102" y="141"/>
                </a:lnTo>
                <a:lnTo>
                  <a:pt x="101" y="129"/>
                </a:lnTo>
                <a:lnTo>
                  <a:pt x="101" y="118"/>
                </a:lnTo>
                <a:lnTo>
                  <a:pt x="101" y="107"/>
                </a:lnTo>
                <a:lnTo>
                  <a:pt x="100" y="97"/>
                </a:lnTo>
                <a:lnTo>
                  <a:pt x="100" y="87"/>
                </a:lnTo>
                <a:lnTo>
                  <a:pt x="100" y="79"/>
                </a:lnTo>
                <a:lnTo>
                  <a:pt x="100" y="72"/>
                </a:lnTo>
                <a:lnTo>
                  <a:pt x="99" y="67"/>
                </a:lnTo>
                <a:lnTo>
                  <a:pt x="99" y="63"/>
                </a:lnTo>
                <a:lnTo>
                  <a:pt x="99" y="62"/>
                </a:lnTo>
                <a:lnTo>
                  <a:pt x="99" y="62"/>
                </a:lnTo>
                <a:lnTo>
                  <a:pt x="98" y="61"/>
                </a:lnTo>
                <a:lnTo>
                  <a:pt x="94" y="58"/>
                </a:lnTo>
                <a:lnTo>
                  <a:pt x="88" y="53"/>
                </a:lnTo>
                <a:lnTo>
                  <a:pt x="81" y="46"/>
                </a:lnTo>
                <a:lnTo>
                  <a:pt x="73" y="39"/>
                </a:lnTo>
                <a:lnTo>
                  <a:pt x="64" y="31"/>
                </a:lnTo>
                <a:lnTo>
                  <a:pt x="55" y="24"/>
                </a:lnTo>
                <a:lnTo>
                  <a:pt x="47" y="16"/>
                </a:lnTo>
                <a:lnTo>
                  <a:pt x="40" y="10"/>
                </a:lnTo>
                <a:lnTo>
                  <a:pt x="34" y="5"/>
                </a:lnTo>
                <a:lnTo>
                  <a:pt x="30" y="1"/>
                </a:lnTo>
                <a:lnTo>
                  <a:pt x="29" y="0"/>
                </a:lnTo>
                <a:lnTo>
                  <a:pt x="29" y="0"/>
                </a:lnTo>
                <a:lnTo>
                  <a:pt x="26" y="3"/>
                </a:lnTo>
                <a:lnTo>
                  <a:pt x="21" y="11"/>
                </a:lnTo>
                <a:lnTo>
                  <a:pt x="14" y="22"/>
                </a:lnTo>
                <a:lnTo>
                  <a:pt x="8" y="32"/>
                </a:lnTo>
                <a:lnTo>
                  <a:pt x="2" y="40"/>
                </a:lnTo>
                <a:lnTo>
                  <a:pt x="0" y="44"/>
                </a:lnTo>
                <a:lnTo>
                  <a:pt x="0" y="44"/>
                </a:lnTo>
                <a:lnTo>
                  <a:pt x="0" y="44"/>
                </a:lnTo>
              </a:path>
            </a:pathLst>
          </a:custGeom>
          <a:solidFill>
            <a:srgbClr val="A3A3A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24" name="Freeform 28"/>
          <p:cNvSpPr>
            <a:spLocks/>
          </p:cNvSpPr>
          <p:nvPr/>
        </p:nvSpPr>
        <p:spPr bwMode="auto">
          <a:xfrm>
            <a:off x="6511926" y="3646488"/>
            <a:ext cx="155575" cy="150812"/>
          </a:xfrm>
          <a:custGeom>
            <a:avLst/>
            <a:gdLst/>
            <a:ahLst/>
            <a:cxnLst>
              <a:cxn ang="0">
                <a:pos x="25" y="64"/>
              </a:cxn>
              <a:cxn ang="0">
                <a:pos x="24" y="69"/>
              </a:cxn>
              <a:cxn ang="0">
                <a:pos x="24" y="74"/>
              </a:cxn>
              <a:cxn ang="0">
                <a:pos x="23" y="79"/>
              </a:cxn>
              <a:cxn ang="0">
                <a:pos x="23" y="79"/>
              </a:cxn>
              <a:cxn ang="0">
                <a:pos x="31" y="75"/>
              </a:cxn>
              <a:cxn ang="0">
                <a:pos x="39" y="71"/>
              </a:cxn>
              <a:cxn ang="0">
                <a:pos x="47" y="68"/>
              </a:cxn>
              <a:cxn ang="0">
                <a:pos x="56" y="65"/>
              </a:cxn>
              <a:cxn ang="0">
                <a:pos x="64" y="62"/>
              </a:cxn>
              <a:cxn ang="0">
                <a:pos x="73" y="60"/>
              </a:cxn>
              <a:cxn ang="0">
                <a:pos x="82" y="60"/>
              </a:cxn>
              <a:cxn ang="0">
                <a:pos x="82" y="60"/>
              </a:cxn>
              <a:cxn ang="0">
                <a:pos x="77" y="54"/>
              </a:cxn>
              <a:cxn ang="0">
                <a:pos x="71" y="50"/>
              </a:cxn>
              <a:cxn ang="0">
                <a:pos x="66" y="46"/>
              </a:cxn>
              <a:cxn ang="0">
                <a:pos x="66" y="46"/>
              </a:cxn>
              <a:cxn ang="0">
                <a:pos x="57" y="47"/>
              </a:cxn>
              <a:cxn ang="0">
                <a:pos x="49" y="47"/>
              </a:cxn>
              <a:cxn ang="0">
                <a:pos x="43" y="45"/>
              </a:cxn>
              <a:cxn ang="0">
                <a:pos x="38" y="43"/>
              </a:cxn>
              <a:cxn ang="0">
                <a:pos x="33" y="40"/>
              </a:cxn>
              <a:cxn ang="0">
                <a:pos x="29" y="36"/>
              </a:cxn>
              <a:cxn ang="0">
                <a:pos x="25" y="32"/>
              </a:cxn>
              <a:cxn ang="0">
                <a:pos x="22" y="27"/>
              </a:cxn>
              <a:cxn ang="0">
                <a:pos x="19" y="22"/>
              </a:cxn>
              <a:cxn ang="0">
                <a:pos x="16" y="17"/>
              </a:cxn>
              <a:cxn ang="0">
                <a:pos x="12" y="13"/>
              </a:cxn>
              <a:cxn ang="0">
                <a:pos x="9" y="9"/>
              </a:cxn>
              <a:cxn ang="0">
                <a:pos x="5" y="4"/>
              </a:cxn>
              <a:cxn ang="0">
                <a:pos x="0" y="0"/>
              </a:cxn>
              <a:cxn ang="0">
                <a:pos x="0" y="0"/>
              </a:cxn>
              <a:cxn ang="0">
                <a:pos x="0" y="8"/>
              </a:cxn>
              <a:cxn ang="0">
                <a:pos x="1" y="15"/>
              </a:cxn>
              <a:cxn ang="0">
                <a:pos x="2" y="23"/>
              </a:cxn>
              <a:cxn ang="0">
                <a:pos x="4" y="31"/>
              </a:cxn>
              <a:cxn ang="0">
                <a:pos x="6" y="38"/>
              </a:cxn>
              <a:cxn ang="0">
                <a:pos x="10" y="46"/>
              </a:cxn>
              <a:cxn ang="0">
                <a:pos x="14" y="52"/>
              </a:cxn>
              <a:cxn ang="0">
                <a:pos x="19" y="58"/>
              </a:cxn>
              <a:cxn ang="0">
                <a:pos x="25" y="64"/>
              </a:cxn>
              <a:cxn ang="0">
                <a:pos x="25" y="64"/>
              </a:cxn>
              <a:cxn ang="0">
                <a:pos x="25" y="64"/>
              </a:cxn>
            </a:cxnLst>
            <a:rect l="0" t="0" r="r" b="b"/>
            <a:pathLst>
              <a:path w="83" h="80">
                <a:moveTo>
                  <a:pt x="25" y="64"/>
                </a:moveTo>
                <a:lnTo>
                  <a:pt x="24" y="69"/>
                </a:lnTo>
                <a:lnTo>
                  <a:pt x="24" y="74"/>
                </a:lnTo>
                <a:lnTo>
                  <a:pt x="23" y="79"/>
                </a:lnTo>
                <a:lnTo>
                  <a:pt x="23" y="79"/>
                </a:lnTo>
                <a:lnTo>
                  <a:pt x="31" y="75"/>
                </a:lnTo>
                <a:lnTo>
                  <a:pt x="39" y="71"/>
                </a:lnTo>
                <a:lnTo>
                  <a:pt x="47" y="68"/>
                </a:lnTo>
                <a:lnTo>
                  <a:pt x="56" y="65"/>
                </a:lnTo>
                <a:lnTo>
                  <a:pt x="64" y="62"/>
                </a:lnTo>
                <a:lnTo>
                  <a:pt x="73" y="60"/>
                </a:lnTo>
                <a:lnTo>
                  <a:pt x="82" y="60"/>
                </a:lnTo>
                <a:lnTo>
                  <a:pt x="82" y="60"/>
                </a:lnTo>
                <a:lnTo>
                  <a:pt x="77" y="54"/>
                </a:lnTo>
                <a:lnTo>
                  <a:pt x="71" y="50"/>
                </a:lnTo>
                <a:lnTo>
                  <a:pt x="66" y="46"/>
                </a:lnTo>
                <a:lnTo>
                  <a:pt x="66" y="46"/>
                </a:lnTo>
                <a:lnTo>
                  <a:pt x="57" y="47"/>
                </a:lnTo>
                <a:lnTo>
                  <a:pt x="49" y="47"/>
                </a:lnTo>
                <a:lnTo>
                  <a:pt x="43" y="45"/>
                </a:lnTo>
                <a:lnTo>
                  <a:pt x="38" y="43"/>
                </a:lnTo>
                <a:lnTo>
                  <a:pt x="33" y="40"/>
                </a:lnTo>
                <a:lnTo>
                  <a:pt x="29" y="36"/>
                </a:lnTo>
                <a:lnTo>
                  <a:pt x="25" y="32"/>
                </a:lnTo>
                <a:lnTo>
                  <a:pt x="22" y="27"/>
                </a:lnTo>
                <a:lnTo>
                  <a:pt x="19" y="22"/>
                </a:lnTo>
                <a:lnTo>
                  <a:pt x="16" y="17"/>
                </a:lnTo>
                <a:lnTo>
                  <a:pt x="12" y="13"/>
                </a:lnTo>
                <a:lnTo>
                  <a:pt x="9" y="9"/>
                </a:lnTo>
                <a:lnTo>
                  <a:pt x="5" y="4"/>
                </a:lnTo>
                <a:lnTo>
                  <a:pt x="0" y="0"/>
                </a:lnTo>
                <a:lnTo>
                  <a:pt x="0" y="0"/>
                </a:lnTo>
                <a:lnTo>
                  <a:pt x="0" y="8"/>
                </a:lnTo>
                <a:lnTo>
                  <a:pt x="1" y="15"/>
                </a:lnTo>
                <a:lnTo>
                  <a:pt x="2" y="23"/>
                </a:lnTo>
                <a:lnTo>
                  <a:pt x="4" y="31"/>
                </a:lnTo>
                <a:lnTo>
                  <a:pt x="6" y="38"/>
                </a:lnTo>
                <a:lnTo>
                  <a:pt x="10" y="46"/>
                </a:lnTo>
                <a:lnTo>
                  <a:pt x="14" y="52"/>
                </a:lnTo>
                <a:lnTo>
                  <a:pt x="19" y="58"/>
                </a:lnTo>
                <a:lnTo>
                  <a:pt x="25" y="64"/>
                </a:lnTo>
                <a:lnTo>
                  <a:pt x="25" y="64"/>
                </a:lnTo>
                <a:lnTo>
                  <a:pt x="25" y="64"/>
                </a:lnTo>
              </a:path>
            </a:pathLst>
          </a:custGeom>
          <a:solidFill>
            <a:srgbClr val="DF9386"/>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25" name="Freeform 29"/>
          <p:cNvSpPr>
            <a:spLocks/>
          </p:cNvSpPr>
          <p:nvPr/>
        </p:nvSpPr>
        <p:spPr bwMode="auto">
          <a:xfrm>
            <a:off x="6508750" y="3832226"/>
            <a:ext cx="198438" cy="193675"/>
          </a:xfrm>
          <a:custGeom>
            <a:avLst/>
            <a:gdLst/>
            <a:ahLst/>
            <a:cxnLst>
              <a:cxn ang="0">
                <a:pos x="105" y="50"/>
              </a:cxn>
              <a:cxn ang="0">
                <a:pos x="97" y="50"/>
              </a:cxn>
              <a:cxn ang="0">
                <a:pos x="87" y="51"/>
              </a:cxn>
              <a:cxn ang="0">
                <a:pos x="78" y="51"/>
              </a:cxn>
              <a:cxn ang="0">
                <a:pos x="69" y="51"/>
              </a:cxn>
              <a:cxn ang="0">
                <a:pos x="69" y="51"/>
              </a:cxn>
              <a:cxn ang="0">
                <a:pos x="61" y="47"/>
              </a:cxn>
              <a:cxn ang="0">
                <a:pos x="53" y="44"/>
              </a:cxn>
              <a:cxn ang="0">
                <a:pos x="46" y="41"/>
              </a:cxn>
              <a:cxn ang="0">
                <a:pos x="40" y="39"/>
              </a:cxn>
              <a:cxn ang="0">
                <a:pos x="35" y="38"/>
              </a:cxn>
              <a:cxn ang="0">
                <a:pos x="30" y="37"/>
              </a:cxn>
              <a:cxn ang="0">
                <a:pos x="25" y="37"/>
              </a:cxn>
              <a:cxn ang="0">
                <a:pos x="21" y="38"/>
              </a:cxn>
              <a:cxn ang="0">
                <a:pos x="18" y="40"/>
              </a:cxn>
              <a:cxn ang="0">
                <a:pos x="15" y="42"/>
              </a:cxn>
              <a:cxn ang="0">
                <a:pos x="13" y="45"/>
              </a:cxn>
              <a:cxn ang="0">
                <a:pos x="11" y="49"/>
              </a:cxn>
              <a:cxn ang="0">
                <a:pos x="9" y="53"/>
              </a:cxn>
              <a:cxn ang="0">
                <a:pos x="8" y="58"/>
              </a:cxn>
              <a:cxn ang="0">
                <a:pos x="8" y="64"/>
              </a:cxn>
              <a:cxn ang="0">
                <a:pos x="7" y="70"/>
              </a:cxn>
              <a:cxn ang="0">
                <a:pos x="8" y="77"/>
              </a:cxn>
              <a:cxn ang="0">
                <a:pos x="8" y="85"/>
              </a:cxn>
              <a:cxn ang="0">
                <a:pos x="9" y="93"/>
              </a:cxn>
              <a:cxn ang="0">
                <a:pos x="10" y="102"/>
              </a:cxn>
              <a:cxn ang="0">
                <a:pos x="10" y="102"/>
              </a:cxn>
              <a:cxn ang="0">
                <a:pos x="7" y="95"/>
              </a:cxn>
              <a:cxn ang="0">
                <a:pos x="4" y="87"/>
              </a:cxn>
              <a:cxn ang="0">
                <a:pos x="2" y="80"/>
              </a:cxn>
              <a:cxn ang="0">
                <a:pos x="0" y="73"/>
              </a:cxn>
              <a:cxn ang="0">
                <a:pos x="0" y="65"/>
              </a:cxn>
              <a:cxn ang="0">
                <a:pos x="0" y="58"/>
              </a:cxn>
              <a:cxn ang="0">
                <a:pos x="1" y="51"/>
              </a:cxn>
              <a:cxn ang="0">
                <a:pos x="2" y="44"/>
              </a:cxn>
              <a:cxn ang="0">
                <a:pos x="5" y="38"/>
              </a:cxn>
              <a:cxn ang="0">
                <a:pos x="8" y="31"/>
              </a:cxn>
              <a:cxn ang="0">
                <a:pos x="12" y="25"/>
              </a:cxn>
              <a:cxn ang="0">
                <a:pos x="17" y="19"/>
              </a:cxn>
              <a:cxn ang="0">
                <a:pos x="23" y="14"/>
              </a:cxn>
              <a:cxn ang="0">
                <a:pos x="23" y="14"/>
              </a:cxn>
              <a:cxn ang="0">
                <a:pos x="23" y="9"/>
              </a:cxn>
              <a:cxn ang="0">
                <a:pos x="23" y="4"/>
              </a:cxn>
              <a:cxn ang="0">
                <a:pos x="24" y="0"/>
              </a:cxn>
              <a:cxn ang="0">
                <a:pos x="24" y="0"/>
              </a:cxn>
              <a:cxn ang="0">
                <a:pos x="28" y="7"/>
              </a:cxn>
              <a:cxn ang="0">
                <a:pos x="33" y="13"/>
              </a:cxn>
              <a:cxn ang="0">
                <a:pos x="38" y="19"/>
              </a:cxn>
              <a:cxn ang="0">
                <a:pos x="44" y="24"/>
              </a:cxn>
              <a:cxn ang="0">
                <a:pos x="50" y="28"/>
              </a:cxn>
              <a:cxn ang="0">
                <a:pos x="56" y="32"/>
              </a:cxn>
              <a:cxn ang="0">
                <a:pos x="63" y="36"/>
              </a:cxn>
              <a:cxn ang="0">
                <a:pos x="69" y="39"/>
              </a:cxn>
              <a:cxn ang="0">
                <a:pos x="76" y="41"/>
              </a:cxn>
              <a:cxn ang="0">
                <a:pos x="83" y="44"/>
              </a:cxn>
              <a:cxn ang="0">
                <a:pos x="91" y="46"/>
              </a:cxn>
              <a:cxn ang="0">
                <a:pos x="98" y="48"/>
              </a:cxn>
              <a:cxn ang="0">
                <a:pos x="105" y="50"/>
              </a:cxn>
              <a:cxn ang="0">
                <a:pos x="105" y="50"/>
              </a:cxn>
              <a:cxn ang="0">
                <a:pos x="105" y="50"/>
              </a:cxn>
            </a:cxnLst>
            <a:rect l="0" t="0" r="r" b="b"/>
            <a:pathLst>
              <a:path w="106" h="103">
                <a:moveTo>
                  <a:pt x="105" y="50"/>
                </a:moveTo>
                <a:lnTo>
                  <a:pt x="97" y="50"/>
                </a:lnTo>
                <a:lnTo>
                  <a:pt x="87" y="51"/>
                </a:lnTo>
                <a:lnTo>
                  <a:pt x="78" y="51"/>
                </a:lnTo>
                <a:lnTo>
                  <a:pt x="69" y="51"/>
                </a:lnTo>
                <a:lnTo>
                  <a:pt x="69" y="51"/>
                </a:lnTo>
                <a:lnTo>
                  <a:pt x="61" y="47"/>
                </a:lnTo>
                <a:lnTo>
                  <a:pt x="53" y="44"/>
                </a:lnTo>
                <a:lnTo>
                  <a:pt x="46" y="41"/>
                </a:lnTo>
                <a:lnTo>
                  <a:pt x="40" y="39"/>
                </a:lnTo>
                <a:lnTo>
                  <a:pt x="35" y="38"/>
                </a:lnTo>
                <a:lnTo>
                  <a:pt x="30" y="37"/>
                </a:lnTo>
                <a:lnTo>
                  <a:pt x="25" y="37"/>
                </a:lnTo>
                <a:lnTo>
                  <a:pt x="21" y="38"/>
                </a:lnTo>
                <a:lnTo>
                  <a:pt x="18" y="40"/>
                </a:lnTo>
                <a:lnTo>
                  <a:pt x="15" y="42"/>
                </a:lnTo>
                <a:lnTo>
                  <a:pt x="13" y="45"/>
                </a:lnTo>
                <a:lnTo>
                  <a:pt x="11" y="49"/>
                </a:lnTo>
                <a:lnTo>
                  <a:pt x="9" y="53"/>
                </a:lnTo>
                <a:lnTo>
                  <a:pt x="8" y="58"/>
                </a:lnTo>
                <a:lnTo>
                  <a:pt x="8" y="64"/>
                </a:lnTo>
                <a:lnTo>
                  <a:pt x="7" y="70"/>
                </a:lnTo>
                <a:lnTo>
                  <a:pt x="8" y="77"/>
                </a:lnTo>
                <a:lnTo>
                  <a:pt x="8" y="85"/>
                </a:lnTo>
                <a:lnTo>
                  <a:pt x="9" y="93"/>
                </a:lnTo>
                <a:lnTo>
                  <a:pt x="10" y="102"/>
                </a:lnTo>
                <a:lnTo>
                  <a:pt x="10" y="102"/>
                </a:lnTo>
                <a:lnTo>
                  <a:pt x="7" y="95"/>
                </a:lnTo>
                <a:lnTo>
                  <a:pt x="4" y="87"/>
                </a:lnTo>
                <a:lnTo>
                  <a:pt x="2" y="80"/>
                </a:lnTo>
                <a:lnTo>
                  <a:pt x="0" y="73"/>
                </a:lnTo>
                <a:lnTo>
                  <a:pt x="0" y="65"/>
                </a:lnTo>
                <a:lnTo>
                  <a:pt x="0" y="58"/>
                </a:lnTo>
                <a:lnTo>
                  <a:pt x="1" y="51"/>
                </a:lnTo>
                <a:lnTo>
                  <a:pt x="2" y="44"/>
                </a:lnTo>
                <a:lnTo>
                  <a:pt x="5" y="38"/>
                </a:lnTo>
                <a:lnTo>
                  <a:pt x="8" y="31"/>
                </a:lnTo>
                <a:lnTo>
                  <a:pt x="12" y="25"/>
                </a:lnTo>
                <a:lnTo>
                  <a:pt x="17" y="19"/>
                </a:lnTo>
                <a:lnTo>
                  <a:pt x="23" y="14"/>
                </a:lnTo>
                <a:lnTo>
                  <a:pt x="23" y="14"/>
                </a:lnTo>
                <a:lnTo>
                  <a:pt x="23" y="9"/>
                </a:lnTo>
                <a:lnTo>
                  <a:pt x="23" y="4"/>
                </a:lnTo>
                <a:lnTo>
                  <a:pt x="24" y="0"/>
                </a:lnTo>
                <a:lnTo>
                  <a:pt x="24" y="0"/>
                </a:lnTo>
                <a:lnTo>
                  <a:pt x="28" y="7"/>
                </a:lnTo>
                <a:lnTo>
                  <a:pt x="33" y="13"/>
                </a:lnTo>
                <a:lnTo>
                  <a:pt x="38" y="19"/>
                </a:lnTo>
                <a:lnTo>
                  <a:pt x="44" y="24"/>
                </a:lnTo>
                <a:lnTo>
                  <a:pt x="50" y="28"/>
                </a:lnTo>
                <a:lnTo>
                  <a:pt x="56" y="32"/>
                </a:lnTo>
                <a:lnTo>
                  <a:pt x="63" y="36"/>
                </a:lnTo>
                <a:lnTo>
                  <a:pt x="69" y="39"/>
                </a:lnTo>
                <a:lnTo>
                  <a:pt x="76" y="41"/>
                </a:lnTo>
                <a:lnTo>
                  <a:pt x="83" y="44"/>
                </a:lnTo>
                <a:lnTo>
                  <a:pt x="91" y="46"/>
                </a:lnTo>
                <a:lnTo>
                  <a:pt x="98" y="48"/>
                </a:lnTo>
                <a:lnTo>
                  <a:pt x="105" y="50"/>
                </a:lnTo>
                <a:lnTo>
                  <a:pt x="105" y="50"/>
                </a:lnTo>
                <a:lnTo>
                  <a:pt x="105" y="50"/>
                </a:lnTo>
              </a:path>
            </a:pathLst>
          </a:custGeom>
          <a:solidFill>
            <a:srgbClr val="DF9386"/>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26" name="Freeform 30"/>
          <p:cNvSpPr>
            <a:spLocks/>
          </p:cNvSpPr>
          <p:nvPr/>
        </p:nvSpPr>
        <p:spPr bwMode="auto">
          <a:xfrm>
            <a:off x="6564314" y="3521076"/>
            <a:ext cx="250825" cy="587375"/>
          </a:xfrm>
          <a:custGeom>
            <a:avLst/>
            <a:gdLst/>
            <a:ahLst/>
            <a:cxnLst>
              <a:cxn ang="0">
                <a:pos x="115" y="266"/>
              </a:cxn>
              <a:cxn ang="0">
                <a:pos x="105" y="282"/>
              </a:cxn>
              <a:cxn ang="0">
                <a:pos x="92" y="295"/>
              </a:cxn>
              <a:cxn ang="0">
                <a:pos x="78" y="305"/>
              </a:cxn>
              <a:cxn ang="0">
                <a:pos x="62" y="311"/>
              </a:cxn>
              <a:cxn ang="0">
                <a:pos x="45" y="312"/>
              </a:cxn>
              <a:cxn ang="0">
                <a:pos x="28" y="308"/>
              </a:cxn>
              <a:cxn ang="0">
                <a:pos x="11" y="298"/>
              </a:cxn>
              <a:cxn ang="0">
                <a:pos x="0" y="288"/>
              </a:cxn>
              <a:cxn ang="0">
                <a:pos x="24" y="287"/>
              </a:cxn>
              <a:cxn ang="0">
                <a:pos x="46" y="284"/>
              </a:cxn>
              <a:cxn ang="0">
                <a:pos x="65" y="276"/>
              </a:cxn>
              <a:cxn ang="0">
                <a:pos x="83" y="261"/>
              </a:cxn>
              <a:cxn ang="0">
                <a:pos x="87" y="248"/>
              </a:cxn>
              <a:cxn ang="0">
                <a:pos x="81" y="237"/>
              </a:cxn>
              <a:cxn ang="0">
                <a:pos x="96" y="222"/>
              </a:cxn>
              <a:cxn ang="0">
                <a:pos x="105" y="205"/>
              </a:cxn>
              <a:cxn ang="0">
                <a:pos x="108" y="185"/>
              </a:cxn>
              <a:cxn ang="0">
                <a:pos x="105" y="166"/>
              </a:cxn>
              <a:cxn ang="0">
                <a:pos x="95" y="149"/>
              </a:cxn>
              <a:cxn ang="0">
                <a:pos x="85" y="140"/>
              </a:cxn>
              <a:cxn ang="0">
                <a:pos x="95" y="120"/>
              </a:cxn>
              <a:cxn ang="0">
                <a:pos x="97" y="102"/>
              </a:cxn>
              <a:cxn ang="0">
                <a:pos x="90" y="86"/>
              </a:cxn>
              <a:cxn ang="0">
                <a:pos x="78" y="72"/>
              </a:cxn>
              <a:cxn ang="0">
                <a:pos x="61" y="57"/>
              </a:cxn>
              <a:cxn ang="0">
                <a:pos x="66" y="42"/>
              </a:cxn>
              <a:cxn ang="0">
                <a:pos x="66" y="26"/>
              </a:cxn>
              <a:cxn ang="0">
                <a:pos x="57" y="16"/>
              </a:cxn>
              <a:cxn ang="0">
                <a:pos x="42" y="10"/>
              </a:cxn>
              <a:cxn ang="0">
                <a:pos x="24" y="6"/>
              </a:cxn>
              <a:cxn ang="0">
                <a:pos x="24" y="3"/>
              </a:cxn>
              <a:cxn ang="0">
                <a:pos x="42" y="0"/>
              </a:cxn>
              <a:cxn ang="0">
                <a:pos x="57" y="0"/>
              </a:cxn>
              <a:cxn ang="0">
                <a:pos x="72" y="4"/>
              </a:cxn>
              <a:cxn ang="0">
                <a:pos x="84" y="11"/>
              </a:cxn>
              <a:cxn ang="0">
                <a:pos x="95" y="20"/>
              </a:cxn>
              <a:cxn ang="0">
                <a:pos x="104" y="32"/>
              </a:cxn>
              <a:cxn ang="0">
                <a:pos x="112" y="46"/>
              </a:cxn>
              <a:cxn ang="0">
                <a:pos x="118" y="61"/>
              </a:cxn>
              <a:cxn ang="0">
                <a:pos x="124" y="78"/>
              </a:cxn>
              <a:cxn ang="0">
                <a:pos x="128" y="95"/>
              </a:cxn>
              <a:cxn ang="0">
                <a:pos x="130" y="114"/>
              </a:cxn>
              <a:cxn ang="0">
                <a:pos x="132" y="133"/>
              </a:cxn>
              <a:cxn ang="0">
                <a:pos x="133" y="152"/>
              </a:cxn>
              <a:cxn ang="0">
                <a:pos x="133" y="170"/>
              </a:cxn>
              <a:cxn ang="0">
                <a:pos x="132" y="188"/>
              </a:cxn>
              <a:cxn ang="0">
                <a:pos x="130" y="205"/>
              </a:cxn>
              <a:cxn ang="0">
                <a:pos x="128" y="221"/>
              </a:cxn>
              <a:cxn ang="0">
                <a:pos x="126" y="236"/>
              </a:cxn>
              <a:cxn ang="0">
                <a:pos x="122" y="248"/>
              </a:cxn>
              <a:cxn ang="0">
                <a:pos x="120" y="255"/>
              </a:cxn>
            </a:cxnLst>
            <a:rect l="0" t="0" r="r" b="b"/>
            <a:pathLst>
              <a:path w="134" h="313">
                <a:moveTo>
                  <a:pt x="120" y="255"/>
                </a:moveTo>
                <a:lnTo>
                  <a:pt x="118" y="261"/>
                </a:lnTo>
                <a:lnTo>
                  <a:pt x="115" y="266"/>
                </a:lnTo>
                <a:lnTo>
                  <a:pt x="112" y="272"/>
                </a:lnTo>
                <a:lnTo>
                  <a:pt x="108" y="277"/>
                </a:lnTo>
                <a:lnTo>
                  <a:pt x="105" y="282"/>
                </a:lnTo>
                <a:lnTo>
                  <a:pt x="101" y="287"/>
                </a:lnTo>
                <a:lnTo>
                  <a:pt x="97" y="291"/>
                </a:lnTo>
                <a:lnTo>
                  <a:pt x="92" y="295"/>
                </a:lnTo>
                <a:lnTo>
                  <a:pt x="87" y="299"/>
                </a:lnTo>
                <a:lnTo>
                  <a:pt x="83" y="302"/>
                </a:lnTo>
                <a:lnTo>
                  <a:pt x="78" y="305"/>
                </a:lnTo>
                <a:lnTo>
                  <a:pt x="72" y="307"/>
                </a:lnTo>
                <a:lnTo>
                  <a:pt x="67" y="309"/>
                </a:lnTo>
                <a:lnTo>
                  <a:pt x="62" y="311"/>
                </a:lnTo>
                <a:lnTo>
                  <a:pt x="56" y="312"/>
                </a:lnTo>
                <a:lnTo>
                  <a:pt x="50" y="312"/>
                </a:lnTo>
                <a:lnTo>
                  <a:pt x="45" y="312"/>
                </a:lnTo>
                <a:lnTo>
                  <a:pt x="39" y="311"/>
                </a:lnTo>
                <a:lnTo>
                  <a:pt x="33" y="310"/>
                </a:lnTo>
                <a:lnTo>
                  <a:pt x="28" y="308"/>
                </a:lnTo>
                <a:lnTo>
                  <a:pt x="22" y="305"/>
                </a:lnTo>
                <a:lnTo>
                  <a:pt x="16" y="302"/>
                </a:lnTo>
                <a:lnTo>
                  <a:pt x="11" y="298"/>
                </a:lnTo>
                <a:lnTo>
                  <a:pt x="5" y="293"/>
                </a:lnTo>
                <a:lnTo>
                  <a:pt x="0" y="288"/>
                </a:lnTo>
                <a:lnTo>
                  <a:pt x="0" y="288"/>
                </a:lnTo>
                <a:lnTo>
                  <a:pt x="8" y="288"/>
                </a:lnTo>
                <a:lnTo>
                  <a:pt x="16" y="288"/>
                </a:lnTo>
                <a:lnTo>
                  <a:pt x="24" y="287"/>
                </a:lnTo>
                <a:lnTo>
                  <a:pt x="32" y="287"/>
                </a:lnTo>
                <a:lnTo>
                  <a:pt x="39" y="286"/>
                </a:lnTo>
                <a:lnTo>
                  <a:pt x="46" y="284"/>
                </a:lnTo>
                <a:lnTo>
                  <a:pt x="52" y="282"/>
                </a:lnTo>
                <a:lnTo>
                  <a:pt x="59" y="279"/>
                </a:lnTo>
                <a:lnTo>
                  <a:pt x="65" y="276"/>
                </a:lnTo>
                <a:lnTo>
                  <a:pt x="71" y="272"/>
                </a:lnTo>
                <a:lnTo>
                  <a:pt x="77" y="267"/>
                </a:lnTo>
                <a:lnTo>
                  <a:pt x="83" y="261"/>
                </a:lnTo>
                <a:lnTo>
                  <a:pt x="89" y="254"/>
                </a:lnTo>
                <a:lnTo>
                  <a:pt x="89" y="254"/>
                </a:lnTo>
                <a:lnTo>
                  <a:pt x="87" y="248"/>
                </a:lnTo>
                <a:lnTo>
                  <a:pt x="84" y="243"/>
                </a:lnTo>
                <a:lnTo>
                  <a:pt x="81" y="237"/>
                </a:lnTo>
                <a:lnTo>
                  <a:pt x="81" y="237"/>
                </a:lnTo>
                <a:lnTo>
                  <a:pt x="87" y="233"/>
                </a:lnTo>
                <a:lnTo>
                  <a:pt x="92" y="228"/>
                </a:lnTo>
                <a:lnTo>
                  <a:pt x="96" y="222"/>
                </a:lnTo>
                <a:lnTo>
                  <a:pt x="100" y="217"/>
                </a:lnTo>
                <a:lnTo>
                  <a:pt x="103" y="211"/>
                </a:lnTo>
                <a:lnTo>
                  <a:pt x="105" y="205"/>
                </a:lnTo>
                <a:lnTo>
                  <a:pt x="107" y="198"/>
                </a:lnTo>
                <a:lnTo>
                  <a:pt x="108" y="192"/>
                </a:lnTo>
                <a:lnTo>
                  <a:pt x="108" y="185"/>
                </a:lnTo>
                <a:lnTo>
                  <a:pt x="108" y="179"/>
                </a:lnTo>
                <a:lnTo>
                  <a:pt x="107" y="172"/>
                </a:lnTo>
                <a:lnTo>
                  <a:pt x="105" y="166"/>
                </a:lnTo>
                <a:lnTo>
                  <a:pt x="102" y="160"/>
                </a:lnTo>
                <a:lnTo>
                  <a:pt x="99" y="155"/>
                </a:lnTo>
                <a:lnTo>
                  <a:pt x="95" y="149"/>
                </a:lnTo>
                <a:lnTo>
                  <a:pt x="90" y="145"/>
                </a:lnTo>
                <a:lnTo>
                  <a:pt x="85" y="140"/>
                </a:lnTo>
                <a:lnTo>
                  <a:pt x="85" y="140"/>
                </a:lnTo>
                <a:lnTo>
                  <a:pt x="89" y="133"/>
                </a:lnTo>
                <a:lnTo>
                  <a:pt x="93" y="126"/>
                </a:lnTo>
                <a:lnTo>
                  <a:pt x="95" y="120"/>
                </a:lnTo>
                <a:lnTo>
                  <a:pt x="97" y="114"/>
                </a:lnTo>
                <a:lnTo>
                  <a:pt x="97" y="108"/>
                </a:lnTo>
                <a:lnTo>
                  <a:pt x="97" y="102"/>
                </a:lnTo>
                <a:lnTo>
                  <a:pt x="95" y="97"/>
                </a:lnTo>
                <a:lnTo>
                  <a:pt x="93" y="91"/>
                </a:lnTo>
                <a:lnTo>
                  <a:pt x="90" y="86"/>
                </a:lnTo>
                <a:lnTo>
                  <a:pt x="87" y="81"/>
                </a:lnTo>
                <a:lnTo>
                  <a:pt x="83" y="77"/>
                </a:lnTo>
                <a:lnTo>
                  <a:pt x="78" y="72"/>
                </a:lnTo>
                <a:lnTo>
                  <a:pt x="73" y="67"/>
                </a:lnTo>
                <a:lnTo>
                  <a:pt x="67" y="62"/>
                </a:lnTo>
                <a:lnTo>
                  <a:pt x="61" y="57"/>
                </a:lnTo>
                <a:lnTo>
                  <a:pt x="61" y="57"/>
                </a:lnTo>
                <a:lnTo>
                  <a:pt x="64" y="49"/>
                </a:lnTo>
                <a:lnTo>
                  <a:pt x="66" y="42"/>
                </a:lnTo>
                <a:lnTo>
                  <a:pt x="67" y="35"/>
                </a:lnTo>
                <a:lnTo>
                  <a:pt x="67" y="30"/>
                </a:lnTo>
                <a:lnTo>
                  <a:pt x="66" y="26"/>
                </a:lnTo>
                <a:lnTo>
                  <a:pt x="64" y="22"/>
                </a:lnTo>
                <a:lnTo>
                  <a:pt x="61" y="19"/>
                </a:lnTo>
                <a:lnTo>
                  <a:pt x="57" y="16"/>
                </a:lnTo>
                <a:lnTo>
                  <a:pt x="52" y="14"/>
                </a:lnTo>
                <a:lnTo>
                  <a:pt x="47" y="12"/>
                </a:lnTo>
                <a:lnTo>
                  <a:pt x="42" y="10"/>
                </a:lnTo>
                <a:lnTo>
                  <a:pt x="36" y="9"/>
                </a:lnTo>
                <a:lnTo>
                  <a:pt x="30" y="7"/>
                </a:lnTo>
                <a:lnTo>
                  <a:pt x="24" y="6"/>
                </a:lnTo>
                <a:lnTo>
                  <a:pt x="17" y="5"/>
                </a:lnTo>
                <a:lnTo>
                  <a:pt x="17" y="5"/>
                </a:lnTo>
                <a:lnTo>
                  <a:pt x="24" y="3"/>
                </a:lnTo>
                <a:lnTo>
                  <a:pt x="30" y="1"/>
                </a:lnTo>
                <a:lnTo>
                  <a:pt x="36" y="0"/>
                </a:lnTo>
                <a:lnTo>
                  <a:pt x="42" y="0"/>
                </a:lnTo>
                <a:lnTo>
                  <a:pt x="47" y="0"/>
                </a:lnTo>
                <a:lnTo>
                  <a:pt x="52" y="0"/>
                </a:lnTo>
                <a:lnTo>
                  <a:pt x="57" y="0"/>
                </a:lnTo>
                <a:lnTo>
                  <a:pt x="62" y="1"/>
                </a:lnTo>
                <a:lnTo>
                  <a:pt x="67" y="2"/>
                </a:lnTo>
                <a:lnTo>
                  <a:pt x="72" y="4"/>
                </a:lnTo>
                <a:lnTo>
                  <a:pt x="76" y="6"/>
                </a:lnTo>
                <a:lnTo>
                  <a:pt x="80" y="8"/>
                </a:lnTo>
                <a:lnTo>
                  <a:pt x="84" y="11"/>
                </a:lnTo>
                <a:lnTo>
                  <a:pt x="88" y="14"/>
                </a:lnTo>
                <a:lnTo>
                  <a:pt x="91" y="17"/>
                </a:lnTo>
                <a:lnTo>
                  <a:pt x="95" y="20"/>
                </a:lnTo>
                <a:lnTo>
                  <a:pt x="98" y="24"/>
                </a:lnTo>
                <a:lnTo>
                  <a:pt x="101" y="28"/>
                </a:lnTo>
                <a:lnTo>
                  <a:pt x="104" y="32"/>
                </a:lnTo>
                <a:lnTo>
                  <a:pt x="107" y="37"/>
                </a:lnTo>
                <a:lnTo>
                  <a:pt x="110" y="41"/>
                </a:lnTo>
                <a:lnTo>
                  <a:pt x="112" y="46"/>
                </a:lnTo>
                <a:lnTo>
                  <a:pt x="114" y="51"/>
                </a:lnTo>
                <a:lnTo>
                  <a:pt x="116" y="56"/>
                </a:lnTo>
                <a:lnTo>
                  <a:pt x="118" y="61"/>
                </a:lnTo>
                <a:lnTo>
                  <a:pt x="120" y="67"/>
                </a:lnTo>
                <a:lnTo>
                  <a:pt x="122" y="73"/>
                </a:lnTo>
                <a:lnTo>
                  <a:pt x="124" y="78"/>
                </a:lnTo>
                <a:lnTo>
                  <a:pt x="125" y="83"/>
                </a:lnTo>
                <a:lnTo>
                  <a:pt x="126" y="89"/>
                </a:lnTo>
                <a:lnTo>
                  <a:pt x="128" y="95"/>
                </a:lnTo>
                <a:lnTo>
                  <a:pt x="129" y="101"/>
                </a:lnTo>
                <a:lnTo>
                  <a:pt x="130" y="107"/>
                </a:lnTo>
                <a:lnTo>
                  <a:pt x="130" y="114"/>
                </a:lnTo>
                <a:lnTo>
                  <a:pt x="131" y="120"/>
                </a:lnTo>
                <a:lnTo>
                  <a:pt x="132" y="126"/>
                </a:lnTo>
                <a:lnTo>
                  <a:pt x="132" y="133"/>
                </a:lnTo>
                <a:lnTo>
                  <a:pt x="132" y="139"/>
                </a:lnTo>
                <a:lnTo>
                  <a:pt x="133" y="145"/>
                </a:lnTo>
                <a:lnTo>
                  <a:pt x="133" y="152"/>
                </a:lnTo>
                <a:lnTo>
                  <a:pt x="133" y="158"/>
                </a:lnTo>
                <a:lnTo>
                  <a:pt x="133" y="164"/>
                </a:lnTo>
                <a:lnTo>
                  <a:pt x="133" y="170"/>
                </a:lnTo>
                <a:lnTo>
                  <a:pt x="133" y="176"/>
                </a:lnTo>
                <a:lnTo>
                  <a:pt x="132" y="182"/>
                </a:lnTo>
                <a:lnTo>
                  <a:pt x="132" y="188"/>
                </a:lnTo>
                <a:lnTo>
                  <a:pt x="132" y="194"/>
                </a:lnTo>
                <a:lnTo>
                  <a:pt x="131" y="200"/>
                </a:lnTo>
                <a:lnTo>
                  <a:pt x="130" y="205"/>
                </a:lnTo>
                <a:lnTo>
                  <a:pt x="130" y="211"/>
                </a:lnTo>
                <a:lnTo>
                  <a:pt x="129" y="216"/>
                </a:lnTo>
                <a:lnTo>
                  <a:pt x="128" y="221"/>
                </a:lnTo>
                <a:lnTo>
                  <a:pt x="127" y="226"/>
                </a:lnTo>
                <a:lnTo>
                  <a:pt x="126" y="231"/>
                </a:lnTo>
                <a:lnTo>
                  <a:pt x="126" y="236"/>
                </a:lnTo>
                <a:lnTo>
                  <a:pt x="125" y="240"/>
                </a:lnTo>
                <a:lnTo>
                  <a:pt x="123" y="244"/>
                </a:lnTo>
                <a:lnTo>
                  <a:pt x="122" y="248"/>
                </a:lnTo>
                <a:lnTo>
                  <a:pt x="121" y="251"/>
                </a:lnTo>
                <a:lnTo>
                  <a:pt x="120" y="255"/>
                </a:lnTo>
                <a:lnTo>
                  <a:pt x="120" y="255"/>
                </a:lnTo>
                <a:lnTo>
                  <a:pt x="120" y="255"/>
                </a:lnTo>
              </a:path>
            </a:pathLst>
          </a:custGeom>
          <a:solidFill>
            <a:srgbClr val="DF9386"/>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27" name="Freeform 31"/>
          <p:cNvSpPr>
            <a:spLocks/>
          </p:cNvSpPr>
          <p:nvPr/>
        </p:nvSpPr>
        <p:spPr bwMode="auto">
          <a:xfrm>
            <a:off x="5429250" y="2249488"/>
            <a:ext cx="711200" cy="1454150"/>
          </a:xfrm>
          <a:custGeom>
            <a:avLst/>
            <a:gdLst/>
            <a:ahLst/>
            <a:cxnLst>
              <a:cxn ang="0">
                <a:pos x="10" y="343"/>
              </a:cxn>
              <a:cxn ang="0">
                <a:pos x="6" y="381"/>
              </a:cxn>
              <a:cxn ang="0">
                <a:pos x="3" y="421"/>
              </a:cxn>
              <a:cxn ang="0">
                <a:pos x="1" y="460"/>
              </a:cxn>
              <a:cxn ang="0">
                <a:pos x="0" y="499"/>
              </a:cxn>
              <a:cxn ang="0">
                <a:pos x="1" y="537"/>
              </a:cxn>
              <a:cxn ang="0">
                <a:pos x="2" y="572"/>
              </a:cxn>
              <a:cxn ang="0">
                <a:pos x="5" y="604"/>
              </a:cxn>
              <a:cxn ang="0">
                <a:pos x="9" y="627"/>
              </a:cxn>
              <a:cxn ang="0">
                <a:pos x="24" y="675"/>
              </a:cxn>
              <a:cxn ang="0">
                <a:pos x="45" y="718"/>
              </a:cxn>
              <a:cxn ang="0">
                <a:pos x="66" y="752"/>
              </a:cxn>
              <a:cxn ang="0">
                <a:pos x="80" y="771"/>
              </a:cxn>
              <a:cxn ang="0">
                <a:pos x="83" y="774"/>
              </a:cxn>
              <a:cxn ang="0">
                <a:pos x="91" y="764"/>
              </a:cxn>
              <a:cxn ang="0">
                <a:pos x="109" y="743"/>
              </a:cxn>
              <a:cxn ang="0">
                <a:pos x="134" y="713"/>
              </a:cxn>
              <a:cxn ang="0">
                <a:pos x="164" y="677"/>
              </a:cxn>
              <a:cxn ang="0">
                <a:pos x="197" y="639"/>
              </a:cxn>
              <a:cxn ang="0">
                <a:pos x="229" y="601"/>
              </a:cxn>
              <a:cxn ang="0">
                <a:pos x="260" y="568"/>
              </a:cxn>
              <a:cxn ang="0">
                <a:pos x="284" y="543"/>
              </a:cxn>
              <a:cxn ang="0">
                <a:pos x="303" y="527"/>
              </a:cxn>
              <a:cxn ang="0">
                <a:pos x="328" y="506"/>
              </a:cxn>
              <a:cxn ang="0">
                <a:pos x="352" y="477"/>
              </a:cxn>
              <a:cxn ang="0">
                <a:pos x="364" y="446"/>
              </a:cxn>
              <a:cxn ang="0">
                <a:pos x="366" y="424"/>
              </a:cxn>
              <a:cxn ang="0">
                <a:pos x="367" y="397"/>
              </a:cxn>
              <a:cxn ang="0">
                <a:pos x="369" y="356"/>
              </a:cxn>
              <a:cxn ang="0">
                <a:pos x="371" y="307"/>
              </a:cxn>
              <a:cxn ang="0">
                <a:pos x="374" y="255"/>
              </a:cxn>
              <a:cxn ang="0">
                <a:pos x="376" y="209"/>
              </a:cxn>
              <a:cxn ang="0">
                <a:pos x="378" y="172"/>
              </a:cxn>
              <a:cxn ang="0">
                <a:pos x="379" y="152"/>
              </a:cxn>
              <a:cxn ang="0">
                <a:pos x="374" y="142"/>
              </a:cxn>
              <a:cxn ang="0">
                <a:pos x="359" y="115"/>
              </a:cxn>
              <a:cxn ang="0">
                <a:pos x="340" y="84"/>
              </a:cxn>
              <a:cxn ang="0">
                <a:pos x="318" y="53"/>
              </a:cxn>
              <a:cxn ang="0">
                <a:pos x="294" y="26"/>
              </a:cxn>
              <a:cxn ang="0">
                <a:pos x="268" y="7"/>
              </a:cxn>
              <a:cxn ang="0">
                <a:pos x="239" y="0"/>
              </a:cxn>
              <a:cxn ang="0">
                <a:pos x="215" y="4"/>
              </a:cxn>
              <a:cxn ang="0">
                <a:pos x="186" y="15"/>
              </a:cxn>
              <a:cxn ang="0">
                <a:pos x="159" y="32"/>
              </a:cxn>
              <a:cxn ang="0">
                <a:pos x="134" y="54"/>
              </a:cxn>
              <a:cxn ang="0">
                <a:pos x="111" y="80"/>
              </a:cxn>
              <a:cxn ang="0">
                <a:pos x="91" y="109"/>
              </a:cxn>
              <a:cxn ang="0">
                <a:pos x="73" y="140"/>
              </a:cxn>
              <a:cxn ang="0">
                <a:pos x="57" y="172"/>
              </a:cxn>
              <a:cxn ang="0">
                <a:pos x="43" y="205"/>
              </a:cxn>
              <a:cxn ang="0">
                <a:pos x="32" y="238"/>
              </a:cxn>
              <a:cxn ang="0">
                <a:pos x="23" y="269"/>
              </a:cxn>
              <a:cxn ang="0">
                <a:pos x="17" y="299"/>
              </a:cxn>
              <a:cxn ang="0">
                <a:pos x="14" y="315"/>
              </a:cxn>
            </a:cxnLst>
            <a:rect l="0" t="0" r="r" b="b"/>
            <a:pathLst>
              <a:path w="380" h="776">
                <a:moveTo>
                  <a:pt x="14" y="315"/>
                </a:moveTo>
                <a:lnTo>
                  <a:pt x="13" y="322"/>
                </a:lnTo>
                <a:lnTo>
                  <a:pt x="12" y="329"/>
                </a:lnTo>
                <a:lnTo>
                  <a:pt x="11" y="336"/>
                </a:lnTo>
                <a:lnTo>
                  <a:pt x="10" y="343"/>
                </a:lnTo>
                <a:lnTo>
                  <a:pt x="9" y="351"/>
                </a:lnTo>
                <a:lnTo>
                  <a:pt x="9" y="358"/>
                </a:lnTo>
                <a:lnTo>
                  <a:pt x="8" y="366"/>
                </a:lnTo>
                <a:lnTo>
                  <a:pt x="7" y="374"/>
                </a:lnTo>
                <a:lnTo>
                  <a:pt x="6" y="381"/>
                </a:lnTo>
                <a:lnTo>
                  <a:pt x="6" y="389"/>
                </a:lnTo>
                <a:lnTo>
                  <a:pt x="5" y="397"/>
                </a:lnTo>
                <a:lnTo>
                  <a:pt x="4" y="405"/>
                </a:lnTo>
                <a:lnTo>
                  <a:pt x="4" y="413"/>
                </a:lnTo>
                <a:lnTo>
                  <a:pt x="3" y="421"/>
                </a:lnTo>
                <a:lnTo>
                  <a:pt x="3" y="429"/>
                </a:lnTo>
                <a:lnTo>
                  <a:pt x="2" y="437"/>
                </a:lnTo>
                <a:lnTo>
                  <a:pt x="2" y="444"/>
                </a:lnTo>
                <a:lnTo>
                  <a:pt x="2" y="452"/>
                </a:lnTo>
                <a:lnTo>
                  <a:pt x="1" y="460"/>
                </a:lnTo>
                <a:lnTo>
                  <a:pt x="1" y="468"/>
                </a:lnTo>
                <a:lnTo>
                  <a:pt x="1" y="476"/>
                </a:lnTo>
                <a:lnTo>
                  <a:pt x="1" y="484"/>
                </a:lnTo>
                <a:lnTo>
                  <a:pt x="0" y="492"/>
                </a:lnTo>
                <a:lnTo>
                  <a:pt x="0" y="499"/>
                </a:lnTo>
                <a:lnTo>
                  <a:pt x="0" y="507"/>
                </a:lnTo>
                <a:lnTo>
                  <a:pt x="0" y="515"/>
                </a:lnTo>
                <a:lnTo>
                  <a:pt x="0" y="522"/>
                </a:lnTo>
                <a:lnTo>
                  <a:pt x="0" y="530"/>
                </a:lnTo>
                <a:lnTo>
                  <a:pt x="1" y="537"/>
                </a:lnTo>
                <a:lnTo>
                  <a:pt x="1" y="544"/>
                </a:lnTo>
                <a:lnTo>
                  <a:pt x="1" y="552"/>
                </a:lnTo>
                <a:lnTo>
                  <a:pt x="1" y="559"/>
                </a:lnTo>
                <a:lnTo>
                  <a:pt x="2" y="566"/>
                </a:lnTo>
                <a:lnTo>
                  <a:pt x="2" y="572"/>
                </a:lnTo>
                <a:lnTo>
                  <a:pt x="3" y="579"/>
                </a:lnTo>
                <a:lnTo>
                  <a:pt x="3" y="586"/>
                </a:lnTo>
                <a:lnTo>
                  <a:pt x="4" y="592"/>
                </a:lnTo>
                <a:lnTo>
                  <a:pt x="5" y="598"/>
                </a:lnTo>
                <a:lnTo>
                  <a:pt x="5" y="604"/>
                </a:lnTo>
                <a:lnTo>
                  <a:pt x="6" y="610"/>
                </a:lnTo>
                <a:lnTo>
                  <a:pt x="7" y="616"/>
                </a:lnTo>
                <a:lnTo>
                  <a:pt x="8" y="621"/>
                </a:lnTo>
                <a:lnTo>
                  <a:pt x="9" y="627"/>
                </a:lnTo>
                <a:lnTo>
                  <a:pt x="9" y="627"/>
                </a:lnTo>
                <a:lnTo>
                  <a:pt x="11" y="637"/>
                </a:lnTo>
                <a:lnTo>
                  <a:pt x="14" y="646"/>
                </a:lnTo>
                <a:lnTo>
                  <a:pt x="17" y="656"/>
                </a:lnTo>
                <a:lnTo>
                  <a:pt x="20" y="666"/>
                </a:lnTo>
                <a:lnTo>
                  <a:pt x="24" y="675"/>
                </a:lnTo>
                <a:lnTo>
                  <a:pt x="27" y="684"/>
                </a:lnTo>
                <a:lnTo>
                  <a:pt x="32" y="693"/>
                </a:lnTo>
                <a:lnTo>
                  <a:pt x="36" y="702"/>
                </a:lnTo>
                <a:lnTo>
                  <a:pt x="40" y="710"/>
                </a:lnTo>
                <a:lnTo>
                  <a:pt x="45" y="718"/>
                </a:lnTo>
                <a:lnTo>
                  <a:pt x="49" y="726"/>
                </a:lnTo>
                <a:lnTo>
                  <a:pt x="53" y="733"/>
                </a:lnTo>
                <a:lnTo>
                  <a:pt x="58" y="740"/>
                </a:lnTo>
                <a:lnTo>
                  <a:pt x="62" y="746"/>
                </a:lnTo>
                <a:lnTo>
                  <a:pt x="66" y="752"/>
                </a:lnTo>
                <a:lnTo>
                  <a:pt x="69" y="757"/>
                </a:lnTo>
                <a:lnTo>
                  <a:pt x="72" y="761"/>
                </a:lnTo>
                <a:lnTo>
                  <a:pt x="75" y="765"/>
                </a:lnTo>
                <a:lnTo>
                  <a:pt x="78" y="768"/>
                </a:lnTo>
                <a:lnTo>
                  <a:pt x="80" y="771"/>
                </a:lnTo>
                <a:lnTo>
                  <a:pt x="82" y="773"/>
                </a:lnTo>
                <a:lnTo>
                  <a:pt x="82" y="774"/>
                </a:lnTo>
                <a:lnTo>
                  <a:pt x="83" y="775"/>
                </a:lnTo>
                <a:lnTo>
                  <a:pt x="83" y="775"/>
                </a:lnTo>
                <a:lnTo>
                  <a:pt x="83" y="774"/>
                </a:lnTo>
                <a:lnTo>
                  <a:pt x="84" y="773"/>
                </a:lnTo>
                <a:lnTo>
                  <a:pt x="85" y="772"/>
                </a:lnTo>
                <a:lnTo>
                  <a:pt x="87" y="770"/>
                </a:lnTo>
                <a:lnTo>
                  <a:pt x="89" y="767"/>
                </a:lnTo>
                <a:lnTo>
                  <a:pt x="91" y="764"/>
                </a:lnTo>
                <a:lnTo>
                  <a:pt x="94" y="761"/>
                </a:lnTo>
                <a:lnTo>
                  <a:pt x="97" y="758"/>
                </a:lnTo>
                <a:lnTo>
                  <a:pt x="101" y="753"/>
                </a:lnTo>
                <a:lnTo>
                  <a:pt x="105" y="749"/>
                </a:lnTo>
                <a:lnTo>
                  <a:pt x="109" y="743"/>
                </a:lnTo>
                <a:lnTo>
                  <a:pt x="114" y="738"/>
                </a:lnTo>
                <a:lnTo>
                  <a:pt x="118" y="732"/>
                </a:lnTo>
                <a:lnTo>
                  <a:pt x="123" y="726"/>
                </a:lnTo>
                <a:lnTo>
                  <a:pt x="129" y="719"/>
                </a:lnTo>
                <a:lnTo>
                  <a:pt x="134" y="713"/>
                </a:lnTo>
                <a:lnTo>
                  <a:pt x="140" y="706"/>
                </a:lnTo>
                <a:lnTo>
                  <a:pt x="146" y="699"/>
                </a:lnTo>
                <a:lnTo>
                  <a:pt x="152" y="692"/>
                </a:lnTo>
                <a:lnTo>
                  <a:pt x="158" y="684"/>
                </a:lnTo>
                <a:lnTo>
                  <a:pt x="164" y="677"/>
                </a:lnTo>
                <a:lnTo>
                  <a:pt x="171" y="669"/>
                </a:lnTo>
                <a:lnTo>
                  <a:pt x="177" y="662"/>
                </a:lnTo>
                <a:lnTo>
                  <a:pt x="184" y="654"/>
                </a:lnTo>
                <a:lnTo>
                  <a:pt x="190" y="646"/>
                </a:lnTo>
                <a:lnTo>
                  <a:pt x="197" y="639"/>
                </a:lnTo>
                <a:lnTo>
                  <a:pt x="203" y="631"/>
                </a:lnTo>
                <a:lnTo>
                  <a:pt x="210" y="624"/>
                </a:lnTo>
                <a:lnTo>
                  <a:pt x="217" y="616"/>
                </a:lnTo>
                <a:lnTo>
                  <a:pt x="223" y="609"/>
                </a:lnTo>
                <a:lnTo>
                  <a:pt x="229" y="601"/>
                </a:lnTo>
                <a:lnTo>
                  <a:pt x="236" y="594"/>
                </a:lnTo>
                <a:lnTo>
                  <a:pt x="242" y="588"/>
                </a:lnTo>
                <a:lnTo>
                  <a:pt x="248" y="581"/>
                </a:lnTo>
                <a:lnTo>
                  <a:pt x="254" y="575"/>
                </a:lnTo>
                <a:lnTo>
                  <a:pt x="260" y="568"/>
                </a:lnTo>
                <a:lnTo>
                  <a:pt x="265" y="563"/>
                </a:lnTo>
                <a:lnTo>
                  <a:pt x="271" y="557"/>
                </a:lnTo>
                <a:lnTo>
                  <a:pt x="276" y="552"/>
                </a:lnTo>
                <a:lnTo>
                  <a:pt x="281" y="547"/>
                </a:lnTo>
                <a:lnTo>
                  <a:pt x="284" y="543"/>
                </a:lnTo>
                <a:lnTo>
                  <a:pt x="289" y="539"/>
                </a:lnTo>
                <a:lnTo>
                  <a:pt x="293" y="535"/>
                </a:lnTo>
                <a:lnTo>
                  <a:pt x="296" y="532"/>
                </a:lnTo>
                <a:lnTo>
                  <a:pt x="300" y="529"/>
                </a:lnTo>
                <a:lnTo>
                  <a:pt x="303" y="527"/>
                </a:lnTo>
                <a:lnTo>
                  <a:pt x="303" y="527"/>
                </a:lnTo>
                <a:lnTo>
                  <a:pt x="310" y="522"/>
                </a:lnTo>
                <a:lnTo>
                  <a:pt x="316" y="517"/>
                </a:lnTo>
                <a:lnTo>
                  <a:pt x="323" y="512"/>
                </a:lnTo>
                <a:lnTo>
                  <a:pt x="328" y="506"/>
                </a:lnTo>
                <a:lnTo>
                  <a:pt x="334" y="501"/>
                </a:lnTo>
                <a:lnTo>
                  <a:pt x="339" y="495"/>
                </a:lnTo>
                <a:lnTo>
                  <a:pt x="344" y="489"/>
                </a:lnTo>
                <a:lnTo>
                  <a:pt x="348" y="483"/>
                </a:lnTo>
                <a:lnTo>
                  <a:pt x="352" y="477"/>
                </a:lnTo>
                <a:lnTo>
                  <a:pt x="355" y="471"/>
                </a:lnTo>
                <a:lnTo>
                  <a:pt x="358" y="465"/>
                </a:lnTo>
                <a:lnTo>
                  <a:pt x="360" y="459"/>
                </a:lnTo>
                <a:lnTo>
                  <a:pt x="362" y="452"/>
                </a:lnTo>
                <a:lnTo>
                  <a:pt x="364" y="446"/>
                </a:lnTo>
                <a:lnTo>
                  <a:pt x="365" y="440"/>
                </a:lnTo>
                <a:lnTo>
                  <a:pt x="366" y="434"/>
                </a:lnTo>
                <a:lnTo>
                  <a:pt x="366" y="427"/>
                </a:lnTo>
                <a:lnTo>
                  <a:pt x="366" y="427"/>
                </a:lnTo>
                <a:lnTo>
                  <a:pt x="366" y="424"/>
                </a:lnTo>
                <a:lnTo>
                  <a:pt x="366" y="420"/>
                </a:lnTo>
                <a:lnTo>
                  <a:pt x="366" y="415"/>
                </a:lnTo>
                <a:lnTo>
                  <a:pt x="366" y="410"/>
                </a:lnTo>
                <a:lnTo>
                  <a:pt x="367" y="404"/>
                </a:lnTo>
                <a:lnTo>
                  <a:pt x="367" y="397"/>
                </a:lnTo>
                <a:lnTo>
                  <a:pt x="367" y="390"/>
                </a:lnTo>
                <a:lnTo>
                  <a:pt x="368" y="382"/>
                </a:lnTo>
                <a:lnTo>
                  <a:pt x="368" y="374"/>
                </a:lnTo>
                <a:lnTo>
                  <a:pt x="368" y="365"/>
                </a:lnTo>
                <a:lnTo>
                  <a:pt x="369" y="356"/>
                </a:lnTo>
                <a:lnTo>
                  <a:pt x="369" y="346"/>
                </a:lnTo>
                <a:lnTo>
                  <a:pt x="370" y="337"/>
                </a:lnTo>
                <a:lnTo>
                  <a:pt x="370" y="327"/>
                </a:lnTo>
                <a:lnTo>
                  <a:pt x="371" y="317"/>
                </a:lnTo>
                <a:lnTo>
                  <a:pt x="371" y="307"/>
                </a:lnTo>
                <a:lnTo>
                  <a:pt x="372" y="296"/>
                </a:lnTo>
                <a:lnTo>
                  <a:pt x="372" y="286"/>
                </a:lnTo>
                <a:lnTo>
                  <a:pt x="373" y="276"/>
                </a:lnTo>
                <a:lnTo>
                  <a:pt x="373" y="266"/>
                </a:lnTo>
                <a:lnTo>
                  <a:pt x="374" y="255"/>
                </a:lnTo>
                <a:lnTo>
                  <a:pt x="374" y="246"/>
                </a:lnTo>
                <a:lnTo>
                  <a:pt x="375" y="236"/>
                </a:lnTo>
                <a:lnTo>
                  <a:pt x="375" y="227"/>
                </a:lnTo>
                <a:lnTo>
                  <a:pt x="376" y="217"/>
                </a:lnTo>
                <a:lnTo>
                  <a:pt x="376" y="209"/>
                </a:lnTo>
                <a:lnTo>
                  <a:pt x="377" y="200"/>
                </a:lnTo>
                <a:lnTo>
                  <a:pt x="377" y="193"/>
                </a:lnTo>
                <a:lnTo>
                  <a:pt x="377" y="185"/>
                </a:lnTo>
                <a:lnTo>
                  <a:pt x="378" y="178"/>
                </a:lnTo>
                <a:lnTo>
                  <a:pt x="378" y="172"/>
                </a:lnTo>
                <a:lnTo>
                  <a:pt x="378" y="167"/>
                </a:lnTo>
                <a:lnTo>
                  <a:pt x="379" y="162"/>
                </a:lnTo>
                <a:lnTo>
                  <a:pt x="379" y="158"/>
                </a:lnTo>
                <a:lnTo>
                  <a:pt x="379" y="155"/>
                </a:lnTo>
                <a:lnTo>
                  <a:pt x="379" y="152"/>
                </a:lnTo>
                <a:lnTo>
                  <a:pt x="379" y="151"/>
                </a:lnTo>
                <a:lnTo>
                  <a:pt x="379" y="150"/>
                </a:lnTo>
                <a:lnTo>
                  <a:pt x="379" y="150"/>
                </a:lnTo>
                <a:lnTo>
                  <a:pt x="377" y="146"/>
                </a:lnTo>
                <a:lnTo>
                  <a:pt x="374" y="142"/>
                </a:lnTo>
                <a:lnTo>
                  <a:pt x="371" y="137"/>
                </a:lnTo>
                <a:lnTo>
                  <a:pt x="368" y="132"/>
                </a:lnTo>
                <a:lnTo>
                  <a:pt x="365" y="126"/>
                </a:lnTo>
                <a:lnTo>
                  <a:pt x="362" y="121"/>
                </a:lnTo>
                <a:lnTo>
                  <a:pt x="359" y="115"/>
                </a:lnTo>
                <a:lnTo>
                  <a:pt x="355" y="109"/>
                </a:lnTo>
                <a:lnTo>
                  <a:pt x="352" y="103"/>
                </a:lnTo>
                <a:lnTo>
                  <a:pt x="348" y="96"/>
                </a:lnTo>
                <a:lnTo>
                  <a:pt x="344" y="90"/>
                </a:lnTo>
                <a:lnTo>
                  <a:pt x="340" y="84"/>
                </a:lnTo>
                <a:lnTo>
                  <a:pt x="336" y="77"/>
                </a:lnTo>
                <a:lnTo>
                  <a:pt x="332" y="71"/>
                </a:lnTo>
                <a:lnTo>
                  <a:pt x="327" y="65"/>
                </a:lnTo>
                <a:lnTo>
                  <a:pt x="323" y="59"/>
                </a:lnTo>
                <a:lnTo>
                  <a:pt x="318" y="53"/>
                </a:lnTo>
                <a:lnTo>
                  <a:pt x="314" y="47"/>
                </a:lnTo>
                <a:lnTo>
                  <a:pt x="309" y="41"/>
                </a:lnTo>
                <a:lnTo>
                  <a:pt x="304" y="36"/>
                </a:lnTo>
                <a:lnTo>
                  <a:pt x="299" y="31"/>
                </a:lnTo>
                <a:lnTo>
                  <a:pt x="294" y="26"/>
                </a:lnTo>
                <a:lnTo>
                  <a:pt x="289" y="21"/>
                </a:lnTo>
                <a:lnTo>
                  <a:pt x="284" y="17"/>
                </a:lnTo>
                <a:lnTo>
                  <a:pt x="279" y="13"/>
                </a:lnTo>
                <a:lnTo>
                  <a:pt x="273" y="10"/>
                </a:lnTo>
                <a:lnTo>
                  <a:pt x="268" y="7"/>
                </a:lnTo>
                <a:lnTo>
                  <a:pt x="262" y="4"/>
                </a:lnTo>
                <a:lnTo>
                  <a:pt x="257" y="2"/>
                </a:lnTo>
                <a:lnTo>
                  <a:pt x="251" y="1"/>
                </a:lnTo>
                <a:lnTo>
                  <a:pt x="245" y="0"/>
                </a:lnTo>
                <a:lnTo>
                  <a:pt x="239" y="0"/>
                </a:lnTo>
                <a:lnTo>
                  <a:pt x="233" y="0"/>
                </a:lnTo>
                <a:lnTo>
                  <a:pt x="233" y="0"/>
                </a:lnTo>
                <a:lnTo>
                  <a:pt x="227" y="1"/>
                </a:lnTo>
                <a:lnTo>
                  <a:pt x="221" y="2"/>
                </a:lnTo>
                <a:lnTo>
                  <a:pt x="215" y="4"/>
                </a:lnTo>
                <a:lnTo>
                  <a:pt x="209" y="5"/>
                </a:lnTo>
                <a:lnTo>
                  <a:pt x="203" y="7"/>
                </a:lnTo>
                <a:lnTo>
                  <a:pt x="197" y="10"/>
                </a:lnTo>
                <a:lnTo>
                  <a:pt x="191" y="12"/>
                </a:lnTo>
                <a:lnTo>
                  <a:pt x="186" y="15"/>
                </a:lnTo>
                <a:lnTo>
                  <a:pt x="180" y="18"/>
                </a:lnTo>
                <a:lnTo>
                  <a:pt x="175" y="21"/>
                </a:lnTo>
                <a:lnTo>
                  <a:pt x="169" y="24"/>
                </a:lnTo>
                <a:lnTo>
                  <a:pt x="164" y="28"/>
                </a:lnTo>
                <a:lnTo>
                  <a:pt x="159" y="32"/>
                </a:lnTo>
                <a:lnTo>
                  <a:pt x="154" y="36"/>
                </a:lnTo>
                <a:lnTo>
                  <a:pt x="149" y="40"/>
                </a:lnTo>
                <a:lnTo>
                  <a:pt x="144" y="44"/>
                </a:lnTo>
                <a:lnTo>
                  <a:pt x="139" y="49"/>
                </a:lnTo>
                <a:lnTo>
                  <a:pt x="134" y="54"/>
                </a:lnTo>
                <a:lnTo>
                  <a:pt x="129" y="59"/>
                </a:lnTo>
                <a:lnTo>
                  <a:pt x="125" y="64"/>
                </a:lnTo>
                <a:lnTo>
                  <a:pt x="120" y="69"/>
                </a:lnTo>
                <a:lnTo>
                  <a:pt x="116" y="74"/>
                </a:lnTo>
                <a:lnTo>
                  <a:pt x="111" y="80"/>
                </a:lnTo>
                <a:lnTo>
                  <a:pt x="107" y="85"/>
                </a:lnTo>
                <a:lnTo>
                  <a:pt x="103" y="91"/>
                </a:lnTo>
                <a:lnTo>
                  <a:pt x="99" y="97"/>
                </a:lnTo>
                <a:lnTo>
                  <a:pt x="95" y="103"/>
                </a:lnTo>
                <a:lnTo>
                  <a:pt x="91" y="109"/>
                </a:lnTo>
                <a:lnTo>
                  <a:pt x="87" y="115"/>
                </a:lnTo>
                <a:lnTo>
                  <a:pt x="84" y="121"/>
                </a:lnTo>
                <a:lnTo>
                  <a:pt x="80" y="127"/>
                </a:lnTo>
                <a:lnTo>
                  <a:pt x="76" y="133"/>
                </a:lnTo>
                <a:lnTo>
                  <a:pt x="73" y="140"/>
                </a:lnTo>
                <a:lnTo>
                  <a:pt x="70" y="146"/>
                </a:lnTo>
                <a:lnTo>
                  <a:pt x="66" y="153"/>
                </a:lnTo>
                <a:lnTo>
                  <a:pt x="63" y="159"/>
                </a:lnTo>
                <a:lnTo>
                  <a:pt x="60" y="166"/>
                </a:lnTo>
                <a:lnTo>
                  <a:pt x="57" y="172"/>
                </a:lnTo>
                <a:lnTo>
                  <a:pt x="54" y="179"/>
                </a:lnTo>
                <a:lnTo>
                  <a:pt x="51" y="186"/>
                </a:lnTo>
                <a:lnTo>
                  <a:pt x="49" y="192"/>
                </a:lnTo>
                <a:lnTo>
                  <a:pt x="46" y="199"/>
                </a:lnTo>
                <a:lnTo>
                  <a:pt x="43" y="205"/>
                </a:lnTo>
                <a:lnTo>
                  <a:pt x="41" y="212"/>
                </a:lnTo>
                <a:lnTo>
                  <a:pt x="39" y="219"/>
                </a:lnTo>
                <a:lnTo>
                  <a:pt x="36" y="225"/>
                </a:lnTo>
                <a:lnTo>
                  <a:pt x="34" y="232"/>
                </a:lnTo>
                <a:lnTo>
                  <a:pt x="32" y="238"/>
                </a:lnTo>
                <a:lnTo>
                  <a:pt x="30" y="244"/>
                </a:lnTo>
                <a:lnTo>
                  <a:pt x="28" y="251"/>
                </a:lnTo>
                <a:lnTo>
                  <a:pt x="26" y="257"/>
                </a:lnTo>
                <a:lnTo>
                  <a:pt x="25" y="263"/>
                </a:lnTo>
                <a:lnTo>
                  <a:pt x="23" y="269"/>
                </a:lnTo>
                <a:lnTo>
                  <a:pt x="22" y="275"/>
                </a:lnTo>
                <a:lnTo>
                  <a:pt x="20" y="281"/>
                </a:lnTo>
                <a:lnTo>
                  <a:pt x="19" y="287"/>
                </a:lnTo>
                <a:lnTo>
                  <a:pt x="18" y="293"/>
                </a:lnTo>
                <a:lnTo>
                  <a:pt x="17" y="299"/>
                </a:lnTo>
                <a:lnTo>
                  <a:pt x="16" y="304"/>
                </a:lnTo>
                <a:lnTo>
                  <a:pt x="15" y="309"/>
                </a:lnTo>
                <a:lnTo>
                  <a:pt x="14" y="315"/>
                </a:lnTo>
                <a:lnTo>
                  <a:pt x="14" y="315"/>
                </a:lnTo>
                <a:lnTo>
                  <a:pt x="14" y="315"/>
                </a:lnTo>
              </a:path>
            </a:pathLst>
          </a:custGeom>
          <a:gradFill rotWithShape="0">
            <a:gsLst>
              <a:gs pos="0">
                <a:srgbClr val="C7C7C7"/>
              </a:gs>
              <a:gs pos="100000">
                <a:srgbClr val="B0B0B0"/>
              </a:gs>
            </a:gsLst>
            <a:path path="rect">
              <a:fillToRect l="50000" t="50000" r="50000" b="50000"/>
            </a:path>
          </a:gra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28" name="Freeform 32"/>
          <p:cNvSpPr>
            <a:spLocks/>
          </p:cNvSpPr>
          <p:nvPr/>
        </p:nvSpPr>
        <p:spPr bwMode="auto">
          <a:xfrm>
            <a:off x="6297613" y="2184400"/>
            <a:ext cx="736600" cy="1377950"/>
          </a:xfrm>
          <a:custGeom>
            <a:avLst/>
            <a:gdLst/>
            <a:ahLst/>
            <a:cxnLst>
              <a:cxn ang="0">
                <a:pos x="101" y="3"/>
              </a:cxn>
              <a:cxn ang="0">
                <a:pos x="127" y="12"/>
              </a:cxn>
              <a:cxn ang="0">
                <a:pos x="152" y="26"/>
              </a:cxn>
              <a:cxn ang="0">
                <a:pos x="177" y="45"/>
              </a:cxn>
              <a:cxn ang="0">
                <a:pos x="201" y="67"/>
              </a:cxn>
              <a:cxn ang="0">
                <a:pos x="224" y="93"/>
              </a:cxn>
              <a:cxn ang="0">
                <a:pos x="246" y="122"/>
              </a:cxn>
              <a:cxn ang="0">
                <a:pos x="266" y="153"/>
              </a:cxn>
              <a:cxn ang="0">
                <a:pos x="286" y="185"/>
              </a:cxn>
              <a:cxn ang="0">
                <a:pos x="304" y="219"/>
              </a:cxn>
              <a:cxn ang="0">
                <a:pos x="321" y="254"/>
              </a:cxn>
              <a:cxn ang="0">
                <a:pos x="337" y="288"/>
              </a:cxn>
              <a:cxn ang="0">
                <a:pos x="350" y="322"/>
              </a:cxn>
              <a:cxn ang="0">
                <a:pos x="362" y="355"/>
              </a:cxn>
              <a:cxn ang="0">
                <a:pos x="372" y="386"/>
              </a:cxn>
              <a:cxn ang="0">
                <a:pos x="380" y="415"/>
              </a:cxn>
              <a:cxn ang="0">
                <a:pos x="386" y="441"/>
              </a:cxn>
              <a:cxn ang="0">
                <a:pos x="389" y="459"/>
              </a:cxn>
              <a:cxn ang="0">
                <a:pos x="390" y="469"/>
              </a:cxn>
              <a:cxn ang="0">
                <a:pos x="392" y="491"/>
              </a:cxn>
              <a:cxn ang="0">
                <a:pos x="393" y="521"/>
              </a:cxn>
              <a:cxn ang="0">
                <a:pos x="393" y="557"/>
              </a:cxn>
              <a:cxn ang="0">
                <a:pos x="393" y="596"/>
              </a:cxn>
              <a:cxn ang="0">
                <a:pos x="390" y="635"/>
              </a:cxn>
              <a:cxn ang="0">
                <a:pos x="385" y="671"/>
              </a:cxn>
              <a:cxn ang="0">
                <a:pos x="377" y="701"/>
              </a:cxn>
              <a:cxn ang="0">
                <a:pos x="365" y="723"/>
              </a:cxn>
              <a:cxn ang="0">
                <a:pos x="349" y="734"/>
              </a:cxn>
              <a:cxn ang="0">
                <a:pos x="333" y="732"/>
              </a:cxn>
              <a:cxn ang="0">
                <a:pos x="323" y="720"/>
              </a:cxn>
              <a:cxn ang="0">
                <a:pos x="297" y="692"/>
              </a:cxn>
              <a:cxn ang="0">
                <a:pos x="258" y="661"/>
              </a:cxn>
              <a:cxn ang="0">
                <a:pos x="224" y="644"/>
              </a:cxn>
              <a:cxn ang="0">
                <a:pos x="195" y="630"/>
              </a:cxn>
              <a:cxn ang="0">
                <a:pos x="169" y="613"/>
              </a:cxn>
              <a:cxn ang="0">
                <a:pos x="145" y="593"/>
              </a:cxn>
              <a:cxn ang="0">
                <a:pos x="124" y="571"/>
              </a:cxn>
              <a:cxn ang="0">
                <a:pos x="106" y="547"/>
              </a:cxn>
              <a:cxn ang="0">
                <a:pos x="90" y="520"/>
              </a:cxn>
              <a:cxn ang="0">
                <a:pos x="76" y="492"/>
              </a:cxn>
              <a:cxn ang="0">
                <a:pos x="64" y="462"/>
              </a:cxn>
              <a:cxn ang="0">
                <a:pos x="54" y="431"/>
              </a:cxn>
              <a:cxn ang="0">
                <a:pos x="45" y="399"/>
              </a:cxn>
              <a:cxn ang="0">
                <a:pos x="37" y="366"/>
              </a:cxn>
              <a:cxn ang="0">
                <a:pos x="31" y="332"/>
              </a:cxn>
              <a:cxn ang="0">
                <a:pos x="26" y="299"/>
              </a:cxn>
              <a:cxn ang="0">
                <a:pos x="21" y="265"/>
              </a:cxn>
              <a:cxn ang="0">
                <a:pos x="17" y="231"/>
              </a:cxn>
              <a:cxn ang="0">
                <a:pos x="14" y="198"/>
              </a:cxn>
              <a:cxn ang="0">
                <a:pos x="10" y="165"/>
              </a:cxn>
              <a:cxn ang="0">
                <a:pos x="7" y="133"/>
              </a:cxn>
              <a:cxn ang="0">
                <a:pos x="4" y="103"/>
              </a:cxn>
              <a:cxn ang="0">
                <a:pos x="0" y="74"/>
              </a:cxn>
              <a:cxn ang="0">
                <a:pos x="3" y="64"/>
              </a:cxn>
              <a:cxn ang="0">
                <a:pos x="19" y="35"/>
              </a:cxn>
              <a:cxn ang="0">
                <a:pos x="47" y="8"/>
              </a:cxn>
              <a:cxn ang="0">
                <a:pos x="80" y="0"/>
              </a:cxn>
            </a:cxnLst>
            <a:rect l="0" t="0" r="r" b="b"/>
            <a:pathLst>
              <a:path w="394" h="735">
                <a:moveTo>
                  <a:pt x="80" y="0"/>
                </a:moveTo>
                <a:lnTo>
                  <a:pt x="85" y="0"/>
                </a:lnTo>
                <a:lnTo>
                  <a:pt x="90" y="1"/>
                </a:lnTo>
                <a:lnTo>
                  <a:pt x="95" y="2"/>
                </a:lnTo>
                <a:lnTo>
                  <a:pt x="101" y="3"/>
                </a:lnTo>
                <a:lnTo>
                  <a:pt x="106" y="4"/>
                </a:lnTo>
                <a:lnTo>
                  <a:pt x="111" y="6"/>
                </a:lnTo>
                <a:lnTo>
                  <a:pt x="116" y="8"/>
                </a:lnTo>
                <a:lnTo>
                  <a:pt x="121" y="10"/>
                </a:lnTo>
                <a:lnTo>
                  <a:pt x="127" y="12"/>
                </a:lnTo>
                <a:lnTo>
                  <a:pt x="132" y="14"/>
                </a:lnTo>
                <a:lnTo>
                  <a:pt x="137" y="17"/>
                </a:lnTo>
                <a:lnTo>
                  <a:pt x="142" y="20"/>
                </a:lnTo>
                <a:lnTo>
                  <a:pt x="147" y="23"/>
                </a:lnTo>
                <a:lnTo>
                  <a:pt x="152" y="26"/>
                </a:lnTo>
                <a:lnTo>
                  <a:pt x="157" y="29"/>
                </a:lnTo>
                <a:lnTo>
                  <a:pt x="162" y="33"/>
                </a:lnTo>
                <a:lnTo>
                  <a:pt x="167" y="37"/>
                </a:lnTo>
                <a:lnTo>
                  <a:pt x="172" y="41"/>
                </a:lnTo>
                <a:lnTo>
                  <a:pt x="177" y="45"/>
                </a:lnTo>
                <a:lnTo>
                  <a:pt x="182" y="49"/>
                </a:lnTo>
                <a:lnTo>
                  <a:pt x="186" y="53"/>
                </a:lnTo>
                <a:lnTo>
                  <a:pt x="191" y="58"/>
                </a:lnTo>
                <a:lnTo>
                  <a:pt x="196" y="62"/>
                </a:lnTo>
                <a:lnTo>
                  <a:pt x="201" y="67"/>
                </a:lnTo>
                <a:lnTo>
                  <a:pt x="205" y="72"/>
                </a:lnTo>
                <a:lnTo>
                  <a:pt x="210" y="77"/>
                </a:lnTo>
                <a:lnTo>
                  <a:pt x="215" y="82"/>
                </a:lnTo>
                <a:lnTo>
                  <a:pt x="219" y="88"/>
                </a:lnTo>
                <a:lnTo>
                  <a:pt x="224" y="93"/>
                </a:lnTo>
                <a:lnTo>
                  <a:pt x="228" y="99"/>
                </a:lnTo>
                <a:lnTo>
                  <a:pt x="233" y="104"/>
                </a:lnTo>
                <a:lnTo>
                  <a:pt x="237" y="110"/>
                </a:lnTo>
                <a:lnTo>
                  <a:pt x="241" y="116"/>
                </a:lnTo>
                <a:lnTo>
                  <a:pt x="246" y="122"/>
                </a:lnTo>
                <a:lnTo>
                  <a:pt x="250" y="128"/>
                </a:lnTo>
                <a:lnTo>
                  <a:pt x="254" y="134"/>
                </a:lnTo>
                <a:lnTo>
                  <a:pt x="258" y="140"/>
                </a:lnTo>
                <a:lnTo>
                  <a:pt x="262" y="146"/>
                </a:lnTo>
                <a:lnTo>
                  <a:pt x="266" y="153"/>
                </a:lnTo>
                <a:lnTo>
                  <a:pt x="271" y="159"/>
                </a:lnTo>
                <a:lnTo>
                  <a:pt x="275" y="166"/>
                </a:lnTo>
                <a:lnTo>
                  <a:pt x="278" y="172"/>
                </a:lnTo>
                <a:lnTo>
                  <a:pt x="282" y="179"/>
                </a:lnTo>
                <a:lnTo>
                  <a:pt x="286" y="185"/>
                </a:lnTo>
                <a:lnTo>
                  <a:pt x="290" y="192"/>
                </a:lnTo>
                <a:lnTo>
                  <a:pt x="294" y="199"/>
                </a:lnTo>
                <a:lnTo>
                  <a:pt x="297" y="206"/>
                </a:lnTo>
                <a:lnTo>
                  <a:pt x="301" y="212"/>
                </a:lnTo>
                <a:lnTo>
                  <a:pt x="304" y="219"/>
                </a:lnTo>
                <a:lnTo>
                  <a:pt x="308" y="226"/>
                </a:lnTo>
                <a:lnTo>
                  <a:pt x="311" y="233"/>
                </a:lnTo>
                <a:lnTo>
                  <a:pt x="315" y="240"/>
                </a:lnTo>
                <a:lnTo>
                  <a:pt x="318" y="247"/>
                </a:lnTo>
                <a:lnTo>
                  <a:pt x="321" y="254"/>
                </a:lnTo>
                <a:lnTo>
                  <a:pt x="325" y="261"/>
                </a:lnTo>
                <a:lnTo>
                  <a:pt x="328" y="267"/>
                </a:lnTo>
                <a:lnTo>
                  <a:pt x="331" y="274"/>
                </a:lnTo>
                <a:lnTo>
                  <a:pt x="334" y="281"/>
                </a:lnTo>
                <a:lnTo>
                  <a:pt x="337" y="288"/>
                </a:lnTo>
                <a:lnTo>
                  <a:pt x="340" y="295"/>
                </a:lnTo>
                <a:lnTo>
                  <a:pt x="342" y="302"/>
                </a:lnTo>
                <a:lnTo>
                  <a:pt x="345" y="308"/>
                </a:lnTo>
                <a:lnTo>
                  <a:pt x="348" y="315"/>
                </a:lnTo>
                <a:lnTo>
                  <a:pt x="350" y="322"/>
                </a:lnTo>
                <a:lnTo>
                  <a:pt x="353" y="329"/>
                </a:lnTo>
                <a:lnTo>
                  <a:pt x="355" y="335"/>
                </a:lnTo>
                <a:lnTo>
                  <a:pt x="358" y="342"/>
                </a:lnTo>
                <a:lnTo>
                  <a:pt x="360" y="348"/>
                </a:lnTo>
                <a:lnTo>
                  <a:pt x="362" y="355"/>
                </a:lnTo>
                <a:lnTo>
                  <a:pt x="364" y="361"/>
                </a:lnTo>
                <a:lnTo>
                  <a:pt x="367" y="367"/>
                </a:lnTo>
                <a:lnTo>
                  <a:pt x="369" y="374"/>
                </a:lnTo>
                <a:lnTo>
                  <a:pt x="370" y="380"/>
                </a:lnTo>
                <a:lnTo>
                  <a:pt x="372" y="386"/>
                </a:lnTo>
                <a:lnTo>
                  <a:pt x="374" y="392"/>
                </a:lnTo>
                <a:lnTo>
                  <a:pt x="376" y="398"/>
                </a:lnTo>
                <a:lnTo>
                  <a:pt x="377" y="403"/>
                </a:lnTo>
                <a:lnTo>
                  <a:pt x="379" y="409"/>
                </a:lnTo>
                <a:lnTo>
                  <a:pt x="380" y="415"/>
                </a:lnTo>
                <a:lnTo>
                  <a:pt x="382" y="420"/>
                </a:lnTo>
                <a:lnTo>
                  <a:pt x="383" y="425"/>
                </a:lnTo>
                <a:lnTo>
                  <a:pt x="384" y="431"/>
                </a:lnTo>
                <a:lnTo>
                  <a:pt x="385" y="436"/>
                </a:lnTo>
                <a:lnTo>
                  <a:pt x="386" y="441"/>
                </a:lnTo>
                <a:lnTo>
                  <a:pt x="387" y="446"/>
                </a:lnTo>
                <a:lnTo>
                  <a:pt x="388" y="450"/>
                </a:lnTo>
                <a:lnTo>
                  <a:pt x="389" y="455"/>
                </a:lnTo>
                <a:lnTo>
                  <a:pt x="389" y="459"/>
                </a:lnTo>
                <a:lnTo>
                  <a:pt x="389" y="459"/>
                </a:lnTo>
                <a:lnTo>
                  <a:pt x="390" y="460"/>
                </a:lnTo>
                <a:lnTo>
                  <a:pt x="390" y="462"/>
                </a:lnTo>
                <a:lnTo>
                  <a:pt x="390" y="464"/>
                </a:lnTo>
                <a:lnTo>
                  <a:pt x="390" y="466"/>
                </a:lnTo>
                <a:lnTo>
                  <a:pt x="390" y="469"/>
                </a:lnTo>
                <a:lnTo>
                  <a:pt x="391" y="473"/>
                </a:lnTo>
                <a:lnTo>
                  <a:pt x="391" y="477"/>
                </a:lnTo>
                <a:lnTo>
                  <a:pt x="391" y="481"/>
                </a:lnTo>
                <a:lnTo>
                  <a:pt x="391" y="486"/>
                </a:lnTo>
                <a:lnTo>
                  <a:pt x="392" y="491"/>
                </a:lnTo>
                <a:lnTo>
                  <a:pt x="392" y="496"/>
                </a:lnTo>
                <a:lnTo>
                  <a:pt x="392" y="502"/>
                </a:lnTo>
                <a:lnTo>
                  <a:pt x="392" y="508"/>
                </a:lnTo>
                <a:lnTo>
                  <a:pt x="393" y="514"/>
                </a:lnTo>
                <a:lnTo>
                  <a:pt x="393" y="521"/>
                </a:lnTo>
                <a:lnTo>
                  <a:pt x="393" y="528"/>
                </a:lnTo>
                <a:lnTo>
                  <a:pt x="393" y="535"/>
                </a:lnTo>
                <a:lnTo>
                  <a:pt x="393" y="542"/>
                </a:lnTo>
                <a:lnTo>
                  <a:pt x="393" y="550"/>
                </a:lnTo>
                <a:lnTo>
                  <a:pt x="393" y="557"/>
                </a:lnTo>
                <a:lnTo>
                  <a:pt x="393" y="565"/>
                </a:lnTo>
                <a:lnTo>
                  <a:pt x="393" y="572"/>
                </a:lnTo>
                <a:lnTo>
                  <a:pt x="393" y="580"/>
                </a:lnTo>
                <a:lnTo>
                  <a:pt x="393" y="588"/>
                </a:lnTo>
                <a:lnTo>
                  <a:pt x="393" y="596"/>
                </a:lnTo>
                <a:lnTo>
                  <a:pt x="392" y="604"/>
                </a:lnTo>
                <a:lnTo>
                  <a:pt x="392" y="612"/>
                </a:lnTo>
                <a:lnTo>
                  <a:pt x="391" y="619"/>
                </a:lnTo>
                <a:lnTo>
                  <a:pt x="391" y="627"/>
                </a:lnTo>
                <a:lnTo>
                  <a:pt x="390" y="635"/>
                </a:lnTo>
                <a:lnTo>
                  <a:pt x="389" y="642"/>
                </a:lnTo>
                <a:lnTo>
                  <a:pt x="388" y="650"/>
                </a:lnTo>
                <a:lnTo>
                  <a:pt x="387" y="657"/>
                </a:lnTo>
                <a:lnTo>
                  <a:pt x="386" y="664"/>
                </a:lnTo>
                <a:lnTo>
                  <a:pt x="385" y="671"/>
                </a:lnTo>
                <a:lnTo>
                  <a:pt x="383" y="678"/>
                </a:lnTo>
                <a:lnTo>
                  <a:pt x="382" y="684"/>
                </a:lnTo>
                <a:lnTo>
                  <a:pt x="380" y="690"/>
                </a:lnTo>
                <a:lnTo>
                  <a:pt x="378" y="696"/>
                </a:lnTo>
                <a:lnTo>
                  <a:pt x="377" y="701"/>
                </a:lnTo>
                <a:lnTo>
                  <a:pt x="375" y="707"/>
                </a:lnTo>
                <a:lnTo>
                  <a:pt x="372" y="711"/>
                </a:lnTo>
                <a:lnTo>
                  <a:pt x="370" y="716"/>
                </a:lnTo>
                <a:lnTo>
                  <a:pt x="368" y="720"/>
                </a:lnTo>
                <a:lnTo>
                  <a:pt x="365" y="723"/>
                </a:lnTo>
                <a:lnTo>
                  <a:pt x="362" y="726"/>
                </a:lnTo>
                <a:lnTo>
                  <a:pt x="359" y="729"/>
                </a:lnTo>
                <a:lnTo>
                  <a:pt x="356" y="731"/>
                </a:lnTo>
                <a:lnTo>
                  <a:pt x="352" y="733"/>
                </a:lnTo>
                <a:lnTo>
                  <a:pt x="349" y="734"/>
                </a:lnTo>
                <a:lnTo>
                  <a:pt x="345" y="734"/>
                </a:lnTo>
                <a:lnTo>
                  <a:pt x="341" y="734"/>
                </a:lnTo>
                <a:lnTo>
                  <a:pt x="337" y="733"/>
                </a:lnTo>
                <a:lnTo>
                  <a:pt x="333" y="732"/>
                </a:lnTo>
                <a:lnTo>
                  <a:pt x="333" y="732"/>
                </a:lnTo>
                <a:lnTo>
                  <a:pt x="332" y="731"/>
                </a:lnTo>
                <a:lnTo>
                  <a:pt x="331" y="730"/>
                </a:lnTo>
                <a:lnTo>
                  <a:pt x="329" y="727"/>
                </a:lnTo>
                <a:lnTo>
                  <a:pt x="326" y="724"/>
                </a:lnTo>
                <a:lnTo>
                  <a:pt x="323" y="720"/>
                </a:lnTo>
                <a:lnTo>
                  <a:pt x="319" y="715"/>
                </a:lnTo>
                <a:lnTo>
                  <a:pt x="314" y="710"/>
                </a:lnTo>
                <a:lnTo>
                  <a:pt x="309" y="704"/>
                </a:lnTo>
                <a:lnTo>
                  <a:pt x="303" y="698"/>
                </a:lnTo>
                <a:lnTo>
                  <a:pt x="297" y="692"/>
                </a:lnTo>
                <a:lnTo>
                  <a:pt x="290" y="685"/>
                </a:lnTo>
                <a:lnTo>
                  <a:pt x="282" y="679"/>
                </a:lnTo>
                <a:lnTo>
                  <a:pt x="274" y="673"/>
                </a:lnTo>
                <a:lnTo>
                  <a:pt x="266" y="667"/>
                </a:lnTo>
                <a:lnTo>
                  <a:pt x="258" y="661"/>
                </a:lnTo>
                <a:lnTo>
                  <a:pt x="249" y="656"/>
                </a:lnTo>
                <a:lnTo>
                  <a:pt x="240" y="651"/>
                </a:lnTo>
                <a:lnTo>
                  <a:pt x="231" y="647"/>
                </a:lnTo>
                <a:lnTo>
                  <a:pt x="231" y="647"/>
                </a:lnTo>
                <a:lnTo>
                  <a:pt x="224" y="644"/>
                </a:lnTo>
                <a:lnTo>
                  <a:pt x="218" y="642"/>
                </a:lnTo>
                <a:lnTo>
                  <a:pt x="212" y="639"/>
                </a:lnTo>
                <a:lnTo>
                  <a:pt x="206" y="636"/>
                </a:lnTo>
                <a:lnTo>
                  <a:pt x="201" y="633"/>
                </a:lnTo>
                <a:lnTo>
                  <a:pt x="195" y="630"/>
                </a:lnTo>
                <a:lnTo>
                  <a:pt x="190" y="627"/>
                </a:lnTo>
                <a:lnTo>
                  <a:pt x="184" y="624"/>
                </a:lnTo>
                <a:lnTo>
                  <a:pt x="179" y="620"/>
                </a:lnTo>
                <a:lnTo>
                  <a:pt x="174" y="617"/>
                </a:lnTo>
                <a:lnTo>
                  <a:pt x="169" y="613"/>
                </a:lnTo>
                <a:lnTo>
                  <a:pt x="164" y="609"/>
                </a:lnTo>
                <a:lnTo>
                  <a:pt x="159" y="606"/>
                </a:lnTo>
                <a:lnTo>
                  <a:pt x="154" y="602"/>
                </a:lnTo>
                <a:lnTo>
                  <a:pt x="150" y="598"/>
                </a:lnTo>
                <a:lnTo>
                  <a:pt x="145" y="593"/>
                </a:lnTo>
                <a:lnTo>
                  <a:pt x="141" y="589"/>
                </a:lnTo>
                <a:lnTo>
                  <a:pt x="137" y="585"/>
                </a:lnTo>
                <a:lnTo>
                  <a:pt x="132" y="580"/>
                </a:lnTo>
                <a:lnTo>
                  <a:pt x="128" y="576"/>
                </a:lnTo>
                <a:lnTo>
                  <a:pt x="124" y="571"/>
                </a:lnTo>
                <a:lnTo>
                  <a:pt x="121" y="566"/>
                </a:lnTo>
                <a:lnTo>
                  <a:pt x="117" y="562"/>
                </a:lnTo>
                <a:lnTo>
                  <a:pt x="113" y="557"/>
                </a:lnTo>
                <a:lnTo>
                  <a:pt x="110" y="552"/>
                </a:lnTo>
                <a:lnTo>
                  <a:pt x="106" y="547"/>
                </a:lnTo>
                <a:lnTo>
                  <a:pt x="103" y="541"/>
                </a:lnTo>
                <a:lnTo>
                  <a:pt x="99" y="536"/>
                </a:lnTo>
                <a:lnTo>
                  <a:pt x="96" y="531"/>
                </a:lnTo>
                <a:lnTo>
                  <a:pt x="93" y="526"/>
                </a:lnTo>
                <a:lnTo>
                  <a:pt x="90" y="520"/>
                </a:lnTo>
                <a:lnTo>
                  <a:pt x="87" y="515"/>
                </a:lnTo>
                <a:lnTo>
                  <a:pt x="84" y="509"/>
                </a:lnTo>
                <a:lnTo>
                  <a:pt x="81" y="503"/>
                </a:lnTo>
                <a:lnTo>
                  <a:pt x="79" y="498"/>
                </a:lnTo>
                <a:lnTo>
                  <a:pt x="76" y="492"/>
                </a:lnTo>
                <a:lnTo>
                  <a:pt x="74" y="486"/>
                </a:lnTo>
                <a:lnTo>
                  <a:pt x="71" y="480"/>
                </a:lnTo>
                <a:lnTo>
                  <a:pt x="69" y="474"/>
                </a:lnTo>
                <a:lnTo>
                  <a:pt x="66" y="468"/>
                </a:lnTo>
                <a:lnTo>
                  <a:pt x="64" y="462"/>
                </a:lnTo>
                <a:lnTo>
                  <a:pt x="62" y="456"/>
                </a:lnTo>
                <a:lnTo>
                  <a:pt x="60" y="450"/>
                </a:lnTo>
                <a:lnTo>
                  <a:pt x="58" y="443"/>
                </a:lnTo>
                <a:lnTo>
                  <a:pt x="56" y="437"/>
                </a:lnTo>
                <a:lnTo>
                  <a:pt x="54" y="431"/>
                </a:lnTo>
                <a:lnTo>
                  <a:pt x="52" y="425"/>
                </a:lnTo>
                <a:lnTo>
                  <a:pt x="50" y="418"/>
                </a:lnTo>
                <a:lnTo>
                  <a:pt x="48" y="412"/>
                </a:lnTo>
                <a:lnTo>
                  <a:pt x="47" y="405"/>
                </a:lnTo>
                <a:lnTo>
                  <a:pt x="45" y="399"/>
                </a:lnTo>
                <a:lnTo>
                  <a:pt x="43" y="392"/>
                </a:lnTo>
                <a:lnTo>
                  <a:pt x="42" y="386"/>
                </a:lnTo>
                <a:lnTo>
                  <a:pt x="40" y="379"/>
                </a:lnTo>
                <a:lnTo>
                  <a:pt x="39" y="373"/>
                </a:lnTo>
                <a:lnTo>
                  <a:pt x="37" y="366"/>
                </a:lnTo>
                <a:lnTo>
                  <a:pt x="36" y="359"/>
                </a:lnTo>
                <a:lnTo>
                  <a:pt x="35" y="353"/>
                </a:lnTo>
                <a:lnTo>
                  <a:pt x="34" y="346"/>
                </a:lnTo>
                <a:lnTo>
                  <a:pt x="32" y="339"/>
                </a:lnTo>
                <a:lnTo>
                  <a:pt x="31" y="332"/>
                </a:lnTo>
                <a:lnTo>
                  <a:pt x="30" y="326"/>
                </a:lnTo>
                <a:lnTo>
                  <a:pt x="29" y="319"/>
                </a:lnTo>
                <a:lnTo>
                  <a:pt x="28" y="312"/>
                </a:lnTo>
                <a:lnTo>
                  <a:pt x="27" y="305"/>
                </a:lnTo>
                <a:lnTo>
                  <a:pt x="26" y="299"/>
                </a:lnTo>
                <a:lnTo>
                  <a:pt x="25" y="292"/>
                </a:lnTo>
                <a:lnTo>
                  <a:pt x="24" y="285"/>
                </a:lnTo>
                <a:lnTo>
                  <a:pt x="23" y="278"/>
                </a:lnTo>
                <a:lnTo>
                  <a:pt x="22" y="272"/>
                </a:lnTo>
                <a:lnTo>
                  <a:pt x="21" y="265"/>
                </a:lnTo>
                <a:lnTo>
                  <a:pt x="20" y="258"/>
                </a:lnTo>
                <a:lnTo>
                  <a:pt x="20" y="251"/>
                </a:lnTo>
                <a:lnTo>
                  <a:pt x="19" y="245"/>
                </a:lnTo>
                <a:lnTo>
                  <a:pt x="18" y="238"/>
                </a:lnTo>
                <a:lnTo>
                  <a:pt x="17" y="231"/>
                </a:lnTo>
                <a:lnTo>
                  <a:pt x="17" y="224"/>
                </a:lnTo>
                <a:lnTo>
                  <a:pt x="16" y="218"/>
                </a:lnTo>
                <a:lnTo>
                  <a:pt x="15" y="211"/>
                </a:lnTo>
                <a:lnTo>
                  <a:pt x="14" y="204"/>
                </a:lnTo>
                <a:lnTo>
                  <a:pt x="14" y="198"/>
                </a:lnTo>
                <a:lnTo>
                  <a:pt x="13" y="191"/>
                </a:lnTo>
                <a:lnTo>
                  <a:pt x="12" y="185"/>
                </a:lnTo>
                <a:lnTo>
                  <a:pt x="12" y="178"/>
                </a:lnTo>
                <a:lnTo>
                  <a:pt x="11" y="172"/>
                </a:lnTo>
                <a:lnTo>
                  <a:pt x="10" y="165"/>
                </a:lnTo>
                <a:lnTo>
                  <a:pt x="10" y="159"/>
                </a:lnTo>
                <a:lnTo>
                  <a:pt x="9" y="152"/>
                </a:lnTo>
                <a:lnTo>
                  <a:pt x="8" y="146"/>
                </a:lnTo>
                <a:lnTo>
                  <a:pt x="8" y="140"/>
                </a:lnTo>
                <a:lnTo>
                  <a:pt x="7" y="133"/>
                </a:lnTo>
                <a:lnTo>
                  <a:pt x="6" y="127"/>
                </a:lnTo>
                <a:lnTo>
                  <a:pt x="6" y="121"/>
                </a:lnTo>
                <a:lnTo>
                  <a:pt x="5" y="115"/>
                </a:lnTo>
                <a:lnTo>
                  <a:pt x="4" y="109"/>
                </a:lnTo>
                <a:lnTo>
                  <a:pt x="4" y="103"/>
                </a:lnTo>
                <a:lnTo>
                  <a:pt x="3" y="97"/>
                </a:lnTo>
                <a:lnTo>
                  <a:pt x="2" y="91"/>
                </a:lnTo>
                <a:lnTo>
                  <a:pt x="1" y="85"/>
                </a:lnTo>
                <a:lnTo>
                  <a:pt x="1" y="79"/>
                </a:lnTo>
                <a:lnTo>
                  <a:pt x="0" y="74"/>
                </a:lnTo>
                <a:lnTo>
                  <a:pt x="0" y="74"/>
                </a:lnTo>
                <a:lnTo>
                  <a:pt x="0" y="73"/>
                </a:lnTo>
                <a:lnTo>
                  <a:pt x="1" y="71"/>
                </a:lnTo>
                <a:lnTo>
                  <a:pt x="2" y="68"/>
                </a:lnTo>
                <a:lnTo>
                  <a:pt x="3" y="64"/>
                </a:lnTo>
                <a:lnTo>
                  <a:pt x="5" y="59"/>
                </a:lnTo>
                <a:lnTo>
                  <a:pt x="8" y="54"/>
                </a:lnTo>
                <a:lnTo>
                  <a:pt x="11" y="48"/>
                </a:lnTo>
                <a:lnTo>
                  <a:pt x="15" y="42"/>
                </a:lnTo>
                <a:lnTo>
                  <a:pt x="19" y="35"/>
                </a:lnTo>
                <a:lnTo>
                  <a:pt x="23" y="29"/>
                </a:lnTo>
                <a:lnTo>
                  <a:pt x="28" y="23"/>
                </a:lnTo>
                <a:lnTo>
                  <a:pt x="34" y="17"/>
                </a:lnTo>
                <a:lnTo>
                  <a:pt x="40" y="12"/>
                </a:lnTo>
                <a:lnTo>
                  <a:pt x="47" y="8"/>
                </a:lnTo>
                <a:lnTo>
                  <a:pt x="54" y="4"/>
                </a:lnTo>
                <a:lnTo>
                  <a:pt x="62" y="1"/>
                </a:lnTo>
                <a:lnTo>
                  <a:pt x="71" y="0"/>
                </a:lnTo>
                <a:lnTo>
                  <a:pt x="80" y="0"/>
                </a:lnTo>
                <a:lnTo>
                  <a:pt x="80" y="0"/>
                </a:lnTo>
                <a:lnTo>
                  <a:pt x="80" y="0"/>
                </a:lnTo>
              </a:path>
            </a:pathLst>
          </a:custGeom>
          <a:gradFill rotWithShape="0">
            <a:gsLst>
              <a:gs pos="0">
                <a:srgbClr val="C7C7C7"/>
              </a:gs>
              <a:gs pos="100000">
                <a:srgbClr val="CCCCCC"/>
              </a:gs>
            </a:gsLst>
            <a:path path="rect">
              <a:fillToRect l="50000" t="50000" r="50000" b="50000"/>
            </a:path>
          </a:gra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29" name="Freeform 33"/>
          <p:cNvSpPr>
            <a:spLocks/>
          </p:cNvSpPr>
          <p:nvPr/>
        </p:nvSpPr>
        <p:spPr bwMode="auto">
          <a:xfrm>
            <a:off x="6037264" y="2503489"/>
            <a:ext cx="600075" cy="676275"/>
          </a:xfrm>
          <a:custGeom>
            <a:avLst/>
            <a:gdLst/>
            <a:ahLst/>
            <a:cxnLst>
              <a:cxn ang="0">
                <a:pos x="5" y="87"/>
              </a:cxn>
              <a:cxn ang="0">
                <a:pos x="3" y="102"/>
              </a:cxn>
              <a:cxn ang="0">
                <a:pos x="1" y="126"/>
              </a:cxn>
              <a:cxn ang="0">
                <a:pos x="0" y="155"/>
              </a:cxn>
              <a:cxn ang="0">
                <a:pos x="2" y="185"/>
              </a:cxn>
              <a:cxn ang="0">
                <a:pos x="8" y="212"/>
              </a:cxn>
              <a:cxn ang="0">
                <a:pos x="13" y="227"/>
              </a:cxn>
              <a:cxn ang="0">
                <a:pos x="20" y="248"/>
              </a:cxn>
              <a:cxn ang="0">
                <a:pos x="27" y="267"/>
              </a:cxn>
              <a:cxn ang="0">
                <a:pos x="37" y="283"/>
              </a:cxn>
              <a:cxn ang="0">
                <a:pos x="51" y="297"/>
              </a:cxn>
              <a:cxn ang="0">
                <a:pos x="71" y="308"/>
              </a:cxn>
              <a:cxn ang="0">
                <a:pos x="83" y="314"/>
              </a:cxn>
              <a:cxn ang="0">
                <a:pos x="104" y="322"/>
              </a:cxn>
              <a:cxn ang="0">
                <a:pos x="126" y="331"/>
              </a:cxn>
              <a:cxn ang="0">
                <a:pos x="149" y="339"/>
              </a:cxn>
              <a:cxn ang="0">
                <a:pos x="173" y="347"/>
              </a:cxn>
              <a:cxn ang="0">
                <a:pos x="196" y="353"/>
              </a:cxn>
              <a:cxn ang="0">
                <a:pos x="218" y="358"/>
              </a:cxn>
              <a:cxn ang="0">
                <a:pos x="238" y="360"/>
              </a:cxn>
              <a:cxn ang="0">
                <a:pos x="255" y="360"/>
              </a:cxn>
              <a:cxn ang="0">
                <a:pos x="283" y="359"/>
              </a:cxn>
              <a:cxn ang="0">
                <a:pos x="302" y="354"/>
              </a:cxn>
              <a:cxn ang="0">
                <a:pos x="313" y="345"/>
              </a:cxn>
              <a:cxn ang="0">
                <a:pos x="317" y="335"/>
              </a:cxn>
              <a:cxn ang="0">
                <a:pos x="319" y="320"/>
              </a:cxn>
              <a:cxn ang="0">
                <a:pos x="320" y="299"/>
              </a:cxn>
              <a:cxn ang="0">
                <a:pos x="319" y="275"/>
              </a:cxn>
              <a:cxn ang="0">
                <a:pos x="317" y="249"/>
              </a:cxn>
              <a:cxn ang="0">
                <a:pos x="312" y="225"/>
              </a:cxn>
              <a:cxn ang="0">
                <a:pos x="304" y="205"/>
              </a:cxn>
              <a:cxn ang="0">
                <a:pos x="297" y="194"/>
              </a:cxn>
              <a:cxn ang="0">
                <a:pos x="285" y="175"/>
              </a:cxn>
              <a:cxn ang="0">
                <a:pos x="269" y="150"/>
              </a:cxn>
              <a:cxn ang="0">
                <a:pos x="253" y="124"/>
              </a:cxn>
              <a:cxn ang="0">
                <a:pos x="238" y="100"/>
              </a:cxn>
              <a:cxn ang="0">
                <a:pos x="226" y="80"/>
              </a:cxn>
              <a:cxn ang="0">
                <a:pos x="218" y="67"/>
              </a:cxn>
              <a:cxn ang="0">
                <a:pos x="217" y="65"/>
              </a:cxn>
              <a:cxn ang="0">
                <a:pos x="214" y="31"/>
              </a:cxn>
              <a:cxn ang="0">
                <a:pos x="212" y="24"/>
              </a:cxn>
              <a:cxn ang="0">
                <a:pos x="190" y="19"/>
              </a:cxn>
              <a:cxn ang="0">
                <a:pos x="157" y="11"/>
              </a:cxn>
              <a:cxn ang="0">
                <a:pos x="125" y="3"/>
              </a:cxn>
              <a:cxn ang="0">
                <a:pos x="111" y="0"/>
              </a:cxn>
              <a:cxn ang="0">
                <a:pos x="100" y="4"/>
              </a:cxn>
              <a:cxn ang="0">
                <a:pos x="66" y="17"/>
              </a:cxn>
              <a:cxn ang="0">
                <a:pos x="55" y="21"/>
              </a:cxn>
              <a:cxn ang="0">
                <a:pos x="44" y="35"/>
              </a:cxn>
              <a:cxn ang="0">
                <a:pos x="23" y="62"/>
              </a:cxn>
              <a:cxn ang="0">
                <a:pos x="6" y="82"/>
              </a:cxn>
              <a:cxn ang="0">
                <a:pos x="5" y="84"/>
              </a:cxn>
            </a:cxnLst>
            <a:rect l="0" t="0" r="r" b="b"/>
            <a:pathLst>
              <a:path w="321" h="361">
                <a:moveTo>
                  <a:pt x="5" y="84"/>
                </a:moveTo>
                <a:lnTo>
                  <a:pt x="5" y="85"/>
                </a:lnTo>
                <a:lnTo>
                  <a:pt x="5" y="87"/>
                </a:lnTo>
                <a:lnTo>
                  <a:pt x="4" y="91"/>
                </a:lnTo>
                <a:lnTo>
                  <a:pt x="4" y="96"/>
                </a:lnTo>
                <a:lnTo>
                  <a:pt x="3" y="102"/>
                </a:lnTo>
                <a:lnTo>
                  <a:pt x="2" y="110"/>
                </a:lnTo>
                <a:lnTo>
                  <a:pt x="2" y="118"/>
                </a:lnTo>
                <a:lnTo>
                  <a:pt x="1" y="126"/>
                </a:lnTo>
                <a:lnTo>
                  <a:pt x="1" y="136"/>
                </a:lnTo>
                <a:lnTo>
                  <a:pt x="0" y="146"/>
                </a:lnTo>
                <a:lnTo>
                  <a:pt x="0" y="155"/>
                </a:lnTo>
                <a:lnTo>
                  <a:pt x="1" y="165"/>
                </a:lnTo>
                <a:lnTo>
                  <a:pt x="1" y="175"/>
                </a:lnTo>
                <a:lnTo>
                  <a:pt x="2" y="185"/>
                </a:lnTo>
                <a:lnTo>
                  <a:pt x="4" y="195"/>
                </a:lnTo>
                <a:lnTo>
                  <a:pt x="5" y="203"/>
                </a:lnTo>
                <a:lnTo>
                  <a:pt x="8" y="212"/>
                </a:lnTo>
                <a:lnTo>
                  <a:pt x="8" y="212"/>
                </a:lnTo>
                <a:lnTo>
                  <a:pt x="11" y="219"/>
                </a:lnTo>
                <a:lnTo>
                  <a:pt x="13" y="227"/>
                </a:lnTo>
                <a:lnTo>
                  <a:pt x="16" y="234"/>
                </a:lnTo>
                <a:lnTo>
                  <a:pt x="18" y="241"/>
                </a:lnTo>
                <a:lnTo>
                  <a:pt x="20" y="248"/>
                </a:lnTo>
                <a:lnTo>
                  <a:pt x="22" y="255"/>
                </a:lnTo>
                <a:lnTo>
                  <a:pt x="25" y="261"/>
                </a:lnTo>
                <a:lnTo>
                  <a:pt x="27" y="267"/>
                </a:lnTo>
                <a:lnTo>
                  <a:pt x="30" y="272"/>
                </a:lnTo>
                <a:lnTo>
                  <a:pt x="33" y="278"/>
                </a:lnTo>
                <a:lnTo>
                  <a:pt x="37" y="283"/>
                </a:lnTo>
                <a:lnTo>
                  <a:pt x="41" y="288"/>
                </a:lnTo>
                <a:lnTo>
                  <a:pt x="45" y="292"/>
                </a:lnTo>
                <a:lnTo>
                  <a:pt x="51" y="297"/>
                </a:lnTo>
                <a:lnTo>
                  <a:pt x="57" y="301"/>
                </a:lnTo>
                <a:lnTo>
                  <a:pt x="64" y="305"/>
                </a:lnTo>
                <a:lnTo>
                  <a:pt x="71" y="308"/>
                </a:lnTo>
                <a:lnTo>
                  <a:pt x="71" y="308"/>
                </a:lnTo>
                <a:lnTo>
                  <a:pt x="77" y="311"/>
                </a:lnTo>
                <a:lnTo>
                  <a:pt x="83" y="314"/>
                </a:lnTo>
                <a:lnTo>
                  <a:pt x="90" y="316"/>
                </a:lnTo>
                <a:lnTo>
                  <a:pt x="97" y="319"/>
                </a:lnTo>
                <a:lnTo>
                  <a:pt x="104" y="322"/>
                </a:lnTo>
                <a:lnTo>
                  <a:pt x="111" y="325"/>
                </a:lnTo>
                <a:lnTo>
                  <a:pt x="119" y="328"/>
                </a:lnTo>
                <a:lnTo>
                  <a:pt x="126" y="331"/>
                </a:lnTo>
                <a:lnTo>
                  <a:pt x="134" y="334"/>
                </a:lnTo>
                <a:lnTo>
                  <a:pt x="142" y="337"/>
                </a:lnTo>
                <a:lnTo>
                  <a:pt x="149" y="339"/>
                </a:lnTo>
                <a:lnTo>
                  <a:pt x="157" y="342"/>
                </a:lnTo>
                <a:lnTo>
                  <a:pt x="165" y="345"/>
                </a:lnTo>
                <a:lnTo>
                  <a:pt x="173" y="347"/>
                </a:lnTo>
                <a:lnTo>
                  <a:pt x="181" y="349"/>
                </a:lnTo>
                <a:lnTo>
                  <a:pt x="188" y="351"/>
                </a:lnTo>
                <a:lnTo>
                  <a:pt x="196" y="353"/>
                </a:lnTo>
                <a:lnTo>
                  <a:pt x="203" y="355"/>
                </a:lnTo>
                <a:lnTo>
                  <a:pt x="211" y="357"/>
                </a:lnTo>
                <a:lnTo>
                  <a:pt x="218" y="358"/>
                </a:lnTo>
                <a:lnTo>
                  <a:pt x="225" y="359"/>
                </a:lnTo>
                <a:lnTo>
                  <a:pt x="231" y="360"/>
                </a:lnTo>
                <a:lnTo>
                  <a:pt x="238" y="360"/>
                </a:lnTo>
                <a:lnTo>
                  <a:pt x="244" y="360"/>
                </a:lnTo>
                <a:lnTo>
                  <a:pt x="244" y="360"/>
                </a:lnTo>
                <a:lnTo>
                  <a:pt x="255" y="360"/>
                </a:lnTo>
                <a:lnTo>
                  <a:pt x="265" y="360"/>
                </a:lnTo>
                <a:lnTo>
                  <a:pt x="275" y="360"/>
                </a:lnTo>
                <a:lnTo>
                  <a:pt x="283" y="359"/>
                </a:lnTo>
                <a:lnTo>
                  <a:pt x="290" y="358"/>
                </a:lnTo>
                <a:lnTo>
                  <a:pt x="296" y="356"/>
                </a:lnTo>
                <a:lnTo>
                  <a:pt x="302" y="354"/>
                </a:lnTo>
                <a:lnTo>
                  <a:pt x="306" y="352"/>
                </a:lnTo>
                <a:lnTo>
                  <a:pt x="310" y="349"/>
                </a:lnTo>
                <a:lnTo>
                  <a:pt x="313" y="345"/>
                </a:lnTo>
                <a:lnTo>
                  <a:pt x="315" y="341"/>
                </a:lnTo>
                <a:lnTo>
                  <a:pt x="317" y="335"/>
                </a:lnTo>
                <a:lnTo>
                  <a:pt x="317" y="335"/>
                </a:lnTo>
                <a:lnTo>
                  <a:pt x="317" y="331"/>
                </a:lnTo>
                <a:lnTo>
                  <a:pt x="318" y="326"/>
                </a:lnTo>
                <a:lnTo>
                  <a:pt x="319" y="320"/>
                </a:lnTo>
                <a:lnTo>
                  <a:pt x="319" y="314"/>
                </a:lnTo>
                <a:lnTo>
                  <a:pt x="319" y="307"/>
                </a:lnTo>
                <a:lnTo>
                  <a:pt x="320" y="299"/>
                </a:lnTo>
                <a:lnTo>
                  <a:pt x="320" y="291"/>
                </a:lnTo>
                <a:lnTo>
                  <a:pt x="319" y="283"/>
                </a:lnTo>
                <a:lnTo>
                  <a:pt x="319" y="275"/>
                </a:lnTo>
                <a:lnTo>
                  <a:pt x="318" y="266"/>
                </a:lnTo>
                <a:lnTo>
                  <a:pt x="318" y="258"/>
                </a:lnTo>
                <a:lnTo>
                  <a:pt x="317" y="249"/>
                </a:lnTo>
                <a:lnTo>
                  <a:pt x="315" y="241"/>
                </a:lnTo>
                <a:lnTo>
                  <a:pt x="314" y="233"/>
                </a:lnTo>
                <a:lnTo>
                  <a:pt x="312" y="225"/>
                </a:lnTo>
                <a:lnTo>
                  <a:pt x="310" y="218"/>
                </a:lnTo>
                <a:lnTo>
                  <a:pt x="307" y="211"/>
                </a:lnTo>
                <a:lnTo>
                  <a:pt x="304" y="205"/>
                </a:lnTo>
                <a:lnTo>
                  <a:pt x="301" y="199"/>
                </a:lnTo>
                <a:lnTo>
                  <a:pt x="301" y="199"/>
                </a:lnTo>
                <a:lnTo>
                  <a:pt x="297" y="194"/>
                </a:lnTo>
                <a:lnTo>
                  <a:pt x="293" y="188"/>
                </a:lnTo>
                <a:lnTo>
                  <a:pt x="289" y="182"/>
                </a:lnTo>
                <a:lnTo>
                  <a:pt x="285" y="175"/>
                </a:lnTo>
                <a:lnTo>
                  <a:pt x="280" y="167"/>
                </a:lnTo>
                <a:lnTo>
                  <a:pt x="274" y="159"/>
                </a:lnTo>
                <a:lnTo>
                  <a:pt x="269" y="150"/>
                </a:lnTo>
                <a:lnTo>
                  <a:pt x="264" y="142"/>
                </a:lnTo>
                <a:lnTo>
                  <a:pt x="258" y="133"/>
                </a:lnTo>
                <a:lnTo>
                  <a:pt x="253" y="124"/>
                </a:lnTo>
                <a:lnTo>
                  <a:pt x="248" y="116"/>
                </a:lnTo>
                <a:lnTo>
                  <a:pt x="243" y="108"/>
                </a:lnTo>
                <a:lnTo>
                  <a:pt x="238" y="100"/>
                </a:lnTo>
                <a:lnTo>
                  <a:pt x="234" y="93"/>
                </a:lnTo>
                <a:lnTo>
                  <a:pt x="230" y="86"/>
                </a:lnTo>
                <a:lnTo>
                  <a:pt x="226" y="80"/>
                </a:lnTo>
                <a:lnTo>
                  <a:pt x="223" y="75"/>
                </a:lnTo>
                <a:lnTo>
                  <a:pt x="220" y="70"/>
                </a:lnTo>
                <a:lnTo>
                  <a:pt x="218" y="67"/>
                </a:lnTo>
                <a:lnTo>
                  <a:pt x="217" y="65"/>
                </a:lnTo>
                <a:lnTo>
                  <a:pt x="217" y="65"/>
                </a:lnTo>
                <a:lnTo>
                  <a:pt x="217" y="65"/>
                </a:lnTo>
                <a:lnTo>
                  <a:pt x="216" y="58"/>
                </a:lnTo>
                <a:lnTo>
                  <a:pt x="215" y="45"/>
                </a:lnTo>
                <a:lnTo>
                  <a:pt x="214" y="31"/>
                </a:lnTo>
                <a:lnTo>
                  <a:pt x="214" y="24"/>
                </a:lnTo>
                <a:lnTo>
                  <a:pt x="214" y="24"/>
                </a:lnTo>
                <a:lnTo>
                  <a:pt x="212" y="24"/>
                </a:lnTo>
                <a:lnTo>
                  <a:pt x="207" y="23"/>
                </a:lnTo>
                <a:lnTo>
                  <a:pt x="200" y="21"/>
                </a:lnTo>
                <a:lnTo>
                  <a:pt x="190" y="19"/>
                </a:lnTo>
                <a:lnTo>
                  <a:pt x="180" y="16"/>
                </a:lnTo>
                <a:lnTo>
                  <a:pt x="168" y="14"/>
                </a:lnTo>
                <a:lnTo>
                  <a:pt x="157" y="11"/>
                </a:lnTo>
                <a:lnTo>
                  <a:pt x="145" y="8"/>
                </a:lnTo>
                <a:lnTo>
                  <a:pt x="134" y="5"/>
                </a:lnTo>
                <a:lnTo>
                  <a:pt x="125" y="3"/>
                </a:lnTo>
                <a:lnTo>
                  <a:pt x="118" y="1"/>
                </a:lnTo>
                <a:lnTo>
                  <a:pt x="113" y="0"/>
                </a:lnTo>
                <a:lnTo>
                  <a:pt x="111" y="0"/>
                </a:lnTo>
                <a:lnTo>
                  <a:pt x="111" y="0"/>
                </a:lnTo>
                <a:lnTo>
                  <a:pt x="108" y="1"/>
                </a:lnTo>
                <a:lnTo>
                  <a:pt x="100" y="4"/>
                </a:lnTo>
                <a:lnTo>
                  <a:pt x="89" y="8"/>
                </a:lnTo>
                <a:lnTo>
                  <a:pt x="77" y="13"/>
                </a:lnTo>
                <a:lnTo>
                  <a:pt x="66" y="17"/>
                </a:lnTo>
                <a:lnTo>
                  <a:pt x="58" y="20"/>
                </a:lnTo>
                <a:lnTo>
                  <a:pt x="55" y="21"/>
                </a:lnTo>
                <a:lnTo>
                  <a:pt x="55" y="21"/>
                </a:lnTo>
                <a:lnTo>
                  <a:pt x="54" y="23"/>
                </a:lnTo>
                <a:lnTo>
                  <a:pt x="50" y="28"/>
                </a:lnTo>
                <a:lnTo>
                  <a:pt x="44" y="35"/>
                </a:lnTo>
                <a:lnTo>
                  <a:pt x="38" y="43"/>
                </a:lnTo>
                <a:lnTo>
                  <a:pt x="30" y="53"/>
                </a:lnTo>
                <a:lnTo>
                  <a:pt x="23" y="62"/>
                </a:lnTo>
                <a:lnTo>
                  <a:pt x="16" y="70"/>
                </a:lnTo>
                <a:lnTo>
                  <a:pt x="10" y="77"/>
                </a:lnTo>
                <a:lnTo>
                  <a:pt x="6" y="82"/>
                </a:lnTo>
                <a:lnTo>
                  <a:pt x="5" y="84"/>
                </a:lnTo>
                <a:lnTo>
                  <a:pt x="5" y="84"/>
                </a:lnTo>
                <a:lnTo>
                  <a:pt x="5" y="84"/>
                </a:lnTo>
              </a:path>
            </a:pathLst>
          </a:custGeom>
          <a:solidFill>
            <a:srgbClr val="FFA080"/>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30" name="Freeform 34"/>
          <p:cNvSpPr>
            <a:spLocks/>
          </p:cNvSpPr>
          <p:nvPr/>
        </p:nvSpPr>
        <p:spPr bwMode="auto">
          <a:xfrm>
            <a:off x="6267451" y="2019300"/>
            <a:ext cx="1482725" cy="2757488"/>
          </a:xfrm>
          <a:custGeom>
            <a:avLst/>
            <a:gdLst/>
            <a:ahLst/>
            <a:cxnLst>
              <a:cxn ang="0">
                <a:pos x="457" y="264"/>
              </a:cxn>
              <a:cxn ang="0">
                <a:pos x="482" y="332"/>
              </a:cxn>
              <a:cxn ang="0">
                <a:pos x="507" y="407"/>
              </a:cxn>
              <a:cxn ang="0">
                <a:pos x="531" y="487"/>
              </a:cxn>
              <a:cxn ang="0">
                <a:pos x="554" y="569"/>
              </a:cxn>
              <a:cxn ang="0">
                <a:pos x="576" y="649"/>
              </a:cxn>
              <a:cxn ang="0">
                <a:pos x="596" y="725"/>
              </a:cxn>
              <a:cxn ang="0">
                <a:pos x="616" y="793"/>
              </a:cxn>
              <a:cxn ang="0">
                <a:pos x="635" y="851"/>
              </a:cxn>
              <a:cxn ang="0">
                <a:pos x="653" y="895"/>
              </a:cxn>
              <a:cxn ang="0">
                <a:pos x="677" y="935"/>
              </a:cxn>
              <a:cxn ang="0">
                <a:pos x="719" y="997"/>
              </a:cxn>
              <a:cxn ang="0">
                <a:pos x="753" y="1054"/>
              </a:cxn>
              <a:cxn ang="0">
                <a:pos x="781" y="1119"/>
              </a:cxn>
              <a:cxn ang="0">
                <a:pos x="779" y="1132"/>
              </a:cxn>
              <a:cxn ang="0">
                <a:pos x="743" y="1068"/>
              </a:cxn>
              <a:cxn ang="0">
                <a:pos x="703" y="1006"/>
              </a:cxn>
              <a:cxn ang="0">
                <a:pos x="663" y="953"/>
              </a:cxn>
              <a:cxn ang="0">
                <a:pos x="665" y="1026"/>
              </a:cxn>
              <a:cxn ang="0">
                <a:pos x="670" y="1097"/>
              </a:cxn>
              <a:cxn ang="0">
                <a:pos x="679" y="1169"/>
              </a:cxn>
              <a:cxn ang="0">
                <a:pos x="690" y="1240"/>
              </a:cxn>
              <a:cxn ang="0">
                <a:pos x="703" y="1310"/>
              </a:cxn>
              <a:cxn ang="0">
                <a:pos x="719" y="1381"/>
              </a:cxn>
              <a:cxn ang="0">
                <a:pos x="735" y="1452"/>
              </a:cxn>
              <a:cxn ang="0">
                <a:pos x="715" y="1444"/>
              </a:cxn>
              <a:cxn ang="0">
                <a:pos x="694" y="1359"/>
              </a:cxn>
              <a:cxn ang="0">
                <a:pos x="677" y="1278"/>
              </a:cxn>
              <a:cxn ang="0">
                <a:pos x="665" y="1200"/>
              </a:cxn>
              <a:cxn ang="0">
                <a:pos x="655" y="1126"/>
              </a:cxn>
              <a:cxn ang="0">
                <a:pos x="647" y="1057"/>
              </a:cxn>
              <a:cxn ang="0">
                <a:pos x="639" y="994"/>
              </a:cxn>
              <a:cxn ang="0">
                <a:pos x="632" y="938"/>
              </a:cxn>
              <a:cxn ang="0">
                <a:pos x="623" y="888"/>
              </a:cxn>
              <a:cxn ang="0">
                <a:pos x="600" y="829"/>
              </a:cxn>
              <a:cxn ang="0">
                <a:pos x="578" y="762"/>
              </a:cxn>
              <a:cxn ang="0">
                <a:pos x="557" y="694"/>
              </a:cxn>
              <a:cxn ang="0">
                <a:pos x="537" y="626"/>
              </a:cxn>
              <a:cxn ang="0">
                <a:pos x="517" y="558"/>
              </a:cxn>
              <a:cxn ang="0">
                <a:pos x="497" y="489"/>
              </a:cxn>
              <a:cxn ang="0">
                <a:pos x="476" y="421"/>
              </a:cxn>
              <a:cxn ang="0">
                <a:pos x="453" y="353"/>
              </a:cxn>
              <a:cxn ang="0">
                <a:pos x="427" y="285"/>
              </a:cxn>
              <a:cxn ang="0">
                <a:pos x="399" y="218"/>
              </a:cxn>
              <a:cxn ang="0">
                <a:pos x="374" y="170"/>
              </a:cxn>
              <a:cxn ang="0">
                <a:pos x="339" y="126"/>
              </a:cxn>
              <a:cxn ang="0">
                <a:pos x="295" y="87"/>
              </a:cxn>
              <a:cxn ang="0">
                <a:pos x="246" y="57"/>
              </a:cxn>
              <a:cxn ang="0">
                <a:pos x="195" y="39"/>
              </a:cxn>
              <a:cxn ang="0">
                <a:pos x="145" y="38"/>
              </a:cxn>
              <a:cxn ang="0">
                <a:pos x="100" y="55"/>
              </a:cxn>
              <a:cxn ang="0">
                <a:pos x="63" y="95"/>
              </a:cxn>
              <a:cxn ang="0">
                <a:pos x="23" y="121"/>
              </a:cxn>
              <a:cxn ang="0">
                <a:pos x="25" y="77"/>
              </a:cxn>
              <a:cxn ang="0">
                <a:pos x="71" y="35"/>
              </a:cxn>
              <a:cxn ang="0">
                <a:pos x="120" y="10"/>
              </a:cxn>
              <a:cxn ang="0">
                <a:pos x="171" y="1"/>
              </a:cxn>
              <a:cxn ang="0">
                <a:pos x="221" y="6"/>
              </a:cxn>
              <a:cxn ang="0">
                <a:pos x="271" y="24"/>
              </a:cxn>
              <a:cxn ang="0">
                <a:pos x="318" y="54"/>
              </a:cxn>
              <a:cxn ang="0">
                <a:pos x="360" y="94"/>
              </a:cxn>
              <a:cxn ang="0">
                <a:pos x="397" y="143"/>
              </a:cxn>
              <a:cxn ang="0">
                <a:pos x="427" y="200"/>
              </a:cxn>
            </a:cxnLst>
            <a:rect l="0" t="0" r="r" b="b"/>
            <a:pathLst>
              <a:path w="793" h="1471">
                <a:moveTo>
                  <a:pt x="432" y="212"/>
                </a:moveTo>
                <a:lnTo>
                  <a:pt x="435" y="217"/>
                </a:lnTo>
                <a:lnTo>
                  <a:pt x="438" y="223"/>
                </a:lnTo>
                <a:lnTo>
                  <a:pt x="440" y="228"/>
                </a:lnTo>
                <a:lnTo>
                  <a:pt x="443" y="234"/>
                </a:lnTo>
                <a:lnTo>
                  <a:pt x="446" y="240"/>
                </a:lnTo>
                <a:lnTo>
                  <a:pt x="449" y="246"/>
                </a:lnTo>
                <a:lnTo>
                  <a:pt x="451" y="252"/>
                </a:lnTo>
                <a:lnTo>
                  <a:pt x="454" y="258"/>
                </a:lnTo>
                <a:lnTo>
                  <a:pt x="457" y="264"/>
                </a:lnTo>
                <a:lnTo>
                  <a:pt x="459" y="270"/>
                </a:lnTo>
                <a:lnTo>
                  <a:pt x="462" y="277"/>
                </a:lnTo>
                <a:lnTo>
                  <a:pt x="464" y="284"/>
                </a:lnTo>
                <a:lnTo>
                  <a:pt x="467" y="290"/>
                </a:lnTo>
                <a:lnTo>
                  <a:pt x="470" y="297"/>
                </a:lnTo>
                <a:lnTo>
                  <a:pt x="472" y="304"/>
                </a:lnTo>
                <a:lnTo>
                  <a:pt x="475" y="311"/>
                </a:lnTo>
                <a:lnTo>
                  <a:pt x="477" y="318"/>
                </a:lnTo>
                <a:lnTo>
                  <a:pt x="480" y="325"/>
                </a:lnTo>
                <a:lnTo>
                  <a:pt x="482" y="332"/>
                </a:lnTo>
                <a:lnTo>
                  <a:pt x="485" y="339"/>
                </a:lnTo>
                <a:lnTo>
                  <a:pt x="487" y="347"/>
                </a:lnTo>
                <a:lnTo>
                  <a:pt x="490" y="354"/>
                </a:lnTo>
                <a:lnTo>
                  <a:pt x="492" y="361"/>
                </a:lnTo>
                <a:lnTo>
                  <a:pt x="495" y="369"/>
                </a:lnTo>
                <a:lnTo>
                  <a:pt x="497" y="377"/>
                </a:lnTo>
                <a:lnTo>
                  <a:pt x="500" y="384"/>
                </a:lnTo>
                <a:lnTo>
                  <a:pt x="502" y="392"/>
                </a:lnTo>
                <a:lnTo>
                  <a:pt x="505" y="400"/>
                </a:lnTo>
                <a:lnTo>
                  <a:pt x="507" y="407"/>
                </a:lnTo>
                <a:lnTo>
                  <a:pt x="510" y="415"/>
                </a:lnTo>
                <a:lnTo>
                  <a:pt x="512" y="423"/>
                </a:lnTo>
                <a:lnTo>
                  <a:pt x="514" y="431"/>
                </a:lnTo>
                <a:lnTo>
                  <a:pt x="517" y="439"/>
                </a:lnTo>
                <a:lnTo>
                  <a:pt x="519" y="447"/>
                </a:lnTo>
                <a:lnTo>
                  <a:pt x="522" y="455"/>
                </a:lnTo>
                <a:lnTo>
                  <a:pt x="524" y="463"/>
                </a:lnTo>
                <a:lnTo>
                  <a:pt x="526" y="471"/>
                </a:lnTo>
                <a:lnTo>
                  <a:pt x="529" y="479"/>
                </a:lnTo>
                <a:lnTo>
                  <a:pt x="531" y="487"/>
                </a:lnTo>
                <a:lnTo>
                  <a:pt x="533" y="495"/>
                </a:lnTo>
                <a:lnTo>
                  <a:pt x="536" y="504"/>
                </a:lnTo>
                <a:lnTo>
                  <a:pt x="538" y="512"/>
                </a:lnTo>
                <a:lnTo>
                  <a:pt x="540" y="520"/>
                </a:lnTo>
                <a:lnTo>
                  <a:pt x="543" y="528"/>
                </a:lnTo>
                <a:lnTo>
                  <a:pt x="545" y="536"/>
                </a:lnTo>
                <a:lnTo>
                  <a:pt x="547" y="544"/>
                </a:lnTo>
                <a:lnTo>
                  <a:pt x="549" y="553"/>
                </a:lnTo>
                <a:lnTo>
                  <a:pt x="552" y="561"/>
                </a:lnTo>
                <a:lnTo>
                  <a:pt x="554" y="569"/>
                </a:lnTo>
                <a:lnTo>
                  <a:pt x="556" y="577"/>
                </a:lnTo>
                <a:lnTo>
                  <a:pt x="558" y="585"/>
                </a:lnTo>
                <a:lnTo>
                  <a:pt x="560" y="593"/>
                </a:lnTo>
                <a:lnTo>
                  <a:pt x="563" y="601"/>
                </a:lnTo>
                <a:lnTo>
                  <a:pt x="565" y="609"/>
                </a:lnTo>
                <a:lnTo>
                  <a:pt x="567" y="617"/>
                </a:lnTo>
                <a:lnTo>
                  <a:pt x="569" y="625"/>
                </a:lnTo>
                <a:lnTo>
                  <a:pt x="571" y="633"/>
                </a:lnTo>
                <a:lnTo>
                  <a:pt x="573" y="641"/>
                </a:lnTo>
                <a:lnTo>
                  <a:pt x="576" y="649"/>
                </a:lnTo>
                <a:lnTo>
                  <a:pt x="578" y="657"/>
                </a:lnTo>
                <a:lnTo>
                  <a:pt x="580" y="664"/>
                </a:lnTo>
                <a:lnTo>
                  <a:pt x="582" y="672"/>
                </a:lnTo>
                <a:lnTo>
                  <a:pt x="584" y="680"/>
                </a:lnTo>
                <a:lnTo>
                  <a:pt x="586" y="687"/>
                </a:lnTo>
                <a:lnTo>
                  <a:pt x="588" y="695"/>
                </a:lnTo>
                <a:lnTo>
                  <a:pt x="590" y="703"/>
                </a:lnTo>
                <a:lnTo>
                  <a:pt x="592" y="710"/>
                </a:lnTo>
                <a:lnTo>
                  <a:pt x="594" y="717"/>
                </a:lnTo>
                <a:lnTo>
                  <a:pt x="596" y="725"/>
                </a:lnTo>
                <a:lnTo>
                  <a:pt x="598" y="732"/>
                </a:lnTo>
                <a:lnTo>
                  <a:pt x="600" y="739"/>
                </a:lnTo>
                <a:lnTo>
                  <a:pt x="602" y="746"/>
                </a:lnTo>
                <a:lnTo>
                  <a:pt x="604" y="753"/>
                </a:lnTo>
                <a:lnTo>
                  <a:pt x="606" y="760"/>
                </a:lnTo>
                <a:lnTo>
                  <a:pt x="608" y="767"/>
                </a:lnTo>
                <a:lnTo>
                  <a:pt x="610" y="773"/>
                </a:lnTo>
                <a:lnTo>
                  <a:pt x="612" y="780"/>
                </a:lnTo>
                <a:lnTo>
                  <a:pt x="614" y="787"/>
                </a:lnTo>
                <a:lnTo>
                  <a:pt x="616" y="793"/>
                </a:lnTo>
                <a:lnTo>
                  <a:pt x="618" y="799"/>
                </a:lnTo>
                <a:lnTo>
                  <a:pt x="620" y="806"/>
                </a:lnTo>
                <a:lnTo>
                  <a:pt x="622" y="812"/>
                </a:lnTo>
                <a:lnTo>
                  <a:pt x="624" y="818"/>
                </a:lnTo>
                <a:lnTo>
                  <a:pt x="626" y="824"/>
                </a:lnTo>
                <a:lnTo>
                  <a:pt x="627" y="829"/>
                </a:lnTo>
                <a:lnTo>
                  <a:pt x="629" y="835"/>
                </a:lnTo>
                <a:lnTo>
                  <a:pt x="631" y="841"/>
                </a:lnTo>
                <a:lnTo>
                  <a:pt x="633" y="846"/>
                </a:lnTo>
                <a:lnTo>
                  <a:pt x="635" y="851"/>
                </a:lnTo>
                <a:lnTo>
                  <a:pt x="637" y="856"/>
                </a:lnTo>
                <a:lnTo>
                  <a:pt x="638" y="861"/>
                </a:lnTo>
                <a:lnTo>
                  <a:pt x="640" y="866"/>
                </a:lnTo>
                <a:lnTo>
                  <a:pt x="642" y="871"/>
                </a:lnTo>
                <a:lnTo>
                  <a:pt x="644" y="876"/>
                </a:lnTo>
                <a:lnTo>
                  <a:pt x="646" y="880"/>
                </a:lnTo>
                <a:lnTo>
                  <a:pt x="647" y="883"/>
                </a:lnTo>
                <a:lnTo>
                  <a:pt x="649" y="888"/>
                </a:lnTo>
                <a:lnTo>
                  <a:pt x="651" y="892"/>
                </a:lnTo>
                <a:lnTo>
                  <a:pt x="653" y="895"/>
                </a:lnTo>
                <a:lnTo>
                  <a:pt x="654" y="899"/>
                </a:lnTo>
                <a:lnTo>
                  <a:pt x="656" y="903"/>
                </a:lnTo>
                <a:lnTo>
                  <a:pt x="658" y="906"/>
                </a:lnTo>
                <a:lnTo>
                  <a:pt x="659" y="909"/>
                </a:lnTo>
                <a:lnTo>
                  <a:pt x="661" y="912"/>
                </a:lnTo>
                <a:lnTo>
                  <a:pt x="663" y="915"/>
                </a:lnTo>
                <a:lnTo>
                  <a:pt x="663" y="915"/>
                </a:lnTo>
                <a:lnTo>
                  <a:pt x="667" y="922"/>
                </a:lnTo>
                <a:lnTo>
                  <a:pt x="672" y="929"/>
                </a:lnTo>
                <a:lnTo>
                  <a:pt x="677" y="935"/>
                </a:lnTo>
                <a:lnTo>
                  <a:pt x="681" y="942"/>
                </a:lnTo>
                <a:lnTo>
                  <a:pt x="686" y="948"/>
                </a:lnTo>
                <a:lnTo>
                  <a:pt x="690" y="955"/>
                </a:lnTo>
                <a:lnTo>
                  <a:pt x="694" y="961"/>
                </a:lnTo>
                <a:lnTo>
                  <a:pt x="699" y="967"/>
                </a:lnTo>
                <a:lnTo>
                  <a:pt x="703" y="973"/>
                </a:lnTo>
                <a:lnTo>
                  <a:pt x="707" y="979"/>
                </a:lnTo>
                <a:lnTo>
                  <a:pt x="711" y="985"/>
                </a:lnTo>
                <a:lnTo>
                  <a:pt x="715" y="991"/>
                </a:lnTo>
                <a:lnTo>
                  <a:pt x="719" y="997"/>
                </a:lnTo>
                <a:lnTo>
                  <a:pt x="722" y="1002"/>
                </a:lnTo>
                <a:lnTo>
                  <a:pt x="726" y="1008"/>
                </a:lnTo>
                <a:lnTo>
                  <a:pt x="730" y="1014"/>
                </a:lnTo>
                <a:lnTo>
                  <a:pt x="733" y="1019"/>
                </a:lnTo>
                <a:lnTo>
                  <a:pt x="737" y="1025"/>
                </a:lnTo>
                <a:lnTo>
                  <a:pt x="740" y="1031"/>
                </a:lnTo>
                <a:lnTo>
                  <a:pt x="744" y="1037"/>
                </a:lnTo>
                <a:lnTo>
                  <a:pt x="747" y="1042"/>
                </a:lnTo>
                <a:lnTo>
                  <a:pt x="750" y="1048"/>
                </a:lnTo>
                <a:lnTo>
                  <a:pt x="753" y="1054"/>
                </a:lnTo>
                <a:lnTo>
                  <a:pt x="757" y="1060"/>
                </a:lnTo>
                <a:lnTo>
                  <a:pt x="760" y="1066"/>
                </a:lnTo>
                <a:lnTo>
                  <a:pt x="762" y="1072"/>
                </a:lnTo>
                <a:lnTo>
                  <a:pt x="765" y="1079"/>
                </a:lnTo>
                <a:lnTo>
                  <a:pt x="768" y="1085"/>
                </a:lnTo>
                <a:lnTo>
                  <a:pt x="771" y="1092"/>
                </a:lnTo>
                <a:lnTo>
                  <a:pt x="774" y="1098"/>
                </a:lnTo>
                <a:lnTo>
                  <a:pt x="776" y="1105"/>
                </a:lnTo>
                <a:lnTo>
                  <a:pt x="779" y="1112"/>
                </a:lnTo>
                <a:lnTo>
                  <a:pt x="781" y="1119"/>
                </a:lnTo>
                <a:lnTo>
                  <a:pt x="784" y="1127"/>
                </a:lnTo>
                <a:lnTo>
                  <a:pt x="786" y="1134"/>
                </a:lnTo>
                <a:lnTo>
                  <a:pt x="788" y="1142"/>
                </a:lnTo>
                <a:lnTo>
                  <a:pt x="790" y="1150"/>
                </a:lnTo>
                <a:lnTo>
                  <a:pt x="792" y="1158"/>
                </a:lnTo>
                <a:lnTo>
                  <a:pt x="792" y="1158"/>
                </a:lnTo>
                <a:lnTo>
                  <a:pt x="789" y="1152"/>
                </a:lnTo>
                <a:lnTo>
                  <a:pt x="785" y="1145"/>
                </a:lnTo>
                <a:lnTo>
                  <a:pt x="782" y="1139"/>
                </a:lnTo>
                <a:lnTo>
                  <a:pt x="779" y="1132"/>
                </a:lnTo>
                <a:lnTo>
                  <a:pt x="775" y="1126"/>
                </a:lnTo>
                <a:lnTo>
                  <a:pt x="772" y="1119"/>
                </a:lnTo>
                <a:lnTo>
                  <a:pt x="768" y="1113"/>
                </a:lnTo>
                <a:lnTo>
                  <a:pt x="765" y="1106"/>
                </a:lnTo>
                <a:lnTo>
                  <a:pt x="761" y="1100"/>
                </a:lnTo>
                <a:lnTo>
                  <a:pt x="757" y="1093"/>
                </a:lnTo>
                <a:lnTo>
                  <a:pt x="754" y="1087"/>
                </a:lnTo>
                <a:lnTo>
                  <a:pt x="750" y="1080"/>
                </a:lnTo>
                <a:lnTo>
                  <a:pt x="747" y="1074"/>
                </a:lnTo>
                <a:lnTo>
                  <a:pt x="743" y="1068"/>
                </a:lnTo>
                <a:lnTo>
                  <a:pt x="739" y="1061"/>
                </a:lnTo>
                <a:lnTo>
                  <a:pt x="735" y="1055"/>
                </a:lnTo>
                <a:lnTo>
                  <a:pt x="731" y="1049"/>
                </a:lnTo>
                <a:lnTo>
                  <a:pt x="728" y="1042"/>
                </a:lnTo>
                <a:lnTo>
                  <a:pt x="724" y="1036"/>
                </a:lnTo>
                <a:lnTo>
                  <a:pt x="720" y="1030"/>
                </a:lnTo>
                <a:lnTo>
                  <a:pt x="716" y="1024"/>
                </a:lnTo>
                <a:lnTo>
                  <a:pt x="712" y="1018"/>
                </a:lnTo>
                <a:lnTo>
                  <a:pt x="707" y="1012"/>
                </a:lnTo>
                <a:lnTo>
                  <a:pt x="703" y="1006"/>
                </a:lnTo>
                <a:lnTo>
                  <a:pt x="699" y="1000"/>
                </a:lnTo>
                <a:lnTo>
                  <a:pt x="695" y="994"/>
                </a:lnTo>
                <a:lnTo>
                  <a:pt x="690" y="988"/>
                </a:lnTo>
                <a:lnTo>
                  <a:pt x="686" y="982"/>
                </a:lnTo>
                <a:lnTo>
                  <a:pt x="681" y="976"/>
                </a:lnTo>
                <a:lnTo>
                  <a:pt x="677" y="970"/>
                </a:lnTo>
                <a:lnTo>
                  <a:pt x="672" y="964"/>
                </a:lnTo>
                <a:lnTo>
                  <a:pt x="667" y="959"/>
                </a:lnTo>
                <a:lnTo>
                  <a:pt x="663" y="953"/>
                </a:lnTo>
                <a:lnTo>
                  <a:pt x="663" y="953"/>
                </a:lnTo>
                <a:lnTo>
                  <a:pt x="663" y="960"/>
                </a:lnTo>
                <a:lnTo>
                  <a:pt x="663" y="968"/>
                </a:lnTo>
                <a:lnTo>
                  <a:pt x="663" y="975"/>
                </a:lnTo>
                <a:lnTo>
                  <a:pt x="663" y="982"/>
                </a:lnTo>
                <a:lnTo>
                  <a:pt x="663" y="990"/>
                </a:lnTo>
                <a:lnTo>
                  <a:pt x="664" y="997"/>
                </a:lnTo>
                <a:lnTo>
                  <a:pt x="664" y="1004"/>
                </a:lnTo>
                <a:lnTo>
                  <a:pt x="664" y="1011"/>
                </a:lnTo>
                <a:lnTo>
                  <a:pt x="665" y="1018"/>
                </a:lnTo>
                <a:lnTo>
                  <a:pt x="665" y="1026"/>
                </a:lnTo>
                <a:lnTo>
                  <a:pt x="665" y="1033"/>
                </a:lnTo>
                <a:lnTo>
                  <a:pt x="666" y="1040"/>
                </a:lnTo>
                <a:lnTo>
                  <a:pt x="666" y="1047"/>
                </a:lnTo>
                <a:lnTo>
                  <a:pt x="667" y="1054"/>
                </a:lnTo>
                <a:lnTo>
                  <a:pt x="667" y="1062"/>
                </a:lnTo>
                <a:lnTo>
                  <a:pt x="668" y="1069"/>
                </a:lnTo>
                <a:lnTo>
                  <a:pt x="668" y="1076"/>
                </a:lnTo>
                <a:lnTo>
                  <a:pt x="669" y="1083"/>
                </a:lnTo>
                <a:lnTo>
                  <a:pt x="670" y="1090"/>
                </a:lnTo>
                <a:lnTo>
                  <a:pt x="670" y="1097"/>
                </a:lnTo>
                <a:lnTo>
                  <a:pt x="671" y="1105"/>
                </a:lnTo>
                <a:lnTo>
                  <a:pt x="672" y="1112"/>
                </a:lnTo>
                <a:lnTo>
                  <a:pt x="673" y="1119"/>
                </a:lnTo>
                <a:lnTo>
                  <a:pt x="673" y="1126"/>
                </a:lnTo>
                <a:lnTo>
                  <a:pt x="674" y="1133"/>
                </a:lnTo>
                <a:lnTo>
                  <a:pt x="675" y="1140"/>
                </a:lnTo>
                <a:lnTo>
                  <a:pt x="676" y="1147"/>
                </a:lnTo>
                <a:lnTo>
                  <a:pt x="677" y="1155"/>
                </a:lnTo>
                <a:lnTo>
                  <a:pt x="678" y="1162"/>
                </a:lnTo>
                <a:lnTo>
                  <a:pt x="679" y="1169"/>
                </a:lnTo>
                <a:lnTo>
                  <a:pt x="680" y="1176"/>
                </a:lnTo>
                <a:lnTo>
                  <a:pt x="681" y="1183"/>
                </a:lnTo>
                <a:lnTo>
                  <a:pt x="682" y="1190"/>
                </a:lnTo>
                <a:lnTo>
                  <a:pt x="683" y="1197"/>
                </a:lnTo>
                <a:lnTo>
                  <a:pt x="684" y="1204"/>
                </a:lnTo>
                <a:lnTo>
                  <a:pt x="685" y="1211"/>
                </a:lnTo>
                <a:lnTo>
                  <a:pt x="686" y="1218"/>
                </a:lnTo>
                <a:lnTo>
                  <a:pt x="688" y="1225"/>
                </a:lnTo>
                <a:lnTo>
                  <a:pt x="689" y="1233"/>
                </a:lnTo>
                <a:lnTo>
                  <a:pt x="690" y="1240"/>
                </a:lnTo>
                <a:lnTo>
                  <a:pt x="691" y="1247"/>
                </a:lnTo>
                <a:lnTo>
                  <a:pt x="692" y="1254"/>
                </a:lnTo>
                <a:lnTo>
                  <a:pt x="694" y="1261"/>
                </a:lnTo>
                <a:lnTo>
                  <a:pt x="695" y="1268"/>
                </a:lnTo>
                <a:lnTo>
                  <a:pt x="696" y="1275"/>
                </a:lnTo>
                <a:lnTo>
                  <a:pt x="698" y="1282"/>
                </a:lnTo>
                <a:lnTo>
                  <a:pt x="699" y="1289"/>
                </a:lnTo>
                <a:lnTo>
                  <a:pt x="701" y="1296"/>
                </a:lnTo>
                <a:lnTo>
                  <a:pt x="702" y="1303"/>
                </a:lnTo>
                <a:lnTo>
                  <a:pt x="703" y="1310"/>
                </a:lnTo>
                <a:lnTo>
                  <a:pt x="705" y="1317"/>
                </a:lnTo>
                <a:lnTo>
                  <a:pt x="706" y="1324"/>
                </a:lnTo>
                <a:lnTo>
                  <a:pt x="708" y="1331"/>
                </a:lnTo>
                <a:lnTo>
                  <a:pt x="709" y="1339"/>
                </a:lnTo>
                <a:lnTo>
                  <a:pt x="711" y="1346"/>
                </a:lnTo>
                <a:lnTo>
                  <a:pt x="712" y="1353"/>
                </a:lnTo>
                <a:lnTo>
                  <a:pt x="714" y="1360"/>
                </a:lnTo>
                <a:lnTo>
                  <a:pt x="715" y="1367"/>
                </a:lnTo>
                <a:lnTo>
                  <a:pt x="717" y="1374"/>
                </a:lnTo>
                <a:lnTo>
                  <a:pt x="719" y="1381"/>
                </a:lnTo>
                <a:lnTo>
                  <a:pt x="720" y="1388"/>
                </a:lnTo>
                <a:lnTo>
                  <a:pt x="722" y="1395"/>
                </a:lnTo>
                <a:lnTo>
                  <a:pt x="724" y="1402"/>
                </a:lnTo>
                <a:lnTo>
                  <a:pt x="725" y="1409"/>
                </a:lnTo>
                <a:lnTo>
                  <a:pt x="727" y="1416"/>
                </a:lnTo>
                <a:lnTo>
                  <a:pt x="729" y="1423"/>
                </a:lnTo>
                <a:lnTo>
                  <a:pt x="730" y="1430"/>
                </a:lnTo>
                <a:lnTo>
                  <a:pt x="732" y="1438"/>
                </a:lnTo>
                <a:lnTo>
                  <a:pt x="734" y="1445"/>
                </a:lnTo>
                <a:lnTo>
                  <a:pt x="735" y="1452"/>
                </a:lnTo>
                <a:lnTo>
                  <a:pt x="737" y="1459"/>
                </a:lnTo>
                <a:lnTo>
                  <a:pt x="739" y="1466"/>
                </a:lnTo>
                <a:lnTo>
                  <a:pt x="739" y="1466"/>
                </a:lnTo>
                <a:lnTo>
                  <a:pt x="733" y="1466"/>
                </a:lnTo>
                <a:lnTo>
                  <a:pt x="728" y="1469"/>
                </a:lnTo>
                <a:lnTo>
                  <a:pt x="722" y="1470"/>
                </a:lnTo>
                <a:lnTo>
                  <a:pt x="722" y="1470"/>
                </a:lnTo>
                <a:lnTo>
                  <a:pt x="720" y="1461"/>
                </a:lnTo>
                <a:lnTo>
                  <a:pt x="717" y="1452"/>
                </a:lnTo>
                <a:lnTo>
                  <a:pt x="715" y="1444"/>
                </a:lnTo>
                <a:lnTo>
                  <a:pt x="713" y="1435"/>
                </a:lnTo>
                <a:lnTo>
                  <a:pt x="710" y="1427"/>
                </a:lnTo>
                <a:lnTo>
                  <a:pt x="708" y="1418"/>
                </a:lnTo>
                <a:lnTo>
                  <a:pt x="706" y="1410"/>
                </a:lnTo>
                <a:lnTo>
                  <a:pt x="704" y="1401"/>
                </a:lnTo>
                <a:lnTo>
                  <a:pt x="702" y="1393"/>
                </a:lnTo>
                <a:lnTo>
                  <a:pt x="700" y="1384"/>
                </a:lnTo>
                <a:lnTo>
                  <a:pt x="698" y="1376"/>
                </a:lnTo>
                <a:lnTo>
                  <a:pt x="696" y="1368"/>
                </a:lnTo>
                <a:lnTo>
                  <a:pt x="694" y="1359"/>
                </a:lnTo>
                <a:lnTo>
                  <a:pt x="692" y="1351"/>
                </a:lnTo>
                <a:lnTo>
                  <a:pt x="690" y="1343"/>
                </a:lnTo>
                <a:lnTo>
                  <a:pt x="688" y="1335"/>
                </a:lnTo>
                <a:lnTo>
                  <a:pt x="687" y="1326"/>
                </a:lnTo>
                <a:lnTo>
                  <a:pt x="685" y="1318"/>
                </a:lnTo>
                <a:lnTo>
                  <a:pt x="683" y="1310"/>
                </a:lnTo>
                <a:lnTo>
                  <a:pt x="682" y="1302"/>
                </a:lnTo>
                <a:lnTo>
                  <a:pt x="680" y="1294"/>
                </a:lnTo>
                <a:lnTo>
                  <a:pt x="679" y="1286"/>
                </a:lnTo>
                <a:lnTo>
                  <a:pt x="677" y="1278"/>
                </a:lnTo>
                <a:lnTo>
                  <a:pt x="676" y="1270"/>
                </a:lnTo>
                <a:lnTo>
                  <a:pt x="675" y="1262"/>
                </a:lnTo>
                <a:lnTo>
                  <a:pt x="673" y="1254"/>
                </a:lnTo>
                <a:lnTo>
                  <a:pt x="672" y="1246"/>
                </a:lnTo>
                <a:lnTo>
                  <a:pt x="671" y="1238"/>
                </a:lnTo>
                <a:lnTo>
                  <a:pt x="669" y="1230"/>
                </a:lnTo>
                <a:lnTo>
                  <a:pt x="668" y="1223"/>
                </a:lnTo>
                <a:lnTo>
                  <a:pt x="667" y="1215"/>
                </a:lnTo>
                <a:lnTo>
                  <a:pt x="666" y="1207"/>
                </a:lnTo>
                <a:lnTo>
                  <a:pt x="665" y="1200"/>
                </a:lnTo>
                <a:lnTo>
                  <a:pt x="664" y="1192"/>
                </a:lnTo>
                <a:lnTo>
                  <a:pt x="663" y="1185"/>
                </a:lnTo>
                <a:lnTo>
                  <a:pt x="661" y="1177"/>
                </a:lnTo>
                <a:lnTo>
                  <a:pt x="660" y="1170"/>
                </a:lnTo>
                <a:lnTo>
                  <a:pt x="659" y="1162"/>
                </a:lnTo>
                <a:lnTo>
                  <a:pt x="658" y="1155"/>
                </a:lnTo>
                <a:lnTo>
                  <a:pt x="658" y="1148"/>
                </a:lnTo>
                <a:lnTo>
                  <a:pt x="657" y="1140"/>
                </a:lnTo>
                <a:lnTo>
                  <a:pt x="656" y="1133"/>
                </a:lnTo>
                <a:lnTo>
                  <a:pt x="655" y="1126"/>
                </a:lnTo>
                <a:lnTo>
                  <a:pt x="654" y="1119"/>
                </a:lnTo>
                <a:lnTo>
                  <a:pt x="653" y="1112"/>
                </a:lnTo>
                <a:lnTo>
                  <a:pt x="652" y="1105"/>
                </a:lnTo>
                <a:lnTo>
                  <a:pt x="651" y="1098"/>
                </a:lnTo>
                <a:lnTo>
                  <a:pt x="651" y="1091"/>
                </a:lnTo>
                <a:lnTo>
                  <a:pt x="650" y="1084"/>
                </a:lnTo>
                <a:lnTo>
                  <a:pt x="649" y="1077"/>
                </a:lnTo>
                <a:lnTo>
                  <a:pt x="648" y="1071"/>
                </a:lnTo>
                <a:lnTo>
                  <a:pt x="647" y="1064"/>
                </a:lnTo>
                <a:lnTo>
                  <a:pt x="647" y="1057"/>
                </a:lnTo>
                <a:lnTo>
                  <a:pt x="646" y="1051"/>
                </a:lnTo>
                <a:lnTo>
                  <a:pt x="645" y="1044"/>
                </a:lnTo>
                <a:lnTo>
                  <a:pt x="644" y="1038"/>
                </a:lnTo>
                <a:lnTo>
                  <a:pt x="644" y="1031"/>
                </a:lnTo>
                <a:lnTo>
                  <a:pt x="643" y="1025"/>
                </a:lnTo>
                <a:lnTo>
                  <a:pt x="642" y="1019"/>
                </a:lnTo>
                <a:lnTo>
                  <a:pt x="641" y="1012"/>
                </a:lnTo>
                <a:lnTo>
                  <a:pt x="641" y="1006"/>
                </a:lnTo>
                <a:lnTo>
                  <a:pt x="640" y="1000"/>
                </a:lnTo>
                <a:lnTo>
                  <a:pt x="639" y="994"/>
                </a:lnTo>
                <a:lnTo>
                  <a:pt x="638" y="988"/>
                </a:lnTo>
                <a:lnTo>
                  <a:pt x="638" y="982"/>
                </a:lnTo>
                <a:lnTo>
                  <a:pt x="637" y="977"/>
                </a:lnTo>
                <a:lnTo>
                  <a:pt x="636" y="971"/>
                </a:lnTo>
                <a:lnTo>
                  <a:pt x="635" y="965"/>
                </a:lnTo>
                <a:lnTo>
                  <a:pt x="635" y="959"/>
                </a:lnTo>
                <a:lnTo>
                  <a:pt x="634" y="954"/>
                </a:lnTo>
                <a:lnTo>
                  <a:pt x="633" y="948"/>
                </a:lnTo>
                <a:lnTo>
                  <a:pt x="632" y="943"/>
                </a:lnTo>
                <a:lnTo>
                  <a:pt x="632" y="938"/>
                </a:lnTo>
                <a:lnTo>
                  <a:pt x="631" y="932"/>
                </a:lnTo>
                <a:lnTo>
                  <a:pt x="630" y="927"/>
                </a:lnTo>
                <a:lnTo>
                  <a:pt x="629" y="922"/>
                </a:lnTo>
                <a:lnTo>
                  <a:pt x="628" y="917"/>
                </a:lnTo>
                <a:lnTo>
                  <a:pt x="627" y="912"/>
                </a:lnTo>
                <a:lnTo>
                  <a:pt x="626" y="907"/>
                </a:lnTo>
                <a:lnTo>
                  <a:pt x="625" y="902"/>
                </a:lnTo>
                <a:lnTo>
                  <a:pt x="625" y="898"/>
                </a:lnTo>
                <a:lnTo>
                  <a:pt x="624" y="893"/>
                </a:lnTo>
                <a:lnTo>
                  <a:pt x="623" y="888"/>
                </a:lnTo>
                <a:lnTo>
                  <a:pt x="623" y="888"/>
                </a:lnTo>
                <a:lnTo>
                  <a:pt x="620" y="882"/>
                </a:lnTo>
                <a:lnTo>
                  <a:pt x="617" y="876"/>
                </a:lnTo>
                <a:lnTo>
                  <a:pt x="615" y="869"/>
                </a:lnTo>
                <a:lnTo>
                  <a:pt x="612" y="863"/>
                </a:lnTo>
                <a:lnTo>
                  <a:pt x="610" y="856"/>
                </a:lnTo>
                <a:lnTo>
                  <a:pt x="607" y="849"/>
                </a:lnTo>
                <a:lnTo>
                  <a:pt x="605" y="842"/>
                </a:lnTo>
                <a:lnTo>
                  <a:pt x="603" y="836"/>
                </a:lnTo>
                <a:lnTo>
                  <a:pt x="600" y="829"/>
                </a:lnTo>
                <a:lnTo>
                  <a:pt x="598" y="822"/>
                </a:lnTo>
                <a:lnTo>
                  <a:pt x="596" y="816"/>
                </a:lnTo>
                <a:lnTo>
                  <a:pt x="593" y="809"/>
                </a:lnTo>
                <a:lnTo>
                  <a:pt x="591" y="802"/>
                </a:lnTo>
                <a:lnTo>
                  <a:pt x="589" y="795"/>
                </a:lnTo>
                <a:lnTo>
                  <a:pt x="586" y="789"/>
                </a:lnTo>
                <a:lnTo>
                  <a:pt x="584" y="782"/>
                </a:lnTo>
                <a:lnTo>
                  <a:pt x="582" y="775"/>
                </a:lnTo>
                <a:lnTo>
                  <a:pt x="580" y="768"/>
                </a:lnTo>
                <a:lnTo>
                  <a:pt x="578" y="762"/>
                </a:lnTo>
                <a:lnTo>
                  <a:pt x="575" y="755"/>
                </a:lnTo>
                <a:lnTo>
                  <a:pt x="573" y="748"/>
                </a:lnTo>
                <a:lnTo>
                  <a:pt x="571" y="741"/>
                </a:lnTo>
                <a:lnTo>
                  <a:pt x="569" y="734"/>
                </a:lnTo>
                <a:lnTo>
                  <a:pt x="567" y="728"/>
                </a:lnTo>
                <a:lnTo>
                  <a:pt x="565" y="721"/>
                </a:lnTo>
                <a:lnTo>
                  <a:pt x="563" y="714"/>
                </a:lnTo>
                <a:lnTo>
                  <a:pt x="561" y="707"/>
                </a:lnTo>
                <a:lnTo>
                  <a:pt x="559" y="701"/>
                </a:lnTo>
                <a:lnTo>
                  <a:pt x="557" y="694"/>
                </a:lnTo>
                <a:lnTo>
                  <a:pt x="555" y="687"/>
                </a:lnTo>
                <a:lnTo>
                  <a:pt x="553" y="680"/>
                </a:lnTo>
                <a:lnTo>
                  <a:pt x="551" y="673"/>
                </a:lnTo>
                <a:lnTo>
                  <a:pt x="549" y="667"/>
                </a:lnTo>
                <a:lnTo>
                  <a:pt x="547" y="660"/>
                </a:lnTo>
                <a:lnTo>
                  <a:pt x="545" y="653"/>
                </a:lnTo>
                <a:lnTo>
                  <a:pt x="543" y="646"/>
                </a:lnTo>
                <a:lnTo>
                  <a:pt x="541" y="639"/>
                </a:lnTo>
                <a:lnTo>
                  <a:pt x="539" y="633"/>
                </a:lnTo>
                <a:lnTo>
                  <a:pt x="537" y="626"/>
                </a:lnTo>
                <a:lnTo>
                  <a:pt x="535" y="619"/>
                </a:lnTo>
                <a:lnTo>
                  <a:pt x="533" y="612"/>
                </a:lnTo>
                <a:lnTo>
                  <a:pt x="531" y="605"/>
                </a:lnTo>
                <a:lnTo>
                  <a:pt x="529" y="599"/>
                </a:lnTo>
                <a:lnTo>
                  <a:pt x="527" y="592"/>
                </a:lnTo>
                <a:lnTo>
                  <a:pt x="525" y="585"/>
                </a:lnTo>
                <a:lnTo>
                  <a:pt x="523" y="578"/>
                </a:lnTo>
                <a:lnTo>
                  <a:pt x="521" y="571"/>
                </a:lnTo>
                <a:lnTo>
                  <a:pt x="519" y="564"/>
                </a:lnTo>
                <a:lnTo>
                  <a:pt x="517" y="558"/>
                </a:lnTo>
                <a:lnTo>
                  <a:pt x="515" y="551"/>
                </a:lnTo>
                <a:lnTo>
                  <a:pt x="513" y="544"/>
                </a:lnTo>
                <a:lnTo>
                  <a:pt x="511" y="537"/>
                </a:lnTo>
                <a:lnTo>
                  <a:pt x="509" y="530"/>
                </a:lnTo>
                <a:lnTo>
                  <a:pt x="507" y="524"/>
                </a:lnTo>
                <a:lnTo>
                  <a:pt x="505" y="517"/>
                </a:lnTo>
                <a:lnTo>
                  <a:pt x="503" y="510"/>
                </a:lnTo>
                <a:lnTo>
                  <a:pt x="501" y="503"/>
                </a:lnTo>
                <a:lnTo>
                  <a:pt x="499" y="496"/>
                </a:lnTo>
                <a:lnTo>
                  <a:pt x="497" y="489"/>
                </a:lnTo>
                <a:lnTo>
                  <a:pt x="495" y="483"/>
                </a:lnTo>
                <a:lnTo>
                  <a:pt x="493" y="476"/>
                </a:lnTo>
                <a:lnTo>
                  <a:pt x="491" y="469"/>
                </a:lnTo>
                <a:lnTo>
                  <a:pt x="488" y="462"/>
                </a:lnTo>
                <a:lnTo>
                  <a:pt x="486" y="455"/>
                </a:lnTo>
                <a:lnTo>
                  <a:pt x="484" y="449"/>
                </a:lnTo>
                <a:lnTo>
                  <a:pt x="482" y="442"/>
                </a:lnTo>
                <a:lnTo>
                  <a:pt x="480" y="435"/>
                </a:lnTo>
                <a:lnTo>
                  <a:pt x="478" y="428"/>
                </a:lnTo>
                <a:lnTo>
                  <a:pt x="476" y="421"/>
                </a:lnTo>
                <a:lnTo>
                  <a:pt x="473" y="414"/>
                </a:lnTo>
                <a:lnTo>
                  <a:pt x="471" y="408"/>
                </a:lnTo>
                <a:lnTo>
                  <a:pt x="469" y="401"/>
                </a:lnTo>
                <a:lnTo>
                  <a:pt x="467" y="394"/>
                </a:lnTo>
                <a:lnTo>
                  <a:pt x="464" y="387"/>
                </a:lnTo>
                <a:lnTo>
                  <a:pt x="462" y="380"/>
                </a:lnTo>
                <a:lnTo>
                  <a:pt x="460" y="374"/>
                </a:lnTo>
                <a:lnTo>
                  <a:pt x="457" y="367"/>
                </a:lnTo>
                <a:lnTo>
                  <a:pt x="455" y="360"/>
                </a:lnTo>
                <a:lnTo>
                  <a:pt x="453" y="353"/>
                </a:lnTo>
                <a:lnTo>
                  <a:pt x="450" y="346"/>
                </a:lnTo>
                <a:lnTo>
                  <a:pt x="448" y="340"/>
                </a:lnTo>
                <a:lnTo>
                  <a:pt x="445" y="333"/>
                </a:lnTo>
                <a:lnTo>
                  <a:pt x="443" y="326"/>
                </a:lnTo>
                <a:lnTo>
                  <a:pt x="440" y="319"/>
                </a:lnTo>
                <a:lnTo>
                  <a:pt x="438" y="312"/>
                </a:lnTo>
                <a:lnTo>
                  <a:pt x="435" y="306"/>
                </a:lnTo>
                <a:lnTo>
                  <a:pt x="433" y="299"/>
                </a:lnTo>
                <a:lnTo>
                  <a:pt x="430" y="292"/>
                </a:lnTo>
                <a:lnTo>
                  <a:pt x="427" y="285"/>
                </a:lnTo>
                <a:lnTo>
                  <a:pt x="425" y="279"/>
                </a:lnTo>
                <a:lnTo>
                  <a:pt x="422" y="272"/>
                </a:lnTo>
                <a:lnTo>
                  <a:pt x="419" y="265"/>
                </a:lnTo>
                <a:lnTo>
                  <a:pt x="416" y="258"/>
                </a:lnTo>
                <a:lnTo>
                  <a:pt x="414" y="252"/>
                </a:lnTo>
                <a:lnTo>
                  <a:pt x="411" y="245"/>
                </a:lnTo>
                <a:lnTo>
                  <a:pt x="408" y="238"/>
                </a:lnTo>
                <a:lnTo>
                  <a:pt x="405" y="231"/>
                </a:lnTo>
                <a:lnTo>
                  <a:pt x="402" y="225"/>
                </a:lnTo>
                <a:lnTo>
                  <a:pt x="399" y="218"/>
                </a:lnTo>
                <a:lnTo>
                  <a:pt x="396" y="211"/>
                </a:lnTo>
                <a:lnTo>
                  <a:pt x="393" y="204"/>
                </a:lnTo>
                <a:lnTo>
                  <a:pt x="390" y="198"/>
                </a:lnTo>
                <a:lnTo>
                  <a:pt x="390" y="198"/>
                </a:lnTo>
                <a:lnTo>
                  <a:pt x="388" y="193"/>
                </a:lnTo>
                <a:lnTo>
                  <a:pt x="385" y="188"/>
                </a:lnTo>
                <a:lnTo>
                  <a:pt x="383" y="184"/>
                </a:lnTo>
                <a:lnTo>
                  <a:pt x="380" y="179"/>
                </a:lnTo>
                <a:lnTo>
                  <a:pt x="377" y="174"/>
                </a:lnTo>
                <a:lnTo>
                  <a:pt x="374" y="170"/>
                </a:lnTo>
                <a:lnTo>
                  <a:pt x="371" y="165"/>
                </a:lnTo>
                <a:lnTo>
                  <a:pt x="368" y="161"/>
                </a:lnTo>
                <a:lnTo>
                  <a:pt x="365" y="156"/>
                </a:lnTo>
                <a:lnTo>
                  <a:pt x="361" y="152"/>
                </a:lnTo>
                <a:lnTo>
                  <a:pt x="358" y="147"/>
                </a:lnTo>
                <a:lnTo>
                  <a:pt x="354" y="143"/>
                </a:lnTo>
                <a:lnTo>
                  <a:pt x="351" y="139"/>
                </a:lnTo>
                <a:lnTo>
                  <a:pt x="347" y="134"/>
                </a:lnTo>
                <a:lnTo>
                  <a:pt x="343" y="130"/>
                </a:lnTo>
                <a:lnTo>
                  <a:pt x="339" y="126"/>
                </a:lnTo>
                <a:lnTo>
                  <a:pt x="335" y="121"/>
                </a:lnTo>
                <a:lnTo>
                  <a:pt x="331" y="117"/>
                </a:lnTo>
                <a:lnTo>
                  <a:pt x="327" y="113"/>
                </a:lnTo>
                <a:lnTo>
                  <a:pt x="322" y="109"/>
                </a:lnTo>
                <a:lnTo>
                  <a:pt x="318" y="105"/>
                </a:lnTo>
                <a:lnTo>
                  <a:pt x="313" y="102"/>
                </a:lnTo>
                <a:lnTo>
                  <a:pt x="309" y="98"/>
                </a:lnTo>
                <a:lnTo>
                  <a:pt x="304" y="94"/>
                </a:lnTo>
                <a:lnTo>
                  <a:pt x="300" y="90"/>
                </a:lnTo>
                <a:lnTo>
                  <a:pt x="295" y="87"/>
                </a:lnTo>
                <a:lnTo>
                  <a:pt x="290" y="83"/>
                </a:lnTo>
                <a:lnTo>
                  <a:pt x="286" y="80"/>
                </a:lnTo>
                <a:lnTo>
                  <a:pt x="281" y="77"/>
                </a:lnTo>
                <a:lnTo>
                  <a:pt x="276" y="74"/>
                </a:lnTo>
                <a:lnTo>
                  <a:pt x="271" y="71"/>
                </a:lnTo>
                <a:lnTo>
                  <a:pt x="266" y="68"/>
                </a:lnTo>
                <a:lnTo>
                  <a:pt x="261" y="65"/>
                </a:lnTo>
                <a:lnTo>
                  <a:pt x="256" y="62"/>
                </a:lnTo>
                <a:lnTo>
                  <a:pt x="251" y="60"/>
                </a:lnTo>
                <a:lnTo>
                  <a:pt x="246" y="57"/>
                </a:lnTo>
                <a:lnTo>
                  <a:pt x="241" y="55"/>
                </a:lnTo>
                <a:lnTo>
                  <a:pt x="236" y="52"/>
                </a:lnTo>
                <a:lnTo>
                  <a:pt x="231" y="50"/>
                </a:lnTo>
                <a:lnTo>
                  <a:pt x="225" y="48"/>
                </a:lnTo>
                <a:lnTo>
                  <a:pt x="220" y="46"/>
                </a:lnTo>
                <a:lnTo>
                  <a:pt x="215" y="45"/>
                </a:lnTo>
                <a:lnTo>
                  <a:pt x="210" y="43"/>
                </a:lnTo>
                <a:lnTo>
                  <a:pt x="205" y="42"/>
                </a:lnTo>
                <a:lnTo>
                  <a:pt x="200" y="41"/>
                </a:lnTo>
                <a:lnTo>
                  <a:pt x="195" y="39"/>
                </a:lnTo>
                <a:lnTo>
                  <a:pt x="190" y="39"/>
                </a:lnTo>
                <a:lnTo>
                  <a:pt x="185" y="38"/>
                </a:lnTo>
                <a:lnTo>
                  <a:pt x="179" y="37"/>
                </a:lnTo>
                <a:lnTo>
                  <a:pt x="174" y="37"/>
                </a:lnTo>
                <a:lnTo>
                  <a:pt x="169" y="36"/>
                </a:lnTo>
                <a:lnTo>
                  <a:pt x="164" y="36"/>
                </a:lnTo>
                <a:lnTo>
                  <a:pt x="160" y="36"/>
                </a:lnTo>
                <a:lnTo>
                  <a:pt x="155" y="37"/>
                </a:lnTo>
                <a:lnTo>
                  <a:pt x="150" y="37"/>
                </a:lnTo>
                <a:lnTo>
                  <a:pt x="145" y="38"/>
                </a:lnTo>
                <a:lnTo>
                  <a:pt x="140" y="39"/>
                </a:lnTo>
                <a:lnTo>
                  <a:pt x="135" y="40"/>
                </a:lnTo>
                <a:lnTo>
                  <a:pt x="131" y="41"/>
                </a:lnTo>
                <a:lnTo>
                  <a:pt x="126" y="42"/>
                </a:lnTo>
                <a:lnTo>
                  <a:pt x="122" y="44"/>
                </a:lnTo>
                <a:lnTo>
                  <a:pt x="117" y="46"/>
                </a:lnTo>
                <a:lnTo>
                  <a:pt x="113" y="48"/>
                </a:lnTo>
                <a:lnTo>
                  <a:pt x="108" y="50"/>
                </a:lnTo>
                <a:lnTo>
                  <a:pt x="104" y="52"/>
                </a:lnTo>
                <a:lnTo>
                  <a:pt x="100" y="55"/>
                </a:lnTo>
                <a:lnTo>
                  <a:pt x="96" y="58"/>
                </a:lnTo>
                <a:lnTo>
                  <a:pt x="92" y="61"/>
                </a:lnTo>
                <a:lnTo>
                  <a:pt x="88" y="65"/>
                </a:lnTo>
                <a:lnTo>
                  <a:pt x="84" y="68"/>
                </a:lnTo>
                <a:lnTo>
                  <a:pt x="80" y="72"/>
                </a:lnTo>
                <a:lnTo>
                  <a:pt x="77" y="76"/>
                </a:lnTo>
                <a:lnTo>
                  <a:pt x="73" y="81"/>
                </a:lnTo>
                <a:lnTo>
                  <a:pt x="70" y="85"/>
                </a:lnTo>
                <a:lnTo>
                  <a:pt x="66" y="90"/>
                </a:lnTo>
                <a:lnTo>
                  <a:pt x="63" y="95"/>
                </a:lnTo>
                <a:lnTo>
                  <a:pt x="60" y="101"/>
                </a:lnTo>
                <a:lnTo>
                  <a:pt x="57" y="106"/>
                </a:lnTo>
                <a:lnTo>
                  <a:pt x="54" y="112"/>
                </a:lnTo>
                <a:lnTo>
                  <a:pt x="51" y="118"/>
                </a:lnTo>
                <a:lnTo>
                  <a:pt x="49" y="125"/>
                </a:lnTo>
                <a:lnTo>
                  <a:pt x="46" y="131"/>
                </a:lnTo>
                <a:lnTo>
                  <a:pt x="46" y="131"/>
                </a:lnTo>
                <a:lnTo>
                  <a:pt x="43" y="130"/>
                </a:lnTo>
                <a:lnTo>
                  <a:pt x="34" y="126"/>
                </a:lnTo>
                <a:lnTo>
                  <a:pt x="23" y="121"/>
                </a:lnTo>
                <a:lnTo>
                  <a:pt x="12" y="116"/>
                </a:lnTo>
                <a:lnTo>
                  <a:pt x="3" y="112"/>
                </a:lnTo>
                <a:lnTo>
                  <a:pt x="0" y="110"/>
                </a:lnTo>
                <a:lnTo>
                  <a:pt x="0" y="110"/>
                </a:lnTo>
                <a:lnTo>
                  <a:pt x="4" y="104"/>
                </a:lnTo>
                <a:lnTo>
                  <a:pt x="8" y="98"/>
                </a:lnTo>
                <a:lnTo>
                  <a:pt x="12" y="93"/>
                </a:lnTo>
                <a:lnTo>
                  <a:pt x="16" y="87"/>
                </a:lnTo>
                <a:lnTo>
                  <a:pt x="21" y="82"/>
                </a:lnTo>
                <a:lnTo>
                  <a:pt x="25" y="77"/>
                </a:lnTo>
                <a:lnTo>
                  <a:pt x="30" y="72"/>
                </a:lnTo>
                <a:lnTo>
                  <a:pt x="34" y="67"/>
                </a:lnTo>
                <a:lnTo>
                  <a:pt x="38" y="62"/>
                </a:lnTo>
                <a:lnTo>
                  <a:pt x="43" y="58"/>
                </a:lnTo>
                <a:lnTo>
                  <a:pt x="48" y="53"/>
                </a:lnTo>
                <a:lnTo>
                  <a:pt x="52" y="49"/>
                </a:lnTo>
                <a:lnTo>
                  <a:pt x="57" y="45"/>
                </a:lnTo>
                <a:lnTo>
                  <a:pt x="62" y="42"/>
                </a:lnTo>
                <a:lnTo>
                  <a:pt x="66" y="38"/>
                </a:lnTo>
                <a:lnTo>
                  <a:pt x="71" y="35"/>
                </a:lnTo>
                <a:lnTo>
                  <a:pt x="76" y="31"/>
                </a:lnTo>
                <a:lnTo>
                  <a:pt x="81" y="28"/>
                </a:lnTo>
                <a:lnTo>
                  <a:pt x="85" y="25"/>
                </a:lnTo>
                <a:lnTo>
                  <a:pt x="90" y="23"/>
                </a:lnTo>
                <a:lnTo>
                  <a:pt x="95" y="20"/>
                </a:lnTo>
                <a:lnTo>
                  <a:pt x="100" y="18"/>
                </a:lnTo>
                <a:lnTo>
                  <a:pt x="105" y="15"/>
                </a:lnTo>
                <a:lnTo>
                  <a:pt x="110" y="13"/>
                </a:lnTo>
                <a:lnTo>
                  <a:pt x="115" y="11"/>
                </a:lnTo>
                <a:lnTo>
                  <a:pt x="120" y="10"/>
                </a:lnTo>
                <a:lnTo>
                  <a:pt x="125" y="8"/>
                </a:lnTo>
                <a:lnTo>
                  <a:pt x="130" y="7"/>
                </a:lnTo>
                <a:lnTo>
                  <a:pt x="135" y="5"/>
                </a:lnTo>
                <a:lnTo>
                  <a:pt x="140" y="4"/>
                </a:lnTo>
                <a:lnTo>
                  <a:pt x="145" y="3"/>
                </a:lnTo>
                <a:lnTo>
                  <a:pt x="150" y="2"/>
                </a:lnTo>
                <a:lnTo>
                  <a:pt x="155" y="2"/>
                </a:lnTo>
                <a:lnTo>
                  <a:pt x="160" y="1"/>
                </a:lnTo>
                <a:lnTo>
                  <a:pt x="165" y="1"/>
                </a:lnTo>
                <a:lnTo>
                  <a:pt x="171" y="1"/>
                </a:lnTo>
                <a:lnTo>
                  <a:pt x="176" y="0"/>
                </a:lnTo>
                <a:lnTo>
                  <a:pt x="181" y="0"/>
                </a:lnTo>
                <a:lnTo>
                  <a:pt x="186" y="1"/>
                </a:lnTo>
                <a:lnTo>
                  <a:pt x="191" y="1"/>
                </a:lnTo>
                <a:lnTo>
                  <a:pt x="196" y="1"/>
                </a:lnTo>
                <a:lnTo>
                  <a:pt x="201" y="2"/>
                </a:lnTo>
                <a:lnTo>
                  <a:pt x="206" y="3"/>
                </a:lnTo>
                <a:lnTo>
                  <a:pt x="211" y="4"/>
                </a:lnTo>
                <a:lnTo>
                  <a:pt x="216" y="5"/>
                </a:lnTo>
                <a:lnTo>
                  <a:pt x="221" y="6"/>
                </a:lnTo>
                <a:lnTo>
                  <a:pt x="226" y="7"/>
                </a:lnTo>
                <a:lnTo>
                  <a:pt x="231" y="8"/>
                </a:lnTo>
                <a:lnTo>
                  <a:pt x="236" y="10"/>
                </a:lnTo>
                <a:lnTo>
                  <a:pt x="241" y="12"/>
                </a:lnTo>
                <a:lnTo>
                  <a:pt x="246" y="13"/>
                </a:lnTo>
                <a:lnTo>
                  <a:pt x="251" y="15"/>
                </a:lnTo>
                <a:lnTo>
                  <a:pt x="256" y="17"/>
                </a:lnTo>
                <a:lnTo>
                  <a:pt x="261" y="19"/>
                </a:lnTo>
                <a:lnTo>
                  <a:pt x="266" y="22"/>
                </a:lnTo>
                <a:lnTo>
                  <a:pt x="271" y="24"/>
                </a:lnTo>
                <a:lnTo>
                  <a:pt x="276" y="26"/>
                </a:lnTo>
                <a:lnTo>
                  <a:pt x="281" y="29"/>
                </a:lnTo>
                <a:lnTo>
                  <a:pt x="285" y="32"/>
                </a:lnTo>
                <a:lnTo>
                  <a:pt x="290" y="35"/>
                </a:lnTo>
                <a:lnTo>
                  <a:pt x="295" y="37"/>
                </a:lnTo>
                <a:lnTo>
                  <a:pt x="299" y="41"/>
                </a:lnTo>
                <a:lnTo>
                  <a:pt x="304" y="44"/>
                </a:lnTo>
                <a:lnTo>
                  <a:pt x="309" y="47"/>
                </a:lnTo>
                <a:lnTo>
                  <a:pt x="313" y="50"/>
                </a:lnTo>
                <a:lnTo>
                  <a:pt x="318" y="54"/>
                </a:lnTo>
                <a:lnTo>
                  <a:pt x="322" y="57"/>
                </a:lnTo>
                <a:lnTo>
                  <a:pt x="327" y="61"/>
                </a:lnTo>
                <a:lnTo>
                  <a:pt x="331" y="65"/>
                </a:lnTo>
                <a:lnTo>
                  <a:pt x="335" y="69"/>
                </a:lnTo>
                <a:lnTo>
                  <a:pt x="340" y="73"/>
                </a:lnTo>
                <a:lnTo>
                  <a:pt x="344" y="77"/>
                </a:lnTo>
                <a:lnTo>
                  <a:pt x="348" y="81"/>
                </a:lnTo>
                <a:lnTo>
                  <a:pt x="352" y="85"/>
                </a:lnTo>
                <a:lnTo>
                  <a:pt x="356" y="90"/>
                </a:lnTo>
                <a:lnTo>
                  <a:pt x="360" y="94"/>
                </a:lnTo>
                <a:lnTo>
                  <a:pt x="364" y="98"/>
                </a:lnTo>
                <a:lnTo>
                  <a:pt x="368" y="103"/>
                </a:lnTo>
                <a:lnTo>
                  <a:pt x="372" y="108"/>
                </a:lnTo>
                <a:lnTo>
                  <a:pt x="376" y="113"/>
                </a:lnTo>
                <a:lnTo>
                  <a:pt x="380" y="117"/>
                </a:lnTo>
                <a:lnTo>
                  <a:pt x="383" y="122"/>
                </a:lnTo>
                <a:lnTo>
                  <a:pt x="387" y="127"/>
                </a:lnTo>
                <a:lnTo>
                  <a:pt x="390" y="133"/>
                </a:lnTo>
                <a:lnTo>
                  <a:pt x="394" y="138"/>
                </a:lnTo>
                <a:lnTo>
                  <a:pt x="397" y="143"/>
                </a:lnTo>
                <a:lnTo>
                  <a:pt x="401" y="148"/>
                </a:lnTo>
                <a:lnTo>
                  <a:pt x="404" y="154"/>
                </a:lnTo>
                <a:lnTo>
                  <a:pt x="407" y="159"/>
                </a:lnTo>
                <a:lnTo>
                  <a:pt x="410" y="165"/>
                </a:lnTo>
                <a:lnTo>
                  <a:pt x="413" y="170"/>
                </a:lnTo>
                <a:lnTo>
                  <a:pt x="416" y="176"/>
                </a:lnTo>
                <a:lnTo>
                  <a:pt x="419" y="182"/>
                </a:lnTo>
                <a:lnTo>
                  <a:pt x="422" y="188"/>
                </a:lnTo>
                <a:lnTo>
                  <a:pt x="425" y="194"/>
                </a:lnTo>
                <a:lnTo>
                  <a:pt x="427" y="200"/>
                </a:lnTo>
                <a:lnTo>
                  <a:pt x="430" y="206"/>
                </a:lnTo>
                <a:lnTo>
                  <a:pt x="432" y="212"/>
                </a:lnTo>
                <a:lnTo>
                  <a:pt x="432" y="212"/>
                </a:lnTo>
                <a:lnTo>
                  <a:pt x="432" y="212"/>
                </a:lnTo>
              </a:path>
            </a:pathLst>
          </a:custGeom>
          <a:solidFill>
            <a:srgbClr val="F6798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31" name="Freeform 35"/>
          <p:cNvSpPr>
            <a:spLocks/>
          </p:cNvSpPr>
          <p:nvPr/>
        </p:nvSpPr>
        <p:spPr bwMode="auto">
          <a:xfrm>
            <a:off x="4498975" y="2001839"/>
            <a:ext cx="1746250" cy="2592387"/>
          </a:xfrm>
          <a:custGeom>
            <a:avLst/>
            <a:gdLst/>
            <a:ahLst/>
            <a:cxnLst>
              <a:cxn ang="0">
                <a:pos x="783" y="2"/>
              </a:cxn>
              <a:cxn ang="0">
                <a:pos x="716" y="8"/>
              </a:cxn>
              <a:cxn ang="0">
                <a:pos x="653" y="39"/>
              </a:cxn>
              <a:cxn ang="0">
                <a:pos x="595" y="89"/>
              </a:cxn>
              <a:cxn ang="0">
                <a:pos x="544" y="149"/>
              </a:cxn>
              <a:cxn ang="0">
                <a:pos x="501" y="212"/>
              </a:cxn>
              <a:cxn ang="0">
                <a:pos x="467" y="271"/>
              </a:cxn>
              <a:cxn ang="0">
                <a:pos x="444" y="314"/>
              </a:cxn>
              <a:cxn ang="0">
                <a:pos x="415" y="382"/>
              </a:cxn>
              <a:cxn ang="0">
                <a:pos x="385" y="460"/>
              </a:cxn>
              <a:cxn ang="0">
                <a:pos x="355" y="544"/>
              </a:cxn>
              <a:cxn ang="0">
                <a:pos x="326" y="633"/>
              </a:cxn>
              <a:cxn ang="0">
                <a:pos x="297" y="722"/>
              </a:cxn>
              <a:cxn ang="0">
                <a:pos x="269" y="809"/>
              </a:cxn>
              <a:cxn ang="0">
                <a:pos x="241" y="889"/>
              </a:cxn>
              <a:cxn ang="0">
                <a:pos x="214" y="955"/>
              </a:cxn>
              <a:cxn ang="0">
                <a:pos x="160" y="1026"/>
              </a:cxn>
              <a:cxn ang="0">
                <a:pos x="112" y="1092"/>
              </a:cxn>
              <a:cxn ang="0">
                <a:pos x="69" y="1158"/>
              </a:cxn>
              <a:cxn ang="0">
                <a:pos x="31" y="1234"/>
              </a:cxn>
              <a:cxn ang="0">
                <a:pos x="0" y="1318"/>
              </a:cxn>
              <a:cxn ang="0">
                <a:pos x="43" y="1269"/>
              </a:cxn>
              <a:cxn ang="0">
                <a:pos x="78" y="1192"/>
              </a:cxn>
              <a:cxn ang="0">
                <a:pos x="117" y="1122"/>
              </a:cxn>
              <a:cxn ang="0">
                <a:pos x="165" y="1055"/>
              </a:cxn>
              <a:cxn ang="0">
                <a:pos x="219" y="1005"/>
              </a:cxn>
              <a:cxn ang="0">
                <a:pos x="223" y="1094"/>
              </a:cxn>
              <a:cxn ang="0">
                <a:pos x="215" y="1177"/>
              </a:cxn>
              <a:cxn ang="0">
                <a:pos x="197" y="1258"/>
              </a:cxn>
              <a:cxn ang="0">
                <a:pos x="171" y="1340"/>
              </a:cxn>
              <a:cxn ang="0">
                <a:pos x="185" y="1362"/>
              </a:cxn>
              <a:cxn ang="0">
                <a:pos x="221" y="1252"/>
              </a:cxn>
              <a:cxn ang="0">
                <a:pos x="237" y="1163"/>
              </a:cxn>
              <a:cxn ang="0">
                <a:pos x="241" y="1089"/>
              </a:cxn>
              <a:cxn ang="0">
                <a:pos x="242" y="1025"/>
              </a:cxn>
              <a:cxn ang="0">
                <a:pos x="245" y="965"/>
              </a:cxn>
              <a:cxn ang="0">
                <a:pos x="260" y="903"/>
              </a:cxn>
              <a:cxn ang="0">
                <a:pos x="269" y="879"/>
              </a:cxn>
              <a:cxn ang="0">
                <a:pos x="281" y="841"/>
              </a:cxn>
              <a:cxn ang="0">
                <a:pos x="297" y="794"/>
              </a:cxn>
              <a:cxn ang="0">
                <a:pos x="316" y="738"/>
              </a:cxn>
              <a:cxn ang="0">
                <a:pos x="337" y="677"/>
              </a:cxn>
              <a:cxn ang="0">
                <a:pos x="361" y="610"/>
              </a:cxn>
              <a:cxn ang="0">
                <a:pos x="387" y="541"/>
              </a:cxn>
              <a:cxn ang="0">
                <a:pos x="416" y="470"/>
              </a:cxn>
              <a:cxn ang="0">
                <a:pos x="447" y="400"/>
              </a:cxn>
              <a:cxn ang="0">
                <a:pos x="479" y="331"/>
              </a:cxn>
              <a:cxn ang="0">
                <a:pos x="514" y="265"/>
              </a:cxn>
              <a:cxn ang="0">
                <a:pos x="549" y="205"/>
              </a:cxn>
              <a:cxn ang="0">
                <a:pos x="587" y="151"/>
              </a:cxn>
              <a:cxn ang="0">
                <a:pos x="625" y="105"/>
              </a:cxn>
              <a:cxn ang="0">
                <a:pos x="664" y="69"/>
              </a:cxn>
              <a:cxn ang="0">
                <a:pos x="704" y="44"/>
              </a:cxn>
              <a:cxn ang="0">
                <a:pos x="745" y="32"/>
              </a:cxn>
              <a:cxn ang="0">
                <a:pos x="785" y="34"/>
              </a:cxn>
              <a:cxn ang="0">
                <a:pos x="826" y="53"/>
              </a:cxn>
              <a:cxn ang="0">
                <a:pos x="867" y="89"/>
              </a:cxn>
              <a:cxn ang="0">
                <a:pos x="912" y="129"/>
              </a:cxn>
              <a:cxn ang="0">
                <a:pos x="900" y="75"/>
              </a:cxn>
            </a:cxnLst>
            <a:rect l="0" t="0" r="r" b="b"/>
            <a:pathLst>
              <a:path w="934" h="1383">
                <a:moveTo>
                  <a:pt x="848" y="25"/>
                </a:moveTo>
                <a:lnTo>
                  <a:pt x="842" y="22"/>
                </a:lnTo>
                <a:lnTo>
                  <a:pt x="836" y="19"/>
                </a:lnTo>
                <a:lnTo>
                  <a:pt x="830" y="16"/>
                </a:lnTo>
                <a:lnTo>
                  <a:pt x="824" y="13"/>
                </a:lnTo>
                <a:lnTo>
                  <a:pt x="818" y="11"/>
                </a:lnTo>
                <a:lnTo>
                  <a:pt x="812" y="9"/>
                </a:lnTo>
                <a:lnTo>
                  <a:pt x="806" y="7"/>
                </a:lnTo>
                <a:lnTo>
                  <a:pt x="801" y="5"/>
                </a:lnTo>
                <a:lnTo>
                  <a:pt x="795" y="4"/>
                </a:lnTo>
                <a:lnTo>
                  <a:pt x="789" y="3"/>
                </a:lnTo>
                <a:lnTo>
                  <a:pt x="783" y="2"/>
                </a:lnTo>
                <a:lnTo>
                  <a:pt x="778" y="1"/>
                </a:lnTo>
                <a:lnTo>
                  <a:pt x="773" y="1"/>
                </a:lnTo>
                <a:lnTo>
                  <a:pt x="767" y="0"/>
                </a:lnTo>
                <a:lnTo>
                  <a:pt x="761" y="0"/>
                </a:lnTo>
                <a:lnTo>
                  <a:pt x="755" y="1"/>
                </a:lnTo>
                <a:lnTo>
                  <a:pt x="750" y="1"/>
                </a:lnTo>
                <a:lnTo>
                  <a:pt x="744" y="2"/>
                </a:lnTo>
                <a:lnTo>
                  <a:pt x="738" y="2"/>
                </a:lnTo>
                <a:lnTo>
                  <a:pt x="733" y="3"/>
                </a:lnTo>
                <a:lnTo>
                  <a:pt x="727" y="5"/>
                </a:lnTo>
                <a:lnTo>
                  <a:pt x="722" y="6"/>
                </a:lnTo>
                <a:lnTo>
                  <a:pt x="716" y="8"/>
                </a:lnTo>
                <a:lnTo>
                  <a:pt x="711" y="9"/>
                </a:lnTo>
                <a:lnTo>
                  <a:pt x="705" y="11"/>
                </a:lnTo>
                <a:lnTo>
                  <a:pt x="700" y="13"/>
                </a:lnTo>
                <a:lnTo>
                  <a:pt x="695" y="16"/>
                </a:lnTo>
                <a:lnTo>
                  <a:pt x="689" y="18"/>
                </a:lnTo>
                <a:lnTo>
                  <a:pt x="684" y="21"/>
                </a:lnTo>
                <a:lnTo>
                  <a:pt x="679" y="23"/>
                </a:lnTo>
                <a:lnTo>
                  <a:pt x="674" y="26"/>
                </a:lnTo>
                <a:lnTo>
                  <a:pt x="668" y="29"/>
                </a:lnTo>
                <a:lnTo>
                  <a:pt x="663" y="33"/>
                </a:lnTo>
                <a:lnTo>
                  <a:pt x="658" y="36"/>
                </a:lnTo>
                <a:lnTo>
                  <a:pt x="653" y="39"/>
                </a:lnTo>
                <a:lnTo>
                  <a:pt x="648" y="43"/>
                </a:lnTo>
                <a:lnTo>
                  <a:pt x="643" y="46"/>
                </a:lnTo>
                <a:lnTo>
                  <a:pt x="638" y="50"/>
                </a:lnTo>
                <a:lnTo>
                  <a:pt x="633" y="54"/>
                </a:lnTo>
                <a:lnTo>
                  <a:pt x="628" y="58"/>
                </a:lnTo>
                <a:lnTo>
                  <a:pt x="623" y="62"/>
                </a:lnTo>
                <a:lnTo>
                  <a:pt x="619" y="66"/>
                </a:lnTo>
                <a:lnTo>
                  <a:pt x="614" y="71"/>
                </a:lnTo>
                <a:lnTo>
                  <a:pt x="609" y="75"/>
                </a:lnTo>
                <a:lnTo>
                  <a:pt x="604" y="80"/>
                </a:lnTo>
                <a:lnTo>
                  <a:pt x="600" y="84"/>
                </a:lnTo>
                <a:lnTo>
                  <a:pt x="595" y="89"/>
                </a:lnTo>
                <a:lnTo>
                  <a:pt x="591" y="94"/>
                </a:lnTo>
                <a:lnTo>
                  <a:pt x="586" y="98"/>
                </a:lnTo>
                <a:lnTo>
                  <a:pt x="582" y="103"/>
                </a:lnTo>
                <a:lnTo>
                  <a:pt x="577" y="108"/>
                </a:lnTo>
                <a:lnTo>
                  <a:pt x="573" y="113"/>
                </a:lnTo>
                <a:lnTo>
                  <a:pt x="569" y="118"/>
                </a:lnTo>
                <a:lnTo>
                  <a:pt x="565" y="123"/>
                </a:lnTo>
                <a:lnTo>
                  <a:pt x="560" y="128"/>
                </a:lnTo>
                <a:lnTo>
                  <a:pt x="556" y="133"/>
                </a:lnTo>
                <a:lnTo>
                  <a:pt x="552" y="139"/>
                </a:lnTo>
                <a:lnTo>
                  <a:pt x="548" y="144"/>
                </a:lnTo>
                <a:lnTo>
                  <a:pt x="544" y="149"/>
                </a:lnTo>
                <a:lnTo>
                  <a:pt x="540" y="154"/>
                </a:lnTo>
                <a:lnTo>
                  <a:pt x="536" y="160"/>
                </a:lnTo>
                <a:lnTo>
                  <a:pt x="533" y="165"/>
                </a:lnTo>
                <a:lnTo>
                  <a:pt x="529" y="170"/>
                </a:lnTo>
                <a:lnTo>
                  <a:pt x="525" y="175"/>
                </a:lnTo>
                <a:lnTo>
                  <a:pt x="522" y="181"/>
                </a:lnTo>
                <a:lnTo>
                  <a:pt x="518" y="186"/>
                </a:lnTo>
                <a:lnTo>
                  <a:pt x="515" y="191"/>
                </a:lnTo>
                <a:lnTo>
                  <a:pt x="511" y="197"/>
                </a:lnTo>
                <a:lnTo>
                  <a:pt x="508" y="202"/>
                </a:lnTo>
                <a:lnTo>
                  <a:pt x="504" y="207"/>
                </a:lnTo>
                <a:lnTo>
                  <a:pt x="501" y="212"/>
                </a:lnTo>
                <a:lnTo>
                  <a:pt x="498" y="217"/>
                </a:lnTo>
                <a:lnTo>
                  <a:pt x="495" y="222"/>
                </a:lnTo>
                <a:lnTo>
                  <a:pt x="492" y="228"/>
                </a:lnTo>
                <a:lnTo>
                  <a:pt x="489" y="233"/>
                </a:lnTo>
                <a:lnTo>
                  <a:pt x="486" y="238"/>
                </a:lnTo>
                <a:lnTo>
                  <a:pt x="483" y="243"/>
                </a:lnTo>
                <a:lnTo>
                  <a:pt x="480" y="247"/>
                </a:lnTo>
                <a:lnTo>
                  <a:pt x="477" y="252"/>
                </a:lnTo>
                <a:lnTo>
                  <a:pt x="475" y="257"/>
                </a:lnTo>
                <a:lnTo>
                  <a:pt x="472" y="262"/>
                </a:lnTo>
                <a:lnTo>
                  <a:pt x="469" y="266"/>
                </a:lnTo>
                <a:lnTo>
                  <a:pt x="467" y="271"/>
                </a:lnTo>
                <a:lnTo>
                  <a:pt x="464" y="275"/>
                </a:lnTo>
                <a:lnTo>
                  <a:pt x="462" y="280"/>
                </a:lnTo>
                <a:lnTo>
                  <a:pt x="460" y="284"/>
                </a:lnTo>
                <a:lnTo>
                  <a:pt x="458" y="288"/>
                </a:lnTo>
                <a:lnTo>
                  <a:pt x="456" y="292"/>
                </a:lnTo>
                <a:lnTo>
                  <a:pt x="454" y="296"/>
                </a:lnTo>
                <a:lnTo>
                  <a:pt x="452" y="300"/>
                </a:lnTo>
                <a:lnTo>
                  <a:pt x="450" y="304"/>
                </a:lnTo>
                <a:lnTo>
                  <a:pt x="448" y="308"/>
                </a:lnTo>
                <a:lnTo>
                  <a:pt x="446" y="311"/>
                </a:lnTo>
                <a:lnTo>
                  <a:pt x="444" y="314"/>
                </a:lnTo>
                <a:lnTo>
                  <a:pt x="444" y="314"/>
                </a:lnTo>
                <a:lnTo>
                  <a:pt x="442" y="320"/>
                </a:lnTo>
                <a:lnTo>
                  <a:pt x="439" y="325"/>
                </a:lnTo>
                <a:lnTo>
                  <a:pt x="437" y="330"/>
                </a:lnTo>
                <a:lnTo>
                  <a:pt x="434" y="336"/>
                </a:lnTo>
                <a:lnTo>
                  <a:pt x="432" y="341"/>
                </a:lnTo>
                <a:lnTo>
                  <a:pt x="429" y="347"/>
                </a:lnTo>
                <a:lnTo>
                  <a:pt x="427" y="352"/>
                </a:lnTo>
                <a:lnTo>
                  <a:pt x="424" y="358"/>
                </a:lnTo>
                <a:lnTo>
                  <a:pt x="422" y="364"/>
                </a:lnTo>
                <a:lnTo>
                  <a:pt x="420" y="370"/>
                </a:lnTo>
                <a:lnTo>
                  <a:pt x="417" y="376"/>
                </a:lnTo>
                <a:lnTo>
                  <a:pt x="415" y="382"/>
                </a:lnTo>
                <a:lnTo>
                  <a:pt x="412" y="388"/>
                </a:lnTo>
                <a:lnTo>
                  <a:pt x="410" y="394"/>
                </a:lnTo>
                <a:lnTo>
                  <a:pt x="407" y="400"/>
                </a:lnTo>
                <a:lnTo>
                  <a:pt x="405" y="407"/>
                </a:lnTo>
                <a:lnTo>
                  <a:pt x="402" y="413"/>
                </a:lnTo>
                <a:lnTo>
                  <a:pt x="400" y="420"/>
                </a:lnTo>
                <a:lnTo>
                  <a:pt x="397" y="426"/>
                </a:lnTo>
                <a:lnTo>
                  <a:pt x="395" y="433"/>
                </a:lnTo>
                <a:lnTo>
                  <a:pt x="392" y="439"/>
                </a:lnTo>
                <a:lnTo>
                  <a:pt x="390" y="446"/>
                </a:lnTo>
                <a:lnTo>
                  <a:pt x="387" y="453"/>
                </a:lnTo>
                <a:lnTo>
                  <a:pt x="385" y="460"/>
                </a:lnTo>
                <a:lnTo>
                  <a:pt x="382" y="466"/>
                </a:lnTo>
                <a:lnTo>
                  <a:pt x="380" y="473"/>
                </a:lnTo>
                <a:lnTo>
                  <a:pt x="377" y="480"/>
                </a:lnTo>
                <a:lnTo>
                  <a:pt x="375" y="487"/>
                </a:lnTo>
                <a:lnTo>
                  <a:pt x="372" y="494"/>
                </a:lnTo>
                <a:lnTo>
                  <a:pt x="370" y="501"/>
                </a:lnTo>
                <a:lnTo>
                  <a:pt x="368" y="508"/>
                </a:lnTo>
                <a:lnTo>
                  <a:pt x="365" y="516"/>
                </a:lnTo>
                <a:lnTo>
                  <a:pt x="363" y="523"/>
                </a:lnTo>
                <a:lnTo>
                  <a:pt x="360" y="530"/>
                </a:lnTo>
                <a:lnTo>
                  <a:pt x="358" y="537"/>
                </a:lnTo>
                <a:lnTo>
                  <a:pt x="355" y="544"/>
                </a:lnTo>
                <a:lnTo>
                  <a:pt x="353" y="552"/>
                </a:lnTo>
                <a:lnTo>
                  <a:pt x="350" y="559"/>
                </a:lnTo>
                <a:lnTo>
                  <a:pt x="348" y="566"/>
                </a:lnTo>
                <a:lnTo>
                  <a:pt x="345" y="574"/>
                </a:lnTo>
                <a:lnTo>
                  <a:pt x="343" y="581"/>
                </a:lnTo>
                <a:lnTo>
                  <a:pt x="341" y="588"/>
                </a:lnTo>
                <a:lnTo>
                  <a:pt x="338" y="596"/>
                </a:lnTo>
                <a:lnTo>
                  <a:pt x="336" y="603"/>
                </a:lnTo>
                <a:lnTo>
                  <a:pt x="333" y="611"/>
                </a:lnTo>
                <a:lnTo>
                  <a:pt x="331" y="618"/>
                </a:lnTo>
                <a:lnTo>
                  <a:pt x="328" y="626"/>
                </a:lnTo>
                <a:lnTo>
                  <a:pt x="326" y="633"/>
                </a:lnTo>
                <a:lnTo>
                  <a:pt x="324" y="641"/>
                </a:lnTo>
                <a:lnTo>
                  <a:pt x="321" y="648"/>
                </a:lnTo>
                <a:lnTo>
                  <a:pt x="319" y="655"/>
                </a:lnTo>
                <a:lnTo>
                  <a:pt x="316" y="663"/>
                </a:lnTo>
                <a:lnTo>
                  <a:pt x="314" y="670"/>
                </a:lnTo>
                <a:lnTo>
                  <a:pt x="312" y="678"/>
                </a:lnTo>
                <a:lnTo>
                  <a:pt x="309" y="685"/>
                </a:lnTo>
                <a:lnTo>
                  <a:pt x="307" y="693"/>
                </a:lnTo>
                <a:lnTo>
                  <a:pt x="304" y="700"/>
                </a:lnTo>
                <a:lnTo>
                  <a:pt x="302" y="708"/>
                </a:lnTo>
                <a:lnTo>
                  <a:pt x="300" y="715"/>
                </a:lnTo>
                <a:lnTo>
                  <a:pt x="297" y="722"/>
                </a:lnTo>
                <a:lnTo>
                  <a:pt x="295" y="730"/>
                </a:lnTo>
                <a:lnTo>
                  <a:pt x="293" y="737"/>
                </a:lnTo>
                <a:lnTo>
                  <a:pt x="290" y="744"/>
                </a:lnTo>
                <a:lnTo>
                  <a:pt x="288" y="752"/>
                </a:lnTo>
                <a:lnTo>
                  <a:pt x="285" y="759"/>
                </a:lnTo>
                <a:lnTo>
                  <a:pt x="283" y="766"/>
                </a:lnTo>
                <a:lnTo>
                  <a:pt x="281" y="773"/>
                </a:lnTo>
                <a:lnTo>
                  <a:pt x="278" y="780"/>
                </a:lnTo>
                <a:lnTo>
                  <a:pt x="276" y="788"/>
                </a:lnTo>
                <a:lnTo>
                  <a:pt x="274" y="795"/>
                </a:lnTo>
                <a:lnTo>
                  <a:pt x="271" y="802"/>
                </a:lnTo>
                <a:lnTo>
                  <a:pt x="269" y="809"/>
                </a:lnTo>
                <a:lnTo>
                  <a:pt x="267" y="816"/>
                </a:lnTo>
                <a:lnTo>
                  <a:pt x="264" y="823"/>
                </a:lnTo>
                <a:lnTo>
                  <a:pt x="262" y="830"/>
                </a:lnTo>
                <a:lnTo>
                  <a:pt x="260" y="836"/>
                </a:lnTo>
                <a:lnTo>
                  <a:pt x="257" y="843"/>
                </a:lnTo>
                <a:lnTo>
                  <a:pt x="255" y="850"/>
                </a:lnTo>
                <a:lnTo>
                  <a:pt x="253" y="857"/>
                </a:lnTo>
                <a:lnTo>
                  <a:pt x="251" y="863"/>
                </a:lnTo>
                <a:lnTo>
                  <a:pt x="248" y="870"/>
                </a:lnTo>
                <a:lnTo>
                  <a:pt x="246" y="876"/>
                </a:lnTo>
                <a:lnTo>
                  <a:pt x="244" y="883"/>
                </a:lnTo>
                <a:lnTo>
                  <a:pt x="241" y="889"/>
                </a:lnTo>
                <a:lnTo>
                  <a:pt x="239" y="895"/>
                </a:lnTo>
                <a:lnTo>
                  <a:pt x="237" y="901"/>
                </a:lnTo>
                <a:lnTo>
                  <a:pt x="235" y="907"/>
                </a:lnTo>
                <a:lnTo>
                  <a:pt x="232" y="913"/>
                </a:lnTo>
                <a:lnTo>
                  <a:pt x="230" y="919"/>
                </a:lnTo>
                <a:lnTo>
                  <a:pt x="228" y="925"/>
                </a:lnTo>
                <a:lnTo>
                  <a:pt x="226" y="931"/>
                </a:lnTo>
                <a:lnTo>
                  <a:pt x="223" y="937"/>
                </a:lnTo>
                <a:lnTo>
                  <a:pt x="221" y="943"/>
                </a:lnTo>
                <a:lnTo>
                  <a:pt x="219" y="949"/>
                </a:lnTo>
                <a:lnTo>
                  <a:pt x="219" y="949"/>
                </a:lnTo>
                <a:lnTo>
                  <a:pt x="214" y="955"/>
                </a:lnTo>
                <a:lnTo>
                  <a:pt x="209" y="961"/>
                </a:lnTo>
                <a:lnTo>
                  <a:pt x="205" y="968"/>
                </a:lnTo>
                <a:lnTo>
                  <a:pt x="200" y="974"/>
                </a:lnTo>
                <a:lnTo>
                  <a:pt x="195" y="980"/>
                </a:lnTo>
                <a:lnTo>
                  <a:pt x="191" y="986"/>
                </a:lnTo>
                <a:lnTo>
                  <a:pt x="186" y="992"/>
                </a:lnTo>
                <a:lnTo>
                  <a:pt x="182" y="998"/>
                </a:lnTo>
                <a:lnTo>
                  <a:pt x="177" y="1004"/>
                </a:lnTo>
                <a:lnTo>
                  <a:pt x="173" y="1009"/>
                </a:lnTo>
                <a:lnTo>
                  <a:pt x="169" y="1015"/>
                </a:lnTo>
                <a:lnTo>
                  <a:pt x="164" y="1021"/>
                </a:lnTo>
                <a:lnTo>
                  <a:pt x="160" y="1026"/>
                </a:lnTo>
                <a:lnTo>
                  <a:pt x="156" y="1032"/>
                </a:lnTo>
                <a:lnTo>
                  <a:pt x="152" y="1037"/>
                </a:lnTo>
                <a:lnTo>
                  <a:pt x="148" y="1043"/>
                </a:lnTo>
                <a:lnTo>
                  <a:pt x="143" y="1048"/>
                </a:lnTo>
                <a:lnTo>
                  <a:pt x="139" y="1054"/>
                </a:lnTo>
                <a:lnTo>
                  <a:pt x="135" y="1059"/>
                </a:lnTo>
                <a:lnTo>
                  <a:pt x="131" y="1065"/>
                </a:lnTo>
                <a:lnTo>
                  <a:pt x="127" y="1070"/>
                </a:lnTo>
                <a:lnTo>
                  <a:pt x="124" y="1076"/>
                </a:lnTo>
                <a:lnTo>
                  <a:pt x="120" y="1081"/>
                </a:lnTo>
                <a:lnTo>
                  <a:pt x="116" y="1086"/>
                </a:lnTo>
                <a:lnTo>
                  <a:pt x="112" y="1092"/>
                </a:lnTo>
                <a:lnTo>
                  <a:pt x="108" y="1097"/>
                </a:lnTo>
                <a:lnTo>
                  <a:pt x="105" y="1103"/>
                </a:lnTo>
                <a:lnTo>
                  <a:pt x="101" y="1108"/>
                </a:lnTo>
                <a:lnTo>
                  <a:pt x="97" y="1113"/>
                </a:lnTo>
                <a:lnTo>
                  <a:pt x="94" y="1119"/>
                </a:lnTo>
                <a:lnTo>
                  <a:pt x="90" y="1124"/>
                </a:lnTo>
                <a:lnTo>
                  <a:pt x="87" y="1130"/>
                </a:lnTo>
                <a:lnTo>
                  <a:pt x="83" y="1136"/>
                </a:lnTo>
                <a:lnTo>
                  <a:pt x="80" y="1141"/>
                </a:lnTo>
                <a:lnTo>
                  <a:pt x="76" y="1147"/>
                </a:lnTo>
                <a:lnTo>
                  <a:pt x="73" y="1153"/>
                </a:lnTo>
                <a:lnTo>
                  <a:pt x="69" y="1158"/>
                </a:lnTo>
                <a:lnTo>
                  <a:pt x="66" y="1164"/>
                </a:lnTo>
                <a:lnTo>
                  <a:pt x="63" y="1170"/>
                </a:lnTo>
                <a:lnTo>
                  <a:pt x="59" y="1176"/>
                </a:lnTo>
                <a:lnTo>
                  <a:pt x="56" y="1182"/>
                </a:lnTo>
                <a:lnTo>
                  <a:pt x="53" y="1188"/>
                </a:lnTo>
                <a:lnTo>
                  <a:pt x="50" y="1195"/>
                </a:lnTo>
                <a:lnTo>
                  <a:pt x="47" y="1201"/>
                </a:lnTo>
                <a:lnTo>
                  <a:pt x="44" y="1207"/>
                </a:lnTo>
                <a:lnTo>
                  <a:pt x="40" y="1214"/>
                </a:lnTo>
                <a:lnTo>
                  <a:pt x="37" y="1221"/>
                </a:lnTo>
                <a:lnTo>
                  <a:pt x="34" y="1227"/>
                </a:lnTo>
                <a:lnTo>
                  <a:pt x="31" y="1234"/>
                </a:lnTo>
                <a:lnTo>
                  <a:pt x="28" y="1241"/>
                </a:lnTo>
                <a:lnTo>
                  <a:pt x="25" y="1248"/>
                </a:lnTo>
                <a:lnTo>
                  <a:pt x="22" y="1255"/>
                </a:lnTo>
                <a:lnTo>
                  <a:pt x="19" y="1263"/>
                </a:lnTo>
                <a:lnTo>
                  <a:pt x="16" y="1270"/>
                </a:lnTo>
                <a:lnTo>
                  <a:pt x="14" y="1278"/>
                </a:lnTo>
                <a:lnTo>
                  <a:pt x="11" y="1285"/>
                </a:lnTo>
                <a:lnTo>
                  <a:pt x="8" y="1293"/>
                </a:lnTo>
                <a:lnTo>
                  <a:pt x="5" y="1301"/>
                </a:lnTo>
                <a:lnTo>
                  <a:pt x="2" y="1309"/>
                </a:lnTo>
                <a:lnTo>
                  <a:pt x="0" y="1318"/>
                </a:lnTo>
                <a:lnTo>
                  <a:pt x="0" y="1318"/>
                </a:lnTo>
                <a:lnTo>
                  <a:pt x="7" y="1320"/>
                </a:lnTo>
                <a:lnTo>
                  <a:pt x="13" y="1323"/>
                </a:lnTo>
                <a:lnTo>
                  <a:pt x="20" y="1327"/>
                </a:lnTo>
                <a:lnTo>
                  <a:pt x="20" y="1327"/>
                </a:lnTo>
                <a:lnTo>
                  <a:pt x="23" y="1319"/>
                </a:lnTo>
                <a:lnTo>
                  <a:pt x="26" y="1312"/>
                </a:lnTo>
                <a:lnTo>
                  <a:pt x="29" y="1304"/>
                </a:lnTo>
                <a:lnTo>
                  <a:pt x="32" y="1297"/>
                </a:lnTo>
                <a:lnTo>
                  <a:pt x="35" y="1290"/>
                </a:lnTo>
                <a:lnTo>
                  <a:pt x="37" y="1283"/>
                </a:lnTo>
                <a:lnTo>
                  <a:pt x="40" y="1276"/>
                </a:lnTo>
                <a:lnTo>
                  <a:pt x="43" y="1269"/>
                </a:lnTo>
                <a:lnTo>
                  <a:pt x="46" y="1262"/>
                </a:lnTo>
                <a:lnTo>
                  <a:pt x="49" y="1255"/>
                </a:lnTo>
                <a:lnTo>
                  <a:pt x="52" y="1249"/>
                </a:lnTo>
                <a:lnTo>
                  <a:pt x="55" y="1242"/>
                </a:lnTo>
                <a:lnTo>
                  <a:pt x="58" y="1236"/>
                </a:lnTo>
                <a:lnTo>
                  <a:pt x="60" y="1229"/>
                </a:lnTo>
                <a:lnTo>
                  <a:pt x="63" y="1223"/>
                </a:lnTo>
                <a:lnTo>
                  <a:pt x="66" y="1217"/>
                </a:lnTo>
                <a:lnTo>
                  <a:pt x="69" y="1210"/>
                </a:lnTo>
                <a:lnTo>
                  <a:pt x="72" y="1204"/>
                </a:lnTo>
                <a:lnTo>
                  <a:pt x="75" y="1198"/>
                </a:lnTo>
                <a:lnTo>
                  <a:pt x="78" y="1192"/>
                </a:lnTo>
                <a:lnTo>
                  <a:pt x="81" y="1186"/>
                </a:lnTo>
                <a:lnTo>
                  <a:pt x="84" y="1180"/>
                </a:lnTo>
                <a:lnTo>
                  <a:pt x="87" y="1174"/>
                </a:lnTo>
                <a:lnTo>
                  <a:pt x="90" y="1168"/>
                </a:lnTo>
                <a:lnTo>
                  <a:pt x="93" y="1162"/>
                </a:lnTo>
                <a:lnTo>
                  <a:pt x="96" y="1156"/>
                </a:lnTo>
                <a:lnTo>
                  <a:pt x="100" y="1150"/>
                </a:lnTo>
                <a:lnTo>
                  <a:pt x="103" y="1145"/>
                </a:lnTo>
                <a:lnTo>
                  <a:pt x="106" y="1139"/>
                </a:lnTo>
                <a:lnTo>
                  <a:pt x="110" y="1133"/>
                </a:lnTo>
                <a:lnTo>
                  <a:pt x="113" y="1128"/>
                </a:lnTo>
                <a:lnTo>
                  <a:pt x="117" y="1122"/>
                </a:lnTo>
                <a:lnTo>
                  <a:pt x="120" y="1116"/>
                </a:lnTo>
                <a:lnTo>
                  <a:pt x="124" y="1111"/>
                </a:lnTo>
                <a:lnTo>
                  <a:pt x="128" y="1105"/>
                </a:lnTo>
                <a:lnTo>
                  <a:pt x="132" y="1099"/>
                </a:lnTo>
                <a:lnTo>
                  <a:pt x="135" y="1094"/>
                </a:lnTo>
                <a:lnTo>
                  <a:pt x="139" y="1088"/>
                </a:lnTo>
                <a:lnTo>
                  <a:pt x="144" y="1083"/>
                </a:lnTo>
                <a:lnTo>
                  <a:pt x="148" y="1077"/>
                </a:lnTo>
                <a:lnTo>
                  <a:pt x="152" y="1071"/>
                </a:lnTo>
                <a:lnTo>
                  <a:pt x="156" y="1066"/>
                </a:lnTo>
                <a:lnTo>
                  <a:pt x="161" y="1060"/>
                </a:lnTo>
                <a:lnTo>
                  <a:pt x="165" y="1055"/>
                </a:lnTo>
                <a:lnTo>
                  <a:pt x="170" y="1049"/>
                </a:lnTo>
                <a:lnTo>
                  <a:pt x="175" y="1043"/>
                </a:lnTo>
                <a:lnTo>
                  <a:pt x="180" y="1038"/>
                </a:lnTo>
                <a:lnTo>
                  <a:pt x="185" y="1032"/>
                </a:lnTo>
                <a:lnTo>
                  <a:pt x="190" y="1026"/>
                </a:lnTo>
                <a:lnTo>
                  <a:pt x="195" y="1021"/>
                </a:lnTo>
                <a:lnTo>
                  <a:pt x="201" y="1015"/>
                </a:lnTo>
                <a:lnTo>
                  <a:pt x="206" y="1009"/>
                </a:lnTo>
                <a:lnTo>
                  <a:pt x="212" y="1003"/>
                </a:lnTo>
                <a:lnTo>
                  <a:pt x="218" y="997"/>
                </a:lnTo>
                <a:lnTo>
                  <a:pt x="218" y="997"/>
                </a:lnTo>
                <a:lnTo>
                  <a:pt x="219" y="1005"/>
                </a:lnTo>
                <a:lnTo>
                  <a:pt x="219" y="1013"/>
                </a:lnTo>
                <a:lnTo>
                  <a:pt x="220" y="1020"/>
                </a:lnTo>
                <a:lnTo>
                  <a:pt x="221" y="1028"/>
                </a:lnTo>
                <a:lnTo>
                  <a:pt x="222" y="1035"/>
                </a:lnTo>
                <a:lnTo>
                  <a:pt x="222" y="1043"/>
                </a:lnTo>
                <a:lnTo>
                  <a:pt x="222" y="1050"/>
                </a:lnTo>
                <a:lnTo>
                  <a:pt x="223" y="1057"/>
                </a:lnTo>
                <a:lnTo>
                  <a:pt x="223" y="1065"/>
                </a:lnTo>
                <a:lnTo>
                  <a:pt x="223" y="1072"/>
                </a:lnTo>
                <a:lnTo>
                  <a:pt x="223" y="1079"/>
                </a:lnTo>
                <a:lnTo>
                  <a:pt x="223" y="1086"/>
                </a:lnTo>
                <a:lnTo>
                  <a:pt x="223" y="1094"/>
                </a:lnTo>
                <a:lnTo>
                  <a:pt x="223" y="1101"/>
                </a:lnTo>
                <a:lnTo>
                  <a:pt x="223" y="1108"/>
                </a:lnTo>
                <a:lnTo>
                  <a:pt x="222" y="1115"/>
                </a:lnTo>
                <a:lnTo>
                  <a:pt x="222" y="1122"/>
                </a:lnTo>
                <a:lnTo>
                  <a:pt x="221" y="1129"/>
                </a:lnTo>
                <a:lnTo>
                  <a:pt x="221" y="1136"/>
                </a:lnTo>
                <a:lnTo>
                  <a:pt x="220" y="1143"/>
                </a:lnTo>
                <a:lnTo>
                  <a:pt x="219" y="1149"/>
                </a:lnTo>
                <a:lnTo>
                  <a:pt x="218" y="1156"/>
                </a:lnTo>
                <a:lnTo>
                  <a:pt x="217" y="1163"/>
                </a:lnTo>
                <a:lnTo>
                  <a:pt x="216" y="1170"/>
                </a:lnTo>
                <a:lnTo>
                  <a:pt x="215" y="1177"/>
                </a:lnTo>
                <a:lnTo>
                  <a:pt x="214" y="1184"/>
                </a:lnTo>
                <a:lnTo>
                  <a:pt x="213" y="1190"/>
                </a:lnTo>
                <a:lnTo>
                  <a:pt x="212" y="1197"/>
                </a:lnTo>
                <a:lnTo>
                  <a:pt x="210" y="1204"/>
                </a:lnTo>
                <a:lnTo>
                  <a:pt x="209" y="1211"/>
                </a:lnTo>
                <a:lnTo>
                  <a:pt x="208" y="1217"/>
                </a:lnTo>
                <a:lnTo>
                  <a:pt x="206" y="1224"/>
                </a:lnTo>
                <a:lnTo>
                  <a:pt x="204" y="1231"/>
                </a:lnTo>
                <a:lnTo>
                  <a:pt x="203" y="1238"/>
                </a:lnTo>
                <a:lnTo>
                  <a:pt x="201" y="1245"/>
                </a:lnTo>
                <a:lnTo>
                  <a:pt x="199" y="1251"/>
                </a:lnTo>
                <a:lnTo>
                  <a:pt x="197" y="1258"/>
                </a:lnTo>
                <a:lnTo>
                  <a:pt x="195" y="1265"/>
                </a:lnTo>
                <a:lnTo>
                  <a:pt x="193" y="1272"/>
                </a:lnTo>
                <a:lnTo>
                  <a:pt x="191" y="1278"/>
                </a:lnTo>
                <a:lnTo>
                  <a:pt x="189" y="1285"/>
                </a:lnTo>
                <a:lnTo>
                  <a:pt x="187" y="1292"/>
                </a:lnTo>
                <a:lnTo>
                  <a:pt x="185" y="1299"/>
                </a:lnTo>
                <a:lnTo>
                  <a:pt x="183" y="1306"/>
                </a:lnTo>
                <a:lnTo>
                  <a:pt x="180" y="1313"/>
                </a:lnTo>
                <a:lnTo>
                  <a:pt x="178" y="1319"/>
                </a:lnTo>
                <a:lnTo>
                  <a:pt x="176" y="1326"/>
                </a:lnTo>
                <a:lnTo>
                  <a:pt x="173" y="1333"/>
                </a:lnTo>
                <a:lnTo>
                  <a:pt x="171" y="1340"/>
                </a:lnTo>
                <a:lnTo>
                  <a:pt x="168" y="1347"/>
                </a:lnTo>
                <a:lnTo>
                  <a:pt x="165" y="1354"/>
                </a:lnTo>
                <a:lnTo>
                  <a:pt x="163" y="1361"/>
                </a:lnTo>
                <a:lnTo>
                  <a:pt x="160" y="1368"/>
                </a:lnTo>
                <a:lnTo>
                  <a:pt x="157" y="1376"/>
                </a:lnTo>
                <a:lnTo>
                  <a:pt x="157" y="1376"/>
                </a:lnTo>
                <a:lnTo>
                  <a:pt x="164" y="1377"/>
                </a:lnTo>
                <a:lnTo>
                  <a:pt x="171" y="1380"/>
                </a:lnTo>
                <a:lnTo>
                  <a:pt x="177" y="1382"/>
                </a:lnTo>
                <a:lnTo>
                  <a:pt x="177" y="1382"/>
                </a:lnTo>
                <a:lnTo>
                  <a:pt x="181" y="1372"/>
                </a:lnTo>
                <a:lnTo>
                  <a:pt x="185" y="1362"/>
                </a:lnTo>
                <a:lnTo>
                  <a:pt x="189" y="1352"/>
                </a:lnTo>
                <a:lnTo>
                  <a:pt x="193" y="1342"/>
                </a:lnTo>
                <a:lnTo>
                  <a:pt x="196" y="1332"/>
                </a:lnTo>
                <a:lnTo>
                  <a:pt x="200" y="1322"/>
                </a:lnTo>
                <a:lnTo>
                  <a:pt x="203" y="1313"/>
                </a:lnTo>
                <a:lnTo>
                  <a:pt x="206" y="1304"/>
                </a:lnTo>
                <a:lnTo>
                  <a:pt x="209" y="1295"/>
                </a:lnTo>
                <a:lnTo>
                  <a:pt x="212" y="1286"/>
                </a:lnTo>
                <a:lnTo>
                  <a:pt x="214" y="1277"/>
                </a:lnTo>
                <a:lnTo>
                  <a:pt x="217" y="1269"/>
                </a:lnTo>
                <a:lnTo>
                  <a:pt x="219" y="1260"/>
                </a:lnTo>
                <a:lnTo>
                  <a:pt x="221" y="1252"/>
                </a:lnTo>
                <a:lnTo>
                  <a:pt x="223" y="1244"/>
                </a:lnTo>
                <a:lnTo>
                  <a:pt x="225" y="1236"/>
                </a:lnTo>
                <a:lnTo>
                  <a:pt x="226" y="1228"/>
                </a:lnTo>
                <a:lnTo>
                  <a:pt x="228" y="1220"/>
                </a:lnTo>
                <a:lnTo>
                  <a:pt x="230" y="1213"/>
                </a:lnTo>
                <a:lnTo>
                  <a:pt x="231" y="1205"/>
                </a:lnTo>
                <a:lnTo>
                  <a:pt x="232" y="1198"/>
                </a:lnTo>
                <a:lnTo>
                  <a:pt x="233" y="1191"/>
                </a:lnTo>
                <a:lnTo>
                  <a:pt x="234" y="1184"/>
                </a:lnTo>
                <a:lnTo>
                  <a:pt x="235" y="1177"/>
                </a:lnTo>
                <a:lnTo>
                  <a:pt x="236" y="1170"/>
                </a:lnTo>
                <a:lnTo>
                  <a:pt x="237" y="1163"/>
                </a:lnTo>
                <a:lnTo>
                  <a:pt x="238" y="1156"/>
                </a:lnTo>
                <a:lnTo>
                  <a:pt x="238" y="1150"/>
                </a:lnTo>
                <a:lnTo>
                  <a:pt x="239" y="1143"/>
                </a:lnTo>
                <a:lnTo>
                  <a:pt x="239" y="1137"/>
                </a:lnTo>
                <a:lnTo>
                  <a:pt x="240" y="1131"/>
                </a:lnTo>
                <a:lnTo>
                  <a:pt x="240" y="1124"/>
                </a:lnTo>
                <a:lnTo>
                  <a:pt x="241" y="1118"/>
                </a:lnTo>
                <a:lnTo>
                  <a:pt x="241" y="1112"/>
                </a:lnTo>
                <a:lnTo>
                  <a:pt x="241" y="1106"/>
                </a:lnTo>
                <a:lnTo>
                  <a:pt x="241" y="1101"/>
                </a:lnTo>
                <a:lnTo>
                  <a:pt x="241" y="1095"/>
                </a:lnTo>
                <a:lnTo>
                  <a:pt x="241" y="1089"/>
                </a:lnTo>
                <a:lnTo>
                  <a:pt x="241" y="1083"/>
                </a:lnTo>
                <a:lnTo>
                  <a:pt x="242" y="1078"/>
                </a:lnTo>
                <a:lnTo>
                  <a:pt x="242" y="1072"/>
                </a:lnTo>
                <a:lnTo>
                  <a:pt x="242" y="1067"/>
                </a:lnTo>
                <a:lnTo>
                  <a:pt x="242" y="1062"/>
                </a:lnTo>
                <a:lnTo>
                  <a:pt x="242" y="1056"/>
                </a:lnTo>
                <a:lnTo>
                  <a:pt x="242" y="1051"/>
                </a:lnTo>
                <a:lnTo>
                  <a:pt x="242" y="1046"/>
                </a:lnTo>
                <a:lnTo>
                  <a:pt x="242" y="1040"/>
                </a:lnTo>
                <a:lnTo>
                  <a:pt x="242" y="1035"/>
                </a:lnTo>
                <a:lnTo>
                  <a:pt x="242" y="1030"/>
                </a:lnTo>
                <a:lnTo>
                  <a:pt x="242" y="1025"/>
                </a:lnTo>
                <a:lnTo>
                  <a:pt x="242" y="1020"/>
                </a:lnTo>
                <a:lnTo>
                  <a:pt x="242" y="1015"/>
                </a:lnTo>
                <a:lnTo>
                  <a:pt x="242" y="1010"/>
                </a:lnTo>
                <a:lnTo>
                  <a:pt x="242" y="1005"/>
                </a:lnTo>
                <a:lnTo>
                  <a:pt x="242" y="1000"/>
                </a:lnTo>
                <a:lnTo>
                  <a:pt x="243" y="995"/>
                </a:lnTo>
                <a:lnTo>
                  <a:pt x="243" y="990"/>
                </a:lnTo>
                <a:lnTo>
                  <a:pt x="243" y="985"/>
                </a:lnTo>
                <a:lnTo>
                  <a:pt x="244" y="980"/>
                </a:lnTo>
                <a:lnTo>
                  <a:pt x="244" y="975"/>
                </a:lnTo>
                <a:lnTo>
                  <a:pt x="245" y="970"/>
                </a:lnTo>
                <a:lnTo>
                  <a:pt x="245" y="965"/>
                </a:lnTo>
                <a:lnTo>
                  <a:pt x="246" y="960"/>
                </a:lnTo>
                <a:lnTo>
                  <a:pt x="247" y="955"/>
                </a:lnTo>
                <a:lnTo>
                  <a:pt x="248" y="950"/>
                </a:lnTo>
                <a:lnTo>
                  <a:pt x="249" y="945"/>
                </a:lnTo>
                <a:lnTo>
                  <a:pt x="250" y="940"/>
                </a:lnTo>
                <a:lnTo>
                  <a:pt x="251" y="935"/>
                </a:lnTo>
                <a:lnTo>
                  <a:pt x="252" y="930"/>
                </a:lnTo>
                <a:lnTo>
                  <a:pt x="253" y="924"/>
                </a:lnTo>
                <a:lnTo>
                  <a:pt x="255" y="919"/>
                </a:lnTo>
                <a:lnTo>
                  <a:pt x="257" y="914"/>
                </a:lnTo>
                <a:lnTo>
                  <a:pt x="258" y="909"/>
                </a:lnTo>
                <a:lnTo>
                  <a:pt x="260" y="903"/>
                </a:lnTo>
                <a:lnTo>
                  <a:pt x="260" y="903"/>
                </a:lnTo>
                <a:lnTo>
                  <a:pt x="261" y="901"/>
                </a:lnTo>
                <a:lnTo>
                  <a:pt x="261" y="900"/>
                </a:lnTo>
                <a:lnTo>
                  <a:pt x="262" y="897"/>
                </a:lnTo>
                <a:lnTo>
                  <a:pt x="263" y="895"/>
                </a:lnTo>
                <a:lnTo>
                  <a:pt x="264" y="893"/>
                </a:lnTo>
                <a:lnTo>
                  <a:pt x="264" y="892"/>
                </a:lnTo>
                <a:lnTo>
                  <a:pt x="265" y="889"/>
                </a:lnTo>
                <a:lnTo>
                  <a:pt x="266" y="887"/>
                </a:lnTo>
                <a:lnTo>
                  <a:pt x="267" y="884"/>
                </a:lnTo>
                <a:lnTo>
                  <a:pt x="268" y="882"/>
                </a:lnTo>
                <a:lnTo>
                  <a:pt x="269" y="879"/>
                </a:lnTo>
                <a:lnTo>
                  <a:pt x="270" y="876"/>
                </a:lnTo>
                <a:lnTo>
                  <a:pt x="271" y="874"/>
                </a:lnTo>
                <a:lnTo>
                  <a:pt x="271" y="871"/>
                </a:lnTo>
                <a:lnTo>
                  <a:pt x="272" y="868"/>
                </a:lnTo>
                <a:lnTo>
                  <a:pt x="273" y="865"/>
                </a:lnTo>
                <a:lnTo>
                  <a:pt x="275" y="861"/>
                </a:lnTo>
                <a:lnTo>
                  <a:pt x="276" y="858"/>
                </a:lnTo>
                <a:lnTo>
                  <a:pt x="277" y="855"/>
                </a:lnTo>
                <a:lnTo>
                  <a:pt x="278" y="852"/>
                </a:lnTo>
                <a:lnTo>
                  <a:pt x="279" y="848"/>
                </a:lnTo>
                <a:lnTo>
                  <a:pt x="280" y="845"/>
                </a:lnTo>
                <a:lnTo>
                  <a:pt x="281" y="841"/>
                </a:lnTo>
                <a:lnTo>
                  <a:pt x="282" y="837"/>
                </a:lnTo>
                <a:lnTo>
                  <a:pt x="284" y="834"/>
                </a:lnTo>
                <a:lnTo>
                  <a:pt x="285" y="830"/>
                </a:lnTo>
                <a:lnTo>
                  <a:pt x="286" y="826"/>
                </a:lnTo>
                <a:lnTo>
                  <a:pt x="287" y="822"/>
                </a:lnTo>
                <a:lnTo>
                  <a:pt x="289" y="818"/>
                </a:lnTo>
                <a:lnTo>
                  <a:pt x="290" y="814"/>
                </a:lnTo>
                <a:lnTo>
                  <a:pt x="291" y="810"/>
                </a:lnTo>
                <a:lnTo>
                  <a:pt x="293" y="806"/>
                </a:lnTo>
                <a:lnTo>
                  <a:pt x="294" y="802"/>
                </a:lnTo>
                <a:lnTo>
                  <a:pt x="295" y="798"/>
                </a:lnTo>
                <a:lnTo>
                  <a:pt x="297" y="794"/>
                </a:lnTo>
                <a:lnTo>
                  <a:pt x="298" y="789"/>
                </a:lnTo>
                <a:lnTo>
                  <a:pt x="300" y="785"/>
                </a:lnTo>
                <a:lnTo>
                  <a:pt x="301" y="780"/>
                </a:lnTo>
                <a:lnTo>
                  <a:pt x="303" y="776"/>
                </a:lnTo>
                <a:lnTo>
                  <a:pt x="304" y="771"/>
                </a:lnTo>
                <a:lnTo>
                  <a:pt x="306" y="767"/>
                </a:lnTo>
                <a:lnTo>
                  <a:pt x="307" y="762"/>
                </a:lnTo>
                <a:lnTo>
                  <a:pt x="309" y="757"/>
                </a:lnTo>
                <a:lnTo>
                  <a:pt x="311" y="753"/>
                </a:lnTo>
                <a:lnTo>
                  <a:pt x="312" y="748"/>
                </a:lnTo>
                <a:lnTo>
                  <a:pt x="314" y="743"/>
                </a:lnTo>
                <a:lnTo>
                  <a:pt x="316" y="738"/>
                </a:lnTo>
                <a:lnTo>
                  <a:pt x="317" y="733"/>
                </a:lnTo>
                <a:lnTo>
                  <a:pt x="319" y="728"/>
                </a:lnTo>
                <a:lnTo>
                  <a:pt x="321" y="723"/>
                </a:lnTo>
                <a:lnTo>
                  <a:pt x="322" y="718"/>
                </a:lnTo>
                <a:lnTo>
                  <a:pt x="324" y="713"/>
                </a:lnTo>
                <a:lnTo>
                  <a:pt x="326" y="708"/>
                </a:lnTo>
                <a:lnTo>
                  <a:pt x="328" y="703"/>
                </a:lnTo>
                <a:lnTo>
                  <a:pt x="329" y="698"/>
                </a:lnTo>
                <a:lnTo>
                  <a:pt x="331" y="693"/>
                </a:lnTo>
                <a:lnTo>
                  <a:pt x="333" y="687"/>
                </a:lnTo>
                <a:lnTo>
                  <a:pt x="335" y="682"/>
                </a:lnTo>
                <a:lnTo>
                  <a:pt x="337" y="677"/>
                </a:lnTo>
                <a:lnTo>
                  <a:pt x="339" y="671"/>
                </a:lnTo>
                <a:lnTo>
                  <a:pt x="341" y="666"/>
                </a:lnTo>
                <a:lnTo>
                  <a:pt x="343" y="660"/>
                </a:lnTo>
                <a:lnTo>
                  <a:pt x="345" y="655"/>
                </a:lnTo>
                <a:lnTo>
                  <a:pt x="347" y="650"/>
                </a:lnTo>
                <a:lnTo>
                  <a:pt x="349" y="644"/>
                </a:lnTo>
                <a:lnTo>
                  <a:pt x="351" y="638"/>
                </a:lnTo>
                <a:lnTo>
                  <a:pt x="353" y="633"/>
                </a:lnTo>
                <a:lnTo>
                  <a:pt x="355" y="627"/>
                </a:lnTo>
                <a:lnTo>
                  <a:pt x="357" y="622"/>
                </a:lnTo>
                <a:lnTo>
                  <a:pt x="359" y="616"/>
                </a:lnTo>
                <a:lnTo>
                  <a:pt x="361" y="610"/>
                </a:lnTo>
                <a:lnTo>
                  <a:pt x="363" y="605"/>
                </a:lnTo>
                <a:lnTo>
                  <a:pt x="365" y="599"/>
                </a:lnTo>
                <a:lnTo>
                  <a:pt x="367" y="593"/>
                </a:lnTo>
                <a:lnTo>
                  <a:pt x="370" y="588"/>
                </a:lnTo>
                <a:lnTo>
                  <a:pt x="372" y="582"/>
                </a:lnTo>
                <a:lnTo>
                  <a:pt x="374" y="576"/>
                </a:lnTo>
                <a:lnTo>
                  <a:pt x="376" y="570"/>
                </a:lnTo>
                <a:lnTo>
                  <a:pt x="378" y="564"/>
                </a:lnTo>
                <a:lnTo>
                  <a:pt x="381" y="559"/>
                </a:lnTo>
                <a:lnTo>
                  <a:pt x="383" y="553"/>
                </a:lnTo>
                <a:lnTo>
                  <a:pt x="385" y="547"/>
                </a:lnTo>
                <a:lnTo>
                  <a:pt x="387" y="541"/>
                </a:lnTo>
                <a:lnTo>
                  <a:pt x="390" y="535"/>
                </a:lnTo>
                <a:lnTo>
                  <a:pt x="392" y="529"/>
                </a:lnTo>
                <a:lnTo>
                  <a:pt x="394" y="524"/>
                </a:lnTo>
                <a:lnTo>
                  <a:pt x="397" y="518"/>
                </a:lnTo>
                <a:lnTo>
                  <a:pt x="399" y="512"/>
                </a:lnTo>
                <a:lnTo>
                  <a:pt x="401" y="506"/>
                </a:lnTo>
                <a:lnTo>
                  <a:pt x="404" y="500"/>
                </a:lnTo>
                <a:lnTo>
                  <a:pt x="406" y="494"/>
                </a:lnTo>
                <a:lnTo>
                  <a:pt x="409" y="488"/>
                </a:lnTo>
                <a:lnTo>
                  <a:pt x="411" y="482"/>
                </a:lnTo>
                <a:lnTo>
                  <a:pt x="414" y="476"/>
                </a:lnTo>
                <a:lnTo>
                  <a:pt x="416" y="470"/>
                </a:lnTo>
                <a:lnTo>
                  <a:pt x="419" y="464"/>
                </a:lnTo>
                <a:lnTo>
                  <a:pt x="421" y="459"/>
                </a:lnTo>
                <a:lnTo>
                  <a:pt x="424" y="453"/>
                </a:lnTo>
                <a:lnTo>
                  <a:pt x="426" y="447"/>
                </a:lnTo>
                <a:lnTo>
                  <a:pt x="429" y="441"/>
                </a:lnTo>
                <a:lnTo>
                  <a:pt x="431" y="435"/>
                </a:lnTo>
                <a:lnTo>
                  <a:pt x="434" y="429"/>
                </a:lnTo>
                <a:lnTo>
                  <a:pt x="436" y="423"/>
                </a:lnTo>
                <a:lnTo>
                  <a:pt x="439" y="417"/>
                </a:lnTo>
                <a:lnTo>
                  <a:pt x="442" y="412"/>
                </a:lnTo>
                <a:lnTo>
                  <a:pt x="444" y="406"/>
                </a:lnTo>
                <a:lnTo>
                  <a:pt x="447" y="400"/>
                </a:lnTo>
                <a:lnTo>
                  <a:pt x="449" y="394"/>
                </a:lnTo>
                <a:lnTo>
                  <a:pt x="452" y="388"/>
                </a:lnTo>
                <a:lnTo>
                  <a:pt x="455" y="382"/>
                </a:lnTo>
                <a:lnTo>
                  <a:pt x="457" y="377"/>
                </a:lnTo>
                <a:lnTo>
                  <a:pt x="460" y="371"/>
                </a:lnTo>
                <a:lnTo>
                  <a:pt x="463" y="365"/>
                </a:lnTo>
                <a:lnTo>
                  <a:pt x="466" y="359"/>
                </a:lnTo>
                <a:lnTo>
                  <a:pt x="468" y="354"/>
                </a:lnTo>
                <a:lnTo>
                  <a:pt x="471" y="348"/>
                </a:lnTo>
                <a:lnTo>
                  <a:pt x="474" y="342"/>
                </a:lnTo>
                <a:lnTo>
                  <a:pt x="477" y="337"/>
                </a:lnTo>
                <a:lnTo>
                  <a:pt x="479" y="331"/>
                </a:lnTo>
                <a:lnTo>
                  <a:pt x="482" y="325"/>
                </a:lnTo>
                <a:lnTo>
                  <a:pt x="485" y="320"/>
                </a:lnTo>
                <a:lnTo>
                  <a:pt x="488" y="314"/>
                </a:lnTo>
                <a:lnTo>
                  <a:pt x="491" y="309"/>
                </a:lnTo>
                <a:lnTo>
                  <a:pt x="493" y="303"/>
                </a:lnTo>
                <a:lnTo>
                  <a:pt x="496" y="298"/>
                </a:lnTo>
                <a:lnTo>
                  <a:pt x="499" y="292"/>
                </a:lnTo>
                <a:lnTo>
                  <a:pt x="502" y="287"/>
                </a:lnTo>
                <a:lnTo>
                  <a:pt x="505" y="281"/>
                </a:lnTo>
                <a:lnTo>
                  <a:pt x="508" y="276"/>
                </a:lnTo>
                <a:lnTo>
                  <a:pt x="511" y="271"/>
                </a:lnTo>
                <a:lnTo>
                  <a:pt x="514" y="265"/>
                </a:lnTo>
                <a:lnTo>
                  <a:pt x="517" y="260"/>
                </a:lnTo>
                <a:lnTo>
                  <a:pt x="520" y="255"/>
                </a:lnTo>
                <a:lnTo>
                  <a:pt x="522" y="250"/>
                </a:lnTo>
                <a:lnTo>
                  <a:pt x="525" y="245"/>
                </a:lnTo>
                <a:lnTo>
                  <a:pt x="528" y="240"/>
                </a:lnTo>
                <a:lnTo>
                  <a:pt x="531" y="234"/>
                </a:lnTo>
                <a:lnTo>
                  <a:pt x="534" y="229"/>
                </a:lnTo>
                <a:lnTo>
                  <a:pt x="537" y="224"/>
                </a:lnTo>
                <a:lnTo>
                  <a:pt x="540" y="219"/>
                </a:lnTo>
                <a:lnTo>
                  <a:pt x="543" y="215"/>
                </a:lnTo>
                <a:lnTo>
                  <a:pt x="546" y="210"/>
                </a:lnTo>
                <a:lnTo>
                  <a:pt x="549" y="205"/>
                </a:lnTo>
                <a:lnTo>
                  <a:pt x="552" y="200"/>
                </a:lnTo>
                <a:lnTo>
                  <a:pt x="556" y="195"/>
                </a:lnTo>
                <a:lnTo>
                  <a:pt x="559" y="191"/>
                </a:lnTo>
                <a:lnTo>
                  <a:pt x="562" y="186"/>
                </a:lnTo>
                <a:lnTo>
                  <a:pt x="565" y="181"/>
                </a:lnTo>
                <a:lnTo>
                  <a:pt x="568" y="177"/>
                </a:lnTo>
                <a:lnTo>
                  <a:pt x="571" y="172"/>
                </a:lnTo>
                <a:lnTo>
                  <a:pt x="574" y="168"/>
                </a:lnTo>
                <a:lnTo>
                  <a:pt x="577" y="164"/>
                </a:lnTo>
                <a:lnTo>
                  <a:pt x="580" y="159"/>
                </a:lnTo>
                <a:lnTo>
                  <a:pt x="583" y="155"/>
                </a:lnTo>
                <a:lnTo>
                  <a:pt x="587" y="151"/>
                </a:lnTo>
                <a:lnTo>
                  <a:pt x="590" y="147"/>
                </a:lnTo>
                <a:lnTo>
                  <a:pt x="593" y="143"/>
                </a:lnTo>
                <a:lnTo>
                  <a:pt x="596" y="138"/>
                </a:lnTo>
                <a:lnTo>
                  <a:pt x="599" y="135"/>
                </a:lnTo>
                <a:lnTo>
                  <a:pt x="602" y="131"/>
                </a:lnTo>
                <a:lnTo>
                  <a:pt x="606" y="127"/>
                </a:lnTo>
                <a:lnTo>
                  <a:pt x="609" y="123"/>
                </a:lnTo>
                <a:lnTo>
                  <a:pt x="612" y="119"/>
                </a:lnTo>
                <a:lnTo>
                  <a:pt x="615" y="116"/>
                </a:lnTo>
                <a:lnTo>
                  <a:pt x="618" y="112"/>
                </a:lnTo>
                <a:lnTo>
                  <a:pt x="622" y="108"/>
                </a:lnTo>
                <a:lnTo>
                  <a:pt x="625" y="105"/>
                </a:lnTo>
                <a:lnTo>
                  <a:pt x="628" y="101"/>
                </a:lnTo>
                <a:lnTo>
                  <a:pt x="631" y="98"/>
                </a:lnTo>
                <a:lnTo>
                  <a:pt x="635" y="95"/>
                </a:lnTo>
                <a:lnTo>
                  <a:pt x="638" y="92"/>
                </a:lnTo>
                <a:lnTo>
                  <a:pt x="641" y="89"/>
                </a:lnTo>
                <a:lnTo>
                  <a:pt x="644" y="85"/>
                </a:lnTo>
                <a:lnTo>
                  <a:pt x="648" y="82"/>
                </a:lnTo>
                <a:lnTo>
                  <a:pt x="651" y="80"/>
                </a:lnTo>
                <a:lnTo>
                  <a:pt x="654" y="77"/>
                </a:lnTo>
                <a:lnTo>
                  <a:pt x="657" y="74"/>
                </a:lnTo>
                <a:lnTo>
                  <a:pt x="661" y="71"/>
                </a:lnTo>
                <a:lnTo>
                  <a:pt x="664" y="69"/>
                </a:lnTo>
                <a:lnTo>
                  <a:pt x="667" y="66"/>
                </a:lnTo>
                <a:lnTo>
                  <a:pt x="671" y="64"/>
                </a:lnTo>
                <a:lnTo>
                  <a:pt x="674" y="61"/>
                </a:lnTo>
                <a:lnTo>
                  <a:pt x="677" y="59"/>
                </a:lnTo>
                <a:lnTo>
                  <a:pt x="681" y="57"/>
                </a:lnTo>
                <a:lnTo>
                  <a:pt x="684" y="55"/>
                </a:lnTo>
                <a:lnTo>
                  <a:pt x="687" y="53"/>
                </a:lnTo>
                <a:lnTo>
                  <a:pt x="691" y="51"/>
                </a:lnTo>
                <a:lnTo>
                  <a:pt x="694" y="49"/>
                </a:lnTo>
                <a:lnTo>
                  <a:pt x="697" y="47"/>
                </a:lnTo>
                <a:lnTo>
                  <a:pt x="701" y="45"/>
                </a:lnTo>
                <a:lnTo>
                  <a:pt x="704" y="44"/>
                </a:lnTo>
                <a:lnTo>
                  <a:pt x="707" y="42"/>
                </a:lnTo>
                <a:lnTo>
                  <a:pt x="711" y="41"/>
                </a:lnTo>
                <a:lnTo>
                  <a:pt x="714" y="39"/>
                </a:lnTo>
                <a:lnTo>
                  <a:pt x="717" y="38"/>
                </a:lnTo>
                <a:lnTo>
                  <a:pt x="721" y="37"/>
                </a:lnTo>
                <a:lnTo>
                  <a:pt x="724" y="36"/>
                </a:lnTo>
                <a:lnTo>
                  <a:pt x="728" y="35"/>
                </a:lnTo>
                <a:lnTo>
                  <a:pt x="731" y="34"/>
                </a:lnTo>
                <a:lnTo>
                  <a:pt x="734" y="33"/>
                </a:lnTo>
                <a:lnTo>
                  <a:pt x="738" y="33"/>
                </a:lnTo>
                <a:lnTo>
                  <a:pt x="741" y="32"/>
                </a:lnTo>
                <a:lnTo>
                  <a:pt x="745" y="32"/>
                </a:lnTo>
                <a:lnTo>
                  <a:pt x="748" y="31"/>
                </a:lnTo>
                <a:lnTo>
                  <a:pt x="751" y="31"/>
                </a:lnTo>
                <a:lnTo>
                  <a:pt x="755" y="31"/>
                </a:lnTo>
                <a:lnTo>
                  <a:pt x="758" y="31"/>
                </a:lnTo>
                <a:lnTo>
                  <a:pt x="762" y="31"/>
                </a:lnTo>
                <a:lnTo>
                  <a:pt x="765" y="31"/>
                </a:lnTo>
                <a:lnTo>
                  <a:pt x="768" y="31"/>
                </a:lnTo>
                <a:lnTo>
                  <a:pt x="772" y="32"/>
                </a:lnTo>
                <a:lnTo>
                  <a:pt x="775" y="32"/>
                </a:lnTo>
                <a:lnTo>
                  <a:pt x="779" y="33"/>
                </a:lnTo>
                <a:lnTo>
                  <a:pt x="782" y="33"/>
                </a:lnTo>
                <a:lnTo>
                  <a:pt x="785" y="34"/>
                </a:lnTo>
                <a:lnTo>
                  <a:pt x="788" y="35"/>
                </a:lnTo>
                <a:lnTo>
                  <a:pt x="791" y="36"/>
                </a:lnTo>
                <a:lnTo>
                  <a:pt x="795" y="37"/>
                </a:lnTo>
                <a:lnTo>
                  <a:pt x="798" y="39"/>
                </a:lnTo>
                <a:lnTo>
                  <a:pt x="802" y="40"/>
                </a:lnTo>
                <a:lnTo>
                  <a:pt x="805" y="41"/>
                </a:lnTo>
                <a:lnTo>
                  <a:pt x="809" y="43"/>
                </a:lnTo>
                <a:lnTo>
                  <a:pt x="812" y="45"/>
                </a:lnTo>
                <a:lnTo>
                  <a:pt x="816" y="47"/>
                </a:lnTo>
                <a:lnTo>
                  <a:pt x="819" y="49"/>
                </a:lnTo>
                <a:lnTo>
                  <a:pt x="822" y="51"/>
                </a:lnTo>
                <a:lnTo>
                  <a:pt x="826" y="53"/>
                </a:lnTo>
                <a:lnTo>
                  <a:pt x="829" y="55"/>
                </a:lnTo>
                <a:lnTo>
                  <a:pt x="833" y="58"/>
                </a:lnTo>
                <a:lnTo>
                  <a:pt x="836" y="60"/>
                </a:lnTo>
                <a:lnTo>
                  <a:pt x="840" y="63"/>
                </a:lnTo>
                <a:lnTo>
                  <a:pt x="843" y="66"/>
                </a:lnTo>
                <a:lnTo>
                  <a:pt x="847" y="69"/>
                </a:lnTo>
                <a:lnTo>
                  <a:pt x="850" y="72"/>
                </a:lnTo>
                <a:lnTo>
                  <a:pt x="853" y="75"/>
                </a:lnTo>
                <a:lnTo>
                  <a:pt x="857" y="78"/>
                </a:lnTo>
                <a:lnTo>
                  <a:pt x="860" y="82"/>
                </a:lnTo>
                <a:lnTo>
                  <a:pt x="864" y="85"/>
                </a:lnTo>
                <a:lnTo>
                  <a:pt x="867" y="89"/>
                </a:lnTo>
                <a:lnTo>
                  <a:pt x="871" y="93"/>
                </a:lnTo>
                <a:lnTo>
                  <a:pt x="874" y="97"/>
                </a:lnTo>
                <a:lnTo>
                  <a:pt x="877" y="101"/>
                </a:lnTo>
                <a:lnTo>
                  <a:pt x="881" y="106"/>
                </a:lnTo>
                <a:lnTo>
                  <a:pt x="884" y="110"/>
                </a:lnTo>
                <a:lnTo>
                  <a:pt x="888" y="115"/>
                </a:lnTo>
                <a:lnTo>
                  <a:pt x="891" y="119"/>
                </a:lnTo>
                <a:lnTo>
                  <a:pt x="895" y="124"/>
                </a:lnTo>
                <a:lnTo>
                  <a:pt x="898" y="129"/>
                </a:lnTo>
                <a:lnTo>
                  <a:pt x="902" y="134"/>
                </a:lnTo>
                <a:lnTo>
                  <a:pt x="902" y="134"/>
                </a:lnTo>
                <a:lnTo>
                  <a:pt x="912" y="129"/>
                </a:lnTo>
                <a:lnTo>
                  <a:pt x="922" y="124"/>
                </a:lnTo>
                <a:lnTo>
                  <a:pt x="933" y="119"/>
                </a:lnTo>
                <a:lnTo>
                  <a:pt x="933" y="119"/>
                </a:lnTo>
                <a:lnTo>
                  <a:pt x="932" y="118"/>
                </a:lnTo>
                <a:lnTo>
                  <a:pt x="931" y="116"/>
                </a:lnTo>
                <a:lnTo>
                  <a:pt x="928" y="112"/>
                </a:lnTo>
                <a:lnTo>
                  <a:pt x="925" y="108"/>
                </a:lnTo>
                <a:lnTo>
                  <a:pt x="921" y="102"/>
                </a:lnTo>
                <a:lnTo>
                  <a:pt x="917" y="96"/>
                </a:lnTo>
                <a:lnTo>
                  <a:pt x="911" y="90"/>
                </a:lnTo>
                <a:lnTo>
                  <a:pt x="906" y="82"/>
                </a:lnTo>
                <a:lnTo>
                  <a:pt x="900" y="75"/>
                </a:lnTo>
                <a:lnTo>
                  <a:pt x="894" y="67"/>
                </a:lnTo>
                <a:lnTo>
                  <a:pt x="887" y="60"/>
                </a:lnTo>
                <a:lnTo>
                  <a:pt x="881" y="53"/>
                </a:lnTo>
                <a:lnTo>
                  <a:pt x="874" y="46"/>
                </a:lnTo>
                <a:lnTo>
                  <a:pt x="867" y="39"/>
                </a:lnTo>
                <a:lnTo>
                  <a:pt x="861" y="34"/>
                </a:lnTo>
                <a:lnTo>
                  <a:pt x="854" y="29"/>
                </a:lnTo>
                <a:lnTo>
                  <a:pt x="848" y="25"/>
                </a:lnTo>
                <a:lnTo>
                  <a:pt x="848" y="25"/>
                </a:lnTo>
                <a:lnTo>
                  <a:pt x="848" y="25"/>
                </a:lnTo>
              </a:path>
            </a:pathLst>
          </a:custGeom>
          <a:solidFill>
            <a:srgbClr val="F6798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32" name="Freeform 36"/>
          <p:cNvSpPr>
            <a:spLocks/>
          </p:cNvSpPr>
          <p:nvPr/>
        </p:nvSpPr>
        <p:spPr bwMode="auto">
          <a:xfrm>
            <a:off x="5556250" y="3173414"/>
            <a:ext cx="1100138" cy="922337"/>
          </a:xfrm>
          <a:custGeom>
            <a:avLst/>
            <a:gdLst/>
            <a:ahLst/>
            <a:cxnLst>
              <a:cxn ang="0">
                <a:pos x="455" y="182"/>
              </a:cxn>
              <a:cxn ang="0">
                <a:pos x="438" y="204"/>
              </a:cxn>
              <a:cxn ang="0">
                <a:pos x="425" y="223"/>
              </a:cxn>
              <a:cxn ang="0">
                <a:pos x="410" y="239"/>
              </a:cxn>
              <a:cxn ang="0">
                <a:pos x="389" y="250"/>
              </a:cxn>
              <a:cxn ang="0">
                <a:pos x="357" y="254"/>
              </a:cxn>
              <a:cxn ang="0">
                <a:pos x="330" y="255"/>
              </a:cxn>
              <a:cxn ang="0">
                <a:pos x="318" y="286"/>
              </a:cxn>
              <a:cxn ang="0">
                <a:pos x="290" y="311"/>
              </a:cxn>
              <a:cxn ang="0">
                <a:pos x="262" y="327"/>
              </a:cxn>
              <a:cxn ang="0">
                <a:pos x="226" y="349"/>
              </a:cxn>
              <a:cxn ang="0">
                <a:pos x="189" y="374"/>
              </a:cxn>
              <a:cxn ang="0">
                <a:pos x="155" y="397"/>
              </a:cxn>
              <a:cxn ang="0">
                <a:pos x="134" y="415"/>
              </a:cxn>
              <a:cxn ang="0">
                <a:pos x="119" y="435"/>
              </a:cxn>
              <a:cxn ang="0">
                <a:pos x="96" y="468"/>
              </a:cxn>
              <a:cxn ang="0">
                <a:pos x="72" y="490"/>
              </a:cxn>
              <a:cxn ang="0">
                <a:pos x="56" y="487"/>
              </a:cxn>
              <a:cxn ang="0">
                <a:pos x="45" y="475"/>
              </a:cxn>
              <a:cxn ang="0">
                <a:pos x="32" y="454"/>
              </a:cxn>
              <a:cxn ang="0">
                <a:pos x="20" y="425"/>
              </a:cxn>
              <a:cxn ang="0">
                <a:pos x="10" y="389"/>
              </a:cxn>
              <a:cxn ang="0">
                <a:pos x="3" y="349"/>
              </a:cxn>
              <a:cxn ang="0">
                <a:pos x="0" y="304"/>
              </a:cxn>
              <a:cxn ang="0">
                <a:pos x="4" y="256"/>
              </a:cxn>
              <a:cxn ang="0">
                <a:pos x="11" y="223"/>
              </a:cxn>
              <a:cxn ang="0">
                <a:pos x="21" y="192"/>
              </a:cxn>
              <a:cxn ang="0">
                <a:pos x="33" y="161"/>
              </a:cxn>
              <a:cxn ang="0">
                <a:pos x="49" y="133"/>
              </a:cxn>
              <a:cxn ang="0">
                <a:pos x="67" y="107"/>
              </a:cxn>
              <a:cxn ang="0">
                <a:pos x="87" y="83"/>
              </a:cxn>
              <a:cxn ang="0">
                <a:pos x="109" y="61"/>
              </a:cxn>
              <a:cxn ang="0">
                <a:pos x="134" y="43"/>
              </a:cxn>
              <a:cxn ang="0">
                <a:pos x="161" y="27"/>
              </a:cxn>
              <a:cxn ang="0">
                <a:pos x="190" y="15"/>
              </a:cxn>
              <a:cxn ang="0">
                <a:pos x="219" y="6"/>
              </a:cxn>
              <a:cxn ang="0">
                <a:pos x="252" y="1"/>
              </a:cxn>
              <a:cxn ang="0">
                <a:pos x="285" y="0"/>
              </a:cxn>
              <a:cxn ang="0">
                <a:pos x="321" y="3"/>
              </a:cxn>
              <a:cxn ang="0">
                <a:pos x="356" y="10"/>
              </a:cxn>
              <a:cxn ang="0">
                <a:pos x="400" y="17"/>
              </a:cxn>
              <a:cxn ang="0">
                <a:pos x="422" y="16"/>
              </a:cxn>
              <a:cxn ang="0">
                <a:pos x="456" y="15"/>
              </a:cxn>
              <a:cxn ang="0">
                <a:pos x="491" y="18"/>
              </a:cxn>
              <a:cxn ang="0">
                <a:pos x="524" y="26"/>
              </a:cxn>
              <a:cxn ang="0">
                <a:pos x="554" y="40"/>
              </a:cxn>
              <a:cxn ang="0">
                <a:pos x="579" y="63"/>
              </a:cxn>
              <a:cxn ang="0">
                <a:pos x="585" y="76"/>
              </a:cxn>
              <a:cxn ang="0">
                <a:pos x="561" y="94"/>
              </a:cxn>
              <a:cxn ang="0">
                <a:pos x="523" y="124"/>
              </a:cxn>
              <a:cxn ang="0">
                <a:pos x="486" y="154"/>
              </a:cxn>
            </a:cxnLst>
            <a:rect l="0" t="0" r="r" b="b"/>
            <a:pathLst>
              <a:path w="588" h="492">
                <a:moveTo>
                  <a:pt x="474" y="163"/>
                </a:moveTo>
                <a:lnTo>
                  <a:pt x="468" y="168"/>
                </a:lnTo>
                <a:lnTo>
                  <a:pt x="463" y="173"/>
                </a:lnTo>
                <a:lnTo>
                  <a:pt x="459" y="177"/>
                </a:lnTo>
                <a:lnTo>
                  <a:pt x="455" y="182"/>
                </a:lnTo>
                <a:lnTo>
                  <a:pt x="451" y="186"/>
                </a:lnTo>
                <a:lnTo>
                  <a:pt x="447" y="191"/>
                </a:lnTo>
                <a:lnTo>
                  <a:pt x="444" y="195"/>
                </a:lnTo>
                <a:lnTo>
                  <a:pt x="441" y="200"/>
                </a:lnTo>
                <a:lnTo>
                  <a:pt x="438" y="204"/>
                </a:lnTo>
                <a:lnTo>
                  <a:pt x="435" y="208"/>
                </a:lnTo>
                <a:lnTo>
                  <a:pt x="433" y="212"/>
                </a:lnTo>
                <a:lnTo>
                  <a:pt x="430" y="216"/>
                </a:lnTo>
                <a:lnTo>
                  <a:pt x="428" y="219"/>
                </a:lnTo>
                <a:lnTo>
                  <a:pt x="425" y="223"/>
                </a:lnTo>
                <a:lnTo>
                  <a:pt x="422" y="227"/>
                </a:lnTo>
                <a:lnTo>
                  <a:pt x="420" y="230"/>
                </a:lnTo>
                <a:lnTo>
                  <a:pt x="417" y="233"/>
                </a:lnTo>
                <a:lnTo>
                  <a:pt x="414" y="236"/>
                </a:lnTo>
                <a:lnTo>
                  <a:pt x="410" y="239"/>
                </a:lnTo>
                <a:lnTo>
                  <a:pt x="407" y="241"/>
                </a:lnTo>
                <a:lnTo>
                  <a:pt x="403" y="244"/>
                </a:lnTo>
                <a:lnTo>
                  <a:pt x="399" y="246"/>
                </a:lnTo>
                <a:lnTo>
                  <a:pt x="394" y="248"/>
                </a:lnTo>
                <a:lnTo>
                  <a:pt x="389" y="250"/>
                </a:lnTo>
                <a:lnTo>
                  <a:pt x="384" y="251"/>
                </a:lnTo>
                <a:lnTo>
                  <a:pt x="378" y="252"/>
                </a:lnTo>
                <a:lnTo>
                  <a:pt x="371" y="253"/>
                </a:lnTo>
                <a:lnTo>
                  <a:pt x="364" y="254"/>
                </a:lnTo>
                <a:lnTo>
                  <a:pt x="357" y="254"/>
                </a:lnTo>
                <a:lnTo>
                  <a:pt x="349" y="254"/>
                </a:lnTo>
                <a:lnTo>
                  <a:pt x="340" y="254"/>
                </a:lnTo>
                <a:lnTo>
                  <a:pt x="330" y="254"/>
                </a:lnTo>
                <a:lnTo>
                  <a:pt x="330" y="254"/>
                </a:lnTo>
                <a:lnTo>
                  <a:pt x="330" y="255"/>
                </a:lnTo>
                <a:lnTo>
                  <a:pt x="329" y="259"/>
                </a:lnTo>
                <a:lnTo>
                  <a:pt x="328" y="264"/>
                </a:lnTo>
                <a:lnTo>
                  <a:pt x="326" y="270"/>
                </a:lnTo>
                <a:lnTo>
                  <a:pt x="322" y="278"/>
                </a:lnTo>
                <a:lnTo>
                  <a:pt x="318" y="286"/>
                </a:lnTo>
                <a:lnTo>
                  <a:pt x="312" y="294"/>
                </a:lnTo>
                <a:lnTo>
                  <a:pt x="304" y="302"/>
                </a:lnTo>
                <a:lnTo>
                  <a:pt x="294" y="309"/>
                </a:lnTo>
                <a:lnTo>
                  <a:pt x="294" y="309"/>
                </a:lnTo>
                <a:lnTo>
                  <a:pt x="290" y="311"/>
                </a:lnTo>
                <a:lnTo>
                  <a:pt x="286" y="314"/>
                </a:lnTo>
                <a:lnTo>
                  <a:pt x="281" y="317"/>
                </a:lnTo>
                <a:lnTo>
                  <a:pt x="275" y="320"/>
                </a:lnTo>
                <a:lnTo>
                  <a:pt x="269" y="323"/>
                </a:lnTo>
                <a:lnTo>
                  <a:pt x="262" y="327"/>
                </a:lnTo>
                <a:lnTo>
                  <a:pt x="255" y="331"/>
                </a:lnTo>
                <a:lnTo>
                  <a:pt x="248" y="336"/>
                </a:lnTo>
                <a:lnTo>
                  <a:pt x="241" y="340"/>
                </a:lnTo>
                <a:lnTo>
                  <a:pt x="233" y="345"/>
                </a:lnTo>
                <a:lnTo>
                  <a:pt x="226" y="349"/>
                </a:lnTo>
                <a:lnTo>
                  <a:pt x="218" y="354"/>
                </a:lnTo>
                <a:lnTo>
                  <a:pt x="211" y="359"/>
                </a:lnTo>
                <a:lnTo>
                  <a:pt x="204" y="364"/>
                </a:lnTo>
                <a:lnTo>
                  <a:pt x="196" y="369"/>
                </a:lnTo>
                <a:lnTo>
                  <a:pt x="189" y="374"/>
                </a:lnTo>
                <a:lnTo>
                  <a:pt x="181" y="379"/>
                </a:lnTo>
                <a:lnTo>
                  <a:pt x="174" y="383"/>
                </a:lnTo>
                <a:lnTo>
                  <a:pt x="168" y="388"/>
                </a:lnTo>
                <a:lnTo>
                  <a:pt x="161" y="393"/>
                </a:lnTo>
                <a:lnTo>
                  <a:pt x="155" y="397"/>
                </a:lnTo>
                <a:lnTo>
                  <a:pt x="150" y="401"/>
                </a:lnTo>
                <a:lnTo>
                  <a:pt x="145" y="405"/>
                </a:lnTo>
                <a:lnTo>
                  <a:pt x="140" y="409"/>
                </a:lnTo>
                <a:lnTo>
                  <a:pt x="137" y="412"/>
                </a:lnTo>
                <a:lnTo>
                  <a:pt x="134" y="415"/>
                </a:lnTo>
                <a:lnTo>
                  <a:pt x="131" y="418"/>
                </a:lnTo>
                <a:lnTo>
                  <a:pt x="131" y="418"/>
                </a:lnTo>
                <a:lnTo>
                  <a:pt x="128" y="423"/>
                </a:lnTo>
                <a:lnTo>
                  <a:pt x="124" y="428"/>
                </a:lnTo>
                <a:lnTo>
                  <a:pt x="119" y="435"/>
                </a:lnTo>
                <a:lnTo>
                  <a:pt x="115" y="441"/>
                </a:lnTo>
                <a:lnTo>
                  <a:pt x="111" y="448"/>
                </a:lnTo>
                <a:lnTo>
                  <a:pt x="106" y="455"/>
                </a:lnTo>
                <a:lnTo>
                  <a:pt x="101" y="462"/>
                </a:lnTo>
                <a:lnTo>
                  <a:pt x="96" y="468"/>
                </a:lnTo>
                <a:lnTo>
                  <a:pt x="91" y="474"/>
                </a:lnTo>
                <a:lnTo>
                  <a:pt x="86" y="479"/>
                </a:lnTo>
                <a:lnTo>
                  <a:pt x="81" y="484"/>
                </a:lnTo>
                <a:lnTo>
                  <a:pt x="76" y="487"/>
                </a:lnTo>
                <a:lnTo>
                  <a:pt x="72" y="490"/>
                </a:lnTo>
                <a:lnTo>
                  <a:pt x="67" y="491"/>
                </a:lnTo>
                <a:lnTo>
                  <a:pt x="62" y="491"/>
                </a:lnTo>
                <a:lnTo>
                  <a:pt x="58" y="489"/>
                </a:lnTo>
                <a:lnTo>
                  <a:pt x="58" y="489"/>
                </a:lnTo>
                <a:lnTo>
                  <a:pt x="56" y="487"/>
                </a:lnTo>
                <a:lnTo>
                  <a:pt x="54" y="486"/>
                </a:lnTo>
                <a:lnTo>
                  <a:pt x="52" y="483"/>
                </a:lnTo>
                <a:lnTo>
                  <a:pt x="49" y="481"/>
                </a:lnTo>
                <a:lnTo>
                  <a:pt x="47" y="478"/>
                </a:lnTo>
                <a:lnTo>
                  <a:pt x="45" y="475"/>
                </a:lnTo>
                <a:lnTo>
                  <a:pt x="42" y="471"/>
                </a:lnTo>
                <a:lnTo>
                  <a:pt x="40" y="467"/>
                </a:lnTo>
                <a:lnTo>
                  <a:pt x="37" y="463"/>
                </a:lnTo>
                <a:lnTo>
                  <a:pt x="35" y="458"/>
                </a:lnTo>
                <a:lnTo>
                  <a:pt x="32" y="454"/>
                </a:lnTo>
                <a:lnTo>
                  <a:pt x="30" y="448"/>
                </a:lnTo>
                <a:lnTo>
                  <a:pt x="27" y="443"/>
                </a:lnTo>
                <a:lnTo>
                  <a:pt x="25" y="437"/>
                </a:lnTo>
                <a:lnTo>
                  <a:pt x="22" y="431"/>
                </a:lnTo>
                <a:lnTo>
                  <a:pt x="20" y="425"/>
                </a:lnTo>
                <a:lnTo>
                  <a:pt x="18" y="418"/>
                </a:lnTo>
                <a:lnTo>
                  <a:pt x="16" y="411"/>
                </a:lnTo>
                <a:lnTo>
                  <a:pt x="14" y="404"/>
                </a:lnTo>
                <a:lnTo>
                  <a:pt x="12" y="397"/>
                </a:lnTo>
                <a:lnTo>
                  <a:pt x="10" y="389"/>
                </a:lnTo>
                <a:lnTo>
                  <a:pt x="8" y="382"/>
                </a:lnTo>
                <a:lnTo>
                  <a:pt x="6" y="374"/>
                </a:lnTo>
                <a:lnTo>
                  <a:pt x="5" y="365"/>
                </a:lnTo>
                <a:lnTo>
                  <a:pt x="4" y="357"/>
                </a:lnTo>
                <a:lnTo>
                  <a:pt x="3" y="349"/>
                </a:lnTo>
                <a:lnTo>
                  <a:pt x="2" y="340"/>
                </a:lnTo>
                <a:lnTo>
                  <a:pt x="1" y="331"/>
                </a:lnTo>
                <a:lnTo>
                  <a:pt x="1" y="322"/>
                </a:lnTo>
                <a:lnTo>
                  <a:pt x="0" y="313"/>
                </a:lnTo>
                <a:lnTo>
                  <a:pt x="0" y="304"/>
                </a:lnTo>
                <a:lnTo>
                  <a:pt x="1" y="294"/>
                </a:lnTo>
                <a:lnTo>
                  <a:pt x="1" y="285"/>
                </a:lnTo>
                <a:lnTo>
                  <a:pt x="2" y="275"/>
                </a:lnTo>
                <a:lnTo>
                  <a:pt x="3" y="266"/>
                </a:lnTo>
                <a:lnTo>
                  <a:pt x="4" y="256"/>
                </a:lnTo>
                <a:lnTo>
                  <a:pt x="6" y="246"/>
                </a:lnTo>
                <a:lnTo>
                  <a:pt x="8" y="236"/>
                </a:lnTo>
                <a:lnTo>
                  <a:pt x="8" y="236"/>
                </a:lnTo>
                <a:lnTo>
                  <a:pt x="9" y="230"/>
                </a:lnTo>
                <a:lnTo>
                  <a:pt x="11" y="223"/>
                </a:lnTo>
                <a:lnTo>
                  <a:pt x="13" y="217"/>
                </a:lnTo>
                <a:lnTo>
                  <a:pt x="15" y="210"/>
                </a:lnTo>
                <a:lnTo>
                  <a:pt x="17" y="204"/>
                </a:lnTo>
                <a:lnTo>
                  <a:pt x="19" y="198"/>
                </a:lnTo>
                <a:lnTo>
                  <a:pt x="21" y="192"/>
                </a:lnTo>
                <a:lnTo>
                  <a:pt x="23" y="185"/>
                </a:lnTo>
                <a:lnTo>
                  <a:pt x="26" y="179"/>
                </a:lnTo>
                <a:lnTo>
                  <a:pt x="28" y="173"/>
                </a:lnTo>
                <a:lnTo>
                  <a:pt x="31" y="167"/>
                </a:lnTo>
                <a:lnTo>
                  <a:pt x="33" y="161"/>
                </a:lnTo>
                <a:lnTo>
                  <a:pt x="36" y="156"/>
                </a:lnTo>
                <a:lnTo>
                  <a:pt x="39" y="150"/>
                </a:lnTo>
                <a:lnTo>
                  <a:pt x="42" y="144"/>
                </a:lnTo>
                <a:lnTo>
                  <a:pt x="45" y="139"/>
                </a:lnTo>
                <a:lnTo>
                  <a:pt x="49" y="133"/>
                </a:lnTo>
                <a:lnTo>
                  <a:pt x="52" y="128"/>
                </a:lnTo>
                <a:lnTo>
                  <a:pt x="56" y="122"/>
                </a:lnTo>
                <a:lnTo>
                  <a:pt x="59" y="117"/>
                </a:lnTo>
                <a:lnTo>
                  <a:pt x="63" y="112"/>
                </a:lnTo>
                <a:lnTo>
                  <a:pt x="67" y="107"/>
                </a:lnTo>
                <a:lnTo>
                  <a:pt x="70" y="102"/>
                </a:lnTo>
                <a:lnTo>
                  <a:pt x="74" y="97"/>
                </a:lnTo>
                <a:lnTo>
                  <a:pt x="78" y="92"/>
                </a:lnTo>
                <a:lnTo>
                  <a:pt x="83" y="87"/>
                </a:lnTo>
                <a:lnTo>
                  <a:pt x="87" y="83"/>
                </a:lnTo>
                <a:lnTo>
                  <a:pt x="91" y="78"/>
                </a:lnTo>
                <a:lnTo>
                  <a:pt x="96" y="74"/>
                </a:lnTo>
                <a:lnTo>
                  <a:pt x="100" y="70"/>
                </a:lnTo>
                <a:lnTo>
                  <a:pt x="105" y="65"/>
                </a:lnTo>
                <a:lnTo>
                  <a:pt x="109" y="61"/>
                </a:lnTo>
                <a:lnTo>
                  <a:pt x="114" y="57"/>
                </a:lnTo>
                <a:lnTo>
                  <a:pt x="119" y="54"/>
                </a:lnTo>
                <a:lnTo>
                  <a:pt x="124" y="50"/>
                </a:lnTo>
                <a:lnTo>
                  <a:pt x="129" y="46"/>
                </a:lnTo>
                <a:lnTo>
                  <a:pt x="134" y="43"/>
                </a:lnTo>
                <a:lnTo>
                  <a:pt x="139" y="39"/>
                </a:lnTo>
                <a:lnTo>
                  <a:pt x="145" y="36"/>
                </a:lnTo>
                <a:lnTo>
                  <a:pt x="150" y="33"/>
                </a:lnTo>
                <a:lnTo>
                  <a:pt x="155" y="30"/>
                </a:lnTo>
                <a:lnTo>
                  <a:pt x="161" y="27"/>
                </a:lnTo>
                <a:lnTo>
                  <a:pt x="167" y="24"/>
                </a:lnTo>
                <a:lnTo>
                  <a:pt x="172" y="22"/>
                </a:lnTo>
                <a:lnTo>
                  <a:pt x="178" y="19"/>
                </a:lnTo>
                <a:lnTo>
                  <a:pt x="184" y="17"/>
                </a:lnTo>
                <a:lnTo>
                  <a:pt x="190" y="15"/>
                </a:lnTo>
                <a:lnTo>
                  <a:pt x="196" y="13"/>
                </a:lnTo>
                <a:lnTo>
                  <a:pt x="202" y="11"/>
                </a:lnTo>
                <a:lnTo>
                  <a:pt x="208" y="9"/>
                </a:lnTo>
                <a:lnTo>
                  <a:pt x="214" y="8"/>
                </a:lnTo>
                <a:lnTo>
                  <a:pt x="219" y="6"/>
                </a:lnTo>
                <a:lnTo>
                  <a:pt x="226" y="5"/>
                </a:lnTo>
                <a:lnTo>
                  <a:pt x="232" y="4"/>
                </a:lnTo>
                <a:lnTo>
                  <a:pt x="238" y="3"/>
                </a:lnTo>
                <a:lnTo>
                  <a:pt x="245" y="2"/>
                </a:lnTo>
                <a:lnTo>
                  <a:pt x="252" y="1"/>
                </a:lnTo>
                <a:lnTo>
                  <a:pt x="258" y="1"/>
                </a:lnTo>
                <a:lnTo>
                  <a:pt x="265" y="0"/>
                </a:lnTo>
                <a:lnTo>
                  <a:pt x="272" y="0"/>
                </a:lnTo>
                <a:lnTo>
                  <a:pt x="278" y="0"/>
                </a:lnTo>
                <a:lnTo>
                  <a:pt x="285" y="0"/>
                </a:lnTo>
                <a:lnTo>
                  <a:pt x="292" y="0"/>
                </a:lnTo>
                <a:lnTo>
                  <a:pt x="299" y="1"/>
                </a:lnTo>
                <a:lnTo>
                  <a:pt x="306" y="2"/>
                </a:lnTo>
                <a:lnTo>
                  <a:pt x="313" y="2"/>
                </a:lnTo>
                <a:lnTo>
                  <a:pt x="321" y="3"/>
                </a:lnTo>
                <a:lnTo>
                  <a:pt x="328" y="5"/>
                </a:lnTo>
                <a:lnTo>
                  <a:pt x="335" y="6"/>
                </a:lnTo>
                <a:lnTo>
                  <a:pt x="335" y="6"/>
                </a:lnTo>
                <a:lnTo>
                  <a:pt x="345" y="8"/>
                </a:lnTo>
                <a:lnTo>
                  <a:pt x="356" y="10"/>
                </a:lnTo>
                <a:lnTo>
                  <a:pt x="367" y="12"/>
                </a:lnTo>
                <a:lnTo>
                  <a:pt x="378" y="13"/>
                </a:lnTo>
                <a:lnTo>
                  <a:pt x="387" y="15"/>
                </a:lnTo>
                <a:lnTo>
                  <a:pt x="395" y="16"/>
                </a:lnTo>
                <a:lnTo>
                  <a:pt x="400" y="17"/>
                </a:lnTo>
                <a:lnTo>
                  <a:pt x="402" y="17"/>
                </a:lnTo>
                <a:lnTo>
                  <a:pt x="402" y="17"/>
                </a:lnTo>
                <a:lnTo>
                  <a:pt x="409" y="17"/>
                </a:lnTo>
                <a:lnTo>
                  <a:pt x="415" y="16"/>
                </a:lnTo>
                <a:lnTo>
                  <a:pt x="422" y="16"/>
                </a:lnTo>
                <a:lnTo>
                  <a:pt x="429" y="16"/>
                </a:lnTo>
                <a:lnTo>
                  <a:pt x="436" y="15"/>
                </a:lnTo>
                <a:lnTo>
                  <a:pt x="443" y="15"/>
                </a:lnTo>
                <a:lnTo>
                  <a:pt x="450" y="15"/>
                </a:lnTo>
                <a:lnTo>
                  <a:pt x="456" y="15"/>
                </a:lnTo>
                <a:lnTo>
                  <a:pt x="463" y="16"/>
                </a:lnTo>
                <a:lnTo>
                  <a:pt x="470" y="16"/>
                </a:lnTo>
                <a:lnTo>
                  <a:pt x="477" y="17"/>
                </a:lnTo>
                <a:lnTo>
                  <a:pt x="484" y="17"/>
                </a:lnTo>
                <a:lnTo>
                  <a:pt x="491" y="18"/>
                </a:lnTo>
                <a:lnTo>
                  <a:pt x="498" y="19"/>
                </a:lnTo>
                <a:lnTo>
                  <a:pt x="505" y="21"/>
                </a:lnTo>
                <a:lnTo>
                  <a:pt x="511" y="22"/>
                </a:lnTo>
                <a:lnTo>
                  <a:pt x="518" y="24"/>
                </a:lnTo>
                <a:lnTo>
                  <a:pt x="524" y="26"/>
                </a:lnTo>
                <a:lnTo>
                  <a:pt x="531" y="28"/>
                </a:lnTo>
                <a:lnTo>
                  <a:pt x="537" y="31"/>
                </a:lnTo>
                <a:lnTo>
                  <a:pt x="543" y="34"/>
                </a:lnTo>
                <a:lnTo>
                  <a:pt x="549" y="37"/>
                </a:lnTo>
                <a:lnTo>
                  <a:pt x="554" y="40"/>
                </a:lnTo>
                <a:lnTo>
                  <a:pt x="560" y="44"/>
                </a:lnTo>
                <a:lnTo>
                  <a:pt x="565" y="48"/>
                </a:lnTo>
                <a:lnTo>
                  <a:pt x="570" y="53"/>
                </a:lnTo>
                <a:lnTo>
                  <a:pt x="575" y="57"/>
                </a:lnTo>
                <a:lnTo>
                  <a:pt x="579" y="63"/>
                </a:lnTo>
                <a:lnTo>
                  <a:pt x="583" y="68"/>
                </a:lnTo>
                <a:lnTo>
                  <a:pt x="587" y="74"/>
                </a:lnTo>
                <a:lnTo>
                  <a:pt x="587" y="74"/>
                </a:lnTo>
                <a:lnTo>
                  <a:pt x="587" y="75"/>
                </a:lnTo>
                <a:lnTo>
                  <a:pt x="585" y="76"/>
                </a:lnTo>
                <a:lnTo>
                  <a:pt x="582" y="78"/>
                </a:lnTo>
                <a:lnTo>
                  <a:pt x="578" y="81"/>
                </a:lnTo>
                <a:lnTo>
                  <a:pt x="573" y="85"/>
                </a:lnTo>
                <a:lnTo>
                  <a:pt x="567" y="90"/>
                </a:lnTo>
                <a:lnTo>
                  <a:pt x="561" y="94"/>
                </a:lnTo>
                <a:lnTo>
                  <a:pt x="554" y="100"/>
                </a:lnTo>
                <a:lnTo>
                  <a:pt x="547" y="106"/>
                </a:lnTo>
                <a:lnTo>
                  <a:pt x="539" y="112"/>
                </a:lnTo>
                <a:lnTo>
                  <a:pt x="531" y="118"/>
                </a:lnTo>
                <a:lnTo>
                  <a:pt x="523" y="124"/>
                </a:lnTo>
                <a:lnTo>
                  <a:pt x="515" y="130"/>
                </a:lnTo>
                <a:lnTo>
                  <a:pt x="507" y="136"/>
                </a:lnTo>
                <a:lnTo>
                  <a:pt x="500" y="142"/>
                </a:lnTo>
                <a:lnTo>
                  <a:pt x="493" y="148"/>
                </a:lnTo>
                <a:lnTo>
                  <a:pt x="486" y="154"/>
                </a:lnTo>
                <a:lnTo>
                  <a:pt x="479" y="159"/>
                </a:lnTo>
                <a:lnTo>
                  <a:pt x="474" y="163"/>
                </a:lnTo>
                <a:lnTo>
                  <a:pt x="474" y="163"/>
                </a:lnTo>
                <a:lnTo>
                  <a:pt x="474" y="163"/>
                </a:lnTo>
              </a:path>
            </a:pathLst>
          </a:custGeom>
          <a:gradFill rotWithShape="0">
            <a:gsLst>
              <a:gs pos="0">
                <a:srgbClr val="FFBD7A"/>
              </a:gs>
              <a:gs pos="100000">
                <a:srgbClr val="FFAB57"/>
              </a:gs>
            </a:gsLst>
            <a:path path="rect">
              <a:fillToRect l="50000" t="50000" r="50000" b="50000"/>
            </a:path>
          </a:gra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34" name="Freeform 38"/>
          <p:cNvSpPr>
            <a:spLocks/>
          </p:cNvSpPr>
          <p:nvPr/>
        </p:nvSpPr>
        <p:spPr bwMode="auto">
          <a:xfrm>
            <a:off x="5659439" y="2046288"/>
            <a:ext cx="2085975" cy="2614612"/>
          </a:xfrm>
          <a:custGeom>
            <a:avLst/>
            <a:gdLst/>
            <a:ahLst/>
            <a:cxnLst>
              <a:cxn ang="0">
                <a:pos x="307" y="62"/>
              </a:cxn>
              <a:cxn ang="0">
                <a:pos x="409" y="51"/>
              </a:cxn>
              <a:cxn ang="0">
                <a:pos x="513" y="82"/>
              </a:cxn>
              <a:cxn ang="0">
                <a:pos x="590" y="138"/>
              </a:cxn>
              <a:cxn ang="0">
                <a:pos x="659" y="230"/>
              </a:cxn>
              <a:cxn ang="0">
                <a:pos x="707" y="334"/>
              </a:cxn>
              <a:cxn ang="0">
                <a:pos x="742" y="446"/>
              </a:cxn>
              <a:cxn ang="0">
                <a:pos x="771" y="561"/>
              </a:cxn>
              <a:cxn ang="0">
                <a:pos x="801" y="674"/>
              </a:cxn>
              <a:cxn ang="0">
                <a:pos x="840" y="781"/>
              </a:cxn>
              <a:cxn ang="0">
                <a:pos x="887" y="872"/>
              </a:cxn>
              <a:cxn ang="0">
                <a:pos x="953" y="996"/>
              </a:cxn>
              <a:cxn ang="0">
                <a:pos x="1013" y="1107"/>
              </a:cxn>
              <a:cxn ang="0">
                <a:pos x="1062" y="1224"/>
              </a:cxn>
              <a:cxn ang="0">
                <a:pos x="1105" y="1363"/>
              </a:cxn>
              <a:cxn ang="0">
                <a:pos x="1112" y="1352"/>
              </a:cxn>
              <a:cxn ang="0">
                <a:pos x="1089" y="1237"/>
              </a:cxn>
              <a:cxn ang="0">
                <a:pos x="1047" y="1131"/>
              </a:cxn>
              <a:cxn ang="0">
                <a:pos x="994" y="1028"/>
              </a:cxn>
              <a:cxn ang="0">
                <a:pos x="938" y="925"/>
              </a:cxn>
              <a:cxn ang="0">
                <a:pos x="887" y="821"/>
              </a:cxn>
              <a:cxn ang="0">
                <a:pos x="851" y="722"/>
              </a:cxn>
              <a:cxn ang="0">
                <a:pos x="822" y="612"/>
              </a:cxn>
              <a:cxn ang="0">
                <a:pos x="791" y="490"/>
              </a:cxn>
              <a:cxn ang="0">
                <a:pos x="753" y="367"/>
              </a:cxn>
              <a:cxn ang="0">
                <a:pos x="707" y="254"/>
              </a:cxn>
              <a:cxn ang="0">
                <a:pos x="646" y="160"/>
              </a:cxn>
              <a:cxn ang="0">
                <a:pos x="686" y="160"/>
              </a:cxn>
              <a:cxn ang="0">
                <a:pos x="778" y="224"/>
              </a:cxn>
              <a:cxn ang="0">
                <a:pos x="849" y="305"/>
              </a:cxn>
              <a:cxn ang="0">
                <a:pos x="904" y="401"/>
              </a:cxn>
              <a:cxn ang="0">
                <a:pos x="944" y="507"/>
              </a:cxn>
              <a:cxn ang="0">
                <a:pos x="973" y="618"/>
              </a:cxn>
              <a:cxn ang="0">
                <a:pos x="994" y="730"/>
              </a:cxn>
              <a:cxn ang="0">
                <a:pos x="1009" y="836"/>
              </a:cxn>
              <a:cxn ang="0">
                <a:pos x="1025" y="972"/>
              </a:cxn>
              <a:cxn ang="0">
                <a:pos x="1052" y="1083"/>
              </a:cxn>
              <a:cxn ang="0">
                <a:pos x="1059" y="1070"/>
              </a:cxn>
              <a:cxn ang="0">
                <a:pos x="1039" y="937"/>
              </a:cxn>
              <a:cxn ang="0">
                <a:pos x="1015" y="779"/>
              </a:cxn>
              <a:cxn ang="0">
                <a:pos x="997" y="659"/>
              </a:cxn>
              <a:cxn ang="0">
                <a:pos x="972" y="533"/>
              </a:cxn>
              <a:cxn ang="0">
                <a:pos x="938" y="423"/>
              </a:cxn>
              <a:cxn ang="0">
                <a:pos x="893" y="327"/>
              </a:cxn>
              <a:cxn ang="0">
                <a:pos x="833" y="246"/>
              </a:cxn>
              <a:cxn ang="0">
                <a:pos x="755" y="176"/>
              </a:cxn>
              <a:cxn ang="0">
                <a:pos x="654" y="117"/>
              </a:cxn>
              <a:cxn ang="0">
                <a:pos x="549" y="67"/>
              </a:cxn>
              <a:cxn ang="0">
                <a:pos x="442" y="17"/>
              </a:cxn>
              <a:cxn ang="0">
                <a:pos x="329" y="2"/>
              </a:cxn>
              <a:cxn ang="0">
                <a:pos x="231" y="58"/>
              </a:cxn>
              <a:cxn ang="0">
                <a:pos x="196" y="20"/>
              </a:cxn>
              <a:cxn ang="0">
                <a:pos x="138" y="42"/>
              </a:cxn>
              <a:cxn ang="0">
                <a:pos x="37" y="64"/>
              </a:cxn>
              <a:cxn ang="0">
                <a:pos x="31" y="119"/>
              </a:cxn>
              <a:cxn ang="0">
                <a:pos x="119" y="87"/>
              </a:cxn>
              <a:cxn ang="0">
                <a:pos x="174" y="153"/>
              </a:cxn>
              <a:cxn ang="0">
                <a:pos x="177" y="267"/>
              </a:cxn>
              <a:cxn ang="0">
                <a:pos x="122" y="345"/>
              </a:cxn>
              <a:cxn ang="0">
                <a:pos x="209" y="317"/>
              </a:cxn>
              <a:cxn ang="0">
                <a:pos x="251" y="256"/>
              </a:cxn>
              <a:cxn ang="0">
                <a:pos x="239" y="128"/>
              </a:cxn>
            </a:cxnLst>
            <a:rect l="0" t="0" r="r" b="b"/>
            <a:pathLst>
              <a:path w="1115" h="1395">
                <a:moveTo>
                  <a:pt x="239" y="128"/>
                </a:moveTo>
                <a:lnTo>
                  <a:pt x="242" y="122"/>
                </a:lnTo>
                <a:lnTo>
                  <a:pt x="246" y="117"/>
                </a:lnTo>
                <a:lnTo>
                  <a:pt x="249" y="111"/>
                </a:lnTo>
                <a:lnTo>
                  <a:pt x="252" y="106"/>
                </a:lnTo>
                <a:lnTo>
                  <a:pt x="256" y="101"/>
                </a:lnTo>
                <a:lnTo>
                  <a:pt x="260" y="96"/>
                </a:lnTo>
                <a:lnTo>
                  <a:pt x="264" y="92"/>
                </a:lnTo>
                <a:lnTo>
                  <a:pt x="268" y="88"/>
                </a:lnTo>
                <a:lnTo>
                  <a:pt x="273" y="84"/>
                </a:lnTo>
                <a:lnTo>
                  <a:pt x="277" y="80"/>
                </a:lnTo>
                <a:lnTo>
                  <a:pt x="282" y="77"/>
                </a:lnTo>
                <a:lnTo>
                  <a:pt x="287" y="73"/>
                </a:lnTo>
                <a:lnTo>
                  <a:pt x="292" y="70"/>
                </a:lnTo>
                <a:lnTo>
                  <a:pt x="297" y="67"/>
                </a:lnTo>
                <a:lnTo>
                  <a:pt x="302" y="65"/>
                </a:lnTo>
                <a:lnTo>
                  <a:pt x="307" y="62"/>
                </a:lnTo>
                <a:lnTo>
                  <a:pt x="313" y="60"/>
                </a:lnTo>
                <a:lnTo>
                  <a:pt x="318" y="58"/>
                </a:lnTo>
                <a:lnTo>
                  <a:pt x="324" y="56"/>
                </a:lnTo>
                <a:lnTo>
                  <a:pt x="329" y="55"/>
                </a:lnTo>
                <a:lnTo>
                  <a:pt x="335" y="53"/>
                </a:lnTo>
                <a:lnTo>
                  <a:pt x="341" y="52"/>
                </a:lnTo>
                <a:lnTo>
                  <a:pt x="347" y="51"/>
                </a:lnTo>
                <a:lnTo>
                  <a:pt x="353" y="50"/>
                </a:lnTo>
                <a:lnTo>
                  <a:pt x="359" y="50"/>
                </a:lnTo>
                <a:lnTo>
                  <a:pt x="365" y="49"/>
                </a:lnTo>
                <a:lnTo>
                  <a:pt x="371" y="49"/>
                </a:lnTo>
                <a:lnTo>
                  <a:pt x="378" y="49"/>
                </a:lnTo>
                <a:lnTo>
                  <a:pt x="384" y="49"/>
                </a:lnTo>
                <a:lnTo>
                  <a:pt x="390" y="49"/>
                </a:lnTo>
                <a:lnTo>
                  <a:pt x="396" y="50"/>
                </a:lnTo>
                <a:lnTo>
                  <a:pt x="403" y="50"/>
                </a:lnTo>
                <a:lnTo>
                  <a:pt x="409" y="51"/>
                </a:lnTo>
                <a:lnTo>
                  <a:pt x="415" y="52"/>
                </a:lnTo>
                <a:lnTo>
                  <a:pt x="422" y="53"/>
                </a:lnTo>
                <a:lnTo>
                  <a:pt x="428" y="54"/>
                </a:lnTo>
                <a:lnTo>
                  <a:pt x="434" y="55"/>
                </a:lnTo>
                <a:lnTo>
                  <a:pt x="441" y="56"/>
                </a:lnTo>
                <a:lnTo>
                  <a:pt x="447" y="58"/>
                </a:lnTo>
                <a:lnTo>
                  <a:pt x="453" y="60"/>
                </a:lnTo>
                <a:lnTo>
                  <a:pt x="460" y="61"/>
                </a:lnTo>
                <a:lnTo>
                  <a:pt x="466" y="63"/>
                </a:lnTo>
                <a:lnTo>
                  <a:pt x="472" y="65"/>
                </a:lnTo>
                <a:lnTo>
                  <a:pt x="478" y="67"/>
                </a:lnTo>
                <a:lnTo>
                  <a:pt x="484" y="70"/>
                </a:lnTo>
                <a:lnTo>
                  <a:pt x="490" y="72"/>
                </a:lnTo>
                <a:lnTo>
                  <a:pt x="496" y="74"/>
                </a:lnTo>
                <a:lnTo>
                  <a:pt x="502" y="77"/>
                </a:lnTo>
                <a:lnTo>
                  <a:pt x="507" y="80"/>
                </a:lnTo>
                <a:lnTo>
                  <a:pt x="513" y="82"/>
                </a:lnTo>
                <a:lnTo>
                  <a:pt x="519" y="85"/>
                </a:lnTo>
                <a:lnTo>
                  <a:pt x="524" y="88"/>
                </a:lnTo>
                <a:lnTo>
                  <a:pt x="530" y="91"/>
                </a:lnTo>
                <a:lnTo>
                  <a:pt x="535" y="94"/>
                </a:lnTo>
                <a:lnTo>
                  <a:pt x="540" y="97"/>
                </a:lnTo>
                <a:lnTo>
                  <a:pt x="545" y="101"/>
                </a:lnTo>
                <a:lnTo>
                  <a:pt x="550" y="104"/>
                </a:lnTo>
                <a:lnTo>
                  <a:pt x="555" y="107"/>
                </a:lnTo>
                <a:lnTo>
                  <a:pt x="559" y="111"/>
                </a:lnTo>
                <a:lnTo>
                  <a:pt x="564" y="114"/>
                </a:lnTo>
                <a:lnTo>
                  <a:pt x="568" y="118"/>
                </a:lnTo>
                <a:lnTo>
                  <a:pt x="572" y="121"/>
                </a:lnTo>
                <a:lnTo>
                  <a:pt x="576" y="125"/>
                </a:lnTo>
                <a:lnTo>
                  <a:pt x="580" y="128"/>
                </a:lnTo>
                <a:lnTo>
                  <a:pt x="580" y="128"/>
                </a:lnTo>
                <a:lnTo>
                  <a:pt x="585" y="133"/>
                </a:lnTo>
                <a:lnTo>
                  <a:pt x="590" y="138"/>
                </a:lnTo>
                <a:lnTo>
                  <a:pt x="594" y="143"/>
                </a:lnTo>
                <a:lnTo>
                  <a:pt x="599" y="148"/>
                </a:lnTo>
                <a:lnTo>
                  <a:pt x="604" y="153"/>
                </a:lnTo>
                <a:lnTo>
                  <a:pt x="608" y="158"/>
                </a:lnTo>
                <a:lnTo>
                  <a:pt x="613" y="164"/>
                </a:lnTo>
                <a:lnTo>
                  <a:pt x="617" y="169"/>
                </a:lnTo>
                <a:lnTo>
                  <a:pt x="621" y="174"/>
                </a:lnTo>
                <a:lnTo>
                  <a:pt x="625" y="179"/>
                </a:lnTo>
                <a:lnTo>
                  <a:pt x="629" y="185"/>
                </a:lnTo>
                <a:lnTo>
                  <a:pt x="633" y="190"/>
                </a:lnTo>
                <a:lnTo>
                  <a:pt x="637" y="196"/>
                </a:lnTo>
                <a:lnTo>
                  <a:pt x="641" y="201"/>
                </a:lnTo>
                <a:lnTo>
                  <a:pt x="645" y="207"/>
                </a:lnTo>
                <a:lnTo>
                  <a:pt x="648" y="213"/>
                </a:lnTo>
                <a:lnTo>
                  <a:pt x="652" y="218"/>
                </a:lnTo>
                <a:lnTo>
                  <a:pt x="655" y="224"/>
                </a:lnTo>
                <a:lnTo>
                  <a:pt x="659" y="230"/>
                </a:lnTo>
                <a:lnTo>
                  <a:pt x="662" y="236"/>
                </a:lnTo>
                <a:lnTo>
                  <a:pt x="665" y="242"/>
                </a:lnTo>
                <a:lnTo>
                  <a:pt x="668" y="247"/>
                </a:lnTo>
                <a:lnTo>
                  <a:pt x="672" y="253"/>
                </a:lnTo>
                <a:lnTo>
                  <a:pt x="675" y="259"/>
                </a:lnTo>
                <a:lnTo>
                  <a:pt x="678" y="265"/>
                </a:lnTo>
                <a:lnTo>
                  <a:pt x="681" y="272"/>
                </a:lnTo>
                <a:lnTo>
                  <a:pt x="684" y="278"/>
                </a:lnTo>
                <a:lnTo>
                  <a:pt x="686" y="284"/>
                </a:lnTo>
                <a:lnTo>
                  <a:pt x="689" y="290"/>
                </a:lnTo>
                <a:lnTo>
                  <a:pt x="692" y="296"/>
                </a:lnTo>
                <a:lnTo>
                  <a:pt x="694" y="302"/>
                </a:lnTo>
                <a:lnTo>
                  <a:pt x="697" y="309"/>
                </a:lnTo>
                <a:lnTo>
                  <a:pt x="700" y="315"/>
                </a:lnTo>
                <a:lnTo>
                  <a:pt x="702" y="321"/>
                </a:lnTo>
                <a:lnTo>
                  <a:pt x="705" y="328"/>
                </a:lnTo>
                <a:lnTo>
                  <a:pt x="707" y="334"/>
                </a:lnTo>
                <a:lnTo>
                  <a:pt x="709" y="340"/>
                </a:lnTo>
                <a:lnTo>
                  <a:pt x="712" y="347"/>
                </a:lnTo>
                <a:lnTo>
                  <a:pt x="714" y="353"/>
                </a:lnTo>
                <a:lnTo>
                  <a:pt x="716" y="360"/>
                </a:lnTo>
                <a:lnTo>
                  <a:pt x="718" y="366"/>
                </a:lnTo>
                <a:lnTo>
                  <a:pt x="720" y="373"/>
                </a:lnTo>
                <a:lnTo>
                  <a:pt x="723" y="379"/>
                </a:lnTo>
                <a:lnTo>
                  <a:pt x="725" y="386"/>
                </a:lnTo>
                <a:lnTo>
                  <a:pt x="727" y="393"/>
                </a:lnTo>
                <a:lnTo>
                  <a:pt x="729" y="399"/>
                </a:lnTo>
                <a:lnTo>
                  <a:pt x="731" y="406"/>
                </a:lnTo>
                <a:lnTo>
                  <a:pt x="733" y="412"/>
                </a:lnTo>
                <a:lnTo>
                  <a:pt x="734" y="419"/>
                </a:lnTo>
                <a:lnTo>
                  <a:pt x="736" y="426"/>
                </a:lnTo>
                <a:lnTo>
                  <a:pt x="738" y="432"/>
                </a:lnTo>
                <a:lnTo>
                  <a:pt x="740" y="439"/>
                </a:lnTo>
                <a:lnTo>
                  <a:pt x="742" y="446"/>
                </a:lnTo>
                <a:lnTo>
                  <a:pt x="744" y="453"/>
                </a:lnTo>
                <a:lnTo>
                  <a:pt x="745" y="459"/>
                </a:lnTo>
                <a:lnTo>
                  <a:pt x="747" y="466"/>
                </a:lnTo>
                <a:lnTo>
                  <a:pt x="749" y="473"/>
                </a:lnTo>
                <a:lnTo>
                  <a:pt x="751" y="479"/>
                </a:lnTo>
                <a:lnTo>
                  <a:pt x="752" y="486"/>
                </a:lnTo>
                <a:lnTo>
                  <a:pt x="754" y="493"/>
                </a:lnTo>
                <a:lnTo>
                  <a:pt x="756" y="500"/>
                </a:lnTo>
                <a:lnTo>
                  <a:pt x="757" y="507"/>
                </a:lnTo>
                <a:lnTo>
                  <a:pt x="759" y="513"/>
                </a:lnTo>
                <a:lnTo>
                  <a:pt x="761" y="520"/>
                </a:lnTo>
                <a:lnTo>
                  <a:pt x="762" y="527"/>
                </a:lnTo>
                <a:lnTo>
                  <a:pt x="764" y="534"/>
                </a:lnTo>
                <a:lnTo>
                  <a:pt x="766" y="540"/>
                </a:lnTo>
                <a:lnTo>
                  <a:pt x="767" y="547"/>
                </a:lnTo>
                <a:lnTo>
                  <a:pt x="769" y="554"/>
                </a:lnTo>
                <a:lnTo>
                  <a:pt x="771" y="561"/>
                </a:lnTo>
                <a:lnTo>
                  <a:pt x="772" y="567"/>
                </a:lnTo>
                <a:lnTo>
                  <a:pt x="774" y="574"/>
                </a:lnTo>
                <a:lnTo>
                  <a:pt x="776" y="581"/>
                </a:lnTo>
                <a:lnTo>
                  <a:pt x="778" y="588"/>
                </a:lnTo>
                <a:lnTo>
                  <a:pt x="779" y="594"/>
                </a:lnTo>
                <a:lnTo>
                  <a:pt x="781" y="601"/>
                </a:lnTo>
                <a:lnTo>
                  <a:pt x="783" y="608"/>
                </a:lnTo>
                <a:lnTo>
                  <a:pt x="784" y="614"/>
                </a:lnTo>
                <a:lnTo>
                  <a:pt x="786" y="621"/>
                </a:lnTo>
                <a:lnTo>
                  <a:pt x="788" y="628"/>
                </a:lnTo>
                <a:lnTo>
                  <a:pt x="790" y="634"/>
                </a:lnTo>
                <a:lnTo>
                  <a:pt x="792" y="641"/>
                </a:lnTo>
                <a:lnTo>
                  <a:pt x="793" y="648"/>
                </a:lnTo>
                <a:lnTo>
                  <a:pt x="795" y="654"/>
                </a:lnTo>
                <a:lnTo>
                  <a:pt x="797" y="661"/>
                </a:lnTo>
                <a:lnTo>
                  <a:pt x="799" y="667"/>
                </a:lnTo>
                <a:lnTo>
                  <a:pt x="801" y="674"/>
                </a:lnTo>
                <a:lnTo>
                  <a:pt x="803" y="680"/>
                </a:lnTo>
                <a:lnTo>
                  <a:pt x="805" y="687"/>
                </a:lnTo>
                <a:lnTo>
                  <a:pt x="807" y="693"/>
                </a:lnTo>
                <a:lnTo>
                  <a:pt x="809" y="700"/>
                </a:lnTo>
                <a:lnTo>
                  <a:pt x="811" y="706"/>
                </a:lnTo>
                <a:lnTo>
                  <a:pt x="814" y="713"/>
                </a:lnTo>
                <a:lnTo>
                  <a:pt x="816" y="719"/>
                </a:lnTo>
                <a:lnTo>
                  <a:pt x="818" y="725"/>
                </a:lnTo>
                <a:lnTo>
                  <a:pt x="820" y="732"/>
                </a:lnTo>
                <a:lnTo>
                  <a:pt x="823" y="738"/>
                </a:lnTo>
                <a:lnTo>
                  <a:pt x="825" y="744"/>
                </a:lnTo>
                <a:lnTo>
                  <a:pt x="827" y="750"/>
                </a:lnTo>
                <a:lnTo>
                  <a:pt x="830" y="757"/>
                </a:lnTo>
                <a:lnTo>
                  <a:pt x="832" y="763"/>
                </a:lnTo>
                <a:lnTo>
                  <a:pt x="835" y="769"/>
                </a:lnTo>
                <a:lnTo>
                  <a:pt x="838" y="775"/>
                </a:lnTo>
                <a:lnTo>
                  <a:pt x="840" y="781"/>
                </a:lnTo>
                <a:lnTo>
                  <a:pt x="840" y="781"/>
                </a:lnTo>
                <a:lnTo>
                  <a:pt x="842" y="785"/>
                </a:lnTo>
                <a:lnTo>
                  <a:pt x="845" y="790"/>
                </a:lnTo>
                <a:lnTo>
                  <a:pt x="847" y="795"/>
                </a:lnTo>
                <a:lnTo>
                  <a:pt x="849" y="800"/>
                </a:lnTo>
                <a:lnTo>
                  <a:pt x="852" y="805"/>
                </a:lnTo>
                <a:lnTo>
                  <a:pt x="855" y="810"/>
                </a:lnTo>
                <a:lnTo>
                  <a:pt x="857" y="816"/>
                </a:lnTo>
                <a:lnTo>
                  <a:pt x="860" y="822"/>
                </a:lnTo>
                <a:lnTo>
                  <a:pt x="863" y="828"/>
                </a:lnTo>
                <a:lnTo>
                  <a:pt x="866" y="834"/>
                </a:lnTo>
                <a:lnTo>
                  <a:pt x="870" y="840"/>
                </a:lnTo>
                <a:lnTo>
                  <a:pt x="873" y="846"/>
                </a:lnTo>
                <a:lnTo>
                  <a:pt x="876" y="853"/>
                </a:lnTo>
                <a:lnTo>
                  <a:pt x="880" y="859"/>
                </a:lnTo>
                <a:lnTo>
                  <a:pt x="883" y="866"/>
                </a:lnTo>
                <a:lnTo>
                  <a:pt x="887" y="872"/>
                </a:lnTo>
                <a:lnTo>
                  <a:pt x="890" y="879"/>
                </a:lnTo>
                <a:lnTo>
                  <a:pt x="894" y="886"/>
                </a:lnTo>
                <a:lnTo>
                  <a:pt x="898" y="893"/>
                </a:lnTo>
                <a:lnTo>
                  <a:pt x="902" y="900"/>
                </a:lnTo>
                <a:lnTo>
                  <a:pt x="906" y="907"/>
                </a:lnTo>
                <a:lnTo>
                  <a:pt x="909" y="915"/>
                </a:lnTo>
                <a:lnTo>
                  <a:pt x="913" y="922"/>
                </a:lnTo>
                <a:lnTo>
                  <a:pt x="917" y="929"/>
                </a:lnTo>
                <a:lnTo>
                  <a:pt x="921" y="937"/>
                </a:lnTo>
                <a:lnTo>
                  <a:pt x="925" y="944"/>
                </a:lnTo>
                <a:lnTo>
                  <a:pt x="929" y="951"/>
                </a:lnTo>
                <a:lnTo>
                  <a:pt x="933" y="959"/>
                </a:lnTo>
                <a:lnTo>
                  <a:pt x="937" y="966"/>
                </a:lnTo>
                <a:lnTo>
                  <a:pt x="941" y="974"/>
                </a:lnTo>
                <a:lnTo>
                  <a:pt x="945" y="981"/>
                </a:lnTo>
                <a:lnTo>
                  <a:pt x="949" y="988"/>
                </a:lnTo>
                <a:lnTo>
                  <a:pt x="953" y="996"/>
                </a:lnTo>
                <a:lnTo>
                  <a:pt x="957" y="1003"/>
                </a:lnTo>
                <a:lnTo>
                  <a:pt x="961" y="1010"/>
                </a:lnTo>
                <a:lnTo>
                  <a:pt x="965" y="1018"/>
                </a:lnTo>
                <a:lnTo>
                  <a:pt x="969" y="1025"/>
                </a:lnTo>
                <a:lnTo>
                  <a:pt x="973" y="1032"/>
                </a:lnTo>
                <a:lnTo>
                  <a:pt x="976" y="1039"/>
                </a:lnTo>
                <a:lnTo>
                  <a:pt x="980" y="1045"/>
                </a:lnTo>
                <a:lnTo>
                  <a:pt x="984" y="1052"/>
                </a:lnTo>
                <a:lnTo>
                  <a:pt x="987" y="1059"/>
                </a:lnTo>
                <a:lnTo>
                  <a:pt x="991" y="1065"/>
                </a:lnTo>
                <a:lnTo>
                  <a:pt x="994" y="1072"/>
                </a:lnTo>
                <a:lnTo>
                  <a:pt x="998" y="1078"/>
                </a:lnTo>
                <a:lnTo>
                  <a:pt x="1001" y="1084"/>
                </a:lnTo>
                <a:lnTo>
                  <a:pt x="1004" y="1090"/>
                </a:lnTo>
                <a:lnTo>
                  <a:pt x="1007" y="1096"/>
                </a:lnTo>
                <a:lnTo>
                  <a:pt x="1010" y="1102"/>
                </a:lnTo>
                <a:lnTo>
                  <a:pt x="1013" y="1107"/>
                </a:lnTo>
                <a:lnTo>
                  <a:pt x="1016" y="1112"/>
                </a:lnTo>
                <a:lnTo>
                  <a:pt x="1019" y="1118"/>
                </a:lnTo>
                <a:lnTo>
                  <a:pt x="1021" y="1122"/>
                </a:lnTo>
                <a:lnTo>
                  <a:pt x="1024" y="1127"/>
                </a:lnTo>
                <a:lnTo>
                  <a:pt x="1024" y="1127"/>
                </a:lnTo>
                <a:lnTo>
                  <a:pt x="1027" y="1134"/>
                </a:lnTo>
                <a:lnTo>
                  <a:pt x="1030" y="1141"/>
                </a:lnTo>
                <a:lnTo>
                  <a:pt x="1033" y="1148"/>
                </a:lnTo>
                <a:lnTo>
                  <a:pt x="1037" y="1156"/>
                </a:lnTo>
                <a:lnTo>
                  <a:pt x="1040" y="1163"/>
                </a:lnTo>
                <a:lnTo>
                  <a:pt x="1043" y="1172"/>
                </a:lnTo>
                <a:lnTo>
                  <a:pt x="1046" y="1180"/>
                </a:lnTo>
                <a:lnTo>
                  <a:pt x="1050" y="1189"/>
                </a:lnTo>
                <a:lnTo>
                  <a:pt x="1053" y="1197"/>
                </a:lnTo>
                <a:lnTo>
                  <a:pt x="1056" y="1206"/>
                </a:lnTo>
                <a:lnTo>
                  <a:pt x="1059" y="1215"/>
                </a:lnTo>
                <a:lnTo>
                  <a:pt x="1062" y="1224"/>
                </a:lnTo>
                <a:lnTo>
                  <a:pt x="1066" y="1233"/>
                </a:lnTo>
                <a:lnTo>
                  <a:pt x="1069" y="1242"/>
                </a:lnTo>
                <a:lnTo>
                  <a:pt x="1072" y="1252"/>
                </a:lnTo>
                <a:lnTo>
                  <a:pt x="1075" y="1261"/>
                </a:lnTo>
                <a:lnTo>
                  <a:pt x="1077" y="1270"/>
                </a:lnTo>
                <a:lnTo>
                  <a:pt x="1080" y="1279"/>
                </a:lnTo>
                <a:lnTo>
                  <a:pt x="1083" y="1288"/>
                </a:lnTo>
                <a:lnTo>
                  <a:pt x="1086" y="1296"/>
                </a:lnTo>
                <a:lnTo>
                  <a:pt x="1088" y="1305"/>
                </a:lnTo>
                <a:lnTo>
                  <a:pt x="1091" y="1313"/>
                </a:lnTo>
                <a:lnTo>
                  <a:pt x="1093" y="1321"/>
                </a:lnTo>
                <a:lnTo>
                  <a:pt x="1095" y="1329"/>
                </a:lnTo>
                <a:lnTo>
                  <a:pt x="1098" y="1336"/>
                </a:lnTo>
                <a:lnTo>
                  <a:pt x="1100" y="1344"/>
                </a:lnTo>
                <a:lnTo>
                  <a:pt x="1102" y="1350"/>
                </a:lnTo>
                <a:lnTo>
                  <a:pt x="1103" y="1357"/>
                </a:lnTo>
                <a:lnTo>
                  <a:pt x="1105" y="1363"/>
                </a:lnTo>
                <a:lnTo>
                  <a:pt x="1107" y="1369"/>
                </a:lnTo>
                <a:lnTo>
                  <a:pt x="1108" y="1374"/>
                </a:lnTo>
                <a:lnTo>
                  <a:pt x="1109" y="1378"/>
                </a:lnTo>
                <a:lnTo>
                  <a:pt x="1110" y="1382"/>
                </a:lnTo>
                <a:lnTo>
                  <a:pt x="1111" y="1386"/>
                </a:lnTo>
                <a:lnTo>
                  <a:pt x="1112" y="1389"/>
                </a:lnTo>
                <a:lnTo>
                  <a:pt x="1113" y="1391"/>
                </a:lnTo>
                <a:lnTo>
                  <a:pt x="1113" y="1393"/>
                </a:lnTo>
                <a:lnTo>
                  <a:pt x="1114" y="1394"/>
                </a:lnTo>
                <a:lnTo>
                  <a:pt x="1114" y="1394"/>
                </a:lnTo>
                <a:lnTo>
                  <a:pt x="1114" y="1394"/>
                </a:lnTo>
                <a:lnTo>
                  <a:pt x="1114" y="1387"/>
                </a:lnTo>
                <a:lnTo>
                  <a:pt x="1113" y="1380"/>
                </a:lnTo>
                <a:lnTo>
                  <a:pt x="1113" y="1373"/>
                </a:lnTo>
                <a:lnTo>
                  <a:pt x="1113" y="1366"/>
                </a:lnTo>
                <a:lnTo>
                  <a:pt x="1112" y="1359"/>
                </a:lnTo>
                <a:lnTo>
                  <a:pt x="1112" y="1352"/>
                </a:lnTo>
                <a:lnTo>
                  <a:pt x="1111" y="1345"/>
                </a:lnTo>
                <a:lnTo>
                  <a:pt x="1110" y="1338"/>
                </a:lnTo>
                <a:lnTo>
                  <a:pt x="1110" y="1331"/>
                </a:lnTo>
                <a:lnTo>
                  <a:pt x="1109" y="1324"/>
                </a:lnTo>
                <a:lnTo>
                  <a:pt x="1108" y="1317"/>
                </a:lnTo>
                <a:lnTo>
                  <a:pt x="1107" y="1310"/>
                </a:lnTo>
                <a:lnTo>
                  <a:pt x="1105" y="1304"/>
                </a:lnTo>
                <a:lnTo>
                  <a:pt x="1104" y="1297"/>
                </a:lnTo>
                <a:lnTo>
                  <a:pt x="1103" y="1290"/>
                </a:lnTo>
                <a:lnTo>
                  <a:pt x="1101" y="1283"/>
                </a:lnTo>
                <a:lnTo>
                  <a:pt x="1100" y="1277"/>
                </a:lnTo>
                <a:lnTo>
                  <a:pt x="1098" y="1270"/>
                </a:lnTo>
                <a:lnTo>
                  <a:pt x="1097" y="1264"/>
                </a:lnTo>
                <a:lnTo>
                  <a:pt x="1095" y="1257"/>
                </a:lnTo>
                <a:lnTo>
                  <a:pt x="1093" y="1250"/>
                </a:lnTo>
                <a:lnTo>
                  <a:pt x="1091" y="1244"/>
                </a:lnTo>
                <a:lnTo>
                  <a:pt x="1089" y="1237"/>
                </a:lnTo>
                <a:lnTo>
                  <a:pt x="1087" y="1231"/>
                </a:lnTo>
                <a:lnTo>
                  <a:pt x="1085" y="1225"/>
                </a:lnTo>
                <a:lnTo>
                  <a:pt x="1083" y="1218"/>
                </a:lnTo>
                <a:lnTo>
                  <a:pt x="1081" y="1212"/>
                </a:lnTo>
                <a:lnTo>
                  <a:pt x="1078" y="1205"/>
                </a:lnTo>
                <a:lnTo>
                  <a:pt x="1076" y="1199"/>
                </a:lnTo>
                <a:lnTo>
                  <a:pt x="1074" y="1193"/>
                </a:lnTo>
                <a:lnTo>
                  <a:pt x="1071" y="1186"/>
                </a:lnTo>
                <a:lnTo>
                  <a:pt x="1069" y="1180"/>
                </a:lnTo>
                <a:lnTo>
                  <a:pt x="1066" y="1174"/>
                </a:lnTo>
                <a:lnTo>
                  <a:pt x="1064" y="1168"/>
                </a:lnTo>
                <a:lnTo>
                  <a:pt x="1061" y="1161"/>
                </a:lnTo>
                <a:lnTo>
                  <a:pt x="1058" y="1155"/>
                </a:lnTo>
                <a:lnTo>
                  <a:pt x="1056" y="1149"/>
                </a:lnTo>
                <a:lnTo>
                  <a:pt x="1053" y="1143"/>
                </a:lnTo>
                <a:lnTo>
                  <a:pt x="1050" y="1137"/>
                </a:lnTo>
                <a:lnTo>
                  <a:pt x="1047" y="1131"/>
                </a:lnTo>
                <a:lnTo>
                  <a:pt x="1044" y="1124"/>
                </a:lnTo>
                <a:lnTo>
                  <a:pt x="1041" y="1118"/>
                </a:lnTo>
                <a:lnTo>
                  <a:pt x="1038" y="1112"/>
                </a:lnTo>
                <a:lnTo>
                  <a:pt x="1035" y="1106"/>
                </a:lnTo>
                <a:lnTo>
                  <a:pt x="1032" y="1100"/>
                </a:lnTo>
                <a:lnTo>
                  <a:pt x="1029" y="1094"/>
                </a:lnTo>
                <a:lnTo>
                  <a:pt x="1026" y="1088"/>
                </a:lnTo>
                <a:lnTo>
                  <a:pt x="1023" y="1082"/>
                </a:lnTo>
                <a:lnTo>
                  <a:pt x="1020" y="1076"/>
                </a:lnTo>
                <a:lnTo>
                  <a:pt x="1017" y="1070"/>
                </a:lnTo>
                <a:lnTo>
                  <a:pt x="1014" y="1064"/>
                </a:lnTo>
                <a:lnTo>
                  <a:pt x="1010" y="1058"/>
                </a:lnTo>
                <a:lnTo>
                  <a:pt x="1007" y="1052"/>
                </a:lnTo>
                <a:lnTo>
                  <a:pt x="1004" y="1046"/>
                </a:lnTo>
                <a:lnTo>
                  <a:pt x="1001" y="1040"/>
                </a:lnTo>
                <a:lnTo>
                  <a:pt x="997" y="1034"/>
                </a:lnTo>
                <a:lnTo>
                  <a:pt x="994" y="1028"/>
                </a:lnTo>
                <a:lnTo>
                  <a:pt x="991" y="1022"/>
                </a:lnTo>
                <a:lnTo>
                  <a:pt x="987" y="1016"/>
                </a:lnTo>
                <a:lnTo>
                  <a:pt x="984" y="1010"/>
                </a:lnTo>
                <a:lnTo>
                  <a:pt x="981" y="1004"/>
                </a:lnTo>
                <a:lnTo>
                  <a:pt x="977" y="998"/>
                </a:lnTo>
                <a:lnTo>
                  <a:pt x="974" y="992"/>
                </a:lnTo>
                <a:lnTo>
                  <a:pt x="971" y="986"/>
                </a:lnTo>
                <a:lnTo>
                  <a:pt x="967" y="980"/>
                </a:lnTo>
                <a:lnTo>
                  <a:pt x="964" y="974"/>
                </a:lnTo>
                <a:lnTo>
                  <a:pt x="961" y="968"/>
                </a:lnTo>
                <a:lnTo>
                  <a:pt x="957" y="962"/>
                </a:lnTo>
                <a:lnTo>
                  <a:pt x="954" y="956"/>
                </a:lnTo>
                <a:lnTo>
                  <a:pt x="951" y="950"/>
                </a:lnTo>
                <a:lnTo>
                  <a:pt x="947" y="944"/>
                </a:lnTo>
                <a:lnTo>
                  <a:pt x="944" y="937"/>
                </a:lnTo>
                <a:lnTo>
                  <a:pt x="941" y="931"/>
                </a:lnTo>
                <a:lnTo>
                  <a:pt x="938" y="925"/>
                </a:lnTo>
                <a:lnTo>
                  <a:pt x="934" y="919"/>
                </a:lnTo>
                <a:lnTo>
                  <a:pt x="931" y="913"/>
                </a:lnTo>
                <a:lnTo>
                  <a:pt x="928" y="907"/>
                </a:lnTo>
                <a:lnTo>
                  <a:pt x="925" y="901"/>
                </a:lnTo>
                <a:lnTo>
                  <a:pt x="922" y="895"/>
                </a:lnTo>
                <a:lnTo>
                  <a:pt x="919" y="889"/>
                </a:lnTo>
                <a:lnTo>
                  <a:pt x="916" y="883"/>
                </a:lnTo>
                <a:lnTo>
                  <a:pt x="912" y="877"/>
                </a:lnTo>
                <a:lnTo>
                  <a:pt x="909" y="870"/>
                </a:lnTo>
                <a:lnTo>
                  <a:pt x="906" y="865"/>
                </a:lnTo>
                <a:lnTo>
                  <a:pt x="903" y="859"/>
                </a:lnTo>
                <a:lnTo>
                  <a:pt x="901" y="853"/>
                </a:lnTo>
                <a:lnTo>
                  <a:pt x="898" y="846"/>
                </a:lnTo>
                <a:lnTo>
                  <a:pt x="895" y="840"/>
                </a:lnTo>
                <a:lnTo>
                  <a:pt x="892" y="834"/>
                </a:lnTo>
                <a:lnTo>
                  <a:pt x="889" y="828"/>
                </a:lnTo>
                <a:lnTo>
                  <a:pt x="887" y="821"/>
                </a:lnTo>
                <a:lnTo>
                  <a:pt x="884" y="815"/>
                </a:lnTo>
                <a:lnTo>
                  <a:pt x="881" y="809"/>
                </a:lnTo>
                <a:lnTo>
                  <a:pt x="879" y="802"/>
                </a:lnTo>
                <a:lnTo>
                  <a:pt x="876" y="796"/>
                </a:lnTo>
                <a:lnTo>
                  <a:pt x="874" y="789"/>
                </a:lnTo>
                <a:lnTo>
                  <a:pt x="871" y="783"/>
                </a:lnTo>
                <a:lnTo>
                  <a:pt x="869" y="777"/>
                </a:lnTo>
                <a:lnTo>
                  <a:pt x="867" y="770"/>
                </a:lnTo>
                <a:lnTo>
                  <a:pt x="864" y="763"/>
                </a:lnTo>
                <a:lnTo>
                  <a:pt x="862" y="757"/>
                </a:lnTo>
                <a:lnTo>
                  <a:pt x="860" y="750"/>
                </a:lnTo>
                <a:lnTo>
                  <a:pt x="860" y="750"/>
                </a:lnTo>
                <a:lnTo>
                  <a:pt x="858" y="745"/>
                </a:lnTo>
                <a:lnTo>
                  <a:pt x="856" y="739"/>
                </a:lnTo>
                <a:lnTo>
                  <a:pt x="855" y="733"/>
                </a:lnTo>
                <a:lnTo>
                  <a:pt x="853" y="728"/>
                </a:lnTo>
                <a:lnTo>
                  <a:pt x="851" y="722"/>
                </a:lnTo>
                <a:lnTo>
                  <a:pt x="849" y="716"/>
                </a:lnTo>
                <a:lnTo>
                  <a:pt x="848" y="710"/>
                </a:lnTo>
                <a:lnTo>
                  <a:pt x="846" y="704"/>
                </a:lnTo>
                <a:lnTo>
                  <a:pt x="844" y="697"/>
                </a:lnTo>
                <a:lnTo>
                  <a:pt x="843" y="691"/>
                </a:lnTo>
                <a:lnTo>
                  <a:pt x="841" y="685"/>
                </a:lnTo>
                <a:lnTo>
                  <a:pt x="839" y="678"/>
                </a:lnTo>
                <a:lnTo>
                  <a:pt x="837" y="672"/>
                </a:lnTo>
                <a:lnTo>
                  <a:pt x="836" y="666"/>
                </a:lnTo>
                <a:lnTo>
                  <a:pt x="834" y="659"/>
                </a:lnTo>
                <a:lnTo>
                  <a:pt x="832" y="652"/>
                </a:lnTo>
                <a:lnTo>
                  <a:pt x="831" y="646"/>
                </a:lnTo>
                <a:lnTo>
                  <a:pt x="829" y="639"/>
                </a:lnTo>
                <a:lnTo>
                  <a:pt x="827" y="632"/>
                </a:lnTo>
                <a:lnTo>
                  <a:pt x="825" y="625"/>
                </a:lnTo>
                <a:lnTo>
                  <a:pt x="824" y="619"/>
                </a:lnTo>
                <a:lnTo>
                  <a:pt x="822" y="612"/>
                </a:lnTo>
                <a:lnTo>
                  <a:pt x="820" y="605"/>
                </a:lnTo>
                <a:lnTo>
                  <a:pt x="818" y="598"/>
                </a:lnTo>
                <a:lnTo>
                  <a:pt x="817" y="591"/>
                </a:lnTo>
                <a:lnTo>
                  <a:pt x="815" y="584"/>
                </a:lnTo>
                <a:lnTo>
                  <a:pt x="813" y="577"/>
                </a:lnTo>
                <a:lnTo>
                  <a:pt x="811" y="570"/>
                </a:lnTo>
                <a:lnTo>
                  <a:pt x="809" y="562"/>
                </a:lnTo>
                <a:lnTo>
                  <a:pt x="808" y="555"/>
                </a:lnTo>
                <a:lnTo>
                  <a:pt x="806" y="548"/>
                </a:lnTo>
                <a:lnTo>
                  <a:pt x="804" y="541"/>
                </a:lnTo>
                <a:lnTo>
                  <a:pt x="802" y="534"/>
                </a:lnTo>
                <a:lnTo>
                  <a:pt x="800" y="526"/>
                </a:lnTo>
                <a:lnTo>
                  <a:pt x="798" y="519"/>
                </a:lnTo>
                <a:lnTo>
                  <a:pt x="796" y="512"/>
                </a:lnTo>
                <a:lnTo>
                  <a:pt x="795" y="505"/>
                </a:lnTo>
                <a:lnTo>
                  <a:pt x="793" y="497"/>
                </a:lnTo>
                <a:lnTo>
                  <a:pt x="791" y="490"/>
                </a:lnTo>
                <a:lnTo>
                  <a:pt x="789" y="483"/>
                </a:lnTo>
                <a:lnTo>
                  <a:pt x="787" y="476"/>
                </a:lnTo>
                <a:lnTo>
                  <a:pt x="785" y="468"/>
                </a:lnTo>
                <a:lnTo>
                  <a:pt x="783" y="461"/>
                </a:lnTo>
                <a:lnTo>
                  <a:pt x="780" y="454"/>
                </a:lnTo>
                <a:lnTo>
                  <a:pt x="778" y="446"/>
                </a:lnTo>
                <a:lnTo>
                  <a:pt x="776" y="439"/>
                </a:lnTo>
                <a:lnTo>
                  <a:pt x="774" y="432"/>
                </a:lnTo>
                <a:lnTo>
                  <a:pt x="772" y="425"/>
                </a:lnTo>
                <a:lnTo>
                  <a:pt x="770" y="417"/>
                </a:lnTo>
                <a:lnTo>
                  <a:pt x="767" y="410"/>
                </a:lnTo>
                <a:lnTo>
                  <a:pt x="765" y="403"/>
                </a:lnTo>
                <a:lnTo>
                  <a:pt x="763" y="396"/>
                </a:lnTo>
                <a:lnTo>
                  <a:pt x="761" y="389"/>
                </a:lnTo>
                <a:lnTo>
                  <a:pt x="758" y="382"/>
                </a:lnTo>
                <a:lnTo>
                  <a:pt x="756" y="374"/>
                </a:lnTo>
                <a:lnTo>
                  <a:pt x="753" y="367"/>
                </a:lnTo>
                <a:lnTo>
                  <a:pt x="751" y="360"/>
                </a:lnTo>
                <a:lnTo>
                  <a:pt x="749" y="353"/>
                </a:lnTo>
                <a:lnTo>
                  <a:pt x="746" y="346"/>
                </a:lnTo>
                <a:lnTo>
                  <a:pt x="743" y="340"/>
                </a:lnTo>
                <a:lnTo>
                  <a:pt x="741" y="333"/>
                </a:lnTo>
                <a:lnTo>
                  <a:pt x="738" y="326"/>
                </a:lnTo>
                <a:lnTo>
                  <a:pt x="736" y="319"/>
                </a:lnTo>
                <a:lnTo>
                  <a:pt x="733" y="312"/>
                </a:lnTo>
                <a:lnTo>
                  <a:pt x="730" y="306"/>
                </a:lnTo>
                <a:lnTo>
                  <a:pt x="727" y="299"/>
                </a:lnTo>
                <a:lnTo>
                  <a:pt x="724" y="292"/>
                </a:lnTo>
                <a:lnTo>
                  <a:pt x="722" y="286"/>
                </a:lnTo>
                <a:lnTo>
                  <a:pt x="719" y="279"/>
                </a:lnTo>
                <a:lnTo>
                  <a:pt x="716" y="273"/>
                </a:lnTo>
                <a:lnTo>
                  <a:pt x="713" y="267"/>
                </a:lnTo>
                <a:lnTo>
                  <a:pt x="710" y="260"/>
                </a:lnTo>
                <a:lnTo>
                  <a:pt x="707" y="254"/>
                </a:lnTo>
                <a:lnTo>
                  <a:pt x="703" y="248"/>
                </a:lnTo>
                <a:lnTo>
                  <a:pt x="700" y="242"/>
                </a:lnTo>
                <a:lnTo>
                  <a:pt x="697" y="236"/>
                </a:lnTo>
                <a:lnTo>
                  <a:pt x="694" y="230"/>
                </a:lnTo>
                <a:lnTo>
                  <a:pt x="690" y="224"/>
                </a:lnTo>
                <a:lnTo>
                  <a:pt x="687" y="218"/>
                </a:lnTo>
                <a:lnTo>
                  <a:pt x="684" y="212"/>
                </a:lnTo>
                <a:lnTo>
                  <a:pt x="680" y="207"/>
                </a:lnTo>
                <a:lnTo>
                  <a:pt x="677" y="201"/>
                </a:lnTo>
                <a:lnTo>
                  <a:pt x="673" y="196"/>
                </a:lnTo>
                <a:lnTo>
                  <a:pt x="669" y="190"/>
                </a:lnTo>
                <a:lnTo>
                  <a:pt x="666" y="185"/>
                </a:lnTo>
                <a:lnTo>
                  <a:pt x="662" y="180"/>
                </a:lnTo>
                <a:lnTo>
                  <a:pt x="658" y="175"/>
                </a:lnTo>
                <a:lnTo>
                  <a:pt x="654" y="170"/>
                </a:lnTo>
                <a:lnTo>
                  <a:pt x="650" y="165"/>
                </a:lnTo>
                <a:lnTo>
                  <a:pt x="646" y="160"/>
                </a:lnTo>
                <a:lnTo>
                  <a:pt x="642" y="156"/>
                </a:lnTo>
                <a:lnTo>
                  <a:pt x="638" y="151"/>
                </a:lnTo>
                <a:lnTo>
                  <a:pt x="634" y="147"/>
                </a:lnTo>
                <a:lnTo>
                  <a:pt x="630" y="142"/>
                </a:lnTo>
                <a:lnTo>
                  <a:pt x="625" y="138"/>
                </a:lnTo>
                <a:lnTo>
                  <a:pt x="621" y="134"/>
                </a:lnTo>
                <a:lnTo>
                  <a:pt x="621" y="134"/>
                </a:lnTo>
                <a:lnTo>
                  <a:pt x="628" y="136"/>
                </a:lnTo>
                <a:lnTo>
                  <a:pt x="634" y="139"/>
                </a:lnTo>
                <a:lnTo>
                  <a:pt x="641" y="141"/>
                </a:lnTo>
                <a:lnTo>
                  <a:pt x="648" y="144"/>
                </a:lnTo>
                <a:lnTo>
                  <a:pt x="654" y="146"/>
                </a:lnTo>
                <a:lnTo>
                  <a:pt x="661" y="149"/>
                </a:lnTo>
                <a:lnTo>
                  <a:pt x="667" y="152"/>
                </a:lnTo>
                <a:lnTo>
                  <a:pt x="673" y="154"/>
                </a:lnTo>
                <a:lnTo>
                  <a:pt x="679" y="157"/>
                </a:lnTo>
                <a:lnTo>
                  <a:pt x="686" y="160"/>
                </a:lnTo>
                <a:lnTo>
                  <a:pt x="692" y="164"/>
                </a:lnTo>
                <a:lnTo>
                  <a:pt x="698" y="167"/>
                </a:lnTo>
                <a:lnTo>
                  <a:pt x="703" y="170"/>
                </a:lnTo>
                <a:lnTo>
                  <a:pt x="709" y="173"/>
                </a:lnTo>
                <a:lnTo>
                  <a:pt x="715" y="177"/>
                </a:lnTo>
                <a:lnTo>
                  <a:pt x="721" y="180"/>
                </a:lnTo>
                <a:lnTo>
                  <a:pt x="726" y="184"/>
                </a:lnTo>
                <a:lnTo>
                  <a:pt x="732" y="188"/>
                </a:lnTo>
                <a:lnTo>
                  <a:pt x="737" y="191"/>
                </a:lnTo>
                <a:lnTo>
                  <a:pt x="742" y="195"/>
                </a:lnTo>
                <a:lnTo>
                  <a:pt x="748" y="199"/>
                </a:lnTo>
                <a:lnTo>
                  <a:pt x="753" y="203"/>
                </a:lnTo>
                <a:lnTo>
                  <a:pt x="758" y="207"/>
                </a:lnTo>
                <a:lnTo>
                  <a:pt x="763" y="211"/>
                </a:lnTo>
                <a:lnTo>
                  <a:pt x="768" y="215"/>
                </a:lnTo>
                <a:lnTo>
                  <a:pt x="773" y="219"/>
                </a:lnTo>
                <a:lnTo>
                  <a:pt x="778" y="224"/>
                </a:lnTo>
                <a:lnTo>
                  <a:pt x="782" y="228"/>
                </a:lnTo>
                <a:lnTo>
                  <a:pt x="787" y="232"/>
                </a:lnTo>
                <a:lnTo>
                  <a:pt x="792" y="237"/>
                </a:lnTo>
                <a:lnTo>
                  <a:pt x="796" y="241"/>
                </a:lnTo>
                <a:lnTo>
                  <a:pt x="801" y="246"/>
                </a:lnTo>
                <a:lnTo>
                  <a:pt x="805" y="251"/>
                </a:lnTo>
                <a:lnTo>
                  <a:pt x="809" y="255"/>
                </a:lnTo>
                <a:lnTo>
                  <a:pt x="814" y="260"/>
                </a:lnTo>
                <a:lnTo>
                  <a:pt x="818" y="265"/>
                </a:lnTo>
                <a:lnTo>
                  <a:pt x="822" y="270"/>
                </a:lnTo>
                <a:lnTo>
                  <a:pt x="826" y="275"/>
                </a:lnTo>
                <a:lnTo>
                  <a:pt x="830" y="280"/>
                </a:lnTo>
                <a:lnTo>
                  <a:pt x="834" y="285"/>
                </a:lnTo>
                <a:lnTo>
                  <a:pt x="838" y="290"/>
                </a:lnTo>
                <a:lnTo>
                  <a:pt x="842" y="295"/>
                </a:lnTo>
                <a:lnTo>
                  <a:pt x="846" y="300"/>
                </a:lnTo>
                <a:lnTo>
                  <a:pt x="849" y="305"/>
                </a:lnTo>
                <a:lnTo>
                  <a:pt x="853" y="311"/>
                </a:lnTo>
                <a:lnTo>
                  <a:pt x="857" y="316"/>
                </a:lnTo>
                <a:lnTo>
                  <a:pt x="860" y="321"/>
                </a:lnTo>
                <a:lnTo>
                  <a:pt x="864" y="327"/>
                </a:lnTo>
                <a:lnTo>
                  <a:pt x="867" y="332"/>
                </a:lnTo>
                <a:lnTo>
                  <a:pt x="870" y="338"/>
                </a:lnTo>
                <a:lnTo>
                  <a:pt x="874" y="343"/>
                </a:lnTo>
                <a:lnTo>
                  <a:pt x="877" y="349"/>
                </a:lnTo>
                <a:lnTo>
                  <a:pt x="880" y="355"/>
                </a:lnTo>
                <a:lnTo>
                  <a:pt x="883" y="360"/>
                </a:lnTo>
                <a:lnTo>
                  <a:pt x="887" y="366"/>
                </a:lnTo>
                <a:lnTo>
                  <a:pt x="890" y="372"/>
                </a:lnTo>
                <a:lnTo>
                  <a:pt x="893" y="378"/>
                </a:lnTo>
                <a:lnTo>
                  <a:pt x="895" y="384"/>
                </a:lnTo>
                <a:lnTo>
                  <a:pt x="898" y="390"/>
                </a:lnTo>
                <a:lnTo>
                  <a:pt x="901" y="395"/>
                </a:lnTo>
                <a:lnTo>
                  <a:pt x="904" y="401"/>
                </a:lnTo>
                <a:lnTo>
                  <a:pt x="907" y="407"/>
                </a:lnTo>
                <a:lnTo>
                  <a:pt x="909" y="413"/>
                </a:lnTo>
                <a:lnTo>
                  <a:pt x="912" y="420"/>
                </a:lnTo>
                <a:lnTo>
                  <a:pt x="915" y="426"/>
                </a:lnTo>
                <a:lnTo>
                  <a:pt x="917" y="432"/>
                </a:lnTo>
                <a:lnTo>
                  <a:pt x="920" y="438"/>
                </a:lnTo>
                <a:lnTo>
                  <a:pt x="922" y="444"/>
                </a:lnTo>
                <a:lnTo>
                  <a:pt x="925" y="450"/>
                </a:lnTo>
                <a:lnTo>
                  <a:pt x="927" y="456"/>
                </a:lnTo>
                <a:lnTo>
                  <a:pt x="929" y="463"/>
                </a:lnTo>
                <a:lnTo>
                  <a:pt x="932" y="469"/>
                </a:lnTo>
                <a:lnTo>
                  <a:pt x="934" y="475"/>
                </a:lnTo>
                <a:lnTo>
                  <a:pt x="936" y="482"/>
                </a:lnTo>
                <a:lnTo>
                  <a:pt x="938" y="488"/>
                </a:lnTo>
                <a:lnTo>
                  <a:pt x="940" y="494"/>
                </a:lnTo>
                <a:lnTo>
                  <a:pt x="942" y="501"/>
                </a:lnTo>
                <a:lnTo>
                  <a:pt x="944" y="507"/>
                </a:lnTo>
                <a:lnTo>
                  <a:pt x="946" y="514"/>
                </a:lnTo>
                <a:lnTo>
                  <a:pt x="948" y="520"/>
                </a:lnTo>
                <a:lnTo>
                  <a:pt x="950" y="527"/>
                </a:lnTo>
                <a:lnTo>
                  <a:pt x="952" y="533"/>
                </a:lnTo>
                <a:lnTo>
                  <a:pt x="954" y="539"/>
                </a:lnTo>
                <a:lnTo>
                  <a:pt x="956" y="546"/>
                </a:lnTo>
                <a:lnTo>
                  <a:pt x="957" y="553"/>
                </a:lnTo>
                <a:lnTo>
                  <a:pt x="959" y="559"/>
                </a:lnTo>
                <a:lnTo>
                  <a:pt x="961" y="566"/>
                </a:lnTo>
                <a:lnTo>
                  <a:pt x="962" y="572"/>
                </a:lnTo>
                <a:lnTo>
                  <a:pt x="964" y="579"/>
                </a:lnTo>
                <a:lnTo>
                  <a:pt x="966" y="585"/>
                </a:lnTo>
                <a:lnTo>
                  <a:pt x="967" y="592"/>
                </a:lnTo>
                <a:lnTo>
                  <a:pt x="969" y="598"/>
                </a:lnTo>
                <a:lnTo>
                  <a:pt x="970" y="605"/>
                </a:lnTo>
                <a:lnTo>
                  <a:pt x="972" y="612"/>
                </a:lnTo>
                <a:lnTo>
                  <a:pt x="973" y="618"/>
                </a:lnTo>
                <a:lnTo>
                  <a:pt x="975" y="625"/>
                </a:lnTo>
                <a:lnTo>
                  <a:pt x="976" y="631"/>
                </a:lnTo>
                <a:lnTo>
                  <a:pt x="977" y="638"/>
                </a:lnTo>
                <a:lnTo>
                  <a:pt x="979" y="645"/>
                </a:lnTo>
                <a:lnTo>
                  <a:pt x="980" y="651"/>
                </a:lnTo>
                <a:lnTo>
                  <a:pt x="981" y="658"/>
                </a:lnTo>
                <a:lnTo>
                  <a:pt x="982" y="664"/>
                </a:lnTo>
                <a:lnTo>
                  <a:pt x="984" y="671"/>
                </a:lnTo>
                <a:lnTo>
                  <a:pt x="985" y="678"/>
                </a:lnTo>
                <a:lnTo>
                  <a:pt x="986" y="684"/>
                </a:lnTo>
                <a:lnTo>
                  <a:pt x="987" y="691"/>
                </a:lnTo>
                <a:lnTo>
                  <a:pt x="988" y="697"/>
                </a:lnTo>
                <a:lnTo>
                  <a:pt x="989" y="704"/>
                </a:lnTo>
                <a:lnTo>
                  <a:pt x="990" y="710"/>
                </a:lnTo>
                <a:lnTo>
                  <a:pt x="992" y="717"/>
                </a:lnTo>
                <a:lnTo>
                  <a:pt x="993" y="723"/>
                </a:lnTo>
                <a:lnTo>
                  <a:pt x="994" y="730"/>
                </a:lnTo>
                <a:lnTo>
                  <a:pt x="995" y="736"/>
                </a:lnTo>
                <a:lnTo>
                  <a:pt x="996" y="743"/>
                </a:lnTo>
                <a:lnTo>
                  <a:pt x="997" y="749"/>
                </a:lnTo>
                <a:lnTo>
                  <a:pt x="998" y="756"/>
                </a:lnTo>
                <a:lnTo>
                  <a:pt x="998" y="762"/>
                </a:lnTo>
                <a:lnTo>
                  <a:pt x="999" y="769"/>
                </a:lnTo>
                <a:lnTo>
                  <a:pt x="1000" y="775"/>
                </a:lnTo>
                <a:lnTo>
                  <a:pt x="1001" y="781"/>
                </a:lnTo>
                <a:lnTo>
                  <a:pt x="1002" y="788"/>
                </a:lnTo>
                <a:lnTo>
                  <a:pt x="1003" y="794"/>
                </a:lnTo>
                <a:lnTo>
                  <a:pt x="1004" y="801"/>
                </a:lnTo>
                <a:lnTo>
                  <a:pt x="1004" y="801"/>
                </a:lnTo>
                <a:lnTo>
                  <a:pt x="1005" y="807"/>
                </a:lnTo>
                <a:lnTo>
                  <a:pt x="1006" y="814"/>
                </a:lnTo>
                <a:lnTo>
                  <a:pt x="1007" y="821"/>
                </a:lnTo>
                <a:lnTo>
                  <a:pt x="1008" y="828"/>
                </a:lnTo>
                <a:lnTo>
                  <a:pt x="1009" y="836"/>
                </a:lnTo>
                <a:lnTo>
                  <a:pt x="1010" y="843"/>
                </a:lnTo>
                <a:lnTo>
                  <a:pt x="1011" y="851"/>
                </a:lnTo>
                <a:lnTo>
                  <a:pt x="1012" y="859"/>
                </a:lnTo>
                <a:lnTo>
                  <a:pt x="1013" y="867"/>
                </a:lnTo>
                <a:lnTo>
                  <a:pt x="1014" y="874"/>
                </a:lnTo>
                <a:lnTo>
                  <a:pt x="1015" y="882"/>
                </a:lnTo>
                <a:lnTo>
                  <a:pt x="1015" y="890"/>
                </a:lnTo>
                <a:lnTo>
                  <a:pt x="1016" y="898"/>
                </a:lnTo>
                <a:lnTo>
                  <a:pt x="1017" y="906"/>
                </a:lnTo>
                <a:lnTo>
                  <a:pt x="1018" y="915"/>
                </a:lnTo>
                <a:lnTo>
                  <a:pt x="1019" y="923"/>
                </a:lnTo>
                <a:lnTo>
                  <a:pt x="1020" y="931"/>
                </a:lnTo>
                <a:lnTo>
                  <a:pt x="1021" y="939"/>
                </a:lnTo>
                <a:lnTo>
                  <a:pt x="1022" y="948"/>
                </a:lnTo>
                <a:lnTo>
                  <a:pt x="1023" y="956"/>
                </a:lnTo>
                <a:lnTo>
                  <a:pt x="1024" y="964"/>
                </a:lnTo>
                <a:lnTo>
                  <a:pt x="1025" y="972"/>
                </a:lnTo>
                <a:lnTo>
                  <a:pt x="1026" y="980"/>
                </a:lnTo>
                <a:lnTo>
                  <a:pt x="1028" y="988"/>
                </a:lnTo>
                <a:lnTo>
                  <a:pt x="1029" y="995"/>
                </a:lnTo>
                <a:lnTo>
                  <a:pt x="1030" y="1003"/>
                </a:lnTo>
                <a:lnTo>
                  <a:pt x="1031" y="1010"/>
                </a:lnTo>
                <a:lnTo>
                  <a:pt x="1033" y="1017"/>
                </a:lnTo>
                <a:lnTo>
                  <a:pt x="1034" y="1025"/>
                </a:lnTo>
                <a:lnTo>
                  <a:pt x="1035" y="1031"/>
                </a:lnTo>
                <a:lnTo>
                  <a:pt x="1037" y="1038"/>
                </a:lnTo>
                <a:lnTo>
                  <a:pt x="1039" y="1045"/>
                </a:lnTo>
                <a:lnTo>
                  <a:pt x="1040" y="1051"/>
                </a:lnTo>
                <a:lnTo>
                  <a:pt x="1042" y="1057"/>
                </a:lnTo>
                <a:lnTo>
                  <a:pt x="1044" y="1063"/>
                </a:lnTo>
                <a:lnTo>
                  <a:pt x="1046" y="1068"/>
                </a:lnTo>
                <a:lnTo>
                  <a:pt x="1048" y="1073"/>
                </a:lnTo>
                <a:lnTo>
                  <a:pt x="1050" y="1078"/>
                </a:lnTo>
                <a:lnTo>
                  <a:pt x="1052" y="1083"/>
                </a:lnTo>
                <a:lnTo>
                  <a:pt x="1054" y="1087"/>
                </a:lnTo>
                <a:lnTo>
                  <a:pt x="1056" y="1091"/>
                </a:lnTo>
                <a:lnTo>
                  <a:pt x="1059" y="1095"/>
                </a:lnTo>
                <a:lnTo>
                  <a:pt x="1061" y="1098"/>
                </a:lnTo>
                <a:lnTo>
                  <a:pt x="1064" y="1101"/>
                </a:lnTo>
                <a:lnTo>
                  <a:pt x="1064" y="1101"/>
                </a:lnTo>
                <a:lnTo>
                  <a:pt x="1064" y="1100"/>
                </a:lnTo>
                <a:lnTo>
                  <a:pt x="1064" y="1100"/>
                </a:lnTo>
                <a:lnTo>
                  <a:pt x="1064" y="1098"/>
                </a:lnTo>
                <a:lnTo>
                  <a:pt x="1063" y="1096"/>
                </a:lnTo>
                <a:lnTo>
                  <a:pt x="1063" y="1094"/>
                </a:lnTo>
                <a:lnTo>
                  <a:pt x="1062" y="1091"/>
                </a:lnTo>
                <a:lnTo>
                  <a:pt x="1062" y="1087"/>
                </a:lnTo>
                <a:lnTo>
                  <a:pt x="1061" y="1084"/>
                </a:lnTo>
                <a:lnTo>
                  <a:pt x="1061" y="1079"/>
                </a:lnTo>
                <a:lnTo>
                  <a:pt x="1060" y="1075"/>
                </a:lnTo>
                <a:lnTo>
                  <a:pt x="1059" y="1070"/>
                </a:lnTo>
                <a:lnTo>
                  <a:pt x="1058" y="1064"/>
                </a:lnTo>
                <a:lnTo>
                  <a:pt x="1058" y="1058"/>
                </a:lnTo>
                <a:lnTo>
                  <a:pt x="1057" y="1052"/>
                </a:lnTo>
                <a:lnTo>
                  <a:pt x="1056" y="1045"/>
                </a:lnTo>
                <a:lnTo>
                  <a:pt x="1055" y="1038"/>
                </a:lnTo>
                <a:lnTo>
                  <a:pt x="1053" y="1031"/>
                </a:lnTo>
                <a:lnTo>
                  <a:pt x="1052" y="1024"/>
                </a:lnTo>
                <a:lnTo>
                  <a:pt x="1051" y="1016"/>
                </a:lnTo>
                <a:lnTo>
                  <a:pt x="1050" y="1008"/>
                </a:lnTo>
                <a:lnTo>
                  <a:pt x="1049" y="1000"/>
                </a:lnTo>
                <a:lnTo>
                  <a:pt x="1047" y="991"/>
                </a:lnTo>
                <a:lnTo>
                  <a:pt x="1046" y="983"/>
                </a:lnTo>
                <a:lnTo>
                  <a:pt x="1045" y="974"/>
                </a:lnTo>
                <a:lnTo>
                  <a:pt x="1043" y="965"/>
                </a:lnTo>
                <a:lnTo>
                  <a:pt x="1042" y="956"/>
                </a:lnTo>
                <a:lnTo>
                  <a:pt x="1041" y="947"/>
                </a:lnTo>
                <a:lnTo>
                  <a:pt x="1039" y="937"/>
                </a:lnTo>
                <a:lnTo>
                  <a:pt x="1038" y="928"/>
                </a:lnTo>
                <a:lnTo>
                  <a:pt x="1036" y="918"/>
                </a:lnTo>
                <a:lnTo>
                  <a:pt x="1035" y="909"/>
                </a:lnTo>
                <a:lnTo>
                  <a:pt x="1034" y="899"/>
                </a:lnTo>
                <a:lnTo>
                  <a:pt x="1032" y="889"/>
                </a:lnTo>
                <a:lnTo>
                  <a:pt x="1031" y="880"/>
                </a:lnTo>
                <a:lnTo>
                  <a:pt x="1029" y="870"/>
                </a:lnTo>
                <a:lnTo>
                  <a:pt x="1028" y="862"/>
                </a:lnTo>
                <a:lnTo>
                  <a:pt x="1026" y="852"/>
                </a:lnTo>
                <a:lnTo>
                  <a:pt x="1025" y="842"/>
                </a:lnTo>
                <a:lnTo>
                  <a:pt x="1023" y="833"/>
                </a:lnTo>
                <a:lnTo>
                  <a:pt x="1022" y="824"/>
                </a:lnTo>
                <a:lnTo>
                  <a:pt x="1021" y="814"/>
                </a:lnTo>
                <a:lnTo>
                  <a:pt x="1019" y="805"/>
                </a:lnTo>
                <a:lnTo>
                  <a:pt x="1018" y="796"/>
                </a:lnTo>
                <a:lnTo>
                  <a:pt x="1016" y="788"/>
                </a:lnTo>
                <a:lnTo>
                  <a:pt x="1015" y="779"/>
                </a:lnTo>
                <a:lnTo>
                  <a:pt x="1014" y="771"/>
                </a:lnTo>
                <a:lnTo>
                  <a:pt x="1013" y="762"/>
                </a:lnTo>
                <a:lnTo>
                  <a:pt x="1011" y="755"/>
                </a:lnTo>
                <a:lnTo>
                  <a:pt x="1010" y="747"/>
                </a:lnTo>
                <a:lnTo>
                  <a:pt x="1009" y="739"/>
                </a:lnTo>
                <a:lnTo>
                  <a:pt x="1008" y="732"/>
                </a:lnTo>
                <a:lnTo>
                  <a:pt x="1007" y="725"/>
                </a:lnTo>
                <a:lnTo>
                  <a:pt x="1006" y="719"/>
                </a:lnTo>
                <a:lnTo>
                  <a:pt x="1005" y="713"/>
                </a:lnTo>
                <a:lnTo>
                  <a:pt x="1004" y="707"/>
                </a:lnTo>
                <a:lnTo>
                  <a:pt x="1004" y="707"/>
                </a:lnTo>
                <a:lnTo>
                  <a:pt x="1003" y="699"/>
                </a:lnTo>
                <a:lnTo>
                  <a:pt x="1002" y="691"/>
                </a:lnTo>
                <a:lnTo>
                  <a:pt x="1000" y="682"/>
                </a:lnTo>
                <a:lnTo>
                  <a:pt x="999" y="674"/>
                </a:lnTo>
                <a:lnTo>
                  <a:pt x="998" y="666"/>
                </a:lnTo>
                <a:lnTo>
                  <a:pt x="997" y="659"/>
                </a:lnTo>
                <a:lnTo>
                  <a:pt x="995" y="651"/>
                </a:lnTo>
                <a:lnTo>
                  <a:pt x="994" y="643"/>
                </a:lnTo>
                <a:lnTo>
                  <a:pt x="993" y="635"/>
                </a:lnTo>
                <a:lnTo>
                  <a:pt x="991" y="627"/>
                </a:lnTo>
                <a:lnTo>
                  <a:pt x="990" y="620"/>
                </a:lnTo>
                <a:lnTo>
                  <a:pt x="988" y="612"/>
                </a:lnTo>
                <a:lnTo>
                  <a:pt x="987" y="605"/>
                </a:lnTo>
                <a:lnTo>
                  <a:pt x="986" y="597"/>
                </a:lnTo>
                <a:lnTo>
                  <a:pt x="984" y="590"/>
                </a:lnTo>
                <a:lnTo>
                  <a:pt x="983" y="582"/>
                </a:lnTo>
                <a:lnTo>
                  <a:pt x="981" y="575"/>
                </a:lnTo>
                <a:lnTo>
                  <a:pt x="980" y="568"/>
                </a:lnTo>
                <a:lnTo>
                  <a:pt x="978" y="561"/>
                </a:lnTo>
                <a:lnTo>
                  <a:pt x="976" y="554"/>
                </a:lnTo>
                <a:lnTo>
                  <a:pt x="975" y="547"/>
                </a:lnTo>
                <a:lnTo>
                  <a:pt x="973" y="540"/>
                </a:lnTo>
                <a:lnTo>
                  <a:pt x="972" y="533"/>
                </a:lnTo>
                <a:lnTo>
                  <a:pt x="970" y="526"/>
                </a:lnTo>
                <a:lnTo>
                  <a:pt x="968" y="519"/>
                </a:lnTo>
                <a:lnTo>
                  <a:pt x="966" y="512"/>
                </a:lnTo>
                <a:lnTo>
                  <a:pt x="965" y="505"/>
                </a:lnTo>
                <a:lnTo>
                  <a:pt x="963" y="499"/>
                </a:lnTo>
                <a:lnTo>
                  <a:pt x="961" y="492"/>
                </a:lnTo>
                <a:lnTo>
                  <a:pt x="959" y="486"/>
                </a:lnTo>
                <a:lnTo>
                  <a:pt x="957" y="479"/>
                </a:lnTo>
                <a:lnTo>
                  <a:pt x="955" y="473"/>
                </a:lnTo>
                <a:lnTo>
                  <a:pt x="953" y="466"/>
                </a:lnTo>
                <a:lnTo>
                  <a:pt x="951" y="460"/>
                </a:lnTo>
                <a:lnTo>
                  <a:pt x="949" y="453"/>
                </a:lnTo>
                <a:lnTo>
                  <a:pt x="947" y="447"/>
                </a:lnTo>
                <a:lnTo>
                  <a:pt x="945" y="441"/>
                </a:lnTo>
                <a:lnTo>
                  <a:pt x="943" y="435"/>
                </a:lnTo>
                <a:lnTo>
                  <a:pt x="941" y="429"/>
                </a:lnTo>
                <a:lnTo>
                  <a:pt x="938" y="423"/>
                </a:lnTo>
                <a:lnTo>
                  <a:pt x="936" y="417"/>
                </a:lnTo>
                <a:lnTo>
                  <a:pt x="934" y="411"/>
                </a:lnTo>
                <a:lnTo>
                  <a:pt x="931" y="405"/>
                </a:lnTo>
                <a:lnTo>
                  <a:pt x="929" y="399"/>
                </a:lnTo>
                <a:lnTo>
                  <a:pt x="926" y="393"/>
                </a:lnTo>
                <a:lnTo>
                  <a:pt x="924" y="387"/>
                </a:lnTo>
                <a:lnTo>
                  <a:pt x="921" y="382"/>
                </a:lnTo>
                <a:lnTo>
                  <a:pt x="919" y="376"/>
                </a:lnTo>
                <a:lnTo>
                  <a:pt x="916" y="371"/>
                </a:lnTo>
                <a:lnTo>
                  <a:pt x="913" y="365"/>
                </a:lnTo>
                <a:lnTo>
                  <a:pt x="911" y="359"/>
                </a:lnTo>
                <a:lnTo>
                  <a:pt x="908" y="354"/>
                </a:lnTo>
                <a:lnTo>
                  <a:pt x="905" y="349"/>
                </a:lnTo>
                <a:lnTo>
                  <a:pt x="902" y="343"/>
                </a:lnTo>
                <a:lnTo>
                  <a:pt x="899" y="338"/>
                </a:lnTo>
                <a:lnTo>
                  <a:pt x="896" y="333"/>
                </a:lnTo>
                <a:lnTo>
                  <a:pt x="893" y="327"/>
                </a:lnTo>
                <a:lnTo>
                  <a:pt x="890" y="322"/>
                </a:lnTo>
                <a:lnTo>
                  <a:pt x="887" y="317"/>
                </a:lnTo>
                <a:lnTo>
                  <a:pt x="884" y="312"/>
                </a:lnTo>
                <a:lnTo>
                  <a:pt x="881" y="307"/>
                </a:lnTo>
                <a:lnTo>
                  <a:pt x="877" y="302"/>
                </a:lnTo>
                <a:lnTo>
                  <a:pt x="874" y="297"/>
                </a:lnTo>
                <a:lnTo>
                  <a:pt x="871" y="292"/>
                </a:lnTo>
                <a:lnTo>
                  <a:pt x="867" y="287"/>
                </a:lnTo>
                <a:lnTo>
                  <a:pt x="864" y="283"/>
                </a:lnTo>
                <a:lnTo>
                  <a:pt x="860" y="278"/>
                </a:lnTo>
                <a:lnTo>
                  <a:pt x="856" y="273"/>
                </a:lnTo>
                <a:lnTo>
                  <a:pt x="853" y="268"/>
                </a:lnTo>
                <a:lnTo>
                  <a:pt x="849" y="264"/>
                </a:lnTo>
                <a:lnTo>
                  <a:pt x="845" y="259"/>
                </a:lnTo>
                <a:lnTo>
                  <a:pt x="841" y="255"/>
                </a:lnTo>
                <a:lnTo>
                  <a:pt x="837" y="250"/>
                </a:lnTo>
                <a:lnTo>
                  <a:pt x="833" y="246"/>
                </a:lnTo>
                <a:lnTo>
                  <a:pt x="829" y="241"/>
                </a:lnTo>
                <a:lnTo>
                  <a:pt x="825" y="237"/>
                </a:lnTo>
                <a:lnTo>
                  <a:pt x="821" y="232"/>
                </a:lnTo>
                <a:lnTo>
                  <a:pt x="817" y="228"/>
                </a:lnTo>
                <a:lnTo>
                  <a:pt x="812" y="224"/>
                </a:lnTo>
                <a:lnTo>
                  <a:pt x="808" y="220"/>
                </a:lnTo>
                <a:lnTo>
                  <a:pt x="803" y="215"/>
                </a:lnTo>
                <a:lnTo>
                  <a:pt x="799" y="211"/>
                </a:lnTo>
                <a:lnTo>
                  <a:pt x="794" y="207"/>
                </a:lnTo>
                <a:lnTo>
                  <a:pt x="789" y="203"/>
                </a:lnTo>
                <a:lnTo>
                  <a:pt x="785" y="199"/>
                </a:lnTo>
                <a:lnTo>
                  <a:pt x="780" y="195"/>
                </a:lnTo>
                <a:lnTo>
                  <a:pt x="775" y="191"/>
                </a:lnTo>
                <a:lnTo>
                  <a:pt x="770" y="187"/>
                </a:lnTo>
                <a:lnTo>
                  <a:pt x="765" y="183"/>
                </a:lnTo>
                <a:lnTo>
                  <a:pt x="760" y="179"/>
                </a:lnTo>
                <a:lnTo>
                  <a:pt x="755" y="176"/>
                </a:lnTo>
                <a:lnTo>
                  <a:pt x="749" y="172"/>
                </a:lnTo>
                <a:lnTo>
                  <a:pt x="744" y="168"/>
                </a:lnTo>
                <a:lnTo>
                  <a:pt x="738" y="165"/>
                </a:lnTo>
                <a:lnTo>
                  <a:pt x="733" y="161"/>
                </a:lnTo>
                <a:lnTo>
                  <a:pt x="727" y="157"/>
                </a:lnTo>
                <a:lnTo>
                  <a:pt x="722" y="154"/>
                </a:lnTo>
                <a:lnTo>
                  <a:pt x="716" y="150"/>
                </a:lnTo>
                <a:lnTo>
                  <a:pt x="710" y="147"/>
                </a:lnTo>
                <a:lnTo>
                  <a:pt x="704" y="143"/>
                </a:lnTo>
                <a:lnTo>
                  <a:pt x="698" y="140"/>
                </a:lnTo>
                <a:lnTo>
                  <a:pt x="692" y="136"/>
                </a:lnTo>
                <a:lnTo>
                  <a:pt x="686" y="133"/>
                </a:lnTo>
                <a:lnTo>
                  <a:pt x="680" y="130"/>
                </a:lnTo>
                <a:lnTo>
                  <a:pt x="673" y="126"/>
                </a:lnTo>
                <a:lnTo>
                  <a:pt x="667" y="123"/>
                </a:lnTo>
                <a:lnTo>
                  <a:pt x="660" y="120"/>
                </a:lnTo>
                <a:lnTo>
                  <a:pt x="654" y="117"/>
                </a:lnTo>
                <a:lnTo>
                  <a:pt x="647" y="113"/>
                </a:lnTo>
                <a:lnTo>
                  <a:pt x="640" y="110"/>
                </a:lnTo>
                <a:lnTo>
                  <a:pt x="633" y="107"/>
                </a:lnTo>
                <a:lnTo>
                  <a:pt x="626" y="104"/>
                </a:lnTo>
                <a:lnTo>
                  <a:pt x="619" y="101"/>
                </a:lnTo>
                <a:lnTo>
                  <a:pt x="612" y="98"/>
                </a:lnTo>
                <a:lnTo>
                  <a:pt x="605" y="95"/>
                </a:lnTo>
                <a:lnTo>
                  <a:pt x="598" y="92"/>
                </a:lnTo>
                <a:lnTo>
                  <a:pt x="590" y="89"/>
                </a:lnTo>
                <a:lnTo>
                  <a:pt x="583" y="86"/>
                </a:lnTo>
                <a:lnTo>
                  <a:pt x="583" y="86"/>
                </a:lnTo>
                <a:lnTo>
                  <a:pt x="577" y="83"/>
                </a:lnTo>
                <a:lnTo>
                  <a:pt x="572" y="80"/>
                </a:lnTo>
                <a:lnTo>
                  <a:pt x="566" y="77"/>
                </a:lnTo>
                <a:lnTo>
                  <a:pt x="560" y="73"/>
                </a:lnTo>
                <a:lnTo>
                  <a:pt x="555" y="70"/>
                </a:lnTo>
                <a:lnTo>
                  <a:pt x="549" y="67"/>
                </a:lnTo>
                <a:lnTo>
                  <a:pt x="543" y="63"/>
                </a:lnTo>
                <a:lnTo>
                  <a:pt x="537" y="60"/>
                </a:lnTo>
                <a:lnTo>
                  <a:pt x="531" y="57"/>
                </a:lnTo>
                <a:lnTo>
                  <a:pt x="525" y="53"/>
                </a:lnTo>
                <a:lnTo>
                  <a:pt x="519" y="50"/>
                </a:lnTo>
                <a:lnTo>
                  <a:pt x="513" y="47"/>
                </a:lnTo>
                <a:lnTo>
                  <a:pt x="506" y="44"/>
                </a:lnTo>
                <a:lnTo>
                  <a:pt x="500" y="41"/>
                </a:lnTo>
                <a:lnTo>
                  <a:pt x="494" y="38"/>
                </a:lnTo>
                <a:lnTo>
                  <a:pt x="488" y="35"/>
                </a:lnTo>
                <a:lnTo>
                  <a:pt x="481" y="32"/>
                </a:lnTo>
                <a:lnTo>
                  <a:pt x="475" y="29"/>
                </a:lnTo>
                <a:lnTo>
                  <a:pt x="468" y="26"/>
                </a:lnTo>
                <a:lnTo>
                  <a:pt x="462" y="24"/>
                </a:lnTo>
                <a:lnTo>
                  <a:pt x="455" y="21"/>
                </a:lnTo>
                <a:lnTo>
                  <a:pt x="449" y="19"/>
                </a:lnTo>
                <a:lnTo>
                  <a:pt x="442" y="17"/>
                </a:lnTo>
                <a:lnTo>
                  <a:pt x="435" y="14"/>
                </a:lnTo>
                <a:lnTo>
                  <a:pt x="429" y="12"/>
                </a:lnTo>
                <a:lnTo>
                  <a:pt x="422" y="11"/>
                </a:lnTo>
                <a:lnTo>
                  <a:pt x="416" y="9"/>
                </a:lnTo>
                <a:lnTo>
                  <a:pt x="409" y="7"/>
                </a:lnTo>
                <a:lnTo>
                  <a:pt x="402" y="6"/>
                </a:lnTo>
                <a:lnTo>
                  <a:pt x="395" y="4"/>
                </a:lnTo>
                <a:lnTo>
                  <a:pt x="389" y="3"/>
                </a:lnTo>
                <a:lnTo>
                  <a:pt x="382" y="2"/>
                </a:lnTo>
                <a:lnTo>
                  <a:pt x="375" y="2"/>
                </a:lnTo>
                <a:lnTo>
                  <a:pt x="369" y="1"/>
                </a:lnTo>
                <a:lnTo>
                  <a:pt x="362" y="1"/>
                </a:lnTo>
                <a:lnTo>
                  <a:pt x="355" y="0"/>
                </a:lnTo>
                <a:lnTo>
                  <a:pt x="349" y="0"/>
                </a:lnTo>
                <a:lnTo>
                  <a:pt x="342" y="1"/>
                </a:lnTo>
                <a:lnTo>
                  <a:pt x="335" y="1"/>
                </a:lnTo>
                <a:lnTo>
                  <a:pt x="329" y="2"/>
                </a:lnTo>
                <a:lnTo>
                  <a:pt x="322" y="3"/>
                </a:lnTo>
                <a:lnTo>
                  <a:pt x="316" y="4"/>
                </a:lnTo>
                <a:lnTo>
                  <a:pt x="309" y="6"/>
                </a:lnTo>
                <a:lnTo>
                  <a:pt x="303" y="7"/>
                </a:lnTo>
                <a:lnTo>
                  <a:pt x="296" y="9"/>
                </a:lnTo>
                <a:lnTo>
                  <a:pt x="290" y="11"/>
                </a:lnTo>
                <a:lnTo>
                  <a:pt x="283" y="14"/>
                </a:lnTo>
                <a:lnTo>
                  <a:pt x="277" y="17"/>
                </a:lnTo>
                <a:lnTo>
                  <a:pt x="270" y="20"/>
                </a:lnTo>
                <a:lnTo>
                  <a:pt x="270" y="20"/>
                </a:lnTo>
                <a:lnTo>
                  <a:pt x="261" y="25"/>
                </a:lnTo>
                <a:lnTo>
                  <a:pt x="253" y="31"/>
                </a:lnTo>
                <a:lnTo>
                  <a:pt x="247" y="37"/>
                </a:lnTo>
                <a:lnTo>
                  <a:pt x="242" y="42"/>
                </a:lnTo>
                <a:lnTo>
                  <a:pt x="237" y="48"/>
                </a:lnTo>
                <a:lnTo>
                  <a:pt x="234" y="53"/>
                </a:lnTo>
                <a:lnTo>
                  <a:pt x="231" y="58"/>
                </a:lnTo>
                <a:lnTo>
                  <a:pt x="228" y="63"/>
                </a:lnTo>
                <a:lnTo>
                  <a:pt x="226" y="66"/>
                </a:lnTo>
                <a:lnTo>
                  <a:pt x="223" y="70"/>
                </a:lnTo>
                <a:lnTo>
                  <a:pt x="220" y="72"/>
                </a:lnTo>
                <a:lnTo>
                  <a:pt x="217" y="74"/>
                </a:lnTo>
                <a:lnTo>
                  <a:pt x="213" y="74"/>
                </a:lnTo>
                <a:lnTo>
                  <a:pt x="213" y="74"/>
                </a:lnTo>
                <a:lnTo>
                  <a:pt x="208" y="72"/>
                </a:lnTo>
                <a:lnTo>
                  <a:pt x="203" y="67"/>
                </a:lnTo>
                <a:lnTo>
                  <a:pt x="200" y="60"/>
                </a:lnTo>
                <a:lnTo>
                  <a:pt x="198" y="51"/>
                </a:lnTo>
                <a:lnTo>
                  <a:pt x="197" y="42"/>
                </a:lnTo>
                <a:lnTo>
                  <a:pt x="196" y="34"/>
                </a:lnTo>
                <a:lnTo>
                  <a:pt x="196" y="27"/>
                </a:lnTo>
                <a:lnTo>
                  <a:pt x="196" y="22"/>
                </a:lnTo>
                <a:lnTo>
                  <a:pt x="196" y="20"/>
                </a:lnTo>
                <a:lnTo>
                  <a:pt x="196" y="20"/>
                </a:lnTo>
                <a:lnTo>
                  <a:pt x="185" y="18"/>
                </a:lnTo>
                <a:lnTo>
                  <a:pt x="175" y="16"/>
                </a:lnTo>
                <a:lnTo>
                  <a:pt x="166" y="13"/>
                </a:lnTo>
                <a:lnTo>
                  <a:pt x="166" y="13"/>
                </a:lnTo>
                <a:lnTo>
                  <a:pt x="166" y="21"/>
                </a:lnTo>
                <a:lnTo>
                  <a:pt x="167" y="30"/>
                </a:lnTo>
                <a:lnTo>
                  <a:pt x="168" y="39"/>
                </a:lnTo>
                <a:lnTo>
                  <a:pt x="169" y="47"/>
                </a:lnTo>
                <a:lnTo>
                  <a:pt x="170" y="56"/>
                </a:lnTo>
                <a:lnTo>
                  <a:pt x="171" y="65"/>
                </a:lnTo>
                <a:lnTo>
                  <a:pt x="171" y="65"/>
                </a:lnTo>
                <a:lnTo>
                  <a:pt x="165" y="59"/>
                </a:lnTo>
                <a:lnTo>
                  <a:pt x="161" y="55"/>
                </a:lnTo>
                <a:lnTo>
                  <a:pt x="155" y="51"/>
                </a:lnTo>
                <a:lnTo>
                  <a:pt x="150" y="48"/>
                </a:lnTo>
                <a:lnTo>
                  <a:pt x="144" y="45"/>
                </a:lnTo>
                <a:lnTo>
                  <a:pt x="138" y="42"/>
                </a:lnTo>
                <a:lnTo>
                  <a:pt x="132" y="41"/>
                </a:lnTo>
                <a:lnTo>
                  <a:pt x="126" y="39"/>
                </a:lnTo>
                <a:lnTo>
                  <a:pt x="120" y="38"/>
                </a:lnTo>
                <a:lnTo>
                  <a:pt x="114" y="38"/>
                </a:lnTo>
                <a:lnTo>
                  <a:pt x="108" y="38"/>
                </a:lnTo>
                <a:lnTo>
                  <a:pt x="102" y="38"/>
                </a:lnTo>
                <a:lnTo>
                  <a:pt x="96" y="39"/>
                </a:lnTo>
                <a:lnTo>
                  <a:pt x="90" y="40"/>
                </a:lnTo>
                <a:lnTo>
                  <a:pt x="84" y="42"/>
                </a:lnTo>
                <a:lnTo>
                  <a:pt x="78" y="43"/>
                </a:lnTo>
                <a:lnTo>
                  <a:pt x="71" y="46"/>
                </a:lnTo>
                <a:lnTo>
                  <a:pt x="66" y="48"/>
                </a:lnTo>
                <a:lnTo>
                  <a:pt x="60" y="51"/>
                </a:lnTo>
                <a:lnTo>
                  <a:pt x="54" y="54"/>
                </a:lnTo>
                <a:lnTo>
                  <a:pt x="48" y="57"/>
                </a:lnTo>
                <a:lnTo>
                  <a:pt x="43" y="60"/>
                </a:lnTo>
                <a:lnTo>
                  <a:pt x="37" y="64"/>
                </a:lnTo>
                <a:lnTo>
                  <a:pt x="32" y="68"/>
                </a:lnTo>
                <a:lnTo>
                  <a:pt x="27" y="72"/>
                </a:lnTo>
                <a:lnTo>
                  <a:pt x="22" y="76"/>
                </a:lnTo>
                <a:lnTo>
                  <a:pt x="17" y="80"/>
                </a:lnTo>
                <a:lnTo>
                  <a:pt x="12" y="84"/>
                </a:lnTo>
                <a:lnTo>
                  <a:pt x="8" y="89"/>
                </a:lnTo>
                <a:lnTo>
                  <a:pt x="3" y="93"/>
                </a:lnTo>
                <a:lnTo>
                  <a:pt x="0" y="98"/>
                </a:lnTo>
                <a:lnTo>
                  <a:pt x="0" y="98"/>
                </a:lnTo>
                <a:lnTo>
                  <a:pt x="4" y="107"/>
                </a:lnTo>
                <a:lnTo>
                  <a:pt x="8" y="115"/>
                </a:lnTo>
                <a:lnTo>
                  <a:pt x="12" y="123"/>
                </a:lnTo>
                <a:lnTo>
                  <a:pt x="16" y="131"/>
                </a:lnTo>
                <a:lnTo>
                  <a:pt x="16" y="131"/>
                </a:lnTo>
                <a:lnTo>
                  <a:pt x="21" y="127"/>
                </a:lnTo>
                <a:lnTo>
                  <a:pt x="26" y="123"/>
                </a:lnTo>
                <a:lnTo>
                  <a:pt x="31" y="119"/>
                </a:lnTo>
                <a:lnTo>
                  <a:pt x="36" y="116"/>
                </a:lnTo>
                <a:lnTo>
                  <a:pt x="41" y="112"/>
                </a:lnTo>
                <a:lnTo>
                  <a:pt x="46" y="109"/>
                </a:lnTo>
                <a:lnTo>
                  <a:pt x="51" y="106"/>
                </a:lnTo>
                <a:lnTo>
                  <a:pt x="56" y="103"/>
                </a:lnTo>
                <a:lnTo>
                  <a:pt x="61" y="100"/>
                </a:lnTo>
                <a:lnTo>
                  <a:pt x="67" y="98"/>
                </a:lnTo>
                <a:lnTo>
                  <a:pt x="72" y="95"/>
                </a:lnTo>
                <a:lnTo>
                  <a:pt x="77" y="93"/>
                </a:lnTo>
                <a:lnTo>
                  <a:pt x="83" y="91"/>
                </a:lnTo>
                <a:lnTo>
                  <a:pt x="88" y="90"/>
                </a:lnTo>
                <a:lnTo>
                  <a:pt x="93" y="89"/>
                </a:lnTo>
                <a:lnTo>
                  <a:pt x="98" y="88"/>
                </a:lnTo>
                <a:lnTo>
                  <a:pt x="104" y="87"/>
                </a:lnTo>
                <a:lnTo>
                  <a:pt x="109" y="87"/>
                </a:lnTo>
                <a:lnTo>
                  <a:pt x="114" y="87"/>
                </a:lnTo>
                <a:lnTo>
                  <a:pt x="119" y="87"/>
                </a:lnTo>
                <a:lnTo>
                  <a:pt x="123" y="87"/>
                </a:lnTo>
                <a:lnTo>
                  <a:pt x="128" y="88"/>
                </a:lnTo>
                <a:lnTo>
                  <a:pt x="133" y="90"/>
                </a:lnTo>
                <a:lnTo>
                  <a:pt x="137" y="91"/>
                </a:lnTo>
                <a:lnTo>
                  <a:pt x="141" y="93"/>
                </a:lnTo>
                <a:lnTo>
                  <a:pt x="145" y="96"/>
                </a:lnTo>
                <a:lnTo>
                  <a:pt x="149" y="99"/>
                </a:lnTo>
                <a:lnTo>
                  <a:pt x="153" y="102"/>
                </a:lnTo>
                <a:lnTo>
                  <a:pt x="156" y="106"/>
                </a:lnTo>
                <a:lnTo>
                  <a:pt x="159" y="110"/>
                </a:lnTo>
                <a:lnTo>
                  <a:pt x="161" y="115"/>
                </a:lnTo>
                <a:lnTo>
                  <a:pt x="164" y="120"/>
                </a:lnTo>
                <a:lnTo>
                  <a:pt x="167" y="126"/>
                </a:lnTo>
                <a:lnTo>
                  <a:pt x="169" y="132"/>
                </a:lnTo>
                <a:lnTo>
                  <a:pt x="171" y="139"/>
                </a:lnTo>
                <a:lnTo>
                  <a:pt x="172" y="146"/>
                </a:lnTo>
                <a:lnTo>
                  <a:pt x="174" y="153"/>
                </a:lnTo>
                <a:lnTo>
                  <a:pt x="175" y="162"/>
                </a:lnTo>
                <a:lnTo>
                  <a:pt x="175" y="162"/>
                </a:lnTo>
                <a:lnTo>
                  <a:pt x="176" y="175"/>
                </a:lnTo>
                <a:lnTo>
                  <a:pt x="177" y="186"/>
                </a:lnTo>
                <a:lnTo>
                  <a:pt x="179" y="197"/>
                </a:lnTo>
                <a:lnTo>
                  <a:pt x="180" y="206"/>
                </a:lnTo>
                <a:lnTo>
                  <a:pt x="182" y="214"/>
                </a:lnTo>
                <a:lnTo>
                  <a:pt x="183" y="222"/>
                </a:lnTo>
                <a:lnTo>
                  <a:pt x="184" y="229"/>
                </a:lnTo>
                <a:lnTo>
                  <a:pt x="185" y="235"/>
                </a:lnTo>
                <a:lnTo>
                  <a:pt x="185" y="240"/>
                </a:lnTo>
                <a:lnTo>
                  <a:pt x="185" y="245"/>
                </a:lnTo>
                <a:lnTo>
                  <a:pt x="184" y="250"/>
                </a:lnTo>
                <a:lnTo>
                  <a:pt x="183" y="254"/>
                </a:lnTo>
                <a:lnTo>
                  <a:pt x="182" y="259"/>
                </a:lnTo>
                <a:lnTo>
                  <a:pt x="179" y="263"/>
                </a:lnTo>
                <a:lnTo>
                  <a:pt x="177" y="267"/>
                </a:lnTo>
                <a:lnTo>
                  <a:pt x="173" y="271"/>
                </a:lnTo>
                <a:lnTo>
                  <a:pt x="173" y="271"/>
                </a:lnTo>
                <a:lnTo>
                  <a:pt x="167" y="278"/>
                </a:lnTo>
                <a:lnTo>
                  <a:pt x="161" y="285"/>
                </a:lnTo>
                <a:lnTo>
                  <a:pt x="153" y="292"/>
                </a:lnTo>
                <a:lnTo>
                  <a:pt x="146" y="299"/>
                </a:lnTo>
                <a:lnTo>
                  <a:pt x="138" y="306"/>
                </a:lnTo>
                <a:lnTo>
                  <a:pt x="131" y="312"/>
                </a:lnTo>
                <a:lnTo>
                  <a:pt x="124" y="318"/>
                </a:lnTo>
                <a:lnTo>
                  <a:pt x="119" y="323"/>
                </a:lnTo>
                <a:lnTo>
                  <a:pt x="114" y="326"/>
                </a:lnTo>
                <a:lnTo>
                  <a:pt x="111" y="329"/>
                </a:lnTo>
                <a:lnTo>
                  <a:pt x="110" y="330"/>
                </a:lnTo>
                <a:lnTo>
                  <a:pt x="110" y="330"/>
                </a:lnTo>
                <a:lnTo>
                  <a:pt x="114" y="335"/>
                </a:lnTo>
                <a:lnTo>
                  <a:pt x="118" y="340"/>
                </a:lnTo>
                <a:lnTo>
                  <a:pt x="122" y="345"/>
                </a:lnTo>
                <a:lnTo>
                  <a:pt x="122" y="345"/>
                </a:lnTo>
                <a:lnTo>
                  <a:pt x="125" y="341"/>
                </a:lnTo>
                <a:lnTo>
                  <a:pt x="129" y="338"/>
                </a:lnTo>
                <a:lnTo>
                  <a:pt x="134" y="334"/>
                </a:lnTo>
                <a:lnTo>
                  <a:pt x="139" y="330"/>
                </a:lnTo>
                <a:lnTo>
                  <a:pt x="145" y="326"/>
                </a:lnTo>
                <a:lnTo>
                  <a:pt x="151" y="322"/>
                </a:lnTo>
                <a:lnTo>
                  <a:pt x="157" y="318"/>
                </a:lnTo>
                <a:lnTo>
                  <a:pt x="162" y="315"/>
                </a:lnTo>
                <a:lnTo>
                  <a:pt x="169" y="313"/>
                </a:lnTo>
                <a:lnTo>
                  <a:pt x="175" y="311"/>
                </a:lnTo>
                <a:lnTo>
                  <a:pt x="182" y="309"/>
                </a:lnTo>
                <a:lnTo>
                  <a:pt x="188" y="309"/>
                </a:lnTo>
                <a:lnTo>
                  <a:pt x="194" y="309"/>
                </a:lnTo>
                <a:lnTo>
                  <a:pt x="199" y="311"/>
                </a:lnTo>
                <a:lnTo>
                  <a:pt x="204" y="313"/>
                </a:lnTo>
                <a:lnTo>
                  <a:pt x="209" y="317"/>
                </a:lnTo>
                <a:lnTo>
                  <a:pt x="213" y="323"/>
                </a:lnTo>
                <a:lnTo>
                  <a:pt x="213" y="323"/>
                </a:lnTo>
                <a:lnTo>
                  <a:pt x="219" y="317"/>
                </a:lnTo>
                <a:lnTo>
                  <a:pt x="226" y="312"/>
                </a:lnTo>
                <a:lnTo>
                  <a:pt x="233" y="306"/>
                </a:lnTo>
                <a:lnTo>
                  <a:pt x="240" y="300"/>
                </a:lnTo>
                <a:lnTo>
                  <a:pt x="247" y="294"/>
                </a:lnTo>
                <a:lnTo>
                  <a:pt x="254" y="288"/>
                </a:lnTo>
                <a:lnTo>
                  <a:pt x="261" y="282"/>
                </a:lnTo>
                <a:lnTo>
                  <a:pt x="261" y="282"/>
                </a:lnTo>
                <a:lnTo>
                  <a:pt x="261" y="282"/>
                </a:lnTo>
                <a:lnTo>
                  <a:pt x="260" y="280"/>
                </a:lnTo>
                <a:lnTo>
                  <a:pt x="259" y="277"/>
                </a:lnTo>
                <a:lnTo>
                  <a:pt x="257" y="273"/>
                </a:lnTo>
                <a:lnTo>
                  <a:pt x="255" y="268"/>
                </a:lnTo>
                <a:lnTo>
                  <a:pt x="253" y="262"/>
                </a:lnTo>
                <a:lnTo>
                  <a:pt x="251" y="256"/>
                </a:lnTo>
                <a:lnTo>
                  <a:pt x="249" y="249"/>
                </a:lnTo>
                <a:lnTo>
                  <a:pt x="246" y="241"/>
                </a:lnTo>
                <a:lnTo>
                  <a:pt x="244" y="233"/>
                </a:lnTo>
                <a:lnTo>
                  <a:pt x="241" y="224"/>
                </a:lnTo>
                <a:lnTo>
                  <a:pt x="239" y="215"/>
                </a:lnTo>
                <a:lnTo>
                  <a:pt x="237" y="206"/>
                </a:lnTo>
                <a:lnTo>
                  <a:pt x="236" y="197"/>
                </a:lnTo>
                <a:lnTo>
                  <a:pt x="234" y="187"/>
                </a:lnTo>
                <a:lnTo>
                  <a:pt x="233" y="178"/>
                </a:lnTo>
                <a:lnTo>
                  <a:pt x="233" y="169"/>
                </a:lnTo>
                <a:lnTo>
                  <a:pt x="233" y="160"/>
                </a:lnTo>
                <a:lnTo>
                  <a:pt x="233" y="152"/>
                </a:lnTo>
                <a:lnTo>
                  <a:pt x="235" y="143"/>
                </a:lnTo>
                <a:lnTo>
                  <a:pt x="237" y="136"/>
                </a:lnTo>
                <a:lnTo>
                  <a:pt x="239" y="128"/>
                </a:lnTo>
                <a:lnTo>
                  <a:pt x="239" y="128"/>
                </a:lnTo>
                <a:lnTo>
                  <a:pt x="239" y="128"/>
                </a:lnTo>
              </a:path>
            </a:pathLst>
          </a:custGeom>
          <a:solidFill>
            <a:srgbClr val="715EFD"/>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35" name="Freeform 39"/>
          <p:cNvSpPr>
            <a:spLocks/>
          </p:cNvSpPr>
          <p:nvPr/>
        </p:nvSpPr>
        <p:spPr bwMode="auto">
          <a:xfrm>
            <a:off x="5694364" y="2660651"/>
            <a:ext cx="198437" cy="379413"/>
          </a:xfrm>
          <a:custGeom>
            <a:avLst/>
            <a:gdLst/>
            <a:ahLst/>
            <a:cxnLst>
              <a:cxn ang="0">
                <a:pos x="45" y="126"/>
              </a:cxn>
              <a:cxn ang="0">
                <a:pos x="39" y="141"/>
              </a:cxn>
              <a:cxn ang="0">
                <a:pos x="31" y="155"/>
              </a:cxn>
              <a:cxn ang="0">
                <a:pos x="21" y="167"/>
              </a:cxn>
              <a:cxn ang="0">
                <a:pos x="8" y="177"/>
              </a:cxn>
              <a:cxn ang="0">
                <a:pos x="0" y="180"/>
              </a:cxn>
              <a:cxn ang="0">
                <a:pos x="2" y="190"/>
              </a:cxn>
              <a:cxn ang="0">
                <a:pos x="2" y="195"/>
              </a:cxn>
              <a:cxn ang="0">
                <a:pos x="21" y="194"/>
              </a:cxn>
              <a:cxn ang="0">
                <a:pos x="38" y="201"/>
              </a:cxn>
              <a:cxn ang="0">
                <a:pos x="40" y="199"/>
              </a:cxn>
              <a:cxn ang="0">
                <a:pos x="44" y="194"/>
              </a:cxn>
              <a:cxn ang="0">
                <a:pos x="37" y="189"/>
              </a:cxn>
              <a:cxn ang="0">
                <a:pos x="30" y="180"/>
              </a:cxn>
              <a:cxn ang="0">
                <a:pos x="32" y="175"/>
              </a:cxn>
              <a:cxn ang="0">
                <a:pos x="41" y="172"/>
              </a:cxn>
              <a:cxn ang="0">
                <a:pos x="55" y="173"/>
              </a:cxn>
              <a:cxn ang="0">
                <a:pos x="61" y="169"/>
              </a:cxn>
              <a:cxn ang="0">
                <a:pos x="68" y="164"/>
              </a:cxn>
              <a:cxn ang="0">
                <a:pos x="68" y="162"/>
              </a:cxn>
              <a:cxn ang="0">
                <a:pos x="64" y="162"/>
              </a:cxn>
              <a:cxn ang="0">
                <a:pos x="57" y="163"/>
              </a:cxn>
              <a:cxn ang="0">
                <a:pos x="51" y="164"/>
              </a:cxn>
              <a:cxn ang="0">
                <a:pos x="46" y="163"/>
              </a:cxn>
              <a:cxn ang="0">
                <a:pos x="44" y="159"/>
              </a:cxn>
              <a:cxn ang="0">
                <a:pos x="46" y="152"/>
              </a:cxn>
              <a:cxn ang="0">
                <a:pos x="55" y="133"/>
              </a:cxn>
              <a:cxn ang="0">
                <a:pos x="64" y="116"/>
              </a:cxn>
              <a:cxn ang="0">
                <a:pos x="66" y="113"/>
              </a:cxn>
              <a:cxn ang="0">
                <a:pos x="71" y="132"/>
              </a:cxn>
              <a:cxn ang="0">
                <a:pos x="77" y="150"/>
              </a:cxn>
              <a:cxn ang="0">
                <a:pos x="81" y="148"/>
              </a:cxn>
              <a:cxn ang="0">
                <a:pos x="88" y="143"/>
              </a:cxn>
              <a:cxn ang="0">
                <a:pos x="87" y="135"/>
              </a:cxn>
              <a:cxn ang="0">
                <a:pos x="85" y="119"/>
              </a:cxn>
              <a:cxn ang="0">
                <a:pos x="84" y="104"/>
              </a:cxn>
              <a:cxn ang="0">
                <a:pos x="85" y="90"/>
              </a:cxn>
              <a:cxn ang="0">
                <a:pos x="86" y="76"/>
              </a:cxn>
              <a:cxn ang="0">
                <a:pos x="89" y="63"/>
              </a:cxn>
              <a:cxn ang="0">
                <a:pos x="93" y="50"/>
              </a:cxn>
              <a:cxn ang="0">
                <a:pos x="97" y="36"/>
              </a:cxn>
              <a:cxn ang="0">
                <a:pos x="102" y="21"/>
              </a:cxn>
              <a:cxn ang="0">
                <a:pos x="105" y="13"/>
              </a:cxn>
              <a:cxn ang="0">
                <a:pos x="96" y="4"/>
              </a:cxn>
              <a:cxn ang="0">
                <a:pos x="92" y="0"/>
              </a:cxn>
              <a:cxn ang="0">
                <a:pos x="85" y="9"/>
              </a:cxn>
              <a:cxn ang="0">
                <a:pos x="79" y="21"/>
              </a:cxn>
              <a:cxn ang="0">
                <a:pos x="73" y="36"/>
              </a:cxn>
              <a:cxn ang="0">
                <a:pos x="67" y="52"/>
              </a:cxn>
              <a:cxn ang="0">
                <a:pos x="62" y="69"/>
              </a:cxn>
              <a:cxn ang="0">
                <a:pos x="57" y="85"/>
              </a:cxn>
              <a:cxn ang="0">
                <a:pos x="53" y="100"/>
              </a:cxn>
              <a:cxn ang="0">
                <a:pos x="49" y="113"/>
              </a:cxn>
              <a:cxn ang="0">
                <a:pos x="48" y="118"/>
              </a:cxn>
            </a:cxnLst>
            <a:rect l="0" t="0" r="r" b="b"/>
            <a:pathLst>
              <a:path w="106" h="202">
                <a:moveTo>
                  <a:pt x="48" y="118"/>
                </a:moveTo>
                <a:lnTo>
                  <a:pt x="45" y="126"/>
                </a:lnTo>
                <a:lnTo>
                  <a:pt x="43" y="133"/>
                </a:lnTo>
                <a:lnTo>
                  <a:pt x="39" y="141"/>
                </a:lnTo>
                <a:lnTo>
                  <a:pt x="35" y="148"/>
                </a:lnTo>
                <a:lnTo>
                  <a:pt x="31" y="155"/>
                </a:lnTo>
                <a:lnTo>
                  <a:pt x="26" y="162"/>
                </a:lnTo>
                <a:lnTo>
                  <a:pt x="21" y="167"/>
                </a:lnTo>
                <a:lnTo>
                  <a:pt x="14" y="172"/>
                </a:lnTo>
                <a:lnTo>
                  <a:pt x="8" y="177"/>
                </a:lnTo>
                <a:lnTo>
                  <a:pt x="0" y="180"/>
                </a:lnTo>
                <a:lnTo>
                  <a:pt x="0" y="180"/>
                </a:lnTo>
                <a:lnTo>
                  <a:pt x="1" y="185"/>
                </a:lnTo>
                <a:lnTo>
                  <a:pt x="2" y="190"/>
                </a:lnTo>
                <a:lnTo>
                  <a:pt x="2" y="195"/>
                </a:lnTo>
                <a:lnTo>
                  <a:pt x="2" y="195"/>
                </a:lnTo>
                <a:lnTo>
                  <a:pt x="12" y="193"/>
                </a:lnTo>
                <a:lnTo>
                  <a:pt x="21" y="194"/>
                </a:lnTo>
                <a:lnTo>
                  <a:pt x="29" y="197"/>
                </a:lnTo>
                <a:lnTo>
                  <a:pt x="38" y="201"/>
                </a:lnTo>
                <a:lnTo>
                  <a:pt x="38" y="201"/>
                </a:lnTo>
                <a:lnTo>
                  <a:pt x="40" y="199"/>
                </a:lnTo>
                <a:lnTo>
                  <a:pt x="42" y="196"/>
                </a:lnTo>
                <a:lnTo>
                  <a:pt x="44" y="194"/>
                </a:lnTo>
                <a:lnTo>
                  <a:pt x="44" y="194"/>
                </a:lnTo>
                <a:lnTo>
                  <a:pt x="37" y="189"/>
                </a:lnTo>
                <a:lnTo>
                  <a:pt x="32" y="184"/>
                </a:lnTo>
                <a:lnTo>
                  <a:pt x="30" y="180"/>
                </a:lnTo>
                <a:lnTo>
                  <a:pt x="30" y="177"/>
                </a:lnTo>
                <a:lnTo>
                  <a:pt x="32" y="175"/>
                </a:lnTo>
                <a:lnTo>
                  <a:pt x="35" y="173"/>
                </a:lnTo>
                <a:lnTo>
                  <a:pt x="41" y="172"/>
                </a:lnTo>
                <a:lnTo>
                  <a:pt x="47" y="172"/>
                </a:lnTo>
                <a:lnTo>
                  <a:pt x="55" y="173"/>
                </a:lnTo>
                <a:lnTo>
                  <a:pt x="55" y="173"/>
                </a:lnTo>
                <a:lnTo>
                  <a:pt x="61" y="169"/>
                </a:lnTo>
                <a:lnTo>
                  <a:pt x="65" y="166"/>
                </a:lnTo>
                <a:lnTo>
                  <a:pt x="68" y="164"/>
                </a:lnTo>
                <a:lnTo>
                  <a:pt x="69" y="163"/>
                </a:lnTo>
                <a:lnTo>
                  <a:pt x="68" y="162"/>
                </a:lnTo>
                <a:lnTo>
                  <a:pt x="66" y="162"/>
                </a:lnTo>
                <a:lnTo>
                  <a:pt x="64" y="162"/>
                </a:lnTo>
                <a:lnTo>
                  <a:pt x="61" y="163"/>
                </a:lnTo>
                <a:lnTo>
                  <a:pt x="57" y="163"/>
                </a:lnTo>
                <a:lnTo>
                  <a:pt x="54" y="164"/>
                </a:lnTo>
                <a:lnTo>
                  <a:pt x="51" y="164"/>
                </a:lnTo>
                <a:lnTo>
                  <a:pt x="48" y="164"/>
                </a:lnTo>
                <a:lnTo>
                  <a:pt x="46" y="163"/>
                </a:lnTo>
                <a:lnTo>
                  <a:pt x="44" y="161"/>
                </a:lnTo>
                <a:lnTo>
                  <a:pt x="44" y="159"/>
                </a:lnTo>
                <a:lnTo>
                  <a:pt x="44" y="159"/>
                </a:lnTo>
                <a:lnTo>
                  <a:pt x="46" y="152"/>
                </a:lnTo>
                <a:lnTo>
                  <a:pt x="50" y="143"/>
                </a:lnTo>
                <a:lnTo>
                  <a:pt x="55" y="133"/>
                </a:lnTo>
                <a:lnTo>
                  <a:pt x="60" y="123"/>
                </a:lnTo>
                <a:lnTo>
                  <a:pt x="64" y="116"/>
                </a:lnTo>
                <a:lnTo>
                  <a:pt x="66" y="113"/>
                </a:lnTo>
                <a:lnTo>
                  <a:pt x="66" y="113"/>
                </a:lnTo>
                <a:lnTo>
                  <a:pt x="69" y="122"/>
                </a:lnTo>
                <a:lnTo>
                  <a:pt x="71" y="132"/>
                </a:lnTo>
                <a:lnTo>
                  <a:pt x="74" y="141"/>
                </a:lnTo>
                <a:lnTo>
                  <a:pt x="77" y="150"/>
                </a:lnTo>
                <a:lnTo>
                  <a:pt x="77" y="150"/>
                </a:lnTo>
                <a:lnTo>
                  <a:pt x="81" y="148"/>
                </a:lnTo>
                <a:lnTo>
                  <a:pt x="85" y="145"/>
                </a:lnTo>
                <a:lnTo>
                  <a:pt x="88" y="143"/>
                </a:lnTo>
                <a:lnTo>
                  <a:pt x="88" y="143"/>
                </a:lnTo>
                <a:lnTo>
                  <a:pt x="87" y="135"/>
                </a:lnTo>
                <a:lnTo>
                  <a:pt x="86" y="126"/>
                </a:lnTo>
                <a:lnTo>
                  <a:pt x="85" y="119"/>
                </a:lnTo>
                <a:lnTo>
                  <a:pt x="84" y="111"/>
                </a:lnTo>
                <a:lnTo>
                  <a:pt x="84" y="104"/>
                </a:lnTo>
                <a:lnTo>
                  <a:pt x="84" y="97"/>
                </a:lnTo>
                <a:lnTo>
                  <a:pt x="85" y="90"/>
                </a:lnTo>
                <a:lnTo>
                  <a:pt x="86" y="83"/>
                </a:lnTo>
                <a:lnTo>
                  <a:pt x="86" y="76"/>
                </a:lnTo>
                <a:lnTo>
                  <a:pt x="88" y="70"/>
                </a:lnTo>
                <a:lnTo>
                  <a:pt x="89" y="63"/>
                </a:lnTo>
                <a:lnTo>
                  <a:pt x="91" y="56"/>
                </a:lnTo>
                <a:lnTo>
                  <a:pt x="93" y="50"/>
                </a:lnTo>
                <a:lnTo>
                  <a:pt x="95" y="43"/>
                </a:lnTo>
                <a:lnTo>
                  <a:pt x="97" y="36"/>
                </a:lnTo>
                <a:lnTo>
                  <a:pt x="99" y="28"/>
                </a:lnTo>
                <a:lnTo>
                  <a:pt x="102" y="21"/>
                </a:lnTo>
                <a:lnTo>
                  <a:pt x="105" y="13"/>
                </a:lnTo>
                <a:lnTo>
                  <a:pt x="105" y="13"/>
                </a:lnTo>
                <a:lnTo>
                  <a:pt x="101" y="9"/>
                </a:lnTo>
                <a:lnTo>
                  <a:pt x="96" y="4"/>
                </a:lnTo>
                <a:lnTo>
                  <a:pt x="92" y="0"/>
                </a:lnTo>
                <a:lnTo>
                  <a:pt x="92" y="0"/>
                </a:lnTo>
                <a:lnTo>
                  <a:pt x="89" y="4"/>
                </a:lnTo>
                <a:lnTo>
                  <a:pt x="85" y="9"/>
                </a:lnTo>
                <a:lnTo>
                  <a:pt x="82" y="15"/>
                </a:lnTo>
                <a:lnTo>
                  <a:pt x="79" y="21"/>
                </a:lnTo>
                <a:lnTo>
                  <a:pt x="76" y="28"/>
                </a:lnTo>
                <a:lnTo>
                  <a:pt x="73" y="36"/>
                </a:lnTo>
                <a:lnTo>
                  <a:pt x="70" y="44"/>
                </a:lnTo>
                <a:lnTo>
                  <a:pt x="67" y="52"/>
                </a:lnTo>
                <a:lnTo>
                  <a:pt x="64" y="61"/>
                </a:lnTo>
                <a:lnTo>
                  <a:pt x="62" y="69"/>
                </a:lnTo>
                <a:lnTo>
                  <a:pt x="59" y="77"/>
                </a:lnTo>
                <a:lnTo>
                  <a:pt x="57" y="85"/>
                </a:lnTo>
                <a:lnTo>
                  <a:pt x="55" y="93"/>
                </a:lnTo>
                <a:lnTo>
                  <a:pt x="53" y="100"/>
                </a:lnTo>
                <a:lnTo>
                  <a:pt x="51" y="107"/>
                </a:lnTo>
                <a:lnTo>
                  <a:pt x="49" y="113"/>
                </a:lnTo>
                <a:lnTo>
                  <a:pt x="48" y="118"/>
                </a:lnTo>
                <a:lnTo>
                  <a:pt x="48" y="118"/>
                </a:lnTo>
                <a:lnTo>
                  <a:pt x="48" y="118"/>
                </a:lnTo>
              </a:path>
            </a:pathLst>
          </a:custGeom>
          <a:solidFill>
            <a:srgbClr val="715EFD"/>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36" name="Freeform 40"/>
          <p:cNvSpPr>
            <a:spLocks/>
          </p:cNvSpPr>
          <p:nvPr/>
        </p:nvSpPr>
        <p:spPr bwMode="auto">
          <a:xfrm>
            <a:off x="5689601" y="2925764"/>
            <a:ext cx="212725" cy="295275"/>
          </a:xfrm>
          <a:custGeom>
            <a:avLst/>
            <a:gdLst/>
            <a:ahLst/>
            <a:cxnLst>
              <a:cxn ang="0">
                <a:pos x="57" y="33"/>
              </a:cxn>
              <a:cxn ang="0">
                <a:pos x="54" y="48"/>
              </a:cxn>
              <a:cxn ang="0">
                <a:pos x="44" y="53"/>
              </a:cxn>
              <a:cxn ang="0">
                <a:pos x="38" y="60"/>
              </a:cxn>
              <a:cxn ang="0">
                <a:pos x="32" y="70"/>
              </a:cxn>
              <a:cxn ang="0">
                <a:pos x="9" y="70"/>
              </a:cxn>
              <a:cxn ang="0">
                <a:pos x="3" y="94"/>
              </a:cxn>
              <a:cxn ang="0">
                <a:pos x="20" y="115"/>
              </a:cxn>
              <a:cxn ang="0">
                <a:pos x="3" y="124"/>
              </a:cxn>
              <a:cxn ang="0">
                <a:pos x="2" y="131"/>
              </a:cxn>
              <a:cxn ang="0">
                <a:pos x="25" y="124"/>
              </a:cxn>
              <a:cxn ang="0">
                <a:pos x="25" y="107"/>
              </a:cxn>
              <a:cxn ang="0">
                <a:pos x="12" y="91"/>
              </a:cxn>
              <a:cxn ang="0">
                <a:pos x="22" y="89"/>
              </a:cxn>
              <a:cxn ang="0">
                <a:pos x="37" y="108"/>
              </a:cxn>
              <a:cxn ang="0">
                <a:pos x="43" y="104"/>
              </a:cxn>
              <a:cxn ang="0">
                <a:pos x="27" y="81"/>
              </a:cxn>
              <a:cxn ang="0">
                <a:pos x="43" y="76"/>
              </a:cxn>
              <a:cxn ang="0">
                <a:pos x="52" y="64"/>
              </a:cxn>
              <a:cxn ang="0">
                <a:pos x="64" y="88"/>
              </a:cxn>
              <a:cxn ang="0">
                <a:pos x="69" y="81"/>
              </a:cxn>
              <a:cxn ang="0">
                <a:pos x="61" y="59"/>
              </a:cxn>
              <a:cxn ang="0">
                <a:pos x="66" y="43"/>
              </a:cxn>
              <a:cxn ang="0">
                <a:pos x="84" y="60"/>
              </a:cxn>
              <a:cxn ang="0">
                <a:pos x="91" y="55"/>
              </a:cxn>
              <a:cxn ang="0">
                <a:pos x="72" y="41"/>
              </a:cxn>
              <a:cxn ang="0">
                <a:pos x="76" y="24"/>
              </a:cxn>
              <a:cxn ang="0">
                <a:pos x="87" y="26"/>
              </a:cxn>
              <a:cxn ang="0">
                <a:pos x="95" y="43"/>
              </a:cxn>
              <a:cxn ang="0">
                <a:pos x="106" y="66"/>
              </a:cxn>
              <a:cxn ang="0">
                <a:pos x="94" y="84"/>
              </a:cxn>
              <a:cxn ang="0">
                <a:pos x="78" y="87"/>
              </a:cxn>
              <a:cxn ang="0">
                <a:pos x="72" y="108"/>
              </a:cxn>
              <a:cxn ang="0">
                <a:pos x="58" y="115"/>
              </a:cxn>
              <a:cxn ang="0">
                <a:pos x="41" y="134"/>
              </a:cxn>
              <a:cxn ang="0">
                <a:pos x="22" y="131"/>
              </a:cxn>
              <a:cxn ang="0">
                <a:pos x="14" y="136"/>
              </a:cxn>
              <a:cxn ang="0">
                <a:pos x="7" y="145"/>
              </a:cxn>
              <a:cxn ang="0">
                <a:pos x="2" y="144"/>
              </a:cxn>
              <a:cxn ang="0">
                <a:pos x="0" y="157"/>
              </a:cxn>
              <a:cxn ang="0">
                <a:pos x="14" y="152"/>
              </a:cxn>
              <a:cxn ang="0">
                <a:pos x="22" y="141"/>
              </a:cxn>
              <a:cxn ang="0">
                <a:pos x="47" y="140"/>
              </a:cxn>
              <a:cxn ang="0">
                <a:pos x="62" y="124"/>
              </a:cxn>
              <a:cxn ang="0">
                <a:pos x="80" y="111"/>
              </a:cxn>
              <a:cxn ang="0">
                <a:pos x="88" y="93"/>
              </a:cxn>
              <a:cxn ang="0">
                <a:pos x="105" y="89"/>
              </a:cxn>
              <a:cxn ang="0">
                <a:pos x="111" y="53"/>
              </a:cxn>
              <a:cxn ang="0">
                <a:pos x="104" y="36"/>
              </a:cxn>
              <a:cxn ang="0">
                <a:pos x="91" y="0"/>
              </a:cxn>
              <a:cxn ang="0">
                <a:pos x="80" y="4"/>
              </a:cxn>
              <a:cxn ang="0">
                <a:pos x="75" y="20"/>
              </a:cxn>
            </a:cxnLst>
            <a:rect l="0" t="0" r="r" b="b"/>
            <a:pathLst>
              <a:path w="114" h="158">
                <a:moveTo>
                  <a:pt x="75" y="20"/>
                </a:moveTo>
                <a:lnTo>
                  <a:pt x="68" y="25"/>
                </a:lnTo>
                <a:lnTo>
                  <a:pt x="61" y="31"/>
                </a:lnTo>
                <a:lnTo>
                  <a:pt x="57" y="33"/>
                </a:lnTo>
                <a:lnTo>
                  <a:pt x="57" y="33"/>
                </a:lnTo>
                <a:lnTo>
                  <a:pt x="57" y="36"/>
                </a:lnTo>
                <a:lnTo>
                  <a:pt x="56" y="42"/>
                </a:lnTo>
                <a:lnTo>
                  <a:pt x="54" y="48"/>
                </a:lnTo>
                <a:lnTo>
                  <a:pt x="54" y="48"/>
                </a:lnTo>
                <a:lnTo>
                  <a:pt x="50" y="52"/>
                </a:lnTo>
                <a:lnTo>
                  <a:pt x="46" y="53"/>
                </a:lnTo>
                <a:lnTo>
                  <a:pt x="44" y="53"/>
                </a:lnTo>
                <a:lnTo>
                  <a:pt x="44" y="53"/>
                </a:lnTo>
                <a:lnTo>
                  <a:pt x="42" y="55"/>
                </a:lnTo>
                <a:lnTo>
                  <a:pt x="40" y="58"/>
                </a:lnTo>
                <a:lnTo>
                  <a:pt x="38" y="60"/>
                </a:lnTo>
                <a:lnTo>
                  <a:pt x="38" y="60"/>
                </a:lnTo>
                <a:lnTo>
                  <a:pt x="38" y="62"/>
                </a:lnTo>
                <a:lnTo>
                  <a:pt x="37" y="66"/>
                </a:lnTo>
                <a:lnTo>
                  <a:pt x="32" y="70"/>
                </a:lnTo>
                <a:lnTo>
                  <a:pt x="32" y="70"/>
                </a:lnTo>
                <a:lnTo>
                  <a:pt x="23" y="70"/>
                </a:lnTo>
                <a:lnTo>
                  <a:pt x="13" y="70"/>
                </a:lnTo>
                <a:lnTo>
                  <a:pt x="9" y="70"/>
                </a:lnTo>
                <a:lnTo>
                  <a:pt x="9" y="70"/>
                </a:lnTo>
                <a:lnTo>
                  <a:pt x="7" y="75"/>
                </a:lnTo>
                <a:lnTo>
                  <a:pt x="4" y="84"/>
                </a:lnTo>
                <a:lnTo>
                  <a:pt x="3" y="94"/>
                </a:lnTo>
                <a:lnTo>
                  <a:pt x="3" y="94"/>
                </a:lnTo>
                <a:lnTo>
                  <a:pt x="8" y="102"/>
                </a:lnTo>
                <a:lnTo>
                  <a:pt x="16" y="109"/>
                </a:lnTo>
                <a:lnTo>
                  <a:pt x="20" y="115"/>
                </a:lnTo>
                <a:lnTo>
                  <a:pt x="20" y="115"/>
                </a:lnTo>
                <a:lnTo>
                  <a:pt x="16" y="120"/>
                </a:lnTo>
                <a:lnTo>
                  <a:pt x="8" y="123"/>
                </a:lnTo>
                <a:lnTo>
                  <a:pt x="3" y="124"/>
                </a:lnTo>
                <a:lnTo>
                  <a:pt x="3" y="124"/>
                </a:lnTo>
                <a:lnTo>
                  <a:pt x="3" y="126"/>
                </a:lnTo>
                <a:lnTo>
                  <a:pt x="2" y="129"/>
                </a:lnTo>
                <a:lnTo>
                  <a:pt x="2" y="131"/>
                </a:lnTo>
                <a:lnTo>
                  <a:pt x="2" y="131"/>
                </a:lnTo>
                <a:lnTo>
                  <a:pt x="7" y="130"/>
                </a:lnTo>
                <a:lnTo>
                  <a:pt x="17" y="128"/>
                </a:lnTo>
                <a:lnTo>
                  <a:pt x="25" y="124"/>
                </a:lnTo>
                <a:lnTo>
                  <a:pt x="25" y="124"/>
                </a:lnTo>
                <a:lnTo>
                  <a:pt x="28" y="117"/>
                </a:lnTo>
                <a:lnTo>
                  <a:pt x="27" y="110"/>
                </a:lnTo>
                <a:lnTo>
                  <a:pt x="25" y="107"/>
                </a:lnTo>
                <a:lnTo>
                  <a:pt x="25" y="107"/>
                </a:lnTo>
                <a:lnTo>
                  <a:pt x="22" y="104"/>
                </a:lnTo>
                <a:lnTo>
                  <a:pt x="15" y="98"/>
                </a:lnTo>
                <a:lnTo>
                  <a:pt x="12" y="91"/>
                </a:lnTo>
                <a:lnTo>
                  <a:pt x="12" y="91"/>
                </a:lnTo>
                <a:lnTo>
                  <a:pt x="16" y="88"/>
                </a:lnTo>
                <a:lnTo>
                  <a:pt x="20" y="88"/>
                </a:lnTo>
                <a:lnTo>
                  <a:pt x="22" y="89"/>
                </a:lnTo>
                <a:lnTo>
                  <a:pt x="22" y="89"/>
                </a:lnTo>
                <a:lnTo>
                  <a:pt x="26" y="94"/>
                </a:lnTo>
                <a:lnTo>
                  <a:pt x="33" y="103"/>
                </a:lnTo>
                <a:lnTo>
                  <a:pt x="37" y="108"/>
                </a:lnTo>
                <a:lnTo>
                  <a:pt x="37" y="108"/>
                </a:lnTo>
                <a:lnTo>
                  <a:pt x="39" y="107"/>
                </a:lnTo>
                <a:lnTo>
                  <a:pt x="41" y="105"/>
                </a:lnTo>
                <a:lnTo>
                  <a:pt x="43" y="104"/>
                </a:lnTo>
                <a:lnTo>
                  <a:pt x="43" y="104"/>
                </a:lnTo>
                <a:lnTo>
                  <a:pt x="38" y="99"/>
                </a:lnTo>
                <a:lnTo>
                  <a:pt x="30" y="89"/>
                </a:lnTo>
                <a:lnTo>
                  <a:pt x="27" y="81"/>
                </a:lnTo>
                <a:lnTo>
                  <a:pt x="27" y="81"/>
                </a:lnTo>
                <a:lnTo>
                  <a:pt x="31" y="78"/>
                </a:lnTo>
                <a:lnTo>
                  <a:pt x="36" y="77"/>
                </a:lnTo>
                <a:lnTo>
                  <a:pt x="43" y="76"/>
                </a:lnTo>
                <a:lnTo>
                  <a:pt x="43" y="76"/>
                </a:lnTo>
                <a:lnTo>
                  <a:pt x="48" y="72"/>
                </a:lnTo>
                <a:lnTo>
                  <a:pt x="51" y="66"/>
                </a:lnTo>
                <a:lnTo>
                  <a:pt x="52" y="64"/>
                </a:lnTo>
                <a:lnTo>
                  <a:pt x="52" y="64"/>
                </a:lnTo>
                <a:lnTo>
                  <a:pt x="55" y="70"/>
                </a:lnTo>
                <a:lnTo>
                  <a:pt x="61" y="82"/>
                </a:lnTo>
                <a:lnTo>
                  <a:pt x="64" y="88"/>
                </a:lnTo>
                <a:lnTo>
                  <a:pt x="64" y="88"/>
                </a:lnTo>
                <a:lnTo>
                  <a:pt x="65" y="86"/>
                </a:lnTo>
                <a:lnTo>
                  <a:pt x="68" y="83"/>
                </a:lnTo>
                <a:lnTo>
                  <a:pt x="69" y="81"/>
                </a:lnTo>
                <a:lnTo>
                  <a:pt x="69" y="81"/>
                </a:lnTo>
                <a:lnTo>
                  <a:pt x="67" y="77"/>
                </a:lnTo>
                <a:lnTo>
                  <a:pt x="63" y="68"/>
                </a:lnTo>
                <a:lnTo>
                  <a:pt x="61" y="59"/>
                </a:lnTo>
                <a:lnTo>
                  <a:pt x="61" y="59"/>
                </a:lnTo>
                <a:lnTo>
                  <a:pt x="62" y="52"/>
                </a:lnTo>
                <a:lnTo>
                  <a:pt x="64" y="45"/>
                </a:lnTo>
                <a:lnTo>
                  <a:pt x="66" y="43"/>
                </a:lnTo>
                <a:lnTo>
                  <a:pt x="66" y="43"/>
                </a:lnTo>
                <a:lnTo>
                  <a:pt x="71" y="47"/>
                </a:lnTo>
                <a:lnTo>
                  <a:pt x="80" y="55"/>
                </a:lnTo>
                <a:lnTo>
                  <a:pt x="84" y="60"/>
                </a:lnTo>
                <a:lnTo>
                  <a:pt x="84" y="60"/>
                </a:lnTo>
                <a:lnTo>
                  <a:pt x="86" y="58"/>
                </a:lnTo>
                <a:lnTo>
                  <a:pt x="89" y="56"/>
                </a:lnTo>
                <a:lnTo>
                  <a:pt x="91" y="55"/>
                </a:lnTo>
                <a:lnTo>
                  <a:pt x="91" y="55"/>
                </a:lnTo>
                <a:lnTo>
                  <a:pt x="87" y="53"/>
                </a:lnTo>
                <a:lnTo>
                  <a:pt x="79" y="48"/>
                </a:lnTo>
                <a:lnTo>
                  <a:pt x="72" y="41"/>
                </a:lnTo>
                <a:lnTo>
                  <a:pt x="72" y="41"/>
                </a:lnTo>
                <a:lnTo>
                  <a:pt x="71" y="35"/>
                </a:lnTo>
                <a:lnTo>
                  <a:pt x="72" y="29"/>
                </a:lnTo>
                <a:lnTo>
                  <a:pt x="76" y="24"/>
                </a:lnTo>
                <a:lnTo>
                  <a:pt x="76" y="24"/>
                </a:lnTo>
                <a:lnTo>
                  <a:pt x="81" y="22"/>
                </a:lnTo>
                <a:lnTo>
                  <a:pt x="84" y="23"/>
                </a:lnTo>
                <a:lnTo>
                  <a:pt x="87" y="26"/>
                </a:lnTo>
                <a:lnTo>
                  <a:pt x="87" y="26"/>
                </a:lnTo>
                <a:lnTo>
                  <a:pt x="91" y="32"/>
                </a:lnTo>
                <a:lnTo>
                  <a:pt x="94" y="39"/>
                </a:lnTo>
                <a:lnTo>
                  <a:pt x="95" y="43"/>
                </a:lnTo>
                <a:lnTo>
                  <a:pt x="95" y="43"/>
                </a:lnTo>
                <a:lnTo>
                  <a:pt x="98" y="46"/>
                </a:lnTo>
                <a:lnTo>
                  <a:pt x="103" y="55"/>
                </a:lnTo>
                <a:lnTo>
                  <a:pt x="106" y="66"/>
                </a:lnTo>
                <a:lnTo>
                  <a:pt x="106" y="66"/>
                </a:lnTo>
                <a:lnTo>
                  <a:pt x="104" y="76"/>
                </a:lnTo>
                <a:lnTo>
                  <a:pt x="100" y="81"/>
                </a:lnTo>
                <a:lnTo>
                  <a:pt x="94" y="84"/>
                </a:lnTo>
                <a:lnTo>
                  <a:pt x="94" y="84"/>
                </a:lnTo>
                <a:lnTo>
                  <a:pt x="86" y="87"/>
                </a:lnTo>
                <a:lnTo>
                  <a:pt x="81" y="87"/>
                </a:lnTo>
                <a:lnTo>
                  <a:pt x="78" y="87"/>
                </a:lnTo>
                <a:lnTo>
                  <a:pt x="78" y="87"/>
                </a:lnTo>
                <a:lnTo>
                  <a:pt x="79" y="91"/>
                </a:lnTo>
                <a:lnTo>
                  <a:pt x="77" y="99"/>
                </a:lnTo>
                <a:lnTo>
                  <a:pt x="72" y="108"/>
                </a:lnTo>
                <a:lnTo>
                  <a:pt x="72" y="108"/>
                </a:lnTo>
                <a:lnTo>
                  <a:pt x="65" y="113"/>
                </a:lnTo>
                <a:lnTo>
                  <a:pt x="60" y="115"/>
                </a:lnTo>
                <a:lnTo>
                  <a:pt x="58" y="115"/>
                </a:lnTo>
                <a:lnTo>
                  <a:pt x="58" y="115"/>
                </a:lnTo>
                <a:lnTo>
                  <a:pt x="56" y="119"/>
                </a:lnTo>
                <a:lnTo>
                  <a:pt x="51" y="128"/>
                </a:lnTo>
                <a:lnTo>
                  <a:pt x="41" y="134"/>
                </a:lnTo>
                <a:lnTo>
                  <a:pt x="41" y="134"/>
                </a:lnTo>
                <a:lnTo>
                  <a:pt x="30" y="134"/>
                </a:lnTo>
                <a:lnTo>
                  <a:pt x="24" y="132"/>
                </a:lnTo>
                <a:lnTo>
                  <a:pt x="22" y="131"/>
                </a:lnTo>
                <a:lnTo>
                  <a:pt x="22" y="131"/>
                </a:lnTo>
                <a:lnTo>
                  <a:pt x="20" y="132"/>
                </a:lnTo>
                <a:lnTo>
                  <a:pt x="16" y="135"/>
                </a:lnTo>
                <a:lnTo>
                  <a:pt x="14" y="136"/>
                </a:lnTo>
                <a:lnTo>
                  <a:pt x="14" y="136"/>
                </a:lnTo>
                <a:lnTo>
                  <a:pt x="13" y="138"/>
                </a:lnTo>
                <a:lnTo>
                  <a:pt x="11" y="143"/>
                </a:lnTo>
                <a:lnTo>
                  <a:pt x="7" y="145"/>
                </a:lnTo>
                <a:lnTo>
                  <a:pt x="7" y="145"/>
                </a:lnTo>
                <a:lnTo>
                  <a:pt x="4" y="146"/>
                </a:lnTo>
                <a:lnTo>
                  <a:pt x="2" y="145"/>
                </a:lnTo>
                <a:lnTo>
                  <a:pt x="2" y="144"/>
                </a:lnTo>
                <a:lnTo>
                  <a:pt x="2" y="144"/>
                </a:lnTo>
                <a:lnTo>
                  <a:pt x="1" y="148"/>
                </a:lnTo>
                <a:lnTo>
                  <a:pt x="1" y="154"/>
                </a:lnTo>
                <a:lnTo>
                  <a:pt x="0" y="157"/>
                </a:lnTo>
                <a:lnTo>
                  <a:pt x="0" y="157"/>
                </a:lnTo>
                <a:lnTo>
                  <a:pt x="3" y="156"/>
                </a:lnTo>
                <a:lnTo>
                  <a:pt x="8" y="155"/>
                </a:lnTo>
                <a:lnTo>
                  <a:pt x="14" y="152"/>
                </a:lnTo>
                <a:lnTo>
                  <a:pt x="14" y="152"/>
                </a:lnTo>
                <a:lnTo>
                  <a:pt x="19" y="147"/>
                </a:lnTo>
                <a:lnTo>
                  <a:pt x="22" y="143"/>
                </a:lnTo>
                <a:lnTo>
                  <a:pt x="22" y="141"/>
                </a:lnTo>
                <a:lnTo>
                  <a:pt x="22" y="141"/>
                </a:lnTo>
                <a:lnTo>
                  <a:pt x="27" y="142"/>
                </a:lnTo>
                <a:lnTo>
                  <a:pt x="36" y="142"/>
                </a:lnTo>
                <a:lnTo>
                  <a:pt x="47" y="140"/>
                </a:lnTo>
                <a:lnTo>
                  <a:pt x="47" y="140"/>
                </a:lnTo>
                <a:lnTo>
                  <a:pt x="55" y="133"/>
                </a:lnTo>
                <a:lnTo>
                  <a:pt x="60" y="127"/>
                </a:lnTo>
                <a:lnTo>
                  <a:pt x="62" y="124"/>
                </a:lnTo>
                <a:lnTo>
                  <a:pt x="62" y="124"/>
                </a:lnTo>
                <a:lnTo>
                  <a:pt x="65" y="123"/>
                </a:lnTo>
                <a:lnTo>
                  <a:pt x="73" y="119"/>
                </a:lnTo>
                <a:lnTo>
                  <a:pt x="80" y="111"/>
                </a:lnTo>
                <a:lnTo>
                  <a:pt x="80" y="111"/>
                </a:lnTo>
                <a:lnTo>
                  <a:pt x="84" y="100"/>
                </a:lnTo>
                <a:lnTo>
                  <a:pt x="87" y="95"/>
                </a:lnTo>
                <a:lnTo>
                  <a:pt x="88" y="93"/>
                </a:lnTo>
                <a:lnTo>
                  <a:pt x="88" y="93"/>
                </a:lnTo>
                <a:lnTo>
                  <a:pt x="90" y="93"/>
                </a:lnTo>
                <a:lnTo>
                  <a:pt x="97" y="93"/>
                </a:lnTo>
                <a:lnTo>
                  <a:pt x="105" y="89"/>
                </a:lnTo>
                <a:lnTo>
                  <a:pt x="111" y="80"/>
                </a:lnTo>
                <a:lnTo>
                  <a:pt x="111" y="80"/>
                </a:lnTo>
                <a:lnTo>
                  <a:pt x="113" y="65"/>
                </a:lnTo>
                <a:lnTo>
                  <a:pt x="111" y="53"/>
                </a:lnTo>
                <a:lnTo>
                  <a:pt x="109" y="48"/>
                </a:lnTo>
                <a:lnTo>
                  <a:pt x="109" y="48"/>
                </a:lnTo>
                <a:lnTo>
                  <a:pt x="108" y="45"/>
                </a:lnTo>
                <a:lnTo>
                  <a:pt x="104" y="36"/>
                </a:lnTo>
                <a:lnTo>
                  <a:pt x="100" y="24"/>
                </a:lnTo>
                <a:lnTo>
                  <a:pt x="96" y="13"/>
                </a:lnTo>
                <a:lnTo>
                  <a:pt x="93" y="4"/>
                </a:lnTo>
                <a:lnTo>
                  <a:pt x="91" y="0"/>
                </a:lnTo>
                <a:lnTo>
                  <a:pt x="91" y="0"/>
                </a:lnTo>
                <a:lnTo>
                  <a:pt x="88" y="1"/>
                </a:lnTo>
                <a:lnTo>
                  <a:pt x="83" y="3"/>
                </a:lnTo>
                <a:lnTo>
                  <a:pt x="80" y="4"/>
                </a:lnTo>
                <a:lnTo>
                  <a:pt x="80" y="4"/>
                </a:lnTo>
                <a:lnTo>
                  <a:pt x="80" y="8"/>
                </a:lnTo>
                <a:lnTo>
                  <a:pt x="79" y="14"/>
                </a:lnTo>
                <a:lnTo>
                  <a:pt x="75" y="20"/>
                </a:lnTo>
                <a:lnTo>
                  <a:pt x="75" y="20"/>
                </a:lnTo>
                <a:lnTo>
                  <a:pt x="75" y="20"/>
                </a:lnTo>
              </a:path>
            </a:pathLst>
          </a:custGeom>
          <a:solidFill>
            <a:srgbClr val="715EFD"/>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37" name="Freeform 41"/>
          <p:cNvSpPr>
            <a:spLocks/>
          </p:cNvSpPr>
          <p:nvPr/>
        </p:nvSpPr>
        <p:spPr bwMode="auto">
          <a:xfrm>
            <a:off x="5735639" y="2998788"/>
            <a:ext cx="147637" cy="158750"/>
          </a:xfrm>
          <a:custGeom>
            <a:avLst/>
            <a:gdLst/>
            <a:ahLst/>
            <a:cxnLst>
              <a:cxn ang="0">
                <a:pos x="61" y="17"/>
              </a:cxn>
              <a:cxn ang="0">
                <a:pos x="56" y="22"/>
              </a:cxn>
              <a:cxn ang="0">
                <a:pos x="50" y="30"/>
              </a:cxn>
              <a:cxn ang="0">
                <a:pos x="37" y="49"/>
              </a:cxn>
              <a:cxn ang="0">
                <a:pos x="36" y="51"/>
              </a:cxn>
              <a:cxn ang="0">
                <a:pos x="30" y="59"/>
              </a:cxn>
              <a:cxn ang="0">
                <a:pos x="23" y="61"/>
              </a:cxn>
              <a:cxn ang="0">
                <a:pos x="13" y="64"/>
              </a:cxn>
              <a:cxn ang="0">
                <a:pos x="10" y="67"/>
              </a:cxn>
              <a:cxn ang="0">
                <a:pos x="0" y="74"/>
              </a:cxn>
              <a:cxn ang="0">
                <a:pos x="0" y="77"/>
              </a:cxn>
              <a:cxn ang="0">
                <a:pos x="0" y="84"/>
              </a:cxn>
              <a:cxn ang="0">
                <a:pos x="5" y="80"/>
              </a:cxn>
              <a:cxn ang="0">
                <a:pos x="23" y="69"/>
              </a:cxn>
              <a:cxn ang="0">
                <a:pos x="27" y="73"/>
              </a:cxn>
              <a:cxn ang="0">
                <a:pos x="32" y="83"/>
              </a:cxn>
              <a:cxn ang="0">
                <a:pos x="34" y="81"/>
              </a:cxn>
              <a:cxn ang="0">
                <a:pos x="37" y="76"/>
              </a:cxn>
              <a:cxn ang="0">
                <a:pos x="37" y="73"/>
              </a:cxn>
              <a:cxn ang="0">
                <a:pos x="41" y="58"/>
              </a:cxn>
              <a:cxn ang="0">
                <a:pos x="46" y="53"/>
              </a:cxn>
              <a:cxn ang="0">
                <a:pos x="53" y="48"/>
              </a:cxn>
              <a:cxn ang="0">
                <a:pos x="55" y="48"/>
              </a:cxn>
              <a:cxn ang="0">
                <a:pos x="60" y="47"/>
              </a:cxn>
              <a:cxn ang="0">
                <a:pos x="58" y="46"/>
              </a:cxn>
              <a:cxn ang="0">
                <a:pos x="60" y="32"/>
              </a:cxn>
              <a:cxn ang="0">
                <a:pos x="68" y="21"/>
              </a:cxn>
              <a:cxn ang="0">
                <a:pos x="78" y="8"/>
              </a:cxn>
              <a:cxn ang="0">
                <a:pos x="77" y="6"/>
              </a:cxn>
              <a:cxn ang="0">
                <a:pos x="74" y="0"/>
              </a:cxn>
              <a:cxn ang="0">
                <a:pos x="71" y="4"/>
              </a:cxn>
              <a:cxn ang="0">
                <a:pos x="63" y="16"/>
              </a:cxn>
              <a:cxn ang="0">
                <a:pos x="63" y="16"/>
              </a:cxn>
            </a:cxnLst>
            <a:rect l="0" t="0" r="r" b="b"/>
            <a:pathLst>
              <a:path w="79" h="85">
                <a:moveTo>
                  <a:pt x="63" y="16"/>
                </a:moveTo>
                <a:lnTo>
                  <a:pt x="61" y="17"/>
                </a:lnTo>
                <a:lnTo>
                  <a:pt x="59" y="20"/>
                </a:lnTo>
                <a:lnTo>
                  <a:pt x="56" y="22"/>
                </a:lnTo>
                <a:lnTo>
                  <a:pt x="56" y="22"/>
                </a:lnTo>
                <a:lnTo>
                  <a:pt x="50" y="30"/>
                </a:lnTo>
                <a:lnTo>
                  <a:pt x="41" y="42"/>
                </a:lnTo>
                <a:lnTo>
                  <a:pt x="37" y="49"/>
                </a:lnTo>
                <a:lnTo>
                  <a:pt x="37" y="49"/>
                </a:lnTo>
                <a:lnTo>
                  <a:pt x="36" y="51"/>
                </a:lnTo>
                <a:lnTo>
                  <a:pt x="34" y="56"/>
                </a:lnTo>
                <a:lnTo>
                  <a:pt x="30" y="59"/>
                </a:lnTo>
                <a:lnTo>
                  <a:pt x="30" y="59"/>
                </a:lnTo>
                <a:lnTo>
                  <a:pt x="23" y="61"/>
                </a:lnTo>
                <a:lnTo>
                  <a:pt x="16" y="63"/>
                </a:lnTo>
                <a:lnTo>
                  <a:pt x="13" y="64"/>
                </a:lnTo>
                <a:lnTo>
                  <a:pt x="13" y="64"/>
                </a:lnTo>
                <a:lnTo>
                  <a:pt x="10" y="67"/>
                </a:lnTo>
                <a:lnTo>
                  <a:pt x="3" y="72"/>
                </a:lnTo>
                <a:lnTo>
                  <a:pt x="0" y="74"/>
                </a:lnTo>
                <a:lnTo>
                  <a:pt x="0" y="74"/>
                </a:lnTo>
                <a:lnTo>
                  <a:pt x="0" y="77"/>
                </a:lnTo>
                <a:lnTo>
                  <a:pt x="0" y="81"/>
                </a:lnTo>
                <a:lnTo>
                  <a:pt x="0" y="84"/>
                </a:lnTo>
                <a:lnTo>
                  <a:pt x="0" y="84"/>
                </a:lnTo>
                <a:lnTo>
                  <a:pt x="5" y="80"/>
                </a:lnTo>
                <a:lnTo>
                  <a:pt x="15" y="73"/>
                </a:lnTo>
                <a:lnTo>
                  <a:pt x="23" y="69"/>
                </a:lnTo>
                <a:lnTo>
                  <a:pt x="23" y="69"/>
                </a:lnTo>
                <a:lnTo>
                  <a:pt x="27" y="73"/>
                </a:lnTo>
                <a:lnTo>
                  <a:pt x="31" y="79"/>
                </a:lnTo>
                <a:lnTo>
                  <a:pt x="32" y="83"/>
                </a:lnTo>
                <a:lnTo>
                  <a:pt x="32" y="83"/>
                </a:lnTo>
                <a:lnTo>
                  <a:pt x="34" y="81"/>
                </a:lnTo>
                <a:lnTo>
                  <a:pt x="36" y="78"/>
                </a:lnTo>
                <a:lnTo>
                  <a:pt x="37" y="76"/>
                </a:lnTo>
                <a:lnTo>
                  <a:pt x="37" y="76"/>
                </a:lnTo>
                <a:lnTo>
                  <a:pt x="37" y="73"/>
                </a:lnTo>
                <a:lnTo>
                  <a:pt x="38" y="65"/>
                </a:lnTo>
                <a:lnTo>
                  <a:pt x="41" y="58"/>
                </a:lnTo>
                <a:lnTo>
                  <a:pt x="41" y="58"/>
                </a:lnTo>
                <a:lnTo>
                  <a:pt x="46" y="53"/>
                </a:lnTo>
                <a:lnTo>
                  <a:pt x="51" y="49"/>
                </a:lnTo>
                <a:lnTo>
                  <a:pt x="53" y="48"/>
                </a:lnTo>
                <a:lnTo>
                  <a:pt x="53" y="48"/>
                </a:lnTo>
                <a:lnTo>
                  <a:pt x="55" y="48"/>
                </a:lnTo>
                <a:lnTo>
                  <a:pt x="58" y="48"/>
                </a:lnTo>
                <a:lnTo>
                  <a:pt x="60" y="47"/>
                </a:lnTo>
                <a:lnTo>
                  <a:pt x="60" y="47"/>
                </a:lnTo>
                <a:lnTo>
                  <a:pt x="58" y="46"/>
                </a:lnTo>
                <a:lnTo>
                  <a:pt x="57" y="40"/>
                </a:lnTo>
                <a:lnTo>
                  <a:pt x="60" y="32"/>
                </a:lnTo>
                <a:lnTo>
                  <a:pt x="60" y="32"/>
                </a:lnTo>
                <a:lnTo>
                  <a:pt x="68" y="21"/>
                </a:lnTo>
                <a:lnTo>
                  <a:pt x="75" y="12"/>
                </a:lnTo>
                <a:lnTo>
                  <a:pt x="78" y="8"/>
                </a:lnTo>
                <a:lnTo>
                  <a:pt x="78" y="8"/>
                </a:lnTo>
                <a:lnTo>
                  <a:pt x="77" y="6"/>
                </a:lnTo>
                <a:lnTo>
                  <a:pt x="75" y="2"/>
                </a:lnTo>
                <a:lnTo>
                  <a:pt x="74" y="0"/>
                </a:lnTo>
                <a:lnTo>
                  <a:pt x="74" y="0"/>
                </a:lnTo>
                <a:lnTo>
                  <a:pt x="71" y="4"/>
                </a:lnTo>
                <a:lnTo>
                  <a:pt x="65" y="12"/>
                </a:lnTo>
                <a:lnTo>
                  <a:pt x="63" y="16"/>
                </a:lnTo>
                <a:lnTo>
                  <a:pt x="63" y="16"/>
                </a:lnTo>
                <a:lnTo>
                  <a:pt x="63" y="16"/>
                </a:lnTo>
              </a:path>
            </a:pathLst>
          </a:custGeom>
          <a:solidFill>
            <a:srgbClr val="715EFD"/>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38" name="Freeform 42"/>
          <p:cNvSpPr>
            <a:spLocks/>
          </p:cNvSpPr>
          <p:nvPr/>
        </p:nvSpPr>
        <p:spPr bwMode="auto">
          <a:xfrm>
            <a:off x="5595938" y="3070225"/>
            <a:ext cx="685800" cy="755650"/>
          </a:xfrm>
          <a:custGeom>
            <a:avLst/>
            <a:gdLst/>
            <a:ahLst/>
            <a:cxnLst>
              <a:cxn ang="0">
                <a:pos x="270" y="104"/>
              </a:cxn>
              <a:cxn ang="0">
                <a:pos x="236" y="124"/>
              </a:cxn>
              <a:cxn ang="0">
                <a:pos x="196" y="138"/>
              </a:cxn>
              <a:cxn ang="0">
                <a:pos x="164" y="146"/>
              </a:cxn>
              <a:cxn ang="0">
                <a:pos x="130" y="159"/>
              </a:cxn>
              <a:cxn ang="0">
                <a:pos x="110" y="178"/>
              </a:cxn>
              <a:cxn ang="0">
                <a:pos x="89" y="207"/>
              </a:cxn>
              <a:cxn ang="0">
                <a:pos x="61" y="244"/>
              </a:cxn>
              <a:cxn ang="0">
                <a:pos x="37" y="275"/>
              </a:cxn>
              <a:cxn ang="0">
                <a:pos x="17" y="306"/>
              </a:cxn>
              <a:cxn ang="0">
                <a:pos x="7" y="325"/>
              </a:cxn>
              <a:cxn ang="0">
                <a:pos x="1" y="371"/>
              </a:cxn>
              <a:cxn ang="0">
                <a:pos x="5" y="402"/>
              </a:cxn>
              <a:cxn ang="0">
                <a:pos x="6" y="363"/>
              </a:cxn>
              <a:cxn ang="0">
                <a:pos x="22" y="318"/>
              </a:cxn>
              <a:cxn ang="0">
                <a:pos x="25" y="346"/>
              </a:cxn>
              <a:cxn ang="0">
                <a:pos x="31" y="328"/>
              </a:cxn>
              <a:cxn ang="0">
                <a:pos x="55" y="349"/>
              </a:cxn>
              <a:cxn ang="0">
                <a:pos x="34" y="318"/>
              </a:cxn>
              <a:cxn ang="0">
                <a:pos x="38" y="291"/>
              </a:cxn>
              <a:cxn ang="0">
                <a:pos x="58" y="294"/>
              </a:cxn>
              <a:cxn ang="0">
                <a:pos x="80" y="318"/>
              </a:cxn>
              <a:cxn ang="0">
                <a:pos x="65" y="287"/>
              </a:cxn>
              <a:cxn ang="0">
                <a:pos x="66" y="263"/>
              </a:cxn>
              <a:cxn ang="0">
                <a:pos x="90" y="260"/>
              </a:cxn>
              <a:cxn ang="0">
                <a:pos x="105" y="284"/>
              </a:cxn>
              <a:cxn ang="0">
                <a:pos x="100" y="263"/>
              </a:cxn>
              <a:cxn ang="0">
                <a:pos x="101" y="230"/>
              </a:cxn>
              <a:cxn ang="0">
                <a:pos x="124" y="231"/>
              </a:cxn>
              <a:cxn ang="0">
                <a:pos x="169" y="221"/>
              </a:cxn>
              <a:cxn ang="0">
                <a:pos x="195" y="235"/>
              </a:cxn>
              <a:cxn ang="0">
                <a:pos x="182" y="210"/>
              </a:cxn>
              <a:cxn ang="0">
                <a:pos x="218" y="216"/>
              </a:cxn>
              <a:cxn ang="0">
                <a:pos x="210" y="196"/>
              </a:cxn>
              <a:cxn ang="0">
                <a:pos x="231" y="174"/>
              </a:cxn>
              <a:cxn ang="0">
                <a:pos x="194" y="192"/>
              </a:cxn>
              <a:cxn ang="0">
                <a:pos x="165" y="209"/>
              </a:cxn>
              <a:cxn ang="0">
                <a:pos x="129" y="217"/>
              </a:cxn>
              <a:cxn ang="0">
                <a:pos x="115" y="202"/>
              </a:cxn>
              <a:cxn ang="0">
                <a:pos x="138" y="174"/>
              </a:cxn>
              <a:cxn ang="0">
                <a:pos x="172" y="164"/>
              </a:cxn>
              <a:cxn ang="0">
                <a:pos x="213" y="153"/>
              </a:cxn>
              <a:cxn ang="0">
                <a:pos x="244" y="140"/>
              </a:cxn>
              <a:cxn ang="0">
                <a:pos x="284" y="121"/>
              </a:cxn>
              <a:cxn ang="0">
                <a:pos x="296" y="127"/>
              </a:cxn>
              <a:cxn ang="0">
                <a:pos x="301" y="168"/>
              </a:cxn>
              <a:cxn ang="0">
                <a:pos x="305" y="222"/>
              </a:cxn>
              <a:cxn ang="0">
                <a:pos x="307" y="260"/>
              </a:cxn>
              <a:cxn ang="0">
                <a:pos x="319" y="264"/>
              </a:cxn>
              <a:cxn ang="0">
                <a:pos x="366" y="265"/>
              </a:cxn>
              <a:cxn ang="0">
                <a:pos x="365" y="254"/>
              </a:cxn>
              <a:cxn ang="0">
                <a:pos x="363" y="218"/>
              </a:cxn>
              <a:cxn ang="0">
                <a:pos x="361" y="166"/>
              </a:cxn>
              <a:cxn ang="0">
                <a:pos x="358" y="111"/>
              </a:cxn>
              <a:cxn ang="0">
                <a:pos x="356" y="64"/>
              </a:cxn>
              <a:cxn ang="0">
                <a:pos x="354" y="37"/>
              </a:cxn>
              <a:cxn ang="0">
                <a:pos x="343" y="30"/>
              </a:cxn>
              <a:cxn ang="0">
                <a:pos x="294" y="8"/>
              </a:cxn>
              <a:cxn ang="0">
                <a:pos x="284" y="6"/>
              </a:cxn>
              <a:cxn ang="0">
                <a:pos x="288" y="51"/>
              </a:cxn>
              <a:cxn ang="0">
                <a:pos x="285" y="87"/>
              </a:cxn>
            </a:cxnLst>
            <a:rect l="0" t="0" r="r" b="b"/>
            <a:pathLst>
              <a:path w="367" h="403">
                <a:moveTo>
                  <a:pt x="285" y="87"/>
                </a:moveTo>
                <a:lnTo>
                  <a:pt x="283" y="91"/>
                </a:lnTo>
                <a:lnTo>
                  <a:pt x="280" y="96"/>
                </a:lnTo>
                <a:lnTo>
                  <a:pt x="275" y="100"/>
                </a:lnTo>
                <a:lnTo>
                  <a:pt x="270" y="104"/>
                </a:lnTo>
                <a:lnTo>
                  <a:pt x="265" y="108"/>
                </a:lnTo>
                <a:lnTo>
                  <a:pt x="258" y="112"/>
                </a:lnTo>
                <a:lnTo>
                  <a:pt x="251" y="116"/>
                </a:lnTo>
                <a:lnTo>
                  <a:pt x="244" y="120"/>
                </a:lnTo>
                <a:lnTo>
                  <a:pt x="236" y="124"/>
                </a:lnTo>
                <a:lnTo>
                  <a:pt x="228" y="127"/>
                </a:lnTo>
                <a:lnTo>
                  <a:pt x="220" y="130"/>
                </a:lnTo>
                <a:lnTo>
                  <a:pt x="212" y="133"/>
                </a:lnTo>
                <a:lnTo>
                  <a:pt x="204" y="135"/>
                </a:lnTo>
                <a:lnTo>
                  <a:pt x="196" y="138"/>
                </a:lnTo>
                <a:lnTo>
                  <a:pt x="189" y="140"/>
                </a:lnTo>
                <a:lnTo>
                  <a:pt x="189" y="140"/>
                </a:lnTo>
                <a:lnTo>
                  <a:pt x="181" y="142"/>
                </a:lnTo>
                <a:lnTo>
                  <a:pt x="172" y="144"/>
                </a:lnTo>
                <a:lnTo>
                  <a:pt x="164" y="146"/>
                </a:lnTo>
                <a:lnTo>
                  <a:pt x="157" y="148"/>
                </a:lnTo>
                <a:lnTo>
                  <a:pt x="149" y="150"/>
                </a:lnTo>
                <a:lnTo>
                  <a:pt x="142" y="153"/>
                </a:lnTo>
                <a:lnTo>
                  <a:pt x="136" y="156"/>
                </a:lnTo>
                <a:lnTo>
                  <a:pt x="130" y="159"/>
                </a:lnTo>
                <a:lnTo>
                  <a:pt x="124" y="163"/>
                </a:lnTo>
                <a:lnTo>
                  <a:pt x="119" y="167"/>
                </a:lnTo>
                <a:lnTo>
                  <a:pt x="114" y="172"/>
                </a:lnTo>
                <a:lnTo>
                  <a:pt x="110" y="178"/>
                </a:lnTo>
                <a:lnTo>
                  <a:pt x="110" y="178"/>
                </a:lnTo>
                <a:lnTo>
                  <a:pt x="107" y="183"/>
                </a:lnTo>
                <a:lnTo>
                  <a:pt x="103" y="188"/>
                </a:lnTo>
                <a:lnTo>
                  <a:pt x="99" y="194"/>
                </a:lnTo>
                <a:lnTo>
                  <a:pt x="94" y="200"/>
                </a:lnTo>
                <a:lnTo>
                  <a:pt x="89" y="207"/>
                </a:lnTo>
                <a:lnTo>
                  <a:pt x="83" y="214"/>
                </a:lnTo>
                <a:lnTo>
                  <a:pt x="78" y="221"/>
                </a:lnTo>
                <a:lnTo>
                  <a:pt x="72" y="229"/>
                </a:lnTo>
                <a:lnTo>
                  <a:pt x="66" y="236"/>
                </a:lnTo>
                <a:lnTo>
                  <a:pt x="61" y="244"/>
                </a:lnTo>
                <a:lnTo>
                  <a:pt x="55" y="251"/>
                </a:lnTo>
                <a:lnTo>
                  <a:pt x="50" y="257"/>
                </a:lnTo>
                <a:lnTo>
                  <a:pt x="45" y="264"/>
                </a:lnTo>
                <a:lnTo>
                  <a:pt x="41" y="269"/>
                </a:lnTo>
                <a:lnTo>
                  <a:pt x="37" y="275"/>
                </a:lnTo>
                <a:lnTo>
                  <a:pt x="34" y="279"/>
                </a:lnTo>
                <a:lnTo>
                  <a:pt x="32" y="283"/>
                </a:lnTo>
                <a:lnTo>
                  <a:pt x="32" y="283"/>
                </a:lnTo>
                <a:lnTo>
                  <a:pt x="23" y="296"/>
                </a:lnTo>
                <a:lnTo>
                  <a:pt x="17" y="306"/>
                </a:lnTo>
                <a:lnTo>
                  <a:pt x="13" y="313"/>
                </a:lnTo>
                <a:lnTo>
                  <a:pt x="11" y="316"/>
                </a:lnTo>
                <a:lnTo>
                  <a:pt x="11" y="316"/>
                </a:lnTo>
                <a:lnTo>
                  <a:pt x="10" y="319"/>
                </a:lnTo>
                <a:lnTo>
                  <a:pt x="7" y="325"/>
                </a:lnTo>
                <a:lnTo>
                  <a:pt x="4" y="335"/>
                </a:lnTo>
                <a:lnTo>
                  <a:pt x="1" y="346"/>
                </a:lnTo>
                <a:lnTo>
                  <a:pt x="0" y="358"/>
                </a:lnTo>
                <a:lnTo>
                  <a:pt x="0" y="358"/>
                </a:lnTo>
                <a:lnTo>
                  <a:pt x="1" y="371"/>
                </a:lnTo>
                <a:lnTo>
                  <a:pt x="2" y="383"/>
                </a:lnTo>
                <a:lnTo>
                  <a:pt x="3" y="392"/>
                </a:lnTo>
                <a:lnTo>
                  <a:pt x="4" y="399"/>
                </a:lnTo>
                <a:lnTo>
                  <a:pt x="5" y="402"/>
                </a:lnTo>
                <a:lnTo>
                  <a:pt x="5" y="402"/>
                </a:lnTo>
                <a:lnTo>
                  <a:pt x="5" y="400"/>
                </a:lnTo>
                <a:lnTo>
                  <a:pt x="4" y="394"/>
                </a:lnTo>
                <a:lnTo>
                  <a:pt x="4" y="385"/>
                </a:lnTo>
                <a:lnTo>
                  <a:pt x="5" y="374"/>
                </a:lnTo>
                <a:lnTo>
                  <a:pt x="6" y="363"/>
                </a:lnTo>
                <a:lnTo>
                  <a:pt x="8" y="352"/>
                </a:lnTo>
                <a:lnTo>
                  <a:pt x="11" y="342"/>
                </a:lnTo>
                <a:lnTo>
                  <a:pt x="11" y="342"/>
                </a:lnTo>
                <a:lnTo>
                  <a:pt x="17" y="326"/>
                </a:lnTo>
                <a:lnTo>
                  <a:pt x="22" y="318"/>
                </a:lnTo>
                <a:lnTo>
                  <a:pt x="23" y="315"/>
                </a:lnTo>
                <a:lnTo>
                  <a:pt x="23" y="315"/>
                </a:lnTo>
                <a:lnTo>
                  <a:pt x="23" y="321"/>
                </a:lnTo>
                <a:lnTo>
                  <a:pt x="24" y="333"/>
                </a:lnTo>
                <a:lnTo>
                  <a:pt x="25" y="346"/>
                </a:lnTo>
                <a:lnTo>
                  <a:pt x="25" y="353"/>
                </a:lnTo>
                <a:lnTo>
                  <a:pt x="25" y="353"/>
                </a:lnTo>
                <a:lnTo>
                  <a:pt x="27" y="346"/>
                </a:lnTo>
                <a:lnTo>
                  <a:pt x="30" y="335"/>
                </a:lnTo>
                <a:lnTo>
                  <a:pt x="31" y="328"/>
                </a:lnTo>
                <a:lnTo>
                  <a:pt x="31" y="328"/>
                </a:lnTo>
                <a:lnTo>
                  <a:pt x="38" y="334"/>
                </a:lnTo>
                <a:lnTo>
                  <a:pt x="49" y="344"/>
                </a:lnTo>
                <a:lnTo>
                  <a:pt x="55" y="349"/>
                </a:lnTo>
                <a:lnTo>
                  <a:pt x="55" y="349"/>
                </a:lnTo>
                <a:lnTo>
                  <a:pt x="52" y="345"/>
                </a:lnTo>
                <a:lnTo>
                  <a:pt x="46" y="337"/>
                </a:lnTo>
                <a:lnTo>
                  <a:pt x="38" y="326"/>
                </a:lnTo>
                <a:lnTo>
                  <a:pt x="34" y="318"/>
                </a:lnTo>
                <a:lnTo>
                  <a:pt x="34" y="318"/>
                </a:lnTo>
                <a:lnTo>
                  <a:pt x="33" y="308"/>
                </a:lnTo>
                <a:lnTo>
                  <a:pt x="34" y="299"/>
                </a:lnTo>
                <a:lnTo>
                  <a:pt x="34" y="296"/>
                </a:lnTo>
                <a:lnTo>
                  <a:pt x="34" y="296"/>
                </a:lnTo>
                <a:lnTo>
                  <a:pt x="38" y="291"/>
                </a:lnTo>
                <a:lnTo>
                  <a:pt x="46" y="282"/>
                </a:lnTo>
                <a:lnTo>
                  <a:pt x="50" y="278"/>
                </a:lnTo>
                <a:lnTo>
                  <a:pt x="50" y="278"/>
                </a:lnTo>
                <a:lnTo>
                  <a:pt x="52" y="283"/>
                </a:lnTo>
                <a:lnTo>
                  <a:pt x="58" y="294"/>
                </a:lnTo>
                <a:lnTo>
                  <a:pt x="64" y="304"/>
                </a:lnTo>
                <a:lnTo>
                  <a:pt x="64" y="304"/>
                </a:lnTo>
                <a:lnTo>
                  <a:pt x="70" y="311"/>
                </a:lnTo>
                <a:lnTo>
                  <a:pt x="77" y="316"/>
                </a:lnTo>
                <a:lnTo>
                  <a:pt x="80" y="318"/>
                </a:lnTo>
                <a:lnTo>
                  <a:pt x="80" y="318"/>
                </a:lnTo>
                <a:lnTo>
                  <a:pt x="77" y="313"/>
                </a:lnTo>
                <a:lnTo>
                  <a:pt x="71" y="301"/>
                </a:lnTo>
                <a:lnTo>
                  <a:pt x="65" y="287"/>
                </a:lnTo>
                <a:lnTo>
                  <a:pt x="65" y="287"/>
                </a:lnTo>
                <a:lnTo>
                  <a:pt x="62" y="277"/>
                </a:lnTo>
                <a:lnTo>
                  <a:pt x="61" y="271"/>
                </a:lnTo>
                <a:lnTo>
                  <a:pt x="61" y="269"/>
                </a:lnTo>
                <a:lnTo>
                  <a:pt x="61" y="269"/>
                </a:lnTo>
                <a:lnTo>
                  <a:pt x="66" y="263"/>
                </a:lnTo>
                <a:lnTo>
                  <a:pt x="76" y="252"/>
                </a:lnTo>
                <a:lnTo>
                  <a:pt x="81" y="246"/>
                </a:lnTo>
                <a:lnTo>
                  <a:pt x="81" y="246"/>
                </a:lnTo>
                <a:lnTo>
                  <a:pt x="84" y="250"/>
                </a:lnTo>
                <a:lnTo>
                  <a:pt x="90" y="260"/>
                </a:lnTo>
                <a:lnTo>
                  <a:pt x="97" y="273"/>
                </a:lnTo>
                <a:lnTo>
                  <a:pt x="102" y="283"/>
                </a:lnTo>
                <a:lnTo>
                  <a:pt x="105" y="287"/>
                </a:lnTo>
                <a:lnTo>
                  <a:pt x="105" y="287"/>
                </a:lnTo>
                <a:lnTo>
                  <a:pt x="105" y="284"/>
                </a:lnTo>
                <a:lnTo>
                  <a:pt x="105" y="278"/>
                </a:lnTo>
                <a:lnTo>
                  <a:pt x="105" y="275"/>
                </a:lnTo>
                <a:lnTo>
                  <a:pt x="105" y="275"/>
                </a:lnTo>
                <a:lnTo>
                  <a:pt x="104" y="272"/>
                </a:lnTo>
                <a:lnTo>
                  <a:pt x="100" y="263"/>
                </a:lnTo>
                <a:lnTo>
                  <a:pt x="97" y="252"/>
                </a:lnTo>
                <a:lnTo>
                  <a:pt x="95" y="242"/>
                </a:lnTo>
                <a:lnTo>
                  <a:pt x="95" y="235"/>
                </a:lnTo>
                <a:lnTo>
                  <a:pt x="95" y="235"/>
                </a:lnTo>
                <a:lnTo>
                  <a:pt x="101" y="230"/>
                </a:lnTo>
                <a:lnTo>
                  <a:pt x="106" y="228"/>
                </a:lnTo>
                <a:lnTo>
                  <a:pt x="109" y="228"/>
                </a:lnTo>
                <a:lnTo>
                  <a:pt x="109" y="228"/>
                </a:lnTo>
                <a:lnTo>
                  <a:pt x="113" y="229"/>
                </a:lnTo>
                <a:lnTo>
                  <a:pt x="124" y="231"/>
                </a:lnTo>
                <a:lnTo>
                  <a:pt x="139" y="230"/>
                </a:lnTo>
                <a:lnTo>
                  <a:pt x="139" y="230"/>
                </a:lnTo>
                <a:lnTo>
                  <a:pt x="154" y="226"/>
                </a:lnTo>
                <a:lnTo>
                  <a:pt x="165" y="222"/>
                </a:lnTo>
                <a:lnTo>
                  <a:pt x="169" y="221"/>
                </a:lnTo>
                <a:lnTo>
                  <a:pt x="169" y="221"/>
                </a:lnTo>
                <a:lnTo>
                  <a:pt x="176" y="225"/>
                </a:lnTo>
                <a:lnTo>
                  <a:pt x="189" y="232"/>
                </a:lnTo>
                <a:lnTo>
                  <a:pt x="195" y="235"/>
                </a:lnTo>
                <a:lnTo>
                  <a:pt x="195" y="235"/>
                </a:lnTo>
                <a:lnTo>
                  <a:pt x="190" y="230"/>
                </a:lnTo>
                <a:lnTo>
                  <a:pt x="181" y="219"/>
                </a:lnTo>
                <a:lnTo>
                  <a:pt x="176" y="213"/>
                </a:lnTo>
                <a:lnTo>
                  <a:pt x="176" y="213"/>
                </a:lnTo>
                <a:lnTo>
                  <a:pt x="182" y="210"/>
                </a:lnTo>
                <a:lnTo>
                  <a:pt x="194" y="203"/>
                </a:lnTo>
                <a:lnTo>
                  <a:pt x="200" y="200"/>
                </a:lnTo>
                <a:lnTo>
                  <a:pt x="200" y="200"/>
                </a:lnTo>
                <a:lnTo>
                  <a:pt x="206" y="205"/>
                </a:lnTo>
                <a:lnTo>
                  <a:pt x="218" y="216"/>
                </a:lnTo>
                <a:lnTo>
                  <a:pt x="224" y="222"/>
                </a:lnTo>
                <a:lnTo>
                  <a:pt x="224" y="222"/>
                </a:lnTo>
                <a:lnTo>
                  <a:pt x="221" y="215"/>
                </a:lnTo>
                <a:lnTo>
                  <a:pt x="214" y="202"/>
                </a:lnTo>
                <a:lnTo>
                  <a:pt x="210" y="196"/>
                </a:lnTo>
                <a:lnTo>
                  <a:pt x="210" y="196"/>
                </a:lnTo>
                <a:lnTo>
                  <a:pt x="216" y="190"/>
                </a:lnTo>
                <a:lnTo>
                  <a:pt x="226" y="179"/>
                </a:lnTo>
                <a:lnTo>
                  <a:pt x="231" y="174"/>
                </a:lnTo>
                <a:lnTo>
                  <a:pt x="231" y="174"/>
                </a:lnTo>
                <a:lnTo>
                  <a:pt x="228" y="176"/>
                </a:lnTo>
                <a:lnTo>
                  <a:pt x="220" y="180"/>
                </a:lnTo>
                <a:lnTo>
                  <a:pt x="210" y="185"/>
                </a:lnTo>
                <a:lnTo>
                  <a:pt x="200" y="190"/>
                </a:lnTo>
                <a:lnTo>
                  <a:pt x="194" y="192"/>
                </a:lnTo>
                <a:lnTo>
                  <a:pt x="194" y="192"/>
                </a:lnTo>
                <a:lnTo>
                  <a:pt x="189" y="194"/>
                </a:lnTo>
                <a:lnTo>
                  <a:pt x="182" y="198"/>
                </a:lnTo>
                <a:lnTo>
                  <a:pt x="173" y="204"/>
                </a:lnTo>
                <a:lnTo>
                  <a:pt x="165" y="209"/>
                </a:lnTo>
                <a:lnTo>
                  <a:pt x="156" y="213"/>
                </a:lnTo>
                <a:lnTo>
                  <a:pt x="148" y="215"/>
                </a:lnTo>
                <a:lnTo>
                  <a:pt x="148" y="215"/>
                </a:lnTo>
                <a:lnTo>
                  <a:pt x="138" y="216"/>
                </a:lnTo>
                <a:lnTo>
                  <a:pt x="129" y="217"/>
                </a:lnTo>
                <a:lnTo>
                  <a:pt x="121" y="217"/>
                </a:lnTo>
                <a:lnTo>
                  <a:pt x="116" y="215"/>
                </a:lnTo>
                <a:lnTo>
                  <a:pt x="114" y="210"/>
                </a:lnTo>
                <a:lnTo>
                  <a:pt x="114" y="210"/>
                </a:lnTo>
                <a:lnTo>
                  <a:pt x="115" y="202"/>
                </a:lnTo>
                <a:lnTo>
                  <a:pt x="118" y="194"/>
                </a:lnTo>
                <a:lnTo>
                  <a:pt x="122" y="186"/>
                </a:lnTo>
                <a:lnTo>
                  <a:pt x="129" y="179"/>
                </a:lnTo>
                <a:lnTo>
                  <a:pt x="138" y="174"/>
                </a:lnTo>
                <a:lnTo>
                  <a:pt x="138" y="174"/>
                </a:lnTo>
                <a:lnTo>
                  <a:pt x="142" y="172"/>
                </a:lnTo>
                <a:lnTo>
                  <a:pt x="148" y="170"/>
                </a:lnTo>
                <a:lnTo>
                  <a:pt x="156" y="168"/>
                </a:lnTo>
                <a:lnTo>
                  <a:pt x="163" y="166"/>
                </a:lnTo>
                <a:lnTo>
                  <a:pt x="172" y="164"/>
                </a:lnTo>
                <a:lnTo>
                  <a:pt x="180" y="162"/>
                </a:lnTo>
                <a:lnTo>
                  <a:pt x="189" y="160"/>
                </a:lnTo>
                <a:lnTo>
                  <a:pt x="197" y="158"/>
                </a:lnTo>
                <a:lnTo>
                  <a:pt x="205" y="155"/>
                </a:lnTo>
                <a:lnTo>
                  <a:pt x="213" y="153"/>
                </a:lnTo>
                <a:lnTo>
                  <a:pt x="221" y="151"/>
                </a:lnTo>
                <a:lnTo>
                  <a:pt x="227" y="148"/>
                </a:lnTo>
                <a:lnTo>
                  <a:pt x="227" y="148"/>
                </a:lnTo>
                <a:lnTo>
                  <a:pt x="235" y="144"/>
                </a:lnTo>
                <a:lnTo>
                  <a:pt x="244" y="140"/>
                </a:lnTo>
                <a:lnTo>
                  <a:pt x="253" y="135"/>
                </a:lnTo>
                <a:lnTo>
                  <a:pt x="261" y="131"/>
                </a:lnTo>
                <a:lnTo>
                  <a:pt x="270" y="127"/>
                </a:lnTo>
                <a:lnTo>
                  <a:pt x="277" y="123"/>
                </a:lnTo>
                <a:lnTo>
                  <a:pt x="284" y="121"/>
                </a:lnTo>
                <a:lnTo>
                  <a:pt x="289" y="120"/>
                </a:lnTo>
                <a:lnTo>
                  <a:pt x="294" y="121"/>
                </a:lnTo>
                <a:lnTo>
                  <a:pt x="294" y="121"/>
                </a:lnTo>
                <a:lnTo>
                  <a:pt x="295" y="123"/>
                </a:lnTo>
                <a:lnTo>
                  <a:pt x="296" y="127"/>
                </a:lnTo>
                <a:lnTo>
                  <a:pt x="297" y="133"/>
                </a:lnTo>
                <a:lnTo>
                  <a:pt x="298" y="140"/>
                </a:lnTo>
                <a:lnTo>
                  <a:pt x="299" y="148"/>
                </a:lnTo>
                <a:lnTo>
                  <a:pt x="300" y="158"/>
                </a:lnTo>
                <a:lnTo>
                  <a:pt x="301" y="168"/>
                </a:lnTo>
                <a:lnTo>
                  <a:pt x="302" y="179"/>
                </a:lnTo>
                <a:lnTo>
                  <a:pt x="303" y="190"/>
                </a:lnTo>
                <a:lnTo>
                  <a:pt x="304" y="201"/>
                </a:lnTo>
                <a:lnTo>
                  <a:pt x="305" y="211"/>
                </a:lnTo>
                <a:lnTo>
                  <a:pt x="305" y="222"/>
                </a:lnTo>
                <a:lnTo>
                  <a:pt x="306" y="232"/>
                </a:lnTo>
                <a:lnTo>
                  <a:pt x="306" y="241"/>
                </a:lnTo>
                <a:lnTo>
                  <a:pt x="307" y="248"/>
                </a:lnTo>
                <a:lnTo>
                  <a:pt x="307" y="255"/>
                </a:lnTo>
                <a:lnTo>
                  <a:pt x="307" y="260"/>
                </a:lnTo>
                <a:lnTo>
                  <a:pt x="308" y="263"/>
                </a:lnTo>
                <a:lnTo>
                  <a:pt x="308" y="264"/>
                </a:lnTo>
                <a:lnTo>
                  <a:pt x="308" y="264"/>
                </a:lnTo>
                <a:lnTo>
                  <a:pt x="311" y="264"/>
                </a:lnTo>
                <a:lnTo>
                  <a:pt x="319" y="264"/>
                </a:lnTo>
                <a:lnTo>
                  <a:pt x="330" y="264"/>
                </a:lnTo>
                <a:lnTo>
                  <a:pt x="343" y="264"/>
                </a:lnTo>
                <a:lnTo>
                  <a:pt x="354" y="264"/>
                </a:lnTo>
                <a:lnTo>
                  <a:pt x="362" y="265"/>
                </a:lnTo>
                <a:lnTo>
                  <a:pt x="366" y="265"/>
                </a:lnTo>
                <a:lnTo>
                  <a:pt x="366" y="265"/>
                </a:lnTo>
                <a:lnTo>
                  <a:pt x="366" y="264"/>
                </a:lnTo>
                <a:lnTo>
                  <a:pt x="365" y="262"/>
                </a:lnTo>
                <a:lnTo>
                  <a:pt x="365" y="259"/>
                </a:lnTo>
                <a:lnTo>
                  <a:pt x="365" y="254"/>
                </a:lnTo>
                <a:lnTo>
                  <a:pt x="365" y="249"/>
                </a:lnTo>
                <a:lnTo>
                  <a:pt x="364" y="242"/>
                </a:lnTo>
                <a:lnTo>
                  <a:pt x="364" y="235"/>
                </a:lnTo>
                <a:lnTo>
                  <a:pt x="364" y="227"/>
                </a:lnTo>
                <a:lnTo>
                  <a:pt x="363" y="218"/>
                </a:lnTo>
                <a:lnTo>
                  <a:pt x="363" y="208"/>
                </a:lnTo>
                <a:lnTo>
                  <a:pt x="362" y="198"/>
                </a:lnTo>
                <a:lnTo>
                  <a:pt x="362" y="188"/>
                </a:lnTo>
                <a:lnTo>
                  <a:pt x="361" y="177"/>
                </a:lnTo>
                <a:lnTo>
                  <a:pt x="361" y="166"/>
                </a:lnTo>
                <a:lnTo>
                  <a:pt x="360" y="155"/>
                </a:lnTo>
                <a:lnTo>
                  <a:pt x="360" y="144"/>
                </a:lnTo>
                <a:lnTo>
                  <a:pt x="359" y="133"/>
                </a:lnTo>
                <a:lnTo>
                  <a:pt x="359" y="122"/>
                </a:lnTo>
                <a:lnTo>
                  <a:pt x="358" y="111"/>
                </a:lnTo>
                <a:lnTo>
                  <a:pt x="357" y="101"/>
                </a:lnTo>
                <a:lnTo>
                  <a:pt x="357" y="91"/>
                </a:lnTo>
                <a:lnTo>
                  <a:pt x="357" y="81"/>
                </a:lnTo>
                <a:lnTo>
                  <a:pt x="356" y="73"/>
                </a:lnTo>
                <a:lnTo>
                  <a:pt x="356" y="64"/>
                </a:lnTo>
                <a:lnTo>
                  <a:pt x="355" y="57"/>
                </a:lnTo>
                <a:lnTo>
                  <a:pt x="355" y="51"/>
                </a:lnTo>
                <a:lnTo>
                  <a:pt x="355" y="45"/>
                </a:lnTo>
                <a:lnTo>
                  <a:pt x="354" y="41"/>
                </a:lnTo>
                <a:lnTo>
                  <a:pt x="354" y="37"/>
                </a:lnTo>
                <a:lnTo>
                  <a:pt x="354" y="35"/>
                </a:lnTo>
                <a:lnTo>
                  <a:pt x="354" y="35"/>
                </a:lnTo>
                <a:lnTo>
                  <a:pt x="354" y="35"/>
                </a:lnTo>
                <a:lnTo>
                  <a:pt x="351" y="33"/>
                </a:lnTo>
                <a:lnTo>
                  <a:pt x="343" y="30"/>
                </a:lnTo>
                <a:lnTo>
                  <a:pt x="333" y="26"/>
                </a:lnTo>
                <a:lnTo>
                  <a:pt x="320" y="21"/>
                </a:lnTo>
                <a:lnTo>
                  <a:pt x="309" y="16"/>
                </a:lnTo>
                <a:lnTo>
                  <a:pt x="309" y="16"/>
                </a:lnTo>
                <a:lnTo>
                  <a:pt x="294" y="8"/>
                </a:lnTo>
                <a:lnTo>
                  <a:pt x="286" y="2"/>
                </a:lnTo>
                <a:lnTo>
                  <a:pt x="283" y="0"/>
                </a:lnTo>
                <a:lnTo>
                  <a:pt x="283" y="0"/>
                </a:lnTo>
                <a:lnTo>
                  <a:pt x="284" y="2"/>
                </a:lnTo>
                <a:lnTo>
                  <a:pt x="284" y="6"/>
                </a:lnTo>
                <a:lnTo>
                  <a:pt x="285" y="13"/>
                </a:lnTo>
                <a:lnTo>
                  <a:pt x="286" y="21"/>
                </a:lnTo>
                <a:lnTo>
                  <a:pt x="287" y="30"/>
                </a:lnTo>
                <a:lnTo>
                  <a:pt x="288" y="41"/>
                </a:lnTo>
                <a:lnTo>
                  <a:pt x="288" y="51"/>
                </a:lnTo>
                <a:lnTo>
                  <a:pt x="289" y="62"/>
                </a:lnTo>
                <a:lnTo>
                  <a:pt x="288" y="71"/>
                </a:lnTo>
                <a:lnTo>
                  <a:pt x="287" y="80"/>
                </a:lnTo>
                <a:lnTo>
                  <a:pt x="285" y="87"/>
                </a:lnTo>
                <a:lnTo>
                  <a:pt x="285" y="87"/>
                </a:lnTo>
                <a:lnTo>
                  <a:pt x="285" y="87"/>
                </a:lnTo>
              </a:path>
            </a:pathLst>
          </a:custGeom>
          <a:solidFill>
            <a:srgbClr val="715EFD"/>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39" name="Freeform 43"/>
          <p:cNvSpPr>
            <a:spLocks/>
          </p:cNvSpPr>
          <p:nvPr/>
        </p:nvSpPr>
        <p:spPr bwMode="auto">
          <a:xfrm>
            <a:off x="6064251" y="3765551"/>
            <a:ext cx="142875" cy="257175"/>
          </a:xfrm>
          <a:custGeom>
            <a:avLst/>
            <a:gdLst/>
            <a:ahLst/>
            <a:cxnLst>
              <a:cxn ang="0">
                <a:pos x="75" y="38"/>
              </a:cxn>
              <a:cxn ang="0">
                <a:pos x="76" y="40"/>
              </a:cxn>
              <a:cxn ang="0">
                <a:pos x="76" y="46"/>
              </a:cxn>
              <a:cxn ang="0">
                <a:pos x="76" y="54"/>
              </a:cxn>
              <a:cxn ang="0">
                <a:pos x="76" y="65"/>
              </a:cxn>
              <a:cxn ang="0">
                <a:pos x="76" y="76"/>
              </a:cxn>
              <a:cxn ang="0">
                <a:pos x="76" y="87"/>
              </a:cxn>
              <a:cxn ang="0">
                <a:pos x="76" y="98"/>
              </a:cxn>
              <a:cxn ang="0">
                <a:pos x="75" y="107"/>
              </a:cxn>
              <a:cxn ang="0">
                <a:pos x="75" y="107"/>
              </a:cxn>
              <a:cxn ang="0">
                <a:pos x="69" y="123"/>
              </a:cxn>
              <a:cxn ang="0">
                <a:pos x="65" y="133"/>
              </a:cxn>
              <a:cxn ang="0">
                <a:pos x="64" y="136"/>
              </a:cxn>
              <a:cxn ang="0">
                <a:pos x="64" y="136"/>
              </a:cxn>
              <a:cxn ang="0">
                <a:pos x="64" y="134"/>
              </a:cxn>
              <a:cxn ang="0">
                <a:pos x="64" y="129"/>
              </a:cxn>
              <a:cxn ang="0">
                <a:pos x="63" y="121"/>
              </a:cxn>
              <a:cxn ang="0">
                <a:pos x="62" y="111"/>
              </a:cxn>
              <a:cxn ang="0">
                <a:pos x="62" y="100"/>
              </a:cxn>
              <a:cxn ang="0">
                <a:pos x="61" y="88"/>
              </a:cxn>
              <a:cxn ang="0">
                <a:pos x="60" y="76"/>
              </a:cxn>
              <a:cxn ang="0">
                <a:pos x="59" y="64"/>
              </a:cxn>
              <a:cxn ang="0">
                <a:pos x="59" y="55"/>
              </a:cxn>
              <a:cxn ang="0">
                <a:pos x="58" y="47"/>
              </a:cxn>
              <a:cxn ang="0">
                <a:pos x="58" y="41"/>
              </a:cxn>
              <a:cxn ang="0">
                <a:pos x="58" y="39"/>
              </a:cxn>
              <a:cxn ang="0">
                <a:pos x="58" y="39"/>
              </a:cxn>
              <a:cxn ang="0">
                <a:pos x="55" y="38"/>
              </a:cxn>
              <a:cxn ang="0">
                <a:pos x="48" y="37"/>
              </a:cxn>
              <a:cxn ang="0">
                <a:pos x="38" y="41"/>
              </a:cxn>
              <a:cxn ang="0">
                <a:pos x="38" y="41"/>
              </a:cxn>
              <a:cxn ang="0">
                <a:pos x="28" y="50"/>
              </a:cxn>
              <a:cxn ang="0">
                <a:pos x="20" y="58"/>
              </a:cxn>
              <a:cxn ang="0">
                <a:pos x="18" y="61"/>
              </a:cxn>
              <a:cxn ang="0">
                <a:pos x="18" y="61"/>
              </a:cxn>
              <a:cxn ang="0">
                <a:pos x="14" y="62"/>
              </a:cxn>
              <a:cxn ang="0">
                <a:pos x="6" y="60"/>
              </a:cxn>
              <a:cxn ang="0">
                <a:pos x="0" y="54"/>
              </a:cxn>
              <a:cxn ang="0">
                <a:pos x="0" y="54"/>
              </a:cxn>
              <a:cxn ang="0">
                <a:pos x="0" y="44"/>
              </a:cxn>
              <a:cxn ang="0">
                <a:pos x="3" y="37"/>
              </a:cxn>
              <a:cxn ang="0">
                <a:pos x="4" y="34"/>
              </a:cxn>
              <a:cxn ang="0">
                <a:pos x="4" y="34"/>
              </a:cxn>
              <a:cxn ang="0">
                <a:pos x="8" y="30"/>
              </a:cxn>
              <a:cxn ang="0">
                <a:pos x="16" y="22"/>
              </a:cxn>
              <a:cxn ang="0">
                <a:pos x="26" y="12"/>
              </a:cxn>
              <a:cxn ang="0">
                <a:pos x="35" y="3"/>
              </a:cxn>
              <a:cxn ang="0">
                <a:pos x="38" y="0"/>
              </a:cxn>
              <a:cxn ang="0">
                <a:pos x="38" y="0"/>
              </a:cxn>
              <a:cxn ang="0">
                <a:pos x="41" y="3"/>
              </a:cxn>
              <a:cxn ang="0">
                <a:pos x="48" y="10"/>
              </a:cxn>
              <a:cxn ang="0">
                <a:pos x="57" y="19"/>
              </a:cxn>
              <a:cxn ang="0">
                <a:pos x="66" y="28"/>
              </a:cxn>
              <a:cxn ang="0">
                <a:pos x="73" y="35"/>
              </a:cxn>
              <a:cxn ang="0">
                <a:pos x="75" y="38"/>
              </a:cxn>
              <a:cxn ang="0">
                <a:pos x="75" y="38"/>
              </a:cxn>
              <a:cxn ang="0">
                <a:pos x="75" y="38"/>
              </a:cxn>
            </a:cxnLst>
            <a:rect l="0" t="0" r="r" b="b"/>
            <a:pathLst>
              <a:path w="77" h="137">
                <a:moveTo>
                  <a:pt x="75" y="38"/>
                </a:moveTo>
                <a:lnTo>
                  <a:pt x="76" y="40"/>
                </a:lnTo>
                <a:lnTo>
                  <a:pt x="76" y="46"/>
                </a:lnTo>
                <a:lnTo>
                  <a:pt x="76" y="54"/>
                </a:lnTo>
                <a:lnTo>
                  <a:pt x="76" y="65"/>
                </a:lnTo>
                <a:lnTo>
                  <a:pt x="76" y="76"/>
                </a:lnTo>
                <a:lnTo>
                  <a:pt x="76" y="87"/>
                </a:lnTo>
                <a:lnTo>
                  <a:pt x="76" y="98"/>
                </a:lnTo>
                <a:lnTo>
                  <a:pt x="75" y="107"/>
                </a:lnTo>
                <a:lnTo>
                  <a:pt x="75" y="107"/>
                </a:lnTo>
                <a:lnTo>
                  <a:pt x="69" y="123"/>
                </a:lnTo>
                <a:lnTo>
                  <a:pt x="65" y="133"/>
                </a:lnTo>
                <a:lnTo>
                  <a:pt x="64" y="136"/>
                </a:lnTo>
                <a:lnTo>
                  <a:pt x="64" y="136"/>
                </a:lnTo>
                <a:lnTo>
                  <a:pt x="64" y="134"/>
                </a:lnTo>
                <a:lnTo>
                  <a:pt x="64" y="129"/>
                </a:lnTo>
                <a:lnTo>
                  <a:pt x="63" y="121"/>
                </a:lnTo>
                <a:lnTo>
                  <a:pt x="62" y="111"/>
                </a:lnTo>
                <a:lnTo>
                  <a:pt x="62" y="100"/>
                </a:lnTo>
                <a:lnTo>
                  <a:pt x="61" y="88"/>
                </a:lnTo>
                <a:lnTo>
                  <a:pt x="60" y="76"/>
                </a:lnTo>
                <a:lnTo>
                  <a:pt x="59" y="64"/>
                </a:lnTo>
                <a:lnTo>
                  <a:pt x="59" y="55"/>
                </a:lnTo>
                <a:lnTo>
                  <a:pt x="58" y="47"/>
                </a:lnTo>
                <a:lnTo>
                  <a:pt x="58" y="41"/>
                </a:lnTo>
                <a:lnTo>
                  <a:pt x="58" y="39"/>
                </a:lnTo>
                <a:lnTo>
                  <a:pt x="58" y="39"/>
                </a:lnTo>
                <a:lnTo>
                  <a:pt x="55" y="38"/>
                </a:lnTo>
                <a:lnTo>
                  <a:pt x="48" y="37"/>
                </a:lnTo>
                <a:lnTo>
                  <a:pt x="38" y="41"/>
                </a:lnTo>
                <a:lnTo>
                  <a:pt x="38" y="41"/>
                </a:lnTo>
                <a:lnTo>
                  <a:pt x="28" y="50"/>
                </a:lnTo>
                <a:lnTo>
                  <a:pt x="20" y="58"/>
                </a:lnTo>
                <a:lnTo>
                  <a:pt x="18" y="61"/>
                </a:lnTo>
                <a:lnTo>
                  <a:pt x="18" y="61"/>
                </a:lnTo>
                <a:lnTo>
                  <a:pt x="14" y="62"/>
                </a:lnTo>
                <a:lnTo>
                  <a:pt x="6" y="60"/>
                </a:lnTo>
                <a:lnTo>
                  <a:pt x="0" y="54"/>
                </a:lnTo>
                <a:lnTo>
                  <a:pt x="0" y="54"/>
                </a:lnTo>
                <a:lnTo>
                  <a:pt x="0" y="44"/>
                </a:lnTo>
                <a:lnTo>
                  <a:pt x="3" y="37"/>
                </a:lnTo>
                <a:lnTo>
                  <a:pt x="4" y="34"/>
                </a:lnTo>
                <a:lnTo>
                  <a:pt x="4" y="34"/>
                </a:lnTo>
                <a:lnTo>
                  <a:pt x="8" y="30"/>
                </a:lnTo>
                <a:lnTo>
                  <a:pt x="16" y="22"/>
                </a:lnTo>
                <a:lnTo>
                  <a:pt x="26" y="12"/>
                </a:lnTo>
                <a:lnTo>
                  <a:pt x="35" y="3"/>
                </a:lnTo>
                <a:lnTo>
                  <a:pt x="38" y="0"/>
                </a:lnTo>
                <a:lnTo>
                  <a:pt x="38" y="0"/>
                </a:lnTo>
                <a:lnTo>
                  <a:pt x="41" y="3"/>
                </a:lnTo>
                <a:lnTo>
                  <a:pt x="48" y="10"/>
                </a:lnTo>
                <a:lnTo>
                  <a:pt x="57" y="19"/>
                </a:lnTo>
                <a:lnTo>
                  <a:pt x="66" y="28"/>
                </a:lnTo>
                <a:lnTo>
                  <a:pt x="73" y="35"/>
                </a:lnTo>
                <a:lnTo>
                  <a:pt x="75" y="38"/>
                </a:lnTo>
                <a:lnTo>
                  <a:pt x="75" y="38"/>
                </a:lnTo>
                <a:lnTo>
                  <a:pt x="75" y="38"/>
                </a:lnTo>
              </a:path>
            </a:pathLst>
          </a:custGeom>
          <a:solidFill>
            <a:srgbClr val="715EFD"/>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40" name="Freeform 44"/>
          <p:cNvSpPr>
            <a:spLocks/>
          </p:cNvSpPr>
          <p:nvPr/>
        </p:nvSpPr>
        <p:spPr bwMode="auto">
          <a:xfrm>
            <a:off x="6164263" y="3614739"/>
            <a:ext cx="411162" cy="249237"/>
          </a:xfrm>
          <a:custGeom>
            <a:avLst/>
            <a:gdLst/>
            <a:ahLst/>
            <a:cxnLst>
              <a:cxn ang="0">
                <a:pos x="6" y="62"/>
              </a:cxn>
              <a:cxn ang="0">
                <a:pos x="17" y="73"/>
              </a:cxn>
              <a:cxn ang="0">
                <a:pos x="28" y="83"/>
              </a:cxn>
              <a:cxn ang="0">
                <a:pos x="40" y="93"/>
              </a:cxn>
              <a:cxn ang="0">
                <a:pos x="51" y="103"/>
              </a:cxn>
              <a:cxn ang="0">
                <a:pos x="64" y="111"/>
              </a:cxn>
              <a:cxn ang="0">
                <a:pos x="76" y="120"/>
              </a:cxn>
              <a:cxn ang="0">
                <a:pos x="76" y="111"/>
              </a:cxn>
              <a:cxn ang="0">
                <a:pos x="78" y="94"/>
              </a:cxn>
              <a:cxn ang="0">
                <a:pos x="79" y="95"/>
              </a:cxn>
              <a:cxn ang="0">
                <a:pos x="88" y="99"/>
              </a:cxn>
              <a:cxn ang="0">
                <a:pos x="105" y="105"/>
              </a:cxn>
              <a:cxn ang="0">
                <a:pos x="126" y="111"/>
              </a:cxn>
              <a:cxn ang="0">
                <a:pos x="149" y="114"/>
              </a:cxn>
              <a:cxn ang="0">
                <a:pos x="159" y="114"/>
              </a:cxn>
              <a:cxn ang="0">
                <a:pos x="175" y="114"/>
              </a:cxn>
              <a:cxn ang="0">
                <a:pos x="187" y="115"/>
              </a:cxn>
              <a:cxn ang="0">
                <a:pos x="198" y="118"/>
              </a:cxn>
              <a:cxn ang="0">
                <a:pos x="209" y="126"/>
              </a:cxn>
              <a:cxn ang="0">
                <a:pos x="216" y="132"/>
              </a:cxn>
              <a:cxn ang="0">
                <a:pos x="212" y="116"/>
              </a:cxn>
              <a:cxn ang="0">
                <a:pos x="199" y="107"/>
              </a:cxn>
              <a:cxn ang="0">
                <a:pos x="205" y="102"/>
              </a:cxn>
              <a:cxn ang="0">
                <a:pos x="219" y="93"/>
              </a:cxn>
              <a:cxn ang="0">
                <a:pos x="213" y="94"/>
              </a:cxn>
              <a:cxn ang="0">
                <a:pos x="200" y="96"/>
              </a:cxn>
              <a:cxn ang="0">
                <a:pos x="188" y="97"/>
              </a:cxn>
              <a:cxn ang="0">
                <a:pos x="175" y="97"/>
              </a:cxn>
              <a:cxn ang="0">
                <a:pos x="162" y="96"/>
              </a:cxn>
              <a:cxn ang="0">
                <a:pos x="149" y="95"/>
              </a:cxn>
              <a:cxn ang="0">
                <a:pos x="137" y="93"/>
              </a:cxn>
              <a:cxn ang="0">
                <a:pos x="125" y="90"/>
              </a:cxn>
              <a:cxn ang="0">
                <a:pos x="114" y="86"/>
              </a:cxn>
              <a:cxn ang="0">
                <a:pos x="103" y="81"/>
              </a:cxn>
              <a:cxn ang="0">
                <a:pos x="94" y="75"/>
              </a:cxn>
              <a:cxn ang="0">
                <a:pos x="85" y="67"/>
              </a:cxn>
              <a:cxn ang="0">
                <a:pos x="78" y="59"/>
              </a:cxn>
              <a:cxn ang="0">
                <a:pos x="73" y="50"/>
              </a:cxn>
              <a:cxn ang="0">
                <a:pos x="68" y="39"/>
              </a:cxn>
              <a:cxn ang="0">
                <a:pos x="66" y="28"/>
              </a:cxn>
              <a:cxn ang="0">
                <a:pos x="66" y="15"/>
              </a:cxn>
              <a:cxn ang="0">
                <a:pos x="67" y="0"/>
              </a:cxn>
              <a:cxn ang="0">
                <a:pos x="58" y="0"/>
              </a:cxn>
              <a:cxn ang="0">
                <a:pos x="41" y="0"/>
              </a:cxn>
              <a:cxn ang="0">
                <a:pos x="24" y="0"/>
              </a:cxn>
              <a:cxn ang="0">
                <a:pos x="7" y="0"/>
              </a:cxn>
              <a:cxn ang="0">
                <a:pos x="8" y="8"/>
              </a:cxn>
              <a:cxn ang="0">
                <a:pos x="7" y="24"/>
              </a:cxn>
              <a:cxn ang="0">
                <a:pos x="4" y="40"/>
              </a:cxn>
              <a:cxn ang="0">
                <a:pos x="0" y="57"/>
              </a:cxn>
              <a:cxn ang="0">
                <a:pos x="0" y="57"/>
              </a:cxn>
            </a:cxnLst>
            <a:rect l="0" t="0" r="r" b="b"/>
            <a:pathLst>
              <a:path w="220" h="133">
                <a:moveTo>
                  <a:pt x="0" y="57"/>
                </a:moveTo>
                <a:lnTo>
                  <a:pt x="6" y="62"/>
                </a:lnTo>
                <a:lnTo>
                  <a:pt x="11" y="68"/>
                </a:lnTo>
                <a:lnTo>
                  <a:pt x="17" y="73"/>
                </a:lnTo>
                <a:lnTo>
                  <a:pt x="22" y="78"/>
                </a:lnTo>
                <a:lnTo>
                  <a:pt x="28" y="83"/>
                </a:lnTo>
                <a:lnTo>
                  <a:pt x="34" y="88"/>
                </a:lnTo>
                <a:lnTo>
                  <a:pt x="40" y="93"/>
                </a:lnTo>
                <a:lnTo>
                  <a:pt x="45" y="98"/>
                </a:lnTo>
                <a:lnTo>
                  <a:pt x="51" y="103"/>
                </a:lnTo>
                <a:lnTo>
                  <a:pt x="57" y="107"/>
                </a:lnTo>
                <a:lnTo>
                  <a:pt x="64" y="111"/>
                </a:lnTo>
                <a:lnTo>
                  <a:pt x="70" y="116"/>
                </a:lnTo>
                <a:lnTo>
                  <a:pt x="76" y="120"/>
                </a:lnTo>
                <a:lnTo>
                  <a:pt x="76" y="120"/>
                </a:lnTo>
                <a:lnTo>
                  <a:pt x="76" y="111"/>
                </a:lnTo>
                <a:lnTo>
                  <a:pt x="77" y="103"/>
                </a:lnTo>
                <a:lnTo>
                  <a:pt x="78" y="94"/>
                </a:lnTo>
                <a:lnTo>
                  <a:pt x="78" y="94"/>
                </a:lnTo>
                <a:lnTo>
                  <a:pt x="79" y="95"/>
                </a:lnTo>
                <a:lnTo>
                  <a:pt x="83" y="97"/>
                </a:lnTo>
                <a:lnTo>
                  <a:pt x="88" y="99"/>
                </a:lnTo>
                <a:lnTo>
                  <a:pt x="96" y="102"/>
                </a:lnTo>
                <a:lnTo>
                  <a:pt x="105" y="105"/>
                </a:lnTo>
                <a:lnTo>
                  <a:pt x="115" y="109"/>
                </a:lnTo>
                <a:lnTo>
                  <a:pt x="126" y="111"/>
                </a:lnTo>
                <a:lnTo>
                  <a:pt x="137" y="113"/>
                </a:lnTo>
                <a:lnTo>
                  <a:pt x="149" y="114"/>
                </a:lnTo>
                <a:lnTo>
                  <a:pt x="149" y="114"/>
                </a:lnTo>
                <a:lnTo>
                  <a:pt x="159" y="114"/>
                </a:lnTo>
                <a:lnTo>
                  <a:pt x="167" y="114"/>
                </a:lnTo>
                <a:lnTo>
                  <a:pt x="175" y="114"/>
                </a:lnTo>
                <a:lnTo>
                  <a:pt x="181" y="115"/>
                </a:lnTo>
                <a:lnTo>
                  <a:pt x="187" y="115"/>
                </a:lnTo>
                <a:lnTo>
                  <a:pt x="192" y="116"/>
                </a:lnTo>
                <a:lnTo>
                  <a:pt x="198" y="118"/>
                </a:lnTo>
                <a:lnTo>
                  <a:pt x="203" y="122"/>
                </a:lnTo>
                <a:lnTo>
                  <a:pt x="209" y="126"/>
                </a:lnTo>
                <a:lnTo>
                  <a:pt x="216" y="132"/>
                </a:lnTo>
                <a:lnTo>
                  <a:pt x="216" y="132"/>
                </a:lnTo>
                <a:lnTo>
                  <a:pt x="215" y="124"/>
                </a:lnTo>
                <a:lnTo>
                  <a:pt x="212" y="116"/>
                </a:lnTo>
                <a:lnTo>
                  <a:pt x="207" y="110"/>
                </a:lnTo>
                <a:lnTo>
                  <a:pt x="199" y="107"/>
                </a:lnTo>
                <a:lnTo>
                  <a:pt x="199" y="107"/>
                </a:lnTo>
                <a:lnTo>
                  <a:pt x="205" y="102"/>
                </a:lnTo>
                <a:lnTo>
                  <a:pt x="212" y="98"/>
                </a:lnTo>
                <a:lnTo>
                  <a:pt x="219" y="93"/>
                </a:lnTo>
                <a:lnTo>
                  <a:pt x="219" y="93"/>
                </a:lnTo>
                <a:lnTo>
                  <a:pt x="213" y="94"/>
                </a:lnTo>
                <a:lnTo>
                  <a:pt x="207" y="95"/>
                </a:lnTo>
                <a:lnTo>
                  <a:pt x="200" y="96"/>
                </a:lnTo>
                <a:lnTo>
                  <a:pt x="194" y="96"/>
                </a:lnTo>
                <a:lnTo>
                  <a:pt x="188" y="97"/>
                </a:lnTo>
                <a:lnTo>
                  <a:pt x="181" y="97"/>
                </a:lnTo>
                <a:lnTo>
                  <a:pt x="175" y="97"/>
                </a:lnTo>
                <a:lnTo>
                  <a:pt x="168" y="97"/>
                </a:lnTo>
                <a:lnTo>
                  <a:pt x="162" y="96"/>
                </a:lnTo>
                <a:lnTo>
                  <a:pt x="156" y="96"/>
                </a:lnTo>
                <a:lnTo>
                  <a:pt x="149" y="95"/>
                </a:lnTo>
                <a:lnTo>
                  <a:pt x="143" y="94"/>
                </a:lnTo>
                <a:lnTo>
                  <a:pt x="137" y="93"/>
                </a:lnTo>
                <a:lnTo>
                  <a:pt x="131" y="91"/>
                </a:lnTo>
                <a:lnTo>
                  <a:pt x="125" y="90"/>
                </a:lnTo>
                <a:lnTo>
                  <a:pt x="119" y="88"/>
                </a:lnTo>
                <a:lnTo>
                  <a:pt x="114" y="86"/>
                </a:lnTo>
                <a:lnTo>
                  <a:pt x="108" y="83"/>
                </a:lnTo>
                <a:lnTo>
                  <a:pt x="103" y="81"/>
                </a:lnTo>
                <a:lnTo>
                  <a:pt x="98" y="78"/>
                </a:lnTo>
                <a:lnTo>
                  <a:pt x="94" y="75"/>
                </a:lnTo>
                <a:lnTo>
                  <a:pt x="89" y="71"/>
                </a:lnTo>
                <a:lnTo>
                  <a:pt x="85" y="67"/>
                </a:lnTo>
                <a:lnTo>
                  <a:pt x="82" y="63"/>
                </a:lnTo>
                <a:lnTo>
                  <a:pt x="78" y="59"/>
                </a:lnTo>
                <a:lnTo>
                  <a:pt x="75" y="55"/>
                </a:lnTo>
                <a:lnTo>
                  <a:pt x="73" y="50"/>
                </a:lnTo>
                <a:lnTo>
                  <a:pt x="70" y="45"/>
                </a:lnTo>
                <a:lnTo>
                  <a:pt x="68" y="39"/>
                </a:lnTo>
                <a:lnTo>
                  <a:pt x="67" y="33"/>
                </a:lnTo>
                <a:lnTo>
                  <a:pt x="66" y="28"/>
                </a:lnTo>
                <a:lnTo>
                  <a:pt x="66" y="22"/>
                </a:lnTo>
                <a:lnTo>
                  <a:pt x="66" y="15"/>
                </a:lnTo>
                <a:lnTo>
                  <a:pt x="66" y="8"/>
                </a:lnTo>
                <a:lnTo>
                  <a:pt x="67" y="0"/>
                </a:lnTo>
                <a:lnTo>
                  <a:pt x="67" y="0"/>
                </a:lnTo>
                <a:lnTo>
                  <a:pt x="58" y="0"/>
                </a:lnTo>
                <a:lnTo>
                  <a:pt x="50" y="0"/>
                </a:lnTo>
                <a:lnTo>
                  <a:pt x="41" y="0"/>
                </a:lnTo>
                <a:lnTo>
                  <a:pt x="33" y="0"/>
                </a:lnTo>
                <a:lnTo>
                  <a:pt x="24" y="0"/>
                </a:lnTo>
                <a:lnTo>
                  <a:pt x="16" y="0"/>
                </a:lnTo>
                <a:lnTo>
                  <a:pt x="7" y="0"/>
                </a:lnTo>
                <a:lnTo>
                  <a:pt x="7" y="0"/>
                </a:lnTo>
                <a:lnTo>
                  <a:pt x="8" y="8"/>
                </a:lnTo>
                <a:lnTo>
                  <a:pt x="8" y="16"/>
                </a:lnTo>
                <a:lnTo>
                  <a:pt x="7" y="24"/>
                </a:lnTo>
                <a:lnTo>
                  <a:pt x="6" y="32"/>
                </a:lnTo>
                <a:lnTo>
                  <a:pt x="4" y="40"/>
                </a:lnTo>
                <a:lnTo>
                  <a:pt x="2" y="48"/>
                </a:lnTo>
                <a:lnTo>
                  <a:pt x="0" y="57"/>
                </a:lnTo>
                <a:lnTo>
                  <a:pt x="0" y="57"/>
                </a:lnTo>
                <a:lnTo>
                  <a:pt x="0" y="57"/>
                </a:lnTo>
              </a:path>
            </a:pathLst>
          </a:custGeom>
          <a:solidFill>
            <a:srgbClr val="715EFD"/>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41" name="Freeform 45"/>
          <p:cNvSpPr>
            <a:spLocks/>
          </p:cNvSpPr>
          <p:nvPr/>
        </p:nvSpPr>
        <p:spPr bwMode="auto">
          <a:xfrm>
            <a:off x="6196014" y="4056064"/>
            <a:ext cx="122237" cy="454025"/>
          </a:xfrm>
          <a:custGeom>
            <a:avLst/>
            <a:gdLst/>
            <a:ahLst/>
            <a:cxnLst>
              <a:cxn ang="0">
                <a:pos x="1" y="240"/>
              </a:cxn>
              <a:cxn ang="0">
                <a:pos x="4" y="234"/>
              </a:cxn>
              <a:cxn ang="0">
                <a:pos x="10" y="223"/>
              </a:cxn>
              <a:cxn ang="0">
                <a:pos x="18" y="208"/>
              </a:cxn>
              <a:cxn ang="0">
                <a:pos x="27" y="191"/>
              </a:cxn>
              <a:cxn ang="0">
                <a:pos x="36" y="172"/>
              </a:cxn>
              <a:cxn ang="0">
                <a:pos x="44" y="155"/>
              </a:cxn>
              <a:cxn ang="0">
                <a:pos x="50" y="139"/>
              </a:cxn>
              <a:cxn ang="0">
                <a:pos x="54" y="126"/>
              </a:cxn>
              <a:cxn ang="0">
                <a:pos x="56" y="114"/>
              </a:cxn>
              <a:cxn ang="0">
                <a:pos x="60" y="91"/>
              </a:cxn>
              <a:cxn ang="0">
                <a:pos x="62" y="74"/>
              </a:cxn>
              <a:cxn ang="0">
                <a:pos x="64" y="64"/>
              </a:cxn>
              <a:cxn ang="0">
                <a:pos x="64" y="62"/>
              </a:cxn>
              <a:cxn ang="0">
                <a:pos x="59" y="55"/>
              </a:cxn>
              <a:cxn ang="0">
                <a:pos x="47" y="37"/>
              </a:cxn>
              <a:cxn ang="0">
                <a:pos x="35" y="16"/>
              </a:cxn>
              <a:cxn ang="0">
                <a:pos x="26" y="2"/>
              </a:cxn>
              <a:cxn ang="0">
                <a:pos x="25" y="0"/>
              </a:cxn>
              <a:cxn ang="0">
                <a:pos x="6" y="15"/>
              </a:cxn>
              <a:cxn ang="0">
                <a:pos x="0" y="20"/>
              </a:cxn>
              <a:cxn ang="0">
                <a:pos x="0" y="22"/>
              </a:cxn>
              <a:cxn ang="0">
                <a:pos x="0" y="30"/>
              </a:cxn>
              <a:cxn ang="0">
                <a:pos x="0" y="43"/>
              </a:cxn>
              <a:cxn ang="0">
                <a:pos x="0" y="58"/>
              </a:cxn>
              <a:cxn ang="0">
                <a:pos x="0" y="77"/>
              </a:cxn>
              <a:cxn ang="0">
                <a:pos x="0" y="97"/>
              </a:cxn>
              <a:cxn ang="0">
                <a:pos x="0" y="119"/>
              </a:cxn>
              <a:cxn ang="0">
                <a:pos x="0" y="141"/>
              </a:cxn>
              <a:cxn ang="0">
                <a:pos x="0" y="163"/>
              </a:cxn>
              <a:cxn ang="0">
                <a:pos x="0" y="183"/>
              </a:cxn>
              <a:cxn ang="0">
                <a:pos x="0" y="202"/>
              </a:cxn>
              <a:cxn ang="0">
                <a:pos x="0" y="218"/>
              </a:cxn>
              <a:cxn ang="0">
                <a:pos x="0" y="230"/>
              </a:cxn>
              <a:cxn ang="0">
                <a:pos x="0" y="238"/>
              </a:cxn>
              <a:cxn ang="0">
                <a:pos x="0" y="241"/>
              </a:cxn>
              <a:cxn ang="0">
                <a:pos x="0" y="241"/>
              </a:cxn>
            </a:cxnLst>
            <a:rect l="0" t="0" r="r" b="b"/>
            <a:pathLst>
              <a:path w="65" h="242">
                <a:moveTo>
                  <a:pt x="0" y="241"/>
                </a:moveTo>
                <a:lnTo>
                  <a:pt x="1" y="240"/>
                </a:lnTo>
                <a:lnTo>
                  <a:pt x="2" y="238"/>
                </a:lnTo>
                <a:lnTo>
                  <a:pt x="4" y="234"/>
                </a:lnTo>
                <a:lnTo>
                  <a:pt x="7" y="229"/>
                </a:lnTo>
                <a:lnTo>
                  <a:pt x="10" y="223"/>
                </a:lnTo>
                <a:lnTo>
                  <a:pt x="14" y="215"/>
                </a:lnTo>
                <a:lnTo>
                  <a:pt x="18" y="208"/>
                </a:lnTo>
                <a:lnTo>
                  <a:pt x="23" y="199"/>
                </a:lnTo>
                <a:lnTo>
                  <a:pt x="27" y="191"/>
                </a:lnTo>
                <a:lnTo>
                  <a:pt x="31" y="182"/>
                </a:lnTo>
                <a:lnTo>
                  <a:pt x="36" y="172"/>
                </a:lnTo>
                <a:lnTo>
                  <a:pt x="40" y="163"/>
                </a:lnTo>
                <a:lnTo>
                  <a:pt x="44" y="155"/>
                </a:lnTo>
                <a:lnTo>
                  <a:pt x="47" y="146"/>
                </a:lnTo>
                <a:lnTo>
                  <a:pt x="50" y="139"/>
                </a:lnTo>
                <a:lnTo>
                  <a:pt x="52" y="132"/>
                </a:lnTo>
                <a:lnTo>
                  <a:pt x="54" y="126"/>
                </a:lnTo>
                <a:lnTo>
                  <a:pt x="54" y="126"/>
                </a:lnTo>
                <a:lnTo>
                  <a:pt x="56" y="114"/>
                </a:lnTo>
                <a:lnTo>
                  <a:pt x="58" y="102"/>
                </a:lnTo>
                <a:lnTo>
                  <a:pt x="60" y="91"/>
                </a:lnTo>
                <a:lnTo>
                  <a:pt x="61" y="82"/>
                </a:lnTo>
                <a:lnTo>
                  <a:pt x="62" y="74"/>
                </a:lnTo>
                <a:lnTo>
                  <a:pt x="63" y="68"/>
                </a:lnTo>
                <a:lnTo>
                  <a:pt x="64" y="64"/>
                </a:lnTo>
                <a:lnTo>
                  <a:pt x="64" y="62"/>
                </a:lnTo>
                <a:lnTo>
                  <a:pt x="64" y="62"/>
                </a:lnTo>
                <a:lnTo>
                  <a:pt x="62" y="60"/>
                </a:lnTo>
                <a:lnTo>
                  <a:pt x="59" y="55"/>
                </a:lnTo>
                <a:lnTo>
                  <a:pt x="54" y="46"/>
                </a:lnTo>
                <a:lnTo>
                  <a:pt x="47" y="37"/>
                </a:lnTo>
                <a:lnTo>
                  <a:pt x="41" y="26"/>
                </a:lnTo>
                <a:lnTo>
                  <a:pt x="35" y="16"/>
                </a:lnTo>
                <a:lnTo>
                  <a:pt x="29" y="8"/>
                </a:lnTo>
                <a:lnTo>
                  <a:pt x="26" y="2"/>
                </a:lnTo>
                <a:lnTo>
                  <a:pt x="25" y="0"/>
                </a:lnTo>
                <a:lnTo>
                  <a:pt x="25" y="0"/>
                </a:lnTo>
                <a:lnTo>
                  <a:pt x="18" y="5"/>
                </a:lnTo>
                <a:lnTo>
                  <a:pt x="6" y="15"/>
                </a:lnTo>
                <a:lnTo>
                  <a:pt x="0" y="20"/>
                </a:lnTo>
                <a:lnTo>
                  <a:pt x="0" y="20"/>
                </a:lnTo>
                <a:lnTo>
                  <a:pt x="0" y="20"/>
                </a:lnTo>
                <a:lnTo>
                  <a:pt x="0" y="22"/>
                </a:lnTo>
                <a:lnTo>
                  <a:pt x="0" y="26"/>
                </a:lnTo>
                <a:lnTo>
                  <a:pt x="0" y="30"/>
                </a:lnTo>
                <a:lnTo>
                  <a:pt x="0" y="36"/>
                </a:lnTo>
                <a:lnTo>
                  <a:pt x="0" y="43"/>
                </a:lnTo>
                <a:lnTo>
                  <a:pt x="0" y="50"/>
                </a:lnTo>
                <a:lnTo>
                  <a:pt x="0" y="58"/>
                </a:lnTo>
                <a:lnTo>
                  <a:pt x="0" y="67"/>
                </a:lnTo>
                <a:lnTo>
                  <a:pt x="0" y="77"/>
                </a:lnTo>
                <a:lnTo>
                  <a:pt x="0" y="87"/>
                </a:lnTo>
                <a:lnTo>
                  <a:pt x="0" y="97"/>
                </a:lnTo>
                <a:lnTo>
                  <a:pt x="0" y="108"/>
                </a:lnTo>
                <a:lnTo>
                  <a:pt x="0" y="119"/>
                </a:lnTo>
                <a:lnTo>
                  <a:pt x="0" y="130"/>
                </a:lnTo>
                <a:lnTo>
                  <a:pt x="0" y="141"/>
                </a:lnTo>
                <a:lnTo>
                  <a:pt x="0" y="152"/>
                </a:lnTo>
                <a:lnTo>
                  <a:pt x="0" y="163"/>
                </a:lnTo>
                <a:lnTo>
                  <a:pt x="0" y="173"/>
                </a:lnTo>
                <a:lnTo>
                  <a:pt x="0" y="183"/>
                </a:lnTo>
                <a:lnTo>
                  <a:pt x="0" y="193"/>
                </a:lnTo>
                <a:lnTo>
                  <a:pt x="0" y="202"/>
                </a:lnTo>
                <a:lnTo>
                  <a:pt x="0" y="210"/>
                </a:lnTo>
                <a:lnTo>
                  <a:pt x="0" y="218"/>
                </a:lnTo>
                <a:lnTo>
                  <a:pt x="0" y="224"/>
                </a:lnTo>
                <a:lnTo>
                  <a:pt x="0" y="230"/>
                </a:lnTo>
                <a:lnTo>
                  <a:pt x="0" y="235"/>
                </a:lnTo>
                <a:lnTo>
                  <a:pt x="0" y="238"/>
                </a:lnTo>
                <a:lnTo>
                  <a:pt x="0" y="240"/>
                </a:lnTo>
                <a:lnTo>
                  <a:pt x="0" y="241"/>
                </a:lnTo>
                <a:lnTo>
                  <a:pt x="0" y="241"/>
                </a:lnTo>
                <a:lnTo>
                  <a:pt x="0" y="241"/>
                </a:lnTo>
              </a:path>
            </a:pathLst>
          </a:custGeom>
          <a:solidFill>
            <a:srgbClr val="715EFD"/>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42" name="Freeform 46"/>
          <p:cNvSpPr>
            <a:spLocks/>
          </p:cNvSpPr>
          <p:nvPr/>
        </p:nvSpPr>
        <p:spPr bwMode="auto">
          <a:xfrm>
            <a:off x="5453064" y="4433889"/>
            <a:ext cx="1165225" cy="2422525"/>
          </a:xfrm>
          <a:custGeom>
            <a:avLst/>
            <a:gdLst/>
            <a:ahLst/>
            <a:cxnLst>
              <a:cxn ang="0">
                <a:pos x="37" y="1234"/>
              </a:cxn>
              <a:cxn ang="0">
                <a:pos x="70" y="1107"/>
              </a:cxn>
              <a:cxn ang="0">
                <a:pos x="116" y="940"/>
              </a:cxn>
              <a:cxn ang="0">
                <a:pos x="167" y="762"/>
              </a:cxn>
              <a:cxn ang="0">
                <a:pos x="218" y="606"/>
              </a:cxn>
              <a:cxn ang="0">
                <a:pos x="262" y="502"/>
              </a:cxn>
              <a:cxn ang="0">
                <a:pos x="278" y="539"/>
              </a:cxn>
              <a:cxn ang="0">
                <a:pos x="270" y="663"/>
              </a:cxn>
              <a:cxn ang="0">
                <a:pos x="243" y="828"/>
              </a:cxn>
              <a:cxn ang="0">
                <a:pos x="208" y="1003"/>
              </a:cxn>
              <a:cxn ang="0">
                <a:pos x="174" y="1159"/>
              </a:cxn>
              <a:cxn ang="0">
                <a:pos x="150" y="1266"/>
              </a:cxn>
              <a:cxn ang="0">
                <a:pos x="163" y="1275"/>
              </a:cxn>
              <a:cxn ang="0">
                <a:pos x="187" y="1174"/>
              </a:cxn>
              <a:cxn ang="0">
                <a:pos x="227" y="1003"/>
              </a:cxn>
              <a:cxn ang="0">
                <a:pos x="268" y="819"/>
              </a:cxn>
              <a:cxn ang="0">
                <a:pos x="295" y="675"/>
              </a:cxn>
              <a:cxn ang="0">
                <a:pos x="304" y="559"/>
              </a:cxn>
              <a:cxn ang="0">
                <a:pos x="319" y="429"/>
              </a:cxn>
              <a:cxn ang="0">
                <a:pos x="360" y="319"/>
              </a:cxn>
              <a:cxn ang="0">
                <a:pos x="423" y="160"/>
              </a:cxn>
              <a:cxn ang="0">
                <a:pos x="488" y="150"/>
              </a:cxn>
              <a:cxn ang="0">
                <a:pos x="529" y="273"/>
              </a:cxn>
              <a:cxn ang="0">
                <a:pos x="550" y="403"/>
              </a:cxn>
              <a:cxn ang="0">
                <a:pos x="533" y="531"/>
              </a:cxn>
              <a:cxn ang="0">
                <a:pos x="502" y="665"/>
              </a:cxn>
              <a:cxn ang="0">
                <a:pos x="479" y="799"/>
              </a:cxn>
              <a:cxn ang="0">
                <a:pos x="462" y="933"/>
              </a:cxn>
              <a:cxn ang="0">
                <a:pos x="448" y="1067"/>
              </a:cxn>
              <a:cxn ang="0">
                <a:pos x="437" y="1203"/>
              </a:cxn>
              <a:cxn ang="0">
                <a:pos x="446" y="1287"/>
              </a:cxn>
              <a:cxn ang="0">
                <a:pos x="453" y="1204"/>
              </a:cxn>
              <a:cxn ang="0">
                <a:pos x="467" y="1057"/>
              </a:cxn>
              <a:cxn ang="0">
                <a:pos x="487" y="881"/>
              </a:cxn>
              <a:cxn ang="0">
                <a:pos x="513" y="710"/>
              </a:cxn>
              <a:cxn ang="0">
                <a:pos x="545" y="576"/>
              </a:cxn>
              <a:cxn ang="0">
                <a:pos x="580" y="513"/>
              </a:cxn>
              <a:cxn ang="0">
                <a:pos x="588" y="556"/>
              </a:cxn>
              <a:cxn ang="0">
                <a:pos x="588" y="683"/>
              </a:cxn>
              <a:cxn ang="0">
                <a:pos x="581" y="857"/>
              </a:cxn>
              <a:cxn ang="0">
                <a:pos x="572" y="1040"/>
              </a:cxn>
              <a:cxn ang="0">
                <a:pos x="563" y="1195"/>
              </a:cxn>
              <a:cxn ang="0">
                <a:pos x="558" y="1286"/>
              </a:cxn>
              <a:cxn ang="0">
                <a:pos x="576" y="1258"/>
              </a:cxn>
              <a:cxn ang="0">
                <a:pos x="585" y="1131"/>
              </a:cxn>
              <a:cxn ang="0">
                <a:pos x="598" y="947"/>
              </a:cxn>
              <a:cxn ang="0">
                <a:pos x="611" y="753"/>
              </a:cxn>
              <a:cxn ang="0">
                <a:pos x="620" y="598"/>
              </a:cxn>
              <a:cxn ang="0">
                <a:pos x="621" y="523"/>
              </a:cxn>
              <a:cxn ang="0">
                <a:pos x="601" y="385"/>
              </a:cxn>
              <a:cxn ang="0">
                <a:pos x="571" y="259"/>
              </a:cxn>
              <a:cxn ang="0">
                <a:pos x="527" y="133"/>
              </a:cxn>
              <a:cxn ang="0">
                <a:pos x="477" y="0"/>
              </a:cxn>
              <a:cxn ang="0">
                <a:pos x="399" y="112"/>
              </a:cxn>
              <a:cxn ang="0">
                <a:pos x="356" y="235"/>
              </a:cxn>
              <a:cxn ang="0">
                <a:pos x="310" y="361"/>
              </a:cxn>
              <a:cxn ang="0">
                <a:pos x="250" y="485"/>
              </a:cxn>
              <a:cxn ang="0">
                <a:pos x="194" y="611"/>
              </a:cxn>
              <a:cxn ang="0">
                <a:pos x="155" y="734"/>
              </a:cxn>
              <a:cxn ang="0">
                <a:pos x="116" y="865"/>
              </a:cxn>
              <a:cxn ang="0">
                <a:pos x="78" y="996"/>
              </a:cxn>
              <a:cxn ang="0">
                <a:pos x="42" y="1127"/>
              </a:cxn>
              <a:cxn ang="0">
                <a:pos x="7" y="1259"/>
              </a:cxn>
            </a:cxnLst>
            <a:rect l="0" t="0" r="r" b="b"/>
            <a:pathLst>
              <a:path w="623" h="1292">
                <a:moveTo>
                  <a:pt x="23" y="1287"/>
                </a:moveTo>
                <a:lnTo>
                  <a:pt x="23" y="1286"/>
                </a:lnTo>
                <a:lnTo>
                  <a:pt x="24" y="1285"/>
                </a:lnTo>
                <a:lnTo>
                  <a:pt x="24" y="1284"/>
                </a:lnTo>
                <a:lnTo>
                  <a:pt x="25" y="1282"/>
                </a:lnTo>
                <a:lnTo>
                  <a:pt x="25" y="1280"/>
                </a:lnTo>
                <a:lnTo>
                  <a:pt x="26" y="1278"/>
                </a:lnTo>
                <a:lnTo>
                  <a:pt x="26" y="1276"/>
                </a:lnTo>
                <a:lnTo>
                  <a:pt x="27" y="1273"/>
                </a:lnTo>
                <a:lnTo>
                  <a:pt x="28" y="1270"/>
                </a:lnTo>
                <a:lnTo>
                  <a:pt x="28" y="1267"/>
                </a:lnTo>
                <a:lnTo>
                  <a:pt x="29" y="1264"/>
                </a:lnTo>
                <a:lnTo>
                  <a:pt x="30" y="1260"/>
                </a:lnTo>
                <a:lnTo>
                  <a:pt x="31" y="1256"/>
                </a:lnTo>
                <a:lnTo>
                  <a:pt x="32" y="1252"/>
                </a:lnTo>
                <a:lnTo>
                  <a:pt x="33" y="1248"/>
                </a:lnTo>
                <a:lnTo>
                  <a:pt x="34" y="1243"/>
                </a:lnTo>
                <a:lnTo>
                  <a:pt x="36" y="1239"/>
                </a:lnTo>
                <a:lnTo>
                  <a:pt x="37" y="1234"/>
                </a:lnTo>
                <a:lnTo>
                  <a:pt x="38" y="1229"/>
                </a:lnTo>
                <a:lnTo>
                  <a:pt x="40" y="1223"/>
                </a:lnTo>
                <a:lnTo>
                  <a:pt x="41" y="1218"/>
                </a:lnTo>
                <a:lnTo>
                  <a:pt x="43" y="1212"/>
                </a:lnTo>
                <a:lnTo>
                  <a:pt x="44" y="1206"/>
                </a:lnTo>
                <a:lnTo>
                  <a:pt x="46" y="1200"/>
                </a:lnTo>
                <a:lnTo>
                  <a:pt x="47" y="1194"/>
                </a:lnTo>
                <a:lnTo>
                  <a:pt x="49" y="1188"/>
                </a:lnTo>
                <a:lnTo>
                  <a:pt x="51" y="1181"/>
                </a:lnTo>
                <a:lnTo>
                  <a:pt x="52" y="1174"/>
                </a:lnTo>
                <a:lnTo>
                  <a:pt x="54" y="1167"/>
                </a:lnTo>
                <a:lnTo>
                  <a:pt x="56" y="1160"/>
                </a:lnTo>
                <a:lnTo>
                  <a:pt x="58" y="1153"/>
                </a:lnTo>
                <a:lnTo>
                  <a:pt x="60" y="1146"/>
                </a:lnTo>
                <a:lnTo>
                  <a:pt x="62" y="1139"/>
                </a:lnTo>
                <a:lnTo>
                  <a:pt x="64" y="1131"/>
                </a:lnTo>
                <a:lnTo>
                  <a:pt x="66" y="1123"/>
                </a:lnTo>
                <a:lnTo>
                  <a:pt x="68" y="1115"/>
                </a:lnTo>
                <a:lnTo>
                  <a:pt x="70" y="1107"/>
                </a:lnTo>
                <a:lnTo>
                  <a:pt x="72" y="1099"/>
                </a:lnTo>
                <a:lnTo>
                  <a:pt x="74" y="1091"/>
                </a:lnTo>
                <a:lnTo>
                  <a:pt x="77" y="1083"/>
                </a:lnTo>
                <a:lnTo>
                  <a:pt x="79" y="1075"/>
                </a:lnTo>
                <a:lnTo>
                  <a:pt x="81" y="1066"/>
                </a:lnTo>
                <a:lnTo>
                  <a:pt x="83" y="1057"/>
                </a:lnTo>
                <a:lnTo>
                  <a:pt x="86" y="1049"/>
                </a:lnTo>
                <a:lnTo>
                  <a:pt x="88" y="1040"/>
                </a:lnTo>
                <a:lnTo>
                  <a:pt x="91" y="1031"/>
                </a:lnTo>
                <a:lnTo>
                  <a:pt x="93" y="1022"/>
                </a:lnTo>
                <a:lnTo>
                  <a:pt x="95" y="1013"/>
                </a:lnTo>
                <a:lnTo>
                  <a:pt x="98" y="1004"/>
                </a:lnTo>
                <a:lnTo>
                  <a:pt x="100" y="995"/>
                </a:lnTo>
                <a:lnTo>
                  <a:pt x="103" y="986"/>
                </a:lnTo>
                <a:lnTo>
                  <a:pt x="105" y="977"/>
                </a:lnTo>
                <a:lnTo>
                  <a:pt x="108" y="968"/>
                </a:lnTo>
                <a:lnTo>
                  <a:pt x="111" y="958"/>
                </a:lnTo>
                <a:lnTo>
                  <a:pt x="113" y="949"/>
                </a:lnTo>
                <a:lnTo>
                  <a:pt x="116" y="940"/>
                </a:lnTo>
                <a:lnTo>
                  <a:pt x="118" y="930"/>
                </a:lnTo>
                <a:lnTo>
                  <a:pt x="121" y="921"/>
                </a:lnTo>
                <a:lnTo>
                  <a:pt x="124" y="912"/>
                </a:lnTo>
                <a:lnTo>
                  <a:pt x="126" y="902"/>
                </a:lnTo>
                <a:lnTo>
                  <a:pt x="129" y="893"/>
                </a:lnTo>
                <a:lnTo>
                  <a:pt x="132" y="883"/>
                </a:lnTo>
                <a:lnTo>
                  <a:pt x="134" y="874"/>
                </a:lnTo>
                <a:lnTo>
                  <a:pt x="137" y="864"/>
                </a:lnTo>
                <a:lnTo>
                  <a:pt x="140" y="855"/>
                </a:lnTo>
                <a:lnTo>
                  <a:pt x="143" y="846"/>
                </a:lnTo>
                <a:lnTo>
                  <a:pt x="145" y="836"/>
                </a:lnTo>
                <a:lnTo>
                  <a:pt x="148" y="827"/>
                </a:lnTo>
                <a:lnTo>
                  <a:pt x="151" y="818"/>
                </a:lnTo>
                <a:lnTo>
                  <a:pt x="154" y="808"/>
                </a:lnTo>
                <a:lnTo>
                  <a:pt x="156" y="799"/>
                </a:lnTo>
                <a:lnTo>
                  <a:pt x="159" y="790"/>
                </a:lnTo>
                <a:lnTo>
                  <a:pt x="162" y="780"/>
                </a:lnTo>
                <a:lnTo>
                  <a:pt x="165" y="771"/>
                </a:lnTo>
                <a:lnTo>
                  <a:pt x="167" y="762"/>
                </a:lnTo>
                <a:lnTo>
                  <a:pt x="170" y="753"/>
                </a:lnTo>
                <a:lnTo>
                  <a:pt x="173" y="744"/>
                </a:lnTo>
                <a:lnTo>
                  <a:pt x="176" y="735"/>
                </a:lnTo>
                <a:lnTo>
                  <a:pt x="178" y="727"/>
                </a:lnTo>
                <a:lnTo>
                  <a:pt x="181" y="718"/>
                </a:lnTo>
                <a:lnTo>
                  <a:pt x="184" y="709"/>
                </a:lnTo>
                <a:lnTo>
                  <a:pt x="187" y="701"/>
                </a:lnTo>
                <a:lnTo>
                  <a:pt x="189" y="692"/>
                </a:lnTo>
                <a:lnTo>
                  <a:pt x="192" y="684"/>
                </a:lnTo>
                <a:lnTo>
                  <a:pt x="195" y="675"/>
                </a:lnTo>
                <a:lnTo>
                  <a:pt x="197" y="667"/>
                </a:lnTo>
                <a:lnTo>
                  <a:pt x="200" y="659"/>
                </a:lnTo>
                <a:lnTo>
                  <a:pt x="203" y="651"/>
                </a:lnTo>
                <a:lnTo>
                  <a:pt x="205" y="643"/>
                </a:lnTo>
                <a:lnTo>
                  <a:pt x="208" y="636"/>
                </a:lnTo>
                <a:lnTo>
                  <a:pt x="211" y="628"/>
                </a:lnTo>
                <a:lnTo>
                  <a:pt x="213" y="621"/>
                </a:lnTo>
                <a:lnTo>
                  <a:pt x="216" y="613"/>
                </a:lnTo>
                <a:lnTo>
                  <a:pt x="218" y="606"/>
                </a:lnTo>
                <a:lnTo>
                  <a:pt x="221" y="599"/>
                </a:lnTo>
                <a:lnTo>
                  <a:pt x="223" y="592"/>
                </a:lnTo>
                <a:lnTo>
                  <a:pt x="226" y="585"/>
                </a:lnTo>
                <a:lnTo>
                  <a:pt x="228" y="579"/>
                </a:lnTo>
                <a:lnTo>
                  <a:pt x="231" y="572"/>
                </a:lnTo>
                <a:lnTo>
                  <a:pt x="233" y="566"/>
                </a:lnTo>
                <a:lnTo>
                  <a:pt x="236" y="560"/>
                </a:lnTo>
                <a:lnTo>
                  <a:pt x="238" y="554"/>
                </a:lnTo>
                <a:lnTo>
                  <a:pt x="240" y="548"/>
                </a:lnTo>
                <a:lnTo>
                  <a:pt x="243" y="543"/>
                </a:lnTo>
                <a:lnTo>
                  <a:pt x="245" y="538"/>
                </a:lnTo>
                <a:lnTo>
                  <a:pt x="247" y="532"/>
                </a:lnTo>
                <a:lnTo>
                  <a:pt x="249" y="527"/>
                </a:lnTo>
                <a:lnTo>
                  <a:pt x="252" y="523"/>
                </a:lnTo>
                <a:lnTo>
                  <a:pt x="254" y="518"/>
                </a:lnTo>
                <a:lnTo>
                  <a:pt x="256" y="514"/>
                </a:lnTo>
                <a:lnTo>
                  <a:pt x="258" y="510"/>
                </a:lnTo>
                <a:lnTo>
                  <a:pt x="260" y="506"/>
                </a:lnTo>
                <a:lnTo>
                  <a:pt x="262" y="502"/>
                </a:lnTo>
                <a:lnTo>
                  <a:pt x="264" y="499"/>
                </a:lnTo>
                <a:lnTo>
                  <a:pt x="266" y="496"/>
                </a:lnTo>
                <a:lnTo>
                  <a:pt x="268" y="493"/>
                </a:lnTo>
                <a:lnTo>
                  <a:pt x="270" y="490"/>
                </a:lnTo>
                <a:lnTo>
                  <a:pt x="270" y="490"/>
                </a:lnTo>
                <a:lnTo>
                  <a:pt x="271" y="492"/>
                </a:lnTo>
                <a:lnTo>
                  <a:pt x="271" y="494"/>
                </a:lnTo>
                <a:lnTo>
                  <a:pt x="272" y="497"/>
                </a:lnTo>
                <a:lnTo>
                  <a:pt x="273" y="499"/>
                </a:lnTo>
                <a:lnTo>
                  <a:pt x="274" y="502"/>
                </a:lnTo>
                <a:lnTo>
                  <a:pt x="275" y="506"/>
                </a:lnTo>
                <a:lnTo>
                  <a:pt x="275" y="509"/>
                </a:lnTo>
                <a:lnTo>
                  <a:pt x="276" y="513"/>
                </a:lnTo>
                <a:lnTo>
                  <a:pt x="277" y="516"/>
                </a:lnTo>
                <a:lnTo>
                  <a:pt x="277" y="520"/>
                </a:lnTo>
                <a:lnTo>
                  <a:pt x="278" y="525"/>
                </a:lnTo>
                <a:lnTo>
                  <a:pt x="278" y="529"/>
                </a:lnTo>
                <a:lnTo>
                  <a:pt x="278" y="534"/>
                </a:lnTo>
                <a:lnTo>
                  <a:pt x="278" y="539"/>
                </a:lnTo>
                <a:lnTo>
                  <a:pt x="278" y="544"/>
                </a:lnTo>
                <a:lnTo>
                  <a:pt x="278" y="549"/>
                </a:lnTo>
                <a:lnTo>
                  <a:pt x="278" y="555"/>
                </a:lnTo>
                <a:lnTo>
                  <a:pt x="278" y="560"/>
                </a:lnTo>
                <a:lnTo>
                  <a:pt x="278" y="566"/>
                </a:lnTo>
                <a:lnTo>
                  <a:pt x="278" y="572"/>
                </a:lnTo>
                <a:lnTo>
                  <a:pt x="277" y="578"/>
                </a:lnTo>
                <a:lnTo>
                  <a:pt x="277" y="584"/>
                </a:lnTo>
                <a:lnTo>
                  <a:pt x="277" y="591"/>
                </a:lnTo>
                <a:lnTo>
                  <a:pt x="276" y="597"/>
                </a:lnTo>
                <a:lnTo>
                  <a:pt x="275" y="604"/>
                </a:lnTo>
                <a:lnTo>
                  <a:pt x="275" y="611"/>
                </a:lnTo>
                <a:lnTo>
                  <a:pt x="274" y="618"/>
                </a:lnTo>
                <a:lnTo>
                  <a:pt x="273" y="625"/>
                </a:lnTo>
                <a:lnTo>
                  <a:pt x="273" y="633"/>
                </a:lnTo>
                <a:lnTo>
                  <a:pt x="272" y="640"/>
                </a:lnTo>
                <a:lnTo>
                  <a:pt x="271" y="648"/>
                </a:lnTo>
                <a:lnTo>
                  <a:pt x="271" y="655"/>
                </a:lnTo>
                <a:lnTo>
                  <a:pt x="270" y="663"/>
                </a:lnTo>
                <a:lnTo>
                  <a:pt x="269" y="671"/>
                </a:lnTo>
                <a:lnTo>
                  <a:pt x="268" y="679"/>
                </a:lnTo>
                <a:lnTo>
                  <a:pt x="267" y="687"/>
                </a:lnTo>
                <a:lnTo>
                  <a:pt x="265" y="696"/>
                </a:lnTo>
                <a:lnTo>
                  <a:pt x="264" y="704"/>
                </a:lnTo>
                <a:lnTo>
                  <a:pt x="263" y="712"/>
                </a:lnTo>
                <a:lnTo>
                  <a:pt x="262" y="721"/>
                </a:lnTo>
                <a:lnTo>
                  <a:pt x="260" y="729"/>
                </a:lnTo>
                <a:lnTo>
                  <a:pt x="259" y="738"/>
                </a:lnTo>
                <a:lnTo>
                  <a:pt x="257" y="747"/>
                </a:lnTo>
                <a:lnTo>
                  <a:pt x="256" y="756"/>
                </a:lnTo>
                <a:lnTo>
                  <a:pt x="254" y="764"/>
                </a:lnTo>
                <a:lnTo>
                  <a:pt x="253" y="773"/>
                </a:lnTo>
                <a:lnTo>
                  <a:pt x="251" y="782"/>
                </a:lnTo>
                <a:lnTo>
                  <a:pt x="250" y="791"/>
                </a:lnTo>
                <a:lnTo>
                  <a:pt x="248" y="800"/>
                </a:lnTo>
                <a:lnTo>
                  <a:pt x="246" y="810"/>
                </a:lnTo>
                <a:lnTo>
                  <a:pt x="245" y="819"/>
                </a:lnTo>
                <a:lnTo>
                  <a:pt x="243" y="828"/>
                </a:lnTo>
                <a:lnTo>
                  <a:pt x="241" y="837"/>
                </a:lnTo>
                <a:lnTo>
                  <a:pt x="240" y="846"/>
                </a:lnTo>
                <a:lnTo>
                  <a:pt x="238" y="856"/>
                </a:lnTo>
                <a:lnTo>
                  <a:pt x="236" y="865"/>
                </a:lnTo>
                <a:lnTo>
                  <a:pt x="234" y="874"/>
                </a:lnTo>
                <a:lnTo>
                  <a:pt x="232" y="884"/>
                </a:lnTo>
                <a:lnTo>
                  <a:pt x="231" y="893"/>
                </a:lnTo>
                <a:lnTo>
                  <a:pt x="229" y="902"/>
                </a:lnTo>
                <a:lnTo>
                  <a:pt x="227" y="911"/>
                </a:lnTo>
                <a:lnTo>
                  <a:pt x="225" y="921"/>
                </a:lnTo>
                <a:lnTo>
                  <a:pt x="223" y="930"/>
                </a:lnTo>
                <a:lnTo>
                  <a:pt x="221" y="939"/>
                </a:lnTo>
                <a:lnTo>
                  <a:pt x="219" y="948"/>
                </a:lnTo>
                <a:lnTo>
                  <a:pt x="218" y="958"/>
                </a:lnTo>
                <a:lnTo>
                  <a:pt x="216" y="967"/>
                </a:lnTo>
                <a:lnTo>
                  <a:pt x="214" y="976"/>
                </a:lnTo>
                <a:lnTo>
                  <a:pt x="212" y="985"/>
                </a:lnTo>
                <a:lnTo>
                  <a:pt x="210" y="994"/>
                </a:lnTo>
                <a:lnTo>
                  <a:pt x="208" y="1003"/>
                </a:lnTo>
                <a:lnTo>
                  <a:pt x="206" y="1012"/>
                </a:lnTo>
                <a:lnTo>
                  <a:pt x="204" y="1021"/>
                </a:lnTo>
                <a:lnTo>
                  <a:pt x="202" y="1030"/>
                </a:lnTo>
                <a:lnTo>
                  <a:pt x="201" y="1038"/>
                </a:lnTo>
                <a:lnTo>
                  <a:pt x="199" y="1047"/>
                </a:lnTo>
                <a:lnTo>
                  <a:pt x="197" y="1056"/>
                </a:lnTo>
                <a:lnTo>
                  <a:pt x="195" y="1064"/>
                </a:lnTo>
                <a:lnTo>
                  <a:pt x="193" y="1073"/>
                </a:lnTo>
                <a:lnTo>
                  <a:pt x="191" y="1081"/>
                </a:lnTo>
                <a:lnTo>
                  <a:pt x="190" y="1089"/>
                </a:lnTo>
                <a:lnTo>
                  <a:pt x="188" y="1098"/>
                </a:lnTo>
                <a:lnTo>
                  <a:pt x="186" y="1106"/>
                </a:lnTo>
                <a:lnTo>
                  <a:pt x="184" y="1114"/>
                </a:lnTo>
                <a:lnTo>
                  <a:pt x="182" y="1121"/>
                </a:lnTo>
                <a:lnTo>
                  <a:pt x="181" y="1129"/>
                </a:lnTo>
                <a:lnTo>
                  <a:pt x="179" y="1137"/>
                </a:lnTo>
                <a:lnTo>
                  <a:pt x="177" y="1144"/>
                </a:lnTo>
                <a:lnTo>
                  <a:pt x="176" y="1152"/>
                </a:lnTo>
                <a:lnTo>
                  <a:pt x="174" y="1159"/>
                </a:lnTo>
                <a:lnTo>
                  <a:pt x="173" y="1166"/>
                </a:lnTo>
                <a:lnTo>
                  <a:pt x="171" y="1173"/>
                </a:lnTo>
                <a:lnTo>
                  <a:pt x="169" y="1180"/>
                </a:lnTo>
                <a:lnTo>
                  <a:pt x="168" y="1187"/>
                </a:lnTo>
                <a:lnTo>
                  <a:pt x="167" y="1193"/>
                </a:lnTo>
                <a:lnTo>
                  <a:pt x="165" y="1199"/>
                </a:lnTo>
                <a:lnTo>
                  <a:pt x="164" y="1206"/>
                </a:lnTo>
                <a:lnTo>
                  <a:pt x="162" y="1212"/>
                </a:lnTo>
                <a:lnTo>
                  <a:pt x="161" y="1218"/>
                </a:lnTo>
                <a:lnTo>
                  <a:pt x="160" y="1223"/>
                </a:lnTo>
                <a:lnTo>
                  <a:pt x="159" y="1229"/>
                </a:lnTo>
                <a:lnTo>
                  <a:pt x="157" y="1234"/>
                </a:lnTo>
                <a:lnTo>
                  <a:pt x="156" y="1239"/>
                </a:lnTo>
                <a:lnTo>
                  <a:pt x="155" y="1244"/>
                </a:lnTo>
                <a:lnTo>
                  <a:pt x="154" y="1249"/>
                </a:lnTo>
                <a:lnTo>
                  <a:pt x="153" y="1254"/>
                </a:lnTo>
                <a:lnTo>
                  <a:pt x="152" y="1258"/>
                </a:lnTo>
                <a:lnTo>
                  <a:pt x="151" y="1262"/>
                </a:lnTo>
                <a:lnTo>
                  <a:pt x="150" y="1266"/>
                </a:lnTo>
                <a:lnTo>
                  <a:pt x="150" y="1270"/>
                </a:lnTo>
                <a:lnTo>
                  <a:pt x="149" y="1273"/>
                </a:lnTo>
                <a:lnTo>
                  <a:pt x="148" y="1276"/>
                </a:lnTo>
                <a:lnTo>
                  <a:pt x="148" y="1280"/>
                </a:lnTo>
                <a:lnTo>
                  <a:pt x="147" y="1282"/>
                </a:lnTo>
                <a:lnTo>
                  <a:pt x="146" y="1285"/>
                </a:lnTo>
                <a:lnTo>
                  <a:pt x="146" y="1287"/>
                </a:lnTo>
                <a:lnTo>
                  <a:pt x="146" y="1287"/>
                </a:lnTo>
                <a:lnTo>
                  <a:pt x="150" y="1286"/>
                </a:lnTo>
                <a:lnTo>
                  <a:pt x="157" y="1285"/>
                </a:lnTo>
                <a:lnTo>
                  <a:pt x="161" y="1284"/>
                </a:lnTo>
                <a:lnTo>
                  <a:pt x="161" y="1284"/>
                </a:lnTo>
                <a:lnTo>
                  <a:pt x="161" y="1284"/>
                </a:lnTo>
                <a:lnTo>
                  <a:pt x="161" y="1284"/>
                </a:lnTo>
                <a:lnTo>
                  <a:pt x="161" y="1283"/>
                </a:lnTo>
                <a:lnTo>
                  <a:pt x="161" y="1281"/>
                </a:lnTo>
                <a:lnTo>
                  <a:pt x="162" y="1280"/>
                </a:lnTo>
                <a:lnTo>
                  <a:pt x="162" y="1278"/>
                </a:lnTo>
                <a:lnTo>
                  <a:pt x="163" y="1275"/>
                </a:lnTo>
                <a:lnTo>
                  <a:pt x="164" y="1272"/>
                </a:lnTo>
                <a:lnTo>
                  <a:pt x="164" y="1269"/>
                </a:lnTo>
                <a:lnTo>
                  <a:pt x="165" y="1266"/>
                </a:lnTo>
                <a:lnTo>
                  <a:pt x="166" y="1262"/>
                </a:lnTo>
                <a:lnTo>
                  <a:pt x="167" y="1258"/>
                </a:lnTo>
                <a:lnTo>
                  <a:pt x="168" y="1254"/>
                </a:lnTo>
                <a:lnTo>
                  <a:pt x="169" y="1249"/>
                </a:lnTo>
                <a:lnTo>
                  <a:pt x="170" y="1244"/>
                </a:lnTo>
                <a:lnTo>
                  <a:pt x="172" y="1239"/>
                </a:lnTo>
                <a:lnTo>
                  <a:pt x="173" y="1234"/>
                </a:lnTo>
                <a:lnTo>
                  <a:pt x="174" y="1228"/>
                </a:lnTo>
                <a:lnTo>
                  <a:pt x="176" y="1222"/>
                </a:lnTo>
                <a:lnTo>
                  <a:pt x="177" y="1216"/>
                </a:lnTo>
                <a:lnTo>
                  <a:pt x="179" y="1209"/>
                </a:lnTo>
                <a:lnTo>
                  <a:pt x="180" y="1203"/>
                </a:lnTo>
                <a:lnTo>
                  <a:pt x="182" y="1196"/>
                </a:lnTo>
                <a:lnTo>
                  <a:pt x="184" y="1188"/>
                </a:lnTo>
                <a:lnTo>
                  <a:pt x="185" y="1181"/>
                </a:lnTo>
                <a:lnTo>
                  <a:pt x="187" y="1174"/>
                </a:lnTo>
                <a:lnTo>
                  <a:pt x="189" y="1166"/>
                </a:lnTo>
                <a:lnTo>
                  <a:pt x="191" y="1158"/>
                </a:lnTo>
                <a:lnTo>
                  <a:pt x="193" y="1150"/>
                </a:lnTo>
                <a:lnTo>
                  <a:pt x="195" y="1142"/>
                </a:lnTo>
                <a:lnTo>
                  <a:pt x="197" y="1133"/>
                </a:lnTo>
                <a:lnTo>
                  <a:pt x="199" y="1125"/>
                </a:lnTo>
                <a:lnTo>
                  <a:pt x="201" y="1116"/>
                </a:lnTo>
                <a:lnTo>
                  <a:pt x="203" y="1107"/>
                </a:lnTo>
                <a:lnTo>
                  <a:pt x="205" y="1098"/>
                </a:lnTo>
                <a:lnTo>
                  <a:pt x="207" y="1089"/>
                </a:lnTo>
                <a:lnTo>
                  <a:pt x="209" y="1080"/>
                </a:lnTo>
                <a:lnTo>
                  <a:pt x="211" y="1071"/>
                </a:lnTo>
                <a:lnTo>
                  <a:pt x="213" y="1061"/>
                </a:lnTo>
                <a:lnTo>
                  <a:pt x="216" y="1052"/>
                </a:lnTo>
                <a:lnTo>
                  <a:pt x="218" y="1042"/>
                </a:lnTo>
                <a:lnTo>
                  <a:pt x="220" y="1033"/>
                </a:lnTo>
                <a:lnTo>
                  <a:pt x="222" y="1023"/>
                </a:lnTo>
                <a:lnTo>
                  <a:pt x="225" y="1013"/>
                </a:lnTo>
                <a:lnTo>
                  <a:pt x="227" y="1003"/>
                </a:lnTo>
                <a:lnTo>
                  <a:pt x="229" y="994"/>
                </a:lnTo>
                <a:lnTo>
                  <a:pt x="231" y="984"/>
                </a:lnTo>
                <a:lnTo>
                  <a:pt x="234" y="974"/>
                </a:lnTo>
                <a:lnTo>
                  <a:pt x="236" y="964"/>
                </a:lnTo>
                <a:lnTo>
                  <a:pt x="238" y="954"/>
                </a:lnTo>
                <a:lnTo>
                  <a:pt x="240" y="944"/>
                </a:lnTo>
                <a:lnTo>
                  <a:pt x="242" y="934"/>
                </a:lnTo>
                <a:lnTo>
                  <a:pt x="245" y="924"/>
                </a:lnTo>
                <a:lnTo>
                  <a:pt x="247" y="915"/>
                </a:lnTo>
                <a:lnTo>
                  <a:pt x="249" y="905"/>
                </a:lnTo>
                <a:lnTo>
                  <a:pt x="251" y="895"/>
                </a:lnTo>
                <a:lnTo>
                  <a:pt x="253" y="885"/>
                </a:lnTo>
                <a:lnTo>
                  <a:pt x="256" y="876"/>
                </a:lnTo>
                <a:lnTo>
                  <a:pt x="258" y="866"/>
                </a:lnTo>
                <a:lnTo>
                  <a:pt x="260" y="856"/>
                </a:lnTo>
                <a:lnTo>
                  <a:pt x="262" y="847"/>
                </a:lnTo>
                <a:lnTo>
                  <a:pt x="264" y="838"/>
                </a:lnTo>
                <a:lnTo>
                  <a:pt x="266" y="828"/>
                </a:lnTo>
                <a:lnTo>
                  <a:pt x="268" y="819"/>
                </a:lnTo>
                <a:lnTo>
                  <a:pt x="270" y="810"/>
                </a:lnTo>
                <a:lnTo>
                  <a:pt x="271" y="801"/>
                </a:lnTo>
                <a:lnTo>
                  <a:pt x="272" y="792"/>
                </a:lnTo>
                <a:lnTo>
                  <a:pt x="274" y="784"/>
                </a:lnTo>
                <a:lnTo>
                  <a:pt x="276" y="775"/>
                </a:lnTo>
                <a:lnTo>
                  <a:pt x="278" y="767"/>
                </a:lnTo>
                <a:lnTo>
                  <a:pt x="279" y="759"/>
                </a:lnTo>
                <a:lnTo>
                  <a:pt x="281" y="750"/>
                </a:lnTo>
                <a:lnTo>
                  <a:pt x="282" y="743"/>
                </a:lnTo>
                <a:lnTo>
                  <a:pt x="284" y="735"/>
                </a:lnTo>
                <a:lnTo>
                  <a:pt x="285" y="727"/>
                </a:lnTo>
                <a:lnTo>
                  <a:pt x="287" y="720"/>
                </a:lnTo>
                <a:lnTo>
                  <a:pt x="288" y="713"/>
                </a:lnTo>
                <a:lnTo>
                  <a:pt x="289" y="706"/>
                </a:lnTo>
                <a:lnTo>
                  <a:pt x="291" y="700"/>
                </a:lnTo>
                <a:lnTo>
                  <a:pt x="292" y="693"/>
                </a:lnTo>
                <a:lnTo>
                  <a:pt x="293" y="687"/>
                </a:lnTo>
                <a:lnTo>
                  <a:pt x="294" y="681"/>
                </a:lnTo>
                <a:lnTo>
                  <a:pt x="295" y="675"/>
                </a:lnTo>
                <a:lnTo>
                  <a:pt x="295" y="670"/>
                </a:lnTo>
                <a:lnTo>
                  <a:pt x="296" y="665"/>
                </a:lnTo>
                <a:lnTo>
                  <a:pt x="297" y="660"/>
                </a:lnTo>
                <a:lnTo>
                  <a:pt x="298" y="655"/>
                </a:lnTo>
                <a:lnTo>
                  <a:pt x="298" y="651"/>
                </a:lnTo>
                <a:lnTo>
                  <a:pt x="298" y="647"/>
                </a:lnTo>
                <a:lnTo>
                  <a:pt x="299" y="643"/>
                </a:lnTo>
                <a:lnTo>
                  <a:pt x="299" y="640"/>
                </a:lnTo>
                <a:lnTo>
                  <a:pt x="299" y="637"/>
                </a:lnTo>
                <a:lnTo>
                  <a:pt x="299" y="637"/>
                </a:lnTo>
                <a:lnTo>
                  <a:pt x="300" y="628"/>
                </a:lnTo>
                <a:lnTo>
                  <a:pt x="300" y="619"/>
                </a:lnTo>
                <a:lnTo>
                  <a:pt x="301" y="610"/>
                </a:lnTo>
                <a:lnTo>
                  <a:pt x="301" y="602"/>
                </a:lnTo>
                <a:lnTo>
                  <a:pt x="302" y="593"/>
                </a:lnTo>
                <a:lnTo>
                  <a:pt x="302" y="584"/>
                </a:lnTo>
                <a:lnTo>
                  <a:pt x="303" y="576"/>
                </a:lnTo>
                <a:lnTo>
                  <a:pt x="303" y="567"/>
                </a:lnTo>
                <a:lnTo>
                  <a:pt x="304" y="559"/>
                </a:lnTo>
                <a:lnTo>
                  <a:pt x="304" y="550"/>
                </a:lnTo>
                <a:lnTo>
                  <a:pt x="305" y="542"/>
                </a:lnTo>
                <a:lnTo>
                  <a:pt x="305" y="534"/>
                </a:lnTo>
                <a:lnTo>
                  <a:pt x="306" y="526"/>
                </a:lnTo>
                <a:lnTo>
                  <a:pt x="306" y="518"/>
                </a:lnTo>
                <a:lnTo>
                  <a:pt x="307" y="511"/>
                </a:lnTo>
                <a:lnTo>
                  <a:pt x="308" y="503"/>
                </a:lnTo>
                <a:lnTo>
                  <a:pt x="308" y="496"/>
                </a:lnTo>
                <a:lnTo>
                  <a:pt x="309" y="489"/>
                </a:lnTo>
                <a:lnTo>
                  <a:pt x="310" y="482"/>
                </a:lnTo>
                <a:lnTo>
                  <a:pt x="311" y="475"/>
                </a:lnTo>
                <a:lnTo>
                  <a:pt x="311" y="468"/>
                </a:lnTo>
                <a:lnTo>
                  <a:pt x="312" y="462"/>
                </a:lnTo>
                <a:lnTo>
                  <a:pt x="313" y="456"/>
                </a:lnTo>
                <a:lnTo>
                  <a:pt x="314" y="450"/>
                </a:lnTo>
                <a:lnTo>
                  <a:pt x="315" y="444"/>
                </a:lnTo>
                <a:lnTo>
                  <a:pt x="316" y="439"/>
                </a:lnTo>
                <a:lnTo>
                  <a:pt x="318" y="434"/>
                </a:lnTo>
                <a:lnTo>
                  <a:pt x="319" y="429"/>
                </a:lnTo>
                <a:lnTo>
                  <a:pt x="320" y="425"/>
                </a:lnTo>
                <a:lnTo>
                  <a:pt x="322" y="420"/>
                </a:lnTo>
                <a:lnTo>
                  <a:pt x="322" y="420"/>
                </a:lnTo>
                <a:lnTo>
                  <a:pt x="323" y="417"/>
                </a:lnTo>
                <a:lnTo>
                  <a:pt x="324" y="414"/>
                </a:lnTo>
                <a:lnTo>
                  <a:pt x="326" y="409"/>
                </a:lnTo>
                <a:lnTo>
                  <a:pt x="327" y="405"/>
                </a:lnTo>
                <a:lnTo>
                  <a:pt x="329" y="400"/>
                </a:lnTo>
                <a:lnTo>
                  <a:pt x="331" y="394"/>
                </a:lnTo>
                <a:lnTo>
                  <a:pt x="334" y="388"/>
                </a:lnTo>
                <a:lnTo>
                  <a:pt x="336" y="381"/>
                </a:lnTo>
                <a:lnTo>
                  <a:pt x="339" y="375"/>
                </a:lnTo>
                <a:lnTo>
                  <a:pt x="341" y="367"/>
                </a:lnTo>
                <a:lnTo>
                  <a:pt x="344" y="360"/>
                </a:lnTo>
                <a:lnTo>
                  <a:pt x="347" y="352"/>
                </a:lnTo>
                <a:lnTo>
                  <a:pt x="350" y="344"/>
                </a:lnTo>
                <a:lnTo>
                  <a:pt x="353" y="336"/>
                </a:lnTo>
                <a:lnTo>
                  <a:pt x="356" y="327"/>
                </a:lnTo>
                <a:lnTo>
                  <a:pt x="360" y="319"/>
                </a:lnTo>
                <a:lnTo>
                  <a:pt x="363" y="310"/>
                </a:lnTo>
                <a:lnTo>
                  <a:pt x="366" y="301"/>
                </a:lnTo>
                <a:lnTo>
                  <a:pt x="370" y="292"/>
                </a:lnTo>
                <a:lnTo>
                  <a:pt x="373" y="283"/>
                </a:lnTo>
                <a:lnTo>
                  <a:pt x="377" y="274"/>
                </a:lnTo>
                <a:lnTo>
                  <a:pt x="380" y="265"/>
                </a:lnTo>
                <a:lnTo>
                  <a:pt x="384" y="256"/>
                </a:lnTo>
                <a:lnTo>
                  <a:pt x="387" y="247"/>
                </a:lnTo>
                <a:lnTo>
                  <a:pt x="391" y="238"/>
                </a:lnTo>
                <a:lnTo>
                  <a:pt x="394" y="229"/>
                </a:lnTo>
                <a:lnTo>
                  <a:pt x="398" y="221"/>
                </a:lnTo>
                <a:lnTo>
                  <a:pt x="401" y="212"/>
                </a:lnTo>
                <a:lnTo>
                  <a:pt x="405" y="204"/>
                </a:lnTo>
                <a:lnTo>
                  <a:pt x="408" y="196"/>
                </a:lnTo>
                <a:lnTo>
                  <a:pt x="411" y="188"/>
                </a:lnTo>
                <a:lnTo>
                  <a:pt x="414" y="181"/>
                </a:lnTo>
                <a:lnTo>
                  <a:pt x="417" y="173"/>
                </a:lnTo>
                <a:lnTo>
                  <a:pt x="420" y="167"/>
                </a:lnTo>
                <a:lnTo>
                  <a:pt x="423" y="160"/>
                </a:lnTo>
                <a:lnTo>
                  <a:pt x="426" y="154"/>
                </a:lnTo>
                <a:lnTo>
                  <a:pt x="429" y="149"/>
                </a:lnTo>
                <a:lnTo>
                  <a:pt x="431" y="143"/>
                </a:lnTo>
                <a:lnTo>
                  <a:pt x="433" y="139"/>
                </a:lnTo>
                <a:lnTo>
                  <a:pt x="436" y="135"/>
                </a:lnTo>
                <a:lnTo>
                  <a:pt x="438" y="131"/>
                </a:lnTo>
                <a:lnTo>
                  <a:pt x="439" y="128"/>
                </a:lnTo>
                <a:lnTo>
                  <a:pt x="441" y="126"/>
                </a:lnTo>
                <a:lnTo>
                  <a:pt x="443" y="124"/>
                </a:lnTo>
                <a:lnTo>
                  <a:pt x="444" y="123"/>
                </a:lnTo>
                <a:lnTo>
                  <a:pt x="444" y="123"/>
                </a:lnTo>
                <a:lnTo>
                  <a:pt x="451" y="120"/>
                </a:lnTo>
                <a:lnTo>
                  <a:pt x="457" y="118"/>
                </a:lnTo>
                <a:lnTo>
                  <a:pt x="463" y="119"/>
                </a:lnTo>
                <a:lnTo>
                  <a:pt x="469" y="121"/>
                </a:lnTo>
                <a:lnTo>
                  <a:pt x="474" y="125"/>
                </a:lnTo>
                <a:lnTo>
                  <a:pt x="479" y="132"/>
                </a:lnTo>
                <a:lnTo>
                  <a:pt x="484" y="140"/>
                </a:lnTo>
                <a:lnTo>
                  <a:pt x="488" y="150"/>
                </a:lnTo>
                <a:lnTo>
                  <a:pt x="488" y="150"/>
                </a:lnTo>
                <a:lnTo>
                  <a:pt x="491" y="157"/>
                </a:lnTo>
                <a:lnTo>
                  <a:pt x="493" y="163"/>
                </a:lnTo>
                <a:lnTo>
                  <a:pt x="496" y="170"/>
                </a:lnTo>
                <a:lnTo>
                  <a:pt x="498" y="177"/>
                </a:lnTo>
                <a:lnTo>
                  <a:pt x="501" y="184"/>
                </a:lnTo>
                <a:lnTo>
                  <a:pt x="503" y="191"/>
                </a:lnTo>
                <a:lnTo>
                  <a:pt x="506" y="198"/>
                </a:lnTo>
                <a:lnTo>
                  <a:pt x="508" y="204"/>
                </a:lnTo>
                <a:lnTo>
                  <a:pt x="510" y="211"/>
                </a:lnTo>
                <a:lnTo>
                  <a:pt x="513" y="218"/>
                </a:lnTo>
                <a:lnTo>
                  <a:pt x="515" y="225"/>
                </a:lnTo>
                <a:lnTo>
                  <a:pt x="517" y="232"/>
                </a:lnTo>
                <a:lnTo>
                  <a:pt x="519" y="239"/>
                </a:lnTo>
                <a:lnTo>
                  <a:pt x="521" y="245"/>
                </a:lnTo>
                <a:lnTo>
                  <a:pt x="524" y="252"/>
                </a:lnTo>
                <a:lnTo>
                  <a:pt x="526" y="259"/>
                </a:lnTo>
                <a:lnTo>
                  <a:pt x="527" y="266"/>
                </a:lnTo>
                <a:lnTo>
                  <a:pt x="529" y="273"/>
                </a:lnTo>
                <a:lnTo>
                  <a:pt x="531" y="279"/>
                </a:lnTo>
                <a:lnTo>
                  <a:pt x="533" y="286"/>
                </a:lnTo>
                <a:lnTo>
                  <a:pt x="535" y="293"/>
                </a:lnTo>
                <a:lnTo>
                  <a:pt x="536" y="300"/>
                </a:lnTo>
                <a:lnTo>
                  <a:pt x="538" y="307"/>
                </a:lnTo>
                <a:lnTo>
                  <a:pt x="539" y="314"/>
                </a:lnTo>
                <a:lnTo>
                  <a:pt x="540" y="321"/>
                </a:lnTo>
                <a:lnTo>
                  <a:pt x="542" y="327"/>
                </a:lnTo>
                <a:lnTo>
                  <a:pt x="543" y="334"/>
                </a:lnTo>
                <a:lnTo>
                  <a:pt x="544" y="341"/>
                </a:lnTo>
                <a:lnTo>
                  <a:pt x="545" y="348"/>
                </a:lnTo>
                <a:lnTo>
                  <a:pt x="546" y="355"/>
                </a:lnTo>
                <a:lnTo>
                  <a:pt x="547" y="362"/>
                </a:lnTo>
                <a:lnTo>
                  <a:pt x="548" y="369"/>
                </a:lnTo>
                <a:lnTo>
                  <a:pt x="548" y="376"/>
                </a:lnTo>
                <a:lnTo>
                  <a:pt x="549" y="383"/>
                </a:lnTo>
                <a:lnTo>
                  <a:pt x="549" y="390"/>
                </a:lnTo>
                <a:lnTo>
                  <a:pt x="550" y="396"/>
                </a:lnTo>
                <a:lnTo>
                  <a:pt x="550" y="403"/>
                </a:lnTo>
                <a:lnTo>
                  <a:pt x="550" y="410"/>
                </a:lnTo>
                <a:lnTo>
                  <a:pt x="550" y="417"/>
                </a:lnTo>
                <a:lnTo>
                  <a:pt x="550" y="424"/>
                </a:lnTo>
                <a:lnTo>
                  <a:pt x="550" y="431"/>
                </a:lnTo>
                <a:lnTo>
                  <a:pt x="549" y="438"/>
                </a:lnTo>
                <a:lnTo>
                  <a:pt x="549" y="446"/>
                </a:lnTo>
                <a:lnTo>
                  <a:pt x="548" y="453"/>
                </a:lnTo>
                <a:lnTo>
                  <a:pt x="548" y="460"/>
                </a:lnTo>
                <a:lnTo>
                  <a:pt x="547" y="467"/>
                </a:lnTo>
                <a:lnTo>
                  <a:pt x="546" y="474"/>
                </a:lnTo>
                <a:lnTo>
                  <a:pt x="545" y="481"/>
                </a:lnTo>
                <a:lnTo>
                  <a:pt x="543" y="488"/>
                </a:lnTo>
                <a:lnTo>
                  <a:pt x="542" y="495"/>
                </a:lnTo>
                <a:lnTo>
                  <a:pt x="541" y="503"/>
                </a:lnTo>
                <a:lnTo>
                  <a:pt x="539" y="510"/>
                </a:lnTo>
                <a:lnTo>
                  <a:pt x="537" y="517"/>
                </a:lnTo>
                <a:lnTo>
                  <a:pt x="535" y="524"/>
                </a:lnTo>
                <a:lnTo>
                  <a:pt x="535" y="524"/>
                </a:lnTo>
                <a:lnTo>
                  <a:pt x="533" y="531"/>
                </a:lnTo>
                <a:lnTo>
                  <a:pt x="531" y="538"/>
                </a:lnTo>
                <a:lnTo>
                  <a:pt x="530" y="545"/>
                </a:lnTo>
                <a:lnTo>
                  <a:pt x="528" y="552"/>
                </a:lnTo>
                <a:lnTo>
                  <a:pt x="526" y="560"/>
                </a:lnTo>
                <a:lnTo>
                  <a:pt x="524" y="567"/>
                </a:lnTo>
                <a:lnTo>
                  <a:pt x="523" y="574"/>
                </a:lnTo>
                <a:lnTo>
                  <a:pt x="521" y="581"/>
                </a:lnTo>
                <a:lnTo>
                  <a:pt x="519" y="588"/>
                </a:lnTo>
                <a:lnTo>
                  <a:pt x="518" y="595"/>
                </a:lnTo>
                <a:lnTo>
                  <a:pt x="516" y="602"/>
                </a:lnTo>
                <a:lnTo>
                  <a:pt x="514" y="609"/>
                </a:lnTo>
                <a:lnTo>
                  <a:pt x="513" y="616"/>
                </a:lnTo>
                <a:lnTo>
                  <a:pt x="511" y="623"/>
                </a:lnTo>
                <a:lnTo>
                  <a:pt x="510" y="630"/>
                </a:lnTo>
                <a:lnTo>
                  <a:pt x="508" y="637"/>
                </a:lnTo>
                <a:lnTo>
                  <a:pt x="507" y="644"/>
                </a:lnTo>
                <a:lnTo>
                  <a:pt x="505" y="651"/>
                </a:lnTo>
                <a:lnTo>
                  <a:pt x="504" y="658"/>
                </a:lnTo>
                <a:lnTo>
                  <a:pt x="502" y="665"/>
                </a:lnTo>
                <a:lnTo>
                  <a:pt x="501" y="672"/>
                </a:lnTo>
                <a:lnTo>
                  <a:pt x="500" y="679"/>
                </a:lnTo>
                <a:lnTo>
                  <a:pt x="498" y="686"/>
                </a:lnTo>
                <a:lnTo>
                  <a:pt x="497" y="693"/>
                </a:lnTo>
                <a:lnTo>
                  <a:pt x="496" y="700"/>
                </a:lnTo>
                <a:lnTo>
                  <a:pt x="494" y="707"/>
                </a:lnTo>
                <a:lnTo>
                  <a:pt x="493" y="714"/>
                </a:lnTo>
                <a:lnTo>
                  <a:pt x="492" y="721"/>
                </a:lnTo>
                <a:lnTo>
                  <a:pt x="490" y="728"/>
                </a:lnTo>
                <a:lnTo>
                  <a:pt x="489" y="735"/>
                </a:lnTo>
                <a:lnTo>
                  <a:pt x="488" y="742"/>
                </a:lnTo>
                <a:lnTo>
                  <a:pt x="487" y="749"/>
                </a:lnTo>
                <a:lnTo>
                  <a:pt x="486" y="756"/>
                </a:lnTo>
                <a:lnTo>
                  <a:pt x="485" y="763"/>
                </a:lnTo>
                <a:lnTo>
                  <a:pt x="483" y="770"/>
                </a:lnTo>
                <a:lnTo>
                  <a:pt x="482" y="777"/>
                </a:lnTo>
                <a:lnTo>
                  <a:pt x="481" y="784"/>
                </a:lnTo>
                <a:lnTo>
                  <a:pt x="480" y="792"/>
                </a:lnTo>
                <a:lnTo>
                  <a:pt x="479" y="799"/>
                </a:lnTo>
                <a:lnTo>
                  <a:pt x="478" y="806"/>
                </a:lnTo>
                <a:lnTo>
                  <a:pt x="477" y="813"/>
                </a:lnTo>
                <a:lnTo>
                  <a:pt x="476" y="820"/>
                </a:lnTo>
                <a:lnTo>
                  <a:pt x="475" y="827"/>
                </a:lnTo>
                <a:lnTo>
                  <a:pt x="474" y="834"/>
                </a:lnTo>
                <a:lnTo>
                  <a:pt x="473" y="841"/>
                </a:lnTo>
                <a:lnTo>
                  <a:pt x="472" y="848"/>
                </a:lnTo>
                <a:lnTo>
                  <a:pt x="471" y="855"/>
                </a:lnTo>
                <a:lnTo>
                  <a:pt x="470" y="862"/>
                </a:lnTo>
                <a:lnTo>
                  <a:pt x="469" y="869"/>
                </a:lnTo>
                <a:lnTo>
                  <a:pt x="468" y="876"/>
                </a:lnTo>
                <a:lnTo>
                  <a:pt x="467" y="883"/>
                </a:lnTo>
                <a:lnTo>
                  <a:pt x="467" y="890"/>
                </a:lnTo>
                <a:lnTo>
                  <a:pt x="466" y="897"/>
                </a:lnTo>
                <a:lnTo>
                  <a:pt x="465" y="904"/>
                </a:lnTo>
                <a:lnTo>
                  <a:pt x="464" y="911"/>
                </a:lnTo>
                <a:lnTo>
                  <a:pt x="463" y="918"/>
                </a:lnTo>
                <a:lnTo>
                  <a:pt x="462" y="925"/>
                </a:lnTo>
                <a:lnTo>
                  <a:pt x="462" y="933"/>
                </a:lnTo>
                <a:lnTo>
                  <a:pt x="461" y="940"/>
                </a:lnTo>
                <a:lnTo>
                  <a:pt x="460" y="947"/>
                </a:lnTo>
                <a:lnTo>
                  <a:pt x="459" y="954"/>
                </a:lnTo>
                <a:lnTo>
                  <a:pt x="458" y="961"/>
                </a:lnTo>
                <a:lnTo>
                  <a:pt x="458" y="968"/>
                </a:lnTo>
                <a:lnTo>
                  <a:pt x="457" y="975"/>
                </a:lnTo>
                <a:lnTo>
                  <a:pt x="456" y="982"/>
                </a:lnTo>
                <a:lnTo>
                  <a:pt x="455" y="989"/>
                </a:lnTo>
                <a:lnTo>
                  <a:pt x="455" y="996"/>
                </a:lnTo>
                <a:lnTo>
                  <a:pt x="454" y="1003"/>
                </a:lnTo>
                <a:lnTo>
                  <a:pt x="453" y="1010"/>
                </a:lnTo>
                <a:lnTo>
                  <a:pt x="453" y="1018"/>
                </a:lnTo>
                <a:lnTo>
                  <a:pt x="452" y="1025"/>
                </a:lnTo>
                <a:lnTo>
                  <a:pt x="451" y="1032"/>
                </a:lnTo>
                <a:lnTo>
                  <a:pt x="451" y="1039"/>
                </a:lnTo>
                <a:lnTo>
                  <a:pt x="450" y="1046"/>
                </a:lnTo>
                <a:lnTo>
                  <a:pt x="449" y="1053"/>
                </a:lnTo>
                <a:lnTo>
                  <a:pt x="449" y="1060"/>
                </a:lnTo>
                <a:lnTo>
                  <a:pt x="448" y="1067"/>
                </a:lnTo>
                <a:lnTo>
                  <a:pt x="447" y="1074"/>
                </a:lnTo>
                <a:lnTo>
                  <a:pt x="447" y="1082"/>
                </a:lnTo>
                <a:lnTo>
                  <a:pt x="446" y="1089"/>
                </a:lnTo>
                <a:lnTo>
                  <a:pt x="446" y="1096"/>
                </a:lnTo>
                <a:lnTo>
                  <a:pt x="445" y="1103"/>
                </a:lnTo>
                <a:lnTo>
                  <a:pt x="444" y="1110"/>
                </a:lnTo>
                <a:lnTo>
                  <a:pt x="444" y="1117"/>
                </a:lnTo>
                <a:lnTo>
                  <a:pt x="443" y="1124"/>
                </a:lnTo>
                <a:lnTo>
                  <a:pt x="442" y="1132"/>
                </a:lnTo>
                <a:lnTo>
                  <a:pt x="442" y="1139"/>
                </a:lnTo>
                <a:lnTo>
                  <a:pt x="441" y="1146"/>
                </a:lnTo>
                <a:lnTo>
                  <a:pt x="441" y="1153"/>
                </a:lnTo>
                <a:lnTo>
                  <a:pt x="440" y="1160"/>
                </a:lnTo>
                <a:lnTo>
                  <a:pt x="440" y="1167"/>
                </a:lnTo>
                <a:lnTo>
                  <a:pt x="439" y="1175"/>
                </a:lnTo>
                <a:lnTo>
                  <a:pt x="438" y="1182"/>
                </a:lnTo>
                <a:lnTo>
                  <a:pt x="438" y="1189"/>
                </a:lnTo>
                <a:lnTo>
                  <a:pt x="437" y="1196"/>
                </a:lnTo>
                <a:lnTo>
                  <a:pt x="437" y="1203"/>
                </a:lnTo>
                <a:lnTo>
                  <a:pt x="436" y="1211"/>
                </a:lnTo>
                <a:lnTo>
                  <a:pt x="435" y="1218"/>
                </a:lnTo>
                <a:lnTo>
                  <a:pt x="435" y="1225"/>
                </a:lnTo>
                <a:lnTo>
                  <a:pt x="434" y="1232"/>
                </a:lnTo>
                <a:lnTo>
                  <a:pt x="434" y="1240"/>
                </a:lnTo>
                <a:lnTo>
                  <a:pt x="433" y="1247"/>
                </a:lnTo>
                <a:lnTo>
                  <a:pt x="433" y="1254"/>
                </a:lnTo>
                <a:lnTo>
                  <a:pt x="432" y="1261"/>
                </a:lnTo>
                <a:lnTo>
                  <a:pt x="431" y="1269"/>
                </a:lnTo>
                <a:lnTo>
                  <a:pt x="431" y="1276"/>
                </a:lnTo>
                <a:lnTo>
                  <a:pt x="430" y="1283"/>
                </a:lnTo>
                <a:lnTo>
                  <a:pt x="430" y="1290"/>
                </a:lnTo>
                <a:lnTo>
                  <a:pt x="430" y="1290"/>
                </a:lnTo>
                <a:lnTo>
                  <a:pt x="434" y="1291"/>
                </a:lnTo>
                <a:lnTo>
                  <a:pt x="442" y="1291"/>
                </a:lnTo>
                <a:lnTo>
                  <a:pt x="446" y="1291"/>
                </a:lnTo>
                <a:lnTo>
                  <a:pt x="446" y="1291"/>
                </a:lnTo>
                <a:lnTo>
                  <a:pt x="446" y="1289"/>
                </a:lnTo>
                <a:lnTo>
                  <a:pt x="446" y="1287"/>
                </a:lnTo>
                <a:lnTo>
                  <a:pt x="446" y="1285"/>
                </a:lnTo>
                <a:lnTo>
                  <a:pt x="446" y="1282"/>
                </a:lnTo>
                <a:lnTo>
                  <a:pt x="447" y="1280"/>
                </a:lnTo>
                <a:lnTo>
                  <a:pt x="447" y="1277"/>
                </a:lnTo>
                <a:lnTo>
                  <a:pt x="447" y="1273"/>
                </a:lnTo>
                <a:lnTo>
                  <a:pt x="447" y="1270"/>
                </a:lnTo>
                <a:lnTo>
                  <a:pt x="448" y="1266"/>
                </a:lnTo>
                <a:lnTo>
                  <a:pt x="448" y="1262"/>
                </a:lnTo>
                <a:lnTo>
                  <a:pt x="448" y="1258"/>
                </a:lnTo>
                <a:lnTo>
                  <a:pt x="449" y="1253"/>
                </a:lnTo>
                <a:lnTo>
                  <a:pt x="449" y="1249"/>
                </a:lnTo>
                <a:lnTo>
                  <a:pt x="450" y="1244"/>
                </a:lnTo>
                <a:lnTo>
                  <a:pt x="450" y="1239"/>
                </a:lnTo>
                <a:lnTo>
                  <a:pt x="450" y="1233"/>
                </a:lnTo>
                <a:lnTo>
                  <a:pt x="451" y="1228"/>
                </a:lnTo>
                <a:lnTo>
                  <a:pt x="451" y="1222"/>
                </a:lnTo>
                <a:lnTo>
                  <a:pt x="452" y="1216"/>
                </a:lnTo>
                <a:lnTo>
                  <a:pt x="452" y="1210"/>
                </a:lnTo>
                <a:lnTo>
                  <a:pt x="453" y="1204"/>
                </a:lnTo>
                <a:lnTo>
                  <a:pt x="454" y="1197"/>
                </a:lnTo>
                <a:lnTo>
                  <a:pt x="454" y="1191"/>
                </a:lnTo>
                <a:lnTo>
                  <a:pt x="455" y="1184"/>
                </a:lnTo>
                <a:lnTo>
                  <a:pt x="455" y="1177"/>
                </a:lnTo>
                <a:lnTo>
                  <a:pt x="456" y="1170"/>
                </a:lnTo>
                <a:lnTo>
                  <a:pt x="457" y="1163"/>
                </a:lnTo>
                <a:lnTo>
                  <a:pt x="457" y="1155"/>
                </a:lnTo>
                <a:lnTo>
                  <a:pt x="458" y="1148"/>
                </a:lnTo>
                <a:lnTo>
                  <a:pt x="459" y="1140"/>
                </a:lnTo>
                <a:lnTo>
                  <a:pt x="460" y="1133"/>
                </a:lnTo>
                <a:lnTo>
                  <a:pt x="460" y="1125"/>
                </a:lnTo>
                <a:lnTo>
                  <a:pt x="461" y="1117"/>
                </a:lnTo>
                <a:lnTo>
                  <a:pt x="462" y="1108"/>
                </a:lnTo>
                <a:lnTo>
                  <a:pt x="463" y="1100"/>
                </a:lnTo>
                <a:lnTo>
                  <a:pt x="464" y="1092"/>
                </a:lnTo>
                <a:lnTo>
                  <a:pt x="464" y="1083"/>
                </a:lnTo>
                <a:lnTo>
                  <a:pt x="465" y="1075"/>
                </a:lnTo>
                <a:lnTo>
                  <a:pt x="466" y="1066"/>
                </a:lnTo>
                <a:lnTo>
                  <a:pt x="467" y="1057"/>
                </a:lnTo>
                <a:lnTo>
                  <a:pt x="468" y="1049"/>
                </a:lnTo>
                <a:lnTo>
                  <a:pt x="469" y="1040"/>
                </a:lnTo>
                <a:lnTo>
                  <a:pt x="470" y="1031"/>
                </a:lnTo>
                <a:lnTo>
                  <a:pt x="471" y="1022"/>
                </a:lnTo>
                <a:lnTo>
                  <a:pt x="472" y="1013"/>
                </a:lnTo>
                <a:lnTo>
                  <a:pt x="473" y="1003"/>
                </a:lnTo>
                <a:lnTo>
                  <a:pt x="474" y="994"/>
                </a:lnTo>
                <a:lnTo>
                  <a:pt x="475" y="985"/>
                </a:lnTo>
                <a:lnTo>
                  <a:pt x="476" y="976"/>
                </a:lnTo>
                <a:lnTo>
                  <a:pt x="477" y="966"/>
                </a:lnTo>
                <a:lnTo>
                  <a:pt x="478" y="957"/>
                </a:lnTo>
                <a:lnTo>
                  <a:pt x="479" y="948"/>
                </a:lnTo>
                <a:lnTo>
                  <a:pt x="480" y="938"/>
                </a:lnTo>
                <a:lnTo>
                  <a:pt x="481" y="929"/>
                </a:lnTo>
                <a:lnTo>
                  <a:pt x="483" y="919"/>
                </a:lnTo>
                <a:lnTo>
                  <a:pt x="484" y="910"/>
                </a:lnTo>
                <a:lnTo>
                  <a:pt x="485" y="900"/>
                </a:lnTo>
                <a:lnTo>
                  <a:pt x="486" y="891"/>
                </a:lnTo>
                <a:lnTo>
                  <a:pt x="487" y="881"/>
                </a:lnTo>
                <a:lnTo>
                  <a:pt x="489" y="872"/>
                </a:lnTo>
                <a:lnTo>
                  <a:pt x="490" y="863"/>
                </a:lnTo>
                <a:lnTo>
                  <a:pt x="491" y="853"/>
                </a:lnTo>
                <a:lnTo>
                  <a:pt x="492" y="844"/>
                </a:lnTo>
                <a:lnTo>
                  <a:pt x="494" y="834"/>
                </a:lnTo>
                <a:lnTo>
                  <a:pt x="495" y="825"/>
                </a:lnTo>
                <a:lnTo>
                  <a:pt x="496" y="816"/>
                </a:lnTo>
                <a:lnTo>
                  <a:pt x="498" y="807"/>
                </a:lnTo>
                <a:lnTo>
                  <a:pt x="499" y="797"/>
                </a:lnTo>
                <a:lnTo>
                  <a:pt x="500" y="788"/>
                </a:lnTo>
                <a:lnTo>
                  <a:pt x="502" y="779"/>
                </a:lnTo>
                <a:lnTo>
                  <a:pt x="503" y="770"/>
                </a:lnTo>
                <a:lnTo>
                  <a:pt x="505" y="761"/>
                </a:lnTo>
                <a:lnTo>
                  <a:pt x="506" y="753"/>
                </a:lnTo>
                <a:lnTo>
                  <a:pt x="508" y="744"/>
                </a:lnTo>
                <a:lnTo>
                  <a:pt x="509" y="735"/>
                </a:lnTo>
                <a:lnTo>
                  <a:pt x="510" y="726"/>
                </a:lnTo>
                <a:lnTo>
                  <a:pt x="512" y="718"/>
                </a:lnTo>
                <a:lnTo>
                  <a:pt x="513" y="710"/>
                </a:lnTo>
                <a:lnTo>
                  <a:pt x="515" y="701"/>
                </a:lnTo>
                <a:lnTo>
                  <a:pt x="517" y="693"/>
                </a:lnTo>
                <a:lnTo>
                  <a:pt x="518" y="685"/>
                </a:lnTo>
                <a:lnTo>
                  <a:pt x="520" y="677"/>
                </a:lnTo>
                <a:lnTo>
                  <a:pt x="521" y="669"/>
                </a:lnTo>
                <a:lnTo>
                  <a:pt x="523" y="662"/>
                </a:lnTo>
                <a:lnTo>
                  <a:pt x="524" y="654"/>
                </a:lnTo>
                <a:lnTo>
                  <a:pt x="526" y="647"/>
                </a:lnTo>
                <a:lnTo>
                  <a:pt x="528" y="639"/>
                </a:lnTo>
                <a:lnTo>
                  <a:pt x="529" y="632"/>
                </a:lnTo>
                <a:lnTo>
                  <a:pt x="531" y="625"/>
                </a:lnTo>
                <a:lnTo>
                  <a:pt x="533" y="618"/>
                </a:lnTo>
                <a:lnTo>
                  <a:pt x="534" y="612"/>
                </a:lnTo>
                <a:lnTo>
                  <a:pt x="536" y="605"/>
                </a:lnTo>
                <a:lnTo>
                  <a:pt x="538" y="599"/>
                </a:lnTo>
                <a:lnTo>
                  <a:pt x="539" y="593"/>
                </a:lnTo>
                <a:lnTo>
                  <a:pt x="541" y="587"/>
                </a:lnTo>
                <a:lnTo>
                  <a:pt x="543" y="581"/>
                </a:lnTo>
                <a:lnTo>
                  <a:pt x="545" y="576"/>
                </a:lnTo>
                <a:lnTo>
                  <a:pt x="546" y="570"/>
                </a:lnTo>
                <a:lnTo>
                  <a:pt x="548" y="565"/>
                </a:lnTo>
                <a:lnTo>
                  <a:pt x="550" y="560"/>
                </a:lnTo>
                <a:lnTo>
                  <a:pt x="552" y="555"/>
                </a:lnTo>
                <a:lnTo>
                  <a:pt x="554" y="551"/>
                </a:lnTo>
                <a:lnTo>
                  <a:pt x="555" y="546"/>
                </a:lnTo>
                <a:lnTo>
                  <a:pt x="557" y="542"/>
                </a:lnTo>
                <a:lnTo>
                  <a:pt x="559" y="539"/>
                </a:lnTo>
                <a:lnTo>
                  <a:pt x="561" y="535"/>
                </a:lnTo>
                <a:lnTo>
                  <a:pt x="563" y="532"/>
                </a:lnTo>
                <a:lnTo>
                  <a:pt x="565" y="528"/>
                </a:lnTo>
                <a:lnTo>
                  <a:pt x="567" y="526"/>
                </a:lnTo>
                <a:lnTo>
                  <a:pt x="569" y="523"/>
                </a:lnTo>
                <a:lnTo>
                  <a:pt x="571" y="521"/>
                </a:lnTo>
                <a:lnTo>
                  <a:pt x="572" y="518"/>
                </a:lnTo>
                <a:lnTo>
                  <a:pt x="574" y="517"/>
                </a:lnTo>
                <a:lnTo>
                  <a:pt x="576" y="515"/>
                </a:lnTo>
                <a:lnTo>
                  <a:pt x="578" y="514"/>
                </a:lnTo>
                <a:lnTo>
                  <a:pt x="580" y="513"/>
                </a:lnTo>
                <a:lnTo>
                  <a:pt x="580" y="513"/>
                </a:lnTo>
                <a:lnTo>
                  <a:pt x="581" y="513"/>
                </a:lnTo>
                <a:lnTo>
                  <a:pt x="582" y="513"/>
                </a:lnTo>
                <a:lnTo>
                  <a:pt x="582" y="514"/>
                </a:lnTo>
                <a:lnTo>
                  <a:pt x="583" y="514"/>
                </a:lnTo>
                <a:lnTo>
                  <a:pt x="584" y="516"/>
                </a:lnTo>
                <a:lnTo>
                  <a:pt x="584" y="517"/>
                </a:lnTo>
                <a:lnTo>
                  <a:pt x="585" y="519"/>
                </a:lnTo>
                <a:lnTo>
                  <a:pt x="585" y="521"/>
                </a:lnTo>
                <a:lnTo>
                  <a:pt x="586" y="523"/>
                </a:lnTo>
                <a:lnTo>
                  <a:pt x="586" y="526"/>
                </a:lnTo>
                <a:lnTo>
                  <a:pt x="586" y="529"/>
                </a:lnTo>
                <a:lnTo>
                  <a:pt x="587" y="532"/>
                </a:lnTo>
                <a:lnTo>
                  <a:pt x="587" y="535"/>
                </a:lnTo>
                <a:lnTo>
                  <a:pt x="587" y="539"/>
                </a:lnTo>
                <a:lnTo>
                  <a:pt x="588" y="543"/>
                </a:lnTo>
                <a:lnTo>
                  <a:pt x="588" y="547"/>
                </a:lnTo>
                <a:lnTo>
                  <a:pt x="588" y="552"/>
                </a:lnTo>
                <a:lnTo>
                  <a:pt x="588" y="556"/>
                </a:lnTo>
                <a:lnTo>
                  <a:pt x="589" y="561"/>
                </a:lnTo>
                <a:lnTo>
                  <a:pt x="589" y="566"/>
                </a:lnTo>
                <a:lnTo>
                  <a:pt x="589" y="572"/>
                </a:lnTo>
                <a:lnTo>
                  <a:pt x="589" y="577"/>
                </a:lnTo>
                <a:lnTo>
                  <a:pt x="589" y="583"/>
                </a:lnTo>
                <a:lnTo>
                  <a:pt x="589" y="589"/>
                </a:lnTo>
                <a:lnTo>
                  <a:pt x="589" y="595"/>
                </a:lnTo>
                <a:lnTo>
                  <a:pt x="589" y="602"/>
                </a:lnTo>
                <a:lnTo>
                  <a:pt x="589" y="608"/>
                </a:lnTo>
                <a:lnTo>
                  <a:pt x="589" y="615"/>
                </a:lnTo>
                <a:lnTo>
                  <a:pt x="589" y="622"/>
                </a:lnTo>
                <a:lnTo>
                  <a:pt x="589" y="629"/>
                </a:lnTo>
                <a:lnTo>
                  <a:pt x="589" y="636"/>
                </a:lnTo>
                <a:lnTo>
                  <a:pt x="589" y="644"/>
                </a:lnTo>
                <a:lnTo>
                  <a:pt x="589" y="651"/>
                </a:lnTo>
                <a:lnTo>
                  <a:pt x="588" y="659"/>
                </a:lnTo>
                <a:lnTo>
                  <a:pt x="588" y="667"/>
                </a:lnTo>
                <a:lnTo>
                  <a:pt x="588" y="675"/>
                </a:lnTo>
                <a:lnTo>
                  <a:pt x="588" y="683"/>
                </a:lnTo>
                <a:lnTo>
                  <a:pt x="588" y="691"/>
                </a:lnTo>
                <a:lnTo>
                  <a:pt x="587" y="700"/>
                </a:lnTo>
                <a:lnTo>
                  <a:pt x="587" y="708"/>
                </a:lnTo>
                <a:lnTo>
                  <a:pt x="587" y="717"/>
                </a:lnTo>
                <a:lnTo>
                  <a:pt x="587" y="726"/>
                </a:lnTo>
                <a:lnTo>
                  <a:pt x="586" y="735"/>
                </a:lnTo>
                <a:lnTo>
                  <a:pt x="586" y="744"/>
                </a:lnTo>
                <a:lnTo>
                  <a:pt x="586" y="753"/>
                </a:lnTo>
                <a:lnTo>
                  <a:pt x="585" y="762"/>
                </a:lnTo>
                <a:lnTo>
                  <a:pt x="585" y="771"/>
                </a:lnTo>
                <a:lnTo>
                  <a:pt x="585" y="780"/>
                </a:lnTo>
                <a:lnTo>
                  <a:pt x="584" y="790"/>
                </a:lnTo>
                <a:lnTo>
                  <a:pt x="584" y="799"/>
                </a:lnTo>
                <a:lnTo>
                  <a:pt x="583" y="809"/>
                </a:lnTo>
                <a:lnTo>
                  <a:pt x="583" y="818"/>
                </a:lnTo>
                <a:lnTo>
                  <a:pt x="583" y="828"/>
                </a:lnTo>
                <a:lnTo>
                  <a:pt x="582" y="837"/>
                </a:lnTo>
                <a:lnTo>
                  <a:pt x="582" y="847"/>
                </a:lnTo>
                <a:lnTo>
                  <a:pt x="581" y="857"/>
                </a:lnTo>
                <a:lnTo>
                  <a:pt x="581" y="866"/>
                </a:lnTo>
                <a:lnTo>
                  <a:pt x="580" y="876"/>
                </a:lnTo>
                <a:lnTo>
                  <a:pt x="580" y="886"/>
                </a:lnTo>
                <a:lnTo>
                  <a:pt x="579" y="896"/>
                </a:lnTo>
                <a:lnTo>
                  <a:pt x="579" y="905"/>
                </a:lnTo>
                <a:lnTo>
                  <a:pt x="578" y="915"/>
                </a:lnTo>
                <a:lnTo>
                  <a:pt x="578" y="925"/>
                </a:lnTo>
                <a:lnTo>
                  <a:pt x="577" y="935"/>
                </a:lnTo>
                <a:lnTo>
                  <a:pt x="577" y="945"/>
                </a:lnTo>
                <a:lnTo>
                  <a:pt x="576" y="954"/>
                </a:lnTo>
                <a:lnTo>
                  <a:pt x="576" y="964"/>
                </a:lnTo>
                <a:lnTo>
                  <a:pt x="575" y="974"/>
                </a:lnTo>
                <a:lnTo>
                  <a:pt x="575" y="983"/>
                </a:lnTo>
                <a:lnTo>
                  <a:pt x="574" y="993"/>
                </a:lnTo>
                <a:lnTo>
                  <a:pt x="574" y="1002"/>
                </a:lnTo>
                <a:lnTo>
                  <a:pt x="573" y="1012"/>
                </a:lnTo>
                <a:lnTo>
                  <a:pt x="573" y="1021"/>
                </a:lnTo>
                <a:lnTo>
                  <a:pt x="572" y="1031"/>
                </a:lnTo>
                <a:lnTo>
                  <a:pt x="572" y="1040"/>
                </a:lnTo>
                <a:lnTo>
                  <a:pt x="571" y="1049"/>
                </a:lnTo>
                <a:lnTo>
                  <a:pt x="571" y="1058"/>
                </a:lnTo>
                <a:lnTo>
                  <a:pt x="570" y="1067"/>
                </a:lnTo>
                <a:lnTo>
                  <a:pt x="570" y="1076"/>
                </a:lnTo>
                <a:lnTo>
                  <a:pt x="569" y="1085"/>
                </a:lnTo>
                <a:lnTo>
                  <a:pt x="569" y="1094"/>
                </a:lnTo>
                <a:lnTo>
                  <a:pt x="568" y="1102"/>
                </a:lnTo>
                <a:lnTo>
                  <a:pt x="568" y="1111"/>
                </a:lnTo>
                <a:lnTo>
                  <a:pt x="567" y="1119"/>
                </a:lnTo>
                <a:lnTo>
                  <a:pt x="567" y="1127"/>
                </a:lnTo>
                <a:lnTo>
                  <a:pt x="566" y="1136"/>
                </a:lnTo>
                <a:lnTo>
                  <a:pt x="566" y="1144"/>
                </a:lnTo>
                <a:lnTo>
                  <a:pt x="566" y="1151"/>
                </a:lnTo>
                <a:lnTo>
                  <a:pt x="565" y="1159"/>
                </a:lnTo>
                <a:lnTo>
                  <a:pt x="565" y="1167"/>
                </a:lnTo>
                <a:lnTo>
                  <a:pt x="564" y="1174"/>
                </a:lnTo>
                <a:lnTo>
                  <a:pt x="564" y="1181"/>
                </a:lnTo>
                <a:lnTo>
                  <a:pt x="563" y="1188"/>
                </a:lnTo>
                <a:lnTo>
                  <a:pt x="563" y="1195"/>
                </a:lnTo>
                <a:lnTo>
                  <a:pt x="563" y="1202"/>
                </a:lnTo>
                <a:lnTo>
                  <a:pt x="562" y="1208"/>
                </a:lnTo>
                <a:lnTo>
                  <a:pt x="562" y="1215"/>
                </a:lnTo>
                <a:lnTo>
                  <a:pt x="562" y="1221"/>
                </a:lnTo>
                <a:lnTo>
                  <a:pt x="561" y="1227"/>
                </a:lnTo>
                <a:lnTo>
                  <a:pt x="561" y="1233"/>
                </a:lnTo>
                <a:lnTo>
                  <a:pt x="561" y="1238"/>
                </a:lnTo>
                <a:lnTo>
                  <a:pt x="560" y="1243"/>
                </a:lnTo>
                <a:lnTo>
                  <a:pt x="560" y="1249"/>
                </a:lnTo>
                <a:lnTo>
                  <a:pt x="560" y="1253"/>
                </a:lnTo>
                <a:lnTo>
                  <a:pt x="559" y="1258"/>
                </a:lnTo>
                <a:lnTo>
                  <a:pt x="559" y="1262"/>
                </a:lnTo>
                <a:lnTo>
                  <a:pt x="559" y="1266"/>
                </a:lnTo>
                <a:lnTo>
                  <a:pt x="559" y="1270"/>
                </a:lnTo>
                <a:lnTo>
                  <a:pt x="559" y="1274"/>
                </a:lnTo>
                <a:lnTo>
                  <a:pt x="558" y="1277"/>
                </a:lnTo>
                <a:lnTo>
                  <a:pt x="558" y="1280"/>
                </a:lnTo>
                <a:lnTo>
                  <a:pt x="558" y="1283"/>
                </a:lnTo>
                <a:lnTo>
                  <a:pt x="558" y="1286"/>
                </a:lnTo>
                <a:lnTo>
                  <a:pt x="558" y="1288"/>
                </a:lnTo>
                <a:lnTo>
                  <a:pt x="558" y="1288"/>
                </a:lnTo>
                <a:lnTo>
                  <a:pt x="562" y="1288"/>
                </a:lnTo>
                <a:lnTo>
                  <a:pt x="569" y="1288"/>
                </a:lnTo>
                <a:lnTo>
                  <a:pt x="573" y="1288"/>
                </a:lnTo>
                <a:lnTo>
                  <a:pt x="573" y="1288"/>
                </a:lnTo>
                <a:lnTo>
                  <a:pt x="573" y="1288"/>
                </a:lnTo>
                <a:lnTo>
                  <a:pt x="574" y="1287"/>
                </a:lnTo>
                <a:lnTo>
                  <a:pt x="574" y="1286"/>
                </a:lnTo>
                <a:lnTo>
                  <a:pt x="574" y="1285"/>
                </a:lnTo>
                <a:lnTo>
                  <a:pt x="574" y="1283"/>
                </a:lnTo>
                <a:lnTo>
                  <a:pt x="574" y="1282"/>
                </a:lnTo>
                <a:lnTo>
                  <a:pt x="574" y="1279"/>
                </a:lnTo>
                <a:lnTo>
                  <a:pt x="574" y="1277"/>
                </a:lnTo>
                <a:lnTo>
                  <a:pt x="575" y="1274"/>
                </a:lnTo>
                <a:lnTo>
                  <a:pt x="575" y="1270"/>
                </a:lnTo>
                <a:lnTo>
                  <a:pt x="575" y="1267"/>
                </a:lnTo>
                <a:lnTo>
                  <a:pt x="575" y="1263"/>
                </a:lnTo>
                <a:lnTo>
                  <a:pt x="576" y="1258"/>
                </a:lnTo>
                <a:lnTo>
                  <a:pt x="576" y="1254"/>
                </a:lnTo>
                <a:lnTo>
                  <a:pt x="576" y="1249"/>
                </a:lnTo>
                <a:lnTo>
                  <a:pt x="577" y="1244"/>
                </a:lnTo>
                <a:lnTo>
                  <a:pt x="577" y="1239"/>
                </a:lnTo>
                <a:lnTo>
                  <a:pt x="578" y="1233"/>
                </a:lnTo>
                <a:lnTo>
                  <a:pt x="578" y="1227"/>
                </a:lnTo>
                <a:lnTo>
                  <a:pt x="578" y="1221"/>
                </a:lnTo>
                <a:lnTo>
                  <a:pt x="579" y="1215"/>
                </a:lnTo>
                <a:lnTo>
                  <a:pt x="579" y="1208"/>
                </a:lnTo>
                <a:lnTo>
                  <a:pt x="580" y="1202"/>
                </a:lnTo>
                <a:lnTo>
                  <a:pt x="580" y="1195"/>
                </a:lnTo>
                <a:lnTo>
                  <a:pt x="581" y="1187"/>
                </a:lnTo>
                <a:lnTo>
                  <a:pt x="581" y="1180"/>
                </a:lnTo>
                <a:lnTo>
                  <a:pt x="582" y="1172"/>
                </a:lnTo>
                <a:lnTo>
                  <a:pt x="583" y="1164"/>
                </a:lnTo>
                <a:lnTo>
                  <a:pt x="583" y="1156"/>
                </a:lnTo>
                <a:lnTo>
                  <a:pt x="584" y="1148"/>
                </a:lnTo>
                <a:lnTo>
                  <a:pt x="584" y="1140"/>
                </a:lnTo>
                <a:lnTo>
                  <a:pt x="585" y="1131"/>
                </a:lnTo>
                <a:lnTo>
                  <a:pt x="586" y="1123"/>
                </a:lnTo>
                <a:lnTo>
                  <a:pt x="586" y="1114"/>
                </a:lnTo>
                <a:lnTo>
                  <a:pt x="587" y="1105"/>
                </a:lnTo>
                <a:lnTo>
                  <a:pt x="587" y="1096"/>
                </a:lnTo>
                <a:lnTo>
                  <a:pt x="588" y="1086"/>
                </a:lnTo>
                <a:lnTo>
                  <a:pt x="589" y="1077"/>
                </a:lnTo>
                <a:lnTo>
                  <a:pt x="589" y="1067"/>
                </a:lnTo>
                <a:lnTo>
                  <a:pt x="590" y="1058"/>
                </a:lnTo>
                <a:lnTo>
                  <a:pt x="591" y="1048"/>
                </a:lnTo>
                <a:lnTo>
                  <a:pt x="591" y="1038"/>
                </a:lnTo>
                <a:lnTo>
                  <a:pt x="592" y="1028"/>
                </a:lnTo>
                <a:lnTo>
                  <a:pt x="593" y="1018"/>
                </a:lnTo>
                <a:lnTo>
                  <a:pt x="594" y="1008"/>
                </a:lnTo>
                <a:lnTo>
                  <a:pt x="594" y="998"/>
                </a:lnTo>
                <a:lnTo>
                  <a:pt x="595" y="988"/>
                </a:lnTo>
                <a:lnTo>
                  <a:pt x="596" y="978"/>
                </a:lnTo>
                <a:lnTo>
                  <a:pt x="596" y="968"/>
                </a:lnTo>
                <a:lnTo>
                  <a:pt x="597" y="957"/>
                </a:lnTo>
                <a:lnTo>
                  <a:pt x="598" y="947"/>
                </a:lnTo>
                <a:lnTo>
                  <a:pt x="599" y="937"/>
                </a:lnTo>
                <a:lnTo>
                  <a:pt x="599" y="926"/>
                </a:lnTo>
                <a:lnTo>
                  <a:pt x="600" y="916"/>
                </a:lnTo>
                <a:lnTo>
                  <a:pt x="601" y="905"/>
                </a:lnTo>
                <a:lnTo>
                  <a:pt x="601" y="895"/>
                </a:lnTo>
                <a:lnTo>
                  <a:pt x="602" y="885"/>
                </a:lnTo>
                <a:lnTo>
                  <a:pt x="603" y="874"/>
                </a:lnTo>
                <a:lnTo>
                  <a:pt x="604" y="864"/>
                </a:lnTo>
                <a:lnTo>
                  <a:pt x="604" y="854"/>
                </a:lnTo>
                <a:lnTo>
                  <a:pt x="605" y="843"/>
                </a:lnTo>
                <a:lnTo>
                  <a:pt x="606" y="833"/>
                </a:lnTo>
                <a:lnTo>
                  <a:pt x="606" y="823"/>
                </a:lnTo>
                <a:lnTo>
                  <a:pt x="607" y="813"/>
                </a:lnTo>
                <a:lnTo>
                  <a:pt x="608" y="803"/>
                </a:lnTo>
                <a:lnTo>
                  <a:pt x="608" y="793"/>
                </a:lnTo>
                <a:lnTo>
                  <a:pt x="609" y="783"/>
                </a:lnTo>
                <a:lnTo>
                  <a:pt x="610" y="773"/>
                </a:lnTo>
                <a:lnTo>
                  <a:pt x="610" y="763"/>
                </a:lnTo>
                <a:lnTo>
                  <a:pt x="611" y="753"/>
                </a:lnTo>
                <a:lnTo>
                  <a:pt x="611" y="744"/>
                </a:lnTo>
                <a:lnTo>
                  <a:pt x="612" y="734"/>
                </a:lnTo>
                <a:lnTo>
                  <a:pt x="613" y="725"/>
                </a:lnTo>
                <a:lnTo>
                  <a:pt x="613" y="716"/>
                </a:lnTo>
                <a:lnTo>
                  <a:pt x="614" y="707"/>
                </a:lnTo>
                <a:lnTo>
                  <a:pt x="614" y="698"/>
                </a:lnTo>
                <a:lnTo>
                  <a:pt x="615" y="689"/>
                </a:lnTo>
                <a:lnTo>
                  <a:pt x="615" y="681"/>
                </a:lnTo>
                <a:lnTo>
                  <a:pt x="616" y="672"/>
                </a:lnTo>
                <a:lnTo>
                  <a:pt x="616" y="664"/>
                </a:lnTo>
                <a:lnTo>
                  <a:pt x="617" y="656"/>
                </a:lnTo>
                <a:lnTo>
                  <a:pt x="617" y="648"/>
                </a:lnTo>
                <a:lnTo>
                  <a:pt x="618" y="640"/>
                </a:lnTo>
                <a:lnTo>
                  <a:pt x="618" y="633"/>
                </a:lnTo>
                <a:lnTo>
                  <a:pt x="618" y="625"/>
                </a:lnTo>
                <a:lnTo>
                  <a:pt x="619" y="618"/>
                </a:lnTo>
                <a:lnTo>
                  <a:pt x="619" y="611"/>
                </a:lnTo>
                <a:lnTo>
                  <a:pt x="619" y="605"/>
                </a:lnTo>
                <a:lnTo>
                  <a:pt x="620" y="598"/>
                </a:lnTo>
                <a:lnTo>
                  <a:pt x="620" y="592"/>
                </a:lnTo>
                <a:lnTo>
                  <a:pt x="620" y="586"/>
                </a:lnTo>
                <a:lnTo>
                  <a:pt x="621" y="580"/>
                </a:lnTo>
                <a:lnTo>
                  <a:pt x="621" y="575"/>
                </a:lnTo>
                <a:lnTo>
                  <a:pt x="621" y="570"/>
                </a:lnTo>
                <a:lnTo>
                  <a:pt x="621" y="565"/>
                </a:lnTo>
                <a:lnTo>
                  <a:pt x="621" y="560"/>
                </a:lnTo>
                <a:lnTo>
                  <a:pt x="621" y="556"/>
                </a:lnTo>
                <a:lnTo>
                  <a:pt x="622" y="552"/>
                </a:lnTo>
                <a:lnTo>
                  <a:pt x="622" y="548"/>
                </a:lnTo>
                <a:lnTo>
                  <a:pt x="622" y="545"/>
                </a:lnTo>
                <a:lnTo>
                  <a:pt x="622" y="542"/>
                </a:lnTo>
                <a:lnTo>
                  <a:pt x="622" y="539"/>
                </a:lnTo>
                <a:lnTo>
                  <a:pt x="622" y="536"/>
                </a:lnTo>
                <a:lnTo>
                  <a:pt x="622" y="534"/>
                </a:lnTo>
                <a:lnTo>
                  <a:pt x="622" y="533"/>
                </a:lnTo>
                <a:lnTo>
                  <a:pt x="621" y="531"/>
                </a:lnTo>
                <a:lnTo>
                  <a:pt x="621" y="531"/>
                </a:lnTo>
                <a:lnTo>
                  <a:pt x="621" y="523"/>
                </a:lnTo>
                <a:lnTo>
                  <a:pt x="620" y="516"/>
                </a:lnTo>
                <a:lnTo>
                  <a:pt x="619" y="508"/>
                </a:lnTo>
                <a:lnTo>
                  <a:pt x="618" y="500"/>
                </a:lnTo>
                <a:lnTo>
                  <a:pt x="617" y="493"/>
                </a:lnTo>
                <a:lnTo>
                  <a:pt x="616" y="485"/>
                </a:lnTo>
                <a:lnTo>
                  <a:pt x="616" y="478"/>
                </a:lnTo>
                <a:lnTo>
                  <a:pt x="615" y="470"/>
                </a:lnTo>
                <a:lnTo>
                  <a:pt x="614" y="463"/>
                </a:lnTo>
                <a:lnTo>
                  <a:pt x="613" y="456"/>
                </a:lnTo>
                <a:lnTo>
                  <a:pt x="612" y="448"/>
                </a:lnTo>
                <a:lnTo>
                  <a:pt x="611" y="441"/>
                </a:lnTo>
                <a:lnTo>
                  <a:pt x="610" y="434"/>
                </a:lnTo>
                <a:lnTo>
                  <a:pt x="608" y="427"/>
                </a:lnTo>
                <a:lnTo>
                  <a:pt x="607" y="420"/>
                </a:lnTo>
                <a:lnTo>
                  <a:pt x="606" y="413"/>
                </a:lnTo>
                <a:lnTo>
                  <a:pt x="605" y="406"/>
                </a:lnTo>
                <a:lnTo>
                  <a:pt x="604" y="399"/>
                </a:lnTo>
                <a:lnTo>
                  <a:pt x="603" y="392"/>
                </a:lnTo>
                <a:lnTo>
                  <a:pt x="601" y="385"/>
                </a:lnTo>
                <a:lnTo>
                  <a:pt x="600" y="378"/>
                </a:lnTo>
                <a:lnTo>
                  <a:pt x="599" y="372"/>
                </a:lnTo>
                <a:lnTo>
                  <a:pt x="597" y="365"/>
                </a:lnTo>
                <a:lnTo>
                  <a:pt x="596" y="358"/>
                </a:lnTo>
                <a:lnTo>
                  <a:pt x="594" y="352"/>
                </a:lnTo>
                <a:lnTo>
                  <a:pt x="593" y="345"/>
                </a:lnTo>
                <a:lnTo>
                  <a:pt x="592" y="338"/>
                </a:lnTo>
                <a:lnTo>
                  <a:pt x="590" y="332"/>
                </a:lnTo>
                <a:lnTo>
                  <a:pt x="588" y="325"/>
                </a:lnTo>
                <a:lnTo>
                  <a:pt x="587" y="318"/>
                </a:lnTo>
                <a:lnTo>
                  <a:pt x="585" y="312"/>
                </a:lnTo>
                <a:lnTo>
                  <a:pt x="584" y="305"/>
                </a:lnTo>
                <a:lnTo>
                  <a:pt x="582" y="299"/>
                </a:lnTo>
                <a:lnTo>
                  <a:pt x="580" y="292"/>
                </a:lnTo>
                <a:lnTo>
                  <a:pt x="578" y="286"/>
                </a:lnTo>
                <a:lnTo>
                  <a:pt x="577" y="279"/>
                </a:lnTo>
                <a:lnTo>
                  <a:pt x="575" y="273"/>
                </a:lnTo>
                <a:lnTo>
                  <a:pt x="573" y="266"/>
                </a:lnTo>
                <a:lnTo>
                  <a:pt x="571" y="259"/>
                </a:lnTo>
                <a:lnTo>
                  <a:pt x="569" y="253"/>
                </a:lnTo>
                <a:lnTo>
                  <a:pt x="567" y="246"/>
                </a:lnTo>
                <a:lnTo>
                  <a:pt x="565" y="240"/>
                </a:lnTo>
                <a:lnTo>
                  <a:pt x="563" y="233"/>
                </a:lnTo>
                <a:lnTo>
                  <a:pt x="561" y="227"/>
                </a:lnTo>
                <a:lnTo>
                  <a:pt x="559" y="220"/>
                </a:lnTo>
                <a:lnTo>
                  <a:pt x="556" y="214"/>
                </a:lnTo>
                <a:lnTo>
                  <a:pt x="554" y="207"/>
                </a:lnTo>
                <a:lnTo>
                  <a:pt x="552" y="200"/>
                </a:lnTo>
                <a:lnTo>
                  <a:pt x="550" y="194"/>
                </a:lnTo>
                <a:lnTo>
                  <a:pt x="547" y="187"/>
                </a:lnTo>
                <a:lnTo>
                  <a:pt x="545" y="181"/>
                </a:lnTo>
                <a:lnTo>
                  <a:pt x="542" y="174"/>
                </a:lnTo>
                <a:lnTo>
                  <a:pt x="540" y="167"/>
                </a:lnTo>
                <a:lnTo>
                  <a:pt x="537" y="160"/>
                </a:lnTo>
                <a:lnTo>
                  <a:pt x="535" y="154"/>
                </a:lnTo>
                <a:lnTo>
                  <a:pt x="532" y="147"/>
                </a:lnTo>
                <a:lnTo>
                  <a:pt x="530" y="140"/>
                </a:lnTo>
                <a:lnTo>
                  <a:pt x="527" y="133"/>
                </a:lnTo>
                <a:lnTo>
                  <a:pt x="524" y="126"/>
                </a:lnTo>
                <a:lnTo>
                  <a:pt x="521" y="119"/>
                </a:lnTo>
                <a:lnTo>
                  <a:pt x="519" y="112"/>
                </a:lnTo>
                <a:lnTo>
                  <a:pt x="516" y="105"/>
                </a:lnTo>
                <a:lnTo>
                  <a:pt x="513" y="98"/>
                </a:lnTo>
                <a:lnTo>
                  <a:pt x="510" y="91"/>
                </a:lnTo>
                <a:lnTo>
                  <a:pt x="507" y="84"/>
                </a:lnTo>
                <a:lnTo>
                  <a:pt x="504" y="77"/>
                </a:lnTo>
                <a:lnTo>
                  <a:pt x="500" y="69"/>
                </a:lnTo>
                <a:lnTo>
                  <a:pt x="497" y="62"/>
                </a:lnTo>
                <a:lnTo>
                  <a:pt x="494" y="55"/>
                </a:lnTo>
                <a:lnTo>
                  <a:pt x="494" y="55"/>
                </a:lnTo>
                <a:lnTo>
                  <a:pt x="492" y="44"/>
                </a:lnTo>
                <a:lnTo>
                  <a:pt x="489" y="33"/>
                </a:lnTo>
                <a:lnTo>
                  <a:pt x="486" y="23"/>
                </a:lnTo>
                <a:lnTo>
                  <a:pt x="482" y="14"/>
                </a:lnTo>
                <a:lnTo>
                  <a:pt x="479" y="7"/>
                </a:lnTo>
                <a:lnTo>
                  <a:pt x="477" y="2"/>
                </a:lnTo>
                <a:lnTo>
                  <a:pt x="477" y="0"/>
                </a:lnTo>
                <a:lnTo>
                  <a:pt x="477" y="0"/>
                </a:lnTo>
                <a:lnTo>
                  <a:pt x="472" y="6"/>
                </a:lnTo>
                <a:lnTo>
                  <a:pt x="468" y="12"/>
                </a:lnTo>
                <a:lnTo>
                  <a:pt x="464" y="19"/>
                </a:lnTo>
                <a:lnTo>
                  <a:pt x="459" y="25"/>
                </a:lnTo>
                <a:lnTo>
                  <a:pt x="455" y="31"/>
                </a:lnTo>
                <a:lnTo>
                  <a:pt x="451" y="37"/>
                </a:lnTo>
                <a:lnTo>
                  <a:pt x="447" y="43"/>
                </a:lnTo>
                <a:lnTo>
                  <a:pt x="442" y="50"/>
                </a:lnTo>
                <a:lnTo>
                  <a:pt x="438" y="56"/>
                </a:lnTo>
                <a:lnTo>
                  <a:pt x="434" y="62"/>
                </a:lnTo>
                <a:lnTo>
                  <a:pt x="429" y="68"/>
                </a:lnTo>
                <a:lnTo>
                  <a:pt x="425" y="74"/>
                </a:lnTo>
                <a:lnTo>
                  <a:pt x="421" y="81"/>
                </a:lnTo>
                <a:lnTo>
                  <a:pt x="416" y="87"/>
                </a:lnTo>
                <a:lnTo>
                  <a:pt x="412" y="93"/>
                </a:lnTo>
                <a:lnTo>
                  <a:pt x="408" y="99"/>
                </a:lnTo>
                <a:lnTo>
                  <a:pt x="403" y="106"/>
                </a:lnTo>
                <a:lnTo>
                  <a:pt x="399" y="112"/>
                </a:lnTo>
                <a:lnTo>
                  <a:pt x="399" y="112"/>
                </a:lnTo>
                <a:lnTo>
                  <a:pt x="399" y="112"/>
                </a:lnTo>
                <a:lnTo>
                  <a:pt x="398" y="114"/>
                </a:lnTo>
                <a:lnTo>
                  <a:pt x="397" y="117"/>
                </a:lnTo>
                <a:lnTo>
                  <a:pt x="396" y="121"/>
                </a:lnTo>
                <a:lnTo>
                  <a:pt x="394" y="125"/>
                </a:lnTo>
                <a:lnTo>
                  <a:pt x="392" y="131"/>
                </a:lnTo>
                <a:lnTo>
                  <a:pt x="390" y="137"/>
                </a:lnTo>
                <a:lnTo>
                  <a:pt x="388" y="144"/>
                </a:lnTo>
                <a:lnTo>
                  <a:pt x="385" y="152"/>
                </a:lnTo>
                <a:lnTo>
                  <a:pt x="382" y="160"/>
                </a:lnTo>
                <a:lnTo>
                  <a:pt x="379" y="169"/>
                </a:lnTo>
                <a:lnTo>
                  <a:pt x="376" y="177"/>
                </a:lnTo>
                <a:lnTo>
                  <a:pt x="373" y="187"/>
                </a:lnTo>
                <a:lnTo>
                  <a:pt x="369" y="196"/>
                </a:lnTo>
                <a:lnTo>
                  <a:pt x="366" y="206"/>
                </a:lnTo>
                <a:lnTo>
                  <a:pt x="362" y="216"/>
                </a:lnTo>
                <a:lnTo>
                  <a:pt x="359" y="225"/>
                </a:lnTo>
                <a:lnTo>
                  <a:pt x="356" y="235"/>
                </a:lnTo>
                <a:lnTo>
                  <a:pt x="352" y="244"/>
                </a:lnTo>
                <a:lnTo>
                  <a:pt x="349" y="254"/>
                </a:lnTo>
                <a:lnTo>
                  <a:pt x="346" y="263"/>
                </a:lnTo>
                <a:lnTo>
                  <a:pt x="343" y="271"/>
                </a:lnTo>
                <a:lnTo>
                  <a:pt x="340" y="279"/>
                </a:lnTo>
                <a:lnTo>
                  <a:pt x="338" y="287"/>
                </a:lnTo>
                <a:lnTo>
                  <a:pt x="335" y="294"/>
                </a:lnTo>
                <a:lnTo>
                  <a:pt x="333" y="300"/>
                </a:lnTo>
                <a:lnTo>
                  <a:pt x="331" y="306"/>
                </a:lnTo>
                <a:lnTo>
                  <a:pt x="330" y="311"/>
                </a:lnTo>
                <a:lnTo>
                  <a:pt x="330" y="311"/>
                </a:lnTo>
                <a:lnTo>
                  <a:pt x="328" y="317"/>
                </a:lnTo>
                <a:lnTo>
                  <a:pt x="325" y="323"/>
                </a:lnTo>
                <a:lnTo>
                  <a:pt x="323" y="330"/>
                </a:lnTo>
                <a:lnTo>
                  <a:pt x="320" y="336"/>
                </a:lnTo>
                <a:lnTo>
                  <a:pt x="318" y="342"/>
                </a:lnTo>
                <a:lnTo>
                  <a:pt x="315" y="349"/>
                </a:lnTo>
                <a:lnTo>
                  <a:pt x="312" y="355"/>
                </a:lnTo>
                <a:lnTo>
                  <a:pt x="310" y="361"/>
                </a:lnTo>
                <a:lnTo>
                  <a:pt x="307" y="368"/>
                </a:lnTo>
                <a:lnTo>
                  <a:pt x="304" y="374"/>
                </a:lnTo>
                <a:lnTo>
                  <a:pt x="301" y="381"/>
                </a:lnTo>
                <a:lnTo>
                  <a:pt x="298" y="387"/>
                </a:lnTo>
                <a:lnTo>
                  <a:pt x="295" y="393"/>
                </a:lnTo>
                <a:lnTo>
                  <a:pt x="292" y="400"/>
                </a:lnTo>
                <a:lnTo>
                  <a:pt x="288" y="406"/>
                </a:lnTo>
                <a:lnTo>
                  <a:pt x="285" y="413"/>
                </a:lnTo>
                <a:lnTo>
                  <a:pt x="282" y="419"/>
                </a:lnTo>
                <a:lnTo>
                  <a:pt x="279" y="426"/>
                </a:lnTo>
                <a:lnTo>
                  <a:pt x="275" y="432"/>
                </a:lnTo>
                <a:lnTo>
                  <a:pt x="272" y="439"/>
                </a:lnTo>
                <a:lnTo>
                  <a:pt x="270" y="445"/>
                </a:lnTo>
                <a:lnTo>
                  <a:pt x="267" y="452"/>
                </a:lnTo>
                <a:lnTo>
                  <a:pt x="263" y="458"/>
                </a:lnTo>
                <a:lnTo>
                  <a:pt x="260" y="465"/>
                </a:lnTo>
                <a:lnTo>
                  <a:pt x="257" y="472"/>
                </a:lnTo>
                <a:lnTo>
                  <a:pt x="253" y="478"/>
                </a:lnTo>
                <a:lnTo>
                  <a:pt x="250" y="485"/>
                </a:lnTo>
                <a:lnTo>
                  <a:pt x="247" y="491"/>
                </a:lnTo>
                <a:lnTo>
                  <a:pt x="243" y="498"/>
                </a:lnTo>
                <a:lnTo>
                  <a:pt x="240" y="505"/>
                </a:lnTo>
                <a:lnTo>
                  <a:pt x="237" y="511"/>
                </a:lnTo>
                <a:lnTo>
                  <a:pt x="234" y="518"/>
                </a:lnTo>
                <a:lnTo>
                  <a:pt x="230" y="524"/>
                </a:lnTo>
                <a:lnTo>
                  <a:pt x="227" y="531"/>
                </a:lnTo>
                <a:lnTo>
                  <a:pt x="224" y="538"/>
                </a:lnTo>
                <a:lnTo>
                  <a:pt x="221" y="544"/>
                </a:lnTo>
                <a:lnTo>
                  <a:pt x="218" y="551"/>
                </a:lnTo>
                <a:lnTo>
                  <a:pt x="215" y="558"/>
                </a:lnTo>
                <a:lnTo>
                  <a:pt x="212" y="564"/>
                </a:lnTo>
                <a:lnTo>
                  <a:pt x="209" y="571"/>
                </a:lnTo>
                <a:lnTo>
                  <a:pt x="207" y="577"/>
                </a:lnTo>
                <a:lnTo>
                  <a:pt x="204" y="584"/>
                </a:lnTo>
                <a:lnTo>
                  <a:pt x="201" y="591"/>
                </a:lnTo>
                <a:lnTo>
                  <a:pt x="199" y="597"/>
                </a:lnTo>
                <a:lnTo>
                  <a:pt x="196" y="604"/>
                </a:lnTo>
                <a:lnTo>
                  <a:pt x="194" y="611"/>
                </a:lnTo>
                <a:lnTo>
                  <a:pt x="192" y="617"/>
                </a:lnTo>
                <a:lnTo>
                  <a:pt x="189" y="624"/>
                </a:lnTo>
                <a:lnTo>
                  <a:pt x="187" y="631"/>
                </a:lnTo>
                <a:lnTo>
                  <a:pt x="185" y="637"/>
                </a:lnTo>
                <a:lnTo>
                  <a:pt x="183" y="644"/>
                </a:lnTo>
                <a:lnTo>
                  <a:pt x="183" y="644"/>
                </a:lnTo>
                <a:lnTo>
                  <a:pt x="181" y="651"/>
                </a:lnTo>
                <a:lnTo>
                  <a:pt x="179" y="658"/>
                </a:lnTo>
                <a:lnTo>
                  <a:pt x="177" y="665"/>
                </a:lnTo>
                <a:lnTo>
                  <a:pt x="175" y="672"/>
                </a:lnTo>
                <a:lnTo>
                  <a:pt x="172" y="679"/>
                </a:lnTo>
                <a:lnTo>
                  <a:pt x="170" y="686"/>
                </a:lnTo>
                <a:lnTo>
                  <a:pt x="168" y="693"/>
                </a:lnTo>
                <a:lnTo>
                  <a:pt x="166" y="700"/>
                </a:lnTo>
                <a:lnTo>
                  <a:pt x="164" y="706"/>
                </a:lnTo>
                <a:lnTo>
                  <a:pt x="162" y="713"/>
                </a:lnTo>
                <a:lnTo>
                  <a:pt x="159" y="720"/>
                </a:lnTo>
                <a:lnTo>
                  <a:pt x="157" y="727"/>
                </a:lnTo>
                <a:lnTo>
                  <a:pt x="155" y="734"/>
                </a:lnTo>
                <a:lnTo>
                  <a:pt x="153" y="741"/>
                </a:lnTo>
                <a:lnTo>
                  <a:pt x="151" y="748"/>
                </a:lnTo>
                <a:lnTo>
                  <a:pt x="149" y="755"/>
                </a:lnTo>
                <a:lnTo>
                  <a:pt x="147" y="762"/>
                </a:lnTo>
                <a:lnTo>
                  <a:pt x="145" y="769"/>
                </a:lnTo>
                <a:lnTo>
                  <a:pt x="142" y="776"/>
                </a:lnTo>
                <a:lnTo>
                  <a:pt x="140" y="783"/>
                </a:lnTo>
                <a:lnTo>
                  <a:pt x="138" y="789"/>
                </a:lnTo>
                <a:lnTo>
                  <a:pt x="136" y="796"/>
                </a:lnTo>
                <a:lnTo>
                  <a:pt x="134" y="803"/>
                </a:lnTo>
                <a:lnTo>
                  <a:pt x="132" y="810"/>
                </a:lnTo>
                <a:lnTo>
                  <a:pt x="130" y="817"/>
                </a:lnTo>
                <a:lnTo>
                  <a:pt x="128" y="824"/>
                </a:lnTo>
                <a:lnTo>
                  <a:pt x="126" y="831"/>
                </a:lnTo>
                <a:lnTo>
                  <a:pt x="124" y="838"/>
                </a:lnTo>
                <a:lnTo>
                  <a:pt x="122" y="845"/>
                </a:lnTo>
                <a:lnTo>
                  <a:pt x="120" y="852"/>
                </a:lnTo>
                <a:lnTo>
                  <a:pt x="118" y="858"/>
                </a:lnTo>
                <a:lnTo>
                  <a:pt x="116" y="865"/>
                </a:lnTo>
                <a:lnTo>
                  <a:pt x="114" y="872"/>
                </a:lnTo>
                <a:lnTo>
                  <a:pt x="112" y="879"/>
                </a:lnTo>
                <a:lnTo>
                  <a:pt x="110" y="886"/>
                </a:lnTo>
                <a:lnTo>
                  <a:pt x="108" y="893"/>
                </a:lnTo>
                <a:lnTo>
                  <a:pt x="106" y="900"/>
                </a:lnTo>
                <a:lnTo>
                  <a:pt x="104" y="907"/>
                </a:lnTo>
                <a:lnTo>
                  <a:pt x="102" y="913"/>
                </a:lnTo>
                <a:lnTo>
                  <a:pt x="100" y="920"/>
                </a:lnTo>
                <a:lnTo>
                  <a:pt x="98" y="927"/>
                </a:lnTo>
                <a:lnTo>
                  <a:pt x="96" y="934"/>
                </a:lnTo>
                <a:lnTo>
                  <a:pt x="94" y="941"/>
                </a:lnTo>
                <a:lnTo>
                  <a:pt x="92" y="948"/>
                </a:lnTo>
                <a:lnTo>
                  <a:pt x="90" y="955"/>
                </a:lnTo>
                <a:lnTo>
                  <a:pt x="88" y="962"/>
                </a:lnTo>
                <a:lnTo>
                  <a:pt x="86" y="968"/>
                </a:lnTo>
                <a:lnTo>
                  <a:pt x="84" y="975"/>
                </a:lnTo>
                <a:lnTo>
                  <a:pt x="82" y="982"/>
                </a:lnTo>
                <a:lnTo>
                  <a:pt x="80" y="989"/>
                </a:lnTo>
                <a:lnTo>
                  <a:pt x="78" y="996"/>
                </a:lnTo>
                <a:lnTo>
                  <a:pt x="76" y="1003"/>
                </a:lnTo>
                <a:lnTo>
                  <a:pt x="74" y="1010"/>
                </a:lnTo>
                <a:lnTo>
                  <a:pt x="73" y="1017"/>
                </a:lnTo>
                <a:lnTo>
                  <a:pt x="71" y="1023"/>
                </a:lnTo>
                <a:lnTo>
                  <a:pt x="69" y="1030"/>
                </a:lnTo>
                <a:lnTo>
                  <a:pt x="67" y="1037"/>
                </a:lnTo>
                <a:lnTo>
                  <a:pt x="65" y="1044"/>
                </a:lnTo>
                <a:lnTo>
                  <a:pt x="63" y="1051"/>
                </a:lnTo>
                <a:lnTo>
                  <a:pt x="61" y="1058"/>
                </a:lnTo>
                <a:lnTo>
                  <a:pt x="59" y="1065"/>
                </a:lnTo>
                <a:lnTo>
                  <a:pt x="57" y="1072"/>
                </a:lnTo>
                <a:lnTo>
                  <a:pt x="55" y="1079"/>
                </a:lnTo>
                <a:lnTo>
                  <a:pt x="53" y="1086"/>
                </a:lnTo>
                <a:lnTo>
                  <a:pt x="52" y="1092"/>
                </a:lnTo>
                <a:lnTo>
                  <a:pt x="50" y="1099"/>
                </a:lnTo>
                <a:lnTo>
                  <a:pt x="48" y="1106"/>
                </a:lnTo>
                <a:lnTo>
                  <a:pt x="46" y="1113"/>
                </a:lnTo>
                <a:lnTo>
                  <a:pt x="44" y="1120"/>
                </a:lnTo>
                <a:lnTo>
                  <a:pt x="42" y="1127"/>
                </a:lnTo>
                <a:lnTo>
                  <a:pt x="40" y="1134"/>
                </a:lnTo>
                <a:lnTo>
                  <a:pt x="38" y="1141"/>
                </a:lnTo>
                <a:lnTo>
                  <a:pt x="37" y="1148"/>
                </a:lnTo>
                <a:lnTo>
                  <a:pt x="35" y="1155"/>
                </a:lnTo>
                <a:lnTo>
                  <a:pt x="33" y="1162"/>
                </a:lnTo>
                <a:lnTo>
                  <a:pt x="31" y="1169"/>
                </a:lnTo>
                <a:lnTo>
                  <a:pt x="29" y="1176"/>
                </a:lnTo>
                <a:lnTo>
                  <a:pt x="27" y="1182"/>
                </a:lnTo>
                <a:lnTo>
                  <a:pt x="25" y="1189"/>
                </a:lnTo>
                <a:lnTo>
                  <a:pt x="24" y="1196"/>
                </a:lnTo>
                <a:lnTo>
                  <a:pt x="22" y="1203"/>
                </a:lnTo>
                <a:lnTo>
                  <a:pt x="20" y="1210"/>
                </a:lnTo>
                <a:lnTo>
                  <a:pt x="18" y="1217"/>
                </a:lnTo>
                <a:lnTo>
                  <a:pt x="16" y="1224"/>
                </a:lnTo>
                <a:lnTo>
                  <a:pt x="14" y="1231"/>
                </a:lnTo>
                <a:lnTo>
                  <a:pt x="12" y="1238"/>
                </a:lnTo>
                <a:lnTo>
                  <a:pt x="11" y="1245"/>
                </a:lnTo>
                <a:lnTo>
                  <a:pt x="9" y="1252"/>
                </a:lnTo>
                <a:lnTo>
                  <a:pt x="7" y="1259"/>
                </a:lnTo>
                <a:lnTo>
                  <a:pt x="5" y="1266"/>
                </a:lnTo>
                <a:lnTo>
                  <a:pt x="3" y="1273"/>
                </a:lnTo>
                <a:lnTo>
                  <a:pt x="1" y="1280"/>
                </a:lnTo>
                <a:lnTo>
                  <a:pt x="0" y="1287"/>
                </a:lnTo>
                <a:lnTo>
                  <a:pt x="0" y="1287"/>
                </a:lnTo>
                <a:lnTo>
                  <a:pt x="6" y="1287"/>
                </a:lnTo>
                <a:lnTo>
                  <a:pt x="17" y="1287"/>
                </a:lnTo>
                <a:lnTo>
                  <a:pt x="23" y="1287"/>
                </a:lnTo>
                <a:lnTo>
                  <a:pt x="23" y="1287"/>
                </a:lnTo>
                <a:lnTo>
                  <a:pt x="23" y="1287"/>
                </a:lnTo>
              </a:path>
            </a:pathLst>
          </a:custGeom>
          <a:solidFill>
            <a:srgbClr val="715EFD"/>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43" name="Freeform 47"/>
          <p:cNvSpPr>
            <a:spLocks/>
          </p:cNvSpPr>
          <p:nvPr/>
        </p:nvSpPr>
        <p:spPr bwMode="auto">
          <a:xfrm>
            <a:off x="4659314" y="2205039"/>
            <a:ext cx="1049337" cy="2339975"/>
          </a:xfrm>
          <a:custGeom>
            <a:avLst/>
            <a:gdLst/>
            <a:ahLst/>
            <a:cxnLst>
              <a:cxn ang="0">
                <a:pos x="27" y="1236"/>
              </a:cxn>
              <a:cxn ang="0">
                <a:pos x="38" y="1202"/>
              </a:cxn>
              <a:cxn ang="0">
                <a:pos x="48" y="1165"/>
              </a:cxn>
              <a:cxn ang="0">
                <a:pos x="58" y="1123"/>
              </a:cxn>
              <a:cxn ang="0">
                <a:pos x="68" y="1078"/>
              </a:cxn>
              <a:cxn ang="0">
                <a:pos x="77" y="1031"/>
              </a:cxn>
              <a:cxn ang="0">
                <a:pos x="87" y="980"/>
              </a:cxn>
              <a:cxn ang="0">
                <a:pos x="97" y="928"/>
              </a:cxn>
              <a:cxn ang="0">
                <a:pos x="107" y="874"/>
              </a:cxn>
              <a:cxn ang="0">
                <a:pos x="117" y="818"/>
              </a:cxn>
              <a:cxn ang="0">
                <a:pos x="128" y="763"/>
              </a:cxn>
              <a:cxn ang="0">
                <a:pos x="139" y="706"/>
              </a:cxn>
              <a:cxn ang="0">
                <a:pos x="151" y="648"/>
              </a:cxn>
              <a:cxn ang="0">
                <a:pos x="164" y="591"/>
              </a:cxn>
              <a:cxn ang="0">
                <a:pos x="178" y="535"/>
              </a:cxn>
              <a:cxn ang="0">
                <a:pos x="193" y="479"/>
              </a:cxn>
              <a:cxn ang="0">
                <a:pos x="210" y="425"/>
              </a:cxn>
              <a:cxn ang="0">
                <a:pos x="227" y="373"/>
              </a:cxn>
              <a:cxn ang="0">
                <a:pos x="247" y="323"/>
              </a:cxn>
              <a:cxn ang="0">
                <a:pos x="268" y="275"/>
              </a:cxn>
              <a:cxn ang="0">
                <a:pos x="291" y="231"/>
              </a:cxn>
              <a:cxn ang="0">
                <a:pos x="315" y="190"/>
              </a:cxn>
              <a:cxn ang="0">
                <a:pos x="342" y="152"/>
              </a:cxn>
              <a:cxn ang="0">
                <a:pos x="371" y="119"/>
              </a:cxn>
              <a:cxn ang="0">
                <a:pos x="402" y="91"/>
              </a:cxn>
              <a:cxn ang="0">
                <a:pos x="436" y="67"/>
              </a:cxn>
              <a:cxn ang="0">
                <a:pos x="472" y="49"/>
              </a:cxn>
              <a:cxn ang="0">
                <a:pos x="511" y="36"/>
              </a:cxn>
              <a:cxn ang="0">
                <a:pos x="553" y="30"/>
              </a:cxn>
              <a:cxn ang="0">
                <a:pos x="543" y="1"/>
              </a:cxn>
              <a:cxn ang="0">
                <a:pos x="501" y="9"/>
              </a:cxn>
              <a:cxn ang="0">
                <a:pos x="461" y="22"/>
              </a:cxn>
              <a:cxn ang="0">
                <a:pos x="424" y="40"/>
              </a:cxn>
              <a:cxn ang="0">
                <a:pos x="390" y="63"/>
              </a:cxn>
              <a:cxn ang="0">
                <a:pos x="358" y="91"/>
              </a:cxn>
              <a:cxn ang="0">
                <a:pos x="328" y="123"/>
              </a:cxn>
              <a:cxn ang="0">
                <a:pos x="300" y="159"/>
              </a:cxn>
              <a:cxn ang="0">
                <a:pos x="275" y="199"/>
              </a:cxn>
              <a:cxn ang="0">
                <a:pos x="252" y="241"/>
              </a:cxn>
              <a:cxn ang="0">
                <a:pos x="230" y="287"/>
              </a:cxn>
              <a:cxn ang="0">
                <a:pos x="210" y="335"/>
              </a:cxn>
              <a:cxn ang="0">
                <a:pos x="192" y="385"/>
              </a:cxn>
              <a:cxn ang="0">
                <a:pos x="175" y="437"/>
              </a:cxn>
              <a:cxn ang="0">
                <a:pos x="159" y="491"/>
              </a:cxn>
              <a:cxn ang="0">
                <a:pos x="145" y="546"/>
              </a:cxn>
              <a:cxn ang="0">
                <a:pos x="132" y="601"/>
              </a:cxn>
              <a:cxn ang="0">
                <a:pos x="119" y="657"/>
              </a:cxn>
              <a:cxn ang="0">
                <a:pos x="108" y="713"/>
              </a:cxn>
              <a:cxn ang="0">
                <a:pos x="97" y="769"/>
              </a:cxn>
              <a:cxn ang="0">
                <a:pos x="87" y="823"/>
              </a:cxn>
              <a:cxn ang="0">
                <a:pos x="77" y="877"/>
              </a:cxn>
              <a:cxn ang="0">
                <a:pos x="68" y="930"/>
              </a:cxn>
              <a:cxn ang="0">
                <a:pos x="59" y="982"/>
              </a:cxn>
              <a:cxn ang="0">
                <a:pos x="50" y="1031"/>
              </a:cxn>
              <a:cxn ang="0">
                <a:pos x="41" y="1078"/>
              </a:cxn>
              <a:cxn ang="0">
                <a:pos x="31" y="1123"/>
              </a:cxn>
              <a:cxn ang="0">
                <a:pos x="22" y="1164"/>
              </a:cxn>
              <a:cxn ang="0">
                <a:pos x="12" y="1203"/>
              </a:cxn>
              <a:cxn ang="0">
                <a:pos x="2" y="1237"/>
              </a:cxn>
            </a:cxnLst>
            <a:rect l="0" t="0" r="r" b="b"/>
            <a:pathLst>
              <a:path w="561" h="1248">
                <a:moveTo>
                  <a:pt x="0" y="1241"/>
                </a:moveTo>
                <a:lnTo>
                  <a:pt x="8" y="1243"/>
                </a:lnTo>
                <a:lnTo>
                  <a:pt x="16" y="1245"/>
                </a:lnTo>
                <a:lnTo>
                  <a:pt x="23" y="1247"/>
                </a:lnTo>
                <a:lnTo>
                  <a:pt x="23" y="1247"/>
                </a:lnTo>
                <a:lnTo>
                  <a:pt x="24" y="1243"/>
                </a:lnTo>
                <a:lnTo>
                  <a:pt x="25" y="1239"/>
                </a:lnTo>
                <a:lnTo>
                  <a:pt x="27" y="1236"/>
                </a:lnTo>
                <a:lnTo>
                  <a:pt x="28" y="1232"/>
                </a:lnTo>
                <a:lnTo>
                  <a:pt x="30" y="1228"/>
                </a:lnTo>
                <a:lnTo>
                  <a:pt x="31" y="1224"/>
                </a:lnTo>
                <a:lnTo>
                  <a:pt x="32" y="1219"/>
                </a:lnTo>
                <a:lnTo>
                  <a:pt x="34" y="1215"/>
                </a:lnTo>
                <a:lnTo>
                  <a:pt x="35" y="1211"/>
                </a:lnTo>
                <a:lnTo>
                  <a:pt x="36" y="1207"/>
                </a:lnTo>
                <a:lnTo>
                  <a:pt x="38" y="1202"/>
                </a:lnTo>
                <a:lnTo>
                  <a:pt x="39" y="1198"/>
                </a:lnTo>
                <a:lnTo>
                  <a:pt x="40" y="1193"/>
                </a:lnTo>
                <a:lnTo>
                  <a:pt x="42" y="1188"/>
                </a:lnTo>
                <a:lnTo>
                  <a:pt x="43" y="1184"/>
                </a:lnTo>
                <a:lnTo>
                  <a:pt x="44" y="1179"/>
                </a:lnTo>
                <a:lnTo>
                  <a:pt x="46" y="1174"/>
                </a:lnTo>
                <a:lnTo>
                  <a:pt x="47" y="1169"/>
                </a:lnTo>
                <a:lnTo>
                  <a:pt x="48" y="1165"/>
                </a:lnTo>
                <a:lnTo>
                  <a:pt x="49" y="1160"/>
                </a:lnTo>
                <a:lnTo>
                  <a:pt x="51" y="1155"/>
                </a:lnTo>
                <a:lnTo>
                  <a:pt x="52" y="1149"/>
                </a:lnTo>
                <a:lnTo>
                  <a:pt x="53" y="1144"/>
                </a:lnTo>
                <a:lnTo>
                  <a:pt x="55" y="1139"/>
                </a:lnTo>
                <a:lnTo>
                  <a:pt x="56" y="1134"/>
                </a:lnTo>
                <a:lnTo>
                  <a:pt x="57" y="1129"/>
                </a:lnTo>
                <a:lnTo>
                  <a:pt x="58" y="1123"/>
                </a:lnTo>
                <a:lnTo>
                  <a:pt x="59" y="1118"/>
                </a:lnTo>
                <a:lnTo>
                  <a:pt x="61" y="1112"/>
                </a:lnTo>
                <a:lnTo>
                  <a:pt x="62" y="1107"/>
                </a:lnTo>
                <a:lnTo>
                  <a:pt x="63" y="1101"/>
                </a:lnTo>
                <a:lnTo>
                  <a:pt x="64" y="1096"/>
                </a:lnTo>
                <a:lnTo>
                  <a:pt x="66" y="1090"/>
                </a:lnTo>
                <a:lnTo>
                  <a:pt x="67" y="1084"/>
                </a:lnTo>
                <a:lnTo>
                  <a:pt x="68" y="1078"/>
                </a:lnTo>
                <a:lnTo>
                  <a:pt x="69" y="1073"/>
                </a:lnTo>
                <a:lnTo>
                  <a:pt x="70" y="1067"/>
                </a:lnTo>
                <a:lnTo>
                  <a:pt x="72" y="1061"/>
                </a:lnTo>
                <a:lnTo>
                  <a:pt x="73" y="1055"/>
                </a:lnTo>
                <a:lnTo>
                  <a:pt x="74" y="1049"/>
                </a:lnTo>
                <a:lnTo>
                  <a:pt x="75" y="1043"/>
                </a:lnTo>
                <a:lnTo>
                  <a:pt x="76" y="1037"/>
                </a:lnTo>
                <a:lnTo>
                  <a:pt x="77" y="1031"/>
                </a:lnTo>
                <a:lnTo>
                  <a:pt x="79" y="1025"/>
                </a:lnTo>
                <a:lnTo>
                  <a:pt x="80" y="1018"/>
                </a:lnTo>
                <a:lnTo>
                  <a:pt x="81" y="1012"/>
                </a:lnTo>
                <a:lnTo>
                  <a:pt x="82" y="1006"/>
                </a:lnTo>
                <a:lnTo>
                  <a:pt x="83" y="1000"/>
                </a:lnTo>
                <a:lnTo>
                  <a:pt x="85" y="993"/>
                </a:lnTo>
                <a:lnTo>
                  <a:pt x="86" y="987"/>
                </a:lnTo>
                <a:lnTo>
                  <a:pt x="87" y="980"/>
                </a:lnTo>
                <a:lnTo>
                  <a:pt x="88" y="974"/>
                </a:lnTo>
                <a:lnTo>
                  <a:pt x="89" y="968"/>
                </a:lnTo>
                <a:lnTo>
                  <a:pt x="91" y="961"/>
                </a:lnTo>
                <a:lnTo>
                  <a:pt x="92" y="955"/>
                </a:lnTo>
                <a:lnTo>
                  <a:pt x="93" y="948"/>
                </a:lnTo>
                <a:lnTo>
                  <a:pt x="94" y="941"/>
                </a:lnTo>
                <a:lnTo>
                  <a:pt x="95" y="935"/>
                </a:lnTo>
                <a:lnTo>
                  <a:pt x="97" y="928"/>
                </a:lnTo>
                <a:lnTo>
                  <a:pt x="98" y="921"/>
                </a:lnTo>
                <a:lnTo>
                  <a:pt x="99" y="915"/>
                </a:lnTo>
                <a:lnTo>
                  <a:pt x="100" y="908"/>
                </a:lnTo>
                <a:lnTo>
                  <a:pt x="102" y="901"/>
                </a:lnTo>
                <a:lnTo>
                  <a:pt x="103" y="894"/>
                </a:lnTo>
                <a:lnTo>
                  <a:pt x="104" y="888"/>
                </a:lnTo>
                <a:lnTo>
                  <a:pt x="105" y="881"/>
                </a:lnTo>
                <a:lnTo>
                  <a:pt x="107" y="874"/>
                </a:lnTo>
                <a:lnTo>
                  <a:pt x="108" y="867"/>
                </a:lnTo>
                <a:lnTo>
                  <a:pt x="109" y="860"/>
                </a:lnTo>
                <a:lnTo>
                  <a:pt x="110" y="853"/>
                </a:lnTo>
                <a:lnTo>
                  <a:pt x="112" y="846"/>
                </a:lnTo>
                <a:lnTo>
                  <a:pt x="113" y="839"/>
                </a:lnTo>
                <a:lnTo>
                  <a:pt x="114" y="832"/>
                </a:lnTo>
                <a:lnTo>
                  <a:pt x="115" y="825"/>
                </a:lnTo>
                <a:lnTo>
                  <a:pt x="117" y="818"/>
                </a:lnTo>
                <a:lnTo>
                  <a:pt x="118" y="811"/>
                </a:lnTo>
                <a:lnTo>
                  <a:pt x="119" y="804"/>
                </a:lnTo>
                <a:lnTo>
                  <a:pt x="121" y="797"/>
                </a:lnTo>
                <a:lnTo>
                  <a:pt x="122" y="790"/>
                </a:lnTo>
                <a:lnTo>
                  <a:pt x="123" y="783"/>
                </a:lnTo>
                <a:lnTo>
                  <a:pt x="125" y="777"/>
                </a:lnTo>
                <a:lnTo>
                  <a:pt x="126" y="770"/>
                </a:lnTo>
                <a:lnTo>
                  <a:pt x="128" y="763"/>
                </a:lnTo>
                <a:lnTo>
                  <a:pt x="129" y="756"/>
                </a:lnTo>
                <a:lnTo>
                  <a:pt x="130" y="749"/>
                </a:lnTo>
                <a:lnTo>
                  <a:pt x="132" y="741"/>
                </a:lnTo>
                <a:lnTo>
                  <a:pt x="133" y="734"/>
                </a:lnTo>
                <a:lnTo>
                  <a:pt x="135" y="727"/>
                </a:lnTo>
                <a:lnTo>
                  <a:pt x="136" y="720"/>
                </a:lnTo>
                <a:lnTo>
                  <a:pt x="137" y="713"/>
                </a:lnTo>
                <a:lnTo>
                  <a:pt x="139" y="706"/>
                </a:lnTo>
                <a:lnTo>
                  <a:pt x="140" y="699"/>
                </a:lnTo>
                <a:lnTo>
                  <a:pt x="142" y="691"/>
                </a:lnTo>
                <a:lnTo>
                  <a:pt x="143" y="684"/>
                </a:lnTo>
                <a:lnTo>
                  <a:pt x="145" y="677"/>
                </a:lnTo>
                <a:lnTo>
                  <a:pt x="146" y="670"/>
                </a:lnTo>
                <a:lnTo>
                  <a:pt x="148" y="663"/>
                </a:lnTo>
                <a:lnTo>
                  <a:pt x="149" y="656"/>
                </a:lnTo>
                <a:lnTo>
                  <a:pt x="151" y="648"/>
                </a:lnTo>
                <a:lnTo>
                  <a:pt x="153" y="641"/>
                </a:lnTo>
                <a:lnTo>
                  <a:pt x="154" y="634"/>
                </a:lnTo>
                <a:lnTo>
                  <a:pt x="156" y="627"/>
                </a:lnTo>
                <a:lnTo>
                  <a:pt x="157" y="620"/>
                </a:lnTo>
                <a:lnTo>
                  <a:pt x="159" y="613"/>
                </a:lnTo>
                <a:lnTo>
                  <a:pt x="161" y="606"/>
                </a:lnTo>
                <a:lnTo>
                  <a:pt x="162" y="598"/>
                </a:lnTo>
                <a:lnTo>
                  <a:pt x="164" y="591"/>
                </a:lnTo>
                <a:lnTo>
                  <a:pt x="166" y="584"/>
                </a:lnTo>
                <a:lnTo>
                  <a:pt x="167" y="577"/>
                </a:lnTo>
                <a:lnTo>
                  <a:pt x="169" y="570"/>
                </a:lnTo>
                <a:lnTo>
                  <a:pt x="171" y="563"/>
                </a:lnTo>
                <a:lnTo>
                  <a:pt x="173" y="556"/>
                </a:lnTo>
                <a:lnTo>
                  <a:pt x="174" y="549"/>
                </a:lnTo>
                <a:lnTo>
                  <a:pt x="176" y="542"/>
                </a:lnTo>
                <a:lnTo>
                  <a:pt x="178" y="535"/>
                </a:lnTo>
                <a:lnTo>
                  <a:pt x="180" y="528"/>
                </a:lnTo>
                <a:lnTo>
                  <a:pt x="182" y="521"/>
                </a:lnTo>
                <a:lnTo>
                  <a:pt x="184" y="514"/>
                </a:lnTo>
                <a:lnTo>
                  <a:pt x="185" y="507"/>
                </a:lnTo>
                <a:lnTo>
                  <a:pt x="187" y="500"/>
                </a:lnTo>
                <a:lnTo>
                  <a:pt x="189" y="493"/>
                </a:lnTo>
                <a:lnTo>
                  <a:pt x="191" y="486"/>
                </a:lnTo>
                <a:lnTo>
                  <a:pt x="193" y="479"/>
                </a:lnTo>
                <a:lnTo>
                  <a:pt x="195" y="472"/>
                </a:lnTo>
                <a:lnTo>
                  <a:pt x="197" y="466"/>
                </a:lnTo>
                <a:lnTo>
                  <a:pt x="199" y="459"/>
                </a:lnTo>
                <a:lnTo>
                  <a:pt x="201" y="452"/>
                </a:lnTo>
                <a:lnTo>
                  <a:pt x="203" y="445"/>
                </a:lnTo>
                <a:lnTo>
                  <a:pt x="205" y="439"/>
                </a:lnTo>
                <a:lnTo>
                  <a:pt x="207" y="432"/>
                </a:lnTo>
                <a:lnTo>
                  <a:pt x="210" y="425"/>
                </a:lnTo>
                <a:lnTo>
                  <a:pt x="212" y="419"/>
                </a:lnTo>
                <a:lnTo>
                  <a:pt x="214" y="412"/>
                </a:lnTo>
                <a:lnTo>
                  <a:pt x="216" y="405"/>
                </a:lnTo>
                <a:lnTo>
                  <a:pt x="218" y="399"/>
                </a:lnTo>
                <a:lnTo>
                  <a:pt x="221" y="392"/>
                </a:lnTo>
                <a:lnTo>
                  <a:pt x="223" y="386"/>
                </a:lnTo>
                <a:lnTo>
                  <a:pt x="225" y="379"/>
                </a:lnTo>
                <a:lnTo>
                  <a:pt x="227" y="373"/>
                </a:lnTo>
                <a:lnTo>
                  <a:pt x="230" y="367"/>
                </a:lnTo>
                <a:lnTo>
                  <a:pt x="232" y="360"/>
                </a:lnTo>
                <a:lnTo>
                  <a:pt x="235" y="354"/>
                </a:lnTo>
                <a:lnTo>
                  <a:pt x="237" y="348"/>
                </a:lnTo>
                <a:lnTo>
                  <a:pt x="239" y="341"/>
                </a:lnTo>
                <a:lnTo>
                  <a:pt x="242" y="335"/>
                </a:lnTo>
                <a:lnTo>
                  <a:pt x="244" y="329"/>
                </a:lnTo>
                <a:lnTo>
                  <a:pt x="247" y="323"/>
                </a:lnTo>
                <a:lnTo>
                  <a:pt x="249" y="317"/>
                </a:lnTo>
                <a:lnTo>
                  <a:pt x="252" y="311"/>
                </a:lnTo>
                <a:lnTo>
                  <a:pt x="254" y="305"/>
                </a:lnTo>
                <a:lnTo>
                  <a:pt x="257" y="299"/>
                </a:lnTo>
                <a:lnTo>
                  <a:pt x="260" y="293"/>
                </a:lnTo>
                <a:lnTo>
                  <a:pt x="262" y="287"/>
                </a:lnTo>
                <a:lnTo>
                  <a:pt x="265" y="281"/>
                </a:lnTo>
                <a:lnTo>
                  <a:pt x="268" y="275"/>
                </a:lnTo>
                <a:lnTo>
                  <a:pt x="271" y="270"/>
                </a:lnTo>
                <a:lnTo>
                  <a:pt x="273" y="264"/>
                </a:lnTo>
                <a:lnTo>
                  <a:pt x="276" y="258"/>
                </a:lnTo>
                <a:lnTo>
                  <a:pt x="279" y="253"/>
                </a:lnTo>
                <a:lnTo>
                  <a:pt x="282" y="247"/>
                </a:lnTo>
                <a:lnTo>
                  <a:pt x="285" y="242"/>
                </a:lnTo>
                <a:lnTo>
                  <a:pt x="288" y="236"/>
                </a:lnTo>
                <a:lnTo>
                  <a:pt x="291" y="231"/>
                </a:lnTo>
                <a:lnTo>
                  <a:pt x="294" y="226"/>
                </a:lnTo>
                <a:lnTo>
                  <a:pt x="297" y="220"/>
                </a:lnTo>
                <a:lnTo>
                  <a:pt x="300" y="215"/>
                </a:lnTo>
                <a:lnTo>
                  <a:pt x="303" y="210"/>
                </a:lnTo>
                <a:lnTo>
                  <a:pt x="306" y="205"/>
                </a:lnTo>
                <a:lnTo>
                  <a:pt x="309" y="200"/>
                </a:lnTo>
                <a:lnTo>
                  <a:pt x="312" y="195"/>
                </a:lnTo>
                <a:lnTo>
                  <a:pt x="315" y="190"/>
                </a:lnTo>
                <a:lnTo>
                  <a:pt x="319" y="185"/>
                </a:lnTo>
                <a:lnTo>
                  <a:pt x="322" y="180"/>
                </a:lnTo>
                <a:lnTo>
                  <a:pt x="325" y="175"/>
                </a:lnTo>
                <a:lnTo>
                  <a:pt x="329" y="171"/>
                </a:lnTo>
                <a:lnTo>
                  <a:pt x="332" y="166"/>
                </a:lnTo>
                <a:lnTo>
                  <a:pt x="335" y="161"/>
                </a:lnTo>
                <a:lnTo>
                  <a:pt x="339" y="157"/>
                </a:lnTo>
                <a:lnTo>
                  <a:pt x="342" y="152"/>
                </a:lnTo>
                <a:lnTo>
                  <a:pt x="346" y="148"/>
                </a:lnTo>
                <a:lnTo>
                  <a:pt x="349" y="144"/>
                </a:lnTo>
                <a:lnTo>
                  <a:pt x="353" y="140"/>
                </a:lnTo>
                <a:lnTo>
                  <a:pt x="356" y="135"/>
                </a:lnTo>
                <a:lnTo>
                  <a:pt x="360" y="131"/>
                </a:lnTo>
                <a:lnTo>
                  <a:pt x="364" y="127"/>
                </a:lnTo>
                <a:lnTo>
                  <a:pt x="367" y="123"/>
                </a:lnTo>
                <a:lnTo>
                  <a:pt x="371" y="119"/>
                </a:lnTo>
                <a:lnTo>
                  <a:pt x="375" y="116"/>
                </a:lnTo>
                <a:lnTo>
                  <a:pt x="379" y="112"/>
                </a:lnTo>
                <a:lnTo>
                  <a:pt x="383" y="108"/>
                </a:lnTo>
                <a:lnTo>
                  <a:pt x="386" y="104"/>
                </a:lnTo>
                <a:lnTo>
                  <a:pt x="390" y="101"/>
                </a:lnTo>
                <a:lnTo>
                  <a:pt x="394" y="97"/>
                </a:lnTo>
                <a:lnTo>
                  <a:pt x="398" y="94"/>
                </a:lnTo>
                <a:lnTo>
                  <a:pt x="402" y="91"/>
                </a:lnTo>
                <a:lnTo>
                  <a:pt x="407" y="88"/>
                </a:lnTo>
                <a:lnTo>
                  <a:pt x="411" y="84"/>
                </a:lnTo>
                <a:lnTo>
                  <a:pt x="415" y="81"/>
                </a:lnTo>
                <a:lnTo>
                  <a:pt x="419" y="78"/>
                </a:lnTo>
                <a:lnTo>
                  <a:pt x="423" y="75"/>
                </a:lnTo>
                <a:lnTo>
                  <a:pt x="427" y="73"/>
                </a:lnTo>
                <a:lnTo>
                  <a:pt x="432" y="70"/>
                </a:lnTo>
                <a:lnTo>
                  <a:pt x="436" y="67"/>
                </a:lnTo>
                <a:lnTo>
                  <a:pt x="441" y="65"/>
                </a:lnTo>
                <a:lnTo>
                  <a:pt x="445" y="62"/>
                </a:lnTo>
                <a:lnTo>
                  <a:pt x="449" y="60"/>
                </a:lnTo>
                <a:lnTo>
                  <a:pt x="454" y="57"/>
                </a:lnTo>
                <a:lnTo>
                  <a:pt x="459" y="55"/>
                </a:lnTo>
                <a:lnTo>
                  <a:pt x="463" y="53"/>
                </a:lnTo>
                <a:lnTo>
                  <a:pt x="468" y="51"/>
                </a:lnTo>
                <a:lnTo>
                  <a:pt x="472" y="49"/>
                </a:lnTo>
                <a:lnTo>
                  <a:pt x="477" y="47"/>
                </a:lnTo>
                <a:lnTo>
                  <a:pt x="482" y="45"/>
                </a:lnTo>
                <a:lnTo>
                  <a:pt x="487" y="44"/>
                </a:lnTo>
                <a:lnTo>
                  <a:pt x="492" y="42"/>
                </a:lnTo>
                <a:lnTo>
                  <a:pt x="496" y="40"/>
                </a:lnTo>
                <a:lnTo>
                  <a:pt x="501" y="39"/>
                </a:lnTo>
                <a:lnTo>
                  <a:pt x="506" y="38"/>
                </a:lnTo>
                <a:lnTo>
                  <a:pt x="511" y="36"/>
                </a:lnTo>
                <a:lnTo>
                  <a:pt x="516" y="35"/>
                </a:lnTo>
                <a:lnTo>
                  <a:pt x="522" y="34"/>
                </a:lnTo>
                <a:lnTo>
                  <a:pt x="527" y="33"/>
                </a:lnTo>
                <a:lnTo>
                  <a:pt x="532" y="33"/>
                </a:lnTo>
                <a:lnTo>
                  <a:pt x="537" y="32"/>
                </a:lnTo>
                <a:lnTo>
                  <a:pt x="543" y="31"/>
                </a:lnTo>
                <a:lnTo>
                  <a:pt x="548" y="31"/>
                </a:lnTo>
                <a:lnTo>
                  <a:pt x="553" y="30"/>
                </a:lnTo>
                <a:lnTo>
                  <a:pt x="553" y="30"/>
                </a:lnTo>
                <a:lnTo>
                  <a:pt x="555" y="22"/>
                </a:lnTo>
                <a:lnTo>
                  <a:pt x="558" y="8"/>
                </a:lnTo>
                <a:lnTo>
                  <a:pt x="560" y="0"/>
                </a:lnTo>
                <a:lnTo>
                  <a:pt x="560" y="0"/>
                </a:lnTo>
                <a:lnTo>
                  <a:pt x="554" y="0"/>
                </a:lnTo>
                <a:lnTo>
                  <a:pt x="549" y="1"/>
                </a:lnTo>
                <a:lnTo>
                  <a:pt x="543" y="1"/>
                </a:lnTo>
                <a:lnTo>
                  <a:pt x="538" y="2"/>
                </a:lnTo>
                <a:lnTo>
                  <a:pt x="532" y="3"/>
                </a:lnTo>
                <a:lnTo>
                  <a:pt x="527" y="3"/>
                </a:lnTo>
                <a:lnTo>
                  <a:pt x="522" y="4"/>
                </a:lnTo>
                <a:lnTo>
                  <a:pt x="516" y="5"/>
                </a:lnTo>
                <a:lnTo>
                  <a:pt x="511" y="6"/>
                </a:lnTo>
                <a:lnTo>
                  <a:pt x="506" y="8"/>
                </a:lnTo>
                <a:lnTo>
                  <a:pt x="501" y="9"/>
                </a:lnTo>
                <a:lnTo>
                  <a:pt x="496" y="10"/>
                </a:lnTo>
                <a:lnTo>
                  <a:pt x="491" y="11"/>
                </a:lnTo>
                <a:lnTo>
                  <a:pt x="486" y="13"/>
                </a:lnTo>
                <a:lnTo>
                  <a:pt x="481" y="15"/>
                </a:lnTo>
                <a:lnTo>
                  <a:pt x="476" y="16"/>
                </a:lnTo>
                <a:lnTo>
                  <a:pt x="471" y="18"/>
                </a:lnTo>
                <a:lnTo>
                  <a:pt x="466" y="20"/>
                </a:lnTo>
                <a:lnTo>
                  <a:pt x="461" y="22"/>
                </a:lnTo>
                <a:lnTo>
                  <a:pt x="456" y="24"/>
                </a:lnTo>
                <a:lnTo>
                  <a:pt x="452" y="26"/>
                </a:lnTo>
                <a:lnTo>
                  <a:pt x="447" y="28"/>
                </a:lnTo>
                <a:lnTo>
                  <a:pt x="442" y="30"/>
                </a:lnTo>
                <a:lnTo>
                  <a:pt x="438" y="33"/>
                </a:lnTo>
                <a:lnTo>
                  <a:pt x="433" y="35"/>
                </a:lnTo>
                <a:lnTo>
                  <a:pt x="429" y="38"/>
                </a:lnTo>
                <a:lnTo>
                  <a:pt x="424" y="40"/>
                </a:lnTo>
                <a:lnTo>
                  <a:pt x="420" y="43"/>
                </a:lnTo>
                <a:lnTo>
                  <a:pt x="415" y="45"/>
                </a:lnTo>
                <a:lnTo>
                  <a:pt x="411" y="48"/>
                </a:lnTo>
                <a:lnTo>
                  <a:pt x="407" y="51"/>
                </a:lnTo>
                <a:lnTo>
                  <a:pt x="402" y="54"/>
                </a:lnTo>
                <a:lnTo>
                  <a:pt x="398" y="57"/>
                </a:lnTo>
                <a:lnTo>
                  <a:pt x="394" y="60"/>
                </a:lnTo>
                <a:lnTo>
                  <a:pt x="390" y="63"/>
                </a:lnTo>
                <a:lnTo>
                  <a:pt x="385" y="67"/>
                </a:lnTo>
                <a:lnTo>
                  <a:pt x="381" y="70"/>
                </a:lnTo>
                <a:lnTo>
                  <a:pt x="377" y="73"/>
                </a:lnTo>
                <a:lnTo>
                  <a:pt x="373" y="77"/>
                </a:lnTo>
                <a:lnTo>
                  <a:pt x="369" y="80"/>
                </a:lnTo>
                <a:lnTo>
                  <a:pt x="365" y="84"/>
                </a:lnTo>
                <a:lnTo>
                  <a:pt x="361" y="87"/>
                </a:lnTo>
                <a:lnTo>
                  <a:pt x="358" y="91"/>
                </a:lnTo>
                <a:lnTo>
                  <a:pt x="354" y="95"/>
                </a:lnTo>
                <a:lnTo>
                  <a:pt x="350" y="99"/>
                </a:lnTo>
                <a:lnTo>
                  <a:pt x="346" y="103"/>
                </a:lnTo>
                <a:lnTo>
                  <a:pt x="342" y="107"/>
                </a:lnTo>
                <a:lnTo>
                  <a:pt x="339" y="111"/>
                </a:lnTo>
                <a:lnTo>
                  <a:pt x="335" y="115"/>
                </a:lnTo>
                <a:lnTo>
                  <a:pt x="332" y="119"/>
                </a:lnTo>
                <a:lnTo>
                  <a:pt x="328" y="123"/>
                </a:lnTo>
                <a:lnTo>
                  <a:pt x="324" y="127"/>
                </a:lnTo>
                <a:lnTo>
                  <a:pt x="321" y="132"/>
                </a:lnTo>
                <a:lnTo>
                  <a:pt x="317" y="136"/>
                </a:lnTo>
                <a:lnTo>
                  <a:pt x="314" y="141"/>
                </a:lnTo>
                <a:lnTo>
                  <a:pt x="311" y="145"/>
                </a:lnTo>
                <a:lnTo>
                  <a:pt x="307" y="150"/>
                </a:lnTo>
                <a:lnTo>
                  <a:pt x="304" y="154"/>
                </a:lnTo>
                <a:lnTo>
                  <a:pt x="300" y="159"/>
                </a:lnTo>
                <a:lnTo>
                  <a:pt x="297" y="164"/>
                </a:lnTo>
                <a:lnTo>
                  <a:pt x="294" y="169"/>
                </a:lnTo>
                <a:lnTo>
                  <a:pt x="291" y="174"/>
                </a:lnTo>
                <a:lnTo>
                  <a:pt x="287" y="178"/>
                </a:lnTo>
                <a:lnTo>
                  <a:pt x="284" y="183"/>
                </a:lnTo>
                <a:lnTo>
                  <a:pt x="281" y="188"/>
                </a:lnTo>
                <a:lnTo>
                  <a:pt x="278" y="193"/>
                </a:lnTo>
                <a:lnTo>
                  <a:pt x="275" y="199"/>
                </a:lnTo>
                <a:lnTo>
                  <a:pt x="272" y="204"/>
                </a:lnTo>
                <a:lnTo>
                  <a:pt x="269" y="209"/>
                </a:lnTo>
                <a:lnTo>
                  <a:pt x="266" y="214"/>
                </a:lnTo>
                <a:lnTo>
                  <a:pt x="263" y="220"/>
                </a:lnTo>
                <a:lnTo>
                  <a:pt x="260" y="225"/>
                </a:lnTo>
                <a:lnTo>
                  <a:pt x="257" y="230"/>
                </a:lnTo>
                <a:lnTo>
                  <a:pt x="254" y="236"/>
                </a:lnTo>
                <a:lnTo>
                  <a:pt x="252" y="241"/>
                </a:lnTo>
                <a:lnTo>
                  <a:pt x="249" y="247"/>
                </a:lnTo>
                <a:lnTo>
                  <a:pt x="246" y="252"/>
                </a:lnTo>
                <a:lnTo>
                  <a:pt x="243" y="258"/>
                </a:lnTo>
                <a:lnTo>
                  <a:pt x="241" y="264"/>
                </a:lnTo>
                <a:lnTo>
                  <a:pt x="238" y="269"/>
                </a:lnTo>
                <a:lnTo>
                  <a:pt x="235" y="275"/>
                </a:lnTo>
                <a:lnTo>
                  <a:pt x="233" y="281"/>
                </a:lnTo>
                <a:lnTo>
                  <a:pt x="230" y="287"/>
                </a:lnTo>
                <a:lnTo>
                  <a:pt x="227" y="293"/>
                </a:lnTo>
                <a:lnTo>
                  <a:pt x="225" y="299"/>
                </a:lnTo>
                <a:lnTo>
                  <a:pt x="222" y="305"/>
                </a:lnTo>
                <a:lnTo>
                  <a:pt x="220" y="311"/>
                </a:lnTo>
                <a:lnTo>
                  <a:pt x="217" y="317"/>
                </a:lnTo>
                <a:lnTo>
                  <a:pt x="215" y="323"/>
                </a:lnTo>
                <a:lnTo>
                  <a:pt x="212" y="329"/>
                </a:lnTo>
                <a:lnTo>
                  <a:pt x="210" y="335"/>
                </a:lnTo>
                <a:lnTo>
                  <a:pt x="208" y="341"/>
                </a:lnTo>
                <a:lnTo>
                  <a:pt x="205" y="347"/>
                </a:lnTo>
                <a:lnTo>
                  <a:pt x="203" y="354"/>
                </a:lnTo>
                <a:lnTo>
                  <a:pt x="201" y="360"/>
                </a:lnTo>
                <a:lnTo>
                  <a:pt x="198" y="366"/>
                </a:lnTo>
                <a:lnTo>
                  <a:pt x="196" y="372"/>
                </a:lnTo>
                <a:lnTo>
                  <a:pt x="194" y="379"/>
                </a:lnTo>
                <a:lnTo>
                  <a:pt x="192" y="385"/>
                </a:lnTo>
                <a:lnTo>
                  <a:pt x="189" y="392"/>
                </a:lnTo>
                <a:lnTo>
                  <a:pt x="187" y="398"/>
                </a:lnTo>
                <a:lnTo>
                  <a:pt x="185" y="405"/>
                </a:lnTo>
                <a:lnTo>
                  <a:pt x="183" y="411"/>
                </a:lnTo>
                <a:lnTo>
                  <a:pt x="181" y="418"/>
                </a:lnTo>
                <a:lnTo>
                  <a:pt x="179" y="424"/>
                </a:lnTo>
                <a:lnTo>
                  <a:pt x="177" y="431"/>
                </a:lnTo>
                <a:lnTo>
                  <a:pt x="175" y="437"/>
                </a:lnTo>
                <a:lnTo>
                  <a:pt x="173" y="444"/>
                </a:lnTo>
                <a:lnTo>
                  <a:pt x="171" y="451"/>
                </a:lnTo>
                <a:lnTo>
                  <a:pt x="169" y="457"/>
                </a:lnTo>
                <a:lnTo>
                  <a:pt x="167" y="464"/>
                </a:lnTo>
                <a:lnTo>
                  <a:pt x="165" y="471"/>
                </a:lnTo>
                <a:lnTo>
                  <a:pt x="163" y="477"/>
                </a:lnTo>
                <a:lnTo>
                  <a:pt x="161" y="484"/>
                </a:lnTo>
                <a:lnTo>
                  <a:pt x="159" y="491"/>
                </a:lnTo>
                <a:lnTo>
                  <a:pt x="157" y="498"/>
                </a:lnTo>
                <a:lnTo>
                  <a:pt x="156" y="504"/>
                </a:lnTo>
                <a:lnTo>
                  <a:pt x="154" y="511"/>
                </a:lnTo>
                <a:lnTo>
                  <a:pt x="152" y="518"/>
                </a:lnTo>
                <a:lnTo>
                  <a:pt x="150" y="525"/>
                </a:lnTo>
                <a:lnTo>
                  <a:pt x="148" y="532"/>
                </a:lnTo>
                <a:lnTo>
                  <a:pt x="147" y="539"/>
                </a:lnTo>
                <a:lnTo>
                  <a:pt x="145" y="546"/>
                </a:lnTo>
                <a:lnTo>
                  <a:pt x="143" y="552"/>
                </a:lnTo>
                <a:lnTo>
                  <a:pt x="141" y="559"/>
                </a:lnTo>
                <a:lnTo>
                  <a:pt x="140" y="566"/>
                </a:lnTo>
                <a:lnTo>
                  <a:pt x="138" y="573"/>
                </a:lnTo>
                <a:lnTo>
                  <a:pt x="136" y="580"/>
                </a:lnTo>
                <a:lnTo>
                  <a:pt x="135" y="587"/>
                </a:lnTo>
                <a:lnTo>
                  <a:pt x="133" y="594"/>
                </a:lnTo>
                <a:lnTo>
                  <a:pt x="132" y="601"/>
                </a:lnTo>
                <a:lnTo>
                  <a:pt x="130" y="608"/>
                </a:lnTo>
                <a:lnTo>
                  <a:pt x="128" y="615"/>
                </a:lnTo>
                <a:lnTo>
                  <a:pt x="127" y="622"/>
                </a:lnTo>
                <a:lnTo>
                  <a:pt x="125" y="629"/>
                </a:lnTo>
                <a:lnTo>
                  <a:pt x="124" y="636"/>
                </a:lnTo>
                <a:lnTo>
                  <a:pt x="122" y="643"/>
                </a:lnTo>
                <a:lnTo>
                  <a:pt x="121" y="650"/>
                </a:lnTo>
                <a:lnTo>
                  <a:pt x="119" y="657"/>
                </a:lnTo>
                <a:lnTo>
                  <a:pt x="118" y="664"/>
                </a:lnTo>
                <a:lnTo>
                  <a:pt x="116" y="671"/>
                </a:lnTo>
                <a:lnTo>
                  <a:pt x="115" y="678"/>
                </a:lnTo>
                <a:lnTo>
                  <a:pt x="113" y="685"/>
                </a:lnTo>
                <a:lnTo>
                  <a:pt x="112" y="692"/>
                </a:lnTo>
                <a:lnTo>
                  <a:pt x="111" y="699"/>
                </a:lnTo>
                <a:lnTo>
                  <a:pt x="109" y="706"/>
                </a:lnTo>
                <a:lnTo>
                  <a:pt x="108" y="713"/>
                </a:lnTo>
                <a:lnTo>
                  <a:pt x="106" y="720"/>
                </a:lnTo>
                <a:lnTo>
                  <a:pt x="105" y="727"/>
                </a:lnTo>
                <a:lnTo>
                  <a:pt x="104" y="734"/>
                </a:lnTo>
                <a:lnTo>
                  <a:pt x="102" y="741"/>
                </a:lnTo>
                <a:lnTo>
                  <a:pt x="101" y="748"/>
                </a:lnTo>
                <a:lnTo>
                  <a:pt x="100" y="755"/>
                </a:lnTo>
                <a:lnTo>
                  <a:pt x="98" y="762"/>
                </a:lnTo>
                <a:lnTo>
                  <a:pt x="97" y="769"/>
                </a:lnTo>
                <a:lnTo>
                  <a:pt x="96" y="776"/>
                </a:lnTo>
                <a:lnTo>
                  <a:pt x="94" y="783"/>
                </a:lnTo>
                <a:lnTo>
                  <a:pt x="93" y="789"/>
                </a:lnTo>
                <a:lnTo>
                  <a:pt x="92" y="796"/>
                </a:lnTo>
                <a:lnTo>
                  <a:pt x="91" y="802"/>
                </a:lnTo>
                <a:lnTo>
                  <a:pt x="89" y="809"/>
                </a:lnTo>
                <a:lnTo>
                  <a:pt x="88" y="816"/>
                </a:lnTo>
                <a:lnTo>
                  <a:pt x="87" y="823"/>
                </a:lnTo>
                <a:lnTo>
                  <a:pt x="86" y="830"/>
                </a:lnTo>
                <a:lnTo>
                  <a:pt x="84" y="837"/>
                </a:lnTo>
                <a:lnTo>
                  <a:pt x="83" y="844"/>
                </a:lnTo>
                <a:lnTo>
                  <a:pt x="82" y="850"/>
                </a:lnTo>
                <a:lnTo>
                  <a:pt x="81" y="857"/>
                </a:lnTo>
                <a:lnTo>
                  <a:pt x="80" y="864"/>
                </a:lnTo>
                <a:lnTo>
                  <a:pt x="78" y="871"/>
                </a:lnTo>
                <a:lnTo>
                  <a:pt x="77" y="877"/>
                </a:lnTo>
                <a:lnTo>
                  <a:pt x="76" y="884"/>
                </a:lnTo>
                <a:lnTo>
                  <a:pt x="75" y="891"/>
                </a:lnTo>
                <a:lnTo>
                  <a:pt x="74" y="897"/>
                </a:lnTo>
                <a:lnTo>
                  <a:pt x="73" y="904"/>
                </a:lnTo>
                <a:lnTo>
                  <a:pt x="71" y="911"/>
                </a:lnTo>
                <a:lnTo>
                  <a:pt x="70" y="917"/>
                </a:lnTo>
                <a:lnTo>
                  <a:pt x="69" y="924"/>
                </a:lnTo>
                <a:lnTo>
                  <a:pt x="68" y="930"/>
                </a:lnTo>
                <a:lnTo>
                  <a:pt x="67" y="937"/>
                </a:lnTo>
                <a:lnTo>
                  <a:pt x="66" y="943"/>
                </a:lnTo>
                <a:lnTo>
                  <a:pt x="64" y="950"/>
                </a:lnTo>
                <a:lnTo>
                  <a:pt x="63" y="956"/>
                </a:lnTo>
                <a:lnTo>
                  <a:pt x="62" y="963"/>
                </a:lnTo>
                <a:lnTo>
                  <a:pt x="61" y="969"/>
                </a:lnTo>
                <a:lnTo>
                  <a:pt x="60" y="975"/>
                </a:lnTo>
                <a:lnTo>
                  <a:pt x="59" y="982"/>
                </a:lnTo>
                <a:lnTo>
                  <a:pt x="58" y="988"/>
                </a:lnTo>
                <a:lnTo>
                  <a:pt x="56" y="994"/>
                </a:lnTo>
                <a:lnTo>
                  <a:pt x="55" y="1001"/>
                </a:lnTo>
                <a:lnTo>
                  <a:pt x="54" y="1007"/>
                </a:lnTo>
                <a:lnTo>
                  <a:pt x="53" y="1013"/>
                </a:lnTo>
                <a:lnTo>
                  <a:pt x="52" y="1019"/>
                </a:lnTo>
                <a:lnTo>
                  <a:pt x="51" y="1025"/>
                </a:lnTo>
                <a:lnTo>
                  <a:pt x="50" y="1031"/>
                </a:lnTo>
                <a:lnTo>
                  <a:pt x="49" y="1037"/>
                </a:lnTo>
                <a:lnTo>
                  <a:pt x="47" y="1043"/>
                </a:lnTo>
                <a:lnTo>
                  <a:pt x="46" y="1049"/>
                </a:lnTo>
                <a:lnTo>
                  <a:pt x="45" y="1055"/>
                </a:lnTo>
                <a:lnTo>
                  <a:pt x="44" y="1061"/>
                </a:lnTo>
                <a:lnTo>
                  <a:pt x="43" y="1067"/>
                </a:lnTo>
                <a:lnTo>
                  <a:pt x="42" y="1073"/>
                </a:lnTo>
                <a:lnTo>
                  <a:pt x="41" y="1078"/>
                </a:lnTo>
                <a:lnTo>
                  <a:pt x="39" y="1084"/>
                </a:lnTo>
                <a:lnTo>
                  <a:pt x="38" y="1090"/>
                </a:lnTo>
                <a:lnTo>
                  <a:pt x="37" y="1095"/>
                </a:lnTo>
                <a:lnTo>
                  <a:pt x="36" y="1101"/>
                </a:lnTo>
                <a:lnTo>
                  <a:pt x="35" y="1107"/>
                </a:lnTo>
                <a:lnTo>
                  <a:pt x="34" y="1112"/>
                </a:lnTo>
                <a:lnTo>
                  <a:pt x="33" y="1117"/>
                </a:lnTo>
                <a:lnTo>
                  <a:pt x="31" y="1123"/>
                </a:lnTo>
                <a:lnTo>
                  <a:pt x="30" y="1128"/>
                </a:lnTo>
                <a:lnTo>
                  <a:pt x="29" y="1134"/>
                </a:lnTo>
                <a:lnTo>
                  <a:pt x="28" y="1139"/>
                </a:lnTo>
                <a:lnTo>
                  <a:pt x="27" y="1144"/>
                </a:lnTo>
                <a:lnTo>
                  <a:pt x="26" y="1149"/>
                </a:lnTo>
                <a:lnTo>
                  <a:pt x="24" y="1154"/>
                </a:lnTo>
                <a:lnTo>
                  <a:pt x="23" y="1159"/>
                </a:lnTo>
                <a:lnTo>
                  <a:pt x="22" y="1164"/>
                </a:lnTo>
                <a:lnTo>
                  <a:pt x="21" y="1169"/>
                </a:lnTo>
                <a:lnTo>
                  <a:pt x="19" y="1174"/>
                </a:lnTo>
                <a:lnTo>
                  <a:pt x="18" y="1179"/>
                </a:lnTo>
                <a:lnTo>
                  <a:pt x="17" y="1184"/>
                </a:lnTo>
                <a:lnTo>
                  <a:pt x="16" y="1189"/>
                </a:lnTo>
                <a:lnTo>
                  <a:pt x="15" y="1193"/>
                </a:lnTo>
                <a:lnTo>
                  <a:pt x="13" y="1198"/>
                </a:lnTo>
                <a:lnTo>
                  <a:pt x="12" y="1203"/>
                </a:lnTo>
                <a:lnTo>
                  <a:pt x="11" y="1207"/>
                </a:lnTo>
                <a:lnTo>
                  <a:pt x="9" y="1212"/>
                </a:lnTo>
                <a:lnTo>
                  <a:pt x="8" y="1216"/>
                </a:lnTo>
                <a:lnTo>
                  <a:pt x="7" y="1220"/>
                </a:lnTo>
                <a:lnTo>
                  <a:pt x="6" y="1225"/>
                </a:lnTo>
                <a:lnTo>
                  <a:pt x="4" y="1229"/>
                </a:lnTo>
                <a:lnTo>
                  <a:pt x="3" y="1233"/>
                </a:lnTo>
                <a:lnTo>
                  <a:pt x="2" y="1237"/>
                </a:lnTo>
                <a:lnTo>
                  <a:pt x="0" y="1241"/>
                </a:lnTo>
                <a:lnTo>
                  <a:pt x="0" y="1241"/>
                </a:lnTo>
                <a:lnTo>
                  <a:pt x="0" y="1241"/>
                </a:lnTo>
              </a:path>
            </a:pathLst>
          </a:custGeom>
          <a:solidFill>
            <a:srgbClr val="715EFD"/>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44" name="Freeform 48"/>
          <p:cNvSpPr>
            <a:spLocks/>
          </p:cNvSpPr>
          <p:nvPr/>
        </p:nvSpPr>
        <p:spPr bwMode="auto">
          <a:xfrm>
            <a:off x="4779964" y="2228851"/>
            <a:ext cx="928687" cy="2003425"/>
          </a:xfrm>
          <a:custGeom>
            <a:avLst/>
            <a:gdLst/>
            <a:ahLst/>
            <a:cxnLst>
              <a:cxn ang="0">
                <a:pos x="0" y="1068"/>
              </a:cxn>
              <a:cxn ang="0">
                <a:pos x="22" y="1048"/>
              </a:cxn>
              <a:cxn ang="0">
                <a:pos x="47" y="1022"/>
              </a:cxn>
              <a:cxn ang="0">
                <a:pos x="70" y="993"/>
              </a:cxn>
              <a:cxn ang="0">
                <a:pos x="91" y="962"/>
              </a:cxn>
              <a:cxn ang="0">
                <a:pos x="110" y="929"/>
              </a:cxn>
              <a:cxn ang="0">
                <a:pos x="129" y="894"/>
              </a:cxn>
              <a:cxn ang="0">
                <a:pos x="146" y="858"/>
              </a:cxn>
              <a:cxn ang="0">
                <a:pos x="162" y="820"/>
              </a:cxn>
              <a:cxn ang="0">
                <a:pos x="177" y="781"/>
              </a:cxn>
              <a:cxn ang="0">
                <a:pos x="191" y="742"/>
              </a:cxn>
              <a:cxn ang="0">
                <a:pos x="204" y="701"/>
              </a:cxn>
              <a:cxn ang="0">
                <a:pos x="216" y="659"/>
              </a:cxn>
              <a:cxn ang="0">
                <a:pos x="228" y="618"/>
              </a:cxn>
              <a:cxn ang="0">
                <a:pos x="240" y="576"/>
              </a:cxn>
              <a:cxn ang="0">
                <a:pos x="251" y="533"/>
              </a:cxn>
              <a:cxn ang="0">
                <a:pos x="263" y="492"/>
              </a:cxn>
              <a:cxn ang="0">
                <a:pos x="274" y="450"/>
              </a:cxn>
              <a:cxn ang="0">
                <a:pos x="285" y="409"/>
              </a:cxn>
              <a:cxn ang="0">
                <a:pos x="296" y="369"/>
              </a:cxn>
              <a:cxn ang="0">
                <a:pos x="308" y="330"/>
              </a:cxn>
              <a:cxn ang="0">
                <a:pos x="320" y="293"/>
              </a:cxn>
              <a:cxn ang="0">
                <a:pos x="333" y="256"/>
              </a:cxn>
              <a:cxn ang="0">
                <a:pos x="346" y="222"/>
              </a:cxn>
              <a:cxn ang="0">
                <a:pos x="360" y="189"/>
              </a:cxn>
              <a:cxn ang="0">
                <a:pos x="375" y="158"/>
              </a:cxn>
              <a:cxn ang="0">
                <a:pos x="391" y="129"/>
              </a:cxn>
              <a:cxn ang="0">
                <a:pos x="408" y="103"/>
              </a:cxn>
              <a:cxn ang="0">
                <a:pos x="427" y="80"/>
              </a:cxn>
              <a:cxn ang="0">
                <a:pos x="446" y="59"/>
              </a:cxn>
              <a:cxn ang="0">
                <a:pos x="468" y="41"/>
              </a:cxn>
              <a:cxn ang="0">
                <a:pos x="491" y="27"/>
              </a:cxn>
              <a:cxn ang="0">
                <a:pos x="475" y="0"/>
              </a:cxn>
              <a:cxn ang="0">
                <a:pos x="448" y="24"/>
              </a:cxn>
              <a:cxn ang="0">
                <a:pos x="423" y="49"/>
              </a:cxn>
              <a:cxn ang="0">
                <a:pos x="400" y="76"/>
              </a:cxn>
              <a:cxn ang="0">
                <a:pos x="379" y="105"/>
              </a:cxn>
              <a:cxn ang="0">
                <a:pos x="360" y="135"/>
              </a:cxn>
              <a:cxn ang="0">
                <a:pos x="342" y="167"/>
              </a:cxn>
              <a:cxn ang="0">
                <a:pos x="326" y="201"/>
              </a:cxn>
              <a:cxn ang="0">
                <a:pos x="311" y="235"/>
              </a:cxn>
              <a:cxn ang="0">
                <a:pos x="297" y="271"/>
              </a:cxn>
              <a:cxn ang="0">
                <a:pos x="284" y="307"/>
              </a:cxn>
              <a:cxn ang="0">
                <a:pos x="272" y="345"/>
              </a:cxn>
              <a:cxn ang="0">
                <a:pos x="261" y="383"/>
              </a:cxn>
              <a:cxn ang="0">
                <a:pos x="250" y="421"/>
              </a:cxn>
              <a:cxn ang="0">
                <a:pos x="239" y="461"/>
              </a:cxn>
              <a:cxn ang="0">
                <a:pos x="229" y="500"/>
              </a:cxn>
              <a:cxn ang="0">
                <a:pos x="218" y="540"/>
              </a:cxn>
              <a:cxn ang="0">
                <a:pos x="207" y="580"/>
              </a:cxn>
              <a:cxn ang="0">
                <a:pos x="196" y="619"/>
              </a:cxn>
              <a:cxn ang="0">
                <a:pos x="185" y="659"/>
              </a:cxn>
              <a:cxn ang="0">
                <a:pos x="173" y="698"/>
              </a:cxn>
              <a:cxn ang="0">
                <a:pos x="160" y="737"/>
              </a:cxn>
              <a:cxn ang="0">
                <a:pos x="146" y="775"/>
              </a:cxn>
              <a:cxn ang="0">
                <a:pos x="132" y="812"/>
              </a:cxn>
              <a:cxn ang="0">
                <a:pos x="116" y="849"/>
              </a:cxn>
              <a:cxn ang="0">
                <a:pos x="98" y="885"/>
              </a:cxn>
              <a:cxn ang="0">
                <a:pos x="79" y="920"/>
              </a:cxn>
              <a:cxn ang="0">
                <a:pos x="59" y="954"/>
              </a:cxn>
              <a:cxn ang="0">
                <a:pos x="36" y="986"/>
              </a:cxn>
              <a:cxn ang="0">
                <a:pos x="12" y="1017"/>
              </a:cxn>
            </a:cxnLst>
            <a:rect l="0" t="0" r="r" b="b"/>
            <a:pathLst>
              <a:path w="496" h="1069">
                <a:moveTo>
                  <a:pt x="7" y="1022"/>
                </a:moveTo>
                <a:lnTo>
                  <a:pt x="6" y="1031"/>
                </a:lnTo>
                <a:lnTo>
                  <a:pt x="5" y="1041"/>
                </a:lnTo>
                <a:lnTo>
                  <a:pt x="3" y="1050"/>
                </a:lnTo>
                <a:lnTo>
                  <a:pt x="2" y="1059"/>
                </a:lnTo>
                <a:lnTo>
                  <a:pt x="0" y="1068"/>
                </a:lnTo>
                <a:lnTo>
                  <a:pt x="0" y="1068"/>
                </a:lnTo>
                <a:lnTo>
                  <a:pt x="5" y="1064"/>
                </a:lnTo>
                <a:lnTo>
                  <a:pt x="9" y="1060"/>
                </a:lnTo>
                <a:lnTo>
                  <a:pt x="14" y="1056"/>
                </a:lnTo>
                <a:lnTo>
                  <a:pt x="18" y="1052"/>
                </a:lnTo>
                <a:lnTo>
                  <a:pt x="22" y="1048"/>
                </a:lnTo>
                <a:lnTo>
                  <a:pt x="27" y="1044"/>
                </a:lnTo>
                <a:lnTo>
                  <a:pt x="31" y="1040"/>
                </a:lnTo>
                <a:lnTo>
                  <a:pt x="35" y="1035"/>
                </a:lnTo>
                <a:lnTo>
                  <a:pt x="39" y="1031"/>
                </a:lnTo>
                <a:lnTo>
                  <a:pt x="43" y="1026"/>
                </a:lnTo>
                <a:lnTo>
                  <a:pt x="47" y="1022"/>
                </a:lnTo>
                <a:lnTo>
                  <a:pt x="51" y="1017"/>
                </a:lnTo>
                <a:lnTo>
                  <a:pt x="55" y="1012"/>
                </a:lnTo>
                <a:lnTo>
                  <a:pt x="58" y="1008"/>
                </a:lnTo>
                <a:lnTo>
                  <a:pt x="62" y="1003"/>
                </a:lnTo>
                <a:lnTo>
                  <a:pt x="66" y="998"/>
                </a:lnTo>
                <a:lnTo>
                  <a:pt x="70" y="993"/>
                </a:lnTo>
                <a:lnTo>
                  <a:pt x="73" y="988"/>
                </a:lnTo>
                <a:lnTo>
                  <a:pt x="77" y="983"/>
                </a:lnTo>
                <a:lnTo>
                  <a:pt x="80" y="978"/>
                </a:lnTo>
                <a:lnTo>
                  <a:pt x="84" y="972"/>
                </a:lnTo>
                <a:lnTo>
                  <a:pt x="87" y="967"/>
                </a:lnTo>
                <a:lnTo>
                  <a:pt x="91" y="962"/>
                </a:lnTo>
                <a:lnTo>
                  <a:pt x="94" y="957"/>
                </a:lnTo>
                <a:lnTo>
                  <a:pt x="98" y="951"/>
                </a:lnTo>
                <a:lnTo>
                  <a:pt x="101" y="946"/>
                </a:lnTo>
                <a:lnTo>
                  <a:pt x="104" y="940"/>
                </a:lnTo>
                <a:lnTo>
                  <a:pt x="107" y="935"/>
                </a:lnTo>
                <a:lnTo>
                  <a:pt x="110" y="929"/>
                </a:lnTo>
                <a:lnTo>
                  <a:pt x="114" y="923"/>
                </a:lnTo>
                <a:lnTo>
                  <a:pt x="117" y="917"/>
                </a:lnTo>
                <a:lnTo>
                  <a:pt x="120" y="912"/>
                </a:lnTo>
                <a:lnTo>
                  <a:pt x="123" y="906"/>
                </a:lnTo>
                <a:lnTo>
                  <a:pt x="126" y="900"/>
                </a:lnTo>
                <a:lnTo>
                  <a:pt x="129" y="894"/>
                </a:lnTo>
                <a:lnTo>
                  <a:pt x="132" y="888"/>
                </a:lnTo>
                <a:lnTo>
                  <a:pt x="135" y="882"/>
                </a:lnTo>
                <a:lnTo>
                  <a:pt x="137" y="876"/>
                </a:lnTo>
                <a:lnTo>
                  <a:pt x="140" y="870"/>
                </a:lnTo>
                <a:lnTo>
                  <a:pt x="143" y="864"/>
                </a:lnTo>
                <a:lnTo>
                  <a:pt x="146" y="858"/>
                </a:lnTo>
                <a:lnTo>
                  <a:pt x="149" y="851"/>
                </a:lnTo>
                <a:lnTo>
                  <a:pt x="151" y="845"/>
                </a:lnTo>
                <a:lnTo>
                  <a:pt x="154" y="839"/>
                </a:lnTo>
                <a:lnTo>
                  <a:pt x="157" y="833"/>
                </a:lnTo>
                <a:lnTo>
                  <a:pt x="159" y="826"/>
                </a:lnTo>
                <a:lnTo>
                  <a:pt x="162" y="820"/>
                </a:lnTo>
                <a:lnTo>
                  <a:pt x="164" y="813"/>
                </a:lnTo>
                <a:lnTo>
                  <a:pt x="167" y="807"/>
                </a:lnTo>
                <a:lnTo>
                  <a:pt x="169" y="800"/>
                </a:lnTo>
                <a:lnTo>
                  <a:pt x="172" y="794"/>
                </a:lnTo>
                <a:lnTo>
                  <a:pt x="174" y="787"/>
                </a:lnTo>
                <a:lnTo>
                  <a:pt x="177" y="781"/>
                </a:lnTo>
                <a:lnTo>
                  <a:pt x="179" y="774"/>
                </a:lnTo>
                <a:lnTo>
                  <a:pt x="181" y="768"/>
                </a:lnTo>
                <a:lnTo>
                  <a:pt x="184" y="762"/>
                </a:lnTo>
                <a:lnTo>
                  <a:pt x="186" y="755"/>
                </a:lnTo>
                <a:lnTo>
                  <a:pt x="188" y="748"/>
                </a:lnTo>
                <a:lnTo>
                  <a:pt x="191" y="742"/>
                </a:lnTo>
                <a:lnTo>
                  <a:pt x="193" y="735"/>
                </a:lnTo>
                <a:lnTo>
                  <a:pt x="195" y="728"/>
                </a:lnTo>
                <a:lnTo>
                  <a:pt x="197" y="721"/>
                </a:lnTo>
                <a:lnTo>
                  <a:pt x="200" y="715"/>
                </a:lnTo>
                <a:lnTo>
                  <a:pt x="202" y="708"/>
                </a:lnTo>
                <a:lnTo>
                  <a:pt x="204" y="701"/>
                </a:lnTo>
                <a:lnTo>
                  <a:pt x="206" y="694"/>
                </a:lnTo>
                <a:lnTo>
                  <a:pt x="208" y="687"/>
                </a:lnTo>
                <a:lnTo>
                  <a:pt x="210" y="680"/>
                </a:lnTo>
                <a:lnTo>
                  <a:pt x="212" y="673"/>
                </a:lnTo>
                <a:lnTo>
                  <a:pt x="214" y="666"/>
                </a:lnTo>
                <a:lnTo>
                  <a:pt x="216" y="659"/>
                </a:lnTo>
                <a:lnTo>
                  <a:pt x="218" y="652"/>
                </a:lnTo>
                <a:lnTo>
                  <a:pt x="220" y="645"/>
                </a:lnTo>
                <a:lnTo>
                  <a:pt x="222" y="639"/>
                </a:lnTo>
                <a:lnTo>
                  <a:pt x="224" y="632"/>
                </a:lnTo>
                <a:lnTo>
                  <a:pt x="226" y="625"/>
                </a:lnTo>
                <a:lnTo>
                  <a:pt x="228" y="618"/>
                </a:lnTo>
                <a:lnTo>
                  <a:pt x="230" y="611"/>
                </a:lnTo>
                <a:lnTo>
                  <a:pt x="232" y="604"/>
                </a:lnTo>
                <a:lnTo>
                  <a:pt x="234" y="597"/>
                </a:lnTo>
                <a:lnTo>
                  <a:pt x="236" y="590"/>
                </a:lnTo>
                <a:lnTo>
                  <a:pt x="238" y="583"/>
                </a:lnTo>
                <a:lnTo>
                  <a:pt x="240" y="576"/>
                </a:lnTo>
                <a:lnTo>
                  <a:pt x="242" y="568"/>
                </a:lnTo>
                <a:lnTo>
                  <a:pt x="244" y="561"/>
                </a:lnTo>
                <a:lnTo>
                  <a:pt x="246" y="554"/>
                </a:lnTo>
                <a:lnTo>
                  <a:pt x="248" y="547"/>
                </a:lnTo>
                <a:lnTo>
                  <a:pt x="250" y="540"/>
                </a:lnTo>
                <a:lnTo>
                  <a:pt x="251" y="533"/>
                </a:lnTo>
                <a:lnTo>
                  <a:pt x="253" y="526"/>
                </a:lnTo>
                <a:lnTo>
                  <a:pt x="255" y="519"/>
                </a:lnTo>
                <a:lnTo>
                  <a:pt x="257" y="513"/>
                </a:lnTo>
                <a:lnTo>
                  <a:pt x="259" y="506"/>
                </a:lnTo>
                <a:lnTo>
                  <a:pt x="261" y="499"/>
                </a:lnTo>
                <a:lnTo>
                  <a:pt x="263" y="492"/>
                </a:lnTo>
                <a:lnTo>
                  <a:pt x="264" y="485"/>
                </a:lnTo>
                <a:lnTo>
                  <a:pt x="266" y="478"/>
                </a:lnTo>
                <a:lnTo>
                  <a:pt x="268" y="471"/>
                </a:lnTo>
                <a:lnTo>
                  <a:pt x="270" y="464"/>
                </a:lnTo>
                <a:lnTo>
                  <a:pt x="272" y="457"/>
                </a:lnTo>
                <a:lnTo>
                  <a:pt x="274" y="450"/>
                </a:lnTo>
                <a:lnTo>
                  <a:pt x="275" y="443"/>
                </a:lnTo>
                <a:lnTo>
                  <a:pt x="277" y="437"/>
                </a:lnTo>
                <a:lnTo>
                  <a:pt x="279" y="430"/>
                </a:lnTo>
                <a:lnTo>
                  <a:pt x="281" y="423"/>
                </a:lnTo>
                <a:lnTo>
                  <a:pt x="283" y="416"/>
                </a:lnTo>
                <a:lnTo>
                  <a:pt x="285" y="409"/>
                </a:lnTo>
                <a:lnTo>
                  <a:pt x="287" y="403"/>
                </a:lnTo>
                <a:lnTo>
                  <a:pt x="289" y="396"/>
                </a:lnTo>
                <a:lnTo>
                  <a:pt x="290" y="389"/>
                </a:lnTo>
                <a:lnTo>
                  <a:pt x="292" y="383"/>
                </a:lnTo>
                <a:lnTo>
                  <a:pt x="294" y="376"/>
                </a:lnTo>
                <a:lnTo>
                  <a:pt x="296" y="369"/>
                </a:lnTo>
                <a:lnTo>
                  <a:pt x="298" y="363"/>
                </a:lnTo>
                <a:lnTo>
                  <a:pt x="300" y="356"/>
                </a:lnTo>
                <a:lnTo>
                  <a:pt x="302" y="350"/>
                </a:lnTo>
                <a:lnTo>
                  <a:pt x="304" y="343"/>
                </a:lnTo>
                <a:lnTo>
                  <a:pt x="306" y="337"/>
                </a:lnTo>
                <a:lnTo>
                  <a:pt x="308" y="330"/>
                </a:lnTo>
                <a:lnTo>
                  <a:pt x="310" y="324"/>
                </a:lnTo>
                <a:lnTo>
                  <a:pt x="312" y="318"/>
                </a:lnTo>
                <a:lnTo>
                  <a:pt x="314" y="311"/>
                </a:lnTo>
                <a:lnTo>
                  <a:pt x="316" y="305"/>
                </a:lnTo>
                <a:lnTo>
                  <a:pt x="318" y="299"/>
                </a:lnTo>
                <a:lnTo>
                  <a:pt x="320" y="293"/>
                </a:lnTo>
                <a:lnTo>
                  <a:pt x="322" y="287"/>
                </a:lnTo>
                <a:lnTo>
                  <a:pt x="324" y="280"/>
                </a:lnTo>
                <a:lnTo>
                  <a:pt x="326" y="274"/>
                </a:lnTo>
                <a:lnTo>
                  <a:pt x="328" y="268"/>
                </a:lnTo>
                <a:lnTo>
                  <a:pt x="330" y="262"/>
                </a:lnTo>
                <a:lnTo>
                  <a:pt x="333" y="256"/>
                </a:lnTo>
                <a:lnTo>
                  <a:pt x="335" y="250"/>
                </a:lnTo>
                <a:lnTo>
                  <a:pt x="337" y="245"/>
                </a:lnTo>
                <a:lnTo>
                  <a:pt x="339" y="239"/>
                </a:lnTo>
                <a:lnTo>
                  <a:pt x="341" y="233"/>
                </a:lnTo>
                <a:lnTo>
                  <a:pt x="344" y="227"/>
                </a:lnTo>
                <a:lnTo>
                  <a:pt x="346" y="222"/>
                </a:lnTo>
                <a:lnTo>
                  <a:pt x="348" y="216"/>
                </a:lnTo>
                <a:lnTo>
                  <a:pt x="350" y="210"/>
                </a:lnTo>
                <a:lnTo>
                  <a:pt x="353" y="205"/>
                </a:lnTo>
                <a:lnTo>
                  <a:pt x="355" y="200"/>
                </a:lnTo>
                <a:lnTo>
                  <a:pt x="357" y="194"/>
                </a:lnTo>
                <a:lnTo>
                  <a:pt x="360" y="189"/>
                </a:lnTo>
                <a:lnTo>
                  <a:pt x="362" y="183"/>
                </a:lnTo>
                <a:lnTo>
                  <a:pt x="365" y="178"/>
                </a:lnTo>
                <a:lnTo>
                  <a:pt x="367" y="173"/>
                </a:lnTo>
                <a:lnTo>
                  <a:pt x="370" y="168"/>
                </a:lnTo>
                <a:lnTo>
                  <a:pt x="372" y="163"/>
                </a:lnTo>
                <a:lnTo>
                  <a:pt x="375" y="158"/>
                </a:lnTo>
                <a:lnTo>
                  <a:pt x="377" y="153"/>
                </a:lnTo>
                <a:lnTo>
                  <a:pt x="380" y="148"/>
                </a:lnTo>
                <a:lnTo>
                  <a:pt x="383" y="143"/>
                </a:lnTo>
                <a:lnTo>
                  <a:pt x="385" y="139"/>
                </a:lnTo>
                <a:lnTo>
                  <a:pt x="388" y="134"/>
                </a:lnTo>
                <a:lnTo>
                  <a:pt x="391" y="129"/>
                </a:lnTo>
                <a:lnTo>
                  <a:pt x="394" y="125"/>
                </a:lnTo>
                <a:lnTo>
                  <a:pt x="396" y="120"/>
                </a:lnTo>
                <a:lnTo>
                  <a:pt x="399" y="116"/>
                </a:lnTo>
                <a:lnTo>
                  <a:pt x="402" y="112"/>
                </a:lnTo>
                <a:lnTo>
                  <a:pt x="405" y="107"/>
                </a:lnTo>
                <a:lnTo>
                  <a:pt x="408" y="103"/>
                </a:lnTo>
                <a:lnTo>
                  <a:pt x="411" y="99"/>
                </a:lnTo>
                <a:lnTo>
                  <a:pt x="414" y="95"/>
                </a:lnTo>
                <a:lnTo>
                  <a:pt x="417" y="91"/>
                </a:lnTo>
                <a:lnTo>
                  <a:pt x="420" y="87"/>
                </a:lnTo>
                <a:lnTo>
                  <a:pt x="423" y="83"/>
                </a:lnTo>
                <a:lnTo>
                  <a:pt x="427" y="80"/>
                </a:lnTo>
                <a:lnTo>
                  <a:pt x="430" y="76"/>
                </a:lnTo>
                <a:lnTo>
                  <a:pt x="433" y="72"/>
                </a:lnTo>
                <a:lnTo>
                  <a:pt x="436" y="69"/>
                </a:lnTo>
                <a:lnTo>
                  <a:pt x="440" y="65"/>
                </a:lnTo>
                <a:lnTo>
                  <a:pt x="443" y="62"/>
                </a:lnTo>
                <a:lnTo>
                  <a:pt x="446" y="59"/>
                </a:lnTo>
                <a:lnTo>
                  <a:pt x="450" y="56"/>
                </a:lnTo>
                <a:lnTo>
                  <a:pt x="453" y="53"/>
                </a:lnTo>
                <a:lnTo>
                  <a:pt x="457" y="50"/>
                </a:lnTo>
                <a:lnTo>
                  <a:pt x="460" y="47"/>
                </a:lnTo>
                <a:lnTo>
                  <a:pt x="464" y="44"/>
                </a:lnTo>
                <a:lnTo>
                  <a:pt x="468" y="41"/>
                </a:lnTo>
                <a:lnTo>
                  <a:pt x="471" y="38"/>
                </a:lnTo>
                <a:lnTo>
                  <a:pt x="475" y="36"/>
                </a:lnTo>
                <a:lnTo>
                  <a:pt x="479" y="33"/>
                </a:lnTo>
                <a:lnTo>
                  <a:pt x="483" y="31"/>
                </a:lnTo>
                <a:lnTo>
                  <a:pt x="487" y="29"/>
                </a:lnTo>
                <a:lnTo>
                  <a:pt x="491" y="27"/>
                </a:lnTo>
                <a:lnTo>
                  <a:pt x="495" y="25"/>
                </a:lnTo>
                <a:lnTo>
                  <a:pt x="495" y="25"/>
                </a:lnTo>
                <a:lnTo>
                  <a:pt x="488" y="17"/>
                </a:lnTo>
                <a:lnTo>
                  <a:pt x="481" y="9"/>
                </a:lnTo>
                <a:lnTo>
                  <a:pt x="475" y="0"/>
                </a:lnTo>
                <a:lnTo>
                  <a:pt x="475" y="0"/>
                </a:lnTo>
                <a:lnTo>
                  <a:pt x="470" y="4"/>
                </a:lnTo>
                <a:lnTo>
                  <a:pt x="465" y="8"/>
                </a:lnTo>
                <a:lnTo>
                  <a:pt x="461" y="12"/>
                </a:lnTo>
                <a:lnTo>
                  <a:pt x="456" y="16"/>
                </a:lnTo>
                <a:lnTo>
                  <a:pt x="452" y="20"/>
                </a:lnTo>
                <a:lnTo>
                  <a:pt x="448" y="24"/>
                </a:lnTo>
                <a:lnTo>
                  <a:pt x="443" y="28"/>
                </a:lnTo>
                <a:lnTo>
                  <a:pt x="439" y="32"/>
                </a:lnTo>
                <a:lnTo>
                  <a:pt x="435" y="36"/>
                </a:lnTo>
                <a:lnTo>
                  <a:pt x="431" y="40"/>
                </a:lnTo>
                <a:lnTo>
                  <a:pt x="427" y="45"/>
                </a:lnTo>
                <a:lnTo>
                  <a:pt x="423" y="49"/>
                </a:lnTo>
                <a:lnTo>
                  <a:pt x="419" y="53"/>
                </a:lnTo>
                <a:lnTo>
                  <a:pt x="415" y="58"/>
                </a:lnTo>
                <a:lnTo>
                  <a:pt x="411" y="62"/>
                </a:lnTo>
                <a:lnTo>
                  <a:pt x="407" y="67"/>
                </a:lnTo>
                <a:lnTo>
                  <a:pt x="404" y="71"/>
                </a:lnTo>
                <a:lnTo>
                  <a:pt x="400" y="76"/>
                </a:lnTo>
                <a:lnTo>
                  <a:pt x="396" y="81"/>
                </a:lnTo>
                <a:lnTo>
                  <a:pt x="393" y="85"/>
                </a:lnTo>
                <a:lnTo>
                  <a:pt x="389" y="90"/>
                </a:lnTo>
                <a:lnTo>
                  <a:pt x="386" y="95"/>
                </a:lnTo>
                <a:lnTo>
                  <a:pt x="382" y="100"/>
                </a:lnTo>
                <a:lnTo>
                  <a:pt x="379" y="105"/>
                </a:lnTo>
                <a:lnTo>
                  <a:pt x="376" y="110"/>
                </a:lnTo>
                <a:lnTo>
                  <a:pt x="373" y="115"/>
                </a:lnTo>
                <a:lnTo>
                  <a:pt x="369" y="120"/>
                </a:lnTo>
                <a:lnTo>
                  <a:pt x="366" y="125"/>
                </a:lnTo>
                <a:lnTo>
                  <a:pt x="363" y="130"/>
                </a:lnTo>
                <a:lnTo>
                  <a:pt x="360" y="135"/>
                </a:lnTo>
                <a:lnTo>
                  <a:pt x="357" y="141"/>
                </a:lnTo>
                <a:lnTo>
                  <a:pt x="354" y="146"/>
                </a:lnTo>
                <a:lnTo>
                  <a:pt x="351" y="151"/>
                </a:lnTo>
                <a:lnTo>
                  <a:pt x="348" y="156"/>
                </a:lnTo>
                <a:lnTo>
                  <a:pt x="345" y="162"/>
                </a:lnTo>
                <a:lnTo>
                  <a:pt x="342" y="167"/>
                </a:lnTo>
                <a:lnTo>
                  <a:pt x="340" y="173"/>
                </a:lnTo>
                <a:lnTo>
                  <a:pt x="337" y="178"/>
                </a:lnTo>
                <a:lnTo>
                  <a:pt x="334" y="184"/>
                </a:lnTo>
                <a:lnTo>
                  <a:pt x="331" y="189"/>
                </a:lnTo>
                <a:lnTo>
                  <a:pt x="329" y="195"/>
                </a:lnTo>
                <a:lnTo>
                  <a:pt x="326" y="201"/>
                </a:lnTo>
                <a:lnTo>
                  <a:pt x="324" y="206"/>
                </a:lnTo>
                <a:lnTo>
                  <a:pt x="321" y="212"/>
                </a:lnTo>
                <a:lnTo>
                  <a:pt x="319" y="218"/>
                </a:lnTo>
                <a:lnTo>
                  <a:pt x="316" y="223"/>
                </a:lnTo>
                <a:lnTo>
                  <a:pt x="314" y="229"/>
                </a:lnTo>
                <a:lnTo>
                  <a:pt x="311" y="235"/>
                </a:lnTo>
                <a:lnTo>
                  <a:pt x="309" y="241"/>
                </a:lnTo>
                <a:lnTo>
                  <a:pt x="306" y="247"/>
                </a:lnTo>
                <a:lnTo>
                  <a:pt x="304" y="253"/>
                </a:lnTo>
                <a:lnTo>
                  <a:pt x="302" y="259"/>
                </a:lnTo>
                <a:lnTo>
                  <a:pt x="300" y="265"/>
                </a:lnTo>
                <a:lnTo>
                  <a:pt x="297" y="271"/>
                </a:lnTo>
                <a:lnTo>
                  <a:pt x="295" y="277"/>
                </a:lnTo>
                <a:lnTo>
                  <a:pt x="293" y="283"/>
                </a:lnTo>
                <a:lnTo>
                  <a:pt x="291" y="289"/>
                </a:lnTo>
                <a:lnTo>
                  <a:pt x="289" y="295"/>
                </a:lnTo>
                <a:lnTo>
                  <a:pt x="287" y="301"/>
                </a:lnTo>
                <a:lnTo>
                  <a:pt x="284" y="307"/>
                </a:lnTo>
                <a:lnTo>
                  <a:pt x="282" y="313"/>
                </a:lnTo>
                <a:lnTo>
                  <a:pt x="280" y="320"/>
                </a:lnTo>
                <a:lnTo>
                  <a:pt x="278" y="326"/>
                </a:lnTo>
                <a:lnTo>
                  <a:pt x="276" y="332"/>
                </a:lnTo>
                <a:lnTo>
                  <a:pt x="274" y="338"/>
                </a:lnTo>
                <a:lnTo>
                  <a:pt x="272" y="345"/>
                </a:lnTo>
                <a:lnTo>
                  <a:pt x="270" y="351"/>
                </a:lnTo>
                <a:lnTo>
                  <a:pt x="268" y="357"/>
                </a:lnTo>
                <a:lnTo>
                  <a:pt x="266" y="364"/>
                </a:lnTo>
                <a:lnTo>
                  <a:pt x="265" y="370"/>
                </a:lnTo>
                <a:lnTo>
                  <a:pt x="263" y="376"/>
                </a:lnTo>
                <a:lnTo>
                  <a:pt x="261" y="383"/>
                </a:lnTo>
                <a:lnTo>
                  <a:pt x="259" y="389"/>
                </a:lnTo>
                <a:lnTo>
                  <a:pt x="257" y="396"/>
                </a:lnTo>
                <a:lnTo>
                  <a:pt x="255" y="402"/>
                </a:lnTo>
                <a:lnTo>
                  <a:pt x="253" y="408"/>
                </a:lnTo>
                <a:lnTo>
                  <a:pt x="252" y="415"/>
                </a:lnTo>
                <a:lnTo>
                  <a:pt x="250" y="421"/>
                </a:lnTo>
                <a:lnTo>
                  <a:pt x="248" y="428"/>
                </a:lnTo>
                <a:lnTo>
                  <a:pt x="246" y="434"/>
                </a:lnTo>
                <a:lnTo>
                  <a:pt x="244" y="441"/>
                </a:lnTo>
                <a:lnTo>
                  <a:pt x="243" y="447"/>
                </a:lnTo>
                <a:lnTo>
                  <a:pt x="241" y="454"/>
                </a:lnTo>
                <a:lnTo>
                  <a:pt x="239" y="461"/>
                </a:lnTo>
                <a:lnTo>
                  <a:pt x="237" y="467"/>
                </a:lnTo>
                <a:lnTo>
                  <a:pt x="236" y="474"/>
                </a:lnTo>
                <a:lnTo>
                  <a:pt x="234" y="480"/>
                </a:lnTo>
                <a:lnTo>
                  <a:pt x="232" y="487"/>
                </a:lnTo>
                <a:lnTo>
                  <a:pt x="230" y="493"/>
                </a:lnTo>
                <a:lnTo>
                  <a:pt x="229" y="500"/>
                </a:lnTo>
                <a:lnTo>
                  <a:pt x="227" y="507"/>
                </a:lnTo>
                <a:lnTo>
                  <a:pt x="225" y="513"/>
                </a:lnTo>
                <a:lnTo>
                  <a:pt x="223" y="520"/>
                </a:lnTo>
                <a:lnTo>
                  <a:pt x="221" y="527"/>
                </a:lnTo>
                <a:lnTo>
                  <a:pt x="220" y="533"/>
                </a:lnTo>
                <a:lnTo>
                  <a:pt x="218" y="540"/>
                </a:lnTo>
                <a:lnTo>
                  <a:pt x="216" y="546"/>
                </a:lnTo>
                <a:lnTo>
                  <a:pt x="214" y="553"/>
                </a:lnTo>
                <a:lnTo>
                  <a:pt x="213" y="560"/>
                </a:lnTo>
                <a:lnTo>
                  <a:pt x="211" y="566"/>
                </a:lnTo>
                <a:lnTo>
                  <a:pt x="209" y="573"/>
                </a:lnTo>
                <a:lnTo>
                  <a:pt x="207" y="580"/>
                </a:lnTo>
                <a:lnTo>
                  <a:pt x="206" y="586"/>
                </a:lnTo>
                <a:lnTo>
                  <a:pt x="204" y="593"/>
                </a:lnTo>
                <a:lnTo>
                  <a:pt x="202" y="600"/>
                </a:lnTo>
                <a:lnTo>
                  <a:pt x="200" y="606"/>
                </a:lnTo>
                <a:lnTo>
                  <a:pt x="198" y="613"/>
                </a:lnTo>
                <a:lnTo>
                  <a:pt x="196" y="619"/>
                </a:lnTo>
                <a:lnTo>
                  <a:pt x="194" y="626"/>
                </a:lnTo>
                <a:lnTo>
                  <a:pt x="193" y="633"/>
                </a:lnTo>
                <a:lnTo>
                  <a:pt x="191" y="639"/>
                </a:lnTo>
                <a:lnTo>
                  <a:pt x="189" y="646"/>
                </a:lnTo>
                <a:lnTo>
                  <a:pt x="187" y="652"/>
                </a:lnTo>
                <a:lnTo>
                  <a:pt x="185" y="659"/>
                </a:lnTo>
                <a:lnTo>
                  <a:pt x="183" y="666"/>
                </a:lnTo>
                <a:lnTo>
                  <a:pt x="181" y="672"/>
                </a:lnTo>
                <a:lnTo>
                  <a:pt x="179" y="679"/>
                </a:lnTo>
                <a:lnTo>
                  <a:pt x="177" y="685"/>
                </a:lnTo>
                <a:lnTo>
                  <a:pt x="175" y="692"/>
                </a:lnTo>
                <a:lnTo>
                  <a:pt x="173" y="698"/>
                </a:lnTo>
                <a:lnTo>
                  <a:pt x="171" y="705"/>
                </a:lnTo>
                <a:lnTo>
                  <a:pt x="169" y="711"/>
                </a:lnTo>
                <a:lnTo>
                  <a:pt x="167" y="718"/>
                </a:lnTo>
                <a:lnTo>
                  <a:pt x="164" y="724"/>
                </a:lnTo>
                <a:lnTo>
                  <a:pt x="162" y="731"/>
                </a:lnTo>
                <a:lnTo>
                  <a:pt x="160" y="737"/>
                </a:lnTo>
                <a:lnTo>
                  <a:pt x="158" y="744"/>
                </a:lnTo>
                <a:lnTo>
                  <a:pt x="156" y="750"/>
                </a:lnTo>
                <a:lnTo>
                  <a:pt x="153" y="756"/>
                </a:lnTo>
                <a:lnTo>
                  <a:pt x="151" y="763"/>
                </a:lnTo>
                <a:lnTo>
                  <a:pt x="149" y="769"/>
                </a:lnTo>
                <a:lnTo>
                  <a:pt x="146" y="775"/>
                </a:lnTo>
                <a:lnTo>
                  <a:pt x="144" y="781"/>
                </a:lnTo>
                <a:lnTo>
                  <a:pt x="142" y="787"/>
                </a:lnTo>
                <a:lnTo>
                  <a:pt x="139" y="793"/>
                </a:lnTo>
                <a:lnTo>
                  <a:pt x="137" y="800"/>
                </a:lnTo>
                <a:lnTo>
                  <a:pt x="134" y="806"/>
                </a:lnTo>
                <a:lnTo>
                  <a:pt x="132" y="812"/>
                </a:lnTo>
                <a:lnTo>
                  <a:pt x="129" y="818"/>
                </a:lnTo>
                <a:lnTo>
                  <a:pt x="126" y="825"/>
                </a:lnTo>
                <a:lnTo>
                  <a:pt x="124" y="831"/>
                </a:lnTo>
                <a:lnTo>
                  <a:pt x="121" y="837"/>
                </a:lnTo>
                <a:lnTo>
                  <a:pt x="118" y="843"/>
                </a:lnTo>
                <a:lnTo>
                  <a:pt x="116" y="849"/>
                </a:lnTo>
                <a:lnTo>
                  <a:pt x="113" y="855"/>
                </a:lnTo>
                <a:lnTo>
                  <a:pt x="110" y="861"/>
                </a:lnTo>
                <a:lnTo>
                  <a:pt x="107" y="867"/>
                </a:lnTo>
                <a:lnTo>
                  <a:pt x="104" y="873"/>
                </a:lnTo>
                <a:lnTo>
                  <a:pt x="101" y="879"/>
                </a:lnTo>
                <a:lnTo>
                  <a:pt x="98" y="885"/>
                </a:lnTo>
                <a:lnTo>
                  <a:pt x="95" y="891"/>
                </a:lnTo>
                <a:lnTo>
                  <a:pt x="92" y="897"/>
                </a:lnTo>
                <a:lnTo>
                  <a:pt x="89" y="903"/>
                </a:lnTo>
                <a:lnTo>
                  <a:pt x="86" y="908"/>
                </a:lnTo>
                <a:lnTo>
                  <a:pt x="82" y="914"/>
                </a:lnTo>
                <a:lnTo>
                  <a:pt x="79" y="920"/>
                </a:lnTo>
                <a:lnTo>
                  <a:pt x="76" y="926"/>
                </a:lnTo>
                <a:lnTo>
                  <a:pt x="73" y="931"/>
                </a:lnTo>
                <a:lnTo>
                  <a:pt x="69" y="937"/>
                </a:lnTo>
                <a:lnTo>
                  <a:pt x="66" y="942"/>
                </a:lnTo>
                <a:lnTo>
                  <a:pt x="62" y="948"/>
                </a:lnTo>
                <a:lnTo>
                  <a:pt x="59" y="954"/>
                </a:lnTo>
                <a:lnTo>
                  <a:pt x="55" y="959"/>
                </a:lnTo>
                <a:lnTo>
                  <a:pt x="51" y="964"/>
                </a:lnTo>
                <a:lnTo>
                  <a:pt x="48" y="970"/>
                </a:lnTo>
                <a:lnTo>
                  <a:pt x="44" y="975"/>
                </a:lnTo>
                <a:lnTo>
                  <a:pt x="40" y="981"/>
                </a:lnTo>
                <a:lnTo>
                  <a:pt x="36" y="986"/>
                </a:lnTo>
                <a:lnTo>
                  <a:pt x="32" y="991"/>
                </a:lnTo>
                <a:lnTo>
                  <a:pt x="28" y="996"/>
                </a:lnTo>
                <a:lnTo>
                  <a:pt x="24" y="1002"/>
                </a:lnTo>
                <a:lnTo>
                  <a:pt x="20" y="1007"/>
                </a:lnTo>
                <a:lnTo>
                  <a:pt x="16" y="1012"/>
                </a:lnTo>
                <a:lnTo>
                  <a:pt x="12" y="1017"/>
                </a:lnTo>
                <a:lnTo>
                  <a:pt x="7" y="1022"/>
                </a:lnTo>
                <a:lnTo>
                  <a:pt x="7" y="1022"/>
                </a:lnTo>
                <a:lnTo>
                  <a:pt x="7" y="1022"/>
                </a:lnTo>
              </a:path>
            </a:pathLst>
          </a:custGeom>
          <a:solidFill>
            <a:srgbClr val="715EFD"/>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45" name="Freeform 49"/>
          <p:cNvSpPr>
            <a:spLocks/>
          </p:cNvSpPr>
          <p:nvPr/>
        </p:nvSpPr>
        <p:spPr bwMode="auto">
          <a:xfrm>
            <a:off x="5803900" y="3162301"/>
            <a:ext cx="1074738" cy="658813"/>
          </a:xfrm>
          <a:custGeom>
            <a:avLst/>
            <a:gdLst/>
            <a:ahLst/>
            <a:cxnLst>
              <a:cxn ang="0">
                <a:pos x="256" y="216"/>
              </a:cxn>
              <a:cxn ang="0">
                <a:pos x="217" y="220"/>
              </a:cxn>
              <a:cxn ang="0">
                <a:pos x="183" y="212"/>
              </a:cxn>
              <a:cxn ang="0">
                <a:pos x="175" y="198"/>
              </a:cxn>
              <a:cxn ang="0">
                <a:pos x="174" y="175"/>
              </a:cxn>
              <a:cxn ang="0">
                <a:pos x="174" y="149"/>
              </a:cxn>
              <a:cxn ang="0">
                <a:pos x="165" y="127"/>
              </a:cxn>
              <a:cxn ang="0">
                <a:pos x="139" y="115"/>
              </a:cxn>
              <a:cxn ang="0">
                <a:pos x="150" y="131"/>
              </a:cxn>
              <a:cxn ang="0">
                <a:pos x="161" y="160"/>
              </a:cxn>
              <a:cxn ang="0">
                <a:pos x="154" y="197"/>
              </a:cxn>
              <a:cxn ang="0">
                <a:pos x="132" y="170"/>
              </a:cxn>
              <a:cxn ang="0">
                <a:pos x="129" y="172"/>
              </a:cxn>
              <a:cxn ang="0">
                <a:pos x="151" y="211"/>
              </a:cxn>
              <a:cxn ang="0">
                <a:pos x="137" y="239"/>
              </a:cxn>
              <a:cxn ang="0">
                <a:pos x="114" y="264"/>
              </a:cxn>
              <a:cxn ang="0">
                <a:pos x="86" y="285"/>
              </a:cxn>
              <a:cxn ang="0">
                <a:pos x="61" y="303"/>
              </a:cxn>
              <a:cxn ang="0">
                <a:pos x="18" y="310"/>
              </a:cxn>
              <a:cxn ang="0">
                <a:pos x="19" y="311"/>
              </a:cxn>
              <a:cxn ang="0">
                <a:pos x="55" y="309"/>
              </a:cxn>
              <a:cxn ang="0">
                <a:pos x="25" y="335"/>
              </a:cxn>
              <a:cxn ang="0">
                <a:pos x="15" y="348"/>
              </a:cxn>
              <a:cxn ang="0">
                <a:pos x="50" y="330"/>
              </a:cxn>
              <a:cxn ang="0">
                <a:pos x="78" y="304"/>
              </a:cxn>
              <a:cxn ang="0">
                <a:pos x="105" y="282"/>
              </a:cxn>
              <a:cxn ang="0">
                <a:pos x="134" y="262"/>
              </a:cxn>
              <a:cxn ang="0">
                <a:pos x="164" y="237"/>
              </a:cxn>
              <a:cxn ang="0">
                <a:pos x="188" y="241"/>
              </a:cxn>
              <a:cxn ang="0">
                <a:pos x="238" y="246"/>
              </a:cxn>
              <a:cxn ang="0">
                <a:pos x="271" y="236"/>
              </a:cxn>
              <a:cxn ang="0">
                <a:pos x="313" y="218"/>
              </a:cxn>
              <a:cxn ang="0">
                <a:pos x="327" y="226"/>
              </a:cxn>
              <a:cxn ang="0">
                <a:pos x="357" y="255"/>
              </a:cxn>
              <a:cxn ang="0">
                <a:pos x="380" y="273"/>
              </a:cxn>
              <a:cxn ang="0">
                <a:pos x="412" y="285"/>
              </a:cxn>
              <a:cxn ang="0">
                <a:pos x="450" y="294"/>
              </a:cxn>
              <a:cxn ang="0">
                <a:pos x="490" y="299"/>
              </a:cxn>
              <a:cxn ang="0">
                <a:pos x="528" y="302"/>
              </a:cxn>
              <a:cxn ang="0">
                <a:pos x="562" y="303"/>
              </a:cxn>
              <a:cxn ang="0">
                <a:pos x="561" y="293"/>
              </a:cxn>
              <a:cxn ang="0">
                <a:pos x="571" y="276"/>
              </a:cxn>
              <a:cxn ang="0">
                <a:pos x="562" y="273"/>
              </a:cxn>
              <a:cxn ang="0">
                <a:pos x="540" y="286"/>
              </a:cxn>
              <a:cxn ang="0">
                <a:pos x="506" y="288"/>
              </a:cxn>
              <a:cxn ang="0">
                <a:pos x="466" y="283"/>
              </a:cxn>
              <a:cxn ang="0">
                <a:pos x="428" y="273"/>
              </a:cxn>
              <a:cxn ang="0">
                <a:pos x="397" y="260"/>
              </a:cxn>
              <a:cxn ang="0">
                <a:pos x="382" y="250"/>
              </a:cxn>
              <a:cxn ang="0">
                <a:pos x="347" y="210"/>
              </a:cxn>
              <a:cxn ang="0">
                <a:pos x="343" y="190"/>
              </a:cxn>
              <a:cxn ang="0">
                <a:pos x="342" y="152"/>
              </a:cxn>
              <a:cxn ang="0">
                <a:pos x="340" y="114"/>
              </a:cxn>
              <a:cxn ang="0">
                <a:pos x="339" y="76"/>
              </a:cxn>
              <a:cxn ang="0">
                <a:pos x="338" y="38"/>
              </a:cxn>
              <a:cxn ang="0">
                <a:pos x="329" y="13"/>
              </a:cxn>
              <a:cxn ang="0">
                <a:pos x="288" y="4"/>
              </a:cxn>
              <a:cxn ang="0">
                <a:pos x="272" y="3"/>
              </a:cxn>
              <a:cxn ang="0">
                <a:pos x="273" y="30"/>
              </a:cxn>
              <a:cxn ang="0">
                <a:pos x="274" y="76"/>
              </a:cxn>
              <a:cxn ang="0">
                <a:pos x="275" y="128"/>
              </a:cxn>
              <a:cxn ang="0">
                <a:pos x="275" y="175"/>
              </a:cxn>
              <a:cxn ang="0">
                <a:pos x="274" y="203"/>
              </a:cxn>
            </a:cxnLst>
            <a:rect l="0" t="0" r="r" b="b"/>
            <a:pathLst>
              <a:path w="575" h="352">
                <a:moveTo>
                  <a:pt x="273" y="206"/>
                </a:moveTo>
                <a:lnTo>
                  <a:pt x="271" y="209"/>
                </a:lnTo>
                <a:lnTo>
                  <a:pt x="267" y="211"/>
                </a:lnTo>
                <a:lnTo>
                  <a:pt x="262" y="214"/>
                </a:lnTo>
                <a:lnTo>
                  <a:pt x="256" y="216"/>
                </a:lnTo>
                <a:lnTo>
                  <a:pt x="249" y="217"/>
                </a:lnTo>
                <a:lnTo>
                  <a:pt x="241" y="219"/>
                </a:lnTo>
                <a:lnTo>
                  <a:pt x="233" y="219"/>
                </a:lnTo>
                <a:lnTo>
                  <a:pt x="225" y="220"/>
                </a:lnTo>
                <a:lnTo>
                  <a:pt x="217" y="220"/>
                </a:lnTo>
                <a:lnTo>
                  <a:pt x="209" y="219"/>
                </a:lnTo>
                <a:lnTo>
                  <a:pt x="201" y="218"/>
                </a:lnTo>
                <a:lnTo>
                  <a:pt x="194" y="216"/>
                </a:lnTo>
                <a:lnTo>
                  <a:pt x="188" y="214"/>
                </a:lnTo>
                <a:lnTo>
                  <a:pt x="183" y="212"/>
                </a:lnTo>
                <a:lnTo>
                  <a:pt x="179" y="208"/>
                </a:lnTo>
                <a:lnTo>
                  <a:pt x="179" y="208"/>
                </a:lnTo>
                <a:lnTo>
                  <a:pt x="177" y="205"/>
                </a:lnTo>
                <a:lnTo>
                  <a:pt x="176" y="202"/>
                </a:lnTo>
                <a:lnTo>
                  <a:pt x="175" y="198"/>
                </a:lnTo>
                <a:lnTo>
                  <a:pt x="174" y="194"/>
                </a:lnTo>
                <a:lnTo>
                  <a:pt x="174" y="190"/>
                </a:lnTo>
                <a:lnTo>
                  <a:pt x="174" y="185"/>
                </a:lnTo>
                <a:lnTo>
                  <a:pt x="174" y="180"/>
                </a:lnTo>
                <a:lnTo>
                  <a:pt x="174" y="175"/>
                </a:lnTo>
                <a:lnTo>
                  <a:pt x="174" y="170"/>
                </a:lnTo>
                <a:lnTo>
                  <a:pt x="174" y="165"/>
                </a:lnTo>
                <a:lnTo>
                  <a:pt x="174" y="159"/>
                </a:lnTo>
                <a:lnTo>
                  <a:pt x="174" y="154"/>
                </a:lnTo>
                <a:lnTo>
                  <a:pt x="174" y="149"/>
                </a:lnTo>
                <a:lnTo>
                  <a:pt x="173" y="144"/>
                </a:lnTo>
                <a:lnTo>
                  <a:pt x="172" y="139"/>
                </a:lnTo>
                <a:lnTo>
                  <a:pt x="170" y="135"/>
                </a:lnTo>
                <a:lnTo>
                  <a:pt x="168" y="130"/>
                </a:lnTo>
                <a:lnTo>
                  <a:pt x="165" y="127"/>
                </a:lnTo>
                <a:lnTo>
                  <a:pt x="162" y="123"/>
                </a:lnTo>
                <a:lnTo>
                  <a:pt x="157" y="120"/>
                </a:lnTo>
                <a:lnTo>
                  <a:pt x="152" y="118"/>
                </a:lnTo>
                <a:lnTo>
                  <a:pt x="146" y="116"/>
                </a:lnTo>
                <a:lnTo>
                  <a:pt x="139" y="115"/>
                </a:lnTo>
                <a:lnTo>
                  <a:pt x="131" y="115"/>
                </a:lnTo>
                <a:lnTo>
                  <a:pt x="131" y="115"/>
                </a:lnTo>
                <a:lnTo>
                  <a:pt x="138" y="120"/>
                </a:lnTo>
                <a:lnTo>
                  <a:pt x="144" y="125"/>
                </a:lnTo>
                <a:lnTo>
                  <a:pt x="150" y="131"/>
                </a:lnTo>
                <a:lnTo>
                  <a:pt x="154" y="136"/>
                </a:lnTo>
                <a:lnTo>
                  <a:pt x="157" y="142"/>
                </a:lnTo>
                <a:lnTo>
                  <a:pt x="159" y="148"/>
                </a:lnTo>
                <a:lnTo>
                  <a:pt x="161" y="154"/>
                </a:lnTo>
                <a:lnTo>
                  <a:pt x="161" y="160"/>
                </a:lnTo>
                <a:lnTo>
                  <a:pt x="161" y="167"/>
                </a:lnTo>
                <a:lnTo>
                  <a:pt x="160" y="173"/>
                </a:lnTo>
                <a:lnTo>
                  <a:pt x="159" y="181"/>
                </a:lnTo>
                <a:lnTo>
                  <a:pt x="157" y="189"/>
                </a:lnTo>
                <a:lnTo>
                  <a:pt x="154" y="197"/>
                </a:lnTo>
                <a:lnTo>
                  <a:pt x="154" y="197"/>
                </a:lnTo>
                <a:lnTo>
                  <a:pt x="149" y="190"/>
                </a:lnTo>
                <a:lnTo>
                  <a:pt x="143" y="184"/>
                </a:lnTo>
                <a:lnTo>
                  <a:pt x="138" y="177"/>
                </a:lnTo>
                <a:lnTo>
                  <a:pt x="132" y="170"/>
                </a:lnTo>
                <a:lnTo>
                  <a:pt x="127" y="163"/>
                </a:lnTo>
                <a:lnTo>
                  <a:pt x="121" y="156"/>
                </a:lnTo>
                <a:lnTo>
                  <a:pt x="121" y="156"/>
                </a:lnTo>
                <a:lnTo>
                  <a:pt x="125" y="164"/>
                </a:lnTo>
                <a:lnTo>
                  <a:pt x="129" y="172"/>
                </a:lnTo>
                <a:lnTo>
                  <a:pt x="133" y="180"/>
                </a:lnTo>
                <a:lnTo>
                  <a:pt x="138" y="188"/>
                </a:lnTo>
                <a:lnTo>
                  <a:pt x="142" y="195"/>
                </a:lnTo>
                <a:lnTo>
                  <a:pt x="146" y="203"/>
                </a:lnTo>
                <a:lnTo>
                  <a:pt x="151" y="211"/>
                </a:lnTo>
                <a:lnTo>
                  <a:pt x="151" y="211"/>
                </a:lnTo>
                <a:lnTo>
                  <a:pt x="148" y="219"/>
                </a:lnTo>
                <a:lnTo>
                  <a:pt x="145" y="226"/>
                </a:lnTo>
                <a:lnTo>
                  <a:pt x="141" y="232"/>
                </a:lnTo>
                <a:lnTo>
                  <a:pt x="137" y="239"/>
                </a:lnTo>
                <a:lnTo>
                  <a:pt x="133" y="244"/>
                </a:lnTo>
                <a:lnTo>
                  <a:pt x="129" y="250"/>
                </a:lnTo>
                <a:lnTo>
                  <a:pt x="124" y="255"/>
                </a:lnTo>
                <a:lnTo>
                  <a:pt x="120" y="260"/>
                </a:lnTo>
                <a:lnTo>
                  <a:pt x="114" y="264"/>
                </a:lnTo>
                <a:lnTo>
                  <a:pt x="109" y="269"/>
                </a:lnTo>
                <a:lnTo>
                  <a:pt x="104" y="273"/>
                </a:lnTo>
                <a:lnTo>
                  <a:pt x="98" y="276"/>
                </a:lnTo>
                <a:lnTo>
                  <a:pt x="92" y="281"/>
                </a:lnTo>
                <a:lnTo>
                  <a:pt x="86" y="285"/>
                </a:lnTo>
                <a:lnTo>
                  <a:pt x="80" y="289"/>
                </a:lnTo>
                <a:lnTo>
                  <a:pt x="74" y="293"/>
                </a:lnTo>
                <a:lnTo>
                  <a:pt x="67" y="298"/>
                </a:lnTo>
                <a:lnTo>
                  <a:pt x="61" y="303"/>
                </a:lnTo>
                <a:lnTo>
                  <a:pt x="61" y="303"/>
                </a:lnTo>
                <a:lnTo>
                  <a:pt x="52" y="304"/>
                </a:lnTo>
                <a:lnTo>
                  <a:pt x="44" y="305"/>
                </a:lnTo>
                <a:lnTo>
                  <a:pt x="35" y="307"/>
                </a:lnTo>
                <a:lnTo>
                  <a:pt x="26" y="308"/>
                </a:lnTo>
                <a:lnTo>
                  <a:pt x="18" y="310"/>
                </a:lnTo>
                <a:lnTo>
                  <a:pt x="9" y="311"/>
                </a:lnTo>
                <a:lnTo>
                  <a:pt x="0" y="313"/>
                </a:lnTo>
                <a:lnTo>
                  <a:pt x="0" y="313"/>
                </a:lnTo>
                <a:lnTo>
                  <a:pt x="10" y="312"/>
                </a:lnTo>
                <a:lnTo>
                  <a:pt x="19" y="311"/>
                </a:lnTo>
                <a:lnTo>
                  <a:pt x="28" y="311"/>
                </a:lnTo>
                <a:lnTo>
                  <a:pt x="37" y="310"/>
                </a:lnTo>
                <a:lnTo>
                  <a:pt x="46" y="309"/>
                </a:lnTo>
                <a:lnTo>
                  <a:pt x="55" y="309"/>
                </a:lnTo>
                <a:lnTo>
                  <a:pt x="55" y="309"/>
                </a:lnTo>
                <a:lnTo>
                  <a:pt x="49" y="314"/>
                </a:lnTo>
                <a:lnTo>
                  <a:pt x="43" y="319"/>
                </a:lnTo>
                <a:lnTo>
                  <a:pt x="37" y="324"/>
                </a:lnTo>
                <a:lnTo>
                  <a:pt x="31" y="330"/>
                </a:lnTo>
                <a:lnTo>
                  <a:pt x="25" y="335"/>
                </a:lnTo>
                <a:lnTo>
                  <a:pt x="19" y="340"/>
                </a:lnTo>
                <a:lnTo>
                  <a:pt x="13" y="346"/>
                </a:lnTo>
                <a:lnTo>
                  <a:pt x="7" y="351"/>
                </a:lnTo>
                <a:lnTo>
                  <a:pt x="7" y="351"/>
                </a:lnTo>
                <a:lnTo>
                  <a:pt x="15" y="348"/>
                </a:lnTo>
                <a:lnTo>
                  <a:pt x="25" y="343"/>
                </a:lnTo>
                <a:lnTo>
                  <a:pt x="35" y="339"/>
                </a:lnTo>
                <a:lnTo>
                  <a:pt x="44" y="336"/>
                </a:lnTo>
                <a:lnTo>
                  <a:pt x="44" y="336"/>
                </a:lnTo>
                <a:lnTo>
                  <a:pt x="50" y="330"/>
                </a:lnTo>
                <a:lnTo>
                  <a:pt x="55" y="324"/>
                </a:lnTo>
                <a:lnTo>
                  <a:pt x="61" y="319"/>
                </a:lnTo>
                <a:lnTo>
                  <a:pt x="67" y="314"/>
                </a:lnTo>
                <a:lnTo>
                  <a:pt x="72" y="309"/>
                </a:lnTo>
                <a:lnTo>
                  <a:pt x="78" y="304"/>
                </a:lnTo>
                <a:lnTo>
                  <a:pt x="84" y="299"/>
                </a:lnTo>
                <a:lnTo>
                  <a:pt x="88" y="295"/>
                </a:lnTo>
                <a:lnTo>
                  <a:pt x="94" y="291"/>
                </a:lnTo>
                <a:lnTo>
                  <a:pt x="100" y="286"/>
                </a:lnTo>
                <a:lnTo>
                  <a:pt x="105" y="282"/>
                </a:lnTo>
                <a:lnTo>
                  <a:pt x="111" y="278"/>
                </a:lnTo>
                <a:lnTo>
                  <a:pt x="117" y="274"/>
                </a:lnTo>
                <a:lnTo>
                  <a:pt x="123" y="271"/>
                </a:lnTo>
                <a:lnTo>
                  <a:pt x="128" y="266"/>
                </a:lnTo>
                <a:lnTo>
                  <a:pt x="134" y="262"/>
                </a:lnTo>
                <a:lnTo>
                  <a:pt x="140" y="258"/>
                </a:lnTo>
                <a:lnTo>
                  <a:pt x="146" y="253"/>
                </a:lnTo>
                <a:lnTo>
                  <a:pt x="152" y="248"/>
                </a:lnTo>
                <a:lnTo>
                  <a:pt x="158" y="243"/>
                </a:lnTo>
                <a:lnTo>
                  <a:pt x="164" y="237"/>
                </a:lnTo>
                <a:lnTo>
                  <a:pt x="164" y="237"/>
                </a:lnTo>
                <a:lnTo>
                  <a:pt x="166" y="238"/>
                </a:lnTo>
                <a:lnTo>
                  <a:pt x="171" y="239"/>
                </a:lnTo>
                <a:lnTo>
                  <a:pt x="178" y="240"/>
                </a:lnTo>
                <a:lnTo>
                  <a:pt x="188" y="241"/>
                </a:lnTo>
                <a:lnTo>
                  <a:pt x="198" y="243"/>
                </a:lnTo>
                <a:lnTo>
                  <a:pt x="209" y="244"/>
                </a:lnTo>
                <a:lnTo>
                  <a:pt x="220" y="245"/>
                </a:lnTo>
                <a:lnTo>
                  <a:pt x="230" y="246"/>
                </a:lnTo>
                <a:lnTo>
                  <a:pt x="238" y="246"/>
                </a:lnTo>
                <a:lnTo>
                  <a:pt x="245" y="245"/>
                </a:lnTo>
                <a:lnTo>
                  <a:pt x="245" y="245"/>
                </a:lnTo>
                <a:lnTo>
                  <a:pt x="252" y="243"/>
                </a:lnTo>
                <a:lnTo>
                  <a:pt x="261" y="240"/>
                </a:lnTo>
                <a:lnTo>
                  <a:pt x="271" y="236"/>
                </a:lnTo>
                <a:lnTo>
                  <a:pt x="281" y="232"/>
                </a:lnTo>
                <a:lnTo>
                  <a:pt x="291" y="227"/>
                </a:lnTo>
                <a:lnTo>
                  <a:pt x="300" y="223"/>
                </a:lnTo>
                <a:lnTo>
                  <a:pt x="308" y="220"/>
                </a:lnTo>
                <a:lnTo>
                  <a:pt x="313" y="218"/>
                </a:lnTo>
                <a:lnTo>
                  <a:pt x="314" y="217"/>
                </a:lnTo>
                <a:lnTo>
                  <a:pt x="314" y="217"/>
                </a:lnTo>
                <a:lnTo>
                  <a:pt x="316" y="218"/>
                </a:lnTo>
                <a:lnTo>
                  <a:pt x="320" y="221"/>
                </a:lnTo>
                <a:lnTo>
                  <a:pt x="327" y="226"/>
                </a:lnTo>
                <a:lnTo>
                  <a:pt x="335" y="233"/>
                </a:lnTo>
                <a:lnTo>
                  <a:pt x="343" y="240"/>
                </a:lnTo>
                <a:lnTo>
                  <a:pt x="351" y="248"/>
                </a:lnTo>
                <a:lnTo>
                  <a:pt x="357" y="255"/>
                </a:lnTo>
                <a:lnTo>
                  <a:pt x="357" y="255"/>
                </a:lnTo>
                <a:lnTo>
                  <a:pt x="361" y="259"/>
                </a:lnTo>
                <a:lnTo>
                  <a:pt x="365" y="263"/>
                </a:lnTo>
                <a:lnTo>
                  <a:pt x="370" y="267"/>
                </a:lnTo>
                <a:lnTo>
                  <a:pt x="375" y="270"/>
                </a:lnTo>
                <a:lnTo>
                  <a:pt x="380" y="273"/>
                </a:lnTo>
                <a:lnTo>
                  <a:pt x="386" y="275"/>
                </a:lnTo>
                <a:lnTo>
                  <a:pt x="392" y="278"/>
                </a:lnTo>
                <a:lnTo>
                  <a:pt x="399" y="280"/>
                </a:lnTo>
                <a:lnTo>
                  <a:pt x="405" y="283"/>
                </a:lnTo>
                <a:lnTo>
                  <a:pt x="412" y="285"/>
                </a:lnTo>
                <a:lnTo>
                  <a:pt x="420" y="287"/>
                </a:lnTo>
                <a:lnTo>
                  <a:pt x="427" y="289"/>
                </a:lnTo>
                <a:lnTo>
                  <a:pt x="434" y="291"/>
                </a:lnTo>
                <a:lnTo>
                  <a:pt x="442" y="292"/>
                </a:lnTo>
                <a:lnTo>
                  <a:pt x="450" y="294"/>
                </a:lnTo>
                <a:lnTo>
                  <a:pt x="458" y="295"/>
                </a:lnTo>
                <a:lnTo>
                  <a:pt x="466" y="296"/>
                </a:lnTo>
                <a:lnTo>
                  <a:pt x="474" y="297"/>
                </a:lnTo>
                <a:lnTo>
                  <a:pt x="482" y="298"/>
                </a:lnTo>
                <a:lnTo>
                  <a:pt x="490" y="299"/>
                </a:lnTo>
                <a:lnTo>
                  <a:pt x="498" y="300"/>
                </a:lnTo>
                <a:lnTo>
                  <a:pt x="505" y="300"/>
                </a:lnTo>
                <a:lnTo>
                  <a:pt x="513" y="301"/>
                </a:lnTo>
                <a:lnTo>
                  <a:pt x="521" y="301"/>
                </a:lnTo>
                <a:lnTo>
                  <a:pt x="528" y="302"/>
                </a:lnTo>
                <a:lnTo>
                  <a:pt x="536" y="302"/>
                </a:lnTo>
                <a:lnTo>
                  <a:pt x="543" y="302"/>
                </a:lnTo>
                <a:lnTo>
                  <a:pt x="549" y="302"/>
                </a:lnTo>
                <a:lnTo>
                  <a:pt x="556" y="302"/>
                </a:lnTo>
                <a:lnTo>
                  <a:pt x="562" y="303"/>
                </a:lnTo>
                <a:lnTo>
                  <a:pt x="568" y="303"/>
                </a:lnTo>
                <a:lnTo>
                  <a:pt x="574" y="303"/>
                </a:lnTo>
                <a:lnTo>
                  <a:pt x="574" y="303"/>
                </a:lnTo>
                <a:lnTo>
                  <a:pt x="566" y="297"/>
                </a:lnTo>
                <a:lnTo>
                  <a:pt x="561" y="293"/>
                </a:lnTo>
                <a:lnTo>
                  <a:pt x="559" y="291"/>
                </a:lnTo>
                <a:lnTo>
                  <a:pt x="560" y="287"/>
                </a:lnTo>
                <a:lnTo>
                  <a:pt x="564" y="283"/>
                </a:lnTo>
                <a:lnTo>
                  <a:pt x="571" y="276"/>
                </a:lnTo>
                <a:lnTo>
                  <a:pt x="571" y="276"/>
                </a:lnTo>
                <a:lnTo>
                  <a:pt x="569" y="274"/>
                </a:lnTo>
                <a:lnTo>
                  <a:pt x="567" y="273"/>
                </a:lnTo>
                <a:lnTo>
                  <a:pt x="565" y="270"/>
                </a:lnTo>
                <a:lnTo>
                  <a:pt x="565" y="270"/>
                </a:lnTo>
                <a:lnTo>
                  <a:pt x="562" y="273"/>
                </a:lnTo>
                <a:lnTo>
                  <a:pt x="559" y="276"/>
                </a:lnTo>
                <a:lnTo>
                  <a:pt x="555" y="279"/>
                </a:lnTo>
                <a:lnTo>
                  <a:pt x="551" y="282"/>
                </a:lnTo>
                <a:lnTo>
                  <a:pt x="546" y="284"/>
                </a:lnTo>
                <a:lnTo>
                  <a:pt x="540" y="286"/>
                </a:lnTo>
                <a:lnTo>
                  <a:pt x="534" y="287"/>
                </a:lnTo>
                <a:lnTo>
                  <a:pt x="527" y="288"/>
                </a:lnTo>
                <a:lnTo>
                  <a:pt x="521" y="288"/>
                </a:lnTo>
                <a:lnTo>
                  <a:pt x="513" y="288"/>
                </a:lnTo>
                <a:lnTo>
                  <a:pt x="506" y="288"/>
                </a:lnTo>
                <a:lnTo>
                  <a:pt x="498" y="288"/>
                </a:lnTo>
                <a:lnTo>
                  <a:pt x="490" y="287"/>
                </a:lnTo>
                <a:lnTo>
                  <a:pt x="482" y="286"/>
                </a:lnTo>
                <a:lnTo>
                  <a:pt x="474" y="284"/>
                </a:lnTo>
                <a:lnTo>
                  <a:pt x="466" y="283"/>
                </a:lnTo>
                <a:lnTo>
                  <a:pt x="458" y="281"/>
                </a:lnTo>
                <a:lnTo>
                  <a:pt x="451" y="279"/>
                </a:lnTo>
                <a:lnTo>
                  <a:pt x="443" y="277"/>
                </a:lnTo>
                <a:lnTo>
                  <a:pt x="435" y="275"/>
                </a:lnTo>
                <a:lnTo>
                  <a:pt x="428" y="273"/>
                </a:lnTo>
                <a:lnTo>
                  <a:pt x="421" y="271"/>
                </a:lnTo>
                <a:lnTo>
                  <a:pt x="414" y="268"/>
                </a:lnTo>
                <a:lnTo>
                  <a:pt x="408" y="266"/>
                </a:lnTo>
                <a:lnTo>
                  <a:pt x="402" y="263"/>
                </a:lnTo>
                <a:lnTo>
                  <a:pt x="397" y="260"/>
                </a:lnTo>
                <a:lnTo>
                  <a:pt x="392" y="258"/>
                </a:lnTo>
                <a:lnTo>
                  <a:pt x="388" y="255"/>
                </a:lnTo>
                <a:lnTo>
                  <a:pt x="385" y="252"/>
                </a:lnTo>
                <a:lnTo>
                  <a:pt x="382" y="250"/>
                </a:lnTo>
                <a:lnTo>
                  <a:pt x="382" y="250"/>
                </a:lnTo>
                <a:lnTo>
                  <a:pt x="371" y="239"/>
                </a:lnTo>
                <a:lnTo>
                  <a:pt x="363" y="230"/>
                </a:lnTo>
                <a:lnTo>
                  <a:pt x="356" y="221"/>
                </a:lnTo>
                <a:lnTo>
                  <a:pt x="350" y="215"/>
                </a:lnTo>
                <a:lnTo>
                  <a:pt x="347" y="210"/>
                </a:lnTo>
                <a:lnTo>
                  <a:pt x="345" y="207"/>
                </a:lnTo>
                <a:lnTo>
                  <a:pt x="344" y="206"/>
                </a:lnTo>
                <a:lnTo>
                  <a:pt x="344" y="206"/>
                </a:lnTo>
                <a:lnTo>
                  <a:pt x="344" y="198"/>
                </a:lnTo>
                <a:lnTo>
                  <a:pt x="343" y="190"/>
                </a:lnTo>
                <a:lnTo>
                  <a:pt x="343" y="183"/>
                </a:lnTo>
                <a:lnTo>
                  <a:pt x="343" y="175"/>
                </a:lnTo>
                <a:lnTo>
                  <a:pt x="342" y="167"/>
                </a:lnTo>
                <a:lnTo>
                  <a:pt x="342" y="160"/>
                </a:lnTo>
                <a:lnTo>
                  <a:pt x="342" y="152"/>
                </a:lnTo>
                <a:lnTo>
                  <a:pt x="341" y="145"/>
                </a:lnTo>
                <a:lnTo>
                  <a:pt x="341" y="137"/>
                </a:lnTo>
                <a:lnTo>
                  <a:pt x="341" y="129"/>
                </a:lnTo>
                <a:lnTo>
                  <a:pt x="341" y="122"/>
                </a:lnTo>
                <a:lnTo>
                  <a:pt x="340" y="114"/>
                </a:lnTo>
                <a:lnTo>
                  <a:pt x="340" y="106"/>
                </a:lnTo>
                <a:lnTo>
                  <a:pt x="340" y="99"/>
                </a:lnTo>
                <a:lnTo>
                  <a:pt x="339" y="91"/>
                </a:lnTo>
                <a:lnTo>
                  <a:pt x="339" y="83"/>
                </a:lnTo>
                <a:lnTo>
                  <a:pt x="339" y="76"/>
                </a:lnTo>
                <a:lnTo>
                  <a:pt x="339" y="68"/>
                </a:lnTo>
                <a:lnTo>
                  <a:pt x="338" y="61"/>
                </a:lnTo>
                <a:lnTo>
                  <a:pt x="338" y="53"/>
                </a:lnTo>
                <a:lnTo>
                  <a:pt x="338" y="45"/>
                </a:lnTo>
                <a:lnTo>
                  <a:pt x="338" y="38"/>
                </a:lnTo>
                <a:lnTo>
                  <a:pt x="338" y="30"/>
                </a:lnTo>
                <a:lnTo>
                  <a:pt x="337" y="22"/>
                </a:lnTo>
                <a:lnTo>
                  <a:pt x="337" y="15"/>
                </a:lnTo>
                <a:lnTo>
                  <a:pt x="337" y="15"/>
                </a:lnTo>
                <a:lnTo>
                  <a:pt x="329" y="13"/>
                </a:lnTo>
                <a:lnTo>
                  <a:pt x="320" y="11"/>
                </a:lnTo>
                <a:lnTo>
                  <a:pt x="312" y="9"/>
                </a:lnTo>
                <a:lnTo>
                  <a:pt x="304" y="8"/>
                </a:lnTo>
                <a:lnTo>
                  <a:pt x="296" y="6"/>
                </a:lnTo>
                <a:lnTo>
                  <a:pt x="288" y="4"/>
                </a:lnTo>
                <a:lnTo>
                  <a:pt x="280" y="2"/>
                </a:lnTo>
                <a:lnTo>
                  <a:pt x="271" y="0"/>
                </a:lnTo>
                <a:lnTo>
                  <a:pt x="271" y="0"/>
                </a:lnTo>
                <a:lnTo>
                  <a:pt x="272" y="1"/>
                </a:lnTo>
                <a:lnTo>
                  <a:pt x="272" y="3"/>
                </a:lnTo>
                <a:lnTo>
                  <a:pt x="272" y="6"/>
                </a:lnTo>
                <a:lnTo>
                  <a:pt x="272" y="11"/>
                </a:lnTo>
                <a:lnTo>
                  <a:pt x="272" y="16"/>
                </a:lnTo>
                <a:lnTo>
                  <a:pt x="272" y="23"/>
                </a:lnTo>
                <a:lnTo>
                  <a:pt x="273" y="30"/>
                </a:lnTo>
                <a:lnTo>
                  <a:pt x="273" y="38"/>
                </a:lnTo>
                <a:lnTo>
                  <a:pt x="273" y="47"/>
                </a:lnTo>
                <a:lnTo>
                  <a:pt x="274" y="56"/>
                </a:lnTo>
                <a:lnTo>
                  <a:pt x="274" y="66"/>
                </a:lnTo>
                <a:lnTo>
                  <a:pt x="274" y="76"/>
                </a:lnTo>
                <a:lnTo>
                  <a:pt x="274" y="86"/>
                </a:lnTo>
                <a:lnTo>
                  <a:pt x="275" y="97"/>
                </a:lnTo>
                <a:lnTo>
                  <a:pt x="275" y="107"/>
                </a:lnTo>
                <a:lnTo>
                  <a:pt x="275" y="118"/>
                </a:lnTo>
                <a:lnTo>
                  <a:pt x="275" y="128"/>
                </a:lnTo>
                <a:lnTo>
                  <a:pt x="275" y="139"/>
                </a:lnTo>
                <a:lnTo>
                  <a:pt x="276" y="148"/>
                </a:lnTo>
                <a:lnTo>
                  <a:pt x="276" y="158"/>
                </a:lnTo>
                <a:lnTo>
                  <a:pt x="276" y="167"/>
                </a:lnTo>
                <a:lnTo>
                  <a:pt x="275" y="175"/>
                </a:lnTo>
                <a:lnTo>
                  <a:pt x="275" y="182"/>
                </a:lnTo>
                <a:lnTo>
                  <a:pt x="275" y="189"/>
                </a:lnTo>
                <a:lnTo>
                  <a:pt x="275" y="195"/>
                </a:lnTo>
                <a:lnTo>
                  <a:pt x="274" y="200"/>
                </a:lnTo>
                <a:lnTo>
                  <a:pt x="274" y="203"/>
                </a:lnTo>
                <a:lnTo>
                  <a:pt x="273" y="206"/>
                </a:lnTo>
                <a:lnTo>
                  <a:pt x="273" y="206"/>
                </a:lnTo>
                <a:lnTo>
                  <a:pt x="273" y="206"/>
                </a:lnTo>
              </a:path>
            </a:pathLst>
          </a:custGeom>
          <a:solidFill>
            <a:srgbClr val="F6798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46" name="Freeform 50"/>
          <p:cNvSpPr>
            <a:spLocks/>
          </p:cNvSpPr>
          <p:nvPr/>
        </p:nvSpPr>
        <p:spPr bwMode="auto">
          <a:xfrm>
            <a:off x="5699126" y="3468688"/>
            <a:ext cx="1192213" cy="463550"/>
          </a:xfrm>
          <a:custGeom>
            <a:avLst/>
            <a:gdLst/>
            <a:ahLst/>
            <a:cxnLst>
              <a:cxn ang="0">
                <a:pos x="209" y="101"/>
              </a:cxn>
              <a:cxn ang="0">
                <a:pos x="232" y="128"/>
              </a:cxn>
              <a:cxn ang="0">
                <a:pos x="256" y="154"/>
              </a:cxn>
              <a:cxn ang="0">
                <a:pos x="283" y="179"/>
              </a:cxn>
              <a:cxn ang="0">
                <a:pos x="311" y="201"/>
              </a:cxn>
              <a:cxn ang="0">
                <a:pos x="342" y="218"/>
              </a:cxn>
              <a:cxn ang="0">
                <a:pos x="375" y="227"/>
              </a:cxn>
              <a:cxn ang="0">
                <a:pos x="405" y="231"/>
              </a:cxn>
              <a:cxn ang="0">
                <a:pos x="441" y="230"/>
              </a:cxn>
              <a:cxn ang="0">
                <a:pos x="475" y="224"/>
              </a:cxn>
              <a:cxn ang="0">
                <a:pos x="507" y="213"/>
              </a:cxn>
              <a:cxn ang="0">
                <a:pos x="538" y="199"/>
              </a:cxn>
              <a:cxn ang="0">
                <a:pos x="568" y="182"/>
              </a:cxn>
              <a:cxn ang="0">
                <a:pos x="598" y="162"/>
              </a:cxn>
              <a:cxn ang="0">
                <a:pos x="628" y="141"/>
              </a:cxn>
              <a:cxn ang="0">
                <a:pos x="621" y="152"/>
              </a:cxn>
              <a:cxn ang="0">
                <a:pos x="636" y="155"/>
              </a:cxn>
              <a:cxn ang="0">
                <a:pos x="630" y="164"/>
              </a:cxn>
              <a:cxn ang="0">
                <a:pos x="604" y="171"/>
              </a:cxn>
              <a:cxn ang="0">
                <a:pos x="574" y="192"/>
              </a:cxn>
              <a:cxn ang="0">
                <a:pos x="543" y="211"/>
              </a:cxn>
              <a:cxn ang="0">
                <a:pos x="511" y="228"/>
              </a:cxn>
              <a:cxn ang="0">
                <a:pos x="477" y="239"/>
              </a:cxn>
              <a:cxn ang="0">
                <a:pos x="442" y="245"/>
              </a:cxn>
              <a:cxn ang="0">
                <a:pos x="411" y="245"/>
              </a:cxn>
              <a:cxn ang="0">
                <a:pos x="368" y="239"/>
              </a:cxn>
              <a:cxn ang="0">
                <a:pos x="329" y="226"/>
              </a:cxn>
              <a:cxn ang="0">
                <a:pos x="298" y="210"/>
              </a:cxn>
              <a:cxn ang="0">
                <a:pos x="281" y="197"/>
              </a:cxn>
              <a:cxn ang="0">
                <a:pos x="252" y="168"/>
              </a:cxn>
              <a:cxn ang="0">
                <a:pos x="219" y="134"/>
              </a:cxn>
              <a:cxn ang="0">
                <a:pos x="195" y="108"/>
              </a:cxn>
              <a:cxn ang="0">
                <a:pos x="182" y="96"/>
              </a:cxn>
              <a:cxn ang="0">
                <a:pos x="142" y="96"/>
              </a:cxn>
              <a:cxn ang="0">
                <a:pos x="111" y="108"/>
              </a:cxn>
              <a:cxn ang="0">
                <a:pos x="70" y="123"/>
              </a:cxn>
              <a:cxn ang="0">
                <a:pos x="41" y="138"/>
              </a:cxn>
              <a:cxn ang="0">
                <a:pos x="8" y="169"/>
              </a:cxn>
              <a:cxn ang="0">
                <a:pos x="11" y="162"/>
              </a:cxn>
              <a:cxn ang="0">
                <a:pos x="30" y="134"/>
              </a:cxn>
              <a:cxn ang="0">
                <a:pos x="15" y="124"/>
              </a:cxn>
              <a:cxn ang="0">
                <a:pos x="52" y="121"/>
              </a:cxn>
              <a:cxn ang="0">
                <a:pos x="88" y="110"/>
              </a:cxn>
              <a:cxn ang="0">
                <a:pos x="94" y="93"/>
              </a:cxn>
              <a:cxn ang="0">
                <a:pos x="64" y="88"/>
              </a:cxn>
              <a:cxn ang="0">
                <a:pos x="54" y="86"/>
              </a:cxn>
              <a:cxn ang="0">
                <a:pos x="75" y="55"/>
              </a:cxn>
              <a:cxn ang="0">
                <a:pos x="84" y="69"/>
              </a:cxn>
              <a:cxn ang="0">
                <a:pos x="109" y="99"/>
              </a:cxn>
              <a:cxn ang="0">
                <a:pos x="139" y="84"/>
              </a:cxn>
              <a:cxn ang="0">
                <a:pos x="171" y="78"/>
              </a:cxn>
              <a:cxn ang="0">
                <a:pos x="166" y="68"/>
              </a:cxn>
              <a:cxn ang="0">
                <a:pos x="130" y="63"/>
              </a:cxn>
              <a:cxn ang="0">
                <a:pos x="107" y="37"/>
              </a:cxn>
              <a:cxn ang="0">
                <a:pos x="135" y="54"/>
              </a:cxn>
              <a:cxn ang="0">
                <a:pos x="149" y="38"/>
              </a:cxn>
              <a:cxn ang="0">
                <a:pos x="162" y="55"/>
              </a:cxn>
              <a:cxn ang="0">
                <a:pos x="182" y="54"/>
              </a:cxn>
              <a:cxn ang="0">
                <a:pos x="198" y="15"/>
              </a:cxn>
              <a:cxn ang="0">
                <a:pos x="202" y="16"/>
              </a:cxn>
              <a:cxn ang="0">
                <a:pos x="196" y="57"/>
              </a:cxn>
              <a:cxn ang="0">
                <a:pos x="192" y="81"/>
              </a:cxn>
            </a:cxnLst>
            <a:rect l="0" t="0" r="r" b="b"/>
            <a:pathLst>
              <a:path w="638" h="247">
                <a:moveTo>
                  <a:pt x="192" y="81"/>
                </a:moveTo>
                <a:lnTo>
                  <a:pt x="197" y="86"/>
                </a:lnTo>
                <a:lnTo>
                  <a:pt x="201" y="91"/>
                </a:lnTo>
                <a:lnTo>
                  <a:pt x="205" y="96"/>
                </a:lnTo>
                <a:lnTo>
                  <a:pt x="209" y="101"/>
                </a:lnTo>
                <a:lnTo>
                  <a:pt x="214" y="107"/>
                </a:lnTo>
                <a:lnTo>
                  <a:pt x="218" y="111"/>
                </a:lnTo>
                <a:lnTo>
                  <a:pt x="223" y="117"/>
                </a:lnTo>
                <a:lnTo>
                  <a:pt x="227" y="122"/>
                </a:lnTo>
                <a:lnTo>
                  <a:pt x="232" y="128"/>
                </a:lnTo>
                <a:lnTo>
                  <a:pt x="237" y="133"/>
                </a:lnTo>
                <a:lnTo>
                  <a:pt x="241" y="138"/>
                </a:lnTo>
                <a:lnTo>
                  <a:pt x="246" y="144"/>
                </a:lnTo>
                <a:lnTo>
                  <a:pt x="251" y="149"/>
                </a:lnTo>
                <a:lnTo>
                  <a:pt x="256" y="154"/>
                </a:lnTo>
                <a:lnTo>
                  <a:pt x="261" y="160"/>
                </a:lnTo>
                <a:lnTo>
                  <a:pt x="267" y="165"/>
                </a:lnTo>
                <a:lnTo>
                  <a:pt x="272" y="170"/>
                </a:lnTo>
                <a:lnTo>
                  <a:pt x="277" y="175"/>
                </a:lnTo>
                <a:lnTo>
                  <a:pt x="283" y="179"/>
                </a:lnTo>
                <a:lnTo>
                  <a:pt x="288" y="184"/>
                </a:lnTo>
                <a:lnTo>
                  <a:pt x="294" y="189"/>
                </a:lnTo>
                <a:lnTo>
                  <a:pt x="300" y="193"/>
                </a:lnTo>
                <a:lnTo>
                  <a:pt x="306" y="197"/>
                </a:lnTo>
                <a:lnTo>
                  <a:pt x="311" y="201"/>
                </a:lnTo>
                <a:lnTo>
                  <a:pt x="317" y="205"/>
                </a:lnTo>
                <a:lnTo>
                  <a:pt x="323" y="208"/>
                </a:lnTo>
                <a:lnTo>
                  <a:pt x="330" y="212"/>
                </a:lnTo>
                <a:lnTo>
                  <a:pt x="336" y="215"/>
                </a:lnTo>
                <a:lnTo>
                  <a:pt x="342" y="218"/>
                </a:lnTo>
                <a:lnTo>
                  <a:pt x="349" y="220"/>
                </a:lnTo>
                <a:lnTo>
                  <a:pt x="355" y="222"/>
                </a:lnTo>
                <a:lnTo>
                  <a:pt x="362" y="224"/>
                </a:lnTo>
                <a:lnTo>
                  <a:pt x="369" y="226"/>
                </a:lnTo>
                <a:lnTo>
                  <a:pt x="375" y="227"/>
                </a:lnTo>
                <a:lnTo>
                  <a:pt x="382" y="229"/>
                </a:lnTo>
                <a:lnTo>
                  <a:pt x="382" y="229"/>
                </a:lnTo>
                <a:lnTo>
                  <a:pt x="390" y="229"/>
                </a:lnTo>
                <a:lnTo>
                  <a:pt x="398" y="230"/>
                </a:lnTo>
                <a:lnTo>
                  <a:pt x="405" y="231"/>
                </a:lnTo>
                <a:lnTo>
                  <a:pt x="413" y="231"/>
                </a:lnTo>
                <a:lnTo>
                  <a:pt x="420" y="231"/>
                </a:lnTo>
                <a:lnTo>
                  <a:pt x="427" y="231"/>
                </a:lnTo>
                <a:lnTo>
                  <a:pt x="434" y="230"/>
                </a:lnTo>
                <a:lnTo>
                  <a:pt x="441" y="230"/>
                </a:lnTo>
                <a:lnTo>
                  <a:pt x="448" y="229"/>
                </a:lnTo>
                <a:lnTo>
                  <a:pt x="455" y="228"/>
                </a:lnTo>
                <a:lnTo>
                  <a:pt x="462" y="227"/>
                </a:lnTo>
                <a:lnTo>
                  <a:pt x="469" y="225"/>
                </a:lnTo>
                <a:lnTo>
                  <a:pt x="475" y="224"/>
                </a:lnTo>
                <a:lnTo>
                  <a:pt x="482" y="222"/>
                </a:lnTo>
                <a:lnTo>
                  <a:pt x="488" y="220"/>
                </a:lnTo>
                <a:lnTo>
                  <a:pt x="495" y="218"/>
                </a:lnTo>
                <a:lnTo>
                  <a:pt x="501" y="216"/>
                </a:lnTo>
                <a:lnTo>
                  <a:pt x="507" y="213"/>
                </a:lnTo>
                <a:lnTo>
                  <a:pt x="514" y="211"/>
                </a:lnTo>
                <a:lnTo>
                  <a:pt x="520" y="208"/>
                </a:lnTo>
                <a:lnTo>
                  <a:pt x="526" y="205"/>
                </a:lnTo>
                <a:lnTo>
                  <a:pt x="532" y="202"/>
                </a:lnTo>
                <a:lnTo>
                  <a:pt x="538" y="199"/>
                </a:lnTo>
                <a:lnTo>
                  <a:pt x="544" y="196"/>
                </a:lnTo>
                <a:lnTo>
                  <a:pt x="550" y="192"/>
                </a:lnTo>
                <a:lnTo>
                  <a:pt x="556" y="189"/>
                </a:lnTo>
                <a:lnTo>
                  <a:pt x="562" y="185"/>
                </a:lnTo>
                <a:lnTo>
                  <a:pt x="568" y="182"/>
                </a:lnTo>
                <a:lnTo>
                  <a:pt x="574" y="178"/>
                </a:lnTo>
                <a:lnTo>
                  <a:pt x="580" y="174"/>
                </a:lnTo>
                <a:lnTo>
                  <a:pt x="586" y="170"/>
                </a:lnTo>
                <a:lnTo>
                  <a:pt x="592" y="166"/>
                </a:lnTo>
                <a:lnTo>
                  <a:pt x="598" y="162"/>
                </a:lnTo>
                <a:lnTo>
                  <a:pt x="604" y="158"/>
                </a:lnTo>
                <a:lnTo>
                  <a:pt x="610" y="154"/>
                </a:lnTo>
                <a:lnTo>
                  <a:pt x="616" y="150"/>
                </a:lnTo>
                <a:lnTo>
                  <a:pt x="622" y="145"/>
                </a:lnTo>
                <a:lnTo>
                  <a:pt x="628" y="141"/>
                </a:lnTo>
                <a:lnTo>
                  <a:pt x="628" y="141"/>
                </a:lnTo>
                <a:lnTo>
                  <a:pt x="633" y="144"/>
                </a:lnTo>
                <a:lnTo>
                  <a:pt x="631" y="145"/>
                </a:lnTo>
                <a:lnTo>
                  <a:pt x="625" y="147"/>
                </a:lnTo>
                <a:lnTo>
                  <a:pt x="621" y="152"/>
                </a:lnTo>
                <a:lnTo>
                  <a:pt x="621" y="152"/>
                </a:lnTo>
                <a:lnTo>
                  <a:pt x="624" y="155"/>
                </a:lnTo>
                <a:lnTo>
                  <a:pt x="632" y="155"/>
                </a:lnTo>
                <a:lnTo>
                  <a:pt x="636" y="155"/>
                </a:lnTo>
                <a:lnTo>
                  <a:pt x="636" y="155"/>
                </a:lnTo>
                <a:lnTo>
                  <a:pt x="636" y="158"/>
                </a:lnTo>
                <a:lnTo>
                  <a:pt x="637" y="161"/>
                </a:lnTo>
                <a:lnTo>
                  <a:pt x="637" y="165"/>
                </a:lnTo>
                <a:lnTo>
                  <a:pt x="637" y="165"/>
                </a:lnTo>
                <a:lnTo>
                  <a:pt x="630" y="164"/>
                </a:lnTo>
                <a:lnTo>
                  <a:pt x="622" y="163"/>
                </a:lnTo>
                <a:lnTo>
                  <a:pt x="615" y="162"/>
                </a:lnTo>
                <a:lnTo>
                  <a:pt x="615" y="162"/>
                </a:lnTo>
                <a:lnTo>
                  <a:pt x="610" y="167"/>
                </a:lnTo>
                <a:lnTo>
                  <a:pt x="604" y="171"/>
                </a:lnTo>
                <a:lnTo>
                  <a:pt x="598" y="175"/>
                </a:lnTo>
                <a:lnTo>
                  <a:pt x="592" y="180"/>
                </a:lnTo>
                <a:lnTo>
                  <a:pt x="586" y="184"/>
                </a:lnTo>
                <a:lnTo>
                  <a:pt x="580" y="188"/>
                </a:lnTo>
                <a:lnTo>
                  <a:pt x="574" y="192"/>
                </a:lnTo>
                <a:lnTo>
                  <a:pt x="568" y="196"/>
                </a:lnTo>
                <a:lnTo>
                  <a:pt x="562" y="200"/>
                </a:lnTo>
                <a:lnTo>
                  <a:pt x="556" y="204"/>
                </a:lnTo>
                <a:lnTo>
                  <a:pt x="550" y="208"/>
                </a:lnTo>
                <a:lnTo>
                  <a:pt x="543" y="211"/>
                </a:lnTo>
                <a:lnTo>
                  <a:pt x="537" y="215"/>
                </a:lnTo>
                <a:lnTo>
                  <a:pt x="531" y="218"/>
                </a:lnTo>
                <a:lnTo>
                  <a:pt x="524" y="222"/>
                </a:lnTo>
                <a:lnTo>
                  <a:pt x="518" y="225"/>
                </a:lnTo>
                <a:lnTo>
                  <a:pt x="511" y="228"/>
                </a:lnTo>
                <a:lnTo>
                  <a:pt x="504" y="230"/>
                </a:lnTo>
                <a:lnTo>
                  <a:pt x="498" y="233"/>
                </a:lnTo>
                <a:lnTo>
                  <a:pt x="491" y="235"/>
                </a:lnTo>
                <a:lnTo>
                  <a:pt x="484" y="237"/>
                </a:lnTo>
                <a:lnTo>
                  <a:pt x="477" y="239"/>
                </a:lnTo>
                <a:lnTo>
                  <a:pt x="470" y="241"/>
                </a:lnTo>
                <a:lnTo>
                  <a:pt x="463" y="243"/>
                </a:lnTo>
                <a:lnTo>
                  <a:pt x="456" y="244"/>
                </a:lnTo>
                <a:lnTo>
                  <a:pt x="449" y="245"/>
                </a:lnTo>
                <a:lnTo>
                  <a:pt x="442" y="245"/>
                </a:lnTo>
                <a:lnTo>
                  <a:pt x="435" y="246"/>
                </a:lnTo>
                <a:lnTo>
                  <a:pt x="427" y="246"/>
                </a:lnTo>
                <a:lnTo>
                  <a:pt x="420" y="246"/>
                </a:lnTo>
                <a:lnTo>
                  <a:pt x="420" y="246"/>
                </a:lnTo>
                <a:lnTo>
                  <a:pt x="411" y="245"/>
                </a:lnTo>
                <a:lnTo>
                  <a:pt x="402" y="245"/>
                </a:lnTo>
                <a:lnTo>
                  <a:pt x="394" y="244"/>
                </a:lnTo>
                <a:lnTo>
                  <a:pt x="385" y="242"/>
                </a:lnTo>
                <a:lnTo>
                  <a:pt x="376" y="241"/>
                </a:lnTo>
                <a:lnTo>
                  <a:pt x="368" y="239"/>
                </a:lnTo>
                <a:lnTo>
                  <a:pt x="360" y="237"/>
                </a:lnTo>
                <a:lnTo>
                  <a:pt x="352" y="234"/>
                </a:lnTo>
                <a:lnTo>
                  <a:pt x="344" y="232"/>
                </a:lnTo>
                <a:lnTo>
                  <a:pt x="336" y="229"/>
                </a:lnTo>
                <a:lnTo>
                  <a:pt x="329" y="226"/>
                </a:lnTo>
                <a:lnTo>
                  <a:pt x="322" y="223"/>
                </a:lnTo>
                <a:lnTo>
                  <a:pt x="316" y="220"/>
                </a:lnTo>
                <a:lnTo>
                  <a:pt x="310" y="217"/>
                </a:lnTo>
                <a:lnTo>
                  <a:pt x="304" y="214"/>
                </a:lnTo>
                <a:lnTo>
                  <a:pt x="298" y="210"/>
                </a:lnTo>
                <a:lnTo>
                  <a:pt x="294" y="207"/>
                </a:lnTo>
                <a:lnTo>
                  <a:pt x="289" y="204"/>
                </a:lnTo>
                <a:lnTo>
                  <a:pt x="286" y="201"/>
                </a:lnTo>
                <a:lnTo>
                  <a:pt x="286" y="201"/>
                </a:lnTo>
                <a:lnTo>
                  <a:pt x="281" y="197"/>
                </a:lnTo>
                <a:lnTo>
                  <a:pt x="276" y="192"/>
                </a:lnTo>
                <a:lnTo>
                  <a:pt x="271" y="187"/>
                </a:lnTo>
                <a:lnTo>
                  <a:pt x="265" y="181"/>
                </a:lnTo>
                <a:lnTo>
                  <a:pt x="259" y="175"/>
                </a:lnTo>
                <a:lnTo>
                  <a:pt x="252" y="168"/>
                </a:lnTo>
                <a:lnTo>
                  <a:pt x="245" y="161"/>
                </a:lnTo>
                <a:lnTo>
                  <a:pt x="239" y="154"/>
                </a:lnTo>
                <a:lnTo>
                  <a:pt x="232" y="147"/>
                </a:lnTo>
                <a:lnTo>
                  <a:pt x="226" y="141"/>
                </a:lnTo>
                <a:lnTo>
                  <a:pt x="219" y="134"/>
                </a:lnTo>
                <a:lnTo>
                  <a:pt x="213" y="127"/>
                </a:lnTo>
                <a:lnTo>
                  <a:pt x="208" y="122"/>
                </a:lnTo>
                <a:lnTo>
                  <a:pt x="203" y="116"/>
                </a:lnTo>
                <a:lnTo>
                  <a:pt x="198" y="111"/>
                </a:lnTo>
                <a:lnTo>
                  <a:pt x="195" y="108"/>
                </a:lnTo>
                <a:lnTo>
                  <a:pt x="192" y="105"/>
                </a:lnTo>
                <a:lnTo>
                  <a:pt x="190" y="103"/>
                </a:lnTo>
                <a:lnTo>
                  <a:pt x="190" y="103"/>
                </a:lnTo>
                <a:lnTo>
                  <a:pt x="186" y="99"/>
                </a:lnTo>
                <a:lnTo>
                  <a:pt x="182" y="96"/>
                </a:lnTo>
                <a:lnTo>
                  <a:pt x="177" y="93"/>
                </a:lnTo>
                <a:lnTo>
                  <a:pt x="171" y="91"/>
                </a:lnTo>
                <a:lnTo>
                  <a:pt x="164" y="91"/>
                </a:lnTo>
                <a:lnTo>
                  <a:pt x="154" y="93"/>
                </a:lnTo>
                <a:lnTo>
                  <a:pt x="142" y="96"/>
                </a:lnTo>
                <a:lnTo>
                  <a:pt x="142" y="96"/>
                </a:lnTo>
                <a:lnTo>
                  <a:pt x="136" y="99"/>
                </a:lnTo>
                <a:lnTo>
                  <a:pt x="128" y="102"/>
                </a:lnTo>
                <a:lnTo>
                  <a:pt x="120" y="105"/>
                </a:lnTo>
                <a:lnTo>
                  <a:pt x="111" y="108"/>
                </a:lnTo>
                <a:lnTo>
                  <a:pt x="103" y="110"/>
                </a:lnTo>
                <a:lnTo>
                  <a:pt x="94" y="114"/>
                </a:lnTo>
                <a:lnTo>
                  <a:pt x="86" y="117"/>
                </a:lnTo>
                <a:lnTo>
                  <a:pt x="77" y="120"/>
                </a:lnTo>
                <a:lnTo>
                  <a:pt x="70" y="123"/>
                </a:lnTo>
                <a:lnTo>
                  <a:pt x="62" y="126"/>
                </a:lnTo>
                <a:lnTo>
                  <a:pt x="56" y="129"/>
                </a:lnTo>
                <a:lnTo>
                  <a:pt x="50" y="132"/>
                </a:lnTo>
                <a:lnTo>
                  <a:pt x="45" y="135"/>
                </a:lnTo>
                <a:lnTo>
                  <a:pt x="41" y="138"/>
                </a:lnTo>
                <a:lnTo>
                  <a:pt x="41" y="138"/>
                </a:lnTo>
                <a:lnTo>
                  <a:pt x="34" y="145"/>
                </a:lnTo>
                <a:lnTo>
                  <a:pt x="25" y="153"/>
                </a:lnTo>
                <a:lnTo>
                  <a:pt x="16" y="161"/>
                </a:lnTo>
                <a:lnTo>
                  <a:pt x="8" y="169"/>
                </a:lnTo>
                <a:lnTo>
                  <a:pt x="2" y="174"/>
                </a:lnTo>
                <a:lnTo>
                  <a:pt x="0" y="176"/>
                </a:lnTo>
                <a:lnTo>
                  <a:pt x="0" y="176"/>
                </a:lnTo>
                <a:lnTo>
                  <a:pt x="6" y="169"/>
                </a:lnTo>
                <a:lnTo>
                  <a:pt x="11" y="162"/>
                </a:lnTo>
                <a:lnTo>
                  <a:pt x="16" y="155"/>
                </a:lnTo>
                <a:lnTo>
                  <a:pt x="20" y="148"/>
                </a:lnTo>
                <a:lnTo>
                  <a:pt x="25" y="141"/>
                </a:lnTo>
                <a:lnTo>
                  <a:pt x="30" y="134"/>
                </a:lnTo>
                <a:lnTo>
                  <a:pt x="30" y="134"/>
                </a:lnTo>
                <a:lnTo>
                  <a:pt x="23" y="130"/>
                </a:lnTo>
                <a:lnTo>
                  <a:pt x="15" y="127"/>
                </a:lnTo>
                <a:lnTo>
                  <a:pt x="7" y="122"/>
                </a:lnTo>
                <a:lnTo>
                  <a:pt x="7" y="122"/>
                </a:lnTo>
                <a:lnTo>
                  <a:pt x="15" y="124"/>
                </a:lnTo>
                <a:lnTo>
                  <a:pt x="23" y="124"/>
                </a:lnTo>
                <a:lnTo>
                  <a:pt x="30" y="124"/>
                </a:lnTo>
                <a:lnTo>
                  <a:pt x="38" y="124"/>
                </a:lnTo>
                <a:lnTo>
                  <a:pt x="45" y="123"/>
                </a:lnTo>
                <a:lnTo>
                  <a:pt x="52" y="121"/>
                </a:lnTo>
                <a:lnTo>
                  <a:pt x="59" y="119"/>
                </a:lnTo>
                <a:lnTo>
                  <a:pt x="67" y="117"/>
                </a:lnTo>
                <a:lnTo>
                  <a:pt x="74" y="115"/>
                </a:lnTo>
                <a:lnTo>
                  <a:pt x="81" y="112"/>
                </a:lnTo>
                <a:lnTo>
                  <a:pt x="88" y="110"/>
                </a:lnTo>
                <a:lnTo>
                  <a:pt x="95" y="108"/>
                </a:lnTo>
                <a:lnTo>
                  <a:pt x="103" y="105"/>
                </a:lnTo>
                <a:lnTo>
                  <a:pt x="103" y="105"/>
                </a:lnTo>
                <a:lnTo>
                  <a:pt x="99" y="98"/>
                </a:lnTo>
                <a:lnTo>
                  <a:pt x="94" y="93"/>
                </a:lnTo>
                <a:lnTo>
                  <a:pt x="89" y="90"/>
                </a:lnTo>
                <a:lnTo>
                  <a:pt x="83" y="88"/>
                </a:lnTo>
                <a:lnTo>
                  <a:pt x="77" y="87"/>
                </a:lnTo>
                <a:lnTo>
                  <a:pt x="71" y="87"/>
                </a:lnTo>
                <a:lnTo>
                  <a:pt x="64" y="88"/>
                </a:lnTo>
                <a:lnTo>
                  <a:pt x="57" y="89"/>
                </a:lnTo>
                <a:lnTo>
                  <a:pt x="50" y="90"/>
                </a:lnTo>
                <a:lnTo>
                  <a:pt x="43" y="91"/>
                </a:lnTo>
                <a:lnTo>
                  <a:pt x="43" y="91"/>
                </a:lnTo>
                <a:lnTo>
                  <a:pt x="54" y="86"/>
                </a:lnTo>
                <a:lnTo>
                  <a:pt x="64" y="82"/>
                </a:lnTo>
                <a:lnTo>
                  <a:pt x="75" y="78"/>
                </a:lnTo>
                <a:lnTo>
                  <a:pt x="75" y="78"/>
                </a:lnTo>
                <a:lnTo>
                  <a:pt x="75" y="67"/>
                </a:lnTo>
                <a:lnTo>
                  <a:pt x="75" y="55"/>
                </a:lnTo>
                <a:lnTo>
                  <a:pt x="75" y="43"/>
                </a:lnTo>
                <a:lnTo>
                  <a:pt x="75" y="43"/>
                </a:lnTo>
                <a:lnTo>
                  <a:pt x="78" y="51"/>
                </a:lnTo>
                <a:lnTo>
                  <a:pt x="81" y="60"/>
                </a:lnTo>
                <a:lnTo>
                  <a:pt x="84" y="69"/>
                </a:lnTo>
                <a:lnTo>
                  <a:pt x="86" y="78"/>
                </a:lnTo>
                <a:lnTo>
                  <a:pt x="86" y="78"/>
                </a:lnTo>
                <a:lnTo>
                  <a:pt x="94" y="83"/>
                </a:lnTo>
                <a:lnTo>
                  <a:pt x="103" y="91"/>
                </a:lnTo>
                <a:lnTo>
                  <a:pt x="109" y="99"/>
                </a:lnTo>
                <a:lnTo>
                  <a:pt x="109" y="99"/>
                </a:lnTo>
                <a:lnTo>
                  <a:pt x="116" y="95"/>
                </a:lnTo>
                <a:lnTo>
                  <a:pt x="124" y="91"/>
                </a:lnTo>
                <a:lnTo>
                  <a:pt x="131" y="87"/>
                </a:lnTo>
                <a:lnTo>
                  <a:pt x="139" y="84"/>
                </a:lnTo>
                <a:lnTo>
                  <a:pt x="146" y="82"/>
                </a:lnTo>
                <a:lnTo>
                  <a:pt x="155" y="80"/>
                </a:lnTo>
                <a:lnTo>
                  <a:pt x="163" y="79"/>
                </a:lnTo>
                <a:lnTo>
                  <a:pt x="171" y="78"/>
                </a:lnTo>
                <a:lnTo>
                  <a:pt x="171" y="78"/>
                </a:lnTo>
                <a:lnTo>
                  <a:pt x="171" y="75"/>
                </a:lnTo>
                <a:lnTo>
                  <a:pt x="172" y="71"/>
                </a:lnTo>
                <a:lnTo>
                  <a:pt x="172" y="67"/>
                </a:lnTo>
                <a:lnTo>
                  <a:pt x="172" y="67"/>
                </a:lnTo>
                <a:lnTo>
                  <a:pt x="166" y="68"/>
                </a:lnTo>
                <a:lnTo>
                  <a:pt x="159" y="68"/>
                </a:lnTo>
                <a:lnTo>
                  <a:pt x="151" y="68"/>
                </a:lnTo>
                <a:lnTo>
                  <a:pt x="144" y="67"/>
                </a:lnTo>
                <a:lnTo>
                  <a:pt x="137" y="65"/>
                </a:lnTo>
                <a:lnTo>
                  <a:pt x="130" y="63"/>
                </a:lnTo>
                <a:lnTo>
                  <a:pt x="123" y="59"/>
                </a:lnTo>
                <a:lnTo>
                  <a:pt x="118" y="55"/>
                </a:lnTo>
                <a:lnTo>
                  <a:pt x="113" y="50"/>
                </a:lnTo>
                <a:lnTo>
                  <a:pt x="109" y="44"/>
                </a:lnTo>
                <a:lnTo>
                  <a:pt x="107" y="37"/>
                </a:lnTo>
                <a:lnTo>
                  <a:pt x="107" y="37"/>
                </a:lnTo>
                <a:lnTo>
                  <a:pt x="113" y="43"/>
                </a:lnTo>
                <a:lnTo>
                  <a:pt x="120" y="47"/>
                </a:lnTo>
                <a:lnTo>
                  <a:pt x="127" y="51"/>
                </a:lnTo>
                <a:lnTo>
                  <a:pt x="135" y="54"/>
                </a:lnTo>
                <a:lnTo>
                  <a:pt x="142" y="56"/>
                </a:lnTo>
                <a:lnTo>
                  <a:pt x="150" y="55"/>
                </a:lnTo>
                <a:lnTo>
                  <a:pt x="150" y="55"/>
                </a:lnTo>
                <a:lnTo>
                  <a:pt x="149" y="47"/>
                </a:lnTo>
                <a:lnTo>
                  <a:pt x="149" y="38"/>
                </a:lnTo>
                <a:lnTo>
                  <a:pt x="148" y="29"/>
                </a:lnTo>
                <a:lnTo>
                  <a:pt x="148" y="29"/>
                </a:lnTo>
                <a:lnTo>
                  <a:pt x="152" y="38"/>
                </a:lnTo>
                <a:lnTo>
                  <a:pt x="157" y="47"/>
                </a:lnTo>
                <a:lnTo>
                  <a:pt x="162" y="55"/>
                </a:lnTo>
                <a:lnTo>
                  <a:pt x="162" y="55"/>
                </a:lnTo>
                <a:lnTo>
                  <a:pt x="169" y="55"/>
                </a:lnTo>
                <a:lnTo>
                  <a:pt x="175" y="54"/>
                </a:lnTo>
                <a:lnTo>
                  <a:pt x="182" y="54"/>
                </a:lnTo>
                <a:lnTo>
                  <a:pt x="182" y="54"/>
                </a:lnTo>
                <a:lnTo>
                  <a:pt x="185" y="46"/>
                </a:lnTo>
                <a:lnTo>
                  <a:pt x="188" y="38"/>
                </a:lnTo>
                <a:lnTo>
                  <a:pt x="191" y="30"/>
                </a:lnTo>
                <a:lnTo>
                  <a:pt x="195" y="23"/>
                </a:lnTo>
                <a:lnTo>
                  <a:pt x="198" y="15"/>
                </a:lnTo>
                <a:lnTo>
                  <a:pt x="202" y="8"/>
                </a:lnTo>
                <a:lnTo>
                  <a:pt x="205" y="0"/>
                </a:lnTo>
                <a:lnTo>
                  <a:pt x="205" y="0"/>
                </a:lnTo>
                <a:lnTo>
                  <a:pt x="203" y="8"/>
                </a:lnTo>
                <a:lnTo>
                  <a:pt x="202" y="16"/>
                </a:lnTo>
                <a:lnTo>
                  <a:pt x="200" y="24"/>
                </a:lnTo>
                <a:lnTo>
                  <a:pt x="199" y="32"/>
                </a:lnTo>
                <a:lnTo>
                  <a:pt x="198" y="40"/>
                </a:lnTo>
                <a:lnTo>
                  <a:pt x="197" y="48"/>
                </a:lnTo>
                <a:lnTo>
                  <a:pt x="196" y="57"/>
                </a:lnTo>
                <a:lnTo>
                  <a:pt x="194" y="65"/>
                </a:lnTo>
                <a:lnTo>
                  <a:pt x="193" y="73"/>
                </a:lnTo>
                <a:lnTo>
                  <a:pt x="192" y="81"/>
                </a:lnTo>
                <a:lnTo>
                  <a:pt x="192" y="81"/>
                </a:lnTo>
                <a:lnTo>
                  <a:pt x="192" y="81"/>
                </a:lnTo>
              </a:path>
            </a:pathLst>
          </a:custGeom>
          <a:solidFill>
            <a:srgbClr val="715EFD"/>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47" name="Freeform 51"/>
          <p:cNvSpPr>
            <a:spLocks/>
          </p:cNvSpPr>
          <p:nvPr/>
        </p:nvSpPr>
        <p:spPr bwMode="auto">
          <a:xfrm>
            <a:off x="5846764" y="4111625"/>
            <a:ext cx="460375" cy="471488"/>
          </a:xfrm>
          <a:custGeom>
            <a:avLst/>
            <a:gdLst/>
            <a:ahLst/>
            <a:cxnLst>
              <a:cxn ang="0">
                <a:pos x="135" y="78"/>
              </a:cxn>
              <a:cxn ang="0">
                <a:pos x="107" y="91"/>
              </a:cxn>
              <a:cxn ang="0">
                <a:pos x="90" y="98"/>
              </a:cxn>
              <a:cxn ang="0">
                <a:pos x="88" y="98"/>
              </a:cxn>
              <a:cxn ang="0">
                <a:pos x="75" y="63"/>
              </a:cxn>
              <a:cxn ang="0">
                <a:pos x="67" y="35"/>
              </a:cxn>
              <a:cxn ang="0">
                <a:pos x="62" y="11"/>
              </a:cxn>
              <a:cxn ang="0">
                <a:pos x="59" y="10"/>
              </a:cxn>
              <a:cxn ang="0">
                <a:pos x="46" y="12"/>
              </a:cxn>
              <a:cxn ang="0">
                <a:pos x="48" y="39"/>
              </a:cxn>
              <a:cxn ang="0">
                <a:pos x="50" y="66"/>
              </a:cxn>
              <a:cxn ang="0">
                <a:pos x="38" y="73"/>
              </a:cxn>
              <a:cxn ang="0">
                <a:pos x="7" y="90"/>
              </a:cxn>
              <a:cxn ang="0">
                <a:pos x="9" y="91"/>
              </a:cxn>
              <a:cxn ang="0">
                <a:pos x="28" y="87"/>
              </a:cxn>
              <a:cxn ang="0">
                <a:pos x="55" y="75"/>
              </a:cxn>
              <a:cxn ang="0">
                <a:pos x="61" y="91"/>
              </a:cxn>
              <a:cxn ang="0">
                <a:pos x="59" y="99"/>
              </a:cxn>
              <a:cxn ang="0">
                <a:pos x="32" y="115"/>
              </a:cxn>
              <a:cxn ang="0">
                <a:pos x="7" y="117"/>
              </a:cxn>
              <a:cxn ang="0">
                <a:pos x="5" y="120"/>
              </a:cxn>
              <a:cxn ang="0">
                <a:pos x="21" y="129"/>
              </a:cxn>
              <a:cxn ang="0">
                <a:pos x="21" y="161"/>
              </a:cxn>
              <a:cxn ang="0">
                <a:pos x="24" y="161"/>
              </a:cxn>
              <a:cxn ang="0">
                <a:pos x="41" y="132"/>
              </a:cxn>
              <a:cxn ang="0">
                <a:pos x="54" y="115"/>
              </a:cxn>
              <a:cxn ang="0">
                <a:pos x="68" y="112"/>
              </a:cxn>
              <a:cxn ang="0">
                <a:pos x="82" y="132"/>
              </a:cxn>
              <a:cxn ang="0">
                <a:pos x="91" y="139"/>
              </a:cxn>
              <a:cxn ang="0">
                <a:pos x="107" y="163"/>
              </a:cxn>
              <a:cxn ang="0">
                <a:pos x="101" y="180"/>
              </a:cxn>
              <a:cxn ang="0">
                <a:pos x="88" y="204"/>
              </a:cxn>
              <a:cxn ang="0">
                <a:pos x="84" y="211"/>
              </a:cxn>
              <a:cxn ang="0">
                <a:pos x="66" y="245"/>
              </a:cxn>
              <a:cxn ang="0">
                <a:pos x="68" y="245"/>
              </a:cxn>
              <a:cxn ang="0">
                <a:pos x="91" y="217"/>
              </a:cxn>
              <a:cxn ang="0">
                <a:pos x="99" y="208"/>
              </a:cxn>
              <a:cxn ang="0">
                <a:pos x="125" y="179"/>
              </a:cxn>
              <a:cxn ang="0">
                <a:pos x="134" y="170"/>
              </a:cxn>
              <a:cxn ang="0">
                <a:pos x="123" y="155"/>
              </a:cxn>
              <a:cxn ang="0">
                <a:pos x="102" y="128"/>
              </a:cxn>
              <a:cxn ang="0">
                <a:pos x="91" y="113"/>
              </a:cxn>
              <a:cxn ang="0">
                <a:pos x="96" y="111"/>
              </a:cxn>
              <a:cxn ang="0">
                <a:pos x="119" y="103"/>
              </a:cxn>
              <a:cxn ang="0">
                <a:pos x="147" y="90"/>
              </a:cxn>
              <a:cxn ang="0">
                <a:pos x="171" y="76"/>
              </a:cxn>
              <a:cxn ang="0">
                <a:pos x="184" y="66"/>
              </a:cxn>
              <a:cxn ang="0">
                <a:pos x="208" y="45"/>
              </a:cxn>
              <a:cxn ang="0">
                <a:pos x="231" y="25"/>
              </a:cxn>
              <a:cxn ang="0">
                <a:pos x="244" y="13"/>
              </a:cxn>
              <a:cxn ang="0">
                <a:pos x="242" y="9"/>
              </a:cxn>
              <a:cxn ang="0">
                <a:pos x="234" y="0"/>
              </a:cxn>
              <a:cxn ang="0">
                <a:pos x="226" y="8"/>
              </a:cxn>
              <a:cxn ang="0">
                <a:pos x="207" y="25"/>
              </a:cxn>
              <a:cxn ang="0">
                <a:pos x="182" y="46"/>
              </a:cxn>
              <a:cxn ang="0">
                <a:pos x="159" y="63"/>
              </a:cxn>
              <a:cxn ang="0">
                <a:pos x="153" y="67"/>
              </a:cxn>
            </a:cxnLst>
            <a:rect l="0" t="0" r="r" b="b"/>
            <a:pathLst>
              <a:path w="246" h="251">
                <a:moveTo>
                  <a:pt x="153" y="67"/>
                </a:moveTo>
                <a:lnTo>
                  <a:pt x="144" y="72"/>
                </a:lnTo>
                <a:lnTo>
                  <a:pt x="135" y="78"/>
                </a:lnTo>
                <a:lnTo>
                  <a:pt x="125" y="82"/>
                </a:lnTo>
                <a:lnTo>
                  <a:pt x="116" y="87"/>
                </a:lnTo>
                <a:lnTo>
                  <a:pt x="107" y="91"/>
                </a:lnTo>
                <a:lnTo>
                  <a:pt x="100" y="94"/>
                </a:lnTo>
                <a:lnTo>
                  <a:pt x="94" y="97"/>
                </a:lnTo>
                <a:lnTo>
                  <a:pt x="90" y="98"/>
                </a:lnTo>
                <a:lnTo>
                  <a:pt x="89" y="99"/>
                </a:lnTo>
                <a:lnTo>
                  <a:pt x="89" y="99"/>
                </a:lnTo>
                <a:lnTo>
                  <a:pt x="88" y="98"/>
                </a:lnTo>
                <a:lnTo>
                  <a:pt x="85" y="93"/>
                </a:lnTo>
                <a:lnTo>
                  <a:pt x="80" y="82"/>
                </a:lnTo>
                <a:lnTo>
                  <a:pt x="75" y="63"/>
                </a:lnTo>
                <a:lnTo>
                  <a:pt x="75" y="63"/>
                </a:lnTo>
                <a:lnTo>
                  <a:pt x="71" y="48"/>
                </a:lnTo>
                <a:lnTo>
                  <a:pt x="67" y="35"/>
                </a:lnTo>
                <a:lnTo>
                  <a:pt x="65" y="24"/>
                </a:lnTo>
                <a:lnTo>
                  <a:pt x="63" y="16"/>
                </a:lnTo>
                <a:lnTo>
                  <a:pt x="62" y="11"/>
                </a:lnTo>
                <a:lnTo>
                  <a:pt x="62" y="9"/>
                </a:lnTo>
                <a:lnTo>
                  <a:pt x="62" y="9"/>
                </a:lnTo>
                <a:lnTo>
                  <a:pt x="59" y="10"/>
                </a:lnTo>
                <a:lnTo>
                  <a:pt x="51" y="11"/>
                </a:lnTo>
                <a:lnTo>
                  <a:pt x="46" y="12"/>
                </a:lnTo>
                <a:lnTo>
                  <a:pt x="46" y="12"/>
                </a:lnTo>
                <a:lnTo>
                  <a:pt x="47" y="16"/>
                </a:lnTo>
                <a:lnTo>
                  <a:pt x="47" y="26"/>
                </a:lnTo>
                <a:lnTo>
                  <a:pt x="48" y="39"/>
                </a:lnTo>
                <a:lnTo>
                  <a:pt x="49" y="52"/>
                </a:lnTo>
                <a:lnTo>
                  <a:pt x="50" y="62"/>
                </a:lnTo>
                <a:lnTo>
                  <a:pt x="50" y="66"/>
                </a:lnTo>
                <a:lnTo>
                  <a:pt x="50" y="66"/>
                </a:lnTo>
                <a:lnTo>
                  <a:pt x="47" y="68"/>
                </a:lnTo>
                <a:lnTo>
                  <a:pt x="38" y="73"/>
                </a:lnTo>
                <a:lnTo>
                  <a:pt x="27" y="79"/>
                </a:lnTo>
                <a:lnTo>
                  <a:pt x="15" y="85"/>
                </a:lnTo>
                <a:lnTo>
                  <a:pt x="7" y="90"/>
                </a:lnTo>
                <a:lnTo>
                  <a:pt x="3" y="92"/>
                </a:lnTo>
                <a:lnTo>
                  <a:pt x="3" y="92"/>
                </a:lnTo>
                <a:lnTo>
                  <a:pt x="9" y="91"/>
                </a:lnTo>
                <a:lnTo>
                  <a:pt x="21" y="88"/>
                </a:lnTo>
                <a:lnTo>
                  <a:pt x="28" y="87"/>
                </a:lnTo>
                <a:lnTo>
                  <a:pt x="28" y="87"/>
                </a:lnTo>
                <a:lnTo>
                  <a:pt x="35" y="84"/>
                </a:lnTo>
                <a:lnTo>
                  <a:pt x="48" y="78"/>
                </a:lnTo>
                <a:lnTo>
                  <a:pt x="55" y="75"/>
                </a:lnTo>
                <a:lnTo>
                  <a:pt x="55" y="75"/>
                </a:lnTo>
                <a:lnTo>
                  <a:pt x="57" y="81"/>
                </a:lnTo>
                <a:lnTo>
                  <a:pt x="61" y="91"/>
                </a:lnTo>
                <a:lnTo>
                  <a:pt x="62" y="96"/>
                </a:lnTo>
                <a:lnTo>
                  <a:pt x="62" y="96"/>
                </a:lnTo>
                <a:lnTo>
                  <a:pt x="59" y="99"/>
                </a:lnTo>
                <a:lnTo>
                  <a:pt x="50" y="105"/>
                </a:lnTo>
                <a:lnTo>
                  <a:pt x="39" y="111"/>
                </a:lnTo>
                <a:lnTo>
                  <a:pt x="32" y="115"/>
                </a:lnTo>
                <a:lnTo>
                  <a:pt x="32" y="115"/>
                </a:lnTo>
                <a:lnTo>
                  <a:pt x="22" y="117"/>
                </a:lnTo>
                <a:lnTo>
                  <a:pt x="7" y="117"/>
                </a:lnTo>
                <a:lnTo>
                  <a:pt x="0" y="117"/>
                </a:lnTo>
                <a:lnTo>
                  <a:pt x="0" y="117"/>
                </a:lnTo>
                <a:lnTo>
                  <a:pt x="5" y="120"/>
                </a:lnTo>
                <a:lnTo>
                  <a:pt x="16" y="126"/>
                </a:lnTo>
                <a:lnTo>
                  <a:pt x="21" y="129"/>
                </a:lnTo>
                <a:lnTo>
                  <a:pt x="21" y="129"/>
                </a:lnTo>
                <a:lnTo>
                  <a:pt x="21" y="135"/>
                </a:lnTo>
                <a:lnTo>
                  <a:pt x="21" y="148"/>
                </a:lnTo>
                <a:lnTo>
                  <a:pt x="21" y="161"/>
                </a:lnTo>
                <a:lnTo>
                  <a:pt x="21" y="167"/>
                </a:lnTo>
                <a:lnTo>
                  <a:pt x="21" y="167"/>
                </a:lnTo>
                <a:lnTo>
                  <a:pt x="24" y="161"/>
                </a:lnTo>
                <a:lnTo>
                  <a:pt x="31" y="149"/>
                </a:lnTo>
                <a:lnTo>
                  <a:pt x="38" y="138"/>
                </a:lnTo>
                <a:lnTo>
                  <a:pt x="41" y="132"/>
                </a:lnTo>
                <a:lnTo>
                  <a:pt x="41" y="132"/>
                </a:lnTo>
                <a:lnTo>
                  <a:pt x="45" y="126"/>
                </a:lnTo>
                <a:lnTo>
                  <a:pt x="54" y="115"/>
                </a:lnTo>
                <a:lnTo>
                  <a:pt x="62" y="108"/>
                </a:lnTo>
                <a:lnTo>
                  <a:pt x="62" y="108"/>
                </a:lnTo>
                <a:lnTo>
                  <a:pt x="68" y="112"/>
                </a:lnTo>
                <a:lnTo>
                  <a:pt x="75" y="120"/>
                </a:lnTo>
                <a:lnTo>
                  <a:pt x="80" y="128"/>
                </a:lnTo>
                <a:lnTo>
                  <a:pt x="82" y="132"/>
                </a:lnTo>
                <a:lnTo>
                  <a:pt x="82" y="132"/>
                </a:lnTo>
                <a:lnTo>
                  <a:pt x="85" y="134"/>
                </a:lnTo>
                <a:lnTo>
                  <a:pt x="91" y="139"/>
                </a:lnTo>
                <a:lnTo>
                  <a:pt x="98" y="146"/>
                </a:lnTo>
                <a:lnTo>
                  <a:pt x="104" y="154"/>
                </a:lnTo>
                <a:lnTo>
                  <a:pt x="107" y="163"/>
                </a:lnTo>
                <a:lnTo>
                  <a:pt x="107" y="163"/>
                </a:lnTo>
                <a:lnTo>
                  <a:pt x="105" y="171"/>
                </a:lnTo>
                <a:lnTo>
                  <a:pt x="101" y="180"/>
                </a:lnTo>
                <a:lnTo>
                  <a:pt x="96" y="190"/>
                </a:lnTo>
                <a:lnTo>
                  <a:pt x="91" y="198"/>
                </a:lnTo>
                <a:lnTo>
                  <a:pt x="88" y="204"/>
                </a:lnTo>
                <a:lnTo>
                  <a:pt x="86" y="206"/>
                </a:lnTo>
                <a:lnTo>
                  <a:pt x="86" y="206"/>
                </a:lnTo>
                <a:lnTo>
                  <a:pt x="84" y="211"/>
                </a:lnTo>
                <a:lnTo>
                  <a:pt x="78" y="222"/>
                </a:lnTo>
                <a:lnTo>
                  <a:pt x="72" y="234"/>
                </a:lnTo>
                <a:lnTo>
                  <a:pt x="66" y="245"/>
                </a:lnTo>
                <a:lnTo>
                  <a:pt x="64" y="250"/>
                </a:lnTo>
                <a:lnTo>
                  <a:pt x="64" y="250"/>
                </a:lnTo>
                <a:lnTo>
                  <a:pt x="68" y="245"/>
                </a:lnTo>
                <a:lnTo>
                  <a:pt x="78" y="233"/>
                </a:lnTo>
                <a:lnTo>
                  <a:pt x="87" y="222"/>
                </a:lnTo>
                <a:lnTo>
                  <a:pt x="91" y="217"/>
                </a:lnTo>
                <a:lnTo>
                  <a:pt x="91" y="217"/>
                </a:lnTo>
                <a:lnTo>
                  <a:pt x="93" y="215"/>
                </a:lnTo>
                <a:lnTo>
                  <a:pt x="99" y="208"/>
                </a:lnTo>
                <a:lnTo>
                  <a:pt x="108" y="199"/>
                </a:lnTo>
                <a:lnTo>
                  <a:pt x="117" y="188"/>
                </a:lnTo>
                <a:lnTo>
                  <a:pt x="125" y="179"/>
                </a:lnTo>
                <a:lnTo>
                  <a:pt x="131" y="172"/>
                </a:lnTo>
                <a:lnTo>
                  <a:pt x="134" y="170"/>
                </a:lnTo>
                <a:lnTo>
                  <a:pt x="134" y="170"/>
                </a:lnTo>
                <a:lnTo>
                  <a:pt x="132" y="168"/>
                </a:lnTo>
                <a:lnTo>
                  <a:pt x="128" y="163"/>
                </a:lnTo>
                <a:lnTo>
                  <a:pt x="123" y="155"/>
                </a:lnTo>
                <a:lnTo>
                  <a:pt x="116" y="146"/>
                </a:lnTo>
                <a:lnTo>
                  <a:pt x="109" y="137"/>
                </a:lnTo>
                <a:lnTo>
                  <a:pt x="102" y="128"/>
                </a:lnTo>
                <a:lnTo>
                  <a:pt x="96" y="120"/>
                </a:lnTo>
                <a:lnTo>
                  <a:pt x="93" y="115"/>
                </a:lnTo>
                <a:lnTo>
                  <a:pt x="91" y="113"/>
                </a:lnTo>
                <a:lnTo>
                  <a:pt x="91" y="113"/>
                </a:lnTo>
                <a:lnTo>
                  <a:pt x="92" y="112"/>
                </a:lnTo>
                <a:lnTo>
                  <a:pt x="96" y="111"/>
                </a:lnTo>
                <a:lnTo>
                  <a:pt x="102" y="109"/>
                </a:lnTo>
                <a:lnTo>
                  <a:pt x="110" y="106"/>
                </a:lnTo>
                <a:lnTo>
                  <a:pt x="119" y="103"/>
                </a:lnTo>
                <a:lnTo>
                  <a:pt x="128" y="99"/>
                </a:lnTo>
                <a:lnTo>
                  <a:pt x="138" y="94"/>
                </a:lnTo>
                <a:lnTo>
                  <a:pt x="147" y="90"/>
                </a:lnTo>
                <a:lnTo>
                  <a:pt x="156" y="85"/>
                </a:lnTo>
                <a:lnTo>
                  <a:pt x="164" y="81"/>
                </a:lnTo>
                <a:lnTo>
                  <a:pt x="171" y="76"/>
                </a:lnTo>
                <a:lnTo>
                  <a:pt x="171" y="76"/>
                </a:lnTo>
                <a:lnTo>
                  <a:pt x="177" y="71"/>
                </a:lnTo>
                <a:lnTo>
                  <a:pt x="184" y="66"/>
                </a:lnTo>
                <a:lnTo>
                  <a:pt x="191" y="59"/>
                </a:lnTo>
                <a:lnTo>
                  <a:pt x="199" y="52"/>
                </a:lnTo>
                <a:lnTo>
                  <a:pt x="208" y="45"/>
                </a:lnTo>
                <a:lnTo>
                  <a:pt x="216" y="38"/>
                </a:lnTo>
                <a:lnTo>
                  <a:pt x="224" y="31"/>
                </a:lnTo>
                <a:lnTo>
                  <a:pt x="231" y="25"/>
                </a:lnTo>
                <a:lnTo>
                  <a:pt x="237" y="20"/>
                </a:lnTo>
                <a:lnTo>
                  <a:pt x="241" y="15"/>
                </a:lnTo>
                <a:lnTo>
                  <a:pt x="244" y="13"/>
                </a:lnTo>
                <a:lnTo>
                  <a:pt x="245" y="12"/>
                </a:lnTo>
                <a:lnTo>
                  <a:pt x="245" y="12"/>
                </a:lnTo>
                <a:lnTo>
                  <a:pt x="242" y="9"/>
                </a:lnTo>
                <a:lnTo>
                  <a:pt x="237" y="3"/>
                </a:lnTo>
                <a:lnTo>
                  <a:pt x="234" y="0"/>
                </a:lnTo>
                <a:lnTo>
                  <a:pt x="234" y="0"/>
                </a:lnTo>
                <a:lnTo>
                  <a:pt x="233" y="1"/>
                </a:lnTo>
                <a:lnTo>
                  <a:pt x="230" y="4"/>
                </a:lnTo>
                <a:lnTo>
                  <a:pt x="226" y="8"/>
                </a:lnTo>
                <a:lnTo>
                  <a:pt x="220" y="13"/>
                </a:lnTo>
                <a:lnTo>
                  <a:pt x="214" y="18"/>
                </a:lnTo>
                <a:lnTo>
                  <a:pt x="207" y="25"/>
                </a:lnTo>
                <a:lnTo>
                  <a:pt x="199" y="32"/>
                </a:lnTo>
                <a:lnTo>
                  <a:pt x="191" y="39"/>
                </a:lnTo>
                <a:lnTo>
                  <a:pt x="182" y="46"/>
                </a:lnTo>
                <a:lnTo>
                  <a:pt x="174" y="52"/>
                </a:lnTo>
                <a:lnTo>
                  <a:pt x="166" y="58"/>
                </a:lnTo>
                <a:lnTo>
                  <a:pt x="159" y="63"/>
                </a:lnTo>
                <a:lnTo>
                  <a:pt x="153" y="67"/>
                </a:lnTo>
                <a:lnTo>
                  <a:pt x="153" y="67"/>
                </a:lnTo>
                <a:lnTo>
                  <a:pt x="153" y="67"/>
                </a:lnTo>
              </a:path>
            </a:pathLst>
          </a:custGeom>
          <a:solidFill>
            <a:srgbClr val="F6798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48" name="Freeform 52"/>
          <p:cNvSpPr>
            <a:spLocks/>
          </p:cNvSpPr>
          <p:nvPr/>
        </p:nvSpPr>
        <p:spPr bwMode="auto">
          <a:xfrm>
            <a:off x="5865814" y="3867150"/>
            <a:ext cx="998537" cy="598488"/>
          </a:xfrm>
          <a:custGeom>
            <a:avLst/>
            <a:gdLst/>
            <a:ahLst/>
            <a:cxnLst>
              <a:cxn ang="0">
                <a:pos x="157" y="104"/>
              </a:cxn>
              <a:cxn ang="0">
                <a:pos x="118" y="149"/>
              </a:cxn>
              <a:cxn ang="0">
                <a:pos x="98" y="170"/>
              </a:cxn>
              <a:cxn ang="0">
                <a:pos x="82" y="142"/>
              </a:cxn>
              <a:cxn ang="0">
                <a:pos x="60" y="133"/>
              </a:cxn>
              <a:cxn ang="0">
                <a:pos x="69" y="178"/>
              </a:cxn>
              <a:cxn ang="0">
                <a:pos x="22" y="177"/>
              </a:cxn>
              <a:cxn ang="0">
                <a:pos x="15" y="184"/>
              </a:cxn>
              <a:cxn ang="0">
                <a:pos x="50" y="190"/>
              </a:cxn>
              <a:cxn ang="0">
                <a:pos x="89" y="206"/>
              </a:cxn>
              <a:cxn ang="0">
                <a:pos x="87" y="244"/>
              </a:cxn>
              <a:cxn ang="0">
                <a:pos x="72" y="292"/>
              </a:cxn>
              <a:cxn ang="0">
                <a:pos x="51" y="308"/>
              </a:cxn>
              <a:cxn ang="0">
                <a:pos x="77" y="298"/>
              </a:cxn>
              <a:cxn ang="0">
                <a:pos x="79" y="319"/>
              </a:cxn>
              <a:cxn ang="0">
                <a:pos x="89" y="300"/>
              </a:cxn>
              <a:cxn ang="0">
                <a:pos x="98" y="247"/>
              </a:cxn>
              <a:cxn ang="0">
                <a:pos x="129" y="255"/>
              </a:cxn>
              <a:cxn ang="0">
                <a:pos x="116" y="289"/>
              </a:cxn>
              <a:cxn ang="0">
                <a:pos x="135" y="274"/>
              </a:cxn>
              <a:cxn ang="0">
                <a:pos x="160" y="282"/>
              </a:cxn>
              <a:cxn ang="0">
                <a:pos x="159" y="262"/>
              </a:cxn>
              <a:cxn ang="0">
                <a:pos x="122" y="219"/>
              </a:cxn>
              <a:cxn ang="0">
                <a:pos x="118" y="181"/>
              </a:cxn>
              <a:cxn ang="0">
                <a:pos x="148" y="143"/>
              </a:cxn>
              <a:cxn ang="0">
                <a:pos x="177" y="108"/>
              </a:cxn>
              <a:cxn ang="0">
                <a:pos x="198" y="85"/>
              </a:cxn>
              <a:cxn ang="0">
                <a:pos x="225" y="124"/>
              </a:cxn>
              <a:cxn ang="0">
                <a:pos x="252" y="161"/>
              </a:cxn>
              <a:cxn ang="0">
                <a:pos x="282" y="188"/>
              </a:cxn>
              <a:cxn ang="0">
                <a:pos x="322" y="217"/>
              </a:cxn>
              <a:cxn ang="0">
                <a:pos x="367" y="248"/>
              </a:cxn>
              <a:cxn ang="0">
                <a:pos x="384" y="269"/>
              </a:cxn>
              <a:cxn ang="0">
                <a:pos x="395" y="287"/>
              </a:cxn>
              <a:cxn ang="0">
                <a:pos x="398" y="243"/>
              </a:cxn>
              <a:cxn ang="0">
                <a:pos x="441" y="237"/>
              </a:cxn>
              <a:cxn ang="0">
                <a:pos x="486" y="256"/>
              </a:cxn>
              <a:cxn ang="0">
                <a:pos x="479" y="241"/>
              </a:cxn>
              <a:cxn ang="0">
                <a:pos x="471" y="235"/>
              </a:cxn>
              <a:cxn ang="0">
                <a:pos x="457" y="214"/>
              </a:cxn>
              <a:cxn ang="0">
                <a:pos x="483" y="196"/>
              </a:cxn>
              <a:cxn ang="0">
                <a:pos x="520" y="210"/>
              </a:cxn>
              <a:cxn ang="0">
                <a:pos x="518" y="190"/>
              </a:cxn>
              <a:cxn ang="0">
                <a:pos x="501" y="191"/>
              </a:cxn>
              <a:cxn ang="0">
                <a:pos x="480" y="182"/>
              </a:cxn>
              <a:cxn ang="0">
                <a:pos x="515" y="164"/>
              </a:cxn>
              <a:cxn ang="0">
                <a:pos x="529" y="158"/>
              </a:cxn>
              <a:cxn ang="0">
                <a:pos x="523" y="139"/>
              </a:cxn>
              <a:cxn ang="0">
                <a:pos x="502" y="157"/>
              </a:cxn>
              <a:cxn ang="0">
                <a:pos x="480" y="147"/>
              </a:cxn>
              <a:cxn ang="0">
                <a:pos x="466" y="148"/>
              </a:cxn>
              <a:cxn ang="0">
                <a:pos x="460" y="188"/>
              </a:cxn>
              <a:cxn ang="0">
                <a:pos x="427" y="212"/>
              </a:cxn>
              <a:cxn ang="0">
                <a:pos x="391" y="225"/>
              </a:cxn>
              <a:cxn ang="0">
                <a:pos x="354" y="214"/>
              </a:cxn>
              <a:cxn ang="0">
                <a:pos x="319" y="193"/>
              </a:cxn>
              <a:cxn ang="0">
                <a:pos x="285" y="165"/>
              </a:cxn>
              <a:cxn ang="0">
                <a:pos x="255" y="130"/>
              </a:cxn>
              <a:cxn ang="0">
                <a:pos x="233" y="86"/>
              </a:cxn>
              <a:cxn ang="0">
                <a:pos x="217" y="33"/>
              </a:cxn>
              <a:cxn ang="0">
                <a:pos x="213" y="9"/>
              </a:cxn>
              <a:cxn ang="0">
                <a:pos x="192" y="1"/>
              </a:cxn>
              <a:cxn ang="0">
                <a:pos x="189" y="49"/>
              </a:cxn>
            </a:cxnLst>
            <a:rect l="0" t="0" r="r" b="b"/>
            <a:pathLst>
              <a:path w="534" h="320">
                <a:moveTo>
                  <a:pt x="181" y="70"/>
                </a:moveTo>
                <a:lnTo>
                  <a:pt x="178" y="76"/>
                </a:lnTo>
                <a:lnTo>
                  <a:pt x="173" y="82"/>
                </a:lnTo>
                <a:lnTo>
                  <a:pt x="168" y="89"/>
                </a:lnTo>
                <a:lnTo>
                  <a:pt x="163" y="97"/>
                </a:lnTo>
                <a:lnTo>
                  <a:pt x="157" y="104"/>
                </a:lnTo>
                <a:lnTo>
                  <a:pt x="150" y="112"/>
                </a:lnTo>
                <a:lnTo>
                  <a:pt x="144" y="120"/>
                </a:lnTo>
                <a:lnTo>
                  <a:pt x="137" y="128"/>
                </a:lnTo>
                <a:lnTo>
                  <a:pt x="130" y="135"/>
                </a:lnTo>
                <a:lnTo>
                  <a:pt x="124" y="142"/>
                </a:lnTo>
                <a:lnTo>
                  <a:pt x="118" y="149"/>
                </a:lnTo>
                <a:lnTo>
                  <a:pt x="113" y="155"/>
                </a:lnTo>
                <a:lnTo>
                  <a:pt x="108" y="160"/>
                </a:lnTo>
                <a:lnTo>
                  <a:pt x="104" y="164"/>
                </a:lnTo>
                <a:lnTo>
                  <a:pt x="101" y="168"/>
                </a:lnTo>
                <a:lnTo>
                  <a:pt x="99" y="170"/>
                </a:lnTo>
                <a:lnTo>
                  <a:pt x="98" y="170"/>
                </a:lnTo>
                <a:lnTo>
                  <a:pt x="98" y="170"/>
                </a:lnTo>
                <a:lnTo>
                  <a:pt x="95" y="169"/>
                </a:lnTo>
                <a:lnTo>
                  <a:pt x="87" y="164"/>
                </a:lnTo>
                <a:lnTo>
                  <a:pt x="83" y="155"/>
                </a:lnTo>
                <a:lnTo>
                  <a:pt x="83" y="155"/>
                </a:lnTo>
                <a:lnTo>
                  <a:pt x="82" y="142"/>
                </a:lnTo>
                <a:lnTo>
                  <a:pt x="80" y="131"/>
                </a:lnTo>
                <a:lnTo>
                  <a:pt x="79" y="126"/>
                </a:lnTo>
                <a:lnTo>
                  <a:pt x="79" y="126"/>
                </a:lnTo>
                <a:lnTo>
                  <a:pt x="74" y="128"/>
                </a:lnTo>
                <a:lnTo>
                  <a:pt x="65" y="132"/>
                </a:lnTo>
                <a:lnTo>
                  <a:pt x="60" y="133"/>
                </a:lnTo>
                <a:lnTo>
                  <a:pt x="60" y="133"/>
                </a:lnTo>
                <a:lnTo>
                  <a:pt x="61" y="138"/>
                </a:lnTo>
                <a:lnTo>
                  <a:pt x="63" y="149"/>
                </a:lnTo>
                <a:lnTo>
                  <a:pt x="66" y="162"/>
                </a:lnTo>
                <a:lnTo>
                  <a:pt x="68" y="173"/>
                </a:lnTo>
                <a:lnTo>
                  <a:pt x="69" y="178"/>
                </a:lnTo>
                <a:lnTo>
                  <a:pt x="69" y="178"/>
                </a:lnTo>
                <a:lnTo>
                  <a:pt x="66" y="178"/>
                </a:lnTo>
                <a:lnTo>
                  <a:pt x="58" y="177"/>
                </a:lnTo>
                <a:lnTo>
                  <a:pt x="48" y="177"/>
                </a:lnTo>
                <a:lnTo>
                  <a:pt x="35" y="177"/>
                </a:lnTo>
                <a:lnTo>
                  <a:pt x="22" y="177"/>
                </a:lnTo>
                <a:lnTo>
                  <a:pt x="11" y="177"/>
                </a:lnTo>
                <a:lnTo>
                  <a:pt x="3" y="177"/>
                </a:lnTo>
                <a:lnTo>
                  <a:pt x="0" y="177"/>
                </a:lnTo>
                <a:lnTo>
                  <a:pt x="0" y="177"/>
                </a:lnTo>
                <a:lnTo>
                  <a:pt x="5" y="180"/>
                </a:lnTo>
                <a:lnTo>
                  <a:pt x="15" y="184"/>
                </a:lnTo>
                <a:lnTo>
                  <a:pt x="20" y="187"/>
                </a:lnTo>
                <a:lnTo>
                  <a:pt x="20" y="187"/>
                </a:lnTo>
                <a:lnTo>
                  <a:pt x="22" y="187"/>
                </a:lnTo>
                <a:lnTo>
                  <a:pt x="29" y="187"/>
                </a:lnTo>
                <a:lnTo>
                  <a:pt x="38" y="188"/>
                </a:lnTo>
                <a:lnTo>
                  <a:pt x="50" y="190"/>
                </a:lnTo>
                <a:lnTo>
                  <a:pt x="60" y="191"/>
                </a:lnTo>
                <a:lnTo>
                  <a:pt x="69" y="192"/>
                </a:lnTo>
                <a:lnTo>
                  <a:pt x="77" y="194"/>
                </a:lnTo>
                <a:lnTo>
                  <a:pt x="77" y="194"/>
                </a:lnTo>
                <a:lnTo>
                  <a:pt x="85" y="199"/>
                </a:lnTo>
                <a:lnTo>
                  <a:pt x="89" y="206"/>
                </a:lnTo>
                <a:lnTo>
                  <a:pt x="91" y="214"/>
                </a:lnTo>
                <a:lnTo>
                  <a:pt x="92" y="221"/>
                </a:lnTo>
                <a:lnTo>
                  <a:pt x="92" y="221"/>
                </a:lnTo>
                <a:lnTo>
                  <a:pt x="91" y="226"/>
                </a:lnTo>
                <a:lnTo>
                  <a:pt x="89" y="234"/>
                </a:lnTo>
                <a:lnTo>
                  <a:pt x="87" y="244"/>
                </a:lnTo>
                <a:lnTo>
                  <a:pt x="84" y="254"/>
                </a:lnTo>
                <a:lnTo>
                  <a:pt x="80" y="265"/>
                </a:lnTo>
                <a:lnTo>
                  <a:pt x="77" y="275"/>
                </a:lnTo>
                <a:lnTo>
                  <a:pt x="75" y="284"/>
                </a:lnTo>
                <a:lnTo>
                  <a:pt x="73" y="290"/>
                </a:lnTo>
                <a:lnTo>
                  <a:pt x="72" y="292"/>
                </a:lnTo>
                <a:lnTo>
                  <a:pt x="72" y="292"/>
                </a:lnTo>
                <a:lnTo>
                  <a:pt x="66" y="296"/>
                </a:lnTo>
                <a:lnTo>
                  <a:pt x="53" y="303"/>
                </a:lnTo>
                <a:lnTo>
                  <a:pt x="47" y="307"/>
                </a:lnTo>
                <a:lnTo>
                  <a:pt x="47" y="307"/>
                </a:lnTo>
                <a:lnTo>
                  <a:pt x="51" y="308"/>
                </a:lnTo>
                <a:lnTo>
                  <a:pt x="59" y="310"/>
                </a:lnTo>
                <a:lnTo>
                  <a:pt x="64" y="311"/>
                </a:lnTo>
                <a:lnTo>
                  <a:pt x="64" y="311"/>
                </a:lnTo>
                <a:lnTo>
                  <a:pt x="67" y="308"/>
                </a:lnTo>
                <a:lnTo>
                  <a:pt x="73" y="301"/>
                </a:lnTo>
                <a:lnTo>
                  <a:pt x="77" y="298"/>
                </a:lnTo>
                <a:lnTo>
                  <a:pt x="77" y="298"/>
                </a:lnTo>
                <a:lnTo>
                  <a:pt x="76" y="303"/>
                </a:lnTo>
                <a:lnTo>
                  <a:pt x="76" y="313"/>
                </a:lnTo>
                <a:lnTo>
                  <a:pt x="76" y="319"/>
                </a:lnTo>
                <a:lnTo>
                  <a:pt x="76" y="319"/>
                </a:lnTo>
                <a:lnTo>
                  <a:pt x="79" y="319"/>
                </a:lnTo>
                <a:lnTo>
                  <a:pt x="86" y="319"/>
                </a:lnTo>
                <a:lnTo>
                  <a:pt x="89" y="319"/>
                </a:lnTo>
                <a:lnTo>
                  <a:pt x="89" y="319"/>
                </a:lnTo>
                <a:lnTo>
                  <a:pt x="89" y="317"/>
                </a:lnTo>
                <a:lnTo>
                  <a:pt x="89" y="310"/>
                </a:lnTo>
                <a:lnTo>
                  <a:pt x="89" y="300"/>
                </a:lnTo>
                <a:lnTo>
                  <a:pt x="89" y="289"/>
                </a:lnTo>
                <a:lnTo>
                  <a:pt x="90" y="278"/>
                </a:lnTo>
                <a:lnTo>
                  <a:pt x="91" y="268"/>
                </a:lnTo>
                <a:lnTo>
                  <a:pt x="92" y="260"/>
                </a:lnTo>
                <a:lnTo>
                  <a:pt x="92" y="260"/>
                </a:lnTo>
                <a:lnTo>
                  <a:pt x="98" y="247"/>
                </a:lnTo>
                <a:lnTo>
                  <a:pt x="105" y="238"/>
                </a:lnTo>
                <a:lnTo>
                  <a:pt x="108" y="234"/>
                </a:lnTo>
                <a:lnTo>
                  <a:pt x="108" y="234"/>
                </a:lnTo>
                <a:lnTo>
                  <a:pt x="113" y="240"/>
                </a:lnTo>
                <a:lnTo>
                  <a:pt x="124" y="250"/>
                </a:lnTo>
                <a:lnTo>
                  <a:pt x="129" y="255"/>
                </a:lnTo>
                <a:lnTo>
                  <a:pt x="129" y="255"/>
                </a:lnTo>
                <a:lnTo>
                  <a:pt x="127" y="260"/>
                </a:lnTo>
                <a:lnTo>
                  <a:pt x="123" y="272"/>
                </a:lnTo>
                <a:lnTo>
                  <a:pt x="118" y="284"/>
                </a:lnTo>
                <a:lnTo>
                  <a:pt x="116" y="289"/>
                </a:lnTo>
                <a:lnTo>
                  <a:pt x="116" y="289"/>
                </a:lnTo>
                <a:lnTo>
                  <a:pt x="118" y="291"/>
                </a:lnTo>
                <a:lnTo>
                  <a:pt x="121" y="294"/>
                </a:lnTo>
                <a:lnTo>
                  <a:pt x="123" y="296"/>
                </a:lnTo>
                <a:lnTo>
                  <a:pt x="123" y="296"/>
                </a:lnTo>
                <a:lnTo>
                  <a:pt x="127" y="288"/>
                </a:lnTo>
                <a:lnTo>
                  <a:pt x="135" y="274"/>
                </a:lnTo>
                <a:lnTo>
                  <a:pt x="139" y="267"/>
                </a:lnTo>
                <a:lnTo>
                  <a:pt x="139" y="267"/>
                </a:lnTo>
                <a:lnTo>
                  <a:pt x="145" y="271"/>
                </a:lnTo>
                <a:lnTo>
                  <a:pt x="155" y="278"/>
                </a:lnTo>
                <a:lnTo>
                  <a:pt x="160" y="282"/>
                </a:lnTo>
                <a:lnTo>
                  <a:pt x="160" y="282"/>
                </a:lnTo>
                <a:lnTo>
                  <a:pt x="161" y="278"/>
                </a:lnTo>
                <a:lnTo>
                  <a:pt x="162" y="271"/>
                </a:lnTo>
                <a:lnTo>
                  <a:pt x="163" y="267"/>
                </a:lnTo>
                <a:lnTo>
                  <a:pt x="163" y="267"/>
                </a:lnTo>
                <a:lnTo>
                  <a:pt x="162" y="265"/>
                </a:lnTo>
                <a:lnTo>
                  <a:pt x="159" y="262"/>
                </a:lnTo>
                <a:lnTo>
                  <a:pt x="154" y="257"/>
                </a:lnTo>
                <a:lnTo>
                  <a:pt x="148" y="251"/>
                </a:lnTo>
                <a:lnTo>
                  <a:pt x="141" y="244"/>
                </a:lnTo>
                <a:lnTo>
                  <a:pt x="134" y="236"/>
                </a:lnTo>
                <a:lnTo>
                  <a:pt x="128" y="227"/>
                </a:lnTo>
                <a:lnTo>
                  <a:pt x="122" y="219"/>
                </a:lnTo>
                <a:lnTo>
                  <a:pt x="117" y="211"/>
                </a:lnTo>
                <a:lnTo>
                  <a:pt x="114" y="204"/>
                </a:lnTo>
                <a:lnTo>
                  <a:pt x="113" y="198"/>
                </a:lnTo>
                <a:lnTo>
                  <a:pt x="113" y="198"/>
                </a:lnTo>
                <a:lnTo>
                  <a:pt x="114" y="190"/>
                </a:lnTo>
                <a:lnTo>
                  <a:pt x="118" y="181"/>
                </a:lnTo>
                <a:lnTo>
                  <a:pt x="124" y="172"/>
                </a:lnTo>
                <a:lnTo>
                  <a:pt x="130" y="163"/>
                </a:lnTo>
                <a:lnTo>
                  <a:pt x="137" y="155"/>
                </a:lnTo>
                <a:lnTo>
                  <a:pt x="142" y="149"/>
                </a:lnTo>
                <a:lnTo>
                  <a:pt x="146" y="145"/>
                </a:lnTo>
                <a:lnTo>
                  <a:pt x="148" y="143"/>
                </a:lnTo>
                <a:lnTo>
                  <a:pt x="148" y="143"/>
                </a:lnTo>
                <a:lnTo>
                  <a:pt x="149" y="141"/>
                </a:lnTo>
                <a:lnTo>
                  <a:pt x="154" y="136"/>
                </a:lnTo>
                <a:lnTo>
                  <a:pt x="161" y="128"/>
                </a:lnTo>
                <a:lnTo>
                  <a:pt x="168" y="118"/>
                </a:lnTo>
                <a:lnTo>
                  <a:pt x="177" y="108"/>
                </a:lnTo>
                <a:lnTo>
                  <a:pt x="185" y="99"/>
                </a:lnTo>
                <a:lnTo>
                  <a:pt x="191" y="91"/>
                </a:lnTo>
                <a:lnTo>
                  <a:pt x="196" y="86"/>
                </a:lnTo>
                <a:lnTo>
                  <a:pt x="197" y="84"/>
                </a:lnTo>
                <a:lnTo>
                  <a:pt x="197" y="84"/>
                </a:lnTo>
                <a:lnTo>
                  <a:pt x="198" y="85"/>
                </a:lnTo>
                <a:lnTo>
                  <a:pt x="200" y="88"/>
                </a:lnTo>
                <a:lnTo>
                  <a:pt x="204" y="93"/>
                </a:lnTo>
                <a:lnTo>
                  <a:pt x="208" y="99"/>
                </a:lnTo>
                <a:lnTo>
                  <a:pt x="214" y="107"/>
                </a:lnTo>
                <a:lnTo>
                  <a:pt x="219" y="115"/>
                </a:lnTo>
                <a:lnTo>
                  <a:pt x="225" y="124"/>
                </a:lnTo>
                <a:lnTo>
                  <a:pt x="231" y="132"/>
                </a:lnTo>
                <a:lnTo>
                  <a:pt x="237" y="141"/>
                </a:lnTo>
                <a:lnTo>
                  <a:pt x="243" y="148"/>
                </a:lnTo>
                <a:lnTo>
                  <a:pt x="248" y="155"/>
                </a:lnTo>
                <a:lnTo>
                  <a:pt x="252" y="161"/>
                </a:lnTo>
                <a:lnTo>
                  <a:pt x="252" y="161"/>
                </a:lnTo>
                <a:lnTo>
                  <a:pt x="256" y="165"/>
                </a:lnTo>
                <a:lnTo>
                  <a:pt x="260" y="169"/>
                </a:lnTo>
                <a:lnTo>
                  <a:pt x="265" y="174"/>
                </a:lnTo>
                <a:lnTo>
                  <a:pt x="270" y="179"/>
                </a:lnTo>
                <a:lnTo>
                  <a:pt x="276" y="183"/>
                </a:lnTo>
                <a:lnTo>
                  <a:pt x="282" y="188"/>
                </a:lnTo>
                <a:lnTo>
                  <a:pt x="288" y="193"/>
                </a:lnTo>
                <a:lnTo>
                  <a:pt x="295" y="198"/>
                </a:lnTo>
                <a:lnTo>
                  <a:pt x="301" y="203"/>
                </a:lnTo>
                <a:lnTo>
                  <a:pt x="308" y="208"/>
                </a:lnTo>
                <a:lnTo>
                  <a:pt x="315" y="212"/>
                </a:lnTo>
                <a:lnTo>
                  <a:pt x="322" y="217"/>
                </a:lnTo>
                <a:lnTo>
                  <a:pt x="329" y="221"/>
                </a:lnTo>
                <a:lnTo>
                  <a:pt x="336" y="225"/>
                </a:lnTo>
                <a:lnTo>
                  <a:pt x="336" y="225"/>
                </a:lnTo>
                <a:lnTo>
                  <a:pt x="348" y="233"/>
                </a:lnTo>
                <a:lnTo>
                  <a:pt x="359" y="241"/>
                </a:lnTo>
                <a:lnTo>
                  <a:pt x="367" y="248"/>
                </a:lnTo>
                <a:lnTo>
                  <a:pt x="373" y="254"/>
                </a:lnTo>
                <a:lnTo>
                  <a:pt x="377" y="259"/>
                </a:lnTo>
                <a:lnTo>
                  <a:pt x="380" y="262"/>
                </a:lnTo>
                <a:lnTo>
                  <a:pt x="381" y="263"/>
                </a:lnTo>
                <a:lnTo>
                  <a:pt x="381" y="263"/>
                </a:lnTo>
                <a:lnTo>
                  <a:pt x="384" y="269"/>
                </a:lnTo>
                <a:lnTo>
                  <a:pt x="390" y="282"/>
                </a:lnTo>
                <a:lnTo>
                  <a:pt x="395" y="294"/>
                </a:lnTo>
                <a:lnTo>
                  <a:pt x="398" y="300"/>
                </a:lnTo>
                <a:lnTo>
                  <a:pt x="398" y="300"/>
                </a:lnTo>
                <a:lnTo>
                  <a:pt x="397" y="296"/>
                </a:lnTo>
                <a:lnTo>
                  <a:pt x="395" y="287"/>
                </a:lnTo>
                <a:lnTo>
                  <a:pt x="393" y="275"/>
                </a:lnTo>
                <a:lnTo>
                  <a:pt x="391" y="263"/>
                </a:lnTo>
                <a:lnTo>
                  <a:pt x="390" y="252"/>
                </a:lnTo>
                <a:lnTo>
                  <a:pt x="390" y="252"/>
                </a:lnTo>
                <a:lnTo>
                  <a:pt x="393" y="247"/>
                </a:lnTo>
                <a:lnTo>
                  <a:pt x="398" y="243"/>
                </a:lnTo>
                <a:lnTo>
                  <a:pt x="406" y="241"/>
                </a:lnTo>
                <a:lnTo>
                  <a:pt x="416" y="239"/>
                </a:lnTo>
                <a:lnTo>
                  <a:pt x="425" y="238"/>
                </a:lnTo>
                <a:lnTo>
                  <a:pt x="433" y="237"/>
                </a:lnTo>
                <a:lnTo>
                  <a:pt x="439" y="237"/>
                </a:lnTo>
                <a:lnTo>
                  <a:pt x="441" y="237"/>
                </a:lnTo>
                <a:lnTo>
                  <a:pt x="441" y="237"/>
                </a:lnTo>
                <a:lnTo>
                  <a:pt x="446" y="239"/>
                </a:lnTo>
                <a:lnTo>
                  <a:pt x="457" y="244"/>
                </a:lnTo>
                <a:lnTo>
                  <a:pt x="470" y="250"/>
                </a:lnTo>
                <a:lnTo>
                  <a:pt x="482" y="254"/>
                </a:lnTo>
                <a:lnTo>
                  <a:pt x="486" y="256"/>
                </a:lnTo>
                <a:lnTo>
                  <a:pt x="486" y="256"/>
                </a:lnTo>
                <a:lnTo>
                  <a:pt x="483" y="253"/>
                </a:lnTo>
                <a:lnTo>
                  <a:pt x="476" y="245"/>
                </a:lnTo>
                <a:lnTo>
                  <a:pt x="473" y="241"/>
                </a:lnTo>
                <a:lnTo>
                  <a:pt x="473" y="241"/>
                </a:lnTo>
                <a:lnTo>
                  <a:pt x="479" y="241"/>
                </a:lnTo>
                <a:lnTo>
                  <a:pt x="490" y="240"/>
                </a:lnTo>
                <a:lnTo>
                  <a:pt x="496" y="239"/>
                </a:lnTo>
                <a:lnTo>
                  <a:pt x="496" y="239"/>
                </a:lnTo>
                <a:lnTo>
                  <a:pt x="492" y="239"/>
                </a:lnTo>
                <a:lnTo>
                  <a:pt x="483" y="237"/>
                </a:lnTo>
                <a:lnTo>
                  <a:pt x="471" y="235"/>
                </a:lnTo>
                <a:lnTo>
                  <a:pt x="461" y="232"/>
                </a:lnTo>
                <a:lnTo>
                  <a:pt x="454" y="228"/>
                </a:lnTo>
                <a:lnTo>
                  <a:pt x="454" y="228"/>
                </a:lnTo>
                <a:lnTo>
                  <a:pt x="452" y="222"/>
                </a:lnTo>
                <a:lnTo>
                  <a:pt x="455" y="217"/>
                </a:lnTo>
                <a:lnTo>
                  <a:pt x="457" y="214"/>
                </a:lnTo>
                <a:lnTo>
                  <a:pt x="457" y="214"/>
                </a:lnTo>
                <a:lnTo>
                  <a:pt x="462" y="209"/>
                </a:lnTo>
                <a:lnTo>
                  <a:pt x="471" y="200"/>
                </a:lnTo>
                <a:lnTo>
                  <a:pt x="475" y="195"/>
                </a:lnTo>
                <a:lnTo>
                  <a:pt x="475" y="195"/>
                </a:lnTo>
                <a:lnTo>
                  <a:pt x="483" y="196"/>
                </a:lnTo>
                <a:lnTo>
                  <a:pt x="498" y="197"/>
                </a:lnTo>
                <a:lnTo>
                  <a:pt x="506" y="198"/>
                </a:lnTo>
                <a:lnTo>
                  <a:pt x="506" y="198"/>
                </a:lnTo>
                <a:lnTo>
                  <a:pt x="510" y="201"/>
                </a:lnTo>
                <a:lnTo>
                  <a:pt x="516" y="207"/>
                </a:lnTo>
                <a:lnTo>
                  <a:pt x="520" y="210"/>
                </a:lnTo>
                <a:lnTo>
                  <a:pt x="520" y="210"/>
                </a:lnTo>
                <a:lnTo>
                  <a:pt x="518" y="206"/>
                </a:lnTo>
                <a:lnTo>
                  <a:pt x="516" y="198"/>
                </a:lnTo>
                <a:lnTo>
                  <a:pt x="514" y="194"/>
                </a:lnTo>
                <a:lnTo>
                  <a:pt x="514" y="194"/>
                </a:lnTo>
                <a:lnTo>
                  <a:pt x="518" y="190"/>
                </a:lnTo>
                <a:lnTo>
                  <a:pt x="525" y="183"/>
                </a:lnTo>
                <a:lnTo>
                  <a:pt x="529" y="179"/>
                </a:lnTo>
                <a:lnTo>
                  <a:pt x="529" y="179"/>
                </a:lnTo>
                <a:lnTo>
                  <a:pt x="521" y="182"/>
                </a:lnTo>
                <a:lnTo>
                  <a:pt x="508" y="188"/>
                </a:lnTo>
                <a:lnTo>
                  <a:pt x="501" y="191"/>
                </a:lnTo>
                <a:lnTo>
                  <a:pt x="501" y="191"/>
                </a:lnTo>
                <a:lnTo>
                  <a:pt x="495" y="190"/>
                </a:lnTo>
                <a:lnTo>
                  <a:pt x="485" y="188"/>
                </a:lnTo>
                <a:lnTo>
                  <a:pt x="479" y="187"/>
                </a:lnTo>
                <a:lnTo>
                  <a:pt x="479" y="187"/>
                </a:lnTo>
                <a:lnTo>
                  <a:pt x="480" y="182"/>
                </a:lnTo>
                <a:lnTo>
                  <a:pt x="483" y="172"/>
                </a:lnTo>
                <a:lnTo>
                  <a:pt x="485" y="167"/>
                </a:lnTo>
                <a:lnTo>
                  <a:pt x="485" y="167"/>
                </a:lnTo>
                <a:lnTo>
                  <a:pt x="493" y="166"/>
                </a:lnTo>
                <a:lnTo>
                  <a:pt x="507" y="165"/>
                </a:lnTo>
                <a:lnTo>
                  <a:pt x="515" y="164"/>
                </a:lnTo>
                <a:lnTo>
                  <a:pt x="515" y="164"/>
                </a:lnTo>
                <a:lnTo>
                  <a:pt x="519" y="162"/>
                </a:lnTo>
                <a:lnTo>
                  <a:pt x="528" y="160"/>
                </a:lnTo>
                <a:lnTo>
                  <a:pt x="533" y="158"/>
                </a:lnTo>
                <a:lnTo>
                  <a:pt x="533" y="158"/>
                </a:lnTo>
                <a:lnTo>
                  <a:pt x="529" y="158"/>
                </a:lnTo>
                <a:lnTo>
                  <a:pt x="522" y="157"/>
                </a:lnTo>
                <a:lnTo>
                  <a:pt x="518" y="157"/>
                </a:lnTo>
                <a:lnTo>
                  <a:pt x="518" y="157"/>
                </a:lnTo>
                <a:lnTo>
                  <a:pt x="519" y="152"/>
                </a:lnTo>
                <a:lnTo>
                  <a:pt x="522" y="144"/>
                </a:lnTo>
                <a:lnTo>
                  <a:pt x="523" y="139"/>
                </a:lnTo>
                <a:lnTo>
                  <a:pt x="523" y="139"/>
                </a:lnTo>
                <a:lnTo>
                  <a:pt x="520" y="144"/>
                </a:lnTo>
                <a:lnTo>
                  <a:pt x="513" y="152"/>
                </a:lnTo>
                <a:lnTo>
                  <a:pt x="509" y="157"/>
                </a:lnTo>
                <a:lnTo>
                  <a:pt x="509" y="157"/>
                </a:lnTo>
                <a:lnTo>
                  <a:pt x="502" y="157"/>
                </a:lnTo>
                <a:lnTo>
                  <a:pt x="489" y="159"/>
                </a:lnTo>
                <a:lnTo>
                  <a:pt x="483" y="160"/>
                </a:lnTo>
                <a:lnTo>
                  <a:pt x="483" y="160"/>
                </a:lnTo>
                <a:lnTo>
                  <a:pt x="482" y="156"/>
                </a:lnTo>
                <a:lnTo>
                  <a:pt x="481" y="150"/>
                </a:lnTo>
                <a:lnTo>
                  <a:pt x="480" y="147"/>
                </a:lnTo>
                <a:lnTo>
                  <a:pt x="480" y="147"/>
                </a:lnTo>
                <a:lnTo>
                  <a:pt x="476" y="147"/>
                </a:lnTo>
                <a:lnTo>
                  <a:pt x="469" y="147"/>
                </a:lnTo>
                <a:lnTo>
                  <a:pt x="465" y="147"/>
                </a:lnTo>
                <a:lnTo>
                  <a:pt x="465" y="147"/>
                </a:lnTo>
                <a:lnTo>
                  <a:pt x="466" y="148"/>
                </a:lnTo>
                <a:lnTo>
                  <a:pt x="466" y="152"/>
                </a:lnTo>
                <a:lnTo>
                  <a:pt x="467" y="158"/>
                </a:lnTo>
                <a:lnTo>
                  <a:pt x="467" y="165"/>
                </a:lnTo>
                <a:lnTo>
                  <a:pt x="466" y="172"/>
                </a:lnTo>
                <a:lnTo>
                  <a:pt x="464" y="180"/>
                </a:lnTo>
                <a:lnTo>
                  <a:pt x="460" y="188"/>
                </a:lnTo>
                <a:lnTo>
                  <a:pt x="454" y="195"/>
                </a:lnTo>
                <a:lnTo>
                  <a:pt x="446" y="201"/>
                </a:lnTo>
                <a:lnTo>
                  <a:pt x="446" y="201"/>
                </a:lnTo>
                <a:lnTo>
                  <a:pt x="439" y="205"/>
                </a:lnTo>
                <a:lnTo>
                  <a:pt x="433" y="208"/>
                </a:lnTo>
                <a:lnTo>
                  <a:pt x="427" y="212"/>
                </a:lnTo>
                <a:lnTo>
                  <a:pt x="421" y="215"/>
                </a:lnTo>
                <a:lnTo>
                  <a:pt x="415" y="218"/>
                </a:lnTo>
                <a:lnTo>
                  <a:pt x="409" y="221"/>
                </a:lnTo>
                <a:lnTo>
                  <a:pt x="403" y="223"/>
                </a:lnTo>
                <a:lnTo>
                  <a:pt x="397" y="224"/>
                </a:lnTo>
                <a:lnTo>
                  <a:pt x="391" y="225"/>
                </a:lnTo>
                <a:lnTo>
                  <a:pt x="384" y="224"/>
                </a:lnTo>
                <a:lnTo>
                  <a:pt x="376" y="223"/>
                </a:lnTo>
                <a:lnTo>
                  <a:pt x="369" y="221"/>
                </a:lnTo>
                <a:lnTo>
                  <a:pt x="360" y="217"/>
                </a:lnTo>
                <a:lnTo>
                  <a:pt x="360" y="217"/>
                </a:lnTo>
                <a:lnTo>
                  <a:pt x="354" y="214"/>
                </a:lnTo>
                <a:lnTo>
                  <a:pt x="349" y="211"/>
                </a:lnTo>
                <a:lnTo>
                  <a:pt x="343" y="207"/>
                </a:lnTo>
                <a:lnTo>
                  <a:pt x="337" y="204"/>
                </a:lnTo>
                <a:lnTo>
                  <a:pt x="331" y="200"/>
                </a:lnTo>
                <a:lnTo>
                  <a:pt x="325" y="197"/>
                </a:lnTo>
                <a:lnTo>
                  <a:pt x="319" y="193"/>
                </a:lnTo>
                <a:lnTo>
                  <a:pt x="313" y="189"/>
                </a:lnTo>
                <a:lnTo>
                  <a:pt x="307" y="184"/>
                </a:lnTo>
                <a:lnTo>
                  <a:pt x="301" y="180"/>
                </a:lnTo>
                <a:lnTo>
                  <a:pt x="296" y="175"/>
                </a:lnTo>
                <a:lnTo>
                  <a:pt x="290" y="170"/>
                </a:lnTo>
                <a:lnTo>
                  <a:pt x="285" y="165"/>
                </a:lnTo>
                <a:lnTo>
                  <a:pt x="279" y="160"/>
                </a:lnTo>
                <a:lnTo>
                  <a:pt x="274" y="154"/>
                </a:lnTo>
                <a:lnTo>
                  <a:pt x="269" y="148"/>
                </a:lnTo>
                <a:lnTo>
                  <a:pt x="264" y="142"/>
                </a:lnTo>
                <a:lnTo>
                  <a:pt x="260" y="136"/>
                </a:lnTo>
                <a:lnTo>
                  <a:pt x="255" y="130"/>
                </a:lnTo>
                <a:lnTo>
                  <a:pt x="251" y="123"/>
                </a:lnTo>
                <a:lnTo>
                  <a:pt x="251" y="123"/>
                </a:lnTo>
                <a:lnTo>
                  <a:pt x="246" y="114"/>
                </a:lnTo>
                <a:lnTo>
                  <a:pt x="241" y="105"/>
                </a:lnTo>
                <a:lnTo>
                  <a:pt x="237" y="96"/>
                </a:lnTo>
                <a:lnTo>
                  <a:pt x="233" y="86"/>
                </a:lnTo>
                <a:lnTo>
                  <a:pt x="229" y="76"/>
                </a:lnTo>
                <a:lnTo>
                  <a:pt x="226" y="67"/>
                </a:lnTo>
                <a:lnTo>
                  <a:pt x="223" y="58"/>
                </a:lnTo>
                <a:lnTo>
                  <a:pt x="221" y="49"/>
                </a:lnTo>
                <a:lnTo>
                  <a:pt x="219" y="41"/>
                </a:lnTo>
                <a:lnTo>
                  <a:pt x="217" y="33"/>
                </a:lnTo>
                <a:lnTo>
                  <a:pt x="216" y="26"/>
                </a:lnTo>
                <a:lnTo>
                  <a:pt x="215" y="20"/>
                </a:lnTo>
                <a:lnTo>
                  <a:pt x="214" y="15"/>
                </a:lnTo>
                <a:lnTo>
                  <a:pt x="213" y="12"/>
                </a:lnTo>
                <a:lnTo>
                  <a:pt x="213" y="10"/>
                </a:lnTo>
                <a:lnTo>
                  <a:pt x="213" y="9"/>
                </a:lnTo>
                <a:lnTo>
                  <a:pt x="213" y="9"/>
                </a:lnTo>
                <a:lnTo>
                  <a:pt x="207" y="6"/>
                </a:lnTo>
                <a:lnTo>
                  <a:pt x="197" y="2"/>
                </a:lnTo>
                <a:lnTo>
                  <a:pt x="192" y="0"/>
                </a:lnTo>
                <a:lnTo>
                  <a:pt x="192" y="0"/>
                </a:lnTo>
                <a:lnTo>
                  <a:pt x="192" y="1"/>
                </a:lnTo>
                <a:lnTo>
                  <a:pt x="192" y="5"/>
                </a:lnTo>
                <a:lnTo>
                  <a:pt x="193" y="11"/>
                </a:lnTo>
                <a:lnTo>
                  <a:pt x="192" y="19"/>
                </a:lnTo>
                <a:lnTo>
                  <a:pt x="192" y="29"/>
                </a:lnTo>
                <a:lnTo>
                  <a:pt x="191" y="39"/>
                </a:lnTo>
                <a:lnTo>
                  <a:pt x="189" y="49"/>
                </a:lnTo>
                <a:lnTo>
                  <a:pt x="185" y="60"/>
                </a:lnTo>
                <a:lnTo>
                  <a:pt x="181" y="70"/>
                </a:lnTo>
                <a:lnTo>
                  <a:pt x="181" y="70"/>
                </a:lnTo>
                <a:lnTo>
                  <a:pt x="181" y="70"/>
                </a:lnTo>
              </a:path>
            </a:pathLst>
          </a:custGeom>
          <a:solidFill>
            <a:srgbClr val="715EFD"/>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49" name="Freeform 53"/>
          <p:cNvSpPr>
            <a:spLocks/>
          </p:cNvSpPr>
          <p:nvPr/>
        </p:nvSpPr>
        <p:spPr bwMode="auto">
          <a:xfrm>
            <a:off x="5551488" y="2463800"/>
            <a:ext cx="461962" cy="793750"/>
          </a:xfrm>
          <a:custGeom>
            <a:avLst/>
            <a:gdLst/>
            <a:ahLst/>
            <a:cxnLst>
              <a:cxn ang="0">
                <a:pos x="73" y="80"/>
              </a:cxn>
              <a:cxn ang="0">
                <a:pos x="54" y="105"/>
              </a:cxn>
              <a:cxn ang="0">
                <a:pos x="38" y="128"/>
              </a:cxn>
              <a:cxn ang="0">
                <a:pos x="26" y="152"/>
              </a:cxn>
              <a:cxn ang="0">
                <a:pos x="16" y="175"/>
              </a:cxn>
              <a:cxn ang="0">
                <a:pos x="9" y="199"/>
              </a:cxn>
              <a:cxn ang="0">
                <a:pos x="4" y="224"/>
              </a:cxn>
              <a:cxn ang="0">
                <a:pos x="1" y="250"/>
              </a:cxn>
              <a:cxn ang="0">
                <a:pos x="0" y="278"/>
              </a:cxn>
              <a:cxn ang="0">
                <a:pos x="1" y="308"/>
              </a:cxn>
              <a:cxn ang="0">
                <a:pos x="3" y="340"/>
              </a:cxn>
              <a:cxn ang="0">
                <a:pos x="5" y="362"/>
              </a:cxn>
              <a:cxn ang="0">
                <a:pos x="8" y="385"/>
              </a:cxn>
              <a:cxn ang="0">
                <a:pos x="15" y="406"/>
              </a:cxn>
              <a:cxn ang="0">
                <a:pos x="27" y="420"/>
              </a:cxn>
              <a:cxn ang="0">
                <a:pos x="46" y="421"/>
              </a:cxn>
              <a:cxn ang="0">
                <a:pos x="67" y="411"/>
              </a:cxn>
              <a:cxn ang="0">
                <a:pos x="53" y="402"/>
              </a:cxn>
              <a:cxn ang="0">
                <a:pos x="31" y="395"/>
              </a:cxn>
              <a:cxn ang="0">
                <a:pos x="25" y="369"/>
              </a:cxn>
              <a:cxn ang="0">
                <a:pos x="40" y="372"/>
              </a:cxn>
              <a:cxn ang="0">
                <a:pos x="68" y="377"/>
              </a:cxn>
              <a:cxn ang="0">
                <a:pos x="71" y="368"/>
              </a:cxn>
              <a:cxn ang="0">
                <a:pos x="46" y="362"/>
              </a:cxn>
              <a:cxn ang="0">
                <a:pos x="21" y="350"/>
              </a:cxn>
              <a:cxn ang="0">
                <a:pos x="17" y="321"/>
              </a:cxn>
              <a:cxn ang="0">
                <a:pos x="24" y="315"/>
              </a:cxn>
              <a:cxn ang="0">
                <a:pos x="52" y="318"/>
              </a:cxn>
              <a:cxn ang="0">
                <a:pos x="56" y="310"/>
              </a:cxn>
              <a:cxn ang="0">
                <a:pos x="35" y="305"/>
              </a:cxn>
              <a:cxn ang="0">
                <a:pos x="22" y="287"/>
              </a:cxn>
              <a:cxn ang="0">
                <a:pos x="56" y="299"/>
              </a:cxn>
              <a:cxn ang="0">
                <a:pos x="73" y="296"/>
              </a:cxn>
              <a:cxn ang="0">
                <a:pos x="55" y="285"/>
              </a:cxn>
              <a:cxn ang="0">
                <a:pos x="37" y="276"/>
              </a:cxn>
              <a:cxn ang="0">
                <a:pos x="28" y="250"/>
              </a:cxn>
              <a:cxn ang="0">
                <a:pos x="26" y="225"/>
              </a:cxn>
              <a:cxn ang="0">
                <a:pos x="28" y="201"/>
              </a:cxn>
              <a:cxn ang="0">
                <a:pos x="35" y="178"/>
              </a:cxn>
              <a:cxn ang="0">
                <a:pos x="46" y="156"/>
              </a:cxn>
              <a:cxn ang="0">
                <a:pos x="60" y="135"/>
              </a:cxn>
              <a:cxn ang="0">
                <a:pos x="77" y="116"/>
              </a:cxn>
              <a:cxn ang="0">
                <a:pos x="96" y="99"/>
              </a:cxn>
              <a:cxn ang="0">
                <a:pos x="117" y="83"/>
              </a:cxn>
              <a:cxn ang="0">
                <a:pos x="139" y="69"/>
              </a:cxn>
              <a:cxn ang="0">
                <a:pos x="162" y="57"/>
              </a:cxn>
              <a:cxn ang="0">
                <a:pos x="184" y="47"/>
              </a:cxn>
              <a:cxn ang="0">
                <a:pos x="206" y="39"/>
              </a:cxn>
              <a:cxn ang="0">
                <a:pos x="226" y="34"/>
              </a:cxn>
              <a:cxn ang="0">
                <a:pos x="246" y="31"/>
              </a:cxn>
              <a:cxn ang="0">
                <a:pos x="244" y="0"/>
              </a:cxn>
              <a:cxn ang="0">
                <a:pos x="239" y="1"/>
              </a:cxn>
              <a:cxn ang="0">
                <a:pos x="220" y="4"/>
              </a:cxn>
              <a:cxn ang="0">
                <a:pos x="191" y="10"/>
              </a:cxn>
              <a:cxn ang="0">
                <a:pos x="157" y="20"/>
              </a:cxn>
              <a:cxn ang="0">
                <a:pos x="123" y="35"/>
              </a:cxn>
              <a:cxn ang="0">
                <a:pos x="95" y="55"/>
              </a:cxn>
            </a:cxnLst>
            <a:rect l="0" t="0" r="r" b="b"/>
            <a:pathLst>
              <a:path w="247" h="423">
                <a:moveTo>
                  <a:pt x="89" y="61"/>
                </a:moveTo>
                <a:lnTo>
                  <a:pt x="84" y="67"/>
                </a:lnTo>
                <a:lnTo>
                  <a:pt x="78" y="74"/>
                </a:lnTo>
                <a:lnTo>
                  <a:pt x="73" y="80"/>
                </a:lnTo>
                <a:lnTo>
                  <a:pt x="68" y="86"/>
                </a:lnTo>
                <a:lnTo>
                  <a:pt x="63" y="92"/>
                </a:lnTo>
                <a:lnTo>
                  <a:pt x="58" y="98"/>
                </a:lnTo>
                <a:lnTo>
                  <a:pt x="54" y="105"/>
                </a:lnTo>
                <a:lnTo>
                  <a:pt x="50" y="111"/>
                </a:lnTo>
                <a:lnTo>
                  <a:pt x="46" y="117"/>
                </a:lnTo>
                <a:lnTo>
                  <a:pt x="42" y="122"/>
                </a:lnTo>
                <a:lnTo>
                  <a:pt x="38" y="128"/>
                </a:lnTo>
                <a:lnTo>
                  <a:pt x="35" y="134"/>
                </a:lnTo>
                <a:lnTo>
                  <a:pt x="32" y="140"/>
                </a:lnTo>
                <a:lnTo>
                  <a:pt x="28" y="146"/>
                </a:lnTo>
                <a:lnTo>
                  <a:pt x="26" y="152"/>
                </a:lnTo>
                <a:lnTo>
                  <a:pt x="23" y="158"/>
                </a:lnTo>
                <a:lnTo>
                  <a:pt x="20" y="164"/>
                </a:lnTo>
                <a:lnTo>
                  <a:pt x="18" y="169"/>
                </a:lnTo>
                <a:lnTo>
                  <a:pt x="16" y="175"/>
                </a:lnTo>
                <a:lnTo>
                  <a:pt x="14" y="181"/>
                </a:lnTo>
                <a:lnTo>
                  <a:pt x="12" y="187"/>
                </a:lnTo>
                <a:lnTo>
                  <a:pt x="10" y="193"/>
                </a:lnTo>
                <a:lnTo>
                  <a:pt x="9" y="199"/>
                </a:lnTo>
                <a:lnTo>
                  <a:pt x="7" y="205"/>
                </a:lnTo>
                <a:lnTo>
                  <a:pt x="6" y="211"/>
                </a:lnTo>
                <a:lnTo>
                  <a:pt x="5" y="218"/>
                </a:lnTo>
                <a:lnTo>
                  <a:pt x="4" y="224"/>
                </a:lnTo>
                <a:lnTo>
                  <a:pt x="3" y="230"/>
                </a:lnTo>
                <a:lnTo>
                  <a:pt x="2" y="237"/>
                </a:lnTo>
                <a:lnTo>
                  <a:pt x="1" y="243"/>
                </a:lnTo>
                <a:lnTo>
                  <a:pt x="1" y="250"/>
                </a:lnTo>
                <a:lnTo>
                  <a:pt x="1" y="257"/>
                </a:lnTo>
                <a:lnTo>
                  <a:pt x="0" y="264"/>
                </a:lnTo>
                <a:lnTo>
                  <a:pt x="0" y="271"/>
                </a:lnTo>
                <a:lnTo>
                  <a:pt x="0" y="278"/>
                </a:lnTo>
                <a:lnTo>
                  <a:pt x="0" y="285"/>
                </a:lnTo>
                <a:lnTo>
                  <a:pt x="0" y="292"/>
                </a:lnTo>
                <a:lnTo>
                  <a:pt x="0" y="300"/>
                </a:lnTo>
                <a:lnTo>
                  <a:pt x="1" y="308"/>
                </a:lnTo>
                <a:lnTo>
                  <a:pt x="1" y="315"/>
                </a:lnTo>
                <a:lnTo>
                  <a:pt x="2" y="323"/>
                </a:lnTo>
                <a:lnTo>
                  <a:pt x="2" y="332"/>
                </a:lnTo>
                <a:lnTo>
                  <a:pt x="3" y="340"/>
                </a:lnTo>
                <a:lnTo>
                  <a:pt x="3" y="348"/>
                </a:lnTo>
                <a:lnTo>
                  <a:pt x="4" y="357"/>
                </a:lnTo>
                <a:lnTo>
                  <a:pt x="4" y="357"/>
                </a:lnTo>
                <a:lnTo>
                  <a:pt x="5" y="362"/>
                </a:lnTo>
                <a:lnTo>
                  <a:pt x="5" y="368"/>
                </a:lnTo>
                <a:lnTo>
                  <a:pt x="6" y="374"/>
                </a:lnTo>
                <a:lnTo>
                  <a:pt x="7" y="379"/>
                </a:lnTo>
                <a:lnTo>
                  <a:pt x="8" y="385"/>
                </a:lnTo>
                <a:lnTo>
                  <a:pt x="9" y="390"/>
                </a:lnTo>
                <a:lnTo>
                  <a:pt x="11" y="396"/>
                </a:lnTo>
                <a:lnTo>
                  <a:pt x="13" y="401"/>
                </a:lnTo>
                <a:lnTo>
                  <a:pt x="15" y="406"/>
                </a:lnTo>
                <a:lnTo>
                  <a:pt x="17" y="410"/>
                </a:lnTo>
                <a:lnTo>
                  <a:pt x="20" y="414"/>
                </a:lnTo>
                <a:lnTo>
                  <a:pt x="23" y="417"/>
                </a:lnTo>
                <a:lnTo>
                  <a:pt x="27" y="420"/>
                </a:lnTo>
                <a:lnTo>
                  <a:pt x="31" y="421"/>
                </a:lnTo>
                <a:lnTo>
                  <a:pt x="36" y="422"/>
                </a:lnTo>
                <a:lnTo>
                  <a:pt x="41" y="422"/>
                </a:lnTo>
                <a:lnTo>
                  <a:pt x="46" y="421"/>
                </a:lnTo>
                <a:lnTo>
                  <a:pt x="53" y="419"/>
                </a:lnTo>
                <a:lnTo>
                  <a:pt x="60" y="416"/>
                </a:lnTo>
                <a:lnTo>
                  <a:pt x="67" y="411"/>
                </a:lnTo>
                <a:lnTo>
                  <a:pt x="67" y="411"/>
                </a:lnTo>
                <a:lnTo>
                  <a:pt x="63" y="408"/>
                </a:lnTo>
                <a:lnTo>
                  <a:pt x="58" y="405"/>
                </a:lnTo>
                <a:lnTo>
                  <a:pt x="53" y="402"/>
                </a:lnTo>
                <a:lnTo>
                  <a:pt x="53" y="402"/>
                </a:lnTo>
                <a:lnTo>
                  <a:pt x="46" y="404"/>
                </a:lnTo>
                <a:lnTo>
                  <a:pt x="40" y="403"/>
                </a:lnTo>
                <a:lnTo>
                  <a:pt x="35" y="400"/>
                </a:lnTo>
                <a:lnTo>
                  <a:pt x="31" y="395"/>
                </a:lnTo>
                <a:lnTo>
                  <a:pt x="29" y="389"/>
                </a:lnTo>
                <a:lnTo>
                  <a:pt x="27" y="382"/>
                </a:lnTo>
                <a:lnTo>
                  <a:pt x="25" y="375"/>
                </a:lnTo>
                <a:lnTo>
                  <a:pt x="25" y="369"/>
                </a:lnTo>
                <a:lnTo>
                  <a:pt x="25" y="363"/>
                </a:lnTo>
                <a:lnTo>
                  <a:pt x="25" y="363"/>
                </a:lnTo>
                <a:lnTo>
                  <a:pt x="33" y="368"/>
                </a:lnTo>
                <a:lnTo>
                  <a:pt x="40" y="372"/>
                </a:lnTo>
                <a:lnTo>
                  <a:pt x="46" y="374"/>
                </a:lnTo>
                <a:lnTo>
                  <a:pt x="53" y="376"/>
                </a:lnTo>
                <a:lnTo>
                  <a:pt x="60" y="376"/>
                </a:lnTo>
                <a:lnTo>
                  <a:pt x="68" y="377"/>
                </a:lnTo>
                <a:lnTo>
                  <a:pt x="77" y="377"/>
                </a:lnTo>
                <a:lnTo>
                  <a:pt x="77" y="377"/>
                </a:lnTo>
                <a:lnTo>
                  <a:pt x="75" y="372"/>
                </a:lnTo>
                <a:lnTo>
                  <a:pt x="71" y="368"/>
                </a:lnTo>
                <a:lnTo>
                  <a:pt x="66" y="366"/>
                </a:lnTo>
                <a:lnTo>
                  <a:pt x="60" y="364"/>
                </a:lnTo>
                <a:lnTo>
                  <a:pt x="53" y="363"/>
                </a:lnTo>
                <a:lnTo>
                  <a:pt x="46" y="362"/>
                </a:lnTo>
                <a:lnTo>
                  <a:pt x="39" y="360"/>
                </a:lnTo>
                <a:lnTo>
                  <a:pt x="32" y="358"/>
                </a:lnTo>
                <a:lnTo>
                  <a:pt x="26" y="355"/>
                </a:lnTo>
                <a:lnTo>
                  <a:pt x="21" y="350"/>
                </a:lnTo>
                <a:lnTo>
                  <a:pt x="21" y="350"/>
                </a:lnTo>
                <a:lnTo>
                  <a:pt x="19" y="343"/>
                </a:lnTo>
                <a:lnTo>
                  <a:pt x="17" y="332"/>
                </a:lnTo>
                <a:lnTo>
                  <a:pt x="17" y="321"/>
                </a:lnTo>
                <a:lnTo>
                  <a:pt x="17" y="313"/>
                </a:lnTo>
                <a:lnTo>
                  <a:pt x="17" y="309"/>
                </a:lnTo>
                <a:lnTo>
                  <a:pt x="17" y="309"/>
                </a:lnTo>
                <a:lnTo>
                  <a:pt x="24" y="315"/>
                </a:lnTo>
                <a:lnTo>
                  <a:pt x="31" y="318"/>
                </a:lnTo>
                <a:lnTo>
                  <a:pt x="37" y="320"/>
                </a:lnTo>
                <a:lnTo>
                  <a:pt x="44" y="320"/>
                </a:lnTo>
                <a:lnTo>
                  <a:pt x="52" y="318"/>
                </a:lnTo>
                <a:lnTo>
                  <a:pt x="61" y="317"/>
                </a:lnTo>
                <a:lnTo>
                  <a:pt x="61" y="317"/>
                </a:lnTo>
                <a:lnTo>
                  <a:pt x="58" y="314"/>
                </a:lnTo>
                <a:lnTo>
                  <a:pt x="56" y="310"/>
                </a:lnTo>
                <a:lnTo>
                  <a:pt x="53" y="307"/>
                </a:lnTo>
                <a:lnTo>
                  <a:pt x="53" y="307"/>
                </a:lnTo>
                <a:lnTo>
                  <a:pt x="43" y="307"/>
                </a:lnTo>
                <a:lnTo>
                  <a:pt x="35" y="305"/>
                </a:lnTo>
                <a:lnTo>
                  <a:pt x="29" y="302"/>
                </a:lnTo>
                <a:lnTo>
                  <a:pt x="25" y="296"/>
                </a:lnTo>
                <a:lnTo>
                  <a:pt x="22" y="287"/>
                </a:lnTo>
                <a:lnTo>
                  <a:pt x="22" y="287"/>
                </a:lnTo>
                <a:lnTo>
                  <a:pt x="30" y="290"/>
                </a:lnTo>
                <a:lnTo>
                  <a:pt x="39" y="294"/>
                </a:lnTo>
                <a:lnTo>
                  <a:pt x="47" y="297"/>
                </a:lnTo>
                <a:lnTo>
                  <a:pt x="56" y="299"/>
                </a:lnTo>
                <a:lnTo>
                  <a:pt x="65" y="301"/>
                </a:lnTo>
                <a:lnTo>
                  <a:pt x="74" y="303"/>
                </a:lnTo>
                <a:lnTo>
                  <a:pt x="74" y="303"/>
                </a:lnTo>
                <a:lnTo>
                  <a:pt x="73" y="296"/>
                </a:lnTo>
                <a:lnTo>
                  <a:pt x="70" y="291"/>
                </a:lnTo>
                <a:lnTo>
                  <a:pt x="66" y="288"/>
                </a:lnTo>
                <a:lnTo>
                  <a:pt x="61" y="286"/>
                </a:lnTo>
                <a:lnTo>
                  <a:pt x="55" y="285"/>
                </a:lnTo>
                <a:lnTo>
                  <a:pt x="48" y="283"/>
                </a:lnTo>
                <a:lnTo>
                  <a:pt x="42" y="280"/>
                </a:lnTo>
                <a:lnTo>
                  <a:pt x="37" y="276"/>
                </a:lnTo>
                <a:lnTo>
                  <a:pt x="37" y="276"/>
                </a:lnTo>
                <a:lnTo>
                  <a:pt x="34" y="269"/>
                </a:lnTo>
                <a:lnTo>
                  <a:pt x="32" y="263"/>
                </a:lnTo>
                <a:lnTo>
                  <a:pt x="30" y="257"/>
                </a:lnTo>
                <a:lnTo>
                  <a:pt x="28" y="250"/>
                </a:lnTo>
                <a:lnTo>
                  <a:pt x="27" y="244"/>
                </a:lnTo>
                <a:lnTo>
                  <a:pt x="26" y="238"/>
                </a:lnTo>
                <a:lnTo>
                  <a:pt x="26" y="231"/>
                </a:lnTo>
                <a:lnTo>
                  <a:pt x="26" y="225"/>
                </a:lnTo>
                <a:lnTo>
                  <a:pt x="26" y="219"/>
                </a:lnTo>
                <a:lnTo>
                  <a:pt x="26" y="213"/>
                </a:lnTo>
                <a:lnTo>
                  <a:pt x="27" y="207"/>
                </a:lnTo>
                <a:lnTo>
                  <a:pt x="28" y="201"/>
                </a:lnTo>
                <a:lnTo>
                  <a:pt x="30" y="195"/>
                </a:lnTo>
                <a:lnTo>
                  <a:pt x="31" y="189"/>
                </a:lnTo>
                <a:lnTo>
                  <a:pt x="33" y="184"/>
                </a:lnTo>
                <a:lnTo>
                  <a:pt x="35" y="178"/>
                </a:lnTo>
                <a:lnTo>
                  <a:pt x="37" y="172"/>
                </a:lnTo>
                <a:lnTo>
                  <a:pt x="40" y="167"/>
                </a:lnTo>
                <a:lnTo>
                  <a:pt x="43" y="161"/>
                </a:lnTo>
                <a:lnTo>
                  <a:pt x="46" y="156"/>
                </a:lnTo>
                <a:lnTo>
                  <a:pt x="49" y="151"/>
                </a:lnTo>
                <a:lnTo>
                  <a:pt x="53" y="146"/>
                </a:lnTo>
                <a:lnTo>
                  <a:pt x="56" y="140"/>
                </a:lnTo>
                <a:lnTo>
                  <a:pt x="60" y="135"/>
                </a:lnTo>
                <a:lnTo>
                  <a:pt x="64" y="130"/>
                </a:lnTo>
                <a:lnTo>
                  <a:pt x="68" y="126"/>
                </a:lnTo>
                <a:lnTo>
                  <a:pt x="72" y="121"/>
                </a:lnTo>
                <a:lnTo>
                  <a:pt x="77" y="116"/>
                </a:lnTo>
                <a:lnTo>
                  <a:pt x="82" y="112"/>
                </a:lnTo>
                <a:lnTo>
                  <a:pt x="86" y="107"/>
                </a:lnTo>
                <a:lnTo>
                  <a:pt x="91" y="103"/>
                </a:lnTo>
                <a:lnTo>
                  <a:pt x="96" y="99"/>
                </a:lnTo>
                <a:lnTo>
                  <a:pt x="101" y="94"/>
                </a:lnTo>
                <a:lnTo>
                  <a:pt x="106" y="90"/>
                </a:lnTo>
                <a:lnTo>
                  <a:pt x="112" y="87"/>
                </a:lnTo>
                <a:lnTo>
                  <a:pt x="117" y="83"/>
                </a:lnTo>
                <a:lnTo>
                  <a:pt x="122" y="79"/>
                </a:lnTo>
                <a:lnTo>
                  <a:pt x="128" y="75"/>
                </a:lnTo>
                <a:lnTo>
                  <a:pt x="133" y="72"/>
                </a:lnTo>
                <a:lnTo>
                  <a:pt x="139" y="69"/>
                </a:lnTo>
                <a:lnTo>
                  <a:pt x="145" y="65"/>
                </a:lnTo>
                <a:lnTo>
                  <a:pt x="150" y="62"/>
                </a:lnTo>
                <a:lnTo>
                  <a:pt x="156" y="59"/>
                </a:lnTo>
                <a:lnTo>
                  <a:pt x="162" y="57"/>
                </a:lnTo>
                <a:lnTo>
                  <a:pt x="167" y="54"/>
                </a:lnTo>
                <a:lnTo>
                  <a:pt x="173" y="51"/>
                </a:lnTo>
                <a:lnTo>
                  <a:pt x="179" y="49"/>
                </a:lnTo>
                <a:lnTo>
                  <a:pt x="184" y="47"/>
                </a:lnTo>
                <a:lnTo>
                  <a:pt x="190" y="45"/>
                </a:lnTo>
                <a:lnTo>
                  <a:pt x="195" y="43"/>
                </a:lnTo>
                <a:lnTo>
                  <a:pt x="201" y="41"/>
                </a:lnTo>
                <a:lnTo>
                  <a:pt x="206" y="39"/>
                </a:lnTo>
                <a:lnTo>
                  <a:pt x="212" y="37"/>
                </a:lnTo>
                <a:lnTo>
                  <a:pt x="217" y="36"/>
                </a:lnTo>
                <a:lnTo>
                  <a:pt x="221" y="35"/>
                </a:lnTo>
                <a:lnTo>
                  <a:pt x="226" y="34"/>
                </a:lnTo>
                <a:lnTo>
                  <a:pt x="231" y="33"/>
                </a:lnTo>
                <a:lnTo>
                  <a:pt x="236" y="32"/>
                </a:lnTo>
                <a:lnTo>
                  <a:pt x="241" y="31"/>
                </a:lnTo>
                <a:lnTo>
                  <a:pt x="246" y="31"/>
                </a:lnTo>
                <a:lnTo>
                  <a:pt x="246" y="31"/>
                </a:lnTo>
                <a:lnTo>
                  <a:pt x="245" y="21"/>
                </a:lnTo>
                <a:lnTo>
                  <a:pt x="244" y="11"/>
                </a:lnTo>
                <a:lnTo>
                  <a:pt x="244" y="0"/>
                </a:lnTo>
                <a:lnTo>
                  <a:pt x="244" y="0"/>
                </a:lnTo>
                <a:lnTo>
                  <a:pt x="243" y="0"/>
                </a:lnTo>
                <a:lnTo>
                  <a:pt x="242" y="1"/>
                </a:lnTo>
                <a:lnTo>
                  <a:pt x="239" y="1"/>
                </a:lnTo>
                <a:lnTo>
                  <a:pt x="235" y="1"/>
                </a:lnTo>
                <a:lnTo>
                  <a:pt x="231" y="2"/>
                </a:lnTo>
                <a:lnTo>
                  <a:pt x="226" y="3"/>
                </a:lnTo>
                <a:lnTo>
                  <a:pt x="220" y="4"/>
                </a:lnTo>
                <a:lnTo>
                  <a:pt x="214" y="5"/>
                </a:lnTo>
                <a:lnTo>
                  <a:pt x="207" y="7"/>
                </a:lnTo>
                <a:lnTo>
                  <a:pt x="199" y="8"/>
                </a:lnTo>
                <a:lnTo>
                  <a:pt x="191" y="10"/>
                </a:lnTo>
                <a:lnTo>
                  <a:pt x="183" y="12"/>
                </a:lnTo>
                <a:lnTo>
                  <a:pt x="174" y="15"/>
                </a:lnTo>
                <a:lnTo>
                  <a:pt x="166" y="18"/>
                </a:lnTo>
                <a:lnTo>
                  <a:pt x="157" y="20"/>
                </a:lnTo>
                <a:lnTo>
                  <a:pt x="148" y="24"/>
                </a:lnTo>
                <a:lnTo>
                  <a:pt x="140" y="27"/>
                </a:lnTo>
                <a:lnTo>
                  <a:pt x="131" y="31"/>
                </a:lnTo>
                <a:lnTo>
                  <a:pt x="123" y="35"/>
                </a:lnTo>
                <a:lnTo>
                  <a:pt x="116" y="39"/>
                </a:lnTo>
                <a:lnTo>
                  <a:pt x="108" y="44"/>
                </a:lnTo>
                <a:lnTo>
                  <a:pt x="101" y="49"/>
                </a:lnTo>
                <a:lnTo>
                  <a:pt x="95" y="55"/>
                </a:lnTo>
                <a:lnTo>
                  <a:pt x="89" y="61"/>
                </a:lnTo>
                <a:lnTo>
                  <a:pt x="89" y="61"/>
                </a:lnTo>
                <a:lnTo>
                  <a:pt x="89" y="61"/>
                </a:lnTo>
              </a:path>
            </a:pathLst>
          </a:custGeom>
          <a:solidFill>
            <a:srgbClr val="F6798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50" name="Freeform 54"/>
          <p:cNvSpPr>
            <a:spLocks/>
          </p:cNvSpPr>
          <p:nvPr/>
        </p:nvSpPr>
        <p:spPr bwMode="auto">
          <a:xfrm>
            <a:off x="5586414" y="3052764"/>
            <a:ext cx="84137" cy="104775"/>
          </a:xfrm>
          <a:custGeom>
            <a:avLst/>
            <a:gdLst/>
            <a:ahLst/>
            <a:cxnLst>
              <a:cxn ang="0">
                <a:pos x="29" y="25"/>
              </a:cxn>
              <a:cxn ang="0">
                <a:pos x="24" y="27"/>
              </a:cxn>
              <a:cxn ang="0">
                <a:pos x="16" y="27"/>
              </a:cxn>
              <a:cxn ang="0">
                <a:pos x="13" y="26"/>
              </a:cxn>
              <a:cxn ang="0">
                <a:pos x="13" y="26"/>
              </a:cxn>
              <a:cxn ang="0">
                <a:pos x="12" y="20"/>
              </a:cxn>
              <a:cxn ang="0">
                <a:pos x="10" y="8"/>
              </a:cxn>
              <a:cxn ang="0">
                <a:pos x="8" y="2"/>
              </a:cxn>
              <a:cxn ang="0">
                <a:pos x="8" y="2"/>
              </a:cxn>
              <a:cxn ang="0">
                <a:pos x="7" y="8"/>
              </a:cxn>
              <a:cxn ang="0">
                <a:pos x="4" y="23"/>
              </a:cxn>
              <a:cxn ang="0">
                <a:pos x="1" y="37"/>
              </a:cxn>
              <a:cxn ang="0">
                <a:pos x="0" y="43"/>
              </a:cxn>
              <a:cxn ang="0">
                <a:pos x="0" y="43"/>
              </a:cxn>
              <a:cxn ang="0">
                <a:pos x="2" y="43"/>
              </a:cxn>
              <a:cxn ang="0">
                <a:pos x="5" y="43"/>
              </a:cxn>
              <a:cxn ang="0">
                <a:pos x="6" y="43"/>
              </a:cxn>
              <a:cxn ang="0">
                <a:pos x="6" y="43"/>
              </a:cxn>
              <a:cxn ang="0">
                <a:pos x="8" y="40"/>
              </a:cxn>
              <a:cxn ang="0">
                <a:pos x="13" y="34"/>
              </a:cxn>
              <a:cxn ang="0">
                <a:pos x="19" y="34"/>
              </a:cxn>
              <a:cxn ang="0">
                <a:pos x="19" y="34"/>
              </a:cxn>
              <a:cxn ang="0">
                <a:pos x="27" y="40"/>
              </a:cxn>
              <a:cxn ang="0">
                <a:pos x="36" y="50"/>
              </a:cxn>
              <a:cxn ang="0">
                <a:pos x="39" y="55"/>
              </a:cxn>
              <a:cxn ang="0">
                <a:pos x="39" y="55"/>
              </a:cxn>
              <a:cxn ang="0">
                <a:pos x="41" y="54"/>
              </a:cxn>
              <a:cxn ang="0">
                <a:pos x="43" y="54"/>
              </a:cxn>
              <a:cxn ang="0">
                <a:pos x="44" y="54"/>
              </a:cxn>
              <a:cxn ang="0">
                <a:pos x="44" y="54"/>
              </a:cxn>
              <a:cxn ang="0">
                <a:pos x="41" y="48"/>
              </a:cxn>
              <a:cxn ang="0">
                <a:pos x="36" y="38"/>
              </a:cxn>
              <a:cxn ang="0">
                <a:pos x="33" y="32"/>
              </a:cxn>
              <a:cxn ang="0">
                <a:pos x="33" y="32"/>
              </a:cxn>
              <a:cxn ang="0">
                <a:pos x="34" y="30"/>
              </a:cxn>
              <a:cxn ang="0">
                <a:pos x="38" y="24"/>
              </a:cxn>
              <a:cxn ang="0">
                <a:pos x="39" y="17"/>
              </a:cxn>
              <a:cxn ang="0">
                <a:pos x="39" y="17"/>
              </a:cxn>
              <a:cxn ang="0">
                <a:pos x="38" y="9"/>
              </a:cxn>
              <a:cxn ang="0">
                <a:pos x="35" y="3"/>
              </a:cxn>
              <a:cxn ang="0">
                <a:pos x="33" y="0"/>
              </a:cxn>
              <a:cxn ang="0">
                <a:pos x="33" y="0"/>
              </a:cxn>
              <a:cxn ang="0">
                <a:pos x="31" y="0"/>
              </a:cxn>
              <a:cxn ang="0">
                <a:pos x="28" y="2"/>
              </a:cxn>
              <a:cxn ang="0">
                <a:pos x="26" y="3"/>
              </a:cxn>
              <a:cxn ang="0">
                <a:pos x="26" y="3"/>
              </a:cxn>
              <a:cxn ang="0">
                <a:pos x="28" y="8"/>
              </a:cxn>
              <a:cxn ang="0">
                <a:pos x="30" y="18"/>
              </a:cxn>
              <a:cxn ang="0">
                <a:pos x="29" y="25"/>
              </a:cxn>
              <a:cxn ang="0">
                <a:pos x="29" y="25"/>
              </a:cxn>
              <a:cxn ang="0">
                <a:pos x="29" y="25"/>
              </a:cxn>
            </a:cxnLst>
            <a:rect l="0" t="0" r="r" b="b"/>
            <a:pathLst>
              <a:path w="45" h="56">
                <a:moveTo>
                  <a:pt x="29" y="25"/>
                </a:moveTo>
                <a:lnTo>
                  <a:pt x="24" y="27"/>
                </a:lnTo>
                <a:lnTo>
                  <a:pt x="16" y="27"/>
                </a:lnTo>
                <a:lnTo>
                  <a:pt x="13" y="26"/>
                </a:lnTo>
                <a:lnTo>
                  <a:pt x="13" y="26"/>
                </a:lnTo>
                <a:lnTo>
                  <a:pt x="12" y="20"/>
                </a:lnTo>
                <a:lnTo>
                  <a:pt x="10" y="8"/>
                </a:lnTo>
                <a:lnTo>
                  <a:pt x="8" y="2"/>
                </a:lnTo>
                <a:lnTo>
                  <a:pt x="8" y="2"/>
                </a:lnTo>
                <a:lnTo>
                  <a:pt x="7" y="8"/>
                </a:lnTo>
                <a:lnTo>
                  <a:pt x="4" y="23"/>
                </a:lnTo>
                <a:lnTo>
                  <a:pt x="1" y="37"/>
                </a:lnTo>
                <a:lnTo>
                  <a:pt x="0" y="43"/>
                </a:lnTo>
                <a:lnTo>
                  <a:pt x="0" y="43"/>
                </a:lnTo>
                <a:lnTo>
                  <a:pt x="2" y="43"/>
                </a:lnTo>
                <a:lnTo>
                  <a:pt x="5" y="43"/>
                </a:lnTo>
                <a:lnTo>
                  <a:pt x="6" y="43"/>
                </a:lnTo>
                <a:lnTo>
                  <a:pt x="6" y="43"/>
                </a:lnTo>
                <a:lnTo>
                  <a:pt x="8" y="40"/>
                </a:lnTo>
                <a:lnTo>
                  <a:pt x="13" y="34"/>
                </a:lnTo>
                <a:lnTo>
                  <a:pt x="19" y="34"/>
                </a:lnTo>
                <a:lnTo>
                  <a:pt x="19" y="34"/>
                </a:lnTo>
                <a:lnTo>
                  <a:pt x="27" y="40"/>
                </a:lnTo>
                <a:lnTo>
                  <a:pt x="36" y="50"/>
                </a:lnTo>
                <a:lnTo>
                  <a:pt x="39" y="55"/>
                </a:lnTo>
                <a:lnTo>
                  <a:pt x="39" y="55"/>
                </a:lnTo>
                <a:lnTo>
                  <a:pt x="41" y="54"/>
                </a:lnTo>
                <a:lnTo>
                  <a:pt x="43" y="54"/>
                </a:lnTo>
                <a:lnTo>
                  <a:pt x="44" y="54"/>
                </a:lnTo>
                <a:lnTo>
                  <a:pt x="44" y="54"/>
                </a:lnTo>
                <a:lnTo>
                  <a:pt x="41" y="48"/>
                </a:lnTo>
                <a:lnTo>
                  <a:pt x="36" y="38"/>
                </a:lnTo>
                <a:lnTo>
                  <a:pt x="33" y="32"/>
                </a:lnTo>
                <a:lnTo>
                  <a:pt x="33" y="32"/>
                </a:lnTo>
                <a:lnTo>
                  <a:pt x="34" y="30"/>
                </a:lnTo>
                <a:lnTo>
                  <a:pt x="38" y="24"/>
                </a:lnTo>
                <a:lnTo>
                  <a:pt x="39" y="17"/>
                </a:lnTo>
                <a:lnTo>
                  <a:pt x="39" y="17"/>
                </a:lnTo>
                <a:lnTo>
                  <a:pt x="38" y="9"/>
                </a:lnTo>
                <a:lnTo>
                  <a:pt x="35" y="3"/>
                </a:lnTo>
                <a:lnTo>
                  <a:pt x="33" y="0"/>
                </a:lnTo>
                <a:lnTo>
                  <a:pt x="33" y="0"/>
                </a:lnTo>
                <a:lnTo>
                  <a:pt x="31" y="0"/>
                </a:lnTo>
                <a:lnTo>
                  <a:pt x="28" y="2"/>
                </a:lnTo>
                <a:lnTo>
                  <a:pt x="26" y="3"/>
                </a:lnTo>
                <a:lnTo>
                  <a:pt x="26" y="3"/>
                </a:lnTo>
                <a:lnTo>
                  <a:pt x="28" y="8"/>
                </a:lnTo>
                <a:lnTo>
                  <a:pt x="30" y="18"/>
                </a:lnTo>
                <a:lnTo>
                  <a:pt x="29" y="25"/>
                </a:lnTo>
                <a:lnTo>
                  <a:pt x="29" y="25"/>
                </a:lnTo>
                <a:lnTo>
                  <a:pt x="29" y="25"/>
                </a:lnTo>
              </a:path>
            </a:pathLst>
          </a:custGeom>
          <a:solidFill>
            <a:srgbClr val="F6798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51" name="Freeform 55"/>
          <p:cNvSpPr>
            <a:spLocks/>
          </p:cNvSpPr>
          <p:nvPr/>
        </p:nvSpPr>
        <p:spPr bwMode="auto">
          <a:xfrm>
            <a:off x="5626101" y="3154363"/>
            <a:ext cx="30163" cy="80962"/>
          </a:xfrm>
          <a:custGeom>
            <a:avLst/>
            <a:gdLst/>
            <a:ahLst/>
            <a:cxnLst>
              <a:cxn ang="0">
                <a:pos x="0" y="42"/>
              </a:cxn>
              <a:cxn ang="0">
                <a:pos x="3" y="41"/>
              </a:cxn>
              <a:cxn ang="0">
                <a:pos x="7" y="39"/>
              </a:cxn>
              <a:cxn ang="0">
                <a:pos x="9" y="38"/>
              </a:cxn>
              <a:cxn ang="0">
                <a:pos x="9" y="38"/>
              </a:cxn>
              <a:cxn ang="0">
                <a:pos x="10" y="33"/>
              </a:cxn>
              <a:cxn ang="0">
                <a:pos x="12" y="21"/>
              </a:cxn>
              <a:cxn ang="0">
                <a:pos x="14" y="8"/>
              </a:cxn>
              <a:cxn ang="0">
                <a:pos x="15" y="3"/>
              </a:cxn>
              <a:cxn ang="0">
                <a:pos x="15" y="3"/>
              </a:cxn>
              <a:cxn ang="0">
                <a:pos x="13" y="2"/>
              </a:cxn>
              <a:cxn ang="0">
                <a:pos x="9" y="0"/>
              </a:cxn>
              <a:cxn ang="0">
                <a:pos x="7" y="0"/>
              </a:cxn>
              <a:cxn ang="0">
                <a:pos x="7" y="0"/>
              </a:cxn>
              <a:cxn ang="0">
                <a:pos x="6" y="4"/>
              </a:cxn>
              <a:cxn ang="0">
                <a:pos x="5" y="14"/>
              </a:cxn>
              <a:cxn ang="0">
                <a:pos x="3" y="27"/>
              </a:cxn>
              <a:cxn ang="0">
                <a:pos x="1" y="37"/>
              </a:cxn>
              <a:cxn ang="0">
                <a:pos x="0" y="42"/>
              </a:cxn>
              <a:cxn ang="0">
                <a:pos x="0" y="42"/>
              </a:cxn>
              <a:cxn ang="0">
                <a:pos x="0" y="42"/>
              </a:cxn>
            </a:cxnLst>
            <a:rect l="0" t="0" r="r" b="b"/>
            <a:pathLst>
              <a:path w="16" h="43">
                <a:moveTo>
                  <a:pt x="0" y="42"/>
                </a:moveTo>
                <a:lnTo>
                  <a:pt x="3" y="41"/>
                </a:lnTo>
                <a:lnTo>
                  <a:pt x="7" y="39"/>
                </a:lnTo>
                <a:lnTo>
                  <a:pt x="9" y="38"/>
                </a:lnTo>
                <a:lnTo>
                  <a:pt x="9" y="38"/>
                </a:lnTo>
                <a:lnTo>
                  <a:pt x="10" y="33"/>
                </a:lnTo>
                <a:lnTo>
                  <a:pt x="12" y="21"/>
                </a:lnTo>
                <a:lnTo>
                  <a:pt x="14" y="8"/>
                </a:lnTo>
                <a:lnTo>
                  <a:pt x="15" y="3"/>
                </a:lnTo>
                <a:lnTo>
                  <a:pt x="15" y="3"/>
                </a:lnTo>
                <a:lnTo>
                  <a:pt x="13" y="2"/>
                </a:lnTo>
                <a:lnTo>
                  <a:pt x="9" y="0"/>
                </a:lnTo>
                <a:lnTo>
                  <a:pt x="7" y="0"/>
                </a:lnTo>
                <a:lnTo>
                  <a:pt x="7" y="0"/>
                </a:lnTo>
                <a:lnTo>
                  <a:pt x="6" y="4"/>
                </a:lnTo>
                <a:lnTo>
                  <a:pt x="5" y="14"/>
                </a:lnTo>
                <a:lnTo>
                  <a:pt x="3" y="27"/>
                </a:lnTo>
                <a:lnTo>
                  <a:pt x="1" y="37"/>
                </a:lnTo>
                <a:lnTo>
                  <a:pt x="0" y="42"/>
                </a:lnTo>
                <a:lnTo>
                  <a:pt x="0" y="42"/>
                </a:lnTo>
                <a:lnTo>
                  <a:pt x="0" y="42"/>
                </a:lnTo>
              </a:path>
            </a:pathLst>
          </a:custGeom>
          <a:solidFill>
            <a:srgbClr val="F6798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52" name="Freeform 56"/>
          <p:cNvSpPr>
            <a:spLocks/>
          </p:cNvSpPr>
          <p:nvPr/>
        </p:nvSpPr>
        <p:spPr bwMode="auto">
          <a:xfrm>
            <a:off x="5641975" y="3008313"/>
            <a:ext cx="58738" cy="82550"/>
          </a:xfrm>
          <a:custGeom>
            <a:avLst/>
            <a:gdLst/>
            <a:ahLst/>
            <a:cxnLst>
              <a:cxn ang="0">
                <a:pos x="0" y="15"/>
              </a:cxn>
              <a:cxn ang="0">
                <a:pos x="2" y="20"/>
              </a:cxn>
              <a:cxn ang="0">
                <a:pos x="5" y="28"/>
              </a:cxn>
              <a:cxn ang="0">
                <a:pos x="7" y="32"/>
              </a:cxn>
              <a:cxn ang="0">
                <a:pos x="7" y="32"/>
              </a:cxn>
              <a:cxn ang="0">
                <a:pos x="12" y="35"/>
              </a:cxn>
              <a:cxn ang="0">
                <a:pos x="22" y="40"/>
              </a:cxn>
              <a:cxn ang="0">
                <a:pos x="27" y="43"/>
              </a:cxn>
              <a:cxn ang="0">
                <a:pos x="27" y="43"/>
              </a:cxn>
              <a:cxn ang="0">
                <a:pos x="28" y="40"/>
              </a:cxn>
              <a:cxn ang="0">
                <a:pos x="29" y="33"/>
              </a:cxn>
              <a:cxn ang="0">
                <a:pos x="30" y="30"/>
              </a:cxn>
              <a:cxn ang="0">
                <a:pos x="30" y="30"/>
              </a:cxn>
              <a:cxn ang="0">
                <a:pos x="28" y="31"/>
              </a:cxn>
              <a:cxn ang="0">
                <a:pos x="23" y="30"/>
              </a:cxn>
              <a:cxn ang="0">
                <a:pos x="17" y="26"/>
              </a:cxn>
              <a:cxn ang="0">
                <a:pos x="17" y="26"/>
              </a:cxn>
              <a:cxn ang="0">
                <a:pos x="13" y="18"/>
              </a:cxn>
              <a:cxn ang="0">
                <a:pos x="13" y="10"/>
              </a:cxn>
              <a:cxn ang="0">
                <a:pos x="14" y="6"/>
              </a:cxn>
              <a:cxn ang="0">
                <a:pos x="14" y="6"/>
              </a:cxn>
              <a:cxn ang="0">
                <a:pos x="12" y="5"/>
              </a:cxn>
              <a:cxn ang="0">
                <a:pos x="9" y="1"/>
              </a:cxn>
              <a:cxn ang="0">
                <a:pos x="7" y="0"/>
              </a:cxn>
              <a:cxn ang="0">
                <a:pos x="7" y="0"/>
              </a:cxn>
              <a:cxn ang="0">
                <a:pos x="5" y="4"/>
              </a:cxn>
              <a:cxn ang="0">
                <a:pos x="2" y="11"/>
              </a:cxn>
              <a:cxn ang="0">
                <a:pos x="0" y="15"/>
              </a:cxn>
              <a:cxn ang="0">
                <a:pos x="0" y="15"/>
              </a:cxn>
              <a:cxn ang="0">
                <a:pos x="0" y="15"/>
              </a:cxn>
            </a:cxnLst>
            <a:rect l="0" t="0" r="r" b="b"/>
            <a:pathLst>
              <a:path w="31" h="44">
                <a:moveTo>
                  <a:pt x="0" y="15"/>
                </a:moveTo>
                <a:lnTo>
                  <a:pt x="2" y="20"/>
                </a:lnTo>
                <a:lnTo>
                  <a:pt x="5" y="28"/>
                </a:lnTo>
                <a:lnTo>
                  <a:pt x="7" y="32"/>
                </a:lnTo>
                <a:lnTo>
                  <a:pt x="7" y="32"/>
                </a:lnTo>
                <a:lnTo>
                  <a:pt x="12" y="35"/>
                </a:lnTo>
                <a:lnTo>
                  <a:pt x="22" y="40"/>
                </a:lnTo>
                <a:lnTo>
                  <a:pt x="27" y="43"/>
                </a:lnTo>
                <a:lnTo>
                  <a:pt x="27" y="43"/>
                </a:lnTo>
                <a:lnTo>
                  <a:pt x="28" y="40"/>
                </a:lnTo>
                <a:lnTo>
                  <a:pt x="29" y="33"/>
                </a:lnTo>
                <a:lnTo>
                  <a:pt x="30" y="30"/>
                </a:lnTo>
                <a:lnTo>
                  <a:pt x="30" y="30"/>
                </a:lnTo>
                <a:lnTo>
                  <a:pt x="28" y="31"/>
                </a:lnTo>
                <a:lnTo>
                  <a:pt x="23" y="30"/>
                </a:lnTo>
                <a:lnTo>
                  <a:pt x="17" y="26"/>
                </a:lnTo>
                <a:lnTo>
                  <a:pt x="17" y="26"/>
                </a:lnTo>
                <a:lnTo>
                  <a:pt x="13" y="18"/>
                </a:lnTo>
                <a:lnTo>
                  <a:pt x="13" y="10"/>
                </a:lnTo>
                <a:lnTo>
                  <a:pt x="14" y="6"/>
                </a:lnTo>
                <a:lnTo>
                  <a:pt x="14" y="6"/>
                </a:lnTo>
                <a:lnTo>
                  <a:pt x="12" y="5"/>
                </a:lnTo>
                <a:lnTo>
                  <a:pt x="9" y="1"/>
                </a:lnTo>
                <a:lnTo>
                  <a:pt x="7" y="0"/>
                </a:lnTo>
                <a:lnTo>
                  <a:pt x="7" y="0"/>
                </a:lnTo>
                <a:lnTo>
                  <a:pt x="5" y="4"/>
                </a:lnTo>
                <a:lnTo>
                  <a:pt x="2" y="11"/>
                </a:lnTo>
                <a:lnTo>
                  <a:pt x="0" y="15"/>
                </a:lnTo>
                <a:lnTo>
                  <a:pt x="0" y="15"/>
                </a:lnTo>
                <a:lnTo>
                  <a:pt x="0" y="15"/>
                </a:lnTo>
              </a:path>
            </a:pathLst>
          </a:custGeom>
          <a:solidFill>
            <a:srgbClr val="F6798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53" name="Freeform 57"/>
          <p:cNvSpPr>
            <a:spLocks/>
          </p:cNvSpPr>
          <p:nvPr/>
        </p:nvSpPr>
        <p:spPr bwMode="auto">
          <a:xfrm>
            <a:off x="6408738" y="2520951"/>
            <a:ext cx="488950" cy="760413"/>
          </a:xfrm>
          <a:custGeom>
            <a:avLst/>
            <a:gdLst/>
            <a:ahLst/>
            <a:cxnLst>
              <a:cxn ang="0">
                <a:pos x="130" y="36"/>
              </a:cxn>
              <a:cxn ang="0">
                <a:pos x="141" y="59"/>
              </a:cxn>
              <a:cxn ang="0">
                <a:pos x="150" y="87"/>
              </a:cxn>
              <a:cxn ang="0">
                <a:pos x="156" y="117"/>
              </a:cxn>
              <a:cxn ang="0">
                <a:pos x="162" y="150"/>
              </a:cxn>
              <a:cxn ang="0">
                <a:pos x="165" y="175"/>
              </a:cxn>
              <a:cxn ang="0">
                <a:pos x="176" y="220"/>
              </a:cxn>
              <a:cxn ang="0">
                <a:pos x="190" y="245"/>
              </a:cxn>
              <a:cxn ang="0">
                <a:pos x="204" y="259"/>
              </a:cxn>
              <a:cxn ang="0">
                <a:pos x="216" y="268"/>
              </a:cxn>
              <a:cxn ang="0">
                <a:pos x="226" y="285"/>
              </a:cxn>
              <a:cxn ang="0">
                <a:pos x="229" y="315"/>
              </a:cxn>
              <a:cxn ang="0">
                <a:pos x="236" y="320"/>
              </a:cxn>
              <a:cxn ang="0">
                <a:pos x="239" y="331"/>
              </a:cxn>
              <a:cxn ang="0">
                <a:pos x="233" y="325"/>
              </a:cxn>
              <a:cxn ang="0">
                <a:pos x="221" y="331"/>
              </a:cxn>
              <a:cxn ang="0">
                <a:pos x="230" y="343"/>
              </a:cxn>
              <a:cxn ang="0">
                <a:pos x="239" y="343"/>
              </a:cxn>
              <a:cxn ang="0">
                <a:pos x="242" y="356"/>
              </a:cxn>
              <a:cxn ang="0">
                <a:pos x="235" y="358"/>
              </a:cxn>
              <a:cxn ang="0">
                <a:pos x="223" y="366"/>
              </a:cxn>
              <a:cxn ang="0">
                <a:pos x="232" y="384"/>
              </a:cxn>
              <a:cxn ang="0">
                <a:pos x="246" y="381"/>
              </a:cxn>
              <a:cxn ang="0">
                <a:pos x="252" y="386"/>
              </a:cxn>
              <a:cxn ang="0">
                <a:pos x="248" y="390"/>
              </a:cxn>
              <a:cxn ang="0">
                <a:pos x="256" y="397"/>
              </a:cxn>
              <a:cxn ang="0">
                <a:pos x="260" y="402"/>
              </a:cxn>
              <a:cxn ang="0">
                <a:pos x="251" y="404"/>
              </a:cxn>
              <a:cxn ang="0">
                <a:pos x="227" y="390"/>
              </a:cxn>
              <a:cxn ang="0">
                <a:pos x="212" y="371"/>
              </a:cxn>
              <a:cxn ang="0">
                <a:pos x="220" y="354"/>
              </a:cxn>
              <a:cxn ang="0">
                <a:pos x="213" y="334"/>
              </a:cxn>
              <a:cxn ang="0">
                <a:pos x="205" y="333"/>
              </a:cxn>
              <a:cxn ang="0">
                <a:pos x="195" y="349"/>
              </a:cxn>
              <a:cxn ang="0">
                <a:pos x="188" y="345"/>
              </a:cxn>
              <a:cxn ang="0">
                <a:pos x="202" y="327"/>
              </a:cxn>
              <a:cxn ang="0">
                <a:pos x="195" y="309"/>
              </a:cxn>
              <a:cxn ang="0">
                <a:pos x="200" y="305"/>
              </a:cxn>
              <a:cxn ang="0">
                <a:pos x="212" y="319"/>
              </a:cxn>
              <a:cxn ang="0">
                <a:pos x="222" y="297"/>
              </a:cxn>
              <a:cxn ang="0">
                <a:pos x="200" y="268"/>
              </a:cxn>
              <a:cxn ang="0">
                <a:pos x="178" y="249"/>
              </a:cxn>
              <a:cxn ang="0">
                <a:pos x="161" y="235"/>
              </a:cxn>
              <a:cxn ang="0">
                <a:pos x="160" y="227"/>
              </a:cxn>
              <a:cxn ang="0">
                <a:pos x="155" y="197"/>
              </a:cxn>
              <a:cxn ang="0">
                <a:pos x="148" y="157"/>
              </a:cxn>
              <a:cxn ang="0">
                <a:pos x="143" y="121"/>
              </a:cxn>
              <a:cxn ang="0">
                <a:pos x="138" y="100"/>
              </a:cxn>
              <a:cxn ang="0">
                <a:pos x="127" y="67"/>
              </a:cxn>
              <a:cxn ang="0">
                <a:pos x="111" y="43"/>
              </a:cxn>
              <a:cxn ang="0">
                <a:pos x="95" y="32"/>
              </a:cxn>
              <a:cxn ang="0">
                <a:pos x="64" y="23"/>
              </a:cxn>
              <a:cxn ang="0">
                <a:pos x="33" y="22"/>
              </a:cxn>
              <a:cxn ang="0">
                <a:pos x="0" y="26"/>
              </a:cxn>
              <a:cxn ang="0">
                <a:pos x="2" y="1"/>
              </a:cxn>
              <a:cxn ang="0">
                <a:pos x="10" y="1"/>
              </a:cxn>
              <a:cxn ang="0">
                <a:pos x="37" y="1"/>
              </a:cxn>
              <a:cxn ang="0">
                <a:pos x="74" y="4"/>
              </a:cxn>
              <a:cxn ang="0">
                <a:pos x="108" y="14"/>
              </a:cxn>
              <a:cxn ang="0">
                <a:pos x="120" y="23"/>
              </a:cxn>
            </a:cxnLst>
            <a:rect l="0" t="0" r="r" b="b"/>
            <a:pathLst>
              <a:path w="261" h="406">
                <a:moveTo>
                  <a:pt x="120" y="23"/>
                </a:moveTo>
                <a:lnTo>
                  <a:pt x="124" y="27"/>
                </a:lnTo>
                <a:lnTo>
                  <a:pt x="127" y="32"/>
                </a:lnTo>
                <a:lnTo>
                  <a:pt x="130" y="36"/>
                </a:lnTo>
                <a:lnTo>
                  <a:pt x="133" y="42"/>
                </a:lnTo>
                <a:lnTo>
                  <a:pt x="136" y="47"/>
                </a:lnTo>
                <a:lnTo>
                  <a:pt x="139" y="53"/>
                </a:lnTo>
                <a:lnTo>
                  <a:pt x="141" y="59"/>
                </a:lnTo>
                <a:lnTo>
                  <a:pt x="144" y="66"/>
                </a:lnTo>
                <a:lnTo>
                  <a:pt x="146" y="73"/>
                </a:lnTo>
                <a:lnTo>
                  <a:pt x="148" y="80"/>
                </a:lnTo>
                <a:lnTo>
                  <a:pt x="150" y="87"/>
                </a:lnTo>
                <a:lnTo>
                  <a:pt x="152" y="94"/>
                </a:lnTo>
                <a:lnTo>
                  <a:pt x="153" y="102"/>
                </a:lnTo>
                <a:lnTo>
                  <a:pt x="155" y="110"/>
                </a:lnTo>
                <a:lnTo>
                  <a:pt x="156" y="117"/>
                </a:lnTo>
                <a:lnTo>
                  <a:pt x="158" y="125"/>
                </a:lnTo>
                <a:lnTo>
                  <a:pt x="159" y="134"/>
                </a:lnTo>
                <a:lnTo>
                  <a:pt x="160" y="142"/>
                </a:lnTo>
                <a:lnTo>
                  <a:pt x="162" y="150"/>
                </a:lnTo>
                <a:lnTo>
                  <a:pt x="163" y="158"/>
                </a:lnTo>
                <a:lnTo>
                  <a:pt x="164" y="167"/>
                </a:lnTo>
                <a:lnTo>
                  <a:pt x="165" y="175"/>
                </a:lnTo>
                <a:lnTo>
                  <a:pt x="165" y="175"/>
                </a:lnTo>
                <a:lnTo>
                  <a:pt x="168" y="188"/>
                </a:lnTo>
                <a:lnTo>
                  <a:pt x="170" y="200"/>
                </a:lnTo>
                <a:lnTo>
                  <a:pt x="173" y="211"/>
                </a:lnTo>
                <a:lnTo>
                  <a:pt x="176" y="220"/>
                </a:lnTo>
                <a:lnTo>
                  <a:pt x="180" y="228"/>
                </a:lnTo>
                <a:lnTo>
                  <a:pt x="183" y="234"/>
                </a:lnTo>
                <a:lnTo>
                  <a:pt x="186" y="240"/>
                </a:lnTo>
                <a:lnTo>
                  <a:pt x="190" y="245"/>
                </a:lnTo>
                <a:lnTo>
                  <a:pt x="194" y="250"/>
                </a:lnTo>
                <a:lnTo>
                  <a:pt x="197" y="253"/>
                </a:lnTo>
                <a:lnTo>
                  <a:pt x="200" y="256"/>
                </a:lnTo>
                <a:lnTo>
                  <a:pt x="204" y="259"/>
                </a:lnTo>
                <a:lnTo>
                  <a:pt x="207" y="261"/>
                </a:lnTo>
                <a:lnTo>
                  <a:pt x="207" y="261"/>
                </a:lnTo>
                <a:lnTo>
                  <a:pt x="215" y="267"/>
                </a:lnTo>
                <a:lnTo>
                  <a:pt x="216" y="268"/>
                </a:lnTo>
                <a:lnTo>
                  <a:pt x="216" y="268"/>
                </a:lnTo>
                <a:lnTo>
                  <a:pt x="216" y="268"/>
                </a:lnTo>
                <a:lnTo>
                  <a:pt x="219" y="273"/>
                </a:lnTo>
                <a:lnTo>
                  <a:pt x="226" y="285"/>
                </a:lnTo>
                <a:lnTo>
                  <a:pt x="230" y="297"/>
                </a:lnTo>
                <a:lnTo>
                  <a:pt x="230" y="297"/>
                </a:lnTo>
                <a:lnTo>
                  <a:pt x="230" y="308"/>
                </a:lnTo>
                <a:lnTo>
                  <a:pt x="229" y="315"/>
                </a:lnTo>
                <a:lnTo>
                  <a:pt x="229" y="317"/>
                </a:lnTo>
                <a:lnTo>
                  <a:pt x="229" y="317"/>
                </a:lnTo>
                <a:lnTo>
                  <a:pt x="231" y="318"/>
                </a:lnTo>
                <a:lnTo>
                  <a:pt x="236" y="320"/>
                </a:lnTo>
                <a:lnTo>
                  <a:pt x="239" y="324"/>
                </a:lnTo>
                <a:lnTo>
                  <a:pt x="239" y="324"/>
                </a:lnTo>
                <a:lnTo>
                  <a:pt x="239" y="328"/>
                </a:lnTo>
                <a:lnTo>
                  <a:pt x="239" y="331"/>
                </a:lnTo>
                <a:lnTo>
                  <a:pt x="239" y="331"/>
                </a:lnTo>
                <a:lnTo>
                  <a:pt x="239" y="331"/>
                </a:lnTo>
                <a:lnTo>
                  <a:pt x="237" y="329"/>
                </a:lnTo>
                <a:lnTo>
                  <a:pt x="233" y="325"/>
                </a:lnTo>
                <a:lnTo>
                  <a:pt x="225" y="323"/>
                </a:lnTo>
                <a:lnTo>
                  <a:pt x="225" y="323"/>
                </a:lnTo>
                <a:lnTo>
                  <a:pt x="221" y="326"/>
                </a:lnTo>
                <a:lnTo>
                  <a:pt x="221" y="331"/>
                </a:lnTo>
                <a:lnTo>
                  <a:pt x="221" y="334"/>
                </a:lnTo>
                <a:lnTo>
                  <a:pt x="221" y="334"/>
                </a:lnTo>
                <a:lnTo>
                  <a:pt x="224" y="338"/>
                </a:lnTo>
                <a:lnTo>
                  <a:pt x="230" y="343"/>
                </a:lnTo>
                <a:lnTo>
                  <a:pt x="234" y="344"/>
                </a:lnTo>
                <a:lnTo>
                  <a:pt x="234" y="344"/>
                </a:lnTo>
                <a:lnTo>
                  <a:pt x="236" y="344"/>
                </a:lnTo>
                <a:lnTo>
                  <a:pt x="239" y="343"/>
                </a:lnTo>
                <a:lnTo>
                  <a:pt x="241" y="343"/>
                </a:lnTo>
                <a:lnTo>
                  <a:pt x="241" y="343"/>
                </a:lnTo>
                <a:lnTo>
                  <a:pt x="241" y="348"/>
                </a:lnTo>
                <a:lnTo>
                  <a:pt x="242" y="356"/>
                </a:lnTo>
                <a:lnTo>
                  <a:pt x="242" y="360"/>
                </a:lnTo>
                <a:lnTo>
                  <a:pt x="242" y="360"/>
                </a:lnTo>
                <a:lnTo>
                  <a:pt x="240" y="359"/>
                </a:lnTo>
                <a:lnTo>
                  <a:pt x="235" y="358"/>
                </a:lnTo>
                <a:lnTo>
                  <a:pt x="232" y="358"/>
                </a:lnTo>
                <a:lnTo>
                  <a:pt x="232" y="358"/>
                </a:lnTo>
                <a:lnTo>
                  <a:pt x="228" y="361"/>
                </a:lnTo>
                <a:lnTo>
                  <a:pt x="223" y="366"/>
                </a:lnTo>
                <a:lnTo>
                  <a:pt x="223" y="372"/>
                </a:lnTo>
                <a:lnTo>
                  <a:pt x="223" y="372"/>
                </a:lnTo>
                <a:lnTo>
                  <a:pt x="227" y="379"/>
                </a:lnTo>
                <a:lnTo>
                  <a:pt x="232" y="384"/>
                </a:lnTo>
                <a:lnTo>
                  <a:pt x="237" y="386"/>
                </a:lnTo>
                <a:lnTo>
                  <a:pt x="237" y="386"/>
                </a:lnTo>
                <a:lnTo>
                  <a:pt x="241" y="385"/>
                </a:lnTo>
                <a:lnTo>
                  <a:pt x="246" y="381"/>
                </a:lnTo>
                <a:lnTo>
                  <a:pt x="248" y="379"/>
                </a:lnTo>
                <a:lnTo>
                  <a:pt x="248" y="379"/>
                </a:lnTo>
                <a:lnTo>
                  <a:pt x="249" y="382"/>
                </a:lnTo>
                <a:lnTo>
                  <a:pt x="252" y="386"/>
                </a:lnTo>
                <a:lnTo>
                  <a:pt x="254" y="388"/>
                </a:lnTo>
                <a:lnTo>
                  <a:pt x="254" y="388"/>
                </a:lnTo>
                <a:lnTo>
                  <a:pt x="252" y="388"/>
                </a:lnTo>
                <a:lnTo>
                  <a:pt x="248" y="390"/>
                </a:lnTo>
                <a:lnTo>
                  <a:pt x="245" y="393"/>
                </a:lnTo>
                <a:lnTo>
                  <a:pt x="245" y="393"/>
                </a:lnTo>
                <a:lnTo>
                  <a:pt x="249" y="397"/>
                </a:lnTo>
                <a:lnTo>
                  <a:pt x="256" y="397"/>
                </a:lnTo>
                <a:lnTo>
                  <a:pt x="259" y="396"/>
                </a:lnTo>
                <a:lnTo>
                  <a:pt x="259" y="396"/>
                </a:lnTo>
                <a:lnTo>
                  <a:pt x="259" y="398"/>
                </a:lnTo>
                <a:lnTo>
                  <a:pt x="260" y="402"/>
                </a:lnTo>
                <a:lnTo>
                  <a:pt x="260" y="405"/>
                </a:lnTo>
                <a:lnTo>
                  <a:pt x="260" y="405"/>
                </a:lnTo>
                <a:lnTo>
                  <a:pt x="258" y="405"/>
                </a:lnTo>
                <a:lnTo>
                  <a:pt x="251" y="404"/>
                </a:lnTo>
                <a:lnTo>
                  <a:pt x="242" y="403"/>
                </a:lnTo>
                <a:lnTo>
                  <a:pt x="242" y="403"/>
                </a:lnTo>
                <a:lnTo>
                  <a:pt x="235" y="399"/>
                </a:lnTo>
                <a:lnTo>
                  <a:pt x="227" y="390"/>
                </a:lnTo>
                <a:lnTo>
                  <a:pt x="220" y="381"/>
                </a:lnTo>
                <a:lnTo>
                  <a:pt x="214" y="374"/>
                </a:lnTo>
                <a:lnTo>
                  <a:pt x="212" y="371"/>
                </a:lnTo>
                <a:lnTo>
                  <a:pt x="212" y="371"/>
                </a:lnTo>
                <a:lnTo>
                  <a:pt x="214" y="368"/>
                </a:lnTo>
                <a:lnTo>
                  <a:pt x="218" y="362"/>
                </a:lnTo>
                <a:lnTo>
                  <a:pt x="220" y="354"/>
                </a:lnTo>
                <a:lnTo>
                  <a:pt x="220" y="354"/>
                </a:lnTo>
                <a:lnTo>
                  <a:pt x="218" y="345"/>
                </a:lnTo>
                <a:lnTo>
                  <a:pt x="215" y="338"/>
                </a:lnTo>
                <a:lnTo>
                  <a:pt x="213" y="334"/>
                </a:lnTo>
                <a:lnTo>
                  <a:pt x="213" y="334"/>
                </a:lnTo>
                <a:lnTo>
                  <a:pt x="211" y="334"/>
                </a:lnTo>
                <a:lnTo>
                  <a:pt x="207" y="333"/>
                </a:lnTo>
                <a:lnTo>
                  <a:pt x="205" y="333"/>
                </a:lnTo>
                <a:lnTo>
                  <a:pt x="205" y="333"/>
                </a:lnTo>
                <a:lnTo>
                  <a:pt x="203" y="337"/>
                </a:lnTo>
                <a:lnTo>
                  <a:pt x="198" y="345"/>
                </a:lnTo>
                <a:lnTo>
                  <a:pt x="195" y="349"/>
                </a:lnTo>
                <a:lnTo>
                  <a:pt x="195" y="349"/>
                </a:lnTo>
                <a:lnTo>
                  <a:pt x="193" y="348"/>
                </a:lnTo>
                <a:lnTo>
                  <a:pt x="190" y="346"/>
                </a:lnTo>
                <a:lnTo>
                  <a:pt x="188" y="345"/>
                </a:lnTo>
                <a:lnTo>
                  <a:pt x="188" y="345"/>
                </a:lnTo>
                <a:lnTo>
                  <a:pt x="192" y="341"/>
                </a:lnTo>
                <a:lnTo>
                  <a:pt x="199" y="333"/>
                </a:lnTo>
                <a:lnTo>
                  <a:pt x="202" y="327"/>
                </a:lnTo>
                <a:lnTo>
                  <a:pt x="202" y="327"/>
                </a:lnTo>
                <a:lnTo>
                  <a:pt x="200" y="321"/>
                </a:lnTo>
                <a:lnTo>
                  <a:pt x="197" y="313"/>
                </a:lnTo>
                <a:lnTo>
                  <a:pt x="195" y="309"/>
                </a:lnTo>
                <a:lnTo>
                  <a:pt x="195" y="309"/>
                </a:lnTo>
                <a:lnTo>
                  <a:pt x="196" y="308"/>
                </a:lnTo>
                <a:lnTo>
                  <a:pt x="199" y="306"/>
                </a:lnTo>
                <a:lnTo>
                  <a:pt x="200" y="305"/>
                </a:lnTo>
                <a:lnTo>
                  <a:pt x="200" y="305"/>
                </a:lnTo>
                <a:lnTo>
                  <a:pt x="201" y="309"/>
                </a:lnTo>
                <a:lnTo>
                  <a:pt x="206" y="316"/>
                </a:lnTo>
                <a:lnTo>
                  <a:pt x="212" y="319"/>
                </a:lnTo>
                <a:lnTo>
                  <a:pt x="212" y="319"/>
                </a:lnTo>
                <a:lnTo>
                  <a:pt x="218" y="315"/>
                </a:lnTo>
                <a:lnTo>
                  <a:pt x="221" y="306"/>
                </a:lnTo>
                <a:lnTo>
                  <a:pt x="222" y="297"/>
                </a:lnTo>
                <a:lnTo>
                  <a:pt x="222" y="297"/>
                </a:lnTo>
                <a:lnTo>
                  <a:pt x="219" y="290"/>
                </a:lnTo>
                <a:lnTo>
                  <a:pt x="214" y="282"/>
                </a:lnTo>
                <a:lnTo>
                  <a:pt x="207" y="274"/>
                </a:lnTo>
                <a:lnTo>
                  <a:pt x="200" y="268"/>
                </a:lnTo>
                <a:lnTo>
                  <a:pt x="200" y="268"/>
                </a:lnTo>
                <a:lnTo>
                  <a:pt x="189" y="260"/>
                </a:lnTo>
                <a:lnTo>
                  <a:pt x="181" y="252"/>
                </a:lnTo>
                <a:lnTo>
                  <a:pt x="178" y="249"/>
                </a:lnTo>
                <a:lnTo>
                  <a:pt x="178" y="249"/>
                </a:lnTo>
                <a:lnTo>
                  <a:pt x="174" y="246"/>
                </a:lnTo>
                <a:lnTo>
                  <a:pt x="165" y="239"/>
                </a:lnTo>
                <a:lnTo>
                  <a:pt x="161" y="235"/>
                </a:lnTo>
                <a:lnTo>
                  <a:pt x="161" y="235"/>
                </a:lnTo>
                <a:lnTo>
                  <a:pt x="161" y="234"/>
                </a:lnTo>
                <a:lnTo>
                  <a:pt x="160" y="232"/>
                </a:lnTo>
                <a:lnTo>
                  <a:pt x="160" y="227"/>
                </a:lnTo>
                <a:lnTo>
                  <a:pt x="159" y="221"/>
                </a:lnTo>
                <a:lnTo>
                  <a:pt x="158" y="214"/>
                </a:lnTo>
                <a:lnTo>
                  <a:pt x="156" y="206"/>
                </a:lnTo>
                <a:lnTo>
                  <a:pt x="155" y="197"/>
                </a:lnTo>
                <a:lnTo>
                  <a:pt x="153" y="187"/>
                </a:lnTo>
                <a:lnTo>
                  <a:pt x="152" y="177"/>
                </a:lnTo>
                <a:lnTo>
                  <a:pt x="150" y="167"/>
                </a:lnTo>
                <a:lnTo>
                  <a:pt x="148" y="157"/>
                </a:lnTo>
                <a:lnTo>
                  <a:pt x="147" y="147"/>
                </a:lnTo>
                <a:lnTo>
                  <a:pt x="145" y="138"/>
                </a:lnTo>
                <a:lnTo>
                  <a:pt x="144" y="129"/>
                </a:lnTo>
                <a:lnTo>
                  <a:pt x="143" y="121"/>
                </a:lnTo>
                <a:lnTo>
                  <a:pt x="141" y="114"/>
                </a:lnTo>
                <a:lnTo>
                  <a:pt x="140" y="109"/>
                </a:lnTo>
                <a:lnTo>
                  <a:pt x="140" y="109"/>
                </a:lnTo>
                <a:lnTo>
                  <a:pt x="138" y="100"/>
                </a:lnTo>
                <a:lnTo>
                  <a:pt x="136" y="92"/>
                </a:lnTo>
                <a:lnTo>
                  <a:pt x="133" y="83"/>
                </a:lnTo>
                <a:lnTo>
                  <a:pt x="130" y="75"/>
                </a:lnTo>
                <a:lnTo>
                  <a:pt x="127" y="67"/>
                </a:lnTo>
                <a:lnTo>
                  <a:pt x="123" y="60"/>
                </a:lnTo>
                <a:lnTo>
                  <a:pt x="119" y="53"/>
                </a:lnTo>
                <a:lnTo>
                  <a:pt x="115" y="48"/>
                </a:lnTo>
                <a:lnTo>
                  <a:pt x="111" y="43"/>
                </a:lnTo>
                <a:lnTo>
                  <a:pt x="107" y="39"/>
                </a:lnTo>
                <a:lnTo>
                  <a:pt x="107" y="39"/>
                </a:lnTo>
                <a:lnTo>
                  <a:pt x="101" y="35"/>
                </a:lnTo>
                <a:lnTo>
                  <a:pt x="95" y="32"/>
                </a:lnTo>
                <a:lnTo>
                  <a:pt x="88" y="29"/>
                </a:lnTo>
                <a:lnTo>
                  <a:pt x="80" y="27"/>
                </a:lnTo>
                <a:lnTo>
                  <a:pt x="72" y="25"/>
                </a:lnTo>
                <a:lnTo>
                  <a:pt x="64" y="23"/>
                </a:lnTo>
                <a:lnTo>
                  <a:pt x="56" y="22"/>
                </a:lnTo>
                <a:lnTo>
                  <a:pt x="47" y="22"/>
                </a:lnTo>
                <a:lnTo>
                  <a:pt x="47" y="22"/>
                </a:lnTo>
                <a:lnTo>
                  <a:pt x="33" y="22"/>
                </a:lnTo>
                <a:lnTo>
                  <a:pt x="20" y="23"/>
                </a:lnTo>
                <a:lnTo>
                  <a:pt x="10" y="25"/>
                </a:lnTo>
                <a:lnTo>
                  <a:pt x="2" y="26"/>
                </a:lnTo>
                <a:lnTo>
                  <a:pt x="0" y="26"/>
                </a:lnTo>
                <a:lnTo>
                  <a:pt x="0" y="26"/>
                </a:lnTo>
                <a:lnTo>
                  <a:pt x="0" y="19"/>
                </a:lnTo>
                <a:lnTo>
                  <a:pt x="2" y="7"/>
                </a:lnTo>
                <a:lnTo>
                  <a:pt x="2" y="1"/>
                </a:lnTo>
                <a:lnTo>
                  <a:pt x="2" y="1"/>
                </a:lnTo>
                <a:lnTo>
                  <a:pt x="3" y="1"/>
                </a:lnTo>
                <a:lnTo>
                  <a:pt x="6" y="1"/>
                </a:lnTo>
                <a:lnTo>
                  <a:pt x="10" y="1"/>
                </a:lnTo>
                <a:lnTo>
                  <a:pt x="15" y="0"/>
                </a:lnTo>
                <a:lnTo>
                  <a:pt x="22" y="0"/>
                </a:lnTo>
                <a:lnTo>
                  <a:pt x="29" y="0"/>
                </a:lnTo>
                <a:lnTo>
                  <a:pt x="37" y="1"/>
                </a:lnTo>
                <a:lnTo>
                  <a:pt x="46" y="1"/>
                </a:lnTo>
                <a:lnTo>
                  <a:pt x="55" y="2"/>
                </a:lnTo>
                <a:lnTo>
                  <a:pt x="64" y="3"/>
                </a:lnTo>
                <a:lnTo>
                  <a:pt x="74" y="4"/>
                </a:lnTo>
                <a:lnTo>
                  <a:pt x="83" y="6"/>
                </a:lnTo>
                <a:lnTo>
                  <a:pt x="92" y="8"/>
                </a:lnTo>
                <a:lnTo>
                  <a:pt x="100" y="11"/>
                </a:lnTo>
                <a:lnTo>
                  <a:pt x="108" y="14"/>
                </a:lnTo>
                <a:lnTo>
                  <a:pt x="114" y="18"/>
                </a:lnTo>
                <a:lnTo>
                  <a:pt x="120" y="23"/>
                </a:lnTo>
                <a:lnTo>
                  <a:pt x="120" y="23"/>
                </a:lnTo>
                <a:lnTo>
                  <a:pt x="120" y="23"/>
                </a:lnTo>
              </a:path>
            </a:pathLst>
          </a:custGeom>
          <a:solidFill>
            <a:srgbClr val="715EFD"/>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54" name="Freeform 58"/>
          <p:cNvSpPr>
            <a:spLocks/>
          </p:cNvSpPr>
          <p:nvPr/>
        </p:nvSpPr>
        <p:spPr bwMode="auto">
          <a:xfrm>
            <a:off x="6710363" y="2938464"/>
            <a:ext cx="107950" cy="287337"/>
          </a:xfrm>
          <a:custGeom>
            <a:avLst/>
            <a:gdLst/>
            <a:ahLst/>
            <a:cxnLst>
              <a:cxn ang="0">
                <a:pos x="4" y="84"/>
              </a:cxn>
              <a:cxn ang="0">
                <a:pos x="11" y="106"/>
              </a:cxn>
              <a:cxn ang="0">
                <a:pos x="14" y="113"/>
              </a:cxn>
              <a:cxn ang="0">
                <a:pos x="27" y="126"/>
              </a:cxn>
              <a:cxn ang="0">
                <a:pos x="45" y="144"/>
              </a:cxn>
              <a:cxn ang="0">
                <a:pos x="54" y="152"/>
              </a:cxn>
              <a:cxn ang="0">
                <a:pos x="55" y="150"/>
              </a:cxn>
              <a:cxn ang="0">
                <a:pos x="57" y="144"/>
              </a:cxn>
              <a:cxn ang="0">
                <a:pos x="51" y="138"/>
              </a:cxn>
              <a:cxn ang="0">
                <a:pos x="33" y="121"/>
              </a:cxn>
              <a:cxn ang="0">
                <a:pos x="29" y="117"/>
              </a:cxn>
              <a:cxn ang="0">
                <a:pos x="17" y="100"/>
              </a:cxn>
              <a:cxn ang="0">
                <a:pos x="17" y="93"/>
              </a:cxn>
              <a:cxn ang="0">
                <a:pos x="21" y="84"/>
              </a:cxn>
              <a:cxn ang="0">
                <a:pos x="28" y="85"/>
              </a:cxn>
              <a:cxn ang="0">
                <a:pos x="37" y="90"/>
              </a:cxn>
              <a:cxn ang="0">
                <a:pos x="37" y="89"/>
              </a:cxn>
              <a:cxn ang="0">
                <a:pos x="39" y="84"/>
              </a:cxn>
              <a:cxn ang="0">
                <a:pos x="38" y="82"/>
              </a:cxn>
              <a:cxn ang="0">
                <a:pos x="39" y="70"/>
              </a:cxn>
              <a:cxn ang="0">
                <a:pos x="44" y="64"/>
              </a:cxn>
              <a:cxn ang="0">
                <a:pos x="52" y="57"/>
              </a:cxn>
              <a:cxn ang="0">
                <a:pos x="51" y="56"/>
              </a:cxn>
              <a:cxn ang="0">
                <a:pos x="48" y="53"/>
              </a:cxn>
              <a:cxn ang="0">
                <a:pos x="44" y="54"/>
              </a:cxn>
              <a:cxn ang="0">
                <a:pos x="31" y="63"/>
              </a:cxn>
              <a:cxn ang="0">
                <a:pos x="29" y="68"/>
              </a:cxn>
              <a:cxn ang="0">
                <a:pos x="23" y="74"/>
              </a:cxn>
              <a:cxn ang="0">
                <a:pos x="20" y="72"/>
              </a:cxn>
              <a:cxn ang="0">
                <a:pos x="14" y="60"/>
              </a:cxn>
              <a:cxn ang="0">
                <a:pos x="13" y="53"/>
              </a:cxn>
              <a:cxn ang="0">
                <a:pos x="13" y="30"/>
              </a:cxn>
              <a:cxn ang="0">
                <a:pos x="14" y="17"/>
              </a:cxn>
              <a:cxn ang="0">
                <a:pos x="10" y="13"/>
              </a:cxn>
              <a:cxn ang="0">
                <a:pos x="0" y="0"/>
              </a:cxn>
              <a:cxn ang="0">
                <a:pos x="0" y="2"/>
              </a:cxn>
              <a:cxn ang="0">
                <a:pos x="1" y="18"/>
              </a:cxn>
              <a:cxn ang="0">
                <a:pos x="2" y="41"/>
              </a:cxn>
              <a:cxn ang="0">
                <a:pos x="3" y="63"/>
              </a:cxn>
              <a:cxn ang="0">
                <a:pos x="3" y="76"/>
              </a:cxn>
              <a:cxn ang="0">
                <a:pos x="3" y="76"/>
              </a:cxn>
            </a:cxnLst>
            <a:rect l="0" t="0" r="r" b="b"/>
            <a:pathLst>
              <a:path w="58" h="153">
                <a:moveTo>
                  <a:pt x="3" y="76"/>
                </a:moveTo>
                <a:lnTo>
                  <a:pt x="4" y="84"/>
                </a:lnTo>
                <a:lnTo>
                  <a:pt x="7" y="95"/>
                </a:lnTo>
                <a:lnTo>
                  <a:pt x="11" y="106"/>
                </a:lnTo>
                <a:lnTo>
                  <a:pt x="14" y="113"/>
                </a:lnTo>
                <a:lnTo>
                  <a:pt x="14" y="113"/>
                </a:lnTo>
                <a:lnTo>
                  <a:pt x="19" y="119"/>
                </a:lnTo>
                <a:lnTo>
                  <a:pt x="27" y="126"/>
                </a:lnTo>
                <a:lnTo>
                  <a:pt x="36" y="135"/>
                </a:lnTo>
                <a:lnTo>
                  <a:pt x="45" y="144"/>
                </a:lnTo>
                <a:lnTo>
                  <a:pt x="52" y="150"/>
                </a:lnTo>
                <a:lnTo>
                  <a:pt x="54" y="152"/>
                </a:lnTo>
                <a:lnTo>
                  <a:pt x="54" y="152"/>
                </a:lnTo>
                <a:lnTo>
                  <a:pt x="55" y="150"/>
                </a:lnTo>
                <a:lnTo>
                  <a:pt x="56" y="146"/>
                </a:lnTo>
                <a:lnTo>
                  <a:pt x="57" y="144"/>
                </a:lnTo>
                <a:lnTo>
                  <a:pt x="57" y="144"/>
                </a:lnTo>
                <a:lnTo>
                  <a:pt x="51" y="138"/>
                </a:lnTo>
                <a:lnTo>
                  <a:pt x="39" y="127"/>
                </a:lnTo>
                <a:lnTo>
                  <a:pt x="33" y="121"/>
                </a:lnTo>
                <a:lnTo>
                  <a:pt x="33" y="121"/>
                </a:lnTo>
                <a:lnTo>
                  <a:pt x="29" y="117"/>
                </a:lnTo>
                <a:lnTo>
                  <a:pt x="21" y="108"/>
                </a:lnTo>
                <a:lnTo>
                  <a:pt x="17" y="100"/>
                </a:lnTo>
                <a:lnTo>
                  <a:pt x="17" y="100"/>
                </a:lnTo>
                <a:lnTo>
                  <a:pt x="17" y="93"/>
                </a:lnTo>
                <a:lnTo>
                  <a:pt x="18" y="87"/>
                </a:lnTo>
                <a:lnTo>
                  <a:pt x="21" y="84"/>
                </a:lnTo>
                <a:lnTo>
                  <a:pt x="21" y="84"/>
                </a:lnTo>
                <a:lnTo>
                  <a:pt x="28" y="85"/>
                </a:lnTo>
                <a:lnTo>
                  <a:pt x="34" y="88"/>
                </a:lnTo>
                <a:lnTo>
                  <a:pt x="37" y="90"/>
                </a:lnTo>
                <a:lnTo>
                  <a:pt x="37" y="90"/>
                </a:lnTo>
                <a:lnTo>
                  <a:pt x="37" y="89"/>
                </a:lnTo>
                <a:lnTo>
                  <a:pt x="38" y="86"/>
                </a:lnTo>
                <a:lnTo>
                  <a:pt x="39" y="84"/>
                </a:lnTo>
                <a:lnTo>
                  <a:pt x="39" y="84"/>
                </a:lnTo>
                <a:lnTo>
                  <a:pt x="38" y="82"/>
                </a:lnTo>
                <a:lnTo>
                  <a:pt x="37" y="77"/>
                </a:lnTo>
                <a:lnTo>
                  <a:pt x="39" y="70"/>
                </a:lnTo>
                <a:lnTo>
                  <a:pt x="39" y="70"/>
                </a:lnTo>
                <a:lnTo>
                  <a:pt x="44" y="64"/>
                </a:lnTo>
                <a:lnTo>
                  <a:pt x="50" y="59"/>
                </a:lnTo>
                <a:lnTo>
                  <a:pt x="52" y="57"/>
                </a:lnTo>
                <a:lnTo>
                  <a:pt x="52" y="57"/>
                </a:lnTo>
                <a:lnTo>
                  <a:pt x="51" y="56"/>
                </a:lnTo>
                <a:lnTo>
                  <a:pt x="49" y="54"/>
                </a:lnTo>
                <a:lnTo>
                  <a:pt x="48" y="53"/>
                </a:lnTo>
                <a:lnTo>
                  <a:pt x="48" y="53"/>
                </a:lnTo>
                <a:lnTo>
                  <a:pt x="44" y="54"/>
                </a:lnTo>
                <a:lnTo>
                  <a:pt x="36" y="58"/>
                </a:lnTo>
                <a:lnTo>
                  <a:pt x="31" y="63"/>
                </a:lnTo>
                <a:lnTo>
                  <a:pt x="31" y="63"/>
                </a:lnTo>
                <a:lnTo>
                  <a:pt x="29" y="68"/>
                </a:lnTo>
                <a:lnTo>
                  <a:pt x="27" y="72"/>
                </a:lnTo>
                <a:lnTo>
                  <a:pt x="23" y="74"/>
                </a:lnTo>
                <a:lnTo>
                  <a:pt x="23" y="74"/>
                </a:lnTo>
                <a:lnTo>
                  <a:pt x="20" y="72"/>
                </a:lnTo>
                <a:lnTo>
                  <a:pt x="17" y="67"/>
                </a:lnTo>
                <a:lnTo>
                  <a:pt x="14" y="60"/>
                </a:lnTo>
                <a:lnTo>
                  <a:pt x="14" y="60"/>
                </a:lnTo>
                <a:lnTo>
                  <a:pt x="13" y="53"/>
                </a:lnTo>
                <a:lnTo>
                  <a:pt x="13" y="42"/>
                </a:lnTo>
                <a:lnTo>
                  <a:pt x="13" y="30"/>
                </a:lnTo>
                <a:lnTo>
                  <a:pt x="13" y="21"/>
                </a:lnTo>
                <a:lnTo>
                  <a:pt x="14" y="17"/>
                </a:lnTo>
                <a:lnTo>
                  <a:pt x="14" y="17"/>
                </a:lnTo>
                <a:lnTo>
                  <a:pt x="10" y="13"/>
                </a:lnTo>
                <a:lnTo>
                  <a:pt x="3" y="5"/>
                </a:lnTo>
                <a:lnTo>
                  <a:pt x="0" y="0"/>
                </a:lnTo>
                <a:lnTo>
                  <a:pt x="0" y="0"/>
                </a:lnTo>
                <a:lnTo>
                  <a:pt x="0" y="2"/>
                </a:lnTo>
                <a:lnTo>
                  <a:pt x="0" y="9"/>
                </a:lnTo>
                <a:lnTo>
                  <a:pt x="1" y="18"/>
                </a:lnTo>
                <a:lnTo>
                  <a:pt x="1" y="29"/>
                </a:lnTo>
                <a:lnTo>
                  <a:pt x="2" y="41"/>
                </a:lnTo>
                <a:lnTo>
                  <a:pt x="2" y="52"/>
                </a:lnTo>
                <a:lnTo>
                  <a:pt x="3" y="63"/>
                </a:lnTo>
                <a:lnTo>
                  <a:pt x="3" y="71"/>
                </a:lnTo>
                <a:lnTo>
                  <a:pt x="3" y="76"/>
                </a:lnTo>
                <a:lnTo>
                  <a:pt x="3" y="76"/>
                </a:lnTo>
                <a:lnTo>
                  <a:pt x="3" y="76"/>
                </a:lnTo>
              </a:path>
            </a:pathLst>
          </a:custGeom>
          <a:solidFill>
            <a:srgbClr val="715EFD"/>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55" name="Freeform 59"/>
          <p:cNvSpPr>
            <a:spLocks/>
          </p:cNvSpPr>
          <p:nvPr/>
        </p:nvSpPr>
        <p:spPr bwMode="auto">
          <a:xfrm>
            <a:off x="6299201" y="2398713"/>
            <a:ext cx="690563" cy="874712"/>
          </a:xfrm>
          <a:custGeom>
            <a:avLst/>
            <a:gdLst/>
            <a:ahLst/>
            <a:cxnLst>
              <a:cxn ang="0">
                <a:pos x="18" y="57"/>
              </a:cxn>
              <a:cxn ang="0">
                <a:pos x="18" y="95"/>
              </a:cxn>
              <a:cxn ang="0">
                <a:pos x="16" y="116"/>
              </a:cxn>
              <a:cxn ang="0">
                <a:pos x="44" y="129"/>
              </a:cxn>
              <a:cxn ang="0">
                <a:pos x="64" y="116"/>
              </a:cxn>
              <a:cxn ang="0">
                <a:pos x="72" y="76"/>
              </a:cxn>
              <a:cxn ang="0">
                <a:pos x="91" y="48"/>
              </a:cxn>
              <a:cxn ang="0">
                <a:pos x="115" y="34"/>
              </a:cxn>
              <a:cxn ang="0">
                <a:pos x="142" y="32"/>
              </a:cxn>
              <a:cxn ang="0">
                <a:pos x="171" y="38"/>
              </a:cxn>
              <a:cxn ang="0">
                <a:pos x="199" y="52"/>
              </a:cxn>
              <a:cxn ang="0">
                <a:pos x="225" y="71"/>
              </a:cxn>
              <a:cxn ang="0">
                <a:pos x="249" y="94"/>
              </a:cxn>
              <a:cxn ang="0">
                <a:pos x="268" y="117"/>
              </a:cxn>
              <a:cxn ang="0">
                <a:pos x="282" y="140"/>
              </a:cxn>
              <a:cxn ang="0">
                <a:pos x="293" y="168"/>
              </a:cxn>
              <a:cxn ang="0">
                <a:pos x="305" y="219"/>
              </a:cxn>
              <a:cxn ang="0">
                <a:pos x="310" y="260"/>
              </a:cxn>
              <a:cxn ang="0">
                <a:pos x="311" y="277"/>
              </a:cxn>
              <a:cxn ang="0">
                <a:pos x="301" y="306"/>
              </a:cxn>
              <a:cxn ang="0">
                <a:pos x="301" y="335"/>
              </a:cxn>
              <a:cxn ang="0">
                <a:pos x="313" y="311"/>
              </a:cxn>
              <a:cxn ang="0">
                <a:pos x="333" y="316"/>
              </a:cxn>
              <a:cxn ang="0">
                <a:pos x="338" y="343"/>
              </a:cxn>
              <a:cxn ang="0">
                <a:pos x="312" y="359"/>
              </a:cxn>
              <a:cxn ang="0">
                <a:pos x="320" y="359"/>
              </a:cxn>
              <a:cxn ang="0">
                <a:pos x="341" y="365"/>
              </a:cxn>
              <a:cxn ang="0">
                <a:pos x="350" y="381"/>
              </a:cxn>
              <a:cxn ang="0">
                <a:pos x="338" y="399"/>
              </a:cxn>
              <a:cxn ang="0">
                <a:pos x="326" y="411"/>
              </a:cxn>
              <a:cxn ang="0">
                <a:pos x="347" y="411"/>
              </a:cxn>
              <a:cxn ang="0">
                <a:pos x="358" y="425"/>
              </a:cxn>
              <a:cxn ang="0">
                <a:pos x="348" y="448"/>
              </a:cxn>
              <a:cxn ang="0">
                <a:pos x="334" y="460"/>
              </a:cxn>
              <a:cxn ang="0">
                <a:pos x="347" y="462"/>
              </a:cxn>
              <a:cxn ang="0">
                <a:pos x="366" y="439"/>
              </a:cxn>
              <a:cxn ang="0">
                <a:pos x="362" y="409"/>
              </a:cxn>
              <a:cxn ang="0">
                <a:pos x="361" y="380"/>
              </a:cxn>
              <a:cxn ang="0">
                <a:pos x="349" y="353"/>
              </a:cxn>
              <a:cxn ang="0">
                <a:pos x="343" y="315"/>
              </a:cxn>
              <a:cxn ang="0">
                <a:pos x="333" y="285"/>
              </a:cxn>
              <a:cxn ang="0">
                <a:pos x="331" y="254"/>
              </a:cxn>
              <a:cxn ang="0">
                <a:pos x="327" y="223"/>
              </a:cxn>
              <a:cxn ang="0">
                <a:pos x="321" y="192"/>
              </a:cxn>
              <a:cxn ang="0">
                <a:pos x="314" y="162"/>
              </a:cxn>
              <a:cxn ang="0">
                <a:pos x="305" y="133"/>
              </a:cxn>
              <a:cxn ang="0">
                <a:pos x="293" y="106"/>
              </a:cxn>
              <a:cxn ang="0">
                <a:pos x="278" y="81"/>
              </a:cxn>
              <a:cxn ang="0">
                <a:pos x="260" y="58"/>
              </a:cxn>
              <a:cxn ang="0">
                <a:pos x="238" y="38"/>
              </a:cxn>
              <a:cxn ang="0">
                <a:pos x="212" y="22"/>
              </a:cxn>
              <a:cxn ang="0">
                <a:pos x="181" y="10"/>
              </a:cxn>
              <a:cxn ang="0">
                <a:pos x="146" y="3"/>
              </a:cxn>
              <a:cxn ang="0">
                <a:pos x="115" y="0"/>
              </a:cxn>
              <a:cxn ang="0">
                <a:pos x="69" y="17"/>
              </a:cxn>
              <a:cxn ang="0">
                <a:pos x="47" y="28"/>
              </a:cxn>
              <a:cxn ang="0">
                <a:pos x="9" y="2"/>
              </a:cxn>
              <a:cxn ang="0">
                <a:pos x="1" y="30"/>
              </a:cxn>
            </a:cxnLst>
            <a:rect l="0" t="0" r="r" b="b"/>
            <a:pathLst>
              <a:path w="369" h="467">
                <a:moveTo>
                  <a:pt x="6" y="45"/>
                </a:moveTo>
                <a:lnTo>
                  <a:pt x="11" y="45"/>
                </a:lnTo>
                <a:lnTo>
                  <a:pt x="14" y="47"/>
                </a:lnTo>
                <a:lnTo>
                  <a:pt x="17" y="51"/>
                </a:lnTo>
                <a:lnTo>
                  <a:pt x="18" y="57"/>
                </a:lnTo>
                <a:lnTo>
                  <a:pt x="19" y="63"/>
                </a:lnTo>
                <a:lnTo>
                  <a:pt x="20" y="71"/>
                </a:lnTo>
                <a:lnTo>
                  <a:pt x="19" y="79"/>
                </a:lnTo>
                <a:lnTo>
                  <a:pt x="19" y="88"/>
                </a:lnTo>
                <a:lnTo>
                  <a:pt x="18" y="95"/>
                </a:lnTo>
                <a:lnTo>
                  <a:pt x="18" y="103"/>
                </a:lnTo>
                <a:lnTo>
                  <a:pt x="17" y="109"/>
                </a:lnTo>
                <a:lnTo>
                  <a:pt x="16" y="113"/>
                </a:lnTo>
                <a:lnTo>
                  <a:pt x="16" y="116"/>
                </a:lnTo>
                <a:lnTo>
                  <a:pt x="16" y="116"/>
                </a:lnTo>
                <a:lnTo>
                  <a:pt x="19" y="121"/>
                </a:lnTo>
                <a:lnTo>
                  <a:pt x="24" y="125"/>
                </a:lnTo>
                <a:lnTo>
                  <a:pt x="30" y="127"/>
                </a:lnTo>
                <a:lnTo>
                  <a:pt x="37" y="129"/>
                </a:lnTo>
                <a:lnTo>
                  <a:pt x="44" y="129"/>
                </a:lnTo>
                <a:lnTo>
                  <a:pt x="50" y="128"/>
                </a:lnTo>
                <a:lnTo>
                  <a:pt x="56" y="126"/>
                </a:lnTo>
                <a:lnTo>
                  <a:pt x="61" y="122"/>
                </a:lnTo>
                <a:lnTo>
                  <a:pt x="64" y="116"/>
                </a:lnTo>
                <a:lnTo>
                  <a:pt x="64" y="116"/>
                </a:lnTo>
                <a:lnTo>
                  <a:pt x="64" y="113"/>
                </a:lnTo>
                <a:lnTo>
                  <a:pt x="65" y="107"/>
                </a:lnTo>
                <a:lnTo>
                  <a:pt x="67" y="98"/>
                </a:lnTo>
                <a:lnTo>
                  <a:pt x="69" y="87"/>
                </a:lnTo>
                <a:lnTo>
                  <a:pt x="72" y="76"/>
                </a:lnTo>
                <a:lnTo>
                  <a:pt x="76" y="66"/>
                </a:lnTo>
                <a:lnTo>
                  <a:pt x="82" y="58"/>
                </a:lnTo>
                <a:lnTo>
                  <a:pt x="82" y="58"/>
                </a:lnTo>
                <a:lnTo>
                  <a:pt x="86" y="53"/>
                </a:lnTo>
                <a:lnTo>
                  <a:pt x="91" y="48"/>
                </a:lnTo>
                <a:lnTo>
                  <a:pt x="95" y="45"/>
                </a:lnTo>
                <a:lnTo>
                  <a:pt x="100" y="41"/>
                </a:lnTo>
                <a:lnTo>
                  <a:pt x="105" y="39"/>
                </a:lnTo>
                <a:lnTo>
                  <a:pt x="110" y="36"/>
                </a:lnTo>
                <a:lnTo>
                  <a:pt x="115" y="34"/>
                </a:lnTo>
                <a:lnTo>
                  <a:pt x="121" y="33"/>
                </a:lnTo>
                <a:lnTo>
                  <a:pt x="126" y="32"/>
                </a:lnTo>
                <a:lnTo>
                  <a:pt x="131" y="32"/>
                </a:lnTo>
                <a:lnTo>
                  <a:pt x="137" y="32"/>
                </a:lnTo>
                <a:lnTo>
                  <a:pt x="142" y="32"/>
                </a:lnTo>
                <a:lnTo>
                  <a:pt x="148" y="32"/>
                </a:lnTo>
                <a:lnTo>
                  <a:pt x="154" y="33"/>
                </a:lnTo>
                <a:lnTo>
                  <a:pt x="159" y="35"/>
                </a:lnTo>
                <a:lnTo>
                  <a:pt x="165" y="36"/>
                </a:lnTo>
                <a:lnTo>
                  <a:pt x="171" y="38"/>
                </a:lnTo>
                <a:lnTo>
                  <a:pt x="176" y="41"/>
                </a:lnTo>
                <a:lnTo>
                  <a:pt x="182" y="43"/>
                </a:lnTo>
                <a:lnTo>
                  <a:pt x="188" y="46"/>
                </a:lnTo>
                <a:lnTo>
                  <a:pt x="193" y="49"/>
                </a:lnTo>
                <a:lnTo>
                  <a:pt x="199" y="52"/>
                </a:lnTo>
                <a:lnTo>
                  <a:pt x="204" y="56"/>
                </a:lnTo>
                <a:lnTo>
                  <a:pt x="209" y="59"/>
                </a:lnTo>
                <a:lnTo>
                  <a:pt x="215" y="63"/>
                </a:lnTo>
                <a:lnTo>
                  <a:pt x="220" y="67"/>
                </a:lnTo>
                <a:lnTo>
                  <a:pt x="225" y="71"/>
                </a:lnTo>
                <a:lnTo>
                  <a:pt x="230" y="76"/>
                </a:lnTo>
                <a:lnTo>
                  <a:pt x="235" y="80"/>
                </a:lnTo>
                <a:lnTo>
                  <a:pt x="240" y="85"/>
                </a:lnTo>
                <a:lnTo>
                  <a:pt x="244" y="89"/>
                </a:lnTo>
                <a:lnTo>
                  <a:pt x="249" y="94"/>
                </a:lnTo>
                <a:lnTo>
                  <a:pt x="253" y="98"/>
                </a:lnTo>
                <a:lnTo>
                  <a:pt x="257" y="103"/>
                </a:lnTo>
                <a:lnTo>
                  <a:pt x="261" y="108"/>
                </a:lnTo>
                <a:lnTo>
                  <a:pt x="265" y="113"/>
                </a:lnTo>
                <a:lnTo>
                  <a:pt x="268" y="117"/>
                </a:lnTo>
                <a:lnTo>
                  <a:pt x="272" y="122"/>
                </a:lnTo>
                <a:lnTo>
                  <a:pt x="275" y="127"/>
                </a:lnTo>
                <a:lnTo>
                  <a:pt x="277" y="131"/>
                </a:lnTo>
                <a:lnTo>
                  <a:pt x="280" y="136"/>
                </a:lnTo>
                <a:lnTo>
                  <a:pt x="282" y="140"/>
                </a:lnTo>
                <a:lnTo>
                  <a:pt x="284" y="144"/>
                </a:lnTo>
                <a:lnTo>
                  <a:pt x="286" y="149"/>
                </a:lnTo>
                <a:lnTo>
                  <a:pt x="286" y="149"/>
                </a:lnTo>
                <a:lnTo>
                  <a:pt x="290" y="158"/>
                </a:lnTo>
                <a:lnTo>
                  <a:pt x="293" y="168"/>
                </a:lnTo>
                <a:lnTo>
                  <a:pt x="297" y="179"/>
                </a:lnTo>
                <a:lnTo>
                  <a:pt x="299" y="189"/>
                </a:lnTo>
                <a:lnTo>
                  <a:pt x="301" y="199"/>
                </a:lnTo>
                <a:lnTo>
                  <a:pt x="303" y="210"/>
                </a:lnTo>
                <a:lnTo>
                  <a:pt x="305" y="219"/>
                </a:lnTo>
                <a:lnTo>
                  <a:pt x="307" y="229"/>
                </a:lnTo>
                <a:lnTo>
                  <a:pt x="308" y="238"/>
                </a:lnTo>
                <a:lnTo>
                  <a:pt x="309" y="246"/>
                </a:lnTo>
                <a:lnTo>
                  <a:pt x="309" y="254"/>
                </a:lnTo>
                <a:lnTo>
                  <a:pt x="310" y="260"/>
                </a:lnTo>
                <a:lnTo>
                  <a:pt x="310" y="266"/>
                </a:lnTo>
                <a:lnTo>
                  <a:pt x="311" y="271"/>
                </a:lnTo>
                <a:lnTo>
                  <a:pt x="311" y="274"/>
                </a:lnTo>
                <a:lnTo>
                  <a:pt x="311" y="276"/>
                </a:lnTo>
                <a:lnTo>
                  <a:pt x="311" y="277"/>
                </a:lnTo>
                <a:lnTo>
                  <a:pt x="311" y="277"/>
                </a:lnTo>
                <a:lnTo>
                  <a:pt x="309" y="282"/>
                </a:lnTo>
                <a:lnTo>
                  <a:pt x="307" y="289"/>
                </a:lnTo>
                <a:lnTo>
                  <a:pt x="304" y="298"/>
                </a:lnTo>
                <a:lnTo>
                  <a:pt x="301" y="306"/>
                </a:lnTo>
                <a:lnTo>
                  <a:pt x="299" y="315"/>
                </a:lnTo>
                <a:lnTo>
                  <a:pt x="298" y="324"/>
                </a:lnTo>
                <a:lnTo>
                  <a:pt x="299" y="330"/>
                </a:lnTo>
                <a:lnTo>
                  <a:pt x="301" y="335"/>
                </a:lnTo>
                <a:lnTo>
                  <a:pt x="301" y="335"/>
                </a:lnTo>
                <a:lnTo>
                  <a:pt x="302" y="331"/>
                </a:lnTo>
                <a:lnTo>
                  <a:pt x="304" y="326"/>
                </a:lnTo>
                <a:lnTo>
                  <a:pt x="306" y="321"/>
                </a:lnTo>
                <a:lnTo>
                  <a:pt x="309" y="315"/>
                </a:lnTo>
                <a:lnTo>
                  <a:pt x="313" y="311"/>
                </a:lnTo>
                <a:lnTo>
                  <a:pt x="317" y="308"/>
                </a:lnTo>
                <a:lnTo>
                  <a:pt x="321" y="306"/>
                </a:lnTo>
                <a:lnTo>
                  <a:pt x="325" y="306"/>
                </a:lnTo>
                <a:lnTo>
                  <a:pt x="329" y="310"/>
                </a:lnTo>
                <a:lnTo>
                  <a:pt x="333" y="316"/>
                </a:lnTo>
                <a:lnTo>
                  <a:pt x="333" y="316"/>
                </a:lnTo>
                <a:lnTo>
                  <a:pt x="335" y="325"/>
                </a:lnTo>
                <a:lnTo>
                  <a:pt x="337" y="335"/>
                </a:lnTo>
                <a:lnTo>
                  <a:pt x="338" y="343"/>
                </a:lnTo>
                <a:lnTo>
                  <a:pt x="338" y="343"/>
                </a:lnTo>
                <a:lnTo>
                  <a:pt x="329" y="347"/>
                </a:lnTo>
                <a:lnTo>
                  <a:pt x="320" y="352"/>
                </a:lnTo>
                <a:lnTo>
                  <a:pt x="312" y="356"/>
                </a:lnTo>
                <a:lnTo>
                  <a:pt x="312" y="356"/>
                </a:lnTo>
                <a:lnTo>
                  <a:pt x="312" y="359"/>
                </a:lnTo>
                <a:lnTo>
                  <a:pt x="312" y="361"/>
                </a:lnTo>
                <a:lnTo>
                  <a:pt x="312" y="362"/>
                </a:lnTo>
                <a:lnTo>
                  <a:pt x="312" y="362"/>
                </a:lnTo>
                <a:lnTo>
                  <a:pt x="316" y="360"/>
                </a:lnTo>
                <a:lnTo>
                  <a:pt x="320" y="359"/>
                </a:lnTo>
                <a:lnTo>
                  <a:pt x="325" y="359"/>
                </a:lnTo>
                <a:lnTo>
                  <a:pt x="329" y="360"/>
                </a:lnTo>
                <a:lnTo>
                  <a:pt x="333" y="361"/>
                </a:lnTo>
                <a:lnTo>
                  <a:pt x="337" y="362"/>
                </a:lnTo>
                <a:lnTo>
                  <a:pt x="341" y="365"/>
                </a:lnTo>
                <a:lnTo>
                  <a:pt x="344" y="368"/>
                </a:lnTo>
                <a:lnTo>
                  <a:pt x="346" y="371"/>
                </a:lnTo>
                <a:lnTo>
                  <a:pt x="348" y="374"/>
                </a:lnTo>
                <a:lnTo>
                  <a:pt x="350" y="378"/>
                </a:lnTo>
                <a:lnTo>
                  <a:pt x="350" y="381"/>
                </a:lnTo>
                <a:lnTo>
                  <a:pt x="350" y="385"/>
                </a:lnTo>
                <a:lnTo>
                  <a:pt x="348" y="389"/>
                </a:lnTo>
                <a:lnTo>
                  <a:pt x="346" y="392"/>
                </a:lnTo>
                <a:lnTo>
                  <a:pt x="343" y="396"/>
                </a:lnTo>
                <a:lnTo>
                  <a:pt x="338" y="399"/>
                </a:lnTo>
                <a:lnTo>
                  <a:pt x="332" y="401"/>
                </a:lnTo>
                <a:lnTo>
                  <a:pt x="324" y="404"/>
                </a:lnTo>
                <a:lnTo>
                  <a:pt x="324" y="404"/>
                </a:lnTo>
                <a:lnTo>
                  <a:pt x="325" y="408"/>
                </a:lnTo>
                <a:lnTo>
                  <a:pt x="326" y="411"/>
                </a:lnTo>
                <a:lnTo>
                  <a:pt x="328" y="415"/>
                </a:lnTo>
                <a:lnTo>
                  <a:pt x="328" y="415"/>
                </a:lnTo>
                <a:lnTo>
                  <a:pt x="335" y="412"/>
                </a:lnTo>
                <a:lnTo>
                  <a:pt x="342" y="411"/>
                </a:lnTo>
                <a:lnTo>
                  <a:pt x="347" y="411"/>
                </a:lnTo>
                <a:lnTo>
                  <a:pt x="351" y="413"/>
                </a:lnTo>
                <a:lnTo>
                  <a:pt x="354" y="415"/>
                </a:lnTo>
                <a:lnTo>
                  <a:pt x="356" y="418"/>
                </a:lnTo>
                <a:lnTo>
                  <a:pt x="358" y="421"/>
                </a:lnTo>
                <a:lnTo>
                  <a:pt x="358" y="425"/>
                </a:lnTo>
                <a:lnTo>
                  <a:pt x="357" y="430"/>
                </a:lnTo>
                <a:lnTo>
                  <a:pt x="356" y="434"/>
                </a:lnTo>
                <a:lnTo>
                  <a:pt x="354" y="439"/>
                </a:lnTo>
                <a:lnTo>
                  <a:pt x="351" y="444"/>
                </a:lnTo>
                <a:lnTo>
                  <a:pt x="348" y="448"/>
                </a:lnTo>
                <a:lnTo>
                  <a:pt x="344" y="451"/>
                </a:lnTo>
                <a:lnTo>
                  <a:pt x="339" y="455"/>
                </a:lnTo>
                <a:lnTo>
                  <a:pt x="334" y="457"/>
                </a:lnTo>
                <a:lnTo>
                  <a:pt x="334" y="457"/>
                </a:lnTo>
                <a:lnTo>
                  <a:pt x="334" y="460"/>
                </a:lnTo>
                <a:lnTo>
                  <a:pt x="334" y="463"/>
                </a:lnTo>
                <a:lnTo>
                  <a:pt x="334" y="466"/>
                </a:lnTo>
                <a:lnTo>
                  <a:pt x="334" y="466"/>
                </a:lnTo>
                <a:lnTo>
                  <a:pt x="341" y="465"/>
                </a:lnTo>
                <a:lnTo>
                  <a:pt x="347" y="462"/>
                </a:lnTo>
                <a:lnTo>
                  <a:pt x="352" y="459"/>
                </a:lnTo>
                <a:lnTo>
                  <a:pt x="357" y="455"/>
                </a:lnTo>
                <a:lnTo>
                  <a:pt x="361" y="450"/>
                </a:lnTo>
                <a:lnTo>
                  <a:pt x="364" y="445"/>
                </a:lnTo>
                <a:lnTo>
                  <a:pt x="366" y="439"/>
                </a:lnTo>
                <a:lnTo>
                  <a:pt x="368" y="433"/>
                </a:lnTo>
                <a:lnTo>
                  <a:pt x="368" y="427"/>
                </a:lnTo>
                <a:lnTo>
                  <a:pt x="367" y="421"/>
                </a:lnTo>
                <a:lnTo>
                  <a:pt x="365" y="415"/>
                </a:lnTo>
                <a:lnTo>
                  <a:pt x="362" y="409"/>
                </a:lnTo>
                <a:lnTo>
                  <a:pt x="358" y="404"/>
                </a:lnTo>
                <a:lnTo>
                  <a:pt x="358" y="404"/>
                </a:lnTo>
                <a:lnTo>
                  <a:pt x="359" y="396"/>
                </a:lnTo>
                <a:lnTo>
                  <a:pt x="360" y="388"/>
                </a:lnTo>
                <a:lnTo>
                  <a:pt x="361" y="380"/>
                </a:lnTo>
                <a:lnTo>
                  <a:pt x="360" y="372"/>
                </a:lnTo>
                <a:lnTo>
                  <a:pt x="358" y="365"/>
                </a:lnTo>
                <a:lnTo>
                  <a:pt x="354" y="359"/>
                </a:lnTo>
                <a:lnTo>
                  <a:pt x="349" y="353"/>
                </a:lnTo>
                <a:lnTo>
                  <a:pt x="349" y="353"/>
                </a:lnTo>
                <a:lnTo>
                  <a:pt x="348" y="346"/>
                </a:lnTo>
                <a:lnTo>
                  <a:pt x="348" y="338"/>
                </a:lnTo>
                <a:lnTo>
                  <a:pt x="347" y="330"/>
                </a:lnTo>
                <a:lnTo>
                  <a:pt x="345" y="322"/>
                </a:lnTo>
                <a:lnTo>
                  <a:pt x="343" y="315"/>
                </a:lnTo>
                <a:lnTo>
                  <a:pt x="341" y="307"/>
                </a:lnTo>
                <a:lnTo>
                  <a:pt x="339" y="300"/>
                </a:lnTo>
                <a:lnTo>
                  <a:pt x="336" y="292"/>
                </a:lnTo>
                <a:lnTo>
                  <a:pt x="333" y="285"/>
                </a:lnTo>
                <a:lnTo>
                  <a:pt x="333" y="285"/>
                </a:lnTo>
                <a:lnTo>
                  <a:pt x="333" y="279"/>
                </a:lnTo>
                <a:lnTo>
                  <a:pt x="332" y="273"/>
                </a:lnTo>
                <a:lnTo>
                  <a:pt x="332" y="267"/>
                </a:lnTo>
                <a:lnTo>
                  <a:pt x="331" y="261"/>
                </a:lnTo>
                <a:lnTo>
                  <a:pt x="331" y="254"/>
                </a:lnTo>
                <a:lnTo>
                  <a:pt x="330" y="248"/>
                </a:lnTo>
                <a:lnTo>
                  <a:pt x="329" y="242"/>
                </a:lnTo>
                <a:lnTo>
                  <a:pt x="328" y="236"/>
                </a:lnTo>
                <a:lnTo>
                  <a:pt x="328" y="229"/>
                </a:lnTo>
                <a:lnTo>
                  <a:pt x="327" y="223"/>
                </a:lnTo>
                <a:lnTo>
                  <a:pt x="326" y="217"/>
                </a:lnTo>
                <a:lnTo>
                  <a:pt x="325" y="211"/>
                </a:lnTo>
                <a:lnTo>
                  <a:pt x="324" y="205"/>
                </a:lnTo>
                <a:lnTo>
                  <a:pt x="323" y="198"/>
                </a:lnTo>
                <a:lnTo>
                  <a:pt x="321" y="192"/>
                </a:lnTo>
                <a:lnTo>
                  <a:pt x="320" y="186"/>
                </a:lnTo>
                <a:lnTo>
                  <a:pt x="319" y="180"/>
                </a:lnTo>
                <a:lnTo>
                  <a:pt x="317" y="174"/>
                </a:lnTo>
                <a:lnTo>
                  <a:pt x="316" y="168"/>
                </a:lnTo>
                <a:lnTo>
                  <a:pt x="314" y="162"/>
                </a:lnTo>
                <a:lnTo>
                  <a:pt x="313" y="156"/>
                </a:lnTo>
                <a:lnTo>
                  <a:pt x="311" y="150"/>
                </a:lnTo>
                <a:lnTo>
                  <a:pt x="309" y="145"/>
                </a:lnTo>
                <a:lnTo>
                  <a:pt x="307" y="139"/>
                </a:lnTo>
                <a:lnTo>
                  <a:pt x="305" y="133"/>
                </a:lnTo>
                <a:lnTo>
                  <a:pt x="303" y="128"/>
                </a:lnTo>
                <a:lnTo>
                  <a:pt x="300" y="122"/>
                </a:lnTo>
                <a:lnTo>
                  <a:pt x="298" y="116"/>
                </a:lnTo>
                <a:lnTo>
                  <a:pt x="295" y="111"/>
                </a:lnTo>
                <a:lnTo>
                  <a:pt x="293" y="106"/>
                </a:lnTo>
                <a:lnTo>
                  <a:pt x="290" y="101"/>
                </a:lnTo>
                <a:lnTo>
                  <a:pt x="287" y="95"/>
                </a:lnTo>
                <a:lnTo>
                  <a:pt x="284" y="90"/>
                </a:lnTo>
                <a:lnTo>
                  <a:pt x="281" y="85"/>
                </a:lnTo>
                <a:lnTo>
                  <a:pt x="278" y="81"/>
                </a:lnTo>
                <a:lnTo>
                  <a:pt x="274" y="76"/>
                </a:lnTo>
                <a:lnTo>
                  <a:pt x="271" y="71"/>
                </a:lnTo>
                <a:lnTo>
                  <a:pt x="267" y="67"/>
                </a:lnTo>
                <a:lnTo>
                  <a:pt x="263" y="62"/>
                </a:lnTo>
                <a:lnTo>
                  <a:pt x="260" y="58"/>
                </a:lnTo>
                <a:lnTo>
                  <a:pt x="255" y="54"/>
                </a:lnTo>
                <a:lnTo>
                  <a:pt x="251" y="50"/>
                </a:lnTo>
                <a:lnTo>
                  <a:pt x="247" y="46"/>
                </a:lnTo>
                <a:lnTo>
                  <a:pt x="242" y="42"/>
                </a:lnTo>
                <a:lnTo>
                  <a:pt x="238" y="38"/>
                </a:lnTo>
                <a:lnTo>
                  <a:pt x="233" y="35"/>
                </a:lnTo>
                <a:lnTo>
                  <a:pt x="228" y="31"/>
                </a:lnTo>
                <a:lnTo>
                  <a:pt x="223" y="28"/>
                </a:lnTo>
                <a:lnTo>
                  <a:pt x="217" y="25"/>
                </a:lnTo>
                <a:lnTo>
                  <a:pt x="212" y="22"/>
                </a:lnTo>
                <a:lnTo>
                  <a:pt x="206" y="20"/>
                </a:lnTo>
                <a:lnTo>
                  <a:pt x="200" y="17"/>
                </a:lnTo>
                <a:lnTo>
                  <a:pt x="194" y="15"/>
                </a:lnTo>
                <a:lnTo>
                  <a:pt x="188" y="12"/>
                </a:lnTo>
                <a:lnTo>
                  <a:pt x="181" y="10"/>
                </a:lnTo>
                <a:lnTo>
                  <a:pt x="175" y="8"/>
                </a:lnTo>
                <a:lnTo>
                  <a:pt x="168" y="7"/>
                </a:lnTo>
                <a:lnTo>
                  <a:pt x="161" y="5"/>
                </a:lnTo>
                <a:lnTo>
                  <a:pt x="154" y="4"/>
                </a:lnTo>
                <a:lnTo>
                  <a:pt x="146" y="3"/>
                </a:lnTo>
                <a:lnTo>
                  <a:pt x="139" y="2"/>
                </a:lnTo>
                <a:lnTo>
                  <a:pt x="131" y="1"/>
                </a:lnTo>
                <a:lnTo>
                  <a:pt x="123" y="1"/>
                </a:lnTo>
                <a:lnTo>
                  <a:pt x="115" y="0"/>
                </a:lnTo>
                <a:lnTo>
                  <a:pt x="115" y="0"/>
                </a:lnTo>
                <a:lnTo>
                  <a:pt x="107" y="2"/>
                </a:lnTo>
                <a:lnTo>
                  <a:pt x="98" y="5"/>
                </a:lnTo>
                <a:lnTo>
                  <a:pt x="88" y="8"/>
                </a:lnTo>
                <a:lnTo>
                  <a:pt x="78" y="13"/>
                </a:lnTo>
                <a:lnTo>
                  <a:pt x="69" y="17"/>
                </a:lnTo>
                <a:lnTo>
                  <a:pt x="60" y="21"/>
                </a:lnTo>
                <a:lnTo>
                  <a:pt x="54" y="24"/>
                </a:lnTo>
                <a:lnTo>
                  <a:pt x="49" y="27"/>
                </a:lnTo>
                <a:lnTo>
                  <a:pt x="47" y="28"/>
                </a:lnTo>
                <a:lnTo>
                  <a:pt x="47" y="28"/>
                </a:lnTo>
                <a:lnTo>
                  <a:pt x="40" y="23"/>
                </a:lnTo>
                <a:lnTo>
                  <a:pt x="32" y="18"/>
                </a:lnTo>
                <a:lnTo>
                  <a:pt x="24" y="13"/>
                </a:lnTo>
                <a:lnTo>
                  <a:pt x="16" y="8"/>
                </a:lnTo>
                <a:lnTo>
                  <a:pt x="9" y="2"/>
                </a:lnTo>
                <a:lnTo>
                  <a:pt x="9" y="2"/>
                </a:lnTo>
                <a:lnTo>
                  <a:pt x="3" y="8"/>
                </a:lnTo>
                <a:lnTo>
                  <a:pt x="1" y="15"/>
                </a:lnTo>
                <a:lnTo>
                  <a:pt x="0" y="23"/>
                </a:lnTo>
                <a:lnTo>
                  <a:pt x="1" y="30"/>
                </a:lnTo>
                <a:lnTo>
                  <a:pt x="3" y="38"/>
                </a:lnTo>
                <a:lnTo>
                  <a:pt x="6" y="45"/>
                </a:lnTo>
                <a:lnTo>
                  <a:pt x="6" y="45"/>
                </a:lnTo>
                <a:lnTo>
                  <a:pt x="6" y="45"/>
                </a:lnTo>
              </a:path>
            </a:pathLst>
          </a:custGeom>
          <a:solidFill>
            <a:srgbClr val="F6798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56" name="Freeform 60"/>
          <p:cNvSpPr>
            <a:spLocks/>
          </p:cNvSpPr>
          <p:nvPr/>
        </p:nvSpPr>
        <p:spPr bwMode="auto">
          <a:xfrm>
            <a:off x="6834189" y="2992438"/>
            <a:ext cx="65087" cy="80962"/>
          </a:xfrm>
          <a:custGeom>
            <a:avLst/>
            <a:gdLst/>
            <a:ahLst/>
            <a:cxnLst>
              <a:cxn ang="0">
                <a:pos x="19" y="42"/>
              </a:cxn>
              <a:cxn ang="0">
                <a:pos x="21" y="41"/>
              </a:cxn>
              <a:cxn ang="0">
                <a:pos x="25" y="39"/>
              </a:cxn>
              <a:cxn ang="0">
                <a:pos x="27" y="39"/>
              </a:cxn>
              <a:cxn ang="0">
                <a:pos x="27" y="39"/>
              </a:cxn>
              <a:cxn ang="0">
                <a:pos x="25" y="36"/>
              </a:cxn>
              <a:cxn ang="0">
                <a:pos x="21" y="31"/>
              </a:cxn>
              <a:cxn ang="0">
                <a:pos x="19" y="27"/>
              </a:cxn>
              <a:cxn ang="0">
                <a:pos x="19" y="27"/>
              </a:cxn>
              <a:cxn ang="0">
                <a:pos x="23" y="21"/>
              </a:cxn>
              <a:cxn ang="0">
                <a:pos x="30" y="14"/>
              </a:cxn>
              <a:cxn ang="0">
                <a:pos x="34" y="11"/>
              </a:cxn>
              <a:cxn ang="0">
                <a:pos x="34" y="11"/>
              </a:cxn>
              <a:cxn ang="0">
                <a:pos x="33" y="8"/>
              </a:cxn>
              <a:cxn ang="0">
                <a:pos x="32" y="3"/>
              </a:cxn>
              <a:cxn ang="0">
                <a:pos x="31" y="0"/>
              </a:cxn>
              <a:cxn ang="0">
                <a:pos x="31" y="0"/>
              </a:cxn>
              <a:cxn ang="0">
                <a:pos x="29" y="4"/>
              </a:cxn>
              <a:cxn ang="0">
                <a:pos x="23" y="10"/>
              </a:cxn>
              <a:cxn ang="0">
                <a:pos x="17" y="14"/>
              </a:cxn>
              <a:cxn ang="0">
                <a:pos x="17" y="14"/>
              </a:cxn>
              <a:cxn ang="0">
                <a:pos x="11" y="12"/>
              </a:cxn>
              <a:cxn ang="0">
                <a:pos x="6" y="9"/>
              </a:cxn>
              <a:cxn ang="0">
                <a:pos x="4" y="7"/>
              </a:cxn>
              <a:cxn ang="0">
                <a:pos x="4" y="7"/>
              </a:cxn>
              <a:cxn ang="0">
                <a:pos x="3" y="8"/>
              </a:cxn>
              <a:cxn ang="0">
                <a:pos x="1" y="11"/>
              </a:cxn>
              <a:cxn ang="0">
                <a:pos x="0" y="12"/>
              </a:cxn>
              <a:cxn ang="0">
                <a:pos x="0" y="12"/>
              </a:cxn>
              <a:cxn ang="0">
                <a:pos x="5" y="20"/>
              </a:cxn>
              <a:cxn ang="0">
                <a:pos x="14" y="34"/>
              </a:cxn>
              <a:cxn ang="0">
                <a:pos x="19" y="42"/>
              </a:cxn>
              <a:cxn ang="0">
                <a:pos x="19" y="42"/>
              </a:cxn>
              <a:cxn ang="0">
                <a:pos x="19" y="42"/>
              </a:cxn>
            </a:cxnLst>
            <a:rect l="0" t="0" r="r" b="b"/>
            <a:pathLst>
              <a:path w="35" h="43">
                <a:moveTo>
                  <a:pt x="19" y="42"/>
                </a:moveTo>
                <a:lnTo>
                  <a:pt x="21" y="41"/>
                </a:lnTo>
                <a:lnTo>
                  <a:pt x="25" y="39"/>
                </a:lnTo>
                <a:lnTo>
                  <a:pt x="27" y="39"/>
                </a:lnTo>
                <a:lnTo>
                  <a:pt x="27" y="39"/>
                </a:lnTo>
                <a:lnTo>
                  <a:pt x="25" y="36"/>
                </a:lnTo>
                <a:lnTo>
                  <a:pt x="21" y="31"/>
                </a:lnTo>
                <a:lnTo>
                  <a:pt x="19" y="27"/>
                </a:lnTo>
                <a:lnTo>
                  <a:pt x="19" y="27"/>
                </a:lnTo>
                <a:lnTo>
                  <a:pt x="23" y="21"/>
                </a:lnTo>
                <a:lnTo>
                  <a:pt x="30" y="14"/>
                </a:lnTo>
                <a:lnTo>
                  <a:pt x="34" y="11"/>
                </a:lnTo>
                <a:lnTo>
                  <a:pt x="34" y="11"/>
                </a:lnTo>
                <a:lnTo>
                  <a:pt x="33" y="8"/>
                </a:lnTo>
                <a:lnTo>
                  <a:pt x="32" y="3"/>
                </a:lnTo>
                <a:lnTo>
                  <a:pt x="31" y="0"/>
                </a:lnTo>
                <a:lnTo>
                  <a:pt x="31" y="0"/>
                </a:lnTo>
                <a:lnTo>
                  <a:pt x="29" y="4"/>
                </a:lnTo>
                <a:lnTo>
                  <a:pt x="23" y="10"/>
                </a:lnTo>
                <a:lnTo>
                  <a:pt x="17" y="14"/>
                </a:lnTo>
                <a:lnTo>
                  <a:pt x="17" y="14"/>
                </a:lnTo>
                <a:lnTo>
                  <a:pt x="11" y="12"/>
                </a:lnTo>
                <a:lnTo>
                  <a:pt x="6" y="9"/>
                </a:lnTo>
                <a:lnTo>
                  <a:pt x="4" y="7"/>
                </a:lnTo>
                <a:lnTo>
                  <a:pt x="4" y="7"/>
                </a:lnTo>
                <a:lnTo>
                  <a:pt x="3" y="8"/>
                </a:lnTo>
                <a:lnTo>
                  <a:pt x="1" y="11"/>
                </a:lnTo>
                <a:lnTo>
                  <a:pt x="0" y="12"/>
                </a:lnTo>
                <a:lnTo>
                  <a:pt x="0" y="12"/>
                </a:lnTo>
                <a:lnTo>
                  <a:pt x="5" y="20"/>
                </a:lnTo>
                <a:lnTo>
                  <a:pt x="14" y="34"/>
                </a:lnTo>
                <a:lnTo>
                  <a:pt x="19" y="42"/>
                </a:lnTo>
                <a:lnTo>
                  <a:pt x="19" y="42"/>
                </a:lnTo>
                <a:lnTo>
                  <a:pt x="19" y="42"/>
                </a:lnTo>
              </a:path>
            </a:pathLst>
          </a:custGeom>
          <a:solidFill>
            <a:srgbClr val="F6798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57" name="Freeform 61"/>
          <p:cNvSpPr>
            <a:spLocks/>
          </p:cNvSpPr>
          <p:nvPr/>
        </p:nvSpPr>
        <p:spPr bwMode="auto">
          <a:xfrm>
            <a:off x="6862763" y="3074988"/>
            <a:ext cx="49212" cy="169862"/>
          </a:xfrm>
          <a:custGeom>
            <a:avLst/>
            <a:gdLst/>
            <a:ahLst/>
            <a:cxnLst>
              <a:cxn ang="0">
                <a:pos x="3" y="34"/>
              </a:cxn>
              <a:cxn ang="0">
                <a:pos x="5" y="33"/>
              </a:cxn>
              <a:cxn ang="0">
                <a:pos x="11" y="33"/>
              </a:cxn>
              <a:cxn ang="0">
                <a:pos x="15" y="35"/>
              </a:cxn>
              <a:cxn ang="0">
                <a:pos x="15" y="35"/>
              </a:cxn>
              <a:cxn ang="0">
                <a:pos x="18" y="42"/>
              </a:cxn>
              <a:cxn ang="0">
                <a:pos x="19" y="54"/>
              </a:cxn>
              <a:cxn ang="0">
                <a:pos x="19" y="63"/>
              </a:cxn>
              <a:cxn ang="0">
                <a:pos x="19" y="63"/>
              </a:cxn>
              <a:cxn ang="0">
                <a:pos x="17" y="71"/>
              </a:cxn>
              <a:cxn ang="0">
                <a:pos x="11" y="78"/>
              </a:cxn>
              <a:cxn ang="0">
                <a:pos x="8" y="81"/>
              </a:cxn>
              <a:cxn ang="0">
                <a:pos x="8" y="81"/>
              </a:cxn>
              <a:cxn ang="0">
                <a:pos x="10" y="83"/>
              </a:cxn>
              <a:cxn ang="0">
                <a:pos x="13" y="87"/>
              </a:cxn>
              <a:cxn ang="0">
                <a:pos x="14" y="89"/>
              </a:cxn>
              <a:cxn ang="0">
                <a:pos x="14" y="89"/>
              </a:cxn>
              <a:cxn ang="0">
                <a:pos x="17" y="87"/>
              </a:cxn>
              <a:cxn ang="0">
                <a:pos x="22" y="82"/>
              </a:cxn>
              <a:cxn ang="0">
                <a:pos x="26" y="76"/>
              </a:cxn>
              <a:cxn ang="0">
                <a:pos x="26" y="76"/>
              </a:cxn>
              <a:cxn ang="0">
                <a:pos x="26" y="70"/>
              </a:cxn>
              <a:cxn ang="0">
                <a:pos x="26" y="60"/>
              </a:cxn>
              <a:cxn ang="0">
                <a:pos x="25" y="49"/>
              </a:cxn>
              <a:cxn ang="0">
                <a:pos x="24" y="39"/>
              </a:cxn>
              <a:cxn ang="0">
                <a:pos x="22" y="33"/>
              </a:cxn>
              <a:cxn ang="0">
                <a:pos x="22" y="33"/>
              </a:cxn>
              <a:cxn ang="0">
                <a:pos x="19" y="28"/>
              </a:cxn>
              <a:cxn ang="0">
                <a:pos x="15" y="25"/>
              </a:cxn>
              <a:cxn ang="0">
                <a:pos x="13" y="23"/>
              </a:cxn>
              <a:cxn ang="0">
                <a:pos x="13" y="23"/>
              </a:cxn>
              <a:cxn ang="0">
                <a:pos x="14" y="17"/>
              </a:cxn>
              <a:cxn ang="0">
                <a:pos x="16" y="6"/>
              </a:cxn>
              <a:cxn ang="0">
                <a:pos x="17" y="0"/>
              </a:cxn>
              <a:cxn ang="0">
                <a:pos x="17" y="0"/>
              </a:cxn>
              <a:cxn ang="0">
                <a:pos x="16" y="0"/>
              </a:cxn>
              <a:cxn ang="0">
                <a:pos x="13" y="0"/>
              </a:cxn>
              <a:cxn ang="0">
                <a:pos x="12" y="0"/>
              </a:cxn>
              <a:cxn ang="0">
                <a:pos x="12" y="0"/>
              </a:cxn>
              <a:cxn ang="0">
                <a:pos x="12" y="3"/>
              </a:cxn>
              <a:cxn ang="0">
                <a:pos x="11" y="8"/>
              </a:cxn>
              <a:cxn ang="0">
                <a:pos x="8" y="15"/>
              </a:cxn>
              <a:cxn ang="0">
                <a:pos x="8" y="15"/>
              </a:cxn>
              <a:cxn ang="0">
                <a:pos x="5" y="20"/>
              </a:cxn>
              <a:cxn ang="0">
                <a:pos x="2" y="23"/>
              </a:cxn>
              <a:cxn ang="0">
                <a:pos x="0" y="24"/>
              </a:cxn>
              <a:cxn ang="0">
                <a:pos x="0" y="24"/>
              </a:cxn>
              <a:cxn ang="0">
                <a:pos x="1" y="26"/>
              </a:cxn>
              <a:cxn ang="0">
                <a:pos x="2" y="31"/>
              </a:cxn>
              <a:cxn ang="0">
                <a:pos x="3" y="34"/>
              </a:cxn>
              <a:cxn ang="0">
                <a:pos x="3" y="34"/>
              </a:cxn>
              <a:cxn ang="0">
                <a:pos x="3" y="34"/>
              </a:cxn>
            </a:cxnLst>
            <a:rect l="0" t="0" r="r" b="b"/>
            <a:pathLst>
              <a:path w="27" h="90">
                <a:moveTo>
                  <a:pt x="3" y="34"/>
                </a:moveTo>
                <a:lnTo>
                  <a:pt x="5" y="33"/>
                </a:lnTo>
                <a:lnTo>
                  <a:pt x="11" y="33"/>
                </a:lnTo>
                <a:lnTo>
                  <a:pt x="15" y="35"/>
                </a:lnTo>
                <a:lnTo>
                  <a:pt x="15" y="35"/>
                </a:lnTo>
                <a:lnTo>
                  <a:pt x="18" y="42"/>
                </a:lnTo>
                <a:lnTo>
                  <a:pt x="19" y="54"/>
                </a:lnTo>
                <a:lnTo>
                  <a:pt x="19" y="63"/>
                </a:lnTo>
                <a:lnTo>
                  <a:pt x="19" y="63"/>
                </a:lnTo>
                <a:lnTo>
                  <a:pt x="17" y="71"/>
                </a:lnTo>
                <a:lnTo>
                  <a:pt x="11" y="78"/>
                </a:lnTo>
                <a:lnTo>
                  <a:pt x="8" y="81"/>
                </a:lnTo>
                <a:lnTo>
                  <a:pt x="8" y="81"/>
                </a:lnTo>
                <a:lnTo>
                  <a:pt x="10" y="83"/>
                </a:lnTo>
                <a:lnTo>
                  <a:pt x="13" y="87"/>
                </a:lnTo>
                <a:lnTo>
                  <a:pt x="14" y="89"/>
                </a:lnTo>
                <a:lnTo>
                  <a:pt x="14" y="89"/>
                </a:lnTo>
                <a:lnTo>
                  <a:pt x="17" y="87"/>
                </a:lnTo>
                <a:lnTo>
                  <a:pt x="22" y="82"/>
                </a:lnTo>
                <a:lnTo>
                  <a:pt x="26" y="76"/>
                </a:lnTo>
                <a:lnTo>
                  <a:pt x="26" y="76"/>
                </a:lnTo>
                <a:lnTo>
                  <a:pt x="26" y="70"/>
                </a:lnTo>
                <a:lnTo>
                  <a:pt x="26" y="60"/>
                </a:lnTo>
                <a:lnTo>
                  <a:pt x="25" y="49"/>
                </a:lnTo>
                <a:lnTo>
                  <a:pt x="24" y="39"/>
                </a:lnTo>
                <a:lnTo>
                  <a:pt x="22" y="33"/>
                </a:lnTo>
                <a:lnTo>
                  <a:pt x="22" y="33"/>
                </a:lnTo>
                <a:lnTo>
                  <a:pt x="19" y="28"/>
                </a:lnTo>
                <a:lnTo>
                  <a:pt x="15" y="25"/>
                </a:lnTo>
                <a:lnTo>
                  <a:pt x="13" y="23"/>
                </a:lnTo>
                <a:lnTo>
                  <a:pt x="13" y="23"/>
                </a:lnTo>
                <a:lnTo>
                  <a:pt x="14" y="17"/>
                </a:lnTo>
                <a:lnTo>
                  <a:pt x="16" y="6"/>
                </a:lnTo>
                <a:lnTo>
                  <a:pt x="17" y="0"/>
                </a:lnTo>
                <a:lnTo>
                  <a:pt x="17" y="0"/>
                </a:lnTo>
                <a:lnTo>
                  <a:pt x="16" y="0"/>
                </a:lnTo>
                <a:lnTo>
                  <a:pt x="13" y="0"/>
                </a:lnTo>
                <a:lnTo>
                  <a:pt x="12" y="0"/>
                </a:lnTo>
                <a:lnTo>
                  <a:pt x="12" y="0"/>
                </a:lnTo>
                <a:lnTo>
                  <a:pt x="12" y="3"/>
                </a:lnTo>
                <a:lnTo>
                  <a:pt x="11" y="8"/>
                </a:lnTo>
                <a:lnTo>
                  <a:pt x="8" y="15"/>
                </a:lnTo>
                <a:lnTo>
                  <a:pt x="8" y="15"/>
                </a:lnTo>
                <a:lnTo>
                  <a:pt x="5" y="20"/>
                </a:lnTo>
                <a:lnTo>
                  <a:pt x="2" y="23"/>
                </a:lnTo>
                <a:lnTo>
                  <a:pt x="0" y="24"/>
                </a:lnTo>
                <a:lnTo>
                  <a:pt x="0" y="24"/>
                </a:lnTo>
                <a:lnTo>
                  <a:pt x="1" y="26"/>
                </a:lnTo>
                <a:lnTo>
                  <a:pt x="2" y="31"/>
                </a:lnTo>
                <a:lnTo>
                  <a:pt x="3" y="34"/>
                </a:lnTo>
                <a:lnTo>
                  <a:pt x="3" y="34"/>
                </a:lnTo>
                <a:lnTo>
                  <a:pt x="3" y="34"/>
                </a:lnTo>
              </a:path>
            </a:pathLst>
          </a:custGeom>
          <a:solidFill>
            <a:srgbClr val="F6798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58" name="Freeform 62"/>
          <p:cNvSpPr>
            <a:spLocks/>
          </p:cNvSpPr>
          <p:nvPr/>
        </p:nvSpPr>
        <p:spPr bwMode="auto">
          <a:xfrm>
            <a:off x="6113464" y="2216151"/>
            <a:ext cx="301625" cy="428625"/>
          </a:xfrm>
          <a:custGeom>
            <a:avLst/>
            <a:gdLst/>
            <a:ahLst/>
            <a:cxnLst>
              <a:cxn ang="0">
                <a:pos x="87" y="1"/>
              </a:cxn>
              <a:cxn ang="0">
                <a:pos x="74" y="0"/>
              </a:cxn>
              <a:cxn ang="0">
                <a:pos x="62" y="3"/>
              </a:cxn>
              <a:cxn ang="0">
                <a:pos x="51" y="9"/>
              </a:cxn>
              <a:cxn ang="0">
                <a:pos x="40" y="17"/>
              </a:cxn>
              <a:cxn ang="0">
                <a:pos x="30" y="27"/>
              </a:cxn>
              <a:cxn ang="0">
                <a:pos x="21" y="39"/>
              </a:cxn>
              <a:cxn ang="0">
                <a:pos x="13" y="51"/>
              </a:cxn>
              <a:cxn ang="0">
                <a:pos x="7" y="63"/>
              </a:cxn>
              <a:cxn ang="0">
                <a:pos x="3" y="75"/>
              </a:cxn>
              <a:cxn ang="0">
                <a:pos x="1" y="86"/>
              </a:cxn>
              <a:cxn ang="0">
                <a:pos x="0" y="91"/>
              </a:cxn>
              <a:cxn ang="0">
                <a:pos x="0" y="100"/>
              </a:cxn>
              <a:cxn ang="0">
                <a:pos x="0" y="112"/>
              </a:cxn>
              <a:cxn ang="0">
                <a:pos x="1" y="126"/>
              </a:cxn>
              <a:cxn ang="0">
                <a:pos x="3" y="141"/>
              </a:cxn>
              <a:cxn ang="0">
                <a:pos x="5" y="157"/>
              </a:cxn>
              <a:cxn ang="0">
                <a:pos x="9" y="173"/>
              </a:cxn>
              <a:cxn ang="0">
                <a:pos x="13" y="188"/>
              </a:cxn>
              <a:cxn ang="0">
                <a:pos x="19" y="201"/>
              </a:cxn>
              <a:cxn ang="0">
                <a:pos x="25" y="213"/>
              </a:cxn>
              <a:cxn ang="0">
                <a:pos x="33" y="221"/>
              </a:cxn>
              <a:cxn ang="0">
                <a:pos x="43" y="226"/>
              </a:cxn>
              <a:cxn ang="0">
                <a:pos x="48" y="227"/>
              </a:cxn>
              <a:cxn ang="0">
                <a:pos x="65" y="226"/>
              </a:cxn>
              <a:cxn ang="0">
                <a:pos x="79" y="221"/>
              </a:cxn>
              <a:cxn ang="0">
                <a:pos x="90" y="213"/>
              </a:cxn>
              <a:cxn ang="0">
                <a:pos x="96" y="202"/>
              </a:cxn>
              <a:cxn ang="0">
                <a:pos x="97" y="196"/>
              </a:cxn>
              <a:cxn ang="0">
                <a:pos x="96" y="185"/>
              </a:cxn>
              <a:cxn ang="0">
                <a:pos x="93" y="169"/>
              </a:cxn>
              <a:cxn ang="0">
                <a:pos x="90" y="150"/>
              </a:cxn>
              <a:cxn ang="0">
                <a:pos x="87" y="131"/>
              </a:cxn>
              <a:cxn ang="0">
                <a:pos x="85" y="115"/>
              </a:cxn>
              <a:cxn ang="0">
                <a:pos x="87" y="103"/>
              </a:cxn>
              <a:cxn ang="0">
                <a:pos x="89" y="99"/>
              </a:cxn>
              <a:cxn ang="0">
                <a:pos x="100" y="99"/>
              </a:cxn>
              <a:cxn ang="0">
                <a:pos x="108" y="109"/>
              </a:cxn>
              <a:cxn ang="0">
                <a:pos x="114" y="123"/>
              </a:cxn>
              <a:cxn ang="0">
                <a:pos x="117" y="132"/>
              </a:cxn>
              <a:cxn ang="0">
                <a:pos x="123" y="133"/>
              </a:cxn>
              <a:cxn ang="0">
                <a:pos x="137" y="133"/>
              </a:cxn>
              <a:cxn ang="0">
                <a:pos x="150" y="130"/>
              </a:cxn>
              <a:cxn ang="0">
                <a:pos x="159" y="122"/>
              </a:cxn>
              <a:cxn ang="0">
                <a:pos x="160" y="115"/>
              </a:cxn>
              <a:cxn ang="0">
                <a:pos x="158" y="100"/>
              </a:cxn>
              <a:cxn ang="0">
                <a:pos x="155" y="86"/>
              </a:cxn>
              <a:cxn ang="0">
                <a:pos x="151" y="72"/>
              </a:cxn>
              <a:cxn ang="0">
                <a:pos x="146" y="58"/>
              </a:cxn>
              <a:cxn ang="0">
                <a:pos x="140" y="45"/>
              </a:cxn>
              <a:cxn ang="0">
                <a:pos x="133" y="33"/>
              </a:cxn>
              <a:cxn ang="0">
                <a:pos x="124" y="22"/>
              </a:cxn>
              <a:cxn ang="0">
                <a:pos x="114" y="13"/>
              </a:cxn>
              <a:cxn ang="0">
                <a:pos x="101" y="5"/>
              </a:cxn>
              <a:cxn ang="0">
                <a:pos x="94" y="2"/>
              </a:cxn>
            </a:cxnLst>
            <a:rect l="0" t="0" r="r" b="b"/>
            <a:pathLst>
              <a:path w="161" h="228">
                <a:moveTo>
                  <a:pt x="94" y="2"/>
                </a:moveTo>
                <a:lnTo>
                  <a:pt x="87" y="1"/>
                </a:lnTo>
                <a:lnTo>
                  <a:pt x="81" y="0"/>
                </a:lnTo>
                <a:lnTo>
                  <a:pt x="74" y="0"/>
                </a:lnTo>
                <a:lnTo>
                  <a:pt x="68" y="1"/>
                </a:lnTo>
                <a:lnTo>
                  <a:pt x="62" y="3"/>
                </a:lnTo>
                <a:lnTo>
                  <a:pt x="56" y="6"/>
                </a:lnTo>
                <a:lnTo>
                  <a:pt x="51" y="9"/>
                </a:lnTo>
                <a:lnTo>
                  <a:pt x="45" y="13"/>
                </a:lnTo>
                <a:lnTo>
                  <a:pt x="40" y="17"/>
                </a:lnTo>
                <a:lnTo>
                  <a:pt x="35" y="22"/>
                </a:lnTo>
                <a:lnTo>
                  <a:pt x="30" y="27"/>
                </a:lnTo>
                <a:lnTo>
                  <a:pt x="25" y="33"/>
                </a:lnTo>
                <a:lnTo>
                  <a:pt x="21" y="39"/>
                </a:lnTo>
                <a:lnTo>
                  <a:pt x="17" y="45"/>
                </a:lnTo>
                <a:lnTo>
                  <a:pt x="13" y="51"/>
                </a:lnTo>
                <a:lnTo>
                  <a:pt x="10" y="57"/>
                </a:lnTo>
                <a:lnTo>
                  <a:pt x="7" y="63"/>
                </a:lnTo>
                <a:lnTo>
                  <a:pt x="5" y="69"/>
                </a:lnTo>
                <a:lnTo>
                  <a:pt x="3" y="75"/>
                </a:lnTo>
                <a:lnTo>
                  <a:pt x="2" y="81"/>
                </a:lnTo>
                <a:lnTo>
                  <a:pt x="1" y="86"/>
                </a:lnTo>
                <a:lnTo>
                  <a:pt x="0" y="91"/>
                </a:lnTo>
                <a:lnTo>
                  <a:pt x="0" y="91"/>
                </a:lnTo>
                <a:lnTo>
                  <a:pt x="0" y="95"/>
                </a:lnTo>
                <a:lnTo>
                  <a:pt x="0" y="100"/>
                </a:lnTo>
                <a:lnTo>
                  <a:pt x="0" y="106"/>
                </a:lnTo>
                <a:lnTo>
                  <a:pt x="0" y="112"/>
                </a:lnTo>
                <a:lnTo>
                  <a:pt x="0" y="119"/>
                </a:lnTo>
                <a:lnTo>
                  <a:pt x="1" y="126"/>
                </a:lnTo>
                <a:lnTo>
                  <a:pt x="2" y="134"/>
                </a:lnTo>
                <a:lnTo>
                  <a:pt x="3" y="141"/>
                </a:lnTo>
                <a:lnTo>
                  <a:pt x="4" y="149"/>
                </a:lnTo>
                <a:lnTo>
                  <a:pt x="5" y="157"/>
                </a:lnTo>
                <a:lnTo>
                  <a:pt x="7" y="165"/>
                </a:lnTo>
                <a:lnTo>
                  <a:pt x="9" y="173"/>
                </a:lnTo>
                <a:lnTo>
                  <a:pt x="11" y="181"/>
                </a:lnTo>
                <a:lnTo>
                  <a:pt x="13" y="188"/>
                </a:lnTo>
                <a:lnTo>
                  <a:pt x="16" y="195"/>
                </a:lnTo>
                <a:lnTo>
                  <a:pt x="19" y="201"/>
                </a:lnTo>
                <a:lnTo>
                  <a:pt x="22" y="207"/>
                </a:lnTo>
                <a:lnTo>
                  <a:pt x="25" y="213"/>
                </a:lnTo>
                <a:lnTo>
                  <a:pt x="29" y="217"/>
                </a:lnTo>
                <a:lnTo>
                  <a:pt x="33" y="221"/>
                </a:lnTo>
                <a:lnTo>
                  <a:pt x="38" y="224"/>
                </a:lnTo>
                <a:lnTo>
                  <a:pt x="43" y="226"/>
                </a:lnTo>
                <a:lnTo>
                  <a:pt x="48" y="227"/>
                </a:lnTo>
                <a:lnTo>
                  <a:pt x="48" y="227"/>
                </a:lnTo>
                <a:lnTo>
                  <a:pt x="56" y="227"/>
                </a:lnTo>
                <a:lnTo>
                  <a:pt x="65" y="226"/>
                </a:lnTo>
                <a:lnTo>
                  <a:pt x="72" y="224"/>
                </a:lnTo>
                <a:lnTo>
                  <a:pt x="79" y="221"/>
                </a:lnTo>
                <a:lnTo>
                  <a:pt x="85" y="218"/>
                </a:lnTo>
                <a:lnTo>
                  <a:pt x="90" y="213"/>
                </a:lnTo>
                <a:lnTo>
                  <a:pt x="94" y="208"/>
                </a:lnTo>
                <a:lnTo>
                  <a:pt x="96" y="202"/>
                </a:lnTo>
                <a:lnTo>
                  <a:pt x="97" y="196"/>
                </a:lnTo>
                <a:lnTo>
                  <a:pt x="97" y="196"/>
                </a:lnTo>
                <a:lnTo>
                  <a:pt x="97" y="191"/>
                </a:lnTo>
                <a:lnTo>
                  <a:pt x="96" y="185"/>
                </a:lnTo>
                <a:lnTo>
                  <a:pt x="95" y="178"/>
                </a:lnTo>
                <a:lnTo>
                  <a:pt x="93" y="169"/>
                </a:lnTo>
                <a:lnTo>
                  <a:pt x="91" y="160"/>
                </a:lnTo>
                <a:lnTo>
                  <a:pt x="90" y="150"/>
                </a:lnTo>
                <a:lnTo>
                  <a:pt x="88" y="141"/>
                </a:lnTo>
                <a:lnTo>
                  <a:pt x="87" y="131"/>
                </a:lnTo>
                <a:lnTo>
                  <a:pt x="86" y="123"/>
                </a:lnTo>
                <a:lnTo>
                  <a:pt x="85" y="115"/>
                </a:lnTo>
                <a:lnTo>
                  <a:pt x="86" y="108"/>
                </a:lnTo>
                <a:lnTo>
                  <a:pt x="87" y="103"/>
                </a:lnTo>
                <a:lnTo>
                  <a:pt x="89" y="99"/>
                </a:lnTo>
                <a:lnTo>
                  <a:pt x="89" y="99"/>
                </a:lnTo>
                <a:lnTo>
                  <a:pt x="95" y="97"/>
                </a:lnTo>
                <a:lnTo>
                  <a:pt x="100" y="99"/>
                </a:lnTo>
                <a:lnTo>
                  <a:pt x="104" y="103"/>
                </a:lnTo>
                <a:lnTo>
                  <a:pt x="108" y="109"/>
                </a:lnTo>
                <a:lnTo>
                  <a:pt x="111" y="116"/>
                </a:lnTo>
                <a:lnTo>
                  <a:pt x="114" y="123"/>
                </a:lnTo>
                <a:lnTo>
                  <a:pt x="116" y="129"/>
                </a:lnTo>
                <a:lnTo>
                  <a:pt x="117" y="132"/>
                </a:lnTo>
                <a:lnTo>
                  <a:pt x="117" y="132"/>
                </a:lnTo>
                <a:lnTo>
                  <a:pt x="123" y="133"/>
                </a:lnTo>
                <a:lnTo>
                  <a:pt x="129" y="133"/>
                </a:lnTo>
                <a:lnTo>
                  <a:pt x="137" y="133"/>
                </a:lnTo>
                <a:lnTo>
                  <a:pt x="144" y="132"/>
                </a:lnTo>
                <a:lnTo>
                  <a:pt x="150" y="130"/>
                </a:lnTo>
                <a:lnTo>
                  <a:pt x="155" y="127"/>
                </a:lnTo>
                <a:lnTo>
                  <a:pt x="159" y="122"/>
                </a:lnTo>
                <a:lnTo>
                  <a:pt x="160" y="115"/>
                </a:lnTo>
                <a:lnTo>
                  <a:pt x="160" y="115"/>
                </a:lnTo>
                <a:lnTo>
                  <a:pt x="159" y="108"/>
                </a:lnTo>
                <a:lnTo>
                  <a:pt x="158" y="100"/>
                </a:lnTo>
                <a:lnTo>
                  <a:pt x="156" y="93"/>
                </a:lnTo>
                <a:lnTo>
                  <a:pt x="155" y="86"/>
                </a:lnTo>
                <a:lnTo>
                  <a:pt x="153" y="79"/>
                </a:lnTo>
                <a:lnTo>
                  <a:pt x="151" y="72"/>
                </a:lnTo>
                <a:lnTo>
                  <a:pt x="149" y="65"/>
                </a:lnTo>
                <a:lnTo>
                  <a:pt x="146" y="58"/>
                </a:lnTo>
                <a:lnTo>
                  <a:pt x="143" y="51"/>
                </a:lnTo>
                <a:lnTo>
                  <a:pt x="140" y="45"/>
                </a:lnTo>
                <a:lnTo>
                  <a:pt x="137" y="39"/>
                </a:lnTo>
                <a:lnTo>
                  <a:pt x="133" y="33"/>
                </a:lnTo>
                <a:lnTo>
                  <a:pt x="129" y="27"/>
                </a:lnTo>
                <a:lnTo>
                  <a:pt x="124" y="22"/>
                </a:lnTo>
                <a:lnTo>
                  <a:pt x="119" y="17"/>
                </a:lnTo>
                <a:lnTo>
                  <a:pt x="114" y="13"/>
                </a:lnTo>
                <a:lnTo>
                  <a:pt x="108" y="9"/>
                </a:lnTo>
                <a:lnTo>
                  <a:pt x="101" y="5"/>
                </a:lnTo>
                <a:lnTo>
                  <a:pt x="94" y="2"/>
                </a:lnTo>
                <a:lnTo>
                  <a:pt x="94" y="2"/>
                </a:lnTo>
                <a:lnTo>
                  <a:pt x="94" y="2"/>
                </a:lnTo>
              </a:path>
            </a:pathLst>
          </a:custGeom>
          <a:solidFill>
            <a:srgbClr val="F6798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59" name="Freeform 63"/>
          <p:cNvSpPr>
            <a:spLocks/>
          </p:cNvSpPr>
          <p:nvPr/>
        </p:nvSpPr>
        <p:spPr bwMode="auto">
          <a:xfrm>
            <a:off x="6035676" y="2628900"/>
            <a:ext cx="561975" cy="560388"/>
          </a:xfrm>
          <a:custGeom>
            <a:avLst/>
            <a:gdLst/>
            <a:ahLst/>
            <a:cxnLst>
              <a:cxn ang="0">
                <a:pos x="51" y="235"/>
              </a:cxn>
              <a:cxn ang="0">
                <a:pos x="67" y="244"/>
              </a:cxn>
              <a:cxn ang="0">
                <a:pos x="86" y="254"/>
              </a:cxn>
              <a:cxn ang="0">
                <a:pos x="107" y="263"/>
              </a:cxn>
              <a:cxn ang="0">
                <a:pos x="130" y="272"/>
              </a:cxn>
              <a:cxn ang="0">
                <a:pos x="153" y="280"/>
              </a:cxn>
              <a:cxn ang="0">
                <a:pos x="176" y="286"/>
              </a:cxn>
              <a:cxn ang="0">
                <a:pos x="199" y="292"/>
              </a:cxn>
              <a:cxn ang="0">
                <a:pos x="221" y="296"/>
              </a:cxn>
              <a:cxn ang="0">
                <a:pos x="241" y="298"/>
              </a:cxn>
              <a:cxn ang="0">
                <a:pos x="258" y="298"/>
              </a:cxn>
              <a:cxn ang="0">
                <a:pos x="282" y="294"/>
              </a:cxn>
              <a:cxn ang="0">
                <a:pos x="300" y="289"/>
              </a:cxn>
              <a:cxn ang="0">
                <a:pos x="288" y="284"/>
              </a:cxn>
              <a:cxn ang="0">
                <a:pos x="256" y="276"/>
              </a:cxn>
              <a:cxn ang="0">
                <a:pos x="244" y="276"/>
              </a:cxn>
              <a:cxn ang="0">
                <a:pos x="218" y="270"/>
              </a:cxn>
              <a:cxn ang="0">
                <a:pos x="194" y="265"/>
              </a:cxn>
              <a:cxn ang="0">
                <a:pos x="176" y="266"/>
              </a:cxn>
              <a:cxn ang="0">
                <a:pos x="143" y="265"/>
              </a:cxn>
              <a:cxn ang="0">
                <a:pos x="143" y="264"/>
              </a:cxn>
              <a:cxn ang="0">
                <a:pos x="171" y="253"/>
              </a:cxn>
              <a:cxn ang="0">
                <a:pos x="181" y="249"/>
              </a:cxn>
              <a:cxn ang="0">
                <a:pos x="158" y="251"/>
              </a:cxn>
              <a:cxn ang="0">
                <a:pos x="122" y="254"/>
              </a:cxn>
              <a:cxn ang="0">
                <a:pos x="112" y="255"/>
              </a:cxn>
              <a:cxn ang="0">
                <a:pos x="137" y="243"/>
              </a:cxn>
              <a:cxn ang="0">
                <a:pos x="135" y="241"/>
              </a:cxn>
              <a:cxn ang="0">
                <a:pos x="100" y="240"/>
              </a:cxn>
              <a:cxn ang="0">
                <a:pos x="87" y="239"/>
              </a:cxn>
              <a:cxn ang="0">
                <a:pos x="112" y="229"/>
              </a:cxn>
              <a:cxn ang="0">
                <a:pos x="106" y="230"/>
              </a:cxn>
              <a:cxn ang="0">
                <a:pos x="80" y="232"/>
              </a:cxn>
              <a:cxn ang="0">
                <a:pos x="56" y="224"/>
              </a:cxn>
              <a:cxn ang="0">
                <a:pos x="45" y="211"/>
              </a:cxn>
              <a:cxn ang="0">
                <a:pos x="32" y="192"/>
              </a:cxn>
              <a:cxn ang="0">
                <a:pos x="22" y="174"/>
              </a:cxn>
              <a:cxn ang="0">
                <a:pos x="15" y="155"/>
              </a:cxn>
              <a:cxn ang="0">
                <a:pos x="11" y="136"/>
              </a:cxn>
              <a:cxn ang="0">
                <a:pos x="9" y="116"/>
              </a:cxn>
              <a:cxn ang="0">
                <a:pos x="9" y="95"/>
              </a:cxn>
              <a:cxn ang="0">
                <a:pos x="9" y="72"/>
              </a:cxn>
              <a:cxn ang="0">
                <a:pos x="9" y="48"/>
              </a:cxn>
              <a:cxn ang="0">
                <a:pos x="12" y="32"/>
              </a:cxn>
              <a:cxn ang="0">
                <a:pos x="11" y="7"/>
              </a:cxn>
              <a:cxn ang="0">
                <a:pos x="7" y="6"/>
              </a:cxn>
              <a:cxn ang="0">
                <a:pos x="4" y="24"/>
              </a:cxn>
              <a:cxn ang="0">
                <a:pos x="2" y="44"/>
              </a:cxn>
              <a:cxn ang="0">
                <a:pos x="1" y="65"/>
              </a:cxn>
              <a:cxn ang="0">
                <a:pos x="0" y="87"/>
              </a:cxn>
              <a:cxn ang="0">
                <a:pos x="0" y="110"/>
              </a:cxn>
              <a:cxn ang="0">
                <a:pos x="1" y="132"/>
              </a:cxn>
              <a:cxn ang="0">
                <a:pos x="4" y="154"/>
              </a:cxn>
              <a:cxn ang="0">
                <a:pos x="9" y="174"/>
              </a:cxn>
              <a:cxn ang="0">
                <a:pos x="16" y="193"/>
              </a:cxn>
              <a:cxn ang="0">
                <a:pos x="25" y="210"/>
              </a:cxn>
              <a:cxn ang="0">
                <a:pos x="37" y="224"/>
              </a:cxn>
              <a:cxn ang="0">
                <a:pos x="42" y="228"/>
              </a:cxn>
            </a:cxnLst>
            <a:rect l="0" t="0" r="r" b="b"/>
            <a:pathLst>
              <a:path w="301" h="299">
                <a:moveTo>
                  <a:pt x="42" y="228"/>
                </a:moveTo>
                <a:lnTo>
                  <a:pt x="46" y="231"/>
                </a:lnTo>
                <a:lnTo>
                  <a:pt x="51" y="235"/>
                </a:lnTo>
                <a:lnTo>
                  <a:pt x="56" y="238"/>
                </a:lnTo>
                <a:lnTo>
                  <a:pt x="61" y="241"/>
                </a:lnTo>
                <a:lnTo>
                  <a:pt x="67" y="244"/>
                </a:lnTo>
                <a:lnTo>
                  <a:pt x="73" y="248"/>
                </a:lnTo>
                <a:lnTo>
                  <a:pt x="79" y="251"/>
                </a:lnTo>
                <a:lnTo>
                  <a:pt x="86" y="254"/>
                </a:lnTo>
                <a:lnTo>
                  <a:pt x="93" y="257"/>
                </a:lnTo>
                <a:lnTo>
                  <a:pt x="100" y="260"/>
                </a:lnTo>
                <a:lnTo>
                  <a:pt x="107" y="263"/>
                </a:lnTo>
                <a:lnTo>
                  <a:pt x="115" y="266"/>
                </a:lnTo>
                <a:lnTo>
                  <a:pt x="122" y="269"/>
                </a:lnTo>
                <a:lnTo>
                  <a:pt x="130" y="272"/>
                </a:lnTo>
                <a:lnTo>
                  <a:pt x="137" y="275"/>
                </a:lnTo>
                <a:lnTo>
                  <a:pt x="145" y="277"/>
                </a:lnTo>
                <a:lnTo>
                  <a:pt x="153" y="280"/>
                </a:lnTo>
                <a:lnTo>
                  <a:pt x="161" y="282"/>
                </a:lnTo>
                <a:lnTo>
                  <a:pt x="169" y="284"/>
                </a:lnTo>
                <a:lnTo>
                  <a:pt x="176" y="286"/>
                </a:lnTo>
                <a:lnTo>
                  <a:pt x="184" y="288"/>
                </a:lnTo>
                <a:lnTo>
                  <a:pt x="192" y="290"/>
                </a:lnTo>
                <a:lnTo>
                  <a:pt x="199" y="292"/>
                </a:lnTo>
                <a:lnTo>
                  <a:pt x="207" y="293"/>
                </a:lnTo>
                <a:lnTo>
                  <a:pt x="214" y="294"/>
                </a:lnTo>
                <a:lnTo>
                  <a:pt x="221" y="296"/>
                </a:lnTo>
                <a:lnTo>
                  <a:pt x="228" y="297"/>
                </a:lnTo>
                <a:lnTo>
                  <a:pt x="234" y="297"/>
                </a:lnTo>
                <a:lnTo>
                  <a:pt x="241" y="298"/>
                </a:lnTo>
                <a:lnTo>
                  <a:pt x="247" y="298"/>
                </a:lnTo>
                <a:lnTo>
                  <a:pt x="253" y="298"/>
                </a:lnTo>
                <a:lnTo>
                  <a:pt x="258" y="298"/>
                </a:lnTo>
                <a:lnTo>
                  <a:pt x="258" y="298"/>
                </a:lnTo>
                <a:lnTo>
                  <a:pt x="270" y="296"/>
                </a:lnTo>
                <a:lnTo>
                  <a:pt x="282" y="294"/>
                </a:lnTo>
                <a:lnTo>
                  <a:pt x="291" y="292"/>
                </a:lnTo>
                <a:lnTo>
                  <a:pt x="297" y="290"/>
                </a:lnTo>
                <a:lnTo>
                  <a:pt x="300" y="289"/>
                </a:lnTo>
                <a:lnTo>
                  <a:pt x="300" y="289"/>
                </a:lnTo>
                <a:lnTo>
                  <a:pt x="297" y="288"/>
                </a:lnTo>
                <a:lnTo>
                  <a:pt x="288" y="284"/>
                </a:lnTo>
                <a:lnTo>
                  <a:pt x="277" y="281"/>
                </a:lnTo>
                <a:lnTo>
                  <a:pt x="266" y="277"/>
                </a:lnTo>
                <a:lnTo>
                  <a:pt x="256" y="276"/>
                </a:lnTo>
                <a:lnTo>
                  <a:pt x="256" y="276"/>
                </a:lnTo>
                <a:lnTo>
                  <a:pt x="251" y="277"/>
                </a:lnTo>
                <a:lnTo>
                  <a:pt x="244" y="276"/>
                </a:lnTo>
                <a:lnTo>
                  <a:pt x="236" y="274"/>
                </a:lnTo>
                <a:lnTo>
                  <a:pt x="227" y="272"/>
                </a:lnTo>
                <a:lnTo>
                  <a:pt x="218" y="270"/>
                </a:lnTo>
                <a:lnTo>
                  <a:pt x="210" y="267"/>
                </a:lnTo>
                <a:lnTo>
                  <a:pt x="201" y="266"/>
                </a:lnTo>
                <a:lnTo>
                  <a:pt x="194" y="265"/>
                </a:lnTo>
                <a:lnTo>
                  <a:pt x="187" y="265"/>
                </a:lnTo>
                <a:lnTo>
                  <a:pt x="187" y="265"/>
                </a:lnTo>
                <a:lnTo>
                  <a:pt x="176" y="266"/>
                </a:lnTo>
                <a:lnTo>
                  <a:pt x="163" y="267"/>
                </a:lnTo>
                <a:lnTo>
                  <a:pt x="151" y="266"/>
                </a:lnTo>
                <a:lnTo>
                  <a:pt x="143" y="265"/>
                </a:lnTo>
                <a:lnTo>
                  <a:pt x="139" y="265"/>
                </a:lnTo>
                <a:lnTo>
                  <a:pt x="139" y="265"/>
                </a:lnTo>
                <a:lnTo>
                  <a:pt x="143" y="264"/>
                </a:lnTo>
                <a:lnTo>
                  <a:pt x="151" y="261"/>
                </a:lnTo>
                <a:lnTo>
                  <a:pt x="161" y="257"/>
                </a:lnTo>
                <a:lnTo>
                  <a:pt x="171" y="253"/>
                </a:lnTo>
                <a:lnTo>
                  <a:pt x="179" y="250"/>
                </a:lnTo>
                <a:lnTo>
                  <a:pt x="181" y="249"/>
                </a:lnTo>
                <a:lnTo>
                  <a:pt x="181" y="249"/>
                </a:lnTo>
                <a:lnTo>
                  <a:pt x="177" y="249"/>
                </a:lnTo>
                <a:lnTo>
                  <a:pt x="169" y="250"/>
                </a:lnTo>
                <a:lnTo>
                  <a:pt x="158" y="251"/>
                </a:lnTo>
                <a:lnTo>
                  <a:pt x="146" y="252"/>
                </a:lnTo>
                <a:lnTo>
                  <a:pt x="133" y="253"/>
                </a:lnTo>
                <a:lnTo>
                  <a:pt x="122" y="254"/>
                </a:lnTo>
                <a:lnTo>
                  <a:pt x="115" y="254"/>
                </a:lnTo>
                <a:lnTo>
                  <a:pt x="112" y="255"/>
                </a:lnTo>
                <a:lnTo>
                  <a:pt x="112" y="255"/>
                </a:lnTo>
                <a:lnTo>
                  <a:pt x="117" y="252"/>
                </a:lnTo>
                <a:lnTo>
                  <a:pt x="127" y="247"/>
                </a:lnTo>
                <a:lnTo>
                  <a:pt x="137" y="243"/>
                </a:lnTo>
                <a:lnTo>
                  <a:pt x="140" y="241"/>
                </a:lnTo>
                <a:lnTo>
                  <a:pt x="140" y="241"/>
                </a:lnTo>
                <a:lnTo>
                  <a:pt x="135" y="241"/>
                </a:lnTo>
                <a:lnTo>
                  <a:pt x="125" y="241"/>
                </a:lnTo>
                <a:lnTo>
                  <a:pt x="113" y="240"/>
                </a:lnTo>
                <a:lnTo>
                  <a:pt x="100" y="240"/>
                </a:lnTo>
                <a:lnTo>
                  <a:pt x="91" y="239"/>
                </a:lnTo>
                <a:lnTo>
                  <a:pt x="87" y="239"/>
                </a:lnTo>
                <a:lnTo>
                  <a:pt x="87" y="239"/>
                </a:lnTo>
                <a:lnTo>
                  <a:pt x="95" y="235"/>
                </a:lnTo>
                <a:lnTo>
                  <a:pt x="104" y="232"/>
                </a:lnTo>
                <a:lnTo>
                  <a:pt x="112" y="229"/>
                </a:lnTo>
                <a:lnTo>
                  <a:pt x="112" y="229"/>
                </a:lnTo>
                <a:lnTo>
                  <a:pt x="111" y="229"/>
                </a:lnTo>
                <a:lnTo>
                  <a:pt x="106" y="230"/>
                </a:lnTo>
                <a:lnTo>
                  <a:pt x="98" y="231"/>
                </a:lnTo>
                <a:lnTo>
                  <a:pt x="89" y="232"/>
                </a:lnTo>
                <a:lnTo>
                  <a:pt x="80" y="232"/>
                </a:lnTo>
                <a:lnTo>
                  <a:pt x="71" y="231"/>
                </a:lnTo>
                <a:lnTo>
                  <a:pt x="63" y="228"/>
                </a:lnTo>
                <a:lnTo>
                  <a:pt x="56" y="224"/>
                </a:lnTo>
                <a:lnTo>
                  <a:pt x="56" y="224"/>
                </a:lnTo>
                <a:lnTo>
                  <a:pt x="50" y="217"/>
                </a:lnTo>
                <a:lnTo>
                  <a:pt x="45" y="211"/>
                </a:lnTo>
                <a:lnTo>
                  <a:pt x="40" y="205"/>
                </a:lnTo>
                <a:lnTo>
                  <a:pt x="36" y="198"/>
                </a:lnTo>
                <a:lnTo>
                  <a:pt x="32" y="192"/>
                </a:lnTo>
                <a:lnTo>
                  <a:pt x="28" y="186"/>
                </a:lnTo>
                <a:lnTo>
                  <a:pt x="25" y="180"/>
                </a:lnTo>
                <a:lnTo>
                  <a:pt x="22" y="174"/>
                </a:lnTo>
                <a:lnTo>
                  <a:pt x="19" y="167"/>
                </a:lnTo>
                <a:lnTo>
                  <a:pt x="17" y="161"/>
                </a:lnTo>
                <a:lnTo>
                  <a:pt x="15" y="155"/>
                </a:lnTo>
                <a:lnTo>
                  <a:pt x="14" y="149"/>
                </a:lnTo>
                <a:lnTo>
                  <a:pt x="12" y="142"/>
                </a:lnTo>
                <a:lnTo>
                  <a:pt x="11" y="136"/>
                </a:lnTo>
                <a:lnTo>
                  <a:pt x="11" y="129"/>
                </a:lnTo>
                <a:lnTo>
                  <a:pt x="10" y="123"/>
                </a:lnTo>
                <a:lnTo>
                  <a:pt x="9" y="116"/>
                </a:lnTo>
                <a:lnTo>
                  <a:pt x="9" y="109"/>
                </a:lnTo>
                <a:lnTo>
                  <a:pt x="9" y="102"/>
                </a:lnTo>
                <a:lnTo>
                  <a:pt x="9" y="95"/>
                </a:lnTo>
                <a:lnTo>
                  <a:pt x="9" y="87"/>
                </a:lnTo>
                <a:lnTo>
                  <a:pt x="9" y="80"/>
                </a:lnTo>
                <a:lnTo>
                  <a:pt x="9" y="72"/>
                </a:lnTo>
                <a:lnTo>
                  <a:pt x="9" y="64"/>
                </a:lnTo>
                <a:lnTo>
                  <a:pt x="9" y="56"/>
                </a:lnTo>
                <a:lnTo>
                  <a:pt x="9" y="48"/>
                </a:lnTo>
                <a:lnTo>
                  <a:pt x="9" y="48"/>
                </a:lnTo>
                <a:lnTo>
                  <a:pt x="11" y="40"/>
                </a:lnTo>
                <a:lnTo>
                  <a:pt x="12" y="32"/>
                </a:lnTo>
                <a:lnTo>
                  <a:pt x="13" y="24"/>
                </a:lnTo>
                <a:lnTo>
                  <a:pt x="13" y="15"/>
                </a:lnTo>
                <a:lnTo>
                  <a:pt x="11" y="7"/>
                </a:lnTo>
                <a:lnTo>
                  <a:pt x="7" y="0"/>
                </a:lnTo>
                <a:lnTo>
                  <a:pt x="7" y="0"/>
                </a:lnTo>
                <a:lnTo>
                  <a:pt x="7" y="6"/>
                </a:lnTo>
                <a:lnTo>
                  <a:pt x="6" y="11"/>
                </a:lnTo>
                <a:lnTo>
                  <a:pt x="5" y="17"/>
                </a:lnTo>
                <a:lnTo>
                  <a:pt x="4" y="24"/>
                </a:lnTo>
                <a:lnTo>
                  <a:pt x="4" y="30"/>
                </a:lnTo>
                <a:lnTo>
                  <a:pt x="3" y="37"/>
                </a:lnTo>
                <a:lnTo>
                  <a:pt x="2" y="44"/>
                </a:lnTo>
                <a:lnTo>
                  <a:pt x="2" y="51"/>
                </a:lnTo>
                <a:lnTo>
                  <a:pt x="1" y="58"/>
                </a:lnTo>
                <a:lnTo>
                  <a:pt x="1" y="65"/>
                </a:lnTo>
                <a:lnTo>
                  <a:pt x="0" y="72"/>
                </a:lnTo>
                <a:lnTo>
                  <a:pt x="0" y="80"/>
                </a:lnTo>
                <a:lnTo>
                  <a:pt x="0" y="87"/>
                </a:lnTo>
                <a:lnTo>
                  <a:pt x="0" y="95"/>
                </a:lnTo>
                <a:lnTo>
                  <a:pt x="0" y="102"/>
                </a:lnTo>
                <a:lnTo>
                  <a:pt x="0" y="110"/>
                </a:lnTo>
                <a:lnTo>
                  <a:pt x="0" y="117"/>
                </a:lnTo>
                <a:lnTo>
                  <a:pt x="1" y="125"/>
                </a:lnTo>
                <a:lnTo>
                  <a:pt x="1" y="132"/>
                </a:lnTo>
                <a:lnTo>
                  <a:pt x="2" y="139"/>
                </a:lnTo>
                <a:lnTo>
                  <a:pt x="3" y="146"/>
                </a:lnTo>
                <a:lnTo>
                  <a:pt x="4" y="154"/>
                </a:lnTo>
                <a:lnTo>
                  <a:pt x="6" y="161"/>
                </a:lnTo>
                <a:lnTo>
                  <a:pt x="7" y="167"/>
                </a:lnTo>
                <a:lnTo>
                  <a:pt x="9" y="174"/>
                </a:lnTo>
                <a:lnTo>
                  <a:pt x="11" y="181"/>
                </a:lnTo>
                <a:lnTo>
                  <a:pt x="13" y="187"/>
                </a:lnTo>
                <a:lnTo>
                  <a:pt x="16" y="193"/>
                </a:lnTo>
                <a:lnTo>
                  <a:pt x="19" y="199"/>
                </a:lnTo>
                <a:lnTo>
                  <a:pt x="22" y="204"/>
                </a:lnTo>
                <a:lnTo>
                  <a:pt x="25" y="210"/>
                </a:lnTo>
                <a:lnTo>
                  <a:pt x="29" y="215"/>
                </a:lnTo>
                <a:lnTo>
                  <a:pt x="33" y="220"/>
                </a:lnTo>
                <a:lnTo>
                  <a:pt x="37" y="224"/>
                </a:lnTo>
                <a:lnTo>
                  <a:pt x="42" y="228"/>
                </a:lnTo>
                <a:lnTo>
                  <a:pt x="42" y="228"/>
                </a:lnTo>
                <a:lnTo>
                  <a:pt x="42" y="228"/>
                </a:lnTo>
              </a:path>
            </a:pathLst>
          </a:custGeom>
          <a:solidFill>
            <a:srgbClr val="DF9386"/>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60" name="Freeform 64"/>
          <p:cNvSpPr>
            <a:spLocks/>
          </p:cNvSpPr>
          <p:nvPr/>
        </p:nvSpPr>
        <p:spPr bwMode="auto">
          <a:xfrm>
            <a:off x="6078539" y="2557463"/>
            <a:ext cx="358775" cy="531812"/>
          </a:xfrm>
          <a:custGeom>
            <a:avLst/>
            <a:gdLst/>
            <a:ahLst/>
            <a:cxnLst>
              <a:cxn ang="0">
                <a:pos x="18" y="75"/>
              </a:cxn>
              <a:cxn ang="0">
                <a:pos x="5" y="100"/>
              </a:cxn>
              <a:cxn ang="0">
                <a:pos x="1" y="122"/>
              </a:cxn>
              <a:cxn ang="0">
                <a:pos x="4" y="119"/>
              </a:cxn>
              <a:cxn ang="0">
                <a:pos x="16" y="97"/>
              </a:cxn>
              <a:cxn ang="0">
                <a:pos x="30" y="78"/>
              </a:cxn>
              <a:cxn ang="0">
                <a:pos x="25" y="94"/>
              </a:cxn>
              <a:cxn ang="0">
                <a:pos x="18" y="116"/>
              </a:cxn>
              <a:cxn ang="0">
                <a:pos x="13" y="137"/>
              </a:cxn>
              <a:cxn ang="0">
                <a:pos x="12" y="159"/>
              </a:cxn>
              <a:cxn ang="0">
                <a:pos x="14" y="183"/>
              </a:cxn>
              <a:cxn ang="0">
                <a:pos x="18" y="173"/>
              </a:cxn>
              <a:cxn ang="0">
                <a:pos x="21" y="176"/>
              </a:cxn>
              <a:cxn ang="0">
                <a:pos x="24" y="202"/>
              </a:cxn>
              <a:cxn ang="0">
                <a:pos x="29" y="183"/>
              </a:cxn>
              <a:cxn ang="0">
                <a:pos x="35" y="183"/>
              </a:cxn>
              <a:cxn ang="0">
                <a:pos x="41" y="210"/>
              </a:cxn>
              <a:cxn ang="0">
                <a:pos x="53" y="212"/>
              </a:cxn>
              <a:cxn ang="0">
                <a:pos x="53" y="216"/>
              </a:cxn>
              <a:cxn ang="0">
                <a:pos x="40" y="223"/>
              </a:cxn>
              <a:cxn ang="0">
                <a:pos x="65" y="225"/>
              </a:cxn>
              <a:cxn ang="0">
                <a:pos x="83" y="226"/>
              </a:cxn>
              <a:cxn ang="0">
                <a:pos x="56" y="230"/>
              </a:cxn>
              <a:cxn ang="0">
                <a:pos x="40" y="232"/>
              </a:cxn>
              <a:cxn ang="0">
                <a:pos x="69" y="238"/>
              </a:cxn>
              <a:cxn ang="0">
                <a:pos x="70" y="243"/>
              </a:cxn>
              <a:cxn ang="0">
                <a:pos x="51" y="249"/>
              </a:cxn>
              <a:cxn ang="0">
                <a:pos x="84" y="252"/>
              </a:cxn>
              <a:cxn ang="0">
                <a:pos x="99" y="258"/>
              </a:cxn>
              <a:cxn ang="0">
                <a:pos x="121" y="268"/>
              </a:cxn>
              <a:cxn ang="0">
                <a:pos x="143" y="275"/>
              </a:cxn>
              <a:cxn ang="0">
                <a:pos x="166" y="280"/>
              </a:cxn>
              <a:cxn ang="0">
                <a:pos x="191" y="282"/>
              </a:cxn>
              <a:cxn ang="0">
                <a:pos x="184" y="280"/>
              </a:cxn>
              <a:cxn ang="0">
                <a:pos x="159" y="269"/>
              </a:cxn>
              <a:cxn ang="0">
                <a:pos x="129" y="255"/>
              </a:cxn>
              <a:cxn ang="0">
                <a:pos x="111" y="243"/>
              </a:cxn>
              <a:cxn ang="0">
                <a:pos x="97" y="229"/>
              </a:cxn>
              <a:cxn ang="0">
                <a:pos x="76" y="209"/>
              </a:cxn>
              <a:cxn ang="0">
                <a:pos x="66" y="205"/>
              </a:cxn>
              <a:cxn ang="0">
                <a:pos x="51" y="200"/>
              </a:cxn>
              <a:cxn ang="0">
                <a:pos x="78" y="192"/>
              </a:cxn>
              <a:cxn ang="0">
                <a:pos x="78" y="189"/>
              </a:cxn>
              <a:cxn ang="0">
                <a:pos x="51" y="189"/>
              </a:cxn>
              <a:cxn ang="0">
                <a:pos x="47" y="173"/>
              </a:cxn>
              <a:cxn ang="0">
                <a:pos x="40" y="161"/>
              </a:cxn>
              <a:cxn ang="0">
                <a:pos x="30" y="154"/>
              </a:cxn>
              <a:cxn ang="0">
                <a:pos x="29" y="123"/>
              </a:cxn>
              <a:cxn ang="0">
                <a:pos x="42" y="135"/>
              </a:cxn>
              <a:cxn ang="0">
                <a:pos x="46" y="131"/>
              </a:cxn>
              <a:cxn ang="0">
                <a:pos x="39" y="108"/>
              </a:cxn>
              <a:cxn ang="0">
                <a:pos x="40" y="82"/>
              </a:cxn>
              <a:cxn ang="0">
                <a:pos x="54" y="91"/>
              </a:cxn>
              <a:cxn ang="0">
                <a:pos x="56" y="88"/>
              </a:cxn>
              <a:cxn ang="0">
                <a:pos x="45" y="67"/>
              </a:cxn>
              <a:cxn ang="0">
                <a:pos x="41" y="46"/>
              </a:cxn>
              <a:cxn ang="0">
                <a:pos x="40" y="23"/>
              </a:cxn>
              <a:cxn ang="0">
                <a:pos x="36" y="10"/>
              </a:cxn>
              <a:cxn ang="0">
                <a:pos x="30" y="0"/>
              </a:cxn>
              <a:cxn ang="0">
                <a:pos x="30" y="18"/>
              </a:cxn>
              <a:cxn ang="0">
                <a:pos x="28" y="50"/>
              </a:cxn>
              <a:cxn ang="0">
                <a:pos x="26" y="58"/>
              </a:cxn>
            </a:cxnLst>
            <a:rect l="0" t="0" r="r" b="b"/>
            <a:pathLst>
              <a:path w="192" h="283">
                <a:moveTo>
                  <a:pt x="26" y="58"/>
                </a:moveTo>
                <a:lnTo>
                  <a:pt x="23" y="67"/>
                </a:lnTo>
                <a:lnTo>
                  <a:pt x="18" y="75"/>
                </a:lnTo>
                <a:lnTo>
                  <a:pt x="13" y="84"/>
                </a:lnTo>
                <a:lnTo>
                  <a:pt x="8" y="92"/>
                </a:lnTo>
                <a:lnTo>
                  <a:pt x="5" y="100"/>
                </a:lnTo>
                <a:lnTo>
                  <a:pt x="5" y="100"/>
                </a:lnTo>
                <a:lnTo>
                  <a:pt x="3" y="112"/>
                </a:lnTo>
                <a:lnTo>
                  <a:pt x="1" y="122"/>
                </a:lnTo>
                <a:lnTo>
                  <a:pt x="0" y="126"/>
                </a:lnTo>
                <a:lnTo>
                  <a:pt x="0" y="126"/>
                </a:lnTo>
                <a:lnTo>
                  <a:pt x="4" y="119"/>
                </a:lnTo>
                <a:lnTo>
                  <a:pt x="8" y="111"/>
                </a:lnTo>
                <a:lnTo>
                  <a:pt x="12" y="104"/>
                </a:lnTo>
                <a:lnTo>
                  <a:pt x="16" y="97"/>
                </a:lnTo>
                <a:lnTo>
                  <a:pt x="20" y="90"/>
                </a:lnTo>
                <a:lnTo>
                  <a:pt x="25" y="84"/>
                </a:lnTo>
                <a:lnTo>
                  <a:pt x="30" y="78"/>
                </a:lnTo>
                <a:lnTo>
                  <a:pt x="30" y="78"/>
                </a:lnTo>
                <a:lnTo>
                  <a:pt x="27" y="86"/>
                </a:lnTo>
                <a:lnTo>
                  <a:pt x="25" y="94"/>
                </a:lnTo>
                <a:lnTo>
                  <a:pt x="22" y="102"/>
                </a:lnTo>
                <a:lnTo>
                  <a:pt x="20" y="109"/>
                </a:lnTo>
                <a:lnTo>
                  <a:pt x="18" y="116"/>
                </a:lnTo>
                <a:lnTo>
                  <a:pt x="16" y="123"/>
                </a:lnTo>
                <a:lnTo>
                  <a:pt x="15" y="130"/>
                </a:lnTo>
                <a:lnTo>
                  <a:pt x="13" y="137"/>
                </a:lnTo>
                <a:lnTo>
                  <a:pt x="13" y="144"/>
                </a:lnTo>
                <a:lnTo>
                  <a:pt x="12" y="151"/>
                </a:lnTo>
                <a:lnTo>
                  <a:pt x="12" y="159"/>
                </a:lnTo>
                <a:lnTo>
                  <a:pt x="12" y="167"/>
                </a:lnTo>
                <a:lnTo>
                  <a:pt x="13" y="175"/>
                </a:lnTo>
                <a:lnTo>
                  <a:pt x="14" y="183"/>
                </a:lnTo>
                <a:lnTo>
                  <a:pt x="14" y="183"/>
                </a:lnTo>
                <a:lnTo>
                  <a:pt x="16" y="178"/>
                </a:lnTo>
                <a:lnTo>
                  <a:pt x="18" y="173"/>
                </a:lnTo>
                <a:lnTo>
                  <a:pt x="20" y="167"/>
                </a:lnTo>
                <a:lnTo>
                  <a:pt x="20" y="167"/>
                </a:lnTo>
                <a:lnTo>
                  <a:pt x="21" y="176"/>
                </a:lnTo>
                <a:lnTo>
                  <a:pt x="22" y="185"/>
                </a:lnTo>
                <a:lnTo>
                  <a:pt x="23" y="194"/>
                </a:lnTo>
                <a:lnTo>
                  <a:pt x="24" y="202"/>
                </a:lnTo>
                <a:lnTo>
                  <a:pt x="24" y="202"/>
                </a:lnTo>
                <a:lnTo>
                  <a:pt x="26" y="193"/>
                </a:lnTo>
                <a:lnTo>
                  <a:pt x="29" y="183"/>
                </a:lnTo>
                <a:lnTo>
                  <a:pt x="33" y="173"/>
                </a:lnTo>
                <a:lnTo>
                  <a:pt x="33" y="173"/>
                </a:lnTo>
                <a:lnTo>
                  <a:pt x="35" y="183"/>
                </a:lnTo>
                <a:lnTo>
                  <a:pt x="36" y="192"/>
                </a:lnTo>
                <a:lnTo>
                  <a:pt x="38" y="201"/>
                </a:lnTo>
                <a:lnTo>
                  <a:pt x="41" y="210"/>
                </a:lnTo>
                <a:lnTo>
                  <a:pt x="41" y="210"/>
                </a:lnTo>
                <a:lnTo>
                  <a:pt x="47" y="211"/>
                </a:lnTo>
                <a:lnTo>
                  <a:pt x="53" y="212"/>
                </a:lnTo>
                <a:lnTo>
                  <a:pt x="60" y="212"/>
                </a:lnTo>
                <a:lnTo>
                  <a:pt x="60" y="212"/>
                </a:lnTo>
                <a:lnTo>
                  <a:pt x="53" y="216"/>
                </a:lnTo>
                <a:lnTo>
                  <a:pt x="46" y="219"/>
                </a:lnTo>
                <a:lnTo>
                  <a:pt x="40" y="223"/>
                </a:lnTo>
                <a:lnTo>
                  <a:pt x="40" y="223"/>
                </a:lnTo>
                <a:lnTo>
                  <a:pt x="48" y="224"/>
                </a:lnTo>
                <a:lnTo>
                  <a:pt x="56" y="225"/>
                </a:lnTo>
                <a:lnTo>
                  <a:pt x="65" y="225"/>
                </a:lnTo>
                <a:lnTo>
                  <a:pt x="74" y="226"/>
                </a:lnTo>
                <a:lnTo>
                  <a:pt x="83" y="226"/>
                </a:lnTo>
                <a:lnTo>
                  <a:pt x="83" y="226"/>
                </a:lnTo>
                <a:lnTo>
                  <a:pt x="74" y="228"/>
                </a:lnTo>
                <a:lnTo>
                  <a:pt x="65" y="229"/>
                </a:lnTo>
                <a:lnTo>
                  <a:pt x="56" y="230"/>
                </a:lnTo>
                <a:lnTo>
                  <a:pt x="48" y="231"/>
                </a:lnTo>
                <a:lnTo>
                  <a:pt x="40" y="232"/>
                </a:lnTo>
                <a:lnTo>
                  <a:pt x="40" y="232"/>
                </a:lnTo>
                <a:lnTo>
                  <a:pt x="49" y="234"/>
                </a:lnTo>
                <a:lnTo>
                  <a:pt x="59" y="236"/>
                </a:lnTo>
                <a:lnTo>
                  <a:pt x="69" y="238"/>
                </a:lnTo>
                <a:lnTo>
                  <a:pt x="79" y="239"/>
                </a:lnTo>
                <a:lnTo>
                  <a:pt x="79" y="239"/>
                </a:lnTo>
                <a:lnTo>
                  <a:pt x="70" y="243"/>
                </a:lnTo>
                <a:lnTo>
                  <a:pt x="60" y="246"/>
                </a:lnTo>
                <a:lnTo>
                  <a:pt x="51" y="249"/>
                </a:lnTo>
                <a:lnTo>
                  <a:pt x="51" y="249"/>
                </a:lnTo>
                <a:lnTo>
                  <a:pt x="57" y="249"/>
                </a:lnTo>
                <a:lnTo>
                  <a:pt x="70" y="250"/>
                </a:lnTo>
                <a:lnTo>
                  <a:pt x="84" y="252"/>
                </a:lnTo>
                <a:lnTo>
                  <a:pt x="92" y="253"/>
                </a:lnTo>
                <a:lnTo>
                  <a:pt x="92" y="253"/>
                </a:lnTo>
                <a:lnTo>
                  <a:pt x="99" y="258"/>
                </a:lnTo>
                <a:lnTo>
                  <a:pt x="107" y="262"/>
                </a:lnTo>
                <a:lnTo>
                  <a:pt x="114" y="265"/>
                </a:lnTo>
                <a:lnTo>
                  <a:pt x="121" y="268"/>
                </a:lnTo>
                <a:lnTo>
                  <a:pt x="128" y="271"/>
                </a:lnTo>
                <a:lnTo>
                  <a:pt x="136" y="273"/>
                </a:lnTo>
                <a:lnTo>
                  <a:pt x="143" y="275"/>
                </a:lnTo>
                <a:lnTo>
                  <a:pt x="150" y="277"/>
                </a:lnTo>
                <a:lnTo>
                  <a:pt x="158" y="279"/>
                </a:lnTo>
                <a:lnTo>
                  <a:pt x="166" y="280"/>
                </a:lnTo>
                <a:lnTo>
                  <a:pt x="174" y="281"/>
                </a:lnTo>
                <a:lnTo>
                  <a:pt x="182" y="282"/>
                </a:lnTo>
                <a:lnTo>
                  <a:pt x="191" y="282"/>
                </a:lnTo>
                <a:lnTo>
                  <a:pt x="191" y="282"/>
                </a:lnTo>
                <a:lnTo>
                  <a:pt x="189" y="282"/>
                </a:lnTo>
                <a:lnTo>
                  <a:pt x="184" y="280"/>
                </a:lnTo>
                <a:lnTo>
                  <a:pt x="178" y="277"/>
                </a:lnTo>
                <a:lnTo>
                  <a:pt x="169" y="273"/>
                </a:lnTo>
                <a:lnTo>
                  <a:pt x="159" y="269"/>
                </a:lnTo>
                <a:lnTo>
                  <a:pt x="149" y="264"/>
                </a:lnTo>
                <a:lnTo>
                  <a:pt x="139" y="259"/>
                </a:lnTo>
                <a:lnTo>
                  <a:pt x="129" y="255"/>
                </a:lnTo>
                <a:lnTo>
                  <a:pt x="121" y="250"/>
                </a:lnTo>
                <a:lnTo>
                  <a:pt x="115" y="246"/>
                </a:lnTo>
                <a:lnTo>
                  <a:pt x="111" y="243"/>
                </a:lnTo>
                <a:lnTo>
                  <a:pt x="111" y="243"/>
                </a:lnTo>
                <a:lnTo>
                  <a:pt x="105" y="237"/>
                </a:lnTo>
                <a:lnTo>
                  <a:pt x="97" y="229"/>
                </a:lnTo>
                <a:lnTo>
                  <a:pt x="89" y="221"/>
                </a:lnTo>
                <a:lnTo>
                  <a:pt x="81" y="214"/>
                </a:lnTo>
                <a:lnTo>
                  <a:pt x="76" y="209"/>
                </a:lnTo>
                <a:lnTo>
                  <a:pt x="74" y="207"/>
                </a:lnTo>
                <a:lnTo>
                  <a:pt x="74" y="207"/>
                </a:lnTo>
                <a:lnTo>
                  <a:pt x="66" y="205"/>
                </a:lnTo>
                <a:lnTo>
                  <a:pt x="58" y="202"/>
                </a:lnTo>
                <a:lnTo>
                  <a:pt x="51" y="200"/>
                </a:lnTo>
                <a:lnTo>
                  <a:pt x="51" y="200"/>
                </a:lnTo>
                <a:lnTo>
                  <a:pt x="60" y="197"/>
                </a:lnTo>
                <a:lnTo>
                  <a:pt x="69" y="195"/>
                </a:lnTo>
                <a:lnTo>
                  <a:pt x="78" y="192"/>
                </a:lnTo>
                <a:lnTo>
                  <a:pt x="88" y="189"/>
                </a:lnTo>
                <a:lnTo>
                  <a:pt x="88" y="189"/>
                </a:lnTo>
                <a:lnTo>
                  <a:pt x="78" y="189"/>
                </a:lnTo>
                <a:lnTo>
                  <a:pt x="69" y="189"/>
                </a:lnTo>
                <a:lnTo>
                  <a:pt x="60" y="189"/>
                </a:lnTo>
                <a:lnTo>
                  <a:pt x="51" y="189"/>
                </a:lnTo>
                <a:lnTo>
                  <a:pt x="51" y="189"/>
                </a:lnTo>
                <a:lnTo>
                  <a:pt x="49" y="181"/>
                </a:lnTo>
                <a:lnTo>
                  <a:pt x="47" y="173"/>
                </a:lnTo>
                <a:lnTo>
                  <a:pt x="46" y="164"/>
                </a:lnTo>
                <a:lnTo>
                  <a:pt x="46" y="164"/>
                </a:lnTo>
                <a:lnTo>
                  <a:pt x="40" y="161"/>
                </a:lnTo>
                <a:lnTo>
                  <a:pt x="35" y="157"/>
                </a:lnTo>
                <a:lnTo>
                  <a:pt x="30" y="154"/>
                </a:lnTo>
                <a:lnTo>
                  <a:pt x="30" y="154"/>
                </a:lnTo>
                <a:lnTo>
                  <a:pt x="29" y="143"/>
                </a:lnTo>
                <a:lnTo>
                  <a:pt x="29" y="133"/>
                </a:lnTo>
                <a:lnTo>
                  <a:pt x="29" y="123"/>
                </a:lnTo>
                <a:lnTo>
                  <a:pt x="29" y="123"/>
                </a:lnTo>
                <a:lnTo>
                  <a:pt x="36" y="129"/>
                </a:lnTo>
                <a:lnTo>
                  <a:pt x="42" y="135"/>
                </a:lnTo>
                <a:lnTo>
                  <a:pt x="49" y="140"/>
                </a:lnTo>
                <a:lnTo>
                  <a:pt x="49" y="140"/>
                </a:lnTo>
                <a:lnTo>
                  <a:pt x="46" y="131"/>
                </a:lnTo>
                <a:lnTo>
                  <a:pt x="43" y="123"/>
                </a:lnTo>
                <a:lnTo>
                  <a:pt x="41" y="116"/>
                </a:lnTo>
                <a:lnTo>
                  <a:pt x="39" y="108"/>
                </a:lnTo>
                <a:lnTo>
                  <a:pt x="38" y="100"/>
                </a:lnTo>
                <a:lnTo>
                  <a:pt x="39" y="91"/>
                </a:lnTo>
                <a:lnTo>
                  <a:pt x="40" y="82"/>
                </a:lnTo>
                <a:lnTo>
                  <a:pt x="40" y="82"/>
                </a:lnTo>
                <a:lnTo>
                  <a:pt x="47" y="87"/>
                </a:lnTo>
                <a:lnTo>
                  <a:pt x="54" y="91"/>
                </a:lnTo>
                <a:lnTo>
                  <a:pt x="61" y="95"/>
                </a:lnTo>
                <a:lnTo>
                  <a:pt x="61" y="95"/>
                </a:lnTo>
                <a:lnTo>
                  <a:pt x="56" y="88"/>
                </a:lnTo>
                <a:lnTo>
                  <a:pt x="51" y="81"/>
                </a:lnTo>
                <a:lnTo>
                  <a:pt x="48" y="74"/>
                </a:lnTo>
                <a:lnTo>
                  <a:pt x="45" y="67"/>
                </a:lnTo>
                <a:lnTo>
                  <a:pt x="43" y="60"/>
                </a:lnTo>
                <a:lnTo>
                  <a:pt x="42" y="53"/>
                </a:lnTo>
                <a:lnTo>
                  <a:pt x="41" y="46"/>
                </a:lnTo>
                <a:lnTo>
                  <a:pt x="40" y="39"/>
                </a:lnTo>
                <a:lnTo>
                  <a:pt x="40" y="31"/>
                </a:lnTo>
                <a:lnTo>
                  <a:pt x="40" y="23"/>
                </a:lnTo>
                <a:lnTo>
                  <a:pt x="40" y="15"/>
                </a:lnTo>
                <a:lnTo>
                  <a:pt x="40" y="15"/>
                </a:lnTo>
                <a:lnTo>
                  <a:pt x="36" y="10"/>
                </a:lnTo>
                <a:lnTo>
                  <a:pt x="33" y="5"/>
                </a:lnTo>
                <a:lnTo>
                  <a:pt x="30" y="0"/>
                </a:lnTo>
                <a:lnTo>
                  <a:pt x="30" y="0"/>
                </a:lnTo>
                <a:lnTo>
                  <a:pt x="30" y="2"/>
                </a:lnTo>
                <a:lnTo>
                  <a:pt x="30" y="9"/>
                </a:lnTo>
                <a:lnTo>
                  <a:pt x="30" y="18"/>
                </a:lnTo>
                <a:lnTo>
                  <a:pt x="29" y="29"/>
                </a:lnTo>
                <a:lnTo>
                  <a:pt x="29" y="40"/>
                </a:lnTo>
                <a:lnTo>
                  <a:pt x="28" y="50"/>
                </a:lnTo>
                <a:lnTo>
                  <a:pt x="26" y="58"/>
                </a:lnTo>
                <a:lnTo>
                  <a:pt x="26" y="58"/>
                </a:lnTo>
                <a:lnTo>
                  <a:pt x="26" y="58"/>
                </a:lnTo>
              </a:path>
            </a:pathLst>
          </a:custGeom>
          <a:solidFill>
            <a:srgbClr val="DF9386"/>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61" name="Freeform 65"/>
          <p:cNvSpPr>
            <a:spLocks/>
          </p:cNvSpPr>
          <p:nvPr/>
        </p:nvSpPr>
        <p:spPr bwMode="auto">
          <a:xfrm>
            <a:off x="6389689" y="2589213"/>
            <a:ext cx="66675" cy="247650"/>
          </a:xfrm>
          <a:custGeom>
            <a:avLst/>
            <a:gdLst/>
            <a:ahLst/>
            <a:cxnLst>
              <a:cxn ang="0">
                <a:pos x="24" y="67"/>
              </a:cxn>
              <a:cxn ang="0">
                <a:pos x="28" y="76"/>
              </a:cxn>
              <a:cxn ang="0">
                <a:pos x="32" y="83"/>
              </a:cxn>
              <a:cxn ang="0">
                <a:pos x="34" y="90"/>
              </a:cxn>
              <a:cxn ang="0">
                <a:pos x="35" y="96"/>
              </a:cxn>
              <a:cxn ang="0">
                <a:pos x="35" y="101"/>
              </a:cxn>
              <a:cxn ang="0">
                <a:pos x="33" y="107"/>
              </a:cxn>
              <a:cxn ang="0">
                <a:pos x="30" y="113"/>
              </a:cxn>
              <a:cxn ang="0">
                <a:pos x="26" y="119"/>
              </a:cxn>
              <a:cxn ang="0">
                <a:pos x="20" y="125"/>
              </a:cxn>
              <a:cxn ang="0">
                <a:pos x="13" y="131"/>
              </a:cxn>
              <a:cxn ang="0">
                <a:pos x="13" y="131"/>
              </a:cxn>
              <a:cxn ang="0">
                <a:pos x="17" y="122"/>
              </a:cxn>
              <a:cxn ang="0">
                <a:pos x="19" y="114"/>
              </a:cxn>
              <a:cxn ang="0">
                <a:pos x="20" y="107"/>
              </a:cxn>
              <a:cxn ang="0">
                <a:pos x="20" y="100"/>
              </a:cxn>
              <a:cxn ang="0">
                <a:pos x="19" y="95"/>
              </a:cxn>
              <a:cxn ang="0">
                <a:pos x="17" y="89"/>
              </a:cxn>
              <a:cxn ang="0">
                <a:pos x="15" y="84"/>
              </a:cxn>
              <a:cxn ang="0">
                <a:pos x="13" y="80"/>
              </a:cxn>
              <a:cxn ang="0">
                <a:pos x="10" y="75"/>
              </a:cxn>
              <a:cxn ang="0">
                <a:pos x="8" y="71"/>
              </a:cxn>
              <a:cxn ang="0">
                <a:pos x="5" y="66"/>
              </a:cxn>
              <a:cxn ang="0">
                <a:pos x="3" y="60"/>
              </a:cxn>
              <a:cxn ang="0">
                <a:pos x="2" y="54"/>
              </a:cxn>
              <a:cxn ang="0">
                <a:pos x="0" y="48"/>
              </a:cxn>
              <a:cxn ang="0">
                <a:pos x="0" y="48"/>
              </a:cxn>
              <a:cxn ang="0">
                <a:pos x="0" y="37"/>
              </a:cxn>
              <a:cxn ang="0">
                <a:pos x="0" y="25"/>
              </a:cxn>
              <a:cxn ang="0">
                <a:pos x="1" y="13"/>
              </a:cxn>
              <a:cxn ang="0">
                <a:pos x="1" y="4"/>
              </a:cxn>
              <a:cxn ang="0">
                <a:pos x="1" y="0"/>
              </a:cxn>
              <a:cxn ang="0">
                <a:pos x="1" y="0"/>
              </a:cxn>
              <a:cxn ang="0">
                <a:pos x="2" y="2"/>
              </a:cxn>
              <a:cxn ang="0">
                <a:pos x="3" y="7"/>
              </a:cxn>
              <a:cxn ang="0">
                <a:pos x="5" y="14"/>
              </a:cxn>
              <a:cxn ang="0">
                <a:pos x="8" y="23"/>
              </a:cxn>
              <a:cxn ang="0">
                <a:pos x="11" y="33"/>
              </a:cxn>
              <a:cxn ang="0">
                <a:pos x="14" y="43"/>
              </a:cxn>
              <a:cxn ang="0">
                <a:pos x="17" y="53"/>
              </a:cxn>
              <a:cxn ang="0">
                <a:pos x="21" y="61"/>
              </a:cxn>
              <a:cxn ang="0">
                <a:pos x="24" y="67"/>
              </a:cxn>
              <a:cxn ang="0">
                <a:pos x="24" y="67"/>
              </a:cxn>
              <a:cxn ang="0">
                <a:pos x="24" y="67"/>
              </a:cxn>
            </a:cxnLst>
            <a:rect l="0" t="0" r="r" b="b"/>
            <a:pathLst>
              <a:path w="36" h="132">
                <a:moveTo>
                  <a:pt x="24" y="67"/>
                </a:moveTo>
                <a:lnTo>
                  <a:pt x="28" y="76"/>
                </a:lnTo>
                <a:lnTo>
                  <a:pt x="32" y="83"/>
                </a:lnTo>
                <a:lnTo>
                  <a:pt x="34" y="90"/>
                </a:lnTo>
                <a:lnTo>
                  <a:pt x="35" y="96"/>
                </a:lnTo>
                <a:lnTo>
                  <a:pt x="35" y="101"/>
                </a:lnTo>
                <a:lnTo>
                  <a:pt x="33" y="107"/>
                </a:lnTo>
                <a:lnTo>
                  <a:pt x="30" y="113"/>
                </a:lnTo>
                <a:lnTo>
                  <a:pt x="26" y="119"/>
                </a:lnTo>
                <a:lnTo>
                  <a:pt x="20" y="125"/>
                </a:lnTo>
                <a:lnTo>
                  <a:pt x="13" y="131"/>
                </a:lnTo>
                <a:lnTo>
                  <a:pt x="13" y="131"/>
                </a:lnTo>
                <a:lnTo>
                  <a:pt x="17" y="122"/>
                </a:lnTo>
                <a:lnTo>
                  <a:pt x="19" y="114"/>
                </a:lnTo>
                <a:lnTo>
                  <a:pt x="20" y="107"/>
                </a:lnTo>
                <a:lnTo>
                  <a:pt x="20" y="100"/>
                </a:lnTo>
                <a:lnTo>
                  <a:pt x="19" y="95"/>
                </a:lnTo>
                <a:lnTo>
                  <a:pt x="17" y="89"/>
                </a:lnTo>
                <a:lnTo>
                  <a:pt x="15" y="84"/>
                </a:lnTo>
                <a:lnTo>
                  <a:pt x="13" y="80"/>
                </a:lnTo>
                <a:lnTo>
                  <a:pt x="10" y="75"/>
                </a:lnTo>
                <a:lnTo>
                  <a:pt x="8" y="71"/>
                </a:lnTo>
                <a:lnTo>
                  <a:pt x="5" y="66"/>
                </a:lnTo>
                <a:lnTo>
                  <a:pt x="3" y="60"/>
                </a:lnTo>
                <a:lnTo>
                  <a:pt x="2" y="54"/>
                </a:lnTo>
                <a:lnTo>
                  <a:pt x="0" y="48"/>
                </a:lnTo>
                <a:lnTo>
                  <a:pt x="0" y="48"/>
                </a:lnTo>
                <a:lnTo>
                  <a:pt x="0" y="37"/>
                </a:lnTo>
                <a:lnTo>
                  <a:pt x="0" y="25"/>
                </a:lnTo>
                <a:lnTo>
                  <a:pt x="1" y="13"/>
                </a:lnTo>
                <a:lnTo>
                  <a:pt x="1" y="4"/>
                </a:lnTo>
                <a:lnTo>
                  <a:pt x="1" y="0"/>
                </a:lnTo>
                <a:lnTo>
                  <a:pt x="1" y="0"/>
                </a:lnTo>
                <a:lnTo>
                  <a:pt x="2" y="2"/>
                </a:lnTo>
                <a:lnTo>
                  <a:pt x="3" y="7"/>
                </a:lnTo>
                <a:lnTo>
                  <a:pt x="5" y="14"/>
                </a:lnTo>
                <a:lnTo>
                  <a:pt x="8" y="23"/>
                </a:lnTo>
                <a:lnTo>
                  <a:pt x="11" y="33"/>
                </a:lnTo>
                <a:lnTo>
                  <a:pt x="14" y="43"/>
                </a:lnTo>
                <a:lnTo>
                  <a:pt x="17" y="53"/>
                </a:lnTo>
                <a:lnTo>
                  <a:pt x="21" y="61"/>
                </a:lnTo>
                <a:lnTo>
                  <a:pt x="24" y="67"/>
                </a:lnTo>
                <a:lnTo>
                  <a:pt x="24" y="67"/>
                </a:lnTo>
                <a:lnTo>
                  <a:pt x="24" y="67"/>
                </a:lnTo>
              </a:path>
            </a:pathLst>
          </a:custGeom>
          <a:solidFill>
            <a:srgbClr val="DF9386"/>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62" name="Freeform 66"/>
          <p:cNvSpPr>
            <a:spLocks/>
          </p:cNvSpPr>
          <p:nvPr/>
        </p:nvSpPr>
        <p:spPr bwMode="auto">
          <a:xfrm>
            <a:off x="6429375" y="2563814"/>
            <a:ext cx="228600" cy="612775"/>
          </a:xfrm>
          <a:custGeom>
            <a:avLst/>
            <a:gdLst/>
            <a:ahLst/>
            <a:cxnLst>
              <a:cxn ang="0">
                <a:pos x="25" y="151"/>
              </a:cxn>
              <a:cxn ang="0">
                <a:pos x="29" y="173"/>
              </a:cxn>
              <a:cxn ang="0">
                <a:pos x="37" y="194"/>
              </a:cxn>
              <a:cxn ang="0">
                <a:pos x="46" y="215"/>
              </a:cxn>
              <a:cxn ang="0">
                <a:pos x="56" y="236"/>
              </a:cxn>
              <a:cxn ang="0">
                <a:pos x="62" y="250"/>
              </a:cxn>
              <a:cxn ang="0">
                <a:pos x="60" y="237"/>
              </a:cxn>
              <a:cxn ang="0">
                <a:pos x="53" y="209"/>
              </a:cxn>
              <a:cxn ang="0">
                <a:pos x="47" y="178"/>
              </a:cxn>
              <a:cxn ang="0">
                <a:pos x="44" y="154"/>
              </a:cxn>
              <a:cxn ang="0">
                <a:pos x="49" y="162"/>
              </a:cxn>
              <a:cxn ang="0">
                <a:pos x="58" y="177"/>
              </a:cxn>
              <a:cxn ang="0">
                <a:pos x="68" y="193"/>
              </a:cxn>
              <a:cxn ang="0">
                <a:pos x="78" y="210"/>
              </a:cxn>
              <a:cxn ang="0">
                <a:pos x="87" y="229"/>
              </a:cxn>
              <a:cxn ang="0">
                <a:pos x="93" y="247"/>
              </a:cxn>
              <a:cxn ang="0">
                <a:pos x="98" y="266"/>
              </a:cxn>
              <a:cxn ang="0">
                <a:pos x="98" y="283"/>
              </a:cxn>
              <a:cxn ang="0">
                <a:pos x="93" y="299"/>
              </a:cxn>
              <a:cxn ang="0">
                <a:pos x="84" y="312"/>
              </a:cxn>
              <a:cxn ang="0">
                <a:pos x="73" y="320"/>
              </a:cxn>
              <a:cxn ang="0">
                <a:pos x="93" y="326"/>
              </a:cxn>
              <a:cxn ang="0">
                <a:pos x="110" y="311"/>
              </a:cxn>
              <a:cxn ang="0">
                <a:pos x="115" y="298"/>
              </a:cxn>
              <a:cxn ang="0">
                <a:pos x="120" y="278"/>
              </a:cxn>
              <a:cxn ang="0">
                <a:pos x="121" y="258"/>
              </a:cxn>
              <a:cxn ang="0">
                <a:pos x="121" y="239"/>
              </a:cxn>
              <a:cxn ang="0">
                <a:pos x="118" y="219"/>
              </a:cxn>
              <a:cxn ang="0">
                <a:pos x="112" y="199"/>
              </a:cxn>
              <a:cxn ang="0">
                <a:pos x="105" y="180"/>
              </a:cxn>
              <a:cxn ang="0">
                <a:pos x="97" y="161"/>
              </a:cxn>
              <a:cxn ang="0">
                <a:pos x="87" y="142"/>
              </a:cxn>
              <a:cxn ang="0">
                <a:pos x="77" y="124"/>
              </a:cxn>
              <a:cxn ang="0">
                <a:pos x="66" y="106"/>
              </a:cxn>
              <a:cxn ang="0">
                <a:pos x="54" y="89"/>
              </a:cxn>
              <a:cxn ang="0">
                <a:pos x="42" y="72"/>
              </a:cxn>
              <a:cxn ang="0">
                <a:pos x="31" y="56"/>
              </a:cxn>
              <a:cxn ang="0">
                <a:pos x="20" y="40"/>
              </a:cxn>
              <a:cxn ang="0">
                <a:pos x="14" y="26"/>
              </a:cxn>
              <a:cxn ang="0">
                <a:pos x="6" y="0"/>
              </a:cxn>
              <a:cxn ang="0">
                <a:pos x="2" y="3"/>
              </a:cxn>
              <a:cxn ang="0">
                <a:pos x="1" y="11"/>
              </a:cxn>
              <a:cxn ang="0">
                <a:pos x="5" y="32"/>
              </a:cxn>
              <a:cxn ang="0">
                <a:pos x="11" y="55"/>
              </a:cxn>
              <a:cxn ang="0">
                <a:pos x="17" y="79"/>
              </a:cxn>
              <a:cxn ang="0">
                <a:pos x="22" y="101"/>
              </a:cxn>
              <a:cxn ang="0">
                <a:pos x="25" y="123"/>
              </a:cxn>
              <a:cxn ang="0">
                <a:pos x="25" y="136"/>
              </a:cxn>
            </a:cxnLst>
            <a:rect l="0" t="0" r="r" b="b"/>
            <a:pathLst>
              <a:path w="122" h="327">
                <a:moveTo>
                  <a:pt x="25" y="136"/>
                </a:moveTo>
                <a:lnTo>
                  <a:pt x="25" y="143"/>
                </a:lnTo>
                <a:lnTo>
                  <a:pt x="25" y="151"/>
                </a:lnTo>
                <a:lnTo>
                  <a:pt x="26" y="158"/>
                </a:lnTo>
                <a:lnTo>
                  <a:pt x="27" y="166"/>
                </a:lnTo>
                <a:lnTo>
                  <a:pt x="29" y="173"/>
                </a:lnTo>
                <a:lnTo>
                  <a:pt x="31" y="180"/>
                </a:lnTo>
                <a:lnTo>
                  <a:pt x="34" y="187"/>
                </a:lnTo>
                <a:lnTo>
                  <a:pt x="37" y="194"/>
                </a:lnTo>
                <a:lnTo>
                  <a:pt x="40" y="201"/>
                </a:lnTo>
                <a:lnTo>
                  <a:pt x="43" y="208"/>
                </a:lnTo>
                <a:lnTo>
                  <a:pt x="46" y="215"/>
                </a:lnTo>
                <a:lnTo>
                  <a:pt x="49" y="222"/>
                </a:lnTo>
                <a:lnTo>
                  <a:pt x="53" y="229"/>
                </a:lnTo>
                <a:lnTo>
                  <a:pt x="56" y="236"/>
                </a:lnTo>
                <a:lnTo>
                  <a:pt x="59" y="243"/>
                </a:lnTo>
                <a:lnTo>
                  <a:pt x="62" y="250"/>
                </a:lnTo>
                <a:lnTo>
                  <a:pt x="62" y="250"/>
                </a:lnTo>
                <a:lnTo>
                  <a:pt x="62" y="248"/>
                </a:lnTo>
                <a:lnTo>
                  <a:pt x="61" y="244"/>
                </a:lnTo>
                <a:lnTo>
                  <a:pt x="60" y="237"/>
                </a:lnTo>
                <a:lnTo>
                  <a:pt x="58" y="229"/>
                </a:lnTo>
                <a:lnTo>
                  <a:pt x="56" y="219"/>
                </a:lnTo>
                <a:lnTo>
                  <a:pt x="53" y="209"/>
                </a:lnTo>
                <a:lnTo>
                  <a:pt x="51" y="198"/>
                </a:lnTo>
                <a:lnTo>
                  <a:pt x="49" y="188"/>
                </a:lnTo>
                <a:lnTo>
                  <a:pt x="47" y="178"/>
                </a:lnTo>
                <a:lnTo>
                  <a:pt x="45" y="168"/>
                </a:lnTo>
                <a:lnTo>
                  <a:pt x="44" y="160"/>
                </a:lnTo>
                <a:lnTo>
                  <a:pt x="44" y="154"/>
                </a:lnTo>
                <a:lnTo>
                  <a:pt x="44" y="154"/>
                </a:lnTo>
                <a:lnTo>
                  <a:pt x="46" y="158"/>
                </a:lnTo>
                <a:lnTo>
                  <a:pt x="49" y="162"/>
                </a:lnTo>
                <a:lnTo>
                  <a:pt x="52" y="167"/>
                </a:lnTo>
                <a:lnTo>
                  <a:pt x="55" y="172"/>
                </a:lnTo>
                <a:lnTo>
                  <a:pt x="58" y="177"/>
                </a:lnTo>
                <a:lnTo>
                  <a:pt x="61" y="182"/>
                </a:lnTo>
                <a:lnTo>
                  <a:pt x="65" y="187"/>
                </a:lnTo>
                <a:lnTo>
                  <a:pt x="68" y="193"/>
                </a:lnTo>
                <a:lnTo>
                  <a:pt x="71" y="199"/>
                </a:lnTo>
                <a:lnTo>
                  <a:pt x="75" y="204"/>
                </a:lnTo>
                <a:lnTo>
                  <a:pt x="78" y="210"/>
                </a:lnTo>
                <a:lnTo>
                  <a:pt x="81" y="216"/>
                </a:lnTo>
                <a:lnTo>
                  <a:pt x="84" y="223"/>
                </a:lnTo>
                <a:lnTo>
                  <a:pt x="87" y="229"/>
                </a:lnTo>
                <a:lnTo>
                  <a:pt x="89" y="235"/>
                </a:lnTo>
                <a:lnTo>
                  <a:pt x="91" y="241"/>
                </a:lnTo>
                <a:lnTo>
                  <a:pt x="93" y="247"/>
                </a:lnTo>
                <a:lnTo>
                  <a:pt x="95" y="254"/>
                </a:lnTo>
                <a:lnTo>
                  <a:pt x="97" y="260"/>
                </a:lnTo>
                <a:lnTo>
                  <a:pt x="98" y="266"/>
                </a:lnTo>
                <a:lnTo>
                  <a:pt x="98" y="271"/>
                </a:lnTo>
                <a:lnTo>
                  <a:pt x="98" y="277"/>
                </a:lnTo>
                <a:lnTo>
                  <a:pt x="98" y="283"/>
                </a:lnTo>
                <a:lnTo>
                  <a:pt x="97" y="288"/>
                </a:lnTo>
                <a:lnTo>
                  <a:pt x="95" y="294"/>
                </a:lnTo>
                <a:lnTo>
                  <a:pt x="93" y="299"/>
                </a:lnTo>
                <a:lnTo>
                  <a:pt x="91" y="304"/>
                </a:lnTo>
                <a:lnTo>
                  <a:pt x="87" y="308"/>
                </a:lnTo>
                <a:lnTo>
                  <a:pt x="84" y="312"/>
                </a:lnTo>
                <a:lnTo>
                  <a:pt x="79" y="316"/>
                </a:lnTo>
                <a:lnTo>
                  <a:pt x="73" y="320"/>
                </a:lnTo>
                <a:lnTo>
                  <a:pt x="73" y="320"/>
                </a:lnTo>
                <a:lnTo>
                  <a:pt x="80" y="323"/>
                </a:lnTo>
                <a:lnTo>
                  <a:pt x="86" y="325"/>
                </a:lnTo>
                <a:lnTo>
                  <a:pt x="93" y="326"/>
                </a:lnTo>
                <a:lnTo>
                  <a:pt x="100" y="324"/>
                </a:lnTo>
                <a:lnTo>
                  <a:pt x="105" y="319"/>
                </a:lnTo>
                <a:lnTo>
                  <a:pt x="110" y="311"/>
                </a:lnTo>
                <a:lnTo>
                  <a:pt x="110" y="311"/>
                </a:lnTo>
                <a:lnTo>
                  <a:pt x="113" y="305"/>
                </a:lnTo>
                <a:lnTo>
                  <a:pt x="115" y="298"/>
                </a:lnTo>
                <a:lnTo>
                  <a:pt x="117" y="292"/>
                </a:lnTo>
                <a:lnTo>
                  <a:pt x="118" y="285"/>
                </a:lnTo>
                <a:lnTo>
                  <a:pt x="120" y="278"/>
                </a:lnTo>
                <a:lnTo>
                  <a:pt x="120" y="272"/>
                </a:lnTo>
                <a:lnTo>
                  <a:pt x="121" y="265"/>
                </a:lnTo>
                <a:lnTo>
                  <a:pt x="121" y="258"/>
                </a:lnTo>
                <a:lnTo>
                  <a:pt x="121" y="252"/>
                </a:lnTo>
                <a:lnTo>
                  <a:pt x="121" y="245"/>
                </a:lnTo>
                <a:lnTo>
                  <a:pt x="121" y="239"/>
                </a:lnTo>
                <a:lnTo>
                  <a:pt x="120" y="232"/>
                </a:lnTo>
                <a:lnTo>
                  <a:pt x="119" y="226"/>
                </a:lnTo>
                <a:lnTo>
                  <a:pt x="118" y="219"/>
                </a:lnTo>
                <a:lnTo>
                  <a:pt x="116" y="212"/>
                </a:lnTo>
                <a:lnTo>
                  <a:pt x="114" y="206"/>
                </a:lnTo>
                <a:lnTo>
                  <a:pt x="112" y="199"/>
                </a:lnTo>
                <a:lnTo>
                  <a:pt x="110" y="193"/>
                </a:lnTo>
                <a:lnTo>
                  <a:pt x="108" y="187"/>
                </a:lnTo>
                <a:lnTo>
                  <a:pt x="105" y="180"/>
                </a:lnTo>
                <a:lnTo>
                  <a:pt x="103" y="174"/>
                </a:lnTo>
                <a:lnTo>
                  <a:pt x="100" y="167"/>
                </a:lnTo>
                <a:lnTo>
                  <a:pt x="97" y="161"/>
                </a:lnTo>
                <a:lnTo>
                  <a:pt x="94" y="155"/>
                </a:lnTo>
                <a:lnTo>
                  <a:pt x="91" y="149"/>
                </a:lnTo>
                <a:lnTo>
                  <a:pt x="87" y="142"/>
                </a:lnTo>
                <a:lnTo>
                  <a:pt x="84" y="136"/>
                </a:lnTo>
                <a:lnTo>
                  <a:pt x="80" y="130"/>
                </a:lnTo>
                <a:lnTo>
                  <a:pt x="77" y="124"/>
                </a:lnTo>
                <a:lnTo>
                  <a:pt x="73" y="118"/>
                </a:lnTo>
                <a:lnTo>
                  <a:pt x="69" y="112"/>
                </a:lnTo>
                <a:lnTo>
                  <a:pt x="66" y="106"/>
                </a:lnTo>
                <a:lnTo>
                  <a:pt x="62" y="100"/>
                </a:lnTo>
                <a:lnTo>
                  <a:pt x="58" y="95"/>
                </a:lnTo>
                <a:lnTo>
                  <a:pt x="54" y="89"/>
                </a:lnTo>
                <a:lnTo>
                  <a:pt x="50" y="83"/>
                </a:lnTo>
                <a:lnTo>
                  <a:pt x="46" y="77"/>
                </a:lnTo>
                <a:lnTo>
                  <a:pt x="42" y="72"/>
                </a:lnTo>
                <a:lnTo>
                  <a:pt x="38" y="66"/>
                </a:lnTo>
                <a:lnTo>
                  <a:pt x="35" y="61"/>
                </a:lnTo>
                <a:lnTo>
                  <a:pt x="31" y="56"/>
                </a:lnTo>
                <a:lnTo>
                  <a:pt x="27" y="50"/>
                </a:lnTo>
                <a:lnTo>
                  <a:pt x="23" y="45"/>
                </a:lnTo>
                <a:lnTo>
                  <a:pt x="20" y="40"/>
                </a:lnTo>
                <a:lnTo>
                  <a:pt x="16" y="35"/>
                </a:lnTo>
                <a:lnTo>
                  <a:pt x="16" y="35"/>
                </a:lnTo>
                <a:lnTo>
                  <a:pt x="14" y="26"/>
                </a:lnTo>
                <a:lnTo>
                  <a:pt x="11" y="18"/>
                </a:lnTo>
                <a:lnTo>
                  <a:pt x="8" y="9"/>
                </a:lnTo>
                <a:lnTo>
                  <a:pt x="6" y="0"/>
                </a:lnTo>
                <a:lnTo>
                  <a:pt x="6" y="0"/>
                </a:lnTo>
                <a:lnTo>
                  <a:pt x="4" y="2"/>
                </a:lnTo>
                <a:lnTo>
                  <a:pt x="2" y="3"/>
                </a:lnTo>
                <a:lnTo>
                  <a:pt x="0" y="4"/>
                </a:lnTo>
                <a:lnTo>
                  <a:pt x="0" y="4"/>
                </a:lnTo>
                <a:lnTo>
                  <a:pt x="1" y="11"/>
                </a:lnTo>
                <a:lnTo>
                  <a:pt x="2" y="18"/>
                </a:lnTo>
                <a:lnTo>
                  <a:pt x="4" y="25"/>
                </a:lnTo>
                <a:lnTo>
                  <a:pt x="5" y="32"/>
                </a:lnTo>
                <a:lnTo>
                  <a:pt x="7" y="40"/>
                </a:lnTo>
                <a:lnTo>
                  <a:pt x="9" y="48"/>
                </a:lnTo>
                <a:lnTo>
                  <a:pt x="11" y="55"/>
                </a:lnTo>
                <a:lnTo>
                  <a:pt x="13" y="63"/>
                </a:lnTo>
                <a:lnTo>
                  <a:pt x="15" y="71"/>
                </a:lnTo>
                <a:lnTo>
                  <a:pt x="17" y="79"/>
                </a:lnTo>
                <a:lnTo>
                  <a:pt x="19" y="86"/>
                </a:lnTo>
                <a:lnTo>
                  <a:pt x="21" y="94"/>
                </a:lnTo>
                <a:lnTo>
                  <a:pt x="22" y="101"/>
                </a:lnTo>
                <a:lnTo>
                  <a:pt x="23" y="109"/>
                </a:lnTo>
                <a:lnTo>
                  <a:pt x="24" y="116"/>
                </a:lnTo>
                <a:lnTo>
                  <a:pt x="25" y="123"/>
                </a:lnTo>
                <a:lnTo>
                  <a:pt x="25" y="129"/>
                </a:lnTo>
                <a:lnTo>
                  <a:pt x="25" y="136"/>
                </a:lnTo>
                <a:lnTo>
                  <a:pt x="25" y="136"/>
                </a:lnTo>
                <a:lnTo>
                  <a:pt x="25" y="136"/>
                </a:lnTo>
              </a:path>
            </a:pathLst>
          </a:custGeom>
          <a:solidFill>
            <a:srgbClr val="DF9386"/>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63" name="Freeform 67"/>
          <p:cNvSpPr>
            <a:spLocks/>
          </p:cNvSpPr>
          <p:nvPr/>
        </p:nvSpPr>
        <p:spPr bwMode="auto">
          <a:xfrm>
            <a:off x="6396038" y="2852738"/>
            <a:ext cx="68262" cy="61912"/>
          </a:xfrm>
          <a:custGeom>
            <a:avLst/>
            <a:gdLst/>
            <a:ahLst/>
            <a:cxnLst>
              <a:cxn ang="0">
                <a:pos x="16" y="11"/>
              </a:cxn>
              <a:cxn ang="0">
                <a:pos x="6" y="20"/>
              </a:cxn>
              <a:cxn ang="0">
                <a:pos x="2" y="29"/>
              </a:cxn>
              <a:cxn ang="0">
                <a:pos x="0" y="32"/>
              </a:cxn>
              <a:cxn ang="0">
                <a:pos x="0" y="32"/>
              </a:cxn>
              <a:cxn ang="0">
                <a:pos x="4" y="30"/>
              </a:cxn>
              <a:cxn ang="0">
                <a:pos x="10" y="26"/>
              </a:cxn>
              <a:cxn ang="0">
                <a:pos x="14" y="23"/>
              </a:cxn>
              <a:cxn ang="0">
                <a:pos x="14" y="23"/>
              </a:cxn>
              <a:cxn ang="0">
                <a:pos x="19" y="20"/>
              </a:cxn>
              <a:cxn ang="0">
                <a:pos x="29" y="13"/>
              </a:cxn>
              <a:cxn ang="0">
                <a:pos x="34" y="9"/>
              </a:cxn>
              <a:cxn ang="0">
                <a:pos x="34" y="9"/>
              </a:cxn>
              <a:cxn ang="0">
                <a:pos x="35" y="7"/>
              </a:cxn>
              <a:cxn ang="0">
                <a:pos x="35" y="2"/>
              </a:cxn>
              <a:cxn ang="0">
                <a:pos x="35" y="0"/>
              </a:cxn>
              <a:cxn ang="0">
                <a:pos x="35" y="0"/>
              </a:cxn>
              <a:cxn ang="0">
                <a:pos x="33" y="0"/>
              </a:cxn>
              <a:cxn ang="0">
                <a:pos x="27" y="4"/>
              </a:cxn>
              <a:cxn ang="0">
                <a:pos x="16" y="11"/>
              </a:cxn>
              <a:cxn ang="0">
                <a:pos x="16" y="11"/>
              </a:cxn>
              <a:cxn ang="0">
                <a:pos x="16" y="11"/>
              </a:cxn>
            </a:cxnLst>
            <a:rect l="0" t="0" r="r" b="b"/>
            <a:pathLst>
              <a:path w="36" h="33">
                <a:moveTo>
                  <a:pt x="16" y="11"/>
                </a:moveTo>
                <a:lnTo>
                  <a:pt x="6" y="20"/>
                </a:lnTo>
                <a:lnTo>
                  <a:pt x="2" y="29"/>
                </a:lnTo>
                <a:lnTo>
                  <a:pt x="0" y="32"/>
                </a:lnTo>
                <a:lnTo>
                  <a:pt x="0" y="32"/>
                </a:lnTo>
                <a:lnTo>
                  <a:pt x="4" y="30"/>
                </a:lnTo>
                <a:lnTo>
                  <a:pt x="10" y="26"/>
                </a:lnTo>
                <a:lnTo>
                  <a:pt x="14" y="23"/>
                </a:lnTo>
                <a:lnTo>
                  <a:pt x="14" y="23"/>
                </a:lnTo>
                <a:lnTo>
                  <a:pt x="19" y="20"/>
                </a:lnTo>
                <a:lnTo>
                  <a:pt x="29" y="13"/>
                </a:lnTo>
                <a:lnTo>
                  <a:pt x="34" y="9"/>
                </a:lnTo>
                <a:lnTo>
                  <a:pt x="34" y="9"/>
                </a:lnTo>
                <a:lnTo>
                  <a:pt x="35" y="7"/>
                </a:lnTo>
                <a:lnTo>
                  <a:pt x="35" y="2"/>
                </a:lnTo>
                <a:lnTo>
                  <a:pt x="35" y="0"/>
                </a:lnTo>
                <a:lnTo>
                  <a:pt x="35" y="0"/>
                </a:lnTo>
                <a:lnTo>
                  <a:pt x="33" y="0"/>
                </a:lnTo>
                <a:lnTo>
                  <a:pt x="27" y="4"/>
                </a:lnTo>
                <a:lnTo>
                  <a:pt x="16" y="11"/>
                </a:lnTo>
                <a:lnTo>
                  <a:pt x="16" y="11"/>
                </a:lnTo>
                <a:lnTo>
                  <a:pt x="16" y="11"/>
                </a:lnTo>
              </a:path>
            </a:pathLst>
          </a:custGeom>
          <a:solidFill>
            <a:srgbClr val="DF9386"/>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64" name="Freeform 68"/>
          <p:cNvSpPr>
            <a:spLocks/>
          </p:cNvSpPr>
          <p:nvPr/>
        </p:nvSpPr>
        <p:spPr bwMode="auto">
          <a:xfrm>
            <a:off x="5965826" y="1549400"/>
            <a:ext cx="104775" cy="482600"/>
          </a:xfrm>
          <a:custGeom>
            <a:avLst/>
            <a:gdLst/>
            <a:ahLst/>
            <a:cxnLst>
              <a:cxn ang="0">
                <a:pos x="8" y="252"/>
              </a:cxn>
              <a:cxn ang="0">
                <a:pos x="32" y="256"/>
              </a:cxn>
              <a:cxn ang="0">
                <a:pos x="33" y="248"/>
              </a:cxn>
              <a:cxn ang="0">
                <a:pos x="36" y="232"/>
              </a:cxn>
              <a:cxn ang="0">
                <a:pos x="40" y="217"/>
              </a:cxn>
              <a:cxn ang="0">
                <a:pos x="42" y="202"/>
              </a:cxn>
              <a:cxn ang="0">
                <a:pos x="45" y="188"/>
              </a:cxn>
              <a:cxn ang="0">
                <a:pos x="48" y="174"/>
              </a:cxn>
              <a:cxn ang="0">
                <a:pos x="50" y="160"/>
              </a:cxn>
              <a:cxn ang="0">
                <a:pos x="52" y="147"/>
              </a:cxn>
              <a:cxn ang="0">
                <a:pos x="53" y="134"/>
              </a:cxn>
              <a:cxn ang="0">
                <a:pos x="54" y="120"/>
              </a:cxn>
              <a:cxn ang="0">
                <a:pos x="55" y="107"/>
              </a:cxn>
              <a:cxn ang="0">
                <a:pos x="55" y="93"/>
              </a:cxn>
              <a:cxn ang="0">
                <a:pos x="55" y="80"/>
              </a:cxn>
              <a:cxn ang="0">
                <a:pos x="53" y="66"/>
              </a:cxn>
              <a:cxn ang="0">
                <a:pos x="52" y="52"/>
              </a:cxn>
              <a:cxn ang="0">
                <a:pos x="49" y="38"/>
              </a:cxn>
              <a:cxn ang="0">
                <a:pos x="46" y="23"/>
              </a:cxn>
              <a:cxn ang="0">
                <a:pos x="42" y="8"/>
              </a:cxn>
              <a:cxn ang="0">
                <a:pos x="40" y="0"/>
              </a:cxn>
              <a:cxn ang="0">
                <a:pos x="21" y="6"/>
              </a:cxn>
              <a:cxn ang="0">
                <a:pos x="14" y="9"/>
              </a:cxn>
              <a:cxn ang="0">
                <a:pos x="19" y="20"/>
              </a:cxn>
              <a:cxn ang="0">
                <a:pos x="23" y="32"/>
              </a:cxn>
              <a:cxn ang="0">
                <a:pos x="26" y="45"/>
              </a:cxn>
              <a:cxn ang="0">
                <a:pos x="28" y="59"/>
              </a:cxn>
              <a:cxn ang="0">
                <a:pos x="29" y="73"/>
              </a:cxn>
              <a:cxn ang="0">
                <a:pos x="28" y="87"/>
              </a:cxn>
              <a:cxn ang="0">
                <a:pos x="27" y="102"/>
              </a:cxn>
              <a:cxn ang="0">
                <a:pos x="26" y="117"/>
              </a:cxn>
              <a:cxn ang="0">
                <a:pos x="24" y="132"/>
              </a:cxn>
              <a:cxn ang="0">
                <a:pos x="21" y="148"/>
              </a:cxn>
              <a:cxn ang="0">
                <a:pos x="18" y="163"/>
              </a:cxn>
              <a:cxn ang="0">
                <a:pos x="15" y="178"/>
              </a:cxn>
              <a:cxn ang="0">
                <a:pos x="12" y="192"/>
              </a:cxn>
              <a:cxn ang="0">
                <a:pos x="9" y="206"/>
              </a:cxn>
              <a:cxn ang="0">
                <a:pos x="6" y="220"/>
              </a:cxn>
              <a:cxn ang="0">
                <a:pos x="3" y="233"/>
              </a:cxn>
              <a:cxn ang="0">
                <a:pos x="1" y="245"/>
              </a:cxn>
              <a:cxn ang="0">
                <a:pos x="0" y="251"/>
              </a:cxn>
            </a:cxnLst>
            <a:rect l="0" t="0" r="r" b="b"/>
            <a:pathLst>
              <a:path w="56" h="257">
                <a:moveTo>
                  <a:pt x="0" y="251"/>
                </a:moveTo>
                <a:lnTo>
                  <a:pt x="8" y="252"/>
                </a:lnTo>
                <a:lnTo>
                  <a:pt x="23" y="255"/>
                </a:lnTo>
                <a:lnTo>
                  <a:pt x="32" y="256"/>
                </a:lnTo>
                <a:lnTo>
                  <a:pt x="32" y="256"/>
                </a:lnTo>
                <a:lnTo>
                  <a:pt x="33" y="248"/>
                </a:lnTo>
                <a:lnTo>
                  <a:pt x="35" y="240"/>
                </a:lnTo>
                <a:lnTo>
                  <a:pt x="36" y="232"/>
                </a:lnTo>
                <a:lnTo>
                  <a:pt x="38" y="225"/>
                </a:lnTo>
                <a:lnTo>
                  <a:pt x="40" y="217"/>
                </a:lnTo>
                <a:lnTo>
                  <a:pt x="41" y="210"/>
                </a:lnTo>
                <a:lnTo>
                  <a:pt x="42" y="202"/>
                </a:lnTo>
                <a:lnTo>
                  <a:pt x="44" y="195"/>
                </a:lnTo>
                <a:lnTo>
                  <a:pt x="45" y="188"/>
                </a:lnTo>
                <a:lnTo>
                  <a:pt x="47" y="181"/>
                </a:lnTo>
                <a:lnTo>
                  <a:pt x="48" y="174"/>
                </a:lnTo>
                <a:lnTo>
                  <a:pt x="49" y="167"/>
                </a:lnTo>
                <a:lnTo>
                  <a:pt x="50" y="160"/>
                </a:lnTo>
                <a:lnTo>
                  <a:pt x="51" y="154"/>
                </a:lnTo>
                <a:lnTo>
                  <a:pt x="52" y="147"/>
                </a:lnTo>
                <a:lnTo>
                  <a:pt x="53" y="140"/>
                </a:lnTo>
                <a:lnTo>
                  <a:pt x="53" y="134"/>
                </a:lnTo>
                <a:lnTo>
                  <a:pt x="54" y="127"/>
                </a:lnTo>
                <a:lnTo>
                  <a:pt x="54" y="120"/>
                </a:lnTo>
                <a:lnTo>
                  <a:pt x="55" y="114"/>
                </a:lnTo>
                <a:lnTo>
                  <a:pt x="55" y="107"/>
                </a:lnTo>
                <a:lnTo>
                  <a:pt x="55" y="100"/>
                </a:lnTo>
                <a:lnTo>
                  <a:pt x="55" y="93"/>
                </a:lnTo>
                <a:lnTo>
                  <a:pt x="55" y="87"/>
                </a:lnTo>
                <a:lnTo>
                  <a:pt x="55" y="80"/>
                </a:lnTo>
                <a:lnTo>
                  <a:pt x="54" y="73"/>
                </a:lnTo>
                <a:lnTo>
                  <a:pt x="53" y="66"/>
                </a:lnTo>
                <a:lnTo>
                  <a:pt x="53" y="59"/>
                </a:lnTo>
                <a:lnTo>
                  <a:pt x="52" y="52"/>
                </a:lnTo>
                <a:lnTo>
                  <a:pt x="51" y="45"/>
                </a:lnTo>
                <a:lnTo>
                  <a:pt x="49" y="38"/>
                </a:lnTo>
                <a:lnTo>
                  <a:pt x="48" y="30"/>
                </a:lnTo>
                <a:lnTo>
                  <a:pt x="46" y="23"/>
                </a:lnTo>
                <a:lnTo>
                  <a:pt x="44" y="15"/>
                </a:lnTo>
                <a:lnTo>
                  <a:pt x="42" y="8"/>
                </a:lnTo>
                <a:lnTo>
                  <a:pt x="40" y="0"/>
                </a:lnTo>
                <a:lnTo>
                  <a:pt x="40" y="0"/>
                </a:lnTo>
                <a:lnTo>
                  <a:pt x="33" y="2"/>
                </a:lnTo>
                <a:lnTo>
                  <a:pt x="21" y="6"/>
                </a:lnTo>
                <a:lnTo>
                  <a:pt x="14" y="9"/>
                </a:lnTo>
                <a:lnTo>
                  <a:pt x="14" y="9"/>
                </a:lnTo>
                <a:lnTo>
                  <a:pt x="17" y="14"/>
                </a:lnTo>
                <a:lnTo>
                  <a:pt x="19" y="20"/>
                </a:lnTo>
                <a:lnTo>
                  <a:pt x="21" y="26"/>
                </a:lnTo>
                <a:lnTo>
                  <a:pt x="23" y="32"/>
                </a:lnTo>
                <a:lnTo>
                  <a:pt x="25" y="39"/>
                </a:lnTo>
                <a:lnTo>
                  <a:pt x="26" y="45"/>
                </a:lnTo>
                <a:lnTo>
                  <a:pt x="27" y="52"/>
                </a:lnTo>
                <a:lnTo>
                  <a:pt x="28" y="59"/>
                </a:lnTo>
                <a:lnTo>
                  <a:pt x="28" y="66"/>
                </a:lnTo>
                <a:lnTo>
                  <a:pt x="29" y="73"/>
                </a:lnTo>
                <a:lnTo>
                  <a:pt x="29" y="80"/>
                </a:lnTo>
                <a:lnTo>
                  <a:pt x="28" y="87"/>
                </a:lnTo>
                <a:lnTo>
                  <a:pt x="28" y="95"/>
                </a:lnTo>
                <a:lnTo>
                  <a:pt x="27" y="102"/>
                </a:lnTo>
                <a:lnTo>
                  <a:pt x="27" y="110"/>
                </a:lnTo>
                <a:lnTo>
                  <a:pt x="26" y="117"/>
                </a:lnTo>
                <a:lnTo>
                  <a:pt x="25" y="125"/>
                </a:lnTo>
                <a:lnTo>
                  <a:pt x="24" y="132"/>
                </a:lnTo>
                <a:lnTo>
                  <a:pt x="22" y="140"/>
                </a:lnTo>
                <a:lnTo>
                  <a:pt x="21" y="148"/>
                </a:lnTo>
                <a:lnTo>
                  <a:pt x="20" y="155"/>
                </a:lnTo>
                <a:lnTo>
                  <a:pt x="18" y="163"/>
                </a:lnTo>
                <a:lnTo>
                  <a:pt x="17" y="170"/>
                </a:lnTo>
                <a:lnTo>
                  <a:pt x="15" y="178"/>
                </a:lnTo>
                <a:lnTo>
                  <a:pt x="14" y="185"/>
                </a:lnTo>
                <a:lnTo>
                  <a:pt x="12" y="192"/>
                </a:lnTo>
                <a:lnTo>
                  <a:pt x="11" y="199"/>
                </a:lnTo>
                <a:lnTo>
                  <a:pt x="9" y="206"/>
                </a:lnTo>
                <a:lnTo>
                  <a:pt x="8" y="213"/>
                </a:lnTo>
                <a:lnTo>
                  <a:pt x="6" y="220"/>
                </a:lnTo>
                <a:lnTo>
                  <a:pt x="5" y="226"/>
                </a:lnTo>
                <a:lnTo>
                  <a:pt x="3" y="233"/>
                </a:lnTo>
                <a:lnTo>
                  <a:pt x="2" y="239"/>
                </a:lnTo>
                <a:lnTo>
                  <a:pt x="1" y="245"/>
                </a:lnTo>
                <a:lnTo>
                  <a:pt x="0" y="251"/>
                </a:lnTo>
                <a:lnTo>
                  <a:pt x="0" y="251"/>
                </a:lnTo>
                <a:lnTo>
                  <a:pt x="0" y="251"/>
                </a:lnTo>
              </a:path>
            </a:pathLst>
          </a:custGeom>
          <a:solidFill>
            <a:srgbClr val="715EFD"/>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65" name="Freeform 69"/>
          <p:cNvSpPr>
            <a:spLocks/>
          </p:cNvSpPr>
          <p:nvPr/>
        </p:nvSpPr>
        <p:spPr bwMode="auto">
          <a:xfrm>
            <a:off x="6038850" y="874713"/>
            <a:ext cx="558800" cy="1181100"/>
          </a:xfrm>
          <a:custGeom>
            <a:avLst/>
            <a:gdLst/>
            <a:ahLst/>
            <a:cxnLst>
              <a:cxn ang="0">
                <a:pos x="229" y="391"/>
              </a:cxn>
              <a:cxn ang="0">
                <a:pos x="223" y="370"/>
              </a:cxn>
              <a:cxn ang="0">
                <a:pos x="205" y="354"/>
              </a:cxn>
              <a:cxn ang="0">
                <a:pos x="179" y="344"/>
              </a:cxn>
              <a:cxn ang="0">
                <a:pos x="148" y="337"/>
              </a:cxn>
              <a:cxn ang="0">
                <a:pos x="114" y="332"/>
              </a:cxn>
              <a:cxn ang="0">
                <a:pos x="81" y="328"/>
              </a:cxn>
              <a:cxn ang="0">
                <a:pos x="46" y="308"/>
              </a:cxn>
              <a:cxn ang="0">
                <a:pos x="21" y="286"/>
              </a:cxn>
              <a:cxn ang="0">
                <a:pos x="0" y="263"/>
              </a:cxn>
              <a:cxn ang="0">
                <a:pos x="27" y="282"/>
              </a:cxn>
              <a:cxn ang="0">
                <a:pos x="54" y="300"/>
              </a:cxn>
              <a:cxn ang="0">
                <a:pos x="54" y="256"/>
              </a:cxn>
              <a:cxn ang="0">
                <a:pos x="64" y="284"/>
              </a:cxn>
              <a:cxn ang="0">
                <a:pos x="82" y="309"/>
              </a:cxn>
              <a:cxn ang="0">
                <a:pos x="113" y="320"/>
              </a:cxn>
              <a:cxn ang="0">
                <a:pos x="144" y="322"/>
              </a:cxn>
              <a:cxn ang="0">
                <a:pos x="189" y="332"/>
              </a:cxn>
              <a:cxn ang="0">
                <a:pos x="232" y="342"/>
              </a:cxn>
              <a:cxn ang="0">
                <a:pos x="245" y="337"/>
              </a:cxn>
              <a:cxn ang="0">
                <a:pos x="252" y="300"/>
              </a:cxn>
              <a:cxn ang="0">
                <a:pos x="261" y="264"/>
              </a:cxn>
              <a:cxn ang="0">
                <a:pos x="270" y="229"/>
              </a:cxn>
              <a:cxn ang="0">
                <a:pos x="278" y="194"/>
              </a:cxn>
              <a:cxn ang="0">
                <a:pos x="282" y="158"/>
              </a:cxn>
              <a:cxn ang="0">
                <a:pos x="282" y="122"/>
              </a:cxn>
              <a:cxn ang="0">
                <a:pos x="275" y="99"/>
              </a:cxn>
              <a:cxn ang="0">
                <a:pos x="255" y="73"/>
              </a:cxn>
              <a:cxn ang="0">
                <a:pos x="227" y="51"/>
              </a:cxn>
              <a:cxn ang="0">
                <a:pos x="194" y="32"/>
              </a:cxn>
              <a:cxn ang="0">
                <a:pos x="162" y="16"/>
              </a:cxn>
              <a:cxn ang="0">
                <a:pos x="132" y="2"/>
              </a:cxn>
              <a:cxn ang="0">
                <a:pos x="158" y="0"/>
              </a:cxn>
              <a:cxn ang="0">
                <a:pos x="181" y="10"/>
              </a:cxn>
              <a:cxn ang="0">
                <a:pos x="211" y="24"/>
              </a:cxn>
              <a:cxn ang="0">
                <a:pos x="240" y="40"/>
              </a:cxn>
              <a:cxn ang="0">
                <a:pos x="266" y="59"/>
              </a:cxn>
              <a:cxn ang="0">
                <a:pos x="286" y="83"/>
              </a:cxn>
              <a:cxn ang="0">
                <a:pos x="296" y="114"/>
              </a:cxn>
              <a:cxn ang="0">
                <a:pos x="298" y="142"/>
              </a:cxn>
              <a:cxn ang="0">
                <a:pos x="296" y="175"/>
              </a:cxn>
              <a:cxn ang="0">
                <a:pos x="291" y="207"/>
              </a:cxn>
              <a:cxn ang="0">
                <a:pos x="284" y="239"/>
              </a:cxn>
              <a:cxn ang="0">
                <a:pos x="275" y="272"/>
              </a:cxn>
              <a:cxn ang="0">
                <a:pos x="266" y="306"/>
              </a:cxn>
              <a:cxn ang="0">
                <a:pos x="258" y="341"/>
              </a:cxn>
              <a:cxn ang="0">
                <a:pos x="250" y="378"/>
              </a:cxn>
              <a:cxn ang="0">
                <a:pos x="244" y="417"/>
              </a:cxn>
              <a:cxn ang="0">
                <a:pos x="241" y="458"/>
              </a:cxn>
              <a:cxn ang="0">
                <a:pos x="235" y="492"/>
              </a:cxn>
              <a:cxn ang="0">
                <a:pos x="223" y="539"/>
              </a:cxn>
              <a:cxn ang="0">
                <a:pos x="208" y="584"/>
              </a:cxn>
              <a:cxn ang="0">
                <a:pos x="196" y="616"/>
              </a:cxn>
              <a:cxn ang="0">
                <a:pos x="191" y="629"/>
              </a:cxn>
              <a:cxn ang="0">
                <a:pos x="165" y="624"/>
              </a:cxn>
              <a:cxn ang="0">
                <a:pos x="169" y="614"/>
              </a:cxn>
              <a:cxn ang="0">
                <a:pos x="180" y="586"/>
              </a:cxn>
              <a:cxn ang="0">
                <a:pos x="195" y="546"/>
              </a:cxn>
              <a:cxn ang="0">
                <a:pos x="209" y="500"/>
              </a:cxn>
              <a:cxn ang="0">
                <a:pos x="220" y="454"/>
              </a:cxn>
              <a:cxn ang="0">
                <a:pos x="224" y="413"/>
              </a:cxn>
            </a:cxnLst>
            <a:rect l="0" t="0" r="r" b="b"/>
            <a:pathLst>
              <a:path w="299" h="630">
                <a:moveTo>
                  <a:pt x="224" y="413"/>
                </a:moveTo>
                <a:lnTo>
                  <a:pt x="227" y="407"/>
                </a:lnTo>
                <a:lnTo>
                  <a:pt x="228" y="402"/>
                </a:lnTo>
                <a:lnTo>
                  <a:pt x="229" y="396"/>
                </a:lnTo>
                <a:lnTo>
                  <a:pt x="229" y="391"/>
                </a:lnTo>
                <a:lnTo>
                  <a:pt x="229" y="386"/>
                </a:lnTo>
                <a:lnTo>
                  <a:pt x="228" y="382"/>
                </a:lnTo>
                <a:lnTo>
                  <a:pt x="227" y="377"/>
                </a:lnTo>
                <a:lnTo>
                  <a:pt x="225" y="373"/>
                </a:lnTo>
                <a:lnTo>
                  <a:pt x="223" y="370"/>
                </a:lnTo>
                <a:lnTo>
                  <a:pt x="220" y="366"/>
                </a:lnTo>
                <a:lnTo>
                  <a:pt x="217" y="363"/>
                </a:lnTo>
                <a:lnTo>
                  <a:pt x="213" y="360"/>
                </a:lnTo>
                <a:lnTo>
                  <a:pt x="209" y="357"/>
                </a:lnTo>
                <a:lnTo>
                  <a:pt x="205" y="354"/>
                </a:lnTo>
                <a:lnTo>
                  <a:pt x="200" y="352"/>
                </a:lnTo>
                <a:lnTo>
                  <a:pt x="195" y="350"/>
                </a:lnTo>
                <a:lnTo>
                  <a:pt x="190" y="348"/>
                </a:lnTo>
                <a:lnTo>
                  <a:pt x="185" y="346"/>
                </a:lnTo>
                <a:lnTo>
                  <a:pt x="179" y="344"/>
                </a:lnTo>
                <a:lnTo>
                  <a:pt x="173" y="342"/>
                </a:lnTo>
                <a:lnTo>
                  <a:pt x="167" y="341"/>
                </a:lnTo>
                <a:lnTo>
                  <a:pt x="160" y="340"/>
                </a:lnTo>
                <a:lnTo>
                  <a:pt x="154" y="338"/>
                </a:lnTo>
                <a:lnTo>
                  <a:pt x="148" y="337"/>
                </a:lnTo>
                <a:lnTo>
                  <a:pt x="141" y="336"/>
                </a:lnTo>
                <a:lnTo>
                  <a:pt x="134" y="335"/>
                </a:lnTo>
                <a:lnTo>
                  <a:pt x="127" y="334"/>
                </a:lnTo>
                <a:lnTo>
                  <a:pt x="121" y="333"/>
                </a:lnTo>
                <a:lnTo>
                  <a:pt x="114" y="332"/>
                </a:lnTo>
                <a:lnTo>
                  <a:pt x="107" y="331"/>
                </a:lnTo>
                <a:lnTo>
                  <a:pt x="101" y="330"/>
                </a:lnTo>
                <a:lnTo>
                  <a:pt x="94" y="330"/>
                </a:lnTo>
                <a:lnTo>
                  <a:pt x="88" y="329"/>
                </a:lnTo>
                <a:lnTo>
                  <a:pt x="81" y="328"/>
                </a:lnTo>
                <a:lnTo>
                  <a:pt x="81" y="328"/>
                </a:lnTo>
                <a:lnTo>
                  <a:pt x="70" y="322"/>
                </a:lnTo>
                <a:lnTo>
                  <a:pt x="61" y="317"/>
                </a:lnTo>
                <a:lnTo>
                  <a:pt x="53" y="312"/>
                </a:lnTo>
                <a:lnTo>
                  <a:pt x="46" y="308"/>
                </a:lnTo>
                <a:lnTo>
                  <a:pt x="40" y="303"/>
                </a:lnTo>
                <a:lnTo>
                  <a:pt x="34" y="299"/>
                </a:lnTo>
                <a:lnTo>
                  <a:pt x="30" y="295"/>
                </a:lnTo>
                <a:lnTo>
                  <a:pt x="25" y="290"/>
                </a:lnTo>
                <a:lnTo>
                  <a:pt x="21" y="286"/>
                </a:lnTo>
                <a:lnTo>
                  <a:pt x="17" y="282"/>
                </a:lnTo>
                <a:lnTo>
                  <a:pt x="13" y="277"/>
                </a:lnTo>
                <a:lnTo>
                  <a:pt x="9" y="273"/>
                </a:lnTo>
                <a:lnTo>
                  <a:pt x="5" y="268"/>
                </a:lnTo>
                <a:lnTo>
                  <a:pt x="0" y="263"/>
                </a:lnTo>
                <a:lnTo>
                  <a:pt x="0" y="263"/>
                </a:lnTo>
                <a:lnTo>
                  <a:pt x="7" y="268"/>
                </a:lnTo>
                <a:lnTo>
                  <a:pt x="13" y="273"/>
                </a:lnTo>
                <a:lnTo>
                  <a:pt x="20" y="277"/>
                </a:lnTo>
                <a:lnTo>
                  <a:pt x="27" y="282"/>
                </a:lnTo>
                <a:lnTo>
                  <a:pt x="34" y="286"/>
                </a:lnTo>
                <a:lnTo>
                  <a:pt x="41" y="291"/>
                </a:lnTo>
                <a:lnTo>
                  <a:pt x="48" y="296"/>
                </a:lnTo>
                <a:lnTo>
                  <a:pt x="54" y="300"/>
                </a:lnTo>
                <a:lnTo>
                  <a:pt x="54" y="300"/>
                </a:lnTo>
                <a:lnTo>
                  <a:pt x="54" y="291"/>
                </a:lnTo>
                <a:lnTo>
                  <a:pt x="54" y="282"/>
                </a:lnTo>
                <a:lnTo>
                  <a:pt x="54" y="274"/>
                </a:lnTo>
                <a:lnTo>
                  <a:pt x="54" y="265"/>
                </a:lnTo>
                <a:lnTo>
                  <a:pt x="54" y="256"/>
                </a:lnTo>
                <a:lnTo>
                  <a:pt x="54" y="256"/>
                </a:lnTo>
                <a:lnTo>
                  <a:pt x="56" y="264"/>
                </a:lnTo>
                <a:lnTo>
                  <a:pt x="59" y="271"/>
                </a:lnTo>
                <a:lnTo>
                  <a:pt x="61" y="278"/>
                </a:lnTo>
                <a:lnTo>
                  <a:pt x="64" y="284"/>
                </a:lnTo>
                <a:lnTo>
                  <a:pt x="67" y="290"/>
                </a:lnTo>
                <a:lnTo>
                  <a:pt x="70" y="295"/>
                </a:lnTo>
                <a:lnTo>
                  <a:pt x="74" y="300"/>
                </a:lnTo>
                <a:lnTo>
                  <a:pt x="78" y="305"/>
                </a:lnTo>
                <a:lnTo>
                  <a:pt x="82" y="309"/>
                </a:lnTo>
                <a:lnTo>
                  <a:pt x="87" y="312"/>
                </a:lnTo>
                <a:lnTo>
                  <a:pt x="92" y="315"/>
                </a:lnTo>
                <a:lnTo>
                  <a:pt x="99" y="317"/>
                </a:lnTo>
                <a:lnTo>
                  <a:pt x="106" y="319"/>
                </a:lnTo>
                <a:lnTo>
                  <a:pt x="113" y="320"/>
                </a:lnTo>
                <a:lnTo>
                  <a:pt x="122" y="321"/>
                </a:lnTo>
                <a:lnTo>
                  <a:pt x="132" y="321"/>
                </a:lnTo>
                <a:lnTo>
                  <a:pt x="132" y="321"/>
                </a:lnTo>
                <a:lnTo>
                  <a:pt x="137" y="322"/>
                </a:lnTo>
                <a:lnTo>
                  <a:pt x="144" y="322"/>
                </a:lnTo>
                <a:lnTo>
                  <a:pt x="152" y="324"/>
                </a:lnTo>
                <a:lnTo>
                  <a:pt x="160" y="325"/>
                </a:lnTo>
                <a:lnTo>
                  <a:pt x="169" y="327"/>
                </a:lnTo>
                <a:lnTo>
                  <a:pt x="179" y="330"/>
                </a:lnTo>
                <a:lnTo>
                  <a:pt x="189" y="332"/>
                </a:lnTo>
                <a:lnTo>
                  <a:pt x="198" y="334"/>
                </a:lnTo>
                <a:lnTo>
                  <a:pt x="208" y="337"/>
                </a:lnTo>
                <a:lnTo>
                  <a:pt x="217" y="339"/>
                </a:lnTo>
                <a:lnTo>
                  <a:pt x="225" y="341"/>
                </a:lnTo>
                <a:lnTo>
                  <a:pt x="232" y="342"/>
                </a:lnTo>
                <a:lnTo>
                  <a:pt x="237" y="344"/>
                </a:lnTo>
                <a:lnTo>
                  <a:pt x="241" y="345"/>
                </a:lnTo>
                <a:lnTo>
                  <a:pt x="244" y="345"/>
                </a:lnTo>
                <a:lnTo>
                  <a:pt x="244" y="345"/>
                </a:lnTo>
                <a:lnTo>
                  <a:pt x="245" y="337"/>
                </a:lnTo>
                <a:lnTo>
                  <a:pt x="246" y="330"/>
                </a:lnTo>
                <a:lnTo>
                  <a:pt x="247" y="322"/>
                </a:lnTo>
                <a:lnTo>
                  <a:pt x="249" y="315"/>
                </a:lnTo>
                <a:lnTo>
                  <a:pt x="250" y="307"/>
                </a:lnTo>
                <a:lnTo>
                  <a:pt x="252" y="300"/>
                </a:lnTo>
                <a:lnTo>
                  <a:pt x="254" y="292"/>
                </a:lnTo>
                <a:lnTo>
                  <a:pt x="255" y="285"/>
                </a:lnTo>
                <a:lnTo>
                  <a:pt x="257" y="278"/>
                </a:lnTo>
                <a:lnTo>
                  <a:pt x="259" y="271"/>
                </a:lnTo>
                <a:lnTo>
                  <a:pt x="261" y="264"/>
                </a:lnTo>
                <a:lnTo>
                  <a:pt x="263" y="257"/>
                </a:lnTo>
                <a:lnTo>
                  <a:pt x="264" y="250"/>
                </a:lnTo>
                <a:lnTo>
                  <a:pt x="266" y="243"/>
                </a:lnTo>
                <a:lnTo>
                  <a:pt x="268" y="236"/>
                </a:lnTo>
                <a:lnTo>
                  <a:pt x="270" y="229"/>
                </a:lnTo>
                <a:lnTo>
                  <a:pt x="272" y="222"/>
                </a:lnTo>
                <a:lnTo>
                  <a:pt x="273" y="215"/>
                </a:lnTo>
                <a:lnTo>
                  <a:pt x="275" y="208"/>
                </a:lnTo>
                <a:lnTo>
                  <a:pt x="276" y="201"/>
                </a:lnTo>
                <a:lnTo>
                  <a:pt x="278" y="194"/>
                </a:lnTo>
                <a:lnTo>
                  <a:pt x="279" y="187"/>
                </a:lnTo>
                <a:lnTo>
                  <a:pt x="280" y="180"/>
                </a:lnTo>
                <a:lnTo>
                  <a:pt x="281" y="173"/>
                </a:lnTo>
                <a:lnTo>
                  <a:pt x="282" y="166"/>
                </a:lnTo>
                <a:lnTo>
                  <a:pt x="282" y="158"/>
                </a:lnTo>
                <a:lnTo>
                  <a:pt x="283" y="151"/>
                </a:lnTo>
                <a:lnTo>
                  <a:pt x="283" y="144"/>
                </a:lnTo>
                <a:lnTo>
                  <a:pt x="283" y="137"/>
                </a:lnTo>
                <a:lnTo>
                  <a:pt x="283" y="129"/>
                </a:lnTo>
                <a:lnTo>
                  <a:pt x="282" y="122"/>
                </a:lnTo>
                <a:lnTo>
                  <a:pt x="282" y="122"/>
                </a:lnTo>
                <a:lnTo>
                  <a:pt x="281" y="116"/>
                </a:lnTo>
                <a:lnTo>
                  <a:pt x="280" y="110"/>
                </a:lnTo>
                <a:lnTo>
                  <a:pt x="277" y="104"/>
                </a:lnTo>
                <a:lnTo>
                  <a:pt x="275" y="99"/>
                </a:lnTo>
                <a:lnTo>
                  <a:pt x="271" y="93"/>
                </a:lnTo>
                <a:lnTo>
                  <a:pt x="268" y="88"/>
                </a:lnTo>
                <a:lnTo>
                  <a:pt x="264" y="83"/>
                </a:lnTo>
                <a:lnTo>
                  <a:pt x="259" y="78"/>
                </a:lnTo>
                <a:lnTo>
                  <a:pt x="255" y="73"/>
                </a:lnTo>
                <a:lnTo>
                  <a:pt x="250" y="68"/>
                </a:lnTo>
                <a:lnTo>
                  <a:pt x="244" y="63"/>
                </a:lnTo>
                <a:lnTo>
                  <a:pt x="239" y="59"/>
                </a:lnTo>
                <a:lnTo>
                  <a:pt x="233" y="55"/>
                </a:lnTo>
                <a:lnTo>
                  <a:pt x="227" y="51"/>
                </a:lnTo>
                <a:lnTo>
                  <a:pt x="220" y="46"/>
                </a:lnTo>
                <a:lnTo>
                  <a:pt x="214" y="43"/>
                </a:lnTo>
                <a:lnTo>
                  <a:pt x="208" y="39"/>
                </a:lnTo>
                <a:lnTo>
                  <a:pt x="201" y="35"/>
                </a:lnTo>
                <a:lnTo>
                  <a:pt x="194" y="32"/>
                </a:lnTo>
                <a:lnTo>
                  <a:pt x="188" y="28"/>
                </a:lnTo>
                <a:lnTo>
                  <a:pt x="181" y="25"/>
                </a:lnTo>
                <a:lnTo>
                  <a:pt x="175" y="22"/>
                </a:lnTo>
                <a:lnTo>
                  <a:pt x="168" y="19"/>
                </a:lnTo>
                <a:lnTo>
                  <a:pt x="162" y="16"/>
                </a:lnTo>
                <a:lnTo>
                  <a:pt x="155" y="13"/>
                </a:lnTo>
                <a:lnTo>
                  <a:pt x="149" y="10"/>
                </a:lnTo>
                <a:lnTo>
                  <a:pt x="143" y="7"/>
                </a:lnTo>
                <a:lnTo>
                  <a:pt x="138" y="5"/>
                </a:lnTo>
                <a:lnTo>
                  <a:pt x="132" y="2"/>
                </a:lnTo>
                <a:lnTo>
                  <a:pt x="127" y="0"/>
                </a:lnTo>
                <a:lnTo>
                  <a:pt x="127" y="0"/>
                </a:lnTo>
                <a:lnTo>
                  <a:pt x="137" y="0"/>
                </a:lnTo>
                <a:lnTo>
                  <a:pt x="147" y="0"/>
                </a:lnTo>
                <a:lnTo>
                  <a:pt x="158" y="0"/>
                </a:lnTo>
                <a:lnTo>
                  <a:pt x="158" y="0"/>
                </a:lnTo>
                <a:lnTo>
                  <a:pt x="163" y="3"/>
                </a:lnTo>
                <a:lnTo>
                  <a:pt x="169" y="5"/>
                </a:lnTo>
                <a:lnTo>
                  <a:pt x="175" y="8"/>
                </a:lnTo>
                <a:lnTo>
                  <a:pt x="181" y="10"/>
                </a:lnTo>
                <a:lnTo>
                  <a:pt x="187" y="13"/>
                </a:lnTo>
                <a:lnTo>
                  <a:pt x="193" y="16"/>
                </a:lnTo>
                <a:lnTo>
                  <a:pt x="199" y="18"/>
                </a:lnTo>
                <a:lnTo>
                  <a:pt x="205" y="21"/>
                </a:lnTo>
                <a:lnTo>
                  <a:pt x="211" y="24"/>
                </a:lnTo>
                <a:lnTo>
                  <a:pt x="217" y="27"/>
                </a:lnTo>
                <a:lnTo>
                  <a:pt x="223" y="30"/>
                </a:lnTo>
                <a:lnTo>
                  <a:pt x="229" y="33"/>
                </a:lnTo>
                <a:lnTo>
                  <a:pt x="235" y="36"/>
                </a:lnTo>
                <a:lnTo>
                  <a:pt x="240" y="40"/>
                </a:lnTo>
                <a:lnTo>
                  <a:pt x="246" y="43"/>
                </a:lnTo>
                <a:lnTo>
                  <a:pt x="251" y="47"/>
                </a:lnTo>
                <a:lnTo>
                  <a:pt x="257" y="51"/>
                </a:lnTo>
                <a:lnTo>
                  <a:pt x="262" y="55"/>
                </a:lnTo>
                <a:lnTo>
                  <a:pt x="266" y="59"/>
                </a:lnTo>
                <a:lnTo>
                  <a:pt x="271" y="63"/>
                </a:lnTo>
                <a:lnTo>
                  <a:pt x="275" y="68"/>
                </a:lnTo>
                <a:lnTo>
                  <a:pt x="279" y="73"/>
                </a:lnTo>
                <a:lnTo>
                  <a:pt x="283" y="78"/>
                </a:lnTo>
                <a:lnTo>
                  <a:pt x="286" y="83"/>
                </a:lnTo>
                <a:lnTo>
                  <a:pt x="289" y="89"/>
                </a:lnTo>
                <a:lnTo>
                  <a:pt x="291" y="95"/>
                </a:lnTo>
                <a:lnTo>
                  <a:pt x="293" y="101"/>
                </a:lnTo>
                <a:lnTo>
                  <a:pt x="295" y="107"/>
                </a:lnTo>
                <a:lnTo>
                  <a:pt x="296" y="114"/>
                </a:lnTo>
                <a:lnTo>
                  <a:pt x="297" y="121"/>
                </a:lnTo>
                <a:lnTo>
                  <a:pt x="297" y="129"/>
                </a:lnTo>
                <a:lnTo>
                  <a:pt x="297" y="129"/>
                </a:lnTo>
                <a:lnTo>
                  <a:pt x="298" y="135"/>
                </a:lnTo>
                <a:lnTo>
                  <a:pt x="298" y="142"/>
                </a:lnTo>
                <a:lnTo>
                  <a:pt x="298" y="149"/>
                </a:lnTo>
                <a:lnTo>
                  <a:pt x="297" y="155"/>
                </a:lnTo>
                <a:lnTo>
                  <a:pt x="297" y="162"/>
                </a:lnTo>
                <a:lnTo>
                  <a:pt x="296" y="168"/>
                </a:lnTo>
                <a:lnTo>
                  <a:pt x="296" y="175"/>
                </a:lnTo>
                <a:lnTo>
                  <a:pt x="295" y="181"/>
                </a:lnTo>
                <a:lnTo>
                  <a:pt x="294" y="188"/>
                </a:lnTo>
                <a:lnTo>
                  <a:pt x="293" y="194"/>
                </a:lnTo>
                <a:lnTo>
                  <a:pt x="292" y="201"/>
                </a:lnTo>
                <a:lnTo>
                  <a:pt x="291" y="207"/>
                </a:lnTo>
                <a:lnTo>
                  <a:pt x="289" y="214"/>
                </a:lnTo>
                <a:lnTo>
                  <a:pt x="288" y="220"/>
                </a:lnTo>
                <a:lnTo>
                  <a:pt x="287" y="226"/>
                </a:lnTo>
                <a:lnTo>
                  <a:pt x="285" y="233"/>
                </a:lnTo>
                <a:lnTo>
                  <a:pt x="284" y="239"/>
                </a:lnTo>
                <a:lnTo>
                  <a:pt x="282" y="246"/>
                </a:lnTo>
                <a:lnTo>
                  <a:pt x="280" y="253"/>
                </a:lnTo>
                <a:lnTo>
                  <a:pt x="279" y="259"/>
                </a:lnTo>
                <a:lnTo>
                  <a:pt x="277" y="266"/>
                </a:lnTo>
                <a:lnTo>
                  <a:pt x="275" y="272"/>
                </a:lnTo>
                <a:lnTo>
                  <a:pt x="274" y="279"/>
                </a:lnTo>
                <a:lnTo>
                  <a:pt x="272" y="286"/>
                </a:lnTo>
                <a:lnTo>
                  <a:pt x="270" y="292"/>
                </a:lnTo>
                <a:lnTo>
                  <a:pt x="268" y="299"/>
                </a:lnTo>
                <a:lnTo>
                  <a:pt x="266" y="306"/>
                </a:lnTo>
                <a:lnTo>
                  <a:pt x="265" y="313"/>
                </a:lnTo>
                <a:lnTo>
                  <a:pt x="263" y="320"/>
                </a:lnTo>
                <a:lnTo>
                  <a:pt x="261" y="327"/>
                </a:lnTo>
                <a:lnTo>
                  <a:pt x="259" y="334"/>
                </a:lnTo>
                <a:lnTo>
                  <a:pt x="258" y="341"/>
                </a:lnTo>
                <a:lnTo>
                  <a:pt x="256" y="348"/>
                </a:lnTo>
                <a:lnTo>
                  <a:pt x="254" y="356"/>
                </a:lnTo>
                <a:lnTo>
                  <a:pt x="253" y="363"/>
                </a:lnTo>
                <a:lnTo>
                  <a:pt x="251" y="370"/>
                </a:lnTo>
                <a:lnTo>
                  <a:pt x="250" y="378"/>
                </a:lnTo>
                <a:lnTo>
                  <a:pt x="249" y="386"/>
                </a:lnTo>
                <a:lnTo>
                  <a:pt x="248" y="393"/>
                </a:lnTo>
                <a:lnTo>
                  <a:pt x="246" y="401"/>
                </a:lnTo>
                <a:lnTo>
                  <a:pt x="245" y="409"/>
                </a:lnTo>
                <a:lnTo>
                  <a:pt x="244" y="417"/>
                </a:lnTo>
                <a:lnTo>
                  <a:pt x="244" y="425"/>
                </a:lnTo>
                <a:lnTo>
                  <a:pt x="243" y="433"/>
                </a:lnTo>
                <a:lnTo>
                  <a:pt x="242" y="441"/>
                </a:lnTo>
                <a:lnTo>
                  <a:pt x="242" y="450"/>
                </a:lnTo>
                <a:lnTo>
                  <a:pt x="241" y="458"/>
                </a:lnTo>
                <a:lnTo>
                  <a:pt x="241" y="458"/>
                </a:lnTo>
                <a:lnTo>
                  <a:pt x="240" y="466"/>
                </a:lnTo>
                <a:lnTo>
                  <a:pt x="239" y="474"/>
                </a:lnTo>
                <a:lnTo>
                  <a:pt x="237" y="483"/>
                </a:lnTo>
                <a:lnTo>
                  <a:pt x="235" y="492"/>
                </a:lnTo>
                <a:lnTo>
                  <a:pt x="233" y="501"/>
                </a:lnTo>
                <a:lnTo>
                  <a:pt x="231" y="511"/>
                </a:lnTo>
                <a:lnTo>
                  <a:pt x="228" y="520"/>
                </a:lnTo>
                <a:lnTo>
                  <a:pt x="226" y="530"/>
                </a:lnTo>
                <a:lnTo>
                  <a:pt x="223" y="539"/>
                </a:lnTo>
                <a:lnTo>
                  <a:pt x="220" y="549"/>
                </a:lnTo>
                <a:lnTo>
                  <a:pt x="217" y="558"/>
                </a:lnTo>
                <a:lnTo>
                  <a:pt x="214" y="567"/>
                </a:lnTo>
                <a:lnTo>
                  <a:pt x="211" y="575"/>
                </a:lnTo>
                <a:lnTo>
                  <a:pt x="208" y="584"/>
                </a:lnTo>
                <a:lnTo>
                  <a:pt x="205" y="591"/>
                </a:lnTo>
                <a:lnTo>
                  <a:pt x="202" y="599"/>
                </a:lnTo>
                <a:lnTo>
                  <a:pt x="200" y="605"/>
                </a:lnTo>
                <a:lnTo>
                  <a:pt x="198" y="611"/>
                </a:lnTo>
                <a:lnTo>
                  <a:pt x="196" y="616"/>
                </a:lnTo>
                <a:lnTo>
                  <a:pt x="194" y="621"/>
                </a:lnTo>
                <a:lnTo>
                  <a:pt x="193" y="624"/>
                </a:lnTo>
                <a:lnTo>
                  <a:pt x="192" y="627"/>
                </a:lnTo>
                <a:lnTo>
                  <a:pt x="191" y="629"/>
                </a:lnTo>
                <a:lnTo>
                  <a:pt x="191" y="629"/>
                </a:lnTo>
                <a:lnTo>
                  <a:pt x="191" y="629"/>
                </a:lnTo>
                <a:lnTo>
                  <a:pt x="182" y="628"/>
                </a:lnTo>
                <a:lnTo>
                  <a:pt x="173" y="626"/>
                </a:lnTo>
                <a:lnTo>
                  <a:pt x="165" y="624"/>
                </a:lnTo>
                <a:lnTo>
                  <a:pt x="165" y="624"/>
                </a:lnTo>
                <a:lnTo>
                  <a:pt x="165" y="624"/>
                </a:lnTo>
                <a:lnTo>
                  <a:pt x="165" y="623"/>
                </a:lnTo>
                <a:lnTo>
                  <a:pt x="166" y="620"/>
                </a:lnTo>
                <a:lnTo>
                  <a:pt x="168" y="617"/>
                </a:lnTo>
                <a:lnTo>
                  <a:pt x="169" y="614"/>
                </a:lnTo>
                <a:lnTo>
                  <a:pt x="171" y="609"/>
                </a:lnTo>
                <a:lnTo>
                  <a:pt x="173" y="604"/>
                </a:lnTo>
                <a:lnTo>
                  <a:pt x="175" y="599"/>
                </a:lnTo>
                <a:lnTo>
                  <a:pt x="178" y="592"/>
                </a:lnTo>
                <a:lnTo>
                  <a:pt x="180" y="586"/>
                </a:lnTo>
                <a:lnTo>
                  <a:pt x="183" y="578"/>
                </a:lnTo>
                <a:lnTo>
                  <a:pt x="186" y="571"/>
                </a:lnTo>
                <a:lnTo>
                  <a:pt x="189" y="563"/>
                </a:lnTo>
                <a:lnTo>
                  <a:pt x="192" y="554"/>
                </a:lnTo>
                <a:lnTo>
                  <a:pt x="195" y="546"/>
                </a:lnTo>
                <a:lnTo>
                  <a:pt x="198" y="537"/>
                </a:lnTo>
                <a:lnTo>
                  <a:pt x="200" y="528"/>
                </a:lnTo>
                <a:lnTo>
                  <a:pt x="203" y="519"/>
                </a:lnTo>
                <a:lnTo>
                  <a:pt x="206" y="509"/>
                </a:lnTo>
                <a:lnTo>
                  <a:pt x="209" y="500"/>
                </a:lnTo>
                <a:lnTo>
                  <a:pt x="212" y="491"/>
                </a:lnTo>
                <a:lnTo>
                  <a:pt x="214" y="481"/>
                </a:lnTo>
                <a:lnTo>
                  <a:pt x="216" y="472"/>
                </a:lnTo>
                <a:lnTo>
                  <a:pt x="218" y="463"/>
                </a:lnTo>
                <a:lnTo>
                  <a:pt x="220" y="454"/>
                </a:lnTo>
                <a:lnTo>
                  <a:pt x="222" y="445"/>
                </a:lnTo>
                <a:lnTo>
                  <a:pt x="223" y="437"/>
                </a:lnTo>
                <a:lnTo>
                  <a:pt x="224" y="429"/>
                </a:lnTo>
                <a:lnTo>
                  <a:pt x="224" y="421"/>
                </a:lnTo>
                <a:lnTo>
                  <a:pt x="224" y="413"/>
                </a:lnTo>
                <a:lnTo>
                  <a:pt x="224" y="413"/>
                </a:lnTo>
                <a:lnTo>
                  <a:pt x="224" y="413"/>
                </a:lnTo>
              </a:path>
            </a:pathLst>
          </a:custGeom>
          <a:solidFill>
            <a:srgbClr val="715EFD"/>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66" name="Freeform 70"/>
          <p:cNvSpPr>
            <a:spLocks/>
          </p:cNvSpPr>
          <p:nvPr/>
        </p:nvSpPr>
        <p:spPr bwMode="auto">
          <a:xfrm>
            <a:off x="6103938" y="560389"/>
            <a:ext cx="455612" cy="458787"/>
          </a:xfrm>
          <a:custGeom>
            <a:avLst/>
            <a:gdLst/>
            <a:ahLst/>
            <a:cxnLst>
              <a:cxn ang="0">
                <a:pos x="242" y="109"/>
              </a:cxn>
              <a:cxn ang="0">
                <a:pos x="242" y="135"/>
              </a:cxn>
              <a:cxn ang="0">
                <a:pos x="241" y="165"/>
              </a:cxn>
              <a:cxn ang="0">
                <a:pos x="239" y="197"/>
              </a:cxn>
              <a:cxn ang="0">
                <a:pos x="237" y="223"/>
              </a:cxn>
              <a:cxn ang="0">
                <a:pos x="236" y="241"/>
              </a:cxn>
              <a:cxn ang="0">
                <a:pos x="236" y="244"/>
              </a:cxn>
              <a:cxn ang="0">
                <a:pos x="221" y="230"/>
              </a:cxn>
              <a:cxn ang="0">
                <a:pos x="222" y="227"/>
              </a:cxn>
              <a:cxn ang="0">
                <a:pos x="224" y="214"/>
              </a:cxn>
              <a:cxn ang="0">
                <a:pos x="226" y="194"/>
              </a:cxn>
              <a:cxn ang="0">
                <a:pos x="229" y="168"/>
              </a:cxn>
              <a:cxn ang="0">
                <a:pos x="230" y="139"/>
              </a:cxn>
              <a:cxn ang="0">
                <a:pos x="229" y="111"/>
              </a:cxn>
              <a:cxn ang="0">
                <a:pos x="225" y="86"/>
              </a:cxn>
              <a:cxn ang="0">
                <a:pos x="217" y="66"/>
              </a:cxn>
              <a:cxn ang="0">
                <a:pos x="210" y="55"/>
              </a:cxn>
              <a:cxn ang="0">
                <a:pos x="196" y="41"/>
              </a:cxn>
              <a:cxn ang="0">
                <a:pos x="180" y="30"/>
              </a:cxn>
              <a:cxn ang="0">
                <a:pos x="162" y="22"/>
              </a:cxn>
              <a:cxn ang="0">
                <a:pos x="143" y="15"/>
              </a:cxn>
              <a:cxn ang="0">
                <a:pos x="123" y="11"/>
              </a:cxn>
              <a:cxn ang="0">
                <a:pos x="102" y="9"/>
              </a:cxn>
              <a:cxn ang="0">
                <a:pos x="80" y="7"/>
              </a:cxn>
              <a:cxn ang="0">
                <a:pos x="59" y="7"/>
              </a:cxn>
              <a:cxn ang="0">
                <a:pos x="39" y="7"/>
              </a:cxn>
              <a:cxn ang="0">
                <a:pos x="19" y="7"/>
              </a:cxn>
              <a:cxn ang="0">
                <a:pos x="0" y="7"/>
              </a:cxn>
              <a:cxn ang="0">
                <a:pos x="11" y="5"/>
              </a:cxn>
              <a:cxn ang="0">
                <a:pos x="28" y="3"/>
              </a:cxn>
              <a:cxn ang="0">
                <a:pos x="46" y="1"/>
              </a:cxn>
              <a:cxn ang="0">
                <a:pos x="65" y="0"/>
              </a:cxn>
              <a:cxn ang="0">
                <a:pos x="84" y="0"/>
              </a:cxn>
              <a:cxn ang="0">
                <a:pos x="104" y="0"/>
              </a:cxn>
              <a:cxn ang="0">
                <a:pos x="124" y="2"/>
              </a:cxn>
              <a:cxn ang="0">
                <a:pos x="143" y="5"/>
              </a:cxn>
              <a:cxn ang="0">
                <a:pos x="161" y="9"/>
              </a:cxn>
              <a:cxn ang="0">
                <a:pos x="178" y="16"/>
              </a:cxn>
              <a:cxn ang="0">
                <a:pos x="194" y="24"/>
              </a:cxn>
              <a:cxn ang="0">
                <a:pos x="208" y="34"/>
              </a:cxn>
              <a:cxn ang="0">
                <a:pos x="221" y="46"/>
              </a:cxn>
              <a:cxn ang="0">
                <a:pos x="230" y="60"/>
              </a:cxn>
              <a:cxn ang="0">
                <a:pos x="237" y="77"/>
              </a:cxn>
              <a:cxn ang="0">
                <a:pos x="241" y="97"/>
              </a:cxn>
            </a:cxnLst>
            <a:rect l="0" t="0" r="r" b="b"/>
            <a:pathLst>
              <a:path w="243" h="245">
                <a:moveTo>
                  <a:pt x="241" y="97"/>
                </a:moveTo>
                <a:lnTo>
                  <a:pt x="242" y="102"/>
                </a:lnTo>
                <a:lnTo>
                  <a:pt x="242" y="109"/>
                </a:lnTo>
                <a:lnTo>
                  <a:pt x="242" y="116"/>
                </a:lnTo>
                <a:lnTo>
                  <a:pt x="242" y="125"/>
                </a:lnTo>
                <a:lnTo>
                  <a:pt x="242" y="135"/>
                </a:lnTo>
                <a:lnTo>
                  <a:pt x="242" y="144"/>
                </a:lnTo>
                <a:lnTo>
                  <a:pt x="241" y="155"/>
                </a:lnTo>
                <a:lnTo>
                  <a:pt x="241" y="165"/>
                </a:lnTo>
                <a:lnTo>
                  <a:pt x="240" y="176"/>
                </a:lnTo>
                <a:lnTo>
                  <a:pt x="240" y="187"/>
                </a:lnTo>
                <a:lnTo>
                  <a:pt x="239" y="197"/>
                </a:lnTo>
                <a:lnTo>
                  <a:pt x="238" y="206"/>
                </a:lnTo>
                <a:lnTo>
                  <a:pt x="238" y="215"/>
                </a:lnTo>
                <a:lnTo>
                  <a:pt x="237" y="223"/>
                </a:lnTo>
                <a:lnTo>
                  <a:pt x="237" y="230"/>
                </a:lnTo>
                <a:lnTo>
                  <a:pt x="237" y="236"/>
                </a:lnTo>
                <a:lnTo>
                  <a:pt x="236" y="241"/>
                </a:lnTo>
                <a:lnTo>
                  <a:pt x="236" y="243"/>
                </a:lnTo>
                <a:lnTo>
                  <a:pt x="236" y="244"/>
                </a:lnTo>
                <a:lnTo>
                  <a:pt x="236" y="244"/>
                </a:lnTo>
                <a:lnTo>
                  <a:pt x="231" y="240"/>
                </a:lnTo>
                <a:lnTo>
                  <a:pt x="226" y="235"/>
                </a:lnTo>
                <a:lnTo>
                  <a:pt x="221" y="230"/>
                </a:lnTo>
                <a:lnTo>
                  <a:pt x="221" y="230"/>
                </a:lnTo>
                <a:lnTo>
                  <a:pt x="221" y="229"/>
                </a:lnTo>
                <a:lnTo>
                  <a:pt x="222" y="227"/>
                </a:lnTo>
                <a:lnTo>
                  <a:pt x="222" y="224"/>
                </a:lnTo>
                <a:lnTo>
                  <a:pt x="223" y="220"/>
                </a:lnTo>
                <a:lnTo>
                  <a:pt x="224" y="214"/>
                </a:lnTo>
                <a:lnTo>
                  <a:pt x="225" y="208"/>
                </a:lnTo>
                <a:lnTo>
                  <a:pt x="225" y="201"/>
                </a:lnTo>
                <a:lnTo>
                  <a:pt x="226" y="194"/>
                </a:lnTo>
                <a:lnTo>
                  <a:pt x="227" y="186"/>
                </a:lnTo>
                <a:lnTo>
                  <a:pt x="228" y="177"/>
                </a:lnTo>
                <a:lnTo>
                  <a:pt x="229" y="168"/>
                </a:lnTo>
                <a:lnTo>
                  <a:pt x="229" y="159"/>
                </a:lnTo>
                <a:lnTo>
                  <a:pt x="230" y="149"/>
                </a:lnTo>
                <a:lnTo>
                  <a:pt x="230" y="139"/>
                </a:lnTo>
                <a:lnTo>
                  <a:pt x="230" y="130"/>
                </a:lnTo>
                <a:lnTo>
                  <a:pt x="229" y="120"/>
                </a:lnTo>
                <a:lnTo>
                  <a:pt x="229" y="111"/>
                </a:lnTo>
                <a:lnTo>
                  <a:pt x="228" y="102"/>
                </a:lnTo>
                <a:lnTo>
                  <a:pt x="227" y="94"/>
                </a:lnTo>
                <a:lnTo>
                  <a:pt x="225" y="86"/>
                </a:lnTo>
                <a:lnTo>
                  <a:pt x="223" y="78"/>
                </a:lnTo>
                <a:lnTo>
                  <a:pt x="220" y="72"/>
                </a:lnTo>
                <a:lnTo>
                  <a:pt x="217" y="66"/>
                </a:lnTo>
                <a:lnTo>
                  <a:pt x="217" y="66"/>
                </a:lnTo>
                <a:lnTo>
                  <a:pt x="214" y="60"/>
                </a:lnTo>
                <a:lnTo>
                  <a:pt x="210" y="55"/>
                </a:lnTo>
                <a:lnTo>
                  <a:pt x="205" y="50"/>
                </a:lnTo>
                <a:lnTo>
                  <a:pt x="201" y="45"/>
                </a:lnTo>
                <a:lnTo>
                  <a:pt x="196" y="41"/>
                </a:lnTo>
                <a:lnTo>
                  <a:pt x="191" y="37"/>
                </a:lnTo>
                <a:lnTo>
                  <a:pt x="186" y="33"/>
                </a:lnTo>
                <a:lnTo>
                  <a:pt x="180" y="30"/>
                </a:lnTo>
                <a:lnTo>
                  <a:pt x="174" y="27"/>
                </a:lnTo>
                <a:lnTo>
                  <a:pt x="168" y="24"/>
                </a:lnTo>
                <a:lnTo>
                  <a:pt x="162" y="22"/>
                </a:lnTo>
                <a:lnTo>
                  <a:pt x="156" y="19"/>
                </a:lnTo>
                <a:lnTo>
                  <a:pt x="150" y="17"/>
                </a:lnTo>
                <a:lnTo>
                  <a:pt x="143" y="15"/>
                </a:lnTo>
                <a:lnTo>
                  <a:pt x="136" y="14"/>
                </a:lnTo>
                <a:lnTo>
                  <a:pt x="130" y="12"/>
                </a:lnTo>
                <a:lnTo>
                  <a:pt x="123" y="11"/>
                </a:lnTo>
                <a:lnTo>
                  <a:pt x="116" y="10"/>
                </a:lnTo>
                <a:lnTo>
                  <a:pt x="109" y="9"/>
                </a:lnTo>
                <a:lnTo>
                  <a:pt x="102" y="9"/>
                </a:lnTo>
                <a:lnTo>
                  <a:pt x="95" y="8"/>
                </a:lnTo>
                <a:lnTo>
                  <a:pt x="88" y="7"/>
                </a:lnTo>
                <a:lnTo>
                  <a:pt x="80" y="7"/>
                </a:lnTo>
                <a:lnTo>
                  <a:pt x="73" y="7"/>
                </a:lnTo>
                <a:lnTo>
                  <a:pt x="66" y="7"/>
                </a:lnTo>
                <a:lnTo>
                  <a:pt x="59" y="7"/>
                </a:lnTo>
                <a:lnTo>
                  <a:pt x="52" y="7"/>
                </a:lnTo>
                <a:lnTo>
                  <a:pt x="45" y="7"/>
                </a:lnTo>
                <a:lnTo>
                  <a:pt x="39" y="7"/>
                </a:lnTo>
                <a:lnTo>
                  <a:pt x="32" y="7"/>
                </a:lnTo>
                <a:lnTo>
                  <a:pt x="25" y="7"/>
                </a:lnTo>
                <a:lnTo>
                  <a:pt x="19" y="7"/>
                </a:lnTo>
                <a:lnTo>
                  <a:pt x="12" y="7"/>
                </a:lnTo>
                <a:lnTo>
                  <a:pt x="6" y="7"/>
                </a:lnTo>
                <a:lnTo>
                  <a:pt x="0" y="7"/>
                </a:lnTo>
                <a:lnTo>
                  <a:pt x="0" y="7"/>
                </a:lnTo>
                <a:lnTo>
                  <a:pt x="5" y="6"/>
                </a:lnTo>
                <a:lnTo>
                  <a:pt x="11" y="5"/>
                </a:lnTo>
                <a:lnTo>
                  <a:pt x="16" y="5"/>
                </a:lnTo>
                <a:lnTo>
                  <a:pt x="22" y="4"/>
                </a:lnTo>
                <a:lnTo>
                  <a:pt x="28" y="3"/>
                </a:lnTo>
                <a:lnTo>
                  <a:pt x="34" y="2"/>
                </a:lnTo>
                <a:lnTo>
                  <a:pt x="40" y="2"/>
                </a:lnTo>
                <a:lnTo>
                  <a:pt x="46" y="1"/>
                </a:lnTo>
                <a:lnTo>
                  <a:pt x="52" y="1"/>
                </a:lnTo>
                <a:lnTo>
                  <a:pt x="58" y="0"/>
                </a:lnTo>
                <a:lnTo>
                  <a:pt x="65" y="0"/>
                </a:lnTo>
                <a:lnTo>
                  <a:pt x="71" y="0"/>
                </a:lnTo>
                <a:lnTo>
                  <a:pt x="78" y="0"/>
                </a:lnTo>
                <a:lnTo>
                  <a:pt x="84" y="0"/>
                </a:lnTo>
                <a:lnTo>
                  <a:pt x="91" y="0"/>
                </a:lnTo>
                <a:lnTo>
                  <a:pt x="97" y="0"/>
                </a:lnTo>
                <a:lnTo>
                  <a:pt x="104" y="0"/>
                </a:lnTo>
                <a:lnTo>
                  <a:pt x="111" y="1"/>
                </a:lnTo>
                <a:lnTo>
                  <a:pt x="117" y="1"/>
                </a:lnTo>
                <a:lnTo>
                  <a:pt x="124" y="2"/>
                </a:lnTo>
                <a:lnTo>
                  <a:pt x="130" y="3"/>
                </a:lnTo>
                <a:lnTo>
                  <a:pt x="136" y="4"/>
                </a:lnTo>
                <a:lnTo>
                  <a:pt x="143" y="5"/>
                </a:lnTo>
                <a:lnTo>
                  <a:pt x="149" y="6"/>
                </a:lnTo>
                <a:lnTo>
                  <a:pt x="155" y="8"/>
                </a:lnTo>
                <a:lnTo>
                  <a:pt x="161" y="9"/>
                </a:lnTo>
                <a:lnTo>
                  <a:pt x="167" y="11"/>
                </a:lnTo>
                <a:lnTo>
                  <a:pt x="173" y="13"/>
                </a:lnTo>
                <a:lnTo>
                  <a:pt x="178" y="16"/>
                </a:lnTo>
                <a:lnTo>
                  <a:pt x="184" y="18"/>
                </a:lnTo>
                <a:lnTo>
                  <a:pt x="189" y="21"/>
                </a:lnTo>
                <a:lnTo>
                  <a:pt x="194" y="24"/>
                </a:lnTo>
                <a:lnTo>
                  <a:pt x="199" y="27"/>
                </a:lnTo>
                <a:lnTo>
                  <a:pt x="204" y="30"/>
                </a:lnTo>
                <a:lnTo>
                  <a:pt x="208" y="34"/>
                </a:lnTo>
                <a:lnTo>
                  <a:pt x="213" y="37"/>
                </a:lnTo>
                <a:lnTo>
                  <a:pt x="217" y="41"/>
                </a:lnTo>
                <a:lnTo>
                  <a:pt x="221" y="46"/>
                </a:lnTo>
                <a:lnTo>
                  <a:pt x="224" y="50"/>
                </a:lnTo>
                <a:lnTo>
                  <a:pt x="227" y="55"/>
                </a:lnTo>
                <a:lnTo>
                  <a:pt x="230" y="60"/>
                </a:lnTo>
                <a:lnTo>
                  <a:pt x="233" y="66"/>
                </a:lnTo>
                <a:lnTo>
                  <a:pt x="235" y="71"/>
                </a:lnTo>
                <a:lnTo>
                  <a:pt x="237" y="77"/>
                </a:lnTo>
                <a:lnTo>
                  <a:pt x="239" y="84"/>
                </a:lnTo>
                <a:lnTo>
                  <a:pt x="240" y="90"/>
                </a:lnTo>
                <a:lnTo>
                  <a:pt x="241" y="97"/>
                </a:lnTo>
                <a:lnTo>
                  <a:pt x="241" y="97"/>
                </a:lnTo>
                <a:lnTo>
                  <a:pt x="241" y="97"/>
                </a:lnTo>
              </a:path>
            </a:pathLst>
          </a:custGeom>
          <a:solidFill>
            <a:srgbClr val="715EFD"/>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67" name="Freeform 71"/>
          <p:cNvSpPr>
            <a:spLocks/>
          </p:cNvSpPr>
          <p:nvPr/>
        </p:nvSpPr>
        <p:spPr bwMode="auto">
          <a:xfrm>
            <a:off x="5645150" y="4108451"/>
            <a:ext cx="234950" cy="53975"/>
          </a:xfrm>
          <a:custGeom>
            <a:avLst/>
            <a:gdLst/>
            <a:ahLst/>
            <a:cxnLst>
              <a:cxn ang="0">
                <a:pos x="5" y="12"/>
              </a:cxn>
              <a:cxn ang="0">
                <a:pos x="0" y="16"/>
              </a:cxn>
              <a:cxn ang="0">
                <a:pos x="1" y="21"/>
              </a:cxn>
              <a:cxn ang="0">
                <a:pos x="12" y="25"/>
              </a:cxn>
              <a:cxn ang="0">
                <a:pos x="12" y="25"/>
              </a:cxn>
              <a:cxn ang="0">
                <a:pos x="19" y="26"/>
              </a:cxn>
              <a:cxn ang="0">
                <a:pos x="26" y="27"/>
              </a:cxn>
              <a:cxn ang="0">
                <a:pos x="34" y="28"/>
              </a:cxn>
              <a:cxn ang="0">
                <a:pos x="43" y="28"/>
              </a:cxn>
              <a:cxn ang="0">
                <a:pos x="52" y="27"/>
              </a:cxn>
              <a:cxn ang="0">
                <a:pos x="62" y="26"/>
              </a:cxn>
              <a:cxn ang="0">
                <a:pos x="71" y="25"/>
              </a:cxn>
              <a:cxn ang="0">
                <a:pos x="81" y="24"/>
              </a:cxn>
              <a:cxn ang="0">
                <a:pos x="81" y="24"/>
              </a:cxn>
              <a:cxn ang="0">
                <a:pos x="94" y="22"/>
              </a:cxn>
              <a:cxn ang="0">
                <a:pos x="105" y="21"/>
              </a:cxn>
              <a:cxn ang="0">
                <a:pos x="114" y="20"/>
              </a:cxn>
              <a:cxn ang="0">
                <a:pos x="120" y="19"/>
              </a:cxn>
              <a:cxn ang="0">
                <a:pos x="124" y="16"/>
              </a:cxn>
              <a:cxn ang="0">
                <a:pos x="125" y="13"/>
              </a:cxn>
              <a:cxn ang="0">
                <a:pos x="125" y="13"/>
              </a:cxn>
              <a:cxn ang="0">
                <a:pos x="120" y="6"/>
              </a:cxn>
              <a:cxn ang="0">
                <a:pos x="112" y="3"/>
              </a:cxn>
              <a:cxn ang="0">
                <a:pos x="108" y="2"/>
              </a:cxn>
              <a:cxn ang="0">
                <a:pos x="108" y="2"/>
              </a:cxn>
              <a:cxn ang="0">
                <a:pos x="105" y="6"/>
              </a:cxn>
              <a:cxn ang="0">
                <a:pos x="98" y="11"/>
              </a:cxn>
              <a:cxn ang="0">
                <a:pos x="88" y="14"/>
              </a:cxn>
              <a:cxn ang="0">
                <a:pos x="88" y="14"/>
              </a:cxn>
              <a:cxn ang="0">
                <a:pos x="77" y="11"/>
              </a:cxn>
              <a:cxn ang="0">
                <a:pos x="68" y="4"/>
              </a:cxn>
              <a:cxn ang="0">
                <a:pos x="65" y="0"/>
              </a:cxn>
              <a:cxn ang="0">
                <a:pos x="65" y="0"/>
              </a:cxn>
              <a:cxn ang="0">
                <a:pos x="62" y="1"/>
              </a:cxn>
              <a:cxn ang="0">
                <a:pos x="54" y="2"/>
              </a:cxn>
              <a:cxn ang="0">
                <a:pos x="44" y="3"/>
              </a:cxn>
              <a:cxn ang="0">
                <a:pos x="32" y="5"/>
              </a:cxn>
              <a:cxn ang="0">
                <a:pos x="20" y="8"/>
              </a:cxn>
              <a:cxn ang="0">
                <a:pos x="11" y="10"/>
              </a:cxn>
              <a:cxn ang="0">
                <a:pos x="5" y="12"/>
              </a:cxn>
              <a:cxn ang="0">
                <a:pos x="5" y="12"/>
              </a:cxn>
              <a:cxn ang="0">
                <a:pos x="5" y="12"/>
              </a:cxn>
            </a:cxnLst>
            <a:rect l="0" t="0" r="r" b="b"/>
            <a:pathLst>
              <a:path w="126" h="29">
                <a:moveTo>
                  <a:pt x="5" y="12"/>
                </a:moveTo>
                <a:lnTo>
                  <a:pt x="0" y="16"/>
                </a:lnTo>
                <a:lnTo>
                  <a:pt x="1" y="21"/>
                </a:lnTo>
                <a:lnTo>
                  <a:pt x="12" y="25"/>
                </a:lnTo>
                <a:lnTo>
                  <a:pt x="12" y="25"/>
                </a:lnTo>
                <a:lnTo>
                  <a:pt x="19" y="26"/>
                </a:lnTo>
                <a:lnTo>
                  <a:pt x="26" y="27"/>
                </a:lnTo>
                <a:lnTo>
                  <a:pt x="34" y="28"/>
                </a:lnTo>
                <a:lnTo>
                  <a:pt x="43" y="28"/>
                </a:lnTo>
                <a:lnTo>
                  <a:pt x="52" y="27"/>
                </a:lnTo>
                <a:lnTo>
                  <a:pt x="62" y="26"/>
                </a:lnTo>
                <a:lnTo>
                  <a:pt x="71" y="25"/>
                </a:lnTo>
                <a:lnTo>
                  <a:pt x="81" y="24"/>
                </a:lnTo>
                <a:lnTo>
                  <a:pt x="81" y="24"/>
                </a:lnTo>
                <a:lnTo>
                  <a:pt x="94" y="22"/>
                </a:lnTo>
                <a:lnTo>
                  <a:pt x="105" y="21"/>
                </a:lnTo>
                <a:lnTo>
                  <a:pt x="114" y="20"/>
                </a:lnTo>
                <a:lnTo>
                  <a:pt x="120" y="19"/>
                </a:lnTo>
                <a:lnTo>
                  <a:pt x="124" y="16"/>
                </a:lnTo>
                <a:lnTo>
                  <a:pt x="125" y="13"/>
                </a:lnTo>
                <a:lnTo>
                  <a:pt x="125" y="13"/>
                </a:lnTo>
                <a:lnTo>
                  <a:pt x="120" y="6"/>
                </a:lnTo>
                <a:lnTo>
                  <a:pt x="112" y="3"/>
                </a:lnTo>
                <a:lnTo>
                  <a:pt x="108" y="2"/>
                </a:lnTo>
                <a:lnTo>
                  <a:pt x="108" y="2"/>
                </a:lnTo>
                <a:lnTo>
                  <a:pt x="105" y="6"/>
                </a:lnTo>
                <a:lnTo>
                  <a:pt x="98" y="11"/>
                </a:lnTo>
                <a:lnTo>
                  <a:pt x="88" y="14"/>
                </a:lnTo>
                <a:lnTo>
                  <a:pt x="88" y="14"/>
                </a:lnTo>
                <a:lnTo>
                  <a:pt x="77" y="11"/>
                </a:lnTo>
                <a:lnTo>
                  <a:pt x="68" y="4"/>
                </a:lnTo>
                <a:lnTo>
                  <a:pt x="65" y="0"/>
                </a:lnTo>
                <a:lnTo>
                  <a:pt x="65" y="0"/>
                </a:lnTo>
                <a:lnTo>
                  <a:pt x="62" y="1"/>
                </a:lnTo>
                <a:lnTo>
                  <a:pt x="54" y="2"/>
                </a:lnTo>
                <a:lnTo>
                  <a:pt x="44" y="3"/>
                </a:lnTo>
                <a:lnTo>
                  <a:pt x="32" y="5"/>
                </a:lnTo>
                <a:lnTo>
                  <a:pt x="20" y="8"/>
                </a:lnTo>
                <a:lnTo>
                  <a:pt x="11" y="10"/>
                </a:lnTo>
                <a:lnTo>
                  <a:pt x="5" y="12"/>
                </a:lnTo>
                <a:lnTo>
                  <a:pt x="5" y="12"/>
                </a:lnTo>
                <a:lnTo>
                  <a:pt x="5" y="12"/>
                </a:lnTo>
              </a:path>
            </a:pathLst>
          </a:custGeom>
          <a:solidFill>
            <a:srgbClr val="A3A3A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68" name="Freeform 72"/>
          <p:cNvSpPr>
            <a:spLocks/>
          </p:cNvSpPr>
          <p:nvPr/>
        </p:nvSpPr>
        <p:spPr bwMode="auto">
          <a:xfrm>
            <a:off x="5889626" y="4608513"/>
            <a:ext cx="182563" cy="163512"/>
          </a:xfrm>
          <a:custGeom>
            <a:avLst/>
            <a:gdLst/>
            <a:ahLst/>
            <a:cxnLst>
              <a:cxn ang="0">
                <a:pos x="74" y="3"/>
              </a:cxn>
              <a:cxn ang="0">
                <a:pos x="68" y="6"/>
              </a:cxn>
              <a:cxn ang="0">
                <a:pos x="62" y="10"/>
              </a:cxn>
              <a:cxn ang="0">
                <a:pos x="55" y="14"/>
              </a:cxn>
              <a:cxn ang="0">
                <a:pos x="48" y="19"/>
              </a:cxn>
              <a:cxn ang="0">
                <a:pos x="41" y="25"/>
              </a:cxn>
              <a:cxn ang="0">
                <a:pos x="35" y="30"/>
              </a:cxn>
              <a:cxn ang="0">
                <a:pos x="29" y="36"/>
              </a:cxn>
              <a:cxn ang="0">
                <a:pos x="23" y="41"/>
              </a:cxn>
              <a:cxn ang="0">
                <a:pos x="18" y="47"/>
              </a:cxn>
              <a:cxn ang="0">
                <a:pos x="14" y="52"/>
              </a:cxn>
              <a:cxn ang="0">
                <a:pos x="14" y="52"/>
              </a:cxn>
              <a:cxn ang="0">
                <a:pos x="9" y="61"/>
              </a:cxn>
              <a:cxn ang="0">
                <a:pos x="4" y="69"/>
              </a:cxn>
              <a:cxn ang="0">
                <a:pos x="1" y="75"/>
              </a:cxn>
              <a:cxn ang="0">
                <a:pos x="0" y="81"/>
              </a:cxn>
              <a:cxn ang="0">
                <a:pos x="3" y="85"/>
              </a:cxn>
              <a:cxn ang="0">
                <a:pos x="3" y="85"/>
              </a:cxn>
              <a:cxn ang="0">
                <a:pos x="12" y="86"/>
              </a:cxn>
              <a:cxn ang="0">
                <a:pos x="23" y="82"/>
              </a:cxn>
              <a:cxn ang="0">
                <a:pos x="33" y="77"/>
              </a:cxn>
              <a:cxn ang="0">
                <a:pos x="37" y="75"/>
              </a:cxn>
              <a:cxn ang="0">
                <a:pos x="37" y="75"/>
              </a:cxn>
              <a:cxn ang="0">
                <a:pos x="40" y="67"/>
              </a:cxn>
              <a:cxn ang="0">
                <a:pos x="46" y="52"/>
              </a:cxn>
              <a:cxn ang="0">
                <a:pos x="49" y="43"/>
              </a:cxn>
              <a:cxn ang="0">
                <a:pos x="49" y="43"/>
              </a:cxn>
              <a:cxn ang="0">
                <a:pos x="50" y="41"/>
              </a:cxn>
              <a:cxn ang="0">
                <a:pos x="51" y="36"/>
              </a:cxn>
              <a:cxn ang="0">
                <a:pos x="51" y="33"/>
              </a:cxn>
              <a:cxn ang="0">
                <a:pos x="51" y="33"/>
              </a:cxn>
              <a:cxn ang="0">
                <a:pos x="56" y="28"/>
              </a:cxn>
              <a:cxn ang="0">
                <a:pos x="66" y="19"/>
              </a:cxn>
              <a:cxn ang="0">
                <a:pos x="75" y="13"/>
              </a:cxn>
              <a:cxn ang="0">
                <a:pos x="75" y="13"/>
              </a:cxn>
              <a:cxn ang="0">
                <a:pos x="83" y="9"/>
              </a:cxn>
              <a:cxn ang="0">
                <a:pos x="93" y="5"/>
              </a:cxn>
              <a:cxn ang="0">
                <a:pos x="97" y="3"/>
              </a:cxn>
              <a:cxn ang="0">
                <a:pos x="97" y="3"/>
              </a:cxn>
              <a:cxn ang="0">
                <a:pos x="95" y="1"/>
              </a:cxn>
              <a:cxn ang="0">
                <a:pos x="88" y="0"/>
              </a:cxn>
              <a:cxn ang="0">
                <a:pos x="74" y="3"/>
              </a:cxn>
              <a:cxn ang="0">
                <a:pos x="74" y="3"/>
              </a:cxn>
              <a:cxn ang="0">
                <a:pos x="74" y="3"/>
              </a:cxn>
            </a:cxnLst>
            <a:rect l="0" t="0" r="r" b="b"/>
            <a:pathLst>
              <a:path w="98" h="87">
                <a:moveTo>
                  <a:pt x="74" y="3"/>
                </a:moveTo>
                <a:lnTo>
                  <a:pt x="68" y="6"/>
                </a:lnTo>
                <a:lnTo>
                  <a:pt x="62" y="10"/>
                </a:lnTo>
                <a:lnTo>
                  <a:pt x="55" y="14"/>
                </a:lnTo>
                <a:lnTo>
                  <a:pt x="48" y="19"/>
                </a:lnTo>
                <a:lnTo>
                  <a:pt x="41" y="25"/>
                </a:lnTo>
                <a:lnTo>
                  <a:pt x="35" y="30"/>
                </a:lnTo>
                <a:lnTo>
                  <a:pt x="29" y="36"/>
                </a:lnTo>
                <a:lnTo>
                  <a:pt x="23" y="41"/>
                </a:lnTo>
                <a:lnTo>
                  <a:pt x="18" y="47"/>
                </a:lnTo>
                <a:lnTo>
                  <a:pt x="14" y="52"/>
                </a:lnTo>
                <a:lnTo>
                  <a:pt x="14" y="52"/>
                </a:lnTo>
                <a:lnTo>
                  <a:pt x="9" y="61"/>
                </a:lnTo>
                <a:lnTo>
                  <a:pt x="4" y="69"/>
                </a:lnTo>
                <a:lnTo>
                  <a:pt x="1" y="75"/>
                </a:lnTo>
                <a:lnTo>
                  <a:pt x="0" y="81"/>
                </a:lnTo>
                <a:lnTo>
                  <a:pt x="3" y="85"/>
                </a:lnTo>
                <a:lnTo>
                  <a:pt x="3" y="85"/>
                </a:lnTo>
                <a:lnTo>
                  <a:pt x="12" y="86"/>
                </a:lnTo>
                <a:lnTo>
                  <a:pt x="23" y="82"/>
                </a:lnTo>
                <a:lnTo>
                  <a:pt x="33" y="77"/>
                </a:lnTo>
                <a:lnTo>
                  <a:pt x="37" y="75"/>
                </a:lnTo>
                <a:lnTo>
                  <a:pt x="37" y="75"/>
                </a:lnTo>
                <a:lnTo>
                  <a:pt x="40" y="67"/>
                </a:lnTo>
                <a:lnTo>
                  <a:pt x="46" y="52"/>
                </a:lnTo>
                <a:lnTo>
                  <a:pt x="49" y="43"/>
                </a:lnTo>
                <a:lnTo>
                  <a:pt x="49" y="43"/>
                </a:lnTo>
                <a:lnTo>
                  <a:pt x="50" y="41"/>
                </a:lnTo>
                <a:lnTo>
                  <a:pt x="51" y="36"/>
                </a:lnTo>
                <a:lnTo>
                  <a:pt x="51" y="33"/>
                </a:lnTo>
                <a:lnTo>
                  <a:pt x="51" y="33"/>
                </a:lnTo>
                <a:lnTo>
                  <a:pt x="56" y="28"/>
                </a:lnTo>
                <a:lnTo>
                  <a:pt x="66" y="19"/>
                </a:lnTo>
                <a:lnTo>
                  <a:pt x="75" y="13"/>
                </a:lnTo>
                <a:lnTo>
                  <a:pt x="75" y="13"/>
                </a:lnTo>
                <a:lnTo>
                  <a:pt x="83" y="9"/>
                </a:lnTo>
                <a:lnTo>
                  <a:pt x="93" y="5"/>
                </a:lnTo>
                <a:lnTo>
                  <a:pt x="97" y="3"/>
                </a:lnTo>
                <a:lnTo>
                  <a:pt x="97" y="3"/>
                </a:lnTo>
                <a:lnTo>
                  <a:pt x="95" y="1"/>
                </a:lnTo>
                <a:lnTo>
                  <a:pt x="88" y="0"/>
                </a:lnTo>
                <a:lnTo>
                  <a:pt x="74" y="3"/>
                </a:lnTo>
                <a:lnTo>
                  <a:pt x="74" y="3"/>
                </a:lnTo>
                <a:lnTo>
                  <a:pt x="74" y="3"/>
                </a:lnTo>
              </a:path>
            </a:pathLst>
          </a:custGeom>
          <a:solidFill>
            <a:srgbClr val="A3A3A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69" name="Freeform 73"/>
          <p:cNvSpPr>
            <a:spLocks/>
          </p:cNvSpPr>
          <p:nvPr/>
        </p:nvSpPr>
        <p:spPr bwMode="auto">
          <a:xfrm>
            <a:off x="6764339" y="4686301"/>
            <a:ext cx="77787" cy="79375"/>
          </a:xfrm>
          <a:custGeom>
            <a:avLst/>
            <a:gdLst/>
            <a:ahLst/>
            <a:cxnLst>
              <a:cxn ang="0">
                <a:pos x="39" y="7"/>
              </a:cxn>
              <a:cxn ang="0">
                <a:pos x="40" y="17"/>
              </a:cxn>
              <a:cxn ang="0">
                <a:pos x="40" y="27"/>
              </a:cxn>
              <a:cxn ang="0">
                <a:pos x="39" y="36"/>
              </a:cxn>
              <a:cxn ang="0">
                <a:pos x="37" y="42"/>
              </a:cxn>
              <a:cxn ang="0">
                <a:pos x="37" y="42"/>
              </a:cxn>
              <a:cxn ang="0">
                <a:pos x="35" y="41"/>
              </a:cxn>
              <a:cxn ang="0">
                <a:pos x="32" y="35"/>
              </a:cxn>
              <a:cxn ang="0">
                <a:pos x="28" y="28"/>
              </a:cxn>
              <a:cxn ang="0">
                <a:pos x="19" y="25"/>
              </a:cxn>
              <a:cxn ang="0">
                <a:pos x="19" y="25"/>
              </a:cxn>
              <a:cxn ang="0">
                <a:pos x="8" y="26"/>
              </a:cxn>
              <a:cxn ang="0">
                <a:pos x="2" y="27"/>
              </a:cxn>
              <a:cxn ang="0">
                <a:pos x="1" y="28"/>
              </a:cxn>
              <a:cxn ang="0">
                <a:pos x="1" y="28"/>
              </a:cxn>
              <a:cxn ang="0">
                <a:pos x="0" y="21"/>
              </a:cxn>
              <a:cxn ang="0">
                <a:pos x="2" y="15"/>
              </a:cxn>
              <a:cxn ang="0">
                <a:pos x="5" y="10"/>
              </a:cxn>
              <a:cxn ang="0">
                <a:pos x="10" y="6"/>
              </a:cxn>
              <a:cxn ang="0">
                <a:pos x="15" y="3"/>
              </a:cxn>
              <a:cxn ang="0">
                <a:pos x="21" y="1"/>
              </a:cxn>
              <a:cxn ang="0">
                <a:pos x="26" y="0"/>
              </a:cxn>
              <a:cxn ang="0">
                <a:pos x="32" y="1"/>
              </a:cxn>
              <a:cxn ang="0">
                <a:pos x="36" y="3"/>
              </a:cxn>
              <a:cxn ang="0">
                <a:pos x="39" y="7"/>
              </a:cxn>
              <a:cxn ang="0">
                <a:pos x="39" y="7"/>
              </a:cxn>
              <a:cxn ang="0">
                <a:pos x="39" y="7"/>
              </a:cxn>
            </a:cxnLst>
            <a:rect l="0" t="0" r="r" b="b"/>
            <a:pathLst>
              <a:path w="41" h="43">
                <a:moveTo>
                  <a:pt x="39" y="7"/>
                </a:moveTo>
                <a:lnTo>
                  <a:pt x="40" y="17"/>
                </a:lnTo>
                <a:lnTo>
                  <a:pt x="40" y="27"/>
                </a:lnTo>
                <a:lnTo>
                  <a:pt x="39" y="36"/>
                </a:lnTo>
                <a:lnTo>
                  <a:pt x="37" y="42"/>
                </a:lnTo>
                <a:lnTo>
                  <a:pt x="37" y="42"/>
                </a:lnTo>
                <a:lnTo>
                  <a:pt x="35" y="41"/>
                </a:lnTo>
                <a:lnTo>
                  <a:pt x="32" y="35"/>
                </a:lnTo>
                <a:lnTo>
                  <a:pt x="28" y="28"/>
                </a:lnTo>
                <a:lnTo>
                  <a:pt x="19" y="25"/>
                </a:lnTo>
                <a:lnTo>
                  <a:pt x="19" y="25"/>
                </a:lnTo>
                <a:lnTo>
                  <a:pt x="8" y="26"/>
                </a:lnTo>
                <a:lnTo>
                  <a:pt x="2" y="27"/>
                </a:lnTo>
                <a:lnTo>
                  <a:pt x="1" y="28"/>
                </a:lnTo>
                <a:lnTo>
                  <a:pt x="1" y="28"/>
                </a:lnTo>
                <a:lnTo>
                  <a:pt x="0" y="21"/>
                </a:lnTo>
                <a:lnTo>
                  <a:pt x="2" y="15"/>
                </a:lnTo>
                <a:lnTo>
                  <a:pt x="5" y="10"/>
                </a:lnTo>
                <a:lnTo>
                  <a:pt x="10" y="6"/>
                </a:lnTo>
                <a:lnTo>
                  <a:pt x="15" y="3"/>
                </a:lnTo>
                <a:lnTo>
                  <a:pt x="21" y="1"/>
                </a:lnTo>
                <a:lnTo>
                  <a:pt x="26" y="0"/>
                </a:lnTo>
                <a:lnTo>
                  <a:pt x="32" y="1"/>
                </a:lnTo>
                <a:lnTo>
                  <a:pt x="36" y="3"/>
                </a:lnTo>
                <a:lnTo>
                  <a:pt x="39" y="7"/>
                </a:lnTo>
                <a:lnTo>
                  <a:pt x="39" y="7"/>
                </a:lnTo>
                <a:lnTo>
                  <a:pt x="39" y="7"/>
                </a:lnTo>
              </a:path>
            </a:pathLst>
          </a:custGeom>
          <a:solidFill>
            <a:srgbClr val="A3A3A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70" name="Freeform 74"/>
          <p:cNvSpPr>
            <a:spLocks/>
          </p:cNvSpPr>
          <p:nvPr/>
        </p:nvSpPr>
        <p:spPr bwMode="auto">
          <a:xfrm>
            <a:off x="6731001" y="4468814"/>
            <a:ext cx="195263" cy="198437"/>
          </a:xfrm>
          <a:custGeom>
            <a:avLst/>
            <a:gdLst/>
            <a:ahLst/>
            <a:cxnLst>
              <a:cxn ang="0">
                <a:pos x="30" y="96"/>
              </a:cxn>
              <a:cxn ang="0">
                <a:pos x="20" y="99"/>
              </a:cxn>
              <a:cxn ang="0">
                <a:pos x="10" y="102"/>
              </a:cxn>
              <a:cxn ang="0">
                <a:pos x="0" y="105"/>
              </a:cxn>
              <a:cxn ang="0">
                <a:pos x="0" y="105"/>
              </a:cxn>
              <a:cxn ang="0">
                <a:pos x="6" y="100"/>
              </a:cxn>
              <a:cxn ang="0">
                <a:pos x="12" y="95"/>
              </a:cxn>
              <a:cxn ang="0">
                <a:pos x="18" y="90"/>
              </a:cxn>
              <a:cxn ang="0">
                <a:pos x="24" y="85"/>
              </a:cxn>
              <a:cxn ang="0">
                <a:pos x="30" y="79"/>
              </a:cxn>
              <a:cxn ang="0">
                <a:pos x="36" y="74"/>
              </a:cxn>
              <a:cxn ang="0">
                <a:pos x="41" y="68"/>
              </a:cxn>
              <a:cxn ang="0">
                <a:pos x="46" y="62"/>
              </a:cxn>
              <a:cxn ang="0">
                <a:pos x="51" y="56"/>
              </a:cxn>
              <a:cxn ang="0">
                <a:pos x="56" y="50"/>
              </a:cxn>
              <a:cxn ang="0">
                <a:pos x="60" y="43"/>
              </a:cxn>
              <a:cxn ang="0">
                <a:pos x="60" y="43"/>
              </a:cxn>
              <a:cxn ang="0">
                <a:pos x="68" y="39"/>
              </a:cxn>
              <a:cxn ang="0">
                <a:pos x="75" y="34"/>
              </a:cxn>
              <a:cxn ang="0">
                <a:pos x="82" y="28"/>
              </a:cxn>
              <a:cxn ang="0">
                <a:pos x="88" y="22"/>
              </a:cxn>
              <a:cxn ang="0">
                <a:pos x="94" y="15"/>
              </a:cxn>
              <a:cxn ang="0">
                <a:pos x="99" y="8"/>
              </a:cxn>
              <a:cxn ang="0">
                <a:pos x="103" y="0"/>
              </a:cxn>
              <a:cxn ang="0">
                <a:pos x="103" y="0"/>
              </a:cxn>
              <a:cxn ang="0">
                <a:pos x="101" y="6"/>
              </a:cxn>
              <a:cxn ang="0">
                <a:pos x="99" y="13"/>
              </a:cxn>
              <a:cxn ang="0">
                <a:pos x="97" y="20"/>
              </a:cxn>
              <a:cxn ang="0">
                <a:pos x="93" y="26"/>
              </a:cxn>
              <a:cxn ang="0">
                <a:pos x="89" y="33"/>
              </a:cxn>
              <a:cxn ang="0">
                <a:pos x="84" y="40"/>
              </a:cxn>
              <a:cxn ang="0">
                <a:pos x="79" y="46"/>
              </a:cxn>
              <a:cxn ang="0">
                <a:pos x="74" y="53"/>
              </a:cxn>
              <a:cxn ang="0">
                <a:pos x="68" y="59"/>
              </a:cxn>
              <a:cxn ang="0">
                <a:pos x="62" y="65"/>
              </a:cxn>
              <a:cxn ang="0">
                <a:pos x="56" y="71"/>
              </a:cxn>
              <a:cxn ang="0">
                <a:pos x="51" y="77"/>
              </a:cxn>
              <a:cxn ang="0">
                <a:pos x="45" y="82"/>
              </a:cxn>
              <a:cxn ang="0">
                <a:pos x="40" y="87"/>
              </a:cxn>
              <a:cxn ang="0">
                <a:pos x="35" y="92"/>
              </a:cxn>
              <a:cxn ang="0">
                <a:pos x="30" y="96"/>
              </a:cxn>
              <a:cxn ang="0">
                <a:pos x="30" y="96"/>
              </a:cxn>
              <a:cxn ang="0">
                <a:pos x="30" y="96"/>
              </a:cxn>
            </a:cxnLst>
            <a:rect l="0" t="0" r="r" b="b"/>
            <a:pathLst>
              <a:path w="104" h="106">
                <a:moveTo>
                  <a:pt x="30" y="96"/>
                </a:moveTo>
                <a:lnTo>
                  <a:pt x="20" y="99"/>
                </a:lnTo>
                <a:lnTo>
                  <a:pt x="10" y="102"/>
                </a:lnTo>
                <a:lnTo>
                  <a:pt x="0" y="105"/>
                </a:lnTo>
                <a:lnTo>
                  <a:pt x="0" y="105"/>
                </a:lnTo>
                <a:lnTo>
                  <a:pt x="6" y="100"/>
                </a:lnTo>
                <a:lnTo>
                  <a:pt x="12" y="95"/>
                </a:lnTo>
                <a:lnTo>
                  <a:pt x="18" y="90"/>
                </a:lnTo>
                <a:lnTo>
                  <a:pt x="24" y="85"/>
                </a:lnTo>
                <a:lnTo>
                  <a:pt x="30" y="79"/>
                </a:lnTo>
                <a:lnTo>
                  <a:pt x="36" y="74"/>
                </a:lnTo>
                <a:lnTo>
                  <a:pt x="41" y="68"/>
                </a:lnTo>
                <a:lnTo>
                  <a:pt x="46" y="62"/>
                </a:lnTo>
                <a:lnTo>
                  <a:pt x="51" y="56"/>
                </a:lnTo>
                <a:lnTo>
                  <a:pt x="56" y="50"/>
                </a:lnTo>
                <a:lnTo>
                  <a:pt x="60" y="43"/>
                </a:lnTo>
                <a:lnTo>
                  <a:pt x="60" y="43"/>
                </a:lnTo>
                <a:lnTo>
                  <a:pt x="68" y="39"/>
                </a:lnTo>
                <a:lnTo>
                  <a:pt x="75" y="34"/>
                </a:lnTo>
                <a:lnTo>
                  <a:pt x="82" y="28"/>
                </a:lnTo>
                <a:lnTo>
                  <a:pt x="88" y="22"/>
                </a:lnTo>
                <a:lnTo>
                  <a:pt x="94" y="15"/>
                </a:lnTo>
                <a:lnTo>
                  <a:pt x="99" y="8"/>
                </a:lnTo>
                <a:lnTo>
                  <a:pt x="103" y="0"/>
                </a:lnTo>
                <a:lnTo>
                  <a:pt x="103" y="0"/>
                </a:lnTo>
                <a:lnTo>
                  <a:pt x="101" y="6"/>
                </a:lnTo>
                <a:lnTo>
                  <a:pt x="99" y="13"/>
                </a:lnTo>
                <a:lnTo>
                  <a:pt x="97" y="20"/>
                </a:lnTo>
                <a:lnTo>
                  <a:pt x="93" y="26"/>
                </a:lnTo>
                <a:lnTo>
                  <a:pt x="89" y="33"/>
                </a:lnTo>
                <a:lnTo>
                  <a:pt x="84" y="40"/>
                </a:lnTo>
                <a:lnTo>
                  <a:pt x="79" y="46"/>
                </a:lnTo>
                <a:lnTo>
                  <a:pt x="74" y="53"/>
                </a:lnTo>
                <a:lnTo>
                  <a:pt x="68" y="59"/>
                </a:lnTo>
                <a:lnTo>
                  <a:pt x="62" y="65"/>
                </a:lnTo>
                <a:lnTo>
                  <a:pt x="56" y="71"/>
                </a:lnTo>
                <a:lnTo>
                  <a:pt x="51" y="77"/>
                </a:lnTo>
                <a:lnTo>
                  <a:pt x="45" y="82"/>
                </a:lnTo>
                <a:lnTo>
                  <a:pt x="40" y="87"/>
                </a:lnTo>
                <a:lnTo>
                  <a:pt x="35" y="92"/>
                </a:lnTo>
                <a:lnTo>
                  <a:pt x="30" y="96"/>
                </a:lnTo>
                <a:lnTo>
                  <a:pt x="30" y="96"/>
                </a:lnTo>
                <a:lnTo>
                  <a:pt x="30" y="96"/>
                </a:lnTo>
              </a:path>
            </a:pathLst>
          </a:custGeom>
          <a:solidFill>
            <a:srgbClr val="A3A3A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71" name="Freeform 75"/>
          <p:cNvSpPr>
            <a:spLocks/>
          </p:cNvSpPr>
          <p:nvPr/>
        </p:nvSpPr>
        <p:spPr bwMode="auto">
          <a:xfrm>
            <a:off x="6702426" y="4368801"/>
            <a:ext cx="150813" cy="188913"/>
          </a:xfrm>
          <a:custGeom>
            <a:avLst/>
            <a:gdLst/>
            <a:ahLst/>
            <a:cxnLst>
              <a:cxn ang="0">
                <a:pos x="27" y="56"/>
              </a:cxn>
              <a:cxn ang="0">
                <a:pos x="23" y="63"/>
              </a:cxn>
              <a:cxn ang="0">
                <a:pos x="17" y="76"/>
              </a:cxn>
              <a:cxn ang="0">
                <a:pos x="14" y="83"/>
              </a:cxn>
              <a:cxn ang="0">
                <a:pos x="14" y="83"/>
              </a:cxn>
              <a:cxn ang="0">
                <a:pos x="10" y="86"/>
              </a:cxn>
              <a:cxn ang="0">
                <a:pos x="4" y="91"/>
              </a:cxn>
              <a:cxn ang="0">
                <a:pos x="0" y="94"/>
              </a:cxn>
              <a:cxn ang="0">
                <a:pos x="0" y="94"/>
              </a:cxn>
              <a:cxn ang="0">
                <a:pos x="5" y="92"/>
              </a:cxn>
              <a:cxn ang="0">
                <a:pos x="13" y="88"/>
              </a:cxn>
              <a:cxn ang="0">
                <a:pos x="18" y="87"/>
              </a:cxn>
              <a:cxn ang="0">
                <a:pos x="18" y="87"/>
              </a:cxn>
              <a:cxn ang="0">
                <a:pos x="23" y="90"/>
              </a:cxn>
              <a:cxn ang="0">
                <a:pos x="32" y="96"/>
              </a:cxn>
              <a:cxn ang="0">
                <a:pos x="37" y="100"/>
              </a:cxn>
              <a:cxn ang="0">
                <a:pos x="37" y="100"/>
              </a:cxn>
              <a:cxn ang="0">
                <a:pos x="34" y="94"/>
              </a:cxn>
              <a:cxn ang="0">
                <a:pos x="29" y="82"/>
              </a:cxn>
              <a:cxn ang="0">
                <a:pos x="27" y="76"/>
              </a:cxn>
              <a:cxn ang="0">
                <a:pos x="27" y="76"/>
              </a:cxn>
              <a:cxn ang="0">
                <a:pos x="28" y="74"/>
              </a:cxn>
              <a:cxn ang="0">
                <a:pos x="31" y="68"/>
              </a:cxn>
              <a:cxn ang="0">
                <a:pos x="37" y="60"/>
              </a:cxn>
              <a:cxn ang="0">
                <a:pos x="37" y="60"/>
              </a:cxn>
              <a:cxn ang="0">
                <a:pos x="40" y="55"/>
              </a:cxn>
              <a:cxn ang="0">
                <a:pos x="45" y="48"/>
              </a:cxn>
              <a:cxn ang="0">
                <a:pos x="51" y="40"/>
              </a:cxn>
              <a:cxn ang="0">
                <a:pos x="57" y="31"/>
              </a:cxn>
              <a:cxn ang="0">
                <a:pos x="64" y="22"/>
              </a:cxn>
              <a:cxn ang="0">
                <a:pos x="69" y="13"/>
              </a:cxn>
              <a:cxn ang="0">
                <a:pos x="74" y="7"/>
              </a:cxn>
              <a:cxn ang="0">
                <a:pos x="78" y="2"/>
              </a:cxn>
              <a:cxn ang="0">
                <a:pos x="79" y="0"/>
              </a:cxn>
              <a:cxn ang="0">
                <a:pos x="79" y="0"/>
              </a:cxn>
              <a:cxn ang="0">
                <a:pos x="77" y="2"/>
              </a:cxn>
              <a:cxn ang="0">
                <a:pos x="72" y="7"/>
              </a:cxn>
              <a:cxn ang="0">
                <a:pos x="65" y="15"/>
              </a:cxn>
              <a:cxn ang="0">
                <a:pos x="57" y="23"/>
              </a:cxn>
              <a:cxn ang="0">
                <a:pos x="49" y="33"/>
              </a:cxn>
              <a:cxn ang="0">
                <a:pos x="40" y="41"/>
              </a:cxn>
              <a:cxn ang="0">
                <a:pos x="33" y="49"/>
              </a:cxn>
              <a:cxn ang="0">
                <a:pos x="29" y="54"/>
              </a:cxn>
              <a:cxn ang="0">
                <a:pos x="27" y="56"/>
              </a:cxn>
              <a:cxn ang="0">
                <a:pos x="27" y="56"/>
              </a:cxn>
              <a:cxn ang="0">
                <a:pos x="27" y="56"/>
              </a:cxn>
            </a:cxnLst>
            <a:rect l="0" t="0" r="r" b="b"/>
            <a:pathLst>
              <a:path w="80" h="101">
                <a:moveTo>
                  <a:pt x="27" y="56"/>
                </a:moveTo>
                <a:lnTo>
                  <a:pt x="23" y="63"/>
                </a:lnTo>
                <a:lnTo>
                  <a:pt x="17" y="76"/>
                </a:lnTo>
                <a:lnTo>
                  <a:pt x="14" y="83"/>
                </a:lnTo>
                <a:lnTo>
                  <a:pt x="14" y="83"/>
                </a:lnTo>
                <a:lnTo>
                  <a:pt x="10" y="86"/>
                </a:lnTo>
                <a:lnTo>
                  <a:pt x="4" y="91"/>
                </a:lnTo>
                <a:lnTo>
                  <a:pt x="0" y="94"/>
                </a:lnTo>
                <a:lnTo>
                  <a:pt x="0" y="94"/>
                </a:lnTo>
                <a:lnTo>
                  <a:pt x="5" y="92"/>
                </a:lnTo>
                <a:lnTo>
                  <a:pt x="13" y="88"/>
                </a:lnTo>
                <a:lnTo>
                  <a:pt x="18" y="87"/>
                </a:lnTo>
                <a:lnTo>
                  <a:pt x="18" y="87"/>
                </a:lnTo>
                <a:lnTo>
                  <a:pt x="23" y="90"/>
                </a:lnTo>
                <a:lnTo>
                  <a:pt x="32" y="96"/>
                </a:lnTo>
                <a:lnTo>
                  <a:pt x="37" y="100"/>
                </a:lnTo>
                <a:lnTo>
                  <a:pt x="37" y="100"/>
                </a:lnTo>
                <a:lnTo>
                  <a:pt x="34" y="94"/>
                </a:lnTo>
                <a:lnTo>
                  <a:pt x="29" y="82"/>
                </a:lnTo>
                <a:lnTo>
                  <a:pt x="27" y="76"/>
                </a:lnTo>
                <a:lnTo>
                  <a:pt x="27" y="76"/>
                </a:lnTo>
                <a:lnTo>
                  <a:pt x="28" y="74"/>
                </a:lnTo>
                <a:lnTo>
                  <a:pt x="31" y="68"/>
                </a:lnTo>
                <a:lnTo>
                  <a:pt x="37" y="60"/>
                </a:lnTo>
                <a:lnTo>
                  <a:pt x="37" y="60"/>
                </a:lnTo>
                <a:lnTo>
                  <a:pt x="40" y="55"/>
                </a:lnTo>
                <a:lnTo>
                  <a:pt x="45" y="48"/>
                </a:lnTo>
                <a:lnTo>
                  <a:pt x="51" y="40"/>
                </a:lnTo>
                <a:lnTo>
                  <a:pt x="57" y="31"/>
                </a:lnTo>
                <a:lnTo>
                  <a:pt x="64" y="22"/>
                </a:lnTo>
                <a:lnTo>
                  <a:pt x="69" y="13"/>
                </a:lnTo>
                <a:lnTo>
                  <a:pt x="74" y="7"/>
                </a:lnTo>
                <a:lnTo>
                  <a:pt x="78" y="2"/>
                </a:lnTo>
                <a:lnTo>
                  <a:pt x="79" y="0"/>
                </a:lnTo>
                <a:lnTo>
                  <a:pt x="79" y="0"/>
                </a:lnTo>
                <a:lnTo>
                  <a:pt x="77" y="2"/>
                </a:lnTo>
                <a:lnTo>
                  <a:pt x="72" y="7"/>
                </a:lnTo>
                <a:lnTo>
                  <a:pt x="65" y="15"/>
                </a:lnTo>
                <a:lnTo>
                  <a:pt x="57" y="23"/>
                </a:lnTo>
                <a:lnTo>
                  <a:pt x="49" y="33"/>
                </a:lnTo>
                <a:lnTo>
                  <a:pt x="40" y="41"/>
                </a:lnTo>
                <a:lnTo>
                  <a:pt x="33" y="49"/>
                </a:lnTo>
                <a:lnTo>
                  <a:pt x="29" y="54"/>
                </a:lnTo>
                <a:lnTo>
                  <a:pt x="27" y="56"/>
                </a:lnTo>
                <a:lnTo>
                  <a:pt x="27" y="56"/>
                </a:lnTo>
                <a:lnTo>
                  <a:pt x="27" y="56"/>
                </a:lnTo>
              </a:path>
            </a:pathLst>
          </a:custGeom>
          <a:solidFill>
            <a:srgbClr val="A3A3A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72" name="Freeform 76"/>
          <p:cNvSpPr>
            <a:spLocks/>
          </p:cNvSpPr>
          <p:nvPr/>
        </p:nvSpPr>
        <p:spPr bwMode="auto">
          <a:xfrm>
            <a:off x="6856414" y="3578225"/>
            <a:ext cx="134937" cy="292100"/>
          </a:xfrm>
          <a:custGeom>
            <a:avLst/>
            <a:gdLst/>
            <a:ahLst/>
            <a:cxnLst>
              <a:cxn ang="0">
                <a:pos x="62" y="37"/>
              </a:cxn>
              <a:cxn ang="0">
                <a:pos x="67" y="51"/>
              </a:cxn>
              <a:cxn ang="0">
                <a:pos x="70" y="65"/>
              </a:cxn>
              <a:cxn ang="0">
                <a:pos x="71" y="81"/>
              </a:cxn>
              <a:cxn ang="0">
                <a:pos x="69" y="99"/>
              </a:cxn>
              <a:cxn ang="0">
                <a:pos x="69" y="100"/>
              </a:cxn>
              <a:cxn ang="0">
                <a:pos x="66" y="108"/>
              </a:cxn>
              <a:cxn ang="0">
                <a:pos x="60" y="119"/>
              </a:cxn>
              <a:cxn ang="0">
                <a:pos x="53" y="132"/>
              </a:cxn>
              <a:cxn ang="0">
                <a:pos x="45" y="144"/>
              </a:cxn>
              <a:cxn ang="0">
                <a:pos x="37" y="152"/>
              </a:cxn>
              <a:cxn ang="0">
                <a:pos x="29" y="155"/>
              </a:cxn>
              <a:cxn ang="0">
                <a:pos x="22" y="149"/>
              </a:cxn>
              <a:cxn ang="0">
                <a:pos x="23" y="147"/>
              </a:cxn>
              <a:cxn ang="0">
                <a:pos x="32" y="136"/>
              </a:cxn>
              <a:cxn ang="0">
                <a:pos x="42" y="118"/>
              </a:cxn>
              <a:cxn ang="0">
                <a:pos x="47" y="101"/>
              </a:cxn>
              <a:cxn ang="0">
                <a:pos x="46" y="95"/>
              </a:cxn>
              <a:cxn ang="0">
                <a:pos x="45" y="81"/>
              </a:cxn>
              <a:cxn ang="0">
                <a:pos x="42" y="65"/>
              </a:cxn>
              <a:cxn ang="0">
                <a:pos x="38" y="50"/>
              </a:cxn>
              <a:cxn ang="0">
                <a:pos x="31" y="35"/>
              </a:cxn>
              <a:cxn ang="0">
                <a:pos x="22" y="23"/>
              </a:cxn>
              <a:cxn ang="0">
                <a:pos x="9" y="13"/>
              </a:cxn>
              <a:cxn ang="0">
                <a:pos x="0" y="11"/>
              </a:cxn>
              <a:cxn ang="0">
                <a:pos x="5" y="5"/>
              </a:cxn>
              <a:cxn ang="0">
                <a:pos x="16" y="0"/>
              </a:cxn>
              <a:cxn ang="0">
                <a:pos x="28" y="2"/>
              </a:cxn>
              <a:cxn ang="0">
                <a:pos x="39" y="8"/>
              </a:cxn>
              <a:cxn ang="0">
                <a:pos x="49" y="17"/>
              </a:cxn>
              <a:cxn ang="0">
                <a:pos x="57" y="26"/>
              </a:cxn>
              <a:cxn ang="0">
                <a:pos x="59" y="31"/>
              </a:cxn>
            </a:cxnLst>
            <a:rect l="0" t="0" r="r" b="b"/>
            <a:pathLst>
              <a:path w="72" h="156">
                <a:moveTo>
                  <a:pt x="59" y="31"/>
                </a:moveTo>
                <a:lnTo>
                  <a:pt x="62" y="37"/>
                </a:lnTo>
                <a:lnTo>
                  <a:pt x="64" y="44"/>
                </a:lnTo>
                <a:lnTo>
                  <a:pt x="67" y="51"/>
                </a:lnTo>
                <a:lnTo>
                  <a:pt x="69" y="57"/>
                </a:lnTo>
                <a:lnTo>
                  <a:pt x="70" y="65"/>
                </a:lnTo>
                <a:lnTo>
                  <a:pt x="71" y="73"/>
                </a:lnTo>
                <a:lnTo>
                  <a:pt x="71" y="81"/>
                </a:lnTo>
                <a:lnTo>
                  <a:pt x="71" y="90"/>
                </a:lnTo>
                <a:lnTo>
                  <a:pt x="69" y="99"/>
                </a:lnTo>
                <a:lnTo>
                  <a:pt x="69" y="99"/>
                </a:lnTo>
                <a:lnTo>
                  <a:pt x="69" y="100"/>
                </a:lnTo>
                <a:lnTo>
                  <a:pt x="68" y="104"/>
                </a:lnTo>
                <a:lnTo>
                  <a:pt x="66" y="108"/>
                </a:lnTo>
                <a:lnTo>
                  <a:pt x="63" y="113"/>
                </a:lnTo>
                <a:lnTo>
                  <a:pt x="60" y="119"/>
                </a:lnTo>
                <a:lnTo>
                  <a:pt x="57" y="126"/>
                </a:lnTo>
                <a:lnTo>
                  <a:pt x="53" y="132"/>
                </a:lnTo>
                <a:lnTo>
                  <a:pt x="49" y="138"/>
                </a:lnTo>
                <a:lnTo>
                  <a:pt x="45" y="144"/>
                </a:lnTo>
                <a:lnTo>
                  <a:pt x="41" y="149"/>
                </a:lnTo>
                <a:lnTo>
                  <a:pt x="37" y="152"/>
                </a:lnTo>
                <a:lnTo>
                  <a:pt x="33" y="154"/>
                </a:lnTo>
                <a:lnTo>
                  <a:pt x="29" y="155"/>
                </a:lnTo>
                <a:lnTo>
                  <a:pt x="25" y="153"/>
                </a:lnTo>
                <a:lnTo>
                  <a:pt x="22" y="149"/>
                </a:lnTo>
                <a:lnTo>
                  <a:pt x="22" y="149"/>
                </a:lnTo>
                <a:lnTo>
                  <a:pt x="23" y="147"/>
                </a:lnTo>
                <a:lnTo>
                  <a:pt x="27" y="143"/>
                </a:lnTo>
                <a:lnTo>
                  <a:pt x="32" y="136"/>
                </a:lnTo>
                <a:lnTo>
                  <a:pt x="37" y="128"/>
                </a:lnTo>
                <a:lnTo>
                  <a:pt x="42" y="118"/>
                </a:lnTo>
                <a:lnTo>
                  <a:pt x="45" y="109"/>
                </a:lnTo>
                <a:lnTo>
                  <a:pt x="47" y="101"/>
                </a:lnTo>
                <a:lnTo>
                  <a:pt x="47" y="101"/>
                </a:lnTo>
                <a:lnTo>
                  <a:pt x="46" y="95"/>
                </a:lnTo>
                <a:lnTo>
                  <a:pt x="46" y="89"/>
                </a:lnTo>
                <a:lnTo>
                  <a:pt x="45" y="81"/>
                </a:lnTo>
                <a:lnTo>
                  <a:pt x="44" y="74"/>
                </a:lnTo>
                <a:lnTo>
                  <a:pt x="42" y="65"/>
                </a:lnTo>
                <a:lnTo>
                  <a:pt x="40" y="57"/>
                </a:lnTo>
                <a:lnTo>
                  <a:pt x="38" y="50"/>
                </a:lnTo>
                <a:lnTo>
                  <a:pt x="35" y="42"/>
                </a:lnTo>
                <a:lnTo>
                  <a:pt x="31" y="35"/>
                </a:lnTo>
                <a:lnTo>
                  <a:pt x="27" y="29"/>
                </a:lnTo>
                <a:lnTo>
                  <a:pt x="22" y="23"/>
                </a:lnTo>
                <a:lnTo>
                  <a:pt x="22" y="23"/>
                </a:lnTo>
                <a:lnTo>
                  <a:pt x="9" y="13"/>
                </a:lnTo>
                <a:lnTo>
                  <a:pt x="2" y="10"/>
                </a:lnTo>
                <a:lnTo>
                  <a:pt x="0" y="11"/>
                </a:lnTo>
                <a:lnTo>
                  <a:pt x="0" y="11"/>
                </a:lnTo>
                <a:lnTo>
                  <a:pt x="5" y="5"/>
                </a:lnTo>
                <a:lnTo>
                  <a:pt x="10" y="2"/>
                </a:lnTo>
                <a:lnTo>
                  <a:pt x="16" y="0"/>
                </a:lnTo>
                <a:lnTo>
                  <a:pt x="22" y="0"/>
                </a:lnTo>
                <a:lnTo>
                  <a:pt x="28" y="2"/>
                </a:lnTo>
                <a:lnTo>
                  <a:pt x="33" y="4"/>
                </a:lnTo>
                <a:lnTo>
                  <a:pt x="39" y="8"/>
                </a:lnTo>
                <a:lnTo>
                  <a:pt x="44" y="12"/>
                </a:lnTo>
                <a:lnTo>
                  <a:pt x="49" y="17"/>
                </a:lnTo>
                <a:lnTo>
                  <a:pt x="53" y="22"/>
                </a:lnTo>
                <a:lnTo>
                  <a:pt x="57" y="26"/>
                </a:lnTo>
                <a:lnTo>
                  <a:pt x="59" y="31"/>
                </a:lnTo>
                <a:lnTo>
                  <a:pt x="59" y="31"/>
                </a:lnTo>
                <a:lnTo>
                  <a:pt x="59" y="31"/>
                </a:lnTo>
              </a:path>
            </a:pathLst>
          </a:custGeom>
          <a:solidFill>
            <a:srgbClr val="DF9386"/>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73" name="Freeform 77"/>
          <p:cNvSpPr>
            <a:spLocks/>
          </p:cNvSpPr>
          <p:nvPr/>
        </p:nvSpPr>
        <p:spPr bwMode="auto">
          <a:xfrm>
            <a:off x="5943601" y="809626"/>
            <a:ext cx="398463" cy="98425"/>
          </a:xfrm>
          <a:custGeom>
            <a:avLst/>
            <a:gdLst/>
            <a:ahLst/>
            <a:cxnLst>
              <a:cxn ang="0">
                <a:pos x="14" y="8"/>
              </a:cxn>
              <a:cxn ang="0">
                <a:pos x="0" y="17"/>
              </a:cxn>
              <a:cxn ang="0">
                <a:pos x="9" y="15"/>
              </a:cxn>
              <a:cxn ang="0">
                <a:pos x="28" y="10"/>
              </a:cxn>
              <a:cxn ang="0">
                <a:pos x="29" y="18"/>
              </a:cxn>
              <a:cxn ang="0">
                <a:pos x="32" y="35"/>
              </a:cxn>
              <a:cxn ang="0">
                <a:pos x="35" y="28"/>
              </a:cxn>
              <a:cxn ang="0">
                <a:pos x="41" y="14"/>
              </a:cxn>
              <a:cxn ang="0">
                <a:pos x="48" y="13"/>
              </a:cxn>
              <a:cxn ang="0">
                <a:pos x="63" y="11"/>
              </a:cxn>
              <a:cxn ang="0">
                <a:pos x="58" y="19"/>
              </a:cxn>
              <a:cxn ang="0">
                <a:pos x="50" y="33"/>
              </a:cxn>
              <a:cxn ang="0">
                <a:pos x="58" y="33"/>
              </a:cxn>
              <a:cxn ang="0">
                <a:pos x="66" y="40"/>
              </a:cxn>
              <a:cxn ang="0">
                <a:pos x="67" y="30"/>
              </a:cxn>
              <a:cxn ang="0">
                <a:pos x="76" y="16"/>
              </a:cxn>
              <a:cxn ang="0">
                <a:pos x="82" y="10"/>
              </a:cxn>
              <a:cxn ang="0">
                <a:pos x="102" y="12"/>
              </a:cxn>
              <a:cxn ang="0">
                <a:pos x="112" y="13"/>
              </a:cxn>
              <a:cxn ang="0">
                <a:pos x="99" y="33"/>
              </a:cxn>
              <a:cxn ang="0">
                <a:pos x="93" y="42"/>
              </a:cxn>
              <a:cxn ang="0">
                <a:pos x="107" y="31"/>
              </a:cxn>
              <a:cxn ang="0">
                <a:pos x="123" y="18"/>
              </a:cxn>
              <a:cxn ang="0">
                <a:pos x="118" y="28"/>
              </a:cxn>
              <a:cxn ang="0">
                <a:pos x="109" y="49"/>
              </a:cxn>
              <a:cxn ang="0">
                <a:pos x="112" y="50"/>
              </a:cxn>
              <a:cxn ang="0">
                <a:pos x="119" y="52"/>
              </a:cxn>
              <a:cxn ang="0">
                <a:pos x="124" y="42"/>
              </a:cxn>
              <a:cxn ang="0">
                <a:pos x="134" y="21"/>
              </a:cxn>
              <a:cxn ang="0">
                <a:pos x="143" y="24"/>
              </a:cxn>
              <a:cxn ang="0">
                <a:pos x="160" y="30"/>
              </a:cxn>
              <a:cxn ang="0">
                <a:pos x="175" y="34"/>
              </a:cxn>
              <a:cxn ang="0">
                <a:pos x="189" y="37"/>
              </a:cxn>
              <a:cxn ang="0">
                <a:pos x="204" y="38"/>
              </a:cxn>
              <a:cxn ang="0">
                <a:pos x="212" y="38"/>
              </a:cxn>
              <a:cxn ang="0">
                <a:pos x="197" y="31"/>
              </a:cxn>
              <a:cxn ang="0">
                <a:pos x="183" y="25"/>
              </a:cxn>
              <a:cxn ang="0">
                <a:pos x="169" y="20"/>
              </a:cxn>
              <a:cxn ang="0">
                <a:pos x="156" y="15"/>
              </a:cxn>
              <a:cxn ang="0">
                <a:pos x="143" y="11"/>
              </a:cxn>
              <a:cxn ang="0">
                <a:pos x="130" y="7"/>
              </a:cxn>
              <a:cxn ang="0">
                <a:pos x="117" y="5"/>
              </a:cxn>
              <a:cxn ang="0">
                <a:pos x="104" y="3"/>
              </a:cxn>
              <a:cxn ang="0">
                <a:pos x="90" y="1"/>
              </a:cxn>
              <a:cxn ang="0">
                <a:pos x="76" y="0"/>
              </a:cxn>
              <a:cxn ang="0">
                <a:pos x="62" y="0"/>
              </a:cxn>
              <a:cxn ang="0">
                <a:pos x="46" y="1"/>
              </a:cxn>
              <a:cxn ang="0">
                <a:pos x="30" y="2"/>
              </a:cxn>
              <a:cxn ang="0">
                <a:pos x="21" y="3"/>
              </a:cxn>
            </a:cxnLst>
            <a:rect l="0" t="0" r="r" b="b"/>
            <a:pathLst>
              <a:path w="213" h="53">
                <a:moveTo>
                  <a:pt x="21" y="3"/>
                </a:moveTo>
                <a:lnTo>
                  <a:pt x="14" y="8"/>
                </a:lnTo>
                <a:lnTo>
                  <a:pt x="8" y="12"/>
                </a:lnTo>
                <a:lnTo>
                  <a:pt x="0" y="17"/>
                </a:lnTo>
                <a:lnTo>
                  <a:pt x="0" y="17"/>
                </a:lnTo>
                <a:lnTo>
                  <a:pt x="9" y="15"/>
                </a:lnTo>
                <a:lnTo>
                  <a:pt x="18" y="12"/>
                </a:lnTo>
                <a:lnTo>
                  <a:pt x="28" y="10"/>
                </a:lnTo>
                <a:lnTo>
                  <a:pt x="28" y="10"/>
                </a:lnTo>
                <a:lnTo>
                  <a:pt x="29" y="18"/>
                </a:lnTo>
                <a:lnTo>
                  <a:pt x="31" y="27"/>
                </a:lnTo>
                <a:lnTo>
                  <a:pt x="32" y="35"/>
                </a:lnTo>
                <a:lnTo>
                  <a:pt x="32" y="35"/>
                </a:lnTo>
                <a:lnTo>
                  <a:pt x="35" y="28"/>
                </a:lnTo>
                <a:lnTo>
                  <a:pt x="38" y="21"/>
                </a:lnTo>
                <a:lnTo>
                  <a:pt x="41" y="14"/>
                </a:lnTo>
                <a:lnTo>
                  <a:pt x="41" y="14"/>
                </a:lnTo>
                <a:lnTo>
                  <a:pt x="48" y="13"/>
                </a:lnTo>
                <a:lnTo>
                  <a:pt x="55" y="12"/>
                </a:lnTo>
                <a:lnTo>
                  <a:pt x="63" y="11"/>
                </a:lnTo>
                <a:lnTo>
                  <a:pt x="63" y="11"/>
                </a:lnTo>
                <a:lnTo>
                  <a:pt x="58" y="19"/>
                </a:lnTo>
                <a:lnTo>
                  <a:pt x="54" y="26"/>
                </a:lnTo>
                <a:lnTo>
                  <a:pt x="50" y="33"/>
                </a:lnTo>
                <a:lnTo>
                  <a:pt x="50" y="33"/>
                </a:lnTo>
                <a:lnTo>
                  <a:pt x="58" y="33"/>
                </a:lnTo>
                <a:lnTo>
                  <a:pt x="61" y="35"/>
                </a:lnTo>
                <a:lnTo>
                  <a:pt x="66" y="40"/>
                </a:lnTo>
                <a:lnTo>
                  <a:pt x="66" y="40"/>
                </a:lnTo>
                <a:lnTo>
                  <a:pt x="67" y="30"/>
                </a:lnTo>
                <a:lnTo>
                  <a:pt x="71" y="23"/>
                </a:lnTo>
                <a:lnTo>
                  <a:pt x="76" y="16"/>
                </a:lnTo>
                <a:lnTo>
                  <a:pt x="82" y="10"/>
                </a:lnTo>
                <a:lnTo>
                  <a:pt x="82" y="10"/>
                </a:lnTo>
                <a:lnTo>
                  <a:pt x="92" y="11"/>
                </a:lnTo>
                <a:lnTo>
                  <a:pt x="102" y="12"/>
                </a:lnTo>
                <a:lnTo>
                  <a:pt x="112" y="13"/>
                </a:lnTo>
                <a:lnTo>
                  <a:pt x="112" y="13"/>
                </a:lnTo>
                <a:lnTo>
                  <a:pt x="105" y="23"/>
                </a:lnTo>
                <a:lnTo>
                  <a:pt x="99" y="33"/>
                </a:lnTo>
                <a:lnTo>
                  <a:pt x="93" y="42"/>
                </a:lnTo>
                <a:lnTo>
                  <a:pt x="93" y="42"/>
                </a:lnTo>
                <a:lnTo>
                  <a:pt x="100" y="37"/>
                </a:lnTo>
                <a:lnTo>
                  <a:pt x="107" y="31"/>
                </a:lnTo>
                <a:lnTo>
                  <a:pt x="115" y="24"/>
                </a:lnTo>
                <a:lnTo>
                  <a:pt x="123" y="18"/>
                </a:lnTo>
                <a:lnTo>
                  <a:pt x="123" y="18"/>
                </a:lnTo>
                <a:lnTo>
                  <a:pt x="118" y="28"/>
                </a:lnTo>
                <a:lnTo>
                  <a:pt x="113" y="39"/>
                </a:lnTo>
                <a:lnTo>
                  <a:pt x="109" y="49"/>
                </a:lnTo>
                <a:lnTo>
                  <a:pt x="109" y="49"/>
                </a:lnTo>
                <a:lnTo>
                  <a:pt x="112" y="50"/>
                </a:lnTo>
                <a:lnTo>
                  <a:pt x="116" y="51"/>
                </a:lnTo>
                <a:lnTo>
                  <a:pt x="119" y="52"/>
                </a:lnTo>
                <a:lnTo>
                  <a:pt x="119" y="52"/>
                </a:lnTo>
                <a:lnTo>
                  <a:pt x="124" y="42"/>
                </a:lnTo>
                <a:lnTo>
                  <a:pt x="129" y="32"/>
                </a:lnTo>
                <a:lnTo>
                  <a:pt x="134" y="21"/>
                </a:lnTo>
                <a:lnTo>
                  <a:pt x="134" y="21"/>
                </a:lnTo>
                <a:lnTo>
                  <a:pt x="143" y="24"/>
                </a:lnTo>
                <a:lnTo>
                  <a:pt x="152" y="27"/>
                </a:lnTo>
                <a:lnTo>
                  <a:pt x="160" y="30"/>
                </a:lnTo>
                <a:lnTo>
                  <a:pt x="167" y="32"/>
                </a:lnTo>
                <a:lnTo>
                  <a:pt x="175" y="34"/>
                </a:lnTo>
                <a:lnTo>
                  <a:pt x="182" y="36"/>
                </a:lnTo>
                <a:lnTo>
                  <a:pt x="189" y="37"/>
                </a:lnTo>
                <a:lnTo>
                  <a:pt x="196" y="38"/>
                </a:lnTo>
                <a:lnTo>
                  <a:pt x="204" y="38"/>
                </a:lnTo>
                <a:lnTo>
                  <a:pt x="212" y="38"/>
                </a:lnTo>
                <a:lnTo>
                  <a:pt x="212" y="38"/>
                </a:lnTo>
                <a:lnTo>
                  <a:pt x="205" y="34"/>
                </a:lnTo>
                <a:lnTo>
                  <a:pt x="197" y="31"/>
                </a:lnTo>
                <a:lnTo>
                  <a:pt x="190" y="28"/>
                </a:lnTo>
                <a:lnTo>
                  <a:pt x="183" y="25"/>
                </a:lnTo>
                <a:lnTo>
                  <a:pt x="176" y="22"/>
                </a:lnTo>
                <a:lnTo>
                  <a:pt x="169" y="20"/>
                </a:lnTo>
                <a:lnTo>
                  <a:pt x="162" y="17"/>
                </a:lnTo>
                <a:lnTo>
                  <a:pt x="156" y="15"/>
                </a:lnTo>
                <a:lnTo>
                  <a:pt x="149" y="13"/>
                </a:lnTo>
                <a:lnTo>
                  <a:pt x="143" y="11"/>
                </a:lnTo>
                <a:lnTo>
                  <a:pt x="136" y="9"/>
                </a:lnTo>
                <a:lnTo>
                  <a:pt x="130" y="7"/>
                </a:lnTo>
                <a:lnTo>
                  <a:pt x="123" y="6"/>
                </a:lnTo>
                <a:lnTo>
                  <a:pt x="117" y="5"/>
                </a:lnTo>
                <a:lnTo>
                  <a:pt x="110" y="4"/>
                </a:lnTo>
                <a:lnTo>
                  <a:pt x="104" y="3"/>
                </a:lnTo>
                <a:lnTo>
                  <a:pt x="97" y="2"/>
                </a:lnTo>
                <a:lnTo>
                  <a:pt x="90" y="1"/>
                </a:lnTo>
                <a:lnTo>
                  <a:pt x="83" y="1"/>
                </a:lnTo>
                <a:lnTo>
                  <a:pt x="76" y="0"/>
                </a:lnTo>
                <a:lnTo>
                  <a:pt x="69" y="0"/>
                </a:lnTo>
                <a:lnTo>
                  <a:pt x="62" y="0"/>
                </a:lnTo>
                <a:lnTo>
                  <a:pt x="54" y="1"/>
                </a:lnTo>
                <a:lnTo>
                  <a:pt x="46" y="1"/>
                </a:lnTo>
                <a:lnTo>
                  <a:pt x="38" y="2"/>
                </a:lnTo>
                <a:lnTo>
                  <a:pt x="30" y="2"/>
                </a:lnTo>
                <a:lnTo>
                  <a:pt x="21" y="3"/>
                </a:lnTo>
                <a:lnTo>
                  <a:pt x="21" y="3"/>
                </a:lnTo>
                <a:lnTo>
                  <a:pt x="21" y="3"/>
                </a:lnTo>
              </a:path>
            </a:pathLst>
          </a:custGeom>
          <a:solidFill>
            <a:srgbClr val="715EFD"/>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74" name="Freeform 78"/>
          <p:cNvSpPr>
            <a:spLocks/>
          </p:cNvSpPr>
          <p:nvPr/>
        </p:nvSpPr>
        <p:spPr bwMode="auto">
          <a:xfrm>
            <a:off x="6019801" y="560388"/>
            <a:ext cx="265113" cy="74612"/>
          </a:xfrm>
          <a:custGeom>
            <a:avLst/>
            <a:gdLst/>
            <a:ahLst/>
            <a:cxnLst>
              <a:cxn ang="0">
                <a:pos x="36" y="9"/>
              </a:cxn>
              <a:cxn ang="0">
                <a:pos x="14" y="22"/>
              </a:cxn>
              <a:cxn ang="0">
                <a:pos x="9" y="25"/>
              </a:cxn>
              <a:cxn ang="0">
                <a:pos x="2" y="32"/>
              </a:cxn>
              <a:cxn ang="0">
                <a:pos x="0" y="34"/>
              </a:cxn>
              <a:cxn ang="0">
                <a:pos x="13" y="34"/>
              </a:cxn>
              <a:cxn ang="0">
                <a:pos x="18" y="34"/>
              </a:cxn>
              <a:cxn ang="0">
                <a:pos x="34" y="22"/>
              </a:cxn>
              <a:cxn ang="0">
                <a:pos x="40" y="18"/>
              </a:cxn>
              <a:cxn ang="0">
                <a:pos x="40" y="33"/>
              </a:cxn>
              <a:cxn ang="0">
                <a:pos x="40" y="39"/>
              </a:cxn>
              <a:cxn ang="0">
                <a:pos x="46" y="39"/>
              </a:cxn>
              <a:cxn ang="0">
                <a:pos x="48" y="39"/>
              </a:cxn>
              <a:cxn ang="0">
                <a:pos x="53" y="24"/>
              </a:cxn>
              <a:cxn ang="0">
                <a:pos x="54" y="18"/>
              </a:cxn>
              <a:cxn ang="0">
                <a:pos x="69" y="15"/>
              </a:cxn>
              <a:cxn ang="0">
                <a:pos x="75" y="13"/>
              </a:cxn>
              <a:cxn ang="0">
                <a:pos x="75" y="28"/>
              </a:cxn>
              <a:cxn ang="0">
                <a:pos x="75" y="34"/>
              </a:cxn>
              <a:cxn ang="0">
                <a:pos x="86" y="34"/>
              </a:cxn>
              <a:cxn ang="0">
                <a:pos x="89" y="34"/>
              </a:cxn>
              <a:cxn ang="0">
                <a:pos x="89" y="16"/>
              </a:cxn>
              <a:cxn ang="0">
                <a:pos x="89" y="10"/>
              </a:cxn>
              <a:cxn ang="0">
                <a:pos x="106" y="25"/>
              </a:cxn>
              <a:cxn ang="0">
                <a:pos x="112" y="30"/>
              </a:cxn>
              <a:cxn ang="0">
                <a:pos x="126" y="33"/>
              </a:cxn>
              <a:cxn ang="0">
                <a:pos x="130" y="34"/>
              </a:cxn>
              <a:cxn ang="0">
                <a:pos x="119" y="20"/>
              </a:cxn>
              <a:cxn ang="0">
                <a:pos x="107" y="6"/>
              </a:cxn>
              <a:cxn ang="0">
                <a:pos x="115" y="6"/>
              </a:cxn>
              <a:cxn ang="0">
                <a:pos x="140" y="5"/>
              </a:cxn>
              <a:cxn ang="0">
                <a:pos x="136" y="4"/>
              </a:cxn>
              <a:cxn ang="0">
                <a:pos x="123" y="0"/>
              </a:cxn>
              <a:cxn ang="0">
                <a:pos x="121" y="0"/>
              </a:cxn>
              <a:cxn ang="0">
                <a:pos x="105" y="1"/>
              </a:cxn>
              <a:cxn ang="0">
                <a:pos x="82" y="3"/>
              </a:cxn>
              <a:cxn ang="0">
                <a:pos x="59" y="5"/>
              </a:cxn>
              <a:cxn ang="0">
                <a:pos x="44" y="6"/>
              </a:cxn>
              <a:cxn ang="0">
                <a:pos x="41" y="6"/>
              </a:cxn>
            </a:cxnLst>
            <a:rect l="0" t="0" r="r" b="b"/>
            <a:pathLst>
              <a:path w="141" h="40">
                <a:moveTo>
                  <a:pt x="41" y="6"/>
                </a:moveTo>
                <a:lnTo>
                  <a:pt x="36" y="9"/>
                </a:lnTo>
                <a:lnTo>
                  <a:pt x="25" y="15"/>
                </a:lnTo>
                <a:lnTo>
                  <a:pt x="14" y="22"/>
                </a:lnTo>
                <a:lnTo>
                  <a:pt x="9" y="25"/>
                </a:lnTo>
                <a:lnTo>
                  <a:pt x="9" y="25"/>
                </a:lnTo>
                <a:lnTo>
                  <a:pt x="6" y="27"/>
                </a:lnTo>
                <a:lnTo>
                  <a:pt x="2" y="32"/>
                </a:lnTo>
                <a:lnTo>
                  <a:pt x="0" y="34"/>
                </a:lnTo>
                <a:lnTo>
                  <a:pt x="0" y="34"/>
                </a:lnTo>
                <a:lnTo>
                  <a:pt x="5" y="34"/>
                </a:lnTo>
                <a:lnTo>
                  <a:pt x="13" y="34"/>
                </a:lnTo>
                <a:lnTo>
                  <a:pt x="18" y="34"/>
                </a:lnTo>
                <a:lnTo>
                  <a:pt x="18" y="34"/>
                </a:lnTo>
                <a:lnTo>
                  <a:pt x="23" y="30"/>
                </a:lnTo>
                <a:lnTo>
                  <a:pt x="34" y="22"/>
                </a:lnTo>
                <a:lnTo>
                  <a:pt x="40" y="18"/>
                </a:lnTo>
                <a:lnTo>
                  <a:pt x="40" y="18"/>
                </a:lnTo>
                <a:lnTo>
                  <a:pt x="40" y="24"/>
                </a:lnTo>
                <a:lnTo>
                  <a:pt x="40" y="33"/>
                </a:lnTo>
                <a:lnTo>
                  <a:pt x="40" y="39"/>
                </a:lnTo>
                <a:lnTo>
                  <a:pt x="40" y="39"/>
                </a:lnTo>
                <a:lnTo>
                  <a:pt x="42" y="39"/>
                </a:lnTo>
                <a:lnTo>
                  <a:pt x="46" y="39"/>
                </a:lnTo>
                <a:lnTo>
                  <a:pt x="48" y="39"/>
                </a:lnTo>
                <a:lnTo>
                  <a:pt x="48" y="39"/>
                </a:lnTo>
                <a:lnTo>
                  <a:pt x="49" y="33"/>
                </a:lnTo>
                <a:lnTo>
                  <a:pt x="53" y="24"/>
                </a:lnTo>
                <a:lnTo>
                  <a:pt x="54" y="18"/>
                </a:lnTo>
                <a:lnTo>
                  <a:pt x="54" y="18"/>
                </a:lnTo>
                <a:lnTo>
                  <a:pt x="60" y="17"/>
                </a:lnTo>
                <a:lnTo>
                  <a:pt x="69" y="15"/>
                </a:lnTo>
                <a:lnTo>
                  <a:pt x="75" y="13"/>
                </a:lnTo>
                <a:lnTo>
                  <a:pt x="75" y="13"/>
                </a:lnTo>
                <a:lnTo>
                  <a:pt x="75" y="19"/>
                </a:lnTo>
                <a:lnTo>
                  <a:pt x="75" y="28"/>
                </a:lnTo>
                <a:lnTo>
                  <a:pt x="75" y="34"/>
                </a:lnTo>
                <a:lnTo>
                  <a:pt x="75" y="34"/>
                </a:lnTo>
                <a:lnTo>
                  <a:pt x="79" y="34"/>
                </a:lnTo>
                <a:lnTo>
                  <a:pt x="86" y="34"/>
                </a:lnTo>
                <a:lnTo>
                  <a:pt x="89" y="34"/>
                </a:lnTo>
                <a:lnTo>
                  <a:pt x="89" y="34"/>
                </a:lnTo>
                <a:lnTo>
                  <a:pt x="89" y="28"/>
                </a:lnTo>
                <a:lnTo>
                  <a:pt x="89" y="16"/>
                </a:lnTo>
                <a:lnTo>
                  <a:pt x="89" y="10"/>
                </a:lnTo>
                <a:lnTo>
                  <a:pt x="89" y="10"/>
                </a:lnTo>
                <a:lnTo>
                  <a:pt x="95" y="15"/>
                </a:lnTo>
                <a:lnTo>
                  <a:pt x="106" y="25"/>
                </a:lnTo>
                <a:lnTo>
                  <a:pt x="112" y="30"/>
                </a:lnTo>
                <a:lnTo>
                  <a:pt x="112" y="30"/>
                </a:lnTo>
                <a:lnTo>
                  <a:pt x="117" y="31"/>
                </a:lnTo>
                <a:lnTo>
                  <a:pt x="126" y="33"/>
                </a:lnTo>
                <a:lnTo>
                  <a:pt x="130" y="34"/>
                </a:lnTo>
                <a:lnTo>
                  <a:pt x="130" y="34"/>
                </a:lnTo>
                <a:lnTo>
                  <a:pt x="127" y="30"/>
                </a:lnTo>
                <a:lnTo>
                  <a:pt x="119" y="20"/>
                </a:lnTo>
                <a:lnTo>
                  <a:pt x="110" y="10"/>
                </a:lnTo>
                <a:lnTo>
                  <a:pt x="107" y="6"/>
                </a:lnTo>
                <a:lnTo>
                  <a:pt x="107" y="6"/>
                </a:lnTo>
                <a:lnTo>
                  <a:pt x="115" y="6"/>
                </a:lnTo>
                <a:lnTo>
                  <a:pt x="132" y="5"/>
                </a:lnTo>
                <a:lnTo>
                  <a:pt x="140" y="5"/>
                </a:lnTo>
                <a:lnTo>
                  <a:pt x="140" y="5"/>
                </a:lnTo>
                <a:lnTo>
                  <a:pt x="136" y="4"/>
                </a:lnTo>
                <a:lnTo>
                  <a:pt x="128" y="1"/>
                </a:lnTo>
                <a:lnTo>
                  <a:pt x="123" y="0"/>
                </a:lnTo>
                <a:lnTo>
                  <a:pt x="123" y="0"/>
                </a:lnTo>
                <a:lnTo>
                  <a:pt x="121" y="0"/>
                </a:lnTo>
                <a:lnTo>
                  <a:pt x="115" y="1"/>
                </a:lnTo>
                <a:lnTo>
                  <a:pt x="105" y="1"/>
                </a:lnTo>
                <a:lnTo>
                  <a:pt x="94" y="2"/>
                </a:lnTo>
                <a:lnTo>
                  <a:pt x="82" y="3"/>
                </a:lnTo>
                <a:lnTo>
                  <a:pt x="70" y="4"/>
                </a:lnTo>
                <a:lnTo>
                  <a:pt x="59" y="5"/>
                </a:lnTo>
                <a:lnTo>
                  <a:pt x="50" y="6"/>
                </a:lnTo>
                <a:lnTo>
                  <a:pt x="44" y="6"/>
                </a:lnTo>
                <a:lnTo>
                  <a:pt x="41" y="6"/>
                </a:lnTo>
                <a:lnTo>
                  <a:pt x="41" y="6"/>
                </a:lnTo>
                <a:lnTo>
                  <a:pt x="41" y="6"/>
                </a:lnTo>
              </a:path>
            </a:pathLst>
          </a:custGeom>
          <a:solidFill>
            <a:srgbClr val="715EFD"/>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75" name="Freeform 79"/>
          <p:cNvSpPr>
            <a:spLocks/>
          </p:cNvSpPr>
          <p:nvPr/>
        </p:nvSpPr>
        <p:spPr bwMode="auto">
          <a:xfrm>
            <a:off x="5945188" y="1217613"/>
            <a:ext cx="177800" cy="228600"/>
          </a:xfrm>
          <a:custGeom>
            <a:avLst/>
            <a:gdLst/>
            <a:ahLst/>
            <a:cxnLst>
              <a:cxn ang="0">
                <a:pos x="6" y="30"/>
              </a:cxn>
              <a:cxn ang="0">
                <a:pos x="14" y="46"/>
              </a:cxn>
              <a:cxn ang="0">
                <a:pos x="26" y="63"/>
              </a:cxn>
              <a:cxn ang="0">
                <a:pos x="35" y="74"/>
              </a:cxn>
              <a:cxn ang="0">
                <a:pos x="38" y="78"/>
              </a:cxn>
              <a:cxn ang="0">
                <a:pos x="53" y="91"/>
              </a:cxn>
              <a:cxn ang="0">
                <a:pos x="71" y="105"/>
              </a:cxn>
              <a:cxn ang="0">
                <a:pos x="87" y="116"/>
              </a:cxn>
              <a:cxn ang="0">
                <a:pos x="94" y="121"/>
              </a:cxn>
              <a:cxn ang="0">
                <a:pos x="91" y="117"/>
              </a:cxn>
              <a:cxn ang="0">
                <a:pos x="84" y="107"/>
              </a:cxn>
              <a:cxn ang="0">
                <a:pos x="79" y="103"/>
              </a:cxn>
              <a:cxn ang="0">
                <a:pos x="57" y="85"/>
              </a:cxn>
              <a:cxn ang="0">
                <a:pos x="52" y="81"/>
              </a:cxn>
              <a:cxn ang="0">
                <a:pos x="63" y="70"/>
              </a:cxn>
              <a:cxn ang="0">
                <a:pos x="80" y="54"/>
              </a:cxn>
              <a:cxn ang="0">
                <a:pos x="83" y="51"/>
              </a:cxn>
              <a:cxn ang="0">
                <a:pos x="66" y="61"/>
              </a:cxn>
              <a:cxn ang="0">
                <a:pos x="49" y="71"/>
              </a:cxn>
              <a:cxn ang="0">
                <a:pos x="47" y="70"/>
              </a:cxn>
              <a:cxn ang="0">
                <a:pos x="45" y="64"/>
              </a:cxn>
              <a:cxn ang="0">
                <a:pos x="54" y="55"/>
              </a:cxn>
              <a:cxn ang="0">
                <a:pos x="70" y="43"/>
              </a:cxn>
              <a:cxn ang="0">
                <a:pos x="66" y="42"/>
              </a:cxn>
              <a:cxn ang="0">
                <a:pos x="56" y="38"/>
              </a:cxn>
              <a:cxn ang="0">
                <a:pos x="55" y="42"/>
              </a:cxn>
              <a:cxn ang="0">
                <a:pos x="49" y="53"/>
              </a:cxn>
              <a:cxn ang="0">
                <a:pos x="43" y="56"/>
              </a:cxn>
              <a:cxn ang="0">
                <a:pos x="35" y="58"/>
              </a:cxn>
              <a:cxn ang="0">
                <a:pos x="32" y="55"/>
              </a:cxn>
              <a:cxn ang="0">
                <a:pos x="25" y="47"/>
              </a:cxn>
              <a:cxn ang="0">
                <a:pos x="29" y="41"/>
              </a:cxn>
              <a:cxn ang="0">
                <a:pos x="42" y="27"/>
              </a:cxn>
              <a:cxn ang="0">
                <a:pos x="39" y="26"/>
              </a:cxn>
              <a:cxn ang="0">
                <a:pos x="33" y="23"/>
              </a:cxn>
              <a:cxn ang="0">
                <a:pos x="30" y="26"/>
              </a:cxn>
              <a:cxn ang="0">
                <a:pos x="22" y="37"/>
              </a:cxn>
              <a:cxn ang="0">
                <a:pos x="19" y="35"/>
              </a:cxn>
              <a:cxn ang="0">
                <a:pos x="10" y="22"/>
              </a:cxn>
              <a:cxn ang="0">
                <a:pos x="10" y="11"/>
              </a:cxn>
              <a:cxn ang="0">
                <a:pos x="9" y="0"/>
              </a:cxn>
              <a:cxn ang="0">
                <a:pos x="7" y="0"/>
              </a:cxn>
              <a:cxn ang="0">
                <a:pos x="0" y="0"/>
              </a:cxn>
              <a:cxn ang="0">
                <a:pos x="0" y="4"/>
              </a:cxn>
              <a:cxn ang="0">
                <a:pos x="3" y="25"/>
              </a:cxn>
              <a:cxn ang="0">
                <a:pos x="3" y="25"/>
              </a:cxn>
            </a:cxnLst>
            <a:rect l="0" t="0" r="r" b="b"/>
            <a:pathLst>
              <a:path w="95" h="122">
                <a:moveTo>
                  <a:pt x="3" y="25"/>
                </a:moveTo>
                <a:lnTo>
                  <a:pt x="6" y="30"/>
                </a:lnTo>
                <a:lnTo>
                  <a:pt x="9" y="37"/>
                </a:lnTo>
                <a:lnTo>
                  <a:pt x="14" y="46"/>
                </a:lnTo>
                <a:lnTo>
                  <a:pt x="20" y="54"/>
                </a:lnTo>
                <a:lnTo>
                  <a:pt x="26" y="63"/>
                </a:lnTo>
                <a:lnTo>
                  <a:pt x="31" y="70"/>
                </a:lnTo>
                <a:lnTo>
                  <a:pt x="35" y="74"/>
                </a:lnTo>
                <a:lnTo>
                  <a:pt x="35" y="74"/>
                </a:lnTo>
                <a:lnTo>
                  <a:pt x="38" y="78"/>
                </a:lnTo>
                <a:lnTo>
                  <a:pt x="45" y="84"/>
                </a:lnTo>
                <a:lnTo>
                  <a:pt x="53" y="91"/>
                </a:lnTo>
                <a:lnTo>
                  <a:pt x="62" y="98"/>
                </a:lnTo>
                <a:lnTo>
                  <a:pt x="71" y="105"/>
                </a:lnTo>
                <a:lnTo>
                  <a:pt x="80" y="111"/>
                </a:lnTo>
                <a:lnTo>
                  <a:pt x="87" y="116"/>
                </a:lnTo>
                <a:lnTo>
                  <a:pt x="92" y="120"/>
                </a:lnTo>
                <a:lnTo>
                  <a:pt x="94" y="121"/>
                </a:lnTo>
                <a:lnTo>
                  <a:pt x="94" y="121"/>
                </a:lnTo>
                <a:lnTo>
                  <a:pt x="91" y="117"/>
                </a:lnTo>
                <a:lnTo>
                  <a:pt x="86" y="111"/>
                </a:lnTo>
                <a:lnTo>
                  <a:pt x="84" y="107"/>
                </a:lnTo>
                <a:lnTo>
                  <a:pt x="84" y="107"/>
                </a:lnTo>
                <a:lnTo>
                  <a:pt x="79" y="103"/>
                </a:lnTo>
                <a:lnTo>
                  <a:pt x="68" y="94"/>
                </a:lnTo>
                <a:lnTo>
                  <a:pt x="57" y="85"/>
                </a:lnTo>
                <a:lnTo>
                  <a:pt x="52" y="81"/>
                </a:lnTo>
                <a:lnTo>
                  <a:pt x="52" y="81"/>
                </a:lnTo>
                <a:lnTo>
                  <a:pt x="55" y="78"/>
                </a:lnTo>
                <a:lnTo>
                  <a:pt x="63" y="70"/>
                </a:lnTo>
                <a:lnTo>
                  <a:pt x="72" y="62"/>
                </a:lnTo>
                <a:lnTo>
                  <a:pt x="80" y="54"/>
                </a:lnTo>
                <a:lnTo>
                  <a:pt x="83" y="51"/>
                </a:lnTo>
                <a:lnTo>
                  <a:pt x="83" y="51"/>
                </a:lnTo>
                <a:lnTo>
                  <a:pt x="78" y="54"/>
                </a:lnTo>
                <a:lnTo>
                  <a:pt x="66" y="61"/>
                </a:lnTo>
                <a:lnTo>
                  <a:pt x="54" y="68"/>
                </a:lnTo>
                <a:lnTo>
                  <a:pt x="49" y="71"/>
                </a:lnTo>
                <a:lnTo>
                  <a:pt x="49" y="71"/>
                </a:lnTo>
                <a:lnTo>
                  <a:pt x="47" y="70"/>
                </a:lnTo>
                <a:lnTo>
                  <a:pt x="44" y="68"/>
                </a:lnTo>
                <a:lnTo>
                  <a:pt x="45" y="64"/>
                </a:lnTo>
                <a:lnTo>
                  <a:pt x="45" y="64"/>
                </a:lnTo>
                <a:lnTo>
                  <a:pt x="54" y="55"/>
                </a:lnTo>
                <a:lnTo>
                  <a:pt x="64" y="47"/>
                </a:lnTo>
                <a:lnTo>
                  <a:pt x="70" y="43"/>
                </a:lnTo>
                <a:lnTo>
                  <a:pt x="70" y="43"/>
                </a:lnTo>
                <a:lnTo>
                  <a:pt x="66" y="42"/>
                </a:lnTo>
                <a:lnTo>
                  <a:pt x="60" y="40"/>
                </a:lnTo>
                <a:lnTo>
                  <a:pt x="56" y="38"/>
                </a:lnTo>
                <a:lnTo>
                  <a:pt x="56" y="38"/>
                </a:lnTo>
                <a:lnTo>
                  <a:pt x="55" y="42"/>
                </a:lnTo>
                <a:lnTo>
                  <a:pt x="53" y="48"/>
                </a:lnTo>
                <a:lnTo>
                  <a:pt x="49" y="53"/>
                </a:lnTo>
                <a:lnTo>
                  <a:pt x="49" y="53"/>
                </a:lnTo>
                <a:lnTo>
                  <a:pt x="43" y="56"/>
                </a:lnTo>
                <a:lnTo>
                  <a:pt x="38" y="58"/>
                </a:lnTo>
                <a:lnTo>
                  <a:pt x="35" y="58"/>
                </a:lnTo>
                <a:lnTo>
                  <a:pt x="35" y="58"/>
                </a:lnTo>
                <a:lnTo>
                  <a:pt x="32" y="55"/>
                </a:lnTo>
                <a:lnTo>
                  <a:pt x="27" y="50"/>
                </a:lnTo>
                <a:lnTo>
                  <a:pt x="25" y="47"/>
                </a:lnTo>
                <a:lnTo>
                  <a:pt x="25" y="47"/>
                </a:lnTo>
                <a:lnTo>
                  <a:pt x="29" y="41"/>
                </a:lnTo>
                <a:lnTo>
                  <a:pt x="37" y="32"/>
                </a:lnTo>
                <a:lnTo>
                  <a:pt x="42" y="27"/>
                </a:lnTo>
                <a:lnTo>
                  <a:pt x="42" y="27"/>
                </a:lnTo>
                <a:lnTo>
                  <a:pt x="39" y="26"/>
                </a:lnTo>
                <a:lnTo>
                  <a:pt x="35" y="24"/>
                </a:lnTo>
                <a:lnTo>
                  <a:pt x="33" y="23"/>
                </a:lnTo>
                <a:lnTo>
                  <a:pt x="33" y="23"/>
                </a:lnTo>
                <a:lnTo>
                  <a:pt x="30" y="26"/>
                </a:lnTo>
                <a:lnTo>
                  <a:pt x="25" y="33"/>
                </a:lnTo>
                <a:lnTo>
                  <a:pt x="22" y="37"/>
                </a:lnTo>
                <a:lnTo>
                  <a:pt x="22" y="37"/>
                </a:lnTo>
                <a:lnTo>
                  <a:pt x="19" y="35"/>
                </a:lnTo>
                <a:lnTo>
                  <a:pt x="13" y="30"/>
                </a:lnTo>
                <a:lnTo>
                  <a:pt x="10" y="22"/>
                </a:lnTo>
                <a:lnTo>
                  <a:pt x="10" y="22"/>
                </a:lnTo>
                <a:lnTo>
                  <a:pt x="10" y="11"/>
                </a:lnTo>
                <a:lnTo>
                  <a:pt x="9" y="3"/>
                </a:lnTo>
                <a:lnTo>
                  <a:pt x="9" y="0"/>
                </a:lnTo>
                <a:lnTo>
                  <a:pt x="9" y="0"/>
                </a:lnTo>
                <a:lnTo>
                  <a:pt x="7" y="0"/>
                </a:lnTo>
                <a:lnTo>
                  <a:pt x="3" y="0"/>
                </a:lnTo>
                <a:lnTo>
                  <a:pt x="0" y="0"/>
                </a:lnTo>
                <a:lnTo>
                  <a:pt x="0" y="0"/>
                </a:lnTo>
                <a:lnTo>
                  <a:pt x="0" y="4"/>
                </a:lnTo>
                <a:lnTo>
                  <a:pt x="1" y="14"/>
                </a:lnTo>
                <a:lnTo>
                  <a:pt x="3" y="25"/>
                </a:lnTo>
                <a:lnTo>
                  <a:pt x="3" y="25"/>
                </a:lnTo>
                <a:lnTo>
                  <a:pt x="3" y="25"/>
                </a:lnTo>
              </a:path>
            </a:pathLst>
          </a:custGeom>
          <a:solidFill>
            <a:srgbClr val="715EFD"/>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76" name="Freeform 80"/>
          <p:cNvSpPr>
            <a:spLocks/>
          </p:cNvSpPr>
          <p:nvPr/>
        </p:nvSpPr>
        <p:spPr bwMode="auto">
          <a:xfrm>
            <a:off x="6076950" y="2076451"/>
            <a:ext cx="274638" cy="206375"/>
          </a:xfrm>
          <a:custGeom>
            <a:avLst/>
            <a:gdLst/>
            <a:ahLst/>
            <a:cxnLst>
              <a:cxn ang="0">
                <a:pos x="0" y="75"/>
              </a:cxn>
              <a:cxn ang="0">
                <a:pos x="0" y="87"/>
              </a:cxn>
              <a:cxn ang="0">
                <a:pos x="1" y="98"/>
              </a:cxn>
              <a:cxn ang="0">
                <a:pos x="3" y="109"/>
              </a:cxn>
              <a:cxn ang="0">
                <a:pos x="3" y="109"/>
              </a:cxn>
              <a:cxn ang="0">
                <a:pos x="6" y="101"/>
              </a:cxn>
              <a:cxn ang="0">
                <a:pos x="10" y="93"/>
              </a:cxn>
              <a:cxn ang="0">
                <a:pos x="14" y="86"/>
              </a:cxn>
              <a:cxn ang="0">
                <a:pos x="18" y="80"/>
              </a:cxn>
              <a:cxn ang="0">
                <a:pos x="22" y="74"/>
              </a:cxn>
              <a:cxn ang="0">
                <a:pos x="26" y="68"/>
              </a:cxn>
              <a:cxn ang="0">
                <a:pos x="31" y="63"/>
              </a:cxn>
              <a:cxn ang="0">
                <a:pos x="35" y="58"/>
              </a:cxn>
              <a:cxn ang="0">
                <a:pos x="40" y="53"/>
              </a:cxn>
              <a:cxn ang="0">
                <a:pos x="45" y="49"/>
              </a:cxn>
              <a:cxn ang="0">
                <a:pos x="49" y="45"/>
              </a:cxn>
              <a:cxn ang="0">
                <a:pos x="54" y="41"/>
              </a:cxn>
              <a:cxn ang="0">
                <a:pos x="60" y="37"/>
              </a:cxn>
              <a:cxn ang="0">
                <a:pos x="65" y="34"/>
              </a:cxn>
              <a:cxn ang="0">
                <a:pos x="71" y="31"/>
              </a:cxn>
              <a:cxn ang="0">
                <a:pos x="76" y="28"/>
              </a:cxn>
              <a:cxn ang="0">
                <a:pos x="82" y="25"/>
              </a:cxn>
              <a:cxn ang="0">
                <a:pos x="88" y="22"/>
              </a:cxn>
              <a:cxn ang="0">
                <a:pos x="95" y="20"/>
              </a:cxn>
              <a:cxn ang="0">
                <a:pos x="101" y="17"/>
              </a:cxn>
              <a:cxn ang="0">
                <a:pos x="108" y="15"/>
              </a:cxn>
              <a:cxn ang="0">
                <a:pos x="115" y="13"/>
              </a:cxn>
              <a:cxn ang="0">
                <a:pos x="123" y="10"/>
              </a:cxn>
              <a:cxn ang="0">
                <a:pos x="130" y="8"/>
              </a:cxn>
              <a:cxn ang="0">
                <a:pos x="138" y="6"/>
              </a:cxn>
              <a:cxn ang="0">
                <a:pos x="146" y="3"/>
              </a:cxn>
              <a:cxn ang="0">
                <a:pos x="146" y="3"/>
              </a:cxn>
              <a:cxn ang="0">
                <a:pos x="138" y="2"/>
              </a:cxn>
              <a:cxn ang="0">
                <a:pos x="130" y="1"/>
              </a:cxn>
              <a:cxn ang="0">
                <a:pos x="122" y="1"/>
              </a:cxn>
              <a:cxn ang="0">
                <a:pos x="115" y="0"/>
              </a:cxn>
              <a:cxn ang="0">
                <a:pos x="107" y="0"/>
              </a:cxn>
              <a:cxn ang="0">
                <a:pos x="100" y="1"/>
              </a:cxn>
              <a:cxn ang="0">
                <a:pos x="94" y="2"/>
              </a:cxn>
              <a:cxn ang="0">
                <a:pos x="87" y="3"/>
              </a:cxn>
              <a:cxn ang="0">
                <a:pos x="80" y="4"/>
              </a:cxn>
              <a:cxn ang="0">
                <a:pos x="74" y="6"/>
              </a:cxn>
              <a:cxn ang="0">
                <a:pos x="68" y="8"/>
              </a:cxn>
              <a:cxn ang="0">
                <a:pos x="62" y="10"/>
              </a:cxn>
              <a:cxn ang="0">
                <a:pos x="57" y="13"/>
              </a:cxn>
              <a:cxn ang="0">
                <a:pos x="51" y="16"/>
              </a:cxn>
              <a:cxn ang="0">
                <a:pos x="46" y="20"/>
              </a:cxn>
              <a:cxn ang="0">
                <a:pos x="41" y="23"/>
              </a:cxn>
              <a:cxn ang="0">
                <a:pos x="35" y="28"/>
              </a:cxn>
              <a:cxn ang="0">
                <a:pos x="31" y="32"/>
              </a:cxn>
              <a:cxn ang="0">
                <a:pos x="26" y="37"/>
              </a:cxn>
              <a:cxn ang="0">
                <a:pos x="21" y="42"/>
              </a:cxn>
              <a:cxn ang="0">
                <a:pos x="17" y="48"/>
              </a:cxn>
              <a:cxn ang="0">
                <a:pos x="12" y="54"/>
              </a:cxn>
              <a:cxn ang="0">
                <a:pos x="8" y="61"/>
              </a:cxn>
              <a:cxn ang="0">
                <a:pos x="4" y="68"/>
              </a:cxn>
              <a:cxn ang="0">
                <a:pos x="0" y="75"/>
              </a:cxn>
              <a:cxn ang="0">
                <a:pos x="0" y="75"/>
              </a:cxn>
              <a:cxn ang="0">
                <a:pos x="0" y="75"/>
              </a:cxn>
            </a:cxnLst>
            <a:rect l="0" t="0" r="r" b="b"/>
            <a:pathLst>
              <a:path w="147" h="110">
                <a:moveTo>
                  <a:pt x="0" y="75"/>
                </a:moveTo>
                <a:lnTo>
                  <a:pt x="0" y="87"/>
                </a:lnTo>
                <a:lnTo>
                  <a:pt x="1" y="98"/>
                </a:lnTo>
                <a:lnTo>
                  <a:pt x="3" y="109"/>
                </a:lnTo>
                <a:lnTo>
                  <a:pt x="3" y="109"/>
                </a:lnTo>
                <a:lnTo>
                  <a:pt x="6" y="101"/>
                </a:lnTo>
                <a:lnTo>
                  <a:pt x="10" y="93"/>
                </a:lnTo>
                <a:lnTo>
                  <a:pt x="14" y="86"/>
                </a:lnTo>
                <a:lnTo>
                  <a:pt x="18" y="80"/>
                </a:lnTo>
                <a:lnTo>
                  <a:pt x="22" y="74"/>
                </a:lnTo>
                <a:lnTo>
                  <a:pt x="26" y="68"/>
                </a:lnTo>
                <a:lnTo>
                  <a:pt x="31" y="63"/>
                </a:lnTo>
                <a:lnTo>
                  <a:pt x="35" y="58"/>
                </a:lnTo>
                <a:lnTo>
                  <a:pt x="40" y="53"/>
                </a:lnTo>
                <a:lnTo>
                  <a:pt x="45" y="49"/>
                </a:lnTo>
                <a:lnTo>
                  <a:pt x="49" y="45"/>
                </a:lnTo>
                <a:lnTo>
                  <a:pt x="54" y="41"/>
                </a:lnTo>
                <a:lnTo>
                  <a:pt x="60" y="37"/>
                </a:lnTo>
                <a:lnTo>
                  <a:pt x="65" y="34"/>
                </a:lnTo>
                <a:lnTo>
                  <a:pt x="71" y="31"/>
                </a:lnTo>
                <a:lnTo>
                  <a:pt x="76" y="28"/>
                </a:lnTo>
                <a:lnTo>
                  <a:pt x="82" y="25"/>
                </a:lnTo>
                <a:lnTo>
                  <a:pt x="88" y="22"/>
                </a:lnTo>
                <a:lnTo>
                  <a:pt x="95" y="20"/>
                </a:lnTo>
                <a:lnTo>
                  <a:pt x="101" y="17"/>
                </a:lnTo>
                <a:lnTo>
                  <a:pt x="108" y="15"/>
                </a:lnTo>
                <a:lnTo>
                  <a:pt x="115" y="13"/>
                </a:lnTo>
                <a:lnTo>
                  <a:pt x="123" y="10"/>
                </a:lnTo>
                <a:lnTo>
                  <a:pt x="130" y="8"/>
                </a:lnTo>
                <a:lnTo>
                  <a:pt x="138" y="6"/>
                </a:lnTo>
                <a:lnTo>
                  <a:pt x="146" y="3"/>
                </a:lnTo>
                <a:lnTo>
                  <a:pt x="146" y="3"/>
                </a:lnTo>
                <a:lnTo>
                  <a:pt x="138" y="2"/>
                </a:lnTo>
                <a:lnTo>
                  <a:pt x="130" y="1"/>
                </a:lnTo>
                <a:lnTo>
                  <a:pt x="122" y="1"/>
                </a:lnTo>
                <a:lnTo>
                  <a:pt x="115" y="0"/>
                </a:lnTo>
                <a:lnTo>
                  <a:pt x="107" y="0"/>
                </a:lnTo>
                <a:lnTo>
                  <a:pt x="100" y="1"/>
                </a:lnTo>
                <a:lnTo>
                  <a:pt x="94" y="2"/>
                </a:lnTo>
                <a:lnTo>
                  <a:pt x="87" y="3"/>
                </a:lnTo>
                <a:lnTo>
                  <a:pt x="80" y="4"/>
                </a:lnTo>
                <a:lnTo>
                  <a:pt x="74" y="6"/>
                </a:lnTo>
                <a:lnTo>
                  <a:pt x="68" y="8"/>
                </a:lnTo>
                <a:lnTo>
                  <a:pt x="62" y="10"/>
                </a:lnTo>
                <a:lnTo>
                  <a:pt x="57" y="13"/>
                </a:lnTo>
                <a:lnTo>
                  <a:pt x="51" y="16"/>
                </a:lnTo>
                <a:lnTo>
                  <a:pt x="46" y="20"/>
                </a:lnTo>
                <a:lnTo>
                  <a:pt x="41" y="23"/>
                </a:lnTo>
                <a:lnTo>
                  <a:pt x="35" y="28"/>
                </a:lnTo>
                <a:lnTo>
                  <a:pt x="31" y="32"/>
                </a:lnTo>
                <a:lnTo>
                  <a:pt x="26" y="37"/>
                </a:lnTo>
                <a:lnTo>
                  <a:pt x="21" y="42"/>
                </a:lnTo>
                <a:lnTo>
                  <a:pt x="17" y="48"/>
                </a:lnTo>
                <a:lnTo>
                  <a:pt x="12" y="54"/>
                </a:lnTo>
                <a:lnTo>
                  <a:pt x="8" y="61"/>
                </a:lnTo>
                <a:lnTo>
                  <a:pt x="4" y="68"/>
                </a:lnTo>
                <a:lnTo>
                  <a:pt x="0" y="75"/>
                </a:lnTo>
                <a:lnTo>
                  <a:pt x="0" y="75"/>
                </a:lnTo>
                <a:lnTo>
                  <a:pt x="0" y="75"/>
                </a:lnTo>
              </a:path>
            </a:pathLst>
          </a:custGeom>
          <a:solidFill>
            <a:srgbClr val="66E0FF"/>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77" name="Freeform 81"/>
          <p:cNvSpPr>
            <a:spLocks/>
          </p:cNvSpPr>
          <p:nvPr/>
        </p:nvSpPr>
        <p:spPr bwMode="auto">
          <a:xfrm>
            <a:off x="6002339" y="2214563"/>
            <a:ext cx="90487" cy="379412"/>
          </a:xfrm>
          <a:custGeom>
            <a:avLst/>
            <a:gdLst/>
            <a:ahLst/>
            <a:cxnLst>
              <a:cxn ang="0">
                <a:pos x="21" y="133"/>
              </a:cxn>
              <a:cxn ang="0">
                <a:pos x="26" y="150"/>
              </a:cxn>
              <a:cxn ang="0">
                <a:pos x="25" y="161"/>
              </a:cxn>
              <a:cxn ang="0">
                <a:pos x="20" y="171"/>
              </a:cxn>
              <a:cxn ang="0">
                <a:pos x="10" y="183"/>
              </a:cxn>
              <a:cxn ang="0">
                <a:pos x="3" y="190"/>
              </a:cxn>
              <a:cxn ang="0">
                <a:pos x="14" y="198"/>
              </a:cxn>
              <a:cxn ang="0">
                <a:pos x="24" y="201"/>
              </a:cxn>
              <a:cxn ang="0">
                <a:pos x="35" y="198"/>
              </a:cxn>
              <a:cxn ang="0">
                <a:pos x="48" y="186"/>
              </a:cxn>
              <a:cxn ang="0">
                <a:pos x="46" y="179"/>
              </a:cxn>
              <a:cxn ang="0">
                <a:pos x="43" y="165"/>
              </a:cxn>
              <a:cxn ang="0">
                <a:pos x="40" y="151"/>
              </a:cxn>
              <a:cxn ang="0">
                <a:pos x="38" y="136"/>
              </a:cxn>
              <a:cxn ang="0">
                <a:pos x="35" y="121"/>
              </a:cxn>
              <a:cxn ang="0">
                <a:pos x="32" y="106"/>
              </a:cxn>
              <a:cxn ang="0">
                <a:pos x="30" y="90"/>
              </a:cxn>
              <a:cxn ang="0">
                <a:pos x="27" y="75"/>
              </a:cxn>
              <a:cxn ang="0">
                <a:pos x="23" y="61"/>
              </a:cxn>
              <a:cxn ang="0">
                <a:pos x="19" y="46"/>
              </a:cxn>
              <a:cxn ang="0">
                <a:pos x="15" y="32"/>
              </a:cxn>
              <a:cxn ang="0">
                <a:pos x="10" y="19"/>
              </a:cxn>
              <a:cxn ang="0">
                <a:pos x="4" y="6"/>
              </a:cxn>
              <a:cxn ang="0">
                <a:pos x="0" y="0"/>
              </a:cxn>
              <a:cxn ang="0">
                <a:pos x="1" y="4"/>
              </a:cxn>
              <a:cxn ang="0">
                <a:pos x="2" y="16"/>
              </a:cxn>
              <a:cxn ang="0">
                <a:pos x="4" y="33"/>
              </a:cxn>
              <a:cxn ang="0">
                <a:pos x="6" y="53"/>
              </a:cxn>
              <a:cxn ang="0">
                <a:pos x="8" y="74"/>
              </a:cxn>
              <a:cxn ang="0">
                <a:pos x="11" y="94"/>
              </a:cxn>
              <a:cxn ang="0">
                <a:pos x="14" y="111"/>
              </a:cxn>
              <a:cxn ang="0">
                <a:pos x="17" y="123"/>
              </a:cxn>
              <a:cxn ang="0">
                <a:pos x="17" y="123"/>
              </a:cxn>
            </a:cxnLst>
            <a:rect l="0" t="0" r="r" b="b"/>
            <a:pathLst>
              <a:path w="49" h="202">
                <a:moveTo>
                  <a:pt x="17" y="123"/>
                </a:moveTo>
                <a:lnTo>
                  <a:pt x="21" y="133"/>
                </a:lnTo>
                <a:lnTo>
                  <a:pt x="24" y="142"/>
                </a:lnTo>
                <a:lnTo>
                  <a:pt x="26" y="150"/>
                </a:lnTo>
                <a:lnTo>
                  <a:pt x="26" y="156"/>
                </a:lnTo>
                <a:lnTo>
                  <a:pt x="25" y="161"/>
                </a:lnTo>
                <a:lnTo>
                  <a:pt x="23" y="166"/>
                </a:lnTo>
                <a:lnTo>
                  <a:pt x="20" y="171"/>
                </a:lnTo>
                <a:lnTo>
                  <a:pt x="15" y="177"/>
                </a:lnTo>
                <a:lnTo>
                  <a:pt x="10" y="183"/>
                </a:lnTo>
                <a:lnTo>
                  <a:pt x="3" y="190"/>
                </a:lnTo>
                <a:lnTo>
                  <a:pt x="3" y="190"/>
                </a:lnTo>
                <a:lnTo>
                  <a:pt x="8" y="194"/>
                </a:lnTo>
                <a:lnTo>
                  <a:pt x="14" y="198"/>
                </a:lnTo>
                <a:lnTo>
                  <a:pt x="19" y="200"/>
                </a:lnTo>
                <a:lnTo>
                  <a:pt x="24" y="201"/>
                </a:lnTo>
                <a:lnTo>
                  <a:pt x="29" y="201"/>
                </a:lnTo>
                <a:lnTo>
                  <a:pt x="35" y="198"/>
                </a:lnTo>
                <a:lnTo>
                  <a:pt x="41" y="194"/>
                </a:lnTo>
                <a:lnTo>
                  <a:pt x="48" y="186"/>
                </a:lnTo>
                <a:lnTo>
                  <a:pt x="48" y="186"/>
                </a:lnTo>
                <a:lnTo>
                  <a:pt x="46" y="179"/>
                </a:lnTo>
                <a:lnTo>
                  <a:pt x="45" y="172"/>
                </a:lnTo>
                <a:lnTo>
                  <a:pt x="43" y="165"/>
                </a:lnTo>
                <a:lnTo>
                  <a:pt x="42" y="158"/>
                </a:lnTo>
                <a:lnTo>
                  <a:pt x="40" y="151"/>
                </a:lnTo>
                <a:lnTo>
                  <a:pt x="39" y="143"/>
                </a:lnTo>
                <a:lnTo>
                  <a:pt x="38" y="136"/>
                </a:lnTo>
                <a:lnTo>
                  <a:pt x="36" y="128"/>
                </a:lnTo>
                <a:lnTo>
                  <a:pt x="35" y="121"/>
                </a:lnTo>
                <a:lnTo>
                  <a:pt x="34" y="113"/>
                </a:lnTo>
                <a:lnTo>
                  <a:pt x="32" y="106"/>
                </a:lnTo>
                <a:lnTo>
                  <a:pt x="31" y="98"/>
                </a:lnTo>
                <a:lnTo>
                  <a:pt x="30" y="90"/>
                </a:lnTo>
                <a:lnTo>
                  <a:pt x="28" y="83"/>
                </a:lnTo>
                <a:lnTo>
                  <a:pt x="27" y="75"/>
                </a:lnTo>
                <a:lnTo>
                  <a:pt x="25" y="68"/>
                </a:lnTo>
                <a:lnTo>
                  <a:pt x="23" y="61"/>
                </a:lnTo>
                <a:lnTo>
                  <a:pt x="21" y="53"/>
                </a:lnTo>
                <a:lnTo>
                  <a:pt x="19" y="46"/>
                </a:lnTo>
                <a:lnTo>
                  <a:pt x="17" y="39"/>
                </a:lnTo>
                <a:lnTo>
                  <a:pt x="15" y="32"/>
                </a:lnTo>
                <a:lnTo>
                  <a:pt x="12" y="25"/>
                </a:lnTo>
                <a:lnTo>
                  <a:pt x="10" y="19"/>
                </a:lnTo>
                <a:lnTo>
                  <a:pt x="7" y="12"/>
                </a:lnTo>
                <a:lnTo>
                  <a:pt x="4" y="6"/>
                </a:lnTo>
                <a:lnTo>
                  <a:pt x="0" y="0"/>
                </a:lnTo>
                <a:lnTo>
                  <a:pt x="0" y="0"/>
                </a:lnTo>
                <a:lnTo>
                  <a:pt x="0" y="1"/>
                </a:lnTo>
                <a:lnTo>
                  <a:pt x="1" y="4"/>
                </a:lnTo>
                <a:lnTo>
                  <a:pt x="1" y="10"/>
                </a:lnTo>
                <a:lnTo>
                  <a:pt x="2" y="16"/>
                </a:lnTo>
                <a:lnTo>
                  <a:pt x="3" y="24"/>
                </a:lnTo>
                <a:lnTo>
                  <a:pt x="4" y="33"/>
                </a:lnTo>
                <a:lnTo>
                  <a:pt x="5" y="43"/>
                </a:lnTo>
                <a:lnTo>
                  <a:pt x="6" y="53"/>
                </a:lnTo>
                <a:lnTo>
                  <a:pt x="7" y="64"/>
                </a:lnTo>
                <a:lnTo>
                  <a:pt x="8" y="74"/>
                </a:lnTo>
                <a:lnTo>
                  <a:pt x="10" y="85"/>
                </a:lnTo>
                <a:lnTo>
                  <a:pt x="11" y="94"/>
                </a:lnTo>
                <a:lnTo>
                  <a:pt x="13" y="103"/>
                </a:lnTo>
                <a:lnTo>
                  <a:pt x="14" y="111"/>
                </a:lnTo>
                <a:lnTo>
                  <a:pt x="16" y="118"/>
                </a:lnTo>
                <a:lnTo>
                  <a:pt x="17" y="123"/>
                </a:lnTo>
                <a:lnTo>
                  <a:pt x="17" y="123"/>
                </a:lnTo>
                <a:lnTo>
                  <a:pt x="17" y="123"/>
                </a:lnTo>
              </a:path>
            </a:pathLst>
          </a:custGeom>
          <a:solidFill>
            <a:srgbClr val="66E0FF"/>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78" name="Freeform 82"/>
          <p:cNvSpPr>
            <a:spLocks/>
          </p:cNvSpPr>
          <p:nvPr/>
        </p:nvSpPr>
        <p:spPr bwMode="auto">
          <a:xfrm>
            <a:off x="6176964" y="3144838"/>
            <a:ext cx="73025" cy="412750"/>
          </a:xfrm>
          <a:custGeom>
            <a:avLst/>
            <a:gdLst/>
            <a:ahLst/>
            <a:cxnLst>
              <a:cxn ang="0">
                <a:pos x="22" y="219"/>
              </a:cxn>
              <a:cxn ang="0">
                <a:pos x="38" y="219"/>
              </a:cxn>
              <a:cxn ang="0">
                <a:pos x="38" y="218"/>
              </a:cxn>
              <a:cxn ang="0">
                <a:pos x="38" y="213"/>
              </a:cxn>
              <a:cxn ang="0">
                <a:pos x="37" y="202"/>
              </a:cxn>
              <a:cxn ang="0">
                <a:pos x="37" y="188"/>
              </a:cxn>
              <a:cxn ang="0">
                <a:pos x="36" y="170"/>
              </a:cxn>
              <a:cxn ang="0">
                <a:pos x="35" y="150"/>
              </a:cxn>
              <a:cxn ang="0">
                <a:pos x="34" y="128"/>
              </a:cxn>
              <a:cxn ang="0">
                <a:pos x="32" y="106"/>
              </a:cxn>
              <a:cxn ang="0">
                <a:pos x="31" y="84"/>
              </a:cxn>
              <a:cxn ang="0">
                <a:pos x="30" y="64"/>
              </a:cxn>
              <a:cxn ang="0">
                <a:pos x="29" y="45"/>
              </a:cxn>
              <a:cxn ang="0">
                <a:pos x="28" y="28"/>
              </a:cxn>
              <a:cxn ang="0">
                <a:pos x="28" y="16"/>
              </a:cxn>
              <a:cxn ang="0">
                <a:pos x="27" y="8"/>
              </a:cxn>
              <a:cxn ang="0">
                <a:pos x="27" y="5"/>
              </a:cxn>
              <a:cxn ang="0">
                <a:pos x="20" y="3"/>
              </a:cxn>
              <a:cxn ang="0">
                <a:pos x="0" y="0"/>
              </a:cxn>
              <a:cxn ang="0">
                <a:pos x="0" y="1"/>
              </a:cxn>
              <a:cxn ang="0">
                <a:pos x="0" y="6"/>
              </a:cxn>
              <a:cxn ang="0">
                <a:pos x="1" y="16"/>
              </a:cxn>
              <a:cxn ang="0">
                <a:pos x="2" y="30"/>
              </a:cxn>
              <a:cxn ang="0">
                <a:pos x="3" y="47"/>
              </a:cxn>
              <a:cxn ang="0">
                <a:pos x="5" y="67"/>
              </a:cxn>
              <a:cxn ang="0">
                <a:pos x="6" y="88"/>
              </a:cxn>
              <a:cxn ang="0">
                <a:pos x="8" y="110"/>
              </a:cxn>
              <a:cxn ang="0">
                <a:pos x="9" y="131"/>
              </a:cxn>
              <a:cxn ang="0">
                <a:pos x="11" y="152"/>
              </a:cxn>
              <a:cxn ang="0">
                <a:pos x="12" y="172"/>
              </a:cxn>
              <a:cxn ang="0">
                <a:pos x="14" y="189"/>
              </a:cxn>
              <a:cxn ang="0">
                <a:pos x="15" y="203"/>
              </a:cxn>
              <a:cxn ang="0">
                <a:pos x="15" y="213"/>
              </a:cxn>
              <a:cxn ang="0">
                <a:pos x="16" y="218"/>
              </a:cxn>
              <a:cxn ang="0">
                <a:pos x="16" y="219"/>
              </a:cxn>
            </a:cxnLst>
            <a:rect l="0" t="0" r="r" b="b"/>
            <a:pathLst>
              <a:path w="39" h="220">
                <a:moveTo>
                  <a:pt x="16" y="219"/>
                </a:moveTo>
                <a:lnTo>
                  <a:pt x="22" y="219"/>
                </a:lnTo>
                <a:lnTo>
                  <a:pt x="32" y="219"/>
                </a:lnTo>
                <a:lnTo>
                  <a:pt x="38" y="219"/>
                </a:lnTo>
                <a:lnTo>
                  <a:pt x="38" y="219"/>
                </a:lnTo>
                <a:lnTo>
                  <a:pt x="38" y="218"/>
                </a:lnTo>
                <a:lnTo>
                  <a:pt x="38" y="216"/>
                </a:lnTo>
                <a:lnTo>
                  <a:pt x="38" y="213"/>
                </a:lnTo>
                <a:lnTo>
                  <a:pt x="38" y="208"/>
                </a:lnTo>
                <a:lnTo>
                  <a:pt x="37" y="202"/>
                </a:lnTo>
                <a:lnTo>
                  <a:pt x="37" y="195"/>
                </a:lnTo>
                <a:lnTo>
                  <a:pt x="37" y="188"/>
                </a:lnTo>
                <a:lnTo>
                  <a:pt x="36" y="179"/>
                </a:lnTo>
                <a:lnTo>
                  <a:pt x="36" y="170"/>
                </a:lnTo>
                <a:lnTo>
                  <a:pt x="35" y="160"/>
                </a:lnTo>
                <a:lnTo>
                  <a:pt x="35" y="150"/>
                </a:lnTo>
                <a:lnTo>
                  <a:pt x="34" y="139"/>
                </a:lnTo>
                <a:lnTo>
                  <a:pt x="34" y="128"/>
                </a:lnTo>
                <a:lnTo>
                  <a:pt x="33" y="117"/>
                </a:lnTo>
                <a:lnTo>
                  <a:pt x="32" y="106"/>
                </a:lnTo>
                <a:lnTo>
                  <a:pt x="32" y="95"/>
                </a:lnTo>
                <a:lnTo>
                  <a:pt x="31" y="84"/>
                </a:lnTo>
                <a:lnTo>
                  <a:pt x="31" y="74"/>
                </a:lnTo>
                <a:lnTo>
                  <a:pt x="30" y="64"/>
                </a:lnTo>
                <a:lnTo>
                  <a:pt x="30" y="54"/>
                </a:lnTo>
                <a:lnTo>
                  <a:pt x="29" y="45"/>
                </a:lnTo>
                <a:lnTo>
                  <a:pt x="29" y="36"/>
                </a:lnTo>
                <a:lnTo>
                  <a:pt x="28" y="28"/>
                </a:lnTo>
                <a:lnTo>
                  <a:pt x="28" y="22"/>
                </a:lnTo>
                <a:lnTo>
                  <a:pt x="28" y="16"/>
                </a:lnTo>
                <a:lnTo>
                  <a:pt x="28" y="11"/>
                </a:lnTo>
                <a:lnTo>
                  <a:pt x="27" y="8"/>
                </a:lnTo>
                <a:lnTo>
                  <a:pt x="27" y="5"/>
                </a:lnTo>
                <a:lnTo>
                  <a:pt x="27" y="5"/>
                </a:lnTo>
                <a:lnTo>
                  <a:pt x="27" y="5"/>
                </a:lnTo>
                <a:lnTo>
                  <a:pt x="20" y="3"/>
                </a:lnTo>
                <a:lnTo>
                  <a:pt x="7" y="1"/>
                </a:lnTo>
                <a:lnTo>
                  <a:pt x="0" y="0"/>
                </a:lnTo>
                <a:lnTo>
                  <a:pt x="0" y="0"/>
                </a:lnTo>
                <a:lnTo>
                  <a:pt x="0" y="1"/>
                </a:lnTo>
                <a:lnTo>
                  <a:pt x="0" y="3"/>
                </a:lnTo>
                <a:lnTo>
                  <a:pt x="0" y="6"/>
                </a:lnTo>
                <a:lnTo>
                  <a:pt x="1" y="11"/>
                </a:lnTo>
                <a:lnTo>
                  <a:pt x="1" y="16"/>
                </a:lnTo>
                <a:lnTo>
                  <a:pt x="2" y="23"/>
                </a:lnTo>
                <a:lnTo>
                  <a:pt x="2" y="30"/>
                </a:lnTo>
                <a:lnTo>
                  <a:pt x="3" y="38"/>
                </a:lnTo>
                <a:lnTo>
                  <a:pt x="3" y="47"/>
                </a:lnTo>
                <a:lnTo>
                  <a:pt x="4" y="57"/>
                </a:lnTo>
                <a:lnTo>
                  <a:pt x="5" y="67"/>
                </a:lnTo>
                <a:lnTo>
                  <a:pt x="5" y="77"/>
                </a:lnTo>
                <a:lnTo>
                  <a:pt x="6" y="88"/>
                </a:lnTo>
                <a:lnTo>
                  <a:pt x="7" y="99"/>
                </a:lnTo>
                <a:lnTo>
                  <a:pt x="8" y="110"/>
                </a:lnTo>
                <a:lnTo>
                  <a:pt x="9" y="121"/>
                </a:lnTo>
                <a:lnTo>
                  <a:pt x="9" y="131"/>
                </a:lnTo>
                <a:lnTo>
                  <a:pt x="10" y="142"/>
                </a:lnTo>
                <a:lnTo>
                  <a:pt x="11" y="152"/>
                </a:lnTo>
                <a:lnTo>
                  <a:pt x="12" y="162"/>
                </a:lnTo>
                <a:lnTo>
                  <a:pt x="12" y="172"/>
                </a:lnTo>
                <a:lnTo>
                  <a:pt x="13" y="181"/>
                </a:lnTo>
                <a:lnTo>
                  <a:pt x="14" y="189"/>
                </a:lnTo>
                <a:lnTo>
                  <a:pt x="14" y="196"/>
                </a:lnTo>
                <a:lnTo>
                  <a:pt x="15" y="203"/>
                </a:lnTo>
                <a:lnTo>
                  <a:pt x="15" y="208"/>
                </a:lnTo>
                <a:lnTo>
                  <a:pt x="15" y="213"/>
                </a:lnTo>
                <a:lnTo>
                  <a:pt x="16" y="216"/>
                </a:lnTo>
                <a:lnTo>
                  <a:pt x="16" y="218"/>
                </a:lnTo>
                <a:lnTo>
                  <a:pt x="16" y="219"/>
                </a:lnTo>
                <a:lnTo>
                  <a:pt x="16" y="219"/>
                </a:lnTo>
                <a:lnTo>
                  <a:pt x="16" y="219"/>
                </a:lnTo>
              </a:path>
            </a:pathLst>
          </a:custGeom>
          <a:solidFill>
            <a:srgbClr val="66E0FF"/>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79" name="Freeform 83"/>
          <p:cNvSpPr>
            <a:spLocks/>
          </p:cNvSpPr>
          <p:nvPr/>
        </p:nvSpPr>
        <p:spPr bwMode="auto">
          <a:xfrm>
            <a:off x="6216651" y="3640138"/>
            <a:ext cx="136525" cy="152400"/>
          </a:xfrm>
          <a:custGeom>
            <a:avLst/>
            <a:gdLst/>
            <a:ahLst/>
            <a:cxnLst>
              <a:cxn ang="0">
                <a:pos x="0" y="59"/>
              </a:cxn>
              <a:cxn ang="0">
                <a:pos x="6" y="65"/>
              </a:cxn>
              <a:cxn ang="0">
                <a:pos x="17" y="76"/>
              </a:cxn>
              <a:cxn ang="0">
                <a:pos x="23" y="81"/>
              </a:cxn>
              <a:cxn ang="0">
                <a:pos x="23" y="81"/>
              </a:cxn>
              <a:cxn ang="0">
                <a:pos x="22" y="77"/>
              </a:cxn>
              <a:cxn ang="0">
                <a:pos x="21" y="65"/>
              </a:cxn>
              <a:cxn ang="0">
                <a:pos x="19" y="52"/>
              </a:cxn>
              <a:cxn ang="0">
                <a:pos x="18" y="41"/>
              </a:cxn>
              <a:cxn ang="0">
                <a:pos x="17" y="36"/>
              </a:cxn>
              <a:cxn ang="0">
                <a:pos x="17" y="36"/>
              </a:cxn>
              <a:cxn ang="0">
                <a:pos x="21" y="41"/>
              </a:cxn>
              <a:cxn ang="0">
                <a:pos x="29" y="52"/>
              </a:cxn>
              <a:cxn ang="0">
                <a:pos x="39" y="64"/>
              </a:cxn>
              <a:cxn ang="0">
                <a:pos x="39" y="64"/>
              </a:cxn>
              <a:cxn ang="0">
                <a:pos x="48" y="69"/>
              </a:cxn>
              <a:cxn ang="0">
                <a:pos x="59" y="75"/>
              </a:cxn>
              <a:cxn ang="0">
                <a:pos x="68" y="79"/>
              </a:cxn>
              <a:cxn ang="0">
                <a:pos x="72" y="80"/>
              </a:cxn>
              <a:cxn ang="0">
                <a:pos x="72" y="80"/>
              </a:cxn>
              <a:cxn ang="0">
                <a:pos x="70" y="79"/>
              </a:cxn>
              <a:cxn ang="0">
                <a:pos x="65" y="73"/>
              </a:cxn>
              <a:cxn ang="0">
                <a:pos x="57" y="66"/>
              </a:cxn>
              <a:cxn ang="0">
                <a:pos x="49" y="58"/>
              </a:cxn>
              <a:cxn ang="0">
                <a:pos x="41" y="49"/>
              </a:cxn>
              <a:cxn ang="0">
                <a:pos x="35" y="42"/>
              </a:cxn>
              <a:cxn ang="0">
                <a:pos x="31" y="36"/>
              </a:cxn>
              <a:cxn ang="0">
                <a:pos x="31" y="36"/>
              </a:cxn>
              <a:cxn ang="0">
                <a:pos x="28" y="26"/>
              </a:cxn>
              <a:cxn ang="0">
                <a:pos x="25" y="15"/>
              </a:cxn>
              <a:cxn ang="0">
                <a:pos x="23" y="5"/>
              </a:cxn>
              <a:cxn ang="0">
                <a:pos x="22" y="0"/>
              </a:cxn>
              <a:cxn ang="0">
                <a:pos x="22" y="0"/>
              </a:cxn>
              <a:cxn ang="0">
                <a:pos x="17" y="0"/>
              </a:cxn>
              <a:cxn ang="0">
                <a:pos x="7" y="1"/>
              </a:cxn>
              <a:cxn ang="0">
                <a:pos x="2" y="1"/>
              </a:cxn>
              <a:cxn ang="0">
                <a:pos x="2" y="1"/>
              </a:cxn>
              <a:cxn ang="0">
                <a:pos x="2" y="4"/>
              </a:cxn>
              <a:cxn ang="0">
                <a:pos x="1" y="12"/>
              </a:cxn>
              <a:cxn ang="0">
                <a:pos x="1" y="23"/>
              </a:cxn>
              <a:cxn ang="0">
                <a:pos x="1" y="36"/>
              </a:cxn>
              <a:cxn ang="0">
                <a:pos x="1" y="47"/>
              </a:cxn>
              <a:cxn ang="0">
                <a:pos x="0" y="56"/>
              </a:cxn>
              <a:cxn ang="0">
                <a:pos x="0" y="59"/>
              </a:cxn>
              <a:cxn ang="0">
                <a:pos x="0" y="59"/>
              </a:cxn>
              <a:cxn ang="0">
                <a:pos x="0" y="59"/>
              </a:cxn>
            </a:cxnLst>
            <a:rect l="0" t="0" r="r" b="b"/>
            <a:pathLst>
              <a:path w="73" h="82">
                <a:moveTo>
                  <a:pt x="0" y="59"/>
                </a:moveTo>
                <a:lnTo>
                  <a:pt x="6" y="65"/>
                </a:lnTo>
                <a:lnTo>
                  <a:pt x="17" y="76"/>
                </a:lnTo>
                <a:lnTo>
                  <a:pt x="23" y="81"/>
                </a:lnTo>
                <a:lnTo>
                  <a:pt x="23" y="81"/>
                </a:lnTo>
                <a:lnTo>
                  <a:pt x="22" y="77"/>
                </a:lnTo>
                <a:lnTo>
                  <a:pt x="21" y="65"/>
                </a:lnTo>
                <a:lnTo>
                  <a:pt x="19" y="52"/>
                </a:lnTo>
                <a:lnTo>
                  <a:pt x="18" y="41"/>
                </a:lnTo>
                <a:lnTo>
                  <a:pt x="17" y="36"/>
                </a:lnTo>
                <a:lnTo>
                  <a:pt x="17" y="36"/>
                </a:lnTo>
                <a:lnTo>
                  <a:pt x="21" y="41"/>
                </a:lnTo>
                <a:lnTo>
                  <a:pt x="29" y="52"/>
                </a:lnTo>
                <a:lnTo>
                  <a:pt x="39" y="64"/>
                </a:lnTo>
                <a:lnTo>
                  <a:pt x="39" y="64"/>
                </a:lnTo>
                <a:lnTo>
                  <a:pt x="48" y="69"/>
                </a:lnTo>
                <a:lnTo>
                  <a:pt x="59" y="75"/>
                </a:lnTo>
                <a:lnTo>
                  <a:pt x="68" y="79"/>
                </a:lnTo>
                <a:lnTo>
                  <a:pt x="72" y="80"/>
                </a:lnTo>
                <a:lnTo>
                  <a:pt x="72" y="80"/>
                </a:lnTo>
                <a:lnTo>
                  <a:pt x="70" y="79"/>
                </a:lnTo>
                <a:lnTo>
                  <a:pt x="65" y="73"/>
                </a:lnTo>
                <a:lnTo>
                  <a:pt x="57" y="66"/>
                </a:lnTo>
                <a:lnTo>
                  <a:pt x="49" y="58"/>
                </a:lnTo>
                <a:lnTo>
                  <a:pt x="41" y="49"/>
                </a:lnTo>
                <a:lnTo>
                  <a:pt x="35" y="42"/>
                </a:lnTo>
                <a:lnTo>
                  <a:pt x="31" y="36"/>
                </a:lnTo>
                <a:lnTo>
                  <a:pt x="31" y="36"/>
                </a:lnTo>
                <a:lnTo>
                  <a:pt x="28" y="26"/>
                </a:lnTo>
                <a:lnTo>
                  <a:pt x="25" y="15"/>
                </a:lnTo>
                <a:lnTo>
                  <a:pt x="23" y="5"/>
                </a:lnTo>
                <a:lnTo>
                  <a:pt x="22" y="0"/>
                </a:lnTo>
                <a:lnTo>
                  <a:pt x="22" y="0"/>
                </a:lnTo>
                <a:lnTo>
                  <a:pt x="17" y="0"/>
                </a:lnTo>
                <a:lnTo>
                  <a:pt x="7" y="1"/>
                </a:lnTo>
                <a:lnTo>
                  <a:pt x="2" y="1"/>
                </a:lnTo>
                <a:lnTo>
                  <a:pt x="2" y="1"/>
                </a:lnTo>
                <a:lnTo>
                  <a:pt x="2" y="4"/>
                </a:lnTo>
                <a:lnTo>
                  <a:pt x="1" y="12"/>
                </a:lnTo>
                <a:lnTo>
                  <a:pt x="1" y="23"/>
                </a:lnTo>
                <a:lnTo>
                  <a:pt x="1" y="36"/>
                </a:lnTo>
                <a:lnTo>
                  <a:pt x="1" y="47"/>
                </a:lnTo>
                <a:lnTo>
                  <a:pt x="0" y="56"/>
                </a:lnTo>
                <a:lnTo>
                  <a:pt x="0" y="59"/>
                </a:lnTo>
                <a:lnTo>
                  <a:pt x="0" y="59"/>
                </a:lnTo>
                <a:lnTo>
                  <a:pt x="0" y="59"/>
                </a:lnTo>
              </a:path>
            </a:pathLst>
          </a:custGeom>
          <a:solidFill>
            <a:srgbClr val="66E0FF"/>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80" name="Freeform 84"/>
          <p:cNvSpPr>
            <a:spLocks/>
          </p:cNvSpPr>
          <p:nvPr/>
        </p:nvSpPr>
        <p:spPr bwMode="auto">
          <a:xfrm>
            <a:off x="6238875" y="3900488"/>
            <a:ext cx="190500" cy="323850"/>
          </a:xfrm>
          <a:custGeom>
            <a:avLst/>
            <a:gdLst/>
            <a:ahLst/>
            <a:cxnLst>
              <a:cxn ang="0">
                <a:pos x="101" y="172"/>
              </a:cxn>
              <a:cxn ang="0">
                <a:pos x="97" y="167"/>
              </a:cxn>
              <a:cxn ang="0">
                <a:pos x="93" y="162"/>
              </a:cxn>
              <a:cxn ang="0">
                <a:pos x="88" y="157"/>
              </a:cxn>
              <a:cxn ang="0">
                <a:pos x="83" y="151"/>
              </a:cxn>
              <a:cxn ang="0">
                <a:pos x="78" y="145"/>
              </a:cxn>
              <a:cxn ang="0">
                <a:pos x="73" y="139"/>
              </a:cxn>
              <a:cxn ang="0">
                <a:pos x="68" y="132"/>
              </a:cxn>
              <a:cxn ang="0">
                <a:pos x="63" y="126"/>
              </a:cxn>
              <a:cxn ang="0">
                <a:pos x="57" y="119"/>
              </a:cxn>
              <a:cxn ang="0">
                <a:pos x="52" y="113"/>
              </a:cxn>
              <a:cxn ang="0">
                <a:pos x="47" y="106"/>
              </a:cxn>
              <a:cxn ang="0">
                <a:pos x="43" y="99"/>
              </a:cxn>
              <a:cxn ang="0">
                <a:pos x="38" y="93"/>
              </a:cxn>
              <a:cxn ang="0">
                <a:pos x="34" y="86"/>
              </a:cxn>
              <a:cxn ang="0">
                <a:pos x="30" y="80"/>
              </a:cxn>
              <a:cxn ang="0">
                <a:pos x="27" y="74"/>
              </a:cxn>
              <a:cxn ang="0">
                <a:pos x="24" y="68"/>
              </a:cxn>
              <a:cxn ang="0">
                <a:pos x="22" y="62"/>
              </a:cxn>
              <a:cxn ang="0">
                <a:pos x="20" y="56"/>
              </a:cxn>
              <a:cxn ang="0">
                <a:pos x="20" y="56"/>
              </a:cxn>
              <a:cxn ang="0">
                <a:pos x="18" y="46"/>
              </a:cxn>
              <a:cxn ang="0">
                <a:pos x="14" y="35"/>
              </a:cxn>
              <a:cxn ang="0">
                <a:pos x="10" y="25"/>
              </a:cxn>
              <a:cxn ang="0">
                <a:pos x="6" y="15"/>
              </a:cxn>
              <a:cxn ang="0">
                <a:pos x="3" y="7"/>
              </a:cxn>
              <a:cxn ang="0">
                <a:pos x="1" y="2"/>
              </a:cxn>
              <a:cxn ang="0">
                <a:pos x="0" y="0"/>
              </a:cxn>
              <a:cxn ang="0">
                <a:pos x="0" y="0"/>
              </a:cxn>
              <a:cxn ang="0">
                <a:pos x="0" y="7"/>
              </a:cxn>
              <a:cxn ang="0">
                <a:pos x="0" y="15"/>
              </a:cxn>
              <a:cxn ang="0">
                <a:pos x="0" y="22"/>
              </a:cxn>
              <a:cxn ang="0">
                <a:pos x="1" y="29"/>
              </a:cxn>
              <a:cxn ang="0">
                <a:pos x="3" y="36"/>
              </a:cxn>
              <a:cxn ang="0">
                <a:pos x="4" y="43"/>
              </a:cxn>
              <a:cxn ang="0">
                <a:pos x="6" y="50"/>
              </a:cxn>
              <a:cxn ang="0">
                <a:pos x="8" y="57"/>
              </a:cxn>
              <a:cxn ang="0">
                <a:pos x="11" y="63"/>
              </a:cxn>
              <a:cxn ang="0">
                <a:pos x="14" y="70"/>
              </a:cxn>
              <a:cxn ang="0">
                <a:pos x="17" y="76"/>
              </a:cxn>
              <a:cxn ang="0">
                <a:pos x="20" y="82"/>
              </a:cxn>
              <a:cxn ang="0">
                <a:pos x="23" y="88"/>
              </a:cxn>
              <a:cxn ang="0">
                <a:pos x="27" y="94"/>
              </a:cxn>
              <a:cxn ang="0">
                <a:pos x="31" y="100"/>
              </a:cxn>
              <a:cxn ang="0">
                <a:pos x="35" y="106"/>
              </a:cxn>
              <a:cxn ang="0">
                <a:pos x="40" y="112"/>
              </a:cxn>
              <a:cxn ang="0">
                <a:pos x="44" y="117"/>
              </a:cxn>
              <a:cxn ang="0">
                <a:pos x="49" y="123"/>
              </a:cxn>
              <a:cxn ang="0">
                <a:pos x="54" y="128"/>
              </a:cxn>
              <a:cxn ang="0">
                <a:pos x="59" y="133"/>
              </a:cxn>
              <a:cxn ang="0">
                <a:pos x="64" y="139"/>
              </a:cxn>
              <a:cxn ang="0">
                <a:pos x="69" y="144"/>
              </a:cxn>
              <a:cxn ang="0">
                <a:pos x="74" y="149"/>
              </a:cxn>
              <a:cxn ang="0">
                <a:pos x="79" y="154"/>
              </a:cxn>
              <a:cxn ang="0">
                <a:pos x="85" y="158"/>
              </a:cxn>
              <a:cxn ang="0">
                <a:pos x="90" y="163"/>
              </a:cxn>
              <a:cxn ang="0">
                <a:pos x="96" y="168"/>
              </a:cxn>
              <a:cxn ang="0">
                <a:pos x="101" y="172"/>
              </a:cxn>
              <a:cxn ang="0">
                <a:pos x="101" y="172"/>
              </a:cxn>
              <a:cxn ang="0">
                <a:pos x="101" y="172"/>
              </a:cxn>
            </a:cxnLst>
            <a:rect l="0" t="0" r="r" b="b"/>
            <a:pathLst>
              <a:path w="102" h="173">
                <a:moveTo>
                  <a:pt x="101" y="172"/>
                </a:moveTo>
                <a:lnTo>
                  <a:pt x="97" y="167"/>
                </a:lnTo>
                <a:lnTo>
                  <a:pt x="93" y="162"/>
                </a:lnTo>
                <a:lnTo>
                  <a:pt x="88" y="157"/>
                </a:lnTo>
                <a:lnTo>
                  <a:pt x="83" y="151"/>
                </a:lnTo>
                <a:lnTo>
                  <a:pt x="78" y="145"/>
                </a:lnTo>
                <a:lnTo>
                  <a:pt x="73" y="139"/>
                </a:lnTo>
                <a:lnTo>
                  <a:pt x="68" y="132"/>
                </a:lnTo>
                <a:lnTo>
                  <a:pt x="63" y="126"/>
                </a:lnTo>
                <a:lnTo>
                  <a:pt x="57" y="119"/>
                </a:lnTo>
                <a:lnTo>
                  <a:pt x="52" y="113"/>
                </a:lnTo>
                <a:lnTo>
                  <a:pt x="47" y="106"/>
                </a:lnTo>
                <a:lnTo>
                  <a:pt x="43" y="99"/>
                </a:lnTo>
                <a:lnTo>
                  <a:pt x="38" y="93"/>
                </a:lnTo>
                <a:lnTo>
                  <a:pt x="34" y="86"/>
                </a:lnTo>
                <a:lnTo>
                  <a:pt x="30" y="80"/>
                </a:lnTo>
                <a:lnTo>
                  <a:pt x="27" y="74"/>
                </a:lnTo>
                <a:lnTo>
                  <a:pt x="24" y="68"/>
                </a:lnTo>
                <a:lnTo>
                  <a:pt x="22" y="62"/>
                </a:lnTo>
                <a:lnTo>
                  <a:pt x="20" y="56"/>
                </a:lnTo>
                <a:lnTo>
                  <a:pt x="20" y="56"/>
                </a:lnTo>
                <a:lnTo>
                  <a:pt x="18" y="46"/>
                </a:lnTo>
                <a:lnTo>
                  <a:pt x="14" y="35"/>
                </a:lnTo>
                <a:lnTo>
                  <a:pt x="10" y="25"/>
                </a:lnTo>
                <a:lnTo>
                  <a:pt x="6" y="15"/>
                </a:lnTo>
                <a:lnTo>
                  <a:pt x="3" y="7"/>
                </a:lnTo>
                <a:lnTo>
                  <a:pt x="1" y="2"/>
                </a:lnTo>
                <a:lnTo>
                  <a:pt x="0" y="0"/>
                </a:lnTo>
                <a:lnTo>
                  <a:pt x="0" y="0"/>
                </a:lnTo>
                <a:lnTo>
                  <a:pt x="0" y="7"/>
                </a:lnTo>
                <a:lnTo>
                  <a:pt x="0" y="15"/>
                </a:lnTo>
                <a:lnTo>
                  <a:pt x="0" y="22"/>
                </a:lnTo>
                <a:lnTo>
                  <a:pt x="1" y="29"/>
                </a:lnTo>
                <a:lnTo>
                  <a:pt x="3" y="36"/>
                </a:lnTo>
                <a:lnTo>
                  <a:pt x="4" y="43"/>
                </a:lnTo>
                <a:lnTo>
                  <a:pt x="6" y="50"/>
                </a:lnTo>
                <a:lnTo>
                  <a:pt x="8" y="57"/>
                </a:lnTo>
                <a:lnTo>
                  <a:pt x="11" y="63"/>
                </a:lnTo>
                <a:lnTo>
                  <a:pt x="14" y="70"/>
                </a:lnTo>
                <a:lnTo>
                  <a:pt x="17" y="76"/>
                </a:lnTo>
                <a:lnTo>
                  <a:pt x="20" y="82"/>
                </a:lnTo>
                <a:lnTo>
                  <a:pt x="23" y="88"/>
                </a:lnTo>
                <a:lnTo>
                  <a:pt x="27" y="94"/>
                </a:lnTo>
                <a:lnTo>
                  <a:pt x="31" y="100"/>
                </a:lnTo>
                <a:lnTo>
                  <a:pt x="35" y="106"/>
                </a:lnTo>
                <a:lnTo>
                  <a:pt x="40" y="112"/>
                </a:lnTo>
                <a:lnTo>
                  <a:pt x="44" y="117"/>
                </a:lnTo>
                <a:lnTo>
                  <a:pt x="49" y="123"/>
                </a:lnTo>
                <a:lnTo>
                  <a:pt x="54" y="128"/>
                </a:lnTo>
                <a:lnTo>
                  <a:pt x="59" y="133"/>
                </a:lnTo>
                <a:lnTo>
                  <a:pt x="64" y="139"/>
                </a:lnTo>
                <a:lnTo>
                  <a:pt x="69" y="144"/>
                </a:lnTo>
                <a:lnTo>
                  <a:pt x="74" y="149"/>
                </a:lnTo>
                <a:lnTo>
                  <a:pt x="79" y="154"/>
                </a:lnTo>
                <a:lnTo>
                  <a:pt x="85" y="158"/>
                </a:lnTo>
                <a:lnTo>
                  <a:pt x="90" y="163"/>
                </a:lnTo>
                <a:lnTo>
                  <a:pt x="96" y="168"/>
                </a:lnTo>
                <a:lnTo>
                  <a:pt x="101" y="172"/>
                </a:lnTo>
                <a:lnTo>
                  <a:pt x="101" y="172"/>
                </a:lnTo>
                <a:lnTo>
                  <a:pt x="101" y="172"/>
                </a:lnTo>
              </a:path>
            </a:pathLst>
          </a:custGeom>
          <a:solidFill>
            <a:srgbClr val="66E0FF"/>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81" name="Freeform 85"/>
          <p:cNvSpPr>
            <a:spLocks/>
          </p:cNvSpPr>
          <p:nvPr/>
        </p:nvSpPr>
        <p:spPr bwMode="auto">
          <a:xfrm>
            <a:off x="6227763" y="4102100"/>
            <a:ext cx="38100" cy="58738"/>
          </a:xfrm>
          <a:custGeom>
            <a:avLst/>
            <a:gdLst/>
            <a:ahLst/>
            <a:cxnLst>
              <a:cxn ang="0">
                <a:pos x="1" y="5"/>
              </a:cxn>
              <a:cxn ang="0">
                <a:pos x="4" y="4"/>
              </a:cxn>
              <a:cxn ang="0">
                <a:pos x="8" y="1"/>
              </a:cxn>
              <a:cxn ang="0">
                <a:pos x="10" y="0"/>
              </a:cxn>
              <a:cxn ang="0">
                <a:pos x="10" y="0"/>
              </a:cxn>
              <a:cxn ang="0">
                <a:pos x="13" y="4"/>
              </a:cxn>
              <a:cxn ang="0">
                <a:pos x="17" y="12"/>
              </a:cxn>
              <a:cxn ang="0">
                <a:pos x="19" y="17"/>
              </a:cxn>
              <a:cxn ang="0">
                <a:pos x="19" y="17"/>
              </a:cxn>
              <a:cxn ang="0">
                <a:pos x="14" y="20"/>
              </a:cxn>
              <a:cxn ang="0">
                <a:pos x="5" y="27"/>
              </a:cxn>
              <a:cxn ang="0">
                <a:pos x="0" y="30"/>
              </a:cxn>
              <a:cxn ang="0">
                <a:pos x="0" y="30"/>
              </a:cxn>
              <a:cxn ang="0">
                <a:pos x="0" y="24"/>
              </a:cxn>
              <a:cxn ang="0">
                <a:pos x="1" y="12"/>
              </a:cxn>
              <a:cxn ang="0">
                <a:pos x="1" y="5"/>
              </a:cxn>
              <a:cxn ang="0">
                <a:pos x="1" y="5"/>
              </a:cxn>
              <a:cxn ang="0">
                <a:pos x="1" y="5"/>
              </a:cxn>
            </a:cxnLst>
            <a:rect l="0" t="0" r="r" b="b"/>
            <a:pathLst>
              <a:path w="20" h="31">
                <a:moveTo>
                  <a:pt x="1" y="5"/>
                </a:moveTo>
                <a:lnTo>
                  <a:pt x="4" y="4"/>
                </a:lnTo>
                <a:lnTo>
                  <a:pt x="8" y="1"/>
                </a:lnTo>
                <a:lnTo>
                  <a:pt x="10" y="0"/>
                </a:lnTo>
                <a:lnTo>
                  <a:pt x="10" y="0"/>
                </a:lnTo>
                <a:lnTo>
                  <a:pt x="13" y="4"/>
                </a:lnTo>
                <a:lnTo>
                  <a:pt x="17" y="12"/>
                </a:lnTo>
                <a:lnTo>
                  <a:pt x="19" y="17"/>
                </a:lnTo>
                <a:lnTo>
                  <a:pt x="19" y="17"/>
                </a:lnTo>
                <a:lnTo>
                  <a:pt x="14" y="20"/>
                </a:lnTo>
                <a:lnTo>
                  <a:pt x="5" y="27"/>
                </a:lnTo>
                <a:lnTo>
                  <a:pt x="0" y="30"/>
                </a:lnTo>
                <a:lnTo>
                  <a:pt x="0" y="30"/>
                </a:lnTo>
                <a:lnTo>
                  <a:pt x="0" y="24"/>
                </a:lnTo>
                <a:lnTo>
                  <a:pt x="1" y="12"/>
                </a:lnTo>
                <a:lnTo>
                  <a:pt x="1" y="5"/>
                </a:lnTo>
                <a:lnTo>
                  <a:pt x="1" y="5"/>
                </a:lnTo>
                <a:lnTo>
                  <a:pt x="1" y="5"/>
                </a:lnTo>
              </a:path>
            </a:pathLst>
          </a:custGeom>
          <a:solidFill>
            <a:srgbClr val="66E0FF"/>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82" name="Freeform 86"/>
          <p:cNvSpPr>
            <a:spLocks/>
          </p:cNvSpPr>
          <p:nvPr/>
        </p:nvSpPr>
        <p:spPr bwMode="auto">
          <a:xfrm>
            <a:off x="6234114" y="4164014"/>
            <a:ext cx="52387" cy="269875"/>
          </a:xfrm>
          <a:custGeom>
            <a:avLst/>
            <a:gdLst/>
            <a:ahLst/>
            <a:cxnLst>
              <a:cxn ang="0">
                <a:pos x="1" y="143"/>
              </a:cxn>
              <a:cxn ang="0">
                <a:pos x="3" y="140"/>
              </a:cxn>
              <a:cxn ang="0">
                <a:pos x="6" y="132"/>
              </a:cxn>
              <a:cxn ang="0">
                <a:pos x="11" y="120"/>
              </a:cxn>
              <a:cxn ang="0">
                <a:pos x="17" y="108"/>
              </a:cxn>
              <a:cxn ang="0">
                <a:pos x="22" y="97"/>
              </a:cxn>
              <a:cxn ang="0">
                <a:pos x="25" y="88"/>
              </a:cxn>
              <a:cxn ang="0">
                <a:pos x="27" y="85"/>
              </a:cxn>
              <a:cxn ang="0">
                <a:pos x="27" y="85"/>
              </a:cxn>
              <a:cxn ang="0">
                <a:pos x="27" y="83"/>
              </a:cxn>
              <a:cxn ang="0">
                <a:pos x="26" y="78"/>
              </a:cxn>
              <a:cxn ang="0">
                <a:pos x="26" y="70"/>
              </a:cxn>
              <a:cxn ang="0">
                <a:pos x="25" y="60"/>
              </a:cxn>
              <a:cxn ang="0">
                <a:pos x="25" y="49"/>
              </a:cxn>
              <a:cxn ang="0">
                <a:pos x="24" y="37"/>
              </a:cxn>
              <a:cxn ang="0">
                <a:pos x="23" y="26"/>
              </a:cxn>
              <a:cxn ang="0">
                <a:pos x="23" y="16"/>
              </a:cxn>
              <a:cxn ang="0">
                <a:pos x="22" y="8"/>
              </a:cxn>
              <a:cxn ang="0">
                <a:pos x="22" y="2"/>
              </a:cxn>
              <a:cxn ang="0">
                <a:pos x="22" y="0"/>
              </a:cxn>
              <a:cxn ang="0">
                <a:pos x="22" y="0"/>
              </a:cxn>
              <a:cxn ang="0">
                <a:pos x="16" y="6"/>
              </a:cxn>
              <a:cxn ang="0">
                <a:pos x="5" y="16"/>
              </a:cxn>
              <a:cxn ang="0">
                <a:pos x="0" y="21"/>
              </a:cxn>
              <a:cxn ang="0">
                <a:pos x="0" y="21"/>
              </a:cxn>
              <a:cxn ang="0">
                <a:pos x="0" y="23"/>
              </a:cxn>
              <a:cxn ang="0">
                <a:pos x="0" y="27"/>
              </a:cxn>
              <a:cxn ang="0">
                <a:pos x="0" y="33"/>
              </a:cxn>
              <a:cxn ang="0">
                <a:pos x="0" y="40"/>
              </a:cxn>
              <a:cxn ang="0">
                <a:pos x="0" y="50"/>
              </a:cxn>
              <a:cxn ang="0">
                <a:pos x="0" y="60"/>
              </a:cxn>
              <a:cxn ang="0">
                <a:pos x="0" y="71"/>
              </a:cxn>
              <a:cxn ang="0">
                <a:pos x="0" y="82"/>
              </a:cxn>
              <a:cxn ang="0">
                <a:pos x="1" y="94"/>
              </a:cxn>
              <a:cxn ang="0">
                <a:pos x="1" y="105"/>
              </a:cxn>
              <a:cxn ang="0">
                <a:pos x="1" y="115"/>
              </a:cxn>
              <a:cxn ang="0">
                <a:pos x="1" y="124"/>
              </a:cxn>
              <a:cxn ang="0">
                <a:pos x="1" y="132"/>
              </a:cxn>
              <a:cxn ang="0">
                <a:pos x="1" y="138"/>
              </a:cxn>
              <a:cxn ang="0">
                <a:pos x="1" y="142"/>
              </a:cxn>
              <a:cxn ang="0">
                <a:pos x="1" y="143"/>
              </a:cxn>
              <a:cxn ang="0">
                <a:pos x="1" y="143"/>
              </a:cxn>
              <a:cxn ang="0">
                <a:pos x="1" y="143"/>
              </a:cxn>
            </a:cxnLst>
            <a:rect l="0" t="0" r="r" b="b"/>
            <a:pathLst>
              <a:path w="28" h="144">
                <a:moveTo>
                  <a:pt x="1" y="143"/>
                </a:moveTo>
                <a:lnTo>
                  <a:pt x="3" y="140"/>
                </a:lnTo>
                <a:lnTo>
                  <a:pt x="6" y="132"/>
                </a:lnTo>
                <a:lnTo>
                  <a:pt x="11" y="120"/>
                </a:lnTo>
                <a:lnTo>
                  <a:pt x="17" y="108"/>
                </a:lnTo>
                <a:lnTo>
                  <a:pt x="22" y="97"/>
                </a:lnTo>
                <a:lnTo>
                  <a:pt x="25" y="88"/>
                </a:lnTo>
                <a:lnTo>
                  <a:pt x="27" y="85"/>
                </a:lnTo>
                <a:lnTo>
                  <a:pt x="27" y="85"/>
                </a:lnTo>
                <a:lnTo>
                  <a:pt x="27" y="83"/>
                </a:lnTo>
                <a:lnTo>
                  <a:pt x="26" y="78"/>
                </a:lnTo>
                <a:lnTo>
                  <a:pt x="26" y="70"/>
                </a:lnTo>
                <a:lnTo>
                  <a:pt x="25" y="60"/>
                </a:lnTo>
                <a:lnTo>
                  <a:pt x="25" y="49"/>
                </a:lnTo>
                <a:lnTo>
                  <a:pt x="24" y="37"/>
                </a:lnTo>
                <a:lnTo>
                  <a:pt x="23" y="26"/>
                </a:lnTo>
                <a:lnTo>
                  <a:pt x="23" y="16"/>
                </a:lnTo>
                <a:lnTo>
                  <a:pt x="22" y="8"/>
                </a:lnTo>
                <a:lnTo>
                  <a:pt x="22" y="2"/>
                </a:lnTo>
                <a:lnTo>
                  <a:pt x="22" y="0"/>
                </a:lnTo>
                <a:lnTo>
                  <a:pt x="22" y="0"/>
                </a:lnTo>
                <a:lnTo>
                  <a:pt x="16" y="6"/>
                </a:lnTo>
                <a:lnTo>
                  <a:pt x="5" y="16"/>
                </a:lnTo>
                <a:lnTo>
                  <a:pt x="0" y="21"/>
                </a:lnTo>
                <a:lnTo>
                  <a:pt x="0" y="21"/>
                </a:lnTo>
                <a:lnTo>
                  <a:pt x="0" y="23"/>
                </a:lnTo>
                <a:lnTo>
                  <a:pt x="0" y="27"/>
                </a:lnTo>
                <a:lnTo>
                  <a:pt x="0" y="33"/>
                </a:lnTo>
                <a:lnTo>
                  <a:pt x="0" y="40"/>
                </a:lnTo>
                <a:lnTo>
                  <a:pt x="0" y="50"/>
                </a:lnTo>
                <a:lnTo>
                  <a:pt x="0" y="60"/>
                </a:lnTo>
                <a:lnTo>
                  <a:pt x="0" y="71"/>
                </a:lnTo>
                <a:lnTo>
                  <a:pt x="0" y="82"/>
                </a:lnTo>
                <a:lnTo>
                  <a:pt x="1" y="94"/>
                </a:lnTo>
                <a:lnTo>
                  <a:pt x="1" y="105"/>
                </a:lnTo>
                <a:lnTo>
                  <a:pt x="1" y="115"/>
                </a:lnTo>
                <a:lnTo>
                  <a:pt x="1" y="124"/>
                </a:lnTo>
                <a:lnTo>
                  <a:pt x="1" y="132"/>
                </a:lnTo>
                <a:lnTo>
                  <a:pt x="1" y="138"/>
                </a:lnTo>
                <a:lnTo>
                  <a:pt x="1" y="142"/>
                </a:lnTo>
                <a:lnTo>
                  <a:pt x="1" y="143"/>
                </a:lnTo>
                <a:lnTo>
                  <a:pt x="1" y="143"/>
                </a:lnTo>
                <a:lnTo>
                  <a:pt x="1" y="143"/>
                </a:lnTo>
              </a:path>
            </a:pathLst>
          </a:custGeom>
          <a:solidFill>
            <a:srgbClr val="66E0FF"/>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83" name="Freeform 87"/>
          <p:cNvSpPr>
            <a:spLocks/>
          </p:cNvSpPr>
          <p:nvPr/>
        </p:nvSpPr>
        <p:spPr bwMode="auto">
          <a:xfrm>
            <a:off x="6110289" y="4541838"/>
            <a:ext cx="174625" cy="419100"/>
          </a:xfrm>
          <a:custGeom>
            <a:avLst/>
            <a:gdLst/>
            <a:ahLst/>
            <a:cxnLst>
              <a:cxn ang="0">
                <a:pos x="89" y="6"/>
              </a:cxn>
              <a:cxn ang="0">
                <a:pos x="82" y="17"/>
              </a:cxn>
              <a:cxn ang="0">
                <a:pos x="75" y="30"/>
              </a:cxn>
              <a:cxn ang="0">
                <a:pos x="69" y="42"/>
              </a:cxn>
              <a:cxn ang="0">
                <a:pos x="63" y="56"/>
              </a:cxn>
              <a:cxn ang="0">
                <a:pos x="57" y="69"/>
              </a:cxn>
              <a:cxn ang="0">
                <a:pos x="51" y="83"/>
              </a:cxn>
              <a:cxn ang="0">
                <a:pos x="45" y="97"/>
              </a:cxn>
              <a:cxn ang="0">
                <a:pos x="40" y="112"/>
              </a:cxn>
              <a:cxn ang="0">
                <a:pos x="34" y="126"/>
              </a:cxn>
              <a:cxn ang="0">
                <a:pos x="29" y="140"/>
              </a:cxn>
              <a:cxn ang="0">
                <a:pos x="24" y="155"/>
              </a:cxn>
              <a:cxn ang="0">
                <a:pos x="19" y="169"/>
              </a:cxn>
              <a:cxn ang="0">
                <a:pos x="14" y="183"/>
              </a:cxn>
              <a:cxn ang="0">
                <a:pos x="10" y="196"/>
              </a:cxn>
              <a:cxn ang="0">
                <a:pos x="5" y="210"/>
              </a:cxn>
              <a:cxn ang="0">
                <a:pos x="0" y="223"/>
              </a:cxn>
              <a:cxn ang="0">
                <a:pos x="4" y="217"/>
              </a:cxn>
              <a:cxn ang="0">
                <a:pos x="11" y="206"/>
              </a:cxn>
              <a:cxn ang="0">
                <a:pos x="18" y="194"/>
              </a:cxn>
              <a:cxn ang="0">
                <a:pos x="25" y="181"/>
              </a:cxn>
              <a:cxn ang="0">
                <a:pos x="32" y="168"/>
              </a:cxn>
              <a:cxn ang="0">
                <a:pos x="39" y="154"/>
              </a:cxn>
              <a:cxn ang="0">
                <a:pos x="46" y="140"/>
              </a:cxn>
              <a:cxn ang="0">
                <a:pos x="53" y="125"/>
              </a:cxn>
              <a:cxn ang="0">
                <a:pos x="59" y="110"/>
              </a:cxn>
              <a:cxn ang="0">
                <a:pos x="65" y="96"/>
              </a:cxn>
              <a:cxn ang="0">
                <a:pos x="71" y="81"/>
              </a:cxn>
              <a:cxn ang="0">
                <a:pos x="76" y="66"/>
              </a:cxn>
              <a:cxn ang="0">
                <a:pos x="80" y="52"/>
              </a:cxn>
              <a:cxn ang="0">
                <a:pos x="84" y="38"/>
              </a:cxn>
              <a:cxn ang="0">
                <a:pos x="88" y="25"/>
              </a:cxn>
              <a:cxn ang="0">
                <a:pos x="91" y="12"/>
              </a:cxn>
              <a:cxn ang="0">
                <a:pos x="92" y="0"/>
              </a:cxn>
              <a:cxn ang="0">
                <a:pos x="92" y="0"/>
              </a:cxn>
            </a:cxnLst>
            <a:rect l="0" t="0" r="r" b="b"/>
            <a:pathLst>
              <a:path w="93" h="224">
                <a:moveTo>
                  <a:pt x="92" y="0"/>
                </a:moveTo>
                <a:lnTo>
                  <a:pt x="89" y="6"/>
                </a:lnTo>
                <a:lnTo>
                  <a:pt x="85" y="11"/>
                </a:lnTo>
                <a:lnTo>
                  <a:pt x="82" y="17"/>
                </a:lnTo>
                <a:lnTo>
                  <a:pt x="79" y="23"/>
                </a:lnTo>
                <a:lnTo>
                  <a:pt x="75" y="30"/>
                </a:lnTo>
                <a:lnTo>
                  <a:pt x="72" y="36"/>
                </a:lnTo>
                <a:lnTo>
                  <a:pt x="69" y="42"/>
                </a:lnTo>
                <a:lnTo>
                  <a:pt x="66" y="49"/>
                </a:lnTo>
                <a:lnTo>
                  <a:pt x="63" y="56"/>
                </a:lnTo>
                <a:lnTo>
                  <a:pt x="60" y="62"/>
                </a:lnTo>
                <a:lnTo>
                  <a:pt x="57" y="69"/>
                </a:lnTo>
                <a:lnTo>
                  <a:pt x="54" y="76"/>
                </a:lnTo>
                <a:lnTo>
                  <a:pt x="51" y="83"/>
                </a:lnTo>
                <a:lnTo>
                  <a:pt x="48" y="90"/>
                </a:lnTo>
                <a:lnTo>
                  <a:pt x="45" y="97"/>
                </a:lnTo>
                <a:lnTo>
                  <a:pt x="42" y="104"/>
                </a:lnTo>
                <a:lnTo>
                  <a:pt x="40" y="112"/>
                </a:lnTo>
                <a:lnTo>
                  <a:pt x="37" y="119"/>
                </a:lnTo>
                <a:lnTo>
                  <a:pt x="34" y="126"/>
                </a:lnTo>
                <a:lnTo>
                  <a:pt x="32" y="133"/>
                </a:lnTo>
                <a:lnTo>
                  <a:pt x="29" y="140"/>
                </a:lnTo>
                <a:lnTo>
                  <a:pt x="27" y="147"/>
                </a:lnTo>
                <a:lnTo>
                  <a:pt x="24" y="155"/>
                </a:lnTo>
                <a:lnTo>
                  <a:pt x="22" y="162"/>
                </a:lnTo>
                <a:lnTo>
                  <a:pt x="19" y="169"/>
                </a:lnTo>
                <a:lnTo>
                  <a:pt x="17" y="176"/>
                </a:lnTo>
                <a:lnTo>
                  <a:pt x="14" y="183"/>
                </a:lnTo>
                <a:lnTo>
                  <a:pt x="12" y="190"/>
                </a:lnTo>
                <a:lnTo>
                  <a:pt x="10" y="196"/>
                </a:lnTo>
                <a:lnTo>
                  <a:pt x="7" y="203"/>
                </a:lnTo>
                <a:lnTo>
                  <a:pt x="5" y="210"/>
                </a:lnTo>
                <a:lnTo>
                  <a:pt x="3" y="216"/>
                </a:lnTo>
                <a:lnTo>
                  <a:pt x="0" y="223"/>
                </a:lnTo>
                <a:lnTo>
                  <a:pt x="0" y="223"/>
                </a:lnTo>
                <a:lnTo>
                  <a:pt x="4" y="217"/>
                </a:lnTo>
                <a:lnTo>
                  <a:pt x="7" y="212"/>
                </a:lnTo>
                <a:lnTo>
                  <a:pt x="11" y="206"/>
                </a:lnTo>
                <a:lnTo>
                  <a:pt x="14" y="200"/>
                </a:lnTo>
                <a:lnTo>
                  <a:pt x="18" y="194"/>
                </a:lnTo>
                <a:lnTo>
                  <a:pt x="21" y="188"/>
                </a:lnTo>
                <a:lnTo>
                  <a:pt x="25" y="181"/>
                </a:lnTo>
                <a:lnTo>
                  <a:pt x="29" y="175"/>
                </a:lnTo>
                <a:lnTo>
                  <a:pt x="32" y="168"/>
                </a:lnTo>
                <a:lnTo>
                  <a:pt x="36" y="161"/>
                </a:lnTo>
                <a:lnTo>
                  <a:pt x="39" y="154"/>
                </a:lnTo>
                <a:lnTo>
                  <a:pt x="43" y="147"/>
                </a:lnTo>
                <a:lnTo>
                  <a:pt x="46" y="140"/>
                </a:lnTo>
                <a:lnTo>
                  <a:pt x="49" y="133"/>
                </a:lnTo>
                <a:lnTo>
                  <a:pt x="53" y="125"/>
                </a:lnTo>
                <a:lnTo>
                  <a:pt x="56" y="118"/>
                </a:lnTo>
                <a:lnTo>
                  <a:pt x="59" y="110"/>
                </a:lnTo>
                <a:lnTo>
                  <a:pt x="62" y="103"/>
                </a:lnTo>
                <a:lnTo>
                  <a:pt x="65" y="96"/>
                </a:lnTo>
                <a:lnTo>
                  <a:pt x="68" y="88"/>
                </a:lnTo>
                <a:lnTo>
                  <a:pt x="71" y="81"/>
                </a:lnTo>
                <a:lnTo>
                  <a:pt x="73" y="74"/>
                </a:lnTo>
                <a:lnTo>
                  <a:pt x="76" y="66"/>
                </a:lnTo>
                <a:lnTo>
                  <a:pt x="78" y="59"/>
                </a:lnTo>
                <a:lnTo>
                  <a:pt x="80" y="52"/>
                </a:lnTo>
                <a:lnTo>
                  <a:pt x="83" y="45"/>
                </a:lnTo>
                <a:lnTo>
                  <a:pt x="84" y="38"/>
                </a:lnTo>
                <a:lnTo>
                  <a:pt x="86" y="31"/>
                </a:lnTo>
                <a:lnTo>
                  <a:pt x="88" y="25"/>
                </a:lnTo>
                <a:lnTo>
                  <a:pt x="89" y="18"/>
                </a:lnTo>
                <a:lnTo>
                  <a:pt x="91" y="12"/>
                </a:lnTo>
                <a:lnTo>
                  <a:pt x="92" y="6"/>
                </a:lnTo>
                <a:lnTo>
                  <a:pt x="92" y="0"/>
                </a:lnTo>
                <a:lnTo>
                  <a:pt x="92" y="0"/>
                </a:lnTo>
                <a:lnTo>
                  <a:pt x="92" y="0"/>
                </a:lnTo>
              </a:path>
            </a:pathLst>
          </a:custGeom>
          <a:solidFill>
            <a:srgbClr val="66E0FF"/>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84" name="Freeform 88"/>
          <p:cNvSpPr>
            <a:spLocks/>
          </p:cNvSpPr>
          <p:nvPr/>
        </p:nvSpPr>
        <p:spPr bwMode="auto">
          <a:xfrm>
            <a:off x="6446839" y="4826000"/>
            <a:ext cx="155575" cy="623888"/>
          </a:xfrm>
          <a:custGeom>
            <a:avLst/>
            <a:gdLst/>
            <a:ahLst/>
            <a:cxnLst>
              <a:cxn ang="0">
                <a:pos x="49" y="253"/>
              </a:cxn>
              <a:cxn ang="0">
                <a:pos x="59" y="261"/>
              </a:cxn>
              <a:cxn ang="0">
                <a:pos x="67" y="274"/>
              </a:cxn>
              <a:cxn ang="0">
                <a:pos x="72" y="289"/>
              </a:cxn>
              <a:cxn ang="0">
                <a:pos x="76" y="304"/>
              </a:cxn>
              <a:cxn ang="0">
                <a:pos x="79" y="319"/>
              </a:cxn>
              <a:cxn ang="0">
                <a:pos x="82" y="332"/>
              </a:cxn>
              <a:cxn ang="0">
                <a:pos x="81" y="326"/>
              </a:cxn>
              <a:cxn ang="0">
                <a:pos x="79" y="314"/>
              </a:cxn>
              <a:cxn ang="0">
                <a:pos x="78" y="301"/>
              </a:cxn>
              <a:cxn ang="0">
                <a:pos x="76" y="287"/>
              </a:cxn>
              <a:cxn ang="0">
                <a:pos x="74" y="273"/>
              </a:cxn>
              <a:cxn ang="0">
                <a:pos x="72" y="259"/>
              </a:cxn>
              <a:cxn ang="0">
                <a:pos x="70" y="244"/>
              </a:cxn>
              <a:cxn ang="0">
                <a:pos x="68" y="229"/>
              </a:cxn>
              <a:cxn ang="0">
                <a:pos x="65" y="214"/>
              </a:cxn>
              <a:cxn ang="0">
                <a:pos x="63" y="198"/>
              </a:cxn>
              <a:cxn ang="0">
                <a:pos x="60" y="183"/>
              </a:cxn>
              <a:cxn ang="0">
                <a:pos x="57" y="167"/>
              </a:cxn>
              <a:cxn ang="0">
                <a:pos x="54" y="152"/>
              </a:cxn>
              <a:cxn ang="0">
                <a:pos x="50" y="137"/>
              </a:cxn>
              <a:cxn ang="0">
                <a:pos x="47" y="122"/>
              </a:cxn>
              <a:cxn ang="0">
                <a:pos x="43" y="107"/>
              </a:cxn>
              <a:cxn ang="0">
                <a:pos x="39" y="92"/>
              </a:cxn>
              <a:cxn ang="0">
                <a:pos x="34" y="78"/>
              </a:cxn>
              <a:cxn ang="0">
                <a:pos x="30" y="64"/>
              </a:cxn>
              <a:cxn ang="0">
                <a:pos x="25" y="51"/>
              </a:cxn>
              <a:cxn ang="0">
                <a:pos x="20" y="39"/>
              </a:cxn>
              <a:cxn ang="0">
                <a:pos x="15" y="27"/>
              </a:cxn>
              <a:cxn ang="0">
                <a:pos x="9" y="15"/>
              </a:cxn>
              <a:cxn ang="0">
                <a:pos x="3" y="5"/>
              </a:cxn>
              <a:cxn ang="0">
                <a:pos x="0" y="0"/>
              </a:cxn>
              <a:cxn ang="0">
                <a:pos x="4" y="14"/>
              </a:cxn>
              <a:cxn ang="0">
                <a:pos x="7" y="28"/>
              </a:cxn>
              <a:cxn ang="0">
                <a:pos x="10" y="42"/>
              </a:cxn>
              <a:cxn ang="0">
                <a:pos x="14" y="56"/>
              </a:cxn>
              <a:cxn ang="0">
                <a:pos x="17" y="71"/>
              </a:cxn>
              <a:cxn ang="0">
                <a:pos x="20" y="85"/>
              </a:cxn>
              <a:cxn ang="0">
                <a:pos x="23" y="99"/>
              </a:cxn>
              <a:cxn ang="0">
                <a:pos x="26" y="114"/>
              </a:cxn>
              <a:cxn ang="0">
                <a:pos x="29" y="128"/>
              </a:cxn>
              <a:cxn ang="0">
                <a:pos x="32" y="142"/>
              </a:cxn>
              <a:cxn ang="0">
                <a:pos x="34" y="157"/>
              </a:cxn>
              <a:cxn ang="0">
                <a:pos x="36" y="171"/>
              </a:cxn>
              <a:cxn ang="0">
                <a:pos x="38" y="186"/>
              </a:cxn>
              <a:cxn ang="0">
                <a:pos x="40" y="200"/>
              </a:cxn>
              <a:cxn ang="0">
                <a:pos x="41" y="215"/>
              </a:cxn>
              <a:cxn ang="0">
                <a:pos x="42" y="229"/>
              </a:cxn>
              <a:cxn ang="0">
                <a:pos x="43" y="244"/>
              </a:cxn>
              <a:cxn ang="0">
                <a:pos x="43" y="251"/>
              </a:cxn>
            </a:cxnLst>
            <a:rect l="0" t="0" r="r" b="b"/>
            <a:pathLst>
              <a:path w="83" h="333">
                <a:moveTo>
                  <a:pt x="43" y="251"/>
                </a:moveTo>
                <a:lnTo>
                  <a:pt x="49" y="253"/>
                </a:lnTo>
                <a:lnTo>
                  <a:pt x="54" y="257"/>
                </a:lnTo>
                <a:lnTo>
                  <a:pt x="59" y="261"/>
                </a:lnTo>
                <a:lnTo>
                  <a:pt x="63" y="267"/>
                </a:lnTo>
                <a:lnTo>
                  <a:pt x="67" y="274"/>
                </a:lnTo>
                <a:lnTo>
                  <a:pt x="70" y="281"/>
                </a:lnTo>
                <a:lnTo>
                  <a:pt x="72" y="289"/>
                </a:lnTo>
                <a:lnTo>
                  <a:pt x="74" y="296"/>
                </a:lnTo>
                <a:lnTo>
                  <a:pt x="76" y="304"/>
                </a:lnTo>
                <a:lnTo>
                  <a:pt x="78" y="312"/>
                </a:lnTo>
                <a:lnTo>
                  <a:pt x="79" y="319"/>
                </a:lnTo>
                <a:lnTo>
                  <a:pt x="81" y="326"/>
                </a:lnTo>
                <a:lnTo>
                  <a:pt x="82" y="332"/>
                </a:lnTo>
                <a:lnTo>
                  <a:pt x="82" y="332"/>
                </a:lnTo>
                <a:lnTo>
                  <a:pt x="81" y="326"/>
                </a:lnTo>
                <a:lnTo>
                  <a:pt x="80" y="320"/>
                </a:lnTo>
                <a:lnTo>
                  <a:pt x="79" y="314"/>
                </a:lnTo>
                <a:lnTo>
                  <a:pt x="79" y="307"/>
                </a:lnTo>
                <a:lnTo>
                  <a:pt x="78" y="301"/>
                </a:lnTo>
                <a:lnTo>
                  <a:pt x="77" y="294"/>
                </a:lnTo>
                <a:lnTo>
                  <a:pt x="76" y="287"/>
                </a:lnTo>
                <a:lnTo>
                  <a:pt x="75" y="280"/>
                </a:lnTo>
                <a:lnTo>
                  <a:pt x="74" y="273"/>
                </a:lnTo>
                <a:lnTo>
                  <a:pt x="73" y="266"/>
                </a:lnTo>
                <a:lnTo>
                  <a:pt x="72" y="259"/>
                </a:lnTo>
                <a:lnTo>
                  <a:pt x="71" y="251"/>
                </a:lnTo>
                <a:lnTo>
                  <a:pt x="70" y="244"/>
                </a:lnTo>
                <a:lnTo>
                  <a:pt x="69" y="236"/>
                </a:lnTo>
                <a:lnTo>
                  <a:pt x="68" y="229"/>
                </a:lnTo>
                <a:lnTo>
                  <a:pt x="67" y="221"/>
                </a:lnTo>
                <a:lnTo>
                  <a:pt x="65" y="214"/>
                </a:lnTo>
                <a:lnTo>
                  <a:pt x="64" y="206"/>
                </a:lnTo>
                <a:lnTo>
                  <a:pt x="63" y="198"/>
                </a:lnTo>
                <a:lnTo>
                  <a:pt x="61" y="191"/>
                </a:lnTo>
                <a:lnTo>
                  <a:pt x="60" y="183"/>
                </a:lnTo>
                <a:lnTo>
                  <a:pt x="58" y="175"/>
                </a:lnTo>
                <a:lnTo>
                  <a:pt x="57" y="167"/>
                </a:lnTo>
                <a:lnTo>
                  <a:pt x="55" y="160"/>
                </a:lnTo>
                <a:lnTo>
                  <a:pt x="54" y="152"/>
                </a:lnTo>
                <a:lnTo>
                  <a:pt x="52" y="144"/>
                </a:lnTo>
                <a:lnTo>
                  <a:pt x="50" y="137"/>
                </a:lnTo>
                <a:lnTo>
                  <a:pt x="48" y="129"/>
                </a:lnTo>
                <a:lnTo>
                  <a:pt x="47" y="122"/>
                </a:lnTo>
                <a:lnTo>
                  <a:pt x="45" y="114"/>
                </a:lnTo>
                <a:lnTo>
                  <a:pt x="43" y="107"/>
                </a:lnTo>
                <a:lnTo>
                  <a:pt x="41" y="100"/>
                </a:lnTo>
                <a:lnTo>
                  <a:pt x="39" y="92"/>
                </a:lnTo>
                <a:lnTo>
                  <a:pt x="37" y="85"/>
                </a:lnTo>
                <a:lnTo>
                  <a:pt x="34" y="78"/>
                </a:lnTo>
                <a:lnTo>
                  <a:pt x="32" y="71"/>
                </a:lnTo>
                <a:lnTo>
                  <a:pt x="30" y="64"/>
                </a:lnTo>
                <a:lnTo>
                  <a:pt x="27" y="58"/>
                </a:lnTo>
                <a:lnTo>
                  <a:pt x="25" y="51"/>
                </a:lnTo>
                <a:lnTo>
                  <a:pt x="23" y="45"/>
                </a:lnTo>
                <a:lnTo>
                  <a:pt x="20" y="39"/>
                </a:lnTo>
                <a:lnTo>
                  <a:pt x="17" y="32"/>
                </a:lnTo>
                <a:lnTo>
                  <a:pt x="15" y="27"/>
                </a:lnTo>
                <a:lnTo>
                  <a:pt x="12" y="21"/>
                </a:lnTo>
                <a:lnTo>
                  <a:pt x="9" y="15"/>
                </a:lnTo>
                <a:lnTo>
                  <a:pt x="6" y="10"/>
                </a:lnTo>
                <a:lnTo>
                  <a:pt x="3" y="5"/>
                </a:lnTo>
                <a:lnTo>
                  <a:pt x="0" y="0"/>
                </a:lnTo>
                <a:lnTo>
                  <a:pt x="0" y="0"/>
                </a:lnTo>
                <a:lnTo>
                  <a:pt x="2" y="7"/>
                </a:lnTo>
                <a:lnTo>
                  <a:pt x="4" y="14"/>
                </a:lnTo>
                <a:lnTo>
                  <a:pt x="5" y="21"/>
                </a:lnTo>
                <a:lnTo>
                  <a:pt x="7" y="28"/>
                </a:lnTo>
                <a:lnTo>
                  <a:pt x="9" y="35"/>
                </a:lnTo>
                <a:lnTo>
                  <a:pt x="10" y="42"/>
                </a:lnTo>
                <a:lnTo>
                  <a:pt x="12" y="49"/>
                </a:lnTo>
                <a:lnTo>
                  <a:pt x="14" y="56"/>
                </a:lnTo>
                <a:lnTo>
                  <a:pt x="15" y="63"/>
                </a:lnTo>
                <a:lnTo>
                  <a:pt x="17" y="71"/>
                </a:lnTo>
                <a:lnTo>
                  <a:pt x="19" y="78"/>
                </a:lnTo>
                <a:lnTo>
                  <a:pt x="20" y="85"/>
                </a:lnTo>
                <a:lnTo>
                  <a:pt x="22" y="92"/>
                </a:lnTo>
                <a:lnTo>
                  <a:pt x="23" y="99"/>
                </a:lnTo>
                <a:lnTo>
                  <a:pt x="25" y="106"/>
                </a:lnTo>
                <a:lnTo>
                  <a:pt x="26" y="114"/>
                </a:lnTo>
                <a:lnTo>
                  <a:pt x="28" y="121"/>
                </a:lnTo>
                <a:lnTo>
                  <a:pt x="29" y="128"/>
                </a:lnTo>
                <a:lnTo>
                  <a:pt x="30" y="135"/>
                </a:lnTo>
                <a:lnTo>
                  <a:pt x="32" y="142"/>
                </a:lnTo>
                <a:lnTo>
                  <a:pt x="33" y="150"/>
                </a:lnTo>
                <a:lnTo>
                  <a:pt x="34" y="157"/>
                </a:lnTo>
                <a:lnTo>
                  <a:pt x="35" y="164"/>
                </a:lnTo>
                <a:lnTo>
                  <a:pt x="36" y="171"/>
                </a:lnTo>
                <a:lnTo>
                  <a:pt x="37" y="179"/>
                </a:lnTo>
                <a:lnTo>
                  <a:pt x="38" y="186"/>
                </a:lnTo>
                <a:lnTo>
                  <a:pt x="39" y="193"/>
                </a:lnTo>
                <a:lnTo>
                  <a:pt x="40" y="200"/>
                </a:lnTo>
                <a:lnTo>
                  <a:pt x="40" y="208"/>
                </a:lnTo>
                <a:lnTo>
                  <a:pt x="41" y="215"/>
                </a:lnTo>
                <a:lnTo>
                  <a:pt x="41" y="222"/>
                </a:lnTo>
                <a:lnTo>
                  <a:pt x="42" y="229"/>
                </a:lnTo>
                <a:lnTo>
                  <a:pt x="42" y="236"/>
                </a:lnTo>
                <a:lnTo>
                  <a:pt x="43" y="244"/>
                </a:lnTo>
                <a:lnTo>
                  <a:pt x="43" y="251"/>
                </a:lnTo>
                <a:lnTo>
                  <a:pt x="43" y="251"/>
                </a:lnTo>
                <a:lnTo>
                  <a:pt x="43" y="251"/>
                </a:lnTo>
              </a:path>
            </a:pathLst>
          </a:custGeom>
          <a:solidFill>
            <a:srgbClr val="66E0FF"/>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85" name="Freeform 89"/>
          <p:cNvSpPr>
            <a:spLocks/>
          </p:cNvSpPr>
          <p:nvPr/>
        </p:nvSpPr>
        <p:spPr bwMode="auto">
          <a:xfrm>
            <a:off x="5564189" y="2130426"/>
            <a:ext cx="396875" cy="246063"/>
          </a:xfrm>
          <a:custGeom>
            <a:avLst/>
            <a:gdLst/>
            <a:ahLst/>
            <a:cxnLst>
              <a:cxn ang="0">
                <a:pos x="159" y="0"/>
              </a:cxn>
              <a:cxn ang="0">
                <a:pos x="147" y="2"/>
              </a:cxn>
              <a:cxn ang="0">
                <a:pos x="134" y="6"/>
              </a:cxn>
              <a:cxn ang="0">
                <a:pos x="122" y="12"/>
              </a:cxn>
              <a:cxn ang="0">
                <a:pos x="110" y="19"/>
              </a:cxn>
              <a:cxn ang="0">
                <a:pos x="98" y="27"/>
              </a:cxn>
              <a:cxn ang="0">
                <a:pos x="86" y="37"/>
              </a:cxn>
              <a:cxn ang="0">
                <a:pos x="75" y="47"/>
              </a:cxn>
              <a:cxn ang="0">
                <a:pos x="64" y="57"/>
              </a:cxn>
              <a:cxn ang="0">
                <a:pos x="53" y="68"/>
              </a:cxn>
              <a:cxn ang="0">
                <a:pos x="43" y="80"/>
              </a:cxn>
              <a:cxn ang="0">
                <a:pos x="33" y="91"/>
              </a:cxn>
              <a:cxn ang="0">
                <a:pos x="24" y="102"/>
              </a:cxn>
              <a:cxn ang="0">
                <a:pos x="15" y="112"/>
              </a:cxn>
              <a:cxn ang="0">
                <a:pos x="7" y="122"/>
              </a:cxn>
              <a:cxn ang="0">
                <a:pos x="0" y="130"/>
              </a:cxn>
              <a:cxn ang="0">
                <a:pos x="7" y="124"/>
              </a:cxn>
              <a:cxn ang="0">
                <a:pos x="22" y="111"/>
              </a:cxn>
              <a:cxn ang="0">
                <a:pos x="36" y="98"/>
              </a:cxn>
              <a:cxn ang="0">
                <a:pos x="49" y="87"/>
              </a:cxn>
              <a:cxn ang="0">
                <a:pos x="62" y="76"/>
              </a:cxn>
              <a:cxn ang="0">
                <a:pos x="75" y="66"/>
              </a:cxn>
              <a:cxn ang="0">
                <a:pos x="87" y="57"/>
              </a:cxn>
              <a:cxn ang="0">
                <a:pos x="98" y="48"/>
              </a:cxn>
              <a:cxn ang="0">
                <a:pos x="109" y="41"/>
              </a:cxn>
              <a:cxn ang="0">
                <a:pos x="120" y="35"/>
              </a:cxn>
              <a:cxn ang="0">
                <a:pos x="131" y="30"/>
              </a:cxn>
              <a:cxn ang="0">
                <a:pos x="141" y="25"/>
              </a:cxn>
              <a:cxn ang="0">
                <a:pos x="151" y="22"/>
              </a:cxn>
              <a:cxn ang="0">
                <a:pos x="161" y="20"/>
              </a:cxn>
              <a:cxn ang="0">
                <a:pos x="171" y="19"/>
              </a:cxn>
              <a:cxn ang="0">
                <a:pos x="181" y="20"/>
              </a:cxn>
              <a:cxn ang="0">
                <a:pos x="191" y="22"/>
              </a:cxn>
              <a:cxn ang="0">
                <a:pos x="201" y="25"/>
              </a:cxn>
              <a:cxn ang="0">
                <a:pos x="211" y="29"/>
              </a:cxn>
              <a:cxn ang="0">
                <a:pos x="209" y="28"/>
              </a:cxn>
              <a:cxn ang="0">
                <a:pos x="198" y="18"/>
              </a:cxn>
              <a:cxn ang="0">
                <a:pos x="182" y="6"/>
              </a:cxn>
              <a:cxn ang="0">
                <a:pos x="166" y="0"/>
              </a:cxn>
              <a:cxn ang="0">
                <a:pos x="166" y="0"/>
              </a:cxn>
            </a:cxnLst>
            <a:rect l="0" t="0" r="r" b="b"/>
            <a:pathLst>
              <a:path w="212" h="131">
                <a:moveTo>
                  <a:pt x="166" y="0"/>
                </a:moveTo>
                <a:lnTo>
                  <a:pt x="159" y="0"/>
                </a:lnTo>
                <a:lnTo>
                  <a:pt x="153" y="1"/>
                </a:lnTo>
                <a:lnTo>
                  <a:pt x="147" y="2"/>
                </a:lnTo>
                <a:lnTo>
                  <a:pt x="141" y="4"/>
                </a:lnTo>
                <a:lnTo>
                  <a:pt x="134" y="6"/>
                </a:lnTo>
                <a:lnTo>
                  <a:pt x="128" y="9"/>
                </a:lnTo>
                <a:lnTo>
                  <a:pt x="122" y="12"/>
                </a:lnTo>
                <a:lnTo>
                  <a:pt x="116" y="15"/>
                </a:lnTo>
                <a:lnTo>
                  <a:pt x="110" y="19"/>
                </a:lnTo>
                <a:lnTo>
                  <a:pt x="104" y="23"/>
                </a:lnTo>
                <a:lnTo>
                  <a:pt x="98" y="27"/>
                </a:lnTo>
                <a:lnTo>
                  <a:pt x="92" y="32"/>
                </a:lnTo>
                <a:lnTo>
                  <a:pt x="86" y="37"/>
                </a:lnTo>
                <a:lnTo>
                  <a:pt x="81" y="41"/>
                </a:lnTo>
                <a:lnTo>
                  <a:pt x="75" y="47"/>
                </a:lnTo>
                <a:lnTo>
                  <a:pt x="69" y="52"/>
                </a:lnTo>
                <a:lnTo>
                  <a:pt x="64" y="57"/>
                </a:lnTo>
                <a:lnTo>
                  <a:pt x="59" y="63"/>
                </a:lnTo>
                <a:lnTo>
                  <a:pt x="53" y="68"/>
                </a:lnTo>
                <a:lnTo>
                  <a:pt x="48" y="74"/>
                </a:lnTo>
                <a:lnTo>
                  <a:pt x="43" y="80"/>
                </a:lnTo>
                <a:lnTo>
                  <a:pt x="38" y="85"/>
                </a:lnTo>
                <a:lnTo>
                  <a:pt x="33" y="91"/>
                </a:lnTo>
                <a:lnTo>
                  <a:pt x="29" y="96"/>
                </a:lnTo>
                <a:lnTo>
                  <a:pt x="24" y="102"/>
                </a:lnTo>
                <a:lnTo>
                  <a:pt x="20" y="107"/>
                </a:lnTo>
                <a:lnTo>
                  <a:pt x="15" y="112"/>
                </a:lnTo>
                <a:lnTo>
                  <a:pt x="11" y="117"/>
                </a:lnTo>
                <a:lnTo>
                  <a:pt x="7" y="122"/>
                </a:lnTo>
                <a:lnTo>
                  <a:pt x="4" y="126"/>
                </a:lnTo>
                <a:lnTo>
                  <a:pt x="0" y="130"/>
                </a:lnTo>
                <a:lnTo>
                  <a:pt x="0" y="130"/>
                </a:lnTo>
                <a:lnTo>
                  <a:pt x="7" y="124"/>
                </a:lnTo>
                <a:lnTo>
                  <a:pt x="15" y="117"/>
                </a:lnTo>
                <a:lnTo>
                  <a:pt x="22" y="111"/>
                </a:lnTo>
                <a:lnTo>
                  <a:pt x="29" y="104"/>
                </a:lnTo>
                <a:lnTo>
                  <a:pt x="36" y="98"/>
                </a:lnTo>
                <a:lnTo>
                  <a:pt x="43" y="92"/>
                </a:lnTo>
                <a:lnTo>
                  <a:pt x="49" y="87"/>
                </a:lnTo>
                <a:lnTo>
                  <a:pt x="56" y="81"/>
                </a:lnTo>
                <a:lnTo>
                  <a:pt x="62" y="76"/>
                </a:lnTo>
                <a:lnTo>
                  <a:pt x="68" y="71"/>
                </a:lnTo>
                <a:lnTo>
                  <a:pt x="75" y="66"/>
                </a:lnTo>
                <a:lnTo>
                  <a:pt x="81" y="61"/>
                </a:lnTo>
                <a:lnTo>
                  <a:pt x="87" y="57"/>
                </a:lnTo>
                <a:lnTo>
                  <a:pt x="92" y="52"/>
                </a:lnTo>
                <a:lnTo>
                  <a:pt x="98" y="48"/>
                </a:lnTo>
                <a:lnTo>
                  <a:pt x="104" y="45"/>
                </a:lnTo>
                <a:lnTo>
                  <a:pt x="109" y="41"/>
                </a:lnTo>
                <a:lnTo>
                  <a:pt x="115" y="38"/>
                </a:lnTo>
                <a:lnTo>
                  <a:pt x="120" y="35"/>
                </a:lnTo>
                <a:lnTo>
                  <a:pt x="126" y="32"/>
                </a:lnTo>
                <a:lnTo>
                  <a:pt x="131" y="30"/>
                </a:lnTo>
                <a:lnTo>
                  <a:pt x="136" y="27"/>
                </a:lnTo>
                <a:lnTo>
                  <a:pt x="141" y="25"/>
                </a:lnTo>
                <a:lnTo>
                  <a:pt x="146" y="24"/>
                </a:lnTo>
                <a:lnTo>
                  <a:pt x="151" y="22"/>
                </a:lnTo>
                <a:lnTo>
                  <a:pt x="156" y="21"/>
                </a:lnTo>
                <a:lnTo>
                  <a:pt x="161" y="20"/>
                </a:lnTo>
                <a:lnTo>
                  <a:pt x="166" y="20"/>
                </a:lnTo>
                <a:lnTo>
                  <a:pt x="171" y="19"/>
                </a:lnTo>
                <a:lnTo>
                  <a:pt x="176" y="20"/>
                </a:lnTo>
                <a:lnTo>
                  <a:pt x="181" y="20"/>
                </a:lnTo>
                <a:lnTo>
                  <a:pt x="186" y="21"/>
                </a:lnTo>
                <a:lnTo>
                  <a:pt x="191" y="22"/>
                </a:lnTo>
                <a:lnTo>
                  <a:pt x="196" y="23"/>
                </a:lnTo>
                <a:lnTo>
                  <a:pt x="201" y="25"/>
                </a:lnTo>
                <a:lnTo>
                  <a:pt x="206" y="27"/>
                </a:lnTo>
                <a:lnTo>
                  <a:pt x="211" y="29"/>
                </a:lnTo>
                <a:lnTo>
                  <a:pt x="211" y="29"/>
                </a:lnTo>
                <a:lnTo>
                  <a:pt x="209" y="28"/>
                </a:lnTo>
                <a:lnTo>
                  <a:pt x="205" y="23"/>
                </a:lnTo>
                <a:lnTo>
                  <a:pt x="198" y="18"/>
                </a:lnTo>
                <a:lnTo>
                  <a:pt x="190" y="11"/>
                </a:lnTo>
                <a:lnTo>
                  <a:pt x="182" y="6"/>
                </a:lnTo>
                <a:lnTo>
                  <a:pt x="173" y="2"/>
                </a:lnTo>
                <a:lnTo>
                  <a:pt x="166" y="0"/>
                </a:lnTo>
                <a:lnTo>
                  <a:pt x="166" y="0"/>
                </a:lnTo>
                <a:lnTo>
                  <a:pt x="166" y="0"/>
                </a:lnTo>
              </a:path>
            </a:pathLst>
          </a:custGeom>
          <a:solidFill>
            <a:srgbClr val="66E0FF"/>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86" name="Freeform 90"/>
          <p:cNvSpPr>
            <a:spLocks/>
          </p:cNvSpPr>
          <p:nvPr/>
        </p:nvSpPr>
        <p:spPr bwMode="auto">
          <a:xfrm>
            <a:off x="6261100" y="2381251"/>
            <a:ext cx="63500" cy="238125"/>
          </a:xfrm>
          <a:custGeom>
            <a:avLst/>
            <a:gdLst/>
            <a:ahLst/>
            <a:cxnLst>
              <a:cxn ang="0">
                <a:pos x="21" y="2"/>
              </a:cxn>
              <a:cxn ang="0">
                <a:pos x="14" y="0"/>
              </a:cxn>
              <a:cxn ang="0">
                <a:pos x="8" y="2"/>
              </a:cxn>
              <a:cxn ang="0">
                <a:pos x="4" y="7"/>
              </a:cxn>
              <a:cxn ang="0">
                <a:pos x="1" y="18"/>
              </a:cxn>
              <a:cxn ang="0">
                <a:pos x="1" y="18"/>
              </a:cxn>
              <a:cxn ang="0">
                <a:pos x="0" y="26"/>
              </a:cxn>
              <a:cxn ang="0">
                <a:pos x="1" y="35"/>
              </a:cxn>
              <a:cxn ang="0">
                <a:pos x="1" y="44"/>
              </a:cxn>
              <a:cxn ang="0">
                <a:pos x="3" y="54"/>
              </a:cxn>
              <a:cxn ang="0">
                <a:pos x="4" y="63"/>
              </a:cxn>
              <a:cxn ang="0">
                <a:pos x="5" y="72"/>
              </a:cxn>
              <a:cxn ang="0">
                <a:pos x="6" y="79"/>
              </a:cxn>
              <a:cxn ang="0">
                <a:pos x="7" y="85"/>
              </a:cxn>
              <a:cxn ang="0">
                <a:pos x="7" y="85"/>
              </a:cxn>
              <a:cxn ang="0">
                <a:pos x="7" y="96"/>
              </a:cxn>
              <a:cxn ang="0">
                <a:pos x="8" y="110"/>
              </a:cxn>
              <a:cxn ang="0">
                <a:pos x="9" y="121"/>
              </a:cxn>
              <a:cxn ang="0">
                <a:pos x="10" y="126"/>
              </a:cxn>
              <a:cxn ang="0">
                <a:pos x="10" y="126"/>
              </a:cxn>
              <a:cxn ang="0">
                <a:pos x="12" y="122"/>
              </a:cxn>
              <a:cxn ang="0">
                <a:pos x="16" y="113"/>
              </a:cxn>
              <a:cxn ang="0">
                <a:pos x="19" y="103"/>
              </a:cxn>
              <a:cxn ang="0">
                <a:pos x="19" y="103"/>
              </a:cxn>
              <a:cxn ang="0">
                <a:pos x="18" y="98"/>
              </a:cxn>
              <a:cxn ang="0">
                <a:pos x="17" y="91"/>
              </a:cxn>
              <a:cxn ang="0">
                <a:pos x="16" y="82"/>
              </a:cxn>
              <a:cxn ang="0">
                <a:pos x="14" y="72"/>
              </a:cxn>
              <a:cxn ang="0">
                <a:pos x="12" y="62"/>
              </a:cxn>
              <a:cxn ang="0">
                <a:pos x="10" y="51"/>
              </a:cxn>
              <a:cxn ang="0">
                <a:pos x="9" y="42"/>
              </a:cxn>
              <a:cxn ang="0">
                <a:pos x="9" y="34"/>
              </a:cxn>
              <a:cxn ang="0">
                <a:pos x="10" y="28"/>
              </a:cxn>
              <a:cxn ang="0">
                <a:pos x="10" y="28"/>
              </a:cxn>
              <a:cxn ang="0">
                <a:pos x="14" y="18"/>
              </a:cxn>
              <a:cxn ang="0">
                <a:pos x="17" y="12"/>
              </a:cxn>
              <a:cxn ang="0">
                <a:pos x="21" y="12"/>
              </a:cxn>
              <a:cxn ang="0">
                <a:pos x="21" y="12"/>
              </a:cxn>
              <a:cxn ang="0">
                <a:pos x="26" y="16"/>
              </a:cxn>
              <a:cxn ang="0">
                <a:pos x="31" y="20"/>
              </a:cxn>
              <a:cxn ang="0">
                <a:pos x="33" y="22"/>
              </a:cxn>
              <a:cxn ang="0">
                <a:pos x="33" y="22"/>
              </a:cxn>
              <a:cxn ang="0">
                <a:pos x="32" y="17"/>
              </a:cxn>
              <a:cxn ang="0">
                <a:pos x="28" y="9"/>
              </a:cxn>
              <a:cxn ang="0">
                <a:pos x="21" y="2"/>
              </a:cxn>
              <a:cxn ang="0">
                <a:pos x="21" y="2"/>
              </a:cxn>
              <a:cxn ang="0">
                <a:pos x="21" y="2"/>
              </a:cxn>
            </a:cxnLst>
            <a:rect l="0" t="0" r="r" b="b"/>
            <a:pathLst>
              <a:path w="34" h="127">
                <a:moveTo>
                  <a:pt x="21" y="2"/>
                </a:moveTo>
                <a:lnTo>
                  <a:pt x="14" y="0"/>
                </a:lnTo>
                <a:lnTo>
                  <a:pt x="8" y="2"/>
                </a:lnTo>
                <a:lnTo>
                  <a:pt x="4" y="7"/>
                </a:lnTo>
                <a:lnTo>
                  <a:pt x="1" y="18"/>
                </a:lnTo>
                <a:lnTo>
                  <a:pt x="1" y="18"/>
                </a:lnTo>
                <a:lnTo>
                  <a:pt x="0" y="26"/>
                </a:lnTo>
                <a:lnTo>
                  <a:pt x="1" y="35"/>
                </a:lnTo>
                <a:lnTo>
                  <a:pt x="1" y="44"/>
                </a:lnTo>
                <a:lnTo>
                  <a:pt x="3" y="54"/>
                </a:lnTo>
                <a:lnTo>
                  <a:pt x="4" y="63"/>
                </a:lnTo>
                <a:lnTo>
                  <a:pt x="5" y="72"/>
                </a:lnTo>
                <a:lnTo>
                  <a:pt x="6" y="79"/>
                </a:lnTo>
                <a:lnTo>
                  <a:pt x="7" y="85"/>
                </a:lnTo>
                <a:lnTo>
                  <a:pt x="7" y="85"/>
                </a:lnTo>
                <a:lnTo>
                  <a:pt x="7" y="96"/>
                </a:lnTo>
                <a:lnTo>
                  <a:pt x="8" y="110"/>
                </a:lnTo>
                <a:lnTo>
                  <a:pt x="9" y="121"/>
                </a:lnTo>
                <a:lnTo>
                  <a:pt x="10" y="126"/>
                </a:lnTo>
                <a:lnTo>
                  <a:pt x="10" y="126"/>
                </a:lnTo>
                <a:lnTo>
                  <a:pt x="12" y="122"/>
                </a:lnTo>
                <a:lnTo>
                  <a:pt x="16" y="113"/>
                </a:lnTo>
                <a:lnTo>
                  <a:pt x="19" y="103"/>
                </a:lnTo>
                <a:lnTo>
                  <a:pt x="19" y="103"/>
                </a:lnTo>
                <a:lnTo>
                  <a:pt x="18" y="98"/>
                </a:lnTo>
                <a:lnTo>
                  <a:pt x="17" y="91"/>
                </a:lnTo>
                <a:lnTo>
                  <a:pt x="16" y="82"/>
                </a:lnTo>
                <a:lnTo>
                  <a:pt x="14" y="72"/>
                </a:lnTo>
                <a:lnTo>
                  <a:pt x="12" y="62"/>
                </a:lnTo>
                <a:lnTo>
                  <a:pt x="10" y="51"/>
                </a:lnTo>
                <a:lnTo>
                  <a:pt x="9" y="42"/>
                </a:lnTo>
                <a:lnTo>
                  <a:pt x="9" y="34"/>
                </a:lnTo>
                <a:lnTo>
                  <a:pt x="10" y="28"/>
                </a:lnTo>
                <a:lnTo>
                  <a:pt x="10" y="28"/>
                </a:lnTo>
                <a:lnTo>
                  <a:pt x="14" y="18"/>
                </a:lnTo>
                <a:lnTo>
                  <a:pt x="17" y="12"/>
                </a:lnTo>
                <a:lnTo>
                  <a:pt x="21" y="12"/>
                </a:lnTo>
                <a:lnTo>
                  <a:pt x="21" y="12"/>
                </a:lnTo>
                <a:lnTo>
                  <a:pt x="26" y="16"/>
                </a:lnTo>
                <a:lnTo>
                  <a:pt x="31" y="20"/>
                </a:lnTo>
                <a:lnTo>
                  <a:pt x="33" y="22"/>
                </a:lnTo>
                <a:lnTo>
                  <a:pt x="33" y="22"/>
                </a:lnTo>
                <a:lnTo>
                  <a:pt x="32" y="17"/>
                </a:lnTo>
                <a:lnTo>
                  <a:pt x="28" y="9"/>
                </a:lnTo>
                <a:lnTo>
                  <a:pt x="21" y="2"/>
                </a:lnTo>
                <a:lnTo>
                  <a:pt x="21" y="2"/>
                </a:lnTo>
                <a:lnTo>
                  <a:pt x="21" y="2"/>
                </a:lnTo>
              </a:path>
            </a:pathLst>
          </a:custGeom>
          <a:solidFill>
            <a:srgbClr val="A3A3A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87" name="Freeform 91"/>
          <p:cNvSpPr>
            <a:spLocks/>
          </p:cNvSpPr>
          <p:nvPr/>
        </p:nvSpPr>
        <p:spPr bwMode="auto">
          <a:xfrm>
            <a:off x="6373814" y="2468563"/>
            <a:ext cx="300037" cy="176212"/>
          </a:xfrm>
          <a:custGeom>
            <a:avLst/>
            <a:gdLst/>
            <a:ahLst/>
            <a:cxnLst>
              <a:cxn ang="0">
                <a:pos x="25" y="26"/>
              </a:cxn>
              <a:cxn ang="0">
                <a:pos x="30" y="21"/>
              </a:cxn>
              <a:cxn ang="0">
                <a:pos x="35" y="16"/>
              </a:cxn>
              <a:cxn ang="0">
                <a:pos x="42" y="11"/>
              </a:cxn>
              <a:cxn ang="0">
                <a:pos x="51" y="7"/>
              </a:cxn>
              <a:cxn ang="0">
                <a:pos x="60" y="3"/>
              </a:cxn>
              <a:cxn ang="0">
                <a:pos x="69" y="2"/>
              </a:cxn>
              <a:cxn ang="0">
                <a:pos x="69" y="2"/>
              </a:cxn>
              <a:cxn ang="0">
                <a:pos x="80" y="1"/>
              </a:cxn>
              <a:cxn ang="0">
                <a:pos x="89" y="0"/>
              </a:cxn>
              <a:cxn ang="0">
                <a:pos x="97" y="0"/>
              </a:cxn>
              <a:cxn ang="0">
                <a:pos x="105" y="1"/>
              </a:cxn>
              <a:cxn ang="0">
                <a:pos x="114" y="2"/>
              </a:cxn>
              <a:cxn ang="0">
                <a:pos x="114" y="2"/>
              </a:cxn>
              <a:cxn ang="0">
                <a:pos x="122" y="6"/>
              </a:cxn>
              <a:cxn ang="0">
                <a:pos x="132" y="11"/>
              </a:cxn>
              <a:cxn ang="0">
                <a:pos x="142" y="17"/>
              </a:cxn>
              <a:cxn ang="0">
                <a:pos x="151" y="23"/>
              </a:cxn>
              <a:cxn ang="0">
                <a:pos x="157" y="27"/>
              </a:cxn>
              <a:cxn ang="0">
                <a:pos x="159" y="29"/>
              </a:cxn>
              <a:cxn ang="0">
                <a:pos x="159" y="29"/>
              </a:cxn>
              <a:cxn ang="0">
                <a:pos x="157" y="28"/>
              </a:cxn>
              <a:cxn ang="0">
                <a:pos x="152" y="24"/>
              </a:cxn>
              <a:cxn ang="0">
                <a:pos x="144" y="20"/>
              </a:cxn>
              <a:cxn ang="0">
                <a:pos x="135" y="15"/>
              </a:cxn>
              <a:cxn ang="0">
                <a:pos x="125" y="11"/>
              </a:cxn>
              <a:cxn ang="0">
                <a:pos x="114" y="8"/>
              </a:cxn>
              <a:cxn ang="0">
                <a:pos x="104" y="7"/>
              </a:cxn>
              <a:cxn ang="0">
                <a:pos x="104" y="7"/>
              </a:cxn>
              <a:cxn ang="0">
                <a:pos x="96" y="7"/>
              </a:cxn>
              <a:cxn ang="0">
                <a:pos x="87" y="8"/>
              </a:cxn>
              <a:cxn ang="0">
                <a:pos x="78" y="9"/>
              </a:cxn>
              <a:cxn ang="0">
                <a:pos x="69" y="11"/>
              </a:cxn>
              <a:cxn ang="0">
                <a:pos x="61" y="13"/>
              </a:cxn>
              <a:cxn ang="0">
                <a:pos x="54" y="15"/>
              </a:cxn>
              <a:cxn ang="0">
                <a:pos x="48" y="18"/>
              </a:cxn>
              <a:cxn ang="0">
                <a:pos x="44" y="20"/>
              </a:cxn>
              <a:cxn ang="0">
                <a:pos x="44" y="20"/>
              </a:cxn>
              <a:cxn ang="0">
                <a:pos x="40" y="25"/>
              </a:cxn>
              <a:cxn ang="0">
                <a:pos x="35" y="32"/>
              </a:cxn>
              <a:cxn ang="0">
                <a:pos x="30" y="41"/>
              </a:cxn>
              <a:cxn ang="0">
                <a:pos x="25" y="51"/>
              </a:cxn>
              <a:cxn ang="0">
                <a:pos x="20" y="61"/>
              </a:cxn>
              <a:cxn ang="0">
                <a:pos x="16" y="69"/>
              </a:cxn>
              <a:cxn ang="0">
                <a:pos x="13" y="75"/>
              </a:cxn>
              <a:cxn ang="0">
                <a:pos x="12" y="77"/>
              </a:cxn>
              <a:cxn ang="0">
                <a:pos x="12" y="77"/>
              </a:cxn>
              <a:cxn ang="0">
                <a:pos x="9" y="81"/>
              </a:cxn>
              <a:cxn ang="0">
                <a:pos x="3" y="89"/>
              </a:cxn>
              <a:cxn ang="0">
                <a:pos x="0" y="93"/>
              </a:cxn>
              <a:cxn ang="0">
                <a:pos x="0" y="93"/>
              </a:cxn>
              <a:cxn ang="0">
                <a:pos x="0" y="91"/>
              </a:cxn>
              <a:cxn ang="0">
                <a:pos x="2" y="85"/>
              </a:cxn>
              <a:cxn ang="0">
                <a:pos x="5" y="77"/>
              </a:cxn>
              <a:cxn ang="0">
                <a:pos x="8" y="68"/>
              </a:cxn>
              <a:cxn ang="0">
                <a:pos x="12" y="57"/>
              </a:cxn>
              <a:cxn ang="0">
                <a:pos x="16" y="47"/>
              </a:cxn>
              <a:cxn ang="0">
                <a:pos x="19" y="37"/>
              </a:cxn>
              <a:cxn ang="0">
                <a:pos x="23" y="30"/>
              </a:cxn>
              <a:cxn ang="0">
                <a:pos x="25" y="26"/>
              </a:cxn>
              <a:cxn ang="0">
                <a:pos x="25" y="26"/>
              </a:cxn>
              <a:cxn ang="0">
                <a:pos x="25" y="26"/>
              </a:cxn>
            </a:cxnLst>
            <a:rect l="0" t="0" r="r" b="b"/>
            <a:pathLst>
              <a:path w="160" h="94">
                <a:moveTo>
                  <a:pt x="25" y="26"/>
                </a:moveTo>
                <a:lnTo>
                  <a:pt x="30" y="21"/>
                </a:lnTo>
                <a:lnTo>
                  <a:pt x="35" y="16"/>
                </a:lnTo>
                <a:lnTo>
                  <a:pt x="42" y="11"/>
                </a:lnTo>
                <a:lnTo>
                  <a:pt x="51" y="7"/>
                </a:lnTo>
                <a:lnTo>
                  <a:pt x="60" y="3"/>
                </a:lnTo>
                <a:lnTo>
                  <a:pt x="69" y="2"/>
                </a:lnTo>
                <a:lnTo>
                  <a:pt x="69" y="2"/>
                </a:lnTo>
                <a:lnTo>
                  <a:pt x="80" y="1"/>
                </a:lnTo>
                <a:lnTo>
                  <a:pt x="89" y="0"/>
                </a:lnTo>
                <a:lnTo>
                  <a:pt x="97" y="0"/>
                </a:lnTo>
                <a:lnTo>
                  <a:pt x="105" y="1"/>
                </a:lnTo>
                <a:lnTo>
                  <a:pt x="114" y="2"/>
                </a:lnTo>
                <a:lnTo>
                  <a:pt x="114" y="2"/>
                </a:lnTo>
                <a:lnTo>
                  <a:pt x="122" y="6"/>
                </a:lnTo>
                <a:lnTo>
                  <a:pt x="132" y="11"/>
                </a:lnTo>
                <a:lnTo>
                  <a:pt x="142" y="17"/>
                </a:lnTo>
                <a:lnTo>
                  <a:pt x="151" y="23"/>
                </a:lnTo>
                <a:lnTo>
                  <a:pt x="157" y="27"/>
                </a:lnTo>
                <a:lnTo>
                  <a:pt x="159" y="29"/>
                </a:lnTo>
                <a:lnTo>
                  <a:pt x="159" y="29"/>
                </a:lnTo>
                <a:lnTo>
                  <a:pt x="157" y="28"/>
                </a:lnTo>
                <a:lnTo>
                  <a:pt x="152" y="24"/>
                </a:lnTo>
                <a:lnTo>
                  <a:pt x="144" y="20"/>
                </a:lnTo>
                <a:lnTo>
                  <a:pt x="135" y="15"/>
                </a:lnTo>
                <a:lnTo>
                  <a:pt x="125" y="11"/>
                </a:lnTo>
                <a:lnTo>
                  <a:pt x="114" y="8"/>
                </a:lnTo>
                <a:lnTo>
                  <a:pt x="104" y="7"/>
                </a:lnTo>
                <a:lnTo>
                  <a:pt x="104" y="7"/>
                </a:lnTo>
                <a:lnTo>
                  <a:pt x="96" y="7"/>
                </a:lnTo>
                <a:lnTo>
                  <a:pt x="87" y="8"/>
                </a:lnTo>
                <a:lnTo>
                  <a:pt x="78" y="9"/>
                </a:lnTo>
                <a:lnTo>
                  <a:pt x="69" y="11"/>
                </a:lnTo>
                <a:lnTo>
                  <a:pt x="61" y="13"/>
                </a:lnTo>
                <a:lnTo>
                  <a:pt x="54" y="15"/>
                </a:lnTo>
                <a:lnTo>
                  <a:pt x="48" y="18"/>
                </a:lnTo>
                <a:lnTo>
                  <a:pt x="44" y="20"/>
                </a:lnTo>
                <a:lnTo>
                  <a:pt x="44" y="20"/>
                </a:lnTo>
                <a:lnTo>
                  <a:pt x="40" y="25"/>
                </a:lnTo>
                <a:lnTo>
                  <a:pt x="35" y="32"/>
                </a:lnTo>
                <a:lnTo>
                  <a:pt x="30" y="41"/>
                </a:lnTo>
                <a:lnTo>
                  <a:pt x="25" y="51"/>
                </a:lnTo>
                <a:lnTo>
                  <a:pt x="20" y="61"/>
                </a:lnTo>
                <a:lnTo>
                  <a:pt x="16" y="69"/>
                </a:lnTo>
                <a:lnTo>
                  <a:pt x="13" y="75"/>
                </a:lnTo>
                <a:lnTo>
                  <a:pt x="12" y="77"/>
                </a:lnTo>
                <a:lnTo>
                  <a:pt x="12" y="77"/>
                </a:lnTo>
                <a:lnTo>
                  <a:pt x="9" y="81"/>
                </a:lnTo>
                <a:lnTo>
                  <a:pt x="3" y="89"/>
                </a:lnTo>
                <a:lnTo>
                  <a:pt x="0" y="93"/>
                </a:lnTo>
                <a:lnTo>
                  <a:pt x="0" y="93"/>
                </a:lnTo>
                <a:lnTo>
                  <a:pt x="0" y="91"/>
                </a:lnTo>
                <a:lnTo>
                  <a:pt x="2" y="85"/>
                </a:lnTo>
                <a:lnTo>
                  <a:pt x="5" y="77"/>
                </a:lnTo>
                <a:lnTo>
                  <a:pt x="8" y="68"/>
                </a:lnTo>
                <a:lnTo>
                  <a:pt x="12" y="57"/>
                </a:lnTo>
                <a:lnTo>
                  <a:pt x="16" y="47"/>
                </a:lnTo>
                <a:lnTo>
                  <a:pt x="19" y="37"/>
                </a:lnTo>
                <a:lnTo>
                  <a:pt x="23" y="30"/>
                </a:lnTo>
                <a:lnTo>
                  <a:pt x="25" y="26"/>
                </a:lnTo>
                <a:lnTo>
                  <a:pt x="25" y="26"/>
                </a:lnTo>
                <a:lnTo>
                  <a:pt x="25" y="26"/>
                </a:lnTo>
              </a:path>
            </a:pathLst>
          </a:custGeom>
          <a:solidFill>
            <a:srgbClr val="A3A3A3"/>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88" name="Freeform 92"/>
          <p:cNvSpPr>
            <a:spLocks/>
          </p:cNvSpPr>
          <p:nvPr/>
        </p:nvSpPr>
        <p:spPr bwMode="auto">
          <a:xfrm>
            <a:off x="6156326" y="2263776"/>
            <a:ext cx="212725" cy="334963"/>
          </a:xfrm>
          <a:custGeom>
            <a:avLst/>
            <a:gdLst/>
            <a:ahLst/>
            <a:cxnLst>
              <a:cxn ang="0">
                <a:pos x="35" y="177"/>
              </a:cxn>
              <a:cxn ang="0">
                <a:pos x="42" y="169"/>
              </a:cxn>
              <a:cxn ang="0">
                <a:pos x="46" y="150"/>
              </a:cxn>
              <a:cxn ang="0">
                <a:pos x="44" y="136"/>
              </a:cxn>
              <a:cxn ang="0">
                <a:pos x="42" y="128"/>
              </a:cxn>
              <a:cxn ang="0">
                <a:pos x="40" y="119"/>
              </a:cxn>
              <a:cxn ang="0">
                <a:pos x="39" y="109"/>
              </a:cxn>
              <a:cxn ang="0">
                <a:pos x="38" y="99"/>
              </a:cxn>
              <a:cxn ang="0">
                <a:pos x="38" y="89"/>
              </a:cxn>
              <a:cxn ang="0">
                <a:pos x="38" y="79"/>
              </a:cxn>
              <a:cxn ang="0">
                <a:pos x="39" y="69"/>
              </a:cxn>
              <a:cxn ang="0">
                <a:pos x="40" y="59"/>
              </a:cxn>
              <a:cxn ang="0">
                <a:pos x="42" y="50"/>
              </a:cxn>
              <a:cxn ang="0">
                <a:pos x="44" y="42"/>
              </a:cxn>
              <a:cxn ang="0">
                <a:pos x="47" y="34"/>
              </a:cxn>
              <a:cxn ang="0">
                <a:pos x="50" y="28"/>
              </a:cxn>
              <a:cxn ang="0">
                <a:pos x="54" y="23"/>
              </a:cxn>
              <a:cxn ang="0">
                <a:pos x="59" y="20"/>
              </a:cxn>
              <a:cxn ang="0">
                <a:pos x="64" y="18"/>
              </a:cxn>
              <a:cxn ang="0">
                <a:pos x="70" y="19"/>
              </a:cxn>
              <a:cxn ang="0">
                <a:pos x="77" y="21"/>
              </a:cxn>
              <a:cxn ang="0">
                <a:pos x="85" y="26"/>
              </a:cxn>
              <a:cxn ang="0">
                <a:pos x="93" y="33"/>
              </a:cxn>
              <a:cxn ang="0">
                <a:pos x="102" y="43"/>
              </a:cxn>
              <a:cxn ang="0">
                <a:pos x="112" y="56"/>
              </a:cxn>
              <a:cxn ang="0">
                <a:pos x="111" y="49"/>
              </a:cxn>
              <a:cxn ang="0">
                <a:pos x="107" y="37"/>
              </a:cxn>
              <a:cxn ang="0">
                <a:pos x="102" y="26"/>
              </a:cxn>
              <a:cxn ang="0">
                <a:pos x="97" y="18"/>
              </a:cxn>
              <a:cxn ang="0">
                <a:pos x="91" y="11"/>
              </a:cxn>
              <a:cxn ang="0">
                <a:pos x="85" y="6"/>
              </a:cxn>
              <a:cxn ang="0">
                <a:pos x="78" y="3"/>
              </a:cxn>
              <a:cxn ang="0">
                <a:pos x="71" y="1"/>
              </a:cxn>
              <a:cxn ang="0">
                <a:pos x="64" y="0"/>
              </a:cxn>
              <a:cxn ang="0">
                <a:pos x="56" y="1"/>
              </a:cxn>
              <a:cxn ang="0">
                <a:pos x="49" y="3"/>
              </a:cxn>
              <a:cxn ang="0">
                <a:pos x="42" y="7"/>
              </a:cxn>
              <a:cxn ang="0">
                <a:pos x="35" y="11"/>
              </a:cxn>
              <a:cxn ang="0">
                <a:pos x="28" y="16"/>
              </a:cxn>
              <a:cxn ang="0">
                <a:pos x="22" y="23"/>
              </a:cxn>
              <a:cxn ang="0">
                <a:pos x="16" y="30"/>
              </a:cxn>
              <a:cxn ang="0">
                <a:pos x="11" y="38"/>
              </a:cxn>
              <a:cxn ang="0">
                <a:pos x="7" y="47"/>
              </a:cxn>
              <a:cxn ang="0">
                <a:pos x="4" y="56"/>
              </a:cxn>
              <a:cxn ang="0">
                <a:pos x="2" y="66"/>
              </a:cxn>
              <a:cxn ang="0">
                <a:pos x="0" y="76"/>
              </a:cxn>
              <a:cxn ang="0">
                <a:pos x="0" y="87"/>
              </a:cxn>
              <a:cxn ang="0">
                <a:pos x="2" y="98"/>
              </a:cxn>
              <a:cxn ang="0">
                <a:pos x="4" y="109"/>
              </a:cxn>
              <a:cxn ang="0">
                <a:pos x="6" y="116"/>
              </a:cxn>
              <a:cxn ang="0">
                <a:pos x="7" y="130"/>
              </a:cxn>
              <a:cxn ang="0">
                <a:pos x="8" y="143"/>
              </a:cxn>
              <a:cxn ang="0">
                <a:pos x="10" y="155"/>
              </a:cxn>
              <a:cxn ang="0">
                <a:pos x="14" y="166"/>
              </a:cxn>
              <a:cxn ang="0">
                <a:pos x="21" y="173"/>
              </a:cxn>
              <a:cxn ang="0">
                <a:pos x="34" y="178"/>
              </a:cxn>
              <a:cxn ang="0">
                <a:pos x="34" y="178"/>
              </a:cxn>
            </a:cxnLst>
            <a:rect l="0" t="0" r="r" b="b"/>
            <a:pathLst>
              <a:path w="113" h="179">
                <a:moveTo>
                  <a:pt x="34" y="178"/>
                </a:moveTo>
                <a:lnTo>
                  <a:pt x="35" y="177"/>
                </a:lnTo>
                <a:lnTo>
                  <a:pt x="38" y="174"/>
                </a:lnTo>
                <a:lnTo>
                  <a:pt x="42" y="169"/>
                </a:lnTo>
                <a:lnTo>
                  <a:pt x="45" y="161"/>
                </a:lnTo>
                <a:lnTo>
                  <a:pt x="46" y="150"/>
                </a:lnTo>
                <a:lnTo>
                  <a:pt x="44" y="136"/>
                </a:lnTo>
                <a:lnTo>
                  <a:pt x="44" y="136"/>
                </a:lnTo>
                <a:lnTo>
                  <a:pt x="43" y="132"/>
                </a:lnTo>
                <a:lnTo>
                  <a:pt x="42" y="128"/>
                </a:lnTo>
                <a:lnTo>
                  <a:pt x="41" y="123"/>
                </a:lnTo>
                <a:lnTo>
                  <a:pt x="40" y="119"/>
                </a:lnTo>
                <a:lnTo>
                  <a:pt x="40" y="114"/>
                </a:lnTo>
                <a:lnTo>
                  <a:pt x="39" y="109"/>
                </a:lnTo>
                <a:lnTo>
                  <a:pt x="39" y="104"/>
                </a:lnTo>
                <a:lnTo>
                  <a:pt x="38" y="99"/>
                </a:lnTo>
                <a:lnTo>
                  <a:pt x="38" y="94"/>
                </a:lnTo>
                <a:lnTo>
                  <a:pt x="38" y="89"/>
                </a:lnTo>
                <a:lnTo>
                  <a:pt x="38" y="84"/>
                </a:lnTo>
                <a:lnTo>
                  <a:pt x="38" y="79"/>
                </a:lnTo>
                <a:lnTo>
                  <a:pt x="38" y="74"/>
                </a:lnTo>
                <a:lnTo>
                  <a:pt x="39" y="69"/>
                </a:lnTo>
                <a:lnTo>
                  <a:pt x="39" y="64"/>
                </a:lnTo>
                <a:lnTo>
                  <a:pt x="40" y="59"/>
                </a:lnTo>
                <a:lnTo>
                  <a:pt x="41" y="55"/>
                </a:lnTo>
                <a:lnTo>
                  <a:pt x="42" y="50"/>
                </a:lnTo>
                <a:lnTo>
                  <a:pt x="43" y="46"/>
                </a:lnTo>
                <a:lnTo>
                  <a:pt x="44" y="42"/>
                </a:lnTo>
                <a:lnTo>
                  <a:pt x="45" y="38"/>
                </a:lnTo>
                <a:lnTo>
                  <a:pt x="47" y="34"/>
                </a:lnTo>
                <a:lnTo>
                  <a:pt x="48" y="31"/>
                </a:lnTo>
                <a:lnTo>
                  <a:pt x="50" y="28"/>
                </a:lnTo>
                <a:lnTo>
                  <a:pt x="52" y="26"/>
                </a:lnTo>
                <a:lnTo>
                  <a:pt x="54" y="23"/>
                </a:lnTo>
                <a:lnTo>
                  <a:pt x="56" y="21"/>
                </a:lnTo>
                <a:lnTo>
                  <a:pt x="59" y="20"/>
                </a:lnTo>
                <a:lnTo>
                  <a:pt x="61" y="19"/>
                </a:lnTo>
                <a:lnTo>
                  <a:pt x="64" y="18"/>
                </a:lnTo>
                <a:lnTo>
                  <a:pt x="67" y="18"/>
                </a:lnTo>
                <a:lnTo>
                  <a:pt x="70" y="19"/>
                </a:lnTo>
                <a:lnTo>
                  <a:pt x="74" y="20"/>
                </a:lnTo>
                <a:lnTo>
                  <a:pt x="77" y="21"/>
                </a:lnTo>
                <a:lnTo>
                  <a:pt x="81" y="23"/>
                </a:lnTo>
                <a:lnTo>
                  <a:pt x="85" y="26"/>
                </a:lnTo>
                <a:lnTo>
                  <a:pt x="89" y="29"/>
                </a:lnTo>
                <a:lnTo>
                  <a:pt x="93" y="33"/>
                </a:lnTo>
                <a:lnTo>
                  <a:pt x="97" y="38"/>
                </a:lnTo>
                <a:lnTo>
                  <a:pt x="102" y="43"/>
                </a:lnTo>
                <a:lnTo>
                  <a:pt x="107" y="49"/>
                </a:lnTo>
                <a:lnTo>
                  <a:pt x="112" y="56"/>
                </a:lnTo>
                <a:lnTo>
                  <a:pt x="112" y="56"/>
                </a:lnTo>
                <a:lnTo>
                  <a:pt x="111" y="49"/>
                </a:lnTo>
                <a:lnTo>
                  <a:pt x="109" y="43"/>
                </a:lnTo>
                <a:lnTo>
                  <a:pt x="107" y="37"/>
                </a:lnTo>
                <a:lnTo>
                  <a:pt x="105" y="31"/>
                </a:lnTo>
                <a:lnTo>
                  <a:pt x="102" y="26"/>
                </a:lnTo>
                <a:lnTo>
                  <a:pt x="100" y="22"/>
                </a:lnTo>
                <a:lnTo>
                  <a:pt x="97" y="18"/>
                </a:lnTo>
                <a:lnTo>
                  <a:pt x="94" y="14"/>
                </a:lnTo>
                <a:lnTo>
                  <a:pt x="91" y="11"/>
                </a:lnTo>
                <a:lnTo>
                  <a:pt x="88" y="9"/>
                </a:lnTo>
                <a:lnTo>
                  <a:pt x="85" y="6"/>
                </a:lnTo>
                <a:lnTo>
                  <a:pt x="82" y="4"/>
                </a:lnTo>
                <a:lnTo>
                  <a:pt x="78" y="3"/>
                </a:lnTo>
                <a:lnTo>
                  <a:pt x="75" y="2"/>
                </a:lnTo>
                <a:lnTo>
                  <a:pt x="71" y="1"/>
                </a:lnTo>
                <a:lnTo>
                  <a:pt x="67" y="0"/>
                </a:lnTo>
                <a:lnTo>
                  <a:pt x="64" y="0"/>
                </a:lnTo>
                <a:lnTo>
                  <a:pt x="60" y="1"/>
                </a:lnTo>
                <a:lnTo>
                  <a:pt x="56" y="1"/>
                </a:lnTo>
                <a:lnTo>
                  <a:pt x="53" y="2"/>
                </a:lnTo>
                <a:lnTo>
                  <a:pt x="49" y="3"/>
                </a:lnTo>
                <a:lnTo>
                  <a:pt x="45" y="5"/>
                </a:lnTo>
                <a:lnTo>
                  <a:pt x="42" y="7"/>
                </a:lnTo>
                <a:lnTo>
                  <a:pt x="38" y="9"/>
                </a:lnTo>
                <a:lnTo>
                  <a:pt x="35" y="11"/>
                </a:lnTo>
                <a:lnTo>
                  <a:pt x="31" y="13"/>
                </a:lnTo>
                <a:lnTo>
                  <a:pt x="28" y="16"/>
                </a:lnTo>
                <a:lnTo>
                  <a:pt x="25" y="19"/>
                </a:lnTo>
                <a:lnTo>
                  <a:pt x="22" y="23"/>
                </a:lnTo>
                <a:lnTo>
                  <a:pt x="19" y="26"/>
                </a:lnTo>
                <a:lnTo>
                  <a:pt x="16" y="30"/>
                </a:lnTo>
                <a:lnTo>
                  <a:pt x="14" y="34"/>
                </a:lnTo>
                <a:lnTo>
                  <a:pt x="11" y="38"/>
                </a:lnTo>
                <a:lnTo>
                  <a:pt x="9" y="42"/>
                </a:lnTo>
                <a:lnTo>
                  <a:pt x="7" y="47"/>
                </a:lnTo>
                <a:lnTo>
                  <a:pt x="5" y="51"/>
                </a:lnTo>
                <a:lnTo>
                  <a:pt x="4" y="56"/>
                </a:lnTo>
                <a:lnTo>
                  <a:pt x="3" y="61"/>
                </a:lnTo>
                <a:lnTo>
                  <a:pt x="2" y="66"/>
                </a:lnTo>
                <a:lnTo>
                  <a:pt x="1" y="71"/>
                </a:lnTo>
                <a:lnTo>
                  <a:pt x="0" y="76"/>
                </a:lnTo>
                <a:lnTo>
                  <a:pt x="0" y="81"/>
                </a:lnTo>
                <a:lnTo>
                  <a:pt x="0" y="87"/>
                </a:lnTo>
                <a:lnTo>
                  <a:pt x="1" y="92"/>
                </a:lnTo>
                <a:lnTo>
                  <a:pt x="2" y="98"/>
                </a:lnTo>
                <a:lnTo>
                  <a:pt x="3" y="103"/>
                </a:lnTo>
                <a:lnTo>
                  <a:pt x="4" y="109"/>
                </a:lnTo>
                <a:lnTo>
                  <a:pt x="4" y="109"/>
                </a:lnTo>
                <a:lnTo>
                  <a:pt x="6" y="116"/>
                </a:lnTo>
                <a:lnTo>
                  <a:pt x="7" y="123"/>
                </a:lnTo>
                <a:lnTo>
                  <a:pt x="7" y="130"/>
                </a:lnTo>
                <a:lnTo>
                  <a:pt x="8" y="136"/>
                </a:lnTo>
                <a:lnTo>
                  <a:pt x="8" y="143"/>
                </a:lnTo>
                <a:lnTo>
                  <a:pt x="9" y="149"/>
                </a:lnTo>
                <a:lnTo>
                  <a:pt x="10" y="155"/>
                </a:lnTo>
                <a:lnTo>
                  <a:pt x="11" y="161"/>
                </a:lnTo>
                <a:lnTo>
                  <a:pt x="14" y="166"/>
                </a:lnTo>
                <a:lnTo>
                  <a:pt x="17" y="170"/>
                </a:lnTo>
                <a:lnTo>
                  <a:pt x="21" y="173"/>
                </a:lnTo>
                <a:lnTo>
                  <a:pt x="27" y="176"/>
                </a:lnTo>
                <a:lnTo>
                  <a:pt x="34" y="178"/>
                </a:lnTo>
                <a:lnTo>
                  <a:pt x="34" y="178"/>
                </a:lnTo>
                <a:lnTo>
                  <a:pt x="34" y="178"/>
                </a:lnTo>
              </a:path>
            </a:pathLst>
          </a:custGeom>
          <a:solidFill>
            <a:srgbClr val="FFA880"/>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89" name="Freeform 93"/>
          <p:cNvSpPr>
            <a:spLocks/>
          </p:cNvSpPr>
          <p:nvPr/>
        </p:nvSpPr>
        <p:spPr bwMode="auto">
          <a:xfrm>
            <a:off x="6291264" y="2430464"/>
            <a:ext cx="320675" cy="217487"/>
          </a:xfrm>
          <a:custGeom>
            <a:avLst/>
            <a:gdLst/>
            <a:ahLst/>
            <a:cxnLst>
              <a:cxn ang="0">
                <a:pos x="23" y="111"/>
              </a:cxn>
              <a:cxn ang="0">
                <a:pos x="31" y="115"/>
              </a:cxn>
              <a:cxn ang="0">
                <a:pos x="34" y="106"/>
              </a:cxn>
              <a:cxn ang="0">
                <a:pos x="38" y="90"/>
              </a:cxn>
              <a:cxn ang="0">
                <a:pos x="43" y="76"/>
              </a:cxn>
              <a:cxn ang="0">
                <a:pos x="48" y="63"/>
              </a:cxn>
              <a:cxn ang="0">
                <a:pos x="54" y="52"/>
              </a:cxn>
              <a:cxn ang="0">
                <a:pos x="60" y="42"/>
              </a:cxn>
              <a:cxn ang="0">
                <a:pos x="67" y="34"/>
              </a:cxn>
              <a:cxn ang="0">
                <a:pos x="75" y="27"/>
              </a:cxn>
              <a:cxn ang="0">
                <a:pos x="83" y="21"/>
              </a:cxn>
              <a:cxn ang="0">
                <a:pos x="93" y="17"/>
              </a:cxn>
              <a:cxn ang="0">
                <a:pos x="105" y="13"/>
              </a:cxn>
              <a:cxn ang="0">
                <a:pos x="118" y="12"/>
              </a:cxn>
              <a:cxn ang="0">
                <a:pos x="133" y="11"/>
              </a:cxn>
              <a:cxn ang="0">
                <a:pos x="150" y="11"/>
              </a:cxn>
              <a:cxn ang="0">
                <a:pos x="170" y="12"/>
              </a:cxn>
              <a:cxn ang="0">
                <a:pos x="162" y="9"/>
              </a:cxn>
              <a:cxn ang="0">
                <a:pos x="146" y="4"/>
              </a:cxn>
              <a:cxn ang="0">
                <a:pos x="131" y="1"/>
              </a:cxn>
              <a:cxn ang="0">
                <a:pos x="118" y="0"/>
              </a:cxn>
              <a:cxn ang="0">
                <a:pos x="104" y="1"/>
              </a:cxn>
              <a:cxn ang="0">
                <a:pos x="91" y="4"/>
              </a:cxn>
              <a:cxn ang="0">
                <a:pos x="77" y="8"/>
              </a:cxn>
              <a:cxn ang="0">
                <a:pos x="63" y="14"/>
              </a:cxn>
              <a:cxn ang="0">
                <a:pos x="49" y="22"/>
              </a:cxn>
              <a:cxn ang="0">
                <a:pos x="43" y="25"/>
              </a:cxn>
              <a:cxn ang="0">
                <a:pos x="30" y="23"/>
              </a:cxn>
              <a:cxn ang="0">
                <a:pos x="16" y="14"/>
              </a:cxn>
              <a:cxn ang="0">
                <a:pos x="4" y="5"/>
              </a:cxn>
              <a:cxn ang="0">
                <a:pos x="0" y="2"/>
              </a:cxn>
              <a:cxn ang="0">
                <a:pos x="2" y="11"/>
              </a:cxn>
              <a:cxn ang="0">
                <a:pos x="3" y="16"/>
              </a:cxn>
              <a:cxn ang="0">
                <a:pos x="15" y="25"/>
              </a:cxn>
              <a:cxn ang="0">
                <a:pos x="23" y="35"/>
              </a:cxn>
              <a:cxn ang="0">
                <a:pos x="26" y="47"/>
              </a:cxn>
              <a:cxn ang="0">
                <a:pos x="27" y="60"/>
              </a:cxn>
              <a:cxn ang="0">
                <a:pos x="26" y="74"/>
              </a:cxn>
              <a:cxn ang="0">
                <a:pos x="23" y="88"/>
              </a:cxn>
              <a:cxn ang="0">
                <a:pos x="20" y="102"/>
              </a:cxn>
              <a:cxn ang="0">
                <a:pos x="19" y="109"/>
              </a:cxn>
            </a:cxnLst>
            <a:rect l="0" t="0" r="r" b="b"/>
            <a:pathLst>
              <a:path w="171" h="116">
                <a:moveTo>
                  <a:pt x="19" y="109"/>
                </a:moveTo>
                <a:lnTo>
                  <a:pt x="23" y="111"/>
                </a:lnTo>
                <a:lnTo>
                  <a:pt x="27" y="113"/>
                </a:lnTo>
                <a:lnTo>
                  <a:pt x="31" y="115"/>
                </a:lnTo>
                <a:lnTo>
                  <a:pt x="31" y="115"/>
                </a:lnTo>
                <a:lnTo>
                  <a:pt x="34" y="106"/>
                </a:lnTo>
                <a:lnTo>
                  <a:pt x="36" y="98"/>
                </a:lnTo>
                <a:lnTo>
                  <a:pt x="38" y="90"/>
                </a:lnTo>
                <a:lnTo>
                  <a:pt x="41" y="83"/>
                </a:lnTo>
                <a:lnTo>
                  <a:pt x="43" y="76"/>
                </a:lnTo>
                <a:lnTo>
                  <a:pt x="46" y="69"/>
                </a:lnTo>
                <a:lnTo>
                  <a:pt x="48" y="63"/>
                </a:lnTo>
                <a:lnTo>
                  <a:pt x="51" y="57"/>
                </a:lnTo>
                <a:lnTo>
                  <a:pt x="54" y="52"/>
                </a:lnTo>
                <a:lnTo>
                  <a:pt x="57" y="47"/>
                </a:lnTo>
                <a:lnTo>
                  <a:pt x="60" y="42"/>
                </a:lnTo>
                <a:lnTo>
                  <a:pt x="63" y="38"/>
                </a:lnTo>
                <a:lnTo>
                  <a:pt x="67" y="34"/>
                </a:lnTo>
                <a:lnTo>
                  <a:pt x="71" y="30"/>
                </a:lnTo>
                <a:lnTo>
                  <a:pt x="75" y="27"/>
                </a:lnTo>
                <a:lnTo>
                  <a:pt x="79" y="24"/>
                </a:lnTo>
                <a:lnTo>
                  <a:pt x="83" y="21"/>
                </a:lnTo>
                <a:lnTo>
                  <a:pt x="88" y="19"/>
                </a:lnTo>
                <a:lnTo>
                  <a:pt x="93" y="17"/>
                </a:lnTo>
                <a:lnTo>
                  <a:pt x="99" y="15"/>
                </a:lnTo>
                <a:lnTo>
                  <a:pt x="105" y="13"/>
                </a:lnTo>
                <a:lnTo>
                  <a:pt x="111" y="12"/>
                </a:lnTo>
                <a:lnTo>
                  <a:pt x="118" y="12"/>
                </a:lnTo>
                <a:lnTo>
                  <a:pt x="126" y="11"/>
                </a:lnTo>
                <a:lnTo>
                  <a:pt x="133" y="11"/>
                </a:lnTo>
                <a:lnTo>
                  <a:pt x="142" y="11"/>
                </a:lnTo>
                <a:lnTo>
                  <a:pt x="150" y="11"/>
                </a:lnTo>
                <a:lnTo>
                  <a:pt x="160" y="12"/>
                </a:lnTo>
                <a:lnTo>
                  <a:pt x="170" y="12"/>
                </a:lnTo>
                <a:lnTo>
                  <a:pt x="170" y="12"/>
                </a:lnTo>
                <a:lnTo>
                  <a:pt x="162" y="9"/>
                </a:lnTo>
                <a:lnTo>
                  <a:pt x="154" y="6"/>
                </a:lnTo>
                <a:lnTo>
                  <a:pt x="146" y="4"/>
                </a:lnTo>
                <a:lnTo>
                  <a:pt x="139" y="2"/>
                </a:lnTo>
                <a:lnTo>
                  <a:pt x="131" y="1"/>
                </a:lnTo>
                <a:lnTo>
                  <a:pt x="124" y="0"/>
                </a:lnTo>
                <a:lnTo>
                  <a:pt x="118" y="0"/>
                </a:lnTo>
                <a:lnTo>
                  <a:pt x="111" y="0"/>
                </a:lnTo>
                <a:lnTo>
                  <a:pt x="104" y="1"/>
                </a:lnTo>
                <a:lnTo>
                  <a:pt x="97" y="2"/>
                </a:lnTo>
                <a:lnTo>
                  <a:pt x="91" y="4"/>
                </a:lnTo>
                <a:lnTo>
                  <a:pt x="84" y="6"/>
                </a:lnTo>
                <a:lnTo>
                  <a:pt x="77" y="8"/>
                </a:lnTo>
                <a:lnTo>
                  <a:pt x="70" y="11"/>
                </a:lnTo>
                <a:lnTo>
                  <a:pt x="63" y="14"/>
                </a:lnTo>
                <a:lnTo>
                  <a:pt x="56" y="18"/>
                </a:lnTo>
                <a:lnTo>
                  <a:pt x="49" y="22"/>
                </a:lnTo>
                <a:lnTo>
                  <a:pt x="49" y="22"/>
                </a:lnTo>
                <a:lnTo>
                  <a:pt x="43" y="25"/>
                </a:lnTo>
                <a:lnTo>
                  <a:pt x="37" y="25"/>
                </a:lnTo>
                <a:lnTo>
                  <a:pt x="30" y="23"/>
                </a:lnTo>
                <a:lnTo>
                  <a:pt x="23" y="19"/>
                </a:lnTo>
                <a:lnTo>
                  <a:pt x="16" y="14"/>
                </a:lnTo>
                <a:lnTo>
                  <a:pt x="10" y="10"/>
                </a:lnTo>
                <a:lnTo>
                  <a:pt x="4" y="5"/>
                </a:lnTo>
                <a:lnTo>
                  <a:pt x="0" y="2"/>
                </a:lnTo>
                <a:lnTo>
                  <a:pt x="0" y="2"/>
                </a:lnTo>
                <a:lnTo>
                  <a:pt x="1" y="6"/>
                </a:lnTo>
                <a:lnTo>
                  <a:pt x="2" y="11"/>
                </a:lnTo>
                <a:lnTo>
                  <a:pt x="3" y="16"/>
                </a:lnTo>
                <a:lnTo>
                  <a:pt x="3" y="16"/>
                </a:lnTo>
                <a:lnTo>
                  <a:pt x="9" y="20"/>
                </a:lnTo>
                <a:lnTo>
                  <a:pt x="15" y="25"/>
                </a:lnTo>
                <a:lnTo>
                  <a:pt x="19" y="30"/>
                </a:lnTo>
                <a:lnTo>
                  <a:pt x="23" y="35"/>
                </a:lnTo>
                <a:lnTo>
                  <a:pt x="25" y="41"/>
                </a:lnTo>
                <a:lnTo>
                  <a:pt x="26" y="47"/>
                </a:lnTo>
                <a:lnTo>
                  <a:pt x="27" y="54"/>
                </a:lnTo>
                <a:lnTo>
                  <a:pt x="27" y="60"/>
                </a:lnTo>
                <a:lnTo>
                  <a:pt x="27" y="67"/>
                </a:lnTo>
                <a:lnTo>
                  <a:pt x="26" y="74"/>
                </a:lnTo>
                <a:lnTo>
                  <a:pt x="25" y="81"/>
                </a:lnTo>
                <a:lnTo>
                  <a:pt x="23" y="88"/>
                </a:lnTo>
                <a:lnTo>
                  <a:pt x="22" y="95"/>
                </a:lnTo>
                <a:lnTo>
                  <a:pt x="20" y="102"/>
                </a:lnTo>
                <a:lnTo>
                  <a:pt x="19" y="109"/>
                </a:lnTo>
                <a:lnTo>
                  <a:pt x="19" y="109"/>
                </a:lnTo>
                <a:lnTo>
                  <a:pt x="19" y="109"/>
                </a:lnTo>
              </a:path>
            </a:pathLst>
          </a:custGeom>
          <a:solidFill>
            <a:srgbClr val="FFA880"/>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90" name="Freeform 94"/>
          <p:cNvSpPr>
            <a:spLocks/>
          </p:cNvSpPr>
          <p:nvPr/>
        </p:nvSpPr>
        <p:spPr bwMode="auto">
          <a:xfrm>
            <a:off x="5627689" y="2479676"/>
            <a:ext cx="365125" cy="233363"/>
          </a:xfrm>
          <a:custGeom>
            <a:avLst/>
            <a:gdLst/>
            <a:ahLst/>
            <a:cxnLst>
              <a:cxn ang="0">
                <a:pos x="3" y="120"/>
              </a:cxn>
              <a:cxn ang="0">
                <a:pos x="10" y="113"/>
              </a:cxn>
              <a:cxn ang="0">
                <a:pos x="18" y="105"/>
              </a:cxn>
              <a:cxn ang="0">
                <a:pos x="27" y="96"/>
              </a:cxn>
              <a:cxn ang="0">
                <a:pos x="36" y="88"/>
              </a:cxn>
              <a:cxn ang="0">
                <a:pos x="46" y="79"/>
              </a:cxn>
              <a:cxn ang="0">
                <a:pos x="57" y="71"/>
              </a:cxn>
              <a:cxn ang="0">
                <a:pos x="68" y="62"/>
              </a:cxn>
              <a:cxn ang="0">
                <a:pos x="81" y="54"/>
              </a:cxn>
              <a:cxn ang="0">
                <a:pos x="94" y="46"/>
              </a:cxn>
              <a:cxn ang="0">
                <a:pos x="107" y="39"/>
              </a:cxn>
              <a:cxn ang="0">
                <a:pos x="122" y="32"/>
              </a:cxn>
              <a:cxn ang="0">
                <a:pos x="137" y="25"/>
              </a:cxn>
              <a:cxn ang="0">
                <a:pos x="153" y="20"/>
              </a:cxn>
              <a:cxn ang="0">
                <a:pos x="169" y="15"/>
              </a:cxn>
              <a:cxn ang="0">
                <a:pos x="186" y="12"/>
              </a:cxn>
              <a:cxn ang="0">
                <a:pos x="194" y="10"/>
              </a:cxn>
              <a:cxn ang="0">
                <a:pos x="193" y="3"/>
              </a:cxn>
              <a:cxn ang="0">
                <a:pos x="193" y="0"/>
              </a:cxn>
              <a:cxn ang="0">
                <a:pos x="178" y="3"/>
              </a:cxn>
              <a:cxn ang="0">
                <a:pos x="164" y="6"/>
              </a:cxn>
              <a:cxn ang="0">
                <a:pos x="150" y="10"/>
              </a:cxn>
              <a:cxn ang="0">
                <a:pos x="136" y="14"/>
              </a:cxn>
              <a:cxn ang="0">
                <a:pos x="123" y="19"/>
              </a:cxn>
              <a:cxn ang="0">
                <a:pos x="110" y="24"/>
              </a:cxn>
              <a:cxn ang="0">
                <a:pos x="98" y="30"/>
              </a:cxn>
              <a:cxn ang="0">
                <a:pos x="86" y="37"/>
              </a:cxn>
              <a:cxn ang="0">
                <a:pos x="74" y="44"/>
              </a:cxn>
              <a:cxn ang="0">
                <a:pos x="63" y="52"/>
              </a:cxn>
              <a:cxn ang="0">
                <a:pos x="52" y="61"/>
              </a:cxn>
              <a:cxn ang="0">
                <a:pos x="41" y="71"/>
              </a:cxn>
              <a:cxn ang="0">
                <a:pos x="31" y="81"/>
              </a:cxn>
              <a:cxn ang="0">
                <a:pos x="22" y="92"/>
              </a:cxn>
              <a:cxn ang="0">
                <a:pos x="13" y="104"/>
              </a:cxn>
              <a:cxn ang="0">
                <a:pos x="4" y="117"/>
              </a:cxn>
              <a:cxn ang="0">
                <a:pos x="0" y="124"/>
              </a:cxn>
            </a:cxnLst>
            <a:rect l="0" t="0" r="r" b="b"/>
            <a:pathLst>
              <a:path w="195" h="125">
                <a:moveTo>
                  <a:pt x="0" y="124"/>
                </a:moveTo>
                <a:lnTo>
                  <a:pt x="3" y="120"/>
                </a:lnTo>
                <a:lnTo>
                  <a:pt x="7" y="116"/>
                </a:lnTo>
                <a:lnTo>
                  <a:pt x="10" y="113"/>
                </a:lnTo>
                <a:lnTo>
                  <a:pt x="14" y="109"/>
                </a:lnTo>
                <a:lnTo>
                  <a:pt x="18" y="105"/>
                </a:lnTo>
                <a:lnTo>
                  <a:pt x="22" y="101"/>
                </a:lnTo>
                <a:lnTo>
                  <a:pt x="27" y="96"/>
                </a:lnTo>
                <a:lnTo>
                  <a:pt x="31" y="92"/>
                </a:lnTo>
                <a:lnTo>
                  <a:pt x="36" y="88"/>
                </a:lnTo>
                <a:lnTo>
                  <a:pt x="41" y="84"/>
                </a:lnTo>
                <a:lnTo>
                  <a:pt x="46" y="79"/>
                </a:lnTo>
                <a:lnTo>
                  <a:pt x="51" y="75"/>
                </a:lnTo>
                <a:lnTo>
                  <a:pt x="57" y="71"/>
                </a:lnTo>
                <a:lnTo>
                  <a:pt x="63" y="66"/>
                </a:lnTo>
                <a:lnTo>
                  <a:pt x="68" y="62"/>
                </a:lnTo>
                <a:lnTo>
                  <a:pt x="74" y="58"/>
                </a:lnTo>
                <a:lnTo>
                  <a:pt x="81" y="54"/>
                </a:lnTo>
                <a:lnTo>
                  <a:pt x="87" y="50"/>
                </a:lnTo>
                <a:lnTo>
                  <a:pt x="94" y="46"/>
                </a:lnTo>
                <a:lnTo>
                  <a:pt x="100" y="42"/>
                </a:lnTo>
                <a:lnTo>
                  <a:pt x="107" y="39"/>
                </a:lnTo>
                <a:lnTo>
                  <a:pt x="115" y="35"/>
                </a:lnTo>
                <a:lnTo>
                  <a:pt x="122" y="32"/>
                </a:lnTo>
                <a:lnTo>
                  <a:pt x="129" y="28"/>
                </a:lnTo>
                <a:lnTo>
                  <a:pt x="137" y="25"/>
                </a:lnTo>
                <a:lnTo>
                  <a:pt x="145" y="22"/>
                </a:lnTo>
                <a:lnTo>
                  <a:pt x="153" y="20"/>
                </a:lnTo>
                <a:lnTo>
                  <a:pt x="161" y="17"/>
                </a:lnTo>
                <a:lnTo>
                  <a:pt x="169" y="15"/>
                </a:lnTo>
                <a:lnTo>
                  <a:pt x="178" y="13"/>
                </a:lnTo>
                <a:lnTo>
                  <a:pt x="186" y="12"/>
                </a:lnTo>
                <a:lnTo>
                  <a:pt x="194" y="10"/>
                </a:lnTo>
                <a:lnTo>
                  <a:pt x="194" y="10"/>
                </a:lnTo>
                <a:lnTo>
                  <a:pt x="194" y="7"/>
                </a:lnTo>
                <a:lnTo>
                  <a:pt x="193" y="3"/>
                </a:lnTo>
                <a:lnTo>
                  <a:pt x="193" y="0"/>
                </a:lnTo>
                <a:lnTo>
                  <a:pt x="193" y="0"/>
                </a:lnTo>
                <a:lnTo>
                  <a:pt x="185" y="1"/>
                </a:lnTo>
                <a:lnTo>
                  <a:pt x="178" y="3"/>
                </a:lnTo>
                <a:lnTo>
                  <a:pt x="171" y="4"/>
                </a:lnTo>
                <a:lnTo>
                  <a:pt x="164" y="6"/>
                </a:lnTo>
                <a:lnTo>
                  <a:pt x="157" y="8"/>
                </a:lnTo>
                <a:lnTo>
                  <a:pt x="150" y="10"/>
                </a:lnTo>
                <a:lnTo>
                  <a:pt x="143" y="12"/>
                </a:lnTo>
                <a:lnTo>
                  <a:pt x="136" y="14"/>
                </a:lnTo>
                <a:lnTo>
                  <a:pt x="130" y="16"/>
                </a:lnTo>
                <a:lnTo>
                  <a:pt x="123" y="19"/>
                </a:lnTo>
                <a:lnTo>
                  <a:pt x="117" y="21"/>
                </a:lnTo>
                <a:lnTo>
                  <a:pt x="110" y="24"/>
                </a:lnTo>
                <a:lnTo>
                  <a:pt x="104" y="27"/>
                </a:lnTo>
                <a:lnTo>
                  <a:pt x="98" y="30"/>
                </a:lnTo>
                <a:lnTo>
                  <a:pt x="92" y="33"/>
                </a:lnTo>
                <a:lnTo>
                  <a:pt x="86" y="37"/>
                </a:lnTo>
                <a:lnTo>
                  <a:pt x="80" y="40"/>
                </a:lnTo>
                <a:lnTo>
                  <a:pt x="74" y="44"/>
                </a:lnTo>
                <a:lnTo>
                  <a:pt x="68" y="48"/>
                </a:lnTo>
                <a:lnTo>
                  <a:pt x="63" y="52"/>
                </a:lnTo>
                <a:lnTo>
                  <a:pt x="57" y="57"/>
                </a:lnTo>
                <a:lnTo>
                  <a:pt x="52" y="61"/>
                </a:lnTo>
                <a:lnTo>
                  <a:pt x="47" y="66"/>
                </a:lnTo>
                <a:lnTo>
                  <a:pt x="41" y="71"/>
                </a:lnTo>
                <a:lnTo>
                  <a:pt x="36" y="76"/>
                </a:lnTo>
                <a:lnTo>
                  <a:pt x="31" y="81"/>
                </a:lnTo>
                <a:lnTo>
                  <a:pt x="27" y="86"/>
                </a:lnTo>
                <a:lnTo>
                  <a:pt x="22" y="92"/>
                </a:lnTo>
                <a:lnTo>
                  <a:pt x="17" y="98"/>
                </a:lnTo>
                <a:lnTo>
                  <a:pt x="13" y="104"/>
                </a:lnTo>
                <a:lnTo>
                  <a:pt x="8" y="110"/>
                </a:lnTo>
                <a:lnTo>
                  <a:pt x="4" y="117"/>
                </a:lnTo>
                <a:lnTo>
                  <a:pt x="0" y="124"/>
                </a:lnTo>
                <a:lnTo>
                  <a:pt x="0" y="124"/>
                </a:lnTo>
                <a:lnTo>
                  <a:pt x="0" y="124"/>
                </a:lnTo>
              </a:path>
            </a:pathLst>
          </a:custGeom>
          <a:solidFill>
            <a:srgbClr val="FFA880"/>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91" name="Freeform 95"/>
          <p:cNvSpPr>
            <a:spLocks/>
          </p:cNvSpPr>
          <p:nvPr/>
        </p:nvSpPr>
        <p:spPr bwMode="auto">
          <a:xfrm>
            <a:off x="6480176" y="2039939"/>
            <a:ext cx="531813" cy="274637"/>
          </a:xfrm>
          <a:custGeom>
            <a:avLst/>
            <a:gdLst/>
            <a:ahLst/>
            <a:cxnLst>
              <a:cxn ang="0">
                <a:pos x="276" y="140"/>
              </a:cxn>
              <a:cxn ang="0">
                <a:pos x="264" y="129"/>
              </a:cxn>
              <a:cxn ang="0">
                <a:pos x="253" y="119"/>
              </a:cxn>
              <a:cxn ang="0">
                <a:pos x="242" y="110"/>
              </a:cxn>
              <a:cxn ang="0">
                <a:pos x="232" y="101"/>
              </a:cxn>
              <a:cxn ang="0">
                <a:pos x="223" y="92"/>
              </a:cxn>
              <a:cxn ang="0">
                <a:pos x="215" y="84"/>
              </a:cxn>
              <a:cxn ang="0">
                <a:pos x="206" y="76"/>
              </a:cxn>
              <a:cxn ang="0">
                <a:pos x="198" y="69"/>
              </a:cxn>
              <a:cxn ang="0">
                <a:pos x="190" y="63"/>
              </a:cxn>
              <a:cxn ang="0">
                <a:pos x="182" y="56"/>
              </a:cxn>
              <a:cxn ang="0">
                <a:pos x="174" y="50"/>
              </a:cxn>
              <a:cxn ang="0">
                <a:pos x="166" y="45"/>
              </a:cxn>
              <a:cxn ang="0">
                <a:pos x="157" y="40"/>
              </a:cxn>
              <a:cxn ang="0">
                <a:pos x="148" y="35"/>
              </a:cxn>
              <a:cxn ang="0">
                <a:pos x="138" y="31"/>
              </a:cxn>
              <a:cxn ang="0">
                <a:pos x="127" y="27"/>
              </a:cxn>
              <a:cxn ang="0">
                <a:pos x="116" y="23"/>
              </a:cxn>
              <a:cxn ang="0">
                <a:pos x="103" y="20"/>
              </a:cxn>
              <a:cxn ang="0">
                <a:pos x="89" y="17"/>
              </a:cxn>
              <a:cxn ang="0">
                <a:pos x="74" y="15"/>
              </a:cxn>
              <a:cxn ang="0">
                <a:pos x="58" y="12"/>
              </a:cxn>
              <a:cxn ang="0">
                <a:pos x="40" y="10"/>
              </a:cxn>
              <a:cxn ang="0">
                <a:pos x="21" y="9"/>
              </a:cxn>
              <a:cxn ang="0">
                <a:pos x="0" y="7"/>
              </a:cxn>
              <a:cxn ang="0">
                <a:pos x="7" y="6"/>
              </a:cxn>
              <a:cxn ang="0">
                <a:pos x="21" y="3"/>
              </a:cxn>
              <a:cxn ang="0">
                <a:pos x="36" y="1"/>
              </a:cxn>
              <a:cxn ang="0">
                <a:pos x="50" y="0"/>
              </a:cxn>
              <a:cxn ang="0">
                <a:pos x="64" y="1"/>
              </a:cxn>
              <a:cxn ang="0">
                <a:pos x="78" y="2"/>
              </a:cxn>
              <a:cxn ang="0">
                <a:pos x="91" y="4"/>
              </a:cxn>
              <a:cxn ang="0">
                <a:pos x="105" y="7"/>
              </a:cxn>
              <a:cxn ang="0">
                <a:pos x="118" y="11"/>
              </a:cxn>
              <a:cxn ang="0">
                <a:pos x="131" y="15"/>
              </a:cxn>
              <a:cxn ang="0">
                <a:pos x="144" y="20"/>
              </a:cxn>
              <a:cxn ang="0">
                <a:pos x="157" y="26"/>
              </a:cxn>
              <a:cxn ang="0">
                <a:pos x="169" y="33"/>
              </a:cxn>
              <a:cxn ang="0">
                <a:pos x="181" y="40"/>
              </a:cxn>
              <a:cxn ang="0">
                <a:pos x="192" y="47"/>
              </a:cxn>
              <a:cxn ang="0">
                <a:pos x="203" y="55"/>
              </a:cxn>
              <a:cxn ang="0">
                <a:pos x="214" y="64"/>
              </a:cxn>
              <a:cxn ang="0">
                <a:pos x="224" y="72"/>
              </a:cxn>
              <a:cxn ang="0">
                <a:pos x="234" y="81"/>
              </a:cxn>
              <a:cxn ang="0">
                <a:pos x="243" y="91"/>
              </a:cxn>
              <a:cxn ang="0">
                <a:pos x="251" y="100"/>
              </a:cxn>
              <a:cxn ang="0">
                <a:pos x="259" y="110"/>
              </a:cxn>
              <a:cxn ang="0">
                <a:pos x="267" y="120"/>
              </a:cxn>
              <a:cxn ang="0">
                <a:pos x="274" y="130"/>
              </a:cxn>
              <a:cxn ang="0">
                <a:pos x="280" y="140"/>
              </a:cxn>
              <a:cxn ang="0">
                <a:pos x="283" y="145"/>
              </a:cxn>
            </a:cxnLst>
            <a:rect l="0" t="0" r="r" b="b"/>
            <a:pathLst>
              <a:path w="284" h="146">
                <a:moveTo>
                  <a:pt x="283" y="145"/>
                </a:moveTo>
                <a:lnTo>
                  <a:pt x="276" y="140"/>
                </a:lnTo>
                <a:lnTo>
                  <a:pt x="270" y="134"/>
                </a:lnTo>
                <a:lnTo>
                  <a:pt x="264" y="129"/>
                </a:lnTo>
                <a:lnTo>
                  <a:pt x="258" y="124"/>
                </a:lnTo>
                <a:lnTo>
                  <a:pt x="253" y="119"/>
                </a:lnTo>
                <a:lnTo>
                  <a:pt x="247" y="114"/>
                </a:lnTo>
                <a:lnTo>
                  <a:pt x="242" y="110"/>
                </a:lnTo>
                <a:lnTo>
                  <a:pt x="237" y="105"/>
                </a:lnTo>
                <a:lnTo>
                  <a:pt x="232" y="101"/>
                </a:lnTo>
                <a:lnTo>
                  <a:pt x="228" y="96"/>
                </a:lnTo>
                <a:lnTo>
                  <a:pt x="223" y="92"/>
                </a:lnTo>
                <a:lnTo>
                  <a:pt x="219" y="88"/>
                </a:lnTo>
                <a:lnTo>
                  <a:pt x="215" y="84"/>
                </a:lnTo>
                <a:lnTo>
                  <a:pt x="210" y="80"/>
                </a:lnTo>
                <a:lnTo>
                  <a:pt x="206" y="76"/>
                </a:lnTo>
                <a:lnTo>
                  <a:pt x="202" y="73"/>
                </a:lnTo>
                <a:lnTo>
                  <a:pt x="198" y="69"/>
                </a:lnTo>
                <a:lnTo>
                  <a:pt x="194" y="66"/>
                </a:lnTo>
                <a:lnTo>
                  <a:pt x="190" y="63"/>
                </a:lnTo>
                <a:lnTo>
                  <a:pt x="186" y="59"/>
                </a:lnTo>
                <a:lnTo>
                  <a:pt x="182" y="56"/>
                </a:lnTo>
                <a:lnTo>
                  <a:pt x="178" y="53"/>
                </a:lnTo>
                <a:lnTo>
                  <a:pt x="174" y="50"/>
                </a:lnTo>
                <a:lnTo>
                  <a:pt x="170" y="48"/>
                </a:lnTo>
                <a:lnTo>
                  <a:pt x="166" y="45"/>
                </a:lnTo>
                <a:lnTo>
                  <a:pt x="162" y="42"/>
                </a:lnTo>
                <a:lnTo>
                  <a:pt x="157" y="40"/>
                </a:lnTo>
                <a:lnTo>
                  <a:pt x="152" y="38"/>
                </a:lnTo>
                <a:lnTo>
                  <a:pt x="148" y="35"/>
                </a:lnTo>
                <a:lnTo>
                  <a:pt x="143" y="33"/>
                </a:lnTo>
                <a:lnTo>
                  <a:pt x="138" y="31"/>
                </a:lnTo>
                <a:lnTo>
                  <a:pt x="133" y="29"/>
                </a:lnTo>
                <a:lnTo>
                  <a:pt x="127" y="27"/>
                </a:lnTo>
                <a:lnTo>
                  <a:pt x="122" y="25"/>
                </a:lnTo>
                <a:lnTo>
                  <a:pt x="116" y="23"/>
                </a:lnTo>
                <a:lnTo>
                  <a:pt x="110" y="22"/>
                </a:lnTo>
                <a:lnTo>
                  <a:pt x="103" y="20"/>
                </a:lnTo>
                <a:lnTo>
                  <a:pt x="96" y="19"/>
                </a:lnTo>
                <a:lnTo>
                  <a:pt x="89" y="17"/>
                </a:lnTo>
                <a:lnTo>
                  <a:pt x="82" y="16"/>
                </a:lnTo>
                <a:lnTo>
                  <a:pt x="74" y="15"/>
                </a:lnTo>
                <a:lnTo>
                  <a:pt x="67" y="14"/>
                </a:lnTo>
                <a:lnTo>
                  <a:pt x="58" y="12"/>
                </a:lnTo>
                <a:lnTo>
                  <a:pt x="49" y="11"/>
                </a:lnTo>
                <a:lnTo>
                  <a:pt x="40" y="10"/>
                </a:lnTo>
                <a:lnTo>
                  <a:pt x="31" y="10"/>
                </a:lnTo>
                <a:lnTo>
                  <a:pt x="21" y="9"/>
                </a:lnTo>
                <a:lnTo>
                  <a:pt x="11" y="8"/>
                </a:lnTo>
                <a:lnTo>
                  <a:pt x="0" y="7"/>
                </a:lnTo>
                <a:lnTo>
                  <a:pt x="0" y="7"/>
                </a:lnTo>
                <a:lnTo>
                  <a:pt x="7" y="6"/>
                </a:lnTo>
                <a:lnTo>
                  <a:pt x="14" y="4"/>
                </a:lnTo>
                <a:lnTo>
                  <a:pt x="21" y="3"/>
                </a:lnTo>
                <a:lnTo>
                  <a:pt x="28" y="2"/>
                </a:lnTo>
                <a:lnTo>
                  <a:pt x="36" y="1"/>
                </a:lnTo>
                <a:lnTo>
                  <a:pt x="43" y="1"/>
                </a:lnTo>
                <a:lnTo>
                  <a:pt x="50" y="0"/>
                </a:lnTo>
                <a:lnTo>
                  <a:pt x="57" y="0"/>
                </a:lnTo>
                <a:lnTo>
                  <a:pt x="64" y="1"/>
                </a:lnTo>
                <a:lnTo>
                  <a:pt x="71" y="1"/>
                </a:lnTo>
                <a:lnTo>
                  <a:pt x="78" y="2"/>
                </a:lnTo>
                <a:lnTo>
                  <a:pt x="85" y="3"/>
                </a:lnTo>
                <a:lnTo>
                  <a:pt x="91" y="4"/>
                </a:lnTo>
                <a:lnTo>
                  <a:pt x="98" y="5"/>
                </a:lnTo>
                <a:lnTo>
                  <a:pt x="105" y="7"/>
                </a:lnTo>
                <a:lnTo>
                  <a:pt x="112" y="9"/>
                </a:lnTo>
                <a:lnTo>
                  <a:pt x="118" y="11"/>
                </a:lnTo>
                <a:lnTo>
                  <a:pt x="125" y="13"/>
                </a:lnTo>
                <a:lnTo>
                  <a:pt x="131" y="15"/>
                </a:lnTo>
                <a:lnTo>
                  <a:pt x="138" y="18"/>
                </a:lnTo>
                <a:lnTo>
                  <a:pt x="144" y="20"/>
                </a:lnTo>
                <a:lnTo>
                  <a:pt x="150" y="23"/>
                </a:lnTo>
                <a:lnTo>
                  <a:pt x="157" y="26"/>
                </a:lnTo>
                <a:lnTo>
                  <a:pt x="163" y="29"/>
                </a:lnTo>
                <a:lnTo>
                  <a:pt x="169" y="33"/>
                </a:lnTo>
                <a:lnTo>
                  <a:pt x="175" y="36"/>
                </a:lnTo>
                <a:lnTo>
                  <a:pt x="181" y="40"/>
                </a:lnTo>
                <a:lnTo>
                  <a:pt x="186" y="43"/>
                </a:lnTo>
                <a:lnTo>
                  <a:pt x="192" y="47"/>
                </a:lnTo>
                <a:lnTo>
                  <a:pt x="198" y="51"/>
                </a:lnTo>
                <a:lnTo>
                  <a:pt x="203" y="55"/>
                </a:lnTo>
                <a:lnTo>
                  <a:pt x="208" y="59"/>
                </a:lnTo>
                <a:lnTo>
                  <a:pt x="214" y="64"/>
                </a:lnTo>
                <a:lnTo>
                  <a:pt x="219" y="68"/>
                </a:lnTo>
                <a:lnTo>
                  <a:pt x="224" y="72"/>
                </a:lnTo>
                <a:lnTo>
                  <a:pt x="229" y="77"/>
                </a:lnTo>
                <a:lnTo>
                  <a:pt x="234" y="81"/>
                </a:lnTo>
                <a:lnTo>
                  <a:pt x="238" y="86"/>
                </a:lnTo>
                <a:lnTo>
                  <a:pt x="243" y="91"/>
                </a:lnTo>
                <a:lnTo>
                  <a:pt x="247" y="96"/>
                </a:lnTo>
                <a:lnTo>
                  <a:pt x="251" y="100"/>
                </a:lnTo>
                <a:lnTo>
                  <a:pt x="255" y="105"/>
                </a:lnTo>
                <a:lnTo>
                  <a:pt x="259" y="110"/>
                </a:lnTo>
                <a:lnTo>
                  <a:pt x="263" y="115"/>
                </a:lnTo>
                <a:lnTo>
                  <a:pt x="267" y="120"/>
                </a:lnTo>
                <a:lnTo>
                  <a:pt x="270" y="125"/>
                </a:lnTo>
                <a:lnTo>
                  <a:pt x="274" y="130"/>
                </a:lnTo>
                <a:lnTo>
                  <a:pt x="277" y="135"/>
                </a:lnTo>
                <a:lnTo>
                  <a:pt x="280" y="140"/>
                </a:lnTo>
                <a:lnTo>
                  <a:pt x="283" y="145"/>
                </a:lnTo>
                <a:lnTo>
                  <a:pt x="283" y="145"/>
                </a:lnTo>
                <a:lnTo>
                  <a:pt x="283" y="145"/>
                </a:lnTo>
              </a:path>
            </a:pathLst>
          </a:custGeom>
          <a:solidFill>
            <a:srgbClr val="FFA880"/>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92" name="Freeform 96"/>
          <p:cNvSpPr>
            <a:spLocks/>
          </p:cNvSpPr>
          <p:nvPr/>
        </p:nvSpPr>
        <p:spPr bwMode="auto">
          <a:xfrm>
            <a:off x="6183313" y="3570288"/>
            <a:ext cx="127000" cy="38100"/>
          </a:xfrm>
          <a:custGeom>
            <a:avLst/>
            <a:gdLst/>
            <a:ahLst/>
            <a:cxnLst>
              <a:cxn ang="0">
                <a:pos x="67" y="0"/>
              </a:cxn>
              <a:cxn ang="0">
                <a:pos x="66" y="7"/>
              </a:cxn>
              <a:cxn ang="0">
                <a:pos x="63" y="11"/>
              </a:cxn>
              <a:cxn ang="0">
                <a:pos x="59" y="15"/>
              </a:cxn>
              <a:cxn ang="0">
                <a:pos x="54" y="17"/>
              </a:cxn>
              <a:cxn ang="0">
                <a:pos x="48" y="19"/>
              </a:cxn>
              <a:cxn ang="0">
                <a:pos x="42" y="19"/>
              </a:cxn>
              <a:cxn ang="0">
                <a:pos x="35" y="19"/>
              </a:cxn>
              <a:cxn ang="0">
                <a:pos x="28" y="18"/>
              </a:cxn>
              <a:cxn ang="0">
                <a:pos x="21" y="17"/>
              </a:cxn>
              <a:cxn ang="0">
                <a:pos x="15" y="15"/>
              </a:cxn>
              <a:cxn ang="0">
                <a:pos x="9" y="13"/>
              </a:cxn>
              <a:cxn ang="0">
                <a:pos x="4" y="11"/>
              </a:cxn>
              <a:cxn ang="0">
                <a:pos x="0" y="9"/>
              </a:cxn>
              <a:cxn ang="0">
                <a:pos x="0" y="9"/>
              </a:cxn>
              <a:cxn ang="0">
                <a:pos x="9" y="9"/>
              </a:cxn>
              <a:cxn ang="0">
                <a:pos x="17" y="10"/>
              </a:cxn>
              <a:cxn ang="0">
                <a:pos x="26" y="10"/>
              </a:cxn>
              <a:cxn ang="0">
                <a:pos x="34" y="9"/>
              </a:cxn>
              <a:cxn ang="0">
                <a:pos x="43" y="8"/>
              </a:cxn>
              <a:cxn ang="0">
                <a:pos x="51" y="6"/>
              </a:cxn>
              <a:cxn ang="0">
                <a:pos x="59" y="4"/>
              </a:cxn>
              <a:cxn ang="0">
                <a:pos x="67" y="0"/>
              </a:cxn>
              <a:cxn ang="0">
                <a:pos x="67" y="0"/>
              </a:cxn>
              <a:cxn ang="0">
                <a:pos x="67" y="0"/>
              </a:cxn>
            </a:cxnLst>
            <a:rect l="0" t="0" r="r" b="b"/>
            <a:pathLst>
              <a:path w="68" h="20">
                <a:moveTo>
                  <a:pt x="67" y="0"/>
                </a:moveTo>
                <a:lnTo>
                  <a:pt x="66" y="7"/>
                </a:lnTo>
                <a:lnTo>
                  <a:pt x="63" y="11"/>
                </a:lnTo>
                <a:lnTo>
                  <a:pt x="59" y="15"/>
                </a:lnTo>
                <a:lnTo>
                  <a:pt x="54" y="17"/>
                </a:lnTo>
                <a:lnTo>
                  <a:pt x="48" y="19"/>
                </a:lnTo>
                <a:lnTo>
                  <a:pt x="42" y="19"/>
                </a:lnTo>
                <a:lnTo>
                  <a:pt x="35" y="19"/>
                </a:lnTo>
                <a:lnTo>
                  <a:pt x="28" y="18"/>
                </a:lnTo>
                <a:lnTo>
                  <a:pt x="21" y="17"/>
                </a:lnTo>
                <a:lnTo>
                  <a:pt x="15" y="15"/>
                </a:lnTo>
                <a:lnTo>
                  <a:pt x="9" y="13"/>
                </a:lnTo>
                <a:lnTo>
                  <a:pt x="4" y="11"/>
                </a:lnTo>
                <a:lnTo>
                  <a:pt x="0" y="9"/>
                </a:lnTo>
                <a:lnTo>
                  <a:pt x="0" y="9"/>
                </a:lnTo>
                <a:lnTo>
                  <a:pt x="9" y="9"/>
                </a:lnTo>
                <a:lnTo>
                  <a:pt x="17" y="10"/>
                </a:lnTo>
                <a:lnTo>
                  <a:pt x="26" y="10"/>
                </a:lnTo>
                <a:lnTo>
                  <a:pt x="34" y="9"/>
                </a:lnTo>
                <a:lnTo>
                  <a:pt x="43" y="8"/>
                </a:lnTo>
                <a:lnTo>
                  <a:pt x="51" y="6"/>
                </a:lnTo>
                <a:lnTo>
                  <a:pt x="59" y="4"/>
                </a:lnTo>
                <a:lnTo>
                  <a:pt x="67" y="0"/>
                </a:lnTo>
                <a:lnTo>
                  <a:pt x="67" y="0"/>
                </a:lnTo>
                <a:lnTo>
                  <a:pt x="67" y="0"/>
                </a:lnTo>
              </a:path>
            </a:pathLst>
          </a:custGeom>
          <a:solidFill>
            <a:srgbClr val="FFA080"/>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93" name="Freeform 97"/>
          <p:cNvSpPr>
            <a:spLocks/>
          </p:cNvSpPr>
          <p:nvPr/>
        </p:nvSpPr>
        <p:spPr bwMode="auto">
          <a:xfrm>
            <a:off x="6350001" y="3190876"/>
            <a:ext cx="193675" cy="600075"/>
          </a:xfrm>
          <a:custGeom>
            <a:avLst/>
            <a:gdLst/>
            <a:ahLst/>
            <a:cxnLst>
              <a:cxn ang="0">
                <a:pos x="24" y="316"/>
              </a:cxn>
              <a:cxn ang="0">
                <a:pos x="35" y="312"/>
              </a:cxn>
              <a:cxn ang="0">
                <a:pos x="34" y="290"/>
              </a:cxn>
              <a:cxn ang="0">
                <a:pos x="32" y="267"/>
              </a:cxn>
              <a:cxn ang="0">
                <a:pos x="30" y="244"/>
              </a:cxn>
              <a:cxn ang="0">
                <a:pos x="28" y="221"/>
              </a:cxn>
              <a:cxn ang="0">
                <a:pos x="26" y="206"/>
              </a:cxn>
              <a:cxn ang="0">
                <a:pos x="36" y="227"/>
              </a:cxn>
              <a:cxn ang="0">
                <a:pos x="46" y="249"/>
              </a:cxn>
              <a:cxn ang="0">
                <a:pos x="57" y="269"/>
              </a:cxn>
              <a:cxn ang="0">
                <a:pos x="69" y="288"/>
              </a:cxn>
              <a:cxn ang="0">
                <a:pos x="70" y="287"/>
              </a:cxn>
              <a:cxn ang="0">
                <a:pos x="61" y="264"/>
              </a:cxn>
              <a:cxn ang="0">
                <a:pos x="53" y="242"/>
              </a:cxn>
              <a:cxn ang="0">
                <a:pos x="45" y="218"/>
              </a:cxn>
              <a:cxn ang="0">
                <a:pos x="40" y="203"/>
              </a:cxn>
              <a:cxn ang="0">
                <a:pos x="57" y="221"/>
              </a:cxn>
              <a:cxn ang="0">
                <a:pos x="74" y="236"/>
              </a:cxn>
              <a:cxn ang="0">
                <a:pos x="95" y="249"/>
              </a:cxn>
              <a:cxn ang="0">
                <a:pos x="96" y="248"/>
              </a:cxn>
              <a:cxn ang="0">
                <a:pos x="78" y="231"/>
              </a:cxn>
              <a:cxn ang="0">
                <a:pos x="64" y="215"/>
              </a:cxn>
              <a:cxn ang="0">
                <a:pos x="52" y="198"/>
              </a:cxn>
              <a:cxn ang="0">
                <a:pos x="43" y="182"/>
              </a:cxn>
              <a:cxn ang="0">
                <a:pos x="36" y="165"/>
              </a:cxn>
              <a:cxn ang="0">
                <a:pos x="30" y="148"/>
              </a:cxn>
              <a:cxn ang="0">
                <a:pos x="27" y="131"/>
              </a:cxn>
              <a:cxn ang="0">
                <a:pos x="25" y="113"/>
              </a:cxn>
              <a:cxn ang="0">
                <a:pos x="23" y="94"/>
              </a:cxn>
              <a:cxn ang="0">
                <a:pos x="23" y="74"/>
              </a:cxn>
              <a:cxn ang="0">
                <a:pos x="23" y="54"/>
              </a:cxn>
              <a:cxn ang="0">
                <a:pos x="23" y="33"/>
              </a:cxn>
              <a:cxn ang="0">
                <a:pos x="23" y="10"/>
              </a:cxn>
              <a:cxn ang="0">
                <a:pos x="15" y="2"/>
              </a:cxn>
              <a:cxn ang="0">
                <a:pos x="0" y="0"/>
              </a:cxn>
              <a:cxn ang="0">
                <a:pos x="0" y="22"/>
              </a:cxn>
              <a:cxn ang="0">
                <a:pos x="1" y="44"/>
              </a:cxn>
              <a:cxn ang="0">
                <a:pos x="1" y="66"/>
              </a:cxn>
              <a:cxn ang="0">
                <a:pos x="1" y="89"/>
              </a:cxn>
              <a:cxn ang="0">
                <a:pos x="1" y="111"/>
              </a:cxn>
              <a:cxn ang="0">
                <a:pos x="1" y="133"/>
              </a:cxn>
              <a:cxn ang="0">
                <a:pos x="1" y="155"/>
              </a:cxn>
              <a:cxn ang="0">
                <a:pos x="2" y="177"/>
              </a:cxn>
              <a:cxn ang="0">
                <a:pos x="2" y="199"/>
              </a:cxn>
              <a:cxn ang="0">
                <a:pos x="2" y="221"/>
              </a:cxn>
              <a:cxn ang="0">
                <a:pos x="2" y="244"/>
              </a:cxn>
              <a:cxn ang="0">
                <a:pos x="2" y="265"/>
              </a:cxn>
              <a:cxn ang="0">
                <a:pos x="2" y="287"/>
              </a:cxn>
              <a:cxn ang="0">
                <a:pos x="2" y="309"/>
              </a:cxn>
            </a:cxnLst>
            <a:rect l="0" t="0" r="r" b="b"/>
            <a:pathLst>
              <a:path w="104" h="320">
                <a:moveTo>
                  <a:pt x="2" y="309"/>
                </a:moveTo>
                <a:lnTo>
                  <a:pt x="13" y="313"/>
                </a:lnTo>
                <a:lnTo>
                  <a:pt x="24" y="316"/>
                </a:lnTo>
                <a:lnTo>
                  <a:pt x="36" y="319"/>
                </a:lnTo>
                <a:lnTo>
                  <a:pt x="36" y="319"/>
                </a:lnTo>
                <a:lnTo>
                  <a:pt x="35" y="312"/>
                </a:lnTo>
                <a:lnTo>
                  <a:pt x="35" y="305"/>
                </a:lnTo>
                <a:lnTo>
                  <a:pt x="34" y="297"/>
                </a:lnTo>
                <a:lnTo>
                  <a:pt x="34" y="290"/>
                </a:lnTo>
                <a:lnTo>
                  <a:pt x="33" y="282"/>
                </a:lnTo>
                <a:lnTo>
                  <a:pt x="33" y="274"/>
                </a:lnTo>
                <a:lnTo>
                  <a:pt x="32" y="267"/>
                </a:lnTo>
                <a:lnTo>
                  <a:pt x="32" y="259"/>
                </a:lnTo>
                <a:lnTo>
                  <a:pt x="31" y="252"/>
                </a:lnTo>
                <a:lnTo>
                  <a:pt x="30" y="244"/>
                </a:lnTo>
                <a:lnTo>
                  <a:pt x="30" y="236"/>
                </a:lnTo>
                <a:lnTo>
                  <a:pt x="29" y="229"/>
                </a:lnTo>
                <a:lnTo>
                  <a:pt x="28" y="221"/>
                </a:lnTo>
                <a:lnTo>
                  <a:pt x="27" y="214"/>
                </a:lnTo>
                <a:lnTo>
                  <a:pt x="26" y="206"/>
                </a:lnTo>
                <a:lnTo>
                  <a:pt x="26" y="206"/>
                </a:lnTo>
                <a:lnTo>
                  <a:pt x="29" y="213"/>
                </a:lnTo>
                <a:lnTo>
                  <a:pt x="32" y="220"/>
                </a:lnTo>
                <a:lnTo>
                  <a:pt x="36" y="227"/>
                </a:lnTo>
                <a:lnTo>
                  <a:pt x="39" y="234"/>
                </a:lnTo>
                <a:lnTo>
                  <a:pt x="43" y="242"/>
                </a:lnTo>
                <a:lnTo>
                  <a:pt x="46" y="249"/>
                </a:lnTo>
                <a:lnTo>
                  <a:pt x="50" y="256"/>
                </a:lnTo>
                <a:lnTo>
                  <a:pt x="54" y="262"/>
                </a:lnTo>
                <a:lnTo>
                  <a:pt x="57" y="269"/>
                </a:lnTo>
                <a:lnTo>
                  <a:pt x="61" y="275"/>
                </a:lnTo>
                <a:lnTo>
                  <a:pt x="65" y="282"/>
                </a:lnTo>
                <a:lnTo>
                  <a:pt x="69" y="288"/>
                </a:lnTo>
                <a:lnTo>
                  <a:pt x="73" y="294"/>
                </a:lnTo>
                <a:lnTo>
                  <a:pt x="73" y="294"/>
                </a:lnTo>
                <a:lnTo>
                  <a:pt x="70" y="287"/>
                </a:lnTo>
                <a:lnTo>
                  <a:pt x="67" y="279"/>
                </a:lnTo>
                <a:lnTo>
                  <a:pt x="64" y="272"/>
                </a:lnTo>
                <a:lnTo>
                  <a:pt x="61" y="264"/>
                </a:lnTo>
                <a:lnTo>
                  <a:pt x="58" y="257"/>
                </a:lnTo>
                <a:lnTo>
                  <a:pt x="56" y="249"/>
                </a:lnTo>
                <a:lnTo>
                  <a:pt x="53" y="242"/>
                </a:lnTo>
                <a:lnTo>
                  <a:pt x="50" y="234"/>
                </a:lnTo>
                <a:lnTo>
                  <a:pt x="47" y="226"/>
                </a:lnTo>
                <a:lnTo>
                  <a:pt x="45" y="218"/>
                </a:lnTo>
                <a:lnTo>
                  <a:pt x="42" y="211"/>
                </a:lnTo>
                <a:lnTo>
                  <a:pt x="40" y="203"/>
                </a:lnTo>
                <a:lnTo>
                  <a:pt x="40" y="203"/>
                </a:lnTo>
                <a:lnTo>
                  <a:pt x="46" y="210"/>
                </a:lnTo>
                <a:lnTo>
                  <a:pt x="51" y="216"/>
                </a:lnTo>
                <a:lnTo>
                  <a:pt x="57" y="221"/>
                </a:lnTo>
                <a:lnTo>
                  <a:pt x="63" y="227"/>
                </a:lnTo>
                <a:lnTo>
                  <a:pt x="68" y="232"/>
                </a:lnTo>
                <a:lnTo>
                  <a:pt x="74" y="236"/>
                </a:lnTo>
                <a:lnTo>
                  <a:pt x="80" y="241"/>
                </a:lnTo>
                <a:lnTo>
                  <a:pt x="87" y="245"/>
                </a:lnTo>
                <a:lnTo>
                  <a:pt x="95" y="249"/>
                </a:lnTo>
                <a:lnTo>
                  <a:pt x="103" y="253"/>
                </a:lnTo>
                <a:lnTo>
                  <a:pt x="103" y="253"/>
                </a:lnTo>
                <a:lnTo>
                  <a:pt x="96" y="248"/>
                </a:lnTo>
                <a:lnTo>
                  <a:pt x="90" y="242"/>
                </a:lnTo>
                <a:lnTo>
                  <a:pt x="84" y="237"/>
                </a:lnTo>
                <a:lnTo>
                  <a:pt x="78" y="231"/>
                </a:lnTo>
                <a:lnTo>
                  <a:pt x="73" y="226"/>
                </a:lnTo>
                <a:lnTo>
                  <a:pt x="68" y="220"/>
                </a:lnTo>
                <a:lnTo>
                  <a:pt x="64" y="215"/>
                </a:lnTo>
                <a:lnTo>
                  <a:pt x="59" y="209"/>
                </a:lnTo>
                <a:lnTo>
                  <a:pt x="56" y="204"/>
                </a:lnTo>
                <a:lnTo>
                  <a:pt x="52" y="198"/>
                </a:lnTo>
                <a:lnTo>
                  <a:pt x="49" y="193"/>
                </a:lnTo>
                <a:lnTo>
                  <a:pt x="45" y="187"/>
                </a:lnTo>
                <a:lnTo>
                  <a:pt x="43" y="182"/>
                </a:lnTo>
                <a:lnTo>
                  <a:pt x="40" y="176"/>
                </a:lnTo>
                <a:lnTo>
                  <a:pt x="38" y="171"/>
                </a:lnTo>
                <a:lnTo>
                  <a:pt x="36" y="165"/>
                </a:lnTo>
                <a:lnTo>
                  <a:pt x="34" y="159"/>
                </a:lnTo>
                <a:lnTo>
                  <a:pt x="32" y="154"/>
                </a:lnTo>
                <a:lnTo>
                  <a:pt x="30" y="148"/>
                </a:lnTo>
                <a:lnTo>
                  <a:pt x="29" y="142"/>
                </a:lnTo>
                <a:lnTo>
                  <a:pt x="28" y="136"/>
                </a:lnTo>
                <a:lnTo>
                  <a:pt x="27" y="131"/>
                </a:lnTo>
                <a:lnTo>
                  <a:pt x="26" y="125"/>
                </a:lnTo>
                <a:lnTo>
                  <a:pt x="25" y="119"/>
                </a:lnTo>
                <a:lnTo>
                  <a:pt x="25" y="113"/>
                </a:lnTo>
                <a:lnTo>
                  <a:pt x="24" y="106"/>
                </a:lnTo>
                <a:lnTo>
                  <a:pt x="24" y="100"/>
                </a:lnTo>
                <a:lnTo>
                  <a:pt x="23" y="94"/>
                </a:lnTo>
                <a:lnTo>
                  <a:pt x="23" y="88"/>
                </a:lnTo>
                <a:lnTo>
                  <a:pt x="23" y="81"/>
                </a:lnTo>
                <a:lnTo>
                  <a:pt x="23" y="74"/>
                </a:lnTo>
                <a:lnTo>
                  <a:pt x="23" y="68"/>
                </a:lnTo>
                <a:lnTo>
                  <a:pt x="23" y="61"/>
                </a:lnTo>
                <a:lnTo>
                  <a:pt x="23" y="54"/>
                </a:lnTo>
                <a:lnTo>
                  <a:pt x="23" y="47"/>
                </a:lnTo>
                <a:lnTo>
                  <a:pt x="23" y="40"/>
                </a:lnTo>
                <a:lnTo>
                  <a:pt x="23" y="33"/>
                </a:lnTo>
                <a:lnTo>
                  <a:pt x="23" y="25"/>
                </a:lnTo>
                <a:lnTo>
                  <a:pt x="23" y="18"/>
                </a:lnTo>
                <a:lnTo>
                  <a:pt x="23" y="10"/>
                </a:lnTo>
                <a:lnTo>
                  <a:pt x="22" y="2"/>
                </a:lnTo>
                <a:lnTo>
                  <a:pt x="22" y="2"/>
                </a:lnTo>
                <a:lnTo>
                  <a:pt x="15" y="2"/>
                </a:lnTo>
                <a:lnTo>
                  <a:pt x="8" y="1"/>
                </a:lnTo>
                <a:lnTo>
                  <a:pt x="0" y="0"/>
                </a:lnTo>
                <a:lnTo>
                  <a:pt x="0" y="0"/>
                </a:lnTo>
                <a:lnTo>
                  <a:pt x="0" y="8"/>
                </a:lnTo>
                <a:lnTo>
                  <a:pt x="0" y="15"/>
                </a:lnTo>
                <a:lnTo>
                  <a:pt x="0" y="22"/>
                </a:lnTo>
                <a:lnTo>
                  <a:pt x="0" y="30"/>
                </a:lnTo>
                <a:lnTo>
                  <a:pt x="0" y="37"/>
                </a:lnTo>
                <a:lnTo>
                  <a:pt x="1" y="44"/>
                </a:lnTo>
                <a:lnTo>
                  <a:pt x="1" y="52"/>
                </a:lnTo>
                <a:lnTo>
                  <a:pt x="1" y="59"/>
                </a:lnTo>
                <a:lnTo>
                  <a:pt x="1" y="66"/>
                </a:lnTo>
                <a:lnTo>
                  <a:pt x="1" y="74"/>
                </a:lnTo>
                <a:lnTo>
                  <a:pt x="1" y="81"/>
                </a:lnTo>
                <a:lnTo>
                  <a:pt x="1" y="89"/>
                </a:lnTo>
                <a:lnTo>
                  <a:pt x="1" y="96"/>
                </a:lnTo>
                <a:lnTo>
                  <a:pt x="1" y="103"/>
                </a:lnTo>
                <a:lnTo>
                  <a:pt x="1" y="111"/>
                </a:lnTo>
                <a:lnTo>
                  <a:pt x="1" y="118"/>
                </a:lnTo>
                <a:lnTo>
                  <a:pt x="1" y="125"/>
                </a:lnTo>
                <a:lnTo>
                  <a:pt x="1" y="133"/>
                </a:lnTo>
                <a:lnTo>
                  <a:pt x="1" y="140"/>
                </a:lnTo>
                <a:lnTo>
                  <a:pt x="1" y="148"/>
                </a:lnTo>
                <a:lnTo>
                  <a:pt x="1" y="155"/>
                </a:lnTo>
                <a:lnTo>
                  <a:pt x="2" y="162"/>
                </a:lnTo>
                <a:lnTo>
                  <a:pt x="2" y="170"/>
                </a:lnTo>
                <a:lnTo>
                  <a:pt x="2" y="177"/>
                </a:lnTo>
                <a:lnTo>
                  <a:pt x="2" y="184"/>
                </a:lnTo>
                <a:lnTo>
                  <a:pt x="2" y="192"/>
                </a:lnTo>
                <a:lnTo>
                  <a:pt x="2" y="199"/>
                </a:lnTo>
                <a:lnTo>
                  <a:pt x="2" y="207"/>
                </a:lnTo>
                <a:lnTo>
                  <a:pt x="2" y="214"/>
                </a:lnTo>
                <a:lnTo>
                  <a:pt x="2" y="221"/>
                </a:lnTo>
                <a:lnTo>
                  <a:pt x="2" y="229"/>
                </a:lnTo>
                <a:lnTo>
                  <a:pt x="2" y="236"/>
                </a:lnTo>
                <a:lnTo>
                  <a:pt x="2" y="244"/>
                </a:lnTo>
                <a:lnTo>
                  <a:pt x="2" y="251"/>
                </a:lnTo>
                <a:lnTo>
                  <a:pt x="2" y="257"/>
                </a:lnTo>
                <a:lnTo>
                  <a:pt x="2" y="265"/>
                </a:lnTo>
                <a:lnTo>
                  <a:pt x="2" y="272"/>
                </a:lnTo>
                <a:lnTo>
                  <a:pt x="2" y="280"/>
                </a:lnTo>
                <a:lnTo>
                  <a:pt x="2" y="287"/>
                </a:lnTo>
                <a:lnTo>
                  <a:pt x="2" y="295"/>
                </a:lnTo>
                <a:lnTo>
                  <a:pt x="2" y="302"/>
                </a:lnTo>
                <a:lnTo>
                  <a:pt x="2" y="309"/>
                </a:lnTo>
                <a:lnTo>
                  <a:pt x="2" y="309"/>
                </a:lnTo>
                <a:lnTo>
                  <a:pt x="2" y="309"/>
                </a:lnTo>
              </a:path>
            </a:pathLst>
          </a:custGeom>
          <a:solidFill>
            <a:srgbClr val="FFA880"/>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94" name="Freeform 98"/>
          <p:cNvSpPr>
            <a:spLocks/>
          </p:cNvSpPr>
          <p:nvPr/>
        </p:nvSpPr>
        <p:spPr bwMode="auto">
          <a:xfrm>
            <a:off x="6359526" y="3832226"/>
            <a:ext cx="41275" cy="66675"/>
          </a:xfrm>
          <a:custGeom>
            <a:avLst/>
            <a:gdLst/>
            <a:ahLst/>
            <a:cxnLst>
              <a:cxn ang="0">
                <a:pos x="0" y="31"/>
              </a:cxn>
              <a:cxn ang="0">
                <a:pos x="5" y="32"/>
              </a:cxn>
              <a:cxn ang="0">
                <a:pos x="15" y="33"/>
              </a:cxn>
              <a:cxn ang="0">
                <a:pos x="21" y="34"/>
              </a:cxn>
              <a:cxn ang="0">
                <a:pos x="21" y="34"/>
              </a:cxn>
              <a:cxn ang="0">
                <a:pos x="21" y="26"/>
              </a:cxn>
              <a:cxn ang="0">
                <a:pos x="20" y="12"/>
              </a:cxn>
              <a:cxn ang="0">
                <a:pos x="20" y="5"/>
              </a:cxn>
              <a:cxn ang="0">
                <a:pos x="20" y="5"/>
              </a:cxn>
              <a:cxn ang="0">
                <a:pos x="15" y="4"/>
              </a:cxn>
              <a:cxn ang="0">
                <a:pos x="6" y="1"/>
              </a:cxn>
              <a:cxn ang="0">
                <a:pos x="0" y="0"/>
              </a:cxn>
              <a:cxn ang="0">
                <a:pos x="0" y="0"/>
              </a:cxn>
              <a:cxn ang="0">
                <a:pos x="0" y="8"/>
              </a:cxn>
              <a:cxn ang="0">
                <a:pos x="0" y="23"/>
              </a:cxn>
              <a:cxn ang="0">
                <a:pos x="0" y="31"/>
              </a:cxn>
              <a:cxn ang="0">
                <a:pos x="0" y="31"/>
              </a:cxn>
              <a:cxn ang="0">
                <a:pos x="0" y="31"/>
              </a:cxn>
            </a:cxnLst>
            <a:rect l="0" t="0" r="r" b="b"/>
            <a:pathLst>
              <a:path w="22" h="35">
                <a:moveTo>
                  <a:pt x="0" y="31"/>
                </a:moveTo>
                <a:lnTo>
                  <a:pt x="5" y="32"/>
                </a:lnTo>
                <a:lnTo>
                  <a:pt x="15" y="33"/>
                </a:lnTo>
                <a:lnTo>
                  <a:pt x="21" y="34"/>
                </a:lnTo>
                <a:lnTo>
                  <a:pt x="21" y="34"/>
                </a:lnTo>
                <a:lnTo>
                  <a:pt x="21" y="26"/>
                </a:lnTo>
                <a:lnTo>
                  <a:pt x="20" y="12"/>
                </a:lnTo>
                <a:lnTo>
                  <a:pt x="20" y="5"/>
                </a:lnTo>
                <a:lnTo>
                  <a:pt x="20" y="5"/>
                </a:lnTo>
                <a:lnTo>
                  <a:pt x="15" y="4"/>
                </a:lnTo>
                <a:lnTo>
                  <a:pt x="6" y="1"/>
                </a:lnTo>
                <a:lnTo>
                  <a:pt x="0" y="0"/>
                </a:lnTo>
                <a:lnTo>
                  <a:pt x="0" y="0"/>
                </a:lnTo>
                <a:lnTo>
                  <a:pt x="0" y="8"/>
                </a:lnTo>
                <a:lnTo>
                  <a:pt x="0" y="23"/>
                </a:lnTo>
                <a:lnTo>
                  <a:pt x="0" y="31"/>
                </a:lnTo>
                <a:lnTo>
                  <a:pt x="0" y="31"/>
                </a:lnTo>
                <a:lnTo>
                  <a:pt x="0" y="31"/>
                </a:lnTo>
              </a:path>
            </a:pathLst>
          </a:custGeom>
          <a:solidFill>
            <a:srgbClr val="FFA080"/>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95" name="Freeform 99"/>
          <p:cNvSpPr>
            <a:spLocks/>
          </p:cNvSpPr>
          <p:nvPr/>
        </p:nvSpPr>
        <p:spPr bwMode="auto">
          <a:xfrm>
            <a:off x="6364288" y="3940175"/>
            <a:ext cx="42862" cy="242888"/>
          </a:xfrm>
          <a:custGeom>
            <a:avLst/>
            <a:gdLst/>
            <a:ahLst/>
            <a:cxnLst>
              <a:cxn ang="0">
                <a:pos x="0" y="104"/>
              </a:cxn>
              <a:cxn ang="0">
                <a:pos x="7" y="112"/>
              </a:cxn>
              <a:cxn ang="0">
                <a:pos x="14" y="120"/>
              </a:cxn>
              <a:cxn ang="0">
                <a:pos x="22" y="129"/>
              </a:cxn>
              <a:cxn ang="0">
                <a:pos x="22" y="129"/>
              </a:cxn>
              <a:cxn ang="0">
                <a:pos x="22" y="127"/>
              </a:cxn>
              <a:cxn ang="0">
                <a:pos x="21" y="121"/>
              </a:cxn>
              <a:cxn ang="0">
                <a:pos x="21" y="114"/>
              </a:cxn>
              <a:cxn ang="0">
                <a:pos x="20" y="104"/>
              </a:cxn>
              <a:cxn ang="0">
                <a:pos x="20" y="93"/>
              </a:cxn>
              <a:cxn ang="0">
                <a:pos x="19" y="82"/>
              </a:cxn>
              <a:cxn ang="0">
                <a:pos x="19" y="70"/>
              </a:cxn>
              <a:cxn ang="0">
                <a:pos x="18" y="60"/>
              </a:cxn>
              <a:cxn ang="0">
                <a:pos x="18" y="51"/>
              </a:cxn>
              <a:cxn ang="0">
                <a:pos x="18" y="45"/>
              </a:cxn>
              <a:cxn ang="0">
                <a:pos x="18" y="45"/>
              </a:cxn>
              <a:cxn ang="0">
                <a:pos x="18" y="36"/>
              </a:cxn>
              <a:cxn ang="0">
                <a:pos x="18" y="28"/>
              </a:cxn>
              <a:cxn ang="0">
                <a:pos x="18" y="21"/>
              </a:cxn>
              <a:cxn ang="0">
                <a:pos x="16" y="15"/>
              </a:cxn>
              <a:cxn ang="0">
                <a:pos x="13" y="9"/>
              </a:cxn>
              <a:cxn ang="0">
                <a:pos x="8" y="4"/>
              </a:cxn>
              <a:cxn ang="0">
                <a:pos x="0" y="0"/>
              </a:cxn>
              <a:cxn ang="0">
                <a:pos x="0" y="0"/>
              </a:cxn>
              <a:cxn ang="0">
                <a:pos x="0" y="8"/>
              </a:cxn>
              <a:cxn ang="0">
                <a:pos x="0" y="16"/>
              </a:cxn>
              <a:cxn ang="0">
                <a:pos x="0" y="24"/>
              </a:cxn>
              <a:cxn ang="0">
                <a:pos x="0" y="32"/>
              </a:cxn>
              <a:cxn ang="0">
                <a:pos x="0" y="40"/>
              </a:cxn>
              <a:cxn ang="0">
                <a:pos x="0" y="48"/>
              </a:cxn>
              <a:cxn ang="0">
                <a:pos x="0" y="56"/>
              </a:cxn>
              <a:cxn ang="0">
                <a:pos x="0" y="64"/>
              </a:cxn>
              <a:cxn ang="0">
                <a:pos x="0" y="72"/>
              </a:cxn>
              <a:cxn ang="0">
                <a:pos x="0" y="80"/>
              </a:cxn>
              <a:cxn ang="0">
                <a:pos x="0" y="88"/>
              </a:cxn>
              <a:cxn ang="0">
                <a:pos x="0" y="96"/>
              </a:cxn>
              <a:cxn ang="0">
                <a:pos x="0" y="104"/>
              </a:cxn>
              <a:cxn ang="0">
                <a:pos x="0" y="104"/>
              </a:cxn>
              <a:cxn ang="0">
                <a:pos x="0" y="104"/>
              </a:cxn>
            </a:cxnLst>
            <a:rect l="0" t="0" r="r" b="b"/>
            <a:pathLst>
              <a:path w="23" h="130">
                <a:moveTo>
                  <a:pt x="0" y="104"/>
                </a:moveTo>
                <a:lnTo>
                  <a:pt x="7" y="112"/>
                </a:lnTo>
                <a:lnTo>
                  <a:pt x="14" y="120"/>
                </a:lnTo>
                <a:lnTo>
                  <a:pt x="22" y="129"/>
                </a:lnTo>
                <a:lnTo>
                  <a:pt x="22" y="129"/>
                </a:lnTo>
                <a:lnTo>
                  <a:pt x="22" y="127"/>
                </a:lnTo>
                <a:lnTo>
                  <a:pt x="21" y="121"/>
                </a:lnTo>
                <a:lnTo>
                  <a:pt x="21" y="114"/>
                </a:lnTo>
                <a:lnTo>
                  <a:pt x="20" y="104"/>
                </a:lnTo>
                <a:lnTo>
                  <a:pt x="20" y="93"/>
                </a:lnTo>
                <a:lnTo>
                  <a:pt x="19" y="82"/>
                </a:lnTo>
                <a:lnTo>
                  <a:pt x="19" y="70"/>
                </a:lnTo>
                <a:lnTo>
                  <a:pt x="18" y="60"/>
                </a:lnTo>
                <a:lnTo>
                  <a:pt x="18" y="51"/>
                </a:lnTo>
                <a:lnTo>
                  <a:pt x="18" y="45"/>
                </a:lnTo>
                <a:lnTo>
                  <a:pt x="18" y="45"/>
                </a:lnTo>
                <a:lnTo>
                  <a:pt x="18" y="36"/>
                </a:lnTo>
                <a:lnTo>
                  <a:pt x="18" y="28"/>
                </a:lnTo>
                <a:lnTo>
                  <a:pt x="18" y="21"/>
                </a:lnTo>
                <a:lnTo>
                  <a:pt x="16" y="15"/>
                </a:lnTo>
                <a:lnTo>
                  <a:pt x="13" y="9"/>
                </a:lnTo>
                <a:lnTo>
                  <a:pt x="8" y="4"/>
                </a:lnTo>
                <a:lnTo>
                  <a:pt x="0" y="0"/>
                </a:lnTo>
                <a:lnTo>
                  <a:pt x="0" y="0"/>
                </a:lnTo>
                <a:lnTo>
                  <a:pt x="0" y="8"/>
                </a:lnTo>
                <a:lnTo>
                  <a:pt x="0" y="16"/>
                </a:lnTo>
                <a:lnTo>
                  <a:pt x="0" y="24"/>
                </a:lnTo>
                <a:lnTo>
                  <a:pt x="0" y="32"/>
                </a:lnTo>
                <a:lnTo>
                  <a:pt x="0" y="40"/>
                </a:lnTo>
                <a:lnTo>
                  <a:pt x="0" y="48"/>
                </a:lnTo>
                <a:lnTo>
                  <a:pt x="0" y="56"/>
                </a:lnTo>
                <a:lnTo>
                  <a:pt x="0" y="64"/>
                </a:lnTo>
                <a:lnTo>
                  <a:pt x="0" y="72"/>
                </a:lnTo>
                <a:lnTo>
                  <a:pt x="0" y="80"/>
                </a:lnTo>
                <a:lnTo>
                  <a:pt x="0" y="88"/>
                </a:lnTo>
                <a:lnTo>
                  <a:pt x="0" y="96"/>
                </a:lnTo>
                <a:lnTo>
                  <a:pt x="0" y="104"/>
                </a:lnTo>
                <a:lnTo>
                  <a:pt x="0" y="104"/>
                </a:lnTo>
                <a:lnTo>
                  <a:pt x="0" y="104"/>
                </a:lnTo>
              </a:path>
            </a:pathLst>
          </a:custGeom>
          <a:solidFill>
            <a:srgbClr val="FFA080"/>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96" name="Freeform 100"/>
          <p:cNvSpPr>
            <a:spLocks/>
          </p:cNvSpPr>
          <p:nvPr/>
        </p:nvSpPr>
        <p:spPr bwMode="auto">
          <a:xfrm>
            <a:off x="6434138" y="4076701"/>
            <a:ext cx="247650" cy="200025"/>
          </a:xfrm>
          <a:custGeom>
            <a:avLst/>
            <a:gdLst/>
            <a:ahLst/>
            <a:cxnLst>
              <a:cxn ang="0">
                <a:pos x="91" y="96"/>
              </a:cxn>
              <a:cxn ang="0">
                <a:pos x="96" y="106"/>
              </a:cxn>
              <a:cxn ang="0">
                <a:pos x="96" y="101"/>
              </a:cxn>
              <a:cxn ang="0">
                <a:pos x="97" y="90"/>
              </a:cxn>
              <a:cxn ang="0">
                <a:pos x="102" y="92"/>
              </a:cxn>
              <a:cxn ang="0">
                <a:pos x="114" y="98"/>
              </a:cxn>
              <a:cxn ang="0">
                <a:pos x="112" y="95"/>
              </a:cxn>
              <a:cxn ang="0">
                <a:pos x="110" y="89"/>
              </a:cxn>
              <a:cxn ang="0">
                <a:pos x="117" y="87"/>
              </a:cxn>
              <a:cxn ang="0">
                <a:pos x="132" y="83"/>
              </a:cxn>
              <a:cxn ang="0">
                <a:pos x="129" y="83"/>
              </a:cxn>
              <a:cxn ang="0">
                <a:pos x="109" y="81"/>
              </a:cxn>
              <a:cxn ang="0">
                <a:pos x="87" y="79"/>
              </a:cxn>
              <a:cxn ang="0">
                <a:pos x="82" y="77"/>
              </a:cxn>
              <a:cxn ang="0">
                <a:pos x="71" y="71"/>
              </a:cxn>
              <a:cxn ang="0">
                <a:pos x="59" y="62"/>
              </a:cxn>
              <a:cxn ang="0">
                <a:pos x="46" y="51"/>
              </a:cxn>
              <a:cxn ang="0">
                <a:pos x="34" y="39"/>
              </a:cxn>
              <a:cxn ang="0">
                <a:pos x="23" y="27"/>
              </a:cxn>
              <a:cxn ang="0">
                <a:pos x="12" y="15"/>
              </a:cxn>
              <a:cxn ang="0">
                <a:pos x="3" y="4"/>
              </a:cxn>
              <a:cxn ang="0">
                <a:pos x="0" y="0"/>
              </a:cxn>
              <a:cxn ang="0">
                <a:pos x="3" y="11"/>
              </a:cxn>
              <a:cxn ang="0">
                <a:pos x="10" y="22"/>
              </a:cxn>
              <a:cxn ang="0">
                <a:pos x="19" y="33"/>
              </a:cxn>
              <a:cxn ang="0">
                <a:pos x="30" y="45"/>
              </a:cxn>
              <a:cxn ang="0">
                <a:pos x="43" y="56"/>
              </a:cxn>
              <a:cxn ang="0">
                <a:pos x="56" y="66"/>
              </a:cxn>
              <a:cxn ang="0">
                <a:pos x="68" y="76"/>
              </a:cxn>
              <a:cxn ang="0">
                <a:pos x="80" y="85"/>
              </a:cxn>
              <a:cxn ang="0">
                <a:pos x="90" y="92"/>
              </a:cxn>
              <a:cxn ang="0">
                <a:pos x="90" y="92"/>
              </a:cxn>
            </a:cxnLst>
            <a:rect l="0" t="0" r="r" b="b"/>
            <a:pathLst>
              <a:path w="133" h="107">
                <a:moveTo>
                  <a:pt x="90" y="92"/>
                </a:moveTo>
                <a:lnTo>
                  <a:pt x="91" y="96"/>
                </a:lnTo>
                <a:lnTo>
                  <a:pt x="93" y="101"/>
                </a:lnTo>
                <a:lnTo>
                  <a:pt x="96" y="106"/>
                </a:lnTo>
                <a:lnTo>
                  <a:pt x="96" y="106"/>
                </a:lnTo>
                <a:lnTo>
                  <a:pt x="96" y="101"/>
                </a:lnTo>
                <a:lnTo>
                  <a:pt x="96" y="95"/>
                </a:lnTo>
                <a:lnTo>
                  <a:pt x="97" y="90"/>
                </a:lnTo>
                <a:lnTo>
                  <a:pt x="97" y="90"/>
                </a:lnTo>
                <a:lnTo>
                  <a:pt x="102" y="92"/>
                </a:lnTo>
                <a:lnTo>
                  <a:pt x="108" y="95"/>
                </a:lnTo>
                <a:lnTo>
                  <a:pt x="114" y="98"/>
                </a:lnTo>
                <a:lnTo>
                  <a:pt x="114" y="98"/>
                </a:lnTo>
                <a:lnTo>
                  <a:pt x="112" y="95"/>
                </a:lnTo>
                <a:lnTo>
                  <a:pt x="111" y="92"/>
                </a:lnTo>
                <a:lnTo>
                  <a:pt x="110" y="89"/>
                </a:lnTo>
                <a:lnTo>
                  <a:pt x="110" y="89"/>
                </a:lnTo>
                <a:lnTo>
                  <a:pt x="117" y="87"/>
                </a:lnTo>
                <a:lnTo>
                  <a:pt x="125" y="85"/>
                </a:lnTo>
                <a:lnTo>
                  <a:pt x="132" y="83"/>
                </a:lnTo>
                <a:lnTo>
                  <a:pt x="132" y="83"/>
                </a:lnTo>
                <a:lnTo>
                  <a:pt x="129" y="83"/>
                </a:lnTo>
                <a:lnTo>
                  <a:pt x="120" y="82"/>
                </a:lnTo>
                <a:lnTo>
                  <a:pt x="109" y="81"/>
                </a:lnTo>
                <a:lnTo>
                  <a:pt x="97" y="80"/>
                </a:lnTo>
                <a:lnTo>
                  <a:pt x="87" y="79"/>
                </a:lnTo>
                <a:lnTo>
                  <a:pt x="87" y="79"/>
                </a:lnTo>
                <a:lnTo>
                  <a:pt x="82" y="77"/>
                </a:lnTo>
                <a:lnTo>
                  <a:pt x="76" y="74"/>
                </a:lnTo>
                <a:lnTo>
                  <a:pt x="71" y="71"/>
                </a:lnTo>
                <a:lnTo>
                  <a:pt x="65" y="67"/>
                </a:lnTo>
                <a:lnTo>
                  <a:pt x="59" y="62"/>
                </a:lnTo>
                <a:lnTo>
                  <a:pt x="52" y="57"/>
                </a:lnTo>
                <a:lnTo>
                  <a:pt x="46" y="51"/>
                </a:lnTo>
                <a:lnTo>
                  <a:pt x="40" y="45"/>
                </a:lnTo>
                <a:lnTo>
                  <a:pt x="34" y="39"/>
                </a:lnTo>
                <a:lnTo>
                  <a:pt x="28" y="33"/>
                </a:lnTo>
                <a:lnTo>
                  <a:pt x="23" y="27"/>
                </a:lnTo>
                <a:lnTo>
                  <a:pt x="17" y="21"/>
                </a:lnTo>
                <a:lnTo>
                  <a:pt x="12" y="15"/>
                </a:lnTo>
                <a:lnTo>
                  <a:pt x="8" y="9"/>
                </a:lnTo>
                <a:lnTo>
                  <a:pt x="3" y="4"/>
                </a:lnTo>
                <a:lnTo>
                  <a:pt x="0" y="0"/>
                </a:lnTo>
                <a:lnTo>
                  <a:pt x="0" y="0"/>
                </a:lnTo>
                <a:lnTo>
                  <a:pt x="1" y="5"/>
                </a:lnTo>
                <a:lnTo>
                  <a:pt x="3" y="11"/>
                </a:lnTo>
                <a:lnTo>
                  <a:pt x="6" y="16"/>
                </a:lnTo>
                <a:lnTo>
                  <a:pt x="10" y="22"/>
                </a:lnTo>
                <a:lnTo>
                  <a:pt x="14" y="28"/>
                </a:lnTo>
                <a:lnTo>
                  <a:pt x="19" y="33"/>
                </a:lnTo>
                <a:lnTo>
                  <a:pt x="25" y="39"/>
                </a:lnTo>
                <a:lnTo>
                  <a:pt x="30" y="45"/>
                </a:lnTo>
                <a:lnTo>
                  <a:pt x="36" y="50"/>
                </a:lnTo>
                <a:lnTo>
                  <a:pt x="43" y="56"/>
                </a:lnTo>
                <a:lnTo>
                  <a:pt x="49" y="61"/>
                </a:lnTo>
                <a:lnTo>
                  <a:pt x="56" y="66"/>
                </a:lnTo>
                <a:lnTo>
                  <a:pt x="62" y="71"/>
                </a:lnTo>
                <a:lnTo>
                  <a:pt x="68" y="76"/>
                </a:lnTo>
                <a:lnTo>
                  <a:pt x="74" y="80"/>
                </a:lnTo>
                <a:lnTo>
                  <a:pt x="80" y="85"/>
                </a:lnTo>
                <a:lnTo>
                  <a:pt x="85" y="88"/>
                </a:lnTo>
                <a:lnTo>
                  <a:pt x="90" y="92"/>
                </a:lnTo>
                <a:lnTo>
                  <a:pt x="90" y="92"/>
                </a:lnTo>
                <a:lnTo>
                  <a:pt x="90" y="92"/>
                </a:lnTo>
              </a:path>
            </a:pathLst>
          </a:custGeom>
          <a:solidFill>
            <a:srgbClr val="FFA080"/>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97" name="Freeform 101"/>
          <p:cNvSpPr>
            <a:spLocks/>
          </p:cNvSpPr>
          <p:nvPr/>
        </p:nvSpPr>
        <p:spPr bwMode="auto">
          <a:xfrm>
            <a:off x="6164263" y="4181476"/>
            <a:ext cx="228600" cy="436563"/>
          </a:xfrm>
          <a:custGeom>
            <a:avLst/>
            <a:gdLst/>
            <a:ahLst/>
            <a:cxnLst>
              <a:cxn ang="0">
                <a:pos x="114" y="12"/>
              </a:cxn>
              <a:cxn ang="0">
                <a:pos x="99" y="0"/>
              </a:cxn>
              <a:cxn ang="0">
                <a:pos x="98" y="7"/>
              </a:cxn>
              <a:cxn ang="0">
                <a:pos x="95" y="21"/>
              </a:cxn>
              <a:cxn ang="0">
                <a:pos x="91" y="35"/>
              </a:cxn>
              <a:cxn ang="0">
                <a:pos x="87" y="48"/>
              </a:cxn>
              <a:cxn ang="0">
                <a:pos x="82" y="62"/>
              </a:cxn>
              <a:cxn ang="0">
                <a:pos x="77" y="75"/>
              </a:cxn>
              <a:cxn ang="0">
                <a:pos x="72" y="88"/>
              </a:cxn>
              <a:cxn ang="0">
                <a:pos x="66" y="101"/>
              </a:cxn>
              <a:cxn ang="0">
                <a:pos x="60" y="114"/>
              </a:cxn>
              <a:cxn ang="0">
                <a:pos x="54" y="127"/>
              </a:cxn>
              <a:cxn ang="0">
                <a:pos x="48" y="140"/>
              </a:cxn>
              <a:cxn ang="0">
                <a:pos x="41" y="152"/>
              </a:cxn>
              <a:cxn ang="0">
                <a:pos x="34" y="165"/>
              </a:cxn>
              <a:cxn ang="0">
                <a:pos x="28" y="178"/>
              </a:cxn>
              <a:cxn ang="0">
                <a:pos x="21" y="192"/>
              </a:cxn>
              <a:cxn ang="0">
                <a:pos x="14" y="205"/>
              </a:cxn>
              <a:cxn ang="0">
                <a:pos x="7" y="218"/>
              </a:cxn>
              <a:cxn ang="0">
                <a:pos x="0" y="232"/>
              </a:cxn>
              <a:cxn ang="0">
                <a:pos x="3" y="228"/>
              </a:cxn>
              <a:cxn ang="0">
                <a:pos x="11" y="218"/>
              </a:cxn>
              <a:cxn ang="0">
                <a:pos x="19" y="208"/>
              </a:cxn>
              <a:cxn ang="0">
                <a:pos x="28" y="198"/>
              </a:cxn>
              <a:cxn ang="0">
                <a:pos x="37" y="186"/>
              </a:cxn>
              <a:cxn ang="0">
                <a:pos x="46" y="175"/>
              </a:cxn>
              <a:cxn ang="0">
                <a:pos x="56" y="163"/>
              </a:cxn>
              <a:cxn ang="0">
                <a:pos x="65" y="151"/>
              </a:cxn>
              <a:cxn ang="0">
                <a:pos x="75" y="139"/>
              </a:cxn>
              <a:cxn ang="0">
                <a:pos x="84" y="126"/>
              </a:cxn>
              <a:cxn ang="0">
                <a:pos x="92" y="114"/>
              </a:cxn>
              <a:cxn ang="0">
                <a:pos x="100" y="101"/>
              </a:cxn>
              <a:cxn ang="0">
                <a:pos x="106" y="88"/>
              </a:cxn>
              <a:cxn ang="0">
                <a:pos x="112" y="75"/>
              </a:cxn>
              <a:cxn ang="0">
                <a:pos x="116" y="62"/>
              </a:cxn>
              <a:cxn ang="0">
                <a:pos x="120" y="50"/>
              </a:cxn>
              <a:cxn ang="0">
                <a:pos x="121" y="37"/>
              </a:cxn>
              <a:cxn ang="0">
                <a:pos x="121" y="25"/>
              </a:cxn>
              <a:cxn ang="0">
                <a:pos x="120" y="19"/>
              </a:cxn>
            </a:cxnLst>
            <a:rect l="0" t="0" r="r" b="b"/>
            <a:pathLst>
              <a:path w="122" h="233">
                <a:moveTo>
                  <a:pt x="120" y="19"/>
                </a:moveTo>
                <a:lnTo>
                  <a:pt x="114" y="12"/>
                </a:lnTo>
                <a:lnTo>
                  <a:pt x="107" y="6"/>
                </a:lnTo>
                <a:lnTo>
                  <a:pt x="99" y="0"/>
                </a:lnTo>
                <a:lnTo>
                  <a:pt x="99" y="0"/>
                </a:lnTo>
                <a:lnTo>
                  <a:pt x="98" y="7"/>
                </a:lnTo>
                <a:lnTo>
                  <a:pt x="96" y="14"/>
                </a:lnTo>
                <a:lnTo>
                  <a:pt x="95" y="21"/>
                </a:lnTo>
                <a:lnTo>
                  <a:pt x="93" y="28"/>
                </a:lnTo>
                <a:lnTo>
                  <a:pt x="91" y="35"/>
                </a:lnTo>
                <a:lnTo>
                  <a:pt x="89" y="42"/>
                </a:lnTo>
                <a:lnTo>
                  <a:pt x="87" y="48"/>
                </a:lnTo>
                <a:lnTo>
                  <a:pt x="85" y="55"/>
                </a:lnTo>
                <a:lnTo>
                  <a:pt x="82" y="62"/>
                </a:lnTo>
                <a:lnTo>
                  <a:pt x="80" y="68"/>
                </a:lnTo>
                <a:lnTo>
                  <a:pt x="77" y="75"/>
                </a:lnTo>
                <a:lnTo>
                  <a:pt x="75" y="82"/>
                </a:lnTo>
                <a:lnTo>
                  <a:pt x="72" y="88"/>
                </a:lnTo>
                <a:lnTo>
                  <a:pt x="69" y="95"/>
                </a:lnTo>
                <a:lnTo>
                  <a:pt x="66" y="101"/>
                </a:lnTo>
                <a:lnTo>
                  <a:pt x="63" y="107"/>
                </a:lnTo>
                <a:lnTo>
                  <a:pt x="60" y="114"/>
                </a:lnTo>
                <a:lnTo>
                  <a:pt x="57" y="120"/>
                </a:lnTo>
                <a:lnTo>
                  <a:pt x="54" y="127"/>
                </a:lnTo>
                <a:lnTo>
                  <a:pt x="51" y="133"/>
                </a:lnTo>
                <a:lnTo>
                  <a:pt x="48" y="140"/>
                </a:lnTo>
                <a:lnTo>
                  <a:pt x="44" y="146"/>
                </a:lnTo>
                <a:lnTo>
                  <a:pt x="41" y="152"/>
                </a:lnTo>
                <a:lnTo>
                  <a:pt x="38" y="159"/>
                </a:lnTo>
                <a:lnTo>
                  <a:pt x="34" y="165"/>
                </a:lnTo>
                <a:lnTo>
                  <a:pt x="31" y="172"/>
                </a:lnTo>
                <a:lnTo>
                  <a:pt x="28" y="178"/>
                </a:lnTo>
                <a:lnTo>
                  <a:pt x="24" y="185"/>
                </a:lnTo>
                <a:lnTo>
                  <a:pt x="21" y="192"/>
                </a:lnTo>
                <a:lnTo>
                  <a:pt x="17" y="198"/>
                </a:lnTo>
                <a:lnTo>
                  <a:pt x="14" y="205"/>
                </a:lnTo>
                <a:lnTo>
                  <a:pt x="10" y="212"/>
                </a:lnTo>
                <a:lnTo>
                  <a:pt x="7" y="218"/>
                </a:lnTo>
                <a:lnTo>
                  <a:pt x="3" y="225"/>
                </a:lnTo>
                <a:lnTo>
                  <a:pt x="0" y="232"/>
                </a:lnTo>
                <a:lnTo>
                  <a:pt x="0" y="232"/>
                </a:lnTo>
                <a:lnTo>
                  <a:pt x="3" y="228"/>
                </a:lnTo>
                <a:lnTo>
                  <a:pt x="7" y="223"/>
                </a:lnTo>
                <a:lnTo>
                  <a:pt x="11" y="218"/>
                </a:lnTo>
                <a:lnTo>
                  <a:pt x="15" y="213"/>
                </a:lnTo>
                <a:lnTo>
                  <a:pt x="19" y="208"/>
                </a:lnTo>
                <a:lnTo>
                  <a:pt x="23" y="203"/>
                </a:lnTo>
                <a:lnTo>
                  <a:pt x="28" y="198"/>
                </a:lnTo>
                <a:lnTo>
                  <a:pt x="32" y="192"/>
                </a:lnTo>
                <a:lnTo>
                  <a:pt x="37" y="186"/>
                </a:lnTo>
                <a:lnTo>
                  <a:pt x="42" y="181"/>
                </a:lnTo>
                <a:lnTo>
                  <a:pt x="46" y="175"/>
                </a:lnTo>
                <a:lnTo>
                  <a:pt x="51" y="169"/>
                </a:lnTo>
                <a:lnTo>
                  <a:pt x="56" y="163"/>
                </a:lnTo>
                <a:lnTo>
                  <a:pt x="61" y="157"/>
                </a:lnTo>
                <a:lnTo>
                  <a:pt x="65" y="151"/>
                </a:lnTo>
                <a:lnTo>
                  <a:pt x="70" y="145"/>
                </a:lnTo>
                <a:lnTo>
                  <a:pt x="75" y="139"/>
                </a:lnTo>
                <a:lnTo>
                  <a:pt x="79" y="133"/>
                </a:lnTo>
                <a:lnTo>
                  <a:pt x="84" y="126"/>
                </a:lnTo>
                <a:lnTo>
                  <a:pt x="88" y="120"/>
                </a:lnTo>
                <a:lnTo>
                  <a:pt x="92" y="114"/>
                </a:lnTo>
                <a:lnTo>
                  <a:pt x="96" y="107"/>
                </a:lnTo>
                <a:lnTo>
                  <a:pt x="100" y="101"/>
                </a:lnTo>
                <a:lnTo>
                  <a:pt x="103" y="94"/>
                </a:lnTo>
                <a:lnTo>
                  <a:pt x="106" y="88"/>
                </a:lnTo>
                <a:lnTo>
                  <a:pt x="109" y="82"/>
                </a:lnTo>
                <a:lnTo>
                  <a:pt x="112" y="75"/>
                </a:lnTo>
                <a:lnTo>
                  <a:pt x="114" y="69"/>
                </a:lnTo>
                <a:lnTo>
                  <a:pt x="116" y="62"/>
                </a:lnTo>
                <a:lnTo>
                  <a:pt x="118" y="56"/>
                </a:lnTo>
                <a:lnTo>
                  <a:pt x="120" y="50"/>
                </a:lnTo>
                <a:lnTo>
                  <a:pt x="121" y="44"/>
                </a:lnTo>
                <a:lnTo>
                  <a:pt x="121" y="37"/>
                </a:lnTo>
                <a:lnTo>
                  <a:pt x="121" y="31"/>
                </a:lnTo>
                <a:lnTo>
                  <a:pt x="121" y="25"/>
                </a:lnTo>
                <a:lnTo>
                  <a:pt x="120" y="19"/>
                </a:lnTo>
                <a:lnTo>
                  <a:pt x="120" y="19"/>
                </a:lnTo>
                <a:lnTo>
                  <a:pt x="120" y="19"/>
                </a:lnTo>
              </a:path>
            </a:pathLst>
          </a:custGeom>
          <a:solidFill>
            <a:srgbClr val="FFA080"/>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98" name="Freeform 102"/>
          <p:cNvSpPr>
            <a:spLocks/>
          </p:cNvSpPr>
          <p:nvPr/>
        </p:nvSpPr>
        <p:spPr bwMode="auto">
          <a:xfrm>
            <a:off x="6437314" y="4294188"/>
            <a:ext cx="338137" cy="766762"/>
          </a:xfrm>
          <a:custGeom>
            <a:avLst/>
            <a:gdLst/>
            <a:ahLst/>
            <a:cxnLst>
              <a:cxn ang="0">
                <a:pos x="124" y="332"/>
              </a:cxn>
              <a:cxn ang="0">
                <a:pos x="138" y="350"/>
              </a:cxn>
              <a:cxn ang="0">
                <a:pos x="153" y="366"/>
              </a:cxn>
              <a:cxn ang="0">
                <a:pos x="172" y="384"/>
              </a:cxn>
              <a:cxn ang="0">
                <a:pos x="176" y="383"/>
              </a:cxn>
              <a:cxn ang="0">
                <a:pos x="162" y="362"/>
              </a:cxn>
              <a:cxn ang="0">
                <a:pos x="150" y="342"/>
              </a:cxn>
              <a:cxn ang="0">
                <a:pos x="138" y="322"/>
              </a:cxn>
              <a:cxn ang="0">
                <a:pos x="127" y="303"/>
              </a:cxn>
              <a:cxn ang="0">
                <a:pos x="117" y="285"/>
              </a:cxn>
              <a:cxn ang="0">
                <a:pos x="107" y="267"/>
              </a:cxn>
              <a:cxn ang="0">
                <a:pos x="97" y="249"/>
              </a:cxn>
              <a:cxn ang="0">
                <a:pos x="88" y="231"/>
              </a:cxn>
              <a:cxn ang="0">
                <a:pos x="80" y="213"/>
              </a:cxn>
              <a:cxn ang="0">
                <a:pos x="71" y="195"/>
              </a:cxn>
              <a:cxn ang="0">
                <a:pos x="63" y="177"/>
              </a:cxn>
              <a:cxn ang="0">
                <a:pos x="55" y="158"/>
              </a:cxn>
              <a:cxn ang="0">
                <a:pos x="47" y="139"/>
              </a:cxn>
              <a:cxn ang="0">
                <a:pos x="39" y="118"/>
              </a:cxn>
              <a:cxn ang="0">
                <a:pos x="30" y="97"/>
              </a:cxn>
              <a:cxn ang="0">
                <a:pos x="22" y="75"/>
              </a:cxn>
              <a:cxn ang="0">
                <a:pos x="17" y="59"/>
              </a:cxn>
              <a:cxn ang="0">
                <a:pos x="12" y="26"/>
              </a:cxn>
              <a:cxn ang="0">
                <a:pos x="10" y="2"/>
              </a:cxn>
              <a:cxn ang="0">
                <a:pos x="8" y="4"/>
              </a:cxn>
              <a:cxn ang="0">
                <a:pos x="3" y="16"/>
              </a:cxn>
              <a:cxn ang="0">
                <a:pos x="1" y="29"/>
              </a:cxn>
              <a:cxn ang="0">
                <a:pos x="0" y="42"/>
              </a:cxn>
              <a:cxn ang="0">
                <a:pos x="1" y="57"/>
              </a:cxn>
              <a:cxn ang="0">
                <a:pos x="4" y="72"/>
              </a:cxn>
              <a:cxn ang="0">
                <a:pos x="8" y="88"/>
              </a:cxn>
              <a:cxn ang="0">
                <a:pos x="13" y="104"/>
              </a:cxn>
              <a:cxn ang="0">
                <a:pos x="19" y="122"/>
              </a:cxn>
              <a:cxn ang="0">
                <a:pos x="27" y="140"/>
              </a:cxn>
              <a:cxn ang="0">
                <a:pos x="34" y="158"/>
              </a:cxn>
              <a:cxn ang="0">
                <a:pos x="43" y="177"/>
              </a:cxn>
              <a:cxn ang="0">
                <a:pos x="52" y="197"/>
              </a:cxn>
              <a:cxn ang="0">
                <a:pos x="60" y="218"/>
              </a:cxn>
              <a:cxn ang="0">
                <a:pos x="69" y="239"/>
              </a:cxn>
              <a:cxn ang="0">
                <a:pos x="78" y="260"/>
              </a:cxn>
              <a:cxn ang="0">
                <a:pos x="87" y="282"/>
              </a:cxn>
              <a:cxn ang="0">
                <a:pos x="95" y="305"/>
              </a:cxn>
              <a:cxn ang="0">
                <a:pos x="102" y="328"/>
              </a:cxn>
              <a:cxn ang="0">
                <a:pos x="108" y="351"/>
              </a:cxn>
              <a:cxn ang="0">
                <a:pos x="114" y="375"/>
              </a:cxn>
              <a:cxn ang="0">
                <a:pos x="118" y="399"/>
              </a:cxn>
              <a:cxn ang="0">
                <a:pos x="120" y="401"/>
              </a:cxn>
              <a:cxn ang="0">
                <a:pos x="121" y="381"/>
              </a:cxn>
              <a:cxn ang="0">
                <a:pos x="121" y="359"/>
              </a:cxn>
              <a:cxn ang="0">
                <a:pos x="119" y="336"/>
              </a:cxn>
              <a:cxn ang="0">
                <a:pos x="115" y="318"/>
              </a:cxn>
            </a:cxnLst>
            <a:rect l="0" t="0" r="r" b="b"/>
            <a:pathLst>
              <a:path w="181" h="409">
                <a:moveTo>
                  <a:pt x="115" y="318"/>
                </a:moveTo>
                <a:lnTo>
                  <a:pt x="120" y="325"/>
                </a:lnTo>
                <a:lnTo>
                  <a:pt x="124" y="332"/>
                </a:lnTo>
                <a:lnTo>
                  <a:pt x="129" y="339"/>
                </a:lnTo>
                <a:lnTo>
                  <a:pt x="133" y="345"/>
                </a:lnTo>
                <a:lnTo>
                  <a:pt x="138" y="350"/>
                </a:lnTo>
                <a:lnTo>
                  <a:pt x="142" y="355"/>
                </a:lnTo>
                <a:lnTo>
                  <a:pt x="147" y="361"/>
                </a:lnTo>
                <a:lnTo>
                  <a:pt x="153" y="366"/>
                </a:lnTo>
                <a:lnTo>
                  <a:pt x="159" y="372"/>
                </a:lnTo>
                <a:lnTo>
                  <a:pt x="165" y="378"/>
                </a:lnTo>
                <a:lnTo>
                  <a:pt x="172" y="384"/>
                </a:lnTo>
                <a:lnTo>
                  <a:pt x="180" y="391"/>
                </a:lnTo>
                <a:lnTo>
                  <a:pt x="180" y="391"/>
                </a:lnTo>
                <a:lnTo>
                  <a:pt x="176" y="383"/>
                </a:lnTo>
                <a:lnTo>
                  <a:pt x="171" y="376"/>
                </a:lnTo>
                <a:lnTo>
                  <a:pt x="167" y="369"/>
                </a:lnTo>
                <a:lnTo>
                  <a:pt x="162" y="362"/>
                </a:lnTo>
                <a:lnTo>
                  <a:pt x="158" y="355"/>
                </a:lnTo>
                <a:lnTo>
                  <a:pt x="154" y="348"/>
                </a:lnTo>
                <a:lnTo>
                  <a:pt x="150" y="342"/>
                </a:lnTo>
                <a:lnTo>
                  <a:pt x="146" y="335"/>
                </a:lnTo>
                <a:lnTo>
                  <a:pt x="142" y="329"/>
                </a:lnTo>
                <a:lnTo>
                  <a:pt x="138" y="322"/>
                </a:lnTo>
                <a:lnTo>
                  <a:pt x="134" y="316"/>
                </a:lnTo>
                <a:lnTo>
                  <a:pt x="131" y="309"/>
                </a:lnTo>
                <a:lnTo>
                  <a:pt x="127" y="303"/>
                </a:lnTo>
                <a:lnTo>
                  <a:pt x="123" y="297"/>
                </a:lnTo>
                <a:lnTo>
                  <a:pt x="120" y="291"/>
                </a:lnTo>
                <a:lnTo>
                  <a:pt x="117" y="285"/>
                </a:lnTo>
                <a:lnTo>
                  <a:pt x="113" y="279"/>
                </a:lnTo>
                <a:lnTo>
                  <a:pt x="110" y="273"/>
                </a:lnTo>
                <a:lnTo>
                  <a:pt x="107" y="267"/>
                </a:lnTo>
                <a:lnTo>
                  <a:pt x="104" y="261"/>
                </a:lnTo>
                <a:lnTo>
                  <a:pt x="100" y="255"/>
                </a:lnTo>
                <a:lnTo>
                  <a:pt x="97" y="249"/>
                </a:lnTo>
                <a:lnTo>
                  <a:pt x="94" y="243"/>
                </a:lnTo>
                <a:lnTo>
                  <a:pt x="91" y="237"/>
                </a:lnTo>
                <a:lnTo>
                  <a:pt x="88" y="231"/>
                </a:lnTo>
                <a:lnTo>
                  <a:pt x="85" y="225"/>
                </a:lnTo>
                <a:lnTo>
                  <a:pt x="82" y="219"/>
                </a:lnTo>
                <a:lnTo>
                  <a:pt x="80" y="213"/>
                </a:lnTo>
                <a:lnTo>
                  <a:pt x="77" y="207"/>
                </a:lnTo>
                <a:lnTo>
                  <a:pt x="74" y="201"/>
                </a:lnTo>
                <a:lnTo>
                  <a:pt x="71" y="195"/>
                </a:lnTo>
                <a:lnTo>
                  <a:pt x="68" y="189"/>
                </a:lnTo>
                <a:lnTo>
                  <a:pt x="66" y="183"/>
                </a:lnTo>
                <a:lnTo>
                  <a:pt x="63" y="177"/>
                </a:lnTo>
                <a:lnTo>
                  <a:pt x="60" y="171"/>
                </a:lnTo>
                <a:lnTo>
                  <a:pt x="57" y="164"/>
                </a:lnTo>
                <a:lnTo>
                  <a:pt x="55" y="158"/>
                </a:lnTo>
                <a:lnTo>
                  <a:pt x="52" y="152"/>
                </a:lnTo>
                <a:lnTo>
                  <a:pt x="49" y="145"/>
                </a:lnTo>
                <a:lnTo>
                  <a:pt x="47" y="139"/>
                </a:lnTo>
                <a:lnTo>
                  <a:pt x="44" y="132"/>
                </a:lnTo>
                <a:lnTo>
                  <a:pt x="41" y="125"/>
                </a:lnTo>
                <a:lnTo>
                  <a:pt x="39" y="118"/>
                </a:lnTo>
                <a:lnTo>
                  <a:pt x="36" y="112"/>
                </a:lnTo>
                <a:lnTo>
                  <a:pt x="33" y="105"/>
                </a:lnTo>
                <a:lnTo>
                  <a:pt x="30" y="97"/>
                </a:lnTo>
                <a:lnTo>
                  <a:pt x="28" y="90"/>
                </a:lnTo>
                <a:lnTo>
                  <a:pt x="25" y="83"/>
                </a:lnTo>
                <a:lnTo>
                  <a:pt x="22" y="75"/>
                </a:lnTo>
                <a:lnTo>
                  <a:pt x="19" y="68"/>
                </a:lnTo>
                <a:lnTo>
                  <a:pt x="19" y="68"/>
                </a:lnTo>
                <a:lnTo>
                  <a:pt x="17" y="59"/>
                </a:lnTo>
                <a:lnTo>
                  <a:pt x="15" y="49"/>
                </a:lnTo>
                <a:lnTo>
                  <a:pt x="13" y="37"/>
                </a:lnTo>
                <a:lnTo>
                  <a:pt x="12" y="26"/>
                </a:lnTo>
                <a:lnTo>
                  <a:pt x="11" y="16"/>
                </a:lnTo>
                <a:lnTo>
                  <a:pt x="10" y="8"/>
                </a:lnTo>
                <a:lnTo>
                  <a:pt x="10" y="2"/>
                </a:lnTo>
                <a:lnTo>
                  <a:pt x="10" y="0"/>
                </a:lnTo>
                <a:lnTo>
                  <a:pt x="10" y="0"/>
                </a:lnTo>
                <a:lnTo>
                  <a:pt x="8" y="4"/>
                </a:lnTo>
                <a:lnTo>
                  <a:pt x="6" y="8"/>
                </a:lnTo>
                <a:lnTo>
                  <a:pt x="4" y="12"/>
                </a:lnTo>
                <a:lnTo>
                  <a:pt x="3" y="16"/>
                </a:lnTo>
                <a:lnTo>
                  <a:pt x="2" y="20"/>
                </a:lnTo>
                <a:lnTo>
                  <a:pt x="1" y="24"/>
                </a:lnTo>
                <a:lnTo>
                  <a:pt x="1" y="29"/>
                </a:lnTo>
                <a:lnTo>
                  <a:pt x="0" y="33"/>
                </a:lnTo>
                <a:lnTo>
                  <a:pt x="0" y="38"/>
                </a:lnTo>
                <a:lnTo>
                  <a:pt x="0" y="42"/>
                </a:lnTo>
                <a:lnTo>
                  <a:pt x="0" y="47"/>
                </a:lnTo>
                <a:lnTo>
                  <a:pt x="1" y="52"/>
                </a:lnTo>
                <a:lnTo>
                  <a:pt x="1" y="57"/>
                </a:lnTo>
                <a:lnTo>
                  <a:pt x="2" y="62"/>
                </a:lnTo>
                <a:lnTo>
                  <a:pt x="3" y="67"/>
                </a:lnTo>
                <a:lnTo>
                  <a:pt x="4" y="72"/>
                </a:lnTo>
                <a:lnTo>
                  <a:pt x="5" y="77"/>
                </a:lnTo>
                <a:lnTo>
                  <a:pt x="6" y="82"/>
                </a:lnTo>
                <a:lnTo>
                  <a:pt x="8" y="88"/>
                </a:lnTo>
                <a:lnTo>
                  <a:pt x="10" y="93"/>
                </a:lnTo>
                <a:lnTo>
                  <a:pt x="11" y="99"/>
                </a:lnTo>
                <a:lnTo>
                  <a:pt x="13" y="104"/>
                </a:lnTo>
                <a:lnTo>
                  <a:pt x="15" y="110"/>
                </a:lnTo>
                <a:lnTo>
                  <a:pt x="17" y="116"/>
                </a:lnTo>
                <a:lnTo>
                  <a:pt x="19" y="122"/>
                </a:lnTo>
                <a:lnTo>
                  <a:pt x="22" y="128"/>
                </a:lnTo>
                <a:lnTo>
                  <a:pt x="24" y="134"/>
                </a:lnTo>
                <a:lnTo>
                  <a:pt x="27" y="140"/>
                </a:lnTo>
                <a:lnTo>
                  <a:pt x="29" y="146"/>
                </a:lnTo>
                <a:lnTo>
                  <a:pt x="32" y="152"/>
                </a:lnTo>
                <a:lnTo>
                  <a:pt x="34" y="158"/>
                </a:lnTo>
                <a:lnTo>
                  <a:pt x="37" y="164"/>
                </a:lnTo>
                <a:lnTo>
                  <a:pt x="40" y="171"/>
                </a:lnTo>
                <a:lnTo>
                  <a:pt x="43" y="177"/>
                </a:lnTo>
                <a:lnTo>
                  <a:pt x="46" y="184"/>
                </a:lnTo>
                <a:lnTo>
                  <a:pt x="49" y="190"/>
                </a:lnTo>
                <a:lnTo>
                  <a:pt x="52" y="197"/>
                </a:lnTo>
                <a:lnTo>
                  <a:pt x="54" y="204"/>
                </a:lnTo>
                <a:lnTo>
                  <a:pt x="57" y="211"/>
                </a:lnTo>
                <a:lnTo>
                  <a:pt x="60" y="218"/>
                </a:lnTo>
                <a:lnTo>
                  <a:pt x="63" y="224"/>
                </a:lnTo>
                <a:lnTo>
                  <a:pt x="66" y="231"/>
                </a:lnTo>
                <a:lnTo>
                  <a:pt x="69" y="239"/>
                </a:lnTo>
                <a:lnTo>
                  <a:pt x="72" y="246"/>
                </a:lnTo>
                <a:lnTo>
                  <a:pt x="75" y="253"/>
                </a:lnTo>
                <a:lnTo>
                  <a:pt x="78" y="260"/>
                </a:lnTo>
                <a:lnTo>
                  <a:pt x="81" y="267"/>
                </a:lnTo>
                <a:lnTo>
                  <a:pt x="84" y="275"/>
                </a:lnTo>
                <a:lnTo>
                  <a:pt x="87" y="282"/>
                </a:lnTo>
                <a:lnTo>
                  <a:pt x="89" y="290"/>
                </a:lnTo>
                <a:lnTo>
                  <a:pt x="92" y="297"/>
                </a:lnTo>
                <a:lnTo>
                  <a:pt x="95" y="305"/>
                </a:lnTo>
                <a:lnTo>
                  <a:pt x="97" y="312"/>
                </a:lnTo>
                <a:lnTo>
                  <a:pt x="100" y="320"/>
                </a:lnTo>
                <a:lnTo>
                  <a:pt x="102" y="328"/>
                </a:lnTo>
                <a:lnTo>
                  <a:pt x="104" y="335"/>
                </a:lnTo>
                <a:lnTo>
                  <a:pt x="106" y="343"/>
                </a:lnTo>
                <a:lnTo>
                  <a:pt x="108" y="351"/>
                </a:lnTo>
                <a:lnTo>
                  <a:pt x="110" y="359"/>
                </a:lnTo>
                <a:lnTo>
                  <a:pt x="112" y="367"/>
                </a:lnTo>
                <a:lnTo>
                  <a:pt x="114" y="375"/>
                </a:lnTo>
                <a:lnTo>
                  <a:pt x="116" y="383"/>
                </a:lnTo>
                <a:lnTo>
                  <a:pt x="117" y="391"/>
                </a:lnTo>
                <a:lnTo>
                  <a:pt x="118" y="399"/>
                </a:lnTo>
                <a:lnTo>
                  <a:pt x="120" y="408"/>
                </a:lnTo>
                <a:lnTo>
                  <a:pt x="120" y="408"/>
                </a:lnTo>
                <a:lnTo>
                  <a:pt x="120" y="401"/>
                </a:lnTo>
                <a:lnTo>
                  <a:pt x="120" y="394"/>
                </a:lnTo>
                <a:lnTo>
                  <a:pt x="120" y="388"/>
                </a:lnTo>
                <a:lnTo>
                  <a:pt x="121" y="381"/>
                </a:lnTo>
                <a:lnTo>
                  <a:pt x="121" y="374"/>
                </a:lnTo>
                <a:lnTo>
                  <a:pt x="121" y="367"/>
                </a:lnTo>
                <a:lnTo>
                  <a:pt x="121" y="359"/>
                </a:lnTo>
                <a:lnTo>
                  <a:pt x="121" y="352"/>
                </a:lnTo>
                <a:lnTo>
                  <a:pt x="120" y="344"/>
                </a:lnTo>
                <a:lnTo>
                  <a:pt x="119" y="336"/>
                </a:lnTo>
                <a:lnTo>
                  <a:pt x="117" y="327"/>
                </a:lnTo>
                <a:lnTo>
                  <a:pt x="115" y="318"/>
                </a:lnTo>
                <a:lnTo>
                  <a:pt x="115" y="318"/>
                </a:lnTo>
                <a:lnTo>
                  <a:pt x="115" y="318"/>
                </a:lnTo>
              </a:path>
            </a:pathLst>
          </a:custGeom>
          <a:solidFill>
            <a:srgbClr val="FFA880"/>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99" name="Freeform 103"/>
          <p:cNvSpPr>
            <a:spLocks/>
          </p:cNvSpPr>
          <p:nvPr/>
        </p:nvSpPr>
        <p:spPr bwMode="auto">
          <a:xfrm>
            <a:off x="5676901" y="4179888"/>
            <a:ext cx="200025" cy="450850"/>
          </a:xfrm>
          <a:custGeom>
            <a:avLst/>
            <a:gdLst/>
            <a:ahLst/>
            <a:cxnLst>
              <a:cxn ang="0">
                <a:pos x="27" y="88"/>
              </a:cxn>
              <a:cxn ang="0">
                <a:pos x="21" y="98"/>
              </a:cxn>
              <a:cxn ang="0">
                <a:pos x="20" y="110"/>
              </a:cxn>
              <a:cxn ang="0">
                <a:pos x="22" y="122"/>
              </a:cxn>
              <a:cxn ang="0">
                <a:pos x="25" y="134"/>
              </a:cxn>
              <a:cxn ang="0">
                <a:pos x="31" y="147"/>
              </a:cxn>
              <a:cxn ang="0">
                <a:pos x="37" y="160"/>
              </a:cxn>
              <a:cxn ang="0">
                <a:pos x="42" y="172"/>
              </a:cxn>
              <a:cxn ang="0">
                <a:pos x="47" y="183"/>
              </a:cxn>
              <a:cxn ang="0">
                <a:pos x="48" y="189"/>
              </a:cxn>
              <a:cxn ang="0">
                <a:pos x="50" y="202"/>
              </a:cxn>
              <a:cxn ang="0">
                <a:pos x="53" y="215"/>
              </a:cxn>
              <a:cxn ang="0">
                <a:pos x="59" y="227"/>
              </a:cxn>
              <a:cxn ang="0">
                <a:pos x="68" y="235"/>
              </a:cxn>
              <a:cxn ang="0">
                <a:pos x="81" y="239"/>
              </a:cxn>
              <a:cxn ang="0">
                <a:pos x="96" y="238"/>
              </a:cxn>
              <a:cxn ang="0">
                <a:pos x="101" y="231"/>
              </a:cxn>
              <a:cxn ang="0">
                <a:pos x="106" y="218"/>
              </a:cxn>
              <a:cxn ang="0">
                <a:pos x="105" y="206"/>
              </a:cxn>
              <a:cxn ang="0">
                <a:pos x="99" y="194"/>
              </a:cxn>
              <a:cxn ang="0">
                <a:pos x="90" y="185"/>
              </a:cxn>
              <a:cxn ang="0">
                <a:pos x="78" y="177"/>
              </a:cxn>
              <a:cxn ang="0">
                <a:pos x="71" y="174"/>
              </a:cxn>
              <a:cxn ang="0">
                <a:pos x="73" y="165"/>
              </a:cxn>
              <a:cxn ang="0">
                <a:pos x="75" y="146"/>
              </a:cxn>
              <a:cxn ang="0">
                <a:pos x="72" y="126"/>
              </a:cxn>
              <a:cxn ang="0">
                <a:pos x="67" y="120"/>
              </a:cxn>
              <a:cxn ang="0">
                <a:pos x="54" y="107"/>
              </a:cxn>
              <a:cxn ang="0">
                <a:pos x="51" y="95"/>
              </a:cxn>
              <a:cxn ang="0">
                <a:pos x="55" y="77"/>
              </a:cxn>
              <a:cxn ang="0">
                <a:pos x="55" y="68"/>
              </a:cxn>
              <a:cxn ang="0">
                <a:pos x="54" y="51"/>
              </a:cxn>
              <a:cxn ang="0">
                <a:pos x="53" y="34"/>
              </a:cxn>
              <a:cxn ang="0">
                <a:pos x="52" y="16"/>
              </a:cxn>
              <a:cxn ang="0">
                <a:pos x="51" y="7"/>
              </a:cxn>
              <a:cxn ang="0">
                <a:pos x="35" y="1"/>
              </a:cxn>
              <a:cxn ang="0">
                <a:pos x="23" y="0"/>
              </a:cxn>
              <a:cxn ang="0">
                <a:pos x="12" y="5"/>
              </a:cxn>
              <a:cxn ang="0">
                <a:pos x="1" y="17"/>
              </a:cxn>
              <a:cxn ang="0">
                <a:pos x="0" y="24"/>
              </a:cxn>
              <a:cxn ang="0">
                <a:pos x="3" y="37"/>
              </a:cxn>
              <a:cxn ang="0">
                <a:pos x="10" y="49"/>
              </a:cxn>
              <a:cxn ang="0">
                <a:pos x="20" y="60"/>
              </a:cxn>
              <a:cxn ang="0">
                <a:pos x="27" y="72"/>
              </a:cxn>
              <a:cxn ang="0">
                <a:pos x="32" y="84"/>
              </a:cxn>
              <a:cxn ang="0">
                <a:pos x="32" y="84"/>
              </a:cxn>
            </a:cxnLst>
            <a:rect l="0" t="0" r="r" b="b"/>
            <a:pathLst>
              <a:path w="107" h="241">
                <a:moveTo>
                  <a:pt x="32" y="84"/>
                </a:moveTo>
                <a:lnTo>
                  <a:pt x="27" y="88"/>
                </a:lnTo>
                <a:lnTo>
                  <a:pt x="24" y="93"/>
                </a:lnTo>
                <a:lnTo>
                  <a:pt x="21" y="98"/>
                </a:lnTo>
                <a:lnTo>
                  <a:pt x="20" y="104"/>
                </a:lnTo>
                <a:lnTo>
                  <a:pt x="20" y="110"/>
                </a:lnTo>
                <a:lnTo>
                  <a:pt x="20" y="115"/>
                </a:lnTo>
                <a:lnTo>
                  <a:pt x="22" y="122"/>
                </a:lnTo>
                <a:lnTo>
                  <a:pt x="23" y="128"/>
                </a:lnTo>
                <a:lnTo>
                  <a:pt x="25" y="134"/>
                </a:lnTo>
                <a:lnTo>
                  <a:pt x="28" y="141"/>
                </a:lnTo>
                <a:lnTo>
                  <a:pt x="31" y="147"/>
                </a:lnTo>
                <a:lnTo>
                  <a:pt x="34" y="153"/>
                </a:lnTo>
                <a:lnTo>
                  <a:pt x="37" y="160"/>
                </a:lnTo>
                <a:lnTo>
                  <a:pt x="40" y="166"/>
                </a:lnTo>
                <a:lnTo>
                  <a:pt x="42" y="172"/>
                </a:lnTo>
                <a:lnTo>
                  <a:pt x="45" y="178"/>
                </a:lnTo>
                <a:lnTo>
                  <a:pt x="47" y="183"/>
                </a:lnTo>
                <a:lnTo>
                  <a:pt x="48" y="189"/>
                </a:lnTo>
                <a:lnTo>
                  <a:pt x="48" y="189"/>
                </a:lnTo>
                <a:lnTo>
                  <a:pt x="49" y="195"/>
                </a:lnTo>
                <a:lnTo>
                  <a:pt x="50" y="202"/>
                </a:lnTo>
                <a:lnTo>
                  <a:pt x="51" y="209"/>
                </a:lnTo>
                <a:lnTo>
                  <a:pt x="53" y="215"/>
                </a:lnTo>
                <a:lnTo>
                  <a:pt x="56" y="221"/>
                </a:lnTo>
                <a:lnTo>
                  <a:pt x="59" y="227"/>
                </a:lnTo>
                <a:lnTo>
                  <a:pt x="64" y="231"/>
                </a:lnTo>
                <a:lnTo>
                  <a:pt x="68" y="235"/>
                </a:lnTo>
                <a:lnTo>
                  <a:pt x="74" y="238"/>
                </a:lnTo>
                <a:lnTo>
                  <a:pt x="81" y="239"/>
                </a:lnTo>
                <a:lnTo>
                  <a:pt x="88" y="240"/>
                </a:lnTo>
                <a:lnTo>
                  <a:pt x="96" y="238"/>
                </a:lnTo>
                <a:lnTo>
                  <a:pt x="96" y="238"/>
                </a:lnTo>
                <a:lnTo>
                  <a:pt x="101" y="231"/>
                </a:lnTo>
                <a:lnTo>
                  <a:pt x="104" y="225"/>
                </a:lnTo>
                <a:lnTo>
                  <a:pt x="106" y="218"/>
                </a:lnTo>
                <a:lnTo>
                  <a:pt x="106" y="212"/>
                </a:lnTo>
                <a:lnTo>
                  <a:pt x="105" y="206"/>
                </a:lnTo>
                <a:lnTo>
                  <a:pt x="102" y="200"/>
                </a:lnTo>
                <a:lnTo>
                  <a:pt x="99" y="194"/>
                </a:lnTo>
                <a:lnTo>
                  <a:pt x="95" y="189"/>
                </a:lnTo>
                <a:lnTo>
                  <a:pt x="90" y="185"/>
                </a:lnTo>
                <a:lnTo>
                  <a:pt x="84" y="181"/>
                </a:lnTo>
                <a:lnTo>
                  <a:pt x="78" y="177"/>
                </a:lnTo>
                <a:lnTo>
                  <a:pt x="71" y="174"/>
                </a:lnTo>
                <a:lnTo>
                  <a:pt x="71" y="174"/>
                </a:lnTo>
                <a:lnTo>
                  <a:pt x="71" y="171"/>
                </a:lnTo>
                <a:lnTo>
                  <a:pt x="73" y="165"/>
                </a:lnTo>
                <a:lnTo>
                  <a:pt x="74" y="156"/>
                </a:lnTo>
                <a:lnTo>
                  <a:pt x="75" y="146"/>
                </a:lnTo>
                <a:lnTo>
                  <a:pt x="74" y="135"/>
                </a:lnTo>
                <a:lnTo>
                  <a:pt x="72" y="126"/>
                </a:lnTo>
                <a:lnTo>
                  <a:pt x="67" y="120"/>
                </a:lnTo>
                <a:lnTo>
                  <a:pt x="67" y="120"/>
                </a:lnTo>
                <a:lnTo>
                  <a:pt x="59" y="112"/>
                </a:lnTo>
                <a:lnTo>
                  <a:pt x="54" y="107"/>
                </a:lnTo>
                <a:lnTo>
                  <a:pt x="51" y="101"/>
                </a:lnTo>
                <a:lnTo>
                  <a:pt x="51" y="95"/>
                </a:lnTo>
                <a:lnTo>
                  <a:pt x="53" y="87"/>
                </a:lnTo>
                <a:lnTo>
                  <a:pt x="55" y="77"/>
                </a:lnTo>
                <a:lnTo>
                  <a:pt x="55" y="77"/>
                </a:lnTo>
                <a:lnTo>
                  <a:pt x="55" y="68"/>
                </a:lnTo>
                <a:lnTo>
                  <a:pt x="54" y="60"/>
                </a:lnTo>
                <a:lnTo>
                  <a:pt x="54" y="51"/>
                </a:lnTo>
                <a:lnTo>
                  <a:pt x="54" y="42"/>
                </a:lnTo>
                <a:lnTo>
                  <a:pt x="53" y="34"/>
                </a:lnTo>
                <a:lnTo>
                  <a:pt x="53" y="25"/>
                </a:lnTo>
                <a:lnTo>
                  <a:pt x="52" y="16"/>
                </a:lnTo>
                <a:lnTo>
                  <a:pt x="51" y="7"/>
                </a:lnTo>
                <a:lnTo>
                  <a:pt x="51" y="7"/>
                </a:lnTo>
                <a:lnTo>
                  <a:pt x="43" y="4"/>
                </a:lnTo>
                <a:lnTo>
                  <a:pt x="35" y="1"/>
                </a:lnTo>
                <a:lnTo>
                  <a:pt x="29" y="0"/>
                </a:lnTo>
                <a:lnTo>
                  <a:pt x="23" y="0"/>
                </a:lnTo>
                <a:lnTo>
                  <a:pt x="17" y="2"/>
                </a:lnTo>
                <a:lnTo>
                  <a:pt x="12" y="5"/>
                </a:lnTo>
                <a:lnTo>
                  <a:pt x="6" y="10"/>
                </a:lnTo>
                <a:lnTo>
                  <a:pt x="1" y="17"/>
                </a:lnTo>
                <a:lnTo>
                  <a:pt x="1" y="17"/>
                </a:lnTo>
                <a:lnTo>
                  <a:pt x="0" y="24"/>
                </a:lnTo>
                <a:lnTo>
                  <a:pt x="1" y="31"/>
                </a:lnTo>
                <a:lnTo>
                  <a:pt x="3" y="37"/>
                </a:lnTo>
                <a:lnTo>
                  <a:pt x="6" y="43"/>
                </a:lnTo>
                <a:lnTo>
                  <a:pt x="10" y="49"/>
                </a:lnTo>
                <a:lnTo>
                  <a:pt x="15" y="55"/>
                </a:lnTo>
                <a:lnTo>
                  <a:pt x="20" y="60"/>
                </a:lnTo>
                <a:lnTo>
                  <a:pt x="24" y="66"/>
                </a:lnTo>
                <a:lnTo>
                  <a:pt x="27" y="72"/>
                </a:lnTo>
                <a:lnTo>
                  <a:pt x="30" y="78"/>
                </a:lnTo>
                <a:lnTo>
                  <a:pt x="32" y="84"/>
                </a:lnTo>
                <a:lnTo>
                  <a:pt x="32" y="84"/>
                </a:lnTo>
                <a:lnTo>
                  <a:pt x="32" y="84"/>
                </a:lnTo>
              </a:path>
            </a:pathLst>
          </a:custGeom>
          <a:solidFill>
            <a:srgbClr val="FFFF8F"/>
          </a:solidFill>
          <a:ln w="9525" cap="rnd">
            <a:noFill/>
            <a:round/>
            <a:headEnd/>
            <a:tailEnd/>
          </a:ln>
          <a:effectLst/>
        </p:spPr>
        <p:txBody>
          <a:bodyPr/>
          <a:lstStyle/>
          <a:p>
            <a:pPr algn="ctr" defTabSz="914400">
              <a:defRPr/>
            </a:pPr>
            <a:endParaRPr lang="es-ES">
              <a:solidFill>
                <a:prstClr val="black"/>
              </a:solidFill>
              <a:effectLst>
                <a:outerShdw blurRad="38100" dist="38100" dir="2700000" algn="tl">
                  <a:srgbClr val="000000">
                    <a:alpha val="43137"/>
                  </a:srgbClr>
                </a:outerShdw>
              </a:effectLst>
              <a:latin typeface="Calibri"/>
            </a:endParaRPr>
          </a:p>
        </p:txBody>
      </p:sp>
      <p:sp>
        <p:nvSpPr>
          <p:cNvPr id="4102" name="WordArt 6"/>
          <p:cNvSpPr>
            <a:spLocks noChangeArrowheads="1" noChangeShapeType="1" noTextEdit="1"/>
          </p:cNvSpPr>
          <p:nvPr/>
        </p:nvSpPr>
        <p:spPr bwMode="auto">
          <a:xfrm rot="20554993">
            <a:off x="8064054" y="562256"/>
            <a:ext cx="2951163" cy="720725"/>
          </a:xfrm>
          <a:prstGeom prst="rect">
            <a:avLst/>
          </a:prstGeom>
        </p:spPr>
        <p:txBody>
          <a:bodyPr wrap="none" fromWordArt="1">
            <a:prstTxWarp prst="textPlain">
              <a:avLst>
                <a:gd name="adj" fmla="val 50000"/>
              </a:avLst>
            </a:prstTxWarp>
            <a:scene3d>
              <a:camera prst="legacyPerspectiveBottomRight">
                <a:rot lat="0" lon="21239998" rev="0"/>
              </a:camera>
              <a:lightRig rig="legacyHarsh3" dir="l"/>
            </a:scene3d>
            <a:sp3d extrusionH="430200" prstMaterial="legacyMatte">
              <a:extrusionClr>
                <a:srgbClr val="C0C0C0"/>
              </a:extrusionClr>
            </a:sp3d>
          </a:bodyPr>
          <a:lstStyle/>
          <a:p>
            <a:pPr algn="ctr" defTabSz="914400"/>
            <a:r>
              <a:rPr lang="es-ES" sz="36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3600000" scaled="1"/>
                </a:gradFill>
                <a:latin typeface="Arial Black"/>
              </a:rPr>
              <a:t>Morbilidad fetal</a:t>
            </a:r>
          </a:p>
        </p:txBody>
      </p:sp>
      <p:sp>
        <p:nvSpPr>
          <p:cNvPr id="105" name="Text Box 3"/>
          <p:cNvSpPr txBox="1">
            <a:spLocks noChangeArrowheads="1"/>
          </p:cNvSpPr>
          <p:nvPr/>
        </p:nvSpPr>
        <p:spPr bwMode="auto">
          <a:xfrm>
            <a:off x="3071664" y="2132856"/>
            <a:ext cx="6601366" cy="1938992"/>
          </a:xfrm>
          <a:prstGeom prst="rect">
            <a:avLst/>
          </a:prstGeom>
          <a:noFill/>
          <a:ln w="12700">
            <a:noFill/>
            <a:miter lim="800000"/>
            <a:headEnd type="none" w="sm" len="sm"/>
            <a:tailEnd type="none" w="sm" len="sm"/>
          </a:ln>
          <a:effectLst>
            <a:outerShdw dist="53882" dir="2700000" algn="ctr" rotWithShape="0">
              <a:schemeClr val="tx1"/>
            </a:outerShdw>
          </a:effectLst>
        </p:spPr>
        <p:txBody>
          <a:bodyPr wrap="square">
            <a:spAutoFit/>
            <a:scene3d>
              <a:camera prst="orthographicFront"/>
              <a:lightRig rig="threePt" dir="t"/>
            </a:scene3d>
            <a:sp3d extrusionH="57150">
              <a:bevelT w="38100" h="38100"/>
            </a:sp3d>
          </a:bodyPr>
          <a:lstStyle/>
          <a:p>
            <a:pPr algn="ctr" defTabSz="914400" eaLnBrk="0" hangingPunct="0">
              <a:spcBef>
                <a:spcPct val="50000"/>
              </a:spcBef>
              <a:defRPr/>
            </a:pPr>
            <a:r>
              <a:rPr lang="es-ES_tradnl" sz="6000" b="1" dirty="0">
                <a:gradFill>
                  <a:gsLst>
                    <a:gs pos="0">
                      <a:srgbClr val="FFF200"/>
                    </a:gs>
                    <a:gs pos="45000">
                      <a:srgbClr val="FF7A00"/>
                    </a:gs>
                    <a:gs pos="70000">
                      <a:srgbClr val="FF0300"/>
                    </a:gs>
                    <a:gs pos="100000">
                      <a:srgbClr val="4D0808"/>
                    </a:gs>
                  </a:gsLst>
                  <a:lin ang="5400000" scaled="0"/>
                </a:gradFill>
                <a:effectLst>
                  <a:glow rad="101600">
                    <a:srgbClr val="8064A2">
                      <a:satMod val="175000"/>
                      <a:alpha val="40000"/>
                    </a:srgbClr>
                  </a:glow>
                  <a:innerShdw blurRad="114300">
                    <a:prstClr val="black"/>
                  </a:innerShdw>
                  <a:reflection blurRad="6350" stA="55000" endA="300" endPos="45500" dir="5400000" sy="-100000" algn="bl" rotWithShape="0"/>
                </a:effectLst>
                <a:latin typeface="Comic Sans MS" pitchFamily="66" charset="0"/>
              </a:rPr>
              <a:t>Síndrome Antifosfolipídico</a:t>
            </a:r>
          </a:p>
        </p:txBody>
      </p:sp>
      <p:sp>
        <p:nvSpPr>
          <p:cNvPr id="4100" name="WordArt 4"/>
          <p:cNvSpPr>
            <a:spLocks noChangeArrowheads="1" noChangeShapeType="1" noTextEdit="1"/>
          </p:cNvSpPr>
          <p:nvPr/>
        </p:nvSpPr>
        <p:spPr bwMode="auto">
          <a:xfrm>
            <a:off x="4937125" y="5449888"/>
            <a:ext cx="2959101" cy="946846"/>
          </a:xfrm>
          <a:prstGeom prst="rect">
            <a:avLst/>
          </a:prstGeom>
        </p:spPr>
        <p:txBody>
          <a:bodyPr wrap="none" fromWordArt="1">
            <a:prstTxWarp prst="textPlain">
              <a:avLst>
                <a:gd name="adj" fmla="val 50000"/>
              </a:avLst>
            </a:prstTxWarp>
            <a:scene3d>
              <a:camera prst="legacyPerspectiveBottomLeft">
                <a:rot lat="20099998" lon="20699998" rev="0"/>
              </a:camera>
              <a:lightRig rig="legacyHarsh1" dir="t"/>
            </a:scene3d>
            <a:sp3d extrusionH="430200" prstMaterial="legacyMetal">
              <a:extrusionClr>
                <a:srgbClr val="99FF99"/>
              </a:extrusionClr>
            </a:sp3d>
          </a:bodyPr>
          <a:lstStyle/>
          <a:p>
            <a:pPr algn="ctr" defTabSz="914400"/>
            <a:r>
              <a:rPr lang="es-ES" sz="3600" b="1" kern="10" dirty="0">
                <a:ln w="9525">
                  <a:round/>
                  <a:headEnd/>
                  <a:tailEnd/>
                </a:ln>
                <a:gradFill rotWithShape="1">
                  <a:gsLst>
                    <a:gs pos="0">
                      <a:srgbClr val="99FF99"/>
                    </a:gs>
                    <a:gs pos="100000">
                      <a:srgbClr val="008000"/>
                    </a:gs>
                  </a:gsLst>
                  <a:lin ang="6720000" scaled="1"/>
                </a:gradFill>
                <a:latin typeface="Tahoma"/>
                <a:ea typeface="Tahoma"/>
                <a:cs typeface="Tahoma"/>
              </a:rPr>
              <a:t>Otras manifestaciones</a:t>
            </a:r>
          </a:p>
        </p:txBody>
      </p:sp>
      <p:sp>
        <p:nvSpPr>
          <p:cNvPr id="2" name="1 CuadroTexto"/>
          <p:cNvSpPr txBox="1"/>
          <p:nvPr/>
        </p:nvSpPr>
        <p:spPr>
          <a:xfrm>
            <a:off x="4295792" y="4205447"/>
            <a:ext cx="5083315"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defTabSz="914400">
              <a:defRPr sz="2400" b="1">
                <a:solidFill>
                  <a:srgbClr val="1F497D">
                    <a:lumMod val="75000"/>
                  </a:srgbClr>
                </a:solidFill>
                <a:effectLst>
                  <a:outerShdw blurRad="38100" dist="38100" dir="2700000" algn="tl">
                    <a:srgbClr val="000000">
                      <a:alpha val="43137"/>
                    </a:srgbClr>
                  </a:outerShdw>
                </a:effectLst>
                <a:latin typeface="Calibri"/>
              </a:defRPr>
            </a:lvl1pPr>
            <a:lvl2pPr marL="914400" lvl="1" indent="-457200" defTabSz="914400">
              <a:buFont typeface="+mj-lt"/>
              <a:buAutoNum type="arabicPeriod"/>
              <a:defRPr sz="2000" b="1">
                <a:solidFill>
                  <a:prstClr val="black"/>
                </a:solidFill>
                <a:latin typeface="Calibri"/>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s-ES" dirty="0"/>
              <a:t>Anticuerpos anticardiolipina </a:t>
            </a:r>
            <a:r>
              <a:rPr lang="es-ES" dirty="0" err="1"/>
              <a:t>IgG</a:t>
            </a:r>
            <a:r>
              <a:rPr lang="es-ES" dirty="0"/>
              <a:t> o </a:t>
            </a:r>
            <a:r>
              <a:rPr lang="es-ES" dirty="0" err="1"/>
              <a:t>IgM</a:t>
            </a:r>
            <a:endParaRPr lang="es-ES" dirty="0"/>
          </a:p>
          <a:p>
            <a:pPr algn="ctr"/>
            <a:r>
              <a:rPr lang="es-ES" dirty="0"/>
              <a:t>Anticuerpos anti </a:t>
            </a:r>
            <a:r>
              <a:rPr lang="el-GR" dirty="0"/>
              <a:t>β</a:t>
            </a:r>
            <a:r>
              <a:rPr lang="es-ES" dirty="0"/>
              <a:t>2 Gp1 </a:t>
            </a:r>
            <a:r>
              <a:rPr lang="es-ES" dirty="0" err="1"/>
              <a:t>IgG</a:t>
            </a:r>
            <a:r>
              <a:rPr lang="es-ES" dirty="0"/>
              <a:t> e </a:t>
            </a:r>
            <a:r>
              <a:rPr lang="es-ES" dirty="0" err="1"/>
              <a:t>IgM</a:t>
            </a:r>
            <a:endParaRPr lang="es-ES" dirty="0"/>
          </a:p>
          <a:p>
            <a:pPr algn="ctr"/>
            <a:r>
              <a:rPr lang="es-ES" dirty="0"/>
              <a:t>Anticoagulante lúpico</a:t>
            </a:r>
          </a:p>
        </p:txBody>
      </p:sp>
      <p:pic>
        <p:nvPicPr>
          <p:cNvPr id="102" name="Imagen 101">
            <a:extLst>
              <a:ext uri="{FF2B5EF4-FFF2-40B4-BE49-F238E27FC236}">
                <a16:creationId xmlns:a16="http://schemas.microsoft.com/office/drawing/2014/main" xmlns="" id="{F67D3415-91B9-4583-A292-1583E4242F92}"/>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24940" y="5309794"/>
            <a:ext cx="3856751" cy="1339958"/>
          </a:xfrm>
          <a:prstGeom prst="rect">
            <a:avLst/>
          </a:prstGeom>
        </p:spPr>
      </p:pic>
      <p:sp>
        <p:nvSpPr>
          <p:cNvPr id="103" name="9 CuadroTexto">
            <a:extLst>
              <a:ext uri="{FF2B5EF4-FFF2-40B4-BE49-F238E27FC236}">
                <a16:creationId xmlns:a16="http://schemas.microsoft.com/office/drawing/2014/main" xmlns="" id="{E51F8525-B9B9-41D9-AF3E-393A12BCF57B}"/>
              </a:ext>
            </a:extLst>
          </p:cNvPr>
          <p:cNvSpPr txBox="1"/>
          <p:nvPr/>
        </p:nvSpPr>
        <p:spPr>
          <a:xfrm>
            <a:off x="124941" y="1788975"/>
            <a:ext cx="4559774"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2400" b="1" dirty="0">
                <a:solidFill>
                  <a:srgbClr val="1F497D">
                    <a:lumMod val="75000"/>
                  </a:srgbClr>
                </a:solidFill>
                <a:effectLst>
                  <a:outerShdw blurRad="38100" dist="38100" dir="2700000" algn="tl">
                    <a:srgbClr val="000000">
                      <a:alpha val="43137"/>
                    </a:srgbClr>
                  </a:outerShdw>
                </a:effectLst>
                <a:latin typeface="Calibri"/>
              </a:rPr>
              <a:t>&gt;= 1 episodio de trombosis</a:t>
            </a:r>
          </a:p>
          <a:p>
            <a:pPr marL="914400" lvl="1" indent="-457200" defTabSz="914400">
              <a:buFont typeface="+mj-lt"/>
              <a:buAutoNum type="arabicPeriod"/>
            </a:pPr>
            <a:r>
              <a:rPr lang="es-ES" sz="2000" b="1" dirty="0">
                <a:solidFill>
                  <a:prstClr val="black"/>
                </a:solidFill>
                <a:latin typeface="Calibri"/>
              </a:rPr>
              <a:t>Arterial</a:t>
            </a:r>
          </a:p>
          <a:p>
            <a:pPr marL="914400" lvl="1" indent="-457200" defTabSz="914400">
              <a:buFont typeface="+mj-lt"/>
              <a:buAutoNum type="arabicPeriod"/>
            </a:pPr>
            <a:r>
              <a:rPr lang="es-ES" sz="2000" b="1" dirty="0">
                <a:solidFill>
                  <a:prstClr val="black"/>
                </a:solidFill>
                <a:latin typeface="Calibri"/>
              </a:rPr>
              <a:t>Venosa</a:t>
            </a:r>
          </a:p>
          <a:p>
            <a:pPr marL="914400" lvl="1" indent="-457200" defTabSz="914400">
              <a:buFont typeface="+mj-lt"/>
              <a:buAutoNum type="arabicPeriod"/>
            </a:pPr>
            <a:r>
              <a:rPr lang="es-ES" sz="2000" b="1" dirty="0">
                <a:solidFill>
                  <a:prstClr val="black"/>
                </a:solidFill>
                <a:latin typeface="Calibri"/>
              </a:rPr>
              <a:t>De pequeño vaso</a:t>
            </a:r>
          </a:p>
        </p:txBody>
      </p:sp>
      <p:sp>
        <p:nvSpPr>
          <p:cNvPr id="104" name="9 CuadroTexto">
            <a:extLst>
              <a:ext uri="{FF2B5EF4-FFF2-40B4-BE49-F238E27FC236}">
                <a16:creationId xmlns:a16="http://schemas.microsoft.com/office/drawing/2014/main" xmlns="" id="{FE8CA385-28CD-4A19-BA1B-8195ED337046}"/>
              </a:ext>
            </a:extLst>
          </p:cNvPr>
          <p:cNvSpPr txBox="1"/>
          <p:nvPr/>
        </p:nvSpPr>
        <p:spPr>
          <a:xfrm>
            <a:off x="7510223" y="1784054"/>
            <a:ext cx="4559774" cy="200054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2400" b="1" dirty="0">
                <a:solidFill>
                  <a:srgbClr val="1F497D">
                    <a:lumMod val="75000"/>
                  </a:srgbClr>
                </a:solidFill>
                <a:effectLst>
                  <a:outerShdw blurRad="38100" dist="38100" dir="2700000" algn="tl">
                    <a:srgbClr val="000000">
                      <a:alpha val="43137"/>
                    </a:srgbClr>
                  </a:outerShdw>
                </a:effectLst>
                <a:latin typeface="Calibri"/>
              </a:rPr>
              <a:t>Morbilidad gestacional </a:t>
            </a:r>
          </a:p>
          <a:p>
            <a:pPr marL="914400" lvl="1" indent="-457200" defTabSz="914400">
              <a:buFont typeface="+mj-lt"/>
              <a:buAutoNum type="arabicPeriod"/>
            </a:pPr>
            <a:r>
              <a:rPr lang="es-ES" sz="2000" b="1" dirty="0">
                <a:solidFill>
                  <a:prstClr val="black"/>
                </a:solidFill>
                <a:latin typeface="Calibri"/>
              </a:rPr>
              <a:t>&gt;= Perdida fetal &gt;= 10 semanas</a:t>
            </a:r>
          </a:p>
          <a:p>
            <a:pPr marL="914400" lvl="1" indent="-457200" defTabSz="914400">
              <a:buFont typeface="+mj-lt"/>
              <a:buAutoNum type="arabicPeriod"/>
            </a:pPr>
            <a:r>
              <a:rPr lang="es-ES" sz="2000" b="1" dirty="0">
                <a:solidFill>
                  <a:prstClr val="black"/>
                </a:solidFill>
                <a:latin typeface="Calibri"/>
              </a:rPr>
              <a:t>Prematuridad &lt;= 34 semana de causa placentaria</a:t>
            </a:r>
          </a:p>
          <a:p>
            <a:pPr marL="914400" lvl="1" indent="-457200" defTabSz="914400">
              <a:buFont typeface="+mj-lt"/>
              <a:buAutoNum type="arabicPeriod"/>
            </a:pPr>
            <a:r>
              <a:rPr lang="es-ES" sz="2000" b="1" dirty="0">
                <a:solidFill>
                  <a:prstClr val="black"/>
                </a:solidFill>
                <a:latin typeface="Calibri"/>
              </a:rPr>
              <a:t>&gt;= 3 Perdidas fetales consecutivos &lt; 10 semanas</a:t>
            </a:r>
          </a:p>
        </p:txBody>
      </p:sp>
      <p:sp>
        <p:nvSpPr>
          <p:cNvPr id="3" name="CuadroTexto 2">
            <a:extLst>
              <a:ext uri="{FF2B5EF4-FFF2-40B4-BE49-F238E27FC236}">
                <a16:creationId xmlns:a16="http://schemas.microsoft.com/office/drawing/2014/main" xmlns="" id="{DDEB5933-A7FA-4C8A-8264-88362ACA10F4}"/>
              </a:ext>
            </a:extLst>
          </p:cNvPr>
          <p:cNvSpPr txBox="1"/>
          <p:nvPr/>
        </p:nvSpPr>
        <p:spPr>
          <a:xfrm>
            <a:off x="9591832" y="4463257"/>
            <a:ext cx="247816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b="1" dirty="0">
                <a:effectLst>
                  <a:outerShdw blurRad="38100" dist="38100" dir="2700000" algn="tl">
                    <a:srgbClr val="000000">
                      <a:alpha val="43137"/>
                    </a:srgbClr>
                  </a:outerShdw>
                </a:effectLst>
              </a:rPr>
              <a:t>Dos determinaciones + &gt;= 12 semanas</a:t>
            </a:r>
          </a:p>
        </p:txBody>
      </p:sp>
      <p:sp>
        <p:nvSpPr>
          <p:cNvPr id="106" name="CuadroTexto 105">
            <a:extLst>
              <a:ext uri="{FF2B5EF4-FFF2-40B4-BE49-F238E27FC236}">
                <a16:creationId xmlns:a16="http://schemas.microsoft.com/office/drawing/2014/main" xmlns="" id="{C72D44E8-F823-4CA9-9EC0-6587C65663D0}"/>
              </a:ext>
            </a:extLst>
          </p:cNvPr>
          <p:cNvSpPr txBox="1"/>
          <p:nvPr/>
        </p:nvSpPr>
        <p:spPr>
          <a:xfrm>
            <a:off x="8025718" y="5765006"/>
            <a:ext cx="2478165"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b="1" dirty="0">
                <a:effectLst>
                  <a:outerShdw blurRad="38100" dist="38100" dir="2700000" algn="tl">
                    <a:srgbClr val="000000">
                      <a:alpha val="43137"/>
                    </a:srgbClr>
                  </a:outerShdw>
                </a:effectLst>
              </a:rPr>
              <a:t>Manifestaciones clínicas no incluidas en criterios revisados</a:t>
            </a:r>
          </a:p>
        </p:txBody>
      </p:sp>
    </p:spTree>
    <p:extLst>
      <p:ext uri="{BB962C8B-B14F-4D97-AF65-F5344CB8AC3E}">
        <p14:creationId xmlns:p14="http://schemas.microsoft.com/office/powerpoint/2010/main" xmlns="" val="19176153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500" fill="hold"/>
                                        <p:tgtEl>
                                          <p:spTgt spid="105"/>
                                        </p:tgtEl>
                                        <p:attrNameLst>
                                          <p:attrName>ppt_w</p:attrName>
                                        </p:attrNameLst>
                                      </p:cBhvr>
                                      <p:tavLst>
                                        <p:tav tm="0">
                                          <p:val>
                                            <p:fltVal val="0"/>
                                          </p:val>
                                        </p:tav>
                                        <p:tav tm="100000">
                                          <p:val>
                                            <p:strVal val="#ppt_w"/>
                                          </p:val>
                                        </p:tav>
                                      </p:tavLst>
                                    </p:anim>
                                    <p:anim calcmode="lin" valueType="num">
                                      <p:cBhvr>
                                        <p:cTn id="8" dur="500" fill="hold"/>
                                        <p:tgtEl>
                                          <p:spTgt spid="105"/>
                                        </p:tgtEl>
                                        <p:attrNameLst>
                                          <p:attrName>ppt_h</p:attrName>
                                        </p:attrNameLst>
                                      </p:cBhvr>
                                      <p:tavLst>
                                        <p:tav tm="0">
                                          <p:val>
                                            <p:fltVal val="0"/>
                                          </p:val>
                                        </p:tav>
                                        <p:tav tm="100000">
                                          <p:val>
                                            <p:strVal val="#ppt_h"/>
                                          </p:val>
                                        </p:tav>
                                      </p:tavLst>
                                    </p:anim>
                                    <p:animEffect transition="in" filter="fade">
                                      <p:cBhvr>
                                        <p:cTn id="9" dur="500"/>
                                        <p:tgtEl>
                                          <p:spTgt spid="105"/>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slide(fromLeft)">
                                      <p:cBhvr>
                                        <p:cTn id="13" dur="500"/>
                                        <p:tgtEl>
                                          <p:spTgt spid="409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fade">
                                      <p:cBhvr>
                                        <p:cTn id="16" dur="500"/>
                                        <p:tgtEl>
                                          <p:spTgt spid="103"/>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4102"/>
                                        </p:tgtEl>
                                        <p:attrNameLst>
                                          <p:attrName>style.visibility</p:attrName>
                                        </p:attrNameLst>
                                      </p:cBhvr>
                                      <p:to>
                                        <p:strVal val="visible"/>
                                      </p:to>
                                    </p:set>
                                    <p:anim calcmode="lin" valueType="num">
                                      <p:cBhvr additive="base">
                                        <p:cTn id="19" dur="500"/>
                                        <p:tgtEl>
                                          <p:spTgt spid="4102"/>
                                        </p:tgtEl>
                                        <p:attrNameLst>
                                          <p:attrName>ppt_x</p:attrName>
                                        </p:attrNameLst>
                                      </p:cBhvr>
                                      <p:tavLst>
                                        <p:tav tm="0">
                                          <p:val>
                                            <p:strVal val="#ppt_x+#ppt_w*1.125000"/>
                                          </p:val>
                                        </p:tav>
                                        <p:tav tm="100000">
                                          <p:val>
                                            <p:strVal val="#ppt_x"/>
                                          </p:val>
                                        </p:tav>
                                      </p:tavLst>
                                    </p:anim>
                                    <p:animEffect transition="in" filter="wipe(left)">
                                      <p:cBhvr>
                                        <p:cTn id="20" dur="500"/>
                                        <p:tgtEl>
                                          <p:spTgt spid="410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4"/>
                                        </p:tgtEl>
                                        <p:attrNameLst>
                                          <p:attrName>style.visibility</p:attrName>
                                        </p:attrNameLst>
                                      </p:cBhvr>
                                      <p:to>
                                        <p:strVal val="visible"/>
                                      </p:to>
                                    </p:set>
                                    <p:animEffect transition="in" filter="fade">
                                      <p:cBhvr>
                                        <p:cTn id="23" dur="500"/>
                                        <p:tgtEl>
                                          <p:spTgt spid="104"/>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4100"/>
                                        </p:tgtEl>
                                        <p:attrNameLst>
                                          <p:attrName>style.visibility</p:attrName>
                                        </p:attrNameLst>
                                      </p:cBhvr>
                                      <p:to>
                                        <p:strVal val="visible"/>
                                      </p:to>
                                    </p:set>
                                    <p:anim calcmode="lin" valueType="num">
                                      <p:cBhvr additive="base">
                                        <p:cTn id="35" dur="500"/>
                                        <p:tgtEl>
                                          <p:spTgt spid="4100"/>
                                        </p:tgtEl>
                                        <p:attrNameLst>
                                          <p:attrName>ppt_y</p:attrName>
                                        </p:attrNameLst>
                                      </p:cBhvr>
                                      <p:tavLst>
                                        <p:tav tm="0">
                                          <p:val>
                                            <p:strVal val="#ppt_y+#ppt_h*1.125000"/>
                                          </p:val>
                                        </p:tav>
                                        <p:tav tm="100000">
                                          <p:val>
                                            <p:strVal val="#ppt_y"/>
                                          </p:val>
                                        </p:tav>
                                      </p:tavLst>
                                    </p:anim>
                                    <p:animEffect transition="in" filter="wipe(up)">
                                      <p:cBhvr>
                                        <p:cTn id="36" dur="500"/>
                                        <p:tgtEl>
                                          <p:spTgt spid="410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fade">
                                      <p:cBhvr>
                                        <p:cTn id="3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4102" grpId="0" animBg="1"/>
      <p:bldP spid="4100" grpId="0" animBg="1"/>
      <p:bldP spid="2" grpId="0" animBg="1"/>
      <p:bldP spid="103" grpId="0" animBg="1"/>
      <p:bldP spid="104" grpId="0" animBg="1"/>
      <p:bldP spid="3" grpId="0" animBg="1"/>
      <p:bldP spid="10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3 CuadroTexto">
            <a:extLst>
              <a:ext uri="{FF2B5EF4-FFF2-40B4-BE49-F238E27FC236}">
                <a16:creationId xmlns:a16="http://schemas.microsoft.com/office/drawing/2014/main" xmlns="" id="{36A384C3-7EC0-43C8-9FEC-8B6C6A7E50BE}"/>
              </a:ext>
            </a:extLst>
          </p:cNvPr>
          <p:cNvSpPr txBox="1"/>
          <p:nvPr/>
        </p:nvSpPr>
        <p:spPr>
          <a:xfrm>
            <a:off x="3921761" y="2239881"/>
            <a:ext cx="158496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7 ETEV</a:t>
            </a:r>
          </a:p>
        </p:txBody>
      </p:sp>
      <p:sp>
        <p:nvSpPr>
          <p:cNvPr id="12" name="3 CuadroTexto">
            <a:extLst>
              <a:ext uri="{FF2B5EF4-FFF2-40B4-BE49-F238E27FC236}">
                <a16:creationId xmlns:a16="http://schemas.microsoft.com/office/drawing/2014/main" xmlns="" id="{330B265E-4FAD-4CF4-8183-77673050F072}"/>
              </a:ext>
            </a:extLst>
          </p:cNvPr>
          <p:cNvSpPr txBox="1"/>
          <p:nvPr/>
        </p:nvSpPr>
        <p:spPr>
          <a:xfrm>
            <a:off x="904239" y="6160849"/>
            <a:ext cx="10292079" cy="52322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4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5 trombosis venosa no provocada , 20 meses, no recurrencia</a:t>
            </a:r>
          </a:p>
        </p:txBody>
      </p:sp>
      <p:pic>
        <p:nvPicPr>
          <p:cNvPr id="3" name="Imagen 2">
            <a:extLst>
              <a:ext uri="{FF2B5EF4-FFF2-40B4-BE49-F238E27FC236}">
                <a16:creationId xmlns:a16="http://schemas.microsoft.com/office/drawing/2014/main" xmlns="" id="{A2491CE1-9922-4DB4-B5EE-9F35EE09750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85280" y="16429"/>
            <a:ext cx="5174428" cy="2972058"/>
          </a:xfrm>
          <a:prstGeom prst="rect">
            <a:avLst/>
          </a:prstGeom>
        </p:spPr>
      </p:pic>
      <p:sp>
        <p:nvSpPr>
          <p:cNvPr id="10" name="3 CuadroTexto">
            <a:extLst>
              <a:ext uri="{FF2B5EF4-FFF2-40B4-BE49-F238E27FC236}">
                <a16:creationId xmlns:a16="http://schemas.microsoft.com/office/drawing/2014/main" xmlns="" id="{E1B010B1-0C6A-4F6F-B29E-B0C410F08677}"/>
              </a:ext>
            </a:extLst>
          </p:cNvPr>
          <p:cNvSpPr txBox="1"/>
          <p:nvPr/>
        </p:nvSpPr>
        <p:spPr>
          <a:xfrm>
            <a:off x="3921761" y="2988487"/>
            <a:ext cx="158496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4 SAFO</a:t>
            </a:r>
          </a:p>
        </p:txBody>
      </p:sp>
      <p:pic>
        <p:nvPicPr>
          <p:cNvPr id="21" name="Imagen 20">
            <a:extLst>
              <a:ext uri="{FF2B5EF4-FFF2-40B4-BE49-F238E27FC236}">
                <a16:creationId xmlns:a16="http://schemas.microsoft.com/office/drawing/2014/main" xmlns="" id="{8A0090D1-6FF2-4CCB-BE3A-366B98F0D921}"/>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616182" y="2187642"/>
            <a:ext cx="957338" cy="707467"/>
          </a:xfrm>
          <a:prstGeom prst="rect">
            <a:avLst/>
          </a:prstGeom>
        </p:spPr>
      </p:pic>
      <p:pic>
        <p:nvPicPr>
          <p:cNvPr id="22" name="Imagen 21">
            <a:extLst>
              <a:ext uri="{FF2B5EF4-FFF2-40B4-BE49-F238E27FC236}">
                <a16:creationId xmlns:a16="http://schemas.microsoft.com/office/drawing/2014/main" xmlns="" id="{1504310C-8C1D-407F-98BB-4901009E57C5}"/>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5696055" y="2930085"/>
            <a:ext cx="582825" cy="808751"/>
          </a:xfrm>
          <a:prstGeom prst="rect">
            <a:avLst/>
          </a:prstGeom>
        </p:spPr>
      </p:pic>
      <p:pic>
        <p:nvPicPr>
          <p:cNvPr id="23" name="Imagen 22">
            <a:extLst>
              <a:ext uri="{FF2B5EF4-FFF2-40B4-BE49-F238E27FC236}">
                <a16:creationId xmlns:a16="http://schemas.microsoft.com/office/drawing/2014/main" xmlns="" id="{7D2B6CDA-5792-499B-882B-A8A7974EA56A}"/>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7113376" y="5202640"/>
            <a:ext cx="648864" cy="817201"/>
          </a:xfrm>
          <a:prstGeom prst="rect">
            <a:avLst/>
          </a:prstGeom>
        </p:spPr>
      </p:pic>
      <p:grpSp>
        <p:nvGrpSpPr>
          <p:cNvPr id="5" name="Grupo 4">
            <a:extLst>
              <a:ext uri="{FF2B5EF4-FFF2-40B4-BE49-F238E27FC236}">
                <a16:creationId xmlns:a16="http://schemas.microsoft.com/office/drawing/2014/main" xmlns="" id="{DABBDD45-9166-4403-9149-149D4907AEC0}"/>
              </a:ext>
            </a:extLst>
          </p:cNvPr>
          <p:cNvGrpSpPr/>
          <p:nvPr/>
        </p:nvGrpSpPr>
        <p:grpSpPr>
          <a:xfrm>
            <a:off x="345440" y="1950720"/>
            <a:ext cx="2590800" cy="2438088"/>
            <a:chOff x="345440" y="1412240"/>
            <a:chExt cx="2590800" cy="2438088"/>
          </a:xfrm>
        </p:grpSpPr>
        <p:sp>
          <p:nvSpPr>
            <p:cNvPr id="13" name="3 CuadroTexto">
              <a:extLst>
                <a:ext uri="{FF2B5EF4-FFF2-40B4-BE49-F238E27FC236}">
                  <a16:creationId xmlns:a16="http://schemas.microsoft.com/office/drawing/2014/main" xmlns="" id="{A9F02D07-8344-4E9D-BFEE-F27CE3554F6B}"/>
                </a:ext>
              </a:extLst>
            </p:cNvPr>
            <p:cNvSpPr txBox="1"/>
            <p:nvPr/>
          </p:nvSpPr>
          <p:spPr>
            <a:xfrm>
              <a:off x="775857" y="3104126"/>
              <a:ext cx="155078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11 </a:t>
              </a:r>
              <a:r>
                <a:rPr lang="es-ES" sz="2800" dirty="0" err="1">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pac</a:t>
              </a:r>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t>
              </a:r>
            </a:p>
          </p:txBody>
        </p:sp>
        <p:pic>
          <p:nvPicPr>
            <p:cNvPr id="20" name="Imagen 19">
              <a:extLst>
                <a:ext uri="{FF2B5EF4-FFF2-40B4-BE49-F238E27FC236}">
                  <a16:creationId xmlns:a16="http://schemas.microsoft.com/office/drawing/2014/main" xmlns="" id="{21674AD9-A69E-4DDD-9D74-C88488AB2BF0}"/>
                </a:ext>
              </a:extLst>
            </p:cNvPr>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640544" y="1635854"/>
              <a:ext cx="2179509" cy="1409822"/>
            </a:xfrm>
            <a:prstGeom prst="rect">
              <a:avLst/>
            </a:prstGeom>
          </p:spPr>
        </p:pic>
        <p:sp>
          <p:nvSpPr>
            <p:cNvPr id="4" name="Rectángulo 3">
              <a:extLst>
                <a:ext uri="{FF2B5EF4-FFF2-40B4-BE49-F238E27FC236}">
                  <a16:creationId xmlns:a16="http://schemas.microsoft.com/office/drawing/2014/main" xmlns="" id="{F745A5C9-6A05-4CEC-BB92-B26741D6660C}"/>
                </a:ext>
              </a:extLst>
            </p:cNvPr>
            <p:cNvSpPr/>
            <p:nvPr/>
          </p:nvSpPr>
          <p:spPr>
            <a:xfrm>
              <a:off x="345440" y="1412240"/>
              <a:ext cx="2590800" cy="243808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grpSp>
      <p:sp>
        <p:nvSpPr>
          <p:cNvPr id="6" name="Rectángulo 5">
            <a:extLst>
              <a:ext uri="{FF2B5EF4-FFF2-40B4-BE49-F238E27FC236}">
                <a16:creationId xmlns:a16="http://schemas.microsoft.com/office/drawing/2014/main" xmlns="" id="{E18B48B0-9A23-414A-B8FC-1F3D0D6B683B}"/>
              </a:ext>
            </a:extLst>
          </p:cNvPr>
          <p:cNvSpPr/>
          <p:nvPr/>
        </p:nvSpPr>
        <p:spPr>
          <a:xfrm>
            <a:off x="3759200" y="1930400"/>
            <a:ext cx="3098799" cy="18454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 name="Grupo 6">
            <a:extLst>
              <a:ext uri="{FF2B5EF4-FFF2-40B4-BE49-F238E27FC236}">
                <a16:creationId xmlns:a16="http://schemas.microsoft.com/office/drawing/2014/main" xmlns="" id="{8BD8333B-C6D3-4D92-AC52-2A0DC80B41AA}"/>
              </a:ext>
            </a:extLst>
          </p:cNvPr>
          <p:cNvGrpSpPr/>
          <p:nvPr/>
        </p:nvGrpSpPr>
        <p:grpSpPr>
          <a:xfrm>
            <a:off x="3759200" y="3810843"/>
            <a:ext cx="3098799" cy="1262779"/>
            <a:chOff x="3769360" y="3810843"/>
            <a:chExt cx="3098799" cy="1262779"/>
          </a:xfrm>
        </p:grpSpPr>
        <p:sp>
          <p:nvSpPr>
            <p:cNvPr id="14" name="3 CuadroTexto">
              <a:extLst>
                <a:ext uri="{FF2B5EF4-FFF2-40B4-BE49-F238E27FC236}">
                  <a16:creationId xmlns:a16="http://schemas.microsoft.com/office/drawing/2014/main" xmlns="" id="{4888493F-F199-4AA5-B196-5AD5F9ACA1DC}"/>
                </a:ext>
              </a:extLst>
            </p:cNvPr>
            <p:cNvSpPr txBox="1"/>
            <p:nvPr/>
          </p:nvSpPr>
          <p:spPr>
            <a:xfrm>
              <a:off x="3870960" y="3892727"/>
              <a:ext cx="2905759"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9(82%) AL +</a:t>
              </a:r>
            </a:p>
          </p:txBody>
        </p:sp>
        <p:sp>
          <p:nvSpPr>
            <p:cNvPr id="15" name="3 CuadroTexto">
              <a:extLst>
                <a:ext uri="{FF2B5EF4-FFF2-40B4-BE49-F238E27FC236}">
                  <a16:creationId xmlns:a16="http://schemas.microsoft.com/office/drawing/2014/main" xmlns="" id="{410F11B1-FAEC-4E7F-B256-011FFC2CA01E}"/>
                </a:ext>
              </a:extLst>
            </p:cNvPr>
            <p:cNvSpPr txBox="1"/>
            <p:nvPr/>
          </p:nvSpPr>
          <p:spPr>
            <a:xfrm>
              <a:off x="3870960" y="4451527"/>
              <a:ext cx="2905759"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2 1ª de 12 +</a:t>
              </a:r>
            </a:p>
          </p:txBody>
        </p:sp>
        <p:sp>
          <p:nvSpPr>
            <p:cNvPr id="24" name="Rectángulo 23">
              <a:extLst>
                <a:ext uri="{FF2B5EF4-FFF2-40B4-BE49-F238E27FC236}">
                  <a16:creationId xmlns:a16="http://schemas.microsoft.com/office/drawing/2014/main" xmlns="" id="{99E78690-7345-48F7-8431-A55BE56B5B65}"/>
                </a:ext>
              </a:extLst>
            </p:cNvPr>
            <p:cNvSpPr/>
            <p:nvPr/>
          </p:nvSpPr>
          <p:spPr>
            <a:xfrm>
              <a:off x="3769360" y="3810843"/>
              <a:ext cx="3098799" cy="12627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 name="Grupo 8">
            <a:extLst>
              <a:ext uri="{FF2B5EF4-FFF2-40B4-BE49-F238E27FC236}">
                <a16:creationId xmlns:a16="http://schemas.microsoft.com/office/drawing/2014/main" xmlns="" id="{A0CBBE4F-930B-4A02-A6F2-7BA5B8723DFD}"/>
              </a:ext>
            </a:extLst>
          </p:cNvPr>
          <p:cNvGrpSpPr/>
          <p:nvPr/>
        </p:nvGrpSpPr>
        <p:grpSpPr>
          <a:xfrm>
            <a:off x="3759200" y="5108598"/>
            <a:ext cx="3098799" cy="817201"/>
            <a:chOff x="3759200" y="5108598"/>
            <a:chExt cx="3098799" cy="817201"/>
          </a:xfrm>
        </p:grpSpPr>
        <p:sp>
          <p:nvSpPr>
            <p:cNvPr id="16" name="3 CuadroTexto">
              <a:extLst>
                <a:ext uri="{FF2B5EF4-FFF2-40B4-BE49-F238E27FC236}">
                  <a16:creationId xmlns:a16="http://schemas.microsoft.com/office/drawing/2014/main" xmlns="" id="{A1D91537-B8AA-48DA-BF9F-CE7BF9547329}"/>
                </a:ext>
              </a:extLst>
            </p:cNvPr>
            <p:cNvSpPr txBox="1"/>
            <p:nvPr/>
          </p:nvSpPr>
          <p:spPr>
            <a:xfrm>
              <a:off x="3860799" y="5248999"/>
              <a:ext cx="2905759" cy="523220"/>
            </a:xfrm>
            <a:prstGeom prst="rect">
              <a:avLst/>
            </a:prstGeom>
            <a:solidFill>
              <a:schemeClr val="accent5">
                <a:lumMod val="5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2 /7 provocadas</a:t>
              </a:r>
            </a:p>
          </p:txBody>
        </p:sp>
        <p:sp>
          <p:nvSpPr>
            <p:cNvPr id="25" name="Rectángulo 24">
              <a:extLst>
                <a:ext uri="{FF2B5EF4-FFF2-40B4-BE49-F238E27FC236}">
                  <a16:creationId xmlns:a16="http://schemas.microsoft.com/office/drawing/2014/main" xmlns="" id="{2659CF5D-55BF-4193-B18A-15AFF597CCCE}"/>
                </a:ext>
              </a:extLst>
            </p:cNvPr>
            <p:cNvSpPr/>
            <p:nvPr/>
          </p:nvSpPr>
          <p:spPr>
            <a:xfrm>
              <a:off x="3759200" y="5108598"/>
              <a:ext cx="3098799" cy="817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7" name="Grupo 26">
            <a:extLst>
              <a:ext uri="{FF2B5EF4-FFF2-40B4-BE49-F238E27FC236}">
                <a16:creationId xmlns:a16="http://schemas.microsoft.com/office/drawing/2014/main" xmlns="" id="{69E2896A-AA0E-40C3-96A1-C62968FE331D}"/>
              </a:ext>
            </a:extLst>
          </p:cNvPr>
          <p:cNvGrpSpPr/>
          <p:nvPr/>
        </p:nvGrpSpPr>
        <p:grpSpPr>
          <a:xfrm>
            <a:off x="8554720" y="3738836"/>
            <a:ext cx="3190240" cy="1733977"/>
            <a:chOff x="8554720" y="3738836"/>
            <a:chExt cx="3190240" cy="1733977"/>
          </a:xfrm>
        </p:grpSpPr>
        <p:sp>
          <p:nvSpPr>
            <p:cNvPr id="19" name="3 CuadroTexto">
              <a:extLst>
                <a:ext uri="{FF2B5EF4-FFF2-40B4-BE49-F238E27FC236}">
                  <a16:creationId xmlns:a16="http://schemas.microsoft.com/office/drawing/2014/main" xmlns="" id="{96B9660D-F3A4-4AC1-9937-86BBEA7581AD}"/>
                </a:ext>
              </a:extLst>
            </p:cNvPr>
            <p:cNvSpPr txBox="1"/>
            <p:nvPr/>
          </p:nvSpPr>
          <p:spPr>
            <a:xfrm>
              <a:off x="8696960" y="3914013"/>
              <a:ext cx="2905759" cy="1384995"/>
            </a:xfrm>
            <a:prstGeom prst="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No eventos trombóticos  en 20 meses</a:t>
              </a:r>
            </a:p>
          </p:txBody>
        </p:sp>
        <p:sp>
          <p:nvSpPr>
            <p:cNvPr id="26" name="Rectángulo 25">
              <a:extLst>
                <a:ext uri="{FF2B5EF4-FFF2-40B4-BE49-F238E27FC236}">
                  <a16:creationId xmlns:a16="http://schemas.microsoft.com/office/drawing/2014/main" xmlns="" id="{3E66DFA9-8025-4B04-8D85-4808F52F070B}"/>
                </a:ext>
              </a:extLst>
            </p:cNvPr>
            <p:cNvSpPr/>
            <p:nvPr/>
          </p:nvSpPr>
          <p:spPr>
            <a:xfrm>
              <a:off x="8554720" y="3738836"/>
              <a:ext cx="3190240" cy="1733977"/>
            </a:xfrm>
            <a:prstGeom prst="rect">
              <a:avLst/>
            </a:prstGeom>
            <a:noFill/>
            <a:ln w="19050">
              <a:solidFill>
                <a:schemeClr val="accent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grpSp>
      <p:sp>
        <p:nvSpPr>
          <p:cNvPr id="29" name="1 Rectángulo">
            <a:extLst>
              <a:ext uri="{FF2B5EF4-FFF2-40B4-BE49-F238E27FC236}">
                <a16:creationId xmlns:a16="http://schemas.microsoft.com/office/drawing/2014/main" xmlns="" id="{9C01A929-81FD-4BA6-9250-5B7DEDD5F163}"/>
              </a:ext>
            </a:extLst>
          </p:cNvPr>
          <p:cNvSpPr/>
          <p:nvPr/>
        </p:nvSpPr>
        <p:spPr>
          <a:xfrm>
            <a:off x="195541" y="116496"/>
            <a:ext cx="6571017" cy="1754326"/>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trombosis</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Negativizacion</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aafl</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y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retirada</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aco</a:t>
            </a:r>
            <a:endPar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35701996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25DE00E9-A465-495F-BA30-1E332FE1BBC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85280" y="287779"/>
            <a:ext cx="5222716" cy="1501613"/>
          </a:xfrm>
          <a:prstGeom prst="rect">
            <a:avLst/>
          </a:prstGeom>
        </p:spPr>
      </p:pic>
      <p:sp>
        <p:nvSpPr>
          <p:cNvPr id="12" name="3 CuadroTexto">
            <a:extLst>
              <a:ext uri="{FF2B5EF4-FFF2-40B4-BE49-F238E27FC236}">
                <a16:creationId xmlns:a16="http://schemas.microsoft.com/office/drawing/2014/main" xmlns="" id="{330B265E-4FAD-4CF4-8183-77673050F072}"/>
              </a:ext>
            </a:extLst>
          </p:cNvPr>
          <p:cNvSpPr txBox="1"/>
          <p:nvPr/>
        </p:nvSpPr>
        <p:spPr>
          <a:xfrm>
            <a:off x="375919" y="6160849"/>
            <a:ext cx="11043921" cy="461665"/>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4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Pacientes bajo riesgo: 2 ETEV no provocada , </a:t>
            </a:r>
            <a:r>
              <a:rPr lang="es-ES" dirty="0" err="1"/>
              <a:t>AcL</a:t>
            </a:r>
            <a:r>
              <a:rPr lang="es-ES" dirty="0"/>
              <a:t> titulo bajo </a:t>
            </a:r>
          </a:p>
        </p:txBody>
      </p:sp>
      <p:pic>
        <p:nvPicPr>
          <p:cNvPr id="23" name="Imagen 22">
            <a:extLst>
              <a:ext uri="{FF2B5EF4-FFF2-40B4-BE49-F238E27FC236}">
                <a16:creationId xmlns:a16="http://schemas.microsoft.com/office/drawing/2014/main" xmlns="" id="{7D2B6CDA-5792-499B-882B-A8A7974EA56A}"/>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113376" y="5202640"/>
            <a:ext cx="648864" cy="817201"/>
          </a:xfrm>
          <a:prstGeom prst="rect">
            <a:avLst/>
          </a:prstGeom>
        </p:spPr>
      </p:pic>
      <p:grpSp>
        <p:nvGrpSpPr>
          <p:cNvPr id="5" name="Grupo 4">
            <a:extLst>
              <a:ext uri="{FF2B5EF4-FFF2-40B4-BE49-F238E27FC236}">
                <a16:creationId xmlns:a16="http://schemas.microsoft.com/office/drawing/2014/main" xmlns="" id="{DABBDD45-9166-4403-9149-149D4907AEC0}"/>
              </a:ext>
            </a:extLst>
          </p:cNvPr>
          <p:cNvGrpSpPr/>
          <p:nvPr/>
        </p:nvGrpSpPr>
        <p:grpSpPr>
          <a:xfrm>
            <a:off x="345440" y="1981200"/>
            <a:ext cx="2590800" cy="2438088"/>
            <a:chOff x="345440" y="1412240"/>
            <a:chExt cx="2590800" cy="2438088"/>
          </a:xfrm>
        </p:grpSpPr>
        <p:sp>
          <p:nvSpPr>
            <p:cNvPr id="13" name="3 CuadroTexto">
              <a:extLst>
                <a:ext uri="{FF2B5EF4-FFF2-40B4-BE49-F238E27FC236}">
                  <a16:creationId xmlns:a16="http://schemas.microsoft.com/office/drawing/2014/main" xmlns="" id="{A9F02D07-8344-4E9D-BFEE-F27CE3554F6B}"/>
                </a:ext>
              </a:extLst>
            </p:cNvPr>
            <p:cNvSpPr txBox="1"/>
            <p:nvPr/>
          </p:nvSpPr>
          <p:spPr>
            <a:xfrm>
              <a:off x="775857" y="3104126"/>
              <a:ext cx="155078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6 </a:t>
              </a:r>
              <a:r>
                <a:rPr lang="es-ES" sz="2800" dirty="0" err="1">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pac</a:t>
              </a:r>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t>
              </a:r>
            </a:p>
          </p:txBody>
        </p:sp>
        <p:pic>
          <p:nvPicPr>
            <p:cNvPr id="20" name="Imagen 19">
              <a:extLst>
                <a:ext uri="{FF2B5EF4-FFF2-40B4-BE49-F238E27FC236}">
                  <a16:creationId xmlns:a16="http://schemas.microsoft.com/office/drawing/2014/main" xmlns="" id="{21674AD9-A69E-4DDD-9D74-C88488AB2BF0}"/>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640544" y="1635854"/>
              <a:ext cx="2179509" cy="1409822"/>
            </a:xfrm>
            <a:prstGeom prst="rect">
              <a:avLst/>
            </a:prstGeom>
          </p:spPr>
        </p:pic>
        <p:sp>
          <p:nvSpPr>
            <p:cNvPr id="4" name="Rectángulo 3">
              <a:extLst>
                <a:ext uri="{FF2B5EF4-FFF2-40B4-BE49-F238E27FC236}">
                  <a16:creationId xmlns:a16="http://schemas.microsoft.com/office/drawing/2014/main" xmlns="" id="{F745A5C9-6A05-4CEC-BB92-B26741D6660C}"/>
                </a:ext>
              </a:extLst>
            </p:cNvPr>
            <p:cNvSpPr/>
            <p:nvPr/>
          </p:nvSpPr>
          <p:spPr>
            <a:xfrm>
              <a:off x="345440" y="1412240"/>
              <a:ext cx="2590800" cy="243808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grpSp>
      <p:grpSp>
        <p:nvGrpSpPr>
          <p:cNvPr id="18" name="Grupo 17">
            <a:extLst>
              <a:ext uri="{FF2B5EF4-FFF2-40B4-BE49-F238E27FC236}">
                <a16:creationId xmlns:a16="http://schemas.microsoft.com/office/drawing/2014/main" xmlns="" id="{99CAC9D0-14B8-4CD8-A2B8-2CC2E0208318}"/>
              </a:ext>
            </a:extLst>
          </p:cNvPr>
          <p:cNvGrpSpPr/>
          <p:nvPr/>
        </p:nvGrpSpPr>
        <p:grpSpPr>
          <a:xfrm>
            <a:off x="3759200" y="2641601"/>
            <a:ext cx="3098799" cy="1115276"/>
            <a:chOff x="3759200" y="1930401"/>
            <a:chExt cx="3098799" cy="1115276"/>
          </a:xfrm>
        </p:grpSpPr>
        <p:sp>
          <p:nvSpPr>
            <p:cNvPr id="17" name="3 CuadroTexto">
              <a:extLst>
                <a:ext uri="{FF2B5EF4-FFF2-40B4-BE49-F238E27FC236}">
                  <a16:creationId xmlns:a16="http://schemas.microsoft.com/office/drawing/2014/main" xmlns="" id="{36A384C3-7EC0-43C8-9FEC-8B6C6A7E50BE}"/>
                </a:ext>
              </a:extLst>
            </p:cNvPr>
            <p:cNvSpPr txBox="1"/>
            <p:nvPr/>
          </p:nvSpPr>
          <p:spPr>
            <a:xfrm>
              <a:off x="3921761" y="2239881"/>
              <a:ext cx="158496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6 ETEV</a:t>
              </a:r>
            </a:p>
          </p:txBody>
        </p:sp>
        <p:pic>
          <p:nvPicPr>
            <p:cNvPr id="21" name="Imagen 20">
              <a:extLst>
                <a:ext uri="{FF2B5EF4-FFF2-40B4-BE49-F238E27FC236}">
                  <a16:creationId xmlns:a16="http://schemas.microsoft.com/office/drawing/2014/main" xmlns="" id="{8A0090D1-6FF2-4CCB-BE3A-366B98F0D921}"/>
                </a:ext>
              </a:extLst>
            </p:cNvPr>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5616182" y="2187642"/>
              <a:ext cx="957338" cy="707467"/>
            </a:xfrm>
            <a:prstGeom prst="rect">
              <a:avLst/>
            </a:prstGeom>
          </p:spPr>
        </p:pic>
        <p:sp>
          <p:nvSpPr>
            <p:cNvPr id="6" name="Rectángulo 5">
              <a:extLst>
                <a:ext uri="{FF2B5EF4-FFF2-40B4-BE49-F238E27FC236}">
                  <a16:creationId xmlns:a16="http://schemas.microsoft.com/office/drawing/2014/main" xmlns="" id="{E18B48B0-9A23-414A-B8FC-1F3D0D6B683B}"/>
                </a:ext>
              </a:extLst>
            </p:cNvPr>
            <p:cNvSpPr/>
            <p:nvPr/>
          </p:nvSpPr>
          <p:spPr>
            <a:xfrm>
              <a:off x="3759200" y="1930401"/>
              <a:ext cx="3098799" cy="11152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7" name="Grupo 6">
            <a:extLst>
              <a:ext uri="{FF2B5EF4-FFF2-40B4-BE49-F238E27FC236}">
                <a16:creationId xmlns:a16="http://schemas.microsoft.com/office/drawing/2014/main" xmlns="" id="{8BD8333B-C6D3-4D92-AC52-2A0DC80B41AA}"/>
              </a:ext>
            </a:extLst>
          </p:cNvPr>
          <p:cNvGrpSpPr/>
          <p:nvPr/>
        </p:nvGrpSpPr>
        <p:grpSpPr>
          <a:xfrm>
            <a:off x="3759200" y="3810843"/>
            <a:ext cx="3098799" cy="1262779"/>
            <a:chOff x="3769360" y="3810843"/>
            <a:chExt cx="3098799" cy="1262779"/>
          </a:xfrm>
        </p:grpSpPr>
        <p:sp>
          <p:nvSpPr>
            <p:cNvPr id="14" name="3 CuadroTexto">
              <a:extLst>
                <a:ext uri="{FF2B5EF4-FFF2-40B4-BE49-F238E27FC236}">
                  <a16:creationId xmlns:a16="http://schemas.microsoft.com/office/drawing/2014/main" xmlns="" id="{4888493F-F199-4AA5-B196-5AD5F9ACA1DC}"/>
                </a:ext>
              </a:extLst>
            </p:cNvPr>
            <p:cNvSpPr txBox="1"/>
            <p:nvPr/>
          </p:nvSpPr>
          <p:spPr>
            <a:xfrm>
              <a:off x="3870960" y="3892727"/>
              <a:ext cx="2905759"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1 AL + (1d)</a:t>
              </a:r>
            </a:p>
          </p:txBody>
        </p:sp>
        <p:sp>
          <p:nvSpPr>
            <p:cNvPr id="15" name="3 CuadroTexto">
              <a:extLst>
                <a:ext uri="{FF2B5EF4-FFF2-40B4-BE49-F238E27FC236}">
                  <a16:creationId xmlns:a16="http://schemas.microsoft.com/office/drawing/2014/main" xmlns="" id="{410F11B1-FAEC-4E7F-B256-011FFC2CA01E}"/>
                </a:ext>
              </a:extLst>
            </p:cNvPr>
            <p:cNvSpPr txBox="1"/>
            <p:nvPr/>
          </p:nvSpPr>
          <p:spPr>
            <a:xfrm>
              <a:off x="3870960" y="4451527"/>
              <a:ext cx="2905759"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6 </a:t>
              </a:r>
              <a:r>
                <a:rPr lang="es-ES" sz="2800" dirty="0" err="1">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AcL</a:t>
              </a:r>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 + (19-36)</a:t>
              </a:r>
            </a:p>
          </p:txBody>
        </p:sp>
        <p:sp>
          <p:nvSpPr>
            <p:cNvPr id="24" name="Rectángulo 23">
              <a:extLst>
                <a:ext uri="{FF2B5EF4-FFF2-40B4-BE49-F238E27FC236}">
                  <a16:creationId xmlns:a16="http://schemas.microsoft.com/office/drawing/2014/main" xmlns="" id="{99E78690-7345-48F7-8431-A55BE56B5B65}"/>
                </a:ext>
              </a:extLst>
            </p:cNvPr>
            <p:cNvSpPr/>
            <p:nvPr/>
          </p:nvSpPr>
          <p:spPr>
            <a:xfrm>
              <a:off x="3769360" y="3810843"/>
              <a:ext cx="3098799" cy="12627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 name="Grupo 8">
            <a:extLst>
              <a:ext uri="{FF2B5EF4-FFF2-40B4-BE49-F238E27FC236}">
                <a16:creationId xmlns:a16="http://schemas.microsoft.com/office/drawing/2014/main" xmlns="" id="{A0CBBE4F-930B-4A02-A6F2-7BA5B8723DFD}"/>
              </a:ext>
            </a:extLst>
          </p:cNvPr>
          <p:cNvGrpSpPr/>
          <p:nvPr/>
        </p:nvGrpSpPr>
        <p:grpSpPr>
          <a:xfrm>
            <a:off x="3759200" y="5108598"/>
            <a:ext cx="3098799" cy="817201"/>
            <a:chOff x="3759200" y="5108598"/>
            <a:chExt cx="3098799" cy="817201"/>
          </a:xfrm>
        </p:grpSpPr>
        <p:sp>
          <p:nvSpPr>
            <p:cNvPr id="16" name="3 CuadroTexto">
              <a:extLst>
                <a:ext uri="{FF2B5EF4-FFF2-40B4-BE49-F238E27FC236}">
                  <a16:creationId xmlns:a16="http://schemas.microsoft.com/office/drawing/2014/main" xmlns="" id="{A1D91537-B8AA-48DA-BF9F-CE7BF9547329}"/>
                </a:ext>
              </a:extLst>
            </p:cNvPr>
            <p:cNvSpPr txBox="1"/>
            <p:nvPr/>
          </p:nvSpPr>
          <p:spPr>
            <a:xfrm>
              <a:off x="3860799" y="5248999"/>
              <a:ext cx="2905759" cy="523220"/>
            </a:xfrm>
            <a:prstGeom prst="rect">
              <a:avLst/>
            </a:prstGeom>
            <a:solidFill>
              <a:schemeClr val="accent5">
                <a:lumMod val="5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4 /6 provocadas</a:t>
              </a:r>
            </a:p>
          </p:txBody>
        </p:sp>
        <p:sp>
          <p:nvSpPr>
            <p:cNvPr id="25" name="Rectángulo 24">
              <a:extLst>
                <a:ext uri="{FF2B5EF4-FFF2-40B4-BE49-F238E27FC236}">
                  <a16:creationId xmlns:a16="http://schemas.microsoft.com/office/drawing/2014/main" xmlns="" id="{2659CF5D-55BF-4193-B18A-15AFF597CCCE}"/>
                </a:ext>
              </a:extLst>
            </p:cNvPr>
            <p:cNvSpPr/>
            <p:nvPr/>
          </p:nvSpPr>
          <p:spPr>
            <a:xfrm>
              <a:off x="3759200" y="5108598"/>
              <a:ext cx="3098799" cy="817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7" name="Grupo 26">
            <a:extLst>
              <a:ext uri="{FF2B5EF4-FFF2-40B4-BE49-F238E27FC236}">
                <a16:creationId xmlns:a16="http://schemas.microsoft.com/office/drawing/2014/main" xmlns="" id="{69E2896A-AA0E-40C3-96A1-C62968FE331D}"/>
              </a:ext>
            </a:extLst>
          </p:cNvPr>
          <p:cNvGrpSpPr/>
          <p:nvPr/>
        </p:nvGrpSpPr>
        <p:grpSpPr>
          <a:xfrm>
            <a:off x="8554720" y="3738836"/>
            <a:ext cx="3190240" cy="1733977"/>
            <a:chOff x="8554720" y="3738836"/>
            <a:chExt cx="3190240" cy="1733977"/>
          </a:xfrm>
        </p:grpSpPr>
        <p:sp>
          <p:nvSpPr>
            <p:cNvPr id="19" name="3 CuadroTexto">
              <a:extLst>
                <a:ext uri="{FF2B5EF4-FFF2-40B4-BE49-F238E27FC236}">
                  <a16:creationId xmlns:a16="http://schemas.microsoft.com/office/drawing/2014/main" xmlns="" id="{96B9660D-F3A4-4AC1-9937-86BBEA7581AD}"/>
                </a:ext>
              </a:extLst>
            </p:cNvPr>
            <p:cNvSpPr txBox="1"/>
            <p:nvPr/>
          </p:nvSpPr>
          <p:spPr>
            <a:xfrm>
              <a:off x="8696960" y="3914013"/>
              <a:ext cx="2905759" cy="1384995"/>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No eventos trombóticos  en 21±12 meses</a:t>
              </a:r>
            </a:p>
          </p:txBody>
        </p:sp>
        <p:sp>
          <p:nvSpPr>
            <p:cNvPr id="26" name="Rectángulo 25">
              <a:extLst>
                <a:ext uri="{FF2B5EF4-FFF2-40B4-BE49-F238E27FC236}">
                  <a16:creationId xmlns:a16="http://schemas.microsoft.com/office/drawing/2014/main" xmlns="" id="{3E66DFA9-8025-4B04-8D85-4808F52F070B}"/>
                </a:ext>
              </a:extLst>
            </p:cNvPr>
            <p:cNvSpPr/>
            <p:nvPr/>
          </p:nvSpPr>
          <p:spPr>
            <a:xfrm>
              <a:off x="8554720" y="3738836"/>
              <a:ext cx="3190240" cy="1733977"/>
            </a:xfrm>
            <a:prstGeom prst="rect">
              <a:avLst/>
            </a:prstGeom>
            <a:noFill/>
            <a:ln w="19050">
              <a:solidFill>
                <a:schemeClr val="accent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grpSp>
      <p:sp>
        <p:nvSpPr>
          <p:cNvPr id="28" name="1 Rectángulo">
            <a:extLst>
              <a:ext uri="{FF2B5EF4-FFF2-40B4-BE49-F238E27FC236}">
                <a16:creationId xmlns:a16="http://schemas.microsoft.com/office/drawing/2014/main" xmlns="" id="{3DF5E613-297E-4330-B323-76EBD3DD5577}"/>
              </a:ext>
            </a:extLst>
          </p:cNvPr>
          <p:cNvSpPr/>
          <p:nvPr/>
        </p:nvSpPr>
        <p:spPr>
          <a:xfrm>
            <a:off x="195541" y="116496"/>
            <a:ext cx="6571017" cy="1754326"/>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trombosis</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Negativizacion</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aafl</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y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retirada</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aco</a:t>
            </a:r>
            <a:endPar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3292270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xmlns="" id="{CD2E06D2-0D06-43ED-9B0D-6E3E19BA11B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79792"/>
            <a:ext cx="4754880" cy="2731080"/>
          </a:xfrm>
          <a:prstGeom prst="rect">
            <a:avLst/>
          </a:prstGeom>
        </p:spPr>
      </p:pic>
      <p:sp>
        <p:nvSpPr>
          <p:cNvPr id="12" name="3 CuadroTexto">
            <a:extLst>
              <a:ext uri="{FF2B5EF4-FFF2-40B4-BE49-F238E27FC236}">
                <a16:creationId xmlns:a16="http://schemas.microsoft.com/office/drawing/2014/main" xmlns="" id="{330B265E-4FAD-4CF4-8183-77673050F072}"/>
              </a:ext>
            </a:extLst>
          </p:cNvPr>
          <p:cNvSpPr txBox="1"/>
          <p:nvPr/>
        </p:nvSpPr>
        <p:spPr>
          <a:xfrm>
            <a:off x="375919" y="6160849"/>
            <a:ext cx="11043921" cy="461665"/>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4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Pacientes bajo riesgo: 6 (46%) ETEV provocada , </a:t>
            </a:r>
            <a:r>
              <a:rPr lang="es-ES" dirty="0" err="1"/>
              <a:t>AcL</a:t>
            </a:r>
            <a:r>
              <a:rPr lang="es-ES" dirty="0"/>
              <a:t> bajo –AL + </a:t>
            </a:r>
          </a:p>
        </p:txBody>
      </p:sp>
      <p:pic>
        <p:nvPicPr>
          <p:cNvPr id="23" name="Imagen 22">
            <a:extLst>
              <a:ext uri="{FF2B5EF4-FFF2-40B4-BE49-F238E27FC236}">
                <a16:creationId xmlns:a16="http://schemas.microsoft.com/office/drawing/2014/main" xmlns="" id="{7D2B6CDA-5792-499B-882B-A8A7974EA56A}"/>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113376" y="5202640"/>
            <a:ext cx="648864" cy="817201"/>
          </a:xfrm>
          <a:prstGeom prst="rect">
            <a:avLst/>
          </a:prstGeom>
        </p:spPr>
      </p:pic>
      <p:grpSp>
        <p:nvGrpSpPr>
          <p:cNvPr id="5" name="Grupo 4">
            <a:extLst>
              <a:ext uri="{FF2B5EF4-FFF2-40B4-BE49-F238E27FC236}">
                <a16:creationId xmlns:a16="http://schemas.microsoft.com/office/drawing/2014/main" xmlns="" id="{DABBDD45-9166-4403-9149-149D4907AEC0}"/>
              </a:ext>
            </a:extLst>
          </p:cNvPr>
          <p:cNvGrpSpPr/>
          <p:nvPr/>
        </p:nvGrpSpPr>
        <p:grpSpPr>
          <a:xfrm>
            <a:off x="447040" y="3232483"/>
            <a:ext cx="2590800" cy="2438088"/>
            <a:chOff x="345440" y="1412240"/>
            <a:chExt cx="2590800" cy="2438088"/>
          </a:xfrm>
        </p:grpSpPr>
        <p:sp>
          <p:nvSpPr>
            <p:cNvPr id="13" name="3 CuadroTexto">
              <a:extLst>
                <a:ext uri="{FF2B5EF4-FFF2-40B4-BE49-F238E27FC236}">
                  <a16:creationId xmlns:a16="http://schemas.microsoft.com/office/drawing/2014/main" xmlns="" id="{A9F02D07-8344-4E9D-BFEE-F27CE3554F6B}"/>
                </a:ext>
              </a:extLst>
            </p:cNvPr>
            <p:cNvSpPr txBox="1"/>
            <p:nvPr/>
          </p:nvSpPr>
          <p:spPr>
            <a:xfrm>
              <a:off x="775857" y="3104126"/>
              <a:ext cx="155078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17 </a:t>
              </a:r>
              <a:r>
                <a:rPr lang="es-ES" sz="2800" dirty="0" err="1">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pac</a:t>
              </a:r>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t>
              </a:r>
            </a:p>
          </p:txBody>
        </p:sp>
        <p:pic>
          <p:nvPicPr>
            <p:cNvPr id="20" name="Imagen 19">
              <a:extLst>
                <a:ext uri="{FF2B5EF4-FFF2-40B4-BE49-F238E27FC236}">
                  <a16:creationId xmlns:a16="http://schemas.microsoft.com/office/drawing/2014/main" xmlns="" id="{21674AD9-A69E-4DDD-9D74-C88488AB2BF0}"/>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640544" y="1635854"/>
              <a:ext cx="2179509" cy="1409822"/>
            </a:xfrm>
            <a:prstGeom prst="rect">
              <a:avLst/>
            </a:prstGeom>
          </p:spPr>
        </p:pic>
        <p:sp>
          <p:nvSpPr>
            <p:cNvPr id="4" name="Rectángulo 3">
              <a:extLst>
                <a:ext uri="{FF2B5EF4-FFF2-40B4-BE49-F238E27FC236}">
                  <a16:creationId xmlns:a16="http://schemas.microsoft.com/office/drawing/2014/main" xmlns="" id="{F745A5C9-6A05-4CEC-BB92-B26741D6660C}"/>
                </a:ext>
              </a:extLst>
            </p:cNvPr>
            <p:cNvSpPr/>
            <p:nvPr/>
          </p:nvSpPr>
          <p:spPr>
            <a:xfrm>
              <a:off x="345440" y="1412240"/>
              <a:ext cx="2590800" cy="243808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grpSp>
      <p:grpSp>
        <p:nvGrpSpPr>
          <p:cNvPr id="27" name="Grupo 26">
            <a:extLst>
              <a:ext uri="{FF2B5EF4-FFF2-40B4-BE49-F238E27FC236}">
                <a16:creationId xmlns:a16="http://schemas.microsoft.com/office/drawing/2014/main" xmlns="" id="{69E2896A-AA0E-40C3-96A1-C62968FE331D}"/>
              </a:ext>
            </a:extLst>
          </p:cNvPr>
          <p:cNvGrpSpPr/>
          <p:nvPr/>
        </p:nvGrpSpPr>
        <p:grpSpPr>
          <a:xfrm>
            <a:off x="8554720" y="3738836"/>
            <a:ext cx="3190240" cy="1733977"/>
            <a:chOff x="8554720" y="3738836"/>
            <a:chExt cx="3190240" cy="1733977"/>
          </a:xfrm>
        </p:grpSpPr>
        <p:sp>
          <p:nvSpPr>
            <p:cNvPr id="19" name="3 CuadroTexto">
              <a:extLst>
                <a:ext uri="{FF2B5EF4-FFF2-40B4-BE49-F238E27FC236}">
                  <a16:creationId xmlns:a16="http://schemas.microsoft.com/office/drawing/2014/main" xmlns="" id="{96B9660D-F3A4-4AC1-9937-86BBEA7581AD}"/>
                </a:ext>
              </a:extLst>
            </p:cNvPr>
            <p:cNvSpPr txBox="1"/>
            <p:nvPr/>
          </p:nvSpPr>
          <p:spPr>
            <a:xfrm>
              <a:off x="8696960" y="3914013"/>
              <a:ext cx="2905759" cy="1384995"/>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No eventos trombóticos  en 20-21±12 meses</a:t>
              </a:r>
            </a:p>
          </p:txBody>
        </p:sp>
        <p:sp>
          <p:nvSpPr>
            <p:cNvPr id="26" name="Rectángulo 25">
              <a:extLst>
                <a:ext uri="{FF2B5EF4-FFF2-40B4-BE49-F238E27FC236}">
                  <a16:creationId xmlns:a16="http://schemas.microsoft.com/office/drawing/2014/main" xmlns="" id="{3E66DFA9-8025-4B04-8D85-4808F52F070B}"/>
                </a:ext>
              </a:extLst>
            </p:cNvPr>
            <p:cNvSpPr/>
            <p:nvPr/>
          </p:nvSpPr>
          <p:spPr>
            <a:xfrm>
              <a:off x="8554720" y="3738836"/>
              <a:ext cx="3190240" cy="1733977"/>
            </a:xfrm>
            <a:prstGeom prst="rect">
              <a:avLst/>
            </a:prstGeom>
            <a:noFill/>
            <a:ln w="19050">
              <a:solidFill>
                <a:schemeClr val="accent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grpSp>
      <p:grpSp>
        <p:nvGrpSpPr>
          <p:cNvPr id="18" name="Grupo 17">
            <a:extLst>
              <a:ext uri="{FF2B5EF4-FFF2-40B4-BE49-F238E27FC236}">
                <a16:creationId xmlns:a16="http://schemas.microsoft.com/office/drawing/2014/main" xmlns="" id="{99CAC9D0-14B8-4CD8-A2B8-2CC2E0208318}"/>
              </a:ext>
            </a:extLst>
          </p:cNvPr>
          <p:cNvGrpSpPr/>
          <p:nvPr/>
        </p:nvGrpSpPr>
        <p:grpSpPr>
          <a:xfrm>
            <a:off x="3992880" y="2641601"/>
            <a:ext cx="3098799" cy="1115276"/>
            <a:chOff x="3759200" y="1930401"/>
            <a:chExt cx="3098799" cy="1115276"/>
          </a:xfrm>
        </p:grpSpPr>
        <p:sp>
          <p:nvSpPr>
            <p:cNvPr id="17" name="3 CuadroTexto">
              <a:extLst>
                <a:ext uri="{FF2B5EF4-FFF2-40B4-BE49-F238E27FC236}">
                  <a16:creationId xmlns:a16="http://schemas.microsoft.com/office/drawing/2014/main" xmlns="" id="{36A384C3-7EC0-43C8-9FEC-8B6C6A7E50BE}"/>
                </a:ext>
              </a:extLst>
            </p:cNvPr>
            <p:cNvSpPr txBox="1"/>
            <p:nvPr/>
          </p:nvSpPr>
          <p:spPr>
            <a:xfrm>
              <a:off x="3921760" y="2239881"/>
              <a:ext cx="1849119"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13 ETEV</a:t>
              </a:r>
            </a:p>
          </p:txBody>
        </p:sp>
        <p:pic>
          <p:nvPicPr>
            <p:cNvPr id="21" name="Imagen 20">
              <a:extLst>
                <a:ext uri="{FF2B5EF4-FFF2-40B4-BE49-F238E27FC236}">
                  <a16:creationId xmlns:a16="http://schemas.microsoft.com/office/drawing/2014/main" xmlns="" id="{8A0090D1-6FF2-4CCB-BE3A-366B98F0D921}"/>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5819382" y="2187642"/>
              <a:ext cx="957338" cy="707467"/>
            </a:xfrm>
            <a:prstGeom prst="rect">
              <a:avLst/>
            </a:prstGeom>
          </p:spPr>
        </p:pic>
        <p:sp>
          <p:nvSpPr>
            <p:cNvPr id="6" name="Rectángulo 5">
              <a:extLst>
                <a:ext uri="{FF2B5EF4-FFF2-40B4-BE49-F238E27FC236}">
                  <a16:creationId xmlns:a16="http://schemas.microsoft.com/office/drawing/2014/main" xmlns="" id="{E18B48B0-9A23-414A-B8FC-1F3D0D6B683B}"/>
                </a:ext>
              </a:extLst>
            </p:cNvPr>
            <p:cNvSpPr/>
            <p:nvPr/>
          </p:nvSpPr>
          <p:spPr>
            <a:xfrm>
              <a:off x="3759200" y="1930401"/>
              <a:ext cx="3098799" cy="11152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7" name="Grupo 6">
            <a:extLst>
              <a:ext uri="{FF2B5EF4-FFF2-40B4-BE49-F238E27FC236}">
                <a16:creationId xmlns:a16="http://schemas.microsoft.com/office/drawing/2014/main" xmlns="" id="{8BD8333B-C6D3-4D92-AC52-2A0DC80B41AA}"/>
              </a:ext>
            </a:extLst>
          </p:cNvPr>
          <p:cNvGrpSpPr/>
          <p:nvPr/>
        </p:nvGrpSpPr>
        <p:grpSpPr>
          <a:xfrm>
            <a:off x="3992880" y="3810843"/>
            <a:ext cx="3098799" cy="1262779"/>
            <a:chOff x="3769360" y="3810843"/>
            <a:chExt cx="3098799" cy="1262779"/>
          </a:xfrm>
        </p:grpSpPr>
        <p:sp>
          <p:nvSpPr>
            <p:cNvPr id="14" name="3 CuadroTexto">
              <a:extLst>
                <a:ext uri="{FF2B5EF4-FFF2-40B4-BE49-F238E27FC236}">
                  <a16:creationId xmlns:a16="http://schemas.microsoft.com/office/drawing/2014/main" xmlns="" id="{4888493F-F199-4AA5-B196-5AD5F9ACA1DC}"/>
                </a:ext>
              </a:extLst>
            </p:cNvPr>
            <p:cNvSpPr txBox="1"/>
            <p:nvPr/>
          </p:nvSpPr>
          <p:spPr>
            <a:xfrm>
              <a:off x="3870960" y="3892727"/>
              <a:ext cx="2905759"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 6 AL + </a:t>
              </a:r>
            </a:p>
          </p:txBody>
        </p:sp>
        <p:sp>
          <p:nvSpPr>
            <p:cNvPr id="15" name="3 CuadroTexto">
              <a:extLst>
                <a:ext uri="{FF2B5EF4-FFF2-40B4-BE49-F238E27FC236}">
                  <a16:creationId xmlns:a16="http://schemas.microsoft.com/office/drawing/2014/main" xmlns="" id="{410F11B1-FAEC-4E7F-B256-011FFC2CA01E}"/>
                </a:ext>
              </a:extLst>
            </p:cNvPr>
            <p:cNvSpPr txBox="1"/>
            <p:nvPr/>
          </p:nvSpPr>
          <p:spPr>
            <a:xfrm>
              <a:off x="3870960" y="4451527"/>
              <a:ext cx="2905759"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7 </a:t>
              </a:r>
              <a:r>
                <a:rPr lang="es-ES" sz="2800" dirty="0" err="1">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AcL</a:t>
              </a:r>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 + (19-64)</a:t>
              </a:r>
            </a:p>
          </p:txBody>
        </p:sp>
        <p:sp>
          <p:nvSpPr>
            <p:cNvPr id="24" name="Rectángulo 23">
              <a:extLst>
                <a:ext uri="{FF2B5EF4-FFF2-40B4-BE49-F238E27FC236}">
                  <a16:creationId xmlns:a16="http://schemas.microsoft.com/office/drawing/2014/main" xmlns="" id="{99E78690-7345-48F7-8431-A55BE56B5B65}"/>
                </a:ext>
              </a:extLst>
            </p:cNvPr>
            <p:cNvSpPr/>
            <p:nvPr/>
          </p:nvSpPr>
          <p:spPr>
            <a:xfrm>
              <a:off x="3769360" y="3810843"/>
              <a:ext cx="3098799" cy="12627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 name="Grupo 8">
            <a:extLst>
              <a:ext uri="{FF2B5EF4-FFF2-40B4-BE49-F238E27FC236}">
                <a16:creationId xmlns:a16="http://schemas.microsoft.com/office/drawing/2014/main" xmlns="" id="{A0CBBE4F-930B-4A02-A6F2-7BA5B8723DFD}"/>
              </a:ext>
            </a:extLst>
          </p:cNvPr>
          <p:cNvGrpSpPr/>
          <p:nvPr/>
        </p:nvGrpSpPr>
        <p:grpSpPr>
          <a:xfrm>
            <a:off x="3992880" y="5108598"/>
            <a:ext cx="3098799" cy="817201"/>
            <a:chOff x="3759200" y="5108598"/>
            <a:chExt cx="3098799" cy="817201"/>
          </a:xfrm>
        </p:grpSpPr>
        <p:sp>
          <p:nvSpPr>
            <p:cNvPr id="16" name="3 CuadroTexto">
              <a:extLst>
                <a:ext uri="{FF2B5EF4-FFF2-40B4-BE49-F238E27FC236}">
                  <a16:creationId xmlns:a16="http://schemas.microsoft.com/office/drawing/2014/main" xmlns="" id="{A1D91537-B8AA-48DA-BF9F-CE7BF9547329}"/>
                </a:ext>
              </a:extLst>
            </p:cNvPr>
            <p:cNvSpPr txBox="1"/>
            <p:nvPr/>
          </p:nvSpPr>
          <p:spPr>
            <a:xfrm>
              <a:off x="3860799" y="5248999"/>
              <a:ext cx="2997200" cy="52322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6 /13 provocadas</a:t>
              </a:r>
            </a:p>
          </p:txBody>
        </p:sp>
        <p:sp>
          <p:nvSpPr>
            <p:cNvPr id="25" name="Rectángulo 24">
              <a:extLst>
                <a:ext uri="{FF2B5EF4-FFF2-40B4-BE49-F238E27FC236}">
                  <a16:creationId xmlns:a16="http://schemas.microsoft.com/office/drawing/2014/main" xmlns="" id="{2659CF5D-55BF-4193-B18A-15AFF597CCCE}"/>
                </a:ext>
              </a:extLst>
            </p:cNvPr>
            <p:cNvSpPr/>
            <p:nvPr/>
          </p:nvSpPr>
          <p:spPr>
            <a:xfrm>
              <a:off x="3759200" y="5108598"/>
              <a:ext cx="3098799" cy="817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0" name="Grupo 9">
            <a:extLst>
              <a:ext uri="{FF2B5EF4-FFF2-40B4-BE49-F238E27FC236}">
                <a16:creationId xmlns:a16="http://schemas.microsoft.com/office/drawing/2014/main" xmlns="" id="{9E60F29C-ABFF-44BC-BFFB-310148F38F9E}"/>
              </a:ext>
            </a:extLst>
          </p:cNvPr>
          <p:cNvGrpSpPr/>
          <p:nvPr/>
        </p:nvGrpSpPr>
        <p:grpSpPr>
          <a:xfrm>
            <a:off x="5770881" y="389378"/>
            <a:ext cx="6137116" cy="2153347"/>
            <a:chOff x="6114275" y="389379"/>
            <a:chExt cx="5793721" cy="1898116"/>
          </a:xfrm>
        </p:grpSpPr>
        <p:pic>
          <p:nvPicPr>
            <p:cNvPr id="11" name="Imagen 10">
              <a:extLst>
                <a:ext uri="{FF2B5EF4-FFF2-40B4-BE49-F238E27FC236}">
                  <a16:creationId xmlns:a16="http://schemas.microsoft.com/office/drawing/2014/main" xmlns="" id="{25DE00E9-A465-495F-BA30-1E332FE1BBCB}"/>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114275" y="389379"/>
              <a:ext cx="5793721" cy="1665786"/>
            </a:xfrm>
            <a:prstGeom prst="rect">
              <a:avLst/>
            </a:prstGeom>
          </p:spPr>
        </p:pic>
        <p:pic>
          <p:nvPicPr>
            <p:cNvPr id="3" name="Imagen 2">
              <a:extLst>
                <a:ext uri="{FF2B5EF4-FFF2-40B4-BE49-F238E27FC236}">
                  <a16:creationId xmlns:a16="http://schemas.microsoft.com/office/drawing/2014/main" xmlns="" id="{FD1B38CC-4741-471D-B2B8-266D88E672C6}"/>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781693" y="2013151"/>
              <a:ext cx="2469094" cy="274344"/>
            </a:xfrm>
            <a:prstGeom prst="rect">
              <a:avLst/>
            </a:prstGeom>
          </p:spPr>
        </p:pic>
      </p:grpSp>
    </p:spTree>
    <p:extLst>
      <p:ext uri="{BB962C8B-B14F-4D97-AF65-F5344CB8AC3E}">
        <p14:creationId xmlns:p14="http://schemas.microsoft.com/office/powerpoint/2010/main" xmlns="" val="2304565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CuadroTexto">
            <a:extLst>
              <a:ext uri="{FF2B5EF4-FFF2-40B4-BE49-F238E27FC236}">
                <a16:creationId xmlns:a16="http://schemas.microsoft.com/office/drawing/2014/main" xmlns="" id="{A9F02D07-8344-4E9D-BFEE-F27CE3554F6B}"/>
              </a:ext>
            </a:extLst>
          </p:cNvPr>
          <p:cNvSpPr txBox="1"/>
          <p:nvPr/>
        </p:nvSpPr>
        <p:spPr>
          <a:xfrm>
            <a:off x="586408" y="2201188"/>
            <a:ext cx="10061272" cy="523220"/>
          </a:xfrm>
          <a:prstGeom prst="rect">
            <a:avLst/>
          </a:prstGeom>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SAF  enfermedad compleja</a:t>
            </a:r>
          </a:p>
        </p:txBody>
      </p:sp>
      <p:sp>
        <p:nvSpPr>
          <p:cNvPr id="14" name="8 CuadroTexto">
            <a:extLst>
              <a:ext uri="{FF2B5EF4-FFF2-40B4-BE49-F238E27FC236}">
                <a16:creationId xmlns:a16="http://schemas.microsoft.com/office/drawing/2014/main" xmlns="" id="{076C9208-81B1-4B7D-B195-C984CA40D360}"/>
              </a:ext>
            </a:extLst>
          </p:cNvPr>
          <p:cNvSpPr txBox="1"/>
          <p:nvPr/>
        </p:nvSpPr>
        <p:spPr>
          <a:xfrm>
            <a:off x="2885440" y="3597412"/>
            <a:ext cx="7762240" cy="461665"/>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Diferentes riesgo de le trombosis y del perfil serológico</a:t>
            </a:r>
          </a:p>
        </p:txBody>
      </p:sp>
      <p:sp>
        <p:nvSpPr>
          <p:cNvPr id="8" name="1 Rectángulo">
            <a:extLst>
              <a:ext uri="{FF2B5EF4-FFF2-40B4-BE49-F238E27FC236}">
                <a16:creationId xmlns:a16="http://schemas.microsoft.com/office/drawing/2014/main" xmlns="" id="{1E2420C2-8FBD-44CA-84A8-1500FCB186DC}"/>
              </a:ext>
            </a:extLst>
          </p:cNvPr>
          <p:cNvSpPr/>
          <p:nvPr/>
        </p:nvSpPr>
        <p:spPr>
          <a:xfrm>
            <a:off x="93941" y="116496"/>
            <a:ext cx="6591339" cy="646331"/>
          </a:xfrm>
          <a:prstGeom prst="rect">
            <a:avLst/>
          </a:prstGeom>
          <a:effectLst>
            <a:glow rad="101600">
              <a:schemeClr val="accent1">
                <a:satMod val="175000"/>
                <a:alpha val="40000"/>
              </a:schemeClr>
            </a:glow>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saf</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ideas finales</a:t>
            </a:r>
          </a:p>
        </p:txBody>
      </p:sp>
      <p:sp>
        <p:nvSpPr>
          <p:cNvPr id="9" name="8 CuadroTexto">
            <a:extLst>
              <a:ext uri="{FF2B5EF4-FFF2-40B4-BE49-F238E27FC236}">
                <a16:creationId xmlns:a16="http://schemas.microsoft.com/office/drawing/2014/main" xmlns="" id="{F482F615-1182-4B55-B06B-370F97D752DF}"/>
              </a:ext>
            </a:extLst>
          </p:cNvPr>
          <p:cNvSpPr txBox="1"/>
          <p:nvPr/>
        </p:nvSpPr>
        <p:spPr>
          <a:xfrm>
            <a:off x="1416472" y="3001579"/>
            <a:ext cx="9231208"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Diferentes riesgos en los pacientes</a:t>
            </a:r>
          </a:p>
        </p:txBody>
      </p:sp>
      <p:sp>
        <p:nvSpPr>
          <p:cNvPr id="10" name="8 CuadroTexto">
            <a:extLst>
              <a:ext uri="{FF2B5EF4-FFF2-40B4-BE49-F238E27FC236}">
                <a16:creationId xmlns:a16="http://schemas.microsoft.com/office/drawing/2014/main" xmlns="" id="{169C43A6-69C4-42C9-88EF-63E76EE0AD5E}"/>
              </a:ext>
            </a:extLst>
          </p:cNvPr>
          <p:cNvSpPr txBox="1"/>
          <p:nvPr/>
        </p:nvSpPr>
        <p:spPr>
          <a:xfrm>
            <a:off x="1416472" y="5393747"/>
            <a:ext cx="9231208"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Complicaciones trombóticas : 1ª causa de mortalidad y morbilidad</a:t>
            </a:r>
          </a:p>
        </p:txBody>
      </p:sp>
      <p:sp>
        <p:nvSpPr>
          <p:cNvPr id="11" name="8 CuadroTexto">
            <a:extLst>
              <a:ext uri="{FF2B5EF4-FFF2-40B4-BE49-F238E27FC236}">
                <a16:creationId xmlns:a16="http://schemas.microsoft.com/office/drawing/2014/main" xmlns="" id="{12D589EF-C6C6-42A0-8D97-404ABAD8F1A0}"/>
              </a:ext>
            </a:extLst>
          </p:cNvPr>
          <p:cNvSpPr txBox="1"/>
          <p:nvPr/>
        </p:nvSpPr>
        <p:spPr>
          <a:xfrm>
            <a:off x="1416472" y="5989580"/>
            <a:ext cx="9231208"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Mortalidad trombosis &gt;&gt; mortalidad complicaciones hemorrágicas</a:t>
            </a:r>
          </a:p>
        </p:txBody>
      </p:sp>
      <p:pic>
        <p:nvPicPr>
          <p:cNvPr id="6" name="Imagen 5">
            <a:extLst>
              <a:ext uri="{FF2B5EF4-FFF2-40B4-BE49-F238E27FC236}">
                <a16:creationId xmlns:a16="http://schemas.microsoft.com/office/drawing/2014/main" xmlns="" id="{87BCD873-DD52-4F78-81EE-8166E887B5C0}"/>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0372023" y="96305"/>
            <a:ext cx="1546994" cy="1783235"/>
          </a:xfrm>
          <a:prstGeom prst="rect">
            <a:avLst/>
          </a:prstGeom>
        </p:spPr>
      </p:pic>
      <p:sp>
        <p:nvSpPr>
          <p:cNvPr id="12" name="8 CuadroTexto">
            <a:extLst>
              <a:ext uri="{FF2B5EF4-FFF2-40B4-BE49-F238E27FC236}">
                <a16:creationId xmlns:a16="http://schemas.microsoft.com/office/drawing/2014/main" xmlns="" id="{1A1E0D5C-DAA1-4A0A-B69C-7F17E4C9DC15}"/>
              </a:ext>
            </a:extLst>
          </p:cNvPr>
          <p:cNvSpPr txBox="1"/>
          <p:nvPr/>
        </p:nvSpPr>
        <p:spPr>
          <a:xfrm>
            <a:off x="2885440" y="4157354"/>
            <a:ext cx="7762240" cy="461665"/>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Coexistencia de LES u otras manifestaciones SAF</a:t>
            </a:r>
          </a:p>
        </p:txBody>
      </p:sp>
      <p:sp>
        <p:nvSpPr>
          <p:cNvPr id="15" name="8 CuadroTexto">
            <a:extLst>
              <a:ext uri="{FF2B5EF4-FFF2-40B4-BE49-F238E27FC236}">
                <a16:creationId xmlns:a16="http://schemas.microsoft.com/office/drawing/2014/main" xmlns="" id="{DE40B5CE-FA2C-4C23-AC08-5E652D15D061}"/>
              </a:ext>
            </a:extLst>
          </p:cNvPr>
          <p:cNvSpPr txBox="1"/>
          <p:nvPr/>
        </p:nvSpPr>
        <p:spPr>
          <a:xfrm>
            <a:off x="2885440" y="4717296"/>
            <a:ext cx="7762240" cy="461665"/>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FRCV clásicos</a:t>
            </a:r>
          </a:p>
        </p:txBody>
      </p:sp>
      <p:pic>
        <p:nvPicPr>
          <p:cNvPr id="3" name="Imagen 2">
            <a:extLst>
              <a:ext uri="{FF2B5EF4-FFF2-40B4-BE49-F238E27FC236}">
                <a16:creationId xmlns:a16="http://schemas.microsoft.com/office/drawing/2014/main" xmlns="" id="{253161F0-AB66-45EA-81CB-348036C2F426}"/>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33743" y="3561498"/>
            <a:ext cx="994489" cy="935742"/>
          </a:xfrm>
          <a:prstGeom prst="rect">
            <a:avLst/>
          </a:prstGeom>
        </p:spPr>
      </p:pic>
      <p:pic>
        <p:nvPicPr>
          <p:cNvPr id="5" name="Imagen 4">
            <a:extLst>
              <a:ext uri="{FF2B5EF4-FFF2-40B4-BE49-F238E27FC236}">
                <a16:creationId xmlns:a16="http://schemas.microsoft.com/office/drawing/2014/main" xmlns="" id="{58CC89D4-079F-4B2B-8A7A-4685D03A28F6}"/>
              </a:ext>
            </a:extLst>
          </p:cNvPr>
          <p:cNvPicPr>
            <a:picLocks noChangeAspect="1"/>
          </p:cNvPicPr>
          <p:nvPr/>
        </p:nvPicPr>
        <p:blipFill rotWithShape="1">
          <a:blip r:embed="rId5" cstate="email">
            <a:extLst>
              <a:ext uri="{28A0092B-C50C-407E-A947-70E740481C1C}">
                <a14:useLocalDpi xmlns:a14="http://schemas.microsoft.com/office/drawing/2010/main" xmlns="" val="0"/>
              </a:ext>
            </a:extLst>
          </a:blip>
          <a:srcRect/>
          <a:stretch/>
        </p:blipFill>
        <p:spPr>
          <a:xfrm>
            <a:off x="1670473" y="3618495"/>
            <a:ext cx="994490" cy="828694"/>
          </a:xfrm>
          <a:prstGeom prst="rect">
            <a:avLst/>
          </a:prstGeom>
        </p:spPr>
      </p:pic>
      <p:pic>
        <p:nvPicPr>
          <p:cNvPr id="16" name="Imagen 15">
            <a:extLst>
              <a:ext uri="{FF2B5EF4-FFF2-40B4-BE49-F238E27FC236}">
                <a16:creationId xmlns:a16="http://schemas.microsoft.com/office/drawing/2014/main" xmlns="" id="{4523F4F2-9626-4D48-A353-6D871CC6E6BE}"/>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rot="1659153">
            <a:off x="305136" y="4530700"/>
            <a:ext cx="1228182" cy="833567"/>
          </a:xfrm>
          <a:prstGeom prst="rect">
            <a:avLst/>
          </a:prstGeom>
        </p:spPr>
      </p:pic>
      <p:pic>
        <p:nvPicPr>
          <p:cNvPr id="20" name="Imagen 19">
            <a:extLst>
              <a:ext uri="{FF2B5EF4-FFF2-40B4-BE49-F238E27FC236}">
                <a16:creationId xmlns:a16="http://schemas.microsoft.com/office/drawing/2014/main" xmlns="" id="{802F39E3-3529-4CB8-AB1F-297679D676E2}"/>
              </a:ext>
            </a:extLst>
          </p:cNvPr>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1767496" y="4352822"/>
            <a:ext cx="911331" cy="935742"/>
          </a:xfrm>
          <a:prstGeom prst="rect">
            <a:avLst/>
          </a:prstGeom>
        </p:spPr>
      </p:pic>
    </p:spTree>
    <p:extLst>
      <p:ext uri="{BB962C8B-B14F-4D97-AF65-F5344CB8AC3E}">
        <p14:creationId xmlns:p14="http://schemas.microsoft.com/office/powerpoint/2010/main" xmlns="" val="22256042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5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5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5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5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5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5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5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9" grpId="0" animBg="1"/>
      <p:bldP spid="10" grpId="0" animBg="1"/>
      <p:bldP spid="11" grpId="0" animBg="1"/>
      <p:bldP spid="12"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CuadroTexto">
            <a:extLst>
              <a:ext uri="{FF2B5EF4-FFF2-40B4-BE49-F238E27FC236}">
                <a16:creationId xmlns:a16="http://schemas.microsoft.com/office/drawing/2014/main" xmlns="" id="{A9F02D07-8344-4E9D-BFEE-F27CE3554F6B}"/>
              </a:ext>
            </a:extLst>
          </p:cNvPr>
          <p:cNvSpPr txBox="1"/>
          <p:nvPr/>
        </p:nvSpPr>
        <p:spPr>
          <a:xfrm>
            <a:off x="586408" y="2201188"/>
            <a:ext cx="10061272" cy="523220"/>
          </a:xfrm>
          <a:prstGeom prst="rect">
            <a:avLst/>
          </a:prstGeom>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SAF  enfermedad compleja</a:t>
            </a:r>
          </a:p>
        </p:txBody>
      </p:sp>
      <p:sp>
        <p:nvSpPr>
          <p:cNvPr id="14" name="8 CuadroTexto">
            <a:extLst>
              <a:ext uri="{FF2B5EF4-FFF2-40B4-BE49-F238E27FC236}">
                <a16:creationId xmlns:a16="http://schemas.microsoft.com/office/drawing/2014/main" xmlns="" id="{076C9208-81B1-4B7D-B195-C984CA40D360}"/>
              </a:ext>
            </a:extLst>
          </p:cNvPr>
          <p:cNvSpPr txBox="1"/>
          <p:nvPr/>
        </p:nvSpPr>
        <p:spPr>
          <a:xfrm>
            <a:off x="2885440" y="3841252"/>
            <a:ext cx="7762240" cy="461665"/>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¿Perfil de riesgo previo?</a:t>
            </a:r>
          </a:p>
        </p:txBody>
      </p:sp>
      <p:sp>
        <p:nvSpPr>
          <p:cNvPr id="8" name="1 Rectángulo">
            <a:extLst>
              <a:ext uri="{FF2B5EF4-FFF2-40B4-BE49-F238E27FC236}">
                <a16:creationId xmlns:a16="http://schemas.microsoft.com/office/drawing/2014/main" xmlns="" id="{1E2420C2-8FBD-44CA-84A8-1500FCB186DC}"/>
              </a:ext>
            </a:extLst>
          </p:cNvPr>
          <p:cNvSpPr/>
          <p:nvPr/>
        </p:nvSpPr>
        <p:spPr>
          <a:xfrm>
            <a:off x="93941" y="116496"/>
            <a:ext cx="6591339" cy="646331"/>
          </a:xfrm>
          <a:prstGeom prst="rect">
            <a:avLst/>
          </a:prstGeom>
          <a:effectLst>
            <a:glow rad="101600">
              <a:schemeClr val="accent1">
                <a:satMod val="175000"/>
                <a:alpha val="40000"/>
              </a:schemeClr>
            </a:glow>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saf</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ideas finales</a:t>
            </a:r>
          </a:p>
        </p:txBody>
      </p:sp>
      <p:sp>
        <p:nvSpPr>
          <p:cNvPr id="9" name="8 CuadroTexto">
            <a:extLst>
              <a:ext uri="{FF2B5EF4-FFF2-40B4-BE49-F238E27FC236}">
                <a16:creationId xmlns:a16="http://schemas.microsoft.com/office/drawing/2014/main" xmlns="" id="{F482F615-1182-4B55-B06B-370F97D752DF}"/>
              </a:ext>
            </a:extLst>
          </p:cNvPr>
          <p:cNvSpPr txBox="1"/>
          <p:nvPr/>
        </p:nvSpPr>
        <p:spPr>
          <a:xfrm>
            <a:off x="1416472" y="3245419"/>
            <a:ext cx="9231208"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Si se negativizan los AAFL</a:t>
            </a:r>
          </a:p>
        </p:txBody>
      </p:sp>
      <p:sp>
        <p:nvSpPr>
          <p:cNvPr id="12" name="8 CuadroTexto">
            <a:extLst>
              <a:ext uri="{FF2B5EF4-FFF2-40B4-BE49-F238E27FC236}">
                <a16:creationId xmlns:a16="http://schemas.microsoft.com/office/drawing/2014/main" xmlns="" id="{1A1E0D5C-DAA1-4A0A-B69C-7F17E4C9DC15}"/>
              </a:ext>
            </a:extLst>
          </p:cNvPr>
          <p:cNvSpPr txBox="1"/>
          <p:nvPr/>
        </p:nvSpPr>
        <p:spPr>
          <a:xfrm>
            <a:off x="2885440" y="4401194"/>
            <a:ext cx="7762240" cy="461665"/>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¿Transitoriamente seronegativos?</a:t>
            </a:r>
          </a:p>
        </p:txBody>
      </p:sp>
      <p:sp>
        <p:nvSpPr>
          <p:cNvPr id="15" name="8 CuadroTexto">
            <a:extLst>
              <a:ext uri="{FF2B5EF4-FFF2-40B4-BE49-F238E27FC236}">
                <a16:creationId xmlns:a16="http://schemas.microsoft.com/office/drawing/2014/main" xmlns="" id="{DE40B5CE-FA2C-4C23-AC08-5E652D15D061}"/>
              </a:ext>
            </a:extLst>
          </p:cNvPr>
          <p:cNvSpPr txBox="1"/>
          <p:nvPr/>
        </p:nvSpPr>
        <p:spPr>
          <a:xfrm>
            <a:off x="2885440" y="4961136"/>
            <a:ext cx="7762240" cy="461665"/>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¿AAFL no clasificatorios?</a:t>
            </a:r>
          </a:p>
        </p:txBody>
      </p:sp>
      <p:pic>
        <p:nvPicPr>
          <p:cNvPr id="4" name="Imagen 3">
            <a:extLst>
              <a:ext uri="{FF2B5EF4-FFF2-40B4-BE49-F238E27FC236}">
                <a16:creationId xmlns:a16="http://schemas.microsoft.com/office/drawing/2014/main" xmlns="" id="{9BF38EA3-A5EC-4794-B3E4-143052CF87CC}"/>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0161191" y="110300"/>
            <a:ext cx="1806097" cy="1813717"/>
          </a:xfrm>
          <a:prstGeom prst="rect">
            <a:avLst/>
          </a:prstGeom>
        </p:spPr>
      </p:pic>
      <p:grpSp>
        <p:nvGrpSpPr>
          <p:cNvPr id="19" name="Grupo 18">
            <a:extLst>
              <a:ext uri="{FF2B5EF4-FFF2-40B4-BE49-F238E27FC236}">
                <a16:creationId xmlns:a16="http://schemas.microsoft.com/office/drawing/2014/main" xmlns="" id="{E7F28A7B-42C5-4E29-AE52-08D448BD3996}"/>
              </a:ext>
            </a:extLst>
          </p:cNvPr>
          <p:cNvGrpSpPr/>
          <p:nvPr/>
        </p:nvGrpSpPr>
        <p:grpSpPr>
          <a:xfrm>
            <a:off x="294640" y="4862859"/>
            <a:ext cx="2445627" cy="1355061"/>
            <a:chOff x="654656" y="4619019"/>
            <a:chExt cx="2085611" cy="959285"/>
          </a:xfrm>
        </p:grpSpPr>
        <p:pic>
          <p:nvPicPr>
            <p:cNvPr id="17" name="Imagen 16">
              <a:extLst>
                <a:ext uri="{FF2B5EF4-FFF2-40B4-BE49-F238E27FC236}">
                  <a16:creationId xmlns:a16="http://schemas.microsoft.com/office/drawing/2014/main" xmlns="" id="{1D737F74-02EB-48C9-AB21-26C6682E924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0323" y="4619019"/>
              <a:ext cx="2079944" cy="959285"/>
            </a:xfrm>
            <a:prstGeom prst="rect">
              <a:avLst/>
            </a:prstGeom>
          </p:spPr>
        </p:pic>
        <p:sp>
          <p:nvSpPr>
            <p:cNvPr id="18" name="Rectángulo 17">
              <a:extLst>
                <a:ext uri="{FF2B5EF4-FFF2-40B4-BE49-F238E27FC236}">
                  <a16:creationId xmlns:a16="http://schemas.microsoft.com/office/drawing/2014/main" xmlns="" id="{A736B9D9-33F9-4212-8023-49725F8F53D8}"/>
                </a:ext>
              </a:extLst>
            </p:cNvPr>
            <p:cNvSpPr/>
            <p:nvPr/>
          </p:nvSpPr>
          <p:spPr>
            <a:xfrm>
              <a:off x="654656" y="4619019"/>
              <a:ext cx="162483" cy="266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xmlns="" val="360703501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5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5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5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2"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CuadroTexto">
            <a:extLst>
              <a:ext uri="{FF2B5EF4-FFF2-40B4-BE49-F238E27FC236}">
                <a16:creationId xmlns:a16="http://schemas.microsoft.com/office/drawing/2014/main" xmlns="" id="{A9F02D07-8344-4E9D-BFEE-F27CE3554F6B}"/>
              </a:ext>
            </a:extLst>
          </p:cNvPr>
          <p:cNvSpPr txBox="1"/>
          <p:nvPr/>
        </p:nvSpPr>
        <p:spPr>
          <a:xfrm>
            <a:off x="1094408" y="1784628"/>
            <a:ext cx="9532952" cy="584775"/>
          </a:xfrm>
          <a:prstGeom prst="rect">
            <a:avLst/>
          </a:prstGeom>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28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sz="3200" dirty="0"/>
              <a:t>¿Trombosis y negativización permanente de AAFL?</a:t>
            </a:r>
          </a:p>
        </p:txBody>
      </p:sp>
      <p:sp>
        <p:nvSpPr>
          <p:cNvPr id="11" name="8 CuadroTexto">
            <a:extLst>
              <a:ext uri="{FF2B5EF4-FFF2-40B4-BE49-F238E27FC236}">
                <a16:creationId xmlns:a16="http://schemas.microsoft.com/office/drawing/2014/main" xmlns="" id="{12D589EF-C6C6-42A0-8D97-404ABAD8F1A0}"/>
              </a:ext>
            </a:extLst>
          </p:cNvPr>
          <p:cNvSpPr txBox="1"/>
          <p:nvPr/>
        </p:nvSpPr>
        <p:spPr>
          <a:xfrm>
            <a:off x="1245280" y="3667294"/>
            <a:ext cx="9231208" cy="1077218"/>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4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sz="3200" dirty="0"/>
              <a:t>Actuar según mejor juicio clínico  valorando  riesgo del paciente y evidencias disponibles</a:t>
            </a:r>
          </a:p>
        </p:txBody>
      </p:sp>
      <p:pic>
        <p:nvPicPr>
          <p:cNvPr id="3" name="Imagen 2">
            <a:extLst>
              <a:ext uri="{FF2B5EF4-FFF2-40B4-BE49-F238E27FC236}">
                <a16:creationId xmlns:a16="http://schemas.microsoft.com/office/drawing/2014/main" xmlns="" id="{71B3BE97-6D57-4400-A343-7BEAB244CF9A}"/>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0727631" y="119289"/>
            <a:ext cx="1364098" cy="2088061"/>
          </a:xfrm>
          <a:prstGeom prst="rect">
            <a:avLst/>
          </a:prstGeom>
        </p:spPr>
      </p:pic>
      <p:grpSp>
        <p:nvGrpSpPr>
          <p:cNvPr id="5" name="Grupo 4">
            <a:extLst>
              <a:ext uri="{FF2B5EF4-FFF2-40B4-BE49-F238E27FC236}">
                <a16:creationId xmlns:a16="http://schemas.microsoft.com/office/drawing/2014/main" xmlns="" id="{476B18E8-EF75-4FAA-BD48-E72AB7C84474}"/>
              </a:ext>
            </a:extLst>
          </p:cNvPr>
          <p:cNvGrpSpPr/>
          <p:nvPr/>
        </p:nvGrpSpPr>
        <p:grpSpPr>
          <a:xfrm>
            <a:off x="10296104" y="4979181"/>
            <a:ext cx="1629140" cy="1639119"/>
            <a:chOff x="2717890" y="4471182"/>
            <a:chExt cx="1323194" cy="1519744"/>
          </a:xfrm>
        </p:grpSpPr>
        <p:pic>
          <p:nvPicPr>
            <p:cNvPr id="6" name="3 Imagen" descr="Recorte de pantalla">
              <a:extLst>
                <a:ext uri="{FF2B5EF4-FFF2-40B4-BE49-F238E27FC236}">
                  <a16:creationId xmlns:a16="http://schemas.microsoft.com/office/drawing/2014/main" xmlns="" id="{6EA2824F-CEFD-49A3-A6E0-E248A29C523B}"/>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717890" y="4484639"/>
              <a:ext cx="1323194" cy="1506287"/>
            </a:xfrm>
            <a:prstGeom prst="rect">
              <a:avLst/>
            </a:prstGeom>
            <a:ln>
              <a:noFill/>
            </a:ln>
            <a:effectLst>
              <a:outerShdw blurRad="292100" dist="139700" dir="2700000" algn="tl" rotWithShape="0">
                <a:srgbClr val="333333">
                  <a:alpha val="65000"/>
                </a:srgbClr>
              </a:outerShdw>
            </a:effectLst>
          </p:spPr>
        </p:pic>
        <p:pic>
          <p:nvPicPr>
            <p:cNvPr id="7" name="Imagen 6">
              <a:extLst>
                <a:ext uri="{FF2B5EF4-FFF2-40B4-BE49-F238E27FC236}">
                  <a16:creationId xmlns:a16="http://schemas.microsoft.com/office/drawing/2014/main" xmlns="" id="{99EB63EB-BC1B-4AAA-98AD-992D19EEE18A}"/>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3379487" y="4644382"/>
              <a:ext cx="531458" cy="308388"/>
            </a:xfrm>
            <a:prstGeom prst="rect">
              <a:avLst/>
            </a:prstGeom>
          </p:spPr>
        </p:pic>
        <p:grpSp>
          <p:nvGrpSpPr>
            <p:cNvPr id="8" name="Grupo 7">
              <a:extLst>
                <a:ext uri="{FF2B5EF4-FFF2-40B4-BE49-F238E27FC236}">
                  <a16:creationId xmlns:a16="http://schemas.microsoft.com/office/drawing/2014/main" xmlns="" id="{D0790A6C-69A4-4A5F-A238-6142DA50A75D}"/>
                </a:ext>
              </a:extLst>
            </p:cNvPr>
            <p:cNvGrpSpPr/>
            <p:nvPr/>
          </p:nvGrpSpPr>
          <p:grpSpPr>
            <a:xfrm>
              <a:off x="2717890" y="4471182"/>
              <a:ext cx="705436" cy="1234499"/>
              <a:chOff x="1660734" y="5126453"/>
              <a:chExt cx="705436" cy="1234499"/>
            </a:xfrm>
          </p:grpSpPr>
          <p:pic>
            <p:nvPicPr>
              <p:cNvPr id="9" name="6 Imagen" descr="Recorte de pantalla">
                <a:extLst>
                  <a:ext uri="{FF2B5EF4-FFF2-40B4-BE49-F238E27FC236}">
                    <a16:creationId xmlns:a16="http://schemas.microsoft.com/office/drawing/2014/main" xmlns="" id="{95AD6CAD-DCF2-47EC-8C4D-8E8EF213064E}"/>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1660734" y="5906027"/>
                <a:ext cx="402064" cy="454925"/>
              </a:xfrm>
              <a:prstGeom prst="rect">
                <a:avLst/>
              </a:prstGeom>
              <a:ln>
                <a:noFill/>
              </a:ln>
              <a:effectLst>
                <a:softEdge rad="112500"/>
              </a:effectLst>
            </p:spPr>
          </p:pic>
          <p:pic>
            <p:nvPicPr>
              <p:cNvPr id="10" name="10 Imagen" descr="Recorte de pantalla">
                <a:extLst>
                  <a:ext uri="{FF2B5EF4-FFF2-40B4-BE49-F238E27FC236}">
                    <a16:creationId xmlns:a16="http://schemas.microsoft.com/office/drawing/2014/main" xmlns="" id="{F13A8161-537A-441C-A681-2C806A34FF05}"/>
                  </a:ext>
                </a:extLst>
              </p:cNvPr>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2098522" y="5126453"/>
                <a:ext cx="267648" cy="476338"/>
              </a:xfrm>
              <a:prstGeom prst="rect">
                <a:avLst/>
              </a:prstGeom>
              <a:ln>
                <a:noFill/>
              </a:ln>
              <a:effectLst>
                <a:softEdge rad="112500"/>
              </a:effectLst>
            </p:spPr>
          </p:pic>
          <p:grpSp>
            <p:nvGrpSpPr>
              <p:cNvPr id="12" name="Grupo 11">
                <a:extLst>
                  <a:ext uri="{FF2B5EF4-FFF2-40B4-BE49-F238E27FC236}">
                    <a16:creationId xmlns:a16="http://schemas.microsoft.com/office/drawing/2014/main" xmlns="" id="{4F59F61A-743B-4234-B1FD-EAE9E4BADD6A}"/>
                  </a:ext>
                </a:extLst>
              </p:cNvPr>
              <p:cNvGrpSpPr/>
              <p:nvPr/>
            </p:nvGrpSpPr>
            <p:grpSpPr>
              <a:xfrm>
                <a:off x="1827107" y="5279060"/>
                <a:ext cx="501325" cy="584775"/>
                <a:chOff x="5825158" y="5887050"/>
                <a:chExt cx="1053160" cy="1001837"/>
              </a:xfrm>
            </p:grpSpPr>
            <p:pic>
              <p:nvPicPr>
                <p:cNvPr id="14" name="Imagen 13">
                  <a:extLst>
                    <a:ext uri="{FF2B5EF4-FFF2-40B4-BE49-F238E27FC236}">
                      <a16:creationId xmlns:a16="http://schemas.microsoft.com/office/drawing/2014/main" xmlns="" id="{6D548E0E-1BA4-4CFD-8AE7-FDED5E9B61EA}"/>
                    </a:ext>
                  </a:extLst>
                </p:cNvPr>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flipH="1">
                  <a:off x="5825158" y="6057817"/>
                  <a:ext cx="1053160" cy="732585"/>
                </a:xfrm>
                <a:prstGeom prst="rect">
                  <a:avLst/>
                </a:prstGeom>
              </p:spPr>
            </p:pic>
            <p:sp>
              <p:nvSpPr>
                <p:cNvPr id="15" name="Rectángulo 14">
                  <a:extLst>
                    <a:ext uri="{FF2B5EF4-FFF2-40B4-BE49-F238E27FC236}">
                      <a16:creationId xmlns:a16="http://schemas.microsoft.com/office/drawing/2014/main" xmlns="" id="{403F3709-8CA3-4FDC-A6A4-6EBDB340C939}"/>
                    </a:ext>
                  </a:extLst>
                </p:cNvPr>
                <p:cNvSpPr/>
                <p:nvPr/>
              </p:nvSpPr>
              <p:spPr>
                <a:xfrm>
                  <a:off x="6211797" y="5887050"/>
                  <a:ext cx="279885" cy="1001837"/>
                </a:xfrm>
                <a:prstGeom prst="rect">
                  <a:avLst/>
                </a:prstGeom>
                <a:noFill/>
              </p:spPr>
              <p:txBody>
                <a:bodyPr wrap="square" lIns="91440" tIns="45720" rIns="91440" bIns="45720">
                  <a:spAutoFit/>
                </a:bodyPr>
                <a:lstStyle/>
                <a:p>
                  <a:pPr algn="ctr"/>
                  <a:r>
                    <a:rPr lang="es-ES" sz="3200" b="1" cap="none" spc="0" dirty="0">
                      <a:ln w="0"/>
                      <a:solidFill>
                        <a:schemeClr val="tx1"/>
                      </a:solidFill>
                      <a:effectLst>
                        <a:outerShdw blurRad="38100" dist="19050" dir="2700000" algn="tl" rotWithShape="0">
                          <a:schemeClr val="dk1">
                            <a:alpha val="40000"/>
                          </a:schemeClr>
                        </a:outerShdw>
                      </a:effectLst>
                    </a:rPr>
                    <a:t>X</a:t>
                  </a:r>
                </a:p>
              </p:txBody>
            </p:sp>
          </p:grpSp>
        </p:grpSp>
      </p:grpSp>
    </p:spTree>
    <p:extLst>
      <p:ext uri="{BB962C8B-B14F-4D97-AF65-F5344CB8AC3E}">
        <p14:creationId xmlns:p14="http://schemas.microsoft.com/office/powerpoint/2010/main" xmlns="" val="29756470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Recorte de pantalla"/>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9650" y="1544321"/>
            <a:ext cx="8040768" cy="3069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CuadroTexto"/>
          <p:cNvSpPr txBox="1"/>
          <p:nvPr/>
        </p:nvSpPr>
        <p:spPr>
          <a:xfrm>
            <a:off x="5015880" y="5517232"/>
            <a:ext cx="5814680" cy="461665"/>
          </a:xfrm>
          <a:prstGeom prst="rect">
            <a:avLst/>
          </a:prstGeom>
          <a:noFill/>
        </p:spPr>
        <p:txBody>
          <a:bodyPr wrap="square" rtlCol="0">
            <a:spAutoFit/>
          </a:bodyPr>
          <a:lstStyle/>
          <a:p>
            <a:r>
              <a:rPr lang="es-ES" sz="2400" b="1" i="1" dirty="0"/>
              <a:t>El doctor.   Samuel </a:t>
            </a:r>
            <a:r>
              <a:rPr lang="es-ES" sz="2400" b="1" i="1" dirty="0" err="1"/>
              <a:t>Lukes</a:t>
            </a:r>
            <a:r>
              <a:rPr lang="es-ES" sz="2400" b="1" i="1" dirty="0"/>
              <a:t>, 1891, </a:t>
            </a:r>
            <a:r>
              <a:rPr lang="es-ES" sz="2400" b="1" i="1" dirty="0" err="1"/>
              <a:t>Tate</a:t>
            </a:r>
            <a:r>
              <a:rPr lang="es-ES" sz="2400" b="1" i="1" dirty="0"/>
              <a:t> </a:t>
            </a:r>
            <a:r>
              <a:rPr lang="es-ES" sz="2400" b="1" i="1" dirty="0" err="1"/>
              <a:t>Gallery</a:t>
            </a:r>
            <a:endParaRPr lang="es-ES" sz="2400" b="1" i="1" dirty="0"/>
          </a:p>
        </p:txBody>
      </p:sp>
    </p:spTree>
    <p:extLst>
      <p:ext uri="{BB962C8B-B14F-4D97-AF65-F5344CB8AC3E}">
        <p14:creationId xmlns:p14="http://schemas.microsoft.com/office/powerpoint/2010/main" xmlns="" val="516781903"/>
      </p:ext>
    </p:extLst>
  </p:cSld>
  <p:clrMapOvr>
    <a:masterClrMapping/>
  </p:clrMapOvr>
  <p:transition spd="med">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2D3DA393-F856-409C-989E-303E91EC9E6D}"/>
              </a:ext>
            </a:extLst>
          </p:cNvPr>
          <p:cNvGrpSpPr/>
          <p:nvPr/>
        </p:nvGrpSpPr>
        <p:grpSpPr>
          <a:xfrm>
            <a:off x="5513648" y="1"/>
            <a:ext cx="1284078" cy="2222881"/>
            <a:chOff x="5513648" y="1"/>
            <a:chExt cx="1284078" cy="2222881"/>
          </a:xfrm>
        </p:grpSpPr>
        <p:pic>
          <p:nvPicPr>
            <p:cNvPr id="5" name="Imagen 4">
              <a:extLst>
                <a:ext uri="{FF2B5EF4-FFF2-40B4-BE49-F238E27FC236}">
                  <a16:creationId xmlns:a16="http://schemas.microsoft.com/office/drawing/2014/main" xmlns="" id="{8FB5341A-3A90-4A0B-8879-FE89C67C18A2}"/>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3024864">
              <a:off x="5693364" y="1320077"/>
              <a:ext cx="805272" cy="1000338"/>
            </a:xfrm>
            <a:prstGeom prst="rect">
              <a:avLst/>
            </a:prstGeom>
          </p:spPr>
        </p:pic>
        <p:pic>
          <p:nvPicPr>
            <p:cNvPr id="35" name="Imagen 34">
              <a:extLst>
                <a:ext uri="{FF2B5EF4-FFF2-40B4-BE49-F238E27FC236}">
                  <a16:creationId xmlns:a16="http://schemas.microsoft.com/office/drawing/2014/main" xmlns="" id="{8B009286-5C7A-4F63-804B-350BBEE6BB0A}"/>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513648" y="1"/>
              <a:ext cx="1284078" cy="1631126"/>
            </a:xfrm>
            <a:prstGeom prst="rect">
              <a:avLst/>
            </a:prstGeom>
          </p:spPr>
        </p:pic>
      </p:grpSp>
      <p:sp>
        <p:nvSpPr>
          <p:cNvPr id="36" name="3 CuadroTexto">
            <a:extLst>
              <a:ext uri="{FF2B5EF4-FFF2-40B4-BE49-F238E27FC236}">
                <a16:creationId xmlns:a16="http://schemas.microsoft.com/office/drawing/2014/main" xmlns="" id="{5C94D039-A044-47BA-A430-E4518CE0BC65}"/>
              </a:ext>
            </a:extLst>
          </p:cNvPr>
          <p:cNvSpPr txBox="1"/>
          <p:nvPr/>
        </p:nvSpPr>
        <p:spPr>
          <a:xfrm>
            <a:off x="375918" y="3219763"/>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32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sz="2000" dirty="0"/>
              <a:t>BAJO RIESGO</a:t>
            </a:r>
          </a:p>
        </p:txBody>
      </p:sp>
      <p:sp>
        <p:nvSpPr>
          <p:cNvPr id="17" name="3 CuadroTexto">
            <a:extLst>
              <a:ext uri="{FF2B5EF4-FFF2-40B4-BE49-F238E27FC236}">
                <a16:creationId xmlns:a16="http://schemas.microsoft.com/office/drawing/2014/main" xmlns="" id="{36A384C3-7EC0-43C8-9FEC-8B6C6A7E50BE}"/>
              </a:ext>
            </a:extLst>
          </p:cNvPr>
          <p:cNvSpPr txBox="1"/>
          <p:nvPr/>
        </p:nvSpPr>
        <p:spPr>
          <a:xfrm>
            <a:off x="1137920" y="1998799"/>
            <a:ext cx="3291839" cy="523220"/>
          </a:xfrm>
          <a:prstGeom prst="rect">
            <a:avLst/>
          </a:prstGeom>
          <a:effectLst>
            <a:glow rad="139700">
              <a:schemeClr val="accent1">
                <a:satMod val="175000"/>
                <a:alpha val="40000"/>
              </a:schemeClr>
            </a:glow>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PROVOCADA</a:t>
            </a:r>
          </a:p>
        </p:txBody>
      </p:sp>
      <p:pic>
        <p:nvPicPr>
          <p:cNvPr id="41" name="Imagen 40">
            <a:extLst>
              <a:ext uri="{FF2B5EF4-FFF2-40B4-BE49-F238E27FC236}">
                <a16:creationId xmlns:a16="http://schemas.microsoft.com/office/drawing/2014/main" xmlns="" id="{93B45DA8-6F82-485E-8B63-C4DFAE1B6341}"/>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982574" y="5090588"/>
            <a:ext cx="391390" cy="291368"/>
          </a:xfrm>
          <a:prstGeom prst="roundRect">
            <a:avLst>
              <a:gd name="adj" fmla="val 4167"/>
            </a:avLst>
          </a:prstGeom>
          <a:solidFill>
            <a:srgbClr val="FFFFFF"/>
          </a:solidFill>
          <a:ln w="76200" cap="sq">
            <a:solidFill>
              <a:schemeClr val="bg1"/>
            </a:solidFill>
            <a:miter lim="800000"/>
          </a:ln>
          <a:effectLst>
            <a:reflection blurRad="6350" stA="52000" endA="300" endPos="35000" dir="5400000" sy="-100000" algn="bl" rotWithShape="0"/>
          </a:effectLst>
          <a:scene3d>
            <a:camera prst="orthographicFront"/>
            <a:lightRig rig="threePt" dir="t">
              <a:rot lat="0" lon="0" rev="2700000"/>
            </a:lightRig>
          </a:scene3d>
          <a:sp3d>
            <a:contourClr>
              <a:srgbClr val="C0C0C0"/>
            </a:contourClr>
          </a:sp3d>
        </p:spPr>
      </p:pic>
      <p:pic>
        <p:nvPicPr>
          <p:cNvPr id="3" name="Imagen 2">
            <a:extLst>
              <a:ext uri="{FF2B5EF4-FFF2-40B4-BE49-F238E27FC236}">
                <a16:creationId xmlns:a16="http://schemas.microsoft.com/office/drawing/2014/main" xmlns="" id="{52B7D948-DF34-4123-9304-2FA0E5F4F2CF}"/>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10464800" y="173839"/>
            <a:ext cx="1446601" cy="1706590"/>
          </a:xfrm>
          <a:prstGeom prst="rect">
            <a:avLst/>
          </a:prstGeom>
        </p:spPr>
      </p:pic>
      <p:sp>
        <p:nvSpPr>
          <p:cNvPr id="25" name="3 CuadroTexto">
            <a:extLst>
              <a:ext uri="{FF2B5EF4-FFF2-40B4-BE49-F238E27FC236}">
                <a16:creationId xmlns:a16="http://schemas.microsoft.com/office/drawing/2014/main" xmlns="" id="{4F8ECF62-BF38-4EEE-8FA4-768A30309DEF}"/>
              </a:ext>
            </a:extLst>
          </p:cNvPr>
          <p:cNvSpPr txBox="1"/>
          <p:nvPr/>
        </p:nvSpPr>
        <p:spPr>
          <a:xfrm>
            <a:off x="7717637" y="2075517"/>
            <a:ext cx="3291839" cy="523220"/>
          </a:xfrm>
          <a:prstGeom prst="rect">
            <a:avLst/>
          </a:prstGeom>
          <a:effectLst>
            <a:glow rad="139700">
              <a:schemeClr val="accent1">
                <a:satMod val="175000"/>
                <a:alpha val="40000"/>
              </a:schemeClr>
            </a:glow>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28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PROVOCADA</a:t>
            </a:r>
          </a:p>
        </p:txBody>
      </p:sp>
      <p:sp>
        <p:nvSpPr>
          <p:cNvPr id="26" name="3 CuadroTexto">
            <a:extLst>
              <a:ext uri="{FF2B5EF4-FFF2-40B4-BE49-F238E27FC236}">
                <a16:creationId xmlns:a16="http://schemas.microsoft.com/office/drawing/2014/main" xmlns="" id="{E3E42E02-85C3-40A8-81B3-22728491CA62}"/>
              </a:ext>
            </a:extLst>
          </p:cNvPr>
          <p:cNvSpPr txBox="1"/>
          <p:nvPr/>
        </p:nvSpPr>
        <p:spPr>
          <a:xfrm>
            <a:off x="3007358" y="3219763"/>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ALTO RIESGO</a:t>
            </a:r>
          </a:p>
        </p:txBody>
      </p:sp>
      <p:sp>
        <p:nvSpPr>
          <p:cNvPr id="27" name="3 CuadroTexto">
            <a:extLst>
              <a:ext uri="{FF2B5EF4-FFF2-40B4-BE49-F238E27FC236}">
                <a16:creationId xmlns:a16="http://schemas.microsoft.com/office/drawing/2014/main" xmlns="" id="{A3E151EA-BB22-46D0-9BFC-0D9201542C77}"/>
              </a:ext>
            </a:extLst>
          </p:cNvPr>
          <p:cNvSpPr txBox="1"/>
          <p:nvPr/>
        </p:nvSpPr>
        <p:spPr>
          <a:xfrm>
            <a:off x="6878320" y="3190445"/>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BAJO RIESGO</a:t>
            </a:r>
          </a:p>
        </p:txBody>
      </p:sp>
      <p:sp>
        <p:nvSpPr>
          <p:cNvPr id="28" name="3 CuadroTexto">
            <a:extLst>
              <a:ext uri="{FF2B5EF4-FFF2-40B4-BE49-F238E27FC236}">
                <a16:creationId xmlns:a16="http://schemas.microsoft.com/office/drawing/2014/main" xmlns="" id="{44B6D3DF-25CC-4A50-A1DD-DF351E56EDD8}"/>
              </a:ext>
            </a:extLst>
          </p:cNvPr>
          <p:cNvSpPr txBox="1"/>
          <p:nvPr/>
        </p:nvSpPr>
        <p:spPr>
          <a:xfrm>
            <a:off x="9337040" y="3190445"/>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ALTO RIESGO</a:t>
            </a:r>
          </a:p>
        </p:txBody>
      </p:sp>
      <p:sp>
        <p:nvSpPr>
          <p:cNvPr id="29" name="3 CuadroTexto">
            <a:extLst>
              <a:ext uri="{FF2B5EF4-FFF2-40B4-BE49-F238E27FC236}">
                <a16:creationId xmlns:a16="http://schemas.microsoft.com/office/drawing/2014/main" xmlns="" id="{7F0D6594-3E64-4ED8-A693-0D7CFCE9EC79}"/>
              </a:ext>
            </a:extLst>
          </p:cNvPr>
          <p:cNvSpPr txBox="1"/>
          <p:nvPr/>
        </p:nvSpPr>
        <p:spPr>
          <a:xfrm>
            <a:off x="375917"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AAFL BAJO RIESGO </a:t>
            </a:r>
          </a:p>
        </p:txBody>
      </p:sp>
      <p:sp>
        <p:nvSpPr>
          <p:cNvPr id="40" name="3 CuadroTexto">
            <a:extLst>
              <a:ext uri="{FF2B5EF4-FFF2-40B4-BE49-F238E27FC236}">
                <a16:creationId xmlns:a16="http://schemas.microsoft.com/office/drawing/2014/main" xmlns="" id="{E431F89B-2B18-41BA-A3D5-CB17A931215C}"/>
              </a:ext>
            </a:extLst>
          </p:cNvPr>
          <p:cNvSpPr txBox="1"/>
          <p:nvPr/>
        </p:nvSpPr>
        <p:spPr>
          <a:xfrm>
            <a:off x="3007357"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AAFL ALTO RIESGO </a:t>
            </a:r>
          </a:p>
        </p:txBody>
      </p:sp>
      <p:sp>
        <p:nvSpPr>
          <p:cNvPr id="46" name="3 CuadroTexto">
            <a:extLst>
              <a:ext uri="{FF2B5EF4-FFF2-40B4-BE49-F238E27FC236}">
                <a16:creationId xmlns:a16="http://schemas.microsoft.com/office/drawing/2014/main" xmlns="" id="{1C9CCAD6-6E4B-4B8D-BB45-EF96F169D51C}"/>
              </a:ext>
            </a:extLst>
          </p:cNvPr>
          <p:cNvSpPr txBox="1"/>
          <p:nvPr/>
        </p:nvSpPr>
        <p:spPr>
          <a:xfrm>
            <a:off x="375917"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OTROS FR </a:t>
            </a:r>
          </a:p>
        </p:txBody>
      </p:sp>
      <p:sp>
        <p:nvSpPr>
          <p:cNvPr id="47" name="3 CuadroTexto">
            <a:extLst>
              <a:ext uri="{FF2B5EF4-FFF2-40B4-BE49-F238E27FC236}">
                <a16:creationId xmlns:a16="http://schemas.microsoft.com/office/drawing/2014/main" xmlns="" id="{427BDE58-5A09-4466-A98D-664096E0AEE1}"/>
              </a:ext>
            </a:extLst>
          </p:cNvPr>
          <p:cNvSpPr txBox="1"/>
          <p:nvPr/>
        </p:nvSpPr>
        <p:spPr>
          <a:xfrm>
            <a:off x="3007357"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OTROS FR</a:t>
            </a:r>
          </a:p>
        </p:txBody>
      </p:sp>
      <p:sp>
        <p:nvSpPr>
          <p:cNvPr id="48" name="3 CuadroTexto">
            <a:extLst>
              <a:ext uri="{FF2B5EF4-FFF2-40B4-BE49-F238E27FC236}">
                <a16:creationId xmlns:a16="http://schemas.microsoft.com/office/drawing/2014/main" xmlns="" id="{166993C2-F08A-4B86-ADA8-3C68D0157CBC}"/>
              </a:ext>
            </a:extLst>
          </p:cNvPr>
          <p:cNvSpPr txBox="1"/>
          <p:nvPr/>
        </p:nvSpPr>
        <p:spPr>
          <a:xfrm>
            <a:off x="6593840"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OTROS FR </a:t>
            </a:r>
          </a:p>
        </p:txBody>
      </p:sp>
      <p:sp>
        <p:nvSpPr>
          <p:cNvPr id="49" name="3 CuadroTexto">
            <a:extLst>
              <a:ext uri="{FF2B5EF4-FFF2-40B4-BE49-F238E27FC236}">
                <a16:creationId xmlns:a16="http://schemas.microsoft.com/office/drawing/2014/main" xmlns="" id="{376593EE-3E7A-478C-99BE-40205B7F967E}"/>
              </a:ext>
            </a:extLst>
          </p:cNvPr>
          <p:cNvSpPr txBox="1"/>
          <p:nvPr/>
        </p:nvSpPr>
        <p:spPr>
          <a:xfrm>
            <a:off x="9603159"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OTROS FR</a:t>
            </a:r>
          </a:p>
        </p:txBody>
      </p:sp>
      <p:pic>
        <p:nvPicPr>
          <p:cNvPr id="9" name="Imagen 8">
            <a:extLst>
              <a:ext uri="{FF2B5EF4-FFF2-40B4-BE49-F238E27FC236}">
                <a16:creationId xmlns:a16="http://schemas.microsoft.com/office/drawing/2014/main" xmlns="" id="{8380D8B5-6726-4910-BE68-01084A231229}"/>
              </a:ext>
            </a:extLst>
          </p:cNvPr>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4460224" y="2311917"/>
            <a:ext cx="881975" cy="784430"/>
          </a:xfrm>
          <a:prstGeom prst="rect">
            <a:avLst/>
          </a:prstGeom>
        </p:spPr>
      </p:pic>
      <p:pic>
        <p:nvPicPr>
          <p:cNvPr id="11" name="Imagen 10">
            <a:extLst>
              <a:ext uri="{FF2B5EF4-FFF2-40B4-BE49-F238E27FC236}">
                <a16:creationId xmlns:a16="http://schemas.microsoft.com/office/drawing/2014/main" xmlns="" id="{DECA5A40-5224-41BA-84ED-14480D2213E1}"/>
              </a:ext>
            </a:extLst>
          </p:cNvPr>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238189" y="2379361"/>
            <a:ext cx="504764" cy="784430"/>
          </a:xfrm>
          <a:prstGeom prst="rect">
            <a:avLst/>
          </a:prstGeom>
        </p:spPr>
      </p:pic>
      <p:pic>
        <p:nvPicPr>
          <p:cNvPr id="50" name="Imagen 49">
            <a:extLst>
              <a:ext uri="{FF2B5EF4-FFF2-40B4-BE49-F238E27FC236}">
                <a16:creationId xmlns:a16="http://schemas.microsoft.com/office/drawing/2014/main" xmlns="" id="{C9689407-3F4A-46BD-BEB4-5541CA73D16A}"/>
              </a:ext>
            </a:extLst>
          </p:cNvPr>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rot="1659153">
            <a:off x="53636" y="5062632"/>
            <a:ext cx="489399" cy="332155"/>
          </a:xfrm>
          <a:prstGeom prst="rect">
            <a:avLst/>
          </a:prstGeom>
        </p:spPr>
      </p:pic>
      <p:pic>
        <p:nvPicPr>
          <p:cNvPr id="51" name="Imagen 50">
            <a:extLst>
              <a:ext uri="{FF2B5EF4-FFF2-40B4-BE49-F238E27FC236}">
                <a16:creationId xmlns:a16="http://schemas.microsoft.com/office/drawing/2014/main" xmlns="" id="{B90D9CCC-56D4-4E91-9BE9-F307F2E55218}"/>
              </a:ext>
            </a:extLst>
          </p:cNvPr>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561767" y="4929395"/>
            <a:ext cx="545381" cy="559990"/>
          </a:xfrm>
          <a:prstGeom prst="rect">
            <a:avLst/>
          </a:prstGeom>
        </p:spPr>
      </p:pic>
      <p:pic>
        <p:nvPicPr>
          <p:cNvPr id="15" name="Imagen 14">
            <a:extLst>
              <a:ext uri="{FF2B5EF4-FFF2-40B4-BE49-F238E27FC236}">
                <a16:creationId xmlns:a16="http://schemas.microsoft.com/office/drawing/2014/main" xmlns="" id="{B9028308-E503-467E-98BC-6299DE016902}"/>
              </a:ext>
            </a:extLst>
          </p:cNvPr>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7077501" y="248732"/>
            <a:ext cx="1280271" cy="1722269"/>
          </a:xfrm>
          <a:prstGeom prst="rect">
            <a:avLst/>
          </a:prstGeom>
        </p:spPr>
      </p:pic>
      <p:sp>
        <p:nvSpPr>
          <p:cNvPr id="19" name="Rectángulo 18">
            <a:extLst>
              <a:ext uri="{FF2B5EF4-FFF2-40B4-BE49-F238E27FC236}">
                <a16:creationId xmlns:a16="http://schemas.microsoft.com/office/drawing/2014/main" xmlns="" id="{B960B07B-461B-41D1-9526-C070D02D42C7}"/>
              </a:ext>
            </a:extLst>
          </p:cNvPr>
          <p:cNvSpPr/>
          <p:nvPr/>
        </p:nvSpPr>
        <p:spPr>
          <a:xfrm>
            <a:off x="7234782" y="248732"/>
            <a:ext cx="862737" cy="1569660"/>
          </a:xfrm>
          <a:prstGeom prst="rect">
            <a:avLst/>
          </a:prstGeom>
          <a:noFill/>
        </p:spPr>
        <p:txBody>
          <a:bodyPr wrap="none" lIns="91440" tIns="45720" rIns="91440" bIns="45720">
            <a:spAutoFit/>
          </a:bodyPr>
          <a:lstStyle/>
          <a:p>
            <a:pPr algn="ctr"/>
            <a:r>
              <a:rPr lang="es-ES" sz="9600" b="1" cap="none" spc="0" dirty="0">
                <a:ln w="0"/>
                <a:solidFill>
                  <a:schemeClr val="tx1"/>
                </a:solidFill>
                <a:effectLst>
                  <a:outerShdw blurRad="38100" dist="19050" dir="2700000" algn="tl" rotWithShape="0">
                    <a:schemeClr val="dk1">
                      <a:alpha val="40000"/>
                    </a:schemeClr>
                  </a:outerShdw>
                </a:effectLst>
              </a:rPr>
              <a:t>X</a:t>
            </a:r>
          </a:p>
        </p:txBody>
      </p:sp>
      <p:sp>
        <p:nvSpPr>
          <p:cNvPr id="52" name="3 CuadroTexto">
            <a:extLst>
              <a:ext uri="{FF2B5EF4-FFF2-40B4-BE49-F238E27FC236}">
                <a16:creationId xmlns:a16="http://schemas.microsoft.com/office/drawing/2014/main" xmlns="" id="{82D21D10-E9E8-41EC-8BEC-BBBBD4CF06DE}"/>
              </a:ext>
            </a:extLst>
          </p:cNvPr>
          <p:cNvSpPr txBox="1"/>
          <p:nvPr/>
        </p:nvSpPr>
        <p:spPr>
          <a:xfrm>
            <a:off x="6593840"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AAFL BAJO RIESGO </a:t>
            </a:r>
          </a:p>
        </p:txBody>
      </p:sp>
      <p:sp>
        <p:nvSpPr>
          <p:cNvPr id="53" name="3 CuadroTexto">
            <a:extLst>
              <a:ext uri="{FF2B5EF4-FFF2-40B4-BE49-F238E27FC236}">
                <a16:creationId xmlns:a16="http://schemas.microsoft.com/office/drawing/2014/main" xmlns="" id="{288AF253-7702-47E4-8974-8FB0A62EE9C7}"/>
              </a:ext>
            </a:extLst>
          </p:cNvPr>
          <p:cNvSpPr txBox="1"/>
          <p:nvPr/>
        </p:nvSpPr>
        <p:spPr>
          <a:xfrm>
            <a:off x="9603159"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AAFL ALTO RIESGO </a:t>
            </a:r>
          </a:p>
        </p:txBody>
      </p:sp>
      <p:pic>
        <p:nvPicPr>
          <p:cNvPr id="55" name="Imagen 54">
            <a:extLst>
              <a:ext uri="{FF2B5EF4-FFF2-40B4-BE49-F238E27FC236}">
                <a16:creationId xmlns:a16="http://schemas.microsoft.com/office/drawing/2014/main" xmlns="" id="{D18C7F25-D977-4D29-927B-9F82C6CEF9D6}"/>
              </a:ext>
            </a:extLst>
          </p:cNvPr>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a:off x="6097739" y="6205493"/>
            <a:ext cx="1053160" cy="581797"/>
          </a:xfrm>
          <a:prstGeom prst="rect">
            <a:avLst/>
          </a:prstGeom>
        </p:spPr>
      </p:pic>
      <p:grpSp>
        <p:nvGrpSpPr>
          <p:cNvPr id="58" name="Grupo 57">
            <a:extLst>
              <a:ext uri="{FF2B5EF4-FFF2-40B4-BE49-F238E27FC236}">
                <a16:creationId xmlns:a16="http://schemas.microsoft.com/office/drawing/2014/main" xmlns="" id="{2E37BC3B-7248-4CE8-952C-5BD886871C0E}"/>
              </a:ext>
            </a:extLst>
          </p:cNvPr>
          <p:cNvGrpSpPr/>
          <p:nvPr/>
        </p:nvGrpSpPr>
        <p:grpSpPr>
          <a:xfrm>
            <a:off x="4670258" y="6034726"/>
            <a:ext cx="1053160" cy="923330"/>
            <a:chOff x="5825160" y="5887050"/>
            <a:chExt cx="1053160" cy="923330"/>
          </a:xfrm>
        </p:grpSpPr>
        <p:pic>
          <p:nvPicPr>
            <p:cNvPr id="56" name="Imagen 55">
              <a:extLst>
                <a:ext uri="{FF2B5EF4-FFF2-40B4-BE49-F238E27FC236}">
                  <a16:creationId xmlns:a16="http://schemas.microsoft.com/office/drawing/2014/main" xmlns="" id="{6AC4760F-C17C-463C-A285-02BD9FA19BF9}"/>
                </a:ext>
              </a:extLst>
            </p:cNvPr>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flipH="1">
              <a:off x="5825160" y="6057817"/>
              <a:ext cx="1053160" cy="581797"/>
            </a:xfrm>
            <a:prstGeom prst="rect">
              <a:avLst/>
            </a:prstGeom>
          </p:spPr>
        </p:pic>
        <p:sp>
          <p:nvSpPr>
            <p:cNvPr id="57" name="Rectángulo 56">
              <a:extLst>
                <a:ext uri="{FF2B5EF4-FFF2-40B4-BE49-F238E27FC236}">
                  <a16:creationId xmlns:a16="http://schemas.microsoft.com/office/drawing/2014/main" xmlns="" id="{0B9034D2-FE31-4627-8D01-91007082C33A}"/>
                </a:ext>
              </a:extLst>
            </p:cNvPr>
            <p:cNvSpPr/>
            <p:nvPr/>
          </p:nvSpPr>
          <p:spPr>
            <a:xfrm>
              <a:off x="6211797" y="5887050"/>
              <a:ext cx="279885" cy="923330"/>
            </a:xfrm>
            <a:prstGeom prst="rect">
              <a:avLst/>
            </a:prstGeom>
            <a:noFill/>
          </p:spPr>
          <p:txBody>
            <a:bodyPr wrap="square" lIns="91440" tIns="45720" rIns="91440" bIns="45720">
              <a:spAutoFit/>
            </a:bodyPr>
            <a:lstStyle/>
            <a:p>
              <a:pPr algn="ctr"/>
              <a:r>
                <a:rPr lang="es-ES" sz="5400" b="1" cap="none" spc="0" dirty="0">
                  <a:ln w="0"/>
                  <a:solidFill>
                    <a:schemeClr val="tx1"/>
                  </a:solidFill>
                  <a:effectLst>
                    <a:outerShdw blurRad="38100" dist="19050" dir="2700000" algn="tl" rotWithShape="0">
                      <a:schemeClr val="dk1">
                        <a:alpha val="40000"/>
                      </a:schemeClr>
                    </a:outerShdw>
                  </a:effectLst>
                </a:rPr>
                <a:t>X</a:t>
              </a:r>
            </a:p>
          </p:txBody>
        </p:sp>
      </p:grpSp>
    </p:spTree>
    <p:extLst>
      <p:ext uri="{BB962C8B-B14F-4D97-AF65-F5344CB8AC3E}">
        <p14:creationId xmlns:p14="http://schemas.microsoft.com/office/powerpoint/2010/main" xmlns="" val="36710346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2D3DA393-F856-409C-989E-303E91EC9E6D}"/>
              </a:ext>
            </a:extLst>
          </p:cNvPr>
          <p:cNvGrpSpPr/>
          <p:nvPr/>
        </p:nvGrpSpPr>
        <p:grpSpPr>
          <a:xfrm>
            <a:off x="5513648" y="1"/>
            <a:ext cx="1284078" cy="2222881"/>
            <a:chOff x="5513648" y="1"/>
            <a:chExt cx="1284078" cy="2222881"/>
          </a:xfrm>
        </p:grpSpPr>
        <p:pic>
          <p:nvPicPr>
            <p:cNvPr id="5" name="Imagen 4">
              <a:extLst>
                <a:ext uri="{FF2B5EF4-FFF2-40B4-BE49-F238E27FC236}">
                  <a16:creationId xmlns:a16="http://schemas.microsoft.com/office/drawing/2014/main" xmlns="" id="{8FB5341A-3A90-4A0B-8879-FE89C67C18A2}"/>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3024864">
              <a:off x="5693364" y="1320077"/>
              <a:ext cx="805272" cy="1000338"/>
            </a:xfrm>
            <a:prstGeom prst="rect">
              <a:avLst/>
            </a:prstGeom>
          </p:spPr>
        </p:pic>
        <p:pic>
          <p:nvPicPr>
            <p:cNvPr id="35" name="Imagen 34">
              <a:extLst>
                <a:ext uri="{FF2B5EF4-FFF2-40B4-BE49-F238E27FC236}">
                  <a16:creationId xmlns:a16="http://schemas.microsoft.com/office/drawing/2014/main" xmlns="" id="{8B009286-5C7A-4F63-804B-350BBEE6BB0A}"/>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513648" y="1"/>
              <a:ext cx="1284078" cy="1631126"/>
            </a:xfrm>
            <a:prstGeom prst="rect">
              <a:avLst/>
            </a:prstGeom>
          </p:spPr>
        </p:pic>
      </p:grpSp>
      <p:sp>
        <p:nvSpPr>
          <p:cNvPr id="36" name="3 CuadroTexto">
            <a:extLst>
              <a:ext uri="{FF2B5EF4-FFF2-40B4-BE49-F238E27FC236}">
                <a16:creationId xmlns:a16="http://schemas.microsoft.com/office/drawing/2014/main" xmlns="" id="{5C94D039-A044-47BA-A430-E4518CE0BC65}"/>
              </a:ext>
            </a:extLst>
          </p:cNvPr>
          <p:cNvSpPr txBox="1"/>
          <p:nvPr/>
        </p:nvSpPr>
        <p:spPr>
          <a:xfrm>
            <a:off x="375918" y="3219763"/>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32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sz="2000" dirty="0"/>
              <a:t>BAJO RIESGO</a:t>
            </a:r>
          </a:p>
        </p:txBody>
      </p:sp>
      <p:sp>
        <p:nvSpPr>
          <p:cNvPr id="17" name="3 CuadroTexto">
            <a:extLst>
              <a:ext uri="{FF2B5EF4-FFF2-40B4-BE49-F238E27FC236}">
                <a16:creationId xmlns:a16="http://schemas.microsoft.com/office/drawing/2014/main" xmlns="" id="{36A384C3-7EC0-43C8-9FEC-8B6C6A7E50BE}"/>
              </a:ext>
            </a:extLst>
          </p:cNvPr>
          <p:cNvSpPr txBox="1"/>
          <p:nvPr/>
        </p:nvSpPr>
        <p:spPr>
          <a:xfrm>
            <a:off x="1137920" y="1998799"/>
            <a:ext cx="3291839" cy="523220"/>
          </a:xfrm>
          <a:prstGeom prst="rect">
            <a:avLst/>
          </a:prstGeom>
          <a:effectLst>
            <a:glow rad="139700">
              <a:schemeClr val="accent1">
                <a:satMod val="175000"/>
                <a:alpha val="40000"/>
              </a:schemeClr>
            </a:glow>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PROVOCADA</a:t>
            </a:r>
          </a:p>
        </p:txBody>
      </p:sp>
      <p:pic>
        <p:nvPicPr>
          <p:cNvPr id="41" name="Imagen 40">
            <a:extLst>
              <a:ext uri="{FF2B5EF4-FFF2-40B4-BE49-F238E27FC236}">
                <a16:creationId xmlns:a16="http://schemas.microsoft.com/office/drawing/2014/main" xmlns="" id="{93B45DA8-6F82-485E-8B63-C4DFAE1B6341}"/>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982574" y="5090588"/>
            <a:ext cx="391390" cy="291368"/>
          </a:xfrm>
          <a:prstGeom prst="roundRect">
            <a:avLst>
              <a:gd name="adj" fmla="val 4167"/>
            </a:avLst>
          </a:prstGeom>
          <a:solidFill>
            <a:srgbClr val="FFFFFF"/>
          </a:solidFill>
          <a:ln w="76200" cap="sq">
            <a:solidFill>
              <a:schemeClr val="bg1"/>
            </a:solidFill>
            <a:miter lim="800000"/>
          </a:ln>
          <a:effectLst>
            <a:reflection blurRad="6350" stA="52000" endA="300" endPos="35000" dir="5400000" sy="-100000" algn="bl" rotWithShape="0"/>
          </a:effectLst>
          <a:scene3d>
            <a:camera prst="orthographicFront"/>
            <a:lightRig rig="threePt" dir="t">
              <a:rot lat="0" lon="0" rev="2700000"/>
            </a:lightRig>
          </a:scene3d>
          <a:sp3d>
            <a:contourClr>
              <a:srgbClr val="C0C0C0"/>
            </a:contourClr>
          </a:sp3d>
        </p:spPr>
      </p:pic>
      <p:pic>
        <p:nvPicPr>
          <p:cNvPr id="3" name="Imagen 2">
            <a:extLst>
              <a:ext uri="{FF2B5EF4-FFF2-40B4-BE49-F238E27FC236}">
                <a16:creationId xmlns:a16="http://schemas.microsoft.com/office/drawing/2014/main" xmlns="" id="{52B7D948-DF34-4123-9304-2FA0E5F4F2CF}"/>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10464800" y="173839"/>
            <a:ext cx="1446601" cy="1706590"/>
          </a:xfrm>
          <a:prstGeom prst="rect">
            <a:avLst/>
          </a:prstGeom>
        </p:spPr>
      </p:pic>
      <p:sp>
        <p:nvSpPr>
          <p:cNvPr id="25" name="3 CuadroTexto">
            <a:extLst>
              <a:ext uri="{FF2B5EF4-FFF2-40B4-BE49-F238E27FC236}">
                <a16:creationId xmlns:a16="http://schemas.microsoft.com/office/drawing/2014/main" xmlns="" id="{4F8ECF62-BF38-4EEE-8FA4-768A30309DEF}"/>
              </a:ext>
            </a:extLst>
          </p:cNvPr>
          <p:cNvSpPr txBox="1"/>
          <p:nvPr/>
        </p:nvSpPr>
        <p:spPr>
          <a:xfrm>
            <a:off x="7717637" y="2075517"/>
            <a:ext cx="3291839" cy="523220"/>
          </a:xfrm>
          <a:prstGeom prst="rect">
            <a:avLst/>
          </a:prstGeom>
          <a:effectLst>
            <a:glow rad="139700">
              <a:schemeClr val="accent1">
                <a:satMod val="175000"/>
                <a:alpha val="40000"/>
              </a:schemeClr>
            </a:glow>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28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PROVOCADA</a:t>
            </a:r>
          </a:p>
        </p:txBody>
      </p:sp>
      <p:sp>
        <p:nvSpPr>
          <p:cNvPr id="26" name="3 CuadroTexto">
            <a:extLst>
              <a:ext uri="{FF2B5EF4-FFF2-40B4-BE49-F238E27FC236}">
                <a16:creationId xmlns:a16="http://schemas.microsoft.com/office/drawing/2014/main" xmlns="" id="{E3E42E02-85C3-40A8-81B3-22728491CA62}"/>
              </a:ext>
            </a:extLst>
          </p:cNvPr>
          <p:cNvSpPr txBox="1"/>
          <p:nvPr/>
        </p:nvSpPr>
        <p:spPr>
          <a:xfrm>
            <a:off x="3007358" y="3219763"/>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ALTO RIESGO</a:t>
            </a:r>
          </a:p>
        </p:txBody>
      </p:sp>
      <p:sp>
        <p:nvSpPr>
          <p:cNvPr id="27" name="3 CuadroTexto">
            <a:extLst>
              <a:ext uri="{FF2B5EF4-FFF2-40B4-BE49-F238E27FC236}">
                <a16:creationId xmlns:a16="http://schemas.microsoft.com/office/drawing/2014/main" xmlns="" id="{A3E151EA-BB22-46D0-9BFC-0D9201542C77}"/>
              </a:ext>
            </a:extLst>
          </p:cNvPr>
          <p:cNvSpPr txBox="1"/>
          <p:nvPr/>
        </p:nvSpPr>
        <p:spPr>
          <a:xfrm>
            <a:off x="6878320" y="3190445"/>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BAJO RIESGO</a:t>
            </a:r>
          </a:p>
        </p:txBody>
      </p:sp>
      <p:sp>
        <p:nvSpPr>
          <p:cNvPr id="28" name="3 CuadroTexto">
            <a:extLst>
              <a:ext uri="{FF2B5EF4-FFF2-40B4-BE49-F238E27FC236}">
                <a16:creationId xmlns:a16="http://schemas.microsoft.com/office/drawing/2014/main" xmlns="" id="{44B6D3DF-25CC-4A50-A1DD-DF351E56EDD8}"/>
              </a:ext>
            </a:extLst>
          </p:cNvPr>
          <p:cNvSpPr txBox="1"/>
          <p:nvPr/>
        </p:nvSpPr>
        <p:spPr>
          <a:xfrm>
            <a:off x="9337040" y="3190445"/>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ALTO RIESGO</a:t>
            </a:r>
          </a:p>
        </p:txBody>
      </p:sp>
      <p:sp>
        <p:nvSpPr>
          <p:cNvPr id="29" name="3 CuadroTexto">
            <a:extLst>
              <a:ext uri="{FF2B5EF4-FFF2-40B4-BE49-F238E27FC236}">
                <a16:creationId xmlns:a16="http://schemas.microsoft.com/office/drawing/2014/main" xmlns="" id="{7F0D6594-3E64-4ED8-A693-0D7CFCE9EC79}"/>
              </a:ext>
            </a:extLst>
          </p:cNvPr>
          <p:cNvSpPr txBox="1"/>
          <p:nvPr/>
        </p:nvSpPr>
        <p:spPr>
          <a:xfrm>
            <a:off x="375917"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AAFL BAJO RIESGO </a:t>
            </a:r>
          </a:p>
        </p:txBody>
      </p:sp>
      <p:sp>
        <p:nvSpPr>
          <p:cNvPr id="40" name="3 CuadroTexto">
            <a:extLst>
              <a:ext uri="{FF2B5EF4-FFF2-40B4-BE49-F238E27FC236}">
                <a16:creationId xmlns:a16="http://schemas.microsoft.com/office/drawing/2014/main" xmlns="" id="{E431F89B-2B18-41BA-A3D5-CB17A931215C}"/>
              </a:ext>
            </a:extLst>
          </p:cNvPr>
          <p:cNvSpPr txBox="1"/>
          <p:nvPr/>
        </p:nvSpPr>
        <p:spPr>
          <a:xfrm>
            <a:off x="3007357"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AAFL ALTO RIESGO </a:t>
            </a:r>
          </a:p>
        </p:txBody>
      </p:sp>
      <p:sp>
        <p:nvSpPr>
          <p:cNvPr id="46" name="3 CuadroTexto">
            <a:extLst>
              <a:ext uri="{FF2B5EF4-FFF2-40B4-BE49-F238E27FC236}">
                <a16:creationId xmlns:a16="http://schemas.microsoft.com/office/drawing/2014/main" xmlns="" id="{1C9CCAD6-6E4B-4B8D-BB45-EF96F169D51C}"/>
              </a:ext>
            </a:extLst>
          </p:cNvPr>
          <p:cNvSpPr txBox="1"/>
          <p:nvPr/>
        </p:nvSpPr>
        <p:spPr>
          <a:xfrm>
            <a:off x="375917"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OTROS FR </a:t>
            </a:r>
          </a:p>
        </p:txBody>
      </p:sp>
      <p:sp>
        <p:nvSpPr>
          <p:cNvPr id="47" name="3 CuadroTexto">
            <a:extLst>
              <a:ext uri="{FF2B5EF4-FFF2-40B4-BE49-F238E27FC236}">
                <a16:creationId xmlns:a16="http://schemas.microsoft.com/office/drawing/2014/main" xmlns="" id="{427BDE58-5A09-4466-A98D-664096E0AEE1}"/>
              </a:ext>
            </a:extLst>
          </p:cNvPr>
          <p:cNvSpPr txBox="1"/>
          <p:nvPr/>
        </p:nvSpPr>
        <p:spPr>
          <a:xfrm>
            <a:off x="3007357"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OTROS FR</a:t>
            </a:r>
          </a:p>
        </p:txBody>
      </p:sp>
      <p:sp>
        <p:nvSpPr>
          <p:cNvPr id="48" name="3 CuadroTexto">
            <a:extLst>
              <a:ext uri="{FF2B5EF4-FFF2-40B4-BE49-F238E27FC236}">
                <a16:creationId xmlns:a16="http://schemas.microsoft.com/office/drawing/2014/main" xmlns="" id="{166993C2-F08A-4B86-ADA8-3C68D0157CBC}"/>
              </a:ext>
            </a:extLst>
          </p:cNvPr>
          <p:cNvSpPr txBox="1"/>
          <p:nvPr/>
        </p:nvSpPr>
        <p:spPr>
          <a:xfrm>
            <a:off x="6593840"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OTROS FR </a:t>
            </a:r>
          </a:p>
        </p:txBody>
      </p:sp>
      <p:sp>
        <p:nvSpPr>
          <p:cNvPr id="49" name="3 CuadroTexto">
            <a:extLst>
              <a:ext uri="{FF2B5EF4-FFF2-40B4-BE49-F238E27FC236}">
                <a16:creationId xmlns:a16="http://schemas.microsoft.com/office/drawing/2014/main" xmlns="" id="{376593EE-3E7A-478C-99BE-40205B7F967E}"/>
              </a:ext>
            </a:extLst>
          </p:cNvPr>
          <p:cNvSpPr txBox="1"/>
          <p:nvPr/>
        </p:nvSpPr>
        <p:spPr>
          <a:xfrm>
            <a:off x="9603159"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OTROS FR</a:t>
            </a:r>
          </a:p>
        </p:txBody>
      </p:sp>
      <p:pic>
        <p:nvPicPr>
          <p:cNvPr id="9" name="Imagen 8">
            <a:extLst>
              <a:ext uri="{FF2B5EF4-FFF2-40B4-BE49-F238E27FC236}">
                <a16:creationId xmlns:a16="http://schemas.microsoft.com/office/drawing/2014/main" xmlns="" id="{8380D8B5-6726-4910-BE68-01084A231229}"/>
              </a:ext>
            </a:extLst>
          </p:cNvPr>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4460224" y="2311917"/>
            <a:ext cx="881975" cy="784430"/>
          </a:xfrm>
          <a:prstGeom prst="rect">
            <a:avLst/>
          </a:prstGeom>
        </p:spPr>
      </p:pic>
      <p:pic>
        <p:nvPicPr>
          <p:cNvPr id="11" name="Imagen 10">
            <a:extLst>
              <a:ext uri="{FF2B5EF4-FFF2-40B4-BE49-F238E27FC236}">
                <a16:creationId xmlns:a16="http://schemas.microsoft.com/office/drawing/2014/main" xmlns="" id="{DECA5A40-5224-41BA-84ED-14480D2213E1}"/>
              </a:ext>
            </a:extLst>
          </p:cNvPr>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238189" y="2379361"/>
            <a:ext cx="504764" cy="784430"/>
          </a:xfrm>
          <a:prstGeom prst="rect">
            <a:avLst/>
          </a:prstGeom>
        </p:spPr>
      </p:pic>
      <p:pic>
        <p:nvPicPr>
          <p:cNvPr id="50" name="Imagen 49">
            <a:extLst>
              <a:ext uri="{FF2B5EF4-FFF2-40B4-BE49-F238E27FC236}">
                <a16:creationId xmlns:a16="http://schemas.microsoft.com/office/drawing/2014/main" xmlns="" id="{C9689407-3F4A-46BD-BEB4-5541CA73D16A}"/>
              </a:ext>
            </a:extLst>
          </p:cNvPr>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rot="1659153">
            <a:off x="53636" y="5062632"/>
            <a:ext cx="489399" cy="332155"/>
          </a:xfrm>
          <a:prstGeom prst="rect">
            <a:avLst/>
          </a:prstGeom>
        </p:spPr>
      </p:pic>
      <p:pic>
        <p:nvPicPr>
          <p:cNvPr id="51" name="Imagen 50">
            <a:extLst>
              <a:ext uri="{FF2B5EF4-FFF2-40B4-BE49-F238E27FC236}">
                <a16:creationId xmlns:a16="http://schemas.microsoft.com/office/drawing/2014/main" xmlns="" id="{B90D9CCC-56D4-4E91-9BE9-F307F2E55218}"/>
              </a:ext>
            </a:extLst>
          </p:cNvPr>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561767" y="4929395"/>
            <a:ext cx="545381" cy="559990"/>
          </a:xfrm>
          <a:prstGeom prst="rect">
            <a:avLst/>
          </a:prstGeom>
        </p:spPr>
      </p:pic>
      <p:pic>
        <p:nvPicPr>
          <p:cNvPr id="15" name="Imagen 14">
            <a:extLst>
              <a:ext uri="{FF2B5EF4-FFF2-40B4-BE49-F238E27FC236}">
                <a16:creationId xmlns:a16="http://schemas.microsoft.com/office/drawing/2014/main" xmlns="" id="{B9028308-E503-467E-98BC-6299DE016902}"/>
              </a:ext>
            </a:extLst>
          </p:cNvPr>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7077501" y="248732"/>
            <a:ext cx="1280271" cy="1722269"/>
          </a:xfrm>
          <a:prstGeom prst="rect">
            <a:avLst/>
          </a:prstGeom>
        </p:spPr>
      </p:pic>
      <p:sp>
        <p:nvSpPr>
          <p:cNvPr id="19" name="Rectángulo 18">
            <a:extLst>
              <a:ext uri="{FF2B5EF4-FFF2-40B4-BE49-F238E27FC236}">
                <a16:creationId xmlns:a16="http://schemas.microsoft.com/office/drawing/2014/main" xmlns="" id="{B960B07B-461B-41D1-9526-C070D02D42C7}"/>
              </a:ext>
            </a:extLst>
          </p:cNvPr>
          <p:cNvSpPr/>
          <p:nvPr/>
        </p:nvSpPr>
        <p:spPr>
          <a:xfrm>
            <a:off x="7234782" y="248732"/>
            <a:ext cx="862737" cy="1569660"/>
          </a:xfrm>
          <a:prstGeom prst="rect">
            <a:avLst/>
          </a:prstGeom>
          <a:noFill/>
        </p:spPr>
        <p:txBody>
          <a:bodyPr wrap="none" lIns="91440" tIns="45720" rIns="91440" bIns="45720">
            <a:spAutoFit/>
          </a:bodyPr>
          <a:lstStyle/>
          <a:p>
            <a:pPr algn="ctr"/>
            <a:r>
              <a:rPr lang="es-ES" sz="9600" b="1" cap="none" spc="0" dirty="0">
                <a:ln w="0"/>
                <a:solidFill>
                  <a:schemeClr val="tx1"/>
                </a:solidFill>
                <a:effectLst>
                  <a:outerShdw blurRad="38100" dist="19050" dir="2700000" algn="tl" rotWithShape="0">
                    <a:schemeClr val="dk1">
                      <a:alpha val="40000"/>
                    </a:schemeClr>
                  </a:outerShdw>
                </a:effectLst>
              </a:rPr>
              <a:t>X</a:t>
            </a:r>
          </a:p>
        </p:txBody>
      </p:sp>
      <p:sp>
        <p:nvSpPr>
          <p:cNvPr id="52" name="3 CuadroTexto">
            <a:extLst>
              <a:ext uri="{FF2B5EF4-FFF2-40B4-BE49-F238E27FC236}">
                <a16:creationId xmlns:a16="http://schemas.microsoft.com/office/drawing/2014/main" xmlns="" id="{82D21D10-E9E8-41EC-8BEC-BBBBD4CF06DE}"/>
              </a:ext>
            </a:extLst>
          </p:cNvPr>
          <p:cNvSpPr txBox="1"/>
          <p:nvPr/>
        </p:nvSpPr>
        <p:spPr>
          <a:xfrm>
            <a:off x="6593840"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AAFL BAJO RIESGO </a:t>
            </a:r>
          </a:p>
        </p:txBody>
      </p:sp>
      <p:sp>
        <p:nvSpPr>
          <p:cNvPr id="53" name="3 CuadroTexto">
            <a:extLst>
              <a:ext uri="{FF2B5EF4-FFF2-40B4-BE49-F238E27FC236}">
                <a16:creationId xmlns:a16="http://schemas.microsoft.com/office/drawing/2014/main" xmlns="" id="{288AF253-7702-47E4-8974-8FB0A62EE9C7}"/>
              </a:ext>
            </a:extLst>
          </p:cNvPr>
          <p:cNvSpPr txBox="1"/>
          <p:nvPr/>
        </p:nvSpPr>
        <p:spPr>
          <a:xfrm>
            <a:off x="9603159"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AAFL ALTO RIESGO </a:t>
            </a:r>
          </a:p>
        </p:txBody>
      </p:sp>
      <p:cxnSp>
        <p:nvCxnSpPr>
          <p:cNvPr id="6" name="Conector: angular 5">
            <a:extLst>
              <a:ext uri="{FF2B5EF4-FFF2-40B4-BE49-F238E27FC236}">
                <a16:creationId xmlns:a16="http://schemas.microsoft.com/office/drawing/2014/main" xmlns="" id="{F7021EAE-9D0E-4CDA-8125-5A983D1E5B61}"/>
              </a:ext>
            </a:extLst>
          </p:cNvPr>
          <p:cNvCxnSpPr>
            <a:stCxn id="35" idx="1"/>
            <a:endCxn id="17" idx="0"/>
          </p:cNvCxnSpPr>
          <p:nvPr/>
        </p:nvCxnSpPr>
        <p:spPr>
          <a:xfrm rot="10800000" flipV="1">
            <a:off x="2783840" y="815563"/>
            <a:ext cx="2729808" cy="118323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r 12">
            <a:extLst>
              <a:ext uri="{FF2B5EF4-FFF2-40B4-BE49-F238E27FC236}">
                <a16:creationId xmlns:a16="http://schemas.microsoft.com/office/drawing/2014/main" xmlns="" id="{26869B22-0180-4ABB-A299-A63D38AF1123}"/>
              </a:ext>
            </a:extLst>
          </p:cNvPr>
          <p:cNvCxnSpPr>
            <a:stCxn id="17" idx="2"/>
            <a:endCxn id="26" idx="0"/>
          </p:cNvCxnSpPr>
          <p:nvPr/>
        </p:nvCxnSpPr>
        <p:spPr>
          <a:xfrm rot="16200000" flipH="1">
            <a:off x="3136007" y="2169851"/>
            <a:ext cx="697744" cy="1402079"/>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a:extLst>
              <a:ext uri="{FF2B5EF4-FFF2-40B4-BE49-F238E27FC236}">
                <a16:creationId xmlns:a16="http://schemas.microsoft.com/office/drawing/2014/main" xmlns="" id="{ED66CB6A-DA12-4B6B-B723-D27F910E66CD}"/>
              </a:ext>
            </a:extLst>
          </p:cNvPr>
          <p:cNvCxnSpPr>
            <a:stCxn id="17" idx="2"/>
            <a:endCxn id="36" idx="0"/>
          </p:cNvCxnSpPr>
          <p:nvPr/>
        </p:nvCxnSpPr>
        <p:spPr>
          <a:xfrm rot="5400000">
            <a:off x="1820288" y="2256211"/>
            <a:ext cx="697744" cy="1229361"/>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a:extLst>
              <a:ext uri="{FF2B5EF4-FFF2-40B4-BE49-F238E27FC236}">
                <a16:creationId xmlns:a16="http://schemas.microsoft.com/office/drawing/2014/main" xmlns="" id="{59D0839B-75A9-4889-8A5D-858D9F4FC534}"/>
              </a:ext>
            </a:extLst>
          </p:cNvPr>
          <p:cNvCxnSpPr>
            <a:stCxn id="36" idx="2"/>
            <a:endCxn id="29" idx="0"/>
          </p:cNvCxnSpPr>
          <p:nvPr/>
        </p:nvCxnSpPr>
        <p:spPr>
          <a:xfrm rot="5400000">
            <a:off x="1091374" y="4082978"/>
            <a:ext cx="926211" cy="1"/>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Conector: angular 23">
            <a:extLst>
              <a:ext uri="{FF2B5EF4-FFF2-40B4-BE49-F238E27FC236}">
                <a16:creationId xmlns:a16="http://schemas.microsoft.com/office/drawing/2014/main" xmlns="" id="{C1C135A6-ABD7-405E-A762-77550F491095}"/>
              </a:ext>
            </a:extLst>
          </p:cNvPr>
          <p:cNvCxnSpPr>
            <a:stCxn id="36" idx="2"/>
            <a:endCxn id="40" idx="0"/>
          </p:cNvCxnSpPr>
          <p:nvPr/>
        </p:nvCxnSpPr>
        <p:spPr>
          <a:xfrm rot="16200000" flipH="1">
            <a:off x="2407093" y="2767258"/>
            <a:ext cx="926211" cy="2631439"/>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Conector: angular 42">
            <a:extLst>
              <a:ext uri="{FF2B5EF4-FFF2-40B4-BE49-F238E27FC236}">
                <a16:creationId xmlns:a16="http://schemas.microsoft.com/office/drawing/2014/main" xmlns="" id="{DAC181E4-6CCB-4006-9529-D1441023286F}"/>
              </a:ext>
            </a:extLst>
          </p:cNvPr>
          <p:cNvCxnSpPr>
            <a:stCxn id="40" idx="2"/>
            <a:endCxn id="46" idx="0"/>
          </p:cNvCxnSpPr>
          <p:nvPr/>
        </p:nvCxnSpPr>
        <p:spPr>
          <a:xfrm rot="5400000">
            <a:off x="2542985" y="3896131"/>
            <a:ext cx="654426" cy="26314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8" name="Grupo 57">
            <a:extLst>
              <a:ext uri="{FF2B5EF4-FFF2-40B4-BE49-F238E27FC236}">
                <a16:creationId xmlns:a16="http://schemas.microsoft.com/office/drawing/2014/main" xmlns="" id="{2E37BC3B-7248-4CE8-952C-5BD886871C0E}"/>
              </a:ext>
            </a:extLst>
          </p:cNvPr>
          <p:cNvGrpSpPr/>
          <p:nvPr/>
        </p:nvGrpSpPr>
        <p:grpSpPr>
          <a:xfrm>
            <a:off x="2475698" y="6034726"/>
            <a:ext cx="1053160" cy="923330"/>
            <a:chOff x="5825160" y="5887050"/>
            <a:chExt cx="1053160" cy="923330"/>
          </a:xfrm>
        </p:grpSpPr>
        <p:pic>
          <p:nvPicPr>
            <p:cNvPr id="56" name="Imagen 55">
              <a:extLst>
                <a:ext uri="{FF2B5EF4-FFF2-40B4-BE49-F238E27FC236}">
                  <a16:creationId xmlns:a16="http://schemas.microsoft.com/office/drawing/2014/main" xmlns="" id="{6AC4760F-C17C-463C-A285-02BD9FA19BF9}"/>
                </a:ext>
              </a:extLst>
            </p:cNvPr>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flipH="1">
              <a:off x="5825160" y="6057817"/>
              <a:ext cx="1053160" cy="581797"/>
            </a:xfrm>
            <a:prstGeom prst="rect">
              <a:avLst/>
            </a:prstGeom>
          </p:spPr>
        </p:pic>
        <p:sp>
          <p:nvSpPr>
            <p:cNvPr id="57" name="Rectángulo 56">
              <a:extLst>
                <a:ext uri="{FF2B5EF4-FFF2-40B4-BE49-F238E27FC236}">
                  <a16:creationId xmlns:a16="http://schemas.microsoft.com/office/drawing/2014/main" xmlns="" id="{0B9034D2-FE31-4627-8D01-91007082C33A}"/>
                </a:ext>
              </a:extLst>
            </p:cNvPr>
            <p:cNvSpPr/>
            <p:nvPr/>
          </p:nvSpPr>
          <p:spPr>
            <a:xfrm>
              <a:off x="6211797" y="5887050"/>
              <a:ext cx="279885" cy="923330"/>
            </a:xfrm>
            <a:prstGeom prst="rect">
              <a:avLst/>
            </a:prstGeom>
            <a:noFill/>
          </p:spPr>
          <p:txBody>
            <a:bodyPr wrap="square" lIns="91440" tIns="45720" rIns="91440" bIns="45720">
              <a:spAutoFit/>
            </a:bodyPr>
            <a:lstStyle/>
            <a:p>
              <a:pPr algn="ctr"/>
              <a:r>
                <a:rPr lang="es-ES" sz="5400" b="1" cap="none" spc="0" dirty="0">
                  <a:ln w="0"/>
                  <a:solidFill>
                    <a:schemeClr val="tx1"/>
                  </a:solidFill>
                  <a:effectLst>
                    <a:outerShdw blurRad="38100" dist="19050" dir="2700000" algn="tl" rotWithShape="0">
                      <a:schemeClr val="dk1">
                        <a:alpha val="40000"/>
                      </a:schemeClr>
                    </a:outerShdw>
                  </a:effectLst>
                </a:rPr>
                <a:t>X</a:t>
              </a:r>
            </a:p>
          </p:txBody>
        </p:sp>
      </p:grpSp>
      <p:cxnSp>
        <p:nvCxnSpPr>
          <p:cNvPr id="68" name="Conector: angular 67">
            <a:extLst>
              <a:ext uri="{FF2B5EF4-FFF2-40B4-BE49-F238E27FC236}">
                <a16:creationId xmlns:a16="http://schemas.microsoft.com/office/drawing/2014/main" xmlns="" id="{14A0EE0F-5897-4E1E-B1F2-8999CD0C6619}"/>
              </a:ext>
            </a:extLst>
          </p:cNvPr>
          <p:cNvCxnSpPr>
            <a:stCxn id="40" idx="2"/>
            <a:endCxn id="47" idx="0"/>
          </p:cNvCxnSpPr>
          <p:nvPr/>
        </p:nvCxnSpPr>
        <p:spPr>
          <a:xfrm rot="5400000">
            <a:off x="3858705" y="5211851"/>
            <a:ext cx="654426" cy="12700"/>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2" name="Conector: angular 71">
            <a:extLst>
              <a:ext uri="{FF2B5EF4-FFF2-40B4-BE49-F238E27FC236}">
                <a16:creationId xmlns:a16="http://schemas.microsoft.com/office/drawing/2014/main" xmlns="" id="{A46B9C7B-D644-4F1C-B0B4-65DD6D0D0C28}"/>
              </a:ext>
            </a:extLst>
          </p:cNvPr>
          <p:cNvCxnSpPr>
            <a:stCxn id="29" idx="2"/>
            <a:endCxn id="46" idx="0"/>
          </p:cNvCxnSpPr>
          <p:nvPr/>
        </p:nvCxnSpPr>
        <p:spPr>
          <a:xfrm rot="5400000">
            <a:off x="1227265" y="5211851"/>
            <a:ext cx="654426"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ector: angular 73">
            <a:extLst>
              <a:ext uri="{FF2B5EF4-FFF2-40B4-BE49-F238E27FC236}">
                <a16:creationId xmlns:a16="http://schemas.microsoft.com/office/drawing/2014/main" xmlns="" id="{F852D2BB-265E-47D7-8E1C-FD6BB1C1AA5C}"/>
              </a:ext>
            </a:extLst>
          </p:cNvPr>
          <p:cNvCxnSpPr>
            <a:stCxn id="29" idx="2"/>
            <a:endCxn id="47" idx="0"/>
          </p:cNvCxnSpPr>
          <p:nvPr/>
        </p:nvCxnSpPr>
        <p:spPr>
          <a:xfrm rot="16200000" flipH="1">
            <a:off x="2542985" y="3896131"/>
            <a:ext cx="654426" cy="2631440"/>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6" name="Conector: angular 75">
            <a:extLst>
              <a:ext uri="{FF2B5EF4-FFF2-40B4-BE49-F238E27FC236}">
                <a16:creationId xmlns:a16="http://schemas.microsoft.com/office/drawing/2014/main" xmlns="" id="{0DDF8322-F7BE-448A-8B66-DB4DA4E780EF}"/>
              </a:ext>
            </a:extLst>
          </p:cNvPr>
          <p:cNvCxnSpPr>
            <a:stCxn id="46" idx="2"/>
            <a:endCxn id="56" idx="3"/>
          </p:cNvCxnSpPr>
          <p:nvPr/>
        </p:nvCxnSpPr>
        <p:spPr>
          <a:xfrm rot="16200000" flipH="1">
            <a:off x="1705701" y="5726395"/>
            <a:ext cx="618774" cy="921220"/>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8" name="Conector: angular 77">
            <a:extLst>
              <a:ext uri="{FF2B5EF4-FFF2-40B4-BE49-F238E27FC236}">
                <a16:creationId xmlns:a16="http://schemas.microsoft.com/office/drawing/2014/main" xmlns="" id="{1C458884-6DA6-4AE6-A8C4-1D162EED80FD}"/>
              </a:ext>
            </a:extLst>
          </p:cNvPr>
          <p:cNvCxnSpPr>
            <a:stCxn id="47" idx="2"/>
            <a:endCxn id="56" idx="1"/>
          </p:cNvCxnSpPr>
          <p:nvPr/>
        </p:nvCxnSpPr>
        <p:spPr>
          <a:xfrm rot="5400000">
            <a:off x="3548001" y="5858475"/>
            <a:ext cx="618774" cy="657060"/>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09180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250"/>
                                        <p:tgtEl>
                                          <p:spTgt spid="16"/>
                                        </p:tgtEl>
                                      </p:cBhvr>
                                    </p:animEffect>
                                  </p:childTnLst>
                                </p:cTn>
                              </p:par>
                              <p:par>
                                <p:cTn id="13" presetID="2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25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par>
                                <p:cTn id="21" presetID="2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right)">
                                      <p:cBhvr>
                                        <p:cTn id="28" dur="25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up)">
                                      <p:cBhvr>
                                        <p:cTn id="33" dur="250"/>
                                        <p:tgtEl>
                                          <p:spTgt spid="68"/>
                                        </p:tgtEl>
                                      </p:cBhvr>
                                    </p:animEffect>
                                  </p:childTnLst>
                                </p:cTn>
                              </p:par>
                            </p:childTnLst>
                          </p:cTn>
                        </p:par>
                        <p:par>
                          <p:cTn id="34" fill="hold">
                            <p:stCondLst>
                              <p:cond delay="250"/>
                            </p:stCondLst>
                            <p:childTnLst>
                              <p:par>
                                <p:cTn id="35" presetID="22" presetClass="entr" presetSubtype="1"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up)">
                                      <p:cBhvr>
                                        <p:cTn id="37" dur="250"/>
                                        <p:tgtEl>
                                          <p:spTgt spid="72"/>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left)">
                                      <p:cBhvr>
                                        <p:cTn id="41" dur="250"/>
                                        <p:tgtEl>
                                          <p:spTgt spid="7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wipe(left)">
                                      <p:cBhvr>
                                        <p:cTn id="46" dur="500"/>
                                        <p:tgtEl>
                                          <p:spTgt spid="76"/>
                                        </p:tgtEl>
                                      </p:cBhvr>
                                    </p:animEffect>
                                  </p:childTnLst>
                                </p:cTn>
                              </p:par>
                            </p:childTnLst>
                          </p:cTn>
                        </p:par>
                        <p:par>
                          <p:cTn id="47" fill="hold">
                            <p:stCondLst>
                              <p:cond delay="500"/>
                            </p:stCondLst>
                            <p:childTnLst>
                              <p:par>
                                <p:cTn id="48" presetID="22" presetClass="entr" presetSubtype="2" fill="hold" nodeType="after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wipe(right)">
                                      <p:cBhvr>
                                        <p:cTn id="50" dur="500"/>
                                        <p:tgtEl>
                                          <p:spTgt spid="78"/>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2D3DA393-F856-409C-989E-303E91EC9E6D}"/>
              </a:ext>
            </a:extLst>
          </p:cNvPr>
          <p:cNvGrpSpPr/>
          <p:nvPr/>
        </p:nvGrpSpPr>
        <p:grpSpPr>
          <a:xfrm>
            <a:off x="5513648" y="1"/>
            <a:ext cx="1284078" cy="2222881"/>
            <a:chOff x="5513648" y="1"/>
            <a:chExt cx="1284078" cy="2222881"/>
          </a:xfrm>
        </p:grpSpPr>
        <p:pic>
          <p:nvPicPr>
            <p:cNvPr id="5" name="Imagen 4">
              <a:extLst>
                <a:ext uri="{FF2B5EF4-FFF2-40B4-BE49-F238E27FC236}">
                  <a16:creationId xmlns:a16="http://schemas.microsoft.com/office/drawing/2014/main" xmlns="" id="{8FB5341A-3A90-4A0B-8879-FE89C67C18A2}"/>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3024864">
              <a:off x="5693364" y="1320077"/>
              <a:ext cx="805272" cy="1000338"/>
            </a:xfrm>
            <a:prstGeom prst="rect">
              <a:avLst/>
            </a:prstGeom>
          </p:spPr>
        </p:pic>
        <p:pic>
          <p:nvPicPr>
            <p:cNvPr id="35" name="Imagen 34">
              <a:extLst>
                <a:ext uri="{FF2B5EF4-FFF2-40B4-BE49-F238E27FC236}">
                  <a16:creationId xmlns:a16="http://schemas.microsoft.com/office/drawing/2014/main" xmlns="" id="{8B009286-5C7A-4F63-804B-350BBEE6BB0A}"/>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513648" y="1"/>
              <a:ext cx="1284078" cy="1631126"/>
            </a:xfrm>
            <a:prstGeom prst="rect">
              <a:avLst/>
            </a:prstGeom>
          </p:spPr>
        </p:pic>
      </p:grpSp>
      <p:sp>
        <p:nvSpPr>
          <p:cNvPr id="36" name="3 CuadroTexto">
            <a:extLst>
              <a:ext uri="{FF2B5EF4-FFF2-40B4-BE49-F238E27FC236}">
                <a16:creationId xmlns:a16="http://schemas.microsoft.com/office/drawing/2014/main" xmlns="" id="{5C94D039-A044-47BA-A430-E4518CE0BC65}"/>
              </a:ext>
            </a:extLst>
          </p:cNvPr>
          <p:cNvSpPr txBox="1"/>
          <p:nvPr/>
        </p:nvSpPr>
        <p:spPr>
          <a:xfrm>
            <a:off x="375918" y="3219763"/>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32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sz="2000" dirty="0"/>
              <a:t>BAJO RIESGO</a:t>
            </a:r>
          </a:p>
        </p:txBody>
      </p:sp>
      <p:sp>
        <p:nvSpPr>
          <p:cNvPr id="17" name="3 CuadroTexto">
            <a:extLst>
              <a:ext uri="{FF2B5EF4-FFF2-40B4-BE49-F238E27FC236}">
                <a16:creationId xmlns:a16="http://schemas.microsoft.com/office/drawing/2014/main" xmlns="" id="{36A384C3-7EC0-43C8-9FEC-8B6C6A7E50BE}"/>
              </a:ext>
            </a:extLst>
          </p:cNvPr>
          <p:cNvSpPr txBox="1"/>
          <p:nvPr/>
        </p:nvSpPr>
        <p:spPr>
          <a:xfrm>
            <a:off x="1137920" y="1998799"/>
            <a:ext cx="3291839" cy="523220"/>
          </a:xfrm>
          <a:prstGeom prst="rect">
            <a:avLst/>
          </a:prstGeom>
          <a:effectLst>
            <a:glow rad="139700">
              <a:schemeClr val="accent1">
                <a:satMod val="175000"/>
                <a:alpha val="40000"/>
              </a:schemeClr>
            </a:glow>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PROVOCADA</a:t>
            </a:r>
          </a:p>
        </p:txBody>
      </p:sp>
      <p:pic>
        <p:nvPicPr>
          <p:cNvPr id="41" name="Imagen 40">
            <a:extLst>
              <a:ext uri="{FF2B5EF4-FFF2-40B4-BE49-F238E27FC236}">
                <a16:creationId xmlns:a16="http://schemas.microsoft.com/office/drawing/2014/main" xmlns="" id="{93B45DA8-6F82-485E-8B63-C4DFAE1B6341}"/>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982574" y="5090588"/>
            <a:ext cx="391390" cy="291368"/>
          </a:xfrm>
          <a:prstGeom prst="roundRect">
            <a:avLst>
              <a:gd name="adj" fmla="val 4167"/>
            </a:avLst>
          </a:prstGeom>
          <a:solidFill>
            <a:srgbClr val="FFFFFF"/>
          </a:solidFill>
          <a:ln w="76200" cap="sq">
            <a:solidFill>
              <a:schemeClr val="bg1"/>
            </a:solidFill>
            <a:miter lim="800000"/>
          </a:ln>
          <a:effectLst>
            <a:reflection blurRad="6350" stA="52000" endA="300" endPos="35000" dir="5400000" sy="-100000" algn="bl" rotWithShape="0"/>
          </a:effectLst>
          <a:scene3d>
            <a:camera prst="orthographicFront"/>
            <a:lightRig rig="threePt" dir="t">
              <a:rot lat="0" lon="0" rev="2700000"/>
            </a:lightRig>
          </a:scene3d>
          <a:sp3d>
            <a:contourClr>
              <a:srgbClr val="C0C0C0"/>
            </a:contourClr>
          </a:sp3d>
        </p:spPr>
      </p:pic>
      <p:pic>
        <p:nvPicPr>
          <p:cNvPr id="3" name="Imagen 2">
            <a:extLst>
              <a:ext uri="{FF2B5EF4-FFF2-40B4-BE49-F238E27FC236}">
                <a16:creationId xmlns:a16="http://schemas.microsoft.com/office/drawing/2014/main" xmlns="" id="{52B7D948-DF34-4123-9304-2FA0E5F4F2CF}"/>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10464800" y="173839"/>
            <a:ext cx="1446601" cy="1706590"/>
          </a:xfrm>
          <a:prstGeom prst="rect">
            <a:avLst/>
          </a:prstGeom>
        </p:spPr>
      </p:pic>
      <p:sp>
        <p:nvSpPr>
          <p:cNvPr id="25" name="3 CuadroTexto">
            <a:extLst>
              <a:ext uri="{FF2B5EF4-FFF2-40B4-BE49-F238E27FC236}">
                <a16:creationId xmlns:a16="http://schemas.microsoft.com/office/drawing/2014/main" xmlns="" id="{4F8ECF62-BF38-4EEE-8FA4-768A30309DEF}"/>
              </a:ext>
            </a:extLst>
          </p:cNvPr>
          <p:cNvSpPr txBox="1"/>
          <p:nvPr/>
        </p:nvSpPr>
        <p:spPr>
          <a:xfrm>
            <a:off x="7717637" y="2075517"/>
            <a:ext cx="3291839" cy="523220"/>
          </a:xfrm>
          <a:prstGeom prst="rect">
            <a:avLst/>
          </a:prstGeom>
          <a:effectLst>
            <a:glow rad="139700">
              <a:schemeClr val="accent1">
                <a:satMod val="175000"/>
                <a:alpha val="40000"/>
              </a:schemeClr>
            </a:glow>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28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PROVOCADA</a:t>
            </a:r>
          </a:p>
        </p:txBody>
      </p:sp>
      <p:sp>
        <p:nvSpPr>
          <p:cNvPr id="26" name="3 CuadroTexto">
            <a:extLst>
              <a:ext uri="{FF2B5EF4-FFF2-40B4-BE49-F238E27FC236}">
                <a16:creationId xmlns:a16="http://schemas.microsoft.com/office/drawing/2014/main" xmlns="" id="{E3E42E02-85C3-40A8-81B3-22728491CA62}"/>
              </a:ext>
            </a:extLst>
          </p:cNvPr>
          <p:cNvSpPr txBox="1"/>
          <p:nvPr/>
        </p:nvSpPr>
        <p:spPr>
          <a:xfrm>
            <a:off x="3007358" y="3219763"/>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ALTO RIESGO</a:t>
            </a:r>
          </a:p>
        </p:txBody>
      </p:sp>
      <p:sp>
        <p:nvSpPr>
          <p:cNvPr id="27" name="3 CuadroTexto">
            <a:extLst>
              <a:ext uri="{FF2B5EF4-FFF2-40B4-BE49-F238E27FC236}">
                <a16:creationId xmlns:a16="http://schemas.microsoft.com/office/drawing/2014/main" xmlns="" id="{A3E151EA-BB22-46D0-9BFC-0D9201542C77}"/>
              </a:ext>
            </a:extLst>
          </p:cNvPr>
          <p:cNvSpPr txBox="1"/>
          <p:nvPr/>
        </p:nvSpPr>
        <p:spPr>
          <a:xfrm>
            <a:off x="6878320" y="3190445"/>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BAJO RIESGO</a:t>
            </a:r>
          </a:p>
        </p:txBody>
      </p:sp>
      <p:sp>
        <p:nvSpPr>
          <p:cNvPr id="28" name="3 CuadroTexto">
            <a:extLst>
              <a:ext uri="{FF2B5EF4-FFF2-40B4-BE49-F238E27FC236}">
                <a16:creationId xmlns:a16="http://schemas.microsoft.com/office/drawing/2014/main" xmlns="" id="{44B6D3DF-25CC-4A50-A1DD-DF351E56EDD8}"/>
              </a:ext>
            </a:extLst>
          </p:cNvPr>
          <p:cNvSpPr txBox="1"/>
          <p:nvPr/>
        </p:nvSpPr>
        <p:spPr>
          <a:xfrm>
            <a:off x="9337040" y="3190445"/>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ALTO RIESGO</a:t>
            </a:r>
          </a:p>
        </p:txBody>
      </p:sp>
      <p:sp>
        <p:nvSpPr>
          <p:cNvPr id="29" name="3 CuadroTexto">
            <a:extLst>
              <a:ext uri="{FF2B5EF4-FFF2-40B4-BE49-F238E27FC236}">
                <a16:creationId xmlns:a16="http://schemas.microsoft.com/office/drawing/2014/main" xmlns="" id="{7F0D6594-3E64-4ED8-A693-0D7CFCE9EC79}"/>
              </a:ext>
            </a:extLst>
          </p:cNvPr>
          <p:cNvSpPr txBox="1"/>
          <p:nvPr/>
        </p:nvSpPr>
        <p:spPr>
          <a:xfrm>
            <a:off x="375917"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AAFL BAJO RIESGO </a:t>
            </a:r>
          </a:p>
        </p:txBody>
      </p:sp>
      <p:sp>
        <p:nvSpPr>
          <p:cNvPr id="40" name="3 CuadroTexto">
            <a:extLst>
              <a:ext uri="{FF2B5EF4-FFF2-40B4-BE49-F238E27FC236}">
                <a16:creationId xmlns:a16="http://schemas.microsoft.com/office/drawing/2014/main" xmlns="" id="{E431F89B-2B18-41BA-A3D5-CB17A931215C}"/>
              </a:ext>
            </a:extLst>
          </p:cNvPr>
          <p:cNvSpPr txBox="1"/>
          <p:nvPr/>
        </p:nvSpPr>
        <p:spPr>
          <a:xfrm>
            <a:off x="3007357"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AAFL ALTO RIESGO </a:t>
            </a:r>
          </a:p>
        </p:txBody>
      </p:sp>
      <p:sp>
        <p:nvSpPr>
          <p:cNvPr id="46" name="3 CuadroTexto">
            <a:extLst>
              <a:ext uri="{FF2B5EF4-FFF2-40B4-BE49-F238E27FC236}">
                <a16:creationId xmlns:a16="http://schemas.microsoft.com/office/drawing/2014/main" xmlns="" id="{1C9CCAD6-6E4B-4B8D-BB45-EF96F169D51C}"/>
              </a:ext>
            </a:extLst>
          </p:cNvPr>
          <p:cNvSpPr txBox="1"/>
          <p:nvPr/>
        </p:nvSpPr>
        <p:spPr>
          <a:xfrm>
            <a:off x="375917"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OTROS FR </a:t>
            </a:r>
          </a:p>
        </p:txBody>
      </p:sp>
      <p:sp>
        <p:nvSpPr>
          <p:cNvPr id="47" name="3 CuadroTexto">
            <a:extLst>
              <a:ext uri="{FF2B5EF4-FFF2-40B4-BE49-F238E27FC236}">
                <a16:creationId xmlns:a16="http://schemas.microsoft.com/office/drawing/2014/main" xmlns="" id="{427BDE58-5A09-4466-A98D-664096E0AEE1}"/>
              </a:ext>
            </a:extLst>
          </p:cNvPr>
          <p:cNvSpPr txBox="1"/>
          <p:nvPr/>
        </p:nvSpPr>
        <p:spPr>
          <a:xfrm>
            <a:off x="3007357"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OTROS FR</a:t>
            </a:r>
          </a:p>
        </p:txBody>
      </p:sp>
      <p:sp>
        <p:nvSpPr>
          <p:cNvPr id="48" name="3 CuadroTexto">
            <a:extLst>
              <a:ext uri="{FF2B5EF4-FFF2-40B4-BE49-F238E27FC236}">
                <a16:creationId xmlns:a16="http://schemas.microsoft.com/office/drawing/2014/main" xmlns="" id="{166993C2-F08A-4B86-ADA8-3C68D0157CBC}"/>
              </a:ext>
            </a:extLst>
          </p:cNvPr>
          <p:cNvSpPr txBox="1"/>
          <p:nvPr/>
        </p:nvSpPr>
        <p:spPr>
          <a:xfrm>
            <a:off x="6593840"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OTROS FR </a:t>
            </a:r>
          </a:p>
        </p:txBody>
      </p:sp>
      <p:sp>
        <p:nvSpPr>
          <p:cNvPr id="49" name="3 CuadroTexto">
            <a:extLst>
              <a:ext uri="{FF2B5EF4-FFF2-40B4-BE49-F238E27FC236}">
                <a16:creationId xmlns:a16="http://schemas.microsoft.com/office/drawing/2014/main" xmlns="" id="{376593EE-3E7A-478C-99BE-40205B7F967E}"/>
              </a:ext>
            </a:extLst>
          </p:cNvPr>
          <p:cNvSpPr txBox="1"/>
          <p:nvPr/>
        </p:nvSpPr>
        <p:spPr>
          <a:xfrm>
            <a:off x="9603159"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OTROS FR</a:t>
            </a:r>
          </a:p>
        </p:txBody>
      </p:sp>
      <p:pic>
        <p:nvPicPr>
          <p:cNvPr id="9" name="Imagen 8">
            <a:extLst>
              <a:ext uri="{FF2B5EF4-FFF2-40B4-BE49-F238E27FC236}">
                <a16:creationId xmlns:a16="http://schemas.microsoft.com/office/drawing/2014/main" xmlns="" id="{8380D8B5-6726-4910-BE68-01084A231229}"/>
              </a:ext>
            </a:extLst>
          </p:cNvPr>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4460224" y="2311917"/>
            <a:ext cx="881975" cy="784430"/>
          </a:xfrm>
          <a:prstGeom prst="rect">
            <a:avLst/>
          </a:prstGeom>
        </p:spPr>
      </p:pic>
      <p:pic>
        <p:nvPicPr>
          <p:cNvPr id="11" name="Imagen 10">
            <a:extLst>
              <a:ext uri="{FF2B5EF4-FFF2-40B4-BE49-F238E27FC236}">
                <a16:creationId xmlns:a16="http://schemas.microsoft.com/office/drawing/2014/main" xmlns="" id="{DECA5A40-5224-41BA-84ED-14480D2213E1}"/>
              </a:ext>
            </a:extLst>
          </p:cNvPr>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238189" y="2379361"/>
            <a:ext cx="504764" cy="784430"/>
          </a:xfrm>
          <a:prstGeom prst="rect">
            <a:avLst/>
          </a:prstGeom>
        </p:spPr>
      </p:pic>
      <p:pic>
        <p:nvPicPr>
          <p:cNvPr id="50" name="Imagen 49">
            <a:extLst>
              <a:ext uri="{FF2B5EF4-FFF2-40B4-BE49-F238E27FC236}">
                <a16:creationId xmlns:a16="http://schemas.microsoft.com/office/drawing/2014/main" xmlns="" id="{C9689407-3F4A-46BD-BEB4-5541CA73D16A}"/>
              </a:ext>
            </a:extLst>
          </p:cNvPr>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rot="1659153">
            <a:off x="53636" y="5062632"/>
            <a:ext cx="489399" cy="332155"/>
          </a:xfrm>
          <a:prstGeom prst="rect">
            <a:avLst/>
          </a:prstGeom>
        </p:spPr>
      </p:pic>
      <p:pic>
        <p:nvPicPr>
          <p:cNvPr id="51" name="Imagen 50">
            <a:extLst>
              <a:ext uri="{FF2B5EF4-FFF2-40B4-BE49-F238E27FC236}">
                <a16:creationId xmlns:a16="http://schemas.microsoft.com/office/drawing/2014/main" xmlns="" id="{B90D9CCC-56D4-4E91-9BE9-F307F2E55218}"/>
              </a:ext>
            </a:extLst>
          </p:cNvPr>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561767" y="4929395"/>
            <a:ext cx="545381" cy="559990"/>
          </a:xfrm>
          <a:prstGeom prst="rect">
            <a:avLst/>
          </a:prstGeom>
        </p:spPr>
      </p:pic>
      <p:pic>
        <p:nvPicPr>
          <p:cNvPr id="15" name="Imagen 14">
            <a:extLst>
              <a:ext uri="{FF2B5EF4-FFF2-40B4-BE49-F238E27FC236}">
                <a16:creationId xmlns:a16="http://schemas.microsoft.com/office/drawing/2014/main" xmlns="" id="{B9028308-E503-467E-98BC-6299DE016902}"/>
              </a:ext>
            </a:extLst>
          </p:cNvPr>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7077501" y="248732"/>
            <a:ext cx="1280271" cy="1722269"/>
          </a:xfrm>
          <a:prstGeom prst="rect">
            <a:avLst/>
          </a:prstGeom>
        </p:spPr>
      </p:pic>
      <p:sp>
        <p:nvSpPr>
          <p:cNvPr id="19" name="Rectángulo 18">
            <a:extLst>
              <a:ext uri="{FF2B5EF4-FFF2-40B4-BE49-F238E27FC236}">
                <a16:creationId xmlns:a16="http://schemas.microsoft.com/office/drawing/2014/main" xmlns="" id="{B960B07B-461B-41D1-9526-C070D02D42C7}"/>
              </a:ext>
            </a:extLst>
          </p:cNvPr>
          <p:cNvSpPr/>
          <p:nvPr/>
        </p:nvSpPr>
        <p:spPr>
          <a:xfrm>
            <a:off x="7234782" y="248732"/>
            <a:ext cx="862737" cy="1569660"/>
          </a:xfrm>
          <a:prstGeom prst="rect">
            <a:avLst/>
          </a:prstGeom>
          <a:noFill/>
        </p:spPr>
        <p:txBody>
          <a:bodyPr wrap="none" lIns="91440" tIns="45720" rIns="91440" bIns="45720">
            <a:spAutoFit/>
          </a:bodyPr>
          <a:lstStyle/>
          <a:p>
            <a:pPr algn="ctr"/>
            <a:r>
              <a:rPr lang="es-ES" sz="9600" b="1" cap="none" spc="0" dirty="0">
                <a:ln w="0"/>
                <a:solidFill>
                  <a:schemeClr val="tx1"/>
                </a:solidFill>
                <a:effectLst>
                  <a:outerShdw blurRad="38100" dist="19050" dir="2700000" algn="tl" rotWithShape="0">
                    <a:schemeClr val="dk1">
                      <a:alpha val="40000"/>
                    </a:schemeClr>
                  </a:outerShdw>
                </a:effectLst>
              </a:rPr>
              <a:t>X</a:t>
            </a:r>
          </a:p>
        </p:txBody>
      </p:sp>
      <p:sp>
        <p:nvSpPr>
          <p:cNvPr id="52" name="3 CuadroTexto">
            <a:extLst>
              <a:ext uri="{FF2B5EF4-FFF2-40B4-BE49-F238E27FC236}">
                <a16:creationId xmlns:a16="http://schemas.microsoft.com/office/drawing/2014/main" xmlns="" id="{82D21D10-E9E8-41EC-8BEC-BBBBD4CF06DE}"/>
              </a:ext>
            </a:extLst>
          </p:cNvPr>
          <p:cNvSpPr txBox="1"/>
          <p:nvPr/>
        </p:nvSpPr>
        <p:spPr>
          <a:xfrm>
            <a:off x="6593840"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AAFL BAJO RIESGO </a:t>
            </a:r>
          </a:p>
        </p:txBody>
      </p:sp>
      <p:sp>
        <p:nvSpPr>
          <p:cNvPr id="53" name="3 CuadroTexto">
            <a:extLst>
              <a:ext uri="{FF2B5EF4-FFF2-40B4-BE49-F238E27FC236}">
                <a16:creationId xmlns:a16="http://schemas.microsoft.com/office/drawing/2014/main" xmlns="" id="{288AF253-7702-47E4-8974-8FB0A62EE9C7}"/>
              </a:ext>
            </a:extLst>
          </p:cNvPr>
          <p:cNvSpPr txBox="1"/>
          <p:nvPr/>
        </p:nvSpPr>
        <p:spPr>
          <a:xfrm>
            <a:off x="9603159"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AAFL ALTO RIESGO </a:t>
            </a:r>
          </a:p>
        </p:txBody>
      </p:sp>
      <p:cxnSp>
        <p:nvCxnSpPr>
          <p:cNvPr id="6" name="Conector: angular 5">
            <a:extLst>
              <a:ext uri="{FF2B5EF4-FFF2-40B4-BE49-F238E27FC236}">
                <a16:creationId xmlns:a16="http://schemas.microsoft.com/office/drawing/2014/main" xmlns="" id="{F7021EAE-9D0E-4CDA-8125-5A983D1E5B61}"/>
              </a:ext>
            </a:extLst>
          </p:cNvPr>
          <p:cNvCxnSpPr>
            <a:stCxn id="35" idx="1"/>
            <a:endCxn id="17" idx="0"/>
          </p:cNvCxnSpPr>
          <p:nvPr/>
        </p:nvCxnSpPr>
        <p:spPr>
          <a:xfrm rot="10800000" flipV="1">
            <a:off x="2783840" y="815563"/>
            <a:ext cx="2729808" cy="118323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r 12">
            <a:extLst>
              <a:ext uri="{FF2B5EF4-FFF2-40B4-BE49-F238E27FC236}">
                <a16:creationId xmlns:a16="http://schemas.microsoft.com/office/drawing/2014/main" xmlns="" id="{26869B22-0180-4ABB-A299-A63D38AF1123}"/>
              </a:ext>
            </a:extLst>
          </p:cNvPr>
          <p:cNvCxnSpPr>
            <a:stCxn id="17" idx="2"/>
            <a:endCxn id="26" idx="0"/>
          </p:cNvCxnSpPr>
          <p:nvPr/>
        </p:nvCxnSpPr>
        <p:spPr>
          <a:xfrm rot="16200000" flipH="1">
            <a:off x="3136007" y="2169851"/>
            <a:ext cx="697744" cy="1402079"/>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a:extLst>
              <a:ext uri="{FF2B5EF4-FFF2-40B4-BE49-F238E27FC236}">
                <a16:creationId xmlns:a16="http://schemas.microsoft.com/office/drawing/2014/main" xmlns="" id="{ED66CB6A-DA12-4B6B-B723-D27F910E66CD}"/>
              </a:ext>
            </a:extLst>
          </p:cNvPr>
          <p:cNvCxnSpPr>
            <a:stCxn id="17" idx="2"/>
            <a:endCxn id="36" idx="0"/>
          </p:cNvCxnSpPr>
          <p:nvPr/>
        </p:nvCxnSpPr>
        <p:spPr>
          <a:xfrm rot="5400000">
            <a:off x="1820288" y="2256211"/>
            <a:ext cx="697744" cy="1229361"/>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58" name="Grupo 57">
            <a:extLst>
              <a:ext uri="{FF2B5EF4-FFF2-40B4-BE49-F238E27FC236}">
                <a16:creationId xmlns:a16="http://schemas.microsoft.com/office/drawing/2014/main" xmlns="" id="{2E37BC3B-7248-4CE8-952C-5BD886871C0E}"/>
              </a:ext>
            </a:extLst>
          </p:cNvPr>
          <p:cNvGrpSpPr/>
          <p:nvPr/>
        </p:nvGrpSpPr>
        <p:grpSpPr>
          <a:xfrm>
            <a:off x="3659337" y="5934670"/>
            <a:ext cx="1053160" cy="923330"/>
            <a:chOff x="5825160" y="5887050"/>
            <a:chExt cx="1053160" cy="923330"/>
          </a:xfrm>
        </p:grpSpPr>
        <p:pic>
          <p:nvPicPr>
            <p:cNvPr id="56" name="Imagen 55">
              <a:extLst>
                <a:ext uri="{FF2B5EF4-FFF2-40B4-BE49-F238E27FC236}">
                  <a16:creationId xmlns:a16="http://schemas.microsoft.com/office/drawing/2014/main" xmlns="" id="{6AC4760F-C17C-463C-A285-02BD9FA19BF9}"/>
                </a:ext>
              </a:extLst>
            </p:cNvPr>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flipH="1">
              <a:off x="5825160" y="6057817"/>
              <a:ext cx="1053160" cy="581797"/>
            </a:xfrm>
            <a:prstGeom prst="rect">
              <a:avLst/>
            </a:prstGeom>
          </p:spPr>
        </p:pic>
        <p:sp>
          <p:nvSpPr>
            <p:cNvPr id="57" name="Rectángulo 56">
              <a:extLst>
                <a:ext uri="{FF2B5EF4-FFF2-40B4-BE49-F238E27FC236}">
                  <a16:creationId xmlns:a16="http://schemas.microsoft.com/office/drawing/2014/main" xmlns="" id="{0B9034D2-FE31-4627-8D01-91007082C33A}"/>
                </a:ext>
              </a:extLst>
            </p:cNvPr>
            <p:cNvSpPr/>
            <p:nvPr/>
          </p:nvSpPr>
          <p:spPr>
            <a:xfrm>
              <a:off x="6211797" y="5887050"/>
              <a:ext cx="279885" cy="923330"/>
            </a:xfrm>
            <a:prstGeom prst="rect">
              <a:avLst/>
            </a:prstGeom>
            <a:noFill/>
          </p:spPr>
          <p:txBody>
            <a:bodyPr wrap="square" lIns="91440" tIns="45720" rIns="91440" bIns="45720">
              <a:spAutoFit/>
            </a:bodyPr>
            <a:lstStyle/>
            <a:p>
              <a:pPr algn="ctr"/>
              <a:r>
                <a:rPr lang="es-ES" sz="5400" b="1" cap="none" spc="0" dirty="0">
                  <a:ln w="0"/>
                  <a:solidFill>
                    <a:schemeClr val="tx1"/>
                  </a:solidFill>
                  <a:effectLst>
                    <a:outerShdw blurRad="38100" dist="19050" dir="2700000" algn="tl" rotWithShape="0">
                      <a:schemeClr val="dk1">
                        <a:alpha val="40000"/>
                      </a:schemeClr>
                    </a:outerShdw>
                  </a:effectLst>
                </a:rPr>
                <a:t>X</a:t>
              </a:r>
            </a:p>
          </p:txBody>
        </p:sp>
      </p:grpSp>
      <p:cxnSp>
        <p:nvCxnSpPr>
          <p:cNvPr id="7" name="Conector: angular 6">
            <a:extLst>
              <a:ext uri="{FF2B5EF4-FFF2-40B4-BE49-F238E27FC236}">
                <a16:creationId xmlns:a16="http://schemas.microsoft.com/office/drawing/2014/main" xmlns="" id="{D09A353F-D2DA-4B23-8EA9-680620D499C8}"/>
              </a:ext>
            </a:extLst>
          </p:cNvPr>
          <p:cNvCxnSpPr>
            <a:stCxn id="26" idx="2"/>
            <a:endCxn id="29" idx="0"/>
          </p:cNvCxnSpPr>
          <p:nvPr/>
        </p:nvCxnSpPr>
        <p:spPr>
          <a:xfrm rot="5400000">
            <a:off x="2407094" y="2767258"/>
            <a:ext cx="926211" cy="2631441"/>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Conector: angular 9">
            <a:extLst>
              <a:ext uri="{FF2B5EF4-FFF2-40B4-BE49-F238E27FC236}">
                <a16:creationId xmlns:a16="http://schemas.microsoft.com/office/drawing/2014/main" xmlns="" id="{0E9580FC-27DF-4BF8-A24A-0D106923E978}"/>
              </a:ext>
            </a:extLst>
          </p:cNvPr>
          <p:cNvCxnSpPr>
            <a:stCxn id="29" idx="2"/>
            <a:endCxn id="47" idx="0"/>
          </p:cNvCxnSpPr>
          <p:nvPr/>
        </p:nvCxnSpPr>
        <p:spPr>
          <a:xfrm rot="16200000" flipH="1">
            <a:off x="2542985" y="3896131"/>
            <a:ext cx="654426" cy="263144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002131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xmlns="" id="{A805B41D-0C6A-4277-BD66-BBCA8A2575F6}"/>
              </a:ext>
            </a:extLst>
          </p:cNvPr>
          <p:cNvSpPr txBox="1">
            <a:spLocks/>
          </p:cNvSpPr>
          <p:nvPr/>
        </p:nvSpPr>
        <p:spPr>
          <a:xfrm>
            <a:off x="249861" y="279193"/>
            <a:ext cx="6388139" cy="78296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glow rad="101600">
                    <a:sysClr val="windowText" lastClr="000000">
                      <a:alpha val="60000"/>
                    </a:sysClr>
                  </a:glow>
                  <a:innerShdw blurRad="50900" dist="38500" dir="13500000">
                    <a:srgbClr val="000000">
                      <a:alpha val="60000"/>
                    </a:srgbClr>
                  </a:innerShdw>
                </a:effectLst>
                <a:uLnTx/>
                <a:uFillTx/>
                <a:latin typeface="Calibri"/>
                <a:ea typeface="+mn-ea"/>
                <a:cs typeface="+mn-cs"/>
              </a:rPr>
              <a:t>Síndrome Antifosfolipídico</a:t>
            </a:r>
          </a:p>
        </p:txBody>
      </p:sp>
      <p:pic>
        <p:nvPicPr>
          <p:cNvPr id="12" name="Picture 8">
            <a:extLst>
              <a:ext uri="{FF2B5EF4-FFF2-40B4-BE49-F238E27FC236}">
                <a16:creationId xmlns:a16="http://schemas.microsoft.com/office/drawing/2014/main" xmlns="" id="{C9E831D8-5950-4C8E-A2B8-10B5512F2AE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88834" y="143501"/>
            <a:ext cx="4701567" cy="2974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sp>
        <p:nvSpPr>
          <p:cNvPr id="13" name="Text Box 11">
            <a:extLst>
              <a:ext uri="{FF2B5EF4-FFF2-40B4-BE49-F238E27FC236}">
                <a16:creationId xmlns:a16="http://schemas.microsoft.com/office/drawing/2014/main" xmlns="" id="{35BCF8D3-9174-4773-ADCC-9BE550863C93}"/>
              </a:ext>
            </a:extLst>
          </p:cNvPr>
          <p:cNvSpPr txBox="1">
            <a:spLocks noChangeArrowheads="1"/>
          </p:cNvSpPr>
          <p:nvPr/>
        </p:nvSpPr>
        <p:spPr bwMode="auto">
          <a:xfrm>
            <a:off x="555511" y="3429000"/>
            <a:ext cx="8135938" cy="1006475"/>
          </a:xfrm>
          <a:prstGeom prst="rect">
            <a:avLst/>
          </a:prstGeom>
          <a:gradFill rotWithShape="1">
            <a:gsLst>
              <a:gs pos="0">
                <a:srgbClr val="FFCC66"/>
              </a:gs>
              <a:gs pos="50000">
                <a:srgbClr val="FFFFFF"/>
              </a:gs>
              <a:gs pos="100000">
                <a:srgbClr val="FFCC66"/>
              </a:gs>
            </a:gsLst>
            <a:lin ang="5400000" scaled="1"/>
          </a:gradFill>
          <a:ln w="12700">
            <a:noFill/>
            <a:miter lim="800000"/>
            <a:headEnd type="none" w="sm" len="sm"/>
            <a:tailEnd type="none" w="sm" len="sm"/>
          </a:ln>
          <a:effectLst>
            <a:prstShdw prst="shdw17" dist="17961" dir="2700000">
              <a:srgbClr val="FFCC66">
                <a:gamma/>
                <a:shade val="60000"/>
                <a:invGamma/>
              </a:srgbClr>
            </a:prstShdw>
          </a:effectLst>
        </p:spPr>
        <p:txBody>
          <a:bodyPr>
            <a:spAutoFit/>
          </a:bodyPr>
          <a:lstStyle/>
          <a:p>
            <a:pPr algn="ctr" eaLnBrk="0" hangingPunct="0">
              <a:lnSpc>
                <a:spcPct val="75000"/>
              </a:lnSpc>
              <a:spcBef>
                <a:spcPct val="10000"/>
              </a:spcBef>
              <a:defRPr/>
            </a:pPr>
            <a:r>
              <a:rPr lang="es-ES_tradnl" sz="4000" b="1" dirty="0">
                <a:solidFill>
                  <a:srgbClr val="CC3300"/>
                </a:solidFill>
                <a:effectLst>
                  <a:outerShdw blurRad="38100" dist="38100" dir="2700000" algn="tl">
                    <a:srgbClr val="000000"/>
                  </a:outerShdw>
                </a:effectLst>
                <a:latin typeface="Arial Rounded MT Bold" pitchFamily="34" charset="0"/>
              </a:rPr>
              <a:t>Anticoagulación INR &gt; 3:                  </a:t>
            </a:r>
            <a:r>
              <a:rPr lang="es-ES_tradnl" sz="4000" b="1" dirty="0">
                <a:solidFill>
                  <a:schemeClr val="folHlink"/>
                </a:solidFill>
                <a:effectLst>
                  <a:outerShdw blurRad="38100" dist="38100" dir="2700000" algn="tl">
                    <a:srgbClr val="000000"/>
                  </a:outerShdw>
                </a:effectLst>
                <a:latin typeface="Arial Rounded MT Bold" pitchFamily="34" charset="0"/>
              </a:rPr>
              <a:t>1.3% eventos anuales</a:t>
            </a:r>
            <a:endParaRPr lang="es-ES_tradnl" sz="3600" b="1" dirty="0">
              <a:solidFill>
                <a:schemeClr val="folHlink"/>
              </a:solidFill>
              <a:effectLst>
                <a:outerShdw blurRad="38100" dist="38100" dir="2700000" algn="tl">
                  <a:srgbClr val="000000"/>
                </a:outerShdw>
              </a:effectLst>
              <a:latin typeface="Arial Rounded MT Bold" pitchFamily="34" charset="0"/>
            </a:endParaRPr>
          </a:p>
        </p:txBody>
      </p:sp>
      <p:sp>
        <p:nvSpPr>
          <p:cNvPr id="14" name="Text Box 10">
            <a:extLst>
              <a:ext uri="{FF2B5EF4-FFF2-40B4-BE49-F238E27FC236}">
                <a16:creationId xmlns:a16="http://schemas.microsoft.com/office/drawing/2014/main" xmlns="" id="{966A93F0-15D6-45FA-AAFD-AE2006BEEB7B}"/>
              </a:ext>
            </a:extLst>
          </p:cNvPr>
          <p:cNvSpPr txBox="1">
            <a:spLocks noChangeArrowheads="1"/>
          </p:cNvSpPr>
          <p:nvPr/>
        </p:nvSpPr>
        <p:spPr bwMode="auto">
          <a:xfrm>
            <a:off x="555511" y="4478231"/>
            <a:ext cx="8135938" cy="1006475"/>
          </a:xfrm>
          <a:prstGeom prst="rect">
            <a:avLst/>
          </a:prstGeom>
          <a:gradFill rotWithShape="1">
            <a:gsLst>
              <a:gs pos="0">
                <a:srgbClr val="FFCC66"/>
              </a:gs>
              <a:gs pos="50000">
                <a:srgbClr val="FFFFFF"/>
              </a:gs>
              <a:gs pos="100000">
                <a:srgbClr val="FFCC66"/>
              </a:gs>
            </a:gsLst>
            <a:lin ang="5400000" scaled="1"/>
          </a:gradFill>
          <a:ln w="12700">
            <a:noFill/>
            <a:miter lim="800000"/>
            <a:headEnd type="none" w="sm" len="sm"/>
            <a:tailEnd type="none" w="sm" len="sm"/>
          </a:ln>
          <a:effectLst>
            <a:prstShdw prst="shdw17" dist="17961" dir="2700000">
              <a:srgbClr val="FFCC66">
                <a:gamma/>
                <a:shade val="60000"/>
                <a:invGamma/>
              </a:srgbClr>
            </a:prstShdw>
          </a:effectLst>
        </p:spPr>
        <p:txBody>
          <a:bodyPr>
            <a:spAutoFit/>
          </a:bodyPr>
          <a:lstStyle/>
          <a:p>
            <a:pPr algn="ctr" eaLnBrk="0" hangingPunct="0">
              <a:lnSpc>
                <a:spcPct val="75000"/>
              </a:lnSpc>
              <a:spcBef>
                <a:spcPct val="10000"/>
              </a:spcBef>
              <a:defRPr/>
            </a:pPr>
            <a:r>
              <a:rPr lang="es-ES_tradnl" sz="4000" b="1" dirty="0">
                <a:solidFill>
                  <a:srgbClr val="CC3300"/>
                </a:solidFill>
                <a:effectLst>
                  <a:outerShdw blurRad="38100" dist="38100" dir="2700000" algn="tl">
                    <a:srgbClr val="000000"/>
                  </a:outerShdw>
                </a:effectLst>
                <a:latin typeface="Arial Rounded MT Bold" pitchFamily="34" charset="0"/>
              </a:rPr>
              <a:t>Anticoagulación INR &lt; 3:                  </a:t>
            </a:r>
            <a:r>
              <a:rPr lang="es-ES_tradnl" sz="4000" b="1" dirty="0">
                <a:solidFill>
                  <a:schemeClr val="folHlink"/>
                </a:solidFill>
                <a:effectLst>
                  <a:outerShdw blurRad="38100" dist="38100" dir="2700000" algn="tl">
                    <a:srgbClr val="000000"/>
                  </a:outerShdw>
                </a:effectLst>
                <a:latin typeface="Arial Rounded MT Bold" pitchFamily="34" charset="0"/>
              </a:rPr>
              <a:t>23% eventos anuales</a:t>
            </a:r>
            <a:endParaRPr lang="es-ES_tradnl" sz="3600" b="1" dirty="0">
              <a:solidFill>
                <a:schemeClr val="folHlink"/>
              </a:solidFill>
              <a:effectLst>
                <a:outerShdw blurRad="38100" dist="38100" dir="2700000" algn="tl">
                  <a:srgbClr val="000000"/>
                </a:outerShdw>
              </a:effectLst>
              <a:latin typeface="Arial Rounded MT Bold" pitchFamily="34" charset="0"/>
            </a:endParaRPr>
          </a:p>
        </p:txBody>
      </p:sp>
      <p:sp>
        <p:nvSpPr>
          <p:cNvPr id="15" name="Text Box 10">
            <a:extLst>
              <a:ext uri="{FF2B5EF4-FFF2-40B4-BE49-F238E27FC236}">
                <a16:creationId xmlns:a16="http://schemas.microsoft.com/office/drawing/2014/main" xmlns="" id="{D8B6724B-2D7C-4F51-BFCA-16786574FA92}"/>
              </a:ext>
            </a:extLst>
          </p:cNvPr>
          <p:cNvSpPr txBox="1">
            <a:spLocks noChangeArrowheads="1"/>
          </p:cNvSpPr>
          <p:nvPr/>
        </p:nvSpPr>
        <p:spPr bwMode="auto">
          <a:xfrm>
            <a:off x="555511" y="5550953"/>
            <a:ext cx="8135938" cy="1006475"/>
          </a:xfrm>
          <a:prstGeom prst="rect">
            <a:avLst/>
          </a:prstGeom>
          <a:gradFill rotWithShape="1">
            <a:gsLst>
              <a:gs pos="0">
                <a:srgbClr val="FFCC66"/>
              </a:gs>
              <a:gs pos="50000">
                <a:srgbClr val="FFFFFF"/>
              </a:gs>
              <a:gs pos="100000">
                <a:srgbClr val="FFCC66"/>
              </a:gs>
            </a:gsLst>
            <a:lin ang="5400000" scaled="1"/>
          </a:gradFill>
          <a:ln w="12700">
            <a:noFill/>
            <a:miter lim="800000"/>
            <a:headEnd type="none" w="sm" len="sm"/>
            <a:tailEnd type="none" w="sm" len="sm"/>
          </a:ln>
          <a:effectLst>
            <a:prstShdw prst="shdw17" dist="17961" dir="2700000">
              <a:srgbClr val="FFCC66">
                <a:gamma/>
                <a:shade val="60000"/>
                <a:invGamma/>
              </a:srgbClr>
            </a:prstShdw>
          </a:effectLst>
        </p:spPr>
        <p:txBody>
          <a:bodyPr>
            <a:spAutoFit/>
          </a:bodyPr>
          <a:lstStyle/>
          <a:p>
            <a:pPr algn="ctr" eaLnBrk="0" hangingPunct="0">
              <a:lnSpc>
                <a:spcPct val="75000"/>
              </a:lnSpc>
              <a:spcBef>
                <a:spcPct val="10000"/>
              </a:spcBef>
              <a:defRPr/>
            </a:pPr>
            <a:r>
              <a:rPr lang="es-ES_tradnl" sz="4000" b="1" dirty="0">
                <a:solidFill>
                  <a:srgbClr val="CC3300"/>
                </a:solidFill>
                <a:effectLst>
                  <a:outerShdw blurRad="38100" dist="38100" dir="2700000" algn="tl">
                    <a:srgbClr val="000000"/>
                  </a:outerShdw>
                </a:effectLst>
                <a:latin typeface="Arial Rounded MT Bold" pitchFamily="34" charset="0"/>
              </a:rPr>
              <a:t>No anticoagulación                   </a:t>
            </a:r>
            <a:r>
              <a:rPr lang="es-ES_tradnl" sz="4000" b="1" dirty="0">
                <a:solidFill>
                  <a:schemeClr val="folHlink"/>
                </a:solidFill>
                <a:effectLst>
                  <a:outerShdw blurRad="38100" dist="38100" dir="2700000" algn="tl">
                    <a:srgbClr val="000000"/>
                  </a:outerShdw>
                </a:effectLst>
                <a:latin typeface="Arial Rounded MT Bold" pitchFamily="34" charset="0"/>
              </a:rPr>
              <a:t>30% eventos anuales</a:t>
            </a:r>
            <a:endParaRPr lang="es-ES_tradnl" sz="3600" b="1" dirty="0">
              <a:solidFill>
                <a:schemeClr val="folHlink"/>
              </a:solidFill>
              <a:effectLst>
                <a:outerShdw blurRad="38100" dist="38100" dir="2700000" algn="tl">
                  <a:srgbClr val="000000"/>
                </a:outerShdw>
              </a:effectLst>
              <a:latin typeface="Arial Rounded MT Bold" pitchFamily="34" charset="0"/>
            </a:endParaRPr>
          </a:p>
        </p:txBody>
      </p:sp>
      <p:pic>
        <p:nvPicPr>
          <p:cNvPr id="17" name="Imagen 16">
            <a:extLst>
              <a:ext uri="{FF2B5EF4-FFF2-40B4-BE49-F238E27FC236}">
                <a16:creationId xmlns:a16="http://schemas.microsoft.com/office/drawing/2014/main" xmlns="" id="{B8E35711-678D-4346-9F9E-1F5605AE3E7F}"/>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9093081" y="4211781"/>
            <a:ext cx="2743438" cy="1539373"/>
          </a:xfrm>
          <a:prstGeom prst="rect">
            <a:avLst/>
          </a:prstGeom>
        </p:spPr>
      </p:pic>
      <p:sp>
        <p:nvSpPr>
          <p:cNvPr id="2" name="Rectángulo 1">
            <a:extLst>
              <a:ext uri="{FF2B5EF4-FFF2-40B4-BE49-F238E27FC236}">
                <a16:creationId xmlns:a16="http://schemas.microsoft.com/office/drawing/2014/main" xmlns="" id="{62A25D35-F008-417B-9907-7A6166374A23}"/>
              </a:ext>
            </a:extLst>
          </p:cNvPr>
          <p:cNvSpPr/>
          <p:nvPr/>
        </p:nvSpPr>
        <p:spPr>
          <a:xfrm>
            <a:off x="9352957" y="5655477"/>
            <a:ext cx="2223686"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rPr>
              <a:t>INR&gt;=3</a:t>
            </a:r>
          </a:p>
        </p:txBody>
      </p:sp>
      <p:sp>
        <p:nvSpPr>
          <p:cNvPr id="9" name="1 Rectángulo">
            <a:extLst>
              <a:ext uri="{FF2B5EF4-FFF2-40B4-BE49-F238E27FC236}">
                <a16:creationId xmlns:a16="http://schemas.microsoft.com/office/drawing/2014/main" xmlns="" id="{C80C60EA-5F83-4EED-A336-5CC40BA4DB2B}"/>
              </a:ext>
            </a:extLst>
          </p:cNvPr>
          <p:cNvSpPr/>
          <p:nvPr/>
        </p:nvSpPr>
        <p:spPr>
          <a:xfrm>
            <a:off x="249862" y="1180894"/>
            <a:ext cx="6388139" cy="1200329"/>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trombosis</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Tratamiento</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aco</a:t>
            </a:r>
            <a:endPar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ustDataLst>
      <p:tags r:id="rId1"/>
    </p:custDataLst>
    <p:extLst>
      <p:ext uri="{BB962C8B-B14F-4D97-AF65-F5344CB8AC3E}">
        <p14:creationId xmlns:p14="http://schemas.microsoft.com/office/powerpoint/2010/main" xmlns="" val="16206812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strVal val="#ppt_w*0.70"/>
                                          </p:val>
                                        </p:tav>
                                        <p:tav tm="100000">
                                          <p:val>
                                            <p:strVal val="#ppt_w"/>
                                          </p:val>
                                        </p:tav>
                                      </p:tavLst>
                                    </p:anim>
                                    <p:anim calcmode="lin" valueType="num">
                                      <p:cBhvr>
                                        <p:cTn id="8" dur="250" fill="hold"/>
                                        <p:tgtEl>
                                          <p:spTgt spid="13"/>
                                        </p:tgtEl>
                                        <p:attrNameLst>
                                          <p:attrName>ppt_h</p:attrName>
                                        </p:attrNameLst>
                                      </p:cBhvr>
                                      <p:tavLst>
                                        <p:tav tm="0">
                                          <p:val>
                                            <p:strVal val="#ppt_h"/>
                                          </p:val>
                                        </p:tav>
                                        <p:tav tm="100000">
                                          <p:val>
                                            <p:strVal val="#ppt_h"/>
                                          </p:val>
                                        </p:tav>
                                      </p:tavLst>
                                    </p:anim>
                                    <p:animEffect transition="in" filter="fade">
                                      <p:cBhvr>
                                        <p:cTn id="9" dur="25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250"/>
                                        <p:tgtEl>
                                          <p:spTgt spid="13"/>
                                        </p:tgtEl>
                                      </p:cBhvr>
                                    </p:animEffect>
                                    <p:set>
                                      <p:cBhvr>
                                        <p:cTn id="14" dur="1" fill="hold">
                                          <p:stCondLst>
                                            <p:cond delay="249"/>
                                          </p:stCondLst>
                                        </p:cTn>
                                        <p:tgtEl>
                                          <p:spTgt spid="13"/>
                                        </p:tgtEl>
                                        <p:attrNameLst>
                                          <p:attrName>style.visibility</p:attrName>
                                        </p:attrNameLst>
                                      </p:cBhvr>
                                      <p:to>
                                        <p:strVal val="hidden"/>
                                      </p:to>
                                    </p:set>
                                  </p:childTnLst>
                                </p:cTn>
                              </p:par>
                              <p:par>
                                <p:cTn id="15" presetID="55"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50" fill="hold"/>
                                        <p:tgtEl>
                                          <p:spTgt spid="14"/>
                                        </p:tgtEl>
                                        <p:attrNameLst>
                                          <p:attrName>ppt_w</p:attrName>
                                        </p:attrNameLst>
                                      </p:cBhvr>
                                      <p:tavLst>
                                        <p:tav tm="0">
                                          <p:val>
                                            <p:strVal val="#ppt_w*0.70"/>
                                          </p:val>
                                        </p:tav>
                                        <p:tav tm="100000">
                                          <p:val>
                                            <p:strVal val="#ppt_w"/>
                                          </p:val>
                                        </p:tav>
                                      </p:tavLst>
                                    </p:anim>
                                    <p:anim calcmode="lin" valueType="num">
                                      <p:cBhvr>
                                        <p:cTn id="18" dur="250" fill="hold"/>
                                        <p:tgtEl>
                                          <p:spTgt spid="14"/>
                                        </p:tgtEl>
                                        <p:attrNameLst>
                                          <p:attrName>ppt_h</p:attrName>
                                        </p:attrNameLst>
                                      </p:cBhvr>
                                      <p:tavLst>
                                        <p:tav tm="0">
                                          <p:val>
                                            <p:strVal val="#ppt_h"/>
                                          </p:val>
                                        </p:tav>
                                        <p:tav tm="100000">
                                          <p:val>
                                            <p:strVal val="#ppt_h"/>
                                          </p:val>
                                        </p:tav>
                                      </p:tavLst>
                                    </p:anim>
                                    <p:animEffect transition="in" filter="fade">
                                      <p:cBhvr>
                                        <p:cTn id="19" dur="25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50"/>
                                        <p:tgtEl>
                                          <p:spTgt spid="14"/>
                                        </p:tgtEl>
                                      </p:cBhvr>
                                    </p:animEffect>
                                    <p:set>
                                      <p:cBhvr>
                                        <p:cTn id="24" dur="1" fill="hold">
                                          <p:stCondLst>
                                            <p:cond delay="249"/>
                                          </p:stCondLst>
                                        </p:cTn>
                                        <p:tgtEl>
                                          <p:spTgt spid="14"/>
                                        </p:tgtEl>
                                        <p:attrNameLst>
                                          <p:attrName>style.visibility</p:attrName>
                                        </p:attrNameLst>
                                      </p:cBhvr>
                                      <p:to>
                                        <p:strVal val="hidden"/>
                                      </p:to>
                                    </p:set>
                                  </p:childTnLst>
                                </p:cTn>
                              </p:par>
                              <p:par>
                                <p:cTn id="25" presetID="55"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250" fill="hold"/>
                                        <p:tgtEl>
                                          <p:spTgt spid="15"/>
                                        </p:tgtEl>
                                        <p:attrNameLst>
                                          <p:attrName>ppt_w</p:attrName>
                                        </p:attrNameLst>
                                      </p:cBhvr>
                                      <p:tavLst>
                                        <p:tav tm="0">
                                          <p:val>
                                            <p:strVal val="#ppt_w*0.70"/>
                                          </p:val>
                                        </p:tav>
                                        <p:tav tm="100000">
                                          <p:val>
                                            <p:strVal val="#ppt_w"/>
                                          </p:val>
                                        </p:tav>
                                      </p:tavLst>
                                    </p:anim>
                                    <p:anim calcmode="lin" valueType="num">
                                      <p:cBhvr>
                                        <p:cTn id="28" dur="250" fill="hold"/>
                                        <p:tgtEl>
                                          <p:spTgt spid="15"/>
                                        </p:tgtEl>
                                        <p:attrNameLst>
                                          <p:attrName>ppt_h</p:attrName>
                                        </p:attrNameLst>
                                      </p:cBhvr>
                                      <p:tavLst>
                                        <p:tav tm="0">
                                          <p:val>
                                            <p:strVal val="#ppt_h"/>
                                          </p:val>
                                        </p:tav>
                                        <p:tav tm="100000">
                                          <p:val>
                                            <p:strVal val="#ppt_h"/>
                                          </p:val>
                                        </p:tav>
                                      </p:tavLst>
                                    </p:anim>
                                    <p:animEffect transition="in" filter="fade">
                                      <p:cBhvr>
                                        <p:cTn id="29" dur="250"/>
                                        <p:tgtEl>
                                          <p:spTgt spid="15"/>
                                        </p:tgtEl>
                                      </p:cBhvr>
                                    </p:animEffect>
                                  </p:childTnLst>
                                </p:cTn>
                              </p:par>
                            </p:childTnLst>
                          </p:cTn>
                        </p:par>
                        <p:par>
                          <p:cTn id="30" fill="hold">
                            <p:stCondLst>
                              <p:cond delay="250"/>
                            </p:stCondLst>
                            <p:childTnLst>
                              <p:par>
                                <p:cTn id="31" presetID="1" presetClass="entr" presetSubtype="0" fill="hold" nodeType="afterEffect">
                                  <p:stCondLst>
                                    <p:cond delay="0"/>
                                  </p:stCondLst>
                                  <p:childTnLst>
                                    <p:set>
                                      <p:cBhvr>
                                        <p:cTn id="32" dur="1" fill="hold">
                                          <p:stCondLst>
                                            <p:cond delay="249"/>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2D3DA393-F856-409C-989E-303E91EC9E6D}"/>
              </a:ext>
            </a:extLst>
          </p:cNvPr>
          <p:cNvGrpSpPr/>
          <p:nvPr/>
        </p:nvGrpSpPr>
        <p:grpSpPr>
          <a:xfrm>
            <a:off x="5513648" y="1"/>
            <a:ext cx="1284078" cy="2222881"/>
            <a:chOff x="5513648" y="1"/>
            <a:chExt cx="1284078" cy="2222881"/>
          </a:xfrm>
        </p:grpSpPr>
        <p:pic>
          <p:nvPicPr>
            <p:cNvPr id="5" name="Imagen 4">
              <a:extLst>
                <a:ext uri="{FF2B5EF4-FFF2-40B4-BE49-F238E27FC236}">
                  <a16:creationId xmlns:a16="http://schemas.microsoft.com/office/drawing/2014/main" xmlns="" id="{8FB5341A-3A90-4A0B-8879-FE89C67C18A2}"/>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3024864">
              <a:off x="5693364" y="1320077"/>
              <a:ext cx="805272" cy="1000338"/>
            </a:xfrm>
            <a:prstGeom prst="rect">
              <a:avLst/>
            </a:prstGeom>
          </p:spPr>
        </p:pic>
        <p:pic>
          <p:nvPicPr>
            <p:cNvPr id="35" name="Imagen 34">
              <a:extLst>
                <a:ext uri="{FF2B5EF4-FFF2-40B4-BE49-F238E27FC236}">
                  <a16:creationId xmlns:a16="http://schemas.microsoft.com/office/drawing/2014/main" xmlns="" id="{8B009286-5C7A-4F63-804B-350BBEE6BB0A}"/>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513648" y="1"/>
              <a:ext cx="1284078" cy="1631126"/>
            </a:xfrm>
            <a:prstGeom prst="rect">
              <a:avLst/>
            </a:prstGeom>
          </p:spPr>
        </p:pic>
      </p:grpSp>
      <p:sp>
        <p:nvSpPr>
          <p:cNvPr id="36" name="3 CuadroTexto">
            <a:extLst>
              <a:ext uri="{FF2B5EF4-FFF2-40B4-BE49-F238E27FC236}">
                <a16:creationId xmlns:a16="http://schemas.microsoft.com/office/drawing/2014/main" xmlns="" id="{5C94D039-A044-47BA-A430-E4518CE0BC65}"/>
              </a:ext>
            </a:extLst>
          </p:cNvPr>
          <p:cNvSpPr txBox="1"/>
          <p:nvPr/>
        </p:nvSpPr>
        <p:spPr>
          <a:xfrm>
            <a:off x="375918" y="3219763"/>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32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sz="2000" dirty="0"/>
              <a:t>BAJO RIESGO</a:t>
            </a:r>
          </a:p>
        </p:txBody>
      </p:sp>
      <p:sp>
        <p:nvSpPr>
          <p:cNvPr id="17" name="3 CuadroTexto">
            <a:extLst>
              <a:ext uri="{FF2B5EF4-FFF2-40B4-BE49-F238E27FC236}">
                <a16:creationId xmlns:a16="http://schemas.microsoft.com/office/drawing/2014/main" xmlns="" id="{36A384C3-7EC0-43C8-9FEC-8B6C6A7E50BE}"/>
              </a:ext>
            </a:extLst>
          </p:cNvPr>
          <p:cNvSpPr txBox="1"/>
          <p:nvPr/>
        </p:nvSpPr>
        <p:spPr>
          <a:xfrm>
            <a:off x="1137920" y="1998799"/>
            <a:ext cx="3291839" cy="523220"/>
          </a:xfrm>
          <a:prstGeom prst="rect">
            <a:avLst/>
          </a:prstGeom>
          <a:effectLst>
            <a:glow rad="139700">
              <a:schemeClr val="accent1">
                <a:satMod val="175000"/>
                <a:alpha val="40000"/>
              </a:schemeClr>
            </a:glow>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PROVOCADA</a:t>
            </a:r>
          </a:p>
        </p:txBody>
      </p:sp>
      <p:pic>
        <p:nvPicPr>
          <p:cNvPr id="41" name="Imagen 40">
            <a:extLst>
              <a:ext uri="{FF2B5EF4-FFF2-40B4-BE49-F238E27FC236}">
                <a16:creationId xmlns:a16="http://schemas.microsoft.com/office/drawing/2014/main" xmlns="" id="{93B45DA8-6F82-485E-8B63-C4DFAE1B6341}"/>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982574" y="5090588"/>
            <a:ext cx="391390" cy="291368"/>
          </a:xfrm>
          <a:prstGeom prst="roundRect">
            <a:avLst>
              <a:gd name="adj" fmla="val 4167"/>
            </a:avLst>
          </a:prstGeom>
          <a:solidFill>
            <a:srgbClr val="FFFFFF"/>
          </a:solidFill>
          <a:ln w="76200" cap="sq">
            <a:solidFill>
              <a:schemeClr val="bg1"/>
            </a:solidFill>
            <a:miter lim="800000"/>
          </a:ln>
          <a:effectLst>
            <a:reflection blurRad="6350" stA="52000" endA="300" endPos="35000" dir="5400000" sy="-100000" algn="bl" rotWithShape="0"/>
          </a:effectLst>
          <a:scene3d>
            <a:camera prst="orthographicFront"/>
            <a:lightRig rig="threePt" dir="t">
              <a:rot lat="0" lon="0" rev="2700000"/>
            </a:lightRig>
          </a:scene3d>
          <a:sp3d>
            <a:contourClr>
              <a:srgbClr val="C0C0C0"/>
            </a:contourClr>
          </a:sp3d>
        </p:spPr>
      </p:pic>
      <p:pic>
        <p:nvPicPr>
          <p:cNvPr id="3" name="Imagen 2">
            <a:extLst>
              <a:ext uri="{FF2B5EF4-FFF2-40B4-BE49-F238E27FC236}">
                <a16:creationId xmlns:a16="http://schemas.microsoft.com/office/drawing/2014/main" xmlns="" id="{52B7D948-DF34-4123-9304-2FA0E5F4F2CF}"/>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10464800" y="173839"/>
            <a:ext cx="1446601" cy="1706590"/>
          </a:xfrm>
          <a:prstGeom prst="rect">
            <a:avLst/>
          </a:prstGeom>
        </p:spPr>
      </p:pic>
      <p:sp>
        <p:nvSpPr>
          <p:cNvPr id="25" name="3 CuadroTexto">
            <a:extLst>
              <a:ext uri="{FF2B5EF4-FFF2-40B4-BE49-F238E27FC236}">
                <a16:creationId xmlns:a16="http://schemas.microsoft.com/office/drawing/2014/main" xmlns="" id="{4F8ECF62-BF38-4EEE-8FA4-768A30309DEF}"/>
              </a:ext>
            </a:extLst>
          </p:cNvPr>
          <p:cNvSpPr txBox="1"/>
          <p:nvPr/>
        </p:nvSpPr>
        <p:spPr>
          <a:xfrm>
            <a:off x="7717637" y="2075517"/>
            <a:ext cx="3291839" cy="523220"/>
          </a:xfrm>
          <a:prstGeom prst="rect">
            <a:avLst/>
          </a:prstGeom>
          <a:effectLst>
            <a:glow rad="139700">
              <a:schemeClr val="accent1">
                <a:satMod val="175000"/>
                <a:alpha val="40000"/>
              </a:schemeClr>
            </a:glow>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28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PROVOCADA</a:t>
            </a:r>
          </a:p>
        </p:txBody>
      </p:sp>
      <p:sp>
        <p:nvSpPr>
          <p:cNvPr id="26" name="3 CuadroTexto">
            <a:extLst>
              <a:ext uri="{FF2B5EF4-FFF2-40B4-BE49-F238E27FC236}">
                <a16:creationId xmlns:a16="http://schemas.microsoft.com/office/drawing/2014/main" xmlns="" id="{E3E42E02-85C3-40A8-81B3-22728491CA62}"/>
              </a:ext>
            </a:extLst>
          </p:cNvPr>
          <p:cNvSpPr txBox="1"/>
          <p:nvPr/>
        </p:nvSpPr>
        <p:spPr>
          <a:xfrm>
            <a:off x="3007358" y="3219763"/>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ALTO RIESGO</a:t>
            </a:r>
          </a:p>
        </p:txBody>
      </p:sp>
      <p:sp>
        <p:nvSpPr>
          <p:cNvPr id="27" name="3 CuadroTexto">
            <a:extLst>
              <a:ext uri="{FF2B5EF4-FFF2-40B4-BE49-F238E27FC236}">
                <a16:creationId xmlns:a16="http://schemas.microsoft.com/office/drawing/2014/main" xmlns="" id="{A3E151EA-BB22-46D0-9BFC-0D9201542C77}"/>
              </a:ext>
            </a:extLst>
          </p:cNvPr>
          <p:cNvSpPr txBox="1"/>
          <p:nvPr/>
        </p:nvSpPr>
        <p:spPr>
          <a:xfrm>
            <a:off x="6878320" y="3190445"/>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BAJO RIESGO</a:t>
            </a:r>
          </a:p>
        </p:txBody>
      </p:sp>
      <p:sp>
        <p:nvSpPr>
          <p:cNvPr id="28" name="3 CuadroTexto">
            <a:extLst>
              <a:ext uri="{FF2B5EF4-FFF2-40B4-BE49-F238E27FC236}">
                <a16:creationId xmlns:a16="http://schemas.microsoft.com/office/drawing/2014/main" xmlns="" id="{44B6D3DF-25CC-4A50-A1DD-DF351E56EDD8}"/>
              </a:ext>
            </a:extLst>
          </p:cNvPr>
          <p:cNvSpPr txBox="1"/>
          <p:nvPr/>
        </p:nvSpPr>
        <p:spPr>
          <a:xfrm>
            <a:off x="9337040" y="3190445"/>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ALTO RIESGO</a:t>
            </a:r>
          </a:p>
        </p:txBody>
      </p:sp>
      <p:sp>
        <p:nvSpPr>
          <p:cNvPr id="29" name="3 CuadroTexto">
            <a:extLst>
              <a:ext uri="{FF2B5EF4-FFF2-40B4-BE49-F238E27FC236}">
                <a16:creationId xmlns:a16="http://schemas.microsoft.com/office/drawing/2014/main" xmlns="" id="{7F0D6594-3E64-4ED8-A693-0D7CFCE9EC79}"/>
              </a:ext>
            </a:extLst>
          </p:cNvPr>
          <p:cNvSpPr txBox="1"/>
          <p:nvPr/>
        </p:nvSpPr>
        <p:spPr>
          <a:xfrm>
            <a:off x="375917"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AAFL BAJO RIESGO </a:t>
            </a:r>
          </a:p>
        </p:txBody>
      </p:sp>
      <p:sp>
        <p:nvSpPr>
          <p:cNvPr id="40" name="3 CuadroTexto">
            <a:extLst>
              <a:ext uri="{FF2B5EF4-FFF2-40B4-BE49-F238E27FC236}">
                <a16:creationId xmlns:a16="http://schemas.microsoft.com/office/drawing/2014/main" xmlns="" id="{E431F89B-2B18-41BA-A3D5-CB17A931215C}"/>
              </a:ext>
            </a:extLst>
          </p:cNvPr>
          <p:cNvSpPr txBox="1"/>
          <p:nvPr/>
        </p:nvSpPr>
        <p:spPr>
          <a:xfrm>
            <a:off x="3007357"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AAFL ALTO RIESGO </a:t>
            </a:r>
          </a:p>
        </p:txBody>
      </p:sp>
      <p:sp>
        <p:nvSpPr>
          <p:cNvPr id="46" name="3 CuadroTexto">
            <a:extLst>
              <a:ext uri="{FF2B5EF4-FFF2-40B4-BE49-F238E27FC236}">
                <a16:creationId xmlns:a16="http://schemas.microsoft.com/office/drawing/2014/main" xmlns="" id="{1C9CCAD6-6E4B-4B8D-BB45-EF96F169D51C}"/>
              </a:ext>
            </a:extLst>
          </p:cNvPr>
          <p:cNvSpPr txBox="1"/>
          <p:nvPr/>
        </p:nvSpPr>
        <p:spPr>
          <a:xfrm>
            <a:off x="375917"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OTROS FR </a:t>
            </a:r>
          </a:p>
        </p:txBody>
      </p:sp>
      <p:sp>
        <p:nvSpPr>
          <p:cNvPr id="47" name="3 CuadroTexto">
            <a:extLst>
              <a:ext uri="{FF2B5EF4-FFF2-40B4-BE49-F238E27FC236}">
                <a16:creationId xmlns:a16="http://schemas.microsoft.com/office/drawing/2014/main" xmlns="" id="{427BDE58-5A09-4466-A98D-664096E0AEE1}"/>
              </a:ext>
            </a:extLst>
          </p:cNvPr>
          <p:cNvSpPr txBox="1"/>
          <p:nvPr/>
        </p:nvSpPr>
        <p:spPr>
          <a:xfrm>
            <a:off x="3007357"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OTROS FR</a:t>
            </a:r>
          </a:p>
        </p:txBody>
      </p:sp>
      <p:sp>
        <p:nvSpPr>
          <p:cNvPr id="48" name="3 CuadroTexto">
            <a:extLst>
              <a:ext uri="{FF2B5EF4-FFF2-40B4-BE49-F238E27FC236}">
                <a16:creationId xmlns:a16="http://schemas.microsoft.com/office/drawing/2014/main" xmlns="" id="{166993C2-F08A-4B86-ADA8-3C68D0157CBC}"/>
              </a:ext>
            </a:extLst>
          </p:cNvPr>
          <p:cNvSpPr txBox="1"/>
          <p:nvPr/>
        </p:nvSpPr>
        <p:spPr>
          <a:xfrm>
            <a:off x="6593840"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OTROS FR </a:t>
            </a:r>
          </a:p>
        </p:txBody>
      </p:sp>
      <p:sp>
        <p:nvSpPr>
          <p:cNvPr id="49" name="3 CuadroTexto">
            <a:extLst>
              <a:ext uri="{FF2B5EF4-FFF2-40B4-BE49-F238E27FC236}">
                <a16:creationId xmlns:a16="http://schemas.microsoft.com/office/drawing/2014/main" xmlns="" id="{376593EE-3E7A-478C-99BE-40205B7F967E}"/>
              </a:ext>
            </a:extLst>
          </p:cNvPr>
          <p:cNvSpPr txBox="1"/>
          <p:nvPr/>
        </p:nvSpPr>
        <p:spPr>
          <a:xfrm>
            <a:off x="9603159"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OTROS FR</a:t>
            </a:r>
          </a:p>
        </p:txBody>
      </p:sp>
      <p:pic>
        <p:nvPicPr>
          <p:cNvPr id="9" name="Imagen 8">
            <a:extLst>
              <a:ext uri="{FF2B5EF4-FFF2-40B4-BE49-F238E27FC236}">
                <a16:creationId xmlns:a16="http://schemas.microsoft.com/office/drawing/2014/main" xmlns="" id="{8380D8B5-6726-4910-BE68-01084A231229}"/>
              </a:ext>
            </a:extLst>
          </p:cNvPr>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4460224" y="2311917"/>
            <a:ext cx="881975" cy="784430"/>
          </a:xfrm>
          <a:prstGeom prst="rect">
            <a:avLst/>
          </a:prstGeom>
        </p:spPr>
      </p:pic>
      <p:pic>
        <p:nvPicPr>
          <p:cNvPr id="11" name="Imagen 10">
            <a:extLst>
              <a:ext uri="{FF2B5EF4-FFF2-40B4-BE49-F238E27FC236}">
                <a16:creationId xmlns:a16="http://schemas.microsoft.com/office/drawing/2014/main" xmlns="" id="{DECA5A40-5224-41BA-84ED-14480D2213E1}"/>
              </a:ext>
            </a:extLst>
          </p:cNvPr>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238189" y="2379361"/>
            <a:ext cx="504764" cy="784430"/>
          </a:xfrm>
          <a:prstGeom prst="rect">
            <a:avLst/>
          </a:prstGeom>
        </p:spPr>
      </p:pic>
      <p:pic>
        <p:nvPicPr>
          <p:cNvPr id="50" name="Imagen 49">
            <a:extLst>
              <a:ext uri="{FF2B5EF4-FFF2-40B4-BE49-F238E27FC236}">
                <a16:creationId xmlns:a16="http://schemas.microsoft.com/office/drawing/2014/main" xmlns="" id="{C9689407-3F4A-46BD-BEB4-5541CA73D16A}"/>
              </a:ext>
            </a:extLst>
          </p:cNvPr>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rot="1659153">
            <a:off x="53636" y="5062632"/>
            <a:ext cx="489399" cy="332155"/>
          </a:xfrm>
          <a:prstGeom prst="rect">
            <a:avLst/>
          </a:prstGeom>
        </p:spPr>
      </p:pic>
      <p:pic>
        <p:nvPicPr>
          <p:cNvPr id="51" name="Imagen 50">
            <a:extLst>
              <a:ext uri="{FF2B5EF4-FFF2-40B4-BE49-F238E27FC236}">
                <a16:creationId xmlns:a16="http://schemas.microsoft.com/office/drawing/2014/main" xmlns="" id="{B90D9CCC-56D4-4E91-9BE9-F307F2E55218}"/>
              </a:ext>
            </a:extLst>
          </p:cNvPr>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561767" y="4929395"/>
            <a:ext cx="545381" cy="559990"/>
          </a:xfrm>
          <a:prstGeom prst="rect">
            <a:avLst/>
          </a:prstGeom>
        </p:spPr>
      </p:pic>
      <p:pic>
        <p:nvPicPr>
          <p:cNvPr id="15" name="Imagen 14">
            <a:extLst>
              <a:ext uri="{FF2B5EF4-FFF2-40B4-BE49-F238E27FC236}">
                <a16:creationId xmlns:a16="http://schemas.microsoft.com/office/drawing/2014/main" xmlns="" id="{B9028308-E503-467E-98BC-6299DE016902}"/>
              </a:ext>
            </a:extLst>
          </p:cNvPr>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7077501" y="248732"/>
            <a:ext cx="1280271" cy="1722269"/>
          </a:xfrm>
          <a:prstGeom prst="rect">
            <a:avLst/>
          </a:prstGeom>
        </p:spPr>
      </p:pic>
      <p:sp>
        <p:nvSpPr>
          <p:cNvPr id="19" name="Rectángulo 18">
            <a:extLst>
              <a:ext uri="{FF2B5EF4-FFF2-40B4-BE49-F238E27FC236}">
                <a16:creationId xmlns:a16="http://schemas.microsoft.com/office/drawing/2014/main" xmlns="" id="{B960B07B-461B-41D1-9526-C070D02D42C7}"/>
              </a:ext>
            </a:extLst>
          </p:cNvPr>
          <p:cNvSpPr/>
          <p:nvPr/>
        </p:nvSpPr>
        <p:spPr>
          <a:xfrm>
            <a:off x="7234782" y="248732"/>
            <a:ext cx="862737" cy="1569660"/>
          </a:xfrm>
          <a:prstGeom prst="rect">
            <a:avLst/>
          </a:prstGeom>
          <a:noFill/>
        </p:spPr>
        <p:txBody>
          <a:bodyPr wrap="none" lIns="91440" tIns="45720" rIns="91440" bIns="45720">
            <a:spAutoFit/>
          </a:bodyPr>
          <a:lstStyle/>
          <a:p>
            <a:pPr algn="ctr"/>
            <a:r>
              <a:rPr lang="es-ES" sz="9600" b="1" cap="none" spc="0" dirty="0">
                <a:ln w="0"/>
                <a:solidFill>
                  <a:schemeClr val="tx1"/>
                </a:solidFill>
                <a:effectLst>
                  <a:outerShdw blurRad="38100" dist="19050" dir="2700000" algn="tl" rotWithShape="0">
                    <a:schemeClr val="dk1">
                      <a:alpha val="40000"/>
                    </a:schemeClr>
                  </a:outerShdw>
                </a:effectLst>
              </a:rPr>
              <a:t>X</a:t>
            </a:r>
          </a:p>
        </p:txBody>
      </p:sp>
      <p:sp>
        <p:nvSpPr>
          <p:cNvPr id="52" name="3 CuadroTexto">
            <a:extLst>
              <a:ext uri="{FF2B5EF4-FFF2-40B4-BE49-F238E27FC236}">
                <a16:creationId xmlns:a16="http://schemas.microsoft.com/office/drawing/2014/main" xmlns="" id="{82D21D10-E9E8-41EC-8BEC-BBBBD4CF06DE}"/>
              </a:ext>
            </a:extLst>
          </p:cNvPr>
          <p:cNvSpPr txBox="1"/>
          <p:nvPr/>
        </p:nvSpPr>
        <p:spPr>
          <a:xfrm>
            <a:off x="6593840"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AAFL BAJO RIESGO </a:t>
            </a:r>
          </a:p>
        </p:txBody>
      </p:sp>
      <p:sp>
        <p:nvSpPr>
          <p:cNvPr id="53" name="3 CuadroTexto">
            <a:extLst>
              <a:ext uri="{FF2B5EF4-FFF2-40B4-BE49-F238E27FC236}">
                <a16:creationId xmlns:a16="http://schemas.microsoft.com/office/drawing/2014/main" xmlns="" id="{288AF253-7702-47E4-8974-8FB0A62EE9C7}"/>
              </a:ext>
            </a:extLst>
          </p:cNvPr>
          <p:cNvSpPr txBox="1"/>
          <p:nvPr/>
        </p:nvSpPr>
        <p:spPr>
          <a:xfrm>
            <a:off x="9603159"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AAFL ALTO RIESGO </a:t>
            </a:r>
          </a:p>
        </p:txBody>
      </p:sp>
      <p:cxnSp>
        <p:nvCxnSpPr>
          <p:cNvPr id="6" name="Conector: angular 5">
            <a:extLst>
              <a:ext uri="{FF2B5EF4-FFF2-40B4-BE49-F238E27FC236}">
                <a16:creationId xmlns:a16="http://schemas.microsoft.com/office/drawing/2014/main" xmlns="" id="{F7021EAE-9D0E-4CDA-8125-5A983D1E5B61}"/>
              </a:ext>
            </a:extLst>
          </p:cNvPr>
          <p:cNvCxnSpPr>
            <a:stCxn id="35" idx="1"/>
            <a:endCxn id="17" idx="0"/>
          </p:cNvCxnSpPr>
          <p:nvPr/>
        </p:nvCxnSpPr>
        <p:spPr>
          <a:xfrm rot="10800000" flipV="1">
            <a:off x="2783840" y="815563"/>
            <a:ext cx="2729808" cy="118323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r 12">
            <a:extLst>
              <a:ext uri="{FF2B5EF4-FFF2-40B4-BE49-F238E27FC236}">
                <a16:creationId xmlns:a16="http://schemas.microsoft.com/office/drawing/2014/main" xmlns="" id="{26869B22-0180-4ABB-A299-A63D38AF1123}"/>
              </a:ext>
            </a:extLst>
          </p:cNvPr>
          <p:cNvCxnSpPr>
            <a:stCxn id="17" idx="2"/>
            <a:endCxn id="26" idx="0"/>
          </p:cNvCxnSpPr>
          <p:nvPr/>
        </p:nvCxnSpPr>
        <p:spPr>
          <a:xfrm rot="16200000" flipH="1">
            <a:off x="3136007" y="2169851"/>
            <a:ext cx="697744" cy="1402079"/>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a:extLst>
              <a:ext uri="{FF2B5EF4-FFF2-40B4-BE49-F238E27FC236}">
                <a16:creationId xmlns:a16="http://schemas.microsoft.com/office/drawing/2014/main" xmlns="" id="{ED66CB6A-DA12-4B6B-B723-D27F910E66CD}"/>
              </a:ext>
            </a:extLst>
          </p:cNvPr>
          <p:cNvCxnSpPr>
            <a:stCxn id="17" idx="2"/>
            <a:endCxn id="36" idx="0"/>
          </p:cNvCxnSpPr>
          <p:nvPr/>
        </p:nvCxnSpPr>
        <p:spPr>
          <a:xfrm rot="5400000">
            <a:off x="1820288" y="2256211"/>
            <a:ext cx="697744" cy="1229361"/>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58" name="Grupo 57">
            <a:extLst>
              <a:ext uri="{FF2B5EF4-FFF2-40B4-BE49-F238E27FC236}">
                <a16:creationId xmlns:a16="http://schemas.microsoft.com/office/drawing/2014/main" xmlns="" id="{2E37BC3B-7248-4CE8-952C-5BD886871C0E}"/>
              </a:ext>
            </a:extLst>
          </p:cNvPr>
          <p:cNvGrpSpPr/>
          <p:nvPr/>
        </p:nvGrpSpPr>
        <p:grpSpPr>
          <a:xfrm>
            <a:off x="3659338" y="5877618"/>
            <a:ext cx="1053160" cy="923330"/>
            <a:chOff x="5825160" y="5887050"/>
            <a:chExt cx="1053160" cy="923330"/>
          </a:xfrm>
        </p:grpSpPr>
        <p:pic>
          <p:nvPicPr>
            <p:cNvPr id="56" name="Imagen 55">
              <a:extLst>
                <a:ext uri="{FF2B5EF4-FFF2-40B4-BE49-F238E27FC236}">
                  <a16:creationId xmlns:a16="http://schemas.microsoft.com/office/drawing/2014/main" xmlns="" id="{6AC4760F-C17C-463C-A285-02BD9FA19BF9}"/>
                </a:ext>
              </a:extLst>
            </p:cNvPr>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flipH="1">
              <a:off x="5825160" y="6057817"/>
              <a:ext cx="1053160" cy="581797"/>
            </a:xfrm>
            <a:prstGeom prst="rect">
              <a:avLst/>
            </a:prstGeom>
          </p:spPr>
        </p:pic>
        <p:sp>
          <p:nvSpPr>
            <p:cNvPr id="57" name="Rectángulo 56">
              <a:extLst>
                <a:ext uri="{FF2B5EF4-FFF2-40B4-BE49-F238E27FC236}">
                  <a16:creationId xmlns:a16="http://schemas.microsoft.com/office/drawing/2014/main" xmlns="" id="{0B9034D2-FE31-4627-8D01-91007082C33A}"/>
                </a:ext>
              </a:extLst>
            </p:cNvPr>
            <p:cNvSpPr/>
            <p:nvPr/>
          </p:nvSpPr>
          <p:spPr>
            <a:xfrm>
              <a:off x="6211797" y="5887050"/>
              <a:ext cx="279885" cy="923330"/>
            </a:xfrm>
            <a:prstGeom prst="rect">
              <a:avLst/>
            </a:prstGeom>
            <a:noFill/>
          </p:spPr>
          <p:txBody>
            <a:bodyPr wrap="square" lIns="91440" tIns="45720" rIns="91440" bIns="45720">
              <a:spAutoFit/>
            </a:bodyPr>
            <a:lstStyle/>
            <a:p>
              <a:pPr algn="ctr"/>
              <a:r>
                <a:rPr lang="es-ES" sz="5400" b="1" cap="none" spc="0" dirty="0">
                  <a:ln w="0"/>
                  <a:solidFill>
                    <a:schemeClr val="tx1"/>
                  </a:solidFill>
                  <a:effectLst>
                    <a:outerShdw blurRad="38100" dist="19050" dir="2700000" algn="tl" rotWithShape="0">
                      <a:schemeClr val="dk1">
                        <a:alpha val="40000"/>
                      </a:schemeClr>
                    </a:outerShdw>
                  </a:effectLst>
                </a:rPr>
                <a:t>X</a:t>
              </a:r>
            </a:p>
          </p:txBody>
        </p:sp>
      </p:grpSp>
      <p:cxnSp>
        <p:nvCxnSpPr>
          <p:cNvPr id="7" name="Conector: angular 6">
            <a:extLst>
              <a:ext uri="{FF2B5EF4-FFF2-40B4-BE49-F238E27FC236}">
                <a16:creationId xmlns:a16="http://schemas.microsoft.com/office/drawing/2014/main" xmlns="" id="{D09A353F-D2DA-4B23-8EA9-680620D499C8}"/>
              </a:ext>
            </a:extLst>
          </p:cNvPr>
          <p:cNvCxnSpPr>
            <a:stCxn id="26" idx="2"/>
            <a:endCxn id="29" idx="0"/>
          </p:cNvCxnSpPr>
          <p:nvPr/>
        </p:nvCxnSpPr>
        <p:spPr>
          <a:xfrm rot="5400000">
            <a:off x="2407094" y="2767258"/>
            <a:ext cx="926211" cy="2631441"/>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Conector: angular 9">
            <a:extLst>
              <a:ext uri="{FF2B5EF4-FFF2-40B4-BE49-F238E27FC236}">
                <a16:creationId xmlns:a16="http://schemas.microsoft.com/office/drawing/2014/main" xmlns="" id="{0E9580FC-27DF-4BF8-A24A-0D106923E978}"/>
              </a:ext>
            </a:extLst>
          </p:cNvPr>
          <p:cNvCxnSpPr>
            <a:stCxn id="29" idx="2"/>
            <a:endCxn id="47" idx="0"/>
          </p:cNvCxnSpPr>
          <p:nvPr/>
        </p:nvCxnSpPr>
        <p:spPr>
          <a:xfrm rot="16200000" flipH="1">
            <a:off x="2542985" y="3896131"/>
            <a:ext cx="654426" cy="263144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xmlns="" id="{FA7CD19F-9FD9-4573-984C-8A88DDBAD09D}"/>
              </a:ext>
            </a:extLst>
          </p:cNvPr>
          <p:cNvCxnSpPr>
            <a:stCxn id="29" idx="2"/>
            <a:endCxn id="46" idx="0"/>
          </p:cNvCxnSpPr>
          <p:nvPr/>
        </p:nvCxnSpPr>
        <p:spPr>
          <a:xfrm>
            <a:off x="1554478" y="4884638"/>
            <a:ext cx="0" cy="6544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37" name="Grupo 36">
            <a:extLst>
              <a:ext uri="{FF2B5EF4-FFF2-40B4-BE49-F238E27FC236}">
                <a16:creationId xmlns:a16="http://schemas.microsoft.com/office/drawing/2014/main" xmlns="" id="{A4E548A0-6C3C-4397-B2DF-9470268123B0}"/>
              </a:ext>
            </a:extLst>
          </p:cNvPr>
          <p:cNvGrpSpPr/>
          <p:nvPr/>
        </p:nvGrpSpPr>
        <p:grpSpPr>
          <a:xfrm>
            <a:off x="320804" y="5964593"/>
            <a:ext cx="1053160" cy="923330"/>
            <a:chOff x="5825160" y="5887050"/>
            <a:chExt cx="1053160" cy="923330"/>
          </a:xfrm>
        </p:grpSpPr>
        <p:pic>
          <p:nvPicPr>
            <p:cNvPr id="38" name="Imagen 37">
              <a:extLst>
                <a:ext uri="{FF2B5EF4-FFF2-40B4-BE49-F238E27FC236}">
                  <a16:creationId xmlns:a16="http://schemas.microsoft.com/office/drawing/2014/main" xmlns="" id="{883DDC0F-B285-40EF-9C31-63A883E352DB}"/>
                </a:ext>
              </a:extLst>
            </p:cNvPr>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flipH="1">
              <a:off x="5825160" y="6057817"/>
              <a:ext cx="1053160" cy="581797"/>
            </a:xfrm>
            <a:prstGeom prst="rect">
              <a:avLst/>
            </a:prstGeom>
          </p:spPr>
        </p:pic>
        <p:sp>
          <p:nvSpPr>
            <p:cNvPr id="39" name="Rectángulo 38">
              <a:extLst>
                <a:ext uri="{FF2B5EF4-FFF2-40B4-BE49-F238E27FC236}">
                  <a16:creationId xmlns:a16="http://schemas.microsoft.com/office/drawing/2014/main" xmlns="" id="{2869442F-0DD9-48EB-996D-6806AC365FAC}"/>
                </a:ext>
              </a:extLst>
            </p:cNvPr>
            <p:cNvSpPr/>
            <p:nvPr/>
          </p:nvSpPr>
          <p:spPr>
            <a:xfrm>
              <a:off x="6211797" y="5887050"/>
              <a:ext cx="279885" cy="923330"/>
            </a:xfrm>
            <a:prstGeom prst="rect">
              <a:avLst/>
            </a:prstGeom>
            <a:noFill/>
          </p:spPr>
          <p:txBody>
            <a:bodyPr wrap="square" lIns="91440" tIns="45720" rIns="91440" bIns="45720">
              <a:spAutoFit/>
            </a:bodyPr>
            <a:lstStyle/>
            <a:p>
              <a:pPr algn="ctr"/>
              <a:r>
                <a:rPr lang="es-ES" sz="5400" b="1" cap="none" spc="0" dirty="0">
                  <a:ln w="0"/>
                  <a:solidFill>
                    <a:schemeClr val="tx1"/>
                  </a:solidFill>
                  <a:effectLst>
                    <a:outerShdw blurRad="38100" dist="19050" dir="2700000" algn="tl" rotWithShape="0">
                      <a:schemeClr val="dk1">
                        <a:alpha val="40000"/>
                      </a:schemeClr>
                    </a:outerShdw>
                  </a:effectLst>
                </a:rPr>
                <a:t>X</a:t>
              </a:r>
            </a:p>
          </p:txBody>
        </p:sp>
      </p:grpSp>
      <p:pic>
        <p:nvPicPr>
          <p:cNvPr id="42" name="Imagen 41">
            <a:extLst>
              <a:ext uri="{FF2B5EF4-FFF2-40B4-BE49-F238E27FC236}">
                <a16:creationId xmlns:a16="http://schemas.microsoft.com/office/drawing/2014/main" xmlns="" id="{75C7A68A-96DE-4BB0-BF93-73AA202F5C08}"/>
              </a:ext>
            </a:extLst>
          </p:cNvPr>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a:off x="1270172" y="6135360"/>
            <a:ext cx="1053160" cy="581797"/>
          </a:xfrm>
          <a:prstGeom prst="rect">
            <a:avLst/>
          </a:prstGeom>
        </p:spPr>
      </p:pic>
    </p:spTree>
    <p:extLst>
      <p:ext uri="{BB962C8B-B14F-4D97-AF65-F5344CB8AC3E}">
        <p14:creationId xmlns:p14="http://schemas.microsoft.com/office/powerpoint/2010/main" xmlns="" val="41064707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2D3DA393-F856-409C-989E-303E91EC9E6D}"/>
              </a:ext>
            </a:extLst>
          </p:cNvPr>
          <p:cNvGrpSpPr/>
          <p:nvPr/>
        </p:nvGrpSpPr>
        <p:grpSpPr>
          <a:xfrm>
            <a:off x="5513648" y="1"/>
            <a:ext cx="1284078" cy="2222881"/>
            <a:chOff x="5513648" y="1"/>
            <a:chExt cx="1284078" cy="2222881"/>
          </a:xfrm>
        </p:grpSpPr>
        <p:pic>
          <p:nvPicPr>
            <p:cNvPr id="5" name="Imagen 4">
              <a:extLst>
                <a:ext uri="{FF2B5EF4-FFF2-40B4-BE49-F238E27FC236}">
                  <a16:creationId xmlns:a16="http://schemas.microsoft.com/office/drawing/2014/main" xmlns="" id="{8FB5341A-3A90-4A0B-8879-FE89C67C18A2}"/>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3024864">
              <a:off x="5693364" y="1320077"/>
              <a:ext cx="805272" cy="1000338"/>
            </a:xfrm>
            <a:prstGeom prst="rect">
              <a:avLst/>
            </a:prstGeom>
          </p:spPr>
        </p:pic>
        <p:pic>
          <p:nvPicPr>
            <p:cNvPr id="35" name="Imagen 34">
              <a:extLst>
                <a:ext uri="{FF2B5EF4-FFF2-40B4-BE49-F238E27FC236}">
                  <a16:creationId xmlns:a16="http://schemas.microsoft.com/office/drawing/2014/main" xmlns="" id="{8B009286-5C7A-4F63-804B-350BBEE6BB0A}"/>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513648" y="1"/>
              <a:ext cx="1284078" cy="1631126"/>
            </a:xfrm>
            <a:prstGeom prst="rect">
              <a:avLst/>
            </a:prstGeom>
          </p:spPr>
        </p:pic>
      </p:grpSp>
      <p:sp>
        <p:nvSpPr>
          <p:cNvPr id="36" name="3 CuadroTexto">
            <a:extLst>
              <a:ext uri="{FF2B5EF4-FFF2-40B4-BE49-F238E27FC236}">
                <a16:creationId xmlns:a16="http://schemas.microsoft.com/office/drawing/2014/main" xmlns="" id="{5C94D039-A044-47BA-A430-E4518CE0BC65}"/>
              </a:ext>
            </a:extLst>
          </p:cNvPr>
          <p:cNvSpPr txBox="1"/>
          <p:nvPr/>
        </p:nvSpPr>
        <p:spPr>
          <a:xfrm>
            <a:off x="375918" y="3219763"/>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32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sz="2000" dirty="0"/>
              <a:t>BAJO RIESGO</a:t>
            </a:r>
          </a:p>
        </p:txBody>
      </p:sp>
      <p:sp>
        <p:nvSpPr>
          <p:cNvPr id="17" name="3 CuadroTexto">
            <a:extLst>
              <a:ext uri="{FF2B5EF4-FFF2-40B4-BE49-F238E27FC236}">
                <a16:creationId xmlns:a16="http://schemas.microsoft.com/office/drawing/2014/main" xmlns="" id="{36A384C3-7EC0-43C8-9FEC-8B6C6A7E50BE}"/>
              </a:ext>
            </a:extLst>
          </p:cNvPr>
          <p:cNvSpPr txBox="1"/>
          <p:nvPr/>
        </p:nvSpPr>
        <p:spPr>
          <a:xfrm>
            <a:off x="1137920" y="1998799"/>
            <a:ext cx="3291839" cy="523220"/>
          </a:xfrm>
          <a:prstGeom prst="rect">
            <a:avLst/>
          </a:prstGeom>
          <a:effectLst>
            <a:glow rad="139700">
              <a:schemeClr val="accent1">
                <a:satMod val="175000"/>
                <a:alpha val="40000"/>
              </a:schemeClr>
            </a:glow>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PROVOCADA</a:t>
            </a:r>
          </a:p>
        </p:txBody>
      </p:sp>
      <p:pic>
        <p:nvPicPr>
          <p:cNvPr id="41" name="Imagen 40">
            <a:extLst>
              <a:ext uri="{FF2B5EF4-FFF2-40B4-BE49-F238E27FC236}">
                <a16:creationId xmlns:a16="http://schemas.microsoft.com/office/drawing/2014/main" xmlns="" id="{93B45DA8-6F82-485E-8B63-C4DFAE1B6341}"/>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982574" y="5090588"/>
            <a:ext cx="391390" cy="291368"/>
          </a:xfrm>
          <a:prstGeom prst="roundRect">
            <a:avLst>
              <a:gd name="adj" fmla="val 4167"/>
            </a:avLst>
          </a:prstGeom>
          <a:solidFill>
            <a:srgbClr val="FFFFFF"/>
          </a:solidFill>
          <a:ln w="76200" cap="sq">
            <a:solidFill>
              <a:schemeClr val="bg1"/>
            </a:solidFill>
            <a:miter lim="800000"/>
          </a:ln>
          <a:effectLst>
            <a:reflection blurRad="6350" stA="52000" endA="300" endPos="35000" dir="5400000" sy="-100000" algn="bl" rotWithShape="0"/>
          </a:effectLst>
          <a:scene3d>
            <a:camera prst="orthographicFront"/>
            <a:lightRig rig="threePt" dir="t">
              <a:rot lat="0" lon="0" rev="2700000"/>
            </a:lightRig>
          </a:scene3d>
          <a:sp3d>
            <a:contourClr>
              <a:srgbClr val="C0C0C0"/>
            </a:contourClr>
          </a:sp3d>
        </p:spPr>
      </p:pic>
      <p:pic>
        <p:nvPicPr>
          <p:cNvPr id="3" name="Imagen 2">
            <a:extLst>
              <a:ext uri="{FF2B5EF4-FFF2-40B4-BE49-F238E27FC236}">
                <a16:creationId xmlns:a16="http://schemas.microsoft.com/office/drawing/2014/main" xmlns="" id="{52B7D948-DF34-4123-9304-2FA0E5F4F2CF}"/>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10464800" y="173839"/>
            <a:ext cx="1446601" cy="1706590"/>
          </a:xfrm>
          <a:prstGeom prst="rect">
            <a:avLst/>
          </a:prstGeom>
        </p:spPr>
      </p:pic>
      <p:sp>
        <p:nvSpPr>
          <p:cNvPr id="25" name="3 CuadroTexto">
            <a:extLst>
              <a:ext uri="{FF2B5EF4-FFF2-40B4-BE49-F238E27FC236}">
                <a16:creationId xmlns:a16="http://schemas.microsoft.com/office/drawing/2014/main" xmlns="" id="{4F8ECF62-BF38-4EEE-8FA4-768A30309DEF}"/>
              </a:ext>
            </a:extLst>
          </p:cNvPr>
          <p:cNvSpPr txBox="1"/>
          <p:nvPr/>
        </p:nvSpPr>
        <p:spPr>
          <a:xfrm>
            <a:off x="7717637" y="2075517"/>
            <a:ext cx="3291839" cy="523220"/>
          </a:xfrm>
          <a:prstGeom prst="rect">
            <a:avLst/>
          </a:prstGeom>
          <a:effectLst>
            <a:glow rad="139700">
              <a:schemeClr val="accent1">
                <a:satMod val="175000"/>
                <a:alpha val="40000"/>
              </a:schemeClr>
            </a:glow>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28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PROVOCADA</a:t>
            </a:r>
          </a:p>
        </p:txBody>
      </p:sp>
      <p:sp>
        <p:nvSpPr>
          <p:cNvPr id="26" name="3 CuadroTexto">
            <a:extLst>
              <a:ext uri="{FF2B5EF4-FFF2-40B4-BE49-F238E27FC236}">
                <a16:creationId xmlns:a16="http://schemas.microsoft.com/office/drawing/2014/main" xmlns="" id="{E3E42E02-85C3-40A8-81B3-22728491CA62}"/>
              </a:ext>
            </a:extLst>
          </p:cNvPr>
          <p:cNvSpPr txBox="1"/>
          <p:nvPr/>
        </p:nvSpPr>
        <p:spPr>
          <a:xfrm>
            <a:off x="3007358" y="3219763"/>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ALTO RIESGO</a:t>
            </a:r>
          </a:p>
        </p:txBody>
      </p:sp>
      <p:sp>
        <p:nvSpPr>
          <p:cNvPr id="27" name="3 CuadroTexto">
            <a:extLst>
              <a:ext uri="{FF2B5EF4-FFF2-40B4-BE49-F238E27FC236}">
                <a16:creationId xmlns:a16="http://schemas.microsoft.com/office/drawing/2014/main" xmlns="" id="{A3E151EA-BB22-46D0-9BFC-0D9201542C77}"/>
              </a:ext>
            </a:extLst>
          </p:cNvPr>
          <p:cNvSpPr txBox="1"/>
          <p:nvPr/>
        </p:nvSpPr>
        <p:spPr>
          <a:xfrm>
            <a:off x="6878320" y="3190445"/>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BAJO RIESGO</a:t>
            </a:r>
          </a:p>
        </p:txBody>
      </p:sp>
      <p:sp>
        <p:nvSpPr>
          <p:cNvPr id="28" name="3 CuadroTexto">
            <a:extLst>
              <a:ext uri="{FF2B5EF4-FFF2-40B4-BE49-F238E27FC236}">
                <a16:creationId xmlns:a16="http://schemas.microsoft.com/office/drawing/2014/main" xmlns="" id="{44B6D3DF-25CC-4A50-A1DD-DF351E56EDD8}"/>
              </a:ext>
            </a:extLst>
          </p:cNvPr>
          <p:cNvSpPr txBox="1"/>
          <p:nvPr/>
        </p:nvSpPr>
        <p:spPr>
          <a:xfrm>
            <a:off x="9337040" y="3190445"/>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ALTO RIESGO</a:t>
            </a:r>
          </a:p>
        </p:txBody>
      </p:sp>
      <p:sp>
        <p:nvSpPr>
          <p:cNvPr id="29" name="3 CuadroTexto">
            <a:extLst>
              <a:ext uri="{FF2B5EF4-FFF2-40B4-BE49-F238E27FC236}">
                <a16:creationId xmlns:a16="http://schemas.microsoft.com/office/drawing/2014/main" xmlns="" id="{7F0D6594-3E64-4ED8-A693-0D7CFCE9EC79}"/>
              </a:ext>
            </a:extLst>
          </p:cNvPr>
          <p:cNvSpPr txBox="1"/>
          <p:nvPr/>
        </p:nvSpPr>
        <p:spPr>
          <a:xfrm>
            <a:off x="375917"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AAFL BAJO RIESGO </a:t>
            </a:r>
          </a:p>
        </p:txBody>
      </p:sp>
      <p:sp>
        <p:nvSpPr>
          <p:cNvPr id="40" name="3 CuadroTexto">
            <a:extLst>
              <a:ext uri="{FF2B5EF4-FFF2-40B4-BE49-F238E27FC236}">
                <a16:creationId xmlns:a16="http://schemas.microsoft.com/office/drawing/2014/main" xmlns="" id="{E431F89B-2B18-41BA-A3D5-CB17A931215C}"/>
              </a:ext>
            </a:extLst>
          </p:cNvPr>
          <p:cNvSpPr txBox="1"/>
          <p:nvPr/>
        </p:nvSpPr>
        <p:spPr>
          <a:xfrm>
            <a:off x="3007357"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AAFL ALTO RIESGO </a:t>
            </a:r>
          </a:p>
        </p:txBody>
      </p:sp>
      <p:sp>
        <p:nvSpPr>
          <p:cNvPr id="46" name="3 CuadroTexto">
            <a:extLst>
              <a:ext uri="{FF2B5EF4-FFF2-40B4-BE49-F238E27FC236}">
                <a16:creationId xmlns:a16="http://schemas.microsoft.com/office/drawing/2014/main" xmlns="" id="{1C9CCAD6-6E4B-4B8D-BB45-EF96F169D51C}"/>
              </a:ext>
            </a:extLst>
          </p:cNvPr>
          <p:cNvSpPr txBox="1"/>
          <p:nvPr/>
        </p:nvSpPr>
        <p:spPr>
          <a:xfrm>
            <a:off x="375917"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OTROS FR </a:t>
            </a:r>
          </a:p>
        </p:txBody>
      </p:sp>
      <p:sp>
        <p:nvSpPr>
          <p:cNvPr id="47" name="3 CuadroTexto">
            <a:extLst>
              <a:ext uri="{FF2B5EF4-FFF2-40B4-BE49-F238E27FC236}">
                <a16:creationId xmlns:a16="http://schemas.microsoft.com/office/drawing/2014/main" xmlns="" id="{427BDE58-5A09-4466-A98D-664096E0AEE1}"/>
              </a:ext>
            </a:extLst>
          </p:cNvPr>
          <p:cNvSpPr txBox="1"/>
          <p:nvPr/>
        </p:nvSpPr>
        <p:spPr>
          <a:xfrm>
            <a:off x="3007357"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OTROS FR</a:t>
            </a:r>
          </a:p>
        </p:txBody>
      </p:sp>
      <p:sp>
        <p:nvSpPr>
          <p:cNvPr id="48" name="3 CuadroTexto">
            <a:extLst>
              <a:ext uri="{FF2B5EF4-FFF2-40B4-BE49-F238E27FC236}">
                <a16:creationId xmlns:a16="http://schemas.microsoft.com/office/drawing/2014/main" xmlns="" id="{166993C2-F08A-4B86-ADA8-3C68D0157CBC}"/>
              </a:ext>
            </a:extLst>
          </p:cNvPr>
          <p:cNvSpPr txBox="1"/>
          <p:nvPr/>
        </p:nvSpPr>
        <p:spPr>
          <a:xfrm>
            <a:off x="6593840"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OTROS FR </a:t>
            </a:r>
          </a:p>
        </p:txBody>
      </p:sp>
      <p:sp>
        <p:nvSpPr>
          <p:cNvPr id="49" name="3 CuadroTexto">
            <a:extLst>
              <a:ext uri="{FF2B5EF4-FFF2-40B4-BE49-F238E27FC236}">
                <a16:creationId xmlns:a16="http://schemas.microsoft.com/office/drawing/2014/main" xmlns="" id="{376593EE-3E7A-478C-99BE-40205B7F967E}"/>
              </a:ext>
            </a:extLst>
          </p:cNvPr>
          <p:cNvSpPr txBox="1"/>
          <p:nvPr/>
        </p:nvSpPr>
        <p:spPr>
          <a:xfrm>
            <a:off x="9603159"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OTROS FR</a:t>
            </a:r>
          </a:p>
        </p:txBody>
      </p:sp>
      <p:pic>
        <p:nvPicPr>
          <p:cNvPr id="9" name="Imagen 8">
            <a:extLst>
              <a:ext uri="{FF2B5EF4-FFF2-40B4-BE49-F238E27FC236}">
                <a16:creationId xmlns:a16="http://schemas.microsoft.com/office/drawing/2014/main" xmlns="" id="{8380D8B5-6726-4910-BE68-01084A231229}"/>
              </a:ext>
            </a:extLst>
          </p:cNvPr>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4460224" y="2311917"/>
            <a:ext cx="881975" cy="784430"/>
          </a:xfrm>
          <a:prstGeom prst="rect">
            <a:avLst/>
          </a:prstGeom>
        </p:spPr>
      </p:pic>
      <p:pic>
        <p:nvPicPr>
          <p:cNvPr id="11" name="Imagen 10">
            <a:extLst>
              <a:ext uri="{FF2B5EF4-FFF2-40B4-BE49-F238E27FC236}">
                <a16:creationId xmlns:a16="http://schemas.microsoft.com/office/drawing/2014/main" xmlns="" id="{DECA5A40-5224-41BA-84ED-14480D2213E1}"/>
              </a:ext>
            </a:extLst>
          </p:cNvPr>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238189" y="2379361"/>
            <a:ext cx="504764" cy="784430"/>
          </a:xfrm>
          <a:prstGeom prst="rect">
            <a:avLst/>
          </a:prstGeom>
        </p:spPr>
      </p:pic>
      <p:pic>
        <p:nvPicPr>
          <p:cNvPr id="50" name="Imagen 49">
            <a:extLst>
              <a:ext uri="{FF2B5EF4-FFF2-40B4-BE49-F238E27FC236}">
                <a16:creationId xmlns:a16="http://schemas.microsoft.com/office/drawing/2014/main" xmlns="" id="{C9689407-3F4A-46BD-BEB4-5541CA73D16A}"/>
              </a:ext>
            </a:extLst>
          </p:cNvPr>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rot="1659153">
            <a:off x="53636" y="5062632"/>
            <a:ext cx="489399" cy="332155"/>
          </a:xfrm>
          <a:prstGeom prst="rect">
            <a:avLst/>
          </a:prstGeom>
        </p:spPr>
      </p:pic>
      <p:pic>
        <p:nvPicPr>
          <p:cNvPr id="51" name="Imagen 50">
            <a:extLst>
              <a:ext uri="{FF2B5EF4-FFF2-40B4-BE49-F238E27FC236}">
                <a16:creationId xmlns:a16="http://schemas.microsoft.com/office/drawing/2014/main" xmlns="" id="{B90D9CCC-56D4-4E91-9BE9-F307F2E55218}"/>
              </a:ext>
            </a:extLst>
          </p:cNvPr>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561767" y="4929395"/>
            <a:ext cx="545381" cy="559990"/>
          </a:xfrm>
          <a:prstGeom prst="rect">
            <a:avLst/>
          </a:prstGeom>
        </p:spPr>
      </p:pic>
      <p:pic>
        <p:nvPicPr>
          <p:cNvPr id="15" name="Imagen 14">
            <a:extLst>
              <a:ext uri="{FF2B5EF4-FFF2-40B4-BE49-F238E27FC236}">
                <a16:creationId xmlns:a16="http://schemas.microsoft.com/office/drawing/2014/main" xmlns="" id="{B9028308-E503-467E-98BC-6299DE016902}"/>
              </a:ext>
            </a:extLst>
          </p:cNvPr>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7077501" y="248732"/>
            <a:ext cx="1280271" cy="1722269"/>
          </a:xfrm>
          <a:prstGeom prst="rect">
            <a:avLst/>
          </a:prstGeom>
        </p:spPr>
      </p:pic>
      <p:sp>
        <p:nvSpPr>
          <p:cNvPr id="19" name="Rectángulo 18">
            <a:extLst>
              <a:ext uri="{FF2B5EF4-FFF2-40B4-BE49-F238E27FC236}">
                <a16:creationId xmlns:a16="http://schemas.microsoft.com/office/drawing/2014/main" xmlns="" id="{B960B07B-461B-41D1-9526-C070D02D42C7}"/>
              </a:ext>
            </a:extLst>
          </p:cNvPr>
          <p:cNvSpPr/>
          <p:nvPr/>
        </p:nvSpPr>
        <p:spPr>
          <a:xfrm>
            <a:off x="7234782" y="248732"/>
            <a:ext cx="862737" cy="1569660"/>
          </a:xfrm>
          <a:prstGeom prst="rect">
            <a:avLst/>
          </a:prstGeom>
          <a:noFill/>
        </p:spPr>
        <p:txBody>
          <a:bodyPr wrap="none" lIns="91440" tIns="45720" rIns="91440" bIns="45720">
            <a:spAutoFit/>
          </a:bodyPr>
          <a:lstStyle/>
          <a:p>
            <a:pPr algn="ctr"/>
            <a:r>
              <a:rPr lang="es-ES" sz="9600" b="1" cap="none" spc="0" dirty="0">
                <a:ln w="0"/>
                <a:solidFill>
                  <a:schemeClr val="tx1"/>
                </a:solidFill>
                <a:effectLst>
                  <a:outerShdw blurRad="38100" dist="19050" dir="2700000" algn="tl" rotWithShape="0">
                    <a:schemeClr val="dk1">
                      <a:alpha val="40000"/>
                    </a:schemeClr>
                  </a:outerShdw>
                </a:effectLst>
              </a:rPr>
              <a:t>X</a:t>
            </a:r>
          </a:p>
        </p:txBody>
      </p:sp>
      <p:sp>
        <p:nvSpPr>
          <p:cNvPr id="52" name="3 CuadroTexto">
            <a:extLst>
              <a:ext uri="{FF2B5EF4-FFF2-40B4-BE49-F238E27FC236}">
                <a16:creationId xmlns:a16="http://schemas.microsoft.com/office/drawing/2014/main" xmlns="" id="{82D21D10-E9E8-41EC-8BEC-BBBBD4CF06DE}"/>
              </a:ext>
            </a:extLst>
          </p:cNvPr>
          <p:cNvSpPr txBox="1"/>
          <p:nvPr/>
        </p:nvSpPr>
        <p:spPr>
          <a:xfrm>
            <a:off x="6593840"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AAFL BAJO RIESGO </a:t>
            </a:r>
          </a:p>
        </p:txBody>
      </p:sp>
      <p:sp>
        <p:nvSpPr>
          <p:cNvPr id="53" name="3 CuadroTexto">
            <a:extLst>
              <a:ext uri="{FF2B5EF4-FFF2-40B4-BE49-F238E27FC236}">
                <a16:creationId xmlns:a16="http://schemas.microsoft.com/office/drawing/2014/main" xmlns="" id="{288AF253-7702-47E4-8974-8FB0A62EE9C7}"/>
              </a:ext>
            </a:extLst>
          </p:cNvPr>
          <p:cNvSpPr txBox="1"/>
          <p:nvPr/>
        </p:nvSpPr>
        <p:spPr>
          <a:xfrm>
            <a:off x="9603159"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AAFL ALTO RIESGO </a:t>
            </a:r>
          </a:p>
        </p:txBody>
      </p:sp>
      <p:cxnSp>
        <p:nvCxnSpPr>
          <p:cNvPr id="6" name="Conector: angular 5">
            <a:extLst>
              <a:ext uri="{FF2B5EF4-FFF2-40B4-BE49-F238E27FC236}">
                <a16:creationId xmlns:a16="http://schemas.microsoft.com/office/drawing/2014/main" xmlns="" id="{F7021EAE-9D0E-4CDA-8125-5A983D1E5B61}"/>
              </a:ext>
            </a:extLst>
          </p:cNvPr>
          <p:cNvCxnSpPr>
            <a:stCxn id="35" idx="1"/>
            <a:endCxn id="17" idx="0"/>
          </p:cNvCxnSpPr>
          <p:nvPr/>
        </p:nvCxnSpPr>
        <p:spPr>
          <a:xfrm rot="10800000" flipV="1">
            <a:off x="2783840" y="815563"/>
            <a:ext cx="2729808" cy="118323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r 12">
            <a:extLst>
              <a:ext uri="{FF2B5EF4-FFF2-40B4-BE49-F238E27FC236}">
                <a16:creationId xmlns:a16="http://schemas.microsoft.com/office/drawing/2014/main" xmlns="" id="{26869B22-0180-4ABB-A299-A63D38AF1123}"/>
              </a:ext>
            </a:extLst>
          </p:cNvPr>
          <p:cNvCxnSpPr>
            <a:stCxn id="17" idx="2"/>
            <a:endCxn id="26" idx="0"/>
          </p:cNvCxnSpPr>
          <p:nvPr/>
        </p:nvCxnSpPr>
        <p:spPr>
          <a:xfrm rot="16200000" flipH="1">
            <a:off x="3136007" y="2169851"/>
            <a:ext cx="697744" cy="1402079"/>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a:extLst>
              <a:ext uri="{FF2B5EF4-FFF2-40B4-BE49-F238E27FC236}">
                <a16:creationId xmlns:a16="http://schemas.microsoft.com/office/drawing/2014/main" xmlns="" id="{ED66CB6A-DA12-4B6B-B723-D27F910E66CD}"/>
              </a:ext>
            </a:extLst>
          </p:cNvPr>
          <p:cNvCxnSpPr>
            <a:stCxn id="17" idx="2"/>
            <a:endCxn id="36" idx="0"/>
          </p:cNvCxnSpPr>
          <p:nvPr/>
        </p:nvCxnSpPr>
        <p:spPr>
          <a:xfrm rot="5400000">
            <a:off x="1820288" y="2256211"/>
            <a:ext cx="697744" cy="1229361"/>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Conector: angular 7">
            <a:extLst>
              <a:ext uri="{FF2B5EF4-FFF2-40B4-BE49-F238E27FC236}">
                <a16:creationId xmlns:a16="http://schemas.microsoft.com/office/drawing/2014/main" xmlns="" id="{8FCDA11A-AA25-47FE-B510-E23BE6271BAE}"/>
              </a:ext>
            </a:extLst>
          </p:cNvPr>
          <p:cNvCxnSpPr>
            <a:stCxn id="26" idx="2"/>
            <a:endCxn id="40" idx="0"/>
          </p:cNvCxnSpPr>
          <p:nvPr/>
        </p:nvCxnSpPr>
        <p:spPr>
          <a:xfrm rot="5400000">
            <a:off x="3722814" y="4082978"/>
            <a:ext cx="926211" cy="1"/>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Conector: angular 13">
            <a:extLst>
              <a:ext uri="{FF2B5EF4-FFF2-40B4-BE49-F238E27FC236}">
                <a16:creationId xmlns:a16="http://schemas.microsoft.com/office/drawing/2014/main" xmlns="" id="{E45307F2-56EF-41F8-A2F1-927F06B199A3}"/>
              </a:ext>
            </a:extLst>
          </p:cNvPr>
          <p:cNvCxnSpPr>
            <a:stCxn id="40" idx="2"/>
            <a:endCxn id="46" idx="0"/>
          </p:cNvCxnSpPr>
          <p:nvPr/>
        </p:nvCxnSpPr>
        <p:spPr>
          <a:xfrm rot="5400000">
            <a:off x="2542985" y="3896131"/>
            <a:ext cx="654426" cy="263144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9" name="Imagen 38">
            <a:extLst>
              <a:ext uri="{FF2B5EF4-FFF2-40B4-BE49-F238E27FC236}">
                <a16:creationId xmlns:a16="http://schemas.microsoft.com/office/drawing/2014/main" xmlns="" id="{05ADBE49-4327-4BFA-8220-7FAB9C8E1F81}"/>
              </a:ext>
            </a:extLst>
          </p:cNvPr>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a:off x="847384" y="6143811"/>
            <a:ext cx="1053160" cy="581797"/>
          </a:xfrm>
          <a:prstGeom prst="rect">
            <a:avLst/>
          </a:prstGeom>
        </p:spPr>
      </p:pic>
    </p:spTree>
    <p:extLst>
      <p:ext uri="{BB962C8B-B14F-4D97-AF65-F5344CB8AC3E}">
        <p14:creationId xmlns:p14="http://schemas.microsoft.com/office/powerpoint/2010/main" xmlns="" val="1260138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2D3DA393-F856-409C-989E-303E91EC9E6D}"/>
              </a:ext>
            </a:extLst>
          </p:cNvPr>
          <p:cNvGrpSpPr/>
          <p:nvPr/>
        </p:nvGrpSpPr>
        <p:grpSpPr>
          <a:xfrm>
            <a:off x="5513648" y="1"/>
            <a:ext cx="1284078" cy="2222881"/>
            <a:chOff x="5513648" y="1"/>
            <a:chExt cx="1284078" cy="2222881"/>
          </a:xfrm>
        </p:grpSpPr>
        <p:pic>
          <p:nvPicPr>
            <p:cNvPr id="5" name="Imagen 4">
              <a:extLst>
                <a:ext uri="{FF2B5EF4-FFF2-40B4-BE49-F238E27FC236}">
                  <a16:creationId xmlns:a16="http://schemas.microsoft.com/office/drawing/2014/main" xmlns="" id="{8FB5341A-3A90-4A0B-8879-FE89C67C18A2}"/>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3024864">
              <a:off x="5693364" y="1320077"/>
              <a:ext cx="805272" cy="1000338"/>
            </a:xfrm>
            <a:prstGeom prst="rect">
              <a:avLst/>
            </a:prstGeom>
          </p:spPr>
        </p:pic>
        <p:pic>
          <p:nvPicPr>
            <p:cNvPr id="35" name="Imagen 34">
              <a:extLst>
                <a:ext uri="{FF2B5EF4-FFF2-40B4-BE49-F238E27FC236}">
                  <a16:creationId xmlns:a16="http://schemas.microsoft.com/office/drawing/2014/main" xmlns="" id="{8B009286-5C7A-4F63-804B-350BBEE6BB0A}"/>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513648" y="1"/>
              <a:ext cx="1284078" cy="1631126"/>
            </a:xfrm>
            <a:prstGeom prst="rect">
              <a:avLst/>
            </a:prstGeom>
          </p:spPr>
        </p:pic>
      </p:grpSp>
      <p:sp>
        <p:nvSpPr>
          <p:cNvPr id="36" name="3 CuadroTexto">
            <a:extLst>
              <a:ext uri="{FF2B5EF4-FFF2-40B4-BE49-F238E27FC236}">
                <a16:creationId xmlns:a16="http://schemas.microsoft.com/office/drawing/2014/main" xmlns="" id="{5C94D039-A044-47BA-A430-E4518CE0BC65}"/>
              </a:ext>
            </a:extLst>
          </p:cNvPr>
          <p:cNvSpPr txBox="1"/>
          <p:nvPr/>
        </p:nvSpPr>
        <p:spPr>
          <a:xfrm>
            <a:off x="375918" y="3219763"/>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32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sz="2000" dirty="0"/>
              <a:t>BAJO RIESGO</a:t>
            </a:r>
          </a:p>
        </p:txBody>
      </p:sp>
      <p:sp>
        <p:nvSpPr>
          <p:cNvPr id="17" name="3 CuadroTexto">
            <a:extLst>
              <a:ext uri="{FF2B5EF4-FFF2-40B4-BE49-F238E27FC236}">
                <a16:creationId xmlns:a16="http://schemas.microsoft.com/office/drawing/2014/main" xmlns="" id="{36A384C3-7EC0-43C8-9FEC-8B6C6A7E50BE}"/>
              </a:ext>
            </a:extLst>
          </p:cNvPr>
          <p:cNvSpPr txBox="1"/>
          <p:nvPr/>
        </p:nvSpPr>
        <p:spPr>
          <a:xfrm>
            <a:off x="1137920" y="1998799"/>
            <a:ext cx="3291839" cy="523220"/>
          </a:xfrm>
          <a:prstGeom prst="rect">
            <a:avLst/>
          </a:prstGeom>
          <a:effectLst>
            <a:glow rad="139700">
              <a:schemeClr val="accent1">
                <a:satMod val="175000"/>
                <a:alpha val="40000"/>
              </a:schemeClr>
            </a:glow>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PROVOCADA</a:t>
            </a:r>
          </a:p>
        </p:txBody>
      </p:sp>
      <p:pic>
        <p:nvPicPr>
          <p:cNvPr id="41" name="Imagen 40">
            <a:extLst>
              <a:ext uri="{FF2B5EF4-FFF2-40B4-BE49-F238E27FC236}">
                <a16:creationId xmlns:a16="http://schemas.microsoft.com/office/drawing/2014/main" xmlns="" id="{93B45DA8-6F82-485E-8B63-C4DFAE1B6341}"/>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982574" y="5090588"/>
            <a:ext cx="391390" cy="291368"/>
          </a:xfrm>
          <a:prstGeom prst="roundRect">
            <a:avLst>
              <a:gd name="adj" fmla="val 4167"/>
            </a:avLst>
          </a:prstGeom>
          <a:solidFill>
            <a:srgbClr val="FFFFFF"/>
          </a:solidFill>
          <a:ln w="76200" cap="sq">
            <a:solidFill>
              <a:schemeClr val="bg1"/>
            </a:solidFill>
            <a:miter lim="800000"/>
          </a:ln>
          <a:effectLst>
            <a:reflection blurRad="6350" stA="52000" endA="300" endPos="35000" dir="5400000" sy="-100000" algn="bl" rotWithShape="0"/>
          </a:effectLst>
          <a:scene3d>
            <a:camera prst="orthographicFront"/>
            <a:lightRig rig="threePt" dir="t">
              <a:rot lat="0" lon="0" rev="2700000"/>
            </a:lightRig>
          </a:scene3d>
          <a:sp3d>
            <a:contourClr>
              <a:srgbClr val="C0C0C0"/>
            </a:contourClr>
          </a:sp3d>
        </p:spPr>
      </p:pic>
      <p:pic>
        <p:nvPicPr>
          <p:cNvPr id="3" name="Imagen 2">
            <a:extLst>
              <a:ext uri="{FF2B5EF4-FFF2-40B4-BE49-F238E27FC236}">
                <a16:creationId xmlns:a16="http://schemas.microsoft.com/office/drawing/2014/main" xmlns="" id="{52B7D948-DF34-4123-9304-2FA0E5F4F2CF}"/>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10464800" y="173839"/>
            <a:ext cx="1446601" cy="1706590"/>
          </a:xfrm>
          <a:prstGeom prst="rect">
            <a:avLst/>
          </a:prstGeom>
        </p:spPr>
      </p:pic>
      <p:sp>
        <p:nvSpPr>
          <p:cNvPr id="25" name="3 CuadroTexto">
            <a:extLst>
              <a:ext uri="{FF2B5EF4-FFF2-40B4-BE49-F238E27FC236}">
                <a16:creationId xmlns:a16="http://schemas.microsoft.com/office/drawing/2014/main" xmlns="" id="{4F8ECF62-BF38-4EEE-8FA4-768A30309DEF}"/>
              </a:ext>
            </a:extLst>
          </p:cNvPr>
          <p:cNvSpPr txBox="1"/>
          <p:nvPr/>
        </p:nvSpPr>
        <p:spPr>
          <a:xfrm>
            <a:off x="7717637" y="2075517"/>
            <a:ext cx="3291839" cy="523220"/>
          </a:xfrm>
          <a:prstGeom prst="rect">
            <a:avLst/>
          </a:prstGeom>
          <a:effectLst>
            <a:glow rad="139700">
              <a:schemeClr val="accent1">
                <a:satMod val="175000"/>
                <a:alpha val="40000"/>
              </a:schemeClr>
            </a:glow>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28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PROVOCADA</a:t>
            </a:r>
          </a:p>
        </p:txBody>
      </p:sp>
      <p:sp>
        <p:nvSpPr>
          <p:cNvPr id="26" name="3 CuadroTexto">
            <a:extLst>
              <a:ext uri="{FF2B5EF4-FFF2-40B4-BE49-F238E27FC236}">
                <a16:creationId xmlns:a16="http://schemas.microsoft.com/office/drawing/2014/main" xmlns="" id="{E3E42E02-85C3-40A8-81B3-22728491CA62}"/>
              </a:ext>
            </a:extLst>
          </p:cNvPr>
          <p:cNvSpPr txBox="1"/>
          <p:nvPr/>
        </p:nvSpPr>
        <p:spPr>
          <a:xfrm>
            <a:off x="3007358" y="3219763"/>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ALTO RIESGO</a:t>
            </a:r>
          </a:p>
        </p:txBody>
      </p:sp>
      <p:sp>
        <p:nvSpPr>
          <p:cNvPr id="27" name="3 CuadroTexto">
            <a:extLst>
              <a:ext uri="{FF2B5EF4-FFF2-40B4-BE49-F238E27FC236}">
                <a16:creationId xmlns:a16="http://schemas.microsoft.com/office/drawing/2014/main" xmlns="" id="{A3E151EA-BB22-46D0-9BFC-0D9201542C77}"/>
              </a:ext>
            </a:extLst>
          </p:cNvPr>
          <p:cNvSpPr txBox="1"/>
          <p:nvPr/>
        </p:nvSpPr>
        <p:spPr>
          <a:xfrm>
            <a:off x="6878320" y="3190445"/>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BAJO RIESGO</a:t>
            </a:r>
          </a:p>
        </p:txBody>
      </p:sp>
      <p:sp>
        <p:nvSpPr>
          <p:cNvPr id="28" name="3 CuadroTexto">
            <a:extLst>
              <a:ext uri="{FF2B5EF4-FFF2-40B4-BE49-F238E27FC236}">
                <a16:creationId xmlns:a16="http://schemas.microsoft.com/office/drawing/2014/main" xmlns="" id="{44B6D3DF-25CC-4A50-A1DD-DF351E56EDD8}"/>
              </a:ext>
            </a:extLst>
          </p:cNvPr>
          <p:cNvSpPr txBox="1"/>
          <p:nvPr/>
        </p:nvSpPr>
        <p:spPr>
          <a:xfrm>
            <a:off x="9337040" y="3190445"/>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ALTO RIESGO</a:t>
            </a:r>
          </a:p>
        </p:txBody>
      </p:sp>
      <p:sp>
        <p:nvSpPr>
          <p:cNvPr id="29" name="3 CuadroTexto">
            <a:extLst>
              <a:ext uri="{FF2B5EF4-FFF2-40B4-BE49-F238E27FC236}">
                <a16:creationId xmlns:a16="http://schemas.microsoft.com/office/drawing/2014/main" xmlns="" id="{7F0D6594-3E64-4ED8-A693-0D7CFCE9EC79}"/>
              </a:ext>
            </a:extLst>
          </p:cNvPr>
          <p:cNvSpPr txBox="1"/>
          <p:nvPr/>
        </p:nvSpPr>
        <p:spPr>
          <a:xfrm>
            <a:off x="375917"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AAFL BAJO RIESGO </a:t>
            </a:r>
          </a:p>
        </p:txBody>
      </p:sp>
      <p:sp>
        <p:nvSpPr>
          <p:cNvPr id="40" name="3 CuadroTexto">
            <a:extLst>
              <a:ext uri="{FF2B5EF4-FFF2-40B4-BE49-F238E27FC236}">
                <a16:creationId xmlns:a16="http://schemas.microsoft.com/office/drawing/2014/main" xmlns="" id="{E431F89B-2B18-41BA-A3D5-CB17A931215C}"/>
              </a:ext>
            </a:extLst>
          </p:cNvPr>
          <p:cNvSpPr txBox="1"/>
          <p:nvPr/>
        </p:nvSpPr>
        <p:spPr>
          <a:xfrm>
            <a:off x="3007357"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AAFL ALTO RIESGO </a:t>
            </a:r>
          </a:p>
        </p:txBody>
      </p:sp>
      <p:sp>
        <p:nvSpPr>
          <p:cNvPr id="46" name="3 CuadroTexto">
            <a:extLst>
              <a:ext uri="{FF2B5EF4-FFF2-40B4-BE49-F238E27FC236}">
                <a16:creationId xmlns:a16="http://schemas.microsoft.com/office/drawing/2014/main" xmlns="" id="{1C9CCAD6-6E4B-4B8D-BB45-EF96F169D51C}"/>
              </a:ext>
            </a:extLst>
          </p:cNvPr>
          <p:cNvSpPr txBox="1"/>
          <p:nvPr/>
        </p:nvSpPr>
        <p:spPr>
          <a:xfrm>
            <a:off x="375917"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OTROS FR </a:t>
            </a:r>
          </a:p>
        </p:txBody>
      </p:sp>
      <p:sp>
        <p:nvSpPr>
          <p:cNvPr id="47" name="3 CuadroTexto">
            <a:extLst>
              <a:ext uri="{FF2B5EF4-FFF2-40B4-BE49-F238E27FC236}">
                <a16:creationId xmlns:a16="http://schemas.microsoft.com/office/drawing/2014/main" xmlns="" id="{427BDE58-5A09-4466-A98D-664096E0AEE1}"/>
              </a:ext>
            </a:extLst>
          </p:cNvPr>
          <p:cNvSpPr txBox="1"/>
          <p:nvPr/>
        </p:nvSpPr>
        <p:spPr>
          <a:xfrm>
            <a:off x="3007357"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OTROS FR</a:t>
            </a:r>
          </a:p>
        </p:txBody>
      </p:sp>
      <p:sp>
        <p:nvSpPr>
          <p:cNvPr id="48" name="3 CuadroTexto">
            <a:extLst>
              <a:ext uri="{FF2B5EF4-FFF2-40B4-BE49-F238E27FC236}">
                <a16:creationId xmlns:a16="http://schemas.microsoft.com/office/drawing/2014/main" xmlns="" id="{166993C2-F08A-4B86-ADA8-3C68D0157CBC}"/>
              </a:ext>
            </a:extLst>
          </p:cNvPr>
          <p:cNvSpPr txBox="1"/>
          <p:nvPr/>
        </p:nvSpPr>
        <p:spPr>
          <a:xfrm>
            <a:off x="6593840"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OTROS FR </a:t>
            </a:r>
          </a:p>
        </p:txBody>
      </p:sp>
      <p:sp>
        <p:nvSpPr>
          <p:cNvPr id="49" name="3 CuadroTexto">
            <a:extLst>
              <a:ext uri="{FF2B5EF4-FFF2-40B4-BE49-F238E27FC236}">
                <a16:creationId xmlns:a16="http://schemas.microsoft.com/office/drawing/2014/main" xmlns="" id="{376593EE-3E7A-478C-99BE-40205B7F967E}"/>
              </a:ext>
            </a:extLst>
          </p:cNvPr>
          <p:cNvSpPr txBox="1"/>
          <p:nvPr/>
        </p:nvSpPr>
        <p:spPr>
          <a:xfrm>
            <a:off x="9603159"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OTROS FR</a:t>
            </a:r>
          </a:p>
        </p:txBody>
      </p:sp>
      <p:pic>
        <p:nvPicPr>
          <p:cNvPr id="9" name="Imagen 8">
            <a:extLst>
              <a:ext uri="{FF2B5EF4-FFF2-40B4-BE49-F238E27FC236}">
                <a16:creationId xmlns:a16="http://schemas.microsoft.com/office/drawing/2014/main" xmlns="" id="{8380D8B5-6726-4910-BE68-01084A231229}"/>
              </a:ext>
            </a:extLst>
          </p:cNvPr>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4460224" y="2311917"/>
            <a:ext cx="881975" cy="784430"/>
          </a:xfrm>
          <a:prstGeom prst="rect">
            <a:avLst/>
          </a:prstGeom>
        </p:spPr>
      </p:pic>
      <p:pic>
        <p:nvPicPr>
          <p:cNvPr id="11" name="Imagen 10">
            <a:extLst>
              <a:ext uri="{FF2B5EF4-FFF2-40B4-BE49-F238E27FC236}">
                <a16:creationId xmlns:a16="http://schemas.microsoft.com/office/drawing/2014/main" xmlns="" id="{DECA5A40-5224-41BA-84ED-14480D2213E1}"/>
              </a:ext>
            </a:extLst>
          </p:cNvPr>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238189" y="2379361"/>
            <a:ext cx="504764" cy="784430"/>
          </a:xfrm>
          <a:prstGeom prst="rect">
            <a:avLst/>
          </a:prstGeom>
        </p:spPr>
      </p:pic>
      <p:pic>
        <p:nvPicPr>
          <p:cNvPr id="50" name="Imagen 49">
            <a:extLst>
              <a:ext uri="{FF2B5EF4-FFF2-40B4-BE49-F238E27FC236}">
                <a16:creationId xmlns:a16="http://schemas.microsoft.com/office/drawing/2014/main" xmlns="" id="{C9689407-3F4A-46BD-BEB4-5541CA73D16A}"/>
              </a:ext>
            </a:extLst>
          </p:cNvPr>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rot="1659153">
            <a:off x="53636" y="5062632"/>
            <a:ext cx="489399" cy="332155"/>
          </a:xfrm>
          <a:prstGeom prst="rect">
            <a:avLst/>
          </a:prstGeom>
        </p:spPr>
      </p:pic>
      <p:pic>
        <p:nvPicPr>
          <p:cNvPr id="51" name="Imagen 50">
            <a:extLst>
              <a:ext uri="{FF2B5EF4-FFF2-40B4-BE49-F238E27FC236}">
                <a16:creationId xmlns:a16="http://schemas.microsoft.com/office/drawing/2014/main" xmlns="" id="{B90D9CCC-56D4-4E91-9BE9-F307F2E55218}"/>
              </a:ext>
            </a:extLst>
          </p:cNvPr>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561767" y="4929395"/>
            <a:ext cx="545381" cy="559990"/>
          </a:xfrm>
          <a:prstGeom prst="rect">
            <a:avLst/>
          </a:prstGeom>
        </p:spPr>
      </p:pic>
      <p:pic>
        <p:nvPicPr>
          <p:cNvPr id="15" name="Imagen 14">
            <a:extLst>
              <a:ext uri="{FF2B5EF4-FFF2-40B4-BE49-F238E27FC236}">
                <a16:creationId xmlns:a16="http://schemas.microsoft.com/office/drawing/2014/main" xmlns="" id="{B9028308-E503-467E-98BC-6299DE016902}"/>
              </a:ext>
            </a:extLst>
          </p:cNvPr>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7077501" y="248732"/>
            <a:ext cx="1280271" cy="1722269"/>
          </a:xfrm>
          <a:prstGeom prst="rect">
            <a:avLst/>
          </a:prstGeom>
        </p:spPr>
      </p:pic>
      <p:sp>
        <p:nvSpPr>
          <p:cNvPr id="19" name="Rectángulo 18">
            <a:extLst>
              <a:ext uri="{FF2B5EF4-FFF2-40B4-BE49-F238E27FC236}">
                <a16:creationId xmlns:a16="http://schemas.microsoft.com/office/drawing/2014/main" xmlns="" id="{B960B07B-461B-41D1-9526-C070D02D42C7}"/>
              </a:ext>
            </a:extLst>
          </p:cNvPr>
          <p:cNvSpPr/>
          <p:nvPr/>
        </p:nvSpPr>
        <p:spPr>
          <a:xfrm>
            <a:off x="7234782" y="248732"/>
            <a:ext cx="862737" cy="1569660"/>
          </a:xfrm>
          <a:prstGeom prst="rect">
            <a:avLst/>
          </a:prstGeom>
          <a:noFill/>
        </p:spPr>
        <p:txBody>
          <a:bodyPr wrap="none" lIns="91440" tIns="45720" rIns="91440" bIns="45720">
            <a:spAutoFit/>
          </a:bodyPr>
          <a:lstStyle/>
          <a:p>
            <a:pPr algn="ctr"/>
            <a:r>
              <a:rPr lang="es-ES" sz="9600" b="1" cap="none" spc="0" dirty="0">
                <a:ln w="0"/>
                <a:solidFill>
                  <a:schemeClr val="tx1"/>
                </a:solidFill>
                <a:effectLst>
                  <a:outerShdw blurRad="38100" dist="19050" dir="2700000" algn="tl" rotWithShape="0">
                    <a:schemeClr val="dk1">
                      <a:alpha val="40000"/>
                    </a:schemeClr>
                  </a:outerShdw>
                </a:effectLst>
              </a:rPr>
              <a:t>X</a:t>
            </a:r>
          </a:p>
        </p:txBody>
      </p:sp>
      <p:sp>
        <p:nvSpPr>
          <p:cNvPr id="52" name="3 CuadroTexto">
            <a:extLst>
              <a:ext uri="{FF2B5EF4-FFF2-40B4-BE49-F238E27FC236}">
                <a16:creationId xmlns:a16="http://schemas.microsoft.com/office/drawing/2014/main" xmlns="" id="{82D21D10-E9E8-41EC-8BEC-BBBBD4CF06DE}"/>
              </a:ext>
            </a:extLst>
          </p:cNvPr>
          <p:cNvSpPr txBox="1"/>
          <p:nvPr/>
        </p:nvSpPr>
        <p:spPr>
          <a:xfrm>
            <a:off x="6593840"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AAFL BAJO RIESGO </a:t>
            </a:r>
          </a:p>
        </p:txBody>
      </p:sp>
      <p:sp>
        <p:nvSpPr>
          <p:cNvPr id="53" name="3 CuadroTexto">
            <a:extLst>
              <a:ext uri="{FF2B5EF4-FFF2-40B4-BE49-F238E27FC236}">
                <a16:creationId xmlns:a16="http://schemas.microsoft.com/office/drawing/2014/main" xmlns="" id="{288AF253-7702-47E4-8974-8FB0A62EE9C7}"/>
              </a:ext>
            </a:extLst>
          </p:cNvPr>
          <p:cNvSpPr txBox="1"/>
          <p:nvPr/>
        </p:nvSpPr>
        <p:spPr>
          <a:xfrm>
            <a:off x="9603159"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AAFL ALTO RIESGO </a:t>
            </a:r>
          </a:p>
        </p:txBody>
      </p:sp>
      <p:cxnSp>
        <p:nvCxnSpPr>
          <p:cNvPr id="6" name="Conector: angular 5">
            <a:extLst>
              <a:ext uri="{FF2B5EF4-FFF2-40B4-BE49-F238E27FC236}">
                <a16:creationId xmlns:a16="http://schemas.microsoft.com/office/drawing/2014/main" xmlns="" id="{F7021EAE-9D0E-4CDA-8125-5A983D1E5B61}"/>
              </a:ext>
            </a:extLst>
          </p:cNvPr>
          <p:cNvCxnSpPr>
            <a:stCxn id="35" idx="1"/>
            <a:endCxn id="17" idx="0"/>
          </p:cNvCxnSpPr>
          <p:nvPr/>
        </p:nvCxnSpPr>
        <p:spPr>
          <a:xfrm rot="10800000" flipV="1">
            <a:off x="2783840" y="815563"/>
            <a:ext cx="2729808" cy="118323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r 12">
            <a:extLst>
              <a:ext uri="{FF2B5EF4-FFF2-40B4-BE49-F238E27FC236}">
                <a16:creationId xmlns:a16="http://schemas.microsoft.com/office/drawing/2014/main" xmlns="" id="{26869B22-0180-4ABB-A299-A63D38AF1123}"/>
              </a:ext>
            </a:extLst>
          </p:cNvPr>
          <p:cNvCxnSpPr>
            <a:stCxn id="17" idx="2"/>
            <a:endCxn id="26" idx="0"/>
          </p:cNvCxnSpPr>
          <p:nvPr/>
        </p:nvCxnSpPr>
        <p:spPr>
          <a:xfrm rot="16200000" flipH="1">
            <a:off x="3136007" y="2169851"/>
            <a:ext cx="697744" cy="1402079"/>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a:extLst>
              <a:ext uri="{FF2B5EF4-FFF2-40B4-BE49-F238E27FC236}">
                <a16:creationId xmlns:a16="http://schemas.microsoft.com/office/drawing/2014/main" xmlns="" id="{ED66CB6A-DA12-4B6B-B723-D27F910E66CD}"/>
              </a:ext>
            </a:extLst>
          </p:cNvPr>
          <p:cNvCxnSpPr>
            <a:stCxn id="17" idx="2"/>
            <a:endCxn id="36" idx="0"/>
          </p:cNvCxnSpPr>
          <p:nvPr/>
        </p:nvCxnSpPr>
        <p:spPr>
          <a:xfrm rot="5400000">
            <a:off x="1820288" y="2256211"/>
            <a:ext cx="697744" cy="1229361"/>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Conector: angular 7">
            <a:extLst>
              <a:ext uri="{FF2B5EF4-FFF2-40B4-BE49-F238E27FC236}">
                <a16:creationId xmlns:a16="http://schemas.microsoft.com/office/drawing/2014/main" xmlns="" id="{8FCDA11A-AA25-47FE-B510-E23BE6271BAE}"/>
              </a:ext>
            </a:extLst>
          </p:cNvPr>
          <p:cNvCxnSpPr>
            <a:stCxn id="26" idx="2"/>
            <a:endCxn id="40" idx="0"/>
          </p:cNvCxnSpPr>
          <p:nvPr/>
        </p:nvCxnSpPr>
        <p:spPr>
          <a:xfrm rot="5400000">
            <a:off x="3722814" y="4082978"/>
            <a:ext cx="926211" cy="1"/>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9" name="Imagen 38">
            <a:extLst>
              <a:ext uri="{FF2B5EF4-FFF2-40B4-BE49-F238E27FC236}">
                <a16:creationId xmlns:a16="http://schemas.microsoft.com/office/drawing/2014/main" xmlns="" id="{05ADBE49-4327-4BFA-8220-7FAB9C8E1F81}"/>
              </a:ext>
            </a:extLst>
          </p:cNvPr>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a:off x="3061637" y="6123491"/>
            <a:ext cx="1053160" cy="581797"/>
          </a:xfrm>
          <a:prstGeom prst="rect">
            <a:avLst/>
          </a:prstGeom>
        </p:spPr>
      </p:pic>
      <p:cxnSp>
        <p:nvCxnSpPr>
          <p:cNvPr id="7" name="Conector: angular 6">
            <a:extLst>
              <a:ext uri="{FF2B5EF4-FFF2-40B4-BE49-F238E27FC236}">
                <a16:creationId xmlns:a16="http://schemas.microsoft.com/office/drawing/2014/main" xmlns="" id="{994BCA42-3654-4587-9946-83E79BAA97CE}"/>
              </a:ext>
            </a:extLst>
          </p:cNvPr>
          <p:cNvCxnSpPr>
            <a:stCxn id="40" idx="2"/>
            <a:endCxn id="47" idx="0"/>
          </p:cNvCxnSpPr>
          <p:nvPr/>
        </p:nvCxnSpPr>
        <p:spPr>
          <a:xfrm rot="5400000">
            <a:off x="3858705" y="5211851"/>
            <a:ext cx="654426" cy="1270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37" name="Grupo 36">
            <a:extLst>
              <a:ext uri="{FF2B5EF4-FFF2-40B4-BE49-F238E27FC236}">
                <a16:creationId xmlns:a16="http://schemas.microsoft.com/office/drawing/2014/main" xmlns="" id="{45369727-247F-4EA6-8103-164FF2BCD2F2}"/>
              </a:ext>
            </a:extLst>
          </p:cNvPr>
          <p:cNvGrpSpPr/>
          <p:nvPr/>
        </p:nvGrpSpPr>
        <p:grpSpPr>
          <a:xfrm>
            <a:off x="4177497" y="5934670"/>
            <a:ext cx="1053160" cy="923330"/>
            <a:chOff x="5825160" y="5887050"/>
            <a:chExt cx="1053160" cy="923330"/>
          </a:xfrm>
        </p:grpSpPr>
        <p:pic>
          <p:nvPicPr>
            <p:cNvPr id="38" name="Imagen 37">
              <a:extLst>
                <a:ext uri="{FF2B5EF4-FFF2-40B4-BE49-F238E27FC236}">
                  <a16:creationId xmlns:a16="http://schemas.microsoft.com/office/drawing/2014/main" xmlns="" id="{AF778398-821E-4A64-8ADF-4DD24C9B31A7}"/>
                </a:ext>
              </a:extLst>
            </p:cNvPr>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flipH="1">
              <a:off x="5825160" y="6057817"/>
              <a:ext cx="1053160" cy="581797"/>
            </a:xfrm>
            <a:prstGeom prst="rect">
              <a:avLst/>
            </a:prstGeom>
          </p:spPr>
        </p:pic>
        <p:sp>
          <p:nvSpPr>
            <p:cNvPr id="42" name="Rectángulo 41">
              <a:extLst>
                <a:ext uri="{FF2B5EF4-FFF2-40B4-BE49-F238E27FC236}">
                  <a16:creationId xmlns:a16="http://schemas.microsoft.com/office/drawing/2014/main" xmlns="" id="{7A99F4A9-56A2-4B4E-9BA0-33E002312F18}"/>
                </a:ext>
              </a:extLst>
            </p:cNvPr>
            <p:cNvSpPr/>
            <p:nvPr/>
          </p:nvSpPr>
          <p:spPr>
            <a:xfrm>
              <a:off x="6211797" y="5887050"/>
              <a:ext cx="279885" cy="923330"/>
            </a:xfrm>
            <a:prstGeom prst="rect">
              <a:avLst/>
            </a:prstGeom>
            <a:noFill/>
          </p:spPr>
          <p:txBody>
            <a:bodyPr wrap="square" lIns="91440" tIns="45720" rIns="91440" bIns="45720">
              <a:spAutoFit/>
            </a:bodyPr>
            <a:lstStyle/>
            <a:p>
              <a:pPr algn="ctr"/>
              <a:r>
                <a:rPr lang="es-ES" sz="5400" b="1" cap="none" spc="0" dirty="0">
                  <a:ln w="0"/>
                  <a:solidFill>
                    <a:schemeClr val="tx1"/>
                  </a:solidFill>
                  <a:effectLst>
                    <a:outerShdw blurRad="38100" dist="19050" dir="2700000" algn="tl" rotWithShape="0">
                      <a:schemeClr val="dk1">
                        <a:alpha val="40000"/>
                      </a:schemeClr>
                    </a:outerShdw>
                  </a:effectLst>
                </a:rPr>
                <a:t>X</a:t>
              </a:r>
            </a:p>
          </p:txBody>
        </p:sp>
      </p:grpSp>
    </p:spTree>
    <p:extLst>
      <p:ext uri="{BB962C8B-B14F-4D97-AF65-F5344CB8AC3E}">
        <p14:creationId xmlns:p14="http://schemas.microsoft.com/office/powerpoint/2010/main" xmlns="" val="20340238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50"/>
                                        <p:tgtEl>
                                          <p:spTgt spid="8"/>
                                        </p:tgtEl>
                                      </p:cBhvr>
                                    </p:animEffect>
                                  </p:childTnLst>
                                </p:cTn>
                              </p:par>
                            </p:childTnLst>
                          </p:cTn>
                        </p:par>
                        <p:par>
                          <p:cTn id="8" fill="hold">
                            <p:stCondLst>
                              <p:cond delay="25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250"/>
                                        <p:tgtEl>
                                          <p:spTgt spid="7"/>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2D3DA393-F856-409C-989E-303E91EC9E6D}"/>
              </a:ext>
            </a:extLst>
          </p:cNvPr>
          <p:cNvGrpSpPr/>
          <p:nvPr/>
        </p:nvGrpSpPr>
        <p:grpSpPr>
          <a:xfrm>
            <a:off x="5513648" y="1"/>
            <a:ext cx="1284078" cy="2222881"/>
            <a:chOff x="5513648" y="1"/>
            <a:chExt cx="1284078" cy="2222881"/>
          </a:xfrm>
        </p:grpSpPr>
        <p:pic>
          <p:nvPicPr>
            <p:cNvPr id="5" name="Imagen 4">
              <a:extLst>
                <a:ext uri="{FF2B5EF4-FFF2-40B4-BE49-F238E27FC236}">
                  <a16:creationId xmlns:a16="http://schemas.microsoft.com/office/drawing/2014/main" xmlns="" id="{8FB5341A-3A90-4A0B-8879-FE89C67C18A2}"/>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3024864">
              <a:off x="5693364" y="1320077"/>
              <a:ext cx="805272" cy="1000338"/>
            </a:xfrm>
            <a:prstGeom prst="rect">
              <a:avLst/>
            </a:prstGeom>
          </p:spPr>
        </p:pic>
        <p:pic>
          <p:nvPicPr>
            <p:cNvPr id="35" name="Imagen 34">
              <a:extLst>
                <a:ext uri="{FF2B5EF4-FFF2-40B4-BE49-F238E27FC236}">
                  <a16:creationId xmlns:a16="http://schemas.microsoft.com/office/drawing/2014/main" xmlns="" id="{8B009286-5C7A-4F63-804B-350BBEE6BB0A}"/>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513648" y="1"/>
              <a:ext cx="1284078" cy="1631126"/>
            </a:xfrm>
            <a:prstGeom prst="rect">
              <a:avLst/>
            </a:prstGeom>
          </p:spPr>
        </p:pic>
      </p:grpSp>
      <p:sp>
        <p:nvSpPr>
          <p:cNvPr id="36" name="3 CuadroTexto">
            <a:extLst>
              <a:ext uri="{FF2B5EF4-FFF2-40B4-BE49-F238E27FC236}">
                <a16:creationId xmlns:a16="http://schemas.microsoft.com/office/drawing/2014/main" xmlns="" id="{5C94D039-A044-47BA-A430-E4518CE0BC65}"/>
              </a:ext>
            </a:extLst>
          </p:cNvPr>
          <p:cNvSpPr txBox="1"/>
          <p:nvPr/>
        </p:nvSpPr>
        <p:spPr>
          <a:xfrm>
            <a:off x="375918" y="3219763"/>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32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sz="2000" dirty="0"/>
              <a:t>BAJO RIESGO</a:t>
            </a:r>
          </a:p>
        </p:txBody>
      </p:sp>
      <p:sp>
        <p:nvSpPr>
          <p:cNvPr id="17" name="3 CuadroTexto">
            <a:extLst>
              <a:ext uri="{FF2B5EF4-FFF2-40B4-BE49-F238E27FC236}">
                <a16:creationId xmlns:a16="http://schemas.microsoft.com/office/drawing/2014/main" xmlns="" id="{36A384C3-7EC0-43C8-9FEC-8B6C6A7E50BE}"/>
              </a:ext>
            </a:extLst>
          </p:cNvPr>
          <p:cNvSpPr txBox="1"/>
          <p:nvPr/>
        </p:nvSpPr>
        <p:spPr>
          <a:xfrm>
            <a:off x="1137920" y="1998799"/>
            <a:ext cx="3291839" cy="523220"/>
          </a:xfrm>
          <a:prstGeom prst="rect">
            <a:avLst/>
          </a:prstGeom>
          <a:effectLst>
            <a:glow rad="139700">
              <a:schemeClr val="accent1">
                <a:satMod val="175000"/>
                <a:alpha val="40000"/>
              </a:schemeClr>
            </a:glow>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PROVOCADA</a:t>
            </a:r>
          </a:p>
        </p:txBody>
      </p:sp>
      <p:pic>
        <p:nvPicPr>
          <p:cNvPr id="41" name="Imagen 40">
            <a:extLst>
              <a:ext uri="{FF2B5EF4-FFF2-40B4-BE49-F238E27FC236}">
                <a16:creationId xmlns:a16="http://schemas.microsoft.com/office/drawing/2014/main" xmlns="" id="{93B45DA8-6F82-485E-8B63-C4DFAE1B6341}"/>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326247" y="5093049"/>
            <a:ext cx="391390" cy="291368"/>
          </a:xfrm>
          <a:prstGeom prst="roundRect">
            <a:avLst>
              <a:gd name="adj" fmla="val 4167"/>
            </a:avLst>
          </a:prstGeom>
          <a:solidFill>
            <a:srgbClr val="FFFFFF"/>
          </a:solidFill>
          <a:ln w="76200" cap="sq">
            <a:solidFill>
              <a:schemeClr val="bg1"/>
            </a:solidFill>
            <a:miter lim="800000"/>
          </a:ln>
          <a:effectLst>
            <a:reflection blurRad="6350" stA="52000" endA="300" endPos="35000" dir="5400000" sy="-100000" algn="bl" rotWithShape="0"/>
          </a:effectLst>
          <a:scene3d>
            <a:camera prst="orthographicFront"/>
            <a:lightRig rig="threePt" dir="t">
              <a:rot lat="0" lon="0" rev="2700000"/>
            </a:lightRig>
          </a:scene3d>
          <a:sp3d>
            <a:contourClr>
              <a:srgbClr val="C0C0C0"/>
            </a:contourClr>
          </a:sp3d>
        </p:spPr>
      </p:pic>
      <p:pic>
        <p:nvPicPr>
          <p:cNvPr id="3" name="Imagen 2">
            <a:extLst>
              <a:ext uri="{FF2B5EF4-FFF2-40B4-BE49-F238E27FC236}">
                <a16:creationId xmlns:a16="http://schemas.microsoft.com/office/drawing/2014/main" xmlns="" id="{52B7D948-DF34-4123-9304-2FA0E5F4F2CF}"/>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10464800" y="173839"/>
            <a:ext cx="1446601" cy="1706590"/>
          </a:xfrm>
          <a:prstGeom prst="rect">
            <a:avLst/>
          </a:prstGeom>
        </p:spPr>
      </p:pic>
      <p:sp>
        <p:nvSpPr>
          <p:cNvPr id="25" name="3 CuadroTexto">
            <a:extLst>
              <a:ext uri="{FF2B5EF4-FFF2-40B4-BE49-F238E27FC236}">
                <a16:creationId xmlns:a16="http://schemas.microsoft.com/office/drawing/2014/main" xmlns="" id="{4F8ECF62-BF38-4EEE-8FA4-768A30309DEF}"/>
              </a:ext>
            </a:extLst>
          </p:cNvPr>
          <p:cNvSpPr txBox="1"/>
          <p:nvPr/>
        </p:nvSpPr>
        <p:spPr>
          <a:xfrm>
            <a:off x="7717637" y="2075517"/>
            <a:ext cx="3291839" cy="523220"/>
          </a:xfrm>
          <a:prstGeom prst="rect">
            <a:avLst/>
          </a:prstGeom>
          <a:effectLst>
            <a:glow rad="139700">
              <a:schemeClr val="accent1">
                <a:satMod val="175000"/>
                <a:alpha val="40000"/>
              </a:schemeClr>
            </a:glow>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28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PROVOCADA</a:t>
            </a:r>
          </a:p>
        </p:txBody>
      </p:sp>
      <p:sp>
        <p:nvSpPr>
          <p:cNvPr id="26" name="3 CuadroTexto">
            <a:extLst>
              <a:ext uri="{FF2B5EF4-FFF2-40B4-BE49-F238E27FC236}">
                <a16:creationId xmlns:a16="http://schemas.microsoft.com/office/drawing/2014/main" xmlns="" id="{E3E42E02-85C3-40A8-81B3-22728491CA62}"/>
              </a:ext>
            </a:extLst>
          </p:cNvPr>
          <p:cNvSpPr txBox="1"/>
          <p:nvPr/>
        </p:nvSpPr>
        <p:spPr>
          <a:xfrm>
            <a:off x="3007358" y="3219763"/>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ALTO RIESGO</a:t>
            </a:r>
          </a:p>
        </p:txBody>
      </p:sp>
      <p:sp>
        <p:nvSpPr>
          <p:cNvPr id="27" name="3 CuadroTexto">
            <a:extLst>
              <a:ext uri="{FF2B5EF4-FFF2-40B4-BE49-F238E27FC236}">
                <a16:creationId xmlns:a16="http://schemas.microsoft.com/office/drawing/2014/main" xmlns="" id="{A3E151EA-BB22-46D0-9BFC-0D9201542C77}"/>
              </a:ext>
            </a:extLst>
          </p:cNvPr>
          <p:cNvSpPr txBox="1"/>
          <p:nvPr/>
        </p:nvSpPr>
        <p:spPr>
          <a:xfrm>
            <a:off x="6736080" y="3190445"/>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BAJO RIESGO</a:t>
            </a:r>
          </a:p>
        </p:txBody>
      </p:sp>
      <p:sp>
        <p:nvSpPr>
          <p:cNvPr id="28" name="3 CuadroTexto">
            <a:extLst>
              <a:ext uri="{FF2B5EF4-FFF2-40B4-BE49-F238E27FC236}">
                <a16:creationId xmlns:a16="http://schemas.microsoft.com/office/drawing/2014/main" xmlns="" id="{44B6D3DF-25CC-4A50-A1DD-DF351E56EDD8}"/>
              </a:ext>
            </a:extLst>
          </p:cNvPr>
          <p:cNvSpPr txBox="1"/>
          <p:nvPr/>
        </p:nvSpPr>
        <p:spPr>
          <a:xfrm>
            <a:off x="9337040" y="3190445"/>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ALTO RIESGO</a:t>
            </a:r>
          </a:p>
        </p:txBody>
      </p:sp>
      <p:sp>
        <p:nvSpPr>
          <p:cNvPr id="29" name="3 CuadroTexto">
            <a:extLst>
              <a:ext uri="{FF2B5EF4-FFF2-40B4-BE49-F238E27FC236}">
                <a16:creationId xmlns:a16="http://schemas.microsoft.com/office/drawing/2014/main" xmlns="" id="{7F0D6594-3E64-4ED8-A693-0D7CFCE9EC79}"/>
              </a:ext>
            </a:extLst>
          </p:cNvPr>
          <p:cNvSpPr txBox="1"/>
          <p:nvPr/>
        </p:nvSpPr>
        <p:spPr>
          <a:xfrm>
            <a:off x="375917"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AAFL BAJO RIESGO </a:t>
            </a:r>
          </a:p>
        </p:txBody>
      </p:sp>
      <p:sp>
        <p:nvSpPr>
          <p:cNvPr id="40" name="3 CuadroTexto">
            <a:extLst>
              <a:ext uri="{FF2B5EF4-FFF2-40B4-BE49-F238E27FC236}">
                <a16:creationId xmlns:a16="http://schemas.microsoft.com/office/drawing/2014/main" xmlns="" id="{E431F89B-2B18-41BA-A3D5-CB17A931215C}"/>
              </a:ext>
            </a:extLst>
          </p:cNvPr>
          <p:cNvSpPr txBox="1"/>
          <p:nvPr/>
        </p:nvSpPr>
        <p:spPr>
          <a:xfrm>
            <a:off x="3007357"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AAFL ALTO RIESGO </a:t>
            </a:r>
          </a:p>
        </p:txBody>
      </p:sp>
      <p:sp>
        <p:nvSpPr>
          <p:cNvPr id="46" name="3 CuadroTexto">
            <a:extLst>
              <a:ext uri="{FF2B5EF4-FFF2-40B4-BE49-F238E27FC236}">
                <a16:creationId xmlns:a16="http://schemas.microsoft.com/office/drawing/2014/main" xmlns="" id="{1C9CCAD6-6E4B-4B8D-BB45-EF96F169D51C}"/>
              </a:ext>
            </a:extLst>
          </p:cNvPr>
          <p:cNvSpPr txBox="1"/>
          <p:nvPr/>
        </p:nvSpPr>
        <p:spPr>
          <a:xfrm>
            <a:off x="375917"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OTROS FR </a:t>
            </a:r>
          </a:p>
        </p:txBody>
      </p:sp>
      <p:sp>
        <p:nvSpPr>
          <p:cNvPr id="47" name="3 CuadroTexto">
            <a:extLst>
              <a:ext uri="{FF2B5EF4-FFF2-40B4-BE49-F238E27FC236}">
                <a16:creationId xmlns:a16="http://schemas.microsoft.com/office/drawing/2014/main" xmlns="" id="{427BDE58-5A09-4466-A98D-664096E0AEE1}"/>
              </a:ext>
            </a:extLst>
          </p:cNvPr>
          <p:cNvSpPr txBox="1"/>
          <p:nvPr/>
        </p:nvSpPr>
        <p:spPr>
          <a:xfrm>
            <a:off x="3007357"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OTROS FR</a:t>
            </a:r>
          </a:p>
        </p:txBody>
      </p:sp>
      <p:sp>
        <p:nvSpPr>
          <p:cNvPr id="48" name="3 CuadroTexto">
            <a:extLst>
              <a:ext uri="{FF2B5EF4-FFF2-40B4-BE49-F238E27FC236}">
                <a16:creationId xmlns:a16="http://schemas.microsoft.com/office/drawing/2014/main" xmlns="" id="{166993C2-F08A-4B86-ADA8-3C68D0157CBC}"/>
              </a:ext>
            </a:extLst>
          </p:cNvPr>
          <p:cNvSpPr txBox="1"/>
          <p:nvPr/>
        </p:nvSpPr>
        <p:spPr>
          <a:xfrm>
            <a:off x="6593840"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OTROS FR </a:t>
            </a:r>
          </a:p>
        </p:txBody>
      </p:sp>
      <p:sp>
        <p:nvSpPr>
          <p:cNvPr id="49" name="3 CuadroTexto">
            <a:extLst>
              <a:ext uri="{FF2B5EF4-FFF2-40B4-BE49-F238E27FC236}">
                <a16:creationId xmlns:a16="http://schemas.microsoft.com/office/drawing/2014/main" xmlns="" id="{376593EE-3E7A-478C-99BE-40205B7F967E}"/>
              </a:ext>
            </a:extLst>
          </p:cNvPr>
          <p:cNvSpPr txBox="1"/>
          <p:nvPr/>
        </p:nvSpPr>
        <p:spPr>
          <a:xfrm>
            <a:off x="9603159"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OTROS FR</a:t>
            </a:r>
          </a:p>
        </p:txBody>
      </p:sp>
      <p:pic>
        <p:nvPicPr>
          <p:cNvPr id="9" name="Imagen 8">
            <a:extLst>
              <a:ext uri="{FF2B5EF4-FFF2-40B4-BE49-F238E27FC236}">
                <a16:creationId xmlns:a16="http://schemas.microsoft.com/office/drawing/2014/main" xmlns="" id="{8380D8B5-6726-4910-BE68-01084A231229}"/>
              </a:ext>
            </a:extLst>
          </p:cNvPr>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11188100" y="2206522"/>
            <a:ext cx="881975" cy="784430"/>
          </a:xfrm>
          <a:prstGeom prst="rect">
            <a:avLst/>
          </a:prstGeom>
        </p:spPr>
      </p:pic>
      <p:pic>
        <p:nvPicPr>
          <p:cNvPr id="11" name="Imagen 10">
            <a:extLst>
              <a:ext uri="{FF2B5EF4-FFF2-40B4-BE49-F238E27FC236}">
                <a16:creationId xmlns:a16="http://schemas.microsoft.com/office/drawing/2014/main" xmlns="" id="{DECA5A40-5224-41BA-84ED-14480D2213E1}"/>
              </a:ext>
            </a:extLst>
          </p:cNvPr>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6878320" y="2188508"/>
            <a:ext cx="504764" cy="784430"/>
          </a:xfrm>
          <a:prstGeom prst="rect">
            <a:avLst/>
          </a:prstGeom>
        </p:spPr>
      </p:pic>
      <p:pic>
        <p:nvPicPr>
          <p:cNvPr id="50" name="Imagen 49">
            <a:extLst>
              <a:ext uri="{FF2B5EF4-FFF2-40B4-BE49-F238E27FC236}">
                <a16:creationId xmlns:a16="http://schemas.microsoft.com/office/drawing/2014/main" xmlns="" id="{C9689407-3F4A-46BD-BEB4-5541CA73D16A}"/>
              </a:ext>
            </a:extLst>
          </p:cNvPr>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rot="1659153">
            <a:off x="6397309" y="5065093"/>
            <a:ext cx="489399" cy="332155"/>
          </a:xfrm>
          <a:prstGeom prst="rect">
            <a:avLst/>
          </a:prstGeom>
        </p:spPr>
      </p:pic>
      <p:pic>
        <p:nvPicPr>
          <p:cNvPr id="51" name="Imagen 50">
            <a:extLst>
              <a:ext uri="{FF2B5EF4-FFF2-40B4-BE49-F238E27FC236}">
                <a16:creationId xmlns:a16="http://schemas.microsoft.com/office/drawing/2014/main" xmlns="" id="{B90D9CCC-56D4-4E91-9BE9-F307F2E55218}"/>
              </a:ext>
            </a:extLst>
          </p:cNvPr>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6905440" y="4931856"/>
            <a:ext cx="545381" cy="559990"/>
          </a:xfrm>
          <a:prstGeom prst="rect">
            <a:avLst/>
          </a:prstGeom>
        </p:spPr>
      </p:pic>
      <p:pic>
        <p:nvPicPr>
          <p:cNvPr id="15" name="Imagen 14">
            <a:extLst>
              <a:ext uri="{FF2B5EF4-FFF2-40B4-BE49-F238E27FC236}">
                <a16:creationId xmlns:a16="http://schemas.microsoft.com/office/drawing/2014/main" xmlns="" id="{B9028308-E503-467E-98BC-6299DE016902}"/>
              </a:ext>
            </a:extLst>
          </p:cNvPr>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7077501" y="248732"/>
            <a:ext cx="1280271" cy="1722269"/>
          </a:xfrm>
          <a:prstGeom prst="rect">
            <a:avLst/>
          </a:prstGeom>
        </p:spPr>
      </p:pic>
      <p:sp>
        <p:nvSpPr>
          <p:cNvPr id="19" name="Rectángulo 18">
            <a:extLst>
              <a:ext uri="{FF2B5EF4-FFF2-40B4-BE49-F238E27FC236}">
                <a16:creationId xmlns:a16="http://schemas.microsoft.com/office/drawing/2014/main" xmlns="" id="{B960B07B-461B-41D1-9526-C070D02D42C7}"/>
              </a:ext>
            </a:extLst>
          </p:cNvPr>
          <p:cNvSpPr/>
          <p:nvPr/>
        </p:nvSpPr>
        <p:spPr>
          <a:xfrm>
            <a:off x="7234782" y="248732"/>
            <a:ext cx="862737" cy="1569660"/>
          </a:xfrm>
          <a:prstGeom prst="rect">
            <a:avLst/>
          </a:prstGeom>
          <a:noFill/>
        </p:spPr>
        <p:txBody>
          <a:bodyPr wrap="none" lIns="91440" tIns="45720" rIns="91440" bIns="45720">
            <a:spAutoFit/>
          </a:bodyPr>
          <a:lstStyle/>
          <a:p>
            <a:pPr algn="ctr"/>
            <a:r>
              <a:rPr lang="es-ES" sz="9600" b="1" cap="none" spc="0" dirty="0">
                <a:ln w="0"/>
                <a:solidFill>
                  <a:schemeClr val="tx1"/>
                </a:solidFill>
                <a:effectLst>
                  <a:outerShdw blurRad="38100" dist="19050" dir="2700000" algn="tl" rotWithShape="0">
                    <a:schemeClr val="dk1">
                      <a:alpha val="40000"/>
                    </a:schemeClr>
                  </a:outerShdw>
                </a:effectLst>
              </a:rPr>
              <a:t>X</a:t>
            </a:r>
          </a:p>
        </p:txBody>
      </p:sp>
      <p:sp>
        <p:nvSpPr>
          <p:cNvPr id="52" name="3 CuadroTexto">
            <a:extLst>
              <a:ext uri="{FF2B5EF4-FFF2-40B4-BE49-F238E27FC236}">
                <a16:creationId xmlns:a16="http://schemas.microsoft.com/office/drawing/2014/main" xmlns="" id="{82D21D10-E9E8-41EC-8BEC-BBBBD4CF06DE}"/>
              </a:ext>
            </a:extLst>
          </p:cNvPr>
          <p:cNvSpPr txBox="1"/>
          <p:nvPr/>
        </p:nvSpPr>
        <p:spPr>
          <a:xfrm>
            <a:off x="6746240"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AAFL BAJO RIESGO </a:t>
            </a:r>
          </a:p>
        </p:txBody>
      </p:sp>
      <p:sp>
        <p:nvSpPr>
          <p:cNvPr id="53" name="3 CuadroTexto">
            <a:extLst>
              <a:ext uri="{FF2B5EF4-FFF2-40B4-BE49-F238E27FC236}">
                <a16:creationId xmlns:a16="http://schemas.microsoft.com/office/drawing/2014/main" xmlns="" id="{288AF253-7702-47E4-8974-8FB0A62EE9C7}"/>
              </a:ext>
            </a:extLst>
          </p:cNvPr>
          <p:cNvSpPr txBox="1"/>
          <p:nvPr/>
        </p:nvSpPr>
        <p:spPr>
          <a:xfrm>
            <a:off x="9603159"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AAFL ALTO RIESGO </a:t>
            </a:r>
          </a:p>
        </p:txBody>
      </p:sp>
      <p:grpSp>
        <p:nvGrpSpPr>
          <p:cNvPr id="37" name="Grupo 36">
            <a:extLst>
              <a:ext uri="{FF2B5EF4-FFF2-40B4-BE49-F238E27FC236}">
                <a16:creationId xmlns:a16="http://schemas.microsoft.com/office/drawing/2014/main" xmlns="" id="{45369727-247F-4EA6-8103-164FF2BCD2F2}"/>
              </a:ext>
            </a:extLst>
          </p:cNvPr>
          <p:cNvGrpSpPr/>
          <p:nvPr/>
        </p:nvGrpSpPr>
        <p:grpSpPr>
          <a:xfrm>
            <a:off x="10334460" y="5978105"/>
            <a:ext cx="1053160" cy="923330"/>
            <a:chOff x="5825160" y="5887050"/>
            <a:chExt cx="1053160" cy="923330"/>
          </a:xfrm>
        </p:grpSpPr>
        <p:pic>
          <p:nvPicPr>
            <p:cNvPr id="38" name="Imagen 37">
              <a:extLst>
                <a:ext uri="{FF2B5EF4-FFF2-40B4-BE49-F238E27FC236}">
                  <a16:creationId xmlns:a16="http://schemas.microsoft.com/office/drawing/2014/main" xmlns="" id="{AF778398-821E-4A64-8ADF-4DD24C9B31A7}"/>
                </a:ext>
              </a:extLst>
            </p:cNvPr>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flipH="1">
              <a:off x="5825160" y="6057817"/>
              <a:ext cx="1053160" cy="581797"/>
            </a:xfrm>
            <a:prstGeom prst="rect">
              <a:avLst/>
            </a:prstGeom>
          </p:spPr>
        </p:pic>
        <p:sp>
          <p:nvSpPr>
            <p:cNvPr id="42" name="Rectángulo 41">
              <a:extLst>
                <a:ext uri="{FF2B5EF4-FFF2-40B4-BE49-F238E27FC236}">
                  <a16:creationId xmlns:a16="http://schemas.microsoft.com/office/drawing/2014/main" xmlns="" id="{7A99F4A9-56A2-4B4E-9BA0-33E002312F18}"/>
                </a:ext>
              </a:extLst>
            </p:cNvPr>
            <p:cNvSpPr/>
            <p:nvPr/>
          </p:nvSpPr>
          <p:spPr>
            <a:xfrm>
              <a:off x="6211797" y="5887050"/>
              <a:ext cx="279885" cy="923330"/>
            </a:xfrm>
            <a:prstGeom prst="rect">
              <a:avLst/>
            </a:prstGeom>
            <a:noFill/>
          </p:spPr>
          <p:txBody>
            <a:bodyPr wrap="square" lIns="91440" tIns="45720" rIns="91440" bIns="45720">
              <a:spAutoFit/>
            </a:bodyPr>
            <a:lstStyle/>
            <a:p>
              <a:pPr algn="ctr"/>
              <a:r>
                <a:rPr lang="es-ES" sz="5400" b="1" cap="none" spc="0" dirty="0">
                  <a:ln w="0"/>
                  <a:solidFill>
                    <a:schemeClr val="tx1"/>
                  </a:solidFill>
                  <a:effectLst>
                    <a:outerShdw blurRad="38100" dist="19050" dir="2700000" algn="tl" rotWithShape="0">
                      <a:schemeClr val="dk1">
                        <a:alpha val="40000"/>
                      </a:schemeClr>
                    </a:outerShdw>
                  </a:effectLst>
                </a:rPr>
                <a:t>X</a:t>
              </a:r>
            </a:p>
          </p:txBody>
        </p:sp>
      </p:grpSp>
      <p:cxnSp>
        <p:nvCxnSpPr>
          <p:cNvPr id="10" name="Conector: angular 9">
            <a:extLst>
              <a:ext uri="{FF2B5EF4-FFF2-40B4-BE49-F238E27FC236}">
                <a16:creationId xmlns:a16="http://schemas.microsoft.com/office/drawing/2014/main" xmlns="" id="{05B007F2-62D7-4BB8-8F7C-0B6259B89B91}"/>
              </a:ext>
            </a:extLst>
          </p:cNvPr>
          <p:cNvCxnSpPr>
            <a:stCxn id="25" idx="2"/>
            <a:endCxn id="27" idx="0"/>
          </p:cNvCxnSpPr>
          <p:nvPr/>
        </p:nvCxnSpPr>
        <p:spPr>
          <a:xfrm rot="5400000">
            <a:off x="8343245" y="2170133"/>
            <a:ext cx="591708" cy="1448916"/>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xmlns="" id="{403F3A9A-DFEC-4B33-A08D-33254650015E}"/>
              </a:ext>
            </a:extLst>
          </p:cNvPr>
          <p:cNvCxnSpPr>
            <a:stCxn id="27" idx="2"/>
            <a:endCxn id="52" idx="0"/>
          </p:cNvCxnSpPr>
          <p:nvPr/>
        </p:nvCxnSpPr>
        <p:spPr>
          <a:xfrm>
            <a:off x="7914641" y="3590555"/>
            <a:ext cx="10160" cy="9555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Conector: angular 21">
            <a:extLst>
              <a:ext uri="{FF2B5EF4-FFF2-40B4-BE49-F238E27FC236}">
                <a16:creationId xmlns:a16="http://schemas.microsoft.com/office/drawing/2014/main" xmlns="" id="{5EE9D021-4DDA-48C7-BD2B-C0DF2A20CDC4}"/>
              </a:ext>
            </a:extLst>
          </p:cNvPr>
          <p:cNvCxnSpPr>
            <a:stCxn id="52" idx="2"/>
            <a:endCxn id="49" idx="0"/>
          </p:cNvCxnSpPr>
          <p:nvPr/>
        </p:nvCxnSpPr>
        <p:spPr>
          <a:xfrm rot="16200000" flipH="1">
            <a:off x="9026047" y="3783391"/>
            <a:ext cx="654426" cy="2856919"/>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Conector: angular 23">
            <a:extLst>
              <a:ext uri="{FF2B5EF4-FFF2-40B4-BE49-F238E27FC236}">
                <a16:creationId xmlns:a16="http://schemas.microsoft.com/office/drawing/2014/main" xmlns="" id="{3077740D-9310-4138-BC67-E39FEA62B14A}"/>
              </a:ext>
            </a:extLst>
          </p:cNvPr>
          <p:cNvCxnSpPr>
            <a:stCxn id="52" idx="2"/>
            <a:endCxn id="48" idx="0"/>
          </p:cNvCxnSpPr>
          <p:nvPr/>
        </p:nvCxnSpPr>
        <p:spPr>
          <a:xfrm rot="5400000">
            <a:off x="7521388" y="5135651"/>
            <a:ext cx="654426" cy="15240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xmlns="" id="{BA167C48-CBD9-4958-90EE-BD2DA6F86847}"/>
              </a:ext>
            </a:extLst>
          </p:cNvPr>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a:off x="6708202" y="6090544"/>
            <a:ext cx="1053160" cy="581797"/>
          </a:xfrm>
          <a:prstGeom prst="rect">
            <a:avLst/>
          </a:prstGeom>
        </p:spPr>
      </p:pic>
      <p:grpSp>
        <p:nvGrpSpPr>
          <p:cNvPr id="39" name="Grupo 38">
            <a:extLst>
              <a:ext uri="{FF2B5EF4-FFF2-40B4-BE49-F238E27FC236}">
                <a16:creationId xmlns:a16="http://schemas.microsoft.com/office/drawing/2014/main" xmlns="" id="{2D8CFB2C-5ACF-42DF-9779-55546A1657B3}"/>
              </a:ext>
            </a:extLst>
          </p:cNvPr>
          <p:cNvGrpSpPr/>
          <p:nvPr/>
        </p:nvGrpSpPr>
        <p:grpSpPr>
          <a:xfrm>
            <a:off x="7824062" y="5901723"/>
            <a:ext cx="1053160" cy="923330"/>
            <a:chOff x="5825160" y="5887050"/>
            <a:chExt cx="1053160" cy="923330"/>
          </a:xfrm>
        </p:grpSpPr>
        <p:pic>
          <p:nvPicPr>
            <p:cNvPr id="43" name="Imagen 42">
              <a:extLst>
                <a:ext uri="{FF2B5EF4-FFF2-40B4-BE49-F238E27FC236}">
                  <a16:creationId xmlns:a16="http://schemas.microsoft.com/office/drawing/2014/main" xmlns="" id="{F5D94338-D04E-4256-8DF2-0E58FACE4E36}"/>
                </a:ext>
              </a:extLst>
            </p:cNvPr>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flipH="1">
              <a:off x="5825160" y="6057817"/>
              <a:ext cx="1053160" cy="581797"/>
            </a:xfrm>
            <a:prstGeom prst="rect">
              <a:avLst/>
            </a:prstGeom>
          </p:spPr>
        </p:pic>
        <p:sp>
          <p:nvSpPr>
            <p:cNvPr id="44" name="Rectángulo 43">
              <a:extLst>
                <a:ext uri="{FF2B5EF4-FFF2-40B4-BE49-F238E27FC236}">
                  <a16:creationId xmlns:a16="http://schemas.microsoft.com/office/drawing/2014/main" xmlns="" id="{1F930D1F-1E00-4FD3-A6E3-082F5AACD25F}"/>
                </a:ext>
              </a:extLst>
            </p:cNvPr>
            <p:cNvSpPr/>
            <p:nvPr/>
          </p:nvSpPr>
          <p:spPr>
            <a:xfrm>
              <a:off x="6211797" y="5887050"/>
              <a:ext cx="279885" cy="923330"/>
            </a:xfrm>
            <a:prstGeom prst="rect">
              <a:avLst/>
            </a:prstGeom>
            <a:noFill/>
          </p:spPr>
          <p:txBody>
            <a:bodyPr wrap="square" lIns="91440" tIns="45720" rIns="91440" bIns="45720">
              <a:spAutoFit/>
            </a:bodyPr>
            <a:lstStyle/>
            <a:p>
              <a:pPr algn="ctr"/>
              <a:r>
                <a:rPr lang="es-ES" sz="5400" b="1" cap="none" spc="0" dirty="0">
                  <a:ln w="0"/>
                  <a:solidFill>
                    <a:schemeClr val="tx1"/>
                  </a:solidFill>
                  <a:effectLst>
                    <a:outerShdw blurRad="38100" dist="19050" dir="2700000" algn="tl" rotWithShape="0">
                      <a:schemeClr val="dk1">
                        <a:alpha val="40000"/>
                      </a:schemeClr>
                    </a:outerShdw>
                  </a:effectLst>
                </a:rPr>
                <a:t>X</a:t>
              </a:r>
            </a:p>
          </p:txBody>
        </p:sp>
      </p:grpSp>
    </p:spTree>
    <p:extLst>
      <p:ext uri="{BB962C8B-B14F-4D97-AF65-F5344CB8AC3E}">
        <p14:creationId xmlns:p14="http://schemas.microsoft.com/office/powerpoint/2010/main" xmlns="" val="2114256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25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25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25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250"/>
                                        <p:tgtEl>
                                          <p:spTgt spid="24"/>
                                        </p:tgtEl>
                                      </p:cBhvr>
                                    </p:animEffect>
                                  </p:childTnLst>
                                </p:cTn>
                              </p:par>
                            </p:childTnLst>
                          </p:cTn>
                        </p:par>
                        <p:par>
                          <p:cTn id="28" fill="hold">
                            <p:stCondLst>
                              <p:cond delay="250"/>
                            </p:stCondLst>
                            <p:childTnLst>
                              <p:par>
                                <p:cTn id="29" presetID="10"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25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2D3DA393-F856-409C-989E-303E91EC9E6D}"/>
              </a:ext>
            </a:extLst>
          </p:cNvPr>
          <p:cNvGrpSpPr/>
          <p:nvPr/>
        </p:nvGrpSpPr>
        <p:grpSpPr>
          <a:xfrm>
            <a:off x="5513648" y="1"/>
            <a:ext cx="1284078" cy="2222881"/>
            <a:chOff x="5513648" y="1"/>
            <a:chExt cx="1284078" cy="2222881"/>
          </a:xfrm>
        </p:grpSpPr>
        <p:pic>
          <p:nvPicPr>
            <p:cNvPr id="5" name="Imagen 4">
              <a:extLst>
                <a:ext uri="{FF2B5EF4-FFF2-40B4-BE49-F238E27FC236}">
                  <a16:creationId xmlns:a16="http://schemas.microsoft.com/office/drawing/2014/main" xmlns="" id="{8FB5341A-3A90-4A0B-8879-FE89C67C18A2}"/>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3024864">
              <a:off x="5693364" y="1320077"/>
              <a:ext cx="805272" cy="1000338"/>
            </a:xfrm>
            <a:prstGeom prst="rect">
              <a:avLst/>
            </a:prstGeom>
          </p:spPr>
        </p:pic>
        <p:pic>
          <p:nvPicPr>
            <p:cNvPr id="35" name="Imagen 34">
              <a:extLst>
                <a:ext uri="{FF2B5EF4-FFF2-40B4-BE49-F238E27FC236}">
                  <a16:creationId xmlns:a16="http://schemas.microsoft.com/office/drawing/2014/main" xmlns="" id="{8B009286-5C7A-4F63-804B-350BBEE6BB0A}"/>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513648" y="1"/>
              <a:ext cx="1284078" cy="1631126"/>
            </a:xfrm>
            <a:prstGeom prst="rect">
              <a:avLst/>
            </a:prstGeom>
          </p:spPr>
        </p:pic>
      </p:grpSp>
      <p:sp>
        <p:nvSpPr>
          <p:cNvPr id="36" name="3 CuadroTexto">
            <a:extLst>
              <a:ext uri="{FF2B5EF4-FFF2-40B4-BE49-F238E27FC236}">
                <a16:creationId xmlns:a16="http://schemas.microsoft.com/office/drawing/2014/main" xmlns="" id="{5C94D039-A044-47BA-A430-E4518CE0BC65}"/>
              </a:ext>
            </a:extLst>
          </p:cNvPr>
          <p:cNvSpPr txBox="1"/>
          <p:nvPr/>
        </p:nvSpPr>
        <p:spPr>
          <a:xfrm>
            <a:off x="375918" y="3219763"/>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32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sz="2000" dirty="0"/>
              <a:t>BAJO RIESGO</a:t>
            </a:r>
          </a:p>
        </p:txBody>
      </p:sp>
      <p:sp>
        <p:nvSpPr>
          <p:cNvPr id="17" name="3 CuadroTexto">
            <a:extLst>
              <a:ext uri="{FF2B5EF4-FFF2-40B4-BE49-F238E27FC236}">
                <a16:creationId xmlns:a16="http://schemas.microsoft.com/office/drawing/2014/main" xmlns="" id="{36A384C3-7EC0-43C8-9FEC-8B6C6A7E50BE}"/>
              </a:ext>
            </a:extLst>
          </p:cNvPr>
          <p:cNvSpPr txBox="1"/>
          <p:nvPr/>
        </p:nvSpPr>
        <p:spPr>
          <a:xfrm>
            <a:off x="1137920" y="1998799"/>
            <a:ext cx="3291839" cy="523220"/>
          </a:xfrm>
          <a:prstGeom prst="rect">
            <a:avLst/>
          </a:prstGeom>
          <a:effectLst>
            <a:glow rad="139700">
              <a:schemeClr val="accent1">
                <a:satMod val="175000"/>
                <a:alpha val="40000"/>
              </a:schemeClr>
            </a:glow>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PROVOCADA</a:t>
            </a:r>
          </a:p>
        </p:txBody>
      </p:sp>
      <p:pic>
        <p:nvPicPr>
          <p:cNvPr id="41" name="Imagen 40">
            <a:extLst>
              <a:ext uri="{FF2B5EF4-FFF2-40B4-BE49-F238E27FC236}">
                <a16:creationId xmlns:a16="http://schemas.microsoft.com/office/drawing/2014/main" xmlns="" id="{93B45DA8-6F82-485E-8B63-C4DFAE1B6341}"/>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326247" y="5093049"/>
            <a:ext cx="391390" cy="291368"/>
          </a:xfrm>
          <a:prstGeom prst="roundRect">
            <a:avLst>
              <a:gd name="adj" fmla="val 4167"/>
            </a:avLst>
          </a:prstGeom>
          <a:solidFill>
            <a:srgbClr val="FFFFFF"/>
          </a:solidFill>
          <a:ln w="76200" cap="sq">
            <a:solidFill>
              <a:schemeClr val="bg1"/>
            </a:solidFill>
            <a:miter lim="800000"/>
          </a:ln>
          <a:effectLst>
            <a:reflection blurRad="6350" stA="52000" endA="300" endPos="35000" dir="5400000" sy="-100000" algn="bl" rotWithShape="0"/>
          </a:effectLst>
          <a:scene3d>
            <a:camera prst="orthographicFront"/>
            <a:lightRig rig="threePt" dir="t">
              <a:rot lat="0" lon="0" rev="2700000"/>
            </a:lightRig>
          </a:scene3d>
          <a:sp3d>
            <a:contourClr>
              <a:srgbClr val="C0C0C0"/>
            </a:contourClr>
          </a:sp3d>
        </p:spPr>
      </p:pic>
      <p:pic>
        <p:nvPicPr>
          <p:cNvPr id="3" name="Imagen 2">
            <a:extLst>
              <a:ext uri="{FF2B5EF4-FFF2-40B4-BE49-F238E27FC236}">
                <a16:creationId xmlns:a16="http://schemas.microsoft.com/office/drawing/2014/main" xmlns="" id="{52B7D948-DF34-4123-9304-2FA0E5F4F2CF}"/>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10464800" y="173839"/>
            <a:ext cx="1446601" cy="1706590"/>
          </a:xfrm>
          <a:prstGeom prst="rect">
            <a:avLst/>
          </a:prstGeom>
        </p:spPr>
      </p:pic>
      <p:sp>
        <p:nvSpPr>
          <p:cNvPr id="25" name="3 CuadroTexto">
            <a:extLst>
              <a:ext uri="{FF2B5EF4-FFF2-40B4-BE49-F238E27FC236}">
                <a16:creationId xmlns:a16="http://schemas.microsoft.com/office/drawing/2014/main" xmlns="" id="{4F8ECF62-BF38-4EEE-8FA4-768A30309DEF}"/>
              </a:ext>
            </a:extLst>
          </p:cNvPr>
          <p:cNvSpPr txBox="1"/>
          <p:nvPr/>
        </p:nvSpPr>
        <p:spPr>
          <a:xfrm>
            <a:off x="7717637" y="2075517"/>
            <a:ext cx="3291839" cy="523220"/>
          </a:xfrm>
          <a:prstGeom prst="rect">
            <a:avLst/>
          </a:prstGeom>
          <a:effectLst>
            <a:glow rad="139700">
              <a:schemeClr val="accent1">
                <a:satMod val="175000"/>
                <a:alpha val="40000"/>
              </a:schemeClr>
            </a:glow>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28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PROVOCADA</a:t>
            </a:r>
          </a:p>
        </p:txBody>
      </p:sp>
      <p:sp>
        <p:nvSpPr>
          <p:cNvPr id="26" name="3 CuadroTexto">
            <a:extLst>
              <a:ext uri="{FF2B5EF4-FFF2-40B4-BE49-F238E27FC236}">
                <a16:creationId xmlns:a16="http://schemas.microsoft.com/office/drawing/2014/main" xmlns="" id="{E3E42E02-85C3-40A8-81B3-22728491CA62}"/>
              </a:ext>
            </a:extLst>
          </p:cNvPr>
          <p:cNvSpPr txBox="1"/>
          <p:nvPr/>
        </p:nvSpPr>
        <p:spPr>
          <a:xfrm>
            <a:off x="3007358" y="3219763"/>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ALTO RIESGO</a:t>
            </a:r>
          </a:p>
        </p:txBody>
      </p:sp>
      <p:sp>
        <p:nvSpPr>
          <p:cNvPr id="27" name="3 CuadroTexto">
            <a:extLst>
              <a:ext uri="{FF2B5EF4-FFF2-40B4-BE49-F238E27FC236}">
                <a16:creationId xmlns:a16="http://schemas.microsoft.com/office/drawing/2014/main" xmlns="" id="{A3E151EA-BB22-46D0-9BFC-0D9201542C77}"/>
              </a:ext>
            </a:extLst>
          </p:cNvPr>
          <p:cNvSpPr txBox="1"/>
          <p:nvPr/>
        </p:nvSpPr>
        <p:spPr>
          <a:xfrm>
            <a:off x="6736080" y="3190445"/>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BAJO RIESGO</a:t>
            </a:r>
          </a:p>
        </p:txBody>
      </p:sp>
      <p:sp>
        <p:nvSpPr>
          <p:cNvPr id="28" name="3 CuadroTexto">
            <a:extLst>
              <a:ext uri="{FF2B5EF4-FFF2-40B4-BE49-F238E27FC236}">
                <a16:creationId xmlns:a16="http://schemas.microsoft.com/office/drawing/2014/main" xmlns="" id="{44B6D3DF-25CC-4A50-A1DD-DF351E56EDD8}"/>
              </a:ext>
            </a:extLst>
          </p:cNvPr>
          <p:cNvSpPr txBox="1"/>
          <p:nvPr/>
        </p:nvSpPr>
        <p:spPr>
          <a:xfrm>
            <a:off x="9337040" y="3190445"/>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ALTO RIESGO</a:t>
            </a:r>
          </a:p>
        </p:txBody>
      </p:sp>
      <p:sp>
        <p:nvSpPr>
          <p:cNvPr id="29" name="3 CuadroTexto">
            <a:extLst>
              <a:ext uri="{FF2B5EF4-FFF2-40B4-BE49-F238E27FC236}">
                <a16:creationId xmlns:a16="http://schemas.microsoft.com/office/drawing/2014/main" xmlns="" id="{7F0D6594-3E64-4ED8-A693-0D7CFCE9EC79}"/>
              </a:ext>
            </a:extLst>
          </p:cNvPr>
          <p:cNvSpPr txBox="1"/>
          <p:nvPr/>
        </p:nvSpPr>
        <p:spPr>
          <a:xfrm>
            <a:off x="375917"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AAFL BAJO RIESGO </a:t>
            </a:r>
          </a:p>
        </p:txBody>
      </p:sp>
      <p:sp>
        <p:nvSpPr>
          <p:cNvPr id="40" name="3 CuadroTexto">
            <a:extLst>
              <a:ext uri="{FF2B5EF4-FFF2-40B4-BE49-F238E27FC236}">
                <a16:creationId xmlns:a16="http://schemas.microsoft.com/office/drawing/2014/main" xmlns="" id="{E431F89B-2B18-41BA-A3D5-CB17A931215C}"/>
              </a:ext>
            </a:extLst>
          </p:cNvPr>
          <p:cNvSpPr txBox="1"/>
          <p:nvPr/>
        </p:nvSpPr>
        <p:spPr>
          <a:xfrm>
            <a:off x="3007357"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AAFL ALTO RIESGO </a:t>
            </a:r>
          </a:p>
        </p:txBody>
      </p:sp>
      <p:sp>
        <p:nvSpPr>
          <p:cNvPr id="46" name="3 CuadroTexto">
            <a:extLst>
              <a:ext uri="{FF2B5EF4-FFF2-40B4-BE49-F238E27FC236}">
                <a16:creationId xmlns:a16="http://schemas.microsoft.com/office/drawing/2014/main" xmlns="" id="{1C9CCAD6-6E4B-4B8D-BB45-EF96F169D51C}"/>
              </a:ext>
            </a:extLst>
          </p:cNvPr>
          <p:cNvSpPr txBox="1"/>
          <p:nvPr/>
        </p:nvSpPr>
        <p:spPr>
          <a:xfrm>
            <a:off x="375917"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OTROS FR </a:t>
            </a:r>
          </a:p>
        </p:txBody>
      </p:sp>
      <p:sp>
        <p:nvSpPr>
          <p:cNvPr id="47" name="3 CuadroTexto">
            <a:extLst>
              <a:ext uri="{FF2B5EF4-FFF2-40B4-BE49-F238E27FC236}">
                <a16:creationId xmlns:a16="http://schemas.microsoft.com/office/drawing/2014/main" xmlns="" id="{427BDE58-5A09-4466-A98D-664096E0AEE1}"/>
              </a:ext>
            </a:extLst>
          </p:cNvPr>
          <p:cNvSpPr txBox="1"/>
          <p:nvPr/>
        </p:nvSpPr>
        <p:spPr>
          <a:xfrm>
            <a:off x="3007357"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OTROS FR</a:t>
            </a:r>
          </a:p>
        </p:txBody>
      </p:sp>
      <p:sp>
        <p:nvSpPr>
          <p:cNvPr id="48" name="3 CuadroTexto">
            <a:extLst>
              <a:ext uri="{FF2B5EF4-FFF2-40B4-BE49-F238E27FC236}">
                <a16:creationId xmlns:a16="http://schemas.microsoft.com/office/drawing/2014/main" xmlns="" id="{166993C2-F08A-4B86-ADA8-3C68D0157CBC}"/>
              </a:ext>
            </a:extLst>
          </p:cNvPr>
          <p:cNvSpPr txBox="1"/>
          <p:nvPr/>
        </p:nvSpPr>
        <p:spPr>
          <a:xfrm>
            <a:off x="6593840"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OTROS FR </a:t>
            </a:r>
          </a:p>
        </p:txBody>
      </p:sp>
      <p:sp>
        <p:nvSpPr>
          <p:cNvPr id="49" name="3 CuadroTexto">
            <a:extLst>
              <a:ext uri="{FF2B5EF4-FFF2-40B4-BE49-F238E27FC236}">
                <a16:creationId xmlns:a16="http://schemas.microsoft.com/office/drawing/2014/main" xmlns="" id="{376593EE-3E7A-478C-99BE-40205B7F967E}"/>
              </a:ext>
            </a:extLst>
          </p:cNvPr>
          <p:cNvSpPr txBox="1"/>
          <p:nvPr/>
        </p:nvSpPr>
        <p:spPr>
          <a:xfrm>
            <a:off x="9603159"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OTROS FR</a:t>
            </a:r>
          </a:p>
        </p:txBody>
      </p:sp>
      <p:pic>
        <p:nvPicPr>
          <p:cNvPr id="9" name="Imagen 8">
            <a:extLst>
              <a:ext uri="{FF2B5EF4-FFF2-40B4-BE49-F238E27FC236}">
                <a16:creationId xmlns:a16="http://schemas.microsoft.com/office/drawing/2014/main" xmlns="" id="{8380D8B5-6726-4910-BE68-01084A231229}"/>
              </a:ext>
            </a:extLst>
          </p:cNvPr>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11188100" y="2206522"/>
            <a:ext cx="881975" cy="784430"/>
          </a:xfrm>
          <a:prstGeom prst="rect">
            <a:avLst/>
          </a:prstGeom>
        </p:spPr>
      </p:pic>
      <p:pic>
        <p:nvPicPr>
          <p:cNvPr id="11" name="Imagen 10">
            <a:extLst>
              <a:ext uri="{FF2B5EF4-FFF2-40B4-BE49-F238E27FC236}">
                <a16:creationId xmlns:a16="http://schemas.microsoft.com/office/drawing/2014/main" xmlns="" id="{DECA5A40-5224-41BA-84ED-14480D2213E1}"/>
              </a:ext>
            </a:extLst>
          </p:cNvPr>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6878320" y="2188508"/>
            <a:ext cx="504764" cy="784430"/>
          </a:xfrm>
          <a:prstGeom prst="rect">
            <a:avLst/>
          </a:prstGeom>
        </p:spPr>
      </p:pic>
      <p:pic>
        <p:nvPicPr>
          <p:cNvPr id="50" name="Imagen 49">
            <a:extLst>
              <a:ext uri="{FF2B5EF4-FFF2-40B4-BE49-F238E27FC236}">
                <a16:creationId xmlns:a16="http://schemas.microsoft.com/office/drawing/2014/main" xmlns="" id="{C9689407-3F4A-46BD-BEB4-5541CA73D16A}"/>
              </a:ext>
            </a:extLst>
          </p:cNvPr>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rot="1659153">
            <a:off x="6397309" y="5065093"/>
            <a:ext cx="489399" cy="332155"/>
          </a:xfrm>
          <a:prstGeom prst="rect">
            <a:avLst/>
          </a:prstGeom>
        </p:spPr>
      </p:pic>
      <p:pic>
        <p:nvPicPr>
          <p:cNvPr id="51" name="Imagen 50">
            <a:extLst>
              <a:ext uri="{FF2B5EF4-FFF2-40B4-BE49-F238E27FC236}">
                <a16:creationId xmlns:a16="http://schemas.microsoft.com/office/drawing/2014/main" xmlns="" id="{B90D9CCC-56D4-4E91-9BE9-F307F2E55218}"/>
              </a:ext>
            </a:extLst>
          </p:cNvPr>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6905440" y="4931856"/>
            <a:ext cx="545381" cy="559990"/>
          </a:xfrm>
          <a:prstGeom prst="rect">
            <a:avLst/>
          </a:prstGeom>
        </p:spPr>
      </p:pic>
      <p:pic>
        <p:nvPicPr>
          <p:cNvPr id="15" name="Imagen 14">
            <a:extLst>
              <a:ext uri="{FF2B5EF4-FFF2-40B4-BE49-F238E27FC236}">
                <a16:creationId xmlns:a16="http://schemas.microsoft.com/office/drawing/2014/main" xmlns="" id="{B9028308-E503-467E-98BC-6299DE016902}"/>
              </a:ext>
            </a:extLst>
          </p:cNvPr>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7077501" y="248732"/>
            <a:ext cx="1280271" cy="1722269"/>
          </a:xfrm>
          <a:prstGeom prst="rect">
            <a:avLst/>
          </a:prstGeom>
        </p:spPr>
      </p:pic>
      <p:sp>
        <p:nvSpPr>
          <p:cNvPr id="19" name="Rectángulo 18">
            <a:extLst>
              <a:ext uri="{FF2B5EF4-FFF2-40B4-BE49-F238E27FC236}">
                <a16:creationId xmlns:a16="http://schemas.microsoft.com/office/drawing/2014/main" xmlns="" id="{B960B07B-461B-41D1-9526-C070D02D42C7}"/>
              </a:ext>
            </a:extLst>
          </p:cNvPr>
          <p:cNvSpPr/>
          <p:nvPr/>
        </p:nvSpPr>
        <p:spPr>
          <a:xfrm>
            <a:off x="7234782" y="248732"/>
            <a:ext cx="862737" cy="1569660"/>
          </a:xfrm>
          <a:prstGeom prst="rect">
            <a:avLst/>
          </a:prstGeom>
          <a:noFill/>
        </p:spPr>
        <p:txBody>
          <a:bodyPr wrap="none" lIns="91440" tIns="45720" rIns="91440" bIns="45720">
            <a:spAutoFit/>
          </a:bodyPr>
          <a:lstStyle/>
          <a:p>
            <a:pPr algn="ctr"/>
            <a:r>
              <a:rPr lang="es-ES" sz="9600" b="1" cap="none" spc="0" dirty="0">
                <a:ln w="0"/>
                <a:solidFill>
                  <a:schemeClr val="tx1"/>
                </a:solidFill>
                <a:effectLst>
                  <a:outerShdw blurRad="38100" dist="19050" dir="2700000" algn="tl" rotWithShape="0">
                    <a:schemeClr val="dk1">
                      <a:alpha val="40000"/>
                    </a:schemeClr>
                  </a:outerShdw>
                </a:effectLst>
              </a:rPr>
              <a:t>X</a:t>
            </a:r>
          </a:p>
        </p:txBody>
      </p:sp>
      <p:sp>
        <p:nvSpPr>
          <p:cNvPr id="52" name="3 CuadroTexto">
            <a:extLst>
              <a:ext uri="{FF2B5EF4-FFF2-40B4-BE49-F238E27FC236}">
                <a16:creationId xmlns:a16="http://schemas.microsoft.com/office/drawing/2014/main" xmlns="" id="{82D21D10-E9E8-41EC-8BEC-BBBBD4CF06DE}"/>
              </a:ext>
            </a:extLst>
          </p:cNvPr>
          <p:cNvSpPr txBox="1"/>
          <p:nvPr/>
        </p:nvSpPr>
        <p:spPr>
          <a:xfrm>
            <a:off x="6746240"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AAFL BAJO RIESGO </a:t>
            </a:r>
          </a:p>
        </p:txBody>
      </p:sp>
      <p:sp>
        <p:nvSpPr>
          <p:cNvPr id="53" name="3 CuadroTexto">
            <a:extLst>
              <a:ext uri="{FF2B5EF4-FFF2-40B4-BE49-F238E27FC236}">
                <a16:creationId xmlns:a16="http://schemas.microsoft.com/office/drawing/2014/main" xmlns="" id="{288AF253-7702-47E4-8974-8FB0A62EE9C7}"/>
              </a:ext>
            </a:extLst>
          </p:cNvPr>
          <p:cNvSpPr txBox="1"/>
          <p:nvPr/>
        </p:nvSpPr>
        <p:spPr>
          <a:xfrm>
            <a:off x="9603159"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AAFL ALTO RIESGO </a:t>
            </a:r>
          </a:p>
        </p:txBody>
      </p:sp>
      <p:grpSp>
        <p:nvGrpSpPr>
          <p:cNvPr id="37" name="Grupo 36">
            <a:extLst>
              <a:ext uri="{FF2B5EF4-FFF2-40B4-BE49-F238E27FC236}">
                <a16:creationId xmlns:a16="http://schemas.microsoft.com/office/drawing/2014/main" xmlns="" id="{45369727-247F-4EA6-8103-164FF2BCD2F2}"/>
              </a:ext>
            </a:extLst>
          </p:cNvPr>
          <p:cNvGrpSpPr/>
          <p:nvPr/>
        </p:nvGrpSpPr>
        <p:grpSpPr>
          <a:xfrm>
            <a:off x="10255139" y="5877618"/>
            <a:ext cx="1053160" cy="923330"/>
            <a:chOff x="5825160" y="5887050"/>
            <a:chExt cx="1053160" cy="923330"/>
          </a:xfrm>
        </p:grpSpPr>
        <p:pic>
          <p:nvPicPr>
            <p:cNvPr id="38" name="Imagen 37">
              <a:extLst>
                <a:ext uri="{FF2B5EF4-FFF2-40B4-BE49-F238E27FC236}">
                  <a16:creationId xmlns:a16="http://schemas.microsoft.com/office/drawing/2014/main" xmlns="" id="{AF778398-821E-4A64-8ADF-4DD24C9B31A7}"/>
                </a:ext>
              </a:extLst>
            </p:cNvPr>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flipH="1">
              <a:off x="5825160" y="6057817"/>
              <a:ext cx="1053160" cy="581797"/>
            </a:xfrm>
            <a:prstGeom prst="rect">
              <a:avLst/>
            </a:prstGeom>
          </p:spPr>
        </p:pic>
        <p:sp>
          <p:nvSpPr>
            <p:cNvPr id="42" name="Rectángulo 41">
              <a:extLst>
                <a:ext uri="{FF2B5EF4-FFF2-40B4-BE49-F238E27FC236}">
                  <a16:creationId xmlns:a16="http://schemas.microsoft.com/office/drawing/2014/main" xmlns="" id="{7A99F4A9-56A2-4B4E-9BA0-33E002312F18}"/>
                </a:ext>
              </a:extLst>
            </p:cNvPr>
            <p:cNvSpPr/>
            <p:nvPr/>
          </p:nvSpPr>
          <p:spPr>
            <a:xfrm>
              <a:off x="6211797" y="5887050"/>
              <a:ext cx="279885" cy="923330"/>
            </a:xfrm>
            <a:prstGeom prst="rect">
              <a:avLst/>
            </a:prstGeom>
            <a:noFill/>
          </p:spPr>
          <p:txBody>
            <a:bodyPr wrap="square" lIns="91440" tIns="45720" rIns="91440" bIns="45720">
              <a:spAutoFit/>
            </a:bodyPr>
            <a:lstStyle/>
            <a:p>
              <a:pPr algn="ctr"/>
              <a:r>
                <a:rPr lang="es-ES" sz="5400" b="1" cap="none" spc="0" dirty="0">
                  <a:ln w="0"/>
                  <a:solidFill>
                    <a:schemeClr val="tx1"/>
                  </a:solidFill>
                  <a:effectLst>
                    <a:outerShdw blurRad="38100" dist="19050" dir="2700000" algn="tl" rotWithShape="0">
                      <a:schemeClr val="dk1">
                        <a:alpha val="40000"/>
                      </a:schemeClr>
                    </a:outerShdw>
                  </a:effectLst>
                </a:rPr>
                <a:t>X</a:t>
              </a:r>
            </a:p>
          </p:txBody>
        </p:sp>
      </p:grpSp>
      <p:cxnSp>
        <p:nvCxnSpPr>
          <p:cNvPr id="10" name="Conector: angular 9">
            <a:extLst>
              <a:ext uri="{FF2B5EF4-FFF2-40B4-BE49-F238E27FC236}">
                <a16:creationId xmlns:a16="http://schemas.microsoft.com/office/drawing/2014/main" xmlns="" id="{05B007F2-62D7-4BB8-8F7C-0B6259B89B91}"/>
              </a:ext>
            </a:extLst>
          </p:cNvPr>
          <p:cNvCxnSpPr>
            <a:cxnSpLocks/>
            <a:stCxn id="25" idx="2"/>
            <a:endCxn id="27" idx="0"/>
          </p:cNvCxnSpPr>
          <p:nvPr/>
        </p:nvCxnSpPr>
        <p:spPr>
          <a:xfrm rot="5400000">
            <a:off x="8343245" y="2170133"/>
            <a:ext cx="591708" cy="1448916"/>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 name="Conector: angular 5">
            <a:extLst>
              <a:ext uri="{FF2B5EF4-FFF2-40B4-BE49-F238E27FC236}">
                <a16:creationId xmlns:a16="http://schemas.microsoft.com/office/drawing/2014/main" xmlns="" id="{629E22C5-004A-4C2A-8B99-4EDD61A85447}"/>
              </a:ext>
            </a:extLst>
          </p:cNvPr>
          <p:cNvCxnSpPr>
            <a:stCxn id="27" idx="2"/>
            <a:endCxn id="53" idx="0"/>
          </p:cNvCxnSpPr>
          <p:nvPr/>
        </p:nvCxnSpPr>
        <p:spPr>
          <a:xfrm rot="16200000" flipH="1">
            <a:off x="8870416" y="2634779"/>
            <a:ext cx="955529" cy="2867079"/>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xmlns="" id="{89201666-CCD7-4373-B10A-B09D83FD042D}"/>
              </a:ext>
            </a:extLst>
          </p:cNvPr>
          <p:cNvCxnSpPr>
            <a:stCxn id="53" idx="2"/>
            <a:endCxn id="49" idx="0"/>
          </p:cNvCxnSpPr>
          <p:nvPr/>
        </p:nvCxnSpPr>
        <p:spPr>
          <a:xfrm>
            <a:off x="10781720" y="4884638"/>
            <a:ext cx="0" cy="6544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9" name="Imagen 38">
            <a:extLst>
              <a:ext uri="{FF2B5EF4-FFF2-40B4-BE49-F238E27FC236}">
                <a16:creationId xmlns:a16="http://schemas.microsoft.com/office/drawing/2014/main" xmlns="" id="{49E3A708-E071-436C-AA87-8E3C17264FDE}"/>
              </a:ext>
            </a:extLst>
          </p:cNvPr>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a:off x="7383084" y="6095472"/>
            <a:ext cx="1053160" cy="581797"/>
          </a:xfrm>
          <a:prstGeom prst="rect">
            <a:avLst/>
          </a:prstGeom>
        </p:spPr>
      </p:pic>
      <p:cxnSp>
        <p:nvCxnSpPr>
          <p:cNvPr id="13" name="Conector: angular 12">
            <a:extLst>
              <a:ext uri="{FF2B5EF4-FFF2-40B4-BE49-F238E27FC236}">
                <a16:creationId xmlns:a16="http://schemas.microsoft.com/office/drawing/2014/main" xmlns="" id="{CBA97912-E7F9-4417-812F-EAA04C544738}"/>
              </a:ext>
            </a:extLst>
          </p:cNvPr>
          <p:cNvCxnSpPr>
            <a:stCxn id="53" idx="2"/>
            <a:endCxn id="48" idx="0"/>
          </p:cNvCxnSpPr>
          <p:nvPr/>
        </p:nvCxnSpPr>
        <p:spPr>
          <a:xfrm rot="5400000">
            <a:off x="8949848" y="3707192"/>
            <a:ext cx="654426" cy="3009319"/>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91539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2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25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2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2D3DA393-F856-409C-989E-303E91EC9E6D}"/>
              </a:ext>
            </a:extLst>
          </p:cNvPr>
          <p:cNvGrpSpPr/>
          <p:nvPr/>
        </p:nvGrpSpPr>
        <p:grpSpPr>
          <a:xfrm>
            <a:off x="5513648" y="1"/>
            <a:ext cx="1284078" cy="2222881"/>
            <a:chOff x="5513648" y="1"/>
            <a:chExt cx="1284078" cy="2222881"/>
          </a:xfrm>
        </p:grpSpPr>
        <p:pic>
          <p:nvPicPr>
            <p:cNvPr id="5" name="Imagen 4">
              <a:extLst>
                <a:ext uri="{FF2B5EF4-FFF2-40B4-BE49-F238E27FC236}">
                  <a16:creationId xmlns:a16="http://schemas.microsoft.com/office/drawing/2014/main" xmlns="" id="{8FB5341A-3A90-4A0B-8879-FE89C67C18A2}"/>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3024864">
              <a:off x="5693364" y="1320077"/>
              <a:ext cx="805272" cy="1000338"/>
            </a:xfrm>
            <a:prstGeom prst="rect">
              <a:avLst/>
            </a:prstGeom>
          </p:spPr>
        </p:pic>
        <p:pic>
          <p:nvPicPr>
            <p:cNvPr id="35" name="Imagen 34">
              <a:extLst>
                <a:ext uri="{FF2B5EF4-FFF2-40B4-BE49-F238E27FC236}">
                  <a16:creationId xmlns:a16="http://schemas.microsoft.com/office/drawing/2014/main" xmlns="" id="{8B009286-5C7A-4F63-804B-350BBEE6BB0A}"/>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513648" y="1"/>
              <a:ext cx="1284078" cy="1631126"/>
            </a:xfrm>
            <a:prstGeom prst="rect">
              <a:avLst/>
            </a:prstGeom>
          </p:spPr>
        </p:pic>
      </p:grpSp>
      <p:sp>
        <p:nvSpPr>
          <p:cNvPr id="36" name="3 CuadroTexto">
            <a:extLst>
              <a:ext uri="{FF2B5EF4-FFF2-40B4-BE49-F238E27FC236}">
                <a16:creationId xmlns:a16="http://schemas.microsoft.com/office/drawing/2014/main" xmlns="" id="{5C94D039-A044-47BA-A430-E4518CE0BC65}"/>
              </a:ext>
            </a:extLst>
          </p:cNvPr>
          <p:cNvSpPr txBox="1"/>
          <p:nvPr/>
        </p:nvSpPr>
        <p:spPr>
          <a:xfrm>
            <a:off x="375918" y="3219763"/>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32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sz="2000" dirty="0"/>
              <a:t>BAJO RIESGO</a:t>
            </a:r>
          </a:p>
        </p:txBody>
      </p:sp>
      <p:sp>
        <p:nvSpPr>
          <p:cNvPr id="17" name="3 CuadroTexto">
            <a:extLst>
              <a:ext uri="{FF2B5EF4-FFF2-40B4-BE49-F238E27FC236}">
                <a16:creationId xmlns:a16="http://schemas.microsoft.com/office/drawing/2014/main" xmlns="" id="{36A384C3-7EC0-43C8-9FEC-8B6C6A7E50BE}"/>
              </a:ext>
            </a:extLst>
          </p:cNvPr>
          <p:cNvSpPr txBox="1"/>
          <p:nvPr/>
        </p:nvSpPr>
        <p:spPr>
          <a:xfrm>
            <a:off x="1137920" y="1998799"/>
            <a:ext cx="3291839" cy="523220"/>
          </a:xfrm>
          <a:prstGeom prst="rect">
            <a:avLst/>
          </a:prstGeom>
          <a:effectLst>
            <a:glow rad="139700">
              <a:schemeClr val="accent1">
                <a:satMod val="175000"/>
                <a:alpha val="40000"/>
              </a:schemeClr>
            </a:glow>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28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PROVOCADA</a:t>
            </a:r>
          </a:p>
        </p:txBody>
      </p:sp>
      <p:pic>
        <p:nvPicPr>
          <p:cNvPr id="41" name="Imagen 40">
            <a:extLst>
              <a:ext uri="{FF2B5EF4-FFF2-40B4-BE49-F238E27FC236}">
                <a16:creationId xmlns:a16="http://schemas.microsoft.com/office/drawing/2014/main" xmlns="" id="{93B45DA8-6F82-485E-8B63-C4DFAE1B6341}"/>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326247" y="5093049"/>
            <a:ext cx="391390" cy="291368"/>
          </a:xfrm>
          <a:prstGeom prst="roundRect">
            <a:avLst>
              <a:gd name="adj" fmla="val 4167"/>
            </a:avLst>
          </a:prstGeom>
          <a:solidFill>
            <a:srgbClr val="FFFFFF"/>
          </a:solidFill>
          <a:ln w="76200" cap="sq">
            <a:solidFill>
              <a:schemeClr val="bg1"/>
            </a:solidFill>
            <a:miter lim="800000"/>
          </a:ln>
          <a:effectLst>
            <a:reflection blurRad="6350" stA="52000" endA="300" endPos="35000" dir="5400000" sy="-100000" algn="bl" rotWithShape="0"/>
          </a:effectLst>
          <a:scene3d>
            <a:camera prst="orthographicFront"/>
            <a:lightRig rig="threePt" dir="t">
              <a:rot lat="0" lon="0" rev="2700000"/>
            </a:lightRig>
          </a:scene3d>
          <a:sp3d>
            <a:contourClr>
              <a:srgbClr val="C0C0C0"/>
            </a:contourClr>
          </a:sp3d>
        </p:spPr>
      </p:pic>
      <p:pic>
        <p:nvPicPr>
          <p:cNvPr id="3" name="Imagen 2">
            <a:extLst>
              <a:ext uri="{FF2B5EF4-FFF2-40B4-BE49-F238E27FC236}">
                <a16:creationId xmlns:a16="http://schemas.microsoft.com/office/drawing/2014/main" xmlns="" id="{52B7D948-DF34-4123-9304-2FA0E5F4F2CF}"/>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10464800" y="173839"/>
            <a:ext cx="1446601" cy="1706590"/>
          </a:xfrm>
          <a:prstGeom prst="rect">
            <a:avLst/>
          </a:prstGeom>
        </p:spPr>
      </p:pic>
      <p:sp>
        <p:nvSpPr>
          <p:cNvPr id="25" name="3 CuadroTexto">
            <a:extLst>
              <a:ext uri="{FF2B5EF4-FFF2-40B4-BE49-F238E27FC236}">
                <a16:creationId xmlns:a16="http://schemas.microsoft.com/office/drawing/2014/main" xmlns="" id="{4F8ECF62-BF38-4EEE-8FA4-768A30309DEF}"/>
              </a:ext>
            </a:extLst>
          </p:cNvPr>
          <p:cNvSpPr txBox="1"/>
          <p:nvPr/>
        </p:nvSpPr>
        <p:spPr>
          <a:xfrm>
            <a:off x="7717637" y="2075517"/>
            <a:ext cx="3291839" cy="523220"/>
          </a:xfrm>
          <a:prstGeom prst="rect">
            <a:avLst/>
          </a:prstGeom>
          <a:effectLst>
            <a:glow rad="139700">
              <a:schemeClr val="accent1">
                <a:satMod val="175000"/>
                <a:alpha val="40000"/>
              </a:schemeClr>
            </a:glow>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28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PROVOCADA</a:t>
            </a:r>
          </a:p>
        </p:txBody>
      </p:sp>
      <p:sp>
        <p:nvSpPr>
          <p:cNvPr id="26" name="3 CuadroTexto">
            <a:extLst>
              <a:ext uri="{FF2B5EF4-FFF2-40B4-BE49-F238E27FC236}">
                <a16:creationId xmlns:a16="http://schemas.microsoft.com/office/drawing/2014/main" xmlns="" id="{E3E42E02-85C3-40A8-81B3-22728491CA62}"/>
              </a:ext>
            </a:extLst>
          </p:cNvPr>
          <p:cNvSpPr txBox="1"/>
          <p:nvPr/>
        </p:nvSpPr>
        <p:spPr>
          <a:xfrm>
            <a:off x="3007358" y="3219763"/>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ALTO RIESGO</a:t>
            </a:r>
          </a:p>
        </p:txBody>
      </p:sp>
      <p:sp>
        <p:nvSpPr>
          <p:cNvPr id="27" name="3 CuadroTexto">
            <a:extLst>
              <a:ext uri="{FF2B5EF4-FFF2-40B4-BE49-F238E27FC236}">
                <a16:creationId xmlns:a16="http://schemas.microsoft.com/office/drawing/2014/main" xmlns="" id="{A3E151EA-BB22-46D0-9BFC-0D9201542C77}"/>
              </a:ext>
            </a:extLst>
          </p:cNvPr>
          <p:cNvSpPr txBox="1"/>
          <p:nvPr/>
        </p:nvSpPr>
        <p:spPr>
          <a:xfrm>
            <a:off x="6736080" y="3190445"/>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BAJO RIESGO</a:t>
            </a:r>
          </a:p>
        </p:txBody>
      </p:sp>
      <p:sp>
        <p:nvSpPr>
          <p:cNvPr id="28" name="3 CuadroTexto">
            <a:extLst>
              <a:ext uri="{FF2B5EF4-FFF2-40B4-BE49-F238E27FC236}">
                <a16:creationId xmlns:a16="http://schemas.microsoft.com/office/drawing/2014/main" xmlns="" id="{44B6D3DF-25CC-4A50-A1DD-DF351E56EDD8}"/>
              </a:ext>
            </a:extLst>
          </p:cNvPr>
          <p:cNvSpPr txBox="1"/>
          <p:nvPr/>
        </p:nvSpPr>
        <p:spPr>
          <a:xfrm>
            <a:off x="9337040" y="3190445"/>
            <a:ext cx="2357121" cy="40011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ALTO RIESGO</a:t>
            </a:r>
          </a:p>
        </p:txBody>
      </p:sp>
      <p:sp>
        <p:nvSpPr>
          <p:cNvPr id="29" name="3 CuadroTexto">
            <a:extLst>
              <a:ext uri="{FF2B5EF4-FFF2-40B4-BE49-F238E27FC236}">
                <a16:creationId xmlns:a16="http://schemas.microsoft.com/office/drawing/2014/main" xmlns="" id="{7F0D6594-3E64-4ED8-A693-0D7CFCE9EC79}"/>
              </a:ext>
            </a:extLst>
          </p:cNvPr>
          <p:cNvSpPr txBox="1"/>
          <p:nvPr/>
        </p:nvSpPr>
        <p:spPr>
          <a:xfrm>
            <a:off x="375917"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AAFL BAJO RIESGO </a:t>
            </a:r>
          </a:p>
        </p:txBody>
      </p:sp>
      <p:sp>
        <p:nvSpPr>
          <p:cNvPr id="40" name="3 CuadroTexto">
            <a:extLst>
              <a:ext uri="{FF2B5EF4-FFF2-40B4-BE49-F238E27FC236}">
                <a16:creationId xmlns:a16="http://schemas.microsoft.com/office/drawing/2014/main" xmlns="" id="{E431F89B-2B18-41BA-A3D5-CB17A931215C}"/>
              </a:ext>
            </a:extLst>
          </p:cNvPr>
          <p:cNvSpPr txBox="1"/>
          <p:nvPr/>
        </p:nvSpPr>
        <p:spPr>
          <a:xfrm>
            <a:off x="3007357"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AAFL ALTO RIESGO </a:t>
            </a:r>
          </a:p>
        </p:txBody>
      </p:sp>
      <p:sp>
        <p:nvSpPr>
          <p:cNvPr id="46" name="3 CuadroTexto">
            <a:extLst>
              <a:ext uri="{FF2B5EF4-FFF2-40B4-BE49-F238E27FC236}">
                <a16:creationId xmlns:a16="http://schemas.microsoft.com/office/drawing/2014/main" xmlns="" id="{1C9CCAD6-6E4B-4B8D-BB45-EF96F169D51C}"/>
              </a:ext>
            </a:extLst>
          </p:cNvPr>
          <p:cNvSpPr txBox="1"/>
          <p:nvPr/>
        </p:nvSpPr>
        <p:spPr>
          <a:xfrm>
            <a:off x="375917"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OTROS FR </a:t>
            </a:r>
          </a:p>
        </p:txBody>
      </p:sp>
      <p:sp>
        <p:nvSpPr>
          <p:cNvPr id="47" name="3 CuadroTexto">
            <a:extLst>
              <a:ext uri="{FF2B5EF4-FFF2-40B4-BE49-F238E27FC236}">
                <a16:creationId xmlns:a16="http://schemas.microsoft.com/office/drawing/2014/main" xmlns="" id="{427BDE58-5A09-4466-A98D-664096E0AEE1}"/>
              </a:ext>
            </a:extLst>
          </p:cNvPr>
          <p:cNvSpPr txBox="1"/>
          <p:nvPr/>
        </p:nvSpPr>
        <p:spPr>
          <a:xfrm>
            <a:off x="3007357"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OTROS FR</a:t>
            </a:r>
          </a:p>
        </p:txBody>
      </p:sp>
      <p:sp>
        <p:nvSpPr>
          <p:cNvPr id="48" name="3 CuadroTexto">
            <a:extLst>
              <a:ext uri="{FF2B5EF4-FFF2-40B4-BE49-F238E27FC236}">
                <a16:creationId xmlns:a16="http://schemas.microsoft.com/office/drawing/2014/main" xmlns="" id="{166993C2-F08A-4B86-ADA8-3C68D0157CBC}"/>
              </a:ext>
            </a:extLst>
          </p:cNvPr>
          <p:cNvSpPr txBox="1"/>
          <p:nvPr/>
        </p:nvSpPr>
        <p:spPr>
          <a:xfrm>
            <a:off x="6593840"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OTROS FR </a:t>
            </a:r>
          </a:p>
        </p:txBody>
      </p:sp>
      <p:sp>
        <p:nvSpPr>
          <p:cNvPr id="49" name="3 CuadroTexto">
            <a:extLst>
              <a:ext uri="{FF2B5EF4-FFF2-40B4-BE49-F238E27FC236}">
                <a16:creationId xmlns:a16="http://schemas.microsoft.com/office/drawing/2014/main" xmlns="" id="{376593EE-3E7A-478C-99BE-40205B7F967E}"/>
              </a:ext>
            </a:extLst>
          </p:cNvPr>
          <p:cNvSpPr txBox="1"/>
          <p:nvPr/>
        </p:nvSpPr>
        <p:spPr>
          <a:xfrm>
            <a:off x="9603159" y="5539064"/>
            <a:ext cx="2357121" cy="33855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NO OTROS FR</a:t>
            </a:r>
          </a:p>
        </p:txBody>
      </p:sp>
      <p:pic>
        <p:nvPicPr>
          <p:cNvPr id="9" name="Imagen 8">
            <a:extLst>
              <a:ext uri="{FF2B5EF4-FFF2-40B4-BE49-F238E27FC236}">
                <a16:creationId xmlns:a16="http://schemas.microsoft.com/office/drawing/2014/main" xmlns="" id="{8380D8B5-6726-4910-BE68-01084A231229}"/>
              </a:ext>
            </a:extLst>
          </p:cNvPr>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11188100" y="2206522"/>
            <a:ext cx="881975" cy="784430"/>
          </a:xfrm>
          <a:prstGeom prst="rect">
            <a:avLst/>
          </a:prstGeom>
        </p:spPr>
      </p:pic>
      <p:pic>
        <p:nvPicPr>
          <p:cNvPr id="11" name="Imagen 10">
            <a:extLst>
              <a:ext uri="{FF2B5EF4-FFF2-40B4-BE49-F238E27FC236}">
                <a16:creationId xmlns:a16="http://schemas.microsoft.com/office/drawing/2014/main" xmlns="" id="{DECA5A40-5224-41BA-84ED-14480D2213E1}"/>
              </a:ext>
            </a:extLst>
          </p:cNvPr>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6878320" y="2188508"/>
            <a:ext cx="504764" cy="784430"/>
          </a:xfrm>
          <a:prstGeom prst="rect">
            <a:avLst/>
          </a:prstGeom>
        </p:spPr>
      </p:pic>
      <p:pic>
        <p:nvPicPr>
          <p:cNvPr id="50" name="Imagen 49">
            <a:extLst>
              <a:ext uri="{FF2B5EF4-FFF2-40B4-BE49-F238E27FC236}">
                <a16:creationId xmlns:a16="http://schemas.microsoft.com/office/drawing/2014/main" xmlns="" id="{C9689407-3F4A-46BD-BEB4-5541CA73D16A}"/>
              </a:ext>
            </a:extLst>
          </p:cNvPr>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rot="1659153">
            <a:off x="6397309" y="5065093"/>
            <a:ext cx="489399" cy="332155"/>
          </a:xfrm>
          <a:prstGeom prst="rect">
            <a:avLst/>
          </a:prstGeom>
        </p:spPr>
      </p:pic>
      <p:pic>
        <p:nvPicPr>
          <p:cNvPr id="51" name="Imagen 50">
            <a:extLst>
              <a:ext uri="{FF2B5EF4-FFF2-40B4-BE49-F238E27FC236}">
                <a16:creationId xmlns:a16="http://schemas.microsoft.com/office/drawing/2014/main" xmlns="" id="{B90D9CCC-56D4-4E91-9BE9-F307F2E55218}"/>
              </a:ext>
            </a:extLst>
          </p:cNvPr>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6905440" y="4931856"/>
            <a:ext cx="545381" cy="559990"/>
          </a:xfrm>
          <a:prstGeom prst="rect">
            <a:avLst/>
          </a:prstGeom>
        </p:spPr>
      </p:pic>
      <p:pic>
        <p:nvPicPr>
          <p:cNvPr id="15" name="Imagen 14">
            <a:extLst>
              <a:ext uri="{FF2B5EF4-FFF2-40B4-BE49-F238E27FC236}">
                <a16:creationId xmlns:a16="http://schemas.microsoft.com/office/drawing/2014/main" xmlns="" id="{B9028308-E503-467E-98BC-6299DE016902}"/>
              </a:ext>
            </a:extLst>
          </p:cNvPr>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7077501" y="248732"/>
            <a:ext cx="1280271" cy="1722269"/>
          </a:xfrm>
          <a:prstGeom prst="rect">
            <a:avLst/>
          </a:prstGeom>
        </p:spPr>
      </p:pic>
      <p:sp>
        <p:nvSpPr>
          <p:cNvPr id="19" name="Rectángulo 18">
            <a:extLst>
              <a:ext uri="{FF2B5EF4-FFF2-40B4-BE49-F238E27FC236}">
                <a16:creationId xmlns:a16="http://schemas.microsoft.com/office/drawing/2014/main" xmlns="" id="{B960B07B-461B-41D1-9526-C070D02D42C7}"/>
              </a:ext>
            </a:extLst>
          </p:cNvPr>
          <p:cNvSpPr/>
          <p:nvPr/>
        </p:nvSpPr>
        <p:spPr>
          <a:xfrm>
            <a:off x="7234782" y="248732"/>
            <a:ext cx="862737" cy="1569660"/>
          </a:xfrm>
          <a:prstGeom prst="rect">
            <a:avLst/>
          </a:prstGeom>
          <a:noFill/>
        </p:spPr>
        <p:txBody>
          <a:bodyPr wrap="none" lIns="91440" tIns="45720" rIns="91440" bIns="45720">
            <a:spAutoFit/>
          </a:bodyPr>
          <a:lstStyle/>
          <a:p>
            <a:pPr algn="ctr"/>
            <a:r>
              <a:rPr lang="es-ES" sz="9600" b="1" cap="none" spc="0" dirty="0">
                <a:ln w="0"/>
                <a:solidFill>
                  <a:schemeClr val="tx1"/>
                </a:solidFill>
                <a:effectLst>
                  <a:outerShdw blurRad="38100" dist="19050" dir="2700000" algn="tl" rotWithShape="0">
                    <a:schemeClr val="dk1">
                      <a:alpha val="40000"/>
                    </a:schemeClr>
                  </a:outerShdw>
                </a:effectLst>
              </a:rPr>
              <a:t>X</a:t>
            </a:r>
          </a:p>
        </p:txBody>
      </p:sp>
      <p:sp>
        <p:nvSpPr>
          <p:cNvPr id="52" name="3 CuadroTexto">
            <a:extLst>
              <a:ext uri="{FF2B5EF4-FFF2-40B4-BE49-F238E27FC236}">
                <a16:creationId xmlns:a16="http://schemas.microsoft.com/office/drawing/2014/main" xmlns="" id="{82D21D10-E9E8-41EC-8BEC-BBBBD4CF06DE}"/>
              </a:ext>
            </a:extLst>
          </p:cNvPr>
          <p:cNvSpPr txBox="1"/>
          <p:nvPr/>
        </p:nvSpPr>
        <p:spPr>
          <a:xfrm>
            <a:off x="6746240"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16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AAFL BAJO RIESGO </a:t>
            </a:r>
          </a:p>
        </p:txBody>
      </p:sp>
      <p:sp>
        <p:nvSpPr>
          <p:cNvPr id="53" name="3 CuadroTexto">
            <a:extLst>
              <a:ext uri="{FF2B5EF4-FFF2-40B4-BE49-F238E27FC236}">
                <a16:creationId xmlns:a16="http://schemas.microsoft.com/office/drawing/2014/main" xmlns="" id="{288AF253-7702-47E4-8974-8FB0A62EE9C7}"/>
              </a:ext>
            </a:extLst>
          </p:cNvPr>
          <p:cNvSpPr txBox="1"/>
          <p:nvPr/>
        </p:nvSpPr>
        <p:spPr>
          <a:xfrm>
            <a:off x="9603159" y="4546084"/>
            <a:ext cx="2357121" cy="3385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63500">
              <a:schemeClr val="tx1">
                <a:alpha val="40000"/>
              </a:schemeClr>
            </a:glo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16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AAFL ALTO RIESGO </a:t>
            </a:r>
          </a:p>
        </p:txBody>
      </p:sp>
      <p:pic>
        <p:nvPicPr>
          <p:cNvPr id="39" name="Imagen 38">
            <a:extLst>
              <a:ext uri="{FF2B5EF4-FFF2-40B4-BE49-F238E27FC236}">
                <a16:creationId xmlns:a16="http://schemas.microsoft.com/office/drawing/2014/main" xmlns="" id="{49E3A708-E071-436C-AA87-8E3C17264FDE}"/>
              </a:ext>
            </a:extLst>
          </p:cNvPr>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a:off x="8549999" y="6101216"/>
            <a:ext cx="1053160" cy="581797"/>
          </a:xfrm>
          <a:prstGeom prst="rect">
            <a:avLst/>
          </a:prstGeom>
        </p:spPr>
      </p:pic>
      <p:cxnSp>
        <p:nvCxnSpPr>
          <p:cNvPr id="7" name="Conector: angular 6">
            <a:extLst>
              <a:ext uri="{FF2B5EF4-FFF2-40B4-BE49-F238E27FC236}">
                <a16:creationId xmlns:a16="http://schemas.microsoft.com/office/drawing/2014/main" xmlns="" id="{B48A922B-6254-4CFC-A8B7-79AFEBFF1C0F}"/>
              </a:ext>
            </a:extLst>
          </p:cNvPr>
          <p:cNvCxnSpPr>
            <a:stCxn id="25" idx="2"/>
            <a:endCxn id="28" idx="0"/>
          </p:cNvCxnSpPr>
          <p:nvPr/>
        </p:nvCxnSpPr>
        <p:spPr>
          <a:xfrm rot="16200000" flipH="1">
            <a:off x="9643725" y="2318569"/>
            <a:ext cx="591708" cy="1152044"/>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Conector: angular 13">
            <a:extLst>
              <a:ext uri="{FF2B5EF4-FFF2-40B4-BE49-F238E27FC236}">
                <a16:creationId xmlns:a16="http://schemas.microsoft.com/office/drawing/2014/main" xmlns="" id="{9A0AC7FB-347B-4C50-BB2B-610E89361771}"/>
              </a:ext>
            </a:extLst>
          </p:cNvPr>
          <p:cNvCxnSpPr>
            <a:stCxn id="28" idx="2"/>
            <a:endCxn id="52" idx="0"/>
          </p:cNvCxnSpPr>
          <p:nvPr/>
        </p:nvCxnSpPr>
        <p:spPr>
          <a:xfrm rot="5400000">
            <a:off x="8742437" y="2772919"/>
            <a:ext cx="955529" cy="259080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xmlns="" id="{7737FEF2-2E15-4B56-8BE4-39E5D25F0CAC}"/>
              </a:ext>
            </a:extLst>
          </p:cNvPr>
          <p:cNvCxnSpPr>
            <a:stCxn id="28" idx="2"/>
            <a:endCxn id="53" idx="0"/>
          </p:cNvCxnSpPr>
          <p:nvPr/>
        </p:nvCxnSpPr>
        <p:spPr>
          <a:xfrm>
            <a:off x="10515601" y="3590555"/>
            <a:ext cx="266119" cy="9555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a:extLst>
              <a:ext uri="{FF2B5EF4-FFF2-40B4-BE49-F238E27FC236}">
                <a16:creationId xmlns:a16="http://schemas.microsoft.com/office/drawing/2014/main" xmlns="" id="{144D5D98-A5FA-4184-BB59-0CDC19CDADA6}"/>
              </a:ext>
            </a:extLst>
          </p:cNvPr>
          <p:cNvCxnSpPr>
            <a:stCxn id="53" idx="2"/>
            <a:endCxn id="48" idx="0"/>
          </p:cNvCxnSpPr>
          <p:nvPr/>
        </p:nvCxnSpPr>
        <p:spPr>
          <a:xfrm rot="5400000">
            <a:off x="8949848" y="3707192"/>
            <a:ext cx="654426" cy="3009319"/>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xmlns="" id="{7D5B4CBF-DD63-4A40-947C-E76F5C4179B3}"/>
              </a:ext>
            </a:extLst>
          </p:cNvPr>
          <p:cNvCxnSpPr>
            <a:cxnSpLocks/>
          </p:cNvCxnSpPr>
          <p:nvPr/>
        </p:nvCxnSpPr>
        <p:spPr>
          <a:xfrm>
            <a:off x="10781719" y="4884638"/>
            <a:ext cx="0" cy="6544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xmlns="" id="{9807BA4C-3E9F-4216-88C7-D8285B168FE0}"/>
              </a:ext>
            </a:extLst>
          </p:cNvPr>
          <p:cNvCxnSpPr>
            <a:stCxn id="52" idx="2"/>
            <a:endCxn id="48" idx="0"/>
          </p:cNvCxnSpPr>
          <p:nvPr/>
        </p:nvCxnSpPr>
        <p:spPr>
          <a:xfrm flipH="1">
            <a:off x="7772401" y="4884638"/>
            <a:ext cx="152400" cy="6544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Conector: angular 31">
            <a:extLst>
              <a:ext uri="{FF2B5EF4-FFF2-40B4-BE49-F238E27FC236}">
                <a16:creationId xmlns:a16="http://schemas.microsoft.com/office/drawing/2014/main" xmlns="" id="{8D871263-A975-4F38-8863-0947E411ECBF}"/>
              </a:ext>
            </a:extLst>
          </p:cNvPr>
          <p:cNvCxnSpPr>
            <a:cxnSpLocks/>
          </p:cNvCxnSpPr>
          <p:nvPr/>
        </p:nvCxnSpPr>
        <p:spPr>
          <a:xfrm rot="16200000" flipH="1">
            <a:off x="9026048" y="3777189"/>
            <a:ext cx="654426" cy="285691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54" name="Imagen 53">
            <a:extLst>
              <a:ext uri="{FF2B5EF4-FFF2-40B4-BE49-F238E27FC236}">
                <a16:creationId xmlns:a16="http://schemas.microsoft.com/office/drawing/2014/main" xmlns="" id="{868767E6-8C8B-4A45-A396-7C9E95C0B383}"/>
              </a:ext>
            </a:extLst>
          </p:cNvPr>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396237" y="293526"/>
            <a:ext cx="4412362" cy="1242168"/>
          </a:xfrm>
          <a:prstGeom prst="rect">
            <a:avLst/>
          </a:prstGeom>
          <a:ln w="38100" cap="sq">
            <a:solidFill>
              <a:srgbClr val="000000"/>
            </a:solidFill>
            <a:prstDash val="solid"/>
            <a:miter lim="800000"/>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xmlns="" val="6252774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250"/>
                                        <p:tgtEl>
                                          <p:spTgt spid="14"/>
                                        </p:tgtEl>
                                      </p:cBhvr>
                                    </p:animEffect>
                                  </p:childTnLst>
                                </p:cTn>
                              </p:par>
                              <p:par>
                                <p:cTn id="13" presetID="22" presetClass="entr" presetSubtype="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25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FA2E4BFA-E5DC-4EB3-9E91-0EF589496E56}"/>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61223" y="5311006"/>
            <a:ext cx="1546994" cy="1546994"/>
          </a:xfrm>
          <a:prstGeom prst="rect">
            <a:avLst/>
          </a:prstGeom>
        </p:spPr>
      </p:pic>
      <p:sp>
        <p:nvSpPr>
          <p:cNvPr id="13" name="3 CuadroTexto">
            <a:extLst>
              <a:ext uri="{FF2B5EF4-FFF2-40B4-BE49-F238E27FC236}">
                <a16:creationId xmlns:a16="http://schemas.microsoft.com/office/drawing/2014/main" xmlns="" id="{A9F02D07-8344-4E9D-BFEE-F27CE3554F6B}"/>
              </a:ext>
            </a:extLst>
          </p:cNvPr>
          <p:cNvSpPr txBox="1"/>
          <p:nvPr/>
        </p:nvSpPr>
        <p:spPr>
          <a:xfrm>
            <a:off x="586408" y="2008148"/>
            <a:ext cx="9319592" cy="523220"/>
          </a:xfrm>
          <a:prstGeom prst="rect">
            <a:avLst/>
          </a:prstGeom>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28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¿Trombosis y negativización permanente de AAFL?</a:t>
            </a:r>
          </a:p>
        </p:txBody>
      </p:sp>
      <p:sp>
        <p:nvSpPr>
          <p:cNvPr id="9" name="8 CuadroTexto">
            <a:extLst>
              <a:ext uri="{FF2B5EF4-FFF2-40B4-BE49-F238E27FC236}">
                <a16:creationId xmlns:a16="http://schemas.microsoft.com/office/drawing/2014/main" xmlns="" id="{F482F615-1182-4B55-B06B-370F97D752DF}"/>
              </a:ext>
            </a:extLst>
          </p:cNvPr>
          <p:cNvSpPr txBox="1"/>
          <p:nvPr/>
        </p:nvSpPr>
        <p:spPr>
          <a:xfrm>
            <a:off x="1426632" y="3226436"/>
            <a:ext cx="9231208" cy="461665"/>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0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Problema clínico no resuelto definitivamente</a:t>
            </a:r>
          </a:p>
        </p:txBody>
      </p:sp>
      <p:sp>
        <p:nvSpPr>
          <p:cNvPr id="10" name="8 CuadroTexto">
            <a:extLst>
              <a:ext uri="{FF2B5EF4-FFF2-40B4-BE49-F238E27FC236}">
                <a16:creationId xmlns:a16="http://schemas.microsoft.com/office/drawing/2014/main" xmlns="" id="{169C43A6-69C4-42C9-88EF-63E76EE0AD5E}"/>
              </a:ext>
            </a:extLst>
          </p:cNvPr>
          <p:cNvSpPr txBox="1"/>
          <p:nvPr/>
        </p:nvSpPr>
        <p:spPr>
          <a:xfrm>
            <a:off x="1416472" y="3829107"/>
            <a:ext cx="9231208" cy="461665"/>
          </a:xfrm>
          <a:prstGeom prst="rect">
            <a:avLst/>
          </a:prstGeom>
          <a:solidFill>
            <a:schemeClr val="accent6">
              <a:lumMod val="75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No estudios clínicos de calidad </a:t>
            </a:r>
          </a:p>
        </p:txBody>
      </p:sp>
      <p:sp>
        <p:nvSpPr>
          <p:cNvPr id="11" name="8 CuadroTexto">
            <a:extLst>
              <a:ext uri="{FF2B5EF4-FFF2-40B4-BE49-F238E27FC236}">
                <a16:creationId xmlns:a16="http://schemas.microsoft.com/office/drawing/2014/main" xmlns="" id="{12D589EF-C6C6-42A0-8D97-404ABAD8F1A0}"/>
              </a:ext>
            </a:extLst>
          </p:cNvPr>
          <p:cNvSpPr txBox="1"/>
          <p:nvPr/>
        </p:nvSpPr>
        <p:spPr>
          <a:xfrm>
            <a:off x="1416472" y="4424940"/>
            <a:ext cx="9231208" cy="461665"/>
          </a:xfrm>
          <a:prstGeom prst="rect">
            <a:avLst/>
          </a:prstGeom>
          <a:solidFill>
            <a:schemeClr val="accent6">
              <a:lumMod val="60000"/>
              <a:lumOff val="40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Actuar según mejor juicio clínico y riesgo del paciente</a:t>
            </a:r>
          </a:p>
        </p:txBody>
      </p:sp>
      <p:pic>
        <p:nvPicPr>
          <p:cNvPr id="12" name="Imagen 11">
            <a:extLst>
              <a:ext uri="{FF2B5EF4-FFF2-40B4-BE49-F238E27FC236}">
                <a16:creationId xmlns:a16="http://schemas.microsoft.com/office/drawing/2014/main" xmlns="" id="{FA9F01DF-F6ED-4A3C-A9F7-24464DD37DAA}"/>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366947" y="308532"/>
            <a:ext cx="1455546" cy="1813717"/>
          </a:xfrm>
          <a:prstGeom prst="rect">
            <a:avLst/>
          </a:prstGeom>
        </p:spPr>
      </p:pic>
      <p:sp>
        <p:nvSpPr>
          <p:cNvPr id="7" name="8 CuadroTexto">
            <a:extLst>
              <a:ext uri="{FF2B5EF4-FFF2-40B4-BE49-F238E27FC236}">
                <a16:creationId xmlns:a16="http://schemas.microsoft.com/office/drawing/2014/main" xmlns="" id="{D1B327DB-4118-491F-B60A-5886BE44556B}"/>
              </a:ext>
            </a:extLst>
          </p:cNvPr>
          <p:cNvSpPr txBox="1"/>
          <p:nvPr/>
        </p:nvSpPr>
        <p:spPr>
          <a:xfrm>
            <a:off x="1426632" y="4993900"/>
            <a:ext cx="9231208" cy="461665"/>
          </a:xfrm>
          <a:prstGeom prst="rect">
            <a:avLst/>
          </a:prstGeom>
          <a:solidFill>
            <a:schemeClr val="accent6">
              <a:lumMod val="50000"/>
            </a:schemeClr>
          </a:soli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s-ES" sz="2400" dirty="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rPr>
              <a:t>Diferentes escenarios de riesgo</a:t>
            </a:r>
          </a:p>
        </p:txBody>
      </p:sp>
    </p:spTree>
    <p:extLst>
      <p:ext uri="{BB962C8B-B14F-4D97-AF65-F5344CB8AC3E}">
        <p14:creationId xmlns:p14="http://schemas.microsoft.com/office/powerpoint/2010/main" xmlns="" val="25705051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1335A471-490E-4D15-8FA5-C16DB82C0261}"/>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080859" y="894079"/>
            <a:ext cx="3507707" cy="4376529"/>
          </a:xfrm>
          <a:prstGeom prst="roundRect">
            <a:avLst>
              <a:gd name="adj" fmla="val 8594"/>
            </a:avLst>
          </a:prstGeom>
          <a:solidFill>
            <a:srgbClr val="FFFFFF">
              <a:shade val="85000"/>
            </a:srgbClr>
          </a:solidFill>
          <a:ln>
            <a:noFill/>
          </a:ln>
          <a:effectLst>
            <a:outerShdw blurRad="50800" dist="38100" dir="5400000" algn="t" rotWithShape="0">
              <a:prstClr val="black">
                <a:alpha val="40000"/>
              </a:prstClr>
            </a:outerShdw>
            <a:reflection blurRad="12700" stA="38000" endPos="28000" dist="5000" dir="5400000" sy="-100000" algn="bl" rotWithShape="0"/>
          </a:effectLst>
        </p:spPr>
      </p:pic>
      <p:sp>
        <p:nvSpPr>
          <p:cNvPr id="6" name="Rectángulo 5">
            <a:extLst>
              <a:ext uri="{FF2B5EF4-FFF2-40B4-BE49-F238E27FC236}">
                <a16:creationId xmlns:a16="http://schemas.microsoft.com/office/drawing/2014/main" xmlns="" id="{769718AE-050F-426F-895E-08E639BA0943}"/>
              </a:ext>
            </a:extLst>
          </p:cNvPr>
          <p:cNvSpPr/>
          <p:nvPr/>
        </p:nvSpPr>
        <p:spPr>
          <a:xfrm>
            <a:off x="1239957" y="5226784"/>
            <a:ext cx="3717684" cy="163121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6000" b="1"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Edwardian Script ITC" panose="030303020407070D0804" pitchFamily="66" charset="0"/>
                <a:ea typeface="+mn-ea"/>
                <a:cs typeface="+mn-cs"/>
              </a:rPr>
              <a:t>Ana Estuardo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1"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Edwardian Script ITC" panose="030303020407070D0804" pitchFamily="66" charset="0"/>
                <a:ea typeface="+mn-ea"/>
                <a:cs typeface="+mn-cs"/>
              </a:rPr>
              <a:t>1665-1714</a:t>
            </a:r>
          </a:p>
        </p:txBody>
      </p:sp>
      <p:grpSp>
        <p:nvGrpSpPr>
          <p:cNvPr id="2" name="Grupo 1">
            <a:extLst>
              <a:ext uri="{FF2B5EF4-FFF2-40B4-BE49-F238E27FC236}">
                <a16:creationId xmlns:a16="http://schemas.microsoft.com/office/drawing/2014/main" xmlns="" id="{E6021A4C-977B-4C59-B4C7-820E842B47D9}"/>
              </a:ext>
            </a:extLst>
          </p:cNvPr>
          <p:cNvGrpSpPr/>
          <p:nvPr/>
        </p:nvGrpSpPr>
        <p:grpSpPr>
          <a:xfrm>
            <a:off x="8985137" y="3126430"/>
            <a:ext cx="1997983" cy="1862048"/>
            <a:chOff x="8985137" y="3126430"/>
            <a:chExt cx="1997983" cy="1862048"/>
          </a:xfrm>
        </p:grpSpPr>
        <p:pic>
          <p:nvPicPr>
            <p:cNvPr id="14" name="Imagen 13">
              <a:extLst>
                <a:ext uri="{FF2B5EF4-FFF2-40B4-BE49-F238E27FC236}">
                  <a16:creationId xmlns:a16="http://schemas.microsoft.com/office/drawing/2014/main" xmlns="" id="{3E72A863-ED04-46DA-BB6E-F93F97A42FB7}"/>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flipH="1">
              <a:off x="8985137" y="3398643"/>
              <a:ext cx="1997983" cy="1287266"/>
            </a:xfrm>
            <a:prstGeom prst="rect">
              <a:avLst/>
            </a:prstGeom>
          </p:spPr>
        </p:pic>
        <p:sp>
          <p:nvSpPr>
            <p:cNvPr id="15" name="Rectángulo 14">
              <a:extLst>
                <a:ext uri="{FF2B5EF4-FFF2-40B4-BE49-F238E27FC236}">
                  <a16:creationId xmlns:a16="http://schemas.microsoft.com/office/drawing/2014/main" xmlns="" id="{6B6610E2-CF8F-4065-A572-3D8AE34D6155}"/>
                </a:ext>
              </a:extLst>
            </p:cNvPr>
            <p:cNvSpPr/>
            <p:nvPr/>
          </p:nvSpPr>
          <p:spPr>
            <a:xfrm>
              <a:off x="9468708" y="3126430"/>
              <a:ext cx="1030839" cy="1862048"/>
            </a:xfrm>
            <a:prstGeom prst="rect">
              <a:avLst/>
            </a:prstGeom>
            <a:noFill/>
          </p:spPr>
          <p:txBody>
            <a:bodyPr wrap="square" lIns="91440" tIns="45720" rIns="91440" bIns="45720">
              <a:spAutoFit/>
            </a:bodyPr>
            <a:lstStyle/>
            <a:p>
              <a:pPr algn="ctr"/>
              <a:r>
                <a:rPr lang="es-ES" sz="11500" b="1" cap="none" spc="0" dirty="0">
                  <a:ln w="0"/>
                  <a:solidFill>
                    <a:schemeClr val="tx1"/>
                  </a:solidFill>
                  <a:effectLst>
                    <a:outerShdw blurRad="38100" dist="19050" dir="2700000" algn="tl" rotWithShape="0">
                      <a:schemeClr val="dk1">
                        <a:alpha val="40000"/>
                      </a:schemeClr>
                    </a:outerShdw>
                  </a:effectLst>
                </a:rPr>
                <a:t>X</a:t>
              </a:r>
            </a:p>
          </p:txBody>
        </p:sp>
      </p:grpSp>
      <p:pic>
        <p:nvPicPr>
          <p:cNvPr id="16" name="Imagen 15">
            <a:extLst>
              <a:ext uri="{FF2B5EF4-FFF2-40B4-BE49-F238E27FC236}">
                <a16:creationId xmlns:a16="http://schemas.microsoft.com/office/drawing/2014/main" xmlns="" id="{DC9E95B8-FBA1-4FEF-8AB5-F99E0A795892}"/>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6113083" y="3429000"/>
            <a:ext cx="2275237" cy="1256909"/>
          </a:xfrm>
          <a:prstGeom prst="rect">
            <a:avLst/>
          </a:prstGeom>
        </p:spPr>
      </p:pic>
      <p:sp>
        <p:nvSpPr>
          <p:cNvPr id="17" name="3 CuadroTexto">
            <a:extLst>
              <a:ext uri="{FF2B5EF4-FFF2-40B4-BE49-F238E27FC236}">
                <a16:creationId xmlns:a16="http://schemas.microsoft.com/office/drawing/2014/main" xmlns="" id="{1ADDDE0D-FEFB-4720-A1E2-E405794E2F0A}"/>
              </a:ext>
            </a:extLst>
          </p:cNvPr>
          <p:cNvSpPr txBox="1"/>
          <p:nvPr/>
        </p:nvSpPr>
        <p:spPr>
          <a:xfrm>
            <a:off x="1080859" y="207943"/>
            <a:ext cx="9319592" cy="523220"/>
          </a:xfrm>
          <a:prstGeom prst="rect">
            <a:avLst/>
          </a:prstGeom>
          <a:effectLst>
            <a:glow rad="101600">
              <a:schemeClr val="tx1">
                <a:alpha val="6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defTabSz="914400">
              <a:defRPr sz="28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stStyle>
          <a:p>
            <a:r>
              <a:rPr lang="es-ES" dirty="0"/>
              <a:t>¿Trombosis y negativización permanente de AAFL?</a:t>
            </a:r>
          </a:p>
        </p:txBody>
      </p:sp>
      <p:pic>
        <p:nvPicPr>
          <p:cNvPr id="19" name="Imagen 18">
            <a:extLst>
              <a:ext uri="{FF2B5EF4-FFF2-40B4-BE49-F238E27FC236}">
                <a16:creationId xmlns:a16="http://schemas.microsoft.com/office/drawing/2014/main" xmlns="" id="{B2B4DC89-763A-4CBC-AE6D-ECD04CA04C6B}"/>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592332" y="990812"/>
            <a:ext cx="1752752" cy="2110923"/>
          </a:xfrm>
          <a:prstGeom prst="rect">
            <a:avLst/>
          </a:prstGeom>
        </p:spPr>
      </p:pic>
    </p:spTree>
    <p:extLst>
      <p:ext uri="{BB962C8B-B14F-4D97-AF65-F5344CB8AC3E}">
        <p14:creationId xmlns:p14="http://schemas.microsoft.com/office/powerpoint/2010/main" xmlns="" val="23077401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 Imagen" descr="Recorte de pantalla">
            <a:extLst>
              <a:ext uri="{FF2B5EF4-FFF2-40B4-BE49-F238E27FC236}">
                <a16:creationId xmlns:a16="http://schemas.microsoft.com/office/drawing/2014/main" xmlns="" id="{8F8B15FF-61BC-4A0D-9EB5-F82AE3D56DE7}"/>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1392154" y="1480930"/>
            <a:ext cx="9059192" cy="36609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5580143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05388" y="4205407"/>
            <a:ext cx="8316416" cy="1877437"/>
          </a:xfrm>
          <a:prstGeom prst="rect">
            <a:avLst/>
          </a:prstGeom>
        </p:spPr>
        <p:txBody>
          <a:bodyPr wrap="square">
            <a:spAutoFit/>
          </a:bodyPr>
          <a:lstStyle/>
          <a:p>
            <a:r>
              <a:rPr lang="es-ES" sz="2800" b="1" i="1" dirty="0"/>
              <a:t>El buen médico trata la enfermedad; </a:t>
            </a:r>
          </a:p>
          <a:p>
            <a:r>
              <a:rPr lang="es-ES" sz="2800" b="1" i="1" dirty="0"/>
              <a:t>el gran médico trata al paciente que tiene la enfermedad.-</a:t>
            </a:r>
          </a:p>
          <a:p>
            <a:r>
              <a:rPr lang="es-ES" sz="3200" b="1" i="1" dirty="0"/>
              <a:t>Sir William </a:t>
            </a:r>
            <a:r>
              <a:rPr lang="es-ES" sz="3200" b="1" i="1" dirty="0" err="1"/>
              <a:t>Osler</a:t>
            </a:r>
            <a:r>
              <a:rPr lang="es-ES" sz="3200" b="1" i="1" dirty="0"/>
              <a:t>.</a:t>
            </a:r>
          </a:p>
        </p:txBody>
      </p:sp>
      <p:pic>
        <p:nvPicPr>
          <p:cNvPr id="3" name="2 Imagen" descr="Recorte de pantalla"/>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56401" y="193442"/>
            <a:ext cx="2996314" cy="3823867"/>
          </a:xfrm>
          <a:prstGeom prst="rect">
            <a:avLst/>
          </a:prstGeom>
          <a:ln>
            <a:noFill/>
          </a:ln>
          <a:effectLst>
            <a:outerShdw blurRad="292100" dist="139700" dir="2700000" algn="tl" rotWithShape="0">
              <a:srgbClr val="333333">
                <a:alpha val="65000"/>
              </a:srgbClr>
            </a:outerShdw>
          </a:effectLst>
        </p:spPr>
      </p:pic>
      <p:pic>
        <p:nvPicPr>
          <p:cNvPr id="4" name="Imagen 3">
            <a:extLst>
              <a:ext uri="{FF2B5EF4-FFF2-40B4-BE49-F238E27FC236}">
                <a16:creationId xmlns:a16="http://schemas.microsoft.com/office/drawing/2014/main" xmlns="" id="{5E16C438-4150-45AC-81F4-D29BA9526C5E}"/>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9966794" y="4668443"/>
            <a:ext cx="1920406" cy="1767993"/>
          </a:xfrm>
          <a:prstGeom prst="rect">
            <a:avLst/>
          </a:prstGeom>
        </p:spPr>
      </p:pic>
    </p:spTree>
    <p:extLst>
      <p:ext uri="{BB962C8B-B14F-4D97-AF65-F5344CB8AC3E}">
        <p14:creationId xmlns:p14="http://schemas.microsoft.com/office/powerpoint/2010/main" xmlns="" val="42855139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500"/>
                            </p:stCondLst>
                            <p:childTnLst>
                              <p:par>
                                <p:cTn id="12" presetID="32" presetClass="emph" presetSubtype="0" fill="hold" nodeType="afterEffect">
                                  <p:stCondLst>
                                    <p:cond delay="250"/>
                                  </p:stCondLst>
                                  <p:childTnLst>
                                    <p:animRot by="120000">
                                      <p:cBhvr>
                                        <p:cTn id="13" dur="150" fill="hold">
                                          <p:stCondLst>
                                            <p:cond delay="0"/>
                                          </p:stCondLst>
                                        </p:cTn>
                                        <p:tgtEl>
                                          <p:spTgt spid="4"/>
                                        </p:tgtEl>
                                        <p:attrNameLst>
                                          <p:attrName>r</p:attrName>
                                        </p:attrNameLst>
                                      </p:cBhvr>
                                    </p:animRot>
                                    <p:animRot by="-240000">
                                      <p:cBhvr>
                                        <p:cTn id="14" dur="300" fill="hold">
                                          <p:stCondLst>
                                            <p:cond delay="300"/>
                                          </p:stCondLst>
                                        </p:cTn>
                                        <p:tgtEl>
                                          <p:spTgt spid="4"/>
                                        </p:tgtEl>
                                        <p:attrNameLst>
                                          <p:attrName>r</p:attrName>
                                        </p:attrNameLst>
                                      </p:cBhvr>
                                    </p:animRot>
                                    <p:animRot by="240000">
                                      <p:cBhvr>
                                        <p:cTn id="15" dur="300" fill="hold">
                                          <p:stCondLst>
                                            <p:cond delay="600"/>
                                          </p:stCondLst>
                                        </p:cTn>
                                        <p:tgtEl>
                                          <p:spTgt spid="4"/>
                                        </p:tgtEl>
                                        <p:attrNameLst>
                                          <p:attrName>r</p:attrName>
                                        </p:attrNameLst>
                                      </p:cBhvr>
                                    </p:animRot>
                                    <p:animRot by="-240000">
                                      <p:cBhvr>
                                        <p:cTn id="16" dur="300" fill="hold">
                                          <p:stCondLst>
                                            <p:cond delay="900"/>
                                          </p:stCondLst>
                                        </p:cTn>
                                        <p:tgtEl>
                                          <p:spTgt spid="4"/>
                                        </p:tgtEl>
                                        <p:attrNameLst>
                                          <p:attrName>r</p:attrName>
                                        </p:attrNameLst>
                                      </p:cBhvr>
                                    </p:animRot>
                                    <p:animRot by="120000">
                                      <p:cBhvr>
                                        <p:cTn id="17" dur="300" fill="hold">
                                          <p:stCondLst>
                                            <p:cond delay="12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CD7EE934-CDBB-41C4-B792-AEB01D67172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59" y="1296436"/>
            <a:ext cx="9373412" cy="5403048"/>
          </a:xfrm>
          <a:prstGeom prst="rect">
            <a:avLst/>
          </a:prstGeom>
        </p:spPr>
      </p:pic>
      <p:pic>
        <p:nvPicPr>
          <p:cNvPr id="3" name="Imagen 2">
            <a:extLst>
              <a:ext uri="{FF2B5EF4-FFF2-40B4-BE49-F238E27FC236}">
                <a16:creationId xmlns:a16="http://schemas.microsoft.com/office/drawing/2014/main" xmlns="" id="{DBC11554-0E9B-4DB8-9968-91B50438378C}"/>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758051" y="65400"/>
            <a:ext cx="4372990" cy="1743080"/>
          </a:xfrm>
          <a:prstGeom prst="rect">
            <a:avLst/>
          </a:prstGeom>
        </p:spPr>
      </p:pic>
      <p:sp>
        <p:nvSpPr>
          <p:cNvPr id="4" name="1 Rectángulo">
            <a:extLst>
              <a:ext uri="{FF2B5EF4-FFF2-40B4-BE49-F238E27FC236}">
                <a16:creationId xmlns:a16="http://schemas.microsoft.com/office/drawing/2014/main" xmlns="" id="{373FA9AF-9890-4FB5-91E2-967D35B3C09A}"/>
              </a:ext>
            </a:extLst>
          </p:cNvPr>
          <p:cNvSpPr/>
          <p:nvPr/>
        </p:nvSpPr>
        <p:spPr>
          <a:xfrm>
            <a:off x="93941" y="116496"/>
            <a:ext cx="6388139" cy="1200329"/>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trombosis</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Tratamiento</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aco</a:t>
            </a:r>
            <a:endPar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11987014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7B096CC8-5285-4B01-83E4-6A130E9AA6B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771" y="0"/>
            <a:ext cx="12148457" cy="6858000"/>
          </a:xfrm>
          <a:prstGeom prst="rect">
            <a:avLst/>
          </a:prstGeom>
        </p:spPr>
      </p:pic>
      <p:sp>
        <p:nvSpPr>
          <p:cNvPr id="4" name="Rectángulo 3">
            <a:extLst>
              <a:ext uri="{FF2B5EF4-FFF2-40B4-BE49-F238E27FC236}">
                <a16:creationId xmlns:a16="http://schemas.microsoft.com/office/drawing/2014/main" xmlns="" id="{2118B36B-0150-4400-99DE-7766BE4A08C5}"/>
              </a:ext>
            </a:extLst>
          </p:cNvPr>
          <p:cNvSpPr/>
          <p:nvPr/>
        </p:nvSpPr>
        <p:spPr>
          <a:xfrm>
            <a:off x="3893274" y="2103735"/>
            <a:ext cx="4689938" cy="923330"/>
          </a:xfrm>
          <a:prstGeom prst="rect">
            <a:avLst/>
          </a:prstGeom>
          <a:noFill/>
        </p:spPr>
        <p:txBody>
          <a:bodyPr wrap="none" lIns="91440" tIns="45720" rIns="91440" bIns="45720">
            <a:spAutoFit/>
          </a:bodyPr>
          <a:lstStyle/>
          <a:p>
            <a:pPr algn="ctr"/>
            <a:r>
              <a:rPr lang="es-ES" sz="5400" dirty="0">
                <a:ln w="0"/>
                <a:effectLst>
                  <a:glow rad="63500">
                    <a:schemeClr val="accent2">
                      <a:satMod val="175000"/>
                      <a:alpha val="40000"/>
                    </a:schemeClr>
                  </a:glow>
                  <a:outerShdw blurRad="38100" dist="19050" dir="2700000" algn="tl" rotWithShape="0">
                    <a:schemeClr val="dk1">
                      <a:alpha val="40000"/>
                    </a:schemeClr>
                  </a:outerShdw>
                </a:effectLst>
              </a:rPr>
              <a:t>Muchas Gracias</a:t>
            </a:r>
          </a:p>
        </p:txBody>
      </p:sp>
      <p:pic>
        <p:nvPicPr>
          <p:cNvPr id="5" name="Imagen 4">
            <a:extLst>
              <a:ext uri="{FF2B5EF4-FFF2-40B4-BE49-F238E27FC236}">
                <a16:creationId xmlns:a16="http://schemas.microsoft.com/office/drawing/2014/main" xmlns="" id="{E0DB034F-67BF-49F0-8AF4-142C07FF924B}"/>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0420199" y="5313638"/>
            <a:ext cx="1562235" cy="13717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817798450"/>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930816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3E0E503-DAB2-4CEB-82E7-983FAAF8504B}"/>
              </a:ext>
            </a:extLst>
          </p:cNvP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229809" y="186612"/>
            <a:ext cx="1409822" cy="1790855"/>
          </a:xfrm>
          <a:prstGeom prst="rect">
            <a:avLst/>
          </a:prstGeom>
        </p:spPr>
      </p:pic>
      <p:pic>
        <p:nvPicPr>
          <p:cNvPr id="5" name="Imagen 4">
            <a:extLst>
              <a:ext uri="{FF2B5EF4-FFF2-40B4-BE49-F238E27FC236}">
                <a16:creationId xmlns:a16="http://schemas.microsoft.com/office/drawing/2014/main" xmlns="" id="{D0331274-B0B6-412B-BA53-50E3DB0B9267}"/>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228787" y="186612"/>
            <a:ext cx="1455546" cy="1813717"/>
          </a:xfrm>
          <a:prstGeom prst="rect">
            <a:avLst/>
          </a:prstGeom>
        </p:spPr>
      </p:pic>
      <p:pic>
        <p:nvPicPr>
          <p:cNvPr id="7" name="Imagen 6">
            <a:extLst>
              <a:ext uri="{FF2B5EF4-FFF2-40B4-BE49-F238E27FC236}">
                <a16:creationId xmlns:a16="http://schemas.microsoft.com/office/drawing/2014/main" xmlns="" id="{1B9B584C-4A52-4136-BD80-4E070E8026CB}"/>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4175594" y="309803"/>
            <a:ext cx="1920406" cy="1767993"/>
          </a:xfrm>
          <a:prstGeom prst="rect">
            <a:avLst/>
          </a:prstGeom>
        </p:spPr>
      </p:pic>
      <p:pic>
        <p:nvPicPr>
          <p:cNvPr id="9" name="Imagen 8">
            <a:extLst>
              <a:ext uri="{FF2B5EF4-FFF2-40B4-BE49-F238E27FC236}">
                <a16:creationId xmlns:a16="http://schemas.microsoft.com/office/drawing/2014/main" xmlns="" id="{FE744C9E-E2A0-4370-944B-CF89E43E65C2}"/>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6781730" y="873760"/>
            <a:ext cx="921808" cy="1160956"/>
          </a:xfrm>
          <a:prstGeom prst="rect">
            <a:avLst/>
          </a:prstGeom>
        </p:spPr>
      </p:pic>
      <p:pic>
        <p:nvPicPr>
          <p:cNvPr id="11" name="Imagen 10">
            <a:extLst>
              <a:ext uri="{FF2B5EF4-FFF2-40B4-BE49-F238E27FC236}">
                <a16:creationId xmlns:a16="http://schemas.microsoft.com/office/drawing/2014/main" xmlns="" id="{73365683-347D-45F1-88F8-6DE238162A0B}"/>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9493203" y="384748"/>
            <a:ext cx="1089754" cy="1394581"/>
          </a:xfrm>
          <a:prstGeom prst="rect">
            <a:avLst/>
          </a:prstGeom>
        </p:spPr>
      </p:pic>
      <p:pic>
        <p:nvPicPr>
          <p:cNvPr id="13" name="Imagen 12">
            <a:extLst>
              <a:ext uri="{FF2B5EF4-FFF2-40B4-BE49-F238E27FC236}">
                <a16:creationId xmlns:a16="http://schemas.microsoft.com/office/drawing/2014/main" xmlns="" id="{65DCDB4F-EBB7-4064-AA3E-9B44C1A9BFED}"/>
              </a:ext>
            </a:extLst>
          </p:cNvPr>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10457121" y="1209040"/>
            <a:ext cx="708445" cy="983066"/>
          </a:xfrm>
          <a:prstGeom prst="rect">
            <a:avLst/>
          </a:prstGeom>
        </p:spPr>
      </p:pic>
      <p:pic>
        <p:nvPicPr>
          <p:cNvPr id="15" name="Imagen 14">
            <a:extLst>
              <a:ext uri="{FF2B5EF4-FFF2-40B4-BE49-F238E27FC236}">
                <a16:creationId xmlns:a16="http://schemas.microsoft.com/office/drawing/2014/main" xmlns="" id="{3B5C5C53-5158-4DB4-8825-89CE5E005BD4}"/>
              </a:ext>
            </a:extLst>
          </p:cNvPr>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657755" y="3728720"/>
            <a:ext cx="957338" cy="707467"/>
          </a:xfrm>
          <a:prstGeom prst="rect">
            <a:avLst/>
          </a:prstGeom>
        </p:spPr>
      </p:pic>
      <p:pic>
        <p:nvPicPr>
          <p:cNvPr id="17" name="Imagen 16">
            <a:extLst>
              <a:ext uri="{FF2B5EF4-FFF2-40B4-BE49-F238E27FC236}">
                <a16:creationId xmlns:a16="http://schemas.microsoft.com/office/drawing/2014/main" xmlns="" id="{1E691221-18B5-4DD4-B1D4-0AEBBCD46EE8}"/>
              </a:ext>
            </a:extLst>
          </p:cNvPr>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5006245" y="2724089"/>
            <a:ext cx="2179509" cy="1409822"/>
          </a:xfrm>
          <a:prstGeom prst="rect">
            <a:avLst/>
          </a:prstGeom>
        </p:spPr>
      </p:pic>
      <p:pic>
        <p:nvPicPr>
          <p:cNvPr id="4" name="Imagen 3">
            <a:extLst>
              <a:ext uri="{FF2B5EF4-FFF2-40B4-BE49-F238E27FC236}">
                <a16:creationId xmlns:a16="http://schemas.microsoft.com/office/drawing/2014/main" xmlns="" id="{C10C4D42-83D1-40F8-A7EA-0509ECFF864B}"/>
              </a:ext>
            </a:extLst>
          </p:cNvPr>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7373431" y="2434540"/>
            <a:ext cx="3599370" cy="4295415"/>
          </a:xfrm>
          <a:prstGeom prst="rect">
            <a:avLst/>
          </a:prstGeom>
        </p:spPr>
      </p:pic>
      <p:pic>
        <p:nvPicPr>
          <p:cNvPr id="6" name="Imagen 5">
            <a:extLst>
              <a:ext uri="{FF2B5EF4-FFF2-40B4-BE49-F238E27FC236}">
                <a16:creationId xmlns:a16="http://schemas.microsoft.com/office/drawing/2014/main" xmlns="" id="{8A918E09-4A23-4DBB-8B11-B2747F2749D1}"/>
              </a:ext>
            </a:extLst>
          </p:cNvPr>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657755" y="2323352"/>
            <a:ext cx="1455662" cy="1174234"/>
          </a:xfrm>
          <a:prstGeom prst="rect">
            <a:avLst/>
          </a:prstGeom>
        </p:spPr>
      </p:pic>
      <p:pic>
        <p:nvPicPr>
          <p:cNvPr id="8" name="Imagen 7">
            <a:extLst>
              <a:ext uri="{FF2B5EF4-FFF2-40B4-BE49-F238E27FC236}">
                <a16:creationId xmlns:a16="http://schemas.microsoft.com/office/drawing/2014/main" xmlns="" id="{2849DFFE-1ECD-4634-9ADC-3DE297F27699}"/>
              </a:ext>
            </a:extLst>
          </p:cNvPr>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076948" y="3360414"/>
            <a:ext cx="38103" cy="137172"/>
          </a:xfrm>
          <a:prstGeom prst="rect">
            <a:avLst/>
          </a:prstGeom>
        </p:spPr>
      </p:pic>
      <p:pic>
        <p:nvPicPr>
          <p:cNvPr id="14" name="Imagen 13">
            <a:extLst>
              <a:ext uri="{FF2B5EF4-FFF2-40B4-BE49-F238E27FC236}">
                <a16:creationId xmlns:a16="http://schemas.microsoft.com/office/drawing/2014/main" xmlns="" id="{C4945D3E-B10C-4558-A5D5-5E4E4A44277A}"/>
              </a:ext>
            </a:extLst>
          </p:cNvPr>
          <p:cNvPicPr>
            <a:picLocks noChangeAspect="1"/>
          </p:cNvPicPr>
          <p:nvPr/>
        </p:nvPicPr>
        <p:blipFill>
          <a:blip r:embed="rId13" cstate="email">
            <a:extLst>
              <a:ext uri="{28A0092B-C50C-407E-A947-70E740481C1C}">
                <a14:useLocalDpi xmlns:a14="http://schemas.microsoft.com/office/drawing/2010/main" xmlns="" val="0"/>
              </a:ext>
            </a:extLst>
          </a:blip>
          <a:stretch>
            <a:fillRect/>
          </a:stretch>
        </p:blipFill>
        <p:spPr>
          <a:xfrm>
            <a:off x="4354679" y="5151078"/>
            <a:ext cx="1562235" cy="1371719"/>
          </a:xfrm>
          <a:prstGeom prst="rect">
            <a:avLst/>
          </a:prstGeom>
        </p:spPr>
      </p:pic>
      <p:pic>
        <p:nvPicPr>
          <p:cNvPr id="18" name="Imagen 17">
            <a:extLst>
              <a:ext uri="{FF2B5EF4-FFF2-40B4-BE49-F238E27FC236}">
                <a16:creationId xmlns:a16="http://schemas.microsoft.com/office/drawing/2014/main" xmlns="" id="{A3FF6A3D-7ECC-4CAF-9C75-A9A5A0C2B88E}"/>
              </a:ext>
            </a:extLst>
          </p:cNvPr>
          <p:cNvPicPr>
            <a:picLocks noChangeAspect="1"/>
          </p:cNvPicPr>
          <p:nvPr/>
        </p:nvPicPr>
        <p:blipFill rotWithShape="1">
          <a:blip r:embed="rId14" cstate="email">
            <a:extLst>
              <a:ext uri="{28A0092B-C50C-407E-A947-70E740481C1C}">
                <a14:useLocalDpi xmlns:a14="http://schemas.microsoft.com/office/drawing/2010/main" xmlns="" val="0"/>
              </a:ext>
            </a:extLst>
          </a:blip>
          <a:srcRect/>
          <a:stretch/>
        </p:blipFill>
        <p:spPr>
          <a:xfrm>
            <a:off x="2670516" y="2192106"/>
            <a:ext cx="1505621" cy="1813716"/>
          </a:xfrm>
          <a:prstGeom prst="rect">
            <a:avLst/>
          </a:prstGeom>
        </p:spPr>
      </p:pic>
      <p:pic>
        <p:nvPicPr>
          <p:cNvPr id="19" name="5 Imagen" descr="the_rolling_stones-1024x768.jpg">
            <a:extLst>
              <a:ext uri="{FF2B5EF4-FFF2-40B4-BE49-F238E27FC236}">
                <a16:creationId xmlns:a16="http://schemas.microsoft.com/office/drawing/2014/main" xmlns="" id="{2F776D9E-AE02-4855-AC0C-D170D033B40D}"/>
              </a:ext>
            </a:extLst>
          </p:cNvPr>
          <p:cNvPicPr>
            <a:picLocks noChangeAspect="1"/>
          </p:cNvPicPr>
          <p:nvPr/>
        </p:nvPicPr>
        <p:blipFill>
          <a:blip r:embed="rId15" cstate="email"/>
          <a:stretch>
            <a:fillRect/>
          </a:stretch>
        </p:blipFill>
        <p:spPr>
          <a:xfrm>
            <a:off x="7969108" y="637504"/>
            <a:ext cx="1524095" cy="1143071"/>
          </a:xfrm>
          <a:prstGeom prst="rect">
            <a:avLst/>
          </a:prstGeom>
        </p:spPr>
      </p:pic>
      <p:pic>
        <p:nvPicPr>
          <p:cNvPr id="21" name="7 Imagen" descr="Recorte de pantalla">
            <a:extLst>
              <a:ext uri="{FF2B5EF4-FFF2-40B4-BE49-F238E27FC236}">
                <a16:creationId xmlns:a16="http://schemas.microsoft.com/office/drawing/2014/main" xmlns="" id="{9D50199F-8FE4-4D69-A4B0-0FDDF58C4691}"/>
              </a:ext>
            </a:extLst>
          </p:cNvPr>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1691139" y="5638246"/>
            <a:ext cx="10638" cy="46659"/>
          </a:xfrm>
          <a:prstGeom prst="rect">
            <a:avLst/>
          </a:prstGeom>
        </p:spPr>
      </p:pic>
      <p:pic>
        <p:nvPicPr>
          <p:cNvPr id="22" name="9 Imagen" descr="Recorte de pantalla">
            <a:extLst>
              <a:ext uri="{FF2B5EF4-FFF2-40B4-BE49-F238E27FC236}">
                <a16:creationId xmlns:a16="http://schemas.microsoft.com/office/drawing/2014/main" xmlns="" id="{2951AFBF-8D7C-49F8-ACBC-31167CFAC478}"/>
              </a:ext>
            </a:extLst>
          </p:cNvPr>
          <p:cNvPicPr>
            <a:picLocks noChangeAspect="1"/>
          </p:cNvPicPr>
          <p:nvPr/>
        </p:nvPicPr>
        <p:blipFill>
          <a:blip r:embed="rId17"/>
          <a:stretch>
            <a:fillRect/>
          </a:stretch>
        </p:blipFill>
        <p:spPr>
          <a:xfrm>
            <a:off x="1694686" y="5611806"/>
            <a:ext cx="3546" cy="99539"/>
          </a:xfrm>
          <a:prstGeom prst="rect">
            <a:avLst/>
          </a:prstGeom>
        </p:spPr>
      </p:pic>
      <p:grpSp>
        <p:nvGrpSpPr>
          <p:cNvPr id="32" name="Grupo 31">
            <a:extLst>
              <a:ext uri="{FF2B5EF4-FFF2-40B4-BE49-F238E27FC236}">
                <a16:creationId xmlns:a16="http://schemas.microsoft.com/office/drawing/2014/main" xmlns="" id="{4616BE68-25DF-4CEC-A4F8-3FCDE0162D7B}"/>
              </a:ext>
            </a:extLst>
          </p:cNvPr>
          <p:cNvGrpSpPr/>
          <p:nvPr/>
        </p:nvGrpSpPr>
        <p:grpSpPr>
          <a:xfrm>
            <a:off x="2411944" y="4471181"/>
            <a:ext cx="1629140" cy="1639119"/>
            <a:chOff x="2717890" y="4471182"/>
            <a:chExt cx="1323194" cy="1519744"/>
          </a:xfrm>
        </p:grpSpPr>
        <p:pic>
          <p:nvPicPr>
            <p:cNvPr id="24" name="3 Imagen" descr="Recorte de pantalla">
              <a:extLst>
                <a:ext uri="{FF2B5EF4-FFF2-40B4-BE49-F238E27FC236}">
                  <a16:creationId xmlns:a16="http://schemas.microsoft.com/office/drawing/2014/main" xmlns="" id="{B24254F2-D5F3-4B39-B5E4-60828A65ADA2}"/>
                </a:ext>
              </a:extLst>
            </p:cNvPr>
            <p:cNvPicPr>
              <a:picLocks noChangeAspect="1"/>
            </p:cNvPicPr>
            <p:nvPr/>
          </p:nvPicPr>
          <p:blipFill>
            <a:blip r:embed="rId18" cstate="email">
              <a:extLst>
                <a:ext uri="{28A0092B-C50C-407E-A947-70E740481C1C}">
                  <a14:useLocalDpi xmlns:a14="http://schemas.microsoft.com/office/drawing/2010/main" xmlns="" val="0"/>
                </a:ext>
              </a:extLst>
            </a:blip>
            <a:stretch>
              <a:fillRect/>
            </a:stretch>
          </p:blipFill>
          <p:spPr>
            <a:xfrm>
              <a:off x="2717890" y="4484639"/>
              <a:ext cx="1323194" cy="1506287"/>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xmlns="" id="{84A72E74-E236-4613-8E29-B1BF1215FB03}"/>
                </a:ext>
              </a:extLst>
            </p:cNvPr>
            <p:cNvPicPr>
              <a:picLocks noChangeAspect="1"/>
            </p:cNvPicPr>
            <p:nvPr/>
          </p:nvPicPr>
          <p:blipFill>
            <a:blip r:embed="rId19" cstate="email">
              <a:extLst>
                <a:ext uri="{28A0092B-C50C-407E-A947-70E740481C1C}">
                  <a14:useLocalDpi xmlns:a14="http://schemas.microsoft.com/office/drawing/2010/main" xmlns="" val="0"/>
                </a:ext>
              </a:extLst>
            </a:blip>
            <a:stretch>
              <a:fillRect/>
            </a:stretch>
          </p:blipFill>
          <p:spPr>
            <a:xfrm>
              <a:off x="3379487" y="4644382"/>
              <a:ext cx="531458" cy="308388"/>
            </a:xfrm>
            <a:prstGeom prst="rect">
              <a:avLst/>
            </a:prstGeom>
          </p:spPr>
        </p:pic>
        <p:grpSp>
          <p:nvGrpSpPr>
            <p:cNvPr id="31" name="Grupo 30">
              <a:extLst>
                <a:ext uri="{FF2B5EF4-FFF2-40B4-BE49-F238E27FC236}">
                  <a16:creationId xmlns:a16="http://schemas.microsoft.com/office/drawing/2014/main" xmlns="" id="{745E0DB7-C9AE-4920-A659-263539F5C7AD}"/>
                </a:ext>
              </a:extLst>
            </p:cNvPr>
            <p:cNvGrpSpPr/>
            <p:nvPr/>
          </p:nvGrpSpPr>
          <p:grpSpPr>
            <a:xfrm>
              <a:off x="2854131" y="4471182"/>
              <a:ext cx="569195" cy="737382"/>
              <a:chOff x="1796975" y="5126453"/>
              <a:chExt cx="569195" cy="737382"/>
            </a:xfrm>
          </p:grpSpPr>
          <p:pic>
            <p:nvPicPr>
              <p:cNvPr id="25" name="6 Imagen" descr="Recorte de pantalla">
                <a:extLst>
                  <a:ext uri="{FF2B5EF4-FFF2-40B4-BE49-F238E27FC236}">
                    <a16:creationId xmlns:a16="http://schemas.microsoft.com/office/drawing/2014/main" xmlns="" id="{D94B20B2-32CF-448F-8AE3-D83E54C0FB15}"/>
                  </a:ext>
                </a:extLst>
              </p:cNvPr>
              <p:cNvPicPr>
                <a:picLocks noChangeAspect="1"/>
              </p:cNvPicPr>
              <p:nvPr/>
            </p:nvPicPr>
            <p:blipFill>
              <a:blip r:embed="rId20" cstate="email">
                <a:extLst>
                  <a:ext uri="{28A0092B-C50C-407E-A947-70E740481C1C}">
                    <a14:useLocalDpi xmlns:a14="http://schemas.microsoft.com/office/drawing/2010/main" xmlns="" val="0"/>
                  </a:ext>
                </a:extLst>
              </a:blip>
              <a:stretch>
                <a:fillRect/>
              </a:stretch>
            </p:blipFill>
            <p:spPr>
              <a:xfrm>
                <a:off x="1796975" y="5128881"/>
                <a:ext cx="402064" cy="454925"/>
              </a:xfrm>
              <a:prstGeom prst="rect">
                <a:avLst/>
              </a:prstGeom>
              <a:ln>
                <a:noFill/>
              </a:ln>
              <a:effectLst>
                <a:softEdge rad="112500"/>
              </a:effectLst>
            </p:spPr>
          </p:pic>
          <p:pic>
            <p:nvPicPr>
              <p:cNvPr id="26" name="10 Imagen" descr="Recorte de pantalla">
                <a:extLst>
                  <a:ext uri="{FF2B5EF4-FFF2-40B4-BE49-F238E27FC236}">
                    <a16:creationId xmlns:a16="http://schemas.microsoft.com/office/drawing/2014/main" xmlns="" id="{516A2384-BD7F-4D58-BA4C-AE0590EB6DF7}"/>
                  </a:ext>
                </a:extLst>
              </p:cNvPr>
              <p:cNvPicPr>
                <a:picLocks noChangeAspect="1"/>
              </p:cNvPicPr>
              <p:nvPr/>
            </p:nvPicPr>
            <p:blipFill>
              <a:blip r:embed="rId21" cstate="email">
                <a:extLst>
                  <a:ext uri="{28A0092B-C50C-407E-A947-70E740481C1C}">
                    <a14:useLocalDpi xmlns:a14="http://schemas.microsoft.com/office/drawing/2010/main" xmlns="" val="0"/>
                  </a:ext>
                </a:extLst>
              </a:blip>
              <a:stretch>
                <a:fillRect/>
              </a:stretch>
            </p:blipFill>
            <p:spPr>
              <a:xfrm>
                <a:off x="2098522" y="5126453"/>
                <a:ext cx="267648" cy="476338"/>
              </a:xfrm>
              <a:prstGeom prst="rect">
                <a:avLst/>
              </a:prstGeom>
              <a:ln>
                <a:noFill/>
              </a:ln>
              <a:effectLst>
                <a:softEdge rad="112500"/>
              </a:effectLst>
            </p:spPr>
          </p:pic>
          <p:grpSp>
            <p:nvGrpSpPr>
              <p:cNvPr id="28" name="Grupo 27">
                <a:extLst>
                  <a:ext uri="{FF2B5EF4-FFF2-40B4-BE49-F238E27FC236}">
                    <a16:creationId xmlns:a16="http://schemas.microsoft.com/office/drawing/2014/main" xmlns="" id="{31EE7E03-0C45-4A7B-B2BA-5590E15B3DCF}"/>
                  </a:ext>
                </a:extLst>
              </p:cNvPr>
              <p:cNvGrpSpPr/>
              <p:nvPr/>
            </p:nvGrpSpPr>
            <p:grpSpPr>
              <a:xfrm>
                <a:off x="1827107" y="5279060"/>
                <a:ext cx="501325" cy="584775"/>
                <a:chOff x="5825158" y="5887050"/>
                <a:chExt cx="1053160" cy="1001837"/>
              </a:xfrm>
            </p:grpSpPr>
            <p:pic>
              <p:nvPicPr>
                <p:cNvPr id="29" name="Imagen 28">
                  <a:extLst>
                    <a:ext uri="{FF2B5EF4-FFF2-40B4-BE49-F238E27FC236}">
                      <a16:creationId xmlns:a16="http://schemas.microsoft.com/office/drawing/2014/main" xmlns="" id="{F79F7AEA-1199-470B-BB1A-F197A45ECC23}"/>
                    </a:ext>
                  </a:extLst>
                </p:cNvPr>
                <p:cNvPicPr>
                  <a:picLocks noChangeAspect="1"/>
                </p:cNvPicPr>
                <p:nvPr/>
              </p:nvPicPr>
              <p:blipFill>
                <a:blip r:embed="rId22" cstate="email">
                  <a:extLst>
                    <a:ext uri="{28A0092B-C50C-407E-A947-70E740481C1C}">
                      <a14:useLocalDpi xmlns:a14="http://schemas.microsoft.com/office/drawing/2010/main" xmlns="" val="0"/>
                    </a:ext>
                  </a:extLst>
                </a:blip>
                <a:stretch>
                  <a:fillRect/>
                </a:stretch>
              </p:blipFill>
              <p:spPr>
                <a:xfrm flipH="1">
                  <a:off x="5825158" y="6057817"/>
                  <a:ext cx="1053160" cy="732585"/>
                </a:xfrm>
                <a:prstGeom prst="rect">
                  <a:avLst/>
                </a:prstGeom>
              </p:spPr>
            </p:pic>
            <p:sp>
              <p:nvSpPr>
                <p:cNvPr id="30" name="Rectángulo 29">
                  <a:extLst>
                    <a:ext uri="{FF2B5EF4-FFF2-40B4-BE49-F238E27FC236}">
                      <a16:creationId xmlns:a16="http://schemas.microsoft.com/office/drawing/2014/main" xmlns="" id="{332A0A48-54BE-494A-ACA3-3B549DB8FFBE}"/>
                    </a:ext>
                  </a:extLst>
                </p:cNvPr>
                <p:cNvSpPr/>
                <p:nvPr/>
              </p:nvSpPr>
              <p:spPr>
                <a:xfrm>
                  <a:off x="6211797" y="5887050"/>
                  <a:ext cx="279885" cy="1001837"/>
                </a:xfrm>
                <a:prstGeom prst="rect">
                  <a:avLst/>
                </a:prstGeom>
                <a:noFill/>
              </p:spPr>
              <p:txBody>
                <a:bodyPr wrap="square" lIns="91440" tIns="45720" rIns="91440" bIns="45720">
                  <a:spAutoFit/>
                </a:bodyPr>
                <a:lstStyle/>
                <a:p>
                  <a:pPr algn="ctr"/>
                  <a:r>
                    <a:rPr lang="es-ES" sz="3200" b="1" cap="none" spc="0" dirty="0">
                      <a:ln w="0"/>
                      <a:solidFill>
                        <a:schemeClr val="tx1"/>
                      </a:solidFill>
                      <a:effectLst>
                        <a:outerShdw blurRad="38100" dist="19050" dir="2700000" algn="tl" rotWithShape="0">
                          <a:schemeClr val="dk1">
                            <a:alpha val="40000"/>
                          </a:schemeClr>
                        </a:outerShdw>
                      </a:effectLst>
                    </a:rPr>
                    <a:t>X</a:t>
                  </a:r>
                </a:p>
              </p:txBody>
            </p:sp>
          </p:grpSp>
        </p:grpSp>
      </p:grpSp>
    </p:spTree>
    <p:extLst>
      <p:ext uri="{BB962C8B-B14F-4D97-AF65-F5344CB8AC3E}">
        <p14:creationId xmlns:p14="http://schemas.microsoft.com/office/powerpoint/2010/main" xmlns="" val="8682943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19"/>
                                        </p:tgtEl>
                                        <p:attrNameLst>
                                          <p:attrName>ppt_w</p:attrName>
                                        </p:attrNameLst>
                                      </p:cBhvr>
                                      <p:tavLst>
                                        <p:tav tm="0">
                                          <p:val>
                                            <p:strVal val="ppt_w"/>
                                          </p:val>
                                        </p:tav>
                                        <p:tav tm="100000">
                                          <p:val>
                                            <p:fltVal val="0"/>
                                          </p:val>
                                        </p:tav>
                                      </p:tavLst>
                                    </p:anim>
                                    <p:anim calcmode="lin" valueType="num">
                                      <p:cBhvr>
                                        <p:cTn id="7" dur="500"/>
                                        <p:tgtEl>
                                          <p:spTgt spid="19"/>
                                        </p:tgtEl>
                                        <p:attrNameLst>
                                          <p:attrName>ppt_h</p:attrName>
                                        </p:attrNameLst>
                                      </p:cBhvr>
                                      <p:tavLst>
                                        <p:tav tm="0">
                                          <p:val>
                                            <p:strVal val="ppt_h"/>
                                          </p:val>
                                        </p:tav>
                                        <p:tav tm="100000">
                                          <p:val>
                                            <p:fltVal val="0"/>
                                          </p:val>
                                        </p:tav>
                                      </p:tavLst>
                                    </p:anim>
                                    <p:animEffect transition="out" filter="fade">
                                      <p:cBhvr>
                                        <p:cTn id="8" dur="500"/>
                                        <p:tgtEl>
                                          <p:spTgt spid="19"/>
                                        </p:tgtEl>
                                      </p:cBhvr>
                                    </p:animEffect>
                                    <p:set>
                                      <p:cBhvr>
                                        <p:cTn id="9"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CuadroTexto"/>
          <p:cNvSpPr txBox="1"/>
          <p:nvPr/>
        </p:nvSpPr>
        <p:spPr>
          <a:xfrm>
            <a:off x="1969700" y="1255987"/>
            <a:ext cx="6624736"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Test AAFL en anticoagulados</a:t>
            </a:r>
          </a:p>
        </p:txBody>
      </p:sp>
      <p:sp>
        <p:nvSpPr>
          <p:cNvPr id="5" name="4 Rectángulo"/>
          <p:cNvSpPr/>
          <p:nvPr/>
        </p:nvSpPr>
        <p:spPr>
          <a:xfrm>
            <a:off x="1847529" y="332656"/>
            <a:ext cx="376513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defTabSz="914400"/>
            <a:r>
              <a:rPr lang="en-GB" sz="5400" b="1" cap="all" dirty="0">
                <a:ln/>
                <a:solidFill>
                  <a:srgbClr val="759AA5"/>
                </a:solidFill>
                <a:effectLst>
                  <a:glow rad="101600">
                    <a:srgbClr val="1D3641">
                      <a:alpha val="60000"/>
                    </a:srgbClr>
                  </a:glow>
                  <a:outerShdw blurRad="19685" dist="12700" dir="5400000" algn="tl" rotWithShape="0">
                    <a:srgbClr val="759AA5">
                      <a:satMod val="130000"/>
                      <a:alpha val="60000"/>
                    </a:srgbClr>
                  </a:outerShdw>
                  <a:reflection blurRad="10000" stA="55000" endPos="48000" dist="500" dir="5400000" sy="-100000" algn="bl" rotWithShape="0"/>
                </a:effectLst>
                <a:latin typeface="Tw Cen MT"/>
              </a:rPr>
              <a:t>HOT TOPICS</a:t>
            </a:r>
          </a:p>
        </p:txBody>
      </p:sp>
      <p:sp>
        <p:nvSpPr>
          <p:cNvPr id="8" name="7 CuadroTexto"/>
          <p:cNvSpPr txBox="1"/>
          <p:nvPr/>
        </p:nvSpPr>
        <p:spPr>
          <a:xfrm>
            <a:off x="3215681" y="1916833"/>
            <a:ext cx="5984885" cy="58477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defTabSz="914400"/>
            <a:r>
              <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Anticuerpos antifosfolípidos</a:t>
            </a:r>
          </a:p>
        </p:txBody>
      </p:sp>
      <p:pic>
        <p:nvPicPr>
          <p:cNvPr id="12" name="11 Imagen" descr="Recorte de pantalla"/>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63784" y="2564904"/>
            <a:ext cx="5656552" cy="4035394"/>
          </a:xfrm>
          <a:prstGeom prst="rect">
            <a:avLst/>
          </a:prstGeom>
        </p:spPr>
      </p:pic>
    </p:spTree>
    <p:extLst>
      <p:ext uri="{BB962C8B-B14F-4D97-AF65-F5344CB8AC3E}">
        <p14:creationId xmlns:p14="http://schemas.microsoft.com/office/powerpoint/2010/main" xmlns="" val="1959041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DBC11554-0E9B-4DB8-9968-91B50438378C}"/>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758051" y="65400"/>
            <a:ext cx="4372990" cy="1743080"/>
          </a:xfrm>
          <a:prstGeom prst="rect">
            <a:avLst/>
          </a:prstGeom>
        </p:spPr>
      </p:pic>
      <p:sp>
        <p:nvSpPr>
          <p:cNvPr id="4" name="9 CuadroTexto">
            <a:extLst>
              <a:ext uri="{FF2B5EF4-FFF2-40B4-BE49-F238E27FC236}">
                <a16:creationId xmlns:a16="http://schemas.microsoft.com/office/drawing/2014/main" xmlns="" id="{E09E6FE4-EF44-4BA4-8A22-BF41A24FBF78}"/>
              </a:ext>
            </a:extLst>
          </p:cNvPr>
          <p:cNvSpPr txBox="1"/>
          <p:nvPr/>
        </p:nvSpPr>
        <p:spPr>
          <a:xfrm>
            <a:off x="701040" y="1799352"/>
            <a:ext cx="10982960" cy="200054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2800" b="1" dirty="0">
                <a:solidFill>
                  <a:srgbClr val="1F497D">
                    <a:lumMod val="75000"/>
                  </a:srgbClr>
                </a:solidFill>
                <a:effectLst>
                  <a:outerShdw blurRad="38100" dist="38100" dir="2700000" algn="tl">
                    <a:srgbClr val="000000">
                      <a:alpha val="43137"/>
                    </a:srgbClr>
                  </a:outerShdw>
                </a:effectLst>
                <a:latin typeface="Calibri"/>
              </a:rPr>
              <a:t>Estudios de cohortes</a:t>
            </a:r>
          </a:p>
          <a:p>
            <a:pPr marL="914400" lvl="1" indent="-457200" defTabSz="914400">
              <a:buFont typeface="+mj-lt"/>
              <a:buAutoNum type="arabicPeriod"/>
            </a:pPr>
            <a:r>
              <a:rPr lang="es-ES" sz="2400" b="1" dirty="0">
                <a:solidFill>
                  <a:prstClr val="black"/>
                </a:solidFill>
                <a:latin typeface="Calibri"/>
              </a:rPr>
              <a:t>Elevada tasa de recurrencias de trombosis en pacientes no tratados oscilan entre 19% y 29% por año.</a:t>
            </a:r>
          </a:p>
          <a:p>
            <a:pPr marL="914400" lvl="1" indent="-457200" defTabSz="914400">
              <a:buFont typeface="+mj-lt"/>
              <a:buAutoNum type="arabicPeriod"/>
            </a:pPr>
            <a:r>
              <a:rPr lang="es-ES" sz="2400" b="1" dirty="0">
                <a:solidFill>
                  <a:schemeClr val="accent1">
                    <a:lumMod val="75000"/>
                  </a:schemeClr>
                </a:solidFill>
                <a:latin typeface="Calibri"/>
              </a:rPr>
              <a:t>Menos recurrencias en pacientes tratados con INR 3-4</a:t>
            </a:r>
          </a:p>
          <a:p>
            <a:pPr marL="914400" lvl="1" indent="-457200" defTabSz="914400">
              <a:buFont typeface="+mj-lt"/>
              <a:buAutoNum type="arabicPeriod"/>
            </a:pPr>
            <a:r>
              <a:rPr lang="es-ES" sz="2400" b="1" dirty="0">
                <a:solidFill>
                  <a:schemeClr val="accent5">
                    <a:lumMod val="75000"/>
                  </a:schemeClr>
                </a:solidFill>
                <a:latin typeface="Calibri"/>
              </a:rPr>
              <a:t>Mayores recurrencias trombosis arteriales</a:t>
            </a:r>
          </a:p>
        </p:txBody>
      </p:sp>
      <p:sp>
        <p:nvSpPr>
          <p:cNvPr id="5" name="9 CuadroTexto">
            <a:extLst>
              <a:ext uri="{FF2B5EF4-FFF2-40B4-BE49-F238E27FC236}">
                <a16:creationId xmlns:a16="http://schemas.microsoft.com/office/drawing/2014/main" xmlns="" id="{EAE72A03-6DBD-416D-A87B-9FE5BBC5E75A}"/>
              </a:ext>
            </a:extLst>
          </p:cNvPr>
          <p:cNvSpPr txBox="1"/>
          <p:nvPr/>
        </p:nvSpPr>
        <p:spPr>
          <a:xfrm>
            <a:off x="701040" y="3902472"/>
            <a:ext cx="10982960" cy="12618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2800" b="1" dirty="0">
                <a:solidFill>
                  <a:srgbClr val="1F497D">
                    <a:lumMod val="75000"/>
                  </a:srgbClr>
                </a:solidFill>
                <a:effectLst>
                  <a:outerShdw blurRad="38100" dist="38100" dir="2700000" algn="tl">
                    <a:srgbClr val="000000">
                      <a:alpha val="43137"/>
                    </a:srgbClr>
                  </a:outerShdw>
                </a:effectLst>
                <a:latin typeface="Calibri"/>
              </a:rPr>
              <a:t>Análisis de subgrupos</a:t>
            </a:r>
          </a:p>
          <a:p>
            <a:pPr marL="914400" lvl="1" indent="-457200" defTabSz="914400">
              <a:buFont typeface="+mj-lt"/>
              <a:buAutoNum type="arabicPeriod"/>
            </a:pPr>
            <a:r>
              <a:rPr lang="es-ES" sz="2400" b="1" dirty="0">
                <a:solidFill>
                  <a:prstClr val="black"/>
                </a:solidFill>
                <a:latin typeface="Calibri"/>
              </a:rPr>
              <a:t>Solo 1 estudio pacientes cumplían criterios clasificatorios de SAF</a:t>
            </a:r>
          </a:p>
          <a:p>
            <a:pPr marL="914400" lvl="1" indent="-457200" defTabSz="914400">
              <a:buFont typeface="+mj-lt"/>
              <a:buAutoNum type="arabicPeriod"/>
            </a:pPr>
            <a:r>
              <a:rPr lang="es-ES" sz="2400" b="1" dirty="0">
                <a:solidFill>
                  <a:prstClr val="black"/>
                </a:solidFill>
                <a:latin typeface="Calibri"/>
              </a:rPr>
              <a:t>NO se encontraron relaciones de AAFL con trombosis ni recurrencias (NO SAF)</a:t>
            </a:r>
          </a:p>
        </p:txBody>
      </p:sp>
      <p:sp>
        <p:nvSpPr>
          <p:cNvPr id="7" name="9 CuadroTexto">
            <a:extLst>
              <a:ext uri="{FF2B5EF4-FFF2-40B4-BE49-F238E27FC236}">
                <a16:creationId xmlns:a16="http://schemas.microsoft.com/office/drawing/2014/main" xmlns="" id="{539E7406-9B9E-4C6F-B4F4-3924667CCA52}"/>
              </a:ext>
            </a:extLst>
          </p:cNvPr>
          <p:cNvSpPr txBox="1"/>
          <p:nvPr/>
        </p:nvSpPr>
        <p:spPr>
          <a:xfrm>
            <a:off x="701040" y="5345192"/>
            <a:ext cx="10982960" cy="12618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s-ES" sz="2800" b="1" dirty="0">
                <a:solidFill>
                  <a:srgbClr val="1F497D">
                    <a:lumMod val="75000"/>
                  </a:srgbClr>
                </a:solidFill>
                <a:effectLst>
                  <a:outerShdw blurRad="38100" dist="38100" dir="2700000" algn="tl">
                    <a:srgbClr val="000000">
                      <a:alpha val="43137"/>
                    </a:srgbClr>
                  </a:outerShdw>
                </a:effectLst>
                <a:latin typeface="Calibri"/>
              </a:rPr>
              <a:t>Estudios randomizados</a:t>
            </a:r>
          </a:p>
          <a:p>
            <a:pPr marL="914400" lvl="1" indent="-457200" defTabSz="914400">
              <a:buFont typeface="+mj-lt"/>
              <a:buAutoNum type="arabicPeriod"/>
            </a:pPr>
            <a:r>
              <a:rPr lang="es-ES" sz="2400" b="1" dirty="0">
                <a:solidFill>
                  <a:prstClr val="black"/>
                </a:solidFill>
                <a:latin typeface="Calibri"/>
              </a:rPr>
              <a:t>Comparan dos intensidades de anticoagulación en profilaxis secundaria SAF</a:t>
            </a:r>
          </a:p>
          <a:p>
            <a:pPr marL="914400" lvl="1" indent="-457200" defTabSz="914400">
              <a:buFont typeface="+mj-lt"/>
              <a:buAutoNum type="arabicPeriod"/>
            </a:pPr>
            <a:r>
              <a:rPr lang="es-ES" sz="2400" b="1" dirty="0">
                <a:solidFill>
                  <a:prstClr val="black"/>
                </a:solidFill>
                <a:latin typeface="Calibri"/>
              </a:rPr>
              <a:t>No diferencia en recurrencias entre pacientes tratados con INR 2-3 y 3-4</a:t>
            </a:r>
          </a:p>
        </p:txBody>
      </p:sp>
      <p:sp>
        <p:nvSpPr>
          <p:cNvPr id="6" name="1 Rectángulo">
            <a:extLst>
              <a:ext uri="{FF2B5EF4-FFF2-40B4-BE49-F238E27FC236}">
                <a16:creationId xmlns:a16="http://schemas.microsoft.com/office/drawing/2014/main" xmlns="" id="{02113952-0402-42BC-8146-7A0870BAF458}"/>
              </a:ext>
            </a:extLst>
          </p:cNvPr>
          <p:cNvSpPr/>
          <p:nvPr/>
        </p:nvSpPr>
        <p:spPr>
          <a:xfrm>
            <a:off x="93941" y="116496"/>
            <a:ext cx="6388139" cy="1200329"/>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Riesgo</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trombosis</a:t>
            </a:r>
            <a:r>
              <a:rPr lang="en-GB" sz="3600" b="1" cap="all" dirty="0">
                <a:ln/>
                <a:solidFill>
                  <a:schemeClr val="accent1"/>
                </a:solidFill>
                <a:effectLst>
                  <a:glow rad="101600">
                    <a:schemeClr val="bg2">
                      <a:alpha val="6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Tratamiento</a:t>
            </a:r>
            <a:r>
              <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GB" sz="3600" b="1" cap="all" dirty="0" err="1">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aco</a:t>
            </a:r>
            <a:endParaRPr lang="en-GB" sz="3600" b="1" cap="all" dirty="0">
              <a:ln/>
              <a:solidFill>
                <a:srgbClr val="7030A0"/>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19067592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64" name="Picture 8">
            <a:extLst>
              <a:ext uri="{FF2B5EF4-FFF2-40B4-BE49-F238E27FC236}">
                <a16:creationId xmlns:a16="http://schemas.microsoft.com/office/drawing/2014/main" xmlns="" id="{4775F047-5D10-43AD-92C3-488DB7D252F3}"/>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95439" y="0"/>
            <a:ext cx="5329237" cy="652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sp>
        <p:nvSpPr>
          <p:cNvPr id="19467" name="Rectangle 11">
            <a:extLst>
              <a:ext uri="{FF2B5EF4-FFF2-40B4-BE49-F238E27FC236}">
                <a16:creationId xmlns:a16="http://schemas.microsoft.com/office/drawing/2014/main" xmlns="" id="{E0A92FA3-87AE-447B-AE43-31DAFBCC661D}"/>
              </a:ext>
            </a:extLst>
          </p:cNvPr>
          <p:cNvSpPr>
            <a:spLocks noChangeArrowheads="1"/>
          </p:cNvSpPr>
          <p:nvPr/>
        </p:nvSpPr>
        <p:spPr bwMode="auto">
          <a:xfrm>
            <a:off x="1952626" y="3857625"/>
            <a:ext cx="1928813" cy="285750"/>
          </a:xfrm>
          <a:prstGeom prst="rect">
            <a:avLst/>
          </a:prstGeom>
          <a:noFill/>
          <a:ln w="38100" algn="ctr">
            <a:solidFill>
              <a:srgbClr val="99FF66"/>
            </a:solidFill>
            <a:miter lim="800000"/>
            <a:headEnd/>
            <a:tailEnd/>
          </a:ln>
          <a:effectLst>
            <a:outerShdw dist="35921" dir="2700000" algn="ctr" rotWithShape="0">
              <a:schemeClr val="bg2"/>
            </a:outerShdw>
          </a:effectLst>
        </p:spPr>
        <p:txBody>
          <a:bodyPr wrap="none" anchor="ctr"/>
          <a:lstStyle/>
          <a:p>
            <a:pPr algn="ctr">
              <a:defRPr/>
            </a:pPr>
            <a:endParaRPr lang="es-ES">
              <a:effectLst>
                <a:outerShdw blurRad="38100" dist="38100" dir="2700000" algn="tl">
                  <a:srgbClr val="000000">
                    <a:alpha val="43137"/>
                  </a:srgbClr>
                </a:outerShdw>
              </a:effectLst>
              <a:latin typeface="Arial" charset="0"/>
            </a:endParaRPr>
          </a:p>
        </p:txBody>
      </p:sp>
      <p:pic>
        <p:nvPicPr>
          <p:cNvPr id="12" name="Picture 2">
            <a:extLst>
              <a:ext uri="{FF2B5EF4-FFF2-40B4-BE49-F238E27FC236}">
                <a16:creationId xmlns:a16="http://schemas.microsoft.com/office/drawing/2014/main" xmlns="" id="{D9627353-5F42-46B2-88CE-EAA823F66E41}"/>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35650" y="0"/>
            <a:ext cx="4832350" cy="657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11">
            <a:extLst>
              <a:ext uri="{FF2B5EF4-FFF2-40B4-BE49-F238E27FC236}">
                <a16:creationId xmlns:a16="http://schemas.microsoft.com/office/drawing/2014/main" xmlns="" id="{285E3DBE-8DD6-420E-9EEC-9083A25436DB}"/>
              </a:ext>
            </a:extLst>
          </p:cNvPr>
          <p:cNvSpPr>
            <a:spLocks noChangeArrowheads="1"/>
          </p:cNvSpPr>
          <p:nvPr/>
        </p:nvSpPr>
        <p:spPr bwMode="auto">
          <a:xfrm>
            <a:off x="6167439" y="642938"/>
            <a:ext cx="1857375" cy="285750"/>
          </a:xfrm>
          <a:prstGeom prst="rect">
            <a:avLst/>
          </a:prstGeom>
          <a:noFill/>
          <a:ln w="38100" algn="ctr">
            <a:solidFill>
              <a:srgbClr val="99FF66"/>
            </a:solidFill>
            <a:miter lim="800000"/>
            <a:headEnd/>
            <a:tailEnd/>
          </a:ln>
          <a:effectLst>
            <a:outerShdw dist="35921" dir="2700000" algn="ctr" rotWithShape="0">
              <a:schemeClr val="bg2"/>
            </a:outerShdw>
          </a:effectLst>
        </p:spPr>
        <p:txBody>
          <a:bodyPr wrap="none" anchor="ctr"/>
          <a:lstStyle/>
          <a:p>
            <a:pPr algn="ctr">
              <a:defRPr/>
            </a:pPr>
            <a:endParaRPr lang="es-ES">
              <a:effectLst>
                <a:outerShdw blurRad="38100" dist="38100" dir="2700000" algn="tl">
                  <a:srgbClr val="000000">
                    <a:alpha val="43137"/>
                  </a:srgbClr>
                </a:outerShdw>
              </a:effectLst>
              <a:latin typeface="Arial" charset="0"/>
            </a:endParaRPr>
          </a:p>
        </p:txBody>
      </p:sp>
      <p:sp>
        <p:nvSpPr>
          <p:cNvPr id="10" name="Text Box 10">
            <a:extLst>
              <a:ext uri="{FF2B5EF4-FFF2-40B4-BE49-F238E27FC236}">
                <a16:creationId xmlns:a16="http://schemas.microsoft.com/office/drawing/2014/main" xmlns="" id="{04F007B9-A675-42B4-9755-CF2FD8A0D714}"/>
              </a:ext>
            </a:extLst>
          </p:cNvPr>
          <p:cNvSpPr txBox="1">
            <a:spLocks noChangeArrowheads="1"/>
          </p:cNvSpPr>
          <p:nvPr/>
        </p:nvSpPr>
        <p:spPr bwMode="auto">
          <a:xfrm>
            <a:off x="1595438" y="5691189"/>
            <a:ext cx="4214812" cy="1095375"/>
          </a:xfrm>
          <a:prstGeom prst="rect">
            <a:avLst/>
          </a:prstGeom>
          <a:gradFill rotWithShape="1">
            <a:gsLst>
              <a:gs pos="0">
                <a:schemeClr val="folHlink"/>
              </a:gs>
              <a:gs pos="50000">
                <a:srgbClr val="FFFFFF"/>
              </a:gs>
              <a:gs pos="100000">
                <a:schemeClr val="folHlink"/>
              </a:gs>
            </a:gsLst>
            <a:lin ang="5400000" scaled="1"/>
          </a:gradFill>
          <a:ln w="12700">
            <a:noFill/>
            <a:miter lim="800000"/>
            <a:headEnd type="none" w="sm" len="sm"/>
            <a:tailEnd type="none" w="sm" len="sm"/>
          </a:ln>
          <a:effectLst>
            <a:prstShdw prst="shdw17" dist="17961" dir="2700000">
              <a:schemeClr val="folHlink">
                <a:gamma/>
                <a:shade val="60000"/>
                <a:invGamma/>
              </a:schemeClr>
            </a:prstShdw>
          </a:effectLst>
        </p:spPr>
        <p:txBody>
          <a:bodyPr>
            <a:spAutoFit/>
          </a:bodyPr>
          <a:lstStyle/>
          <a:p>
            <a:pPr algn="ctr" eaLnBrk="0" hangingPunct="0">
              <a:lnSpc>
                <a:spcPct val="75000"/>
              </a:lnSpc>
              <a:spcBef>
                <a:spcPct val="10000"/>
              </a:spcBef>
              <a:defRPr/>
            </a:pPr>
            <a:r>
              <a:rPr lang="es-ES_tradnl" sz="2800" b="1" dirty="0">
                <a:solidFill>
                  <a:srgbClr val="CC3300"/>
                </a:solidFill>
                <a:effectLst>
                  <a:outerShdw blurRad="38100" dist="38100" dir="2700000" algn="tl">
                    <a:srgbClr val="000000"/>
                  </a:outerShdw>
                </a:effectLst>
                <a:latin typeface="Arial Rounded MT Bold" pitchFamily="34" charset="0"/>
              </a:rPr>
              <a:t>114 pacientes</a:t>
            </a:r>
          </a:p>
          <a:p>
            <a:pPr algn="ctr" eaLnBrk="0" hangingPunct="0">
              <a:lnSpc>
                <a:spcPct val="75000"/>
              </a:lnSpc>
              <a:spcBef>
                <a:spcPct val="10000"/>
              </a:spcBef>
              <a:defRPr/>
            </a:pPr>
            <a:r>
              <a:rPr lang="es-ES_tradnl" sz="2800" b="1" dirty="0">
                <a:solidFill>
                  <a:srgbClr val="CC3300"/>
                </a:solidFill>
                <a:effectLst>
                  <a:outerShdw blurRad="38100" dist="38100" dir="2700000" algn="tl">
                    <a:srgbClr val="000000"/>
                  </a:outerShdw>
                </a:effectLst>
                <a:latin typeface="Arial Rounded MT Bold" pitchFamily="34" charset="0"/>
              </a:rPr>
              <a:t> </a:t>
            </a:r>
            <a:r>
              <a:rPr lang="es-ES_tradnl" sz="2800" b="1" dirty="0">
                <a:solidFill>
                  <a:schemeClr val="accent2"/>
                </a:solidFill>
                <a:effectLst>
                  <a:outerShdw blurRad="38100" dist="38100" dir="2700000" algn="tl">
                    <a:srgbClr val="000000"/>
                  </a:outerShdw>
                </a:effectLst>
                <a:latin typeface="Arial Rounded MT Bold" pitchFamily="34" charset="0"/>
              </a:rPr>
              <a:t>INR 2-3 </a:t>
            </a:r>
            <a:r>
              <a:rPr lang="es-ES_tradnl" b="1" dirty="0">
                <a:solidFill>
                  <a:schemeClr val="accent2"/>
                </a:solidFill>
                <a:effectLst>
                  <a:outerShdw blurRad="38100" dist="38100" dir="2700000" algn="tl">
                    <a:srgbClr val="000000"/>
                  </a:outerShdw>
                </a:effectLst>
                <a:latin typeface="Arial Rounded MT Bold" pitchFamily="34" charset="0"/>
              </a:rPr>
              <a:t>VS</a:t>
            </a:r>
            <a:r>
              <a:rPr lang="es-ES_tradnl" sz="2800" b="1" dirty="0">
                <a:solidFill>
                  <a:schemeClr val="accent2"/>
                </a:solidFill>
                <a:effectLst>
                  <a:outerShdw blurRad="38100" dist="38100" dir="2700000" algn="tl">
                    <a:srgbClr val="000000"/>
                  </a:outerShdw>
                </a:effectLst>
                <a:latin typeface="Arial Rounded MT Bold" pitchFamily="34" charset="0"/>
              </a:rPr>
              <a:t> 3.1-4</a:t>
            </a:r>
          </a:p>
          <a:p>
            <a:pPr algn="ctr" eaLnBrk="0" hangingPunct="0">
              <a:lnSpc>
                <a:spcPct val="75000"/>
              </a:lnSpc>
              <a:spcBef>
                <a:spcPct val="10000"/>
              </a:spcBef>
              <a:defRPr/>
            </a:pPr>
            <a:r>
              <a:rPr lang="es-ES_tradnl" sz="2400" b="1" dirty="0">
                <a:solidFill>
                  <a:srgbClr val="FFC000"/>
                </a:solidFill>
                <a:effectLst>
                  <a:outerShdw blurRad="38100" dist="38100" dir="2700000" algn="tl">
                    <a:srgbClr val="000000"/>
                  </a:outerShdw>
                </a:effectLst>
                <a:latin typeface="Arial Rounded MT Bold" pitchFamily="34" charset="0"/>
              </a:rPr>
              <a:t>2.7 años seguimiento</a:t>
            </a:r>
          </a:p>
        </p:txBody>
      </p:sp>
      <p:sp>
        <p:nvSpPr>
          <p:cNvPr id="11" name="Text Box 10">
            <a:extLst>
              <a:ext uri="{FF2B5EF4-FFF2-40B4-BE49-F238E27FC236}">
                <a16:creationId xmlns:a16="http://schemas.microsoft.com/office/drawing/2014/main" xmlns="" id="{16340D5F-7333-40E7-885B-91CB73C3C1CF}"/>
              </a:ext>
            </a:extLst>
          </p:cNvPr>
          <p:cNvSpPr txBox="1">
            <a:spLocks noChangeArrowheads="1"/>
          </p:cNvSpPr>
          <p:nvPr/>
        </p:nvSpPr>
        <p:spPr bwMode="auto">
          <a:xfrm>
            <a:off x="6310313" y="5619751"/>
            <a:ext cx="4000500" cy="1095375"/>
          </a:xfrm>
          <a:prstGeom prst="rect">
            <a:avLst/>
          </a:prstGeom>
          <a:gradFill rotWithShape="1">
            <a:gsLst>
              <a:gs pos="0">
                <a:schemeClr val="folHlink"/>
              </a:gs>
              <a:gs pos="50000">
                <a:srgbClr val="FFFFFF"/>
              </a:gs>
              <a:gs pos="100000">
                <a:schemeClr val="folHlink"/>
              </a:gs>
            </a:gsLst>
            <a:lin ang="5400000" scaled="1"/>
          </a:gradFill>
          <a:ln w="12700">
            <a:noFill/>
            <a:miter lim="800000"/>
            <a:headEnd type="none" w="sm" len="sm"/>
            <a:tailEnd type="none" w="sm" len="sm"/>
          </a:ln>
          <a:effectLst>
            <a:prstShdw prst="shdw17" dist="17961" dir="2700000">
              <a:schemeClr val="folHlink">
                <a:gamma/>
                <a:shade val="60000"/>
                <a:invGamma/>
              </a:schemeClr>
            </a:prstShdw>
          </a:effectLst>
        </p:spPr>
        <p:txBody>
          <a:bodyPr>
            <a:spAutoFit/>
          </a:bodyPr>
          <a:lstStyle/>
          <a:p>
            <a:pPr algn="ctr" eaLnBrk="0" hangingPunct="0">
              <a:lnSpc>
                <a:spcPct val="75000"/>
              </a:lnSpc>
              <a:spcBef>
                <a:spcPct val="10000"/>
              </a:spcBef>
              <a:defRPr/>
            </a:pPr>
            <a:r>
              <a:rPr lang="es-ES_tradnl" sz="2800" b="1" dirty="0">
                <a:solidFill>
                  <a:srgbClr val="CC3300"/>
                </a:solidFill>
                <a:effectLst>
                  <a:outerShdw blurRad="38100" dist="38100" dir="2700000" algn="tl">
                    <a:srgbClr val="000000"/>
                  </a:outerShdw>
                </a:effectLst>
                <a:latin typeface="Arial Rounded MT Bold" pitchFamily="34" charset="0"/>
              </a:rPr>
              <a:t>109 </a:t>
            </a:r>
            <a:r>
              <a:rPr lang="es-ES_tradnl" sz="2400" b="1" dirty="0">
                <a:solidFill>
                  <a:srgbClr val="CC3300"/>
                </a:solidFill>
                <a:effectLst>
                  <a:outerShdw blurRad="38100" dist="38100" dir="2700000" algn="tl">
                    <a:srgbClr val="000000"/>
                  </a:outerShdw>
                </a:effectLst>
                <a:latin typeface="Arial Rounded MT Bold" pitchFamily="34" charset="0"/>
              </a:rPr>
              <a:t>pacientes</a:t>
            </a:r>
            <a:endParaRPr lang="es-ES_tradnl" sz="2800" b="1" dirty="0">
              <a:solidFill>
                <a:srgbClr val="CC3300"/>
              </a:solidFill>
              <a:effectLst>
                <a:outerShdw blurRad="38100" dist="38100" dir="2700000" algn="tl">
                  <a:srgbClr val="000000"/>
                </a:outerShdw>
              </a:effectLst>
              <a:latin typeface="Arial Rounded MT Bold" pitchFamily="34" charset="0"/>
            </a:endParaRPr>
          </a:p>
          <a:p>
            <a:pPr algn="ctr" eaLnBrk="0" hangingPunct="0">
              <a:lnSpc>
                <a:spcPct val="75000"/>
              </a:lnSpc>
              <a:spcBef>
                <a:spcPct val="10000"/>
              </a:spcBef>
              <a:defRPr/>
            </a:pPr>
            <a:r>
              <a:rPr lang="es-ES_tradnl" sz="2800" b="1" dirty="0">
                <a:solidFill>
                  <a:srgbClr val="CC3300"/>
                </a:solidFill>
                <a:effectLst>
                  <a:outerShdw blurRad="38100" dist="38100" dir="2700000" algn="tl">
                    <a:srgbClr val="000000"/>
                  </a:outerShdw>
                </a:effectLst>
                <a:latin typeface="Arial Rounded MT Bold" pitchFamily="34" charset="0"/>
              </a:rPr>
              <a:t> </a:t>
            </a:r>
            <a:r>
              <a:rPr lang="es-ES_tradnl" sz="2800" b="1" dirty="0">
                <a:solidFill>
                  <a:schemeClr val="accent2"/>
                </a:solidFill>
                <a:effectLst>
                  <a:outerShdw blurRad="38100" dist="38100" dir="2700000" algn="tl">
                    <a:srgbClr val="000000"/>
                  </a:outerShdw>
                </a:effectLst>
                <a:latin typeface="Arial Rounded MT Bold" pitchFamily="34" charset="0"/>
              </a:rPr>
              <a:t>INR 2-3 </a:t>
            </a:r>
            <a:r>
              <a:rPr lang="es-ES_tradnl" b="1" dirty="0">
                <a:solidFill>
                  <a:schemeClr val="accent2"/>
                </a:solidFill>
                <a:effectLst>
                  <a:outerShdw blurRad="38100" dist="38100" dir="2700000" algn="tl">
                    <a:srgbClr val="000000"/>
                  </a:outerShdw>
                </a:effectLst>
                <a:latin typeface="Arial Rounded MT Bold" pitchFamily="34" charset="0"/>
              </a:rPr>
              <a:t>VS</a:t>
            </a:r>
            <a:r>
              <a:rPr lang="es-ES_tradnl" sz="2800" b="1" dirty="0">
                <a:solidFill>
                  <a:schemeClr val="accent2"/>
                </a:solidFill>
                <a:effectLst>
                  <a:outerShdw blurRad="38100" dist="38100" dir="2700000" algn="tl">
                    <a:srgbClr val="000000"/>
                  </a:outerShdw>
                </a:effectLst>
                <a:latin typeface="Arial Rounded MT Bold" pitchFamily="34" charset="0"/>
              </a:rPr>
              <a:t> 3.1-4.5</a:t>
            </a:r>
          </a:p>
          <a:p>
            <a:pPr algn="ctr" eaLnBrk="0" hangingPunct="0">
              <a:lnSpc>
                <a:spcPct val="75000"/>
              </a:lnSpc>
              <a:spcBef>
                <a:spcPct val="10000"/>
              </a:spcBef>
              <a:defRPr/>
            </a:pPr>
            <a:r>
              <a:rPr lang="es-ES_tradnl" sz="2400" b="1" dirty="0">
                <a:solidFill>
                  <a:srgbClr val="FFC000"/>
                </a:solidFill>
                <a:effectLst>
                  <a:outerShdw blurRad="38100" dist="38100" dir="2700000" algn="tl">
                    <a:srgbClr val="000000"/>
                  </a:outerShdw>
                </a:effectLst>
                <a:latin typeface="Arial Rounded MT Bold" pitchFamily="34" charset="0"/>
              </a:rPr>
              <a:t>3.6 años seguimiento</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19464"/>
                                        </p:tgtEl>
                                        <p:attrNameLst>
                                          <p:attrName>style.visibility</p:attrName>
                                        </p:attrNameLst>
                                      </p:cBhvr>
                                      <p:to>
                                        <p:strVal val="visible"/>
                                      </p:to>
                                    </p:set>
                                    <p:anim calcmode="lin" valueType="num">
                                      <p:cBhvr>
                                        <p:cTn id="7" dur="500" fill="hold"/>
                                        <p:tgtEl>
                                          <p:spTgt spid="19464"/>
                                        </p:tgtEl>
                                        <p:attrNameLst>
                                          <p:attrName>ppt_w</p:attrName>
                                        </p:attrNameLst>
                                      </p:cBhvr>
                                      <p:tavLst>
                                        <p:tav tm="0">
                                          <p:val>
                                            <p:fltVal val="0"/>
                                          </p:val>
                                        </p:tav>
                                        <p:tav tm="100000">
                                          <p:val>
                                            <p:strVal val="#ppt_w"/>
                                          </p:val>
                                        </p:tav>
                                      </p:tavLst>
                                    </p:anim>
                                    <p:anim calcmode="lin" valueType="num">
                                      <p:cBhvr>
                                        <p:cTn id="8" dur="500" fill="hold"/>
                                        <p:tgtEl>
                                          <p:spTgt spid="19464"/>
                                        </p:tgtEl>
                                        <p:attrNameLst>
                                          <p:attrName>ppt_h</p:attrName>
                                        </p:attrNameLst>
                                      </p:cBhvr>
                                      <p:tavLst>
                                        <p:tav tm="0">
                                          <p:val>
                                            <p:fltVal val="0"/>
                                          </p:val>
                                        </p:tav>
                                        <p:tav tm="100000">
                                          <p:val>
                                            <p:strVal val="#ppt_h"/>
                                          </p:val>
                                        </p:tav>
                                      </p:tavLst>
                                    </p:anim>
                                    <p:anim calcmode="lin" valueType="num">
                                      <p:cBhvr>
                                        <p:cTn id="9" dur="500" fill="hold"/>
                                        <p:tgtEl>
                                          <p:spTgt spid="19464"/>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9464"/>
                                        </p:tgtEl>
                                        <p:attrNameLst>
                                          <p:attrName>ppt_y</p:attrName>
                                        </p:attrNameLst>
                                      </p:cBhvr>
                                      <p:tavLst>
                                        <p:tav tm="0" fmla="#ppt_y+(sin(-2*pi*(1-$))*-#ppt_x+cos(-2*pi*(1-$))*(1-#ppt_y))*(1-$)">
                                          <p:val>
                                            <p:fltVal val="0"/>
                                          </p:val>
                                        </p:tav>
                                        <p:tav tm="100000">
                                          <p:val>
                                            <p:fltVal val="1"/>
                                          </p:val>
                                        </p:tav>
                                      </p:tavLst>
                                    </p:anim>
                                  </p:childTnLst>
                                </p:cTn>
                              </p:par>
                              <p:par>
                                <p:cTn id="11" presetID="12" presetClass="entr" presetSubtype="2"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lide(fromRight)">
                                      <p:cBhvr>
                                        <p:cTn id="13" dur="5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9467"/>
                                        </p:tgtEl>
                                        <p:attrNameLst>
                                          <p:attrName>style.visibility</p:attrName>
                                        </p:attrNameLst>
                                      </p:cBhvr>
                                      <p:to>
                                        <p:strVal val="visible"/>
                                      </p:to>
                                    </p:set>
                                    <p:anim calcmode="lin" valueType="num">
                                      <p:cBhvr>
                                        <p:cTn id="18" dur="250" fill="hold"/>
                                        <p:tgtEl>
                                          <p:spTgt spid="19467"/>
                                        </p:tgtEl>
                                        <p:attrNameLst>
                                          <p:attrName>ppt_w</p:attrName>
                                        </p:attrNameLst>
                                      </p:cBhvr>
                                      <p:tavLst>
                                        <p:tav tm="0">
                                          <p:val>
                                            <p:strVal val="#ppt_w*0.70"/>
                                          </p:val>
                                        </p:tav>
                                        <p:tav tm="100000">
                                          <p:val>
                                            <p:strVal val="#ppt_w"/>
                                          </p:val>
                                        </p:tav>
                                      </p:tavLst>
                                    </p:anim>
                                    <p:anim calcmode="lin" valueType="num">
                                      <p:cBhvr>
                                        <p:cTn id="19" dur="250" fill="hold"/>
                                        <p:tgtEl>
                                          <p:spTgt spid="19467"/>
                                        </p:tgtEl>
                                        <p:attrNameLst>
                                          <p:attrName>ppt_h</p:attrName>
                                        </p:attrNameLst>
                                      </p:cBhvr>
                                      <p:tavLst>
                                        <p:tav tm="0">
                                          <p:val>
                                            <p:strVal val="#ppt_h"/>
                                          </p:val>
                                        </p:tav>
                                        <p:tav tm="100000">
                                          <p:val>
                                            <p:strVal val="#ppt_h"/>
                                          </p:val>
                                        </p:tav>
                                      </p:tavLst>
                                    </p:anim>
                                    <p:animEffect transition="in" filter="fade">
                                      <p:cBhvr>
                                        <p:cTn id="20" dur="250"/>
                                        <p:tgtEl>
                                          <p:spTgt spid="19467"/>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250" fill="hold"/>
                                        <p:tgtEl>
                                          <p:spTgt spid="9"/>
                                        </p:tgtEl>
                                        <p:attrNameLst>
                                          <p:attrName>ppt_w</p:attrName>
                                        </p:attrNameLst>
                                      </p:cBhvr>
                                      <p:tavLst>
                                        <p:tav tm="0">
                                          <p:val>
                                            <p:strVal val="#ppt_w*0.70"/>
                                          </p:val>
                                        </p:tav>
                                        <p:tav tm="100000">
                                          <p:val>
                                            <p:strVal val="#ppt_w"/>
                                          </p:val>
                                        </p:tav>
                                      </p:tavLst>
                                    </p:anim>
                                    <p:anim calcmode="lin" valueType="num">
                                      <p:cBhvr>
                                        <p:cTn id="24" dur="250" fill="hold"/>
                                        <p:tgtEl>
                                          <p:spTgt spid="9"/>
                                        </p:tgtEl>
                                        <p:attrNameLst>
                                          <p:attrName>ppt_h</p:attrName>
                                        </p:attrNameLst>
                                      </p:cBhvr>
                                      <p:tavLst>
                                        <p:tav tm="0">
                                          <p:val>
                                            <p:strVal val="#ppt_h"/>
                                          </p:val>
                                        </p:tav>
                                        <p:tav tm="100000">
                                          <p:val>
                                            <p:strVal val="#ppt_h"/>
                                          </p:val>
                                        </p:tav>
                                      </p:tavLst>
                                    </p:anim>
                                    <p:animEffect transition="in" filter="fade">
                                      <p:cBhvr>
                                        <p:cTn id="25" dur="250"/>
                                        <p:tgtEl>
                                          <p:spTgt spid="9"/>
                                        </p:tgtEl>
                                      </p:cBhvr>
                                    </p:animEffect>
                                  </p:childTnLst>
                                </p:cTn>
                              </p:par>
                              <p:par>
                                <p:cTn id="26" presetID="50" presetClass="entr" presetSubtype="0" decel="10000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strVal val="#ppt_w+.3"/>
                                          </p:val>
                                        </p:tav>
                                        <p:tav tm="100000">
                                          <p:val>
                                            <p:strVal val="#ppt_w"/>
                                          </p:val>
                                        </p:tav>
                                      </p:tavLst>
                                    </p:anim>
                                    <p:anim calcmode="lin" valueType="num">
                                      <p:cBhvr>
                                        <p:cTn id="29" dur="500" fill="hold"/>
                                        <p:tgtEl>
                                          <p:spTgt spid="10"/>
                                        </p:tgtEl>
                                        <p:attrNameLst>
                                          <p:attrName>ppt_h</p:attrName>
                                        </p:attrNameLst>
                                      </p:cBhvr>
                                      <p:tavLst>
                                        <p:tav tm="0">
                                          <p:val>
                                            <p:strVal val="#ppt_h"/>
                                          </p:val>
                                        </p:tav>
                                        <p:tav tm="100000">
                                          <p:val>
                                            <p:strVal val="#ppt_h"/>
                                          </p:val>
                                        </p:tav>
                                      </p:tavLst>
                                    </p:anim>
                                    <p:animEffect transition="in" filter="fade">
                                      <p:cBhvr>
                                        <p:cTn id="30" dur="500"/>
                                        <p:tgtEl>
                                          <p:spTgt spid="10"/>
                                        </p:tgtEl>
                                      </p:cBhvr>
                                    </p:animEffect>
                                  </p:childTnLst>
                                </p:cTn>
                              </p:par>
                              <p:par>
                                <p:cTn id="31" presetID="50" presetClass="entr" presetSubtype="0" decel="10000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strVal val="#ppt_w+.3"/>
                                          </p:val>
                                        </p:tav>
                                        <p:tav tm="100000">
                                          <p:val>
                                            <p:strVal val="#ppt_w"/>
                                          </p:val>
                                        </p:tav>
                                      </p:tavLst>
                                    </p:anim>
                                    <p:anim calcmode="lin" valueType="num">
                                      <p:cBhvr>
                                        <p:cTn id="34" dur="750" fill="hold"/>
                                        <p:tgtEl>
                                          <p:spTgt spid="11"/>
                                        </p:tgtEl>
                                        <p:attrNameLst>
                                          <p:attrName>ppt_h</p:attrName>
                                        </p:attrNameLst>
                                      </p:cBhvr>
                                      <p:tavLst>
                                        <p:tav tm="0">
                                          <p:val>
                                            <p:strVal val="#ppt_h"/>
                                          </p:val>
                                        </p:tav>
                                        <p:tav tm="100000">
                                          <p:val>
                                            <p:strVal val="#ppt_h"/>
                                          </p:val>
                                        </p:tav>
                                      </p:tavLst>
                                    </p:anim>
                                    <p:animEffect transition="in" filter="fade">
                                      <p:cBhvr>
                                        <p:cTn id="35"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xmlns="" id="{70254147-F20A-44BA-ADC2-0257C3B34E1B}"/>
              </a:ext>
            </a:extLst>
          </p:cNvPr>
          <p:cNvSpPr txBox="1">
            <a:spLocks noChangeArrowheads="1"/>
          </p:cNvSpPr>
          <p:nvPr/>
        </p:nvSpPr>
        <p:spPr bwMode="auto">
          <a:xfrm>
            <a:off x="1881188" y="338456"/>
            <a:ext cx="4000500" cy="1095375"/>
          </a:xfrm>
          <a:prstGeom prst="rect">
            <a:avLst/>
          </a:prstGeom>
          <a:gradFill rotWithShape="1">
            <a:gsLst>
              <a:gs pos="0">
                <a:schemeClr val="folHlink"/>
              </a:gs>
              <a:gs pos="50000">
                <a:srgbClr val="FFFFFF"/>
              </a:gs>
              <a:gs pos="100000">
                <a:schemeClr val="folHlink"/>
              </a:gs>
            </a:gsLst>
            <a:lin ang="5400000" scaled="1"/>
          </a:gradFill>
          <a:ln w="12700">
            <a:noFill/>
            <a:miter lim="800000"/>
            <a:headEnd type="none" w="sm" len="sm"/>
            <a:tailEnd type="none" w="sm" len="sm"/>
          </a:ln>
          <a:effectLst>
            <a:prstShdw prst="shdw17" dist="17961" dir="2700000">
              <a:schemeClr val="folHlink">
                <a:gamma/>
                <a:shade val="60000"/>
                <a:invGamma/>
              </a:schemeClr>
            </a:prstShdw>
          </a:effectLst>
        </p:spPr>
        <p:txBody>
          <a:bodyPr>
            <a:spAutoFit/>
          </a:bodyPr>
          <a:lstStyle/>
          <a:p>
            <a:pPr algn="ctr" eaLnBrk="0" hangingPunct="0">
              <a:lnSpc>
                <a:spcPct val="75000"/>
              </a:lnSpc>
              <a:spcBef>
                <a:spcPct val="10000"/>
              </a:spcBef>
              <a:defRPr/>
            </a:pPr>
            <a:r>
              <a:rPr lang="es-ES_tradnl" sz="2800" b="1" dirty="0">
                <a:solidFill>
                  <a:srgbClr val="CC3300"/>
                </a:solidFill>
                <a:effectLst>
                  <a:outerShdw blurRad="38100" dist="38100" dir="2700000" algn="tl">
                    <a:srgbClr val="000000"/>
                  </a:outerShdw>
                </a:effectLst>
                <a:latin typeface="Arial Rounded MT Bold" pitchFamily="34" charset="0"/>
              </a:rPr>
              <a:t>114 pacientes</a:t>
            </a:r>
          </a:p>
          <a:p>
            <a:pPr algn="ctr" eaLnBrk="0" hangingPunct="0">
              <a:lnSpc>
                <a:spcPct val="75000"/>
              </a:lnSpc>
              <a:spcBef>
                <a:spcPct val="10000"/>
              </a:spcBef>
              <a:defRPr/>
            </a:pPr>
            <a:r>
              <a:rPr lang="es-ES_tradnl" sz="2800" b="1" dirty="0">
                <a:solidFill>
                  <a:srgbClr val="CC3300"/>
                </a:solidFill>
                <a:effectLst>
                  <a:outerShdw blurRad="38100" dist="38100" dir="2700000" algn="tl">
                    <a:srgbClr val="000000"/>
                  </a:outerShdw>
                </a:effectLst>
                <a:latin typeface="Arial Rounded MT Bold" pitchFamily="34" charset="0"/>
              </a:rPr>
              <a:t> </a:t>
            </a:r>
            <a:r>
              <a:rPr lang="es-ES_tradnl" sz="2800" b="1" dirty="0">
                <a:solidFill>
                  <a:schemeClr val="accent2"/>
                </a:solidFill>
                <a:effectLst>
                  <a:outerShdw blurRad="38100" dist="38100" dir="2700000" algn="tl">
                    <a:srgbClr val="000000"/>
                  </a:outerShdw>
                </a:effectLst>
                <a:latin typeface="Arial Rounded MT Bold" pitchFamily="34" charset="0"/>
              </a:rPr>
              <a:t>INR 2-3 </a:t>
            </a:r>
            <a:r>
              <a:rPr lang="es-ES_tradnl" b="1" dirty="0">
                <a:solidFill>
                  <a:schemeClr val="accent2"/>
                </a:solidFill>
                <a:effectLst>
                  <a:outerShdw blurRad="38100" dist="38100" dir="2700000" algn="tl">
                    <a:srgbClr val="000000"/>
                  </a:outerShdw>
                </a:effectLst>
                <a:latin typeface="Arial Rounded MT Bold" pitchFamily="34" charset="0"/>
              </a:rPr>
              <a:t>VS</a:t>
            </a:r>
            <a:r>
              <a:rPr lang="es-ES_tradnl" sz="2800" b="1" dirty="0">
                <a:solidFill>
                  <a:schemeClr val="accent2"/>
                </a:solidFill>
                <a:effectLst>
                  <a:outerShdw blurRad="38100" dist="38100" dir="2700000" algn="tl">
                    <a:srgbClr val="000000"/>
                  </a:outerShdw>
                </a:effectLst>
                <a:latin typeface="Arial Rounded MT Bold" pitchFamily="34" charset="0"/>
              </a:rPr>
              <a:t> 3.1-4</a:t>
            </a:r>
          </a:p>
          <a:p>
            <a:pPr algn="ctr" eaLnBrk="0" hangingPunct="0">
              <a:lnSpc>
                <a:spcPct val="75000"/>
              </a:lnSpc>
              <a:spcBef>
                <a:spcPct val="10000"/>
              </a:spcBef>
              <a:defRPr/>
            </a:pPr>
            <a:r>
              <a:rPr lang="es-ES_tradnl" sz="2400" b="1" dirty="0">
                <a:solidFill>
                  <a:srgbClr val="FFC000"/>
                </a:solidFill>
                <a:effectLst>
                  <a:outerShdw blurRad="38100" dist="38100" dir="2700000" algn="tl">
                    <a:srgbClr val="000000"/>
                  </a:outerShdw>
                </a:effectLst>
                <a:latin typeface="Arial Rounded MT Bold" pitchFamily="34" charset="0"/>
              </a:rPr>
              <a:t>2.7 años seguimiento</a:t>
            </a:r>
          </a:p>
        </p:txBody>
      </p:sp>
      <p:sp>
        <p:nvSpPr>
          <p:cNvPr id="4" name="Text Box 12">
            <a:extLst>
              <a:ext uri="{FF2B5EF4-FFF2-40B4-BE49-F238E27FC236}">
                <a16:creationId xmlns:a16="http://schemas.microsoft.com/office/drawing/2014/main" xmlns="" id="{C7FD1D68-3A85-4226-BC25-7AFE4A9E3E7D}"/>
              </a:ext>
            </a:extLst>
          </p:cNvPr>
          <p:cNvSpPr txBox="1">
            <a:spLocks noChangeArrowheads="1"/>
          </p:cNvSpPr>
          <p:nvPr/>
        </p:nvSpPr>
        <p:spPr bwMode="auto">
          <a:xfrm>
            <a:off x="629920" y="1507502"/>
            <a:ext cx="10932160" cy="1714492"/>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rmAutofit fontScale="92500"/>
          </a:bodyPr>
          <a:lstStyle>
            <a:defPPr>
              <a:defRPr lang="en-US"/>
            </a:defPPr>
            <a:lvl1pPr marR="0" lvl="0" indent="0" algn="ctr" defTabSz="914400" fontAlgn="auto">
              <a:lnSpc>
                <a:spcPct val="100000"/>
              </a:lnSpc>
              <a:spcBef>
                <a:spcPct val="0"/>
              </a:spcBef>
              <a:spcAft>
                <a:spcPts val="0"/>
              </a:spcAft>
              <a:buClrTx/>
              <a:buSzTx/>
              <a:buFontTx/>
              <a:buNone/>
              <a:tabLst/>
              <a:defRPr kumimoji="0" sz="4400" b="1" i="0" u="none" strike="noStrike" cap="none" spc="50" normalizeH="0" baseline="0">
                <a:ln w="13500">
                  <a:solidFill>
                    <a:srgbClr val="4F81BD">
                      <a:shade val="2500"/>
                      <a:alpha val="6500"/>
                    </a:srgbClr>
                  </a:solidFill>
                  <a:prstDash val="solid"/>
                </a:ln>
                <a:solidFill>
                  <a:srgbClr val="4F81BD">
                    <a:tint val="3000"/>
                    <a:alpha val="95000"/>
                  </a:srgbClr>
                </a:solidFill>
                <a:effectLst>
                  <a:glow rad="101600">
                    <a:sysClr val="windowText" lastClr="000000">
                      <a:alpha val="60000"/>
                    </a:sysClr>
                  </a:glow>
                  <a:innerShdw blurRad="50900" dist="38500" dir="13500000">
                    <a:srgbClr val="000000">
                      <a:alpha val="60000"/>
                    </a:srgbClr>
                  </a:innerShdw>
                </a:effectLst>
                <a:uLnTx/>
                <a:uFillTx/>
                <a:latin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_tradnl" sz="4000"/>
              <a:t>Baja </a:t>
            </a:r>
            <a:r>
              <a:rPr lang="es-ES_tradnl" sz="4000" dirty="0"/>
              <a:t>incidencia trombosis 2 grupos y sin diferencias en eventos trombóticos </a:t>
            </a:r>
            <a:r>
              <a:rPr lang="es-ES_tradnl" sz="4000"/>
              <a:t>ni hemorrágicos mayores</a:t>
            </a:r>
            <a:endParaRPr lang="es-ES_tradnl" sz="4000" dirty="0"/>
          </a:p>
        </p:txBody>
      </p:sp>
      <p:sp>
        <p:nvSpPr>
          <p:cNvPr id="5" name="Text Box 10">
            <a:extLst>
              <a:ext uri="{FF2B5EF4-FFF2-40B4-BE49-F238E27FC236}">
                <a16:creationId xmlns:a16="http://schemas.microsoft.com/office/drawing/2014/main" xmlns="" id="{8A28E997-611D-40F1-AB98-CECDFC97A733}"/>
              </a:ext>
            </a:extLst>
          </p:cNvPr>
          <p:cNvSpPr txBox="1">
            <a:spLocks noChangeArrowheads="1"/>
          </p:cNvSpPr>
          <p:nvPr/>
        </p:nvSpPr>
        <p:spPr bwMode="auto">
          <a:xfrm>
            <a:off x="6238876" y="348616"/>
            <a:ext cx="4143375" cy="1095375"/>
          </a:xfrm>
          <a:prstGeom prst="rect">
            <a:avLst/>
          </a:prstGeom>
          <a:gradFill rotWithShape="1">
            <a:gsLst>
              <a:gs pos="0">
                <a:schemeClr val="folHlink"/>
              </a:gs>
              <a:gs pos="50000">
                <a:srgbClr val="FFFFFF"/>
              </a:gs>
              <a:gs pos="100000">
                <a:schemeClr val="folHlink"/>
              </a:gs>
            </a:gsLst>
            <a:lin ang="5400000" scaled="1"/>
          </a:gradFill>
          <a:ln w="12700">
            <a:noFill/>
            <a:miter lim="800000"/>
            <a:headEnd type="none" w="sm" len="sm"/>
            <a:tailEnd type="none" w="sm" len="sm"/>
          </a:ln>
          <a:effectLst>
            <a:prstShdw prst="shdw17" dist="17961" dir="2700000">
              <a:schemeClr val="folHlink">
                <a:gamma/>
                <a:shade val="60000"/>
                <a:invGamma/>
              </a:schemeClr>
            </a:prstShdw>
          </a:effectLst>
        </p:spPr>
        <p:txBody>
          <a:bodyPr>
            <a:spAutoFit/>
          </a:bodyPr>
          <a:lstStyle/>
          <a:p>
            <a:pPr algn="ctr" eaLnBrk="0" hangingPunct="0">
              <a:lnSpc>
                <a:spcPct val="75000"/>
              </a:lnSpc>
              <a:spcBef>
                <a:spcPct val="10000"/>
              </a:spcBef>
              <a:defRPr/>
            </a:pPr>
            <a:r>
              <a:rPr lang="es-ES_tradnl" sz="2800" b="1" dirty="0">
                <a:solidFill>
                  <a:srgbClr val="CC3300"/>
                </a:solidFill>
                <a:effectLst>
                  <a:outerShdw blurRad="38100" dist="38100" dir="2700000" algn="tl">
                    <a:srgbClr val="000000"/>
                  </a:outerShdw>
                </a:effectLst>
                <a:latin typeface="Arial Rounded MT Bold" pitchFamily="34" charset="0"/>
              </a:rPr>
              <a:t>109 </a:t>
            </a:r>
            <a:r>
              <a:rPr lang="es-ES_tradnl" sz="2400" b="1" dirty="0">
                <a:solidFill>
                  <a:srgbClr val="CC3300"/>
                </a:solidFill>
                <a:effectLst>
                  <a:outerShdw blurRad="38100" dist="38100" dir="2700000" algn="tl">
                    <a:srgbClr val="000000"/>
                  </a:outerShdw>
                </a:effectLst>
                <a:latin typeface="Arial Rounded MT Bold" pitchFamily="34" charset="0"/>
              </a:rPr>
              <a:t>pacientes</a:t>
            </a:r>
            <a:endParaRPr lang="es-ES_tradnl" sz="2800" b="1" dirty="0">
              <a:solidFill>
                <a:srgbClr val="CC3300"/>
              </a:solidFill>
              <a:effectLst>
                <a:outerShdw blurRad="38100" dist="38100" dir="2700000" algn="tl">
                  <a:srgbClr val="000000"/>
                </a:outerShdw>
              </a:effectLst>
              <a:latin typeface="Arial Rounded MT Bold" pitchFamily="34" charset="0"/>
            </a:endParaRPr>
          </a:p>
          <a:p>
            <a:pPr algn="ctr" eaLnBrk="0" hangingPunct="0">
              <a:lnSpc>
                <a:spcPct val="75000"/>
              </a:lnSpc>
              <a:spcBef>
                <a:spcPct val="10000"/>
              </a:spcBef>
              <a:defRPr/>
            </a:pPr>
            <a:r>
              <a:rPr lang="es-ES_tradnl" sz="2800" b="1" dirty="0">
                <a:solidFill>
                  <a:srgbClr val="CC3300"/>
                </a:solidFill>
                <a:effectLst>
                  <a:outerShdw blurRad="38100" dist="38100" dir="2700000" algn="tl">
                    <a:srgbClr val="000000"/>
                  </a:outerShdw>
                </a:effectLst>
                <a:latin typeface="Arial Rounded MT Bold" pitchFamily="34" charset="0"/>
              </a:rPr>
              <a:t> </a:t>
            </a:r>
            <a:r>
              <a:rPr lang="es-ES_tradnl" sz="2800" b="1" dirty="0">
                <a:solidFill>
                  <a:schemeClr val="accent2"/>
                </a:solidFill>
                <a:effectLst>
                  <a:outerShdw blurRad="38100" dist="38100" dir="2700000" algn="tl">
                    <a:srgbClr val="000000"/>
                  </a:outerShdw>
                </a:effectLst>
                <a:latin typeface="Arial Rounded MT Bold" pitchFamily="34" charset="0"/>
              </a:rPr>
              <a:t>INR 2-3 </a:t>
            </a:r>
            <a:r>
              <a:rPr lang="es-ES_tradnl" b="1" dirty="0">
                <a:solidFill>
                  <a:schemeClr val="accent2"/>
                </a:solidFill>
                <a:effectLst>
                  <a:outerShdw blurRad="38100" dist="38100" dir="2700000" algn="tl">
                    <a:srgbClr val="000000"/>
                  </a:outerShdw>
                </a:effectLst>
                <a:latin typeface="Arial Rounded MT Bold" pitchFamily="34" charset="0"/>
              </a:rPr>
              <a:t>VS</a:t>
            </a:r>
            <a:r>
              <a:rPr lang="es-ES_tradnl" sz="2800" b="1" dirty="0">
                <a:solidFill>
                  <a:schemeClr val="accent2"/>
                </a:solidFill>
                <a:effectLst>
                  <a:outerShdw blurRad="38100" dist="38100" dir="2700000" algn="tl">
                    <a:srgbClr val="000000"/>
                  </a:outerShdw>
                </a:effectLst>
                <a:latin typeface="Arial Rounded MT Bold" pitchFamily="34" charset="0"/>
              </a:rPr>
              <a:t> 3.1-4.5</a:t>
            </a:r>
          </a:p>
          <a:p>
            <a:pPr algn="ctr" eaLnBrk="0" hangingPunct="0">
              <a:lnSpc>
                <a:spcPct val="75000"/>
              </a:lnSpc>
              <a:spcBef>
                <a:spcPct val="10000"/>
              </a:spcBef>
              <a:defRPr/>
            </a:pPr>
            <a:r>
              <a:rPr lang="es-ES_tradnl" sz="2400" b="1" dirty="0">
                <a:solidFill>
                  <a:srgbClr val="FFC000"/>
                </a:solidFill>
                <a:effectLst>
                  <a:outerShdw blurRad="38100" dist="38100" dir="2700000" algn="tl">
                    <a:srgbClr val="000000"/>
                  </a:outerShdw>
                </a:effectLst>
                <a:latin typeface="Arial Rounded MT Bold" pitchFamily="34" charset="0"/>
              </a:rPr>
              <a:t>3.6 años seguimiento</a:t>
            </a:r>
          </a:p>
        </p:txBody>
      </p:sp>
      <p:sp>
        <p:nvSpPr>
          <p:cNvPr id="8" name="Text Box 4">
            <a:extLst>
              <a:ext uri="{FF2B5EF4-FFF2-40B4-BE49-F238E27FC236}">
                <a16:creationId xmlns:a16="http://schemas.microsoft.com/office/drawing/2014/main" xmlns="" id="{F97A2ED0-365B-4482-938E-030F6D9FDCD9}"/>
              </a:ext>
            </a:extLst>
          </p:cNvPr>
          <p:cNvSpPr txBox="1">
            <a:spLocks noChangeArrowheads="1"/>
          </p:cNvSpPr>
          <p:nvPr/>
        </p:nvSpPr>
        <p:spPr bwMode="auto">
          <a:xfrm>
            <a:off x="622048" y="3458225"/>
            <a:ext cx="10960352" cy="584775"/>
          </a:xfrm>
          <a:prstGeom prst="rect">
            <a:avLst/>
          </a:prstGeom>
          <a:solidFill>
            <a:srgbClr val="8064A2"/>
          </a:solidFill>
          <a:ln w="38100" cap="flat" cmpd="sng" algn="ctr">
            <a:solidFill>
              <a:sysClr val="window" lastClr="FFFFFF"/>
            </a:solidFill>
            <a:prstDash val="solid"/>
          </a:ln>
          <a:effectLst>
            <a:glow rad="63500">
              <a:srgbClr val="8064A2">
                <a:satMod val="175000"/>
                <a:alpha val="40000"/>
              </a:srgbClr>
            </a:glow>
            <a:outerShdw blurRad="50800" dist="38100" dir="5400000" algn="t" rotWithShape="0">
              <a:prstClr val="black">
                <a:alpha val="40000"/>
              </a:prstClr>
            </a:outerShdw>
          </a:effectLst>
        </p:spPr>
        <p:txBody>
          <a:bodyPr wrap="square"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0" i="0" u="none" strike="noStrike" kern="0" cap="none" spc="0" normalizeH="0" baseline="0">
                <a:ln w="18415" cmpd="sng">
                  <a:solidFill>
                    <a:srgbClr val="FFFFFF"/>
                  </a:solidFill>
                  <a:prstDash val="solid"/>
                </a:ln>
                <a:solidFill>
                  <a:srgbClr val="FFFFFF"/>
                </a:solidFill>
                <a:effectLst>
                  <a:outerShdw blurRad="50800" dist="38100" dir="5400000" algn="t" rotWithShape="0">
                    <a:prstClr val="black">
                      <a:alpha val="40000"/>
                    </a:prstClr>
                  </a:outerShdw>
                </a:effectLst>
                <a:uLnTx/>
                <a:uFillTx/>
                <a:latin typeface="Arial" pitchFamily="34" charset="0"/>
                <a:cs typeface="Arial" pitchFamily="34" charset="0"/>
              </a:defRPr>
            </a:lvl1pPr>
          </a:lstStyle>
          <a:p>
            <a:r>
              <a:rPr lang="es-ES_tradnl" dirty="0"/>
              <a:t>Población estudiada baja incidencia </a:t>
            </a:r>
            <a:r>
              <a:rPr lang="es-ES_tradnl" dirty="0">
                <a:ln w="18415" cmpd="sng">
                  <a:solidFill>
                    <a:srgbClr val="FF5757"/>
                  </a:solidFill>
                  <a:prstDash val="solid"/>
                </a:ln>
              </a:rPr>
              <a:t>(5%)eventos arteriales</a:t>
            </a:r>
          </a:p>
        </p:txBody>
      </p:sp>
      <p:sp>
        <p:nvSpPr>
          <p:cNvPr id="9" name="Text Box 5">
            <a:extLst>
              <a:ext uri="{FF2B5EF4-FFF2-40B4-BE49-F238E27FC236}">
                <a16:creationId xmlns:a16="http://schemas.microsoft.com/office/drawing/2014/main" xmlns="" id="{3E835231-05E0-4B9B-8132-B94BE0C13E3A}"/>
              </a:ext>
            </a:extLst>
          </p:cNvPr>
          <p:cNvSpPr txBox="1">
            <a:spLocks noChangeArrowheads="1"/>
          </p:cNvSpPr>
          <p:nvPr/>
        </p:nvSpPr>
        <p:spPr bwMode="auto">
          <a:xfrm>
            <a:off x="611888" y="4178957"/>
            <a:ext cx="10950192" cy="584775"/>
          </a:xfrm>
          <a:prstGeom prst="rect">
            <a:avLst/>
          </a:prstGeom>
          <a:solidFill>
            <a:srgbClr val="8064A2"/>
          </a:solidFill>
          <a:ln w="38100" cap="flat" cmpd="sng" algn="ctr">
            <a:solidFill>
              <a:sysClr val="window" lastClr="FFFFFF"/>
            </a:solidFill>
            <a:prstDash val="solid"/>
          </a:ln>
          <a:effectLst>
            <a:glow rad="63500">
              <a:srgbClr val="8064A2">
                <a:satMod val="175000"/>
                <a:alpha val="40000"/>
              </a:srgbClr>
            </a:glow>
            <a:outerShdw blurRad="50800" dist="38100" dir="5400000" algn="t" rotWithShape="0">
              <a:prstClr val="black">
                <a:alpha val="40000"/>
              </a:prstClr>
            </a:outerShdw>
          </a:effectLst>
        </p:spPr>
        <p:txBody>
          <a:bodyPr wrap="square"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0" i="0" u="none" strike="noStrike" kern="0" cap="none" spc="0" normalizeH="0" baseline="0">
                <a:ln w="18415" cmpd="sng">
                  <a:solidFill>
                    <a:srgbClr val="FFFFFF"/>
                  </a:solidFill>
                  <a:prstDash val="solid"/>
                </a:ln>
                <a:solidFill>
                  <a:srgbClr val="FFFFFF"/>
                </a:solidFill>
                <a:effectLst>
                  <a:outerShdw blurRad="50800" dist="38100" dir="5400000" algn="t" rotWithShape="0">
                    <a:prstClr val="black">
                      <a:alpha val="40000"/>
                    </a:prstClr>
                  </a:outerShdw>
                </a:effectLst>
                <a:uLnTx/>
                <a:uFillTx/>
                <a:latin typeface="Arial" pitchFamily="34" charset="0"/>
                <a:cs typeface="Arial" pitchFamily="34" charset="0"/>
              </a:defRPr>
            </a:lvl1pPr>
          </a:lstStyle>
          <a:p>
            <a:r>
              <a:rPr lang="es-ES_tradnl" dirty="0"/>
              <a:t>Pacientes eventos recurrentes con INR &gt;2 fueron excluidos</a:t>
            </a:r>
          </a:p>
        </p:txBody>
      </p:sp>
      <p:sp>
        <p:nvSpPr>
          <p:cNvPr id="11" name="Text Box 6">
            <a:extLst>
              <a:ext uri="{FF2B5EF4-FFF2-40B4-BE49-F238E27FC236}">
                <a16:creationId xmlns:a16="http://schemas.microsoft.com/office/drawing/2014/main" xmlns="" id="{228B5465-055C-4395-BFAD-E351F223B850}"/>
              </a:ext>
            </a:extLst>
          </p:cNvPr>
          <p:cNvSpPr txBox="1">
            <a:spLocks noChangeArrowheads="1"/>
          </p:cNvSpPr>
          <p:nvPr/>
        </p:nvSpPr>
        <p:spPr bwMode="auto">
          <a:xfrm>
            <a:off x="601728" y="4888902"/>
            <a:ext cx="10975433" cy="584775"/>
          </a:xfrm>
          <a:prstGeom prst="rect">
            <a:avLst/>
          </a:prstGeom>
          <a:solidFill>
            <a:srgbClr val="8064A2"/>
          </a:solidFill>
          <a:ln w="38100" cap="flat" cmpd="sng" algn="ctr">
            <a:solidFill>
              <a:sysClr val="window" lastClr="FFFFFF"/>
            </a:solidFill>
            <a:prstDash val="solid"/>
          </a:ln>
          <a:effectLst>
            <a:glow rad="63500">
              <a:srgbClr val="8064A2">
                <a:satMod val="175000"/>
                <a:alpha val="40000"/>
              </a:srgbClr>
            </a:glow>
            <a:outerShdw blurRad="50800" dist="38100" dir="5400000" algn="t" rotWithShape="0">
              <a:prstClr val="black">
                <a:alpha val="40000"/>
              </a:prstClr>
            </a:outerShdw>
          </a:effectLst>
        </p:spPr>
        <p:txBody>
          <a:bodyPr wrap="square"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0" i="0" u="none" strike="noStrike" kern="0" cap="none" spc="0" normalizeH="0" baseline="0">
                <a:ln w="18415" cmpd="sng">
                  <a:solidFill>
                    <a:srgbClr val="FFFFFF"/>
                  </a:solidFill>
                  <a:prstDash val="solid"/>
                </a:ln>
                <a:solidFill>
                  <a:srgbClr val="FFFFFF"/>
                </a:solidFill>
                <a:effectLst>
                  <a:outerShdw blurRad="50800" dist="38100" dir="5400000" algn="t" rotWithShape="0">
                    <a:prstClr val="black">
                      <a:alpha val="40000"/>
                    </a:prstClr>
                  </a:outerShdw>
                </a:effectLst>
                <a:uLnTx/>
                <a:uFillTx/>
                <a:latin typeface="Arial" pitchFamily="34" charset="0"/>
                <a:cs typeface="Arial" pitchFamily="34" charset="0"/>
              </a:defRPr>
            </a:lvl1pPr>
          </a:lstStyle>
          <a:p>
            <a:r>
              <a:rPr lang="es-ES_tradnl" dirty="0"/>
              <a:t>Pacientes  </a:t>
            </a:r>
            <a:r>
              <a:rPr lang="es-ES_tradnl"/>
              <a:t>con SAFL</a:t>
            </a:r>
            <a:r>
              <a:rPr lang="es-ES_tradnl" dirty="0"/>
              <a:t> “ menos </a:t>
            </a:r>
            <a:r>
              <a:rPr lang="es-ES_tradnl"/>
              <a:t>grave”</a:t>
            </a:r>
            <a:endParaRPr lang="es-ES_tradnl" dirty="0"/>
          </a:p>
        </p:txBody>
      </p:sp>
      <p:sp>
        <p:nvSpPr>
          <p:cNvPr id="14" name="Text Box 6">
            <a:extLst>
              <a:ext uri="{FF2B5EF4-FFF2-40B4-BE49-F238E27FC236}">
                <a16:creationId xmlns:a16="http://schemas.microsoft.com/office/drawing/2014/main" xmlns="" id="{7E2420A8-B827-4C0D-A9A8-E5F7F431B3E5}"/>
              </a:ext>
            </a:extLst>
          </p:cNvPr>
          <p:cNvSpPr txBox="1">
            <a:spLocks noChangeArrowheads="1"/>
          </p:cNvSpPr>
          <p:nvPr/>
        </p:nvSpPr>
        <p:spPr bwMode="auto">
          <a:xfrm>
            <a:off x="629920" y="5600729"/>
            <a:ext cx="10947241" cy="584775"/>
          </a:xfrm>
          <a:prstGeom prst="rect">
            <a:avLst/>
          </a:prstGeom>
          <a:solidFill>
            <a:srgbClr val="8064A2"/>
          </a:solidFill>
          <a:ln w="38100" cap="flat" cmpd="sng" algn="ctr">
            <a:solidFill>
              <a:sysClr val="window" lastClr="FFFFFF"/>
            </a:solidFill>
            <a:prstDash val="solid"/>
          </a:ln>
          <a:effectLst>
            <a:glow rad="63500">
              <a:srgbClr val="8064A2">
                <a:satMod val="175000"/>
                <a:alpha val="40000"/>
              </a:srgbClr>
            </a:glow>
            <a:outerShdw blurRad="50800" dist="38100" dir="5400000" algn="t" rotWithShape="0">
              <a:prstClr val="black">
                <a:alpha val="40000"/>
              </a:prstClr>
            </a:outerShdw>
          </a:effectLst>
        </p:spPr>
        <p:txBody>
          <a:bodyPr wrap="square"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0" i="0" u="none" strike="noStrike" kern="0" cap="none" spc="0" normalizeH="0" baseline="0">
                <a:ln w="18415" cmpd="sng">
                  <a:solidFill>
                    <a:srgbClr val="FFFFFF"/>
                  </a:solidFill>
                  <a:prstDash val="solid"/>
                </a:ln>
                <a:solidFill>
                  <a:srgbClr val="FFFFFF"/>
                </a:solidFill>
                <a:effectLst>
                  <a:outerShdw blurRad="50800" dist="38100" dir="5400000" algn="t" rotWithShape="0">
                    <a:prstClr val="black">
                      <a:alpha val="40000"/>
                    </a:prstClr>
                  </a:outerShdw>
                </a:effectLst>
                <a:uLnTx/>
                <a:uFillTx/>
                <a:latin typeface="Arial" pitchFamily="34" charset="0"/>
                <a:cs typeface="Arial" pitchFamily="34" charset="0"/>
              </a:defRPr>
            </a:lvl1pPr>
          </a:lstStyle>
          <a:p>
            <a:r>
              <a:rPr lang="es-ES_tradnl" dirty="0"/>
              <a:t>Pacientes asignados a </a:t>
            </a:r>
            <a:r>
              <a:rPr lang="es-ES_tradnl" dirty="0">
                <a:ln w="18415" cmpd="sng">
                  <a:solidFill>
                    <a:srgbClr val="FF5757"/>
                  </a:solidFill>
                  <a:prstDash val="solid"/>
                </a:ln>
              </a:rPr>
              <a:t>INR 3-4 “&gt; 40% no rango”</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ppt_w+.3"/>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250" fill="hold"/>
                                        <p:tgtEl>
                                          <p:spTgt spid="9"/>
                                        </p:tgtEl>
                                        <p:attrNameLst>
                                          <p:attrName>ppt_w</p:attrName>
                                        </p:attrNameLst>
                                      </p:cBhvr>
                                      <p:tavLst>
                                        <p:tav tm="0">
                                          <p:val>
                                            <p:strVal val="#ppt_w+.3"/>
                                          </p:val>
                                        </p:tav>
                                        <p:tav tm="100000">
                                          <p:val>
                                            <p:strVal val="#ppt_w"/>
                                          </p:val>
                                        </p:tav>
                                      </p:tavLst>
                                    </p:anim>
                                    <p:anim calcmode="lin" valueType="num">
                                      <p:cBhvr>
                                        <p:cTn id="22" dur="250" fill="hold"/>
                                        <p:tgtEl>
                                          <p:spTgt spid="9"/>
                                        </p:tgtEl>
                                        <p:attrNameLst>
                                          <p:attrName>ppt_h</p:attrName>
                                        </p:attrNameLst>
                                      </p:cBhvr>
                                      <p:tavLst>
                                        <p:tav tm="0">
                                          <p:val>
                                            <p:strVal val="#ppt_h"/>
                                          </p:val>
                                        </p:tav>
                                        <p:tav tm="100000">
                                          <p:val>
                                            <p:strVal val="#ppt_h"/>
                                          </p:val>
                                        </p:tav>
                                      </p:tavLst>
                                    </p:anim>
                                    <p:animEffect transition="in" filter="fade">
                                      <p:cBhvr>
                                        <p:cTn id="23" dur="25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50" fill="hold"/>
                                        <p:tgtEl>
                                          <p:spTgt spid="11"/>
                                        </p:tgtEl>
                                        <p:attrNameLst>
                                          <p:attrName>ppt_w</p:attrName>
                                        </p:attrNameLst>
                                      </p:cBhvr>
                                      <p:tavLst>
                                        <p:tav tm="0">
                                          <p:val>
                                            <p:strVal val="#ppt_w+.3"/>
                                          </p:val>
                                        </p:tav>
                                        <p:tav tm="100000">
                                          <p:val>
                                            <p:strVal val="#ppt_w"/>
                                          </p:val>
                                        </p:tav>
                                      </p:tavLst>
                                    </p:anim>
                                    <p:anim calcmode="lin" valueType="num">
                                      <p:cBhvr>
                                        <p:cTn id="29" dur="250" fill="hold"/>
                                        <p:tgtEl>
                                          <p:spTgt spid="11"/>
                                        </p:tgtEl>
                                        <p:attrNameLst>
                                          <p:attrName>ppt_h</p:attrName>
                                        </p:attrNameLst>
                                      </p:cBhvr>
                                      <p:tavLst>
                                        <p:tav tm="0">
                                          <p:val>
                                            <p:strVal val="#ppt_h"/>
                                          </p:val>
                                        </p:tav>
                                        <p:tav tm="100000">
                                          <p:val>
                                            <p:strVal val="#ppt_h"/>
                                          </p:val>
                                        </p:tav>
                                      </p:tavLst>
                                    </p:anim>
                                    <p:animEffect transition="in" filter="fade">
                                      <p:cBhvr>
                                        <p:cTn id="30" dur="25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250" fill="hold"/>
                                        <p:tgtEl>
                                          <p:spTgt spid="14"/>
                                        </p:tgtEl>
                                        <p:attrNameLst>
                                          <p:attrName>ppt_w</p:attrName>
                                        </p:attrNameLst>
                                      </p:cBhvr>
                                      <p:tavLst>
                                        <p:tav tm="0">
                                          <p:val>
                                            <p:strVal val="#ppt_w+.3"/>
                                          </p:val>
                                        </p:tav>
                                        <p:tav tm="100000">
                                          <p:val>
                                            <p:strVal val="#ppt_w"/>
                                          </p:val>
                                        </p:tav>
                                      </p:tavLst>
                                    </p:anim>
                                    <p:anim calcmode="lin" valueType="num">
                                      <p:cBhvr>
                                        <p:cTn id="36" dur="250" fill="hold"/>
                                        <p:tgtEl>
                                          <p:spTgt spid="14"/>
                                        </p:tgtEl>
                                        <p:attrNameLst>
                                          <p:attrName>ppt_h</p:attrName>
                                        </p:attrNameLst>
                                      </p:cBhvr>
                                      <p:tavLst>
                                        <p:tav tm="0">
                                          <p:val>
                                            <p:strVal val="#ppt_h"/>
                                          </p:val>
                                        </p:tav>
                                        <p:tav tm="100000">
                                          <p:val>
                                            <p:strVal val="#ppt_h"/>
                                          </p:val>
                                        </p:tav>
                                      </p:tavLst>
                                    </p:anim>
                                    <p:animEffect transition="in" filter="fade">
                                      <p:cBhvr>
                                        <p:cTn id="3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a:extLst>
              <a:ext uri="{FF2B5EF4-FFF2-40B4-BE49-F238E27FC236}">
                <a16:creationId xmlns:a16="http://schemas.microsoft.com/office/drawing/2014/main" xmlns="" id="{C7FD1D68-3A85-4226-BC25-7AFE4A9E3E7D}"/>
              </a:ext>
            </a:extLst>
          </p:cNvPr>
          <p:cNvSpPr txBox="1">
            <a:spLocks noChangeArrowheads="1"/>
          </p:cNvSpPr>
          <p:nvPr/>
        </p:nvSpPr>
        <p:spPr bwMode="auto">
          <a:xfrm>
            <a:off x="588328" y="4571372"/>
            <a:ext cx="10932160" cy="1200329"/>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effectLst>
            <a:glow rad="101600">
              <a:schemeClr val="tx1">
                <a:alpha val="60000"/>
              </a:schemeClr>
            </a:glow>
            <a:outerShdw blurRad="63500" dist="50800" dir="5400000" sx="98000" sy="98000" rotWithShape="0">
              <a:srgbClr val="000000">
                <a:alpha val="20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defTabSz="914400">
              <a:defRPr sz="2400">
                <a:ln w="18415" cmpd="sng">
                  <a:solidFill>
                    <a:srgbClr val="FFFFFF"/>
                  </a:solidFill>
                  <a:prstDash val="solid"/>
                </a:ln>
                <a:solidFill>
                  <a:srgbClr val="FFFFFF"/>
                </a:solidFill>
                <a:effectLst>
                  <a:glow rad="101600">
                    <a:srgbClr val="2F2B20">
                      <a:alpha val="60000"/>
                    </a:srgbClr>
                  </a:glow>
                  <a:outerShdw blurRad="63500" dir="3600000" algn="tl" rotWithShape="0">
                    <a:srgbClr val="000000">
                      <a:alpha val="70000"/>
                    </a:srgbClr>
                  </a:outerShdw>
                </a:effectLst>
                <a:latin typeface="Arial" pitchFamily="34" charset="0"/>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_tradnl" sz="3600" dirty="0"/>
              <a:t>Pacientes con SAF definido y ETEV: Anticoagulación con dicumarínicos a rango 2-3 evidencia IB</a:t>
            </a:r>
          </a:p>
        </p:txBody>
      </p:sp>
      <p:pic>
        <p:nvPicPr>
          <p:cNvPr id="6" name="Imagen 5">
            <a:extLst>
              <a:ext uri="{FF2B5EF4-FFF2-40B4-BE49-F238E27FC236}">
                <a16:creationId xmlns:a16="http://schemas.microsoft.com/office/drawing/2014/main" xmlns="" id="{BB37E160-A88D-4FF0-A474-EF63591B9C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99451" y="193040"/>
            <a:ext cx="8854724" cy="3372912"/>
          </a:xfrm>
          <a:prstGeom prst="rect">
            <a:avLst/>
          </a:prstGeom>
        </p:spPr>
      </p:pic>
    </p:spTree>
    <p:extLst>
      <p:ext uri="{BB962C8B-B14F-4D97-AF65-F5344CB8AC3E}">
        <p14:creationId xmlns:p14="http://schemas.microsoft.com/office/powerpoint/2010/main" xmlns="" val="34415530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7|1.5|7"/>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Estela de condensación">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Paja">
  <a:themeElements>
    <a:clrScheme name="Paj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Intermedi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j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TM04033937[[fn=Estela de condensación]]</Template>
  <TotalTime>2150</TotalTime>
  <Words>6995</Words>
  <Application>Microsoft Office PowerPoint</Application>
  <PresentationFormat>Personalizado</PresentationFormat>
  <Paragraphs>571</Paragraphs>
  <Slides>53</Slides>
  <Notes>48</Notes>
  <HiddenSlides>2</HiddenSlides>
  <MMClips>0</MMClips>
  <ScaleCrop>false</ScaleCrop>
  <HeadingPairs>
    <vt:vector size="4" baseType="variant">
      <vt:variant>
        <vt:lpstr>Tema</vt:lpstr>
      </vt:variant>
      <vt:variant>
        <vt:i4>4</vt:i4>
      </vt:variant>
      <vt:variant>
        <vt:lpstr>Títulos de diapositiva</vt:lpstr>
      </vt:variant>
      <vt:variant>
        <vt:i4>53</vt:i4>
      </vt:variant>
    </vt:vector>
  </HeadingPairs>
  <TitlesOfParts>
    <vt:vector size="57" baseType="lpstr">
      <vt:lpstr>Estela de condensación</vt:lpstr>
      <vt:lpstr>Paja</vt:lpstr>
      <vt:lpstr>Tema de Office</vt:lpstr>
      <vt:lpstr>1_Tema de Office</vt:lpstr>
      <vt:lpstr>SÍNDROME ANTIFOSFOLÍPIDO  CON NEGATIVIZACIÓN DE ANTICUERPOS ANTI-FOSFOLÍPIDOS DE FORMA MANTENIDA ¿RETIRAMOS ANTICOAGULACIÓN?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SÍNDROME ANTIFOSFOLÍPIDO  CON NEGATIVIZACIÓN DE ANTICUERPOS ANTIFOSFOLÍPIDOS DE FORMA MANTENIDA ¿RETIRAMOS ANTICOAGULACIÓN? </dc:title>
  <dc:creator>ignacio martin</dc:creator>
  <cp:lastModifiedBy>Julio</cp:lastModifiedBy>
  <cp:revision>564</cp:revision>
  <dcterms:created xsi:type="dcterms:W3CDTF">2019-09-04T17:31:53Z</dcterms:created>
  <dcterms:modified xsi:type="dcterms:W3CDTF">2019-10-21T17:46:39Z</dcterms:modified>
</cp:coreProperties>
</file>