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5"/>
  </p:notesMasterIdLst>
  <p:handoutMasterIdLst>
    <p:handoutMasterId r:id="rId56"/>
  </p:handoutMasterIdLst>
  <p:sldIdLst>
    <p:sldId id="279" r:id="rId5"/>
    <p:sldId id="325" r:id="rId6"/>
    <p:sldId id="280" r:id="rId7"/>
    <p:sldId id="282" r:id="rId8"/>
    <p:sldId id="284" r:id="rId9"/>
    <p:sldId id="285" r:id="rId10"/>
    <p:sldId id="286" r:id="rId11"/>
    <p:sldId id="287" r:id="rId12"/>
    <p:sldId id="289" r:id="rId13"/>
    <p:sldId id="290" r:id="rId14"/>
    <p:sldId id="288" r:id="rId15"/>
    <p:sldId id="291" r:id="rId16"/>
    <p:sldId id="292" r:id="rId17"/>
    <p:sldId id="324" r:id="rId18"/>
    <p:sldId id="295" r:id="rId19"/>
    <p:sldId id="294" r:id="rId20"/>
    <p:sldId id="293" r:id="rId21"/>
    <p:sldId id="296" r:id="rId22"/>
    <p:sldId id="317" r:id="rId23"/>
    <p:sldId id="312" r:id="rId24"/>
    <p:sldId id="313" r:id="rId25"/>
    <p:sldId id="301" r:id="rId26"/>
    <p:sldId id="297" r:id="rId27"/>
    <p:sldId id="328" r:id="rId28"/>
    <p:sldId id="329" r:id="rId29"/>
    <p:sldId id="298" r:id="rId30"/>
    <p:sldId id="299" r:id="rId31"/>
    <p:sldId id="330" r:id="rId32"/>
    <p:sldId id="331" r:id="rId33"/>
    <p:sldId id="300" r:id="rId34"/>
    <p:sldId id="302" r:id="rId35"/>
    <p:sldId id="326" r:id="rId36"/>
    <p:sldId id="303" r:id="rId37"/>
    <p:sldId id="304" r:id="rId38"/>
    <p:sldId id="305" r:id="rId39"/>
    <p:sldId id="306" r:id="rId40"/>
    <p:sldId id="307" r:id="rId41"/>
    <p:sldId id="308" r:id="rId42"/>
    <p:sldId id="309" r:id="rId43"/>
    <p:sldId id="310" r:id="rId44"/>
    <p:sldId id="311" r:id="rId45"/>
    <p:sldId id="314" r:id="rId46"/>
    <p:sldId id="315" r:id="rId47"/>
    <p:sldId id="318" r:id="rId48"/>
    <p:sldId id="319" r:id="rId49"/>
    <p:sldId id="320" r:id="rId50"/>
    <p:sldId id="321" r:id="rId51"/>
    <p:sldId id="322" r:id="rId52"/>
    <p:sldId id="323" r:id="rId53"/>
    <p:sldId id="327" r:id="rId5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A740"/>
    <a:srgbClr val="0000CC"/>
    <a:srgbClr val="CC3300"/>
    <a:srgbClr val="FF3300"/>
    <a:srgbClr val="B850D0"/>
    <a:srgbClr val="CC751E"/>
    <a:srgbClr val="FF9900"/>
    <a:srgbClr val="835771"/>
    <a:srgbClr val="DF8225"/>
    <a:srgbClr val="D9B5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796" autoAdjust="0"/>
    <p:restoredTop sz="86414" autoAdjust="0"/>
  </p:normalViewPr>
  <p:slideViewPr>
    <p:cSldViewPr showGuides="1">
      <p:cViewPr varScale="1">
        <p:scale>
          <a:sx n="44" d="100"/>
          <a:sy n="44" d="100"/>
        </p:scale>
        <p:origin x="-780" y="-96"/>
      </p:cViewPr>
      <p:guideLst>
        <p:guide orient="horz" pos="2160"/>
        <p:guide pos="3839"/>
        <p:guide pos="1006"/>
      </p:guideLst>
    </p:cSldViewPr>
  </p:slideViewPr>
  <p:outlineViewPr>
    <p:cViewPr>
      <p:scale>
        <a:sx n="33" d="100"/>
        <a:sy n="33" d="100"/>
      </p:scale>
      <p:origin x="0" y="31498"/>
    </p:cViewPr>
  </p:outlineViewPr>
  <p:notesTextViewPr>
    <p:cViewPr>
      <p:scale>
        <a:sx n="125" d="100"/>
        <a:sy n="125" d="100"/>
      </p:scale>
      <p:origin x="0" y="0"/>
    </p:cViewPr>
  </p:notesTextViewPr>
  <p:sorterViewPr>
    <p:cViewPr>
      <p:scale>
        <a:sx n="66" d="100"/>
        <a:sy n="66" d="100"/>
      </p:scale>
      <p:origin x="0" y="1762"/>
    </p:cViewPr>
  </p:sorterViewPr>
  <p:notesViewPr>
    <p:cSldViewPr showGuides="1">
      <p:cViewPr varScale="1">
        <p:scale>
          <a:sx n="73" d="100"/>
          <a:sy n="73" d="100"/>
        </p:scale>
        <p:origin x="-2933"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Office_Excel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1"/>
  <c:chart>
    <c:title>
      <c:tx>
        <c:rich>
          <a:bodyPr/>
          <a:lstStyle/>
          <a:p>
            <a:pPr>
              <a:defRPr lang="es-ES"/>
            </a:pPr>
            <a:r>
              <a:rPr lang="en-US"/>
              <a:t>Caída de CVF en FP</a:t>
            </a:r>
          </a:p>
        </c:rich>
      </c:tx>
      <c:layout/>
    </c:title>
    <c:plotArea>
      <c:layout/>
      <c:barChart>
        <c:barDir val="col"/>
        <c:grouping val="clustered"/>
        <c:ser>
          <c:idx val="0"/>
          <c:order val="0"/>
          <c:tx>
            <c:strRef>
              <c:f>Hoja1!$B$1</c:f>
              <c:strCache>
                <c:ptCount val="1"/>
                <c:pt idx="0">
                  <c:v>Serie 1</c:v>
                </c:pt>
              </c:strCache>
            </c:strRef>
          </c:tx>
          <c:dLbls>
            <c:dLbl>
              <c:idx val="0"/>
              <c:layout>
                <c:manualLayout>
                  <c:x val="0"/>
                  <c:y val="8.9680873788293217E-3"/>
                </c:manualLayout>
              </c:layout>
              <c:showVal val="1"/>
            </c:dLbl>
            <c:dLbl>
              <c:idx val="1"/>
              <c:layout>
                <c:manualLayout>
                  <c:x val="0"/>
                  <c:y val="8.9680873788293217E-3"/>
                </c:manualLayout>
              </c:layout>
              <c:showVal val="1"/>
            </c:dLbl>
            <c:dLbl>
              <c:idx val="2"/>
              <c:layout>
                <c:manualLayout>
                  <c:x val="2.8442678261127686E-3"/>
                  <c:y val="1.3452131068243889E-2"/>
                </c:manualLayout>
              </c:layout>
              <c:showVal val="1"/>
            </c:dLbl>
            <c:txPr>
              <a:bodyPr/>
              <a:lstStyle/>
              <a:p>
                <a:pPr>
                  <a:defRPr lang="es-ES"/>
                </a:pPr>
                <a:endParaRPr lang="es-ES"/>
              </a:p>
            </c:txPr>
            <c:showVal val="1"/>
          </c:dLbls>
          <c:cat>
            <c:strRef>
              <c:f>Hoja1!$A$2:$A$4</c:f>
              <c:strCache>
                <c:ptCount val="3"/>
                <c:pt idx="0">
                  <c:v>Año 1 a 2</c:v>
                </c:pt>
                <c:pt idx="1">
                  <c:v>Año 2 a 4</c:v>
                </c:pt>
                <c:pt idx="2">
                  <c:v>Año 4 a 6</c:v>
                </c:pt>
              </c:strCache>
            </c:strRef>
          </c:cat>
          <c:val>
            <c:numRef>
              <c:f>Hoja1!$B$2:$B$4</c:f>
              <c:numCache>
                <c:formatCode>0%</c:formatCode>
                <c:ptCount val="3"/>
                <c:pt idx="0">
                  <c:v>0.32000000000000117</c:v>
                </c:pt>
                <c:pt idx="1">
                  <c:v>0.12000000000000002</c:v>
                </c:pt>
                <c:pt idx="2">
                  <c:v>3.000000000000012E-2</c:v>
                </c:pt>
              </c:numCache>
            </c:numRef>
          </c:val>
        </c:ser>
        <c:dLbls/>
        <c:axId val="49560192"/>
        <c:axId val="49574272"/>
      </c:barChart>
      <c:catAx>
        <c:axId val="49560192"/>
        <c:scaling>
          <c:orientation val="minMax"/>
        </c:scaling>
        <c:axPos val="b"/>
        <c:majorTickMark val="none"/>
        <c:tickLblPos val="nextTo"/>
        <c:txPr>
          <a:bodyPr/>
          <a:lstStyle/>
          <a:p>
            <a:pPr>
              <a:defRPr lang="es-ES"/>
            </a:pPr>
            <a:endParaRPr lang="es-ES"/>
          </a:p>
        </c:txPr>
        <c:crossAx val="49574272"/>
        <c:crosses val="autoZero"/>
        <c:auto val="1"/>
        <c:lblAlgn val="ctr"/>
        <c:lblOffset val="100"/>
      </c:catAx>
      <c:valAx>
        <c:axId val="49574272"/>
        <c:scaling>
          <c:orientation val="minMax"/>
        </c:scaling>
        <c:axPos val="l"/>
        <c:majorGridlines/>
        <c:numFmt formatCode="0%" sourceLinked="1"/>
        <c:majorTickMark val="none"/>
        <c:tickLblPos val="nextTo"/>
        <c:txPr>
          <a:bodyPr/>
          <a:lstStyle/>
          <a:p>
            <a:pPr>
              <a:defRPr lang="es-ES"/>
            </a:pPr>
            <a:endParaRPr lang="es-ES"/>
          </a:p>
        </c:txPr>
        <c:crossAx val="49560192"/>
        <c:crosses val="autoZero"/>
        <c:crossBetween val="between"/>
      </c:valAx>
    </c:plotArea>
    <c:plotVisOnly val="1"/>
    <c:dispBlanksAs val="gap"/>
  </c:chart>
  <c:spPr>
    <a:solidFill>
      <a:schemeClr val="bg1"/>
    </a:solidFill>
    <a:effectLst>
      <a:outerShdw blurRad="50800" dist="38100" dir="2700000" algn="tl" rotWithShape="0">
        <a:prstClr val="black">
          <a:alpha val="40000"/>
        </a:prstClr>
      </a:outerShdw>
    </a:effectLst>
  </c:spPr>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8.7477094480209877E-2"/>
          <c:y val="8.6563936817567508E-2"/>
          <c:w val="0.91252290140393633"/>
          <c:h val="0.75680827177884724"/>
        </c:manualLayout>
      </c:layout>
      <c:barChart>
        <c:barDir val="col"/>
        <c:grouping val="clustered"/>
        <c:ser>
          <c:idx val="0"/>
          <c:order val="0"/>
          <c:tx>
            <c:strRef>
              <c:f>Sheet1!$B$1</c:f>
              <c:strCache>
                <c:ptCount val="1"/>
                <c:pt idx="0">
                  <c:v>Column1</c:v>
                </c:pt>
              </c:strCache>
            </c:strRef>
          </c:tx>
          <c:spPr>
            <a:solidFill>
              <a:schemeClr val="tx2"/>
            </a:solidFill>
          </c:spPr>
          <c:dPt>
            <c:idx val="0"/>
            <c:extLst xmlns:c16r2="http://schemas.microsoft.com/office/drawing/2015/06/chart">
              <c:ext xmlns:c16="http://schemas.microsoft.com/office/drawing/2014/chart" uri="{C3380CC4-5D6E-409C-BE32-E72D297353CC}">
                <c16:uniqueId val="{00000000-CBC0-4079-B256-BCBF7525C35E}"/>
              </c:ext>
            </c:extLst>
          </c:dPt>
          <c:dPt>
            <c:idx val="1"/>
            <c:spPr>
              <a:solidFill>
                <a:srgbClr val="5EC8DA"/>
              </a:solidFill>
            </c:spPr>
            <c:extLst xmlns:c16r2="http://schemas.microsoft.com/office/drawing/2015/06/chart">
              <c:ext xmlns:c16="http://schemas.microsoft.com/office/drawing/2014/chart" uri="{C3380CC4-5D6E-409C-BE32-E72D297353CC}">
                <c16:uniqueId val="{00000002-CBC0-4079-B256-BCBF7525C35E}"/>
              </c:ext>
            </c:extLst>
          </c:dPt>
          <c:dPt>
            <c:idx val="2"/>
            <c:spPr>
              <a:solidFill>
                <a:schemeClr val="tx2"/>
              </a:solidFill>
              <a:ln>
                <a:solidFill>
                  <a:schemeClr val="tx2"/>
                </a:solidFill>
              </a:ln>
            </c:spPr>
            <c:extLst xmlns:c16r2="http://schemas.microsoft.com/office/drawing/2015/06/chart">
              <c:ext xmlns:c16="http://schemas.microsoft.com/office/drawing/2014/chart" uri="{C3380CC4-5D6E-409C-BE32-E72D297353CC}">
                <c16:uniqueId val="{00000004-CBC0-4079-B256-BCBF7525C35E}"/>
              </c:ext>
            </c:extLst>
          </c:dPt>
          <c:dPt>
            <c:idx val="4"/>
            <c:spPr>
              <a:solidFill>
                <a:srgbClr val="5EC8DA"/>
              </a:solidFill>
            </c:spPr>
            <c:extLst xmlns:c16r2="http://schemas.microsoft.com/office/drawing/2015/06/chart">
              <c:ext xmlns:c16="http://schemas.microsoft.com/office/drawing/2014/chart" uri="{C3380CC4-5D6E-409C-BE32-E72D297353CC}">
                <c16:uniqueId val="{00000006-CBC0-4079-B256-BCBF7525C35E}"/>
              </c:ext>
            </c:extLst>
          </c:dPt>
          <c:dLbls>
            <c:dLbl>
              <c:idx val="0"/>
              <c:layout>
                <c:manualLayout>
                  <c:x val="0"/>
                  <c:y val="-9.807721184992383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BC0-4079-B256-BCBF7525C35E}"/>
                </c:ext>
              </c:extLst>
            </c:dLbl>
            <c:dLbl>
              <c:idx val="1"/>
              <c:layout>
                <c:manualLayout>
                  <c:x val="-4.6948524462521194E-17"/>
                  <c:y val="-0.1162393724660169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BC0-4079-B256-BCBF7525C35E}"/>
                </c:ext>
              </c:extLst>
            </c:dLbl>
            <c:dLbl>
              <c:idx val="3"/>
              <c:layout>
                <c:manualLayout>
                  <c:x val="-9.389704892504245E-17"/>
                  <c:y val="-0.1053416184599102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BC0-4079-B256-BCBF7525C35E}"/>
                </c:ext>
              </c:extLst>
            </c:dLbl>
            <c:dLbl>
              <c:idx val="4"/>
              <c:layout>
                <c:manualLayout>
                  <c:x val="-1.8779409785008483E-16"/>
                  <c:y val="-8.354696851604236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BC0-4079-B256-BCBF7525C35E}"/>
                </c:ext>
              </c:extLst>
            </c:dLbl>
            <c:numFmt formatCode="#,##0.0" sourceLinked="0"/>
            <c:spPr>
              <a:solidFill>
                <a:schemeClr val="bg1"/>
              </a:solidFill>
            </c:spPr>
            <c:showVal val="1"/>
            <c:extLst xmlns:c16r2="http://schemas.microsoft.com/office/drawing/2015/06/chart">
              <c:ext xmlns:c15="http://schemas.microsoft.com/office/drawing/2012/chart" uri="{CE6537A1-D6FC-4f65-9D91-7224C49458BB}">
                <c15:showLeaderLines val="0"/>
              </c:ext>
            </c:extLst>
          </c:dLbls>
          <c:errBars>
            <c:errBarType val="both"/>
            <c:errValType val="cust"/>
            <c:plus>
              <c:numRef>
                <c:f>Sheet1!$B$12:$B$16</c:f>
                <c:numCache>
                  <c:formatCode>General</c:formatCode>
                  <c:ptCount val="5"/>
                  <c:pt idx="0">
                    <c:v>19.8</c:v>
                  </c:pt>
                  <c:pt idx="1">
                    <c:v>19.3</c:v>
                  </c:pt>
                  <c:pt idx="3">
                    <c:v>19.3</c:v>
                  </c:pt>
                  <c:pt idx="4">
                    <c:v>19</c:v>
                  </c:pt>
                </c:numCache>
              </c:numRef>
            </c:plus>
            <c:minus>
              <c:numRef>
                <c:f>Sheet1!$B$12:$B$16</c:f>
                <c:numCache>
                  <c:formatCode>General</c:formatCode>
                  <c:ptCount val="5"/>
                  <c:pt idx="0">
                    <c:v>19.8</c:v>
                  </c:pt>
                  <c:pt idx="1">
                    <c:v>19.3</c:v>
                  </c:pt>
                  <c:pt idx="3">
                    <c:v>19.3</c:v>
                  </c:pt>
                  <c:pt idx="4">
                    <c:v>19</c:v>
                  </c:pt>
                </c:numCache>
              </c:numRef>
            </c:minus>
            <c:spPr>
              <a:ln>
                <a:solidFill>
                  <a:schemeClr val="tx1"/>
                </a:solidFill>
              </a:ln>
            </c:spPr>
          </c:errBars>
          <c:cat>
            <c:strRef>
              <c:f>Sheet1!$A$2:$A$6</c:f>
              <c:strCache>
                <c:ptCount val="5"/>
                <c:pt idx="0">
                  <c:v>Nintedanib mycophn</c:v>
                </c:pt>
                <c:pt idx="1">
                  <c:v>Placebo mycophn</c:v>
                </c:pt>
                <c:pt idx="3">
                  <c:v>Nintedanib no mycoph</c:v>
                </c:pt>
                <c:pt idx="4">
                  <c:v>Placebo no mycoph</c:v>
                </c:pt>
              </c:strCache>
            </c:strRef>
          </c:cat>
          <c:val>
            <c:numRef>
              <c:f>Sheet1!$B$2:$B$6</c:f>
              <c:numCache>
                <c:formatCode>0.00</c:formatCode>
                <c:ptCount val="5"/>
                <c:pt idx="0">
                  <c:v>-40.200000000000003</c:v>
                </c:pt>
                <c:pt idx="1">
                  <c:v>-66.5</c:v>
                </c:pt>
                <c:pt idx="3">
                  <c:v>-63.9</c:v>
                </c:pt>
                <c:pt idx="4">
                  <c:v>-119.3</c:v>
                </c:pt>
              </c:numCache>
            </c:numRef>
          </c:val>
          <c:extLst xmlns:c16r2="http://schemas.microsoft.com/office/drawing/2015/06/chart">
            <c:ext xmlns:c16="http://schemas.microsoft.com/office/drawing/2014/chart" uri="{C3380CC4-5D6E-409C-BE32-E72D297353CC}">
              <c16:uniqueId val="{00000007-CBC0-4079-B256-BCBF7525C35E}"/>
            </c:ext>
          </c:extLst>
        </c:ser>
        <c:dLbls/>
        <c:gapWidth val="44"/>
        <c:axId val="111348352"/>
        <c:axId val="111382912"/>
      </c:barChart>
      <c:catAx>
        <c:axId val="111348352"/>
        <c:scaling>
          <c:orientation val="minMax"/>
        </c:scaling>
        <c:axPos val="b"/>
        <c:numFmt formatCode="General" sourceLinked="0"/>
        <c:majorTickMark val="none"/>
        <c:tickLblPos val="none"/>
        <c:spPr>
          <a:ln>
            <a:solidFill>
              <a:schemeClr val="tx1"/>
            </a:solidFill>
          </a:ln>
        </c:spPr>
        <c:crossAx val="111382912"/>
        <c:crosses val="autoZero"/>
        <c:auto val="1"/>
        <c:lblAlgn val="ctr"/>
        <c:lblOffset val="100"/>
      </c:catAx>
      <c:valAx>
        <c:axId val="111382912"/>
        <c:scaling>
          <c:orientation val="minMax"/>
        </c:scaling>
        <c:axPos val="l"/>
        <c:numFmt formatCode="0" sourceLinked="0"/>
        <c:tickLblPos val="nextTo"/>
        <c:spPr>
          <a:ln>
            <a:solidFill>
              <a:schemeClr val="tx1"/>
            </a:solidFill>
          </a:ln>
        </c:spPr>
        <c:crossAx val="111348352"/>
        <c:crosses val="autoZero"/>
        <c:crossBetween val="between"/>
      </c:valAx>
      <c:spPr>
        <a:noFill/>
        <a:ln w="25401">
          <a:noFill/>
        </a:ln>
      </c:spPr>
    </c:plotArea>
    <c:plotVisOnly val="1"/>
    <c:dispBlanksAs val="gap"/>
  </c:chart>
  <c:txPr>
    <a:bodyPr/>
    <a:lstStyle/>
    <a:p>
      <a:pPr>
        <a:defRPr sz="1600">
          <a:latin typeface="Arial" panose="020B0604020202020204" pitchFamily="34" charset="0"/>
          <a:cs typeface="Arial" panose="020B0604020202020204" pitchFamily="34" charset="0"/>
        </a:defRPr>
      </a:pPr>
      <a:endParaRPr lang="es-E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8937389644385103"/>
          <c:y val="5.4312416009647105E-2"/>
          <c:w val="0.7816452670807138"/>
          <c:h val="0.73510809526486032"/>
        </c:manualLayout>
      </c:layout>
      <c:scatterChart>
        <c:scatterStyle val="lineMarker"/>
        <c:ser>
          <c:idx val="0"/>
          <c:order val="0"/>
          <c:tx>
            <c:strRef>
              <c:f>Sheet1!$B$2</c:f>
              <c:strCache>
                <c:ptCount val="1"/>
                <c:pt idx="0">
                  <c:v>No mycophenolate at baseline, randomized to nintedanib</c:v>
                </c:pt>
              </c:strCache>
            </c:strRef>
          </c:tx>
          <c:spPr>
            <a:ln>
              <a:solidFill>
                <a:schemeClr val="accent2"/>
              </a:solidFill>
              <a:prstDash val="sysDash"/>
            </a:ln>
          </c:spPr>
          <c:marker>
            <c:symbol val="triangle"/>
            <c:size val="8"/>
            <c:spPr>
              <a:solidFill>
                <a:schemeClr val="accent2"/>
              </a:solidFill>
              <a:ln w="3175">
                <a:solidFill>
                  <a:schemeClr val="accent2"/>
                </a:solidFill>
                <a:prstDash val="sysDash"/>
              </a:ln>
            </c:spPr>
          </c:marker>
          <c:dPt>
            <c:idx val="1"/>
            <c:extLst xmlns:c16r2="http://schemas.microsoft.com/office/drawing/2015/06/chart">
              <c:ext xmlns:c16="http://schemas.microsoft.com/office/drawing/2014/chart" uri="{C3380CC4-5D6E-409C-BE32-E72D297353CC}">
                <c16:uniqueId val="{00000000-2369-4563-8B69-16BFE316DDA8}"/>
              </c:ext>
            </c:extLst>
          </c:dPt>
          <c:dPt>
            <c:idx val="2"/>
            <c:extLst xmlns:c16r2="http://schemas.microsoft.com/office/drawing/2015/06/chart">
              <c:ext xmlns:c16="http://schemas.microsoft.com/office/drawing/2014/chart" uri="{C3380CC4-5D6E-409C-BE32-E72D297353CC}">
                <c16:uniqueId val="{00000001-2369-4563-8B69-16BFE316DDA8}"/>
              </c:ext>
            </c:extLst>
          </c:dPt>
          <c:dPt>
            <c:idx val="3"/>
            <c:spPr>
              <a:ln w="28575">
                <a:solidFill>
                  <a:schemeClr val="accent2"/>
                </a:solidFill>
                <a:prstDash val="sysDash"/>
              </a:ln>
            </c:spPr>
            <c:extLst xmlns:c16r2="http://schemas.microsoft.com/office/drawing/2015/06/chart">
              <c:ext xmlns:c16="http://schemas.microsoft.com/office/drawing/2014/chart" uri="{C3380CC4-5D6E-409C-BE32-E72D297353CC}">
                <c16:uniqueId val="{00000003-2369-4563-8B69-16BFE316DDA8}"/>
              </c:ext>
            </c:extLst>
          </c:dPt>
          <c:dPt>
            <c:idx val="4"/>
            <c:extLst xmlns:c16r2="http://schemas.microsoft.com/office/drawing/2015/06/chart">
              <c:ext xmlns:c16="http://schemas.microsoft.com/office/drawing/2014/chart" uri="{C3380CC4-5D6E-409C-BE32-E72D297353CC}">
                <c16:uniqueId val="{00000004-2369-4563-8B69-16BFE316DDA8}"/>
              </c:ext>
            </c:extLst>
          </c:dPt>
          <c:dPt>
            <c:idx val="5"/>
            <c:extLst xmlns:c16r2="http://schemas.microsoft.com/office/drawing/2015/06/chart">
              <c:ext xmlns:c16="http://schemas.microsoft.com/office/drawing/2014/chart" uri="{C3380CC4-5D6E-409C-BE32-E72D297353CC}">
                <c16:uniqueId val="{00000005-2369-4563-8B69-16BFE316DDA8}"/>
              </c:ext>
            </c:extLst>
          </c:dPt>
          <c:errBars>
            <c:errDir val="y"/>
            <c:errBarType val="both"/>
            <c:errValType val="cust"/>
            <c:plus>
              <c:numRef>
                <c:f>Sheet1!$B$14:$B$21</c:f>
                <c:numCache>
                  <c:formatCode>General</c:formatCode>
                  <c:ptCount val="8"/>
                  <c:pt idx="1">
                    <c:v>10.28486253726758</c:v>
                  </c:pt>
                  <c:pt idx="2">
                    <c:v>12.68018519477493</c:v>
                  </c:pt>
                  <c:pt idx="3">
                    <c:v>12.130294256137564</c:v>
                  </c:pt>
                  <c:pt idx="4">
                    <c:v>13.92428035628747</c:v>
                  </c:pt>
                  <c:pt idx="5">
                    <c:v>18.852671647422991</c:v>
                  </c:pt>
                  <c:pt idx="6">
                    <c:v>18.381292914548137</c:v>
                  </c:pt>
                  <c:pt idx="7">
                    <c:v>21.876773413091399</c:v>
                  </c:pt>
                </c:numCache>
              </c:numRef>
            </c:plus>
            <c:minus>
              <c:numRef>
                <c:f>Sheet1!$B$14:$B$21</c:f>
                <c:numCache>
                  <c:formatCode>General</c:formatCode>
                  <c:ptCount val="8"/>
                  <c:pt idx="1">
                    <c:v>10.28486253726758</c:v>
                  </c:pt>
                  <c:pt idx="2">
                    <c:v>12.68018519477493</c:v>
                  </c:pt>
                  <c:pt idx="3">
                    <c:v>12.130294256137564</c:v>
                  </c:pt>
                  <c:pt idx="4">
                    <c:v>13.92428035628747</c:v>
                  </c:pt>
                  <c:pt idx="5">
                    <c:v>18.852671647422991</c:v>
                  </c:pt>
                  <c:pt idx="6">
                    <c:v>18.381292914548137</c:v>
                  </c:pt>
                  <c:pt idx="7">
                    <c:v>21.876773413091399</c:v>
                  </c:pt>
                </c:numCache>
              </c:numRef>
            </c:minus>
            <c:spPr>
              <a:ln>
                <a:solidFill>
                  <a:schemeClr val="tx1"/>
                </a:solidFill>
              </a:ln>
            </c:spPr>
          </c:errBars>
          <c:xVal>
            <c:numRef>
              <c:f>Sheet1!$A$3:$A$10</c:f>
              <c:numCache>
                <c:formatCode>General</c:formatCode>
                <c:ptCount val="8"/>
                <c:pt idx="0">
                  <c:v>0</c:v>
                </c:pt>
                <c:pt idx="1">
                  <c:v>2</c:v>
                </c:pt>
                <c:pt idx="2">
                  <c:v>4</c:v>
                </c:pt>
                <c:pt idx="3">
                  <c:v>6</c:v>
                </c:pt>
                <c:pt idx="4">
                  <c:v>12</c:v>
                </c:pt>
                <c:pt idx="5">
                  <c:v>24</c:v>
                </c:pt>
                <c:pt idx="6">
                  <c:v>36</c:v>
                </c:pt>
                <c:pt idx="7">
                  <c:v>52</c:v>
                </c:pt>
              </c:numCache>
            </c:numRef>
          </c:xVal>
          <c:yVal>
            <c:numRef>
              <c:f>Sheet1!$B$3:$B$10</c:f>
              <c:numCache>
                <c:formatCode>General</c:formatCode>
                <c:ptCount val="8"/>
                <c:pt idx="1">
                  <c:v>9.0206896551724096</c:v>
                </c:pt>
                <c:pt idx="2">
                  <c:v>-15.380952380952388</c:v>
                </c:pt>
                <c:pt idx="3">
                  <c:v>-10.830985915492965</c:v>
                </c:pt>
                <c:pt idx="4">
                  <c:v>-31.048951048951047</c:v>
                </c:pt>
                <c:pt idx="5">
                  <c:v>-32.235294117647065</c:v>
                </c:pt>
                <c:pt idx="6">
                  <c:v>-36.059701492537307</c:v>
                </c:pt>
                <c:pt idx="7">
                  <c:v>-53.311999999999998</c:v>
                </c:pt>
              </c:numCache>
            </c:numRef>
          </c:yVal>
          <c:extLst xmlns:c16r2="http://schemas.microsoft.com/office/drawing/2015/06/chart">
            <c:ext xmlns:c16="http://schemas.microsoft.com/office/drawing/2014/chart" uri="{C3380CC4-5D6E-409C-BE32-E72D297353CC}">
              <c16:uniqueId val="{00000006-2369-4563-8B69-16BFE316DDA8}"/>
            </c:ext>
          </c:extLst>
        </c:ser>
        <c:ser>
          <c:idx val="1"/>
          <c:order val="1"/>
          <c:tx>
            <c:strRef>
              <c:f>Sheet1!$C$2</c:f>
              <c:strCache>
                <c:ptCount val="1"/>
                <c:pt idx="0">
                  <c:v>No mycophenolate at baseline, randomized to placebo</c:v>
                </c:pt>
              </c:strCache>
            </c:strRef>
          </c:tx>
          <c:spPr>
            <a:ln>
              <a:solidFill>
                <a:srgbClr val="5EC8DA"/>
              </a:solidFill>
              <a:prstDash val="sysDash"/>
            </a:ln>
          </c:spPr>
          <c:marker>
            <c:symbol val="circle"/>
            <c:size val="8"/>
            <c:spPr>
              <a:solidFill>
                <a:srgbClr val="5EC8DA"/>
              </a:solidFill>
              <a:ln>
                <a:solidFill>
                  <a:srgbClr val="5EC8DA"/>
                </a:solidFill>
                <a:prstDash val="sysDash"/>
              </a:ln>
            </c:spPr>
          </c:marker>
          <c:errBars>
            <c:errDir val="y"/>
            <c:errBarType val="both"/>
            <c:errValType val="cust"/>
            <c:plus>
              <c:numRef>
                <c:f>Sheet1!$C$14:$C$21</c:f>
                <c:numCache>
                  <c:formatCode>General</c:formatCode>
                  <c:ptCount val="8"/>
                  <c:pt idx="1">
                    <c:v>9.3505720267905037</c:v>
                  </c:pt>
                  <c:pt idx="2">
                    <c:v>11.245700538387444</c:v>
                  </c:pt>
                  <c:pt idx="3">
                    <c:v>12.131693102686802</c:v>
                  </c:pt>
                  <c:pt idx="4">
                    <c:v>12.813173804094502</c:v>
                  </c:pt>
                  <c:pt idx="5">
                    <c:v>14.908673254800561</c:v>
                  </c:pt>
                  <c:pt idx="6">
                    <c:v>17.836640964806065</c:v>
                  </c:pt>
                  <c:pt idx="7">
                    <c:v>19.789056183778484</c:v>
                  </c:pt>
                </c:numCache>
              </c:numRef>
            </c:plus>
            <c:minus>
              <c:numRef>
                <c:f>Sheet1!$C$14:$C$21</c:f>
                <c:numCache>
                  <c:formatCode>General</c:formatCode>
                  <c:ptCount val="8"/>
                  <c:pt idx="1">
                    <c:v>9.3505720267905037</c:v>
                  </c:pt>
                  <c:pt idx="2">
                    <c:v>11.245700538387444</c:v>
                  </c:pt>
                  <c:pt idx="3">
                    <c:v>12.131693102686802</c:v>
                  </c:pt>
                  <c:pt idx="4">
                    <c:v>12.813173804094502</c:v>
                  </c:pt>
                  <c:pt idx="5">
                    <c:v>14.908673254800561</c:v>
                  </c:pt>
                  <c:pt idx="6">
                    <c:v>17.836640964806065</c:v>
                  </c:pt>
                  <c:pt idx="7">
                    <c:v>19.789056183778484</c:v>
                  </c:pt>
                </c:numCache>
              </c:numRef>
            </c:minus>
          </c:errBars>
          <c:xVal>
            <c:numRef>
              <c:f>Sheet1!$A$3:$A$10</c:f>
              <c:numCache>
                <c:formatCode>General</c:formatCode>
                <c:ptCount val="8"/>
                <c:pt idx="0">
                  <c:v>0</c:v>
                </c:pt>
                <c:pt idx="1">
                  <c:v>2</c:v>
                </c:pt>
                <c:pt idx="2">
                  <c:v>4</c:v>
                </c:pt>
                <c:pt idx="3">
                  <c:v>6</c:v>
                </c:pt>
                <c:pt idx="4">
                  <c:v>12</c:v>
                </c:pt>
                <c:pt idx="5">
                  <c:v>24</c:v>
                </c:pt>
                <c:pt idx="6">
                  <c:v>36</c:v>
                </c:pt>
                <c:pt idx="7">
                  <c:v>52</c:v>
                </c:pt>
              </c:numCache>
            </c:numRef>
          </c:xVal>
          <c:yVal>
            <c:numRef>
              <c:f>Sheet1!$C$3:$C$10</c:f>
              <c:numCache>
                <c:formatCode>General</c:formatCode>
                <c:ptCount val="8"/>
                <c:pt idx="1">
                  <c:v>-3.8639455782313012</c:v>
                </c:pt>
                <c:pt idx="2">
                  <c:v>-17.239436619718319</c:v>
                </c:pt>
                <c:pt idx="3">
                  <c:v>-36.765957446808514</c:v>
                </c:pt>
                <c:pt idx="4">
                  <c:v>-35.631944444444436</c:v>
                </c:pt>
                <c:pt idx="5">
                  <c:v>-76.251748251748253</c:v>
                </c:pt>
                <c:pt idx="6">
                  <c:v>-100.03703703703704</c:v>
                </c:pt>
                <c:pt idx="7">
                  <c:v>-125.33846153846153</c:v>
                </c:pt>
              </c:numCache>
            </c:numRef>
          </c:yVal>
          <c:extLst xmlns:c16r2="http://schemas.microsoft.com/office/drawing/2015/06/chart">
            <c:ext xmlns:c16="http://schemas.microsoft.com/office/drawing/2014/chart" uri="{C3380CC4-5D6E-409C-BE32-E72D297353CC}">
              <c16:uniqueId val="{00000007-2369-4563-8B69-16BFE316DDA8}"/>
            </c:ext>
          </c:extLst>
        </c:ser>
        <c:ser>
          <c:idx val="2"/>
          <c:order val="2"/>
          <c:tx>
            <c:strRef>
              <c:f>Sheet1!$D$2</c:f>
              <c:strCache>
                <c:ptCount val="1"/>
                <c:pt idx="0">
                  <c:v>Mycophenolate at baseline, randomized to nintedanib</c:v>
                </c:pt>
              </c:strCache>
            </c:strRef>
          </c:tx>
          <c:spPr>
            <a:ln>
              <a:solidFill>
                <a:schemeClr val="accent2"/>
              </a:solidFill>
            </a:ln>
          </c:spPr>
          <c:marker>
            <c:symbol val="triangle"/>
            <c:size val="8"/>
            <c:spPr>
              <a:solidFill>
                <a:schemeClr val="accent2"/>
              </a:solidFill>
              <a:ln>
                <a:solidFill>
                  <a:schemeClr val="accent2"/>
                </a:solidFill>
              </a:ln>
            </c:spPr>
          </c:marker>
          <c:errBars>
            <c:errDir val="y"/>
            <c:errBarType val="both"/>
            <c:errValType val="cust"/>
            <c:plus>
              <c:numRef>
                <c:f>Sheet1!$D$14:$D$21</c:f>
                <c:numCache>
                  <c:formatCode>General</c:formatCode>
                  <c:ptCount val="8"/>
                  <c:pt idx="1">
                    <c:v>9.0497305793833043</c:v>
                  </c:pt>
                  <c:pt idx="2">
                    <c:v>9.4699743989438065</c:v>
                  </c:pt>
                  <c:pt idx="3">
                    <c:v>10.452404167836651</c:v>
                  </c:pt>
                  <c:pt idx="4">
                    <c:v>10.222408967938739</c:v>
                  </c:pt>
                  <c:pt idx="5">
                    <c:v>11.829847240773633</c:v>
                  </c:pt>
                  <c:pt idx="6">
                    <c:v>13.839653736568168</c:v>
                  </c:pt>
                  <c:pt idx="7">
                    <c:v>17.637807030799213</c:v>
                  </c:pt>
                </c:numCache>
              </c:numRef>
            </c:plus>
            <c:minus>
              <c:numRef>
                <c:f>Sheet1!$D$14:$D$21</c:f>
                <c:numCache>
                  <c:formatCode>General</c:formatCode>
                  <c:ptCount val="8"/>
                  <c:pt idx="1">
                    <c:v>9.0497305793833043</c:v>
                  </c:pt>
                  <c:pt idx="2">
                    <c:v>9.4699743989438065</c:v>
                  </c:pt>
                  <c:pt idx="3">
                    <c:v>10.452404167836651</c:v>
                  </c:pt>
                  <c:pt idx="4">
                    <c:v>10.222408967938739</c:v>
                  </c:pt>
                  <c:pt idx="5">
                    <c:v>11.829847240773633</c:v>
                  </c:pt>
                  <c:pt idx="6">
                    <c:v>13.839653736568168</c:v>
                  </c:pt>
                  <c:pt idx="7">
                    <c:v>17.637807030799213</c:v>
                  </c:pt>
                </c:numCache>
              </c:numRef>
            </c:minus>
          </c:errBars>
          <c:xVal>
            <c:numRef>
              <c:f>Sheet1!$A$3:$A$10</c:f>
              <c:numCache>
                <c:formatCode>General</c:formatCode>
                <c:ptCount val="8"/>
                <c:pt idx="0">
                  <c:v>0</c:v>
                </c:pt>
                <c:pt idx="1">
                  <c:v>2</c:v>
                </c:pt>
                <c:pt idx="2">
                  <c:v>4</c:v>
                </c:pt>
                <c:pt idx="3">
                  <c:v>6</c:v>
                </c:pt>
                <c:pt idx="4">
                  <c:v>12</c:v>
                </c:pt>
                <c:pt idx="5">
                  <c:v>24</c:v>
                </c:pt>
                <c:pt idx="6">
                  <c:v>36</c:v>
                </c:pt>
                <c:pt idx="7">
                  <c:v>52</c:v>
                </c:pt>
              </c:numCache>
            </c:numRef>
          </c:xVal>
          <c:yVal>
            <c:numRef>
              <c:f>Sheet1!$D$3:$D$10</c:f>
              <c:numCache>
                <c:formatCode>General</c:formatCode>
                <c:ptCount val="8"/>
                <c:pt idx="1">
                  <c:v>3.485507246376998</c:v>
                </c:pt>
                <c:pt idx="2">
                  <c:v>-1.7611940298507458</c:v>
                </c:pt>
                <c:pt idx="3">
                  <c:v>-6.9312977099236717</c:v>
                </c:pt>
                <c:pt idx="4">
                  <c:v>-13.066666666666668</c:v>
                </c:pt>
                <c:pt idx="5">
                  <c:v>-10.255813953488206</c:v>
                </c:pt>
                <c:pt idx="6">
                  <c:v>-17.359375000000004</c:v>
                </c:pt>
                <c:pt idx="7">
                  <c:v>-31.301724137931036</c:v>
                </c:pt>
              </c:numCache>
            </c:numRef>
          </c:yVal>
          <c:extLst xmlns:c16r2="http://schemas.microsoft.com/office/drawing/2015/06/chart">
            <c:ext xmlns:c16="http://schemas.microsoft.com/office/drawing/2014/chart" uri="{C3380CC4-5D6E-409C-BE32-E72D297353CC}">
              <c16:uniqueId val="{00000000-D37C-422D-A1CB-A70288C888A4}"/>
            </c:ext>
          </c:extLst>
        </c:ser>
        <c:ser>
          <c:idx val="3"/>
          <c:order val="3"/>
          <c:tx>
            <c:strRef>
              <c:f>Sheet1!$E$2</c:f>
              <c:strCache>
                <c:ptCount val="1"/>
                <c:pt idx="0">
                  <c:v>Mycophenolate at baseline, randomized to placebo</c:v>
                </c:pt>
              </c:strCache>
            </c:strRef>
          </c:tx>
          <c:spPr>
            <a:ln>
              <a:solidFill>
                <a:srgbClr val="5EC8DA"/>
              </a:solidFill>
            </a:ln>
          </c:spPr>
          <c:marker>
            <c:symbol val="circle"/>
            <c:size val="8"/>
            <c:spPr>
              <a:solidFill>
                <a:srgbClr val="5EC8DA"/>
              </a:solidFill>
              <a:ln>
                <a:solidFill>
                  <a:srgbClr val="5EC8DA"/>
                </a:solidFill>
              </a:ln>
            </c:spPr>
          </c:marker>
          <c:errBars>
            <c:errDir val="y"/>
            <c:errBarType val="both"/>
            <c:errValType val="cust"/>
            <c:plus>
              <c:numRef>
                <c:f>Sheet1!$E$14:$E$21</c:f>
                <c:numCache>
                  <c:formatCode>General</c:formatCode>
                  <c:ptCount val="8"/>
                  <c:pt idx="1">
                    <c:v>11.875032645968469</c:v>
                  </c:pt>
                  <c:pt idx="2">
                    <c:v>10.706899465367853</c:v>
                  </c:pt>
                  <c:pt idx="3">
                    <c:v>10.244990651385374</c:v>
                  </c:pt>
                  <c:pt idx="4">
                    <c:v>13.484792075782856</c:v>
                  </c:pt>
                  <c:pt idx="5">
                    <c:v>15.812211918761506</c:v>
                  </c:pt>
                  <c:pt idx="6">
                    <c:v>16.349519503288988</c:v>
                  </c:pt>
                  <c:pt idx="7">
                    <c:v>20.509427689775659</c:v>
                  </c:pt>
                </c:numCache>
              </c:numRef>
            </c:plus>
            <c:minus>
              <c:numRef>
                <c:f>Sheet1!$E$14:$E$21</c:f>
                <c:numCache>
                  <c:formatCode>General</c:formatCode>
                  <c:ptCount val="8"/>
                  <c:pt idx="1">
                    <c:v>11.875032645968469</c:v>
                  </c:pt>
                  <c:pt idx="2">
                    <c:v>10.706899465367853</c:v>
                  </c:pt>
                  <c:pt idx="3">
                    <c:v>10.244990651385374</c:v>
                  </c:pt>
                  <c:pt idx="4">
                    <c:v>13.484792075782856</c:v>
                  </c:pt>
                  <c:pt idx="5">
                    <c:v>15.812211918761506</c:v>
                  </c:pt>
                  <c:pt idx="6">
                    <c:v>16.349519503288988</c:v>
                  </c:pt>
                  <c:pt idx="7">
                    <c:v>20.509427689775659</c:v>
                  </c:pt>
                </c:numCache>
              </c:numRef>
            </c:minus>
          </c:errBars>
          <c:xVal>
            <c:numRef>
              <c:f>Sheet1!$A$3:$A$10</c:f>
              <c:numCache>
                <c:formatCode>General</c:formatCode>
                <c:ptCount val="8"/>
                <c:pt idx="0">
                  <c:v>0</c:v>
                </c:pt>
                <c:pt idx="1">
                  <c:v>2</c:v>
                </c:pt>
                <c:pt idx="2">
                  <c:v>4</c:v>
                </c:pt>
                <c:pt idx="3">
                  <c:v>6</c:v>
                </c:pt>
                <c:pt idx="4">
                  <c:v>12</c:v>
                </c:pt>
                <c:pt idx="5">
                  <c:v>24</c:v>
                </c:pt>
                <c:pt idx="6">
                  <c:v>36</c:v>
                </c:pt>
                <c:pt idx="7">
                  <c:v>52</c:v>
                </c:pt>
              </c:numCache>
            </c:numRef>
          </c:xVal>
          <c:yVal>
            <c:numRef>
              <c:f>Sheet1!$E$3:$E$10</c:f>
              <c:numCache>
                <c:formatCode>General</c:formatCode>
                <c:ptCount val="8"/>
                <c:pt idx="1">
                  <c:v>-7.8308823529411766</c:v>
                </c:pt>
                <c:pt idx="2">
                  <c:v>-18.633093525179859</c:v>
                </c:pt>
                <c:pt idx="3">
                  <c:v>-22.784172661870503</c:v>
                </c:pt>
                <c:pt idx="4">
                  <c:v>-32.942446043165447</c:v>
                </c:pt>
                <c:pt idx="5">
                  <c:v>-57.416058394160558</c:v>
                </c:pt>
                <c:pt idx="6">
                  <c:v>-63.984962406015015</c:v>
                </c:pt>
                <c:pt idx="7">
                  <c:v>-83.787401574803155</c:v>
                </c:pt>
              </c:numCache>
            </c:numRef>
          </c:yVal>
          <c:extLst xmlns:c16r2="http://schemas.microsoft.com/office/drawing/2015/06/chart">
            <c:ext xmlns:c16="http://schemas.microsoft.com/office/drawing/2014/chart" uri="{C3380CC4-5D6E-409C-BE32-E72D297353CC}">
              <c16:uniqueId val="{00000001-D37C-422D-A1CB-A70288C888A4}"/>
            </c:ext>
          </c:extLst>
        </c:ser>
        <c:dLbls/>
        <c:axId val="111608960"/>
        <c:axId val="111610496"/>
      </c:scatterChart>
      <c:valAx>
        <c:axId val="111608960"/>
        <c:scaling>
          <c:orientation val="minMax"/>
          <c:max val="52"/>
          <c:min val="0"/>
        </c:scaling>
        <c:axPos val="b"/>
        <c:numFmt formatCode="General" sourceLinked="1"/>
        <c:tickLblPos val="low"/>
        <c:spPr>
          <a:ln>
            <a:solidFill>
              <a:schemeClr val="tx1"/>
            </a:solidFill>
          </a:ln>
        </c:spPr>
        <c:txPr>
          <a:bodyPr/>
          <a:lstStyle/>
          <a:p>
            <a:pPr>
              <a:defRPr sz="1600"/>
            </a:pPr>
            <a:endParaRPr lang="es-ES"/>
          </a:p>
        </c:txPr>
        <c:crossAx val="111610496"/>
        <c:crossesAt val="-280"/>
        <c:crossBetween val="midCat"/>
        <c:majorUnit val="4"/>
      </c:valAx>
      <c:valAx>
        <c:axId val="111610496"/>
        <c:scaling>
          <c:orientation val="minMax"/>
          <c:max val="40"/>
          <c:min val="-200"/>
        </c:scaling>
        <c:axPos val="l"/>
        <c:numFmt formatCode="0" sourceLinked="0"/>
        <c:tickLblPos val="nextTo"/>
        <c:spPr>
          <a:ln>
            <a:solidFill>
              <a:schemeClr val="tx1"/>
            </a:solidFill>
          </a:ln>
        </c:spPr>
        <c:txPr>
          <a:bodyPr/>
          <a:lstStyle/>
          <a:p>
            <a:pPr>
              <a:defRPr sz="1600"/>
            </a:pPr>
            <a:endParaRPr lang="es-ES"/>
          </a:p>
        </c:txPr>
        <c:crossAx val="111608960"/>
        <c:crossesAt val="-150"/>
        <c:crossBetween val="midCat"/>
        <c:majorUnit val="40"/>
      </c:valAx>
      <c:spPr>
        <a:noFill/>
        <a:ln w="25400">
          <a:noFill/>
        </a:ln>
      </c:spPr>
    </c:plotArea>
    <c:legend>
      <c:legendPos val="l"/>
      <c:layout>
        <c:manualLayout>
          <c:xMode val="edge"/>
          <c:yMode val="edge"/>
          <c:x val="0.18198928780658508"/>
          <c:y val="0.54728119075965587"/>
          <c:w val="0.53379287382881013"/>
          <c:h val="0.20913631091376397"/>
        </c:manualLayout>
      </c:layout>
      <c:txPr>
        <a:bodyPr/>
        <a:lstStyle/>
        <a:p>
          <a:pPr>
            <a:defRPr sz="1600"/>
          </a:pPr>
          <a:endParaRPr lang="es-ES"/>
        </a:p>
      </c:txPr>
    </c:legend>
    <c:plotVisOnly val="1"/>
    <c:dispBlanksAs val="gap"/>
  </c:chart>
  <c:txPr>
    <a:bodyPr/>
    <a:lstStyle/>
    <a:p>
      <a:pPr>
        <a:defRPr sz="1600">
          <a:latin typeface="Arial" panose="020B0604020202020204" pitchFamily="34" charset="0"/>
          <a:cs typeface="Arial" panose="020B0604020202020204" pitchFamily="34" charset="0"/>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0201463128447564E-2"/>
          <c:y val="3.748538011695908E-2"/>
          <c:w val="0.92979853687155256"/>
          <c:h val="0.84857494473967909"/>
        </c:manualLayout>
      </c:layout>
      <c:barChart>
        <c:barDir val="col"/>
        <c:grouping val="clustered"/>
        <c:ser>
          <c:idx val="0"/>
          <c:order val="0"/>
          <c:tx>
            <c:strRef>
              <c:f>Sheet1!$B$1</c:f>
              <c:strCache>
                <c:ptCount val="1"/>
                <c:pt idx="0">
                  <c:v>Column1</c:v>
                </c:pt>
              </c:strCache>
            </c:strRef>
          </c:tx>
          <c:dPt>
            <c:idx val="0"/>
            <c:spPr>
              <a:solidFill>
                <a:srgbClr val="043673"/>
              </a:solidFill>
            </c:spPr>
            <c:extLst xmlns:c16r2="http://schemas.microsoft.com/office/drawing/2015/06/chart">
              <c:ext xmlns:c16="http://schemas.microsoft.com/office/drawing/2014/chart" uri="{C3380CC4-5D6E-409C-BE32-E72D297353CC}">
                <c16:uniqueId val="{00000001-5468-4A7C-95FA-0EEA264EA110}"/>
              </c:ext>
            </c:extLst>
          </c:dPt>
          <c:dPt>
            <c:idx val="1"/>
            <c:spPr>
              <a:solidFill>
                <a:srgbClr val="5EC8DA"/>
              </a:solidFill>
            </c:spPr>
            <c:extLst xmlns:c16r2="http://schemas.microsoft.com/office/drawing/2015/06/chart">
              <c:ext xmlns:c16="http://schemas.microsoft.com/office/drawing/2014/chart" uri="{C3380CC4-5D6E-409C-BE32-E72D297353CC}">
                <c16:uniqueId val="{00000003-5468-4A7C-95FA-0EEA264EA110}"/>
              </c:ext>
            </c:extLst>
          </c:dPt>
          <c:dLbls>
            <c:dLbl>
              <c:idx val="0"/>
              <c:layout>
                <c:manualLayout>
                  <c:x val="0"/>
                  <c:y val="-8.1097016380406201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468-4A7C-95FA-0EEA264EA110}"/>
                </c:ext>
              </c:extLst>
            </c:dLbl>
            <c:dLbl>
              <c:idx val="1"/>
              <c:layout>
                <c:manualLayout>
                  <c:x val="3.8473506174248264E-3"/>
                  <c:y val="-8.0820930593375265E-2"/>
                </c:manualLayout>
              </c:layout>
              <c:numFmt formatCode="0.0" sourceLinked="0"/>
              <c:spPr>
                <a:noFill/>
                <a:ln>
                  <a:noFill/>
                </a:ln>
              </c:spPr>
              <c:txPr>
                <a:bodyPr/>
                <a:lstStyle/>
                <a:p>
                  <a:pPr>
                    <a:defRPr/>
                  </a:pPr>
                  <a:endParaRPr lang="es-ES"/>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layout>
                    <c:manualLayout>
                      <c:w val="0.1769418326410043"/>
                      <c:h val="8.0948536967622817E-2"/>
                    </c:manualLayout>
                  </c15:layout>
                </c:ext>
                <c:ext xmlns:c16="http://schemas.microsoft.com/office/drawing/2014/chart" uri="{C3380CC4-5D6E-409C-BE32-E72D297353CC}">
                  <c16:uniqueId val="{00000003-5468-4A7C-95FA-0EEA264EA110}"/>
                </c:ext>
              </c:extLst>
            </c:dLbl>
            <c:numFmt formatCode="#,##0.0" sourceLinked="0"/>
            <c:spPr>
              <a:noFill/>
              <a:ln>
                <a:noFill/>
              </a:ln>
            </c:sp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errBars>
            <c:errBarType val="both"/>
            <c:errValType val="cust"/>
            <c:plus>
              <c:numRef>
                <c:f>Sheet1!$B$11:$B$12</c:f>
                <c:numCache>
                  <c:formatCode>General</c:formatCode>
                  <c:ptCount val="2"/>
                  <c:pt idx="0">
                    <c:v>13.8</c:v>
                  </c:pt>
                  <c:pt idx="1">
                    <c:v>13.5</c:v>
                  </c:pt>
                </c:numCache>
              </c:numRef>
            </c:plus>
            <c:minus>
              <c:numRef>
                <c:f>Sheet1!$B$11:$B$12</c:f>
                <c:numCache>
                  <c:formatCode>General</c:formatCode>
                  <c:ptCount val="2"/>
                  <c:pt idx="0">
                    <c:v>13.8</c:v>
                  </c:pt>
                  <c:pt idx="1">
                    <c:v>13.5</c:v>
                  </c:pt>
                </c:numCache>
              </c:numRef>
            </c:minus>
            <c:spPr>
              <a:ln>
                <a:solidFill>
                  <a:schemeClr val="tx1"/>
                </a:solidFill>
              </a:ln>
            </c:spPr>
          </c:errBars>
          <c:cat>
            <c:strRef>
              <c:f>Sheet1!$A$2:$A$3</c:f>
              <c:strCache>
                <c:ptCount val="2"/>
                <c:pt idx="0">
                  <c:v>Nintedanib (n=287)</c:v>
                </c:pt>
                <c:pt idx="1">
                  <c:v>Placebo (n=288)</c:v>
                </c:pt>
              </c:strCache>
            </c:strRef>
          </c:cat>
          <c:val>
            <c:numRef>
              <c:f>Sheet1!$B$2:$B$3</c:f>
              <c:numCache>
                <c:formatCode>0.00</c:formatCode>
                <c:ptCount val="2"/>
                <c:pt idx="0">
                  <c:v>-52.4</c:v>
                </c:pt>
                <c:pt idx="1">
                  <c:v>-93.3</c:v>
                </c:pt>
              </c:numCache>
            </c:numRef>
          </c:val>
          <c:extLst xmlns:c16r2="http://schemas.microsoft.com/office/drawing/2015/06/chart">
            <c:ext xmlns:c16="http://schemas.microsoft.com/office/drawing/2014/chart" uri="{C3380CC4-5D6E-409C-BE32-E72D297353CC}">
              <c16:uniqueId val="{00000006-5468-4A7C-95FA-0EEA264EA110}"/>
            </c:ext>
          </c:extLst>
        </c:ser>
        <c:dLbls/>
        <c:gapWidth val="100"/>
        <c:axId val="109355776"/>
        <c:axId val="109357312"/>
      </c:barChart>
      <c:catAx>
        <c:axId val="109355776"/>
        <c:scaling>
          <c:orientation val="minMax"/>
        </c:scaling>
        <c:axPos val="b"/>
        <c:numFmt formatCode="General" sourceLinked="0"/>
        <c:tickLblPos val="high"/>
        <c:spPr>
          <a:ln>
            <a:solidFill>
              <a:schemeClr val="tx1"/>
            </a:solidFill>
          </a:ln>
        </c:spPr>
        <c:txPr>
          <a:bodyPr/>
          <a:lstStyle/>
          <a:p>
            <a:pPr>
              <a:defRPr>
                <a:solidFill>
                  <a:srgbClr val="002060"/>
                </a:solidFill>
              </a:defRPr>
            </a:pPr>
            <a:endParaRPr lang="es-ES"/>
          </a:p>
        </c:txPr>
        <c:crossAx val="109357312"/>
        <c:crosses val="autoZero"/>
        <c:auto val="1"/>
        <c:lblAlgn val="ctr"/>
        <c:lblOffset val="100"/>
      </c:catAx>
      <c:valAx>
        <c:axId val="109357312"/>
        <c:scaling>
          <c:orientation val="minMax"/>
          <c:min val="-120"/>
        </c:scaling>
        <c:axPos val="l"/>
        <c:numFmt formatCode="0" sourceLinked="0"/>
        <c:tickLblPos val="nextTo"/>
        <c:spPr>
          <a:ln>
            <a:solidFill>
              <a:schemeClr val="tx1"/>
            </a:solidFill>
          </a:ln>
        </c:spPr>
        <c:crossAx val="109355776"/>
        <c:crosses val="autoZero"/>
        <c:crossBetween val="between"/>
      </c:valAx>
      <c:spPr>
        <a:noFill/>
        <a:ln w="25401">
          <a:noFill/>
        </a:ln>
      </c:spPr>
    </c:plotArea>
    <c:plotVisOnly val="1"/>
    <c:dispBlanksAs val="gap"/>
  </c:chart>
  <c:txPr>
    <a:bodyPr/>
    <a:lstStyle/>
    <a:p>
      <a:pPr>
        <a:defRPr sz="1600">
          <a:latin typeface="Arial" panose="020B0604020202020204" pitchFamily="34" charset="0"/>
          <a:cs typeface="Arial" panose="020B0604020202020204" pitchFamily="34" charset="0"/>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5.8603524746270438E-2"/>
          <c:y val="4.5978839764688584E-2"/>
          <c:w val="0.92090551003892474"/>
          <c:h val="0.86489391841454899"/>
        </c:manualLayout>
      </c:layout>
      <c:scatterChart>
        <c:scatterStyle val="lineMarker"/>
        <c:ser>
          <c:idx val="0"/>
          <c:order val="0"/>
          <c:tx>
            <c:strRef>
              <c:f>Sheet1!$B$1</c:f>
              <c:strCache>
                <c:ptCount val="1"/>
                <c:pt idx="0">
                  <c:v>Nintedanib</c:v>
                </c:pt>
              </c:strCache>
            </c:strRef>
          </c:tx>
          <c:spPr>
            <a:ln>
              <a:solidFill>
                <a:schemeClr val="tx2"/>
              </a:solidFill>
              <a:prstDash val="solid"/>
            </a:ln>
          </c:spPr>
          <c:marker>
            <c:symbol val="x"/>
            <c:size val="7"/>
            <c:spPr>
              <a:solidFill>
                <a:schemeClr val="tx2"/>
              </a:solidFill>
              <a:ln w="3175">
                <a:noFill/>
                <a:prstDash val="solid"/>
              </a:ln>
            </c:spPr>
          </c:marker>
          <c:dPt>
            <c:idx val="1"/>
            <c:extLst xmlns:c16r2="http://schemas.microsoft.com/office/drawing/2015/06/chart">
              <c:ext xmlns:c16="http://schemas.microsoft.com/office/drawing/2014/chart" uri="{C3380CC4-5D6E-409C-BE32-E72D297353CC}">
                <c16:uniqueId val="{00000000-6D90-438F-8F9A-6A71D8919785}"/>
              </c:ext>
            </c:extLst>
          </c:dPt>
          <c:dPt>
            <c:idx val="2"/>
            <c:extLst xmlns:c16r2="http://schemas.microsoft.com/office/drawing/2015/06/chart">
              <c:ext xmlns:c16="http://schemas.microsoft.com/office/drawing/2014/chart" uri="{C3380CC4-5D6E-409C-BE32-E72D297353CC}">
                <c16:uniqueId val="{00000001-6D90-438F-8F9A-6A71D8919785}"/>
              </c:ext>
            </c:extLst>
          </c:dPt>
          <c:dPt>
            <c:idx val="3"/>
            <c:spPr>
              <a:ln w="28575">
                <a:solidFill>
                  <a:schemeClr val="tx2"/>
                </a:solidFill>
                <a:prstDash val="solid"/>
              </a:ln>
            </c:spPr>
            <c:extLst xmlns:c16r2="http://schemas.microsoft.com/office/drawing/2015/06/chart">
              <c:ext xmlns:c16="http://schemas.microsoft.com/office/drawing/2014/chart" uri="{C3380CC4-5D6E-409C-BE32-E72D297353CC}">
                <c16:uniqueId val="{00000003-6D90-438F-8F9A-6A71D8919785}"/>
              </c:ext>
            </c:extLst>
          </c:dPt>
          <c:dPt>
            <c:idx val="4"/>
            <c:extLst xmlns:c16r2="http://schemas.microsoft.com/office/drawing/2015/06/chart">
              <c:ext xmlns:c16="http://schemas.microsoft.com/office/drawing/2014/chart" uri="{C3380CC4-5D6E-409C-BE32-E72D297353CC}">
                <c16:uniqueId val="{00000004-6D90-438F-8F9A-6A71D8919785}"/>
              </c:ext>
            </c:extLst>
          </c:dPt>
          <c:dPt>
            <c:idx val="5"/>
            <c:extLst xmlns:c16r2="http://schemas.microsoft.com/office/drawing/2015/06/chart">
              <c:ext xmlns:c16="http://schemas.microsoft.com/office/drawing/2014/chart" uri="{C3380CC4-5D6E-409C-BE32-E72D297353CC}">
                <c16:uniqueId val="{00000005-6D90-438F-8F9A-6A71D8919785}"/>
              </c:ext>
            </c:extLst>
          </c:dPt>
          <c:errBars>
            <c:errDir val="y"/>
            <c:errBarType val="both"/>
            <c:errValType val="cust"/>
            <c:plus>
              <c:numRef>
                <c:f>Sheet1!$B$13:$B$20</c:f>
                <c:numCache>
                  <c:formatCode>General</c:formatCode>
                  <c:ptCount val="8"/>
                  <c:pt idx="1">
                    <c:v>6.8657623451081751</c:v>
                  </c:pt>
                  <c:pt idx="2">
                    <c:v>8.0235973153569695</c:v>
                  </c:pt>
                  <c:pt idx="3">
                    <c:v>8.0434739091683856</c:v>
                  </c:pt>
                  <c:pt idx="4">
                    <c:v>8.7145148909260968</c:v>
                  </c:pt>
                  <c:pt idx="5">
                    <c:v>11.260029491566327</c:v>
                  </c:pt>
                  <c:pt idx="6">
                    <c:v>11.571432644020987</c:v>
                  </c:pt>
                  <c:pt idx="7">
                    <c:v>14.158562648290262</c:v>
                  </c:pt>
                </c:numCache>
              </c:numRef>
            </c:plus>
            <c:minus>
              <c:numRef>
                <c:f>Sheet1!$B$13:$B$20</c:f>
                <c:numCache>
                  <c:formatCode>General</c:formatCode>
                  <c:ptCount val="8"/>
                  <c:pt idx="1">
                    <c:v>6.8657623451081751</c:v>
                  </c:pt>
                  <c:pt idx="2">
                    <c:v>8.0235973153569695</c:v>
                  </c:pt>
                  <c:pt idx="3">
                    <c:v>8.0434739091683856</c:v>
                  </c:pt>
                  <c:pt idx="4">
                    <c:v>8.7145148909260968</c:v>
                  </c:pt>
                  <c:pt idx="5">
                    <c:v>11.260029491566327</c:v>
                  </c:pt>
                  <c:pt idx="6">
                    <c:v>11.571432644020987</c:v>
                  </c:pt>
                  <c:pt idx="7">
                    <c:v>14.158562648290262</c:v>
                  </c:pt>
                </c:numCache>
              </c:numRef>
            </c:minus>
            <c:spPr>
              <a:ln>
                <a:solidFill>
                  <a:schemeClr val="tx1"/>
                </a:solidFill>
              </a:ln>
            </c:spPr>
          </c:errBars>
          <c:xVal>
            <c:numRef>
              <c:f>Sheet1!$A$2:$A$9</c:f>
              <c:numCache>
                <c:formatCode>General</c:formatCode>
                <c:ptCount val="8"/>
                <c:pt idx="0">
                  <c:v>0</c:v>
                </c:pt>
                <c:pt idx="1">
                  <c:v>2</c:v>
                </c:pt>
                <c:pt idx="2">
                  <c:v>4</c:v>
                </c:pt>
                <c:pt idx="3">
                  <c:v>6</c:v>
                </c:pt>
                <c:pt idx="4">
                  <c:v>12</c:v>
                </c:pt>
                <c:pt idx="5">
                  <c:v>24</c:v>
                </c:pt>
                <c:pt idx="6">
                  <c:v>36</c:v>
                </c:pt>
                <c:pt idx="7">
                  <c:v>52</c:v>
                </c:pt>
              </c:numCache>
            </c:numRef>
          </c:xVal>
          <c:yVal>
            <c:numRef>
              <c:f>Sheet1!$B$2:$B$9</c:f>
              <c:numCache>
                <c:formatCode>0.0</c:formatCode>
                <c:ptCount val="8"/>
                <c:pt idx="1">
                  <c:v>6.3</c:v>
                </c:pt>
                <c:pt idx="2">
                  <c:v>-8.9</c:v>
                </c:pt>
                <c:pt idx="3">
                  <c:v>-9</c:v>
                </c:pt>
                <c:pt idx="4">
                  <c:v>-22.3</c:v>
                </c:pt>
                <c:pt idx="5">
                  <c:v>-21.5</c:v>
                </c:pt>
                <c:pt idx="6">
                  <c:v>-26.9</c:v>
                </c:pt>
                <c:pt idx="7">
                  <c:v>-42.7</c:v>
                </c:pt>
              </c:numCache>
            </c:numRef>
          </c:yVal>
          <c:extLst xmlns:c16r2="http://schemas.microsoft.com/office/drawing/2015/06/chart">
            <c:ext xmlns:c16="http://schemas.microsoft.com/office/drawing/2014/chart" uri="{C3380CC4-5D6E-409C-BE32-E72D297353CC}">
              <c16:uniqueId val="{00000006-6D90-438F-8F9A-6A71D8919785}"/>
            </c:ext>
          </c:extLst>
        </c:ser>
        <c:ser>
          <c:idx val="1"/>
          <c:order val="1"/>
          <c:tx>
            <c:strRef>
              <c:f>Sheet1!$C$1</c:f>
              <c:strCache>
                <c:ptCount val="1"/>
                <c:pt idx="0">
                  <c:v>Placebo</c:v>
                </c:pt>
              </c:strCache>
            </c:strRef>
          </c:tx>
          <c:spPr>
            <a:ln>
              <a:solidFill>
                <a:srgbClr val="5EC8DA"/>
              </a:solidFill>
            </a:ln>
          </c:spPr>
          <c:marker>
            <c:symbol val="diamond"/>
            <c:size val="10"/>
            <c:spPr>
              <a:solidFill>
                <a:srgbClr val="5EC8DA"/>
              </a:solidFill>
              <a:ln>
                <a:solidFill>
                  <a:srgbClr val="5EC8DA"/>
                </a:solidFill>
              </a:ln>
            </c:spPr>
          </c:marker>
          <c:errBars>
            <c:errDir val="y"/>
            <c:errBarType val="both"/>
            <c:errValType val="cust"/>
            <c:plus>
              <c:numRef>
                <c:f>Sheet1!$C$13:$C$20</c:f>
                <c:numCache>
                  <c:formatCode>General</c:formatCode>
                  <c:ptCount val="8"/>
                  <c:pt idx="1">
                    <c:v>7.4839781753170493</c:v>
                  </c:pt>
                  <c:pt idx="2">
                    <c:v>7.7551498215346175</c:v>
                  </c:pt>
                  <c:pt idx="3">
                    <c:v>7.9482702520737174</c:v>
                  </c:pt>
                  <c:pt idx="4">
                    <c:v>9.279181836115896</c:v>
                  </c:pt>
                  <c:pt idx="5">
                    <c:v>10.852675772756296</c:v>
                  </c:pt>
                  <c:pt idx="6">
                    <c:v>12.131425824581108</c:v>
                  </c:pt>
                  <c:pt idx="7">
                    <c:v>14.278389700920821</c:v>
                  </c:pt>
                </c:numCache>
              </c:numRef>
            </c:plus>
            <c:minus>
              <c:numRef>
                <c:f>Sheet1!$C$13:$C$20</c:f>
                <c:numCache>
                  <c:formatCode>General</c:formatCode>
                  <c:ptCount val="8"/>
                  <c:pt idx="1">
                    <c:v>7.4839781753170493</c:v>
                  </c:pt>
                  <c:pt idx="2">
                    <c:v>7.7551498215346175</c:v>
                  </c:pt>
                  <c:pt idx="3">
                    <c:v>7.9482702520737174</c:v>
                  </c:pt>
                  <c:pt idx="4">
                    <c:v>9.279181836115896</c:v>
                  </c:pt>
                  <c:pt idx="5">
                    <c:v>10.852675772756296</c:v>
                  </c:pt>
                  <c:pt idx="6">
                    <c:v>12.131425824581108</c:v>
                  </c:pt>
                  <c:pt idx="7">
                    <c:v>14.278389700920821</c:v>
                  </c:pt>
                </c:numCache>
              </c:numRef>
            </c:minus>
          </c:errBars>
          <c:xVal>
            <c:numRef>
              <c:f>Sheet1!$A$2:$A$9</c:f>
              <c:numCache>
                <c:formatCode>General</c:formatCode>
                <c:ptCount val="8"/>
                <c:pt idx="0">
                  <c:v>0</c:v>
                </c:pt>
                <c:pt idx="1">
                  <c:v>2</c:v>
                </c:pt>
                <c:pt idx="2">
                  <c:v>4</c:v>
                </c:pt>
                <c:pt idx="3">
                  <c:v>6</c:v>
                </c:pt>
                <c:pt idx="4">
                  <c:v>12</c:v>
                </c:pt>
                <c:pt idx="5">
                  <c:v>24</c:v>
                </c:pt>
                <c:pt idx="6">
                  <c:v>36</c:v>
                </c:pt>
                <c:pt idx="7">
                  <c:v>52</c:v>
                </c:pt>
              </c:numCache>
            </c:numRef>
          </c:xVal>
          <c:yVal>
            <c:numRef>
              <c:f>Sheet1!$C$2:$C$9</c:f>
              <c:numCache>
                <c:formatCode>0.0</c:formatCode>
                <c:ptCount val="8"/>
                <c:pt idx="1">
                  <c:v>-5.8</c:v>
                </c:pt>
                <c:pt idx="2">
                  <c:v>-17.899999999999999</c:v>
                </c:pt>
                <c:pt idx="3">
                  <c:v>-29.8</c:v>
                </c:pt>
                <c:pt idx="4">
                  <c:v>-34.300000000000011</c:v>
                </c:pt>
                <c:pt idx="5">
                  <c:v>-67</c:v>
                </c:pt>
                <c:pt idx="6">
                  <c:v>-82.1</c:v>
                </c:pt>
                <c:pt idx="7">
                  <c:v>-104.8</c:v>
                </c:pt>
              </c:numCache>
            </c:numRef>
          </c:yVal>
          <c:extLst xmlns:c16r2="http://schemas.microsoft.com/office/drawing/2015/06/chart">
            <c:ext xmlns:c16="http://schemas.microsoft.com/office/drawing/2014/chart" uri="{C3380CC4-5D6E-409C-BE32-E72D297353CC}">
              <c16:uniqueId val="{00000007-6D90-438F-8F9A-6A71D8919785}"/>
            </c:ext>
          </c:extLst>
        </c:ser>
        <c:dLbls/>
        <c:axId val="109861504"/>
        <c:axId val="109883776"/>
      </c:scatterChart>
      <c:valAx>
        <c:axId val="109861504"/>
        <c:scaling>
          <c:orientation val="minMax"/>
          <c:max val="52"/>
          <c:min val="0"/>
        </c:scaling>
        <c:axPos val="b"/>
        <c:numFmt formatCode="General" sourceLinked="1"/>
        <c:tickLblPos val="low"/>
        <c:spPr>
          <a:ln>
            <a:solidFill>
              <a:schemeClr val="tx1"/>
            </a:solidFill>
          </a:ln>
        </c:spPr>
        <c:txPr>
          <a:bodyPr/>
          <a:lstStyle/>
          <a:p>
            <a:pPr>
              <a:defRPr sz="1400">
                <a:latin typeface="Arial" panose="020B0604020202020204" pitchFamily="34" charset="0"/>
                <a:cs typeface="Arial" panose="020B0604020202020204" pitchFamily="34" charset="0"/>
              </a:defRPr>
            </a:pPr>
            <a:endParaRPr lang="es-ES"/>
          </a:p>
        </c:txPr>
        <c:crossAx val="109883776"/>
        <c:crossesAt val="-250"/>
        <c:crossBetween val="midCat"/>
        <c:majorUnit val="4"/>
      </c:valAx>
      <c:valAx>
        <c:axId val="109883776"/>
        <c:scaling>
          <c:orientation val="minMax"/>
        </c:scaling>
        <c:axPos val="l"/>
        <c:numFmt formatCode="0" sourceLinked="0"/>
        <c:tickLblPos val="nextTo"/>
        <c:spPr>
          <a:ln>
            <a:solidFill>
              <a:schemeClr val="tx1"/>
            </a:solidFill>
          </a:ln>
        </c:spPr>
        <c:txPr>
          <a:bodyPr/>
          <a:lstStyle/>
          <a:p>
            <a:pPr>
              <a:defRPr sz="1400">
                <a:latin typeface="Arial" panose="020B0604020202020204" pitchFamily="34" charset="0"/>
                <a:cs typeface="Arial" panose="020B0604020202020204" pitchFamily="34" charset="0"/>
              </a:defRPr>
            </a:pPr>
            <a:endParaRPr lang="es-ES"/>
          </a:p>
        </c:txPr>
        <c:crossAx val="109861504"/>
        <c:crossesAt val="-150"/>
        <c:crossBetween val="midCat"/>
      </c:valAx>
      <c:spPr>
        <a:noFill/>
        <a:ln w="25400">
          <a:noFill/>
        </a:ln>
      </c:spPr>
    </c:plotArea>
    <c:plotVisOnly val="1"/>
    <c:dispBlanksAs val="gap"/>
  </c:chart>
  <c:txPr>
    <a:bodyPr/>
    <a:lstStyle/>
    <a:p>
      <a:pPr>
        <a:defRPr sz="1200">
          <a:latin typeface="Arial" panose="020B0604020202020204" pitchFamily="34" charset="0"/>
          <a:cs typeface="Arial" panose="020B0604020202020204" pitchFamily="34" charset="0"/>
        </a:defRPr>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0201463128447564E-2"/>
          <c:y val="3.748538011695908E-2"/>
          <c:w val="0.92979853687155256"/>
          <c:h val="0.84857494473967909"/>
        </c:manualLayout>
      </c:layout>
      <c:barChart>
        <c:barDir val="col"/>
        <c:grouping val="clustered"/>
        <c:ser>
          <c:idx val="0"/>
          <c:order val="0"/>
          <c:tx>
            <c:strRef>
              <c:f>Sheet1!$B$1</c:f>
              <c:strCache>
                <c:ptCount val="1"/>
                <c:pt idx="0">
                  <c:v>Column1</c:v>
                </c:pt>
              </c:strCache>
            </c:strRef>
          </c:tx>
          <c:dPt>
            <c:idx val="0"/>
            <c:spPr>
              <a:solidFill>
                <a:srgbClr val="043673"/>
              </a:solidFill>
            </c:spPr>
            <c:extLst xmlns:c16r2="http://schemas.microsoft.com/office/drawing/2015/06/chart">
              <c:ext xmlns:c16="http://schemas.microsoft.com/office/drawing/2014/chart" uri="{C3380CC4-5D6E-409C-BE32-E72D297353CC}">
                <c16:uniqueId val="{00000001-5468-4A7C-95FA-0EEA264EA110}"/>
              </c:ext>
            </c:extLst>
          </c:dPt>
          <c:dPt>
            <c:idx val="1"/>
            <c:spPr>
              <a:solidFill>
                <a:srgbClr val="5EC8DA"/>
              </a:solidFill>
            </c:spPr>
            <c:extLst xmlns:c16r2="http://schemas.microsoft.com/office/drawing/2015/06/chart">
              <c:ext xmlns:c16="http://schemas.microsoft.com/office/drawing/2014/chart" uri="{C3380CC4-5D6E-409C-BE32-E72D297353CC}">
                <c16:uniqueId val="{00000003-5468-4A7C-95FA-0EEA264EA110}"/>
              </c:ext>
            </c:extLst>
          </c:dPt>
          <c:dLbls>
            <c:dLbl>
              <c:idx val="0"/>
              <c:layout>
                <c:manualLayout>
                  <c:x val="-3.0967501125731963E-17"/>
                  <c:y val="-4.351219113757613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468-4A7C-95FA-0EEA264EA110}"/>
                </c:ext>
              </c:extLst>
            </c:dLbl>
            <c:dLbl>
              <c:idx val="1"/>
              <c:layout>
                <c:manualLayout>
                  <c:x val="3.8473519089056926E-3"/>
                  <c:y val="-3.9477628791261939E-2"/>
                </c:manualLayout>
              </c:layout>
              <c:numFmt formatCode="#,##0.0" sourceLinked="0"/>
              <c:spPr>
                <a:noFill/>
                <a:ln>
                  <a:noFill/>
                </a:ln>
              </c:spPr>
              <c:txPr>
                <a:bodyPr/>
                <a:lstStyle/>
                <a:p>
                  <a:pPr>
                    <a:defRPr/>
                  </a:pPr>
                  <a:endParaRPr lang="es-ES"/>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layout>
                    <c:manualLayout>
                      <c:w val="0.1769418326410043"/>
                      <c:h val="8.0948536967622817E-2"/>
                    </c:manualLayout>
                  </c15:layout>
                </c:ext>
                <c:ext xmlns:c16="http://schemas.microsoft.com/office/drawing/2014/chart" uri="{C3380CC4-5D6E-409C-BE32-E72D297353CC}">
                  <c16:uniqueId val="{00000003-5468-4A7C-95FA-0EEA264EA110}"/>
                </c:ext>
              </c:extLst>
            </c:dLbl>
            <c:numFmt formatCode="#,##0.0" sourceLinked="0"/>
            <c:spPr>
              <a:noFill/>
              <a:ln>
                <a:noFill/>
              </a:ln>
            </c:sp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errBars>
            <c:errBarType val="both"/>
            <c:errValType val="cust"/>
            <c:plus>
              <c:numRef>
                <c:f>Sheet1!$B$11:$B$12</c:f>
                <c:numCache>
                  <c:formatCode>General</c:formatCode>
                  <c:ptCount val="2"/>
                  <c:pt idx="0">
                    <c:v>0.27</c:v>
                  </c:pt>
                  <c:pt idx="1">
                    <c:v>0.26</c:v>
                  </c:pt>
                </c:numCache>
              </c:numRef>
            </c:plus>
            <c:minus>
              <c:numRef>
                <c:f>Sheet1!$B$11:$B$12</c:f>
                <c:numCache>
                  <c:formatCode>General</c:formatCode>
                  <c:ptCount val="2"/>
                  <c:pt idx="0">
                    <c:v>0.27</c:v>
                  </c:pt>
                  <c:pt idx="1">
                    <c:v>0.26</c:v>
                  </c:pt>
                </c:numCache>
              </c:numRef>
            </c:minus>
            <c:spPr>
              <a:ln>
                <a:solidFill>
                  <a:schemeClr val="tx1"/>
                </a:solidFill>
              </a:ln>
            </c:spPr>
          </c:errBars>
          <c:cat>
            <c:strRef>
              <c:f>Sheet1!$A$2:$A$3</c:f>
              <c:strCache>
                <c:ptCount val="2"/>
                <c:pt idx="0">
                  <c:v>Nintedanib (n=288)</c:v>
                </c:pt>
                <c:pt idx="1">
                  <c:v>Placebo (n=286)</c:v>
                </c:pt>
              </c:strCache>
            </c:strRef>
          </c:cat>
          <c:val>
            <c:numRef>
              <c:f>Sheet1!$B$2:$B$3</c:f>
              <c:numCache>
                <c:formatCode>0.00</c:formatCode>
                <c:ptCount val="2"/>
                <c:pt idx="0">
                  <c:v>-2.17</c:v>
                </c:pt>
                <c:pt idx="1">
                  <c:v>-1.9600000000000002</c:v>
                </c:pt>
              </c:numCache>
            </c:numRef>
          </c:val>
          <c:extLst xmlns:c16r2="http://schemas.microsoft.com/office/drawing/2015/06/chart">
            <c:ext xmlns:c16="http://schemas.microsoft.com/office/drawing/2014/chart" uri="{C3380CC4-5D6E-409C-BE32-E72D297353CC}">
              <c16:uniqueId val="{00000006-5468-4A7C-95FA-0EEA264EA110}"/>
            </c:ext>
          </c:extLst>
        </c:ser>
        <c:dLbls/>
        <c:gapWidth val="100"/>
        <c:axId val="109928832"/>
        <c:axId val="109930368"/>
      </c:barChart>
      <c:catAx>
        <c:axId val="109928832"/>
        <c:scaling>
          <c:orientation val="minMax"/>
        </c:scaling>
        <c:axPos val="b"/>
        <c:numFmt formatCode="General" sourceLinked="0"/>
        <c:tickLblPos val="high"/>
        <c:spPr>
          <a:ln>
            <a:solidFill>
              <a:schemeClr val="tx1"/>
            </a:solidFill>
          </a:ln>
        </c:spPr>
        <c:crossAx val="109930368"/>
        <c:crosses val="autoZero"/>
        <c:auto val="1"/>
        <c:lblAlgn val="ctr"/>
        <c:lblOffset val="100"/>
      </c:catAx>
      <c:valAx>
        <c:axId val="109930368"/>
        <c:scaling>
          <c:orientation val="minMax"/>
          <c:min val="-5"/>
        </c:scaling>
        <c:axPos val="l"/>
        <c:numFmt formatCode="0" sourceLinked="0"/>
        <c:tickLblPos val="nextTo"/>
        <c:spPr>
          <a:ln>
            <a:solidFill>
              <a:schemeClr val="tx1"/>
            </a:solidFill>
          </a:ln>
        </c:spPr>
        <c:crossAx val="109928832"/>
        <c:crosses val="autoZero"/>
        <c:crossBetween val="between"/>
        <c:majorUnit val="1"/>
      </c:valAx>
      <c:spPr>
        <a:noFill/>
        <a:ln w="25401">
          <a:noFill/>
        </a:ln>
      </c:spPr>
    </c:plotArea>
    <c:plotVisOnly val="1"/>
    <c:dispBlanksAs val="gap"/>
  </c:chart>
  <c:txPr>
    <a:bodyPr/>
    <a:lstStyle/>
    <a:p>
      <a:pPr>
        <a:defRPr sz="1600">
          <a:solidFill>
            <a:srgbClr val="002060"/>
          </a:solidFill>
          <a:latin typeface="BISans" panose="02000503040000020004" pitchFamily="2" charset="0"/>
          <a:cs typeface="Arial" panose="020B0604020202020204" pitchFamily="34" charset="0"/>
        </a:defRPr>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7.0201463128447564E-2"/>
          <c:y val="3.748538011695908E-2"/>
          <c:w val="0.92979853687155256"/>
          <c:h val="0.84857494473967909"/>
        </c:manualLayout>
      </c:layout>
      <c:barChart>
        <c:barDir val="col"/>
        <c:grouping val="clustered"/>
        <c:ser>
          <c:idx val="0"/>
          <c:order val="0"/>
          <c:tx>
            <c:strRef>
              <c:f>Sheet1!$B$1</c:f>
              <c:strCache>
                <c:ptCount val="1"/>
                <c:pt idx="0">
                  <c:v>Column1</c:v>
                </c:pt>
              </c:strCache>
            </c:strRef>
          </c:tx>
          <c:dPt>
            <c:idx val="0"/>
            <c:spPr>
              <a:solidFill>
                <a:srgbClr val="043673"/>
              </a:solidFill>
            </c:spPr>
            <c:extLst xmlns:c16r2="http://schemas.microsoft.com/office/drawing/2015/06/chart">
              <c:ext xmlns:c16="http://schemas.microsoft.com/office/drawing/2014/chart" uri="{C3380CC4-5D6E-409C-BE32-E72D297353CC}">
                <c16:uniqueId val="{00000001-5468-4A7C-95FA-0EEA264EA110}"/>
              </c:ext>
            </c:extLst>
          </c:dPt>
          <c:dPt>
            <c:idx val="1"/>
            <c:spPr>
              <a:solidFill>
                <a:srgbClr val="5EC8DA"/>
              </a:solidFill>
            </c:spPr>
            <c:extLst xmlns:c16r2="http://schemas.microsoft.com/office/drawing/2015/06/chart">
              <c:ext xmlns:c16="http://schemas.microsoft.com/office/drawing/2014/chart" uri="{C3380CC4-5D6E-409C-BE32-E72D297353CC}">
                <c16:uniqueId val="{00000003-5468-4A7C-95FA-0EEA264EA110}"/>
              </c:ext>
            </c:extLst>
          </c:dPt>
          <c:dLbls>
            <c:dLbl>
              <c:idx val="0"/>
              <c:layout>
                <c:manualLayout>
                  <c:x val="3.0967501125731963E-17"/>
                  <c:y val="-7.7338236482233369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468-4A7C-95FA-0EEA264EA110}"/>
                </c:ext>
              </c:extLst>
            </c:dLbl>
            <c:dLbl>
              <c:idx val="1"/>
              <c:layout>
                <c:manualLayout>
                  <c:x val="2.1581959708177698E-3"/>
                  <c:y val="-7.7061827677754616E-2"/>
                </c:manualLayout>
              </c:layout>
              <c:numFmt formatCode="#,##0.0" sourceLinked="0"/>
              <c:spPr>
                <a:noFill/>
                <a:ln>
                  <a:noFill/>
                </a:ln>
              </c:spPr>
              <c:txPr>
                <a:bodyPr/>
                <a:lstStyle/>
                <a:p>
                  <a:pPr>
                    <a:defRPr/>
                  </a:pPr>
                  <a:endParaRPr lang="es-ES"/>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layout>
                    <c:manualLayout>
                      <c:w val="0.1769418326410043"/>
                      <c:h val="8.0948536967622817E-2"/>
                    </c:manualLayout>
                  </c15:layout>
                </c:ext>
                <c:ext xmlns:c16="http://schemas.microsoft.com/office/drawing/2014/chart" uri="{C3380CC4-5D6E-409C-BE32-E72D297353CC}">
                  <c16:uniqueId val="{00000003-5468-4A7C-95FA-0EEA264EA110}"/>
                </c:ext>
              </c:extLst>
            </c:dLbl>
            <c:numFmt formatCode="#,##0.0" sourceLinked="0"/>
            <c:spPr>
              <a:noFill/>
              <a:ln>
                <a:noFill/>
              </a:ln>
            </c:sp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errBars>
            <c:errBarType val="both"/>
            <c:errValType val="cust"/>
            <c:plus>
              <c:numRef>
                <c:f>Sheet1!$B$11:$B$12</c:f>
                <c:numCache>
                  <c:formatCode>General</c:formatCode>
                  <c:ptCount val="2"/>
                  <c:pt idx="0">
                    <c:v>0.88</c:v>
                  </c:pt>
                  <c:pt idx="1">
                    <c:v>0.87000000000000011</c:v>
                  </c:pt>
                </c:numCache>
              </c:numRef>
            </c:plus>
            <c:minus>
              <c:numRef>
                <c:f>Sheet1!$B$11:$B$12</c:f>
                <c:numCache>
                  <c:formatCode>General</c:formatCode>
                  <c:ptCount val="2"/>
                  <c:pt idx="0">
                    <c:v>0.88</c:v>
                  </c:pt>
                  <c:pt idx="1">
                    <c:v>0.87000000000000011</c:v>
                  </c:pt>
                </c:numCache>
              </c:numRef>
            </c:minus>
            <c:spPr>
              <a:ln>
                <a:solidFill>
                  <a:schemeClr val="tx1"/>
                </a:solidFill>
              </a:ln>
            </c:spPr>
          </c:errBars>
          <c:cat>
            <c:strRef>
              <c:f>Sheet1!$A$2:$A$3</c:f>
              <c:strCache>
                <c:ptCount val="2"/>
                <c:pt idx="0">
                  <c:v>Nintedanib (n=282)</c:v>
                </c:pt>
                <c:pt idx="1">
                  <c:v>Placebo (n=283)</c:v>
                </c:pt>
              </c:strCache>
            </c:strRef>
          </c:cat>
          <c:val>
            <c:numRef>
              <c:f>Sheet1!$B$2:$B$3</c:f>
              <c:numCache>
                <c:formatCode>0.00</c:formatCode>
                <c:ptCount val="2"/>
                <c:pt idx="0">
                  <c:v>0.81</c:v>
                </c:pt>
                <c:pt idx="1">
                  <c:v>-0.88</c:v>
                </c:pt>
              </c:numCache>
            </c:numRef>
          </c:val>
          <c:extLst xmlns:c16r2="http://schemas.microsoft.com/office/drawing/2015/06/chart">
            <c:ext xmlns:c16="http://schemas.microsoft.com/office/drawing/2014/chart" uri="{C3380CC4-5D6E-409C-BE32-E72D297353CC}">
              <c16:uniqueId val="{00000006-5468-4A7C-95FA-0EEA264EA110}"/>
            </c:ext>
          </c:extLst>
        </c:ser>
        <c:dLbls/>
        <c:gapWidth val="100"/>
        <c:axId val="109368064"/>
        <c:axId val="109885696"/>
      </c:barChart>
      <c:catAx>
        <c:axId val="109368064"/>
        <c:scaling>
          <c:orientation val="minMax"/>
        </c:scaling>
        <c:axPos val="b"/>
        <c:numFmt formatCode="General" sourceLinked="0"/>
        <c:tickLblPos val="high"/>
        <c:spPr>
          <a:ln>
            <a:solidFill>
              <a:schemeClr val="tx1"/>
            </a:solidFill>
          </a:ln>
        </c:spPr>
        <c:crossAx val="109885696"/>
        <c:crosses val="autoZero"/>
        <c:auto val="1"/>
        <c:lblAlgn val="ctr"/>
        <c:lblOffset val="100"/>
      </c:catAx>
      <c:valAx>
        <c:axId val="109885696"/>
        <c:scaling>
          <c:orientation val="minMax"/>
          <c:min val="-5"/>
        </c:scaling>
        <c:axPos val="l"/>
        <c:numFmt formatCode="0" sourceLinked="0"/>
        <c:tickLblPos val="nextTo"/>
        <c:spPr>
          <a:ln>
            <a:solidFill>
              <a:schemeClr val="tx1"/>
            </a:solidFill>
          </a:ln>
        </c:spPr>
        <c:crossAx val="109368064"/>
        <c:crosses val="autoZero"/>
        <c:crossBetween val="between"/>
        <c:majorUnit val="1"/>
      </c:valAx>
      <c:spPr>
        <a:noFill/>
        <a:ln w="25401">
          <a:noFill/>
        </a:ln>
      </c:spPr>
    </c:plotArea>
    <c:plotVisOnly val="1"/>
    <c:dispBlanksAs val="gap"/>
  </c:chart>
  <c:txPr>
    <a:bodyPr/>
    <a:lstStyle/>
    <a:p>
      <a:pPr>
        <a:defRPr sz="1600">
          <a:solidFill>
            <a:srgbClr val="002060"/>
          </a:solidFill>
          <a:latin typeface="Arial" panose="020B0604020202020204" pitchFamily="34" charset="0"/>
          <a:cs typeface="Arial" panose="020B0604020202020204" pitchFamily="34" charset="0"/>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0406001849934556"/>
          <c:y val="8.0687640529674157E-2"/>
          <c:w val="0.89593998285234244"/>
          <c:h val="0.88376214033925271"/>
        </c:manualLayout>
      </c:layout>
      <c:barChart>
        <c:barDir val="col"/>
        <c:grouping val="clustered"/>
        <c:ser>
          <c:idx val="0"/>
          <c:order val="0"/>
          <c:tx>
            <c:strRef>
              <c:f>Sheet1!$B$1</c:f>
              <c:strCache>
                <c:ptCount val="1"/>
                <c:pt idx="0">
                  <c:v>Column1</c:v>
                </c:pt>
              </c:strCache>
            </c:strRef>
          </c:tx>
          <c:spPr>
            <a:solidFill>
              <a:schemeClr val="tx2"/>
            </a:solidFill>
            <a:ln>
              <a:noFill/>
            </a:ln>
          </c:spPr>
          <c:dPt>
            <c:idx val="0"/>
            <c:spPr>
              <a:solidFill>
                <a:srgbClr val="001E55"/>
              </a:solidFill>
              <a:ln>
                <a:noFill/>
              </a:ln>
            </c:spPr>
            <c:extLst xmlns:c16r2="http://schemas.microsoft.com/office/drawing/2015/06/chart">
              <c:ext xmlns:c16="http://schemas.microsoft.com/office/drawing/2014/chart" uri="{C3380CC4-5D6E-409C-BE32-E72D297353CC}">
                <c16:uniqueId val="{00000001-51CD-4970-9AB6-72CBBE3ECDB2}"/>
              </c:ext>
            </c:extLst>
          </c:dPt>
          <c:dPt>
            <c:idx val="1"/>
            <c:spPr>
              <a:solidFill>
                <a:srgbClr val="5EC8DA"/>
              </a:solidFill>
              <a:ln>
                <a:noFill/>
              </a:ln>
            </c:spPr>
            <c:extLst xmlns:c16r2="http://schemas.microsoft.com/office/drawing/2015/06/chart">
              <c:ext xmlns:c16="http://schemas.microsoft.com/office/drawing/2014/chart" uri="{C3380CC4-5D6E-409C-BE32-E72D297353CC}">
                <c16:uniqueId val="{00000003-51CD-4970-9AB6-72CBBE3ECDB2}"/>
              </c:ext>
            </c:extLst>
          </c:dPt>
          <c:dPt>
            <c:idx val="2"/>
            <c:extLst xmlns:c16r2="http://schemas.microsoft.com/office/drawing/2015/06/chart">
              <c:ext xmlns:c16="http://schemas.microsoft.com/office/drawing/2014/chart" uri="{C3380CC4-5D6E-409C-BE32-E72D297353CC}">
                <c16:uniqueId val="{00000005-51CD-4970-9AB6-72CBBE3ECDB2}"/>
              </c:ext>
            </c:extLst>
          </c:dPt>
          <c:dPt>
            <c:idx val="3"/>
            <c:spPr>
              <a:solidFill>
                <a:srgbClr val="001E55"/>
              </a:solidFill>
              <a:ln>
                <a:noFill/>
              </a:ln>
            </c:spPr>
            <c:extLst xmlns:c16r2="http://schemas.microsoft.com/office/drawing/2015/06/chart">
              <c:ext xmlns:c16="http://schemas.microsoft.com/office/drawing/2014/chart" uri="{C3380CC4-5D6E-409C-BE32-E72D297353CC}">
                <c16:uniqueId val="{00000000-A543-42E1-AE2A-9B5E088D320E}"/>
              </c:ext>
            </c:extLst>
          </c:dPt>
          <c:dPt>
            <c:idx val="4"/>
            <c:spPr>
              <a:solidFill>
                <a:srgbClr val="5EC8DA"/>
              </a:solidFill>
              <a:ln>
                <a:noFill/>
              </a:ln>
            </c:spPr>
            <c:extLst xmlns:c16r2="http://schemas.microsoft.com/office/drawing/2015/06/chart">
              <c:ext xmlns:c16="http://schemas.microsoft.com/office/drawing/2014/chart" uri="{C3380CC4-5D6E-409C-BE32-E72D297353CC}">
                <c16:uniqueId val="{00000001-CB78-4964-88EC-F924CF519EC2}"/>
              </c:ext>
            </c:extLst>
          </c:dPt>
          <c:dLbls>
            <c:dLbl>
              <c:idx val="0"/>
              <c:layout>
                <c:manualLayout>
                  <c:x val="1.2642226290076745E-3"/>
                  <c:y val="-0.1230763515508845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1CD-4970-9AB6-72CBBE3ECDB2}"/>
                </c:ext>
              </c:extLst>
            </c:dLbl>
            <c:dLbl>
              <c:idx val="1"/>
              <c:layout>
                <c:manualLayout>
                  <c:x val="1.2642226290076979E-3"/>
                  <c:y val="-0.12307662074793159"/>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1CD-4970-9AB6-72CBBE3ECDB2}"/>
                </c:ext>
              </c:extLst>
            </c:dLbl>
            <c:dLbl>
              <c:idx val="3"/>
              <c:layout>
                <c:manualLayout>
                  <c:x val="-9.2708588483039303E-17"/>
                  <c:y val="-0.1128202132525167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543-42E1-AE2A-9B5E088D320E}"/>
                </c:ext>
              </c:extLst>
            </c:dLbl>
            <c:dLbl>
              <c:idx val="4"/>
              <c:layout>
                <c:manualLayout>
                  <c:x val="0"/>
                  <c:y val="-0.1162379389627999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78-4964-88EC-F924CF519EC2}"/>
                </c:ext>
              </c:extLst>
            </c:dLbl>
            <c:numFmt formatCode="#,##0.0" sourceLinked="0"/>
            <c:spPr>
              <a:solidFill>
                <a:schemeClr val="bg1"/>
              </a:solidFill>
            </c:spPr>
            <c:txPr>
              <a:bodyPr/>
              <a:lstStyle/>
              <a:p>
                <a:pPr>
                  <a:defRPr sz="1600">
                    <a:latin typeface="Arial" panose="020B0604020202020204" pitchFamily="34" charset="0"/>
                    <a:cs typeface="Arial" panose="020B0604020202020204" pitchFamily="34" charset="0"/>
                  </a:defRPr>
                </a:pPr>
                <a:endParaRPr lang="es-ES"/>
              </a:p>
            </c:txPr>
            <c:showVal val="1"/>
            <c:extLst xmlns:c16r2="http://schemas.microsoft.com/office/drawing/2015/06/chart">
              <c:ext xmlns:c15="http://schemas.microsoft.com/office/drawing/2012/chart" uri="{CE6537A1-D6FC-4f65-9D91-7224C49458BB}">
                <c15:showLeaderLines val="0"/>
              </c:ext>
            </c:extLst>
          </c:dLbls>
          <c:errBars>
            <c:errBarType val="both"/>
            <c:errValType val="cust"/>
            <c:plus>
              <c:numRef>
                <c:f>Sheet1!$B$12:$B$16</c:f>
                <c:numCache>
                  <c:formatCode>General</c:formatCode>
                  <c:ptCount val="5"/>
                  <c:pt idx="0">
                    <c:v>19.8</c:v>
                  </c:pt>
                  <c:pt idx="1">
                    <c:v>19.2</c:v>
                  </c:pt>
                  <c:pt idx="3">
                    <c:v>19.3</c:v>
                  </c:pt>
                  <c:pt idx="4">
                    <c:v>19.100000000000001</c:v>
                  </c:pt>
                </c:numCache>
              </c:numRef>
            </c:plus>
            <c:minus>
              <c:numRef>
                <c:f>Sheet1!$B$12:$B$16</c:f>
                <c:numCache>
                  <c:formatCode>General</c:formatCode>
                  <c:ptCount val="5"/>
                  <c:pt idx="0">
                    <c:v>19.8</c:v>
                  </c:pt>
                  <c:pt idx="1">
                    <c:v>19.2</c:v>
                  </c:pt>
                  <c:pt idx="3">
                    <c:v>19.3</c:v>
                  </c:pt>
                  <c:pt idx="4">
                    <c:v>19.100000000000001</c:v>
                  </c:pt>
                </c:numCache>
              </c:numRef>
            </c:minus>
            <c:spPr>
              <a:ln>
                <a:solidFill>
                  <a:schemeClr val="tx1"/>
                </a:solidFill>
              </a:ln>
            </c:spPr>
          </c:errBars>
          <c:cat>
            <c:strRef>
              <c:f>Sheet1!$A$2:$A$6</c:f>
              <c:strCache>
                <c:ptCount val="5"/>
                <c:pt idx="0">
                  <c:v>Nintedanib limited</c:v>
                </c:pt>
                <c:pt idx="1">
                  <c:v>Placebo limited</c:v>
                </c:pt>
                <c:pt idx="3">
                  <c:v>Nintedanib diffuse</c:v>
                </c:pt>
                <c:pt idx="4">
                  <c:v>Placebo diffuse</c:v>
                </c:pt>
              </c:strCache>
            </c:strRef>
          </c:cat>
          <c:val>
            <c:numRef>
              <c:f>Sheet1!$B$2:$B$6</c:f>
              <c:numCache>
                <c:formatCode>0.0</c:formatCode>
                <c:ptCount val="5"/>
                <c:pt idx="0">
                  <c:v>-49.1</c:v>
                </c:pt>
                <c:pt idx="1">
                  <c:v>-74.5</c:v>
                </c:pt>
                <c:pt idx="3">
                  <c:v>-55.4</c:v>
                </c:pt>
                <c:pt idx="4">
                  <c:v>-112</c:v>
                </c:pt>
              </c:numCache>
            </c:numRef>
          </c:val>
          <c:extLst xmlns:c16r2="http://schemas.microsoft.com/office/drawing/2015/06/chart">
            <c:ext xmlns:c16="http://schemas.microsoft.com/office/drawing/2014/chart" uri="{C3380CC4-5D6E-409C-BE32-E72D297353CC}">
              <c16:uniqueId val="{00000006-51CD-4970-9AB6-72CBBE3ECDB2}"/>
            </c:ext>
          </c:extLst>
        </c:ser>
        <c:dLbls/>
        <c:gapWidth val="44"/>
        <c:axId val="104316928"/>
        <c:axId val="104318464"/>
      </c:barChart>
      <c:catAx>
        <c:axId val="104316928"/>
        <c:scaling>
          <c:orientation val="minMax"/>
        </c:scaling>
        <c:axPos val="b"/>
        <c:numFmt formatCode="General" sourceLinked="0"/>
        <c:majorTickMark val="none"/>
        <c:tickLblPos val="none"/>
        <c:spPr>
          <a:ln>
            <a:solidFill>
              <a:schemeClr val="tx1"/>
            </a:solidFill>
          </a:ln>
        </c:spPr>
        <c:txPr>
          <a:bodyPr/>
          <a:lstStyle/>
          <a:p>
            <a:pPr>
              <a:defRPr sz="1600"/>
            </a:pPr>
            <a:endParaRPr lang="es-ES"/>
          </a:p>
        </c:txPr>
        <c:crossAx val="104318464"/>
        <c:crosses val="autoZero"/>
        <c:auto val="1"/>
        <c:lblAlgn val="ctr"/>
        <c:lblOffset val="100"/>
      </c:catAx>
      <c:valAx>
        <c:axId val="104318464"/>
        <c:scaling>
          <c:orientation val="minMax"/>
          <c:min val="-160"/>
        </c:scaling>
        <c:axPos val="l"/>
        <c:numFmt formatCode="0" sourceLinked="0"/>
        <c:tickLblPos val="nextTo"/>
        <c:spPr>
          <a:ln>
            <a:solidFill>
              <a:schemeClr val="tx1"/>
            </a:solidFill>
          </a:ln>
        </c:spPr>
        <c:txPr>
          <a:bodyPr/>
          <a:lstStyle/>
          <a:p>
            <a:pPr>
              <a:defRPr sz="1600" b="0">
                <a:solidFill>
                  <a:schemeClr val="tx1"/>
                </a:solidFill>
                <a:latin typeface="Arial" panose="020B0604020202020204" pitchFamily="34" charset="0"/>
                <a:cs typeface="Arial" panose="020B0604020202020204" pitchFamily="34" charset="0"/>
              </a:defRPr>
            </a:pPr>
            <a:endParaRPr lang="es-ES"/>
          </a:p>
        </c:txPr>
        <c:crossAx val="104316928"/>
        <c:crosses val="autoZero"/>
        <c:crossBetween val="between"/>
      </c:valAx>
      <c:spPr>
        <a:noFill/>
        <a:ln w="25401">
          <a:noFill/>
        </a:ln>
      </c:spPr>
    </c:plotArea>
    <c:plotVisOnly val="1"/>
    <c:dispBlanksAs val="gap"/>
  </c:chart>
  <c:txPr>
    <a:bodyPr/>
    <a:lstStyle/>
    <a:p>
      <a:pPr>
        <a:defRPr sz="1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0406000046776043"/>
          <c:y val="8.0687640529674157E-2"/>
          <c:w val="0.89593998285234244"/>
          <c:h val="0.88376214033925271"/>
        </c:manualLayout>
      </c:layout>
      <c:barChart>
        <c:barDir val="col"/>
        <c:grouping val="clustered"/>
        <c:ser>
          <c:idx val="0"/>
          <c:order val="0"/>
          <c:tx>
            <c:strRef>
              <c:f>Sheet1!$B$1</c:f>
              <c:strCache>
                <c:ptCount val="1"/>
                <c:pt idx="0">
                  <c:v>Column1</c:v>
                </c:pt>
              </c:strCache>
            </c:strRef>
          </c:tx>
          <c:spPr>
            <a:solidFill>
              <a:schemeClr val="tx2"/>
            </a:solidFill>
            <a:ln>
              <a:noFill/>
            </a:ln>
          </c:spPr>
          <c:dPt>
            <c:idx val="0"/>
            <c:spPr>
              <a:solidFill>
                <a:srgbClr val="001E55"/>
              </a:solidFill>
              <a:ln>
                <a:noFill/>
              </a:ln>
            </c:spPr>
            <c:extLst xmlns:c16r2="http://schemas.microsoft.com/office/drawing/2015/06/chart">
              <c:ext xmlns:c16="http://schemas.microsoft.com/office/drawing/2014/chart" uri="{C3380CC4-5D6E-409C-BE32-E72D297353CC}">
                <c16:uniqueId val="{00000001-51CD-4970-9AB6-72CBBE3ECDB2}"/>
              </c:ext>
            </c:extLst>
          </c:dPt>
          <c:dPt>
            <c:idx val="1"/>
            <c:spPr>
              <a:solidFill>
                <a:srgbClr val="5EC8DA"/>
              </a:solidFill>
              <a:ln>
                <a:noFill/>
              </a:ln>
            </c:spPr>
            <c:extLst xmlns:c16r2="http://schemas.microsoft.com/office/drawing/2015/06/chart">
              <c:ext xmlns:c16="http://schemas.microsoft.com/office/drawing/2014/chart" uri="{C3380CC4-5D6E-409C-BE32-E72D297353CC}">
                <c16:uniqueId val="{00000003-51CD-4970-9AB6-72CBBE3ECDB2}"/>
              </c:ext>
            </c:extLst>
          </c:dPt>
          <c:dPt>
            <c:idx val="2"/>
            <c:extLst xmlns:c16r2="http://schemas.microsoft.com/office/drawing/2015/06/chart">
              <c:ext xmlns:c16="http://schemas.microsoft.com/office/drawing/2014/chart" uri="{C3380CC4-5D6E-409C-BE32-E72D297353CC}">
                <c16:uniqueId val="{00000005-51CD-4970-9AB6-72CBBE3ECDB2}"/>
              </c:ext>
            </c:extLst>
          </c:dPt>
          <c:dPt>
            <c:idx val="3"/>
            <c:spPr>
              <a:solidFill>
                <a:srgbClr val="001E55"/>
              </a:solidFill>
              <a:ln>
                <a:noFill/>
              </a:ln>
            </c:spPr>
            <c:extLst xmlns:c16r2="http://schemas.microsoft.com/office/drawing/2015/06/chart">
              <c:ext xmlns:c16="http://schemas.microsoft.com/office/drawing/2014/chart" uri="{C3380CC4-5D6E-409C-BE32-E72D297353CC}">
                <c16:uniqueId val="{00000000-A543-42E1-AE2A-9B5E088D320E}"/>
              </c:ext>
            </c:extLst>
          </c:dPt>
          <c:dPt>
            <c:idx val="4"/>
            <c:spPr>
              <a:solidFill>
                <a:srgbClr val="5EC8DA"/>
              </a:solidFill>
              <a:ln>
                <a:noFill/>
              </a:ln>
            </c:spPr>
            <c:extLst xmlns:c16r2="http://schemas.microsoft.com/office/drawing/2015/06/chart">
              <c:ext xmlns:c16="http://schemas.microsoft.com/office/drawing/2014/chart" uri="{C3380CC4-5D6E-409C-BE32-E72D297353CC}">
                <c16:uniqueId val="{00000001-CB78-4964-88EC-F924CF519EC2}"/>
              </c:ext>
            </c:extLst>
          </c:dPt>
          <c:dLbls>
            <c:dLbl>
              <c:idx val="0"/>
              <c:layout>
                <c:manualLayout>
                  <c:x val="1.2642524498951641E-3"/>
                  <c:y val="-0.1151207188855281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1CD-4970-9AB6-72CBBE3ECDB2}"/>
                </c:ext>
              </c:extLst>
            </c:dLbl>
            <c:dLbl>
              <c:idx val="1"/>
              <c:layout>
                <c:manualLayout>
                  <c:x val="1.2642524498951177E-3"/>
                  <c:y val="-0.1071657096789650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1CD-4970-9AB6-72CBBE3ECDB2}"/>
                </c:ext>
              </c:extLst>
            </c:dLbl>
            <c:dLbl>
              <c:idx val="3"/>
              <c:layout>
                <c:manualLayout>
                  <c:x val="-9.2708588483039303E-17"/>
                  <c:y val="-0.1128202132525167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543-42E1-AE2A-9B5E088D320E}"/>
                </c:ext>
              </c:extLst>
            </c:dLbl>
            <c:dLbl>
              <c:idx val="4"/>
              <c:layout>
                <c:manualLayout>
                  <c:x val="0"/>
                  <c:y val="-0.1162379389627999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78-4964-88EC-F924CF519EC2}"/>
                </c:ext>
              </c:extLst>
            </c:dLbl>
            <c:numFmt formatCode="#,##0.0" sourceLinked="0"/>
            <c:spPr>
              <a:solidFill>
                <a:schemeClr val="bg1"/>
              </a:solidFill>
            </c:spPr>
            <c:txPr>
              <a:bodyPr/>
              <a:lstStyle/>
              <a:p>
                <a:pPr>
                  <a:defRPr sz="1600">
                    <a:latin typeface="Arial" panose="020B0604020202020204" pitchFamily="34" charset="0"/>
                    <a:cs typeface="Arial" panose="020B0604020202020204" pitchFamily="34" charset="0"/>
                  </a:defRPr>
                </a:pPr>
                <a:endParaRPr lang="es-ES"/>
              </a:p>
            </c:txPr>
            <c:showVal val="1"/>
            <c:extLst xmlns:c16r2="http://schemas.microsoft.com/office/drawing/2015/06/chart">
              <c:ext xmlns:c15="http://schemas.microsoft.com/office/drawing/2012/chart" uri="{CE6537A1-D6FC-4f65-9D91-7224C49458BB}">
                <c15:showLeaderLines val="0"/>
              </c:ext>
            </c:extLst>
          </c:dLbls>
          <c:errBars>
            <c:errBarType val="both"/>
            <c:errValType val="cust"/>
            <c:plus>
              <c:numRef>
                <c:f>Sheet1!$B$12:$B$16</c:f>
                <c:numCache>
                  <c:formatCode>General</c:formatCode>
                  <c:ptCount val="5"/>
                  <c:pt idx="0">
                    <c:v>18</c:v>
                  </c:pt>
                  <c:pt idx="1">
                    <c:v>17.3</c:v>
                  </c:pt>
                  <c:pt idx="3">
                    <c:v>21.8</c:v>
                  </c:pt>
                  <c:pt idx="4">
                    <c:v>21.9</c:v>
                  </c:pt>
                </c:numCache>
              </c:numRef>
            </c:plus>
            <c:minus>
              <c:numRef>
                <c:f>Sheet1!$B$12:$B$16</c:f>
                <c:numCache>
                  <c:formatCode>General</c:formatCode>
                  <c:ptCount val="5"/>
                  <c:pt idx="0">
                    <c:v>18</c:v>
                  </c:pt>
                  <c:pt idx="1">
                    <c:v>17.3</c:v>
                  </c:pt>
                  <c:pt idx="3">
                    <c:v>21.8</c:v>
                  </c:pt>
                  <c:pt idx="4">
                    <c:v>21.9</c:v>
                  </c:pt>
                </c:numCache>
              </c:numRef>
            </c:minus>
            <c:spPr>
              <a:ln>
                <a:solidFill>
                  <a:schemeClr val="tx1"/>
                </a:solidFill>
              </a:ln>
            </c:spPr>
          </c:errBars>
          <c:cat>
            <c:strRef>
              <c:f>Sheet1!$A$2:$A$6</c:f>
              <c:strCache>
                <c:ptCount val="5"/>
                <c:pt idx="0">
                  <c:v>Nintedanib positive</c:v>
                </c:pt>
                <c:pt idx="1">
                  <c:v>Placebo positive</c:v>
                </c:pt>
                <c:pt idx="3">
                  <c:v>Nintedanib negative</c:v>
                </c:pt>
                <c:pt idx="4">
                  <c:v>Placebo negative </c:v>
                </c:pt>
              </c:strCache>
            </c:strRef>
          </c:cat>
          <c:val>
            <c:numRef>
              <c:f>Sheet1!$B$2:$B$6</c:f>
              <c:numCache>
                <c:formatCode>0.0</c:formatCode>
                <c:ptCount val="5"/>
                <c:pt idx="0">
                  <c:v>-63.6</c:v>
                </c:pt>
                <c:pt idx="1">
                  <c:v>-93.5</c:v>
                </c:pt>
                <c:pt idx="3">
                  <c:v>-35.9</c:v>
                </c:pt>
                <c:pt idx="4">
                  <c:v>-93.1</c:v>
                </c:pt>
              </c:numCache>
            </c:numRef>
          </c:val>
          <c:extLst xmlns:c16r2="http://schemas.microsoft.com/office/drawing/2015/06/chart">
            <c:ext xmlns:c16="http://schemas.microsoft.com/office/drawing/2014/chart" uri="{C3380CC4-5D6E-409C-BE32-E72D297353CC}">
              <c16:uniqueId val="{00000006-51CD-4970-9AB6-72CBBE3ECDB2}"/>
            </c:ext>
          </c:extLst>
        </c:ser>
        <c:dLbls/>
        <c:gapWidth val="44"/>
        <c:axId val="110529536"/>
        <c:axId val="110574592"/>
      </c:barChart>
      <c:catAx>
        <c:axId val="110529536"/>
        <c:scaling>
          <c:orientation val="minMax"/>
        </c:scaling>
        <c:axPos val="b"/>
        <c:numFmt formatCode="General" sourceLinked="0"/>
        <c:majorTickMark val="none"/>
        <c:tickLblPos val="none"/>
        <c:spPr>
          <a:ln>
            <a:solidFill>
              <a:schemeClr val="tx1"/>
            </a:solidFill>
          </a:ln>
        </c:spPr>
        <c:txPr>
          <a:bodyPr/>
          <a:lstStyle/>
          <a:p>
            <a:pPr>
              <a:defRPr sz="1600"/>
            </a:pPr>
            <a:endParaRPr lang="es-ES"/>
          </a:p>
        </c:txPr>
        <c:crossAx val="110574592"/>
        <c:crosses val="autoZero"/>
        <c:auto val="1"/>
        <c:lblAlgn val="ctr"/>
        <c:lblOffset val="100"/>
      </c:catAx>
      <c:valAx>
        <c:axId val="110574592"/>
        <c:scaling>
          <c:orientation val="minMax"/>
          <c:min val="-160"/>
        </c:scaling>
        <c:axPos val="l"/>
        <c:numFmt formatCode="0" sourceLinked="0"/>
        <c:tickLblPos val="nextTo"/>
        <c:spPr>
          <a:ln>
            <a:solidFill>
              <a:schemeClr val="tx1"/>
            </a:solidFill>
          </a:ln>
        </c:spPr>
        <c:txPr>
          <a:bodyPr/>
          <a:lstStyle/>
          <a:p>
            <a:pPr>
              <a:defRPr sz="1600" b="0">
                <a:solidFill>
                  <a:schemeClr val="tx1"/>
                </a:solidFill>
                <a:latin typeface="Arial" panose="020B0604020202020204" pitchFamily="34" charset="0"/>
                <a:cs typeface="Arial" panose="020B0604020202020204" pitchFamily="34" charset="0"/>
              </a:defRPr>
            </a:pPr>
            <a:endParaRPr lang="es-ES"/>
          </a:p>
        </c:txPr>
        <c:crossAx val="110529536"/>
        <c:crosses val="autoZero"/>
        <c:crossBetween val="between"/>
      </c:valAx>
      <c:spPr>
        <a:noFill/>
        <a:ln w="25401">
          <a:noFill/>
        </a:ln>
      </c:spPr>
    </c:plotArea>
    <c:plotVisOnly val="1"/>
    <c:dispBlanksAs val="gap"/>
  </c:chart>
  <c:txPr>
    <a:bodyPr/>
    <a:lstStyle/>
    <a:p>
      <a:pPr>
        <a:defRPr sz="1800"/>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4.3974964335539476E-2"/>
          <c:y val="0.21378828889286575"/>
          <c:w val="0.94331745385906152"/>
          <c:h val="0.60582746169655144"/>
        </c:manualLayout>
      </c:layout>
      <c:barChart>
        <c:barDir val="col"/>
        <c:grouping val="clustered"/>
        <c:ser>
          <c:idx val="0"/>
          <c:order val="0"/>
          <c:tx>
            <c:strRef>
              <c:f>Sheet1!$B$1</c:f>
              <c:strCache>
                <c:ptCount val="1"/>
                <c:pt idx="0">
                  <c:v>Nintedanib (n=173)</c:v>
                </c:pt>
              </c:strCache>
            </c:strRef>
          </c:tx>
          <c:spPr>
            <a:solidFill>
              <a:schemeClr val="accent2"/>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Decrease ≥3.3% predicted (worsening)</c:v>
                </c:pt>
                <c:pt idx="1">
                  <c:v>Increase &lt;3.0% predicted or 
decrease &lt;3.3% predicted (stable)</c:v>
                </c:pt>
                <c:pt idx="2">
                  <c:v>Increase ≥3.0% predicted (improvement)</c:v>
                </c:pt>
              </c:strCache>
            </c:strRef>
          </c:cat>
          <c:val>
            <c:numRef>
              <c:f>Sheet1!$B$2:$B$4</c:f>
              <c:numCache>
                <c:formatCode>General</c:formatCode>
                <c:ptCount val="3"/>
                <c:pt idx="0">
                  <c:v>35.800000000000011</c:v>
                </c:pt>
                <c:pt idx="1">
                  <c:v>45.1</c:v>
                </c:pt>
                <c:pt idx="2">
                  <c:v>19.100000000000001</c:v>
                </c:pt>
              </c:numCache>
            </c:numRef>
          </c:val>
          <c:extLst xmlns:c16r2="http://schemas.microsoft.com/office/drawing/2015/06/chart">
            <c:ext xmlns:c16="http://schemas.microsoft.com/office/drawing/2014/chart" uri="{C3380CC4-5D6E-409C-BE32-E72D297353CC}">
              <c16:uniqueId val="{00000000-C5EB-4052-B4EC-D885B559EDB7}"/>
            </c:ext>
          </c:extLst>
        </c:ser>
        <c:ser>
          <c:idx val="1"/>
          <c:order val="1"/>
          <c:tx>
            <c:strRef>
              <c:f>Sheet1!$C$1</c:f>
              <c:strCache>
                <c:ptCount val="1"/>
                <c:pt idx="0">
                  <c:v>Placebo (n=177)</c:v>
                </c:pt>
              </c:strCache>
            </c:strRef>
          </c:tx>
          <c:spPr>
            <a:solidFill>
              <a:srgbClr val="5EC8DA"/>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Decrease ≥3.3% predicted (worsening)</c:v>
                </c:pt>
                <c:pt idx="1">
                  <c:v>Increase &lt;3.0% predicted or 
decrease &lt;3.3% predicted (stable)</c:v>
                </c:pt>
                <c:pt idx="2">
                  <c:v>Increase ≥3.0% predicted (improvement)</c:v>
                </c:pt>
              </c:strCache>
            </c:strRef>
          </c:cat>
          <c:val>
            <c:numRef>
              <c:f>Sheet1!$C$2:$C$4</c:f>
              <c:numCache>
                <c:formatCode>General</c:formatCode>
                <c:ptCount val="3"/>
                <c:pt idx="0">
                  <c:v>45.8</c:v>
                </c:pt>
                <c:pt idx="1">
                  <c:v>38.4</c:v>
                </c:pt>
                <c:pt idx="2">
                  <c:v>15.8</c:v>
                </c:pt>
              </c:numCache>
            </c:numRef>
          </c:val>
          <c:extLst xmlns:c16r2="http://schemas.microsoft.com/office/drawing/2015/06/chart">
            <c:ext xmlns:c16="http://schemas.microsoft.com/office/drawing/2014/chart" uri="{C3380CC4-5D6E-409C-BE32-E72D297353CC}">
              <c16:uniqueId val="{00000001-C5EB-4052-B4EC-D885B559EDB7}"/>
            </c:ext>
          </c:extLst>
        </c:ser>
        <c:dLbls/>
        <c:gapWidth val="219"/>
        <c:overlap val="-27"/>
        <c:axId val="110831872"/>
        <c:axId val="110891008"/>
      </c:barChart>
      <c:catAx>
        <c:axId val="110831872"/>
        <c:scaling>
          <c:orientation val="minMax"/>
        </c:scaling>
        <c:axPos val="b"/>
        <c:numFmt formatCode="General" sourceLinked="1"/>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10891008"/>
        <c:crosses val="autoZero"/>
        <c:auto val="1"/>
        <c:lblAlgn val="ctr"/>
        <c:lblOffset val="100"/>
      </c:catAx>
      <c:valAx>
        <c:axId val="110891008"/>
        <c:scaling>
          <c:orientation val="minMax"/>
          <c:max val="60"/>
        </c:scaling>
        <c:axPos val="l"/>
        <c:numFmt formatCode="General" sourceLinked="1"/>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110831872"/>
        <c:crosses val="autoZero"/>
        <c:crossBetween val="between"/>
      </c:valAx>
      <c:spPr>
        <a:noFill/>
        <a:ln>
          <a:noFill/>
        </a:ln>
        <a:effectLst/>
      </c:spPr>
    </c:plotArea>
    <c:legend>
      <c:legendPos val="b"/>
      <c:layout/>
      <c:overlay val="1"/>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0406000046776043"/>
          <c:y val="8.0687640529674157E-2"/>
          <c:w val="0.89593998285234244"/>
          <c:h val="0.88376214033925271"/>
        </c:manualLayout>
      </c:layout>
      <c:barChart>
        <c:barDir val="col"/>
        <c:grouping val="clustered"/>
        <c:ser>
          <c:idx val="0"/>
          <c:order val="0"/>
          <c:tx>
            <c:strRef>
              <c:f>Sheet1!$B$1</c:f>
              <c:strCache>
                <c:ptCount val="1"/>
                <c:pt idx="0">
                  <c:v>Column1</c:v>
                </c:pt>
              </c:strCache>
            </c:strRef>
          </c:tx>
          <c:spPr>
            <a:solidFill>
              <a:schemeClr val="tx2"/>
            </a:solidFill>
            <a:ln>
              <a:noFill/>
            </a:ln>
          </c:spPr>
          <c:dPt>
            <c:idx val="0"/>
            <c:spPr>
              <a:solidFill>
                <a:srgbClr val="001E55"/>
              </a:solidFill>
              <a:ln>
                <a:noFill/>
              </a:ln>
            </c:spPr>
            <c:extLst xmlns:c16r2="http://schemas.microsoft.com/office/drawing/2015/06/chart">
              <c:ext xmlns:c16="http://schemas.microsoft.com/office/drawing/2014/chart" uri="{C3380CC4-5D6E-409C-BE32-E72D297353CC}">
                <c16:uniqueId val="{00000001-51CD-4970-9AB6-72CBBE3ECDB2}"/>
              </c:ext>
            </c:extLst>
          </c:dPt>
          <c:dPt>
            <c:idx val="1"/>
            <c:spPr>
              <a:solidFill>
                <a:srgbClr val="5EC8DA"/>
              </a:solidFill>
              <a:ln>
                <a:noFill/>
              </a:ln>
            </c:spPr>
            <c:extLst xmlns:c16r2="http://schemas.microsoft.com/office/drawing/2015/06/chart">
              <c:ext xmlns:c16="http://schemas.microsoft.com/office/drawing/2014/chart" uri="{C3380CC4-5D6E-409C-BE32-E72D297353CC}">
                <c16:uniqueId val="{00000003-51CD-4970-9AB6-72CBBE3ECDB2}"/>
              </c:ext>
            </c:extLst>
          </c:dPt>
          <c:dPt>
            <c:idx val="2"/>
            <c:extLst xmlns:c16r2="http://schemas.microsoft.com/office/drawing/2015/06/chart">
              <c:ext xmlns:c16="http://schemas.microsoft.com/office/drawing/2014/chart" uri="{C3380CC4-5D6E-409C-BE32-E72D297353CC}">
                <c16:uniqueId val="{00000005-51CD-4970-9AB6-72CBBE3ECDB2}"/>
              </c:ext>
            </c:extLst>
          </c:dPt>
          <c:dPt>
            <c:idx val="3"/>
            <c:spPr>
              <a:solidFill>
                <a:srgbClr val="001E55"/>
              </a:solidFill>
              <a:ln>
                <a:noFill/>
              </a:ln>
            </c:spPr>
            <c:extLst xmlns:c16r2="http://schemas.microsoft.com/office/drawing/2015/06/chart">
              <c:ext xmlns:c16="http://schemas.microsoft.com/office/drawing/2014/chart" uri="{C3380CC4-5D6E-409C-BE32-E72D297353CC}">
                <c16:uniqueId val="{00000000-A543-42E1-AE2A-9B5E088D320E}"/>
              </c:ext>
            </c:extLst>
          </c:dPt>
          <c:dPt>
            <c:idx val="4"/>
            <c:spPr>
              <a:solidFill>
                <a:srgbClr val="5EC8DA"/>
              </a:solidFill>
              <a:ln>
                <a:noFill/>
              </a:ln>
            </c:spPr>
            <c:extLst xmlns:c16r2="http://schemas.microsoft.com/office/drawing/2015/06/chart">
              <c:ext xmlns:c16="http://schemas.microsoft.com/office/drawing/2014/chart" uri="{C3380CC4-5D6E-409C-BE32-E72D297353CC}">
                <c16:uniqueId val="{00000001-CB78-4964-88EC-F924CF519EC2}"/>
              </c:ext>
            </c:extLst>
          </c:dPt>
          <c:dLbls>
            <c:dLbl>
              <c:idx val="0"/>
              <c:layout>
                <c:manualLayout>
                  <c:x val="-1.2744472281297757E-3"/>
                  <c:y val="-9.523209966327689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1CD-4970-9AB6-72CBBE3ECDB2}"/>
                </c:ext>
              </c:extLst>
            </c:dLbl>
            <c:dLbl>
              <c:idx val="1"/>
              <c:layout>
                <c:manualLayout>
                  <c:x val="-1.2744472281297986E-3"/>
                  <c:y val="-0.1031880484748488"/>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1CD-4970-9AB6-72CBBE3ECDB2}"/>
                </c:ext>
              </c:extLst>
            </c:dLbl>
            <c:dLbl>
              <c:idx val="3"/>
              <c:layout>
                <c:manualLayout>
                  <c:x val="-9.3084579539907603E-17"/>
                  <c:y val="-0.13668590664523114"/>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543-42E1-AE2A-9B5E088D320E}"/>
                </c:ext>
              </c:extLst>
            </c:dLbl>
            <c:dLbl>
              <c:idx val="4"/>
              <c:layout>
                <c:manualLayout>
                  <c:x val="0"/>
                  <c:y val="-0.11623793896279995"/>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B78-4964-88EC-F924CF519EC2}"/>
                </c:ext>
              </c:extLst>
            </c:dLbl>
            <c:numFmt formatCode="#,##0.0" sourceLinked="0"/>
            <c:spPr>
              <a:solidFill>
                <a:schemeClr val="bg1"/>
              </a:solidFill>
            </c:spPr>
            <c:txPr>
              <a:bodyPr/>
              <a:lstStyle/>
              <a:p>
                <a:pPr>
                  <a:defRPr sz="1600">
                    <a:latin typeface="Arial" panose="020B0604020202020204" pitchFamily="34" charset="0"/>
                    <a:cs typeface="Arial" panose="020B0604020202020204" pitchFamily="34" charset="0"/>
                  </a:defRPr>
                </a:pPr>
                <a:endParaRPr lang="es-ES"/>
              </a:p>
            </c:txPr>
            <c:showVal val="1"/>
            <c:extLst xmlns:c16r2="http://schemas.microsoft.com/office/drawing/2015/06/chart">
              <c:ext xmlns:c15="http://schemas.microsoft.com/office/drawing/2012/chart" uri="{CE6537A1-D6FC-4f65-9D91-7224C49458BB}">
                <c15:showLeaderLines val="0"/>
              </c:ext>
            </c:extLst>
          </c:dLbls>
          <c:errBars>
            <c:errBarType val="both"/>
            <c:errValType val="cust"/>
            <c:plus>
              <c:numRef>
                <c:f>Sheet1!$B$12:$B$16</c:f>
                <c:numCache>
                  <c:formatCode>General</c:formatCode>
                  <c:ptCount val="5"/>
                  <c:pt idx="0">
                    <c:v>16.399999999999999</c:v>
                  </c:pt>
                  <c:pt idx="1">
                    <c:v>16.7</c:v>
                  </c:pt>
                  <c:pt idx="3">
                    <c:v>25.8</c:v>
                  </c:pt>
                  <c:pt idx="4">
                    <c:v>23.3</c:v>
                  </c:pt>
                </c:numCache>
              </c:numRef>
            </c:plus>
            <c:minus>
              <c:numRef>
                <c:f>Sheet1!$B$12:$B$16</c:f>
                <c:numCache>
                  <c:formatCode>General</c:formatCode>
                  <c:ptCount val="5"/>
                  <c:pt idx="0">
                    <c:v>16.399999999999999</c:v>
                  </c:pt>
                  <c:pt idx="1">
                    <c:v>16.7</c:v>
                  </c:pt>
                  <c:pt idx="3">
                    <c:v>25.8</c:v>
                  </c:pt>
                  <c:pt idx="4">
                    <c:v>23.3</c:v>
                  </c:pt>
                </c:numCache>
              </c:numRef>
            </c:minus>
            <c:spPr>
              <a:ln>
                <a:solidFill>
                  <a:schemeClr val="tx1"/>
                </a:solidFill>
              </a:ln>
            </c:spPr>
          </c:errBars>
          <c:cat>
            <c:strRef>
              <c:f>Sheet1!$A$2:$A$6</c:f>
              <c:strCache>
                <c:ptCount val="5"/>
                <c:pt idx="0">
                  <c:v>Nintedanib yes</c:v>
                </c:pt>
                <c:pt idx="1">
                  <c:v>Placebo yes</c:v>
                </c:pt>
                <c:pt idx="3">
                  <c:v>Nintedanib no</c:v>
                </c:pt>
                <c:pt idx="4">
                  <c:v>Placebo no </c:v>
                </c:pt>
              </c:strCache>
            </c:strRef>
          </c:cat>
          <c:val>
            <c:numRef>
              <c:f>Sheet1!$B$2:$B$6</c:f>
              <c:numCache>
                <c:formatCode>0.0</c:formatCode>
                <c:ptCount val="5"/>
                <c:pt idx="0">
                  <c:v>-64.3</c:v>
                </c:pt>
                <c:pt idx="1">
                  <c:v>-103.9</c:v>
                </c:pt>
                <c:pt idx="3">
                  <c:v>-23.1</c:v>
                </c:pt>
                <c:pt idx="4">
                  <c:v>-72.5</c:v>
                </c:pt>
              </c:numCache>
            </c:numRef>
          </c:val>
          <c:extLst xmlns:c16r2="http://schemas.microsoft.com/office/drawing/2015/06/chart">
            <c:ext xmlns:c16="http://schemas.microsoft.com/office/drawing/2014/chart" uri="{C3380CC4-5D6E-409C-BE32-E72D297353CC}">
              <c16:uniqueId val="{00000006-51CD-4970-9AB6-72CBBE3ECDB2}"/>
            </c:ext>
          </c:extLst>
        </c:ser>
        <c:dLbls/>
        <c:gapWidth val="44"/>
        <c:axId val="111175168"/>
        <c:axId val="111176704"/>
      </c:barChart>
      <c:catAx>
        <c:axId val="111175168"/>
        <c:scaling>
          <c:orientation val="minMax"/>
        </c:scaling>
        <c:axPos val="b"/>
        <c:numFmt formatCode="General" sourceLinked="0"/>
        <c:majorTickMark val="none"/>
        <c:tickLblPos val="none"/>
        <c:spPr>
          <a:ln>
            <a:solidFill>
              <a:schemeClr val="tx1"/>
            </a:solidFill>
          </a:ln>
        </c:spPr>
        <c:txPr>
          <a:bodyPr/>
          <a:lstStyle/>
          <a:p>
            <a:pPr>
              <a:defRPr sz="1600"/>
            </a:pPr>
            <a:endParaRPr lang="es-ES"/>
          </a:p>
        </c:txPr>
        <c:crossAx val="111176704"/>
        <c:crosses val="autoZero"/>
        <c:auto val="1"/>
        <c:lblAlgn val="ctr"/>
        <c:lblOffset val="100"/>
      </c:catAx>
      <c:valAx>
        <c:axId val="111176704"/>
        <c:scaling>
          <c:orientation val="minMax"/>
          <c:min val="-160"/>
        </c:scaling>
        <c:axPos val="l"/>
        <c:numFmt formatCode="0" sourceLinked="0"/>
        <c:tickLblPos val="nextTo"/>
        <c:spPr>
          <a:ln>
            <a:solidFill>
              <a:schemeClr val="tx1"/>
            </a:solidFill>
          </a:ln>
        </c:spPr>
        <c:txPr>
          <a:bodyPr/>
          <a:lstStyle/>
          <a:p>
            <a:pPr>
              <a:defRPr sz="1600" b="0">
                <a:solidFill>
                  <a:schemeClr val="tx1"/>
                </a:solidFill>
                <a:latin typeface="Arial" panose="020B0604020202020204" pitchFamily="34" charset="0"/>
                <a:cs typeface="Arial" panose="020B0604020202020204" pitchFamily="34" charset="0"/>
              </a:defRPr>
            </a:pPr>
            <a:endParaRPr lang="es-ES"/>
          </a:p>
        </c:txPr>
        <c:crossAx val="111175168"/>
        <c:crosses val="autoZero"/>
        <c:crossBetween val="between"/>
      </c:valAx>
      <c:spPr>
        <a:noFill/>
        <a:ln w="25401">
          <a:noFill/>
        </a:ln>
      </c:spPr>
    </c:plotArea>
    <c:plotVisOnly val="1"/>
    <c:dispBlanksAs val="gap"/>
  </c:chart>
  <c:txPr>
    <a:bodyPr/>
    <a:lstStyle/>
    <a:p>
      <a:pPr>
        <a:defRPr sz="1800"/>
      </a:pPr>
      <a:endParaRPr lang="es-E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BDB7646E-8811-423A-9C42-2CBFADA00A96}" type="datetimeFigureOut">
              <a:rPr lang="es-ES" smtClean="0"/>
              <a:pPr/>
              <a:t>23/02/2020</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04360E59-1627-4404-ACC5-51C744AB0F27}" type="slidenum">
              <a:rPr lang="es-ES" smtClean="0"/>
              <a:pPr/>
              <a:t>‹Nº›</a:t>
            </a:fld>
            <a:endParaRPr lang="es-ES"/>
          </a:p>
        </p:txBody>
      </p:sp>
    </p:spTree>
    <p:extLst>
      <p:ext uri="{BB962C8B-B14F-4D97-AF65-F5344CB8AC3E}">
        <p14:creationId xmlns:p14="http://schemas.microsoft.com/office/powerpoint/2010/main" xmlns=""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solidFill>
                  <a:schemeClr val="tx1"/>
                </a:solidFill>
              </a:defRPr>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solidFill>
                  <a:schemeClr val="tx1"/>
                </a:solidFill>
              </a:defRPr>
            </a:lvl1pPr>
          </a:lstStyle>
          <a:p>
            <a:fld id="{D677E230-58DD-43ED-96A1-552DDAB53532}" type="datetimeFigureOut">
              <a:rPr lang="es-ES_tradnl"/>
              <a:pPr/>
              <a:t>23/02/2020</a:t>
            </a:fld>
            <a:endParaRPr lang="es-ES"/>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solidFill>
                  <a:schemeClr val="tx1"/>
                </a:solidFill>
              </a:defRPr>
            </a:lvl1pPr>
          </a:lstStyle>
          <a:p>
            <a:endParaRPr lang="es-ES"/>
          </a:p>
        </p:txBody>
      </p:sp>
    </p:spTree>
    <p:extLst>
      <p:ext uri="{BB962C8B-B14F-4D97-AF65-F5344CB8AC3E}">
        <p14:creationId xmlns:p14="http://schemas.microsoft.com/office/powerpoint/2010/main" xmlns=""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2"/>
        </a:solidFill>
        <a:latin typeface="+mn-lt"/>
        <a:ea typeface="+mn-ea"/>
        <a:cs typeface="+mn-cs"/>
      </a:defRPr>
    </a:lvl1pPr>
    <a:lvl2pPr marL="457200" algn="l" defTabSz="914400" rtl="0" eaLnBrk="1" latinLnBrk="0" hangingPunct="1">
      <a:defRPr lang="es-ES" sz="1200" kern="1200">
        <a:solidFill>
          <a:schemeClr val="tx2"/>
        </a:solidFill>
        <a:latin typeface="+mn-lt"/>
        <a:ea typeface="+mn-ea"/>
        <a:cs typeface="+mn-cs"/>
      </a:defRPr>
    </a:lvl2pPr>
    <a:lvl3pPr marL="914400" algn="l" defTabSz="914400" rtl="0" eaLnBrk="1" latinLnBrk="0" hangingPunct="1">
      <a:defRPr lang="es-ES" sz="1200" kern="1200">
        <a:solidFill>
          <a:schemeClr val="tx2"/>
        </a:solidFill>
        <a:latin typeface="+mn-lt"/>
        <a:ea typeface="+mn-ea"/>
        <a:cs typeface="+mn-cs"/>
      </a:defRPr>
    </a:lvl3pPr>
    <a:lvl4pPr marL="1371600" algn="l" defTabSz="914400" rtl="0" eaLnBrk="1" latinLnBrk="0" hangingPunct="1">
      <a:defRPr lang="es-ES" sz="1200" kern="1200">
        <a:solidFill>
          <a:schemeClr val="tx2"/>
        </a:solidFill>
        <a:latin typeface="+mn-lt"/>
        <a:ea typeface="+mn-ea"/>
        <a:cs typeface="+mn-cs"/>
      </a:defRPr>
    </a:lvl4pPr>
    <a:lvl5pPr marL="1828800" algn="l" defTabSz="914400" rtl="0" eaLnBrk="1" latinLnBrk="0" hangingPunct="1">
      <a:defRPr lang="es-ES" sz="1200" kern="1200">
        <a:solidFill>
          <a:schemeClr val="tx2"/>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esta revisión sistemática</a:t>
            </a:r>
            <a:r>
              <a:rPr lang="es-ES" baseline="0" dirty="0" smtClean="0"/>
              <a:t> se identificaron varios factores predictores de progresión en más de 1 estudio: sexo masculino, panal de abeja en la TACAR y la extensión del daño en TACAR</a:t>
            </a:r>
          </a:p>
          <a:p>
            <a:r>
              <a:rPr lang="es-ES" baseline="0" dirty="0" smtClean="0"/>
              <a:t>Y como factores predictores de mortalidad:</a:t>
            </a:r>
          </a:p>
          <a:p>
            <a:r>
              <a:rPr lang="es-ES" baseline="0" dirty="0" smtClean="0"/>
              <a:t>la edad, el sexo masculino, tener panal de abeja en la TACAR y una afectación muy extensa, tener niveles elevados de IL-6</a:t>
            </a:r>
            <a:endParaRPr lang="es-ES" dirty="0"/>
          </a:p>
        </p:txBody>
      </p:sp>
    </p:spTree>
    <p:extLst>
      <p:ext uri="{BB962C8B-B14F-4D97-AF65-F5344CB8AC3E}">
        <p14:creationId xmlns:p14="http://schemas.microsoft.com/office/powerpoint/2010/main" xmlns="" val="136899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personas con</a:t>
            </a:r>
            <a:r>
              <a:rPr lang="es-ES" baseline="0" dirty="0" smtClean="0"/>
              <a:t> una carga genética propicia, la interacción con determinados factores ambientales produce un daño endotelial y epitelial, una activación del sistema inmune innato y adquirido que provoca un reclutamiento y activación de fibroblastos, con diferenciación de fibroblastos a </a:t>
            </a:r>
            <a:r>
              <a:rPr lang="es-ES" baseline="0" dirty="0" err="1" smtClean="0"/>
              <a:t>mofibroblastos</a:t>
            </a:r>
            <a:r>
              <a:rPr lang="es-ES" baseline="0" dirty="0" smtClean="0"/>
              <a:t>, producción de matriz extracelular y la consecuente fibrosis.</a:t>
            </a:r>
          </a:p>
          <a:p>
            <a:r>
              <a:rPr lang="es-ES" baseline="0" dirty="0" smtClean="0"/>
              <a:t>Se han diferenciado una serie de mediadores que </a:t>
            </a:r>
            <a:r>
              <a:rPr lang="es-ES" baseline="0" dirty="0" err="1" smtClean="0"/>
              <a:t>actuan</a:t>
            </a:r>
            <a:r>
              <a:rPr lang="es-ES" baseline="0" dirty="0" smtClean="0"/>
              <a:t> en uno o más de estos pasos</a:t>
            </a:r>
            <a:endParaRPr lang="es-ES" dirty="0"/>
          </a:p>
        </p:txBody>
      </p:sp>
    </p:spTree>
    <p:extLst>
      <p:ext uri="{BB962C8B-B14F-4D97-AF65-F5344CB8AC3E}">
        <p14:creationId xmlns:p14="http://schemas.microsoft.com/office/powerpoint/2010/main" xmlns="" val="275552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2588" y="685800"/>
            <a:ext cx="6092825" cy="3429000"/>
          </a:xfrm>
        </p:spPr>
      </p:sp>
      <p:sp>
        <p:nvSpPr>
          <p:cNvPr id="3" name="2 Marcador de notas"/>
          <p:cNvSpPr>
            <a:spLocks noGrp="1"/>
          </p:cNvSpPr>
          <p:nvPr>
            <p:ph type="body" idx="1"/>
          </p:nvPr>
        </p:nvSpPr>
        <p:spPr/>
        <p:txBody>
          <a:bodyPr>
            <a:normAutofit/>
          </a:bodyPr>
          <a:lstStyle/>
          <a:p>
            <a:r>
              <a:rPr lang="es-ES" dirty="0" smtClean="0"/>
              <a:t>De forma esquemática tendríamos unos desencadenantes, una inflamación inmunomediada y una fibrosis y la</a:t>
            </a:r>
            <a:r>
              <a:rPr lang="es-ES" baseline="0" dirty="0" smtClean="0"/>
              <a:t> diana ha sido la inflamación. Y lo hemos hecho con micofenolato, ciclofosfamida, azatioprina y rituximab más recientemente</a:t>
            </a:r>
            <a:endParaRPr lang="es-ES" dirty="0"/>
          </a:p>
        </p:txBody>
      </p:sp>
      <p:sp>
        <p:nvSpPr>
          <p:cNvPr id="4" name="3 Marcador de encabezado"/>
          <p:cNvSpPr>
            <a:spLocks noGrp="1"/>
          </p:cNvSpPr>
          <p:nvPr>
            <p:ph type="hdr" sz="quarter" idx="10"/>
          </p:nvPr>
        </p:nvSpPr>
        <p:spPr/>
        <p:txBody>
          <a:bodyPr/>
          <a:lstStyle/>
          <a:p>
            <a:r>
              <a:rPr lang="en-US" smtClean="0"/>
              <a:t>*</a:t>
            </a:r>
            <a:endParaRPr lang="en-US" sz="1200"/>
          </a:p>
        </p:txBody>
      </p:sp>
      <p:sp>
        <p:nvSpPr>
          <p:cNvPr id="5" name="4 Marcador de fecha"/>
          <p:cNvSpPr>
            <a:spLocks noGrp="1"/>
          </p:cNvSpPr>
          <p:nvPr>
            <p:ph type="dt" idx="11"/>
          </p:nvPr>
        </p:nvSpPr>
        <p:spPr/>
        <p:txBody>
          <a:bodyPr/>
          <a:lstStyle/>
          <a:p>
            <a:r>
              <a:rPr lang="en-US" smtClean="0"/>
              <a:t>16/07/96</a:t>
            </a:r>
            <a:endParaRPr lang="en-US" sz="1200"/>
          </a:p>
        </p:txBody>
      </p:sp>
      <p:sp>
        <p:nvSpPr>
          <p:cNvPr id="6" name="5 Marcador de pie de página"/>
          <p:cNvSpPr>
            <a:spLocks noGrp="1"/>
          </p:cNvSpPr>
          <p:nvPr>
            <p:ph type="ftr" sz="quarter" idx="12"/>
          </p:nvPr>
        </p:nvSpPr>
        <p:spPr/>
        <p:txBody>
          <a:bodyPr/>
          <a:lstStyle/>
          <a:p>
            <a:r>
              <a:rPr lang="en-US" smtClean="0"/>
              <a:t>*</a:t>
            </a:r>
            <a:endParaRPr lang="en-US" sz="1200"/>
          </a:p>
        </p:txBody>
      </p:sp>
      <p:sp>
        <p:nvSpPr>
          <p:cNvPr id="7" name="6 Marcador de número de diapositiva"/>
          <p:cNvSpPr>
            <a:spLocks noGrp="1"/>
          </p:cNvSpPr>
          <p:nvPr>
            <p:ph type="sldNum" sz="quarter" idx="13"/>
          </p:nvPr>
        </p:nvSpPr>
        <p:spPr>
          <a:xfrm>
            <a:off x="3884613" y="8685213"/>
            <a:ext cx="2971800" cy="457200"/>
          </a:xfrm>
          <a:prstGeom prst="rect">
            <a:avLst/>
          </a:prstGeom>
        </p:spPr>
        <p:txBody>
          <a:bodyPr/>
          <a:lstStyle/>
          <a:p>
            <a:r>
              <a:rPr lang="en-US" smtClean="0"/>
              <a:t>##</a:t>
            </a:r>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2588" y="685800"/>
            <a:ext cx="6092825" cy="3429000"/>
          </a:xfrm>
        </p:spPr>
      </p:sp>
      <p:sp>
        <p:nvSpPr>
          <p:cNvPr id="3" name="2 Marcador de notas"/>
          <p:cNvSpPr>
            <a:spLocks noGrp="1"/>
          </p:cNvSpPr>
          <p:nvPr>
            <p:ph type="body" idx="1"/>
          </p:nvPr>
        </p:nvSpPr>
        <p:spPr/>
        <p:txBody>
          <a:bodyPr>
            <a:normAutofit/>
          </a:bodyPr>
          <a:lstStyle/>
          <a:p>
            <a:r>
              <a:rPr lang="es-ES" dirty="0" smtClean="0"/>
              <a:t>Intentar</a:t>
            </a:r>
            <a:r>
              <a:rPr lang="es-ES" baseline="0" dirty="0" smtClean="0"/>
              <a:t> frenar la fibrosis ha sido un «sueño» perseguido durante muchos años, que últimamente se ha posicionado como una alternativa real, sobre todo al conocerse mejor los mediadores implicados con la aparición de dos fármacos: </a:t>
            </a:r>
            <a:r>
              <a:rPr lang="es-ES" baseline="0" dirty="0" err="1" smtClean="0"/>
              <a:t>Pirfenidona</a:t>
            </a:r>
            <a:r>
              <a:rPr lang="es-ES" baseline="0" dirty="0" smtClean="0"/>
              <a:t> y </a:t>
            </a:r>
            <a:r>
              <a:rPr lang="es-ES" baseline="0" dirty="0" err="1" smtClean="0"/>
              <a:t>Nintedanib</a:t>
            </a:r>
            <a:endParaRPr lang="es-ES" dirty="0"/>
          </a:p>
        </p:txBody>
      </p:sp>
      <p:sp>
        <p:nvSpPr>
          <p:cNvPr id="4" name="3 Marcador de encabezado"/>
          <p:cNvSpPr>
            <a:spLocks noGrp="1"/>
          </p:cNvSpPr>
          <p:nvPr>
            <p:ph type="hdr" sz="quarter" idx="10"/>
          </p:nvPr>
        </p:nvSpPr>
        <p:spPr/>
        <p:txBody>
          <a:bodyPr/>
          <a:lstStyle/>
          <a:p>
            <a:r>
              <a:rPr lang="en-US" smtClean="0"/>
              <a:t>*</a:t>
            </a:r>
            <a:endParaRPr lang="en-US" sz="1200"/>
          </a:p>
        </p:txBody>
      </p:sp>
      <p:sp>
        <p:nvSpPr>
          <p:cNvPr id="5" name="4 Marcador de fecha"/>
          <p:cNvSpPr>
            <a:spLocks noGrp="1"/>
          </p:cNvSpPr>
          <p:nvPr>
            <p:ph type="dt" idx="11"/>
          </p:nvPr>
        </p:nvSpPr>
        <p:spPr/>
        <p:txBody>
          <a:bodyPr/>
          <a:lstStyle/>
          <a:p>
            <a:r>
              <a:rPr lang="en-US" smtClean="0"/>
              <a:t>16/07/96</a:t>
            </a:r>
            <a:endParaRPr lang="en-US" sz="1200"/>
          </a:p>
        </p:txBody>
      </p:sp>
      <p:sp>
        <p:nvSpPr>
          <p:cNvPr id="6" name="5 Marcador de pie de página"/>
          <p:cNvSpPr>
            <a:spLocks noGrp="1"/>
          </p:cNvSpPr>
          <p:nvPr>
            <p:ph type="ftr" sz="quarter" idx="12"/>
          </p:nvPr>
        </p:nvSpPr>
        <p:spPr/>
        <p:txBody>
          <a:bodyPr/>
          <a:lstStyle/>
          <a:p>
            <a:r>
              <a:rPr lang="en-US" smtClean="0"/>
              <a:t>*</a:t>
            </a:r>
            <a:endParaRPr lang="en-US" sz="1200"/>
          </a:p>
        </p:txBody>
      </p:sp>
      <p:sp>
        <p:nvSpPr>
          <p:cNvPr id="7" name="6 Marcador de número de diapositiva"/>
          <p:cNvSpPr>
            <a:spLocks noGrp="1"/>
          </p:cNvSpPr>
          <p:nvPr>
            <p:ph type="sldNum" sz="quarter" idx="13"/>
          </p:nvPr>
        </p:nvSpPr>
        <p:spPr>
          <a:xfrm>
            <a:off x="3884613" y="8685213"/>
            <a:ext cx="2971800" cy="457200"/>
          </a:xfrm>
          <a:prstGeom prst="rect">
            <a:avLst/>
          </a:prstGeom>
        </p:spPr>
        <p:txBody>
          <a:bodyPr/>
          <a:lstStyle/>
          <a:p>
            <a:r>
              <a:rPr lang="en-US" smtClean="0"/>
              <a:t>##</a:t>
            </a:r>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Pirfenidona</a:t>
            </a:r>
            <a:r>
              <a:rPr lang="es-ES" dirty="0" smtClean="0"/>
              <a:t> está aprobada para el tratamiento de la fibrosis pulmonar idiopática.</a:t>
            </a:r>
          </a:p>
          <a:p>
            <a:r>
              <a:rPr lang="es-ES" dirty="0" smtClean="0"/>
              <a:t>En el caso de la esclerodermia</a:t>
            </a:r>
            <a:r>
              <a:rPr lang="es-ES" baseline="0" dirty="0" smtClean="0"/>
              <a:t> tenemos algunos datos de casos o series de casos. Hay un EC en marcha que seguramente nos dará resultados el próximo año</a:t>
            </a:r>
            <a:endParaRPr lang="es-ES" dirty="0"/>
          </a:p>
        </p:txBody>
      </p:sp>
    </p:spTree>
    <p:extLst>
      <p:ext uri="{BB962C8B-B14F-4D97-AF65-F5344CB8AC3E}">
        <p14:creationId xmlns:p14="http://schemas.microsoft.com/office/powerpoint/2010/main" xmlns="" val="356431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Me voy a centrar, por tanto en </a:t>
            </a:r>
            <a:r>
              <a:rPr lang="es-ES" dirty="0" err="1" smtClean="0"/>
              <a:t>Nintedanib</a:t>
            </a:r>
            <a:r>
              <a:rPr lang="es-ES" dirty="0" smtClean="0"/>
              <a:t>, un inhibidor de </a:t>
            </a:r>
            <a:r>
              <a:rPr lang="es-ES" dirty="0" err="1" smtClean="0"/>
              <a:t>tirosin-kinasas</a:t>
            </a:r>
            <a:r>
              <a:rPr lang="es-ES" baseline="0" dirty="0" smtClean="0"/>
              <a:t> que actúa sobre los receptores de diferentes factores de crecimiento implicados en el desarrollo de la fibrosis pulmonar</a:t>
            </a:r>
            <a:endParaRPr lang="es-ES" dirty="0"/>
          </a:p>
        </p:txBody>
      </p:sp>
    </p:spTree>
    <p:extLst>
      <p:ext uri="{BB962C8B-B14F-4D97-AF65-F5344CB8AC3E}">
        <p14:creationId xmlns:p14="http://schemas.microsoft.com/office/powerpoint/2010/main" xmlns="" val="2573356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estudio </a:t>
            </a:r>
            <a:r>
              <a:rPr lang="es-ES" dirty="0" err="1" smtClean="0"/>
              <a:t>Tomorrow</a:t>
            </a:r>
            <a:r>
              <a:rPr lang="es-ES" dirty="0" smtClean="0"/>
              <a:t> demostró que</a:t>
            </a:r>
            <a:r>
              <a:rPr lang="es-ES" baseline="0" dirty="0" smtClean="0"/>
              <a:t> frenaba la pérdida de función pulmonar en la FPI a dosis de 150 mg/12, siendo «bien» tolerado en general</a:t>
            </a:r>
            <a:endParaRPr lang="es-ES" dirty="0"/>
          </a:p>
        </p:txBody>
      </p:sp>
    </p:spTree>
    <p:extLst>
      <p:ext uri="{BB962C8B-B14F-4D97-AF65-F5344CB8AC3E}">
        <p14:creationId xmlns:p14="http://schemas.microsoft.com/office/powerpoint/2010/main" xmlns="" val="261704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los</a:t>
            </a:r>
            <a:r>
              <a:rPr lang="es-ES" baseline="0" dirty="0" smtClean="0"/>
              <a:t> estudios </a:t>
            </a:r>
            <a:r>
              <a:rPr lang="es-ES" baseline="0" dirty="0" err="1" smtClean="0"/>
              <a:t>Impulsis</a:t>
            </a:r>
            <a:r>
              <a:rPr lang="es-ES" baseline="0" dirty="0" smtClean="0"/>
              <a:t> 1 y 2 se corrobora este hallazgo y el fármaco se aprueba para el tratamiento de la fibrosis pulmonar idiopática</a:t>
            </a:r>
            <a:endParaRPr lang="es-ES" dirty="0"/>
          </a:p>
        </p:txBody>
      </p:sp>
    </p:spTree>
    <p:extLst>
      <p:ext uri="{BB962C8B-B14F-4D97-AF65-F5344CB8AC3E}">
        <p14:creationId xmlns:p14="http://schemas.microsoft.com/office/powerpoint/2010/main" xmlns="" val="283961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paso siguiente fue probar en la esclerodermia y en 2019 se publica el estudio SENSCIS</a:t>
            </a:r>
          </a:p>
          <a:p>
            <a:r>
              <a:rPr lang="es-ES" dirty="0" smtClean="0"/>
              <a:t>Se incluyen 576 pacientes</a:t>
            </a:r>
            <a:r>
              <a:rPr lang="es-ES" baseline="0" dirty="0" smtClean="0"/>
              <a:t> con intersticio que afectara al menos el 10% en TACAR, con CVF de al menos el 40% y DLCO entre 30 y 90% </a:t>
            </a:r>
          </a:p>
          <a:p>
            <a:r>
              <a:rPr lang="es-ES" baseline="0" dirty="0" smtClean="0"/>
              <a:t>Se podía tomar prednisona (hasta 10 mg/d) y micofenolato en dosis estable</a:t>
            </a:r>
            <a:endParaRPr lang="es-ES" dirty="0" smtClean="0"/>
          </a:p>
          <a:p>
            <a:endParaRPr lang="es-ES" dirty="0"/>
          </a:p>
        </p:txBody>
      </p:sp>
    </p:spTree>
    <p:extLst>
      <p:ext uri="{BB962C8B-B14F-4D97-AF65-F5344CB8AC3E}">
        <p14:creationId xmlns:p14="http://schemas.microsoft.com/office/powerpoint/2010/main" xmlns="" val="2122708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e-DE" dirty="0"/>
              <a:t>The SENSCIS trial was conducted at 177 sites in 32 countries.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7975ED-84AE-4423-A33C-6C8520DEEEEE}"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1993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2588" y="685800"/>
            <a:ext cx="6092825" cy="3429000"/>
          </a:xfrm>
        </p:spPr>
      </p:sp>
      <p:sp>
        <p:nvSpPr>
          <p:cNvPr id="3" name="2 Marcador de notas"/>
          <p:cNvSpPr>
            <a:spLocks noGrp="1"/>
          </p:cNvSpPr>
          <p:nvPr>
            <p:ph type="body" idx="1"/>
          </p:nvPr>
        </p:nvSpPr>
        <p:spPr/>
        <p:txBody>
          <a:bodyPr>
            <a:normAutofit/>
          </a:bodyPr>
          <a:lstStyle/>
          <a:p>
            <a:r>
              <a:rPr lang="es-ES" dirty="0" smtClean="0"/>
              <a:t>La enfermedad</a:t>
            </a:r>
            <a:r>
              <a:rPr lang="es-ES" baseline="0" dirty="0" smtClean="0"/>
              <a:t> pulmonar intersticial es una complicación prevalente en los pacientes de esclerodermia.</a:t>
            </a:r>
          </a:p>
          <a:p>
            <a:r>
              <a:rPr lang="es-ES" baseline="0" dirty="0" smtClean="0"/>
              <a:t>En esta revisión literal de Denton se recoge que podría afectar hasta al 80% de los pacientes. Aunque no en todos va a tener la misma gravedad </a:t>
            </a:r>
            <a:endParaRPr lang="es-ES" dirty="0"/>
          </a:p>
        </p:txBody>
      </p:sp>
      <p:sp>
        <p:nvSpPr>
          <p:cNvPr id="4" name="3 Marcador de encabezado"/>
          <p:cNvSpPr>
            <a:spLocks noGrp="1"/>
          </p:cNvSpPr>
          <p:nvPr>
            <p:ph type="hdr" sz="quarter" idx="10"/>
          </p:nvPr>
        </p:nvSpPr>
        <p:spPr/>
        <p:txBody>
          <a:bodyPr/>
          <a:lstStyle/>
          <a:p>
            <a:r>
              <a:rPr lang="en-US" smtClean="0"/>
              <a:t>*</a:t>
            </a:r>
            <a:endParaRPr lang="en-US" sz="1200"/>
          </a:p>
        </p:txBody>
      </p:sp>
      <p:sp>
        <p:nvSpPr>
          <p:cNvPr id="5" name="4 Marcador de fecha"/>
          <p:cNvSpPr>
            <a:spLocks noGrp="1"/>
          </p:cNvSpPr>
          <p:nvPr>
            <p:ph type="dt" idx="11"/>
          </p:nvPr>
        </p:nvSpPr>
        <p:spPr/>
        <p:txBody>
          <a:bodyPr/>
          <a:lstStyle/>
          <a:p>
            <a:r>
              <a:rPr lang="en-US" smtClean="0"/>
              <a:t>16/07/96</a:t>
            </a:r>
            <a:endParaRPr lang="en-US" sz="1200"/>
          </a:p>
        </p:txBody>
      </p:sp>
      <p:sp>
        <p:nvSpPr>
          <p:cNvPr id="6" name="5 Marcador de pie de página"/>
          <p:cNvSpPr>
            <a:spLocks noGrp="1"/>
          </p:cNvSpPr>
          <p:nvPr>
            <p:ph type="ftr" sz="quarter" idx="12"/>
          </p:nvPr>
        </p:nvSpPr>
        <p:spPr/>
        <p:txBody>
          <a:bodyPr/>
          <a:lstStyle/>
          <a:p>
            <a:r>
              <a:rPr lang="en-US" smtClean="0"/>
              <a:t>*</a:t>
            </a:r>
            <a:endParaRPr lang="en-US" sz="1200"/>
          </a:p>
        </p:txBody>
      </p:sp>
      <p:sp>
        <p:nvSpPr>
          <p:cNvPr id="7" name="6 Marcador de número de diapositiva"/>
          <p:cNvSpPr>
            <a:spLocks noGrp="1"/>
          </p:cNvSpPr>
          <p:nvPr>
            <p:ph type="sldNum" sz="quarter" idx="13"/>
          </p:nvPr>
        </p:nvSpPr>
        <p:spPr>
          <a:xfrm>
            <a:off x="3884613" y="8685213"/>
            <a:ext cx="2971800" cy="457200"/>
          </a:xfrm>
          <a:prstGeom prst="rect">
            <a:avLst/>
          </a:prstGeom>
        </p:spPr>
        <p:txBody>
          <a:bodyPr/>
          <a:lstStyle/>
          <a:p>
            <a:r>
              <a:rPr lang="en-US" smtClean="0"/>
              <a:t>##</a:t>
            </a:r>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xmlns="" val="44303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444693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GB" sz="1200" kern="1200" dirty="0">
                <a:solidFill>
                  <a:schemeClr val="tx1"/>
                </a:solidFill>
                <a:effectLst/>
                <a:latin typeface="BISansOpti"/>
                <a:ea typeface="+mn-ea"/>
                <a:cs typeface="+mn-cs"/>
              </a:rPr>
              <a:t>The adjusted annual rate of decline in FVC over 52 weeks was significantly lower in the nintedanib group than in the placebo group (-52.4 vs -93.3 mL/year). The relative reduction in the annual rate of FVC decline between nintedanib and placebo was 44%. </a:t>
            </a:r>
          </a:p>
          <a:p>
            <a:pPr lvl="0"/>
            <a:endParaRPr lang="en-GB" sz="1200" kern="1200" dirty="0">
              <a:solidFill>
                <a:schemeClr val="tx1"/>
              </a:solidFill>
              <a:effectLst/>
              <a:latin typeface="BISansOpti"/>
              <a:ea typeface="+mn-ea"/>
              <a:cs typeface="+mn-cs"/>
            </a:endParaRPr>
          </a:p>
          <a:p>
            <a:pPr lvl="0"/>
            <a:r>
              <a:rPr lang="en-GB" sz="1200" kern="1200" dirty="0">
                <a:solidFill>
                  <a:schemeClr val="tx1"/>
                </a:solidFill>
                <a:effectLst/>
                <a:latin typeface="BISansOpti"/>
                <a:ea typeface="+mn-ea"/>
                <a:cs typeface="+mn-cs"/>
              </a:rPr>
              <a:t>Source: </a:t>
            </a:r>
            <a:r>
              <a:rPr lang="en-GB" sz="1200" b="0" i="0" u="none" strike="noStrike" kern="1200" baseline="0" dirty="0">
                <a:solidFill>
                  <a:schemeClr val="tx1"/>
                </a:solidFill>
                <a:latin typeface="BISansOpti"/>
                <a:ea typeface="+mn-ea"/>
                <a:cs typeface="+mn-cs"/>
              </a:rPr>
              <a:t>Distler O, et al. N </a:t>
            </a:r>
            <a:r>
              <a:rPr lang="en-GB" sz="1200" b="0" i="0" u="none" strike="noStrike" kern="1200" baseline="0" dirty="0" err="1">
                <a:solidFill>
                  <a:schemeClr val="tx1"/>
                </a:solidFill>
                <a:latin typeface="BISansOpti"/>
                <a:ea typeface="+mn-ea"/>
                <a:cs typeface="+mn-cs"/>
              </a:rPr>
              <a:t>Engl</a:t>
            </a:r>
            <a:r>
              <a:rPr lang="en-GB" sz="1200" b="0" i="0" u="none" strike="noStrike" kern="1200" baseline="0" dirty="0">
                <a:solidFill>
                  <a:schemeClr val="tx1"/>
                </a:solidFill>
                <a:latin typeface="BISansOpti"/>
                <a:ea typeface="+mn-ea"/>
                <a:cs typeface="+mn-cs"/>
              </a:rPr>
              <a:t> J Med (in press) </a:t>
            </a:r>
            <a:endParaRPr lang="en-GB" sz="1200" kern="1200" dirty="0">
              <a:solidFill>
                <a:schemeClr val="tx1"/>
              </a:solidFill>
              <a:effectLst/>
              <a:latin typeface="BISansOpti"/>
              <a:ea typeface="+mn-ea"/>
              <a:cs typeface="+mn-cs"/>
            </a:endParaRPr>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xmlns="" val="4292662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3483" indent="-343483"/>
            <a:r>
              <a:rPr lang="en-US" sz="1200" kern="1200" dirty="0">
                <a:solidFill>
                  <a:schemeClr val="tx1"/>
                </a:solidFill>
                <a:effectLst/>
                <a:latin typeface="BISansOpti"/>
                <a:ea typeface="+mn-ea"/>
                <a:cs typeface="+mn-cs"/>
              </a:rPr>
              <a:t>The curves of change from baseline in FVC separated by week 12 and continued to diverge.</a:t>
            </a:r>
          </a:p>
          <a:p>
            <a:pPr marL="343483" indent="-343483"/>
            <a:endParaRPr lang="en-US" sz="1200" kern="1200" dirty="0">
              <a:solidFill>
                <a:schemeClr val="tx1"/>
              </a:solidFill>
              <a:effectLst/>
              <a:latin typeface="BISansOpti"/>
              <a:ea typeface="+mn-ea"/>
              <a:cs typeface="+mn-cs"/>
            </a:endParaRPr>
          </a:p>
          <a:p>
            <a:pPr marL="343483" indent="-343483"/>
            <a:r>
              <a:rPr lang="en-GB" sz="1200" b="0" i="0" u="none" strike="noStrike" kern="1200" baseline="0" dirty="0">
                <a:solidFill>
                  <a:schemeClr val="tx1"/>
                </a:solidFill>
                <a:latin typeface="BISansOpti"/>
                <a:ea typeface="+mn-ea"/>
                <a:cs typeface="+mn-cs"/>
              </a:rPr>
              <a:t>Source: Distler O, et al. N </a:t>
            </a:r>
            <a:r>
              <a:rPr lang="en-GB" sz="1200" b="0" i="0" u="none" strike="noStrike" kern="1200" baseline="0" dirty="0" err="1">
                <a:solidFill>
                  <a:schemeClr val="tx1"/>
                </a:solidFill>
                <a:latin typeface="BISansOpti"/>
                <a:ea typeface="+mn-ea"/>
                <a:cs typeface="+mn-cs"/>
              </a:rPr>
              <a:t>Engl</a:t>
            </a:r>
            <a:r>
              <a:rPr lang="en-GB" sz="1200" b="0" i="0" u="none" strike="noStrike" kern="1200" baseline="0" dirty="0">
                <a:solidFill>
                  <a:schemeClr val="tx1"/>
                </a:solidFill>
                <a:latin typeface="BISansOpti"/>
                <a:ea typeface="+mn-ea"/>
                <a:cs typeface="+mn-cs"/>
              </a:rPr>
              <a:t> J Med (in press) </a:t>
            </a:r>
            <a:endParaRPr lang="de-DE" dirty="0"/>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xmlns="" val="291286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BISansOpti"/>
                <a:ea typeface="+mn-ea"/>
                <a:cs typeface="+mn-cs"/>
              </a:rPr>
              <a:t>There was no significant difference between nintedanib and placebo in change from baseline in </a:t>
            </a:r>
            <a:r>
              <a:rPr lang="en-GB" sz="1200" kern="1200" dirty="0" err="1">
                <a:solidFill>
                  <a:schemeClr val="tx1"/>
                </a:solidFill>
                <a:effectLst/>
                <a:latin typeface="BISansOpti"/>
                <a:ea typeface="+mn-ea"/>
                <a:cs typeface="+mn-cs"/>
              </a:rPr>
              <a:t>mRSS</a:t>
            </a:r>
            <a:r>
              <a:rPr lang="en-GB" sz="1200" kern="1200" dirty="0">
                <a:solidFill>
                  <a:schemeClr val="tx1"/>
                </a:solidFill>
                <a:effectLst/>
                <a:latin typeface="BISansOpti"/>
                <a:ea typeface="+mn-ea"/>
                <a:cs typeface="+mn-cs"/>
              </a:rPr>
              <a:t> at week 52. This may reflect the patient population that was studied, which was selected to be at risk of progression of lung fibrosis</a:t>
            </a:r>
            <a:r>
              <a:rPr lang="en-GB" sz="1200" kern="1200" baseline="0" dirty="0">
                <a:solidFill>
                  <a:schemeClr val="tx1"/>
                </a:solidFill>
                <a:effectLst/>
                <a:latin typeface="BISansOpti"/>
                <a:ea typeface="+mn-ea"/>
                <a:cs typeface="+mn-cs"/>
              </a:rPr>
              <a:t>. T</a:t>
            </a:r>
            <a:r>
              <a:rPr lang="en-GB" sz="1200" kern="1200" dirty="0">
                <a:solidFill>
                  <a:schemeClr val="tx1"/>
                </a:solidFill>
                <a:effectLst/>
                <a:latin typeface="BISansOpti"/>
                <a:ea typeface="+mn-ea"/>
                <a:cs typeface="+mn-cs"/>
              </a:rPr>
              <a:t>here was an improvement in skin fibrosis in both treatment groups, reflecting that in patients with </a:t>
            </a:r>
            <a:r>
              <a:rPr lang="en-GB" sz="1200" kern="1200" dirty="0" err="1">
                <a:solidFill>
                  <a:schemeClr val="tx1"/>
                </a:solidFill>
                <a:effectLst/>
                <a:latin typeface="BISansOpti"/>
                <a:ea typeface="+mn-ea"/>
                <a:cs typeface="+mn-cs"/>
              </a:rPr>
              <a:t>SSc</a:t>
            </a:r>
            <a:r>
              <a:rPr lang="en-GB" sz="1200" kern="1200" dirty="0">
                <a:solidFill>
                  <a:schemeClr val="tx1"/>
                </a:solidFill>
                <a:effectLst/>
                <a:latin typeface="BISansOpti"/>
                <a:ea typeface="+mn-ea"/>
                <a:cs typeface="+mn-cs"/>
              </a:rPr>
              <a:t>, skin fibrosis tends to worsen during early disease and then improve [</a:t>
            </a:r>
            <a:r>
              <a:rPr lang="en-GB" sz="1200" kern="1200" dirty="0" err="1">
                <a:solidFill>
                  <a:schemeClr val="tx1"/>
                </a:solidFill>
                <a:effectLst/>
                <a:latin typeface="BISansOpti"/>
                <a:ea typeface="+mn-ea"/>
                <a:cs typeface="+mn-cs"/>
              </a:rPr>
              <a:t>Wirz</a:t>
            </a:r>
            <a:r>
              <a:rPr lang="en-GB" sz="1200" kern="1200" dirty="0">
                <a:solidFill>
                  <a:schemeClr val="tx1"/>
                </a:solidFill>
                <a:effectLst/>
                <a:latin typeface="BISansOpti"/>
                <a:ea typeface="+mn-ea"/>
                <a:cs typeface="+mn-cs"/>
              </a:rPr>
              <a:t>, 2016].</a:t>
            </a:r>
          </a:p>
          <a:p>
            <a:endParaRPr lang="en-GB" sz="1200" kern="1200" dirty="0">
              <a:solidFill>
                <a:schemeClr val="tx1"/>
              </a:solidFill>
              <a:effectLst/>
              <a:latin typeface="BISansOpti"/>
              <a:ea typeface="+mn-ea"/>
              <a:cs typeface="+mn-cs"/>
            </a:endParaRPr>
          </a:p>
          <a:p>
            <a:pPr marL="0" marR="0" lvl="0" indent="0" algn="l" defTabSz="91028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BISansOpti"/>
                <a:ea typeface="+mn-ea"/>
                <a:cs typeface="+mn-cs"/>
              </a:rPr>
              <a:t>Reference: </a:t>
            </a:r>
          </a:p>
          <a:p>
            <a:pPr marL="0" marR="0" lvl="0" indent="0" algn="l" defTabSz="91028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BISansOpti"/>
                <a:ea typeface="+mn-ea"/>
                <a:cs typeface="+mn-cs"/>
              </a:rPr>
              <a:t>Wirz</a:t>
            </a:r>
            <a:r>
              <a:rPr lang="en-US" sz="1200" kern="1200" dirty="0">
                <a:solidFill>
                  <a:schemeClr val="tx1"/>
                </a:solidFill>
                <a:effectLst/>
                <a:latin typeface="BISansOpti"/>
                <a:ea typeface="+mn-ea"/>
                <a:cs typeface="+mn-cs"/>
              </a:rPr>
              <a:t> EG, et al. Incidence and predictors of cutaneous manifestations during the early course of systemic sclerosis: a 10-year longitudinal study from the EUSTAR database. Ann Rheum Dis 2016;75:1285-92.</a:t>
            </a:r>
            <a:endParaRPr lang="en-GB" sz="1200" kern="1200" dirty="0">
              <a:solidFill>
                <a:schemeClr val="tx1"/>
              </a:solidFill>
              <a:effectLst/>
              <a:latin typeface="BISansOpti"/>
              <a:ea typeface="+mn-ea"/>
              <a:cs typeface="+mn-cs"/>
            </a:endParaRPr>
          </a:p>
          <a:p>
            <a:r>
              <a:rPr lang="en-GB" sz="1200" kern="1200" dirty="0">
                <a:solidFill>
                  <a:schemeClr val="tx1"/>
                </a:solidFill>
                <a:effectLst/>
                <a:latin typeface="BISansOpti"/>
                <a:ea typeface="+mn-ea"/>
                <a:cs typeface="+mn-cs"/>
              </a:rPr>
              <a:t> </a:t>
            </a:r>
            <a:endParaRPr lang="de-DE" b="1" dirty="0"/>
          </a:p>
          <a:p>
            <a:pPr marL="0" marR="0" lvl="0" indent="0" algn="l" defTabSz="910289" rtl="0" eaLnBrk="1" fontAlgn="auto" latinLnBrk="0" hangingPunct="1">
              <a:lnSpc>
                <a:spcPct val="100000"/>
              </a:lnSpc>
              <a:spcBef>
                <a:spcPts val="0"/>
              </a:spcBef>
              <a:spcAft>
                <a:spcPts val="0"/>
              </a:spcAft>
              <a:buClrTx/>
              <a:buSzTx/>
              <a:buFontTx/>
              <a:buNone/>
              <a:tabLst/>
              <a:defRPr/>
            </a:pPr>
            <a:r>
              <a:rPr lang="fr-FR" sz="1200" i="0" dirty="0">
                <a:solidFill>
                  <a:prstClr val="black"/>
                </a:solidFill>
                <a:latin typeface="BISansCond" panose="02000006050000020004" pitchFamily="2" charset="0"/>
                <a:cs typeface="Arial" pitchFamily="34" charset="0"/>
              </a:rPr>
              <a:t>Source: </a:t>
            </a:r>
            <a:r>
              <a:rPr lang="en-GB" sz="1200" b="0" i="0" u="none" strike="noStrike" kern="1200" baseline="0" dirty="0">
                <a:solidFill>
                  <a:schemeClr val="tx1"/>
                </a:solidFill>
                <a:latin typeface="BISansOpti"/>
                <a:ea typeface="+mn-ea"/>
                <a:cs typeface="+mn-cs"/>
              </a:rPr>
              <a:t>Distler O, et al. N </a:t>
            </a:r>
            <a:r>
              <a:rPr lang="en-GB" sz="1200" b="0" i="0" u="none" strike="noStrike" kern="1200" baseline="0" dirty="0" err="1">
                <a:solidFill>
                  <a:schemeClr val="tx1"/>
                </a:solidFill>
                <a:latin typeface="BISansOpti"/>
                <a:ea typeface="+mn-ea"/>
                <a:cs typeface="+mn-cs"/>
              </a:rPr>
              <a:t>Engl</a:t>
            </a:r>
            <a:r>
              <a:rPr lang="en-GB" sz="1200" b="0" i="0" u="none" strike="noStrike" kern="1200" baseline="0" dirty="0">
                <a:solidFill>
                  <a:schemeClr val="tx1"/>
                </a:solidFill>
                <a:latin typeface="BISansOpti"/>
                <a:ea typeface="+mn-ea"/>
                <a:cs typeface="+mn-cs"/>
              </a:rPr>
              <a:t> J Med (in press) </a:t>
            </a:r>
            <a:endParaRPr lang="fr-FR" sz="1200" i="0" dirty="0">
              <a:solidFill>
                <a:prstClr val="black"/>
              </a:solidFill>
              <a:latin typeface="BISansCond" panose="02000006050000020004" pitchFamily="2" charset="0"/>
              <a:cs typeface="Arial" pitchFamily="34" charset="0"/>
            </a:endParaRPr>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xmlns="" val="729876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0289"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BISansOpti"/>
                <a:ea typeface="+mn-ea"/>
                <a:cs typeface="+mn-cs"/>
              </a:rPr>
              <a:t>There was only a small change from baseline in SGRQ total score in either treatment group over 52 weeks, indicating that there was little change in health-related quality of life over this period</a:t>
            </a:r>
            <a:r>
              <a:rPr lang="en-GB" b="0" baseline="0" dirty="0"/>
              <a:t>. </a:t>
            </a:r>
            <a:r>
              <a:rPr lang="en-GB" sz="1200" kern="1200" dirty="0">
                <a:solidFill>
                  <a:schemeClr val="tx1"/>
                </a:solidFill>
                <a:effectLst/>
                <a:latin typeface="BISansOpti"/>
                <a:ea typeface="+mn-ea"/>
                <a:cs typeface="+mn-cs"/>
              </a:rPr>
              <a:t>There was no significant difference between treatment groups in change in SGRQ total score at week 52. </a:t>
            </a:r>
            <a:endParaRPr lang="en-GB" b="1" baseline="0" dirty="0"/>
          </a:p>
          <a:p>
            <a:pPr marL="0" marR="0" lvl="0" indent="0" algn="l" defTabSz="910289"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0289"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BISansOpti"/>
                <a:ea typeface="+mn-ea"/>
                <a:cs typeface="+mn-cs"/>
              </a:rPr>
              <a:t>Source: Distler O, et al. N </a:t>
            </a:r>
            <a:r>
              <a:rPr lang="en-GB" sz="1200" b="0" i="0" u="none" strike="noStrike" kern="1200" baseline="0" dirty="0" err="1">
                <a:solidFill>
                  <a:schemeClr val="tx1"/>
                </a:solidFill>
                <a:latin typeface="BISansOpti"/>
                <a:ea typeface="+mn-ea"/>
                <a:cs typeface="+mn-cs"/>
              </a:rPr>
              <a:t>Engl</a:t>
            </a:r>
            <a:r>
              <a:rPr lang="en-GB" sz="1200" b="0" i="0" u="none" strike="noStrike" kern="1200" baseline="0" dirty="0">
                <a:solidFill>
                  <a:schemeClr val="tx1"/>
                </a:solidFill>
                <a:latin typeface="BISansOpti"/>
                <a:ea typeface="+mn-ea"/>
                <a:cs typeface="+mn-cs"/>
              </a:rPr>
              <a:t> J Med (in press) </a:t>
            </a:r>
            <a:endParaRPr lang="fr-FR" sz="1200" i="0" dirty="0">
              <a:solidFill>
                <a:prstClr val="black"/>
              </a:solidFill>
              <a:latin typeface="BISansCond" panose="02000006050000020004" pitchFamily="2" charset="0"/>
              <a:cs typeface="Arial" pitchFamily="34" charset="0"/>
            </a:endParaRPr>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pPr marL="0" marR="0" lvl="0" indent="0" algn="r" defTabSz="910289" rtl="0" eaLnBrk="1" fontAlgn="auto" latinLnBrk="0" hangingPunct="1">
              <a:lnSpc>
                <a:spcPct val="100000"/>
              </a:lnSpc>
              <a:spcBef>
                <a:spcPts val="0"/>
              </a:spcBef>
              <a:spcAft>
                <a:spcPts val="0"/>
              </a:spcAft>
              <a:buClrTx/>
              <a:buSzTx/>
              <a:buFontTx/>
              <a:buNone/>
              <a:tabLst/>
              <a:defRPr/>
            </a:pPr>
            <a:fld id="{240BD463-D209-4FAB-A722-B2AFE81AC984}" type="slidenum">
              <a:rPr kumimoji="0" lang="de-DE" sz="1200" b="0" i="0" u="none" strike="noStrike" kern="1200" cap="none" spc="0" normalizeH="0" baseline="0" noProof="0" smtClean="0">
                <a:ln>
                  <a:noFill/>
                </a:ln>
                <a:solidFill>
                  <a:prstClr val="black"/>
                </a:solidFill>
                <a:effectLst/>
                <a:uLnTx/>
                <a:uFillTx/>
                <a:latin typeface="BISansOpti"/>
                <a:ea typeface="+mn-ea"/>
                <a:cs typeface="+mn-cs"/>
              </a:rPr>
              <a:pPr marL="0" marR="0" lvl="0" indent="0" algn="r" defTabSz="910289"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black"/>
              </a:solidFill>
              <a:effectLst/>
              <a:uLnTx/>
              <a:uFillTx/>
              <a:latin typeface="BISansOpti"/>
              <a:ea typeface="+mn-ea"/>
              <a:cs typeface="+mn-cs"/>
            </a:endParaRPr>
          </a:p>
        </p:txBody>
      </p:sp>
    </p:spTree>
    <p:extLst>
      <p:ext uri="{BB962C8B-B14F-4D97-AF65-F5344CB8AC3E}">
        <p14:creationId xmlns:p14="http://schemas.microsoft.com/office/powerpoint/2010/main" xmlns="" val="2334887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principal efecto adverso fue la diarrea</a:t>
            </a:r>
            <a:endParaRPr lang="es-ES" dirty="0"/>
          </a:p>
        </p:txBody>
      </p:sp>
    </p:spTree>
    <p:extLst>
      <p:ext uri="{BB962C8B-B14F-4D97-AF65-F5344CB8AC3E}">
        <p14:creationId xmlns:p14="http://schemas.microsoft.com/office/powerpoint/2010/main" xmlns="" val="2660078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tratamiento se interrumpió en 38% de los casos. Pero la interrupción definitiva solo ocurrió en el 14%.</a:t>
            </a:r>
          </a:p>
          <a:p>
            <a:r>
              <a:rPr lang="es-ES" dirty="0" smtClean="0"/>
              <a:t>En general el</a:t>
            </a:r>
            <a:r>
              <a:rPr lang="es-ES" baseline="0" dirty="0" smtClean="0"/>
              <a:t> freno a la disminución de CVF se mantuvo a pesar de una dosis menos y de la interrupción del tratamiento</a:t>
            </a:r>
            <a:endParaRPr lang="es-ES" dirty="0"/>
          </a:p>
        </p:txBody>
      </p:sp>
    </p:spTree>
    <p:extLst>
      <p:ext uri="{BB962C8B-B14F-4D97-AF65-F5344CB8AC3E}">
        <p14:creationId xmlns:p14="http://schemas.microsoft.com/office/powerpoint/2010/main" xmlns="" val="1261518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6225" cy="37274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GB" sz="2000" dirty="0"/>
          </a:p>
        </p:txBody>
      </p:sp>
    </p:spTree>
    <p:extLst>
      <p:ext uri="{BB962C8B-B14F-4D97-AF65-F5344CB8AC3E}">
        <p14:creationId xmlns:p14="http://schemas.microsoft.com/office/powerpoint/2010/main" xmlns="" val="1854475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endParaRPr lang="en-GB" sz="2000" dirty="0"/>
          </a:p>
        </p:txBody>
      </p:sp>
    </p:spTree>
    <p:extLst>
      <p:ext uri="{BB962C8B-B14F-4D97-AF65-F5344CB8AC3E}">
        <p14:creationId xmlns:p14="http://schemas.microsoft.com/office/powerpoint/2010/main" xmlns="" val="185447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2588" y="685800"/>
            <a:ext cx="6092825" cy="3429000"/>
          </a:xfrm>
        </p:spPr>
      </p:sp>
      <p:sp>
        <p:nvSpPr>
          <p:cNvPr id="3" name="2 Marcador de notas"/>
          <p:cNvSpPr>
            <a:spLocks noGrp="1"/>
          </p:cNvSpPr>
          <p:nvPr>
            <p:ph type="body" idx="1"/>
          </p:nvPr>
        </p:nvSpPr>
        <p:spPr/>
        <p:txBody>
          <a:bodyPr>
            <a:normAutofit/>
          </a:bodyPr>
          <a:lstStyle/>
          <a:p>
            <a:r>
              <a:rPr lang="es-ES" dirty="0" smtClean="0"/>
              <a:t>Clásicamente</a:t>
            </a:r>
            <a:r>
              <a:rPr lang="es-ES" baseline="0" dirty="0" smtClean="0"/>
              <a:t> se había asociado a la forma difusa de la enfermedad, pero esta publicación de la EULAR dejó claro que esto no es del todo cierto. </a:t>
            </a:r>
          </a:p>
          <a:p>
            <a:r>
              <a:rPr lang="es-ES" baseline="0" dirty="0" smtClean="0"/>
              <a:t>Aunque la EPI predomina en los pacientes con la forma difusa (</a:t>
            </a:r>
            <a:r>
              <a:rPr lang="es-ES" baseline="0" dirty="0" err="1" smtClean="0"/>
              <a:t>Esd</a:t>
            </a:r>
            <a:r>
              <a:rPr lang="es-ES" baseline="0" dirty="0" smtClean="0"/>
              <a:t>) también afecta a los pacientes con la variante limitada y en conjunto a algo menos de la mitad de los pacientes </a:t>
            </a:r>
            <a:endParaRPr lang="es-ES" dirty="0"/>
          </a:p>
        </p:txBody>
      </p:sp>
      <p:sp>
        <p:nvSpPr>
          <p:cNvPr id="4" name="3 Marcador de encabezado"/>
          <p:cNvSpPr>
            <a:spLocks noGrp="1"/>
          </p:cNvSpPr>
          <p:nvPr>
            <p:ph type="hdr" sz="quarter" idx="10"/>
          </p:nvPr>
        </p:nvSpPr>
        <p:spPr/>
        <p:txBody>
          <a:bodyPr/>
          <a:lstStyle/>
          <a:p>
            <a:r>
              <a:rPr lang="en-US" smtClean="0"/>
              <a:t>*</a:t>
            </a:r>
            <a:endParaRPr lang="en-US" sz="1200"/>
          </a:p>
        </p:txBody>
      </p:sp>
      <p:sp>
        <p:nvSpPr>
          <p:cNvPr id="5" name="4 Marcador de fecha"/>
          <p:cNvSpPr>
            <a:spLocks noGrp="1"/>
          </p:cNvSpPr>
          <p:nvPr>
            <p:ph type="dt" idx="11"/>
          </p:nvPr>
        </p:nvSpPr>
        <p:spPr/>
        <p:txBody>
          <a:bodyPr/>
          <a:lstStyle/>
          <a:p>
            <a:r>
              <a:rPr lang="en-US" smtClean="0"/>
              <a:t>16/07/96</a:t>
            </a:r>
            <a:endParaRPr lang="en-US" sz="1200"/>
          </a:p>
        </p:txBody>
      </p:sp>
      <p:sp>
        <p:nvSpPr>
          <p:cNvPr id="6" name="5 Marcador de pie de página"/>
          <p:cNvSpPr>
            <a:spLocks noGrp="1"/>
          </p:cNvSpPr>
          <p:nvPr>
            <p:ph type="ftr" sz="quarter" idx="12"/>
          </p:nvPr>
        </p:nvSpPr>
        <p:spPr/>
        <p:txBody>
          <a:bodyPr/>
          <a:lstStyle/>
          <a:p>
            <a:r>
              <a:rPr lang="en-US" smtClean="0"/>
              <a:t>*</a:t>
            </a:r>
            <a:endParaRPr lang="en-US" sz="1200"/>
          </a:p>
        </p:txBody>
      </p:sp>
      <p:sp>
        <p:nvSpPr>
          <p:cNvPr id="7" name="6 Marcador de número de diapositiva"/>
          <p:cNvSpPr>
            <a:spLocks noGrp="1"/>
          </p:cNvSpPr>
          <p:nvPr>
            <p:ph type="sldNum" sz="quarter" idx="13"/>
          </p:nvPr>
        </p:nvSpPr>
        <p:spPr>
          <a:xfrm>
            <a:off x="3884613" y="8685213"/>
            <a:ext cx="2971800" cy="457200"/>
          </a:xfrm>
          <a:prstGeom prst="rect">
            <a:avLst/>
          </a:prstGeom>
        </p:spPr>
        <p:txBody>
          <a:bodyPr/>
          <a:lstStyle/>
          <a:p>
            <a:r>
              <a:rPr lang="en-US" smtClean="0"/>
              <a:t>##</a:t>
            </a:r>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6225" cy="37274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R039 Table 39.2.1</a:t>
            </a:r>
            <a:endParaRPr lang="en-GB" sz="2000" dirty="0"/>
          </a:p>
        </p:txBody>
      </p:sp>
    </p:spTree>
    <p:extLst>
      <p:ext uri="{BB962C8B-B14F-4D97-AF65-F5344CB8AC3E}">
        <p14:creationId xmlns:p14="http://schemas.microsoft.com/office/powerpoint/2010/main" xmlns="" val="185447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BC7E1AB-D5A1-44AE-8892-4D3E33800C87}" type="slidenum">
              <a:rPr lang="en-GB" smtClean="0"/>
              <a:pPr/>
              <a:t>42</a:t>
            </a:fld>
            <a:endParaRPr lang="en-GB"/>
          </a:p>
        </p:txBody>
      </p:sp>
    </p:spTree>
    <p:extLst>
      <p:ext uri="{BB962C8B-B14F-4D97-AF65-F5344CB8AC3E}">
        <p14:creationId xmlns:p14="http://schemas.microsoft.com/office/powerpoint/2010/main" xmlns="" val="2806151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DE849-BB3B-4B78-A702-FA8E44BADB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075582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2019 se publica también el estudio </a:t>
            </a:r>
            <a:r>
              <a:rPr lang="es-ES" dirty="0" err="1" smtClean="0"/>
              <a:t>Inbuild</a:t>
            </a:r>
            <a:r>
              <a:rPr lang="es-ES" dirty="0" smtClean="0"/>
              <a:t>.</a:t>
            </a:r>
            <a:r>
              <a:rPr lang="es-ES" baseline="0" dirty="0" smtClean="0"/>
              <a:t> Tiene mucho interés porque se incluyen pacientes con diferentes formas de fibrosis pulmonar acompañadas de una fibrosis pulmonar progresiva definida por:</a:t>
            </a:r>
          </a:p>
          <a:p>
            <a:pPr marL="171450" indent="-171450">
              <a:buFontTx/>
              <a:buChar char="-"/>
            </a:pPr>
            <a:r>
              <a:rPr lang="es-ES" baseline="0" dirty="0" smtClean="0"/>
              <a:t>Una extensión de más del 10% en TACAR</a:t>
            </a:r>
          </a:p>
          <a:p>
            <a:pPr marL="171450" indent="-171450">
              <a:buFontTx/>
              <a:buChar char="-"/>
            </a:pPr>
            <a:r>
              <a:rPr lang="es-ES" baseline="0" dirty="0" smtClean="0"/>
              <a:t>Descenso de CVF entre el 5-10%, pero con deterioro clínico</a:t>
            </a:r>
          </a:p>
          <a:p>
            <a:pPr marL="171450" indent="-171450">
              <a:buFontTx/>
              <a:buChar char="-"/>
            </a:pPr>
            <a:r>
              <a:rPr lang="es-ES" baseline="0" dirty="0" smtClean="0"/>
              <a:t>Descenso de CVF entre el 5-10% y progresión de la fibrosis</a:t>
            </a:r>
          </a:p>
          <a:p>
            <a:pPr marL="171450" indent="-171450">
              <a:buFontTx/>
              <a:buChar char="-"/>
            </a:pPr>
            <a:r>
              <a:rPr lang="es-ES" baseline="0" dirty="0" smtClean="0"/>
              <a:t>Deterioro clínico y progresión de la fibrosis</a:t>
            </a:r>
            <a:endParaRPr lang="es-ES" dirty="0"/>
          </a:p>
        </p:txBody>
      </p:sp>
    </p:spTree>
    <p:extLst>
      <p:ext uri="{BB962C8B-B14F-4D97-AF65-F5344CB8AC3E}">
        <p14:creationId xmlns:p14="http://schemas.microsoft.com/office/powerpoint/2010/main" xmlns="" val="4176863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nSpc>
                <a:spcPct val="100000"/>
              </a:lnSpc>
              <a:spcBef>
                <a:spcPts val="600"/>
              </a:spcBef>
            </a:pPr>
            <a:r>
              <a:rPr lang="es-ES" dirty="0" smtClean="0"/>
              <a:t>La terapia </a:t>
            </a:r>
            <a:r>
              <a:rPr lang="es-ES" dirty="0" err="1" smtClean="0"/>
              <a:t>antifibrótica</a:t>
            </a:r>
            <a:r>
              <a:rPr lang="es-ES" dirty="0" smtClean="0"/>
              <a:t> consigue </a:t>
            </a:r>
            <a:r>
              <a:rPr lang="es-ES" b="1" dirty="0" smtClean="0"/>
              <a:t>disminuir</a:t>
            </a:r>
            <a:r>
              <a:rPr lang="es-ES" dirty="0" smtClean="0"/>
              <a:t> la tasa de pérdida de volumen pulmonar en pacientes con EPI asociada a Esclerodermia independientemente de:</a:t>
            </a:r>
          </a:p>
          <a:p>
            <a:pPr lvl="1">
              <a:lnSpc>
                <a:spcPct val="100000"/>
              </a:lnSpc>
            </a:pPr>
            <a:r>
              <a:rPr lang="es-ES" dirty="0" smtClean="0"/>
              <a:t>El patrón radiológico en la TACAR</a:t>
            </a:r>
          </a:p>
          <a:p>
            <a:pPr lvl="1">
              <a:lnSpc>
                <a:spcPct val="100000"/>
              </a:lnSpc>
            </a:pPr>
            <a:r>
              <a:rPr lang="es-ES" dirty="0" smtClean="0"/>
              <a:t>El subtipo de enfermedad o de autoanticuerpos</a:t>
            </a:r>
          </a:p>
          <a:p>
            <a:pPr lvl="1">
              <a:lnSpc>
                <a:spcPct val="100000"/>
              </a:lnSpc>
            </a:pPr>
            <a:r>
              <a:rPr lang="es-ES" dirty="0" smtClean="0"/>
              <a:t>La asociación de micofenolato o prednisona</a:t>
            </a:r>
          </a:p>
          <a:p>
            <a:pPr>
              <a:lnSpc>
                <a:spcPct val="100000"/>
              </a:lnSpc>
              <a:spcBef>
                <a:spcPts val="600"/>
              </a:spcBef>
            </a:pPr>
            <a:r>
              <a:rPr lang="es-ES" dirty="0" smtClean="0"/>
              <a:t>Las diferencias encontradas con tratamientos «clásicos» seguramente se deben a la diferente selección de los pacientes</a:t>
            </a:r>
          </a:p>
          <a:p>
            <a:endParaRPr lang="es-ES" dirty="0"/>
          </a:p>
        </p:txBody>
      </p:sp>
    </p:spTree>
    <p:extLst>
      <p:ext uri="{BB962C8B-B14F-4D97-AF65-F5344CB8AC3E}">
        <p14:creationId xmlns:p14="http://schemas.microsoft.com/office/powerpoint/2010/main" xmlns="" val="132758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2588" y="685800"/>
            <a:ext cx="6092825" cy="3429000"/>
          </a:xfrm>
        </p:spPr>
      </p:sp>
      <p:sp>
        <p:nvSpPr>
          <p:cNvPr id="3" name="2 Marcador de notas"/>
          <p:cNvSpPr>
            <a:spLocks noGrp="1"/>
          </p:cNvSpPr>
          <p:nvPr>
            <p:ph type="body" idx="1"/>
          </p:nvPr>
        </p:nvSpPr>
        <p:spPr/>
        <p:txBody>
          <a:bodyPr>
            <a:normAutofit/>
          </a:bodyPr>
          <a:lstStyle/>
          <a:p>
            <a:r>
              <a:rPr lang="es-ES" dirty="0" smtClean="0"/>
              <a:t>Estos</a:t>
            </a:r>
            <a:r>
              <a:rPr lang="es-ES" baseline="0" dirty="0" smtClean="0"/>
              <a:t> datos se reproducen en el registro RESCLE del grupo del GEAS, en principio con 811 pacientes</a:t>
            </a:r>
            <a:endParaRPr lang="es-ES" dirty="0"/>
          </a:p>
        </p:txBody>
      </p:sp>
      <p:sp>
        <p:nvSpPr>
          <p:cNvPr id="4" name="3 Marcador de encabezado"/>
          <p:cNvSpPr>
            <a:spLocks noGrp="1"/>
          </p:cNvSpPr>
          <p:nvPr>
            <p:ph type="hdr" sz="quarter" idx="10"/>
          </p:nvPr>
        </p:nvSpPr>
        <p:spPr/>
        <p:txBody>
          <a:bodyPr/>
          <a:lstStyle/>
          <a:p>
            <a:r>
              <a:rPr lang="en-US" smtClean="0"/>
              <a:t>*</a:t>
            </a:r>
            <a:endParaRPr lang="en-US" sz="1200"/>
          </a:p>
        </p:txBody>
      </p:sp>
      <p:sp>
        <p:nvSpPr>
          <p:cNvPr id="5" name="4 Marcador de fecha"/>
          <p:cNvSpPr>
            <a:spLocks noGrp="1"/>
          </p:cNvSpPr>
          <p:nvPr>
            <p:ph type="dt" idx="11"/>
          </p:nvPr>
        </p:nvSpPr>
        <p:spPr/>
        <p:txBody>
          <a:bodyPr/>
          <a:lstStyle/>
          <a:p>
            <a:r>
              <a:rPr lang="en-US" smtClean="0"/>
              <a:t>16/07/96</a:t>
            </a:r>
            <a:endParaRPr lang="en-US" sz="1200"/>
          </a:p>
        </p:txBody>
      </p:sp>
      <p:sp>
        <p:nvSpPr>
          <p:cNvPr id="6" name="5 Marcador de pie de página"/>
          <p:cNvSpPr>
            <a:spLocks noGrp="1"/>
          </p:cNvSpPr>
          <p:nvPr>
            <p:ph type="ftr" sz="quarter" idx="12"/>
          </p:nvPr>
        </p:nvSpPr>
        <p:spPr/>
        <p:txBody>
          <a:bodyPr/>
          <a:lstStyle/>
          <a:p>
            <a:r>
              <a:rPr lang="en-US" smtClean="0"/>
              <a:t>*</a:t>
            </a:r>
            <a:endParaRPr lang="en-US" sz="1200"/>
          </a:p>
        </p:txBody>
      </p:sp>
      <p:sp>
        <p:nvSpPr>
          <p:cNvPr id="7" name="6 Marcador de número de diapositiva"/>
          <p:cNvSpPr>
            <a:spLocks noGrp="1"/>
          </p:cNvSpPr>
          <p:nvPr>
            <p:ph type="sldNum" sz="quarter" idx="13"/>
          </p:nvPr>
        </p:nvSpPr>
        <p:spPr>
          <a:xfrm>
            <a:off x="3884613" y="8685213"/>
            <a:ext cx="2971800" cy="457200"/>
          </a:xfrm>
          <a:prstGeom prst="rect">
            <a:avLst/>
          </a:prstGeom>
        </p:spPr>
        <p:txBody>
          <a:bodyPr/>
          <a:lstStyle/>
          <a:p>
            <a:r>
              <a:rPr lang="en-US" smtClean="0"/>
              <a:t>##</a:t>
            </a:r>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2588" y="685800"/>
            <a:ext cx="6092825" cy="3429000"/>
          </a:xfrm>
        </p:spPr>
      </p:sp>
      <p:sp>
        <p:nvSpPr>
          <p:cNvPr id="3" name="2 Marcador de notas"/>
          <p:cNvSpPr>
            <a:spLocks noGrp="1"/>
          </p:cNvSpPr>
          <p:nvPr>
            <p:ph type="body" idx="1"/>
          </p:nvPr>
        </p:nvSpPr>
        <p:spPr/>
        <p:txBody>
          <a:bodyPr>
            <a:normAutofit/>
          </a:bodyPr>
          <a:lstStyle/>
          <a:p>
            <a:r>
              <a:rPr lang="es-ES" dirty="0" smtClean="0"/>
              <a:t>Y unos años más</a:t>
            </a:r>
            <a:r>
              <a:rPr lang="es-ES" baseline="0" dirty="0" smtClean="0"/>
              <a:t> tarde con 1335. </a:t>
            </a:r>
          </a:p>
          <a:p>
            <a:r>
              <a:rPr lang="es-ES" baseline="0" dirty="0" smtClean="0"/>
              <a:t>Hay que destacar que, aunque la prevalencia sea mayor en la forma difusa, como quiera que la forma limitada es más frecuente, si en una determinada cohorte analizamos los pacientes con EPI, tendremos más casos con </a:t>
            </a:r>
            <a:r>
              <a:rPr lang="es-ES" baseline="0" dirty="0" err="1" smtClean="0"/>
              <a:t>Esl</a:t>
            </a:r>
            <a:r>
              <a:rPr lang="es-ES" baseline="0" dirty="0" smtClean="0"/>
              <a:t> que con </a:t>
            </a:r>
            <a:r>
              <a:rPr lang="es-ES" baseline="0" dirty="0" err="1" smtClean="0"/>
              <a:t>Esd</a:t>
            </a:r>
            <a:endParaRPr lang="es-ES" baseline="0" dirty="0" smtClean="0"/>
          </a:p>
          <a:p>
            <a:endParaRPr lang="es-ES" dirty="0"/>
          </a:p>
        </p:txBody>
      </p:sp>
      <p:sp>
        <p:nvSpPr>
          <p:cNvPr id="4" name="3 Marcador de encabezado"/>
          <p:cNvSpPr>
            <a:spLocks noGrp="1"/>
          </p:cNvSpPr>
          <p:nvPr>
            <p:ph type="hdr" sz="quarter" idx="10"/>
          </p:nvPr>
        </p:nvSpPr>
        <p:spPr/>
        <p:txBody>
          <a:bodyPr/>
          <a:lstStyle/>
          <a:p>
            <a:r>
              <a:rPr lang="en-US" smtClean="0"/>
              <a:t>*</a:t>
            </a:r>
            <a:endParaRPr lang="en-US" sz="1200"/>
          </a:p>
        </p:txBody>
      </p:sp>
      <p:sp>
        <p:nvSpPr>
          <p:cNvPr id="5" name="4 Marcador de fecha"/>
          <p:cNvSpPr>
            <a:spLocks noGrp="1"/>
          </p:cNvSpPr>
          <p:nvPr>
            <p:ph type="dt" idx="11"/>
          </p:nvPr>
        </p:nvSpPr>
        <p:spPr/>
        <p:txBody>
          <a:bodyPr/>
          <a:lstStyle/>
          <a:p>
            <a:r>
              <a:rPr lang="en-US" smtClean="0"/>
              <a:t>16/07/96</a:t>
            </a:r>
            <a:endParaRPr lang="en-US" sz="1200"/>
          </a:p>
        </p:txBody>
      </p:sp>
      <p:sp>
        <p:nvSpPr>
          <p:cNvPr id="6" name="5 Marcador de pie de página"/>
          <p:cNvSpPr>
            <a:spLocks noGrp="1"/>
          </p:cNvSpPr>
          <p:nvPr>
            <p:ph type="ftr" sz="quarter" idx="12"/>
          </p:nvPr>
        </p:nvSpPr>
        <p:spPr/>
        <p:txBody>
          <a:bodyPr/>
          <a:lstStyle/>
          <a:p>
            <a:r>
              <a:rPr lang="en-US" smtClean="0"/>
              <a:t>*</a:t>
            </a:r>
            <a:endParaRPr lang="en-US" sz="1200"/>
          </a:p>
        </p:txBody>
      </p:sp>
      <p:sp>
        <p:nvSpPr>
          <p:cNvPr id="7" name="6 Marcador de número de diapositiva"/>
          <p:cNvSpPr>
            <a:spLocks noGrp="1"/>
          </p:cNvSpPr>
          <p:nvPr>
            <p:ph type="sldNum" sz="quarter" idx="13"/>
          </p:nvPr>
        </p:nvSpPr>
        <p:spPr>
          <a:xfrm>
            <a:off x="3884613" y="8685213"/>
            <a:ext cx="2971800" cy="457200"/>
          </a:xfrm>
          <a:prstGeom prst="rect">
            <a:avLst/>
          </a:prstGeom>
        </p:spPr>
        <p:txBody>
          <a:bodyPr/>
          <a:lstStyle/>
          <a:p>
            <a:r>
              <a:rPr lang="en-US" smtClean="0"/>
              <a:t>##</a:t>
            </a:r>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Y el problema, en realidad, no es que</a:t>
            </a:r>
            <a:r>
              <a:rPr lang="es-ES" baseline="0" dirty="0" smtClean="0"/>
              <a:t> la EPI sea prevalente, es que se acompaña de mortalidad</a:t>
            </a:r>
          </a:p>
          <a:p>
            <a:r>
              <a:rPr lang="es-ES" baseline="0" dirty="0" smtClean="0"/>
              <a:t>En nuestro registro la EPI, sola o acompañada de HAP, fue responsable del 25% de la mortalidad relacionada con la ES. </a:t>
            </a:r>
            <a:endParaRPr lang="es-ES" dirty="0"/>
          </a:p>
        </p:txBody>
      </p:sp>
    </p:spTree>
    <p:extLst>
      <p:ext uri="{BB962C8B-B14F-4D97-AF65-F5344CB8AC3E}">
        <p14:creationId xmlns:p14="http://schemas.microsoft.com/office/powerpoint/2010/main" xmlns="" val="222778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2588" y="685800"/>
            <a:ext cx="6092825" cy="3429000"/>
          </a:xfrm>
        </p:spPr>
      </p:sp>
      <p:sp>
        <p:nvSpPr>
          <p:cNvPr id="3" name="2 Marcador de notas"/>
          <p:cNvSpPr>
            <a:spLocks noGrp="1"/>
          </p:cNvSpPr>
          <p:nvPr>
            <p:ph type="body" idx="1"/>
          </p:nvPr>
        </p:nvSpPr>
        <p:spPr/>
        <p:txBody>
          <a:bodyPr>
            <a:normAutofit/>
          </a:bodyPr>
          <a:lstStyle/>
          <a:p>
            <a:r>
              <a:rPr lang="es-ES" dirty="0" smtClean="0"/>
              <a:t>Lo que sucede es que, no todos los pacientes con neumopatía intersticial evolucionan igual. Solo una </a:t>
            </a:r>
            <a:r>
              <a:rPr lang="es-ES" dirty="0" err="1" smtClean="0"/>
              <a:t>minoria</a:t>
            </a:r>
            <a:r>
              <a:rPr lang="es-ES" dirty="0" smtClean="0"/>
              <a:t> desarrollan una fibrosis significativa. Es</a:t>
            </a:r>
            <a:r>
              <a:rPr lang="es-ES" baseline="0" dirty="0" smtClean="0"/>
              <a:t> un aforismo que los pacientes con función pulmonar normal en el momento del diagnóstico es poco probable que desarrollen FP. En algunos pacientes se estabiliza la enfermedad pulmonar. En algunos mejora de forma espontánea. En los que van a desarrollar una FP grave en los primeros años se pierde mucha capacidad vital.</a:t>
            </a:r>
            <a:endParaRPr lang="es-ES" dirty="0"/>
          </a:p>
        </p:txBody>
      </p:sp>
      <p:sp>
        <p:nvSpPr>
          <p:cNvPr id="4" name="3 Marcador de encabezado"/>
          <p:cNvSpPr>
            <a:spLocks noGrp="1"/>
          </p:cNvSpPr>
          <p:nvPr>
            <p:ph type="hdr" sz="quarter" idx="10"/>
          </p:nvPr>
        </p:nvSpPr>
        <p:spPr/>
        <p:txBody>
          <a:bodyPr/>
          <a:lstStyle/>
          <a:p>
            <a:r>
              <a:rPr lang="en-US" smtClean="0"/>
              <a:t>*</a:t>
            </a:r>
            <a:endParaRPr lang="en-US" sz="1200"/>
          </a:p>
        </p:txBody>
      </p:sp>
      <p:sp>
        <p:nvSpPr>
          <p:cNvPr id="5" name="4 Marcador de fecha"/>
          <p:cNvSpPr>
            <a:spLocks noGrp="1"/>
          </p:cNvSpPr>
          <p:nvPr>
            <p:ph type="dt" idx="11"/>
          </p:nvPr>
        </p:nvSpPr>
        <p:spPr/>
        <p:txBody>
          <a:bodyPr/>
          <a:lstStyle/>
          <a:p>
            <a:r>
              <a:rPr lang="en-US" smtClean="0"/>
              <a:t>16/07/96</a:t>
            </a:r>
            <a:endParaRPr lang="en-US" sz="1200"/>
          </a:p>
        </p:txBody>
      </p:sp>
      <p:sp>
        <p:nvSpPr>
          <p:cNvPr id="6" name="5 Marcador de pie de página"/>
          <p:cNvSpPr>
            <a:spLocks noGrp="1"/>
          </p:cNvSpPr>
          <p:nvPr>
            <p:ph type="ftr" sz="quarter" idx="12"/>
          </p:nvPr>
        </p:nvSpPr>
        <p:spPr/>
        <p:txBody>
          <a:bodyPr/>
          <a:lstStyle/>
          <a:p>
            <a:r>
              <a:rPr lang="en-US" smtClean="0"/>
              <a:t>*</a:t>
            </a:r>
            <a:endParaRPr lang="en-US" sz="1200"/>
          </a:p>
        </p:txBody>
      </p:sp>
      <p:sp>
        <p:nvSpPr>
          <p:cNvPr id="7" name="6 Marcador de número de diapositiva"/>
          <p:cNvSpPr>
            <a:spLocks noGrp="1"/>
          </p:cNvSpPr>
          <p:nvPr>
            <p:ph type="sldNum" sz="quarter" idx="13"/>
          </p:nvPr>
        </p:nvSpPr>
        <p:spPr>
          <a:xfrm>
            <a:off x="3884613" y="8685213"/>
            <a:ext cx="2971800" cy="457200"/>
          </a:xfrm>
          <a:prstGeom prst="rect">
            <a:avLst/>
          </a:prstGeom>
        </p:spPr>
        <p:txBody>
          <a:bodyPr/>
          <a:lstStyle/>
          <a:p>
            <a:r>
              <a:rPr lang="en-US" smtClean="0"/>
              <a:t>##</a:t>
            </a:r>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2588" y="685800"/>
            <a:ext cx="6092825" cy="3429000"/>
          </a:xfrm>
        </p:spPr>
      </p:sp>
      <p:sp>
        <p:nvSpPr>
          <p:cNvPr id="3" name="2 Marcador de notas"/>
          <p:cNvSpPr>
            <a:spLocks noGrp="1"/>
          </p:cNvSpPr>
          <p:nvPr>
            <p:ph type="body" idx="1"/>
          </p:nvPr>
        </p:nvSpPr>
        <p:spPr/>
        <p:txBody>
          <a:bodyPr>
            <a:normAutofit/>
          </a:bodyPr>
          <a:lstStyle/>
          <a:p>
            <a:r>
              <a:rPr lang="es-ES" dirty="0" smtClean="0"/>
              <a:t>Y las muertes relacionadas con la FP aparecen en los segundos 5</a:t>
            </a:r>
            <a:r>
              <a:rPr lang="es-ES" baseline="0" dirty="0" smtClean="0"/>
              <a:t> años desde el inicio de la enfermedad. Un 6% de la mortalidad de los pacientes con ES en los primeros 5 años se debe a la afectación pulmonar y en los segundos 5 años alcanza el 16%.</a:t>
            </a:r>
            <a:endParaRPr lang="es-ES" dirty="0"/>
          </a:p>
        </p:txBody>
      </p:sp>
      <p:sp>
        <p:nvSpPr>
          <p:cNvPr id="4" name="3 Marcador de encabezado"/>
          <p:cNvSpPr>
            <a:spLocks noGrp="1"/>
          </p:cNvSpPr>
          <p:nvPr>
            <p:ph type="hdr" sz="quarter" idx="10"/>
          </p:nvPr>
        </p:nvSpPr>
        <p:spPr/>
        <p:txBody>
          <a:bodyPr/>
          <a:lstStyle/>
          <a:p>
            <a:r>
              <a:rPr lang="en-US" smtClean="0"/>
              <a:t>*</a:t>
            </a:r>
            <a:endParaRPr lang="en-US" sz="1200"/>
          </a:p>
        </p:txBody>
      </p:sp>
      <p:sp>
        <p:nvSpPr>
          <p:cNvPr id="5" name="4 Marcador de fecha"/>
          <p:cNvSpPr>
            <a:spLocks noGrp="1"/>
          </p:cNvSpPr>
          <p:nvPr>
            <p:ph type="dt" idx="11"/>
          </p:nvPr>
        </p:nvSpPr>
        <p:spPr/>
        <p:txBody>
          <a:bodyPr/>
          <a:lstStyle/>
          <a:p>
            <a:r>
              <a:rPr lang="en-US" smtClean="0"/>
              <a:t>16/07/96</a:t>
            </a:r>
            <a:endParaRPr lang="en-US" sz="1200"/>
          </a:p>
        </p:txBody>
      </p:sp>
      <p:sp>
        <p:nvSpPr>
          <p:cNvPr id="6" name="5 Marcador de pie de página"/>
          <p:cNvSpPr>
            <a:spLocks noGrp="1"/>
          </p:cNvSpPr>
          <p:nvPr>
            <p:ph type="ftr" sz="quarter" idx="12"/>
          </p:nvPr>
        </p:nvSpPr>
        <p:spPr/>
        <p:txBody>
          <a:bodyPr/>
          <a:lstStyle/>
          <a:p>
            <a:r>
              <a:rPr lang="en-US" smtClean="0"/>
              <a:t>*</a:t>
            </a:r>
            <a:endParaRPr lang="en-US" sz="1200"/>
          </a:p>
        </p:txBody>
      </p:sp>
      <p:sp>
        <p:nvSpPr>
          <p:cNvPr id="7" name="6 Marcador de número de diapositiva"/>
          <p:cNvSpPr>
            <a:spLocks noGrp="1"/>
          </p:cNvSpPr>
          <p:nvPr>
            <p:ph type="sldNum" sz="quarter" idx="13"/>
          </p:nvPr>
        </p:nvSpPr>
        <p:spPr>
          <a:xfrm>
            <a:off x="3884613" y="8685213"/>
            <a:ext cx="2971800" cy="457200"/>
          </a:xfrm>
          <a:prstGeom prst="rect">
            <a:avLst/>
          </a:prstGeom>
        </p:spPr>
        <p:txBody>
          <a:bodyPr/>
          <a:lstStyle/>
          <a:p>
            <a:r>
              <a:rPr lang="en-US" smtClean="0"/>
              <a:t>##</a:t>
            </a:r>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Son variantes de riesgo el presentar una forma</a:t>
            </a:r>
            <a:r>
              <a:rPr lang="es-ES" baseline="0" dirty="0" smtClean="0"/>
              <a:t> difusa de la enfermedad, ser varón, de raza afroamericana y portar anti-Scl70.</a:t>
            </a:r>
          </a:p>
          <a:p>
            <a:r>
              <a:rPr lang="es-ES" baseline="0" dirty="0" smtClean="0"/>
              <a:t>Son índices de gravedad:</a:t>
            </a:r>
          </a:p>
          <a:p>
            <a:pPr marL="171450" indent="-171450">
              <a:buFontTx/>
              <a:buChar char="-"/>
            </a:pPr>
            <a:r>
              <a:rPr lang="es-ES" baseline="0" dirty="0" smtClean="0"/>
              <a:t>Una enfermedad extensa en TACAR</a:t>
            </a:r>
          </a:p>
          <a:p>
            <a:pPr marL="171450" indent="-171450">
              <a:buFontTx/>
              <a:buChar char="-"/>
            </a:pPr>
            <a:r>
              <a:rPr lang="es-ES" baseline="0" dirty="0" smtClean="0"/>
              <a:t>Baja DLCO</a:t>
            </a:r>
          </a:p>
          <a:p>
            <a:pPr marL="171450" indent="-171450">
              <a:buFontTx/>
              <a:buChar char="-"/>
            </a:pPr>
            <a:r>
              <a:rPr lang="es-ES" baseline="0" dirty="0" smtClean="0"/>
              <a:t>Baja CVF</a:t>
            </a:r>
            <a:endParaRPr lang="es-ES" dirty="0"/>
          </a:p>
        </p:txBody>
      </p:sp>
    </p:spTree>
    <p:extLst>
      <p:ext uri="{BB962C8B-B14F-4D97-AF65-F5344CB8AC3E}">
        <p14:creationId xmlns:p14="http://schemas.microsoft.com/office/powerpoint/2010/main" xmlns="" val="1936066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9" name="Rectángulo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10" name="Rectángulo 9"/>
          <p:cNvSpPr/>
          <p:nvPr/>
        </p:nvSpPr>
        <p:spPr>
          <a:xfrm>
            <a:off x="1218884"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11" name="Rectángulo 10"/>
          <p:cNvSpPr/>
          <p:nvPr/>
        </p:nvSpPr>
        <p:spPr>
          <a:xfrm>
            <a:off x="1"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12" name="Rectángulo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cxnSp>
        <p:nvCxnSpPr>
          <p:cNvPr id="13" name="Conector recto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white">
          <a:xfrm>
            <a:off x="2"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ctrTitle"/>
          </p:nvPr>
        </p:nvSpPr>
        <p:spPr>
          <a:xfrm>
            <a:off x="2428670" y="1600204"/>
            <a:ext cx="8329030" cy="2680127"/>
          </a:xfrm>
        </p:spPr>
        <p:txBody>
          <a:bodyPr>
            <a:noAutofit/>
          </a:bodyPr>
          <a:lstStyle>
            <a:lvl1pPr latinLnBrk="0">
              <a:defRPr lang="es-ES" sz="5400"/>
            </a:lvl1pPr>
          </a:lstStyle>
          <a:p>
            <a:r>
              <a:rPr lang="es-ES" dirty="0"/>
              <a:t>Haga clic para modificar el estilo de título del patrón</a:t>
            </a:r>
          </a:p>
        </p:txBody>
      </p:sp>
      <p:sp>
        <p:nvSpPr>
          <p:cNvPr id="3" name="Subtítulo 2"/>
          <p:cNvSpPr>
            <a:spLocks noGrp="1"/>
          </p:cNvSpPr>
          <p:nvPr>
            <p:ph type="subTitle" idx="1"/>
          </p:nvPr>
        </p:nvSpPr>
        <p:spPr>
          <a:xfrm>
            <a:off x="2428669" y="4344919"/>
            <a:ext cx="7516442" cy="1116085"/>
          </a:xfrm>
        </p:spPr>
        <p:txBody>
          <a:bodyPr>
            <a:normAutofit/>
          </a:bodyPr>
          <a:lstStyle>
            <a:lvl1pPr marL="0" indent="0" algn="l" latinLnBrk="0">
              <a:spcBef>
                <a:spcPts val="0"/>
              </a:spcBef>
              <a:buNone/>
              <a:defRPr lang="es-ES" sz="3200">
                <a:solidFill>
                  <a:schemeClr val="tx1"/>
                </a:solidFill>
              </a:defRPr>
            </a:lvl1pPr>
            <a:lvl2pPr marL="457200" indent="0" algn="ctr" latinLnBrk="0">
              <a:buNone/>
              <a:defRPr lang="es-ES">
                <a:solidFill>
                  <a:schemeClr val="tx1">
                    <a:tint val="75000"/>
                  </a:schemeClr>
                </a:solidFill>
              </a:defRPr>
            </a:lvl2pPr>
            <a:lvl3pPr marL="914400" indent="0" algn="ctr" latinLnBrk="0">
              <a:buNone/>
              <a:defRPr lang="es-ES">
                <a:solidFill>
                  <a:schemeClr val="tx1">
                    <a:tint val="75000"/>
                  </a:schemeClr>
                </a:solidFill>
              </a:defRPr>
            </a:lvl3pPr>
            <a:lvl4pPr marL="1371600" indent="0" algn="ctr" latinLnBrk="0">
              <a:buNone/>
              <a:defRPr lang="es-ES">
                <a:solidFill>
                  <a:schemeClr val="tx1">
                    <a:tint val="75000"/>
                  </a:schemeClr>
                </a:solidFill>
              </a:defRPr>
            </a:lvl4pPr>
            <a:lvl5pPr marL="1828800" indent="0" algn="ctr" latinLnBrk="0">
              <a:buNone/>
              <a:defRPr lang="es-ES">
                <a:solidFill>
                  <a:schemeClr val="tx1">
                    <a:tint val="75000"/>
                  </a:schemeClr>
                </a:solidFill>
              </a:defRPr>
            </a:lvl5pPr>
            <a:lvl6pPr marL="2286000" indent="0" algn="ctr" latinLnBrk="0">
              <a:buNone/>
              <a:defRPr lang="es-ES">
                <a:solidFill>
                  <a:schemeClr val="tx1">
                    <a:tint val="75000"/>
                  </a:schemeClr>
                </a:solidFill>
              </a:defRPr>
            </a:lvl6pPr>
            <a:lvl7pPr marL="2743200" indent="0" algn="ctr" latinLnBrk="0">
              <a:buNone/>
              <a:defRPr lang="es-ES">
                <a:solidFill>
                  <a:schemeClr val="tx1">
                    <a:tint val="75000"/>
                  </a:schemeClr>
                </a:solidFill>
              </a:defRPr>
            </a:lvl7pPr>
            <a:lvl8pPr marL="3200400" indent="0" algn="ctr" latinLnBrk="0">
              <a:buNone/>
              <a:defRPr lang="es-ES">
                <a:solidFill>
                  <a:schemeClr val="tx1">
                    <a:tint val="75000"/>
                  </a:schemeClr>
                </a:solidFill>
              </a:defRPr>
            </a:lvl8pPr>
            <a:lvl9pPr marL="3657600" indent="0" algn="ctr" latinLnBrk="0">
              <a:buNone/>
              <a:defRPr lang="es-ES">
                <a:solidFill>
                  <a:schemeClr val="tx1">
                    <a:tint val="75000"/>
                  </a:schemeClr>
                </a:solidFill>
              </a:defRPr>
            </a:lvl9pPr>
          </a:lstStyle>
          <a:p>
            <a:r>
              <a:rPr lang="es-ES"/>
              <a:t>Haga clic para modificar el estilo de subtítulo del patrón</a:t>
            </a:r>
          </a:p>
        </p:txBody>
      </p:sp>
      <p:pic>
        <p:nvPicPr>
          <p:cNvPr id="159747" name="Picture 3"/>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28102" y="5641060"/>
            <a:ext cx="2180110" cy="12169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7955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lvl5pPr latinLnBrk="0">
              <a:defRPr lang="es-ES"/>
            </a:lvl5pPr>
            <a:lvl6pPr latinLnBrk="0">
              <a:defRPr lang="es-ES"/>
            </a:lvl6pPr>
            <a:lvl7pPr latinLnBrk="0">
              <a:defRPr lang="es-ES"/>
            </a:lvl7pPr>
            <a:lvl8pPr latinLnBrk="0">
              <a:defRPr lang="es-ES"/>
            </a:lvl8pPr>
            <a:lvl9pPr latinLnBrk="0">
              <a:defRPr lang="es-ES"/>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r>
              <a:rPr lang="es-ES" smtClean="0"/>
              <a:t>05/2016</a:t>
            </a:r>
            <a:endParaRPr lang="es-ES" dirty="0"/>
          </a:p>
        </p:txBody>
      </p:sp>
      <p:sp>
        <p:nvSpPr>
          <p:cNvPr id="5" name="Marcador de pie de página 4"/>
          <p:cNvSpPr>
            <a:spLocks noGrp="1"/>
          </p:cNvSpPr>
          <p:nvPr>
            <p:ph type="ftr" sz="quarter" idx="11"/>
          </p:nvPr>
        </p:nvSpPr>
        <p:spPr/>
        <p:txBody>
          <a:bodyPr/>
          <a:lstStyle>
            <a:lvl1pPr>
              <a:defRPr cap="none"/>
            </a:lvl1pPr>
          </a:lstStyle>
          <a:p>
            <a:r>
              <a:rPr lang="es-ES" dirty="0" smtClean="0"/>
              <a:t>Norberto Ortego Centeno</a:t>
            </a:r>
            <a:endParaRPr lang="es-ES" dirty="0"/>
          </a:p>
        </p:txBody>
      </p:sp>
      <p:sp>
        <p:nvSpPr>
          <p:cNvPr id="6" name="Marcador de número de diapositiva 5"/>
          <p:cNvSpPr>
            <a:spLocks noGrp="1"/>
          </p:cNvSpPr>
          <p:nvPr>
            <p:ph type="sldNum" sz="quarter" idx="12"/>
          </p:nvPr>
        </p:nvSpPr>
        <p:spPr/>
        <p:txBody>
          <a:bodyPr/>
          <a:lstStyle/>
          <a:p>
            <a:fld id="{7DC1BBB0-96F0-4077-A278-0F3FB5C104D3}" type="slidenum">
              <a:rPr/>
              <a:pPr/>
              <a:t>‹Nº›</a:t>
            </a:fld>
            <a:endParaRPr lang="es-ES"/>
          </a:p>
        </p:txBody>
      </p:sp>
    </p:spTree>
    <p:extLst>
      <p:ext uri="{BB962C8B-B14F-4D97-AF65-F5344CB8AC3E}">
        <p14:creationId xmlns:p14="http://schemas.microsoft.com/office/powerpoint/2010/main" xmlns="" val="2040880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y texto verticales">
    <p:spTree>
      <p:nvGrpSpPr>
        <p:cNvPr id="1" name=""/>
        <p:cNvGrpSpPr/>
        <p:nvPr/>
      </p:nvGrpSpPr>
      <p:grpSpPr>
        <a:xfrm>
          <a:off x="0" y="0"/>
          <a:ext cx="0" cy="0"/>
          <a:chOff x="0" y="0"/>
          <a:chExt cx="0" cy="0"/>
        </a:xfrm>
      </p:grpSpPr>
      <p:sp>
        <p:nvSpPr>
          <p:cNvPr id="7" name="Rectángulo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8" name="Rectángulo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9" name="Rectángulo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10" name="Rectángulo 9"/>
          <p:cNvSpPr/>
          <p:nvPr/>
        </p:nvSpPr>
        <p:spPr>
          <a:xfrm>
            <a:off x="608012" y="762000"/>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p:nvPr>
        </p:nvSpPr>
        <p:spPr>
          <a:xfrm>
            <a:off x="9599612" y="685800"/>
            <a:ext cx="1787526" cy="548640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1598613" y="685800"/>
            <a:ext cx="7848600" cy="54864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r>
              <a:rPr lang="es-ES" smtClean="0"/>
              <a:t>05/2016</a:t>
            </a:r>
            <a:endParaRPr lang="es-ES" dirty="0"/>
          </a:p>
        </p:txBody>
      </p:sp>
      <p:sp>
        <p:nvSpPr>
          <p:cNvPr id="5" name="Marcador de pie de página 4"/>
          <p:cNvSpPr>
            <a:spLocks noGrp="1"/>
          </p:cNvSpPr>
          <p:nvPr>
            <p:ph type="ftr" sz="quarter" idx="11"/>
          </p:nvPr>
        </p:nvSpPr>
        <p:spPr/>
        <p:txBody>
          <a:bodyPr/>
          <a:lstStyle>
            <a:lvl1pPr>
              <a:defRPr cap="none"/>
            </a:lvl1pPr>
          </a:lstStyle>
          <a:p>
            <a:r>
              <a:rPr lang="es-ES" dirty="0" smtClean="0"/>
              <a:t>Norberto Ortego Centeno</a:t>
            </a:r>
            <a:endParaRPr lang="es-ES" dirty="0"/>
          </a:p>
        </p:txBody>
      </p:sp>
      <p:sp>
        <p:nvSpPr>
          <p:cNvPr id="6" name="Marcador de número de diapositiva 5"/>
          <p:cNvSpPr>
            <a:spLocks noGrp="1"/>
          </p:cNvSpPr>
          <p:nvPr>
            <p:ph type="sldNum" sz="quarter" idx="12"/>
          </p:nvPr>
        </p:nvSpPr>
        <p:spPr/>
        <p:txBody>
          <a:bodyPr/>
          <a:lstStyle/>
          <a:p>
            <a:fld id="{7DC1BBB0-96F0-4077-A278-0F3FB5C104D3}" type="slidenum">
              <a:rPr/>
              <a:pPr/>
              <a:t>‹Nº›</a:t>
            </a:fld>
            <a:endParaRPr lang="es-ES"/>
          </a:p>
        </p:txBody>
      </p:sp>
      <p:pic>
        <p:nvPicPr>
          <p:cNvPr id="15" name="Picture 2" descr="Dibujo de Mariposa 16 para Colorear - Dibujos.net"/>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08012" y="685800"/>
            <a:ext cx="736869" cy="685800"/>
          </a:xfrm>
          <a:prstGeom prst="rect">
            <a:avLst/>
          </a:prstGeom>
          <a:noFill/>
        </p:spPr>
      </p:pic>
    </p:spTree>
    <p:extLst>
      <p:ext uri="{BB962C8B-B14F-4D97-AF65-F5344CB8AC3E}">
        <p14:creationId xmlns:p14="http://schemas.microsoft.com/office/powerpoint/2010/main" xmlns="" val="612817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260286" y="228600"/>
            <a:ext cx="10684266" cy="9144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12588" y="1600200"/>
            <a:ext cx="5180251"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195986" y="1600200"/>
            <a:ext cx="5180251" cy="213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195986" y="3886200"/>
            <a:ext cx="5180251" cy="213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609441" y="6248400"/>
            <a:ext cx="2844059" cy="457200"/>
          </a:xfrm>
        </p:spPr>
        <p:txBody>
          <a:bodyPr/>
          <a:lstStyle>
            <a:lvl1pPr>
              <a:defRPr/>
            </a:lvl1pPr>
          </a:lstStyle>
          <a:p>
            <a:r>
              <a:rPr lang="es-ES" smtClean="0"/>
              <a:t>05/2016</a:t>
            </a:r>
            <a:endParaRPr lang="es-ES"/>
          </a:p>
        </p:txBody>
      </p:sp>
      <p:sp>
        <p:nvSpPr>
          <p:cNvPr id="7" name="6 Marcador de pie de página"/>
          <p:cNvSpPr>
            <a:spLocks noGrp="1"/>
          </p:cNvSpPr>
          <p:nvPr>
            <p:ph type="ftr" sz="quarter" idx="11"/>
          </p:nvPr>
        </p:nvSpPr>
        <p:spPr>
          <a:xfrm>
            <a:off x="4164515" y="6248400"/>
            <a:ext cx="3859795" cy="457200"/>
          </a:xfrm>
        </p:spPr>
        <p:txBody>
          <a:bodyPr/>
          <a:lstStyle>
            <a:lvl1pPr>
              <a:defRPr/>
            </a:lvl1pPr>
          </a:lstStyle>
          <a:p>
            <a:r>
              <a:rPr lang="es-ES" smtClean="0"/>
              <a:t>Norberto Ortego Centeno</a:t>
            </a:r>
            <a:endParaRPr lang="es-ES"/>
          </a:p>
        </p:txBody>
      </p:sp>
      <p:sp>
        <p:nvSpPr>
          <p:cNvPr id="8" name="7 Marcador de número de diapositiva"/>
          <p:cNvSpPr>
            <a:spLocks noGrp="1"/>
          </p:cNvSpPr>
          <p:nvPr>
            <p:ph type="sldNum" sz="quarter" idx="12"/>
          </p:nvPr>
        </p:nvSpPr>
        <p:spPr>
          <a:xfrm>
            <a:off x="8735326" y="6248400"/>
            <a:ext cx="2844059" cy="457200"/>
          </a:xfrm>
        </p:spPr>
        <p:txBody>
          <a:bodyPr/>
          <a:lstStyle>
            <a:lvl1pPr>
              <a:defRPr/>
            </a:lvl1pPr>
          </a:lstStyle>
          <a:p>
            <a:fld id="{16C3EB5B-E8BC-44A4-BB2F-7693B65625FB}"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441" y="1371600"/>
            <a:ext cx="9954207" cy="381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441" y="2057404"/>
            <a:ext cx="5383398" cy="40687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5986" y="2057404"/>
            <a:ext cx="5383398" cy="40687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r>
              <a:rPr lang="es-ES" smtClean="0"/>
              <a:t>05/2016</a:t>
            </a:r>
            <a:endParaRPr lang="es-ES_tradnl"/>
          </a:p>
        </p:txBody>
      </p:sp>
      <p:sp>
        <p:nvSpPr>
          <p:cNvPr id="6" name="Marcador de pie de página 4"/>
          <p:cNvSpPr>
            <a:spLocks noGrp="1"/>
          </p:cNvSpPr>
          <p:nvPr>
            <p:ph type="ftr" sz="quarter" idx="11"/>
          </p:nvPr>
        </p:nvSpPr>
        <p:spPr/>
        <p:txBody>
          <a:bodyPr/>
          <a:lstStyle>
            <a:lvl1pPr>
              <a:defRPr/>
            </a:lvl1pPr>
          </a:lstStyle>
          <a:p>
            <a:pPr>
              <a:defRPr/>
            </a:pPr>
            <a:r>
              <a:rPr lang="es-ES" smtClean="0"/>
              <a:t>Norberto Ortego Centeno</a:t>
            </a: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78621D4C-0199-4648-A161-DBA79ADD8A2C}" type="slidenum">
              <a:rPr lang="es-ES_tradnl"/>
              <a:pPr>
                <a:defRPr/>
              </a:pPr>
              <a:t>‹Nº›</a:t>
            </a:fld>
            <a:endParaRPr lang="es-ES_tradnl"/>
          </a:p>
        </p:txBody>
      </p:sp>
    </p:spTree>
  </p:cSld>
  <p:clrMapOvr>
    <a:masterClrMapping/>
  </p:clrMapOvr>
  <p:transition advTm="38921">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0"/>
          </p:nvPr>
        </p:nvSpPr>
        <p:spPr>
          <a:xfrm>
            <a:off x="588285" y="1687519"/>
            <a:ext cx="10991104" cy="4437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40805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93437" y="177803"/>
            <a:ext cx="9782801" cy="888997"/>
          </a:xfrm>
        </p:spPr>
        <p:txBody>
          <a:bodyPr/>
          <a:lstStyle/>
          <a:p>
            <a:r>
              <a:rPr lang="es-ES" dirty="0"/>
              <a:t>Haga clic para modificar el estilo de título del patrón</a:t>
            </a:r>
          </a:p>
        </p:txBody>
      </p:sp>
      <p:sp>
        <p:nvSpPr>
          <p:cNvPr id="3" name="Marcador de contenido 2"/>
          <p:cNvSpPr>
            <a:spLocks noGrp="1"/>
          </p:cNvSpPr>
          <p:nvPr>
            <p:ph idx="1"/>
          </p:nvPr>
        </p:nvSpPr>
        <p:spPr>
          <a:xfrm>
            <a:off x="1593437" y="1524000"/>
            <a:ext cx="9782801" cy="4800600"/>
          </a:xfrm>
        </p:spPr>
        <p:txBody>
          <a:bodyPr/>
          <a:lstStyle>
            <a:lvl5pPr latinLnBrk="0">
              <a:defRPr lang="es-ES"/>
            </a:lvl5pPr>
            <a:lvl6pPr latinLnBrk="0">
              <a:defRPr lang="es-ES"/>
            </a:lvl6pPr>
            <a:lvl7pPr latinLnBrk="0">
              <a:defRPr lang="es-ES"/>
            </a:lvl7pPr>
            <a:lvl8pPr latinLnBrk="0">
              <a:defRPr lang="es-ES"/>
            </a:lvl8pPr>
            <a:lvl9pPr latinLnBrk="0">
              <a:defRPr lang="es-ES"/>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8" name="7 Conector recto"/>
          <p:cNvCxnSpPr/>
          <p:nvPr userDrawn="1"/>
        </p:nvCxnSpPr>
        <p:spPr>
          <a:xfrm>
            <a:off x="3732214" y="1371600"/>
            <a:ext cx="510539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Marcador de fecha 3"/>
          <p:cNvSpPr>
            <a:spLocks noGrp="1"/>
          </p:cNvSpPr>
          <p:nvPr>
            <p:ph type="dt" sz="half" idx="10"/>
          </p:nvPr>
        </p:nvSpPr>
        <p:spPr>
          <a:xfrm>
            <a:off x="1827213" y="6416679"/>
            <a:ext cx="1218883" cy="365125"/>
          </a:xfrm>
        </p:spPr>
        <p:txBody>
          <a:bodyPr/>
          <a:lstStyle>
            <a:lvl1pPr>
              <a:defRPr/>
            </a:lvl1pPr>
          </a:lstStyle>
          <a:p>
            <a:r>
              <a:rPr lang="es-ES" smtClean="0"/>
              <a:t>05/2016</a:t>
            </a:r>
            <a:endParaRPr lang="es-ES" dirty="0"/>
          </a:p>
        </p:txBody>
      </p:sp>
      <p:sp>
        <p:nvSpPr>
          <p:cNvPr id="6" name="Marcador de número de diapositiva 5"/>
          <p:cNvSpPr>
            <a:spLocks noGrp="1"/>
          </p:cNvSpPr>
          <p:nvPr>
            <p:ph type="sldNum" sz="quarter" idx="12"/>
          </p:nvPr>
        </p:nvSpPr>
        <p:spPr>
          <a:xfrm>
            <a:off x="11199972" y="6416679"/>
            <a:ext cx="609441" cy="365125"/>
          </a:xfrm>
        </p:spPr>
        <p:txBody>
          <a:bodyPr/>
          <a:lstStyle/>
          <a:p>
            <a:fld id="{7DC1BBB0-96F0-4077-A278-0F3FB5C104D3}" type="slidenum">
              <a:rPr/>
              <a:pPr/>
              <a:t>‹Nº›</a:t>
            </a:fld>
            <a:endParaRPr lang="es-ES" dirty="0"/>
          </a:p>
        </p:txBody>
      </p:sp>
      <p:sp>
        <p:nvSpPr>
          <p:cNvPr id="9" name="8 Marcador de pie de página"/>
          <p:cNvSpPr>
            <a:spLocks noGrp="1"/>
          </p:cNvSpPr>
          <p:nvPr>
            <p:ph type="ftr" sz="quarter" idx="13"/>
          </p:nvPr>
        </p:nvSpPr>
        <p:spPr>
          <a:xfrm>
            <a:off x="4037014" y="6416679"/>
            <a:ext cx="5618586" cy="365125"/>
          </a:xfrm>
          <a:ln>
            <a:noFill/>
          </a:ln>
        </p:spPr>
        <p:txBody>
          <a:bodyPr/>
          <a:lstStyle/>
          <a:p>
            <a:r>
              <a:rPr lang="es-ES" cap="none" dirty="0" smtClean="0"/>
              <a:t>Norberto Ortego Centeno</a:t>
            </a:r>
            <a:endParaRPr lang="es-ES" dirty="0"/>
          </a:p>
        </p:txBody>
      </p:sp>
    </p:spTree>
    <p:extLst>
      <p:ext uri="{BB962C8B-B14F-4D97-AF65-F5344CB8AC3E}">
        <p14:creationId xmlns:p14="http://schemas.microsoft.com/office/powerpoint/2010/main" xmlns="" val="2185532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ángulo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20" name="Rectángulo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24" name="Rectángulo 23"/>
          <p:cNvSpPr/>
          <p:nvPr/>
        </p:nvSpPr>
        <p:spPr>
          <a:xfrm>
            <a:off x="121615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21" name="Rectángulo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cxnSp>
        <p:nvCxnSpPr>
          <p:cNvPr id="22" name="Conector recto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1" y="5643132"/>
            <a:ext cx="1216153"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cxnSp>
        <p:nvCxnSpPr>
          <p:cNvPr id="23" name="Conector recto 22"/>
          <p:cNvCxnSpPr/>
          <p:nvPr/>
        </p:nvCxnSpPr>
        <p:spPr bwMode="white">
          <a:xfrm>
            <a:off x="121615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27" name="Rectángulo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28" name="Rectángulo 27"/>
          <p:cNvSpPr/>
          <p:nvPr/>
        </p:nvSpPr>
        <p:spPr>
          <a:xfrm>
            <a:off x="12188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29" name="Rectángulo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30" name="Rectángulo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cxnSp>
        <p:nvCxnSpPr>
          <p:cNvPr id="31" name="Conector recto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1" y="0"/>
            <a:ext cx="1216153"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cxnSp>
        <p:nvCxnSpPr>
          <p:cNvPr id="33" name="Conector recto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fecha 3"/>
          <p:cNvSpPr>
            <a:spLocks noGrp="1"/>
          </p:cNvSpPr>
          <p:nvPr>
            <p:ph type="dt" sz="half" idx="10"/>
          </p:nvPr>
        </p:nvSpPr>
        <p:spPr/>
        <p:txBody>
          <a:bodyPr/>
          <a:lstStyle>
            <a:lvl1pPr latinLnBrk="0">
              <a:defRPr lang="es-ES">
                <a:solidFill>
                  <a:schemeClr val="bg1"/>
                </a:solidFill>
              </a:defRPr>
            </a:lvl1pPr>
          </a:lstStyle>
          <a:p>
            <a:r>
              <a:rPr lang="es-ES" smtClean="0"/>
              <a:t>05/2016</a:t>
            </a:r>
            <a:endParaRPr lang="es-ES" dirty="0"/>
          </a:p>
        </p:txBody>
      </p:sp>
      <p:sp>
        <p:nvSpPr>
          <p:cNvPr id="5" name="Marcador de pie de página 4"/>
          <p:cNvSpPr>
            <a:spLocks noGrp="1"/>
          </p:cNvSpPr>
          <p:nvPr>
            <p:ph type="ftr" sz="quarter" idx="11"/>
          </p:nvPr>
        </p:nvSpPr>
        <p:spPr/>
        <p:txBody>
          <a:bodyPr/>
          <a:lstStyle>
            <a:lvl1pPr latinLnBrk="0">
              <a:defRPr lang="es-ES" cap="none">
                <a:solidFill>
                  <a:schemeClr val="bg1"/>
                </a:solidFill>
              </a:defRPr>
            </a:lvl1pPr>
          </a:lstStyle>
          <a:p>
            <a:r>
              <a:rPr lang="es-ES" dirty="0" smtClean="0"/>
              <a:t>Norberto Ortego Centeno</a:t>
            </a:r>
          </a:p>
        </p:txBody>
      </p:sp>
      <p:sp>
        <p:nvSpPr>
          <p:cNvPr id="6" name="Marcador de número de diapositiva 5"/>
          <p:cNvSpPr>
            <a:spLocks noGrp="1"/>
          </p:cNvSpPr>
          <p:nvPr>
            <p:ph type="sldNum" sz="quarter" idx="12"/>
          </p:nvPr>
        </p:nvSpPr>
        <p:spPr>
          <a:xfrm>
            <a:off x="11580971" y="6356355"/>
            <a:ext cx="609441" cy="365125"/>
          </a:xfrm>
        </p:spPr>
        <p:txBody>
          <a:bodyPr/>
          <a:lstStyle>
            <a:lvl1pPr latinLnBrk="0">
              <a:defRPr lang="es-ES">
                <a:solidFill>
                  <a:schemeClr val="bg1"/>
                </a:solidFill>
              </a:defRPr>
            </a:lvl1pPr>
          </a:lstStyle>
          <a:p>
            <a:fld id="{7DC1BBB0-96F0-4077-A278-0F3FB5C104D3}" type="slidenum">
              <a:rPr/>
              <a:pPr/>
              <a:t>‹Nº›</a:t>
            </a:fld>
            <a:endParaRPr lang="es-ES"/>
          </a:p>
        </p:txBody>
      </p:sp>
      <p:sp>
        <p:nvSpPr>
          <p:cNvPr id="2" name="Título 1"/>
          <p:cNvSpPr>
            <a:spLocks noGrp="1"/>
          </p:cNvSpPr>
          <p:nvPr>
            <p:ph type="title"/>
          </p:nvPr>
        </p:nvSpPr>
        <p:spPr>
          <a:xfrm>
            <a:off x="1598613" y="1600201"/>
            <a:ext cx="8283272" cy="2654064"/>
          </a:xfrm>
        </p:spPr>
        <p:txBody>
          <a:bodyPr anchor="b">
            <a:normAutofit/>
          </a:bodyPr>
          <a:lstStyle>
            <a:lvl1pPr algn="l" latinLnBrk="0">
              <a:defRPr lang="es-ES" sz="5400" b="0" cap="none" baseline="0"/>
            </a:lvl1pPr>
          </a:lstStyle>
          <a:p>
            <a:r>
              <a:rPr lang="es-ES"/>
              <a:t>Haga clic para modificar el estilo de título del patrón</a:t>
            </a:r>
          </a:p>
        </p:txBody>
      </p:sp>
      <p:sp>
        <p:nvSpPr>
          <p:cNvPr id="3" name="Marcador de texto 2"/>
          <p:cNvSpPr>
            <a:spLocks noGrp="1"/>
          </p:cNvSpPr>
          <p:nvPr>
            <p:ph type="body" idx="1"/>
          </p:nvPr>
        </p:nvSpPr>
        <p:spPr>
          <a:xfrm>
            <a:off x="1598614" y="4260000"/>
            <a:ext cx="7264622" cy="1150203"/>
          </a:xfrm>
        </p:spPr>
        <p:txBody>
          <a:bodyPr anchor="t">
            <a:normAutofit/>
          </a:bodyPr>
          <a:lstStyle>
            <a:lvl1pPr marL="0" indent="0" latinLnBrk="0">
              <a:spcBef>
                <a:spcPts val="0"/>
              </a:spcBef>
              <a:buNone/>
              <a:defRPr lang="es-ES" sz="3200">
                <a:solidFill>
                  <a:schemeClr val="tx1"/>
                </a:solidFill>
              </a:defRPr>
            </a:lvl1pPr>
            <a:lvl2pPr marL="457200" indent="0" latinLnBrk="0">
              <a:buNone/>
              <a:defRPr lang="es-ES" sz="1800">
                <a:solidFill>
                  <a:schemeClr val="tx1">
                    <a:tint val="75000"/>
                  </a:schemeClr>
                </a:solidFill>
              </a:defRPr>
            </a:lvl2pPr>
            <a:lvl3pPr marL="914400" indent="0" latinLnBrk="0">
              <a:buNone/>
              <a:defRPr lang="es-ES" sz="1600">
                <a:solidFill>
                  <a:schemeClr val="tx1">
                    <a:tint val="75000"/>
                  </a:schemeClr>
                </a:solidFill>
              </a:defRPr>
            </a:lvl3pPr>
            <a:lvl4pPr marL="1371600" indent="0" latinLnBrk="0">
              <a:buNone/>
              <a:defRPr lang="es-ES" sz="1400">
                <a:solidFill>
                  <a:schemeClr val="tx1">
                    <a:tint val="75000"/>
                  </a:schemeClr>
                </a:solidFill>
              </a:defRPr>
            </a:lvl4pPr>
            <a:lvl5pPr marL="1828800" indent="0" latinLnBrk="0">
              <a:buNone/>
              <a:defRPr lang="es-ES" sz="1400">
                <a:solidFill>
                  <a:schemeClr val="tx1">
                    <a:tint val="75000"/>
                  </a:schemeClr>
                </a:solidFill>
              </a:defRPr>
            </a:lvl5pPr>
            <a:lvl6pPr marL="2286000" indent="0" latinLnBrk="0">
              <a:buNone/>
              <a:defRPr lang="es-ES" sz="1400">
                <a:solidFill>
                  <a:schemeClr val="tx1">
                    <a:tint val="75000"/>
                  </a:schemeClr>
                </a:solidFill>
              </a:defRPr>
            </a:lvl6pPr>
            <a:lvl7pPr marL="2743200" indent="0" latinLnBrk="0">
              <a:buNone/>
              <a:defRPr lang="es-ES" sz="1400">
                <a:solidFill>
                  <a:schemeClr val="tx1">
                    <a:tint val="75000"/>
                  </a:schemeClr>
                </a:solidFill>
              </a:defRPr>
            </a:lvl7pPr>
            <a:lvl8pPr marL="3200400" indent="0" latinLnBrk="0">
              <a:buNone/>
              <a:defRPr lang="es-ES" sz="1400">
                <a:solidFill>
                  <a:schemeClr val="tx1">
                    <a:tint val="75000"/>
                  </a:schemeClr>
                </a:solidFill>
              </a:defRPr>
            </a:lvl8pPr>
            <a:lvl9pPr marL="3657600" indent="0" latinLnBrk="0">
              <a:buNone/>
              <a:defRPr lang="es-ES" sz="1400">
                <a:solidFill>
                  <a:schemeClr val="tx1">
                    <a:tint val="75000"/>
                  </a:schemeClr>
                </a:solidFill>
              </a:defRPr>
            </a:lvl9pPr>
          </a:lstStyle>
          <a:p>
            <a:pPr lvl="0"/>
            <a:r>
              <a:rPr lang="es-ES"/>
              <a:t>Haga clic para modificar los estilos de texto del patrón</a:t>
            </a:r>
          </a:p>
        </p:txBody>
      </p:sp>
      <p:pic>
        <p:nvPicPr>
          <p:cNvPr id="161794"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5643132"/>
            <a:ext cx="1825594"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4467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1593436" y="1600200"/>
            <a:ext cx="4814586" cy="4572000"/>
          </a:xfrm>
        </p:spPr>
        <p:txBody>
          <a:bodyPr/>
          <a:lstStyle>
            <a:lvl1pPr latinLnBrk="0">
              <a:defRPr lang="es-ES" sz="2800"/>
            </a:lvl1pPr>
            <a:lvl2pPr latinLnBrk="0">
              <a:defRPr lang="es-ES" sz="2400"/>
            </a:lvl2pPr>
            <a:lvl3pPr latinLnBrk="0">
              <a:defRPr lang="es-ES" sz="2000"/>
            </a:lvl3pPr>
            <a:lvl4pPr latinLnBrk="0">
              <a:defRPr lang="es-ES" sz="1800"/>
            </a:lvl4pPr>
            <a:lvl5pPr latinLnBrk="0">
              <a:defRPr lang="es-ES" sz="1800"/>
            </a:lvl5pPr>
            <a:lvl6pPr latinLnBrk="0">
              <a:defRPr lang="es-ES" sz="1800"/>
            </a:lvl6pPr>
            <a:lvl7pPr latinLnBrk="0">
              <a:defRPr lang="es-ES" sz="1800"/>
            </a:lvl7pPr>
            <a:lvl8pPr latinLnBrk="0">
              <a:defRPr lang="es-ES" sz="1800"/>
            </a:lvl8pPr>
            <a:lvl9pPr latinLnBrk="0">
              <a:defRPr lang="es-ES"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561651" y="1600200"/>
            <a:ext cx="4814586" cy="4572000"/>
          </a:xfrm>
        </p:spPr>
        <p:txBody>
          <a:bodyPr/>
          <a:lstStyle>
            <a:lvl1pPr latinLnBrk="0">
              <a:defRPr lang="es-ES" sz="2800"/>
            </a:lvl1pPr>
            <a:lvl2pPr latinLnBrk="0">
              <a:defRPr lang="es-ES" sz="2400"/>
            </a:lvl2pPr>
            <a:lvl3pPr latinLnBrk="0">
              <a:defRPr lang="es-ES" sz="2000"/>
            </a:lvl3pPr>
            <a:lvl4pPr latinLnBrk="0">
              <a:defRPr lang="es-ES" sz="1800"/>
            </a:lvl4pPr>
            <a:lvl5pPr latinLnBrk="0">
              <a:defRPr lang="es-ES" sz="1800"/>
            </a:lvl5pPr>
            <a:lvl6pPr latinLnBrk="0">
              <a:defRPr lang="es-ES" sz="1800" baseline="0"/>
            </a:lvl6pPr>
            <a:lvl7pPr latinLnBrk="0">
              <a:defRPr lang="es-ES" sz="1800" baseline="0"/>
            </a:lvl7pPr>
            <a:lvl8pPr latinLnBrk="0">
              <a:defRPr lang="es-ES" sz="1800" baseline="0"/>
            </a:lvl8pPr>
            <a:lvl9pPr latinLnBrk="0">
              <a:defRPr lang="es-ES" sz="1800" baseline="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1598930" y="6324604"/>
            <a:ext cx="1218883" cy="365125"/>
          </a:xfrm>
        </p:spPr>
        <p:txBody>
          <a:bodyPr/>
          <a:lstStyle/>
          <a:p>
            <a:r>
              <a:rPr lang="es-ES" smtClean="0"/>
              <a:t>05/2016</a:t>
            </a:r>
            <a:endParaRPr lang="es-ES" dirty="0"/>
          </a:p>
        </p:txBody>
      </p:sp>
      <p:sp>
        <p:nvSpPr>
          <p:cNvPr id="6" name="Marcador de pie de página 5"/>
          <p:cNvSpPr>
            <a:spLocks noGrp="1"/>
          </p:cNvSpPr>
          <p:nvPr>
            <p:ph type="ftr" sz="quarter" idx="11"/>
          </p:nvPr>
        </p:nvSpPr>
        <p:spPr/>
        <p:txBody>
          <a:bodyPr/>
          <a:lstStyle>
            <a:lvl1pPr>
              <a:defRPr cap="none"/>
            </a:lvl1pPr>
          </a:lstStyle>
          <a:p>
            <a:r>
              <a:rPr lang="es-ES" dirty="0" smtClean="0"/>
              <a:t>Norberto Ortego Centeno</a:t>
            </a:r>
          </a:p>
        </p:txBody>
      </p:sp>
      <p:sp>
        <p:nvSpPr>
          <p:cNvPr id="7" name="Marcador de número de diapositiva 6"/>
          <p:cNvSpPr>
            <a:spLocks noGrp="1"/>
          </p:cNvSpPr>
          <p:nvPr>
            <p:ph type="sldNum" sz="quarter" idx="12"/>
          </p:nvPr>
        </p:nvSpPr>
        <p:spPr/>
        <p:txBody>
          <a:bodyPr/>
          <a:lstStyle/>
          <a:p>
            <a:fld id="{7DC1BBB0-96F0-4077-A278-0F3FB5C104D3}" type="slidenum">
              <a:rPr/>
              <a:pPr/>
              <a:t>‹Nº›</a:t>
            </a:fld>
            <a:endParaRPr lang="es-ES"/>
          </a:p>
        </p:txBody>
      </p:sp>
    </p:spTree>
    <p:extLst>
      <p:ext uri="{BB962C8B-B14F-4D97-AF65-F5344CB8AC3E}">
        <p14:creationId xmlns:p14="http://schemas.microsoft.com/office/powerpoint/2010/main" xmlns="" val="1239113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latinLnBrk="0">
              <a:defRPr lang="es-ES"/>
            </a:lvl1pPr>
          </a:lstStyle>
          <a:p>
            <a:r>
              <a:rPr lang="es-ES"/>
              <a:t>Haga clic para modificar el estilo de título del patrón</a:t>
            </a:r>
          </a:p>
        </p:txBody>
      </p:sp>
      <p:sp>
        <p:nvSpPr>
          <p:cNvPr id="3" name="Marcador de texto 2"/>
          <p:cNvSpPr>
            <a:spLocks noGrp="1"/>
          </p:cNvSpPr>
          <p:nvPr>
            <p:ph type="body" idx="1"/>
          </p:nvPr>
        </p:nvSpPr>
        <p:spPr>
          <a:xfrm>
            <a:off x="1593439" y="1499616"/>
            <a:ext cx="4818887" cy="938784"/>
          </a:xfrm>
        </p:spPr>
        <p:txBody>
          <a:bodyPr anchor="b">
            <a:noAutofit/>
          </a:bodyPr>
          <a:lstStyle>
            <a:lvl1pPr marL="0" indent="0" latinLnBrk="0">
              <a:spcBef>
                <a:spcPts val="0"/>
              </a:spcBef>
              <a:buNone/>
              <a:defRPr lang="es-ES" sz="2000" b="0" cap="all" baseline="0"/>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dirty="0"/>
              <a:t>Haga clic para modificar los estilos de texto del patrón</a:t>
            </a:r>
          </a:p>
        </p:txBody>
      </p:sp>
      <p:sp>
        <p:nvSpPr>
          <p:cNvPr id="4" name="Marcador de contenido 3"/>
          <p:cNvSpPr>
            <a:spLocks noGrp="1"/>
          </p:cNvSpPr>
          <p:nvPr>
            <p:ph sz="half" idx="2"/>
          </p:nvPr>
        </p:nvSpPr>
        <p:spPr>
          <a:xfrm>
            <a:off x="1593436" y="2514710"/>
            <a:ext cx="4814586" cy="3657493"/>
          </a:xfrm>
        </p:spPr>
        <p:txBody>
          <a:bodyPr>
            <a:normAutofit/>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vl6pPr latinLnBrk="0">
              <a:defRPr lang="es-ES" sz="1600"/>
            </a:lvl6pPr>
            <a:lvl7pPr latinLnBrk="0">
              <a:defRPr lang="es-ES" sz="1600"/>
            </a:lvl7pPr>
            <a:lvl8pPr latinLnBrk="0">
              <a:defRPr lang="es-ES" sz="1600" baseline="0"/>
            </a:lvl8pPr>
            <a:lvl9pPr latinLnBrk="0">
              <a:defRPr lang="es-ES" sz="1600" baseline="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557351" y="1499616"/>
            <a:ext cx="4818887" cy="938784"/>
          </a:xfrm>
        </p:spPr>
        <p:txBody>
          <a:bodyPr anchor="b">
            <a:noAutofit/>
          </a:bodyPr>
          <a:lstStyle>
            <a:lvl1pPr marL="0" indent="0" latinLnBrk="0">
              <a:spcBef>
                <a:spcPts val="0"/>
              </a:spcBef>
              <a:buNone/>
              <a:defRPr lang="es-ES" sz="2000" b="0" cap="all" baseline="0"/>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dirty="0"/>
              <a:t>Haga clic para modificar los estilos de texto del patrón</a:t>
            </a:r>
          </a:p>
        </p:txBody>
      </p:sp>
      <p:sp>
        <p:nvSpPr>
          <p:cNvPr id="6" name="Marcador de contenido 5"/>
          <p:cNvSpPr>
            <a:spLocks noGrp="1"/>
          </p:cNvSpPr>
          <p:nvPr>
            <p:ph sz="quarter" idx="4"/>
          </p:nvPr>
        </p:nvSpPr>
        <p:spPr>
          <a:xfrm>
            <a:off x="6557351" y="2514600"/>
            <a:ext cx="4818887" cy="3655568"/>
          </a:xfrm>
        </p:spPr>
        <p:txBody>
          <a:bodyPr>
            <a:normAutofit/>
          </a:bodyPr>
          <a:lstStyle>
            <a:lvl1pPr latinLnBrk="0">
              <a:defRPr lang="es-ES" sz="2400"/>
            </a:lvl1pPr>
            <a:lvl2pPr latinLnBrk="0">
              <a:defRPr lang="es-ES" sz="2000"/>
            </a:lvl2pPr>
            <a:lvl3pPr latinLnBrk="0">
              <a:defRPr lang="es-ES" sz="1800"/>
            </a:lvl3pPr>
            <a:lvl4pPr latinLnBrk="0">
              <a:defRPr lang="es-ES" sz="1600"/>
            </a:lvl4pPr>
            <a:lvl5pPr latinLnBrk="0">
              <a:defRPr lang="es-ES" sz="1600"/>
            </a:lvl5pPr>
            <a:lvl6pPr latinLnBrk="0">
              <a:defRPr lang="es-ES" sz="1600"/>
            </a:lvl6pPr>
            <a:lvl7pPr latinLnBrk="0">
              <a:defRPr lang="es-ES" sz="1600"/>
            </a:lvl7pPr>
            <a:lvl8pPr latinLnBrk="0">
              <a:defRPr lang="es-ES" sz="1600"/>
            </a:lvl8pPr>
            <a:lvl9pPr latinLnBrk="0">
              <a:defRPr lang="es-ES" sz="16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fecha 6"/>
          <p:cNvSpPr>
            <a:spLocks noGrp="1"/>
          </p:cNvSpPr>
          <p:nvPr>
            <p:ph type="dt" sz="half" idx="10"/>
          </p:nvPr>
        </p:nvSpPr>
        <p:spPr>
          <a:xfrm>
            <a:off x="1598614" y="6324604"/>
            <a:ext cx="1218883" cy="365125"/>
          </a:xfrm>
        </p:spPr>
        <p:txBody>
          <a:bodyPr/>
          <a:lstStyle/>
          <a:p>
            <a:r>
              <a:rPr lang="es-ES" smtClean="0"/>
              <a:t>05/2016</a:t>
            </a:r>
            <a:endParaRPr lang="es-ES" dirty="0"/>
          </a:p>
        </p:txBody>
      </p:sp>
      <p:sp>
        <p:nvSpPr>
          <p:cNvPr id="8" name="Marcador de pie de página 7"/>
          <p:cNvSpPr>
            <a:spLocks noGrp="1"/>
          </p:cNvSpPr>
          <p:nvPr>
            <p:ph type="ftr" sz="quarter" idx="11"/>
          </p:nvPr>
        </p:nvSpPr>
        <p:spPr/>
        <p:txBody>
          <a:bodyPr/>
          <a:lstStyle>
            <a:lvl1pPr>
              <a:defRPr cap="none"/>
            </a:lvl1pPr>
          </a:lstStyle>
          <a:p>
            <a:r>
              <a:rPr lang="es-ES" dirty="0" smtClean="0"/>
              <a:t>Norberto Ortego Centeno</a:t>
            </a:r>
          </a:p>
        </p:txBody>
      </p:sp>
      <p:sp>
        <p:nvSpPr>
          <p:cNvPr id="9" name="Marcador de número de diapositiva 8"/>
          <p:cNvSpPr>
            <a:spLocks noGrp="1"/>
          </p:cNvSpPr>
          <p:nvPr>
            <p:ph type="sldNum" sz="quarter" idx="12"/>
          </p:nvPr>
        </p:nvSpPr>
        <p:spPr/>
        <p:txBody>
          <a:bodyPr/>
          <a:lstStyle/>
          <a:p>
            <a:fld id="{7DC1BBB0-96F0-4077-A278-0F3FB5C104D3}" type="slidenum">
              <a:rPr/>
              <a:pPr/>
              <a:t>‹Nº›</a:t>
            </a:fld>
            <a:endParaRPr lang="es-ES"/>
          </a:p>
        </p:txBody>
      </p:sp>
    </p:spTree>
    <p:extLst>
      <p:ext uri="{BB962C8B-B14F-4D97-AF65-F5344CB8AC3E}">
        <p14:creationId xmlns:p14="http://schemas.microsoft.com/office/powerpoint/2010/main" xmlns="" val="2138358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a:xfrm>
            <a:off x="1370012" y="6324604"/>
            <a:ext cx="1218883" cy="365125"/>
          </a:xfrm>
        </p:spPr>
        <p:txBody>
          <a:bodyPr/>
          <a:lstStyle>
            <a:lvl1pPr>
              <a:defRPr/>
            </a:lvl1pPr>
          </a:lstStyle>
          <a:p>
            <a:r>
              <a:rPr lang="es-ES" smtClean="0"/>
              <a:t>05/2016</a:t>
            </a:r>
            <a:endParaRPr lang="es-ES" dirty="0"/>
          </a:p>
        </p:txBody>
      </p:sp>
      <p:sp>
        <p:nvSpPr>
          <p:cNvPr id="4" name="Marcador de pie de página 3"/>
          <p:cNvSpPr>
            <a:spLocks noGrp="1"/>
          </p:cNvSpPr>
          <p:nvPr>
            <p:ph type="ftr" sz="quarter" idx="11"/>
          </p:nvPr>
        </p:nvSpPr>
        <p:spPr/>
        <p:txBody>
          <a:bodyPr/>
          <a:lstStyle>
            <a:lvl1pPr>
              <a:defRPr cap="none"/>
            </a:lvl1pPr>
          </a:lstStyle>
          <a:p>
            <a:r>
              <a:rPr lang="es-ES" dirty="0" smtClean="0"/>
              <a:t>Norberto Ortego Centeno</a:t>
            </a:r>
          </a:p>
        </p:txBody>
      </p:sp>
      <p:sp>
        <p:nvSpPr>
          <p:cNvPr id="5" name="Marcador de número de diapositiva 4"/>
          <p:cNvSpPr>
            <a:spLocks noGrp="1"/>
          </p:cNvSpPr>
          <p:nvPr>
            <p:ph type="sldNum" sz="quarter" idx="12"/>
          </p:nvPr>
        </p:nvSpPr>
        <p:spPr/>
        <p:txBody>
          <a:bodyPr/>
          <a:lstStyle/>
          <a:p>
            <a:fld id="{7DC1BBB0-96F0-4077-A278-0F3FB5C104D3}" type="slidenum">
              <a:rPr/>
              <a:pPr/>
              <a:t>‹Nº›</a:t>
            </a:fld>
            <a:endParaRPr lang="es-ES"/>
          </a:p>
        </p:txBody>
      </p:sp>
    </p:spTree>
    <p:extLst>
      <p:ext uri="{BB962C8B-B14F-4D97-AF65-F5344CB8AC3E}">
        <p14:creationId xmlns:p14="http://schemas.microsoft.com/office/powerpoint/2010/main" xmlns="" val="3163578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ángulo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6" name="Rectángulo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cxnSp>
        <p:nvCxnSpPr>
          <p:cNvPr id="7" name="Conector recto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10969944"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9" name="Rectángulo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2" name="Marcador de fecha 1"/>
          <p:cNvSpPr>
            <a:spLocks noGrp="1"/>
          </p:cNvSpPr>
          <p:nvPr>
            <p:ph type="dt" sz="half" idx="10"/>
          </p:nvPr>
        </p:nvSpPr>
        <p:spPr>
          <a:xfrm>
            <a:off x="1141413" y="6324604"/>
            <a:ext cx="1218883" cy="365125"/>
          </a:xfrm>
        </p:spPr>
        <p:txBody>
          <a:bodyPr/>
          <a:lstStyle/>
          <a:p>
            <a:r>
              <a:rPr lang="es-ES" smtClean="0"/>
              <a:t>05/2016</a:t>
            </a:r>
            <a:endParaRPr lang="es-ES" dirty="0"/>
          </a:p>
        </p:txBody>
      </p:sp>
      <p:sp>
        <p:nvSpPr>
          <p:cNvPr id="3" name="Marcador de pie de página 2"/>
          <p:cNvSpPr>
            <a:spLocks noGrp="1"/>
          </p:cNvSpPr>
          <p:nvPr>
            <p:ph type="ftr" sz="quarter" idx="11"/>
          </p:nvPr>
        </p:nvSpPr>
        <p:spPr/>
        <p:txBody>
          <a:bodyPr/>
          <a:lstStyle>
            <a:lvl1pPr>
              <a:defRPr cap="none"/>
            </a:lvl1pPr>
          </a:lstStyle>
          <a:p>
            <a:r>
              <a:rPr lang="es-ES" dirty="0" smtClean="0"/>
              <a:t>Norberto Ortego Centeno</a:t>
            </a:r>
          </a:p>
        </p:txBody>
      </p:sp>
      <p:sp>
        <p:nvSpPr>
          <p:cNvPr id="4" name="Marcador de número de diapositiva 3"/>
          <p:cNvSpPr>
            <a:spLocks noGrp="1"/>
          </p:cNvSpPr>
          <p:nvPr>
            <p:ph type="sldNum" sz="quarter" idx="12"/>
          </p:nvPr>
        </p:nvSpPr>
        <p:spPr/>
        <p:txBody>
          <a:bodyPr/>
          <a:lstStyle>
            <a:lvl1pPr latinLnBrk="0">
              <a:defRPr lang="es-ES">
                <a:solidFill>
                  <a:schemeClr val="bg1"/>
                </a:solidFill>
              </a:defRPr>
            </a:lvl1pPr>
          </a:lstStyle>
          <a:p>
            <a:fld id="{7DC1BBB0-96F0-4077-A278-0F3FB5C104D3}" type="slidenum">
              <a:rPr/>
              <a:pPr/>
              <a:t>‹Nº›</a:t>
            </a:fld>
            <a:endParaRPr lang="es-ES"/>
          </a:p>
        </p:txBody>
      </p:sp>
    </p:spTree>
    <p:extLst>
      <p:ext uri="{BB962C8B-B14F-4D97-AF65-F5344CB8AC3E}">
        <p14:creationId xmlns:p14="http://schemas.microsoft.com/office/powerpoint/2010/main" xmlns="" val="178381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621794"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9" name="Rectángulo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cxnSp>
        <p:nvCxnSpPr>
          <p:cNvPr id="10" name="Conector recto 9"/>
          <p:cNvCxnSpPr/>
          <p:nvPr/>
        </p:nvCxnSpPr>
        <p:spPr bwMode="white">
          <a:xfrm>
            <a:off x="62179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2" name="Título 1"/>
          <p:cNvSpPr>
            <a:spLocks noGrp="1"/>
          </p:cNvSpPr>
          <p:nvPr>
            <p:ph type="title"/>
          </p:nvPr>
        </p:nvSpPr>
        <p:spPr bwMode="white">
          <a:xfrm>
            <a:off x="1074240" y="381000"/>
            <a:ext cx="3293422" cy="1371600"/>
          </a:xfrm>
        </p:spPr>
        <p:txBody>
          <a:bodyPr anchor="b">
            <a:noAutofit/>
          </a:bodyPr>
          <a:lstStyle>
            <a:lvl1pPr algn="l" latinLnBrk="0">
              <a:defRPr lang="es-ES" sz="2400" b="0" cap="all" baseline="0">
                <a:solidFill>
                  <a:schemeClr val="bg1"/>
                </a:solidFill>
              </a:defRPr>
            </a:lvl1pPr>
          </a:lstStyle>
          <a:p>
            <a:r>
              <a:rPr lang="es-ES" dirty="0"/>
              <a:t>Haga clic para modificar el estilo de título del patrón</a:t>
            </a:r>
          </a:p>
        </p:txBody>
      </p:sp>
      <p:sp>
        <p:nvSpPr>
          <p:cNvPr id="3" name="Marcador de contenido 2"/>
          <p:cNvSpPr>
            <a:spLocks noGrp="1"/>
          </p:cNvSpPr>
          <p:nvPr>
            <p:ph idx="1"/>
          </p:nvPr>
        </p:nvSpPr>
        <p:spPr>
          <a:xfrm>
            <a:off x="5180251" y="482600"/>
            <a:ext cx="6195986" cy="5689600"/>
          </a:xfrm>
        </p:spPr>
        <p:txBody>
          <a:bodyPr>
            <a:normAutofit/>
          </a:bodyPr>
          <a:lstStyle>
            <a:lvl1pPr latinLnBrk="0">
              <a:defRPr lang="es-ES" sz="2800"/>
            </a:lvl1pPr>
            <a:lvl2pPr latinLnBrk="0">
              <a:defRPr lang="es-ES" sz="2400"/>
            </a:lvl2pPr>
            <a:lvl3pPr latinLnBrk="0">
              <a:defRPr lang="es-ES" sz="2000"/>
            </a:lvl3pPr>
            <a:lvl4pPr latinLnBrk="0">
              <a:defRPr lang="es-ES" sz="1800"/>
            </a:lvl4pPr>
            <a:lvl5pPr latinLnBrk="0">
              <a:defRPr lang="es-ES" sz="1800"/>
            </a:lvl5pPr>
            <a:lvl6pPr latinLnBrk="0">
              <a:defRPr lang="es-ES" sz="1800"/>
            </a:lvl6pPr>
            <a:lvl7pPr latinLnBrk="0">
              <a:defRPr lang="es-ES" sz="1800"/>
            </a:lvl7pPr>
            <a:lvl8pPr latinLnBrk="0">
              <a:defRPr lang="es-ES" sz="1800" baseline="0"/>
            </a:lvl8pPr>
            <a:lvl9pPr latinLnBrk="0">
              <a:defRPr lang="es-ES" sz="1800" baseline="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bwMode="white">
          <a:xfrm>
            <a:off x="1074240" y="1828800"/>
            <a:ext cx="3293422" cy="4343400"/>
          </a:xfrm>
        </p:spPr>
        <p:txBody>
          <a:bodyPr>
            <a:normAutofit/>
          </a:bodyPr>
          <a:lstStyle>
            <a:lvl1pPr marL="0" indent="0" latinLnBrk="0">
              <a:buNone/>
              <a:defRPr lang="es-ES" sz="2000">
                <a:solidFill>
                  <a:schemeClr val="bg1"/>
                </a:solidFill>
              </a:defRPr>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dirty="0"/>
              <a:t>Haga clic para modificar los estilos de texto del patrón</a:t>
            </a:r>
          </a:p>
        </p:txBody>
      </p:sp>
      <p:sp>
        <p:nvSpPr>
          <p:cNvPr id="5" name="Marcador de fecha 4"/>
          <p:cNvSpPr>
            <a:spLocks noGrp="1"/>
          </p:cNvSpPr>
          <p:nvPr>
            <p:ph type="dt" sz="half" idx="10"/>
          </p:nvPr>
        </p:nvSpPr>
        <p:spPr/>
        <p:txBody>
          <a:bodyPr/>
          <a:lstStyle>
            <a:lvl1pPr>
              <a:defRPr/>
            </a:lvl1pPr>
          </a:lstStyle>
          <a:p>
            <a:r>
              <a:rPr lang="es-ES" smtClean="0"/>
              <a:t>05/2016</a:t>
            </a:r>
            <a:endParaRPr lang="es-ES" dirty="0"/>
          </a:p>
        </p:txBody>
      </p:sp>
      <p:sp>
        <p:nvSpPr>
          <p:cNvPr id="6" name="Marcador de pie de página 5"/>
          <p:cNvSpPr>
            <a:spLocks noGrp="1"/>
          </p:cNvSpPr>
          <p:nvPr>
            <p:ph type="ftr" sz="quarter" idx="11"/>
          </p:nvPr>
        </p:nvSpPr>
        <p:spPr>
          <a:xfrm>
            <a:off x="4875213" y="6400804"/>
            <a:ext cx="5618586" cy="365125"/>
          </a:xfrm>
        </p:spPr>
        <p:txBody>
          <a:bodyPr/>
          <a:lstStyle>
            <a:lvl1pPr>
              <a:defRPr cap="none"/>
            </a:lvl1pPr>
          </a:lstStyle>
          <a:p>
            <a:r>
              <a:rPr lang="es-ES" dirty="0" smtClean="0"/>
              <a:t>Norberto Ortego Centeno</a:t>
            </a:r>
            <a:endParaRPr lang="es-ES" dirty="0"/>
          </a:p>
        </p:txBody>
      </p:sp>
      <p:sp>
        <p:nvSpPr>
          <p:cNvPr id="7" name="Marcador de número de diapositiva 6"/>
          <p:cNvSpPr>
            <a:spLocks noGrp="1"/>
          </p:cNvSpPr>
          <p:nvPr>
            <p:ph type="sldNum" sz="quarter" idx="12"/>
          </p:nvPr>
        </p:nvSpPr>
        <p:spPr/>
        <p:txBody>
          <a:bodyPr/>
          <a:lstStyle/>
          <a:p>
            <a:fld id="{7DC1BBB0-96F0-4077-A278-0F3FB5C104D3}" type="slidenum">
              <a:rPr/>
              <a:pPr/>
              <a:t>‹Nº›</a:t>
            </a:fld>
            <a:endParaRPr lang="es-ES"/>
          </a:p>
        </p:txBody>
      </p:sp>
    </p:spTree>
    <p:extLst>
      <p:ext uri="{BB962C8B-B14F-4D97-AF65-F5344CB8AC3E}">
        <p14:creationId xmlns:p14="http://schemas.microsoft.com/office/powerpoint/2010/main" xmlns="" val="3518043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ángulo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8" name="Rectángulo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9" name="Rectángulo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2" name="Título 1"/>
          <p:cNvSpPr>
            <a:spLocks noGrp="1"/>
          </p:cNvSpPr>
          <p:nvPr>
            <p:ph type="title"/>
          </p:nvPr>
        </p:nvSpPr>
        <p:spPr>
          <a:xfrm>
            <a:off x="1074240" y="381000"/>
            <a:ext cx="3293422" cy="1371600"/>
          </a:xfrm>
        </p:spPr>
        <p:txBody>
          <a:bodyPr anchor="b">
            <a:noAutofit/>
          </a:bodyPr>
          <a:lstStyle>
            <a:lvl1pPr algn="l" latinLnBrk="0">
              <a:defRPr lang="es-ES" sz="2400" b="0" cap="all" baseline="0">
                <a:solidFill>
                  <a:schemeClr val="tx1">
                    <a:lumMod val="75000"/>
                  </a:schemeClr>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latinLnBrk="0">
              <a:buNone/>
              <a:defRPr lang="es-ES" sz="2800"/>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r>
              <a:rPr lang="es-ES"/>
              <a:t>Haga clic en el icono para añadir una imagen</a:t>
            </a:r>
          </a:p>
        </p:txBody>
      </p:sp>
      <p:sp>
        <p:nvSpPr>
          <p:cNvPr id="4" name="Marcador de texto 3"/>
          <p:cNvSpPr>
            <a:spLocks noGrp="1"/>
          </p:cNvSpPr>
          <p:nvPr>
            <p:ph type="body" sz="half" idx="2"/>
          </p:nvPr>
        </p:nvSpPr>
        <p:spPr>
          <a:xfrm>
            <a:off x="1074240" y="1828800"/>
            <a:ext cx="3293422" cy="4343400"/>
          </a:xfrm>
        </p:spPr>
        <p:txBody>
          <a:bodyPr>
            <a:normAutofit/>
          </a:bodyPr>
          <a:lstStyle>
            <a:lvl1pPr marL="0" indent="0" latinLnBrk="0">
              <a:buNone/>
              <a:defRPr lang="es-ES" sz="2000">
                <a:solidFill>
                  <a:schemeClr val="tx1"/>
                </a:solidFill>
              </a:defRPr>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lvl1pPr>
              <a:defRPr/>
            </a:lvl1pPr>
          </a:lstStyle>
          <a:p>
            <a:r>
              <a:rPr lang="es-ES" smtClean="0"/>
              <a:t>05/2016</a:t>
            </a:r>
            <a:endParaRPr lang="es-ES" dirty="0"/>
          </a:p>
        </p:txBody>
      </p:sp>
      <p:sp>
        <p:nvSpPr>
          <p:cNvPr id="6" name="Marcador de pie de página 5"/>
          <p:cNvSpPr>
            <a:spLocks noGrp="1"/>
          </p:cNvSpPr>
          <p:nvPr>
            <p:ph type="ftr" sz="quarter" idx="11"/>
          </p:nvPr>
        </p:nvSpPr>
        <p:spPr>
          <a:xfrm>
            <a:off x="4971628" y="6356355"/>
            <a:ext cx="5618586" cy="365125"/>
          </a:xfrm>
        </p:spPr>
        <p:txBody>
          <a:bodyPr/>
          <a:lstStyle>
            <a:lvl1pPr>
              <a:defRPr cap="none"/>
            </a:lvl1pPr>
          </a:lstStyle>
          <a:p>
            <a:r>
              <a:rPr lang="es-ES" dirty="0" smtClean="0"/>
              <a:t>Norberto Ortego Centeno</a:t>
            </a:r>
          </a:p>
        </p:txBody>
      </p:sp>
      <p:sp>
        <p:nvSpPr>
          <p:cNvPr id="7" name="Marcador de número de diapositiva 6"/>
          <p:cNvSpPr>
            <a:spLocks noGrp="1"/>
          </p:cNvSpPr>
          <p:nvPr>
            <p:ph type="sldNum" sz="quarter" idx="12"/>
          </p:nvPr>
        </p:nvSpPr>
        <p:spPr/>
        <p:txBody>
          <a:bodyPr/>
          <a:lstStyle/>
          <a:p>
            <a:fld id="{7DC1BBB0-96F0-4077-A278-0F3FB5C104D3}" type="slidenum">
              <a:rPr/>
              <a:pPr/>
              <a:t>‹Nº›</a:t>
            </a:fld>
            <a:endParaRPr lang="es-ES"/>
          </a:p>
        </p:txBody>
      </p:sp>
      <p:cxnSp>
        <p:nvCxnSpPr>
          <p:cNvPr id="10" name="Conector recto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3900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s-ES"/>
          </a:p>
        </p:txBody>
      </p:sp>
      <p:sp>
        <p:nvSpPr>
          <p:cNvPr id="8" name="Rectángulo 7"/>
          <p:cNvSpPr/>
          <p:nvPr/>
        </p:nvSpPr>
        <p:spPr>
          <a:xfrm>
            <a:off x="617143" y="0"/>
            <a:ext cx="676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9" name="Rectángulo 8"/>
          <p:cNvSpPr/>
          <p:nvPr/>
        </p:nvSpPr>
        <p:spPr>
          <a:xfrm>
            <a:off x="227013"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s-ES"/>
          </a:p>
        </p:txBody>
      </p:sp>
      <p:sp>
        <p:nvSpPr>
          <p:cNvPr id="13" name="Rectángulo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Marcador de título 1"/>
          <p:cNvSpPr>
            <a:spLocks noGrp="1"/>
          </p:cNvSpPr>
          <p:nvPr>
            <p:ph type="title"/>
          </p:nvPr>
        </p:nvSpPr>
        <p:spPr>
          <a:xfrm>
            <a:off x="1593437" y="177803"/>
            <a:ext cx="9782801" cy="1239837"/>
          </a:xfrm>
          <a:prstGeom prst="rect">
            <a:avLst/>
          </a:prstGeom>
        </p:spPr>
        <p:txBody>
          <a:bodyPr vert="horz" lIns="91440" tIns="45720" rIns="91440" bIns="45720" rtlCol="0" anchor="b">
            <a:normAutofit/>
          </a:bodyPr>
          <a:lstStyle/>
          <a:p>
            <a:r>
              <a:rPr lang="es-ES"/>
              <a:t>Haga clic para modificar el estilo de título del patrón</a:t>
            </a:r>
          </a:p>
        </p:txBody>
      </p:sp>
      <p:sp>
        <p:nvSpPr>
          <p:cNvPr id="3" name="Marcador de texto 2"/>
          <p:cNvSpPr>
            <a:spLocks noGrp="1"/>
          </p:cNvSpPr>
          <p:nvPr>
            <p:ph type="body" idx="1"/>
          </p:nvPr>
        </p:nvSpPr>
        <p:spPr>
          <a:xfrm>
            <a:off x="1593437" y="1600200"/>
            <a:ext cx="9782801" cy="45720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1827213" y="6324604"/>
            <a:ext cx="1218883" cy="365125"/>
          </a:xfrm>
          <a:prstGeom prst="rect">
            <a:avLst/>
          </a:prstGeom>
        </p:spPr>
        <p:txBody>
          <a:bodyPr vert="horz" lIns="91440" tIns="45720" rIns="91440" bIns="45720" rtlCol="0" anchor="ctr"/>
          <a:lstStyle>
            <a:lvl1pPr algn="l" latinLnBrk="0">
              <a:defRPr lang="es-ES" sz="1200" cap="all" baseline="0">
                <a:solidFill>
                  <a:schemeClr val="tx1">
                    <a:lumMod val="60000"/>
                    <a:lumOff val="40000"/>
                  </a:schemeClr>
                </a:solidFill>
              </a:defRPr>
            </a:lvl1pPr>
          </a:lstStyle>
          <a:p>
            <a:r>
              <a:rPr lang="es-ES" smtClean="0"/>
              <a:t>05/2016</a:t>
            </a:r>
            <a:endParaRPr lang="es-ES" dirty="0"/>
          </a:p>
        </p:txBody>
      </p:sp>
      <p:sp>
        <p:nvSpPr>
          <p:cNvPr id="5" name="Marcador de pie de página 4"/>
          <p:cNvSpPr>
            <a:spLocks noGrp="1"/>
          </p:cNvSpPr>
          <p:nvPr>
            <p:ph type="ftr" sz="quarter" idx="3"/>
          </p:nvPr>
        </p:nvSpPr>
        <p:spPr>
          <a:xfrm>
            <a:off x="4037014" y="6356355"/>
            <a:ext cx="5618586" cy="365125"/>
          </a:xfrm>
          <a:prstGeom prst="rect">
            <a:avLst/>
          </a:prstGeom>
          <a:ln>
            <a:noFill/>
          </a:ln>
        </p:spPr>
        <p:txBody>
          <a:bodyPr vert="horz" lIns="91440" tIns="45720" rIns="91440" bIns="45720" rtlCol="0" anchor="ctr"/>
          <a:lstStyle>
            <a:lvl1pPr algn="ctr" latinLnBrk="0">
              <a:defRPr lang="es-ES" sz="1200" cap="all" baseline="0">
                <a:solidFill>
                  <a:schemeClr val="tx1">
                    <a:lumMod val="60000"/>
                    <a:lumOff val="40000"/>
                  </a:schemeClr>
                </a:solidFill>
              </a:defRPr>
            </a:lvl1pPr>
          </a:lstStyle>
          <a:p>
            <a:r>
              <a:rPr lang="es-ES" cap="none" dirty="0" smtClean="0"/>
              <a:t>Norberto Ortego Centeno</a:t>
            </a:r>
            <a:endParaRPr lang="es-ES" cap="none" dirty="0"/>
          </a:p>
        </p:txBody>
      </p:sp>
      <p:sp>
        <p:nvSpPr>
          <p:cNvPr id="6" name="Marcador de número de diapositiva 5"/>
          <p:cNvSpPr>
            <a:spLocks noGrp="1"/>
          </p:cNvSpPr>
          <p:nvPr>
            <p:ph type="sldNum" sz="quarter" idx="4"/>
          </p:nvPr>
        </p:nvSpPr>
        <p:spPr>
          <a:xfrm>
            <a:off x="11199972" y="6356355"/>
            <a:ext cx="609441" cy="365125"/>
          </a:xfrm>
          <a:prstGeom prst="rect">
            <a:avLst/>
          </a:prstGeom>
        </p:spPr>
        <p:txBody>
          <a:bodyPr vert="horz" lIns="91440" tIns="45720" rIns="91440" bIns="45720" rtlCol="0" anchor="ctr"/>
          <a:lstStyle>
            <a:lvl1pPr algn="r" latinLnBrk="0">
              <a:defRPr lang="es-ES" sz="1200" cap="all" baseline="0">
                <a:solidFill>
                  <a:schemeClr val="tx1">
                    <a:lumMod val="60000"/>
                    <a:lumOff val="40000"/>
                  </a:schemeClr>
                </a:solidFill>
              </a:defRPr>
            </a:lvl1pPr>
          </a:lstStyle>
          <a:p>
            <a:fld id="{7DC1BBB0-96F0-4077-A278-0F3FB5C104D3}" type="slidenum">
              <a:rPr/>
              <a:pPr/>
              <a:t>‹Nº›</a:t>
            </a:fld>
            <a:endParaRPr lang="es-ES"/>
          </a:p>
        </p:txBody>
      </p:sp>
      <p:pic>
        <p:nvPicPr>
          <p:cNvPr id="160771" name="Picture 3"/>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flipV="1">
            <a:off x="1" y="736218"/>
            <a:ext cx="1293811" cy="635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s-ES"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lang="es-ES"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lang="es-ES"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lang="es-ES"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lang="es-ES"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lang="es-ES"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lang="es-ES"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es-ES"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es-ES"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es-ES" sz="1800" kern="1200" baseline="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665784" y="2643182"/>
            <a:ext cx="6000792" cy="2337231"/>
          </a:xfrm>
        </p:spPr>
        <p:txBody>
          <a:bodyPr/>
          <a:lstStyle/>
          <a:p>
            <a:r>
              <a:rPr lang="es-ES" sz="3600" b="1" dirty="0" smtClean="0">
                <a:effectLst>
                  <a:outerShdw blurRad="38100" dist="38100" dir="2700000" algn="tl">
                    <a:srgbClr val="000000">
                      <a:alpha val="43137"/>
                    </a:srgbClr>
                  </a:outerShdw>
                </a:effectLst>
              </a:rPr>
              <a:t>Terapia </a:t>
            </a:r>
            <a:r>
              <a:rPr lang="es-ES" sz="3600" b="1" dirty="0" err="1" smtClean="0">
                <a:effectLst>
                  <a:outerShdw blurRad="38100" dist="38100" dir="2700000" algn="tl">
                    <a:srgbClr val="000000">
                      <a:alpha val="43137"/>
                    </a:srgbClr>
                  </a:outerShdw>
                </a:effectLst>
              </a:rPr>
              <a:t>antifibrótica</a:t>
            </a:r>
            <a:r>
              <a:rPr lang="es-ES" sz="3600" b="1" dirty="0" smtClean="0">
                <a:effectLst>
                  <a:outerShdw blurRad="38100" dist="38100" dir="2700000" algn="tl">
                    <a:srgbClr val="000000">
                      <a:alpha val="43137"/>
                    </a:srgbClr>
                  </a:outerShdw>
                </a:effectLst>
              </a:rPr>
              <a:t> en la enfermedad pulmonar intersticial asociada a esclerodermia</a:t>
            </a:r>
            <a:endParaRPr lang="es-ES" sz="3600" b="1" dirty="0">
              <a:effectLst>
                <a:outerShdw blurRad="38100" dist="38100" dir="2700000" algn="tl">
                  <a:srgbClr val="000000">
                    <a:alpha val="43137"/>
                  </a:srgbClr>
                </a:outerShdw>
              </a:effectLst>
            </a:endParaRPr>
          </a:p>
        </p:txBody>
      </p:sp>
      <p:sp>
        <p:nvSpPr>
          <p:cNvPr id="6" name="5 Subtítulo"/>
          <p:cNvSpPr>
            <a:spLocks noGrp="1"/>
          </p:cNvSpPr>
          <p:nvPr>
            <p:ph type="subTitle" idx="1"/>
          </p:nvPr>
        </p:nvSpPr>
        <p:spPr>
          <a:xfrm>
            <a:off x="2436812" y="5722112"/>
            <a:ext cx="8009144" cy="1117600"/>
          </a:xfrm>
        </p:spPr>
        <p:txBody>
          <a:bodyPr>
            <a:normAutofit fontScale="55000" lnSpcReduction="20000"/>
          </a:bodyPr>
          <a:lstStyle/>
          <a:p>
            <a:pPr>
              <a:lnSpc>
                <a:spcPct val="120000"/>
              </a:lnSpc>
            </a:pPr>
            <a:r>
              <a:rPr lang="es-ES" sz="2800" dirty="0" smtClean="0"/>
              <a:t>Norberto Ortego Centeno</a:t>
            </a:r>
          </a:p>
          <a:p>
            <a:pPr>
              <a:lnSpc>
                <a:spcPct val="120000"/>
              </a:lnSpc>
            </a:pPr>
            <a:r>
              <a:rPr lang="es-ES" sz="2800" dirty="0" smtClean="0"/>
              <a:t>Unidad de Enfermedades Autoinmunes Sistémicas.</a:t>
            </a:r>
          </a:p>
          <a:p>
            <a:pPr>
              <a:lnSpc>
                <a:spcPct val="120000"/>
              </a:lnSpc>
            </a:pPr>
            <a:r>
              <a:rPr lang="es-ES" sz="2800" dirty="0" smtClean="0"/>
              <a:t>Hospital Universitario San Cecilio. Granada.</a:t>
            </a:r>
          </a:p>
          <a:p>
            <a:pPr>
              <a:lnSpc>
                <a:spcPct val="120000"/>
              </a:lnSpc>
            </a:pPr>
            <a:r>
              <a:rPr lang="es-ES" sz="2800" dirty="0" smtClean="0"/>
              <a:t>Profesor Titular. Departamento de Medicina. Universidad de Granda.</a:t>
            </a:r>
          </a:p>
        </p:txBody>
      </p:sp>
      <p:pic>
        <p:nvPicPr>
          <p:cNvPr id="5" name="Picture 4" descr="Logo Sistémicas"/>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9294812" y="5867400"/>
            <a:ext cx="1943100" cy="896938"/>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684837" y="0"/>
            <a:ext cx="6505575" cy="1684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email"/>
          <a:srcRect/>
          <a:stretch>
            <a:fillRect/>
          </a:stretch>
        </p:blipFill>
        <p:spPr bwMode="auto">
          <a:xfrm>
            <a:off x="1573223" y="142852"/>
            <a:ext cx="3806809" cy="5382291"/>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506761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effectLst>
                  <a:outerShdw blurRad="38100" dist="38100" dir="2700000" algn="tl">
                    <a:srgbClr val="000000">
                      <a:alpha val="43137"/>
                    </a:srgbClr>
                  </a:outerShdw>
                </a:effectLst>
              </a:rPr>
              <a:t>PREDICTORES PROGRESIÓN Y MORTALIDAD</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6529704" y="3000464"/>
            <a:ext cx="4500975" cy="3124200"/>
          </a:xfrm>
        </p:spPr>
        <p:txBody>
          <a:bodyPr>
            <a:normAutofit fontScale="85000" lnSpcReduction="20000"/>
          </a:bodyPr>
          <a:lstStyle/>
          <a:p>
            <a:pPr marL="0" indent="0" algn="ctr">
              <a:lnSpc>
                <a:spcPct val="120000"/>
              </a:lnSpc>
              <a:spcBef>
                <a:spcPts val="600"/>
              </a:spcBef>
              <a:buNone/>
            </a:pPr>
            <a:r>
              <a:rPr lang="es-ES" sz="2000" b="1" dirty="0" smtClean="0"/>
              <a:t>PREDICTORES DE MORTALIDAD    &gt; 1 ESTUDIO</a:t>
            </a:r>
          </a:p>
          <a:p>
            <a:pPr>
              <a:lnSpc>
                <a:spcPct val="120000"/>
              </a:lnSpc>
              <a:spcBef>
                <a:spcPts val="600"/>
              </a:spcBef>
              <a:buFont typeface="Wingdings"/>
              <a:buChar char="Ø"/>
            </a:pPr>
            <a:r>
              <a:rPr lang="es-ES" sz="2000" b="1" dirty="0" smtClean="0"/>
              <a:t>&gt; Edad</a:t>
            </a:r>
          </a:p>
          <a:p>
            <a:pPr>
              <a:lnSpc>
                <a:spcPct val="120000"/>
              </a:lnSpc>
              <a:spcBef>
                <a:spcPts val="600"/>
              </a:spcBef>
              <a:buFont typeface="Wingdings"/>
              <a:buChar char="Ø"/>
            </a:pPr>
            <a:r>
              <a:rPr lang="es-ES" sz="2000" b="1" dirty="0" smtClean="0"/>
              <a:t>Sexo masculino</a:t>
            </a:r>
          </a:p>
          <a:p>
            <a:pPr>
              <a:lnSpc>
                <a:spcPct val="120000"/>
              </a:lnSpc>
              <a:spcBef>
                <a:spcPts val="600"/>
              </a:spcBef>
              <a:buFont typeface="Wingdings"/>
              <a:buChar char="Ø"/>
            </a:pPr>
            <a:r>
              <a:rPr lang="es-ES" sz="2000" b="1" dirty="0"/>
              <a:t>&gt; Extensión </a:t>
            </a:r>
            <a:r>
              <a:rPr lang="es-ES" sz="2000" b="1" dirty="0" smtClean="0"/>
              <a:t>TACAR</a:t>
            </a:r>
          </a:p>
          <a:p>
            <a:pPr>
              <a:lnSpc>
                <a:spcPct val="120000"/>
              </a:lnSpc>
              <a:spcBef>
                <a:spcPts val="600"/>
              </a:spcBef>
              <a:buFont typeface="Wingdings"/>
              <a:buChar char="Ø"/>
            </a:pPr>
            <a:r>
              <a:rPr lang="es-ES" sz="2000" b="1" dirty="0"/>
              <a:t>Panal de </a:t>
            </a:r>
            <a:r>
              <a:rPr lang="es-ES" sz="2000" b="1" dirty="0" smtClean="0"/>
              <a:t>abeja</a:t>
            </a:r>
          </a:p>
          <a:p>
            <a:pPr>
              <a:lnSpc>
                <a:spcPct val="120000"/>
              </a:lnSpc>
              <a:spcBef>
                <a:spcPts val="600"/>
              </a:spcBef>
              <a:buFont typeface="Wingdings"/>
              <a:buChar char="Ø"/>
            </a:pPr>
            <a:r>
              <a:rPr lang="es-ES" sz="2000" b="1" dirty="0" smtClean="0"/>
              <a:t>&lt; CVF</a:t>
            </a:r>
          </a:p>
          <a:p>
            <a:pPr>
              <a:lnSpc>
                <a:spcPct val="120000"/>
              </a:lnSpc>
              <a:spcBef>
                <a:spcPts val="600"/>
              </a:spcBef>
              <a:buFont typeface="Wingdings"/>
              <a:buChar char="Ø"/>
            </a:pPr>
            <a:r>
              <a:rPr lang="es-ES" sz="2000" b="1" dirty="0" smtClean="0"/>
              <a:t>&lt; DLCO</a:t>
            </a:r>
          </a:p>
          <a:p>
            <a:pPr>
              <a:lnSpc>
                <a:spcPct val="120000"/>
              </a:lnSpc>
              <a:spcBef>
                <a:spcPts val="600"/>
              </a:spcBef>
              <a:buFont typeface="Wingdings"/>
              <a:buChar char="Ø"/>
            </a:pPr>
            <a:r>
              <a:rPr lang="es-ES" sz="2000" b="1" dirty="0" smtClean="0"/>
              <a:t>IL-6</a:t>
            </a:r>
          </a:p>
        </p:txBody>
      </p:sp>
      <p:sp>
        <p:nvSpPr>
          <p:cNvPr id="4" name="3 Marcador de número de diapositiva"/>
          <p:cNvSpPr>
            <a:spLocks noGrp="1"/>
          </p:cNvSpPr>
          <p:nvPr>
            <p:ph type="sldNum" sz="quarter" idx="12"/>
          </p:nvPr>
        </p:nvSpPr>
        <p:spPr/>
        <p:txBody>
          <a:bodyPr/>
          <a:lstStyle/>
          <a:p>
            <a:fld id="{7DC1BBB0-96F0-4077-A278-0F3FB5C104D3}" type="slidenum">
              <a:rPr lang="es-ES" smtClean="0"/>
              <a:pPr/>
              <a:t>10</a:t>
            </a:fld>
            <a:endParaRPr lang="es-E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93812" y="1247864"/>
            <a:ext cx="4741623"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6399212" y="1559748"/>
            <a:ext cx="2209800" cy="1200329"/>
          </a:xfrm>
          <a:prstGeom prst="rect">
            <a:avLst/>
          </a:prstGeom>
          <a:solidFill>
            <a:schemeClr val="bg1">
              <a:lumMod val="65000"/>
            </a:schemeClr>
          </a:solidFill>
          <a:ln>
            <a:solidFill>
              <a:schemeClr val="tx1"/>
            </a:solidFill>
          </a:ln>
        </p:spPr>
        <p:txBody>
          <a:bodyPr wrap="square" rtlCol="0">
            <a:spAutoFit/>
          </a:bodyPr>
          <a:lstStyle/>
          <a:p>
            <a:pPr algn="ctr"/>
            <a:r>
              <a:rPr lang="es-ES" sz="2400" b="1" dirty="0" smtClean="0">
                <a:solidFill>
                  <a:schemeClr val="bg1"/>
                </a:solidFill>
              </a:rPr>
              <a:t>3145 estudios potenciales</a:t>
            </a:r>
            <a:endParaRPr lang="es-ES" sz="2400" b="1" dirty="0">
              <a:solidFill>
                <a:schemeClr val="bg1"/>
              </a:solidFill>
            </a:endParaRPr>
          </a:p>
        </p:txBody>
      </p:sp>
      <p:sp>
        <p:nvSpPr>
          <p:cNvPr id="7" name="6 CuadroTexto"/>
          <p:cNvSpPr txBox="1"/>
          <p:nvPr/>
        </p:nvSpPr>
        <p:spPr>
          <a:xfrm>
            <a:off x="8990012" y="1524000"/>
            <a:ext cx="2209800" cy="1200329"/>
          </a:xfrm>
          <a:prstGeom prst="rect">
            <a:avLst/>
          </a:prstGeom>
          <a:solidFill>
            <a:schemeClr val="bg1">
              <a:lumMod val="65000"/>
            </a:schemeClr>
          </a:solidFill>
          <a:ln>
            <a:solidFill>
              <a:schemeClr val="tx1"/>
            </a:solidFill>
          </a:ln>
        </p:spPr>
        <p:txBody>
          <a:bodyPr wrap="square" rtlCol="0">
            <a:spAutoFit/>
          </a:bodyPr>
          <a:lstStyle/>
          <a:p>
            <a:pPr algn="ctr"/>
            <a:r>
              <a:rPr lang="es-ES" sz="2400" b="1" dirty="0" smtClean="0">
                <a:solidFill>
                  <a:schemeClr val="bg1"/>
                </a:solidFill>
              </a:rPr>
              <a:t>27 estudios incluidos</a:t>
            </a:r>
          </a:p>
          <a:p>
            <a:pPr algn="ctr"/>
            <a:r>
              <a:rPr lang="es-ES" sz="2400" b="1" dirty="0" smtClean="0">
                <a:solidFill>
                  <a:schemeClr val="bg1"/>
                </a:solidFill>
              </a:rPr>
              <a:t>N = 616</a:t>
            </a:r>
            <a:endParaRPr lang="es-ES" sz="2400" b="1" dirty="0">
              <a:solidFill>
                <a:schemeClr val="bg1"/>
              </a:solidFill>
            </a:endParaRPr>
          </a:p>
        </p:txBody>
      </p:sp>
      <p:sp>
        <p:nvSpPr>
          <p:cNvPr id="8" name="2 Marcador de contenido"/>
          <p:cNvSpPr txBox="1">
            <a:spLocks/>
          </p:cNvSpPr>
          <p:nvPr/>
        </p:nvSpPr>
        <p:spPr>
          <a:xfrm>
            <a:off x="1414135" y="3200400"/>
            <a:ext cx="4500975" cy="25146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lang="es-ES"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lang="es-ES"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lang="es-ES"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lang="es-ES"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lang="es-ES"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lang="es-ES"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es-ES"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es-ES"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es-ES" sz="1800" kern="1200" baseline="0">
                <a:solidFill>
                  <a:schemeClr val="tx1"/>
                </a:solidFill>
                <a:latin typeface="+mn-lt"/>
                <a:ea typeface="+mn-ea"/>
                <a:cs typeface="+mn-cs"/>
              </a:defRPr>
            </a:lvl9pPr>
          </a:lstStyle>
          <a:p>
            <a:pPr marL="0" indent="0" algn="ctr">
              <a:buFont typeface="Euphemia" pitchFamily="34" charset="0"/>
              <a:buNone/>
            </a:pPr>
            <a:r>
              <a:rPr lang="es-ES" sz="2000" b="1" dirty="0" smtClean="0"/>
              <a:t>PREDICTORES DE PROGRESIÓN &gt; 1 ESTUDIO</a:t>
            </a:r>
          </a:p>
          <a:p>
            <a:pPr>
              <a:buFont typeface="Wingdings"/>
              <a:buChar char="Ø"/>
            </a:pPr>
            <a:r>
              <a:rPr lang="es-ES" sz="2000" b="1" dirty="0" smtClean="0"/>
              <a:t>Sexo masculino</a:t>
            </a:r>
          </a:p>
          <a:p>
            <a:pPr>
              <a:buFont typeface="Wingdings"/>
              <a:buChar char="Ø"/>
            </a:pPr>
            <a:r>
              <a:rPr lang="es-ES" sz="2000" b="1" dirty="0" smtClean="0"/>
              <a:t>Panal de abeja</a:t>
            </a:r>
            <a:endParaRPr lang="es-ES" sz="2000" b="1" dirty="0"/>
          </a:p>
          <a:p>
            <a:pPr>
              <a:buFont typeface="Wingdings"/>
              <a:buChar char="Ø"/>
            </a:pPr>
            <a:r>
              <a:rPr lang="es-ES" sz="2000" b="1" dirty="0" smtClean="0"/>
              <a:t>&gt; Extensión TACAR</a:t>
            </a:r>
          </a:p>
          <a:p>
            <a:pPr>
              <a:buFont typeface="Wingdings"/>
              <a:buChar char="Ø"/>
            </a:pPr>
            <a:r>
              <a:rPr lang="es-ES" sz="2000" b="1" dirty="0" smtClean="0"/>
              <a:t>&gt; IL-6</a:t>
            </a:r>
            <a:endParaRPr lang="es-ES" sz="2000" b="1" dirty="0"/>
          </a:p>
        </p:txBody>
      </p:sp>
      <p:sp>
        <p:nvSpPr>
          <p:cNvPr id="6" name="5 CuadroTexto"/>
          <p:cNvSpPr txBox="1"/>
          <p:nvPr/>
        </p:nvSpPr>
        <p:spPr>
          <a:xfrm>
            <a:off x="1598612" y="6096000"/>
            <a:ext cx="9906000" cy="646331"/>
          </a:xfrm>
          <a:prstGeom prst="rect">
            <a:avLst/>
          </a:prstGeom>
          <a:solidFill>
            <a:schemeClr val="tx1">
              <a:lumMod val="50000"/>
            </a:schemeClr>
          </a:solidFill>
        </p:spPr>
        <p:txBody>
          <a:bodyPr wrap="square" rtlCol="0">
            <a:spAutoFit/>
          </a:bodyPr>
          <a:lstStyle/>
          <a:p>
            <a:pPr algn="ctr"/>
            <a:r>
              <a:rPr lang="es-ES" b="1" dirty="0" smtClean="0">
                <a:solidFill>
                  <a:schemeClr val="bg1"/>
                </a:solidFill>
              </a:rPr>
              <a:t>LA EXTENSIÓN DEL DAÑO EN LA TACAR FUE EL ÚNICO PREDICTOR INDEPENDIENTE DE MORTALIDAD Y PROGRESIÓN</a:t>
            </a:r>
            <a:endParaRPr lang="es-ES" b="1" dirty="0">
              <a:solidFill>
                <a:schemeClr val="bg1"/>
              </a:solidFill>
            </a:endParaRPr>
          </a:p>
        </p:txBody>
      </p:sp>
      <p:sp>
        <p:nvSpPr>
          <p:cNvPr id="9" name="8 Rectángulo"/>
          <p:cNvSpPr/>
          <p:nvPr/>
        </p:nvSpPr>
        <p:spPr>
          <a:xfrm>
            <a:off x="1725630" y="1524000"/>
            <a:ext cx="3044423" cy="307777"/>
          </a:xfrm>
          <a:prstGeom prst="rect">
            <a:avLst/>
          </a:prstGeom>
        </p:spPr>
        <p:txBody>
          <a:bodyPr wrap="none">
            <a:spAutoFit/>
          </a:bodyPr>
          <a:lstStyle/>
          <a:p>
            <a:r>
              <a:rPr lang="es-ES" sz="1400" dirty="0" smtClean="0"/>
              <a:t>CHEST </a:t>
            </a:r>
            <a:r>
              <a:rPr lang="es-ES" sz="1400" dirty="0"/>
              <a:t>2014; 146(2):422-4 36</a:t>
            </a:r>
          </a:p>
        </p:txBody>
      </p:sp>
    </p:spTree>
    <p:extLst>
      <p:ext uri="{BB962C8B-B14F-4D97-AF65-F5344CB8AC3E}">
        <p14:creationId xmlns:p14="http://schemas.microsoft.com/office/powerpoint/2010/main" xmlns="" val="2837199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69411" y="228600"/>
            <a:ext cx="9782801" cy="888997"/>
          </a:xfrm>
        </p:spPr>
        <p:txBody>
          <a:bodyPr/>
          <a:lstStyle/>
          <a:p>
            <a:r>
              <a:rPr lang="es-ES" dirty="0" smtClean="0">
                <a:effectLst>
                  <a:outerShdw blurRad="38100" dist="38100" dir="2700000" algn="tl">
                    <a:srgbClr val="000000">
                      <a:alpha val="43137"/>
                    </a:srgbClr>
                  </a:outerShdw>
                </a:effectLst>
              </a:rPr>
              <a:t>PATOGENIA</a:t>
            </a:r>
            <a:endParaRPr lang="es-ES" dirty="0">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p:txBody>
          <a:bodyPr/>
          <a:lstStyle/>
          <a:p>
            <a:fld id="{7DC1BBB0-96F0-4077-A278-0F3FB5C104D3}" type="slidenum">
              <a:rPr lang="es-ES" smtClean="0"/>
              <a:pPr/>
              <a:t>11</a:t>
            </a:fld>
            <a:endParaRPr lang="es-ES" dirty="0"/>
          </a:p>
        </p:txBody>
      </p:sp>
      <p:sp>
        <p:nvSpPr>
          <p:cNvPr id="5" name="4 CuadroTexto"/>
          <p:cNvSpPr txBox="1"/>
          <p:nvPr/>
        </p:nvSpPr>
        <p:spPr>
          <a:xfrm>
            <a:off x="531812" y="1512330"/>
            <a:ext cx="2286000" cy="830997"/>
          </a:xfrm>
          <a:prstGeom prst="rect">
            <a:avLst/>
          </a:prstGeom>
          <a:solidFill>
            <a:schemeClr val="bg1"/>
          </a:solidFill>
          <a:ln>
            <a:solidFill>
              <a:schemeClr val="accent1"/>
            </a:solidFill>
          </a:ln>
          <a:effectLst>
            <a:glow rad="101600">
              <a:schemeClr val="accent1">
                <a:satMod val="175000"/>
                <a:alpha val="40000"/>
              </a:schemeClr>
            </a:glow>
          </a:effectLst>
        </p:spPr>
        <p:txBody>
          <a:bodyPr wrap="square" rtlCol="0">
            <a:spAutoFit/>
          </a:bodyPr>
          <a:lstStyle/>
          <a:p>
            <a:pPr algn="ctr"/>
            <a:r>
              <a:rPr lang="es-ES" sz="2400" dirty="0" smtClean="0"/>
              <a:t>Daño epitelial y endotelial</a:t>
            </a:r>
            <a:endParaRPr lang="es-ES" sz="2400" dirty="0"/>
          </a:p>
        </p:txBody>
      </p:sp>
      <p:sp>
        <p:nvSpPr>
          <p:cNvPr id="6" name="5 CuadroTexto"/>
          <p:cNvSpPr txBox="1"/>
          <p:nvPr/>
        </p:nvSpPr>
        <p:spPr>
          <a:xfrm>
            <a:off x="3275012" y="1143000"/>
            <a:ext cx="2286000" cy="1569660"/>
          </a:xfrm>
          <a:prstGeom prst="rect">
            <a:avLst/>
          </a:prstGeom>
          <a:solidFill>
            <a:schemeClr val="bg1"/>
          </a:solidFill>
          <a:ln>
            <a:solidFill>
              <a:schemeClr val="accent1"/>
            </a:solidFill>
          </a:ln>
          <a:effectLst>
            <a:glow rad="101600">
              <a:schemeClr val="accent1">
                <a:satMod val="175000"/>
                <a:alpha val="40000"/>
              </a:schemeClr>
            </a:glow>
          </a:effectLst>
        </p:spPr>
        <p:txBody>
          <a:bodyPr wrap="square" rtlCol="0">
            <a:spAutoFit/>
          </a:bodyPr>
          <a:lstStyle/>
          <a:p>
            <a:pPr algn="ctr"/>
            <a:r>
              <a:rPr lang="es-ES" sz="2400" dirty="0" smtClean="0"/>
              <a:t>Activación  </a:t>
            </a:r>
            <a:r>
              <a:rPr lang="es-ES" sz="2400" dirty="0" err="1" smtClean="0"/>
              <a:t>sist</a:t>
            </a:r>
            <a:r>
              <a:rPr lang="es-ES" sz="2400" dirty="0" smtClean="0"/>
              <a:t> inmune: innato y adquirido</a:t>
            </a:r>
            <a:endParaRPr lang="es-ES" sz="2400" dirty="0"/>
          </a:p>
        </p:txBody>
      </p:sp>
      <p:sp>
        <p:nvSpPr>
          <p:cNvPr id="7" name="6 CuadroTexto"/>
          <p:cNvSpPr txBox="1"/>
          <p:nvPr/>
        </p:nvSpPr>
        <p:spPr>
          <a:xfrm>
            <a:off x="6018212" y="1327665"/>
            <a:ext cx="2438400" cy="1200329"/>
          </a:xfrm>
          <a:prstGeom prst="rect">
            <a:avLst/>
          </a:prstGeom>
          <a:solidFill>
            <a:schemeClr val="bg1"/>
          </a:solidFill>
          <a:ln>
            <a:solidFill>
              <a:schemeClr val="accent1"/>
            </a:solidFill>
          </a:ln>
          <a:effectLst>
            <a:glow rad="101600">
              <a:schemeClr val="accent1">
                <a:satMod val="175000"/>
                <a:alpha val="40000"/>
              </a:schemeClr>
            </a:glow>
          </a:effectLst>
        </p:spPr>
        <p:txBody>
          <a:bodyPr wrap="square" rtlCol="0">
            <a:spAutoFit/>
          </a:bodyPr>
          <a:lstStyle/>
          <a:p>
            <a:pPr algn="ctr"/>
            <a:r>
              <a:rPr lang="es-ES" sz="2400" dirty="0" smtClean="0"/>
              <a:t>Reclutamiento y activación fibroblastos</a:t>
            </a:r>
            <a:endParaRPr lang="es-ES" sz="2400" dirty="0"/>
          </a:p>
        </p:txBody>
      </p:sp>
      <p:sp>
        <p:nvSpPr>
          <p:cNvPr id="8" name="7 CuadroTexto"/>
          <p:cNvSpPr txBox="1"/>
          <p:nvPr/>
        </p:nvSpPr>
        <p:spPr>
          <a:xfrm>
            <a:off x="8990012" y="1143000"/>
            <a:ext cx="2667000" cy="1569660"/>
          </a:xfrm>
          <a:prstGeom prst="rect">
            <a:avLst/>
          </a:prstGeom>
          <a:solidFill>
            <a:schemeClr val="bg1"/>
          </a:solidFill>
          <a:ln>
            <a:solidFill>
              <a:schemeClr val="accent1"/>
            </a:solidFill>
          </a:ln>
          <a:effectLst>
            <a:glow rad="101600">
              <a:schemeClr val="accent1">
                <a:satMod val="175000"/>
                <a:alpha val="40000"/>
              </a:schemeClr>
            </a:glow>
          </a:effectLst>
        </p:spPr>
        <p:txBody>
          <a:bodyPr wrap="square" rtlCol="0">
            <a:spAutoFit/>
          </a:bodyPr>
          <a:lstStyle/>
          <a:p>
            <a:pPr algn="ctr"/>
            <a:r>
              <a:rPr lang="es-ES" sz="2400" dirty="0" smtClean="0"/>
              <a:t>Diferenciación de fibroblastos a </a:t>
            </a:r>
            <a:r>
              <a:rPr lang="es-ES" sz="2400" dirty="0" err="1" smtClean="0"/>
              <a:t>miofibroblastos</a:t>
            </a:r>
            <a:endParaRPr lang="es-ES" sz="2400" dirty="0"/>
          </a:p>
        </p:txBody>
      </p:sp>
      <p:sp>
        <p:nvSpPr>
          <p:cNvPr id="9" name="8 CuadroTexto"/>
          <p:cNvSpPr txBox="1"/>
          <p:nvPr/>
        </p:nvSpPr>
        <p:spPr>
          <a:xfrm>
            <a:off x="8723312" y="5417403"/>
            <a:ext cx="2667000" cy="830997"/>
          </a:xfrm>
          <a:prstGeom prst="rect">
            <a:avLst/>
          </a:prstGeom>
          <a:noFill/>
          <a:ln>
            <a:solidFill>
              <a:schemeClr val="accent1"/>
            </a:solidFill>
          </a:ln>
          <a:effectLst>
            <a:glow rad="101600">
              <a:schemeClr val="accent1">
                <a:satMod val="175000"/>
                <a:alpha val="40000"/>
              </a:schemeClr>
            </a:glow>
          </a:effectLst>
        </p:spPr>
        <p:txBody>
          <a:bodyPr wrap="square" rtlCol="0">
            <a:spAutoFit/>
          </a:bodyPr>
          <a:lstStyle/>
          <a:p>
            <a:pPr algn="ctr"/>
            <a:r>
              <a:rPr lang="es-ES" sz="2400" dirty="0" smtClean="0"/>
              <a:t>Acúmulo matriz extracelular</a:t>
            </a:r>
            <a:endParaRPr lang="es-ES" sz="2400" dirty="0"/>
          </a:p>
        </p:txBody>
      </p:sp>
      <p:sp>
        <p:nvSpPr>
          <p:cNvPr id="10" name="9 CuadroTexto"/>
          <p:cNvSpPr txBox="1"/>
          <p:nvPr/>
        </p:nvSpPr>
        <p:spPr>
          <a:xfrm>
            <a:off x="3960812" y="5560521"/>
            <a:ext cx="2667000" cy="677108"/>
          </a:xfrm>
          <a:prstGeom prst="rect">
            <a:avLst/>
          </a:prstGeom>
          <a:noFill/>
          <a:ln>
            <a:solidFill>
              <a:schemeClr val="accent1"/>
            </a:solidFill>
          </a:ln>
          <a:effectLst>
            <a:glow rad="101600">
              <a:schemeClr val="accent1">
                <a:satMod val="175000"/>
                <a:alpha val="40000"/>
              </a:schemeClr>
            </a:glow>
          </a:effectLst>
        </p:spPr>
        <p:txBody>
          <a:bodyPr wrap="square" rtlCol="0">
            <a:spAutoFit/>
          </a:bodyPr>
          <a:lstStyle/>
          <a:p>
            <a:pPr algn="ctr"/>
            <a:r>
              <a:rPr lang="es-ES" sz="3800" dirty="0" smtClean="0"/>
              <a:t>FIBROSIS</a:t>
            </a:r>
            <a:endParaRPr lang="es-ES" sz="3800" dirty="0"/>
          </a:p>
        </p:txBody>
      </p:sp>
      <p:sp>
        <p:nvSpPr>
          <p:cNvPr id="11" name="10 CuadroTexto"/>
          <p:cNvSpPr txBox="1"/>
          <p:nvPr/>
        </p:nvSpPr>
        <p:spPr>
          <a:xfrm>
            <a:off x="608012" y="4004717"/>
            <a:ext cx="2667000" cy="1569660"/>
          </a:xfrm>
          <a:prstGeom prst="rect">
            <a:avLst/>
          </a:prstGeom>
          <a:solidFill>
            <a:schemeClr val="bg1"/>
          </a:solidFill>
          <a:ln>
            <a:solidFill>
              <a:schemeClr val="accent1"/>
            </a:solidFill>
          </a:ln>
          <a:effectLst>
            <a:glow rad="101600">
              <a:schemeClr val="accent1">
                <a:satMod val="175000"/>
                <a:alpha val="40000"/>
              </a:schemeClr>
            </a:glow>
          </a:effectLst>
        </p:spPr>
        <p:txBody>
          <a:bodyPr wrap="square" rtlCol="0">
            <a:spAutoFit/>
          </a:bodyPr>
          <a:lstStyle/>
          <a:p>
            <a:pPr algn="ctr"/>
            <a:r>
              <a:rPr lang="es-ES" sz="2400" dirty="0" smtClean="0"/>
              <a:t>Carga genética y </a:t>
            </a:r>
          </a:p>
          <a:p>
            <a:pPr algn="ctr"/>
            <a:r>
              <a:rPr lang="es-ES" sz="2400" dirty="0" smtClean="0"/>
              <a:t>Factores ambientales</a:t>
            </a:r>
            <a:endParaRPr lang="es-ES" sz="2400" dirty="0"/>
          </a:p>
        </p:txBody>
      </p:sp>
      <p:sp>
        <p:nvSpPr>
          <p:cNvPr id="12" name="11 Flecha derecha"/>
          <p:cNvSpPr/>
          <p:nvPr/>
        </p:nvSpPr>
        <p:spPr>
          <a:xfrm rot="16200000">
            <a:off x="1299764" y="2871044"/>
            <a:ext cx="830644" cy="537745"/>
          </a:xfrm>
          <a:prstGeom prst="rightArrow">
            <a:avLst/>
          </a:prstGeom>
          <a:solidFill>
            <a:schemeClr val="bg1">
              <a:lumMod val="65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p:cNvSpPr/>
          <p:nvPr/>
        </p:nvSpPr>
        <p:spPr>
          <a:xfrm>
            <a:off x="2894012" y="1676400"/>
            <a:ext cx="381000" cy="590727"/>
          </a:xfrm>
          <a:prstGeom prst="rightArrow">
            <a:avLst/>
          </a:prstGeom>
          <a:solidFill>
            <a:schemeClr val="bg1">
              <a:lumMod val="65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derecha"/>
          <p:cNvSpPr/>
          <p:nvPr/>
        </p:nvSpPr>
        <p:spPr>
          <a:xfrm>
            <a:off x="5637212" y="1676400"/>
            <a:ext cx="381000" cy="590727"/>
          </a:xfrm>
          <a:prstGeom prst="rightArrow">
            <a:avLst/>
          </a:prstGeom>
          <a:solidFill>
            <a:schemeClr val="bg1">
              <a:lumMod val="65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erecha"/>
          <p:cNvSpPr/>
          <p:nvPr/>
        </p:nvSpPr>
        <p:spPr>
          <a:xfrm>
            <a:off x="8532812" y="1695273"/>
            <a:ext cx="381000" cy="590727"/>
          </a:xfrm>
          <a:prstGeom prst="rightArrow">
            <a:avLst/>
          </a:prstGeom>
          <a:solidFill>
            <a:schemeClr val="bg1">
              <a:lumMod val="65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bajo"/>
          <p:cNvSpPr/>
          <p:nvPr/>
        </p:nvSpPr>
        <p:spPr>
          <a:xfrm>
            <a:off x="9904412" y="3139916"/>
            <a:ext cx="914400" cy="1649631"/>
          </a:xfrm>
          <a:prstGeom prst="downArrow">
            <a:avLst/>
          </a:prstGeom>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izquierda"/>
          <p:cNvSpPr/>
          <p:nvPr/>
        </p:nvSpPr>
        <p:spPr>
          <a:xfrm>
            <a:off x="7170228" y="5571292"/>
            <a:ext cx="1066800" cy="677108"/>
          </a:xfrm>
          <a:prstGeom prst="leftArrow">
            <a:avLst/>
          </a:prstGeom>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632641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250"/>
                            </p:stCondLst>
                            <p:childTnLst>
                              <p:par>
                                <p:cTn id="16" presetID="1" presetClass="entr" presetSubtype="0" fill="hold" grpId="0" nodeType="afterEffect">
                                  <p:stCondLst>
                                    <p:cond delay="25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1" presetClass="entr" presetSubtype="0" fill="hold" grpId="0" nodeType="afterEffect">
                                  <p:stCondLst>
                                    <p:cond delay="25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750"/>
                            </p:stCondLst>
                            <p:childTnLst>
                              <p:par>
                                <p:cTn id="30" presetID="1" presetClass="entr" presetSubtype="0" fill="hold" grpId="0" nodeType="afterEffect">
                                  <p:stCondLst>
                                    <p:cond delay="25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3000"/>
                            </p:stCondLst>
                            <p:childTnLst>
                              <p:par>
                                <p:cTn id="33" presetID="22" presetClass="entr" presetSubtype="1" fill="hold" grpId="0" nodeType="afterEffect">
                                  <p:stCondLst>
                                    <p:cond delay="25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3750"/>
                            </p:stCondLst>
                            <p:childTnLst>
                              <p:par>
                                <p:cTn id="37" presetID="1" presetClass="entr" presetSubtype="0" fill="hold" grpId="0" nodeType="afterEffect">
                                  <p:stCondLst>
                                    <p:cond delay="250"/>
                                  </p:stCondLst>
                                  <p:childTnLst>
                                    <p:set>
                                      <p:cBhvr>
                                        <p:cTn id="38" dur="1" fill="hold">
                                          <p:stCondLst>
                                            <p:cond delay="0"/>
                                          </p:stCondLst>
                                        </p:cTn>
                                        <p:tgtEl>
                                          <p:spTgt spid="9"/>
                                        </p:tgtEl>
                                        <p:attrNameLst>
                                          <p:attrName>style.visibility</p:attrName>
                                        </p:attrNameLst>
                                      </p:cBhvr>
                                      <p:to>
                                        <p:strVal val="visible"/>
                                      </p:to>
                                    </p:set>
                                  </p:childTnLst>
                                </p:cTn>
                              </p:par>
                            </p:childTnLst>
                          </p:cTn>
                        </p:par>
                        <p:par>
                          <p:cTn id="39" fill="hold">
                            <p:stCondLst>
                              <p:cond delay="4000"/>
                            </p:stCondLst>
                            <p:childTnLst>
                              <p:par>
                                <p:cTn id="40" presetID="22" presetClass="entr" presetSubtype="2" fill="hold" grpId="0" nodeType="afterEffect">
                                  <p:stCondLst>
                                    <p:cond delay="25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4750"/>
                            </p:stCondLst>
                            <p:childTnLst>
                              <p:par>
                                <p:cTn id="44" presetID="1" presetClass="entr" presetSubtype="0" fill="hold" grpId="0" nodeType="afterEffect">
                                  <p:stCondLst>
                                    <p:cond delay="25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contenido"/>
          <p:cNvSpPr>
            <a:spLocks noGrp="1"/>
          </p:cNvSpPr>
          <p:nvPr>
            <p:ph idx="1"/>
          </p:nvPr>
        </p:nvSpPr>
        <p:spPr>
          <a:xfrm>
            <a:off x="1217612" y="6019800"/>
            <a:ext cx="10363200" cy="381000"/>
          </a:xfrm>
          <a:solidFill>
            <a:schemeClr val="tx2"/>
          </a:solidFill>
        </p:spPr>
        <p:style>
          <a:lnRef idx="3">
            <a:schemeClr val="lt1"/>
          </a:lnRef>
          <a:fillRef idx="1">
            <a:schemeClr val="accent1"/>
          </a:fillRef>
          <a:effectRef idx="1">
            <a:schemeClr val="accent1"/>
          </a:effectRef>
          <a:fontRef idx="minor">
            <a:schemeClr val="lt1"/>
          </a:fontRef>
        </p:style>
        <p:txBody>
          <a:bodyPr wrap="square">
            <a:spAutoFit/>
          </a:bodyPr>
          <a:lstStyle/>
          <a:p>
            <a:r>
              <a:rPr lang="es-ES" sz="2000" b="1" dirty="0" smtClean="0">
                <a:solidFill>
                  <a:schemeClr val="bg1"/>
                </a:solidFill>
              </a:rPr>
              <a:t>LA DIANA TERAPEUTICA, HASTA AHORA, HA SIDO LA INFLAMACIÓN</a:t>
            </a:r>
            <a:endParaRPr lang="es-ES" sz="2000" b="1" dirty="0">
              <a:solidFill>
                <a:schemeClr val="bg1"/>
              </a:solidFill>
            </a:endParaRPr>
          </a:p>
        </p:txBody>
      </p:sp>
      <p:sp>
        <p:nvSpPr>
          <p:cNvPr id="11" name="10 Elipse"/>
          <p:cNvSpPr/>
          <p:nvPr/>
        </p:nvSpPr>
        <p:spPr bwMode="auto">
          <a:xfrm>
            <a:off x="4251305" y="1752600"/>
            <a:ext cx="3352800" cy="2088232"/>
          </a:xfrm>
          <a:prstGeom prst="ellipse">
            <a:avLst/>
          </a:prstGeom>
          <a:solidFill>
            <a:schemeClr val="accent6">
              <a:lumMod val="75000"/>
            </a:schemeClr>
          </a:solidFill>
          <a:ln>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ES" sz="2800" b="1" i="0" u="none" strike="noStrike" cap="none" normalizeH="0" baseline="0" dirty="0" smtClean="0">
                <a:ln>
                  <a:noFill/>
                </a:ln>
                <a:solidFill>
                  <a:schemeClr val="bg1"/>
                </a:solidFill>
                <a:effectLst/>
              </a:rPr>
              <a:t>Inflama- </a:t>
            </a:r>
            <a:r>
              <a:rPr kumimoji="1" lang="es-ES" sz="2800" b="1" i="0" u="none" strike="noStrike" cap="none" normalizeH="0" baseline="0" dirty="0" err="1" smtClean="0">
                <a:ln>
                  <a:noFill/>
                </a:ln>
                <a:solidFill>
                  <a:schemeClr val="bg1"/>
                </a:solidFill>
                <a:effectLst/>
              </a:rPr>
              <a:t>ción</a:t>
            </a:r>
            <a:r>
              <a:rPr kumimoji="1" lang="es-ES" sz="2800" b="1" i="0" u="none" strike="noStrike" cap="none" normalizeH="0" baseline="0" dirty="0" smtClean="0">
                <a:ln>
                  <a:noFill/>
                </a:ln>
                <a:solidFill>
                  <a:schemeClr val="bg1"/>
                </a:solidFill>
                <a:effectLst/>
              </a:rPr>
              <a:t> </a:t>
            </a:r>
            <a:r>
              <a:rPr kumimoji="1" lang="es-ES" sz="2800" b="1" i="0" u="none" strike="noStrike" cap="none" normalizeH="0" baseline="0" dirty="0" err="1" smtClean="0">
                <a:ln>
                  <a:noFill/>
                </a:ln>
                <a:solidFill>
                  <a:schemeClr val="bg1"/>
                </a:solidFill>
                <a:effectLst/>
              </a:rPr>
              <a:t>inmunome</a:t>
            </a:r>
            <a:r>
              <a:rPr kumimoji="1" lang="es-ES" sz="2800" b="1" i="0" u="none" strike="noStrike" cap="none" normalizeH="0" baseline="0" dirty="0" smtClean="0">
                <a:ln>
                  <a:noFill/>
                </a:ln>
                <a:solidFill>
                  <a:schemeClr val="bg1"/>
                </a:solidFill>
                <a:effectLst/>
              </a:rPr>
              <a:t>-diada</a:t>
            </a:r>
          </a:p>
        </p:txBody>
      </p:sp>
      <p:sp>
        <p:nvSpPr>
          <p:cNvPr id="12" name="11 Elipse"/>
          <p:cNvSpPr/>
          <p:nvPr/>
        </p:nvSpPr>
        <p:spPr bwMode="auto">
          <a:xfrm>
            <a:off x="8396442" y="1752600"/>
            <a:ext cx="2879570" cy="2088232"/>
          </a:xfrm>
          <a:prstGeom prst="ellipse">
            <a:avLst/>
          </a:prstGeom>
          <a:solidFill>
            <a:schemeClr val="accent6">
              <a:lumMod val="75000"/>
            </a:schemeClr>
          </a:solidFill>
          <a:ln>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800" b="1" i="0" u="none" strike="noStrike" cap="none" normalizeH="0" baseline="0" dirty="0" smtClean="0">
              <a:ln>
                <a:noFill/>
              </a:ln>
              <a:solidFill>
                <a:schemeClr val="tx1"/>
              </a:solidFill>
              <a:effectLst/>
            </a:endParaRPr>
          </a:p>
          <a:p>
            <a:pPr marL="0" marR="0" indent="0" algn="ctr" defTabSz="914400" rtl="0" eaLnBrk="0" fontAlgn="base" latinLnBrk="0" hangingPunct="0">
              <a:lnSpc>
                <a:spcPct val="150000"/>
              </a:lnSpc>
              <a:spcBef>
                <a:spcPct val="0"/>
              </a:spcBef>
              <a:spcAft>
                <a:spcPct val="0"/>
              </a:spcAft>
              <a:buClrTx/>
              <a:buSzTx/>
              <a:buFontTx/>
              <a:buNone/>
              <a:tabLst/>
            </a:pPr>
            <a:r>
              <a:rPr kumimoji="1" lang="es-ES" sz="2800" b="1" dirty="0" smtClean="0">
                <a:solidFill>
                  <a:schemeClr val="bg1"/>
                </a:solidFill>
              </a:rPr>
              <a:t>F</a:t>
            </a:r>
            <a:r>
              <a:rPr kumimoji="1" lang="es-ES" sz="2800" b="1" i="0" u="none" strike="noStrike" cap="none" normalizeH="0" baseline="0" dirty="0" smtClean="0">
                <a:ln>
                  <a:noFill/>
                </a:ln>
                <a:solidFill>
                  <a:schemeClr val="bg1"/>
                </a:solidFill>
                <a:effectLst/>
              </a:rPr>
              <a:t>ibrosis</a:t>
            </a:r>
          </a:p>
        </p:txBody>
      </p:sp>
      <p:sp>
        <p:nvSpPr>
          <p:cNvPr id="8" name="7 Elipse"/>
          <p:cNvSpPr/>
          <p:nvPr/>
        </p:nvSpPr>
        <p:spPr bwMode="auto">
          <a:xfrm>
            <a:off x="531812" y="1752600"/>
            <a:ext cx="2879570" cy="2088232"/>
          </a:xfrm>
          <a:prstGeom prst="ellipse">
            <a:avLst/>
          </a:prstGeom>
          <a:solidFill>
            <a:schemeClr val="accent6">
              <a:lumMod val="75000"/>
            </a:schemeClr>
          </a:solidFill>
          <a:ln>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0" tIns="0" rIns="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2800" b="1" dirty="0">
              <a:solidFill>
                <a:schemeClr val="tx1"/>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1" lang="es-ES" sz="2800" b="1" i="0" u="none" strike="noStrike" cap="none" normalizeH="0" baseline="0" dirty="0" err="1" smtClean="0">
                <a:ln>
                  <a:noFill/>
                </a:ln>
                <a:solidFill>
                  <a:schemeClr val="bg1"/>
                </a:solidFill>
                <a:effectLst/>
              </a:rPr>
              <a:t>Desenca-denante</a:t>
            </a:r>
            <a:endParaRPr kumimoji="1" lang="es-ES" sz="2800" b="1" i="0" u="none" strike="noStrike" cap="none" normalizeH="0" baseline="0" dirty="0" smtClean="0">
              <a:ln>
                <a:noFill/>
              </a:ln>
              <a:solidFill>
                <a:schemeClr val="bg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endParaRPr kumimoji="1" lang="es-ES" sz="2800" b="1"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1" lang="es-ES" sz="2800" b="1" i="0" u="none" strike="noStrike" cap="none" normalizeH="0" baseline="0" dirty="0" smtClean="0">
              <a:ln>
                <a:noFill/>
              </a:ln>
              <a:solidFill>
                <a:schemeClr val="bg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endParaRPr kumimoji="1" lang="es-ES" sz="2800" b="1" i="0" u="none" strike="noStrike" cap="none" normalizeH="0" baseline="0" dirty="0" smtClean="0">
              <a:ln>
                <a:noFill/>
              </a:ln>
              <a:solidFill>
                <a:schemeClr val="bg1"/>
              </a:solidFill>
              <a:effectLst/>
            </a:endParaRPr>
          </a:p>
        </p:txBody>
      </p:sp>
      <p:sp>
        <p:nvSpPr>
          <p:cNvPr id="9" name="8 Flecha a la derecha con bandas"/>
          <p:cNvSpPr/>
          <p:nvPr/>
        </p:nvSpPr>
        <p:spPr bwMode="auto">
          <a:xfrm rot="16200000">
            <a:off x="5430505" y="3771971"/>
            <a:ext cx="994400" cy="1247814"/>
          </a:xfrm>
          <a:prstGeom prst="stripedRightArrow">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1" i="0" u="none" strike="noStrike" cap="none" normalizeH="0" baseline="0" smtClean="0">
              <a:ln>
                <a:noFill/>
              </a:ln>
              <a:solidFill>
                <a:schemeClr val="tx1"/>
              </a:solidFill>
              <a:effectLst/>
              <a:latin typeface="Times New Roman" pitchFamily="18" charset="0"/>
            </a:endParaRPr>
          </a:p>
        </p:txBody>
      </p:sp>
      <p:sp>
        <p:nvSpPr>
          <p:cNvPr id="10" name="9 Flecha derecha"/>
          <p:cNvSpPr/>
          <p:nvPr/>
        </p:nvSpPr>
        <p:spPr>
          <a:xfrm>
            <a:off x="3503612" y="2550587"/>
            <a:ext cx="575914" cy="6597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13 Flecha derecha"/>
          <p:cNvSpPr/>
          <p:nvPr/>
        </p:nvSpPr>
        <p:spPr>
          <a:xfrm>
            <a:off x="7728298" y="2550587"/>
            <a:ext cx="575914" cy="6597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2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¿CÓMO TRATAR?</a:t>
            </a:r>
            <a:endParaRPr lang="es-ES" dirty="0">
              <a:effectLst>
                <a:outerShdw blurRad="38100" dist="38100" dir="2700000" algn="tl">
                  <a:srgbClr val="000000">
                    <a:alpha val="43137"/>
                  </a:srgbClr>
                </a:outerShdw>
              </a:effectLst>
            </a:endParaRPr>
          </a:p>
        </p:txBody>
      </p:sp>
      <p:sp>
        <p:nvSpPr>
          <p:cNvPr id="5" name="4 Llamada de flecha a la izquierda"/>
          <p:cNvSpPr/>
          <p:nvPr/>
        </p:nvSpPr>
        <p:spPr>
          <a:xfrm>
            <a:off x="6978017" y="3898677"/>
            <a:ext cx="3459795" cy="1752600"/>
          </a:xfrm>
          <a:prstGeom prst="leftArrowCallout">
            <a:avLst>
              <a:gd name="adj1" fmla="val 25000"/>
              <a:gd name="adj2" fmla="val 25000"/>
              <a:gd name="adj3" fmla="val 25000"/>
              <a:gd name="adj4" fmla="val 74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s-ES" b="1" dirty="0" smtClean="0">
                <a:solidFill>
                  <a:schemeClr val="bg1"/>
                </a:solidFill>
              </a:rPr>
              <a:t>MICOFENOLATO</a:t>
            </a:r>
          </a:p>
          <a:p>
            <a:pPr>
              <a:spcBef>
                <a:spcPts val="1200"/>
              </a:spcBef>
            </a:pPr>
            <a:r>
              <a:rPr lang="es-ES" b="1" dirty="0" smtClean="0">
                <a:solidFill>
                  <a:schemeClr val="bg1"/>
                </a:solidFill>
              </a:rPr>
              <a:t>CICLOFOSFAMIDA</a:t>
            </a:r>
          </a:p>
          <a:p>
            <a:pPr>
              <a:spcBef>
                <a:spcPts val="1200"/>
              </a:spcBef>
            </a:pPr>
            <a:r>
              <a:rPr lang="es-ES" b="1" dirty="0" smtClean="0">
                <a:solidFill>
                  <a:schemeClr val="bg1"/>
                </a:solidFill>
              </a:rPr>
              <a:t>AZATIOPRINA</a:t>
            </a:r>
          </a:p>
          <a:p>
            <a:pPr>
              <a:spcBef>
                <a:spcPts val="1200"/>
              </a:spcBef>
            </a:pPr>
            <a:r>
              <a:rPr lang="es-ES" b="1" dirty="0" smtClean="0">
                <a:solidFill>
                  <a:schemeClr val="bg1"/>
                </a:solidFill>
              </a:rPr>
              <a:t>RITUXIMAB</a:t>
            </a:r>
            <a:endParaRPr lang="es-ES" b="1" dirty="0">
              <a:solidFill>
                <a:schemeClr val="bg1"/>
              </a:solidFill>
            </a:endParaRPr>
          </a:p>
        </p:txBody>
      </p:sp>
    </p:spTree>
    <p:extLst>
      <p:ext uri="{BB962C8B-B14F-4D97-AF65-F5344CB8AC3E}">
        <p14:creationId xmlns:p14="http://schemas.microsoft.com/office/powerpoint/2010/main" xmlns="" val="2077744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childTnLst>
                                </p:cTn>
                              </p:par>
                            </p:childTnLst>
                          </p:cTn>
                        </p:par>
                        <p:par>
                          <p:cTn id="10" fill="hold">
                            <p:stCondLst>
                              <p:cond delay="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9"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contenido"/>
          <p:cNvSpPr>
            <a:spLocks noGrp="1"/>
          </p:cNvSpPr>
          <p:nvPr>
            <p:ph idx="1"/>
          </p:nvPr>
        </p:nvSpPr>
        <p:spPr>
          <a:xfrm>
            <a:off x="1276235" y="6019800"/>
            <a:ext cx="9766567" cy="369332"/>
          </a:xfrm>
          <a:solidFill>
            <a:schemeClr val="tx2"/>
          </a:solidFill>
        </p:spPr>
        <p:style>
          <a:lnRef idx="3">
            <a:schemeClr val="lt1"/>
          </a:lnRef>
          <a:fillRef idx="1">
            <a:schemeClr val="accent1"/>
          </a:fillRef>
          <a:effectRef idx="1">
            <a:schemeClr val="accent1"/>
          </a:effectRef>
          <a:fontRef idx="minor">
            <a:schemeClr val="lt1"/>
          </a:fontRef>
        </p:style>
        <p:txBody>
          <a:bodyPr>
            <a:spAutoFit/>
          </a:bodyPr>
          <a:lstStyle/>
          <a:p>
            <a:r>
              <a:rPr lang="es-ES" sz="2000" b="1" dirty="0" smtClean="0">
                <a:solidFill>
                  <a:schemeClr val="bg1"/>
                </a:solidFill>
              </a:rPr>
              <a:t>¿Y SI FRENAMOS LA FIBROSIS?</a:t>
            </a:r>
            <a:endParaRPr lang="es-ES" sz="2000" b="1" dirty="0">
              <a:solidFill>
                <a:schemeClr val="bg1"/>
              </a:solidFill>
            </a:endParaRPr>
          </a:p>
        </p:txBody>
      </p:sp>
      <p:sp>
        <p:nvSpPr>
          <p:cNvPr id="11" name="10 Elipse"/>
          <p:cNvSpPr/>
          <p:nvPr/>
        </p:nvSpPr>
        <p:spPr bwMode="auto">
          <a:xfrm>
            <a:off x="4462656" y="2407568"/>
            <a:ext cx="2783584" cy="2088232"/>
          </a:xfrm>
          <a:prstGeom prst="ellipse">
            <a:avLst/>
          </a:prstGeom>
          <a:solidFill>
            <a:schemeClr val="accent6">
              <a:lumMod val="75000"/>
            </a:schemeClr>
          </a:solidFill>
          <a:ln>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0" tIns="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2800" b="1" i="0" u="none" strike="noStrike" cap="none" normalizeH="0" baseline="0" dirty="0" smtClean="0">
              <a:ln>
                <a:noFill/>
              </a:ln>
              <a:solidFill>
                <a:schemeClr val="bg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1" lang="es-ES" sz="2800" b="1" i="0" u="none" strike="noStrike" cap="none" normalizeH="0" baseline="0" dirty="0" smtClean="0">
                <a:ln>
                  <a:noFill/>
                </a:ln>
                <a:solidFill>
                  <a:schemeClr val="bg1"/>
                </a:solidFill>
                <a:effectLst/>
              </a:rPr>
              <a:t>Inflama- </a:t>
            </a:r>
            <a:r>
              <a:rPr kumimoji="1" lang="es-ES" sz="2800" b="1" i="0" u="none" strike="noStrike" cap="none" normalizeH="0" baseline="0" dirty="0" err="1" smtClean="0">
                <a:ln>
                  <a:noFill/>
                </a:ln>
                <a:solidFill>
                  <a:schemeClr val="bg1"/>
                </a:solidFill>
                <a:effectLst/>
              </a:rPr>
              <a:t>ción</a:t>
            </a:r>
            <a:endParaRPr kumimoji="1" lang="es-ES" sz="2800" b="1" i="0" u="none" strike="noStrike" cap="none" normalizeH="0" baseline="0" dirty="0" smtClean="0">
              <a:ln>
                <a:noFill/>
              </a:ln>
              <a:solidFill>
                <a:schemeClr val="bg1"/>
              </a:solidFill>
              <a:effectLst/>
            </a:endParaRPr>
          </a:p>
        </p:txBody>
      </p:sp>
      <p:sp>
        <p:nvSpPr>
          <p:cNvPr id="12" name="11 Elipse"/>
          <p:cNvSpPr/>
          <p:nvPr/>
        </p:nvSpPr>
        <p:spPr bwMode="auto">
          <a:xfrm>
            <a:off x="8149580" y="2407568"/>
            <a:ext cx="2879570" cy="2088232"/>
          </a:xfrm>
          <a:prstGeom prst="ellipse">
            <a:avLst/>
          </a:prstGeom>
          <a:solidFill>
            <a:schemeClr val="accent6">
              <a:lumMod val="75000"/>
            </a:schemeClr>
          </a:solidFill>
          <a:ln>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800" b="1" i="0" u="none" strike="noStrike" cap="none" normalizeH="0" baseline="0" dirty="0" smtClean="0">
              <a:ln>
                <a:noFill/>
              </a:ln>
              <a:solidFill>
                <a:schemeClr val="tx1"/>
              </a:solidFill>
              <a:effectLst/>
            </a:endParaRPr>
          </a:p>
          <a:p>
            <a:pPr marL="0" marR="0" indent="0" algn="ctr" defTabSz="914400" rtl="0" eaLnBrk="0" fontAlgn="base" latinLnBrk="0" hangingPunct="0">
              <a:lnSpc>
                <a:spcPct val="150000"/>
              </a:lnSpc>
              <a:spcBef>
                <a:spcPct val="0"/>
              </a:spcBef>
              <a:spcAft>
                <a:spcPct val="0"/>
              </a:spcAft>
              <a:buClrTx/>
              <a:buSzTx/>
              <a:buFontTx/>
              <a:buNone/>
              <a:tabLst/>
            </a:pPr>
            <a:r>
              <a:rPr kumimoji="1" lang="es-ES" sz="2800" b="1" dirty="0" smtClean="0">
                <a:solidFill>
                  <a:schemeClr val="bg1"/>
                </a:solidFill>
              </a:rPr>
              <a:t>F</a:t>
            </a:r>
            <a:r>
              <a:rPr kumimoji="1" lang="es-ES" sz="2800" b="1" i="0" u="none" strike="noStrike" cap="none" normalizeH="0" baseline="0" dirty="0" smtClean="0">
                <a:ln>
                  <a:noFill/>
                </a:ln>
                <a:solidFill>
                  <a:schemeClr val="bg1"/>
                </a:solidFill>
                <a:effectLst/>
              </a:rPr>
              <a:t>ibrosis</a:t>
            </a:r>
          </a:p>
        </p:txBody>
      </p:sp>
      <p:sp>
        <p:nvSpPr>
          <p:cNvPr id="8" name="7 Elipse"/>
          <p:cNvSpPr/>
          <p:nvPr/>
        </p:nvSpPr>
        <p:spPr bwMode="auto">
          <a:xfrm>
            <a:off x="822021" y="2407568"/>
            <a:ext cx="2879570" cy="2088232"/>
          </a:xfrm>
          <a:prstGeom prst="ellipse">
            <a:avLst/>
          </a:prstGeom>
          <a:solidFill>
            <a:schemeClr val="accent6">
              <a:lumMod val="75000"/>
            </a:schemeClr>
          </a:solidFill>
          <a:ln>
            <a:headEnd type="none" w="sm" len="sm"/>
            <a:tailEnd type="none" w="sm" len="sm"/>
          </a:ln>
        </p:spPr>
        <p:style>
          <a:lnRef idx="3">
            <a:schemeClr val="lt1"/>
          </a:lnRef>
          <a:fillRef idx="1">
            <a:schemeClr val="accent6"/>
          </a:fillRef>
          <a:effectRef idx="1">
            <a:schemeClr val="accent6"/>
          </a:effectRef>
          <a:fontRef idx="minor">
            <a:schemeClr val="lt1"/>
          </a:fontRef>
        </p:style>
        <p:txBody>
          <a:bodyPr vert="horz" wrap="square" lIns="0" tIns="0" rIns="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s-ES" sz="2800" b="1"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1" lang="es-ES" sz="2800" b="1" i="0" u="none" strike="noStrike" cap="none" normalizeH="0" baseline="0" dirty="0" err="1" smtClean="0">
                <a:ln>
                  <a:noFill/>
                </a:ln>
                <a:solidFill>
                  <a:schemeClr val="bg1"/>
                </a:solidFill>
                <a:effectLst/>
              </a:rPr>
              <a:t>Desenca</a:t>
            </a:r>
            <a:r>
              <a:rPr kumimoji="1" lang="es-ES" sz="2800" b="1" i="0" u="none" strike="noStrike" cap="none" normalizeH="0" baseline="0" dirty="0" smtClean="0">
                <a:ln>
                  <a:noFill/>
                </a:ln>
                <a:solidFill>
                  <a:schemeClr val="bg1"/>
                </a:solidFill>
                <a:effectLst/>
              </a:rPr>
              <a:t>-</a:t>
            </a:r>
            <a:r>
              <a:rPr kumimoji="1" lang="es-ES" sz="2800" b="1" i="0" u="none" strike="noStrike" cap="none" normalizeH="0" baseline="0" dirty="0" err="1" smtClean="0">
                <a:ln>
                  <a:noFill/>
                </a:ln>
                <a:solidFill>
                  <a:schemeClr val="bg1"/>
                </a:solidFill>
                <a:effectLst/>
              </a:rPr>
              <a:t>denante</a:t>
            </a:r>
            <a:endParaRPr kumimoji="1" lang="es-ES" sz="2800" b="1" i="0" u="none" strike="noStrike" cap="none" normalizeH="0" baseline="0" dirty="0" smtClean="0">
              <a:ln>
                <a:noFill/>
              </a:ln>
              <a:solidFill>
                <a:schemeClr val="bg1"/>
              </a:solidFill>
              <a:effectLst/>
            </a:endParaRPr>
          </a:p>
        </p:txBody>
      </p:sp>
      <p:sp>
        <p:nvSpPr>
          <p:cNvPr id="9" name="8 Flecha a la derecha con bandas"/>
          <p:cNvSpPr/>
          <p:nvPr/>
        </p:nvSpPr>
        <p:spPr bwMode="auto">
          <a:xfrm rot="16200000">
            <a:off x="8933725" y="4664052"/>
            <a:ext cx="1311280" cy="1247814"/>
          </a:xfrm>
          <a:prstGeom prst="stripedRightArrow">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1" i="0" u="none" strike="noStrike" cap="none" normalizeH="0" baseline="0" smtClean="0">
              <a:ln>
                <a:noFill/>
              </a:ln>
              <a:solidFill>
                <a:schemeClr val="tx1"/>
              </a:solidFill>
              <a:effectLst/>
              <a:latin typeface="Times New Roman" pitchFamily="18" charset="0"/>
            </a:endParaRPr>
          </a:p>
        </p:txBody>
      </p:sp>
      <p:sp>
        <p:nvSpPr>
          <p:cNvPr id="10" name="9 Flecha derecha"/>
          <p:cNvSpPr/>
          <p:nvPr/>
        </p:nvSpPr>
        <p:spPr>
          <a:xfrm>
            <a:off x="3825025" y="3205555"/>
            <a:ext cx="575914" cy="6597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13 Flecha derecha"/>
          <p:cNvSpPr/>
          <p:nvPr/>
        </p:nvSpPr>
        <p:spPr>
          <a:xfrm>
            <a:off x="7399426" y="3205555"/>
            <a:ext cx="575914" cy="6597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14 CuadroTexto"/>
          <p:cNvSpPr txBox="1"/>
          <p:nvPr/>
        </p:nvSpPr>
        <p:spPr>
          <a:xfrm>
            <a:off x="6599039" y="76200"/>
            <a:ext cx="2752602" cy="2554545"/>
          </a:xfrm>
          <a:prstGeom prst="rect">
            <a:avLst/>
          </a:prstGeom>
          <a:solidFill>
            <a:schemeClr val="bg1"/>
          </a:solidFill>
          <a:ln>
            <a:solidFill>
              <a:schemeClr val="accent1"/>
            </a:solidFill>
          </a:ln>
        </p:spPr>
        <p:txBody>
          <a:bodyPr wrap="square" rtlCol="0">
            <a:spAutoFit/>
          </a:bodyPr>
          <a:lstStyle/>
          <a:p>
            <a:r>
              <a:rPr lang="es-ES_tradnl" sz="2000" dirty="0" smtClean="0"/>
              <a:t>Células inflamatorias</a:t>
            </a:r>
          </a:p>
          <a:p>
            <a:r>
              <a:rPr lang="es-ES_tradnl" sz="2000" dirty="0" smtClean="0"/>
              <a:t>Células endoteliales</a:t>
            </a:r>
          </a:p>
          <a:p>
            <a:r>
              <a:rPr lang="es-ES_tradnl" sz="2000" dirty="0" smtClean="0"/>
              <a:t>Fibroblastos</a:t>
            </a:r>
          </a:p>
          <a:p>
            <a:r>
              <a:rPr lang="es-ES_tradnl" sz="2000" dirty="0" smtClean="0"/>
              <a:t>Trombina</a:t>
            </a:r>
          </a:p>
          <a:p>
            <a:r>
              <a:rPr lang="es-ES_tradnl" sz="2000" dirty="0" smtClean="0"/>
              <a:t>TGF-</a:t>
            </a:r>
            <a:r>
              <a:rPr lang="el-GR" sz="2000" dirty="0" smtClean="0"/>
              <a:t>β</a:t>
            </a:r>
            <a:endParaRPr lang="es-ES" sz="2000" dirty="0" smtClean="0"/>
          </a:p>
          <a:p>
            <a:r>
              <a:rPr lang="es-ES" sz="2000" dirty="0" smtClean="0"/>
              <a:t>Endotelina-1</a:t>
            </a:r>
          </a:p>
          <a:p>
            <a:r>
              <a:rPr lang="es-ES" sz="2000" dirty="0" smtClean="0"/>
              <a:t>…</a:t>
            </a:r>
            <a:endParaRPr lang="es-ES_tradnl" sz="2000" dirty="0"/>
          </a:p>
        </p:txBody>
      </p:sp>
      <p:sp>
        <p:nvSpPr>
          <p:cNvPr id="3" name="2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¿CÓMO TRATAR?</a:t>
            </a:r>
            <a:endParaRPr lang="es-ES" dirty="0">
              <a:effectLst>
                <a:outerShdw blurRad="38100" dist="38100" dir="2700000" algn="tl">
                  <a:srgbClr val="000000">
                    <a:alpha val="43137"/>
                  </a:srgbClr>
                </a:outerShdw>
              </a:effectLst>
            </a:endParaRPr>
          </a:p>
        </p:txBody>
      </p:sp>
      <p:sp>
        <p:nvSpPr>
          <p:cNvPr id="2" name="1 Explosión 2"/>
          <p:cNvSpPr/>
          <p:nvPr/>
        </p:nvSpPr>
        <p:spPr>
          <a:xfrm>
            <a:off x="8456612" y="1010310"/>
            <a:ext cx="3959469" cy="1908800"/>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b="1" dirty="0" err="1" smtClean="0"/>
              <a:t>Pirfenidona</a:t>
            </a:r>
            <a:endParaRPr lang="es-ES" b="1" dirty="0" smtClean="0"/>
          </a:p>
          <a:p>
            <a:pPr algn="ctr"/>
            <a:r>
              <a:rPr lang="es-ES" b="1" dirty="0" err="1"/>
              <a:t>Nintedanib</a:t>
            </a:r>
            <a:endParaRPr lang="es-ES" b="1" dirty="0"/>
          </a:p>
          <a:p>
            <a:pPr algn="ctr"/>
            <a:endParaRPr lang="es-ES" b="1" dirty="0"/>
          </a:p>
        </p:txBody>
      </p:sp>
    </p:spTree>
    <p:extLst>
      <p:ext uri="{BB962C8B-B14F-4D97-AF65-F5344CB8AC3E}">
        <p14:creationId xmlns:p14="http://schemas.microsoft.com/office/powerpoint/2010/main" xmlns="" val="341096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9" grpId="0" animBg="1"/>
      <p:bldP spid="1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outerShdw blurRad="38100" dist="38100" dir="2700000" algn="tl">
                    <a:srgbClr val="000000">
                      <a:alpha val="43137"/>
                    </a:srgbClr>
                  </a:outerShdw>
                </a:effectLst>
              </a:rPr>
              <a:t>PIRFENIDONA</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endParaRPr lang="es-ES" dirty="0" smtClean="0"/>
          </a:p>
          <a:p>
            <a:endParaRPr lang="es-ES" dirty="0"/>
          </a:p>
          <a:p>
            <a:endParaRPr lang="es-ES" dirty="0" smtClean="0"/>
          </a:p>
          <a:p>
            <a:endParaRPr lang="es-ES" dirty="0"/>
          </a:p>
          <a:p>
            <a:endParaRPr lang="es-ES" dirty="0" smtClean="0"/>
          </a:p>
          <a:p>
            <a:r>
              <a:rPr lang="es-ES" dirty="0" smtClean="0"/>
              <a:t>Hay que esperar…</a:t>
            </a:r>
            <a:endParaRPr lang="es-ES" dirty="0"/>
          </a:p>
        </p:txBody>
      </p:sp>
      <p:sp>
        <p:nvSpPr>
          <p:cNvPr id="4" name="3 Marcador de número de diapositiva"/>
          <p:cNvSpPr>
            <a:spLocks noGrp="1"/>
          </p:cNvSpPr>
          <p:nvPr>
            <p:ph type="sldNum" sz="quarter" idx="12"/>
          </p:nvPr>
        </p:nvSpPr>
        <p:spPr/>
        <p:txBody>
          <a:bodyPr/>
          <a:lstStyle/>
          <a:p>
            <a:fld id="{7DC1BBB0-96F0-4077-A278-0F3FB5C104D3}" type="slidenum">
              <a:rPr lang="es-ES" smtClean="0"/>
              <a:pPr/>
              <a:t>14</a:t>
            </a:fld>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5812" y="1295400"/>
            <a:ext cx="8610600" cy="3045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846886" y="4648200"/>
            <a:ext cx="4638674" cy="200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Elipse"/>
          <p:cNvSpPr/>
          <p:nvPr/>
        </p:nvSpPr>
        <p:spPr>
          <a:xfrm>
            <a:off x="7008812" y="5334000"/>
            <a:ext cx="35052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1903412" y="5486400"/>
            <a:ext cx="2603598" cy="646331"/>
          </a:xfrm>
          <a:prstGeom prst="rect">
            <a:avLst/>
          </a:prstGeom>
          <a:solidFill>
            <a:schemeClr val="tx1">
              <a:lumMod val="50000"/>
            </a:schemeClr>
          </a:solidFill>
        </p:spPr>
        <p:txBody>
          <a:bodyPr wrap="none" rtlCol="0">
            <a:spAutoFit/>
          </a:bodyPr>
          <a:lstStyle/>
          <a:p>
            <a:r>
              <a:rPr lang="es-ES" b="1" dirty="0" smtClean="0">
                <a:solidFill>
                  <a:schemeClr val="bg1"/>
                </a:solidFill>
              </a:rPr>
              <a:t>FASE II (LOTUSS):</a:t>
            </a:r>
          </a:p>
          <a:p>
            <a:pPr marL="285750" indent="-285750">
              <a:buFont typeface="Arial" pitchFamily="34" charset="0"/>
              <a:buChar char="•"/>
            </a:pPr>
            <a:r>
              <a:rPr lang="es-ES" b="1" dirty="0" smtClean="0">
                <a:solidFill>
                  <a:schemeClr val="bg1"/>
                </a:solidFill>
              </a:rPr>
              <a:t>Poco alentador</a:t>
            </a:r>
            <a:endParaRPr lang="es-ES" b="1" dirty="0">
              <a:solidFill>
                <a:schemeClr val="bg1"/>
              </a:solidFill>
            </a:endParaRPr>
          </a:p>
        </p:txBody>
      </p:sp>
    </p:spTree>
    <p:extLst>
      <p:ext uri="{BB962C8B-B14F-4D97-AF65-F5344CB8AC3E}">
        <p14:creationId xmlns:p14="http://schemas.microsoft.com/office/powerpoint/2010/main" xmlns="" val="224609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outerShdw blurRad="38100" dist="38100" dir="2700000" algn="tl">
                    <a:srgbClr val="000000">
                      <a:alpha val="43137"/>
                    </a:srgbClr>
                  </a:outerShdw>
                </a:effectLst>
              </a:rPr>
              <a:t>NINTEDANIB</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a:lnSpc>
                <a:spcPct val="100000"/>
              </a:lnSpc>
              <a:spcBef>
                <a:spcPts val="600"/>
              </a:spcBef>
            </a:pPr>
            <a:r>
              <a:rPr lang="es-ES" dirty="0" smtClean="0"/>
              <a:t>Conocido antes del bautizo oficial como BIBF1120</a:t>
            </a:r>
          </a:p>
          <a:p>
            <a:pPr>
              <a:lnSpc>
                <a:spcPct val="100000"/>
              </a:lnSpc>
              <a:spcBef>
                <a:spcPts val="600"/>
              </a:spcBef>
            </a:pPr>
            <a:r>
              <a:rPr lang="es-ES" dirty="0" smtClean="0"/>
              <a:t>Inhibidor de </a:t>
            </a:r>
            <a:r>
              <a:rPr lang="es-ES" dirty="0" err="1" smtClean="0"/>
              <a:t>tirosin-kinasas</a:t>
            </a:r>
            <a:r>
              <a:rPr lang="es-ES" dirty="0" smtClean="0"/>
              <a:t> que actúa sobre los receptores de:</a:t>
            </a:r>
          </a:p>
          <a:p>
            <a:pPr lvl="1">
              <a:lnSpc>
                <a:spcPct val="100000"/>
              </a:lnSpc>
            </a:pPr>
            <a:r>
              <a:rPr lang="es-ES" dirty="0" smtClean="0"/>
              <a:t>Factor de crecimiento derivado de las plaquetas </a:t>
            </a:r>
            <a:r>
              <a:rPr lang="el-GR" dirty="0" smtClean="0"/>
              <a:t>α</a:t>
            </a:r>
            <a:r>
              <a:rPr lang="es-ES" dirty="0" smtClean="0"/>
              <a:t> y </a:t>
            </a:r>
            <a:r>
              <a:rPr lang="el-GR" dirty="0" smtClean="0"/>
              <a:t>β</a:t>
            </a:r>
            <a:endParaRPr lang="es-ES" dirty="0" smtClean="0"/>
          </a:p>
          <a:p>
            <a:pPr lvl="1">
              <a:lnSpc>
                <a:spcPct val="100000"/>
              </a:lnSpc>
            </a:pPr>
            <a:r>
              <a:rPr lang="es-ES" dirty="0" smtClean="0"/>
              <a:t>Factor de crecimiento vascular endotelial 1, 2 y 3</a:t>
            </a:r>
          </a:p>
          <a:p>
            <a:pPr lvl="1">
              <a:lnSpc>
                <a:spcPct val="100000"/>
              </a:lnSpc>
            </a:pPr>
            <a:r>
              <a:rPr lang="es-ES" dirty="0" smtClean="0"/>
              <a:t>Factor de crecimiento de fibroblastos</a:t>
            </a:r>
          </a:p>
          <a:p>
            <a:pPr lvl="1">
              <a:lnSpc>
                <a:spcPct val="100000"/>
              </a:lnSpc>
            </a:pPr>
            <a:endParaRPr lang="es-ES" dirty="0"/>
          </a:p>
          <a:p>
            <a:pPr marL="365760" lvl="1" indent="0">
              <a:lnSpc>
                <a:spcPct val="100000"/>
              </a:lnSpc>
              <a:buNone/>
            </a:pPr>
            <a:r>
              <a:rPr lang="es-ES" dirty="0" smtClean="0"/>
              <a:t>Implicados en el desarrollo de la fibrosis pulmonar</a:t>
            </a:r>
          </a:p>
          <a:p>
            <a:pPr lvl="1">
              <a:lnSpc>
                <a:spcPct val="100000"/>
              </a:lnSpc>
            </a:pPr>
            <a:endParaRPr lang="es-ES" dirty="0" smtClean="0"/>
          </a:p>
          <a:p>
            <a:pPr lvl="1">
              <a:lnSpc>
                <a:spcPct val="100000"/>
              </a:lnSpc>
            </a:pPr>
            <a:endParaRPr lang="es-ES" dirty="0" smtClean="0"/>
          </a:p>
          <a:p>
            <a:pPr lvl="1">
              <a:lnSpc>
                <a:spcPct val="100000"/>
              </a:lnSpc>
            </a:pPr>
            <a:endParaRPr lang="es-ES" dirty="0"/>
          </a:p>
        </p:txBody>
      </p:sp>
      <p:sp>
        <p:nvSpPr>
          <p:cNvPr id="4" name="3 Marcador de número de diapositiva"/>
          <p:cNvSpPr>
            <a:spLocks noGrp="1"/>
          </p:cNvSpPr>
          <p:nvPr>
            <p:ph type="sldNum" sz="quarter" idx="12"/>
          </p:nvPr>
        </p:nvSpPr>
        <p:spPr/>
        <p:txBody>
          <a:bodyPr/>
          <a:lstStyle/>
          <a:p>
            <a:fld id="{7DC1BBB0-96F0-4077-A278-0F3FB5C104D3}" type="slidenum">
              <a:rPr lang="es-ES" smtClean="0"/>
              <a:pPr/>
              <a:t>15</a:t>
            </a:fld>
            <a:endParaRPr lang="es-ES" dirty="0"/>
          </a:p>
        </p:txBody>
      </p:sp>
    </p:spTree>
    <p:extLst>
      <p:ext uri="{BB962C8B-B14F-4D97-AF65-F5344CB8AC3E}">
        <p14:creationId xmlns:p14="http://schemas.microsoft.com/office/powerpoint/2010/main" xmlns="" val="3111383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04012" y="2590800"/>
            <a:ext cx="5029200" cy="3934968"/>
          </a:xfrm>
          <a:solidFill>
            <a:schemeClr val="tx2"/>
          </a:solidFill>
          <a:effectLst>
            <a:glow rad="101600">
              <a:schemeClr val="accent2">
                <a:satMod val="175000"/>
                <a:alpha val="40000"/>
              </a:schemeClr>
            </a:glow>
          </a:effectLst>
        </p:spPr>
        <p:txBody>
          <a:bodyPr>
            <a:normAutofit fontScale="92500" lnSpcReduction="10000"/>
          </a:bodyPr>
          <a:lstStyle/>
          <a:p>
            <a:pPr>
              <a:lnSpc>
                <a:spcPct val="110000"/>
              </a:lnSpc>
              <a:spcBef>
                <a:spcPts val="600"/>
              </a:spcBef>
            </a:pPr>
            <a:r>
              <a:rPr lang="es-ES" dirty="0" smtClean="0">
                <a:solidFill>
                  <a:schemeClr val="bg1"/>
                </a:solidFill>
              </a:rPr>
              <a:t>El grupo de 150 mg/12h perdió 60 ml/año de CVF vs. 190 ml/año del grupo placebo</a:t>
            </a:r>
          </a:p>
          <a:p>
            <a:pPr>
              <a:lnSpc>
                <a:spcPct val="110000"/>
              </a:lnSpc>
              <a:spcBef>
                <a:spcPts val="600"/>
              </a:spcBef>
            </a:pPr>
            <a:r>
              <a:rPr lang="es-ES" dirty="0" smtClean="0">
                <a:solidFill>
                  <a:schemeClr val="bg1"/>
                </a:solidFill>
              </a:rPr>
              <a:t>Además disminuyó las exacerbaciones agudas (2,7 vs. 15,7)</a:t>
            </a:r>
          </a:p>
          <a:p>
            <a:pPr>
              <a:lnSpc>
                <a:spcPct val="110000"/>
              </a:lnSpc>
              <a:spcBef>
                <a:spcPts val="600"/>
              </a:spcBef>
            </a:pPr>
            <a:r>
              <a:rPr lang="es-ES" dirty="0" smtClean="0">
                <a:solidFill>
                  <a:schemeClr val="bg1"/>
                </a:solidFill>
              </a:rPr>
              <a:t>Bien tolerado (diarreas y ascenso de GOT)</a:t>
            </a:r>
            <a:endParaRPr lang="es-ES" dirty="0">
              <a:solidFill>
                <a:schemeClr val="bg1"/>
              </a:solidFill>
            </a:endParaRPr>
          </a:p>
        </p:txBody>
      </p:sp>
      <p:sp>
        <p:nvSpPr>
          <p:cNvPr id="4" name="3 Marcador de número de diapositiva"/>
          <p:cNvSpPr>
            <a:spLocks noGrp="1"/>
          </p:cNvSpPr>
          <p:nvPr>
            <p:ph type="sldNum" sz="quarter" idx="12"/>
          </p:nvPr>
        </p:nvSpPr>
        <p:spPr/>
        <p:txBody>
          <a:bodyPr/>
          <a:lstStyle/>
          <a:p>
            <a:fld id="{7DC1BBB0-96F0-4077-A278-0F3FB5C104D3}" type="slidenum">
              <a:rPr lang="es-ES" smtClean="0"/>
              <a:pPr/>
              <a:t>16</a:t>
            </a:fld>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3813" y="0"/>
            <a:ext cx="5638800" cy="2549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CuadroTexto"/>
          <p:cNvSpPr txBox="1"/>
          <p:nvPr/>
        </p:nvSpPr>
        <p:spPr>
          <a:xfrm>
            <a:off x="7085013" y="81784"/>
            <a:ext cx="4876800" cy="156966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182563" indent="-182563">
              <a:buFont typeface="Arial" pitchFamily="34" charset="0"/>
              <a:buChar char="•"/>
            </a:pPr>
            <a:r>
              <a:rPr lang="es-ES" sz="2400" dirty="0" smtClean="0"/>
              <a:t>Fase II</a:t>
            </a:r>
          </a:p>
          <a:p>
            <a:pPr marL="182563" indent="-182563">
              <a:buFont typeface="Arial" pitchFamily="34" charset="0"/>
              <a:buChar char="•"/>
            </a:pPr>
            <a:r>
              <a:rPr lang="es-ES" sz="2400" dirty="0" smtClean="0"/>
              <a:t>Búsqueda de dosis</a:t>
            </a:r>
          </a:p>
          <a:p>
            <a:pPr marL="182563" indent="-182563">
              <a:buFont typeface="Arial" pitchFamily="34" charset="0"/>
              <a:buChar char="•"/>
            </a:pPr>
            <a:r>
              <a:rPr lang="es-ES" sz="2400" b="1" dirty="0" smtClean="0"/>
              <a:t>Fibrosis pulmonar idiopática</a:t>
            </a:r>
            <a:endParaRPr lang="es-ES" sz="2400"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89012" y="2652679"/>
            <a:ext cx="5420123" cy="39767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7655962" y="1828800"/>
            <a:ext cx="2400850" cy="523220"/>
          </a:xfrm>
          <a:prstGeom prst="rect">
            <a:avLst/>
          </a:prstGeom>
          <a:noFill/>
          <a:ln>
            <a:solidFill>
              <a:schemeClr val="accent1"/>
            </a:solidFill>
          </a:ln>
        </p:spPr>
        <p:txBody>
          <a:bodyPr wrap="none" rtlCol="0">
            <a:spAutoFit/>
          </a:bodyPr>
          <a:lstStyle/>
          <a:p>
            <a:r>
              <a:rPr lang="es-ES" sz="2800" dirty="0" smtClean="0"/>
              <a:t>TOMORROW</a:t>
            </a:r>
            <a:endParaRPr lang="es-ES" sz="2800" dirty="0"/>
          </a:p>
        </p:txBody>
      </p:sp>
    </p:spTree>
    <p:extLst>
      <p:ext uri="{BB962C8B-B14F-4D97-AF65-F5344CB8AC3E}">
        <p14:creationId xmlns:p14="http://schemas.microsoft.com/office/powerpoint/2010/main" xmlns="" val="2227075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04690" y="3048000"/>
            <a:ext cx="4876800" cy="1066800"/>
          </a:xfrm>
          <a:solidFill>
            <a:schemeClr val="tx2"/>
          </a:solidFill>
          <a:effectLst>
            <a:outerShdw blurRad="50800" dist="38100" dir="2700000" algn="tl" rotWithShape="0">
              <a:prstClr val="black">
                <a:alpha val="40000"/>
              </a:prstClr>
            </a:outerShdw>
          </a:effectLst>
        </p:spPr>
        <p:txBody>
          <a:bodyPr>
            <a:normAutofit fontScale="85000" lnSpcReduction="10000"/>
          </a:bodyPr>
          <a:lstStyle/>
          <a:p>
            <a:r>
              <a:rPr lang="es-ES" sz="3200" b="1" dirty="0" smtClean="0">
                <a:solidFill>
                  <a:schemeClr val="bg1"/>
                </a:solidFill>
                <a:latin typeface="Calibri"/>
                <a:cs typeface="Calibri"/>
              </a:rPr>
              <a:t>↓ CVF 114,7 ml vs. 239,9 ml y</a:t>
            </a:r>
          </a:p>
          <a:p>
            <a:r>
              <a:rPr lang="es-ES" sz="3200" b="1" dirty="0" smtClean="0">
                <a:solidFill>
                  <a:schemeClr val="bg1"/>
                </a:solidFill>
                <a:latin typeface="Calibri"/>
                <a:cs typeface="Calibri"/>
              </a:rPr>
              <a:t>↓ CVF 113,6 ml vs. 207,3 ml</a:t>
            </a:r>
          </a:p>
        </p:txBody>
      </p:sp>
      <p:sp>
        <p:nvSpPr>
          <p:cNvPr id="4" name="3 Marcador de número de diapositiva"/>
          <p:cNvSpPr>
            <a:spLocks noGrp="1"/>
          </p:cNvSpPr>
          <p:nvPr>
            <p:ph type="sldNum" sz="quarter" idx="12"/>
          </p:nvPr>
        </p:nvSpPr>
        <p:spPr/>
        <p:txBody>
          <a:bodyPr/>
          <a:lstStyle/>
          <a:p>
            <a:fld id="{7DC1BBB0-96F0-4077-A278-0F3FB5C104D3}" type="slidenum">
              <a:rPr lang="es-ES" smtClean="0"/>
              <a:pPr/>
              <a:t>17</a:t>
            </a:fld>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3812" y="1"/>
            <a:ext cx="5029200" cy="2571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CuadroTexto"/>
          <p:cNvSpPr txBox="1"/>
          <p:nvPr/>
        </p:nvSpPr>
        <p:spPr>
          <a:xfrm>
            <a:off x="7655962" y="2219980"/>
            <a:ext cx="3052439" cy="523220"/>
          </a:xfrm>
          <a:prstGeom prst="rect">
            <a:avLst/>
          </a:prstGeom>
          <a:noFill/>
          <a:ln>
            <a:solidFill>
              <a:schemeClr val="accent1"/>
            </a:solidFill>
          </a:ln>
        </p:spPr>
        <p:txBody>
          <a:bodyPr wrap="none" rtlCol="0">
            <a:spAutoFit/>
          </a:bodyPr>
          <a:lstStyle/>
          <a:p>
            <a:r>
              <a:rPr lang="es-ES" sz="2800" dirty="0" smtClean="0"/>
              <a:t>IMPULSIS-1 Y 2</a:t>
            </a:r>
            <a:endParaRPr lang="es-ES" sz="2800" dirty="0"/>
          </a:p>
        </p:txBody>
      </p:sp>
      <p:sp>
        <p:nvSpPr>
          <p:cNvPr id="7" name="6 CuadroTexto"/>
          <p:cNvSpPr txBox="1"/>
          <p:nvPr/>
        </p:nvSpPr>
        <p:spPr>
          <a:xfrm>
            <a:off x="7085013" y="81784"/>
            <a:ext cx="4876800" cy="1938992"/>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182563" indent="-182563">
              <a:buFont typeface="Arial" pitchFamily="34" charset="0"/>
              <a:buChar char="•"/>
            </a:pPr>
            <a:r>
              <a:rPr lang="es-ES" sz="2400" dirty="0" smtClean="0"/>
              <a:t>Fase III</a:t>
            </a:r>
          </a:p>
          <a:p>
            <a:pPr marL="182563" indent="-182563">
              <a:buFont typeface="Arial" pitchFamily="34" charset="0"/>
              <a:buChar char="•"/>
            </a:pPr>
            <a:r>
              <a:rPr lang="es-ES" sz="2400" dirty="0" smtClean="0"/>
              <a:t>150 mg/12h; 52 semanas</a:t>
            </a:r>
          </a:p>
          <a:p>
            <a:pPr marL="182563" indent="-182563">
              <a:buFont typeface="Arial" pitchFamily="34" charset="0"/>
              <a:buChar char="•"/>
            </a:pPr>
            <a:r>
              <a:rPr lang="es-ES" sz="2400" dirty="0" smtClean="0"/>
              <a:t>N = 1066</a:t>
            </a:r>
          </a:p>
          <a:p>
            <a:pPr marL="182563" indent="-182563">
              <a:buFont typeface="Arial" pitchFamily="34" charset="0"/>
              <a:buChar char="•"/>
            </a:pPr>
            <a:r>
              <a:rPr lang="es-ES" sz="2400" b="1" dirty="0" smtClean="0"/>
              <a:t>Fibrosis pulmonar idiopática</a:t>
            </a:r>
            <a:endParaRPr lang="es-ES" sz="2400" b="1" dirty="0"/>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5400000">
            <a:off x="1760537" y="1533525"/>
            <a:ext cx="447675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CuadroTexto"/>
          <p:cNvSpPr txBox="1"/>
          <p:nvPr/>
        </p:nvSpPr>
        <p:spPr>
          <a:xfrm>
            <a:off x="7522336" y="4876800"/>
            <a:ext cx="4247253" cy="584775"/>
          </a:xfrm>
          <a:prstGeom prst="rect">
            <a:avLst/>
          </a:prstGeom>
          <a:solidFill>
            <a:schemeClr val="tx2">
              <a:lumMod val="95000"/>
              <a:lumOff val="5000"/>
            </a:schemeClr>
          </a:solidFill>
          <a:effectLst>
            <a:outerShdw blurRad="50800" dist="38100" dir="2700000" algn="tl" rotWithShape="0">
              <a:prstClr val="black">
                <a:alpha val="40000"/>
              </a:prstClr>
            </a:outerShdw>
          </a:effectLst>
        </p:spPr>
        <p:txBody>
          <a:bodyPr wrap="none" rtlCol="0">
            <a:spAutoFit/>
          </a:bodyPr>
          <a:lstStyle/>
          <a:p>
            <a:r>
              <a:rPr lang="es-ES" sz="3200" b="1" dirty="0">
                <a:solidFill>
                  <a:schemeClr val="bg1"/>
                </a:solidFill>
                <a:latin typeface="Calibri"/>
                <a:cs typeface="Calibri"/>
              </a:rPr>
              <a:t>Diarrea 63,2% vs. 18,3</a:t>
            </a:r>
            <a:r>
              <a:rPr lang="es-ES" sz="3200" b="1" dirty="0" smtClean="0">
                <a:solidFill>
                  <a:schemeClr val="bg1"/>
                </a:solidFill>
                <a:latin typeface="Calibri"/>
                <a:cs typeface="Calibri"/>
              </a:rPr>
              <a:t>%</a:t>
            </a:r>
            <a:endParaRPr lang="es-ES" dirty="0"/>
          </a:p>
        </p:txBody>
      </p:sp>
    </p:spTree>
    <p:extLst>
      <p:ext uri="{BB962C8B-B14F-4D97-AF65-F5344CB8AC3E}">
        <p14:creationId xmlns:p14="http://schemas.microsoft.com/office/powerpoint/2010/main" xmlns="" val="564144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93812" y="3276600"/>
            <a:ext cx="5867400" cy="3429000"/>
          </a:xfrm>
        </p:spPr>
        <p:txBody>
          <a:bodyPr>
            <a:normAutofit/>
          </a:bodyPr>
          <a:lstStyle/>
          <a:p>
            <a:pPr>
              <a:lnSpc>
                <a:spcPct val="100000"/>
              </a:lnSpc>
              <a:spcBef>
                <a:spcPts val="600"/>
              </a:spcBef>
            </a:pPr>
            <a:r>
              <a:rPr lang="es-ES_tradnl" sz="2400" dirty="0" smtClean="0"/>
              <a:t>NO HP</a:t>
            </a:r>
          </a:p>
          <a:p>
            <a:pPr>
              <a:lnSpc>
                <a:spcPct val="100000"/>
              </a:lnSpc>
              <a:spcBef>
                <a:spcPts val="600"/>
              </a:spcBef>
            </a:pPr>
            <a:r>
              <a:rPr lang="es-ES_tradnl" sz="2400" dirty="0" smtClean="0"/>
              <a:t>No &gt; 3 úlceras digitales</a:t>
            </a:r>
          </a:p>
          <a:p>
            <a:pPr>
              <a:lnSpc>
                <a:spcPct val="100000"/>
              </a:lnSpc>
              <a:spcBef>
                <a:spcPts val="600"/>
              </a:spcBef>
            </a:pPr>
            <a:r>
              <a:rPr lang="es-ES_tradnl" sz="2400" dirty="0" smtClean="0"/>
              <a:t>Aleatorización estratificada por presencia de anti-Scl70</a:t>
            </a:r>
          </a:p>
          <a:p>
            <a:pPr>
              <a:lnSpc>
                <a:spcPct val="100000"/>
              </a:lnSpc>
              <a:spcBef>
                <a:spcPts val="600"/>
              </a:spcBef>
            </a:pPr>
            <a:r>
              <a:rPr lang="es-ES_tradnl" sz="2400" dirty="0"/>
              <a:t>Se permitía </a:t>
            </a:r>
            <a:r>
              <a:rPr lang="es-ES_tradnl" sz="2400" dirty="0">
                <a:cs typeface="Arial"/>
              </a:rPr>
              <a:t>↑ </a:t>
            </a:r>
            <a:r>
              <a:rPr lang="es-ES_tradnl" sz="2400" dirty="0" err="1">
                <a:cs typeface="Arial"/>
              </a:rPr>
              <a:t>tto</a:t>
            </a:r>
            <a:r>
              <a:rPr lang="es-ES_tradnl" sz="2400" dirty="0">
                <a:cs typeface="Arial"/>
              </a:rPr>
              <a:t> </a:t>
            </a:r>
            <a:r>
              <a:rPr lang="es-ES_tradnl" sz="2400" dirty="0" smtClean="0">
                <a:cs typeface="Arial"/>
              </a:rPr>
              <a:t>basal si </a:t>
            </a:r>
            <a:r>
              <a:rPr lang="es-ES_tradnl" sz="2400" dirty="0">
                <a:cs typeface="Arial"/>
              </a:rPr>
              <a:t>deterioro</a:t>
            </a:r>
            <a:endParaRPr lang="es-ES_tradnl" sz="2400" dirty="0"/>
          </a:p>
          <a:p>
            <a:pPr>
              <a:lnSpc>
                <a:spcPct val="100000"/>
              </a:lnSpc>
              <a:spcBef>
                <a:spcPts val="600"/>
              </a:spcBef>
            </a:pPr>
            <a:r>
              <a:rPr lang="es-ES_tradnl" sz="2400" dirty="0" smtClean="0"/>
              <a:t>Podía suspenderse 4-8 semanas si efectos adversos</a:t>
            </a:r>
          </a:p>
          <a:p>
            <a:pPr>
              <a:lnSpc>
                <a:spcPct val="100000"/>
              </a:lnSpc>
              <a:spcBef>
                <a:spcPts val="600"/>
              </a:spcBef>
            </a:pPr>
            <a:r>
              <a:rPr lang="es-ES_tradnl" sz="2400" dirty="0" smtClean="0"/>
              <a:t>Podía </a:t>
            </a:r>
            <a:r>
              <a:rPr lang="es-ES_tradnl" sz="2400" dirty="0" smtClean="0">
                <a:cs typeface="Calibri"/>
              </a:rPr>
              <a:t>↓ dosis a 100 mg/12h</a:t>
            </a:r>
            <a:endParaRPr lang="es-ES_tradnl" sz="2400" dirty="0" smtClean="0"/>
          </a:p>
          <a:p>
            <a:endParaRPr lang="es-ES" dirty="0"/>
          </a:p>
        </p:txBody>
      </p:sp>
      <p:sp>
        <p:nvSpPr>
          <p:cNvPr id="4" name="3 Marcador de número de diapositiva"/>
          <p:cNvSpPr>
            <a:spLocks noGrp="1"/>
          </p:cNvSpPr>
          <p:nvPr>
            <p:ph type="sldNum" sz="quarter" idx="12"/>
          </p:nvPr>
        </p:nvSpPr>
        <p:spPr/>
        <p:txBody>
          <a:bodyPr/>
          <a:lstStyle/>
          <a:p>
            <a:fld id="{7DC1BBB0-96F0-4077-A278-0F3FB5C104D3}" type="slidenum">
              <a:rPr lang="es-ES" smtClean="0"/>
              <a:pPr/>
              <a:t>18</a:t>
            </a:fld>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3812" y="3048"/>
            <a:ext cx="4343400" cy="2461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CuadroTexto"/>
          <p:cNvSpPr txBox="1"/>
          <p:nvPr/>
        </p:nvSpPr>
        <p:spPr>
          <a:xfrm>
            <a:off x="5637212" y="76200"/>
            <a:ext cx="6475412" cy="2846933"/>
          </a:xfrm>
          <a:prstGeom prst="rect">
            <a:avLst/>
          </a:prstGeom>
          <a:solidFill>
            <a:schemeClr val="bg1">
              <a:lumMod val="65000"/>
            </a:schemeClr>
          </a:solidFill>
          <a:effectLst>
            <a:outerShdw blurRad="50800" dist="38100" dir="2700000" algn="tl" rotWithShape="0">
              <a:prstClr val="black">
                <a:alpha val="40000"/>
              </a:prstClr>
            </a:outerShdw>
          </a:effectLst>
        </p:spPr>
        <p:txBody>
          <a:bodyPr wrap="square" rtlCol="0">
            <a:spAutoFit/>
          </a:bodyPr>
          <a:lstStyle/>
          <a:p>
            <a:pPr>
              <a:spcBef>
                <a:spcPts val="600"/>
              </a:spcBef>
            </a:pPr>
            <a:r>
              <a:rPr lang="es-ES_tradnl" b="1" dirty="0" smtClean="0">
                <a:solidFill>
                  <a:schemeClr val="bg1"/>
                </a:solidFill>
              </a:rPr>
              <a:t>N = 576 (288 x 2); </a:t>
            </a:r>
            <a:r>
              <a:rPr lang="es-ES_tradnl" b="1" dirty="0">
                <a:solidFill>
                  <a:schemeClr val="bg1"/>
                </a:solidFill>
              </a:rPr>
              <a:t>52 semanas</a:t>
            </a:r>
          </a:p>
          <a:p>
            <a:pPr>
              <a:spcBef>
                <a:spcPts val="600"/>
              </a:spcBef>
            </a:pPr>
            <a:r>
              <a:rPr lang="es-ES_tradnl" b="1" dirty="0" smtClean="0">
                <a:solidFill>
                  <a:schemeClr val="bg1"/>
                </a:solidFill>
              </a:rPr>
              <a:t>Inicio de 1er síntoma no Raynaud ≤ 7 años</a:t>
            </a:r>
          </a:p>
          <a:p>
            <a:pPr>
              <a:spcBef>
                <a:spcPts val="600"/>
              </a:spcBef>
            </a:pPr>
            <a:r>
              <a:rPr lang="es-ES_tradnl" b="1" dirty="0" smtClean="0">
                <a:solidFill>
                  <a:schemeClr val="bg1"/>
                </a:solidFill>
              </a:rPr>
              <a:t>Intersticio &gt;10%</a:t>
            </a:r>
          </a:p>
          <a:p>
            <a:pPr>
              <a:spcBef>
                <a:spcPts val="600"/>
              </a:spcBef>
            </a:pPr>
            <a:r>
              <a:rPr lang="es-ES_tradnl" b="1" dirty="0" smtClean="0">
                <a:solidFill>
                  <a:schemeClr val="bg1"/>
                </a:solidFill>
              </a:rPr>
              <a:t>CVF </a:t>
            </a:r>
            <a:r>
              <a:rPr lang="es-ES_tradnl" b="1" dirty="0" smtClean="0">
                <a:solidFill>
                  <a:schemeClr val="bg1"/>
                </a:solidFill>
                <a:cs typeface="Calibri"/>
              </a:rPr>
              <a:t>≥ 40%; DLCO 30-89%</a:t>
            </a:r>
          </a:p>
          <a:p>
            <a:pPr>
              <a:spcBef>
                <a:spcPts val="600"/>
              </a:spcBef>
            </a:pPr>
            <a:r>
              <a:rPr lang="es-ES_tradnl" b="1" dirty="0" smtClean="0">
                <a:solidFill>
                  <a:schemeClr val="bg1"/>
                </a:solidFill>
                <a:cs typeface="Calibri"/>
              </a:rPr>
              <a:t>Podían tomar: Prednisona ≤10mg/d</a:t>
            </a:r>
          </a:p>
          <a:p>
            <a:pPr>
              <a:spcBef>
                <a:spcPts val="600"/>
              </a:spcBef>
            </a:pPr>
            <a:r>
              <a:rPr lang="es-ES_tradnl" b="1" dirty="0" smtClean="0">
                <a:solidFill>
                  <a:schemeClr val="bg1"/>
                </a:solidFill>
                <a:cs typeface="Calibri"/>
              </a:rPr>
              <a:t>                        MTX: dosis estable 6 meses</a:t>
            </a:r>
          </a:p>
          <a:p>
            <a:pPr>
              <a:spcBef>
                <a:spcPts val="600"/>
              </a:spcBef>
            </a:pPr>
            <a:r>
              <a:rPr lang="es-ES_tradnl" b="1" dirty="0" smtClean="0">
                <a:solidFill>
                  <a:schemeClr val="bg1"/>
                </a:solidFill>
                <a:cs typeface="Calibri"/>
              </a:rPr>
              <a:t>                        MFM: dosis estable 6 meses</a:t>
            </a:r>
            <a:endParaRPr lang="es-ES_tradnl" b="1" dirty="0" smtClean="0">
              <a:solidFill>
                <a:schemeClr val="bg1"/>
              </a:solidFill>
            </a:endParaRPr>
          </a:p>
          <a:p>
            <a:pPr>
              <a:spcBef>
                <a:spcPts val="600"/>
              </a:spcBef>
            </a:pPr>
            <a:r>
              <a:rPr lang="es-ES_tradnl" b="1" dirty="0" err="1" smtClean="0">
                <a:solidFill>
                  <a:schemeClr val="bg1"/>
                </a:solidFill>
              </a:rPr>
              <a:t>Nintedanib</a:t>
            </a:r>
            <a:r>
              <a:rPr lang="es-ES_tradnl" b="1" dirty="0" smtClean="0">
                <a:solidFill>
                  <a:schemeClr val="bg1"/>
                </a:solidFill>
              </a:rPr>
              <a:t>: 150 mg/12 h vs. placebo</a:t>
            </a:r>
          </a:p>
        </p:txBody>
      </p:sp>
      <p:sp>
        <p:nvSpPr>
          <p:cNvPr id="6" name="5 Rectángulo"/>
          <p:cNvSpPr/>
          <p:nvPr/>
        </p:nvSpPr>
        <p:spPr>
          <a:xfrm>
            <a:off x="1879486" y="2464308"/>
            <a:ext cx="3425938" cy="307777"/>
          </a:xfrm>
          <a:prstGeom prst="rect">
            <a:avLst/>
          </a:prstGeom>
        </p:spPr>
        <p:txBody>
          <a:bodyPr wrap="none">
            <a:spAutoFit/>
          </a:bodyPr>
          <a:lstStyle/>
          <a:p>
            <a:r>
              <a:rPr lang="es-ES" sz="1400" dirty="0"/>
              <a:t>N </a:t>
            </a:r>
            <a:r>
              <a:rPr lang="es-ES" sz="1400" dirty="0" err="1"/>
              <a:t>Engl</a:t>
            </a:r>
            <a:r>
              <a:rPr lang="es-ES" sz="1400" dirty="0"/>
              <a:t> J </a:t>
            </a:r>
            <a:r>
              <a:rPr lang="es-ES" sz="1400" dirty="0" err="1"/>
              <a:t>Med</a:t>
            </a:r>
            <a:r>
              <a:rPr lang="es-ES" sz="1400" dirty="0"/>
              <a:t> 2019; 380:2518-2528</a:t>
            </a:r>
          </a:p>
        </p:txBody>
      </p:sp>
      <p:sp>
        <p:nvSpPr>
          <p:cNvPr id="7" name="6 CuadroTexto"/>
          <p:cNvSpPr txBox="1"/>
          <p:nvPr/>
        </p:nvSpPr>
        <p:spPr>
          <a:xfrm>
            <a:off x="7313612" y="3319790"/>
            <a:ext cx="4799013" cy="3062377"/>
          </a:xfrm>
          <a:prstGeom prst="rect">
            <a:avLst/>
          </a:prstGeom>
          <a:solidFill>
            <a:schemeClr val="tx2">
              <a:lumMod val="95000"/>
              <a:lumOff val="5000"/>
            </a:schemeClr>
          </a:solidFill>
          <a:effectLst>
            <a:outerShdw blurRad="50800" dist="38100" dir="2700000" algn="tl" rotWithShape="0">
              <a:prstClr val="black">
                <a:alpha val="40000"/>
              </a:prstClr>
            </a:outerShdw>
          </a:effectLst>
        </p:spPr>
        <p:txBody>
          <a:bodyPr wrap="square" rtlCol="0">
            <a:spAutoFit/>
          </a:bodyPr>
          <a:lstStyle/>
          <a:p>
            <a:pPr>
              <a:spcBef>
                <a:spcPts val="600"/>
              </a:spcBef>
            </a:pPr>
            <a:r>
              <a:rPr lang="es-ES" sz="2400" b="1" dirty="0" smtClean="0">
                <a:solidFill>
                  <a:schemeClr val="bg1"/>
                </a:solidFill>
              </a:rPr>
              <a:t>PUNTO DE INTERÉS PRINCIPAL: </a:t>
            </a:r>
          </a:p>
          <a:p>
            <a:pPr marL="285750" indent="-285750">
              <a:spcBef>
                <a:spcPts val="600"/>
              </a:spcBef>
              <a:buFont typeface="Arial" pitchFamily="34" charset="0"/>
              <a:buChar char="•"/>
            </a:pPr>
            <a:r>
              <a:rPr lang="es-ES" sz="2400" b="1" dirty="0" smtClean="0">
                <a:solidFill>
                  <a:schemeClr val="bg1"/>
                </a:solidFill>
              </a:rPr>
              <a:t>↓ </a:t>
            </a:r>
            <a:r>
              <a:rPr lang="es-ES" sz="2400" b="1" dirty="0">
                <a:solidFill>
                  <a:schemeClr val="bg1"/>
                </a:solidFill>
              </a:rPr>
              <a:t>CVF en 1 año</a:t>
            </a:r>
          </a:p>
          <a:p>
            <a:pPr>
              <a:spcBef>
                <a:spcPts val="600"/>
              </a:spcBef>
            </a:pPr>
            <a:r>
              <a:rPr lang="es-ES" sz="2400" b="1" dirty="0" smtClean="0">
                <a:solidFill>
                  <a:schemeClr val="bg1"/>
                </a:solidFill>
              </a:rPr>
              <a:t>SECUNDARIOS: </a:t>
            </a:r>
          </a:p>
          <a:p>
            <a:pPr marL="285750" indent="-285750">
              <a:spcBef>
                <a:spcPts val="600"/>
              </a:spcBef>
              <a:buFont typeface="Arial" pitchFamily="34" charset="0"/>
              <a:buChar char="•"/>
            </a:pPr>
            <a:r>
              <a:rPr lang="es-ES" sz="2400" b="1" dirty="0" err="1" smtClean="0">
                <a:solidFill>
                  <a:schemeClr val="bg1"/>
                </a:solidFill>
              </a:rPr>
              <a:t>Rodnan</a:t>
            </a:r>
            <a:r>
              <a:rPr lang="es-ES" sz="2400" b="1" dirty="0">
                <a:solidFill>
                  <a:schemeClr val="bg1"/>
                </a:solidFill>
              </a:rPr>
              <a:t>, </a:t>
            </a:r>
            <a:endParaRPr lang="es-ES" sz="2400" b="1" dirty="0" smtClean="0">
              <a:solidFill>
                <a:schemeClr val="bg1"/>
              </a:solidFill>
            </a:endParaRPr>
          </a:p>
          <a:p>
            <a:pPr marL="285750" indent="-285750">
              <a:spcBef>
                <a:spcPts val="600"/>
              </a:spcBef>
              <a:buFont typeface="Arial" pitchFamily="34" charset="0"/>
              <a:buChar char="•"/>
            </a:pPr>
            <a:r>
              <a:rPr lang="es-ES" sz="2400" b="1" dirty="0">
                <a:solidFill>
                  <a:schemeClr val="bg1"/>
                </a:solidFill>
              </a:rPr>
              <a:t>C</a:t>
            </a:r>
            <a:r>
              <a:rPr lang="es-ES" sz="2400" b="1" dirty="0" smtClean="0">
                <a:solidFill>
                  <a:schemeClr val="bg1"/>
                </a:solidFill>
              </a:rPr>
              <a:t>alidad </a:t>
            </a:r>
            <a:r>
              <a:rPr lang="es-ES" sz="2400" b="1" dirty="0">
                <a:solidFill>
                  <a:schemeClr val="bg1"/>
                </a:solidFill>
              </a:rPr>
              <a:t>de </a:t>
            </a:r>
            <a:r>
              <a:rPr lang="es-ES" sz="2400" b="1" dirty="0" smtClean="0">
                <a:solidFill>
                  <a:schemeClr val="bg1"/>
                </a:solidFill>
              </a:rPr>
              <a:t>vida</a:t>
            </a:r>
          </a:p>
          <a:p>
            <a:pPr marL="285750" indent="-285750">
              <a:spcBef>
                <a:spcPts val="600"/>
              </a:spcBef>
              <a:buFont typeface="Arial" pitchFamily="34" charset="0"/>
              <a:buChar char="•"/>
            </a:pPr>
            <a:r>
              <a:rPr lang="es-ES_tradnl" sz="2400" b="1" dirty="0" smtClean="0">
                <a:solidFill>
                  <a:schemeClr val="bg1"/>
                </a:solidFill>
              </a:rPr>
              <a:t>…</a:t>
            </a:r>
            <a:endParaRPr lang="es-ES" sz="2400" b="1" dirty="0" smtClean="0">
              <a:solidFill>
                <a:schemeClr val="bg1"/>
              </a:solidFill>
            </a:endParaRPr>
          </a:p>
        </p:txBody>
      </p:sp>
      <p:sp>
        <p:nvSpPr>
          <p:cNvPr id="8" name="7 CuadroTexto"/>
          <p:cNvSpPr txBox="1"/>
          <p:nvPr/>
        </p:nvSpPr>
        <p:spPr>
          <a:xfrm>
            <a:off x="4728149" y="3058180"/>
            <a:ext cx="1818126" cy="523220"/>
          </a:xfrm>
          <a:prstGeom prst="rect">
            <a:avLst/>
          </a:prstGeom>
          <a:noFill/>
          <a:ln>
            <a:solidFill>
              <a:schemeClr val="accent1"/>
            </a:solidFill>
          </a:ln>
        </p:spPr>
        <p:txBody>
          <a:bodyPr wrap="none" rtlCol="0">
            <a:spAutoFit/>
          </a:bodyPr>
          <a:lstStyle/>
          <a:p>
            <a:r>
              <a:rPr lang="es-ES" sz="2800" dirty="0" smtClean="0"/>
              <a:t>SENSCIS</a:t>
            </a:r>
            <a:endParaRPr lang="es-ES" sz="2800" dirty="0"/>
          </a:p>
        </p:txBody>
      </p:sp>
    </p:spTree>
    <p:extLst>
      <p:ext uri="{BB962C8B-B14F-4D97-AF65-F5344CB8AC3E}">
        <p14:creationId xmlns:p14="http://schemas.microsoft.com/office/powerpoint/2010/main" xmlns="" val="3155490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4000" b="1" dirty="0" smtClean="0">
                <a:effectLst>
                  <a:outerShdw blurRad="38100" dist="38100" dir="2700000" algn="tl">
                    <a:srgbClr val="000000">
                      <a:alpha val="43137"/>
                    </a:srgbClr>
                  </a:outerShdw>
                </a:effectLst>
                <a:latin typeface="BISans" panose="02000503040000020004" pitchFamily="2" charset="0"/>
              </a:rPr>
              <a:t>SENSCIS</a:t>
            </a:r>
            <a:r>
              <a:rPr lang="en-GB" sz="4000" b="1" baseline="30000" dirty="0">
                <a:effectLst>
                  <a:outerShdw blurRad="38100" dist="38100" dir="2700000" algn="tl">
                    <a:srgbClr val="000000">
                      <a:alpha val="43137"/>
                    </a:srgbClr>
                  </a:outerShdw>
                </a:effectLst>
                <a:latin typeface="BISans" panose="02000503040000020004" pitchFamily="2" charset="0"/>
              </a:rPr>
              <a:t>®</a:t>
            </a:r>
            <a:r>
              <a:rPr lang="en-GB" sz="4000" b="1" dirty="0" smtClean="0">
                <a:effectLst>
                  <a:outerShdw blurRad="38100" dist="38100" dir="2700000" algn="tl">
                    <a:srgbClr val="000000">
                      <a:alpha val="43137"/>
                    </a:srgbClr>
                  </a:outerShdw>
                </a:effectLst>
                <a:latin typeface="BISans" panose="02000503040000020004" pitchFamily="2" charset="0"/>
              </a:rPr>
              <a:t>: </a:t>
            </a:r>
            <a:r>
              <a:rPr lang="en-GB" sz="4000" b="1" dirty="0" err="1" smtClean="0">
                <a:solidFill>
                  <a:srgbClr val="001E55"/>
                </a:solidFill>
                <a:effectLst>
                  <a:outerShdw blurRad="38100" dist="38100" dir="2700000" algn="tl">
                    <a:srgbClr val="000000">
                      <a:alpha val="43137"/>
                    </a:srgbClr>
                  </a:outerShdw>
                </a:effectLst>
                <a:latin typeface="BISans" panose="02000503040000020004" pitchFamily="2" charset="0"/>
                <a:cs typeface="Arial" panose="020B0604020202020204" pitchFamily="34" charset="0"/>
              </a:rPr>
              <a:t>Países</a:t>
            </a:r>
            <a:r>
              <a:rPr lang="en-GB" sz="4000" b="1" dirty="0" smtClean="0">
                <a:solidFill>
                  <a:srgbClr val="001E55"/>
                </a:solidFill>
                <a:effectLst>
                  <a:outerShdw blurRad="38100" dist="38100" dir="2700000" algn="tl">
                    <a:srgbClr val="000000">
                      <a:alpha val="43137"/>
                    </a:srgbClr>
                  </a:outerShdw>
                </a:effectLst>
                <a:latin typeface="BISans" panose="02000503040000020004" pitchFamily="2" charset="0"/>
                <a:cs typeface="Arial" panose="020B0604020202020204" pitchFamily="34" charset="0"/>
              </a:rPr>
              <a:t> </a:t>
            </a:r>
            <a:r>
              <a:rPr lang="en-GB" sz="4000" b="1" dirty="0" err="1" smtClean="0">
                <a:solidFill>
                  <a:srgbClr val="001E55"/>
                </a:solidFill>
                <a:effectLst>
                  <a:outerShdw blurRad="38100" dist="38100" dir="2700000" algn="tl">
                    <a:srgbClr val="000000">
                      <a:alpha val="43137"/>
                    </a:srgbClr>
                  </a:outerShdw>
                </a:effectLst>
                <a:latin typeface="BISans" panose="02000503040000020004" pitchFamily="2" charset="0"/>
                <a:cs typeface="Arial" panose="020B0604020202020204" pitchFamily="34" charset="0"/>
              </a:rPr>
              <a:t>participantes</a:t>
            </a:r>
            <a:endParaRPr lang="en-GB" sz="4000" b="1" dirty="0">
              <a:solidFill>
                <a:srgbClr val="001E55"/>
              </a:solidFill>
              <a:effectLst>
                <a:outerShdw blurRad="38100" dist="38100" dir="2700000" algn="tl">
                  <a:srgbClr val="000000">
                    <a:alpha val="43137"/>
                  </a:srgbClr>
                </a:outerShdw>
              </a:effectLst>
              <a:latin typeface="BISans" panose="02000503040000020004" pitchFamily="2" charset="0"/>
              <a:cs typeface="Arial" panose="020B0604020202020204" pitchFamily="34" charset="0"/>
            </a:endParaRPr>
          </a:p>
        </p:txBody>
      </p:sp>
      <p:grpSp>
        <p:nvGrpSpPr>
          <p:cNvPr id="287" name="Group 286"/>
          <p:cNvGrpSpPr>
            <a:grpSpLocks noChangeAspect="1"/>
          </p:cNvGrpSpPr>
          <p:nvPr/>
        </p:nvGrpSpPr>
        <p:grpSpPr bwMode="auto">
          <a:xfrm>
            <a:off x="2841858" y="1411319"/>
            <a:ext cx="6505109" cy="4303203"/>
            <a:chOff x="584" y="966"/>
            <a:chExt cx="4630" cy="3062"/>
          </a:xfrm>
          <a:solidFill>
            <a:srgbClr val="E0DEF0"/>
          </a:solidFill>
        </p:grpSpPr>
        <p:grpSp>
          <p:nvGrpSpPr>
            <p:cNvPr id="288" name="Group 206"/>
            <p:cNvGrpSpPr>
              <a:grpSpLocks/>
            </p:cNvGrpSpPr>
            <p:nvPr/>
          </p:nvGrpSpPr>
          <p:grpSpPr bwMode="auto">
            <a:xfrm>
              <a:off x="584" y="1122"/>
              <a:ext cx="4630" cy="2906"/>
              <a:chOff x="584" y="1122"/>
              <a:chExt cx="4630" cy="2906"/>
            </a:xfrm>
            <a:grpFill/>
          </p:grpSpPr>
          <p:sp>
            <p:nvSpPr>
              <p:cNvPr id="364" name="Freeform 6"/>
              <p:cNvSpPr>
                <a:spLocks/>
              </p:cNvSpPr>
              <p:nvPr/>
            </p:nvSpPr>
            <p:spPr bwMode="auto">
              <a:xfrm>
                <a:off x="2776" y="2112"/>
                <a:ext cx="8" cy="6"/>
              </a:xfrm>
              <a:custGeom>
                <a:avLst/>
                <a:gdLst>
                  <a:gd name="T0" fmla="*/ 8 w 8"/>
                  <a:gd name="T1" fmla="*/ 0 h 6"/>
                  <a:gd name="T2" fmla="*/ 0 w 8"/>
                  <a:gd name="T3" fmla="*/ 6 h 6"/>
                  <a:gd name="T4" fmla="*/ 6 w 8"/>
                  <a:gd name="T5" fmla="*/ 6 h 6"/>
                  <a:gd name="T6" fmla="*/ 8 w 8"/>
                  <a:gd name="T7" fmla="*/ 0 h 6"/>
                </a:gdLst>
                <a:ahLst/>
                <a:cxnLst>
                  <a:cxn ang="0">
                    <a:pos x="T0" y="T1"/>
                  </a:cxn>
                  <a:cxn ang="0">
                    <a:pos x="T2" y="T3"/>
                  </a:cxn>
                  <a:cxn ang="0">
                    <a:pos x="T4" y="T5"/>
                  </a:cxn>
                  <a:cxn ang="0">
                    <a:pos x="T6" y="T7"/>
                  </a:cxn>
                </a:cxnLst>
                <a:rect l="0" t="0" r="r" b="b"/>
                <a:pathLst>
                  <a:path w="8" h="6">
                    <a:moveTo>
                      <a:pt x="8" y="0"/>
                    </a:moveTo>
                    <a:lnTo>
                      <a:pt x="0" y="6"/>
                    </a:lnTo>
                    <a:lnTo>
                      <a:pt x="6" y="6"/>
                    </a:lnTo>
                    <a:lnTo>
                      <a:pt x="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65" name="Freeform 7"/>
              <p:cNvSpPr>
                <a:spLocks/>
              </p:cNvSpPr>
              <p:nvPr/>
            </p:nvSpPr>
            <p:spPr bwMode="auto">
              <a:xfrm>
                <a:off x="2730" y="2048"/>
                <a:ext cx="82" cy="30"/>
              </a:xfrm>
              <a:custGeom>
                <a:avLst/>
                <a:gdLst>
                  <a:gd name="T0" fmla="*/ 46 w 82"/>
                  <a:gd name="T1" fmla="*/ 0 h 30"/>
                  <a:gd name="T2" fmla="*/ 28 w 82"/>
                  <a:gd name="T3" fmla="*/ 0 h 30"/>
                  <a:gd name="T4" fmla="*/ 26 w 82"/>
                  <a:gd name="T5" fmla="*/ 0 h 30"/>
                  <a:gd name="T6" fmla="*/ 0 w 82"/>
                  <a:gd name="T7" fmla="*/ 12 h 30"/>
                  <a:gd name="T8" fmla="*/ 10 w 82"/>
                  <a:gd name="T9" fmla="*/ 30 h 30"/>
                  <a:gd name="T10" fmla="*/ 12 w 82"/>
                  <a:gd name="T11" fmla="*/ 28 h 30"/>
                  <a:gd name="T12" fmla="*/ 38 w 82"/>
                  <a:gd name="T13" fmla="*/ 28 h 30"/>
                  <a:gd name="T14" fmla="*/ 54 w 82"/>
                  <a:gd name="T15" fmla="*/ 24 h 30"/>
                  <a:gd name="T16" fmla="*/ 82 w 82"/>
                  <a:gd name="T17" fmla="*/ 22 h 30"/>
                  <a:gd name="T18" fmla="*/ 78 w 82"/>
                  <a:gd name="T19" fmla="*/ 8 h 30"/>
                  <a:gd name="T20" fmla="*/ 56 w 82"/>
                  <a:gd name="T21" fmla="*/ 0 h 30"/>
                  <a:gd name="T22" fmla="*/ 46 w 82"/>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30">
                    <a:moveTo>
                      <a:pt x="46" y="0"/>
                    </a:moveTo>
                    <a:lnTo>
                      <a:pt x="28" y="0"/>
                    </a:lnTo>
                    <a:lnTo>
                      <a:pt x="26" y="0"/>
                    </a:lnTo>
                    <a:lnTo>
                      <a:pt x="0" y="12"/>
                    </a:lnTo>
                    <a:lnTo>
                      <a:pt x="10" y="30"/>
                    </a:lnTo>
                    <a:lnTo>
                      <a:pt x="12" y="28"/>
                    </a:lnTo>
                    <a:lnTo>
                      <a:pt x="38" y="28"/>
                    </a:lnTo>
                    <a:lnTo>
                      <a:pt x="54" y="24"/>
                    </a:lnTo>
                    <a:lnTo>
                      <a:pt x="82" y="22"/>
                    </a:lnTo>
                    <a:lnTo>
                      <a:pt x="78" y="8"/>
                    </a:lnTo>
                    <a:lnTo>
                      <a:pt x="56" y="0"/>
                    </a:lnTo>
                    <a:lnTo>
                      <a:pt x="4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66" name="Freeform 8"/>
              <p:cNvSpPr>
                <a:spLocks/>
              </p:cNvSpPr>
              <p:nvPr/>
            </p:nvSpPr>
            <p:spPr bwMode="auto">
              <a:xfrm>
                <a:off x="2670" y="2010"/>
                <a:ext cx="88" cy="50"/>
              </a:xfrm>
              <a:custGeom>
                <a:avLst/>
                <a:gdLst>
                  <a:gd name="T0" fmla="*/ 30 w 88"/>
                  <a:gd name="T1" fmla="*/ 0 h 50"/>
                  <a:gd name="T2" fmla="*/ 6 w 88"/>
                  <a:gd name="T3" fmla="*/ 18 h 50"/>
                  <a:gd name="T4" fmla="*/ 0 w 88"/>
                  <a:gd name="T5" fmla="*/ 26 h 50"/>
                  <a:gd name="T6" fmla="*/ 12 w 88"/>
                  <a:gd name="T7" fmla="*/ 38 h 50"/>
                  <a:gd name="T8" fmla="*/ 12 w 88"/>
                  <a:gd name="T9" fmla="*/ 50 h 50"/>
                  <a:gd name="T10" fmla="*/ 32 w 88"/>
                  <a:gd name="T11" fmla="*/ 48 h 50"/>
                  <a:gd name="T12" fmla="*/ 42 w 88"/>
                  <a:gd name="T13" fmla="*/ 44 h 50"/>
                  <a:gd name="T14" fmla="*/ 54 w 88"/>
                  <a:gd name="T15" fmla="*/ 50 h 50"/>
                  <a:gd name="T16" fmla="*/ 60 w 88"/>
                  <a:gd name="T17" fmla="*/ 50 h 50"/>
                  <a:gd name="T18" fmla="*/ 88 w 88"/>
                  <a:gd name="T19" fmla="*/ 36 h 50"/>
                  <a:gd name="T20" fmla="*/ 70 w 88"/>
                  <a:gd name="T21" fmla="*/ 18 h 50"/>
                  <a:gd name="T22" fmla="*/ 54 w 88"/>
                  <a:gd name="T23" fmla="*/ 10 h 50"/>
                  <a:gd name="T24" fmla="*/ 30 w 88"/>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0">
                    <a:moveTo>
                      <a:pt x="30" y="0"/>
                    </a:moveTo>
                    <a:lnTo>
                      <a:pt x="6" y="18"/>
                    </a:lnTo>
                    <a:lnTo>
                      <a:pt x="0" y="26"/>
                    </a:lnTo>
                    <a:lnTo>
                      <a:pt x="12" y="38"/>
                    </a:lnTo>
                    <a:lnTo>
                      <a:pt x="12" y="50"/>
                    </a:lnTo>
                    <a:lnTo>
                      <a:pt x="32" y="48"/>
                    </a:lnTo>
                    <a:lnTo>
                      <a:pt x="42" y="44"/>
                    </a:lnTo>
                    <a:lnTo>
                      <a:pt x="54" y="50"/>
                    </a:lnTo>
                    <a:lnTo>
                      <a:pt x="60" y="50"/>
                    </a:lnTo>
                    <a:lnTo>
                      <a:pt x="88" y="36"/>
                    </a:lnTo>
                    <a:lnTo>
                      <a:pt x="70" y="18"/>
                    </a:lnTo>
                    <a:lnTo>
                      <a:pt x="54" y="10"/>
                    </a:lnTo>
                    <a:lnTo>
                      <a:pt x="30"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67" name="Freeform 9"/>
              <p:cNvSpPr>
                <a:spLocks/>
              </p:cNvSpPr>
              <p:nvPr/>
            </p:nvSpPr>
            <p:spPr bwMode="auto">
              <a:xfrm>
                <a:off x="2644" y="1172"/>
                <a:ext cx="100" cy="138"/>
              </a:xfrm>
              <a:custGeom>
                <a:avLst/>
                <a:gdLst>
                  <a:gd name="T0" fmla="*/ 50 w 100"/>
                  <a:gd name="T1" fmla="*/ 28 h 138"/>
                  <a:gd name="T2" fmla="*/ 40 w 100"/>
                  <a:gd name="T3" fmla="*/ 24 h 138"/>
                  <a:gd name="T4" fmla="*/ 40 w 100"/>
                  <a:gd name="T5" fmla="*/ 10 h 138"/>
                  <a:gd name="T6" fmla="*/ 38 w 100"/>
                  <a:gd name="T7" fmla="*/ 4 h 138"/>
                  <a:gd name="T8" fmla="*/ 28 w 100"/>
                  <a:gd name="T9" fmla="*/ 0 h 138"/>
                  <a:gd name="T10" fmla="*/ 22 w 100"/>
                  <a:gd name="T11" fmla="*/ 4 h 138"/>
                  <a:gd name="T12" fmla="*/ 16 w 100"/>
                  <a:gd name="T13" fmla="*/ 12 h 138"/>
                  <a:gd name="T14" fmla="*/ 0 w 100"/>
                  <a:gd name="T15" fmla="*/ 4 h 138"/>
                  <a:gd name="T16" fmla="*/ 0 w 100"/>
                  <a:gd name="T17" fmla="*/ 10 h 138"/>
                  <a:gd name="T18" fmla="*/ 6 w 100"/>
                  <a:gd name="T19" fmla="*/ 32 h 138"/>
                  <a:gd name="T20" fmla="*/ 12 w 100"/>
                  <a:gd name="T21" fmla="*/ 40 h 138"/>
                  <a:gd name="T22" fmla="*/ 14 w 100"/>
                  <a:gd name="T23" fmla="*/ 54 h 138"/>
                  <a:gd name="T24" fmla="*/ 26 w 100"/>
                  <a:gd name="T25" fmla="*/ 64 h 138"/>
                  <a:gd name="T26" fmla="*/ 36 w 100"/>
                  <a:gd name="T27" fmla="*/ 70 h 138"/>
                  <a:gd name="T28" fmla="*/ 48 w 100"/>
                  <a:gd name="T29" fmla="*/ 62 h 138"/>
                  <a:gd name="T30" fmla="*/ 48 w 100"/>
                  <a:gd name="T31" fmla="*/ 54 h 138"/>
                  <a:gd name="T32" fmla="*/ 60 w 100"/>
                  <a:gd name="T33" fmla="*/ 58 h 138"/>
                  <a:gd name="T34" fmla="*/ 62 w 100"/>
                  <a:gd name="T35" fmla="*/ 72 h 138"/>
                  <a:gd name="T36" fmla="*/ 54 w 100"/>
                  <a:gd name="T37" fmla="*/ 76 h 138"/>
                  <a:gd name="T38" fmla="*/ 44 w 100"/>
                  <a:gd name="T39" fmla="*/ 76 h 138"/>
                  <a:gd name="T40" fmla="*/ 44 w 100"/>
                  <a:gd name="T41" fmla="*/ 84 h 138"/>
                  <a:gd name="T42" fmla="*/ 54 w 100"/>
                  <a:gd name="T43" fmla="*/ 86 h 138"/>
                  <a:gd name="T44" fmla="*/ 62 w 100"/>
                  <a:gd name="T45" fmla="*/ 88 h 138"/>
                  <a:gd name="T46" fmla="*/ 56 w 100"/>
                  <a:gd name="T47" fmla="*/ 100 h 138"/>
                  <a:gd name="T48" fmla="*/ 44 w 100"/>
                  <a:gd name="T49" fmla="*/ 104 h 138"/>
                  <a:gd name="T50" fmla="*/ 54 w 100"/>
                  <a:gd name="T51" fmla="*/ 120 h 138"/>
                  <a:gd name="T52" fmla="*/ 68 w 100"/>
                  <a:gd name="T53" fmla="*/ 128 h 138"/>
                  <a:gd name="T54" fmla="*/ 74 w 100"/>
                  <a:gd name="T55" fmla="*/ 138 h 138"/>
                  <a:gd name="T56" fmla="*/ 78 w 100"/>
                  <a:gd name="T57" fmla="*/ 120 h 138"/>
                  <a:gd name="T58" fmla="*/ 80 w 100"/>
                  <a:gd name="T59" fmla="*/ 102 h 138"/>
                  <a:gd name="T60" fmla="*/ 82 w 100"/>
                  <a:gd name="T61" fmla="*/ 84 h 138"/>
                  <a:gd name="T62" fmla="*/ 90 w 100"/>
                  <a:gd name="T63" fmla="*/ 66 h 138"/>
                  <a:gd name="T64" fmla="*/ 94 w 100"/>
                  <a:gd name="T65" fmla="*/ 48 h 138"/>
                  <a:gd name="T66" fmla="*/ 100 w 100"/>
                  <a:gd name="T67" fmla="*/ 40 h 138"/>
                  <a:gd name="T68" fmla="*/ 90 w 100"/>
                  <a:gd name="T69" fmla="*/ 40 h 138"/>
                  <a:gd name="T70" fmla="*/ 78 w 100"/>
                  <a:gd name="T71" fmla="*/ 28 h 138"/>
                  <a:gd name="T72" fmla="*/ 66 w 100"/>
                  <a:gd name="T73" fmla="*/ 14 h 138"/>
                  <a:gd name="T74" fmla="*/ 62 w 100"/>
                  <a:gd name="T75" fmla="*/ 22 h 138"/>
                  <a:gd name="T76" fmla="*/ 46 w 100"/>
                  <a:gd name="T77" fmla="*/ 24 h 138"/>
                  <a:gd name="T78" fmla="*/ 50 w 100"/>
                  <a:gd name="T79" fmla="*/ 28 h 138"/>
                  <a:gd name="T80" fmla="*/ 50 w 100"/>
                  <a:gd name="T81" fmla="*/ 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38">
                    <a:moveTo>
                      <a:pt x="50" y="28"/>
                    </a:moveTo>
                    <a:lnTo>
                      <a:pt x="40" y="24"/>
                    </a:lnTo>
                    <a:lnTo>
                      <a:pt x="40" y="10"/>
                    </a:lnTo>
                    <a:lnTo>
                      <a:pt x="38" y="4"/>
                    </a:lnTo>
                    <a:lnTo>
                      <a:pt x="28" y="0"/>
                    </a:lnTo>
                    <a:lnTo>
                      <a:pt x="22" y="4"/>
                    </a:lnTo>
                    <a:lnTo>
                      <a:pt x="16" y="12"/>
                    </a:lnTo>
                    <a:lnTo>
                      <a:pt x="0" y="4"/>
                    </a:lnTo>
                    <a:lnTo>
                      <a:pt x="0" y="10"/>
                    </a:lnTo>
                    <a:lnTo>
                      <a:pt x="6" y="32"/>
                    </a:lnTo>
                    <a:lnTo>
                      <a:pt x="12" y="40"/>
                    </a:lnTo>
                    <a:lnTo>
                      <a:pt x="14" y="54"/>
                    </a:lnTo>
                    <a:lnTo>
                      <a:pt x="26" y="64"/>
                    </a:lnTo>
                    <a:lnTo>
                      <a:pt x="36" y="70"/>
                    </a:lnTo>
                    <a:lnTo>
                      <a:pt x="48" y="62"/>
                    </a:lnTo>
                    <a:lnTo>
                      <a:pt x="48" y="54"/>
                    </a:lnTo>
                    <a:lnTo>
                      <a:pt x="60" y="58"/>
                    </a:lnTo>
                    <a:lnTo>
                      <a:pt x="62" y="72"/>
                    </a:lnTo>
                    <a:lnTo>
                      <a:pt x="54" y="76"/>
                    </a:lnTo>
                    <a:lnTo>
                      <a:pt x="44" y="76"/>
                    </a:lnTo>
                    <a:lnTo>
                      <a:pt x="44" y="84"/>
                    </a:lnTo>
                    <a:lnTo>
                      <a:pt x="54" y="86"/>
                    </a:lnTo>
                    <a:lnTo>
                      <a:pt x="62" y="88"/>
                    </a:lnTo>
                    <a:lnTo>
                      <a:pt x="56" y="100"/>
                    </a:lnTo>
                    <a:lnTo>
                      <a:pt x="44" y="104"/>
                    </a:lnTo>
                    <a:lnTo>
                      <a:pt x="54" y="120"/>
                    </a:lnTo>
                    <a:lnTo>
                      <a:pt x="68" y="128"/>
                    </a:lnTo>
                    <a:lnTo>
                      <a:pt x="74" y="138"/>
                    </a:lnTo>
                    <a:lnTo>
                      <a:pt x="78" y="120"/>
                    </a:lnTo>
                    <a:lnTo>
                      <a:pt x="80" y="102"/>
                    </a:lnTo>
                    <a:lnTo>
                      <a:pt x="82" y="84"/>
                    </a:lnTo>
                    <a:lnTo>
                      <a:pt x="90" y="66"/>
                    </a:lnTo>
                    <a:lnTo>
                      <a:pt x="94" y="48"/>
                    </a:lnTo>
                    <a:lnTo>
                      <a:pt x="100" y="40"/>
                    </a:lnTo>
                    <a:lnTo>
                      <a:pt x="90" y="40"/>
                    </a:lnTo>
                    <a:lnTo>
                      <a:pt x="78" y="28"/>
                    </a:lnTo>
                    <a:lnTo>
                      <a:pt x="66" y="14"/>
                    </a:lnTo>
                    <a:lnTo>
                      <a:pt x="62" y="22"/>
                    </a:lnTo>
                    <a:lnTo>
                      <a:pt x="46" y="24"/>
                    </a:lnTo>
                    <a:lnTo>
                      <a:pt x="50" y="28"/>
                    </a:lnTo>
                    <a:lnTo>
                      <a:pt x="50" y="2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68" name="Freeform 10"/>
              <p:cNvSpPr>
                <a:spLocks/>
              </p:cNvSpPr>
              <p:nvPr/>
            </p:nvSpPr>
            <p:spPr bwMode="auto">
              <a:xfrm>
                <a:off x="2746" y="1164"/>
                <a:ext cx="52" cy="54"/>
              </a:xfrm>
              <a:custGeom>
                <a:avLst/>
                <a:gdLst>
                  <a:gd name="T0" fmla="*/ 6 w 52"/>
                  <a:gd name="T1" fmla="*/ 10 h 54"/>
                  <a:gd name="T2" fmla="*/ 0 w 52"/>
                  <a:gd name="T3" fmla="*/ 20 h 54"/>
                  <a:gd name="T4" fmla="*/ 0 w 52"/>
                  <a:gd name="T5" fmla="*/ 34 h 54"/>
                  <a:gd name="T6" fmla="*/ 4 w 52"/>
                  <a:gd name="T7" fmla="*/ 46 h 54"/>
                  <a:gd name="T8" fmla="*/ 10 w 52"/>
                  <a:gd name="T9" fmla="*/ 54 h 54"/>
                  <a:gd name="T10" fmla="*/ 20 w 52"/>
                  <a:gd name="T11" fmla="*/ 52 h 54"/>
                  <a:gd name="T12" fmla="*/ 24 w 52"/>
                  <a:gd name="T13" fmla="*/ 44 h 54"/>
                  <a:gd name="T14" fmla="*/ 36 w 52"/>
                  <a:gd name="T15" fmla="*/ 34 h 54"/>
                  <a:gd name="T16" fmla="*/ 46 w 52"/>
                  <a:gd name="T17" fmla="*/ 32 h 54"/>
                  <a:gd name="T18" fmla="*/ 52 w 52"/>
                  <a:gd name="T19" fmla="*/ 20 h 54"/>
                  <a:gd name="T20" fmla="*/ 52 w 52"/>
                  <a:gd name="T21" fmla="*/ 8 h 54"/>
                  <a:gd name="T22" fmla="*/ 32 w 52"/>
                  <a:gd name="T23" fmla="*/ 0 h 54"/>
                  <a:gd name="T24" fmla="*/ 10 w 52"/>
                  <a:gd name="T25" fmla="*/ 12 h 54"/>
                  <a:gd name="T26" fmla="*/ 6 w 52"/>
                  <a:gd name="T27" fmla="*/ 16 h 54"/>
                  <a:gd name="T28" fmla="*/ 6 w 52"/>
                  <a:gd name="T29" fmla="*/ 10 h 54"/>
                  <a:gd name="T30" fmla="*/ 6 w 52"/>
                  <a:gd name="T31"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4">
                    <a:moveTo>
                      <a:pt x="6" y="10"/>
                    </a:moveTo>
                    <a:lnTo>
                      <a:pt x="0" y="20"/>
                    </a:lnTo>
                    <a:lnTo>
                      <a:pt x="0" y="34"/>
                    </a:lnTo>
                    <a:lnTo>
                      <a:pt x="4" y="46"/>
                    </a:lnTo>
                    <a:lnTo>
                      <a:pt x="10" y="54"/>
                    </a:lnTo>
                    <a:lnTo>
                      <a:pt x="20" y="52"/>
                    </a:lnTo>
                    <a:lnTo>
                      <a:pt x="24" y="44"/>
                    </a:lnTo>
                    <a:lnTo>
                      <a:pt x="36" y="34"/>
                    </a:lnTo>
                    <a:lnTo>
                      <a:pt x="46" y="32"/>
                    </a:lnTo>
                    <a:lnTo>
                      <a:pt x="52" y="20"/>
                    </a:lnTo>
                    <a:lnTo>
                      <a:pt x="52" y="8"/>
                    </a:lnTo>
                    <a:lnTo>
                      <a:pt x="32" y="0"/>
                    </a:lnTo>
                    <a:lnTo>
                      <a:pt x="10" y="12"/>
                    </a:lnTo>
                    <a:lnTo>
                      <a:pt x="6" y="16"/>
                    </a:lnTo>
                    <a:lnTo>
                      <a:pt x="6" y="10"/>
                    </a:lnTo>
                    <a:lnTo>
                      <a:pt x="6" y="1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69" name="Freeform 11"/>
              <p:cNvSpPr>
                <a:spLocks/>
              </p:cNvSpPr>
              <p:nvPr/>
            </p:nvSpPr>
            <p:spPr bwMode="auto">
              <a:xfrm>
                <a:off x="2746" y="1244"/>
                <a:ext cx="34" cy="52"/>
              </a:xfrm>
              <a:custGeom>
                <a:avLst/>
                <a:gdLst>
                  <a:gd name="T0" fmla="*/ 20 w 34"/>
                  <a:gd name="T1" fmla="*/ 16 h 52"/>
                  <a:gd name="T2" fmla="*/ 10 w 34"/>
                  <a:gd name="T3" fmla="*/ 10 h 52"/>
                  <a:gd name="T4" fmla="*/ 0 w 34"/>
                  <a:gd name="T5" fmla="*/ 0 h 52"/>
                  <a:gd name="T6" fmla="*/ 0 w 34"/>
                  <a:gd name="T7" fmla="*/ 28 h 52"/>
                  <a:gd name="T8" fmla="*/ 12 w 34"/>
                  <a:gd name="T9" fmla="*/ 36 h 52"/>
                  <a:gd name="T10" fmla="*/ 20 w 34"/>
                  <a:gd name="T11" fmla="*/ 48 h 52"/>
                  <a:gd name="T12" fmla="*/ 28 w 34"/>
                  <a:gd name="T13" fmla="*/ 52 h 52"/>
                  <a:gd name="T14" fmla="*/ 32 w 34"/>
                  <a:gd name="T15" fmla="*/ 40 h 52"/>
                  <a:gd name="T16" fmla="*/ 34 w 34"/>
                  <a:gd name="T17" fmla="*/ 26 h 52"/>
                  <a:gd name="T18" fmla="*/ 24 w 34"/>
                  <a:gd name="T19" fmla="*/ 20 h 52"/>
                  <a:gd name="T20" fmla="*/ 16 w 34"/>
                  <a:gd name="T21" fmla="*/ 22 h 52"/>
                  <a:gd name="T22" fmla="*/ 8 w 34"/>
                  <a:gd name="T23" fmla="*/ 14 h 52"/>
                  <a:gd name="T24" fmla="*/ 0 w 34"/>
                  <a:gd name="T25" fmla="*/ 10 h 52"/>
                  <a:gd name="T26" fmla="*/ 20 w 34"/>
                  <a:gd name="T27" fmla="*/ 16 h 52"/>
                  <a:gd name="T28" fmla="*/ 20 w 34"/>
                  <a:gd name="T29"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52">
                    <a:moveTo>
                      <a:pt x="20" y="16"/>
                    </a:moveTo>
                    <a:lnTo>
                      <a:pt x="10" y="10"/>
                    </a:lnTo>
                    <a:lnTo>
                      <a:pt x="0" y="0"/>
                    </a:lnTo>
                    <a:lnTo>
                      <a:pt x="0" y="28"/>
                    </a:lnTo>
                    <a:lnTo>
                      <a:pt x="12" y="36"/>
                    </a:lnTo>
                    <a:lnTo>
                      <a:pt x="20" y="48"/>
                    </a:lnTo>
                    <a:lnTo>
                      <a:pt x="28" y="52"/>
                    </a:lnTo>
                    <a:lnTo>
                      <a:pt x="32" y="40"/>
                    </a:lnTo>
                    <a:lnTo>
                      <a:pt x="34" y="26"/>
                    </a:lnTo>
                    <a:lnTo>
                      <a:pt x="24" y="20"/>
                    </a:lnTo>
                    <a:lnTo>
                      <a:pt x="16" y="22"/>
                    </a:lnTo>
                    <a:lnTo>
                      <a:pt x="8" y="14"/>
                    </a:lnTo>
                    <a:lnTo>
                      <a:pt x="0" y="10"/>
                    </a:lnTo>
                    <a:lnTo>
                      <a:pt x="20" y="16"/>
                    </a:lnTo>
                    <a:lnTo>
                      <a:pt x="20" y="1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0" name="Freeform 12"/>
              <p:cNvSpPr>
                <a:spLocks/>
              </p:cNvSpPr>
              <p:nvPr/>
            </p:nvSpPr>
            <p:spPr bwMode="auto">
              <a:xfrm>
                <a:off x="4830" y="2646"/>
                <a:ext cx="10" cy="6"/>
              </a:xfrm>
              <a:custGeom>
                <a:avLst/>
                <a:gdLst>
                  <a:gd name="T0" fmla="*/ 6 w 10"/>
                  <a:gd name="T1" fmla="*/ 0 h 6"/>
                  <a:gd name="T2" fmla="*/ 0 w 10"/>
                  <a:gd name="T3" fmla="*/ 6 h 6"/>
                  <a:gd name="T4" fmla="*/ 2 w 10"/>
                  <a:gd name="T5" fmla="*/ 6 h 6"/>
                  <a:gd name="T6" fmla="*/ 10 w 10"/>
                  <a:gd name="T7" fmla="*/ 6 h 6"/>
                  <a:gd name="T8" fmla="*/ 6 w 10"/>
                  <a:gd name="T9" fmla="*/ 0 h 6"/>
                </a:gdLst>
                <a:ahLst/>
                <a:cxnLst>
                  <a:cxn ang="0">
                    <a:pos x="T0" y="T1"/>
                  </a:cxn>
                  <a:cxn ang="0">
                    <a:pos x="T2" y="T3"/>
                  </a:cxn>
                  <a:cxn ang="0">
                    <a:pos x="T4" y="T5"/>
                  </a:cxn>
                  <a:cxn ang="0">
                    <a:pos x="T6" y="T7"/>
                  </a:cxn>
                  <a:cxn ang="0">
                    <a:pos x="T8" y="T9"/>
                  </a:cxn>
                </a:cxnLst>
                <a:rect l="0" t="0" r="r" b="b"/>
                <a:pathLst>
                  <a:path w="10" h="6">
                    <a:moveTo>
                      <a:pt x="6" y="0"/>
                    </a:moveTo>
                    <a:lnTo>
                      <a:pt x="0" y="6"/>
                    </a:lnTo>
                    <a:lnTo>
                      <a:pt x="2" y="6"/>
                    </a:lnTo>
                    <a:lnTo>
                      <a:pt x="10" y="6"/>
                    </a:lnTo>
                    <a:lnTo>
                      <a:pt x="6"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1" name="Freeform 13"/>
              <p:cNvSpPr>
                <a:spLocks/>
              </p:cNvSpPr>
              <p:nvPr/>
            </p:nvSpPr>
            <p:spPr bwMode="auto">
              <a:xfrm>
                <a:off x="4830" y="2646"/>
                <a:ext cx="10" cy="6"/>
              </a:xfrm>
              <a:custGeom>
                <a:avLst/>
                <a:gdLst>
                  <a:gd name="T0" fmla="*/ 6 w 10"/>
                  <a:gd name="T1" fmla="*/ 0 h 6"/>
                  <a:gd name="T2" fmla="*/ 0 w 10"/>
                  <a:gd name="T3" fmla="*/ 6 h 6"/>
                  <a:gd name="T4" fmla="*/ 2 w 10"/>
                  <a:gd name="T5" fmla="*/ 6 h 6"/>
                  <a:gd name="T6" fmla="*/ 10 w 10"/>
                  <a:gd name="T7" fmla="*/ 6 h 6"/>
                </a:gdLst>
                <a:ahLst/>
                <a:cxnLst>
                  <a:cxn ang="0">
                    <a:pos x="T0" y="T1"/>
                  </a:cxn>
                  <a:cxn ang="0">
                    <a:pos x="T2" y="T3"/>
                  </a:cxn>
                  <a:cxn ang="0">
                    <a:pos x="T4" y="T5"/>
                  </a:cxn>
                  <a:cxn ang="0">
                    <a:pos x="T6" y="T7"/>
                  </a:cxn>
                </a:cxnLst>
                <a:rect l="0" t="0" r="r" b="b"/>
                <a:pathLst>
                  <a:path w="10" h="6">
                    <a:moveTo>
                      <a:pt x="6" y="0"/>
                    </a:moveTo>
                    <a:lnTo>
                      <a:pt x="0" y="6"/>
                    </a:lnTo>
                    <a:lnTo>
                      <a:pt x="2" y="6"/>
                    </a:lnTo>
                    <a:lnTo>
                      <a:pt x="10" y="6"/>
                    </a:lnTo>
                  </a:path>
                </a:pathLst>
              </a:custGeom>
              <a:grpFill/>
              <a:ln w="12700">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2" name="Freeform 14"/>
              <p:cNvSpPr>
                <a:spLocks/>
              </p:cNvSpPr>
              <p:nvPr/>
            </p:nvSpPr>
            <p:spPr bwMode="auto">
              <a:xfrm>
                <a:off x="3954" y="2860"/>
                <a:ext cx="168" cy="170"/>
              </a:xfrm>
              <a:custGeom>
                <a:avLst/>
                <a:gdLst>
                  <a:gd name="T0" fmla="*/ 72 w 168"/>
                  <a:gd name="T1" fmla="*/ 34 h 170"/>
                  <a:gd name="T2" fmla="*/ 68 w 168"/>
                  <a:gd name="T3" fmla="*/ 28 h 170"/>
                  <a:gd name="T4" fmla="*/ 54 w 168"/>
                  <a:gd name="T5" fmla="*/ 18 h 170"/>
                  <a:gd name="T6" fmla="*/ 42 w 168"/>
                  <a:gd name="T7" fmla="*/ 6 h 170"/>
                  <a:gd name="T8" fmla="*/ 32 w 168"/>
                  <a:gd name="T9" fmla="*/ 0 h 170"/>
                  <a:gd name="T10" fmla="*/ 18 w 168"/>
                  <a:gd name="T11" fmla="*/ 12 h 170"/>
                  <a:gd name="T12" fmla="*/ 10 w 168"/>
                  <a:gd name="T13" fmla="*/ 4 h 170"/>
                  <a:gd name="T14" fmla="*/ 0 w 168"/>
                  <a:gd name="T15" fmla="*/ 0 h 170"/>
                  <a:gd name="T16" fmla="*/ 10 w 168"/>
                  <a:gd name="T17" fmla="*/ 16 h 170"/>
                  <a:gd name="T18" fmla="*/ 26 w 168"/>
                  <a:gd name="T19" fmla="*/ 34 h 170"/>
                  <a:gd name="T20" fmla="*/ 38 w 168"/>
                  <a:gd name="T21" fmla="*/ 44 h 170"/>
                  <a:gd name="T22" fmla="*/ 56 w 168"/>
                  <a:gd name="T23" fmla="*/ 70 h 170"/>
                  <a:gd name="T24" fmla="*/ 64 w 168"/>
                  <a:gd name="T25" fmla="*/ 80 h 170"/>
                  <a:gd name="T26" fmla="*/ 66 w 168"/>
                  <a:gd name="T27" fmla="*/ 92 h 170"/>
                  <a:gd name="T28" fmla="*/ 64 w 168"/>
                  <a:gd name="T29" fmla="*/ 116 h 170"/>
                  <a:gd name="T30" fmla="*/ 80 w 168"/>
                  <a:gd name="T31" fmla="*/ 126 h 170"/>
                  <a:gd name="T32" fmla="*/ 94 w 168"/>
                  <a:gd name="T33" fmla="*/ 138 h 170"/>
                  <a:gd name="T34" fmla="*/ 112 w 168"/>
                  <a:gd name="T35" fmla="*/ 154 h 170"/>
                  <a:gd name="T36" fmla="*/ 124 w 168"/>
                  <a:gd name="T37" fmla="*/ 164 h 170"/>
                  <a:gd name="T38" fmla="*/ 136 w 168"/>
                  <a:gd name="T39" fmla="*/ 170 h 170"/>
                  <a:gd name="T40" fmla="*/ 156 w 168"/>
                  <a:gd name="T41" fmla="*/ 170 h 170"/>
                  <a:gd name="T42" fmla="*/ 168 w 168"/>
                  <a:gd name="T43" fmla="*/ 158 h 170"/>
                  <a:gd name="T44" fmla="*/ 168 w 168"/>
                  <a:gd name="T45" fmla="*/ 146 h 170"/>
                  <a:gd name="T46" fmla="*/ 158 w 168"/>
                  <a:gd name="T47" fmla="*/ 134 h 170"/>
                  <a:gd name="T48" fmla="*/ 148 w 168"/>
                  <a:gd name="T49" fmla="*/ 122 h 170"/>
                  <a:gd name="T50" fmla="*/ 140 w 168"/>
                  <a:gd name="T51" fmla="*/ 108 h 170"/>
                  <a:gd name="T52" fmla="*/ 132 w 168"/>
                  <a:gd name="T53" fmla="*/ 98 h 170"/>
                  <a:gd name="T54" fmla="*/ 112 w 168"/>
                  <a:gd name="T55" fmla="*/ 82 h 170"/>
                  <a:gd name="T56" fmla="*/ 106 w 168"/>
                  <a:gd name="T57" fmla="*/ 76 h 170"/>
                  <a:gd name="T58" fmla="*/ 96 w 168"/>
                  <a:gd name="T59" fmla="*/ 66 h 170"/>
                  <a:gd name="T60" fmla="*/ 82 w 168"/>
                  <a:gd name="T61" fmla="*/ 58 h 170"/>
                  <a:gd name="T62" fmla="*/ 78 w 168"/>
                  <a:gd name="T63" fmla="*/ 50 h 170"/>
                  <a:gd name="T64" fmla="*/ 72 w 168"/>
                  <a:gd name="T65" fmla="*/ 36 h 170"/>
                  <a:gd name="T66" fmla="*/ 72 w 168"/>
                  <a:gd name="T67" fmla="*/ 34 h 170"/>
                  <a:gd name="T68" fmla="*/ 72 w 168"/>
                  <a:gd name="T69" fmla="*/ 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170">
                    <a:moveTo>
                      <a:pt x="72" y="34"/>
                    </a:moveTo>
                    <a:lnTo>
                      <a:pt x="68" y="28"/>
                    </a:lnTo>
                    <a:lnTo>
                      <a:pt x="54" y="18"/>
                    </a:lnTo>
                    <a:lnTo>
                      <a:pt x="42" y="6"/>
                    </a:lnTo>
                    <a:lnTo>
                      <a:pt x="32" y="0"/>
                    </a:lnTo>
                    <a:lnTo>
                      <a:pt x="18" y="12"/>
                    </a:lnTo>
                    <a:lnTo>
                      <a:pt x="10" y="4"/>
                    </a:lnTo>
                    <a:lnTo>
                      <a:pt x="0" y="0"/>
                    </a:lnTo>
                    <a:lnTo>
                      <a:pt x="10" y="16"/>
                    </a:lnTo>
                    <a:lnTo>
                      <a:pt x="26" y="34"/>
                    </a:lnTo>
                    <a:lnTo>
                      <a:pt x="38" y="44"/>
                    </a:lnTo>
                    <a:lnTo>
                      <a:pt x="56" y="70"/>
                    </a:lnTo>
                    <a:lnTo>
                      <a:pt x="64" y="80"/>
                    </a:lnTo>
                    <a:lnTo>
                      <a:pt x="66" y="92"/>
                    </a:lnTo>
                    <a:lnTo>
                      <a:pt x="64" y="116"/>
                    </a:lnTo>
                    <a:lnTo>
                      <a:pt x="80" y="126"/>
                    </a:lnTo>
                    <a:lnTo>
                      <a:pt x="94" y="138"/>
                    </a:lnTo>
                    <a:lnTo>
                      <a:pt x="112" y="154"/>
                    </a:lnTo>
                    <a:lnTo>
                      <a:pt x="124" y="164"/>
                    </a:lnTo>
                    <a:lnTo>
                      <a:pt x="136" y="170"/>
                    </a:lnTo>
                    <a:lnTo>
                      <a:pt x="156" y="170"/>
                    </a:lnTo>
                    <a:lnTo>
                      <a:pt x="168" y="158"/>
                    </a:lnTo>
                    <a:lnTo>
                      <a:pt x="168" y="146"/>
                    </a:lnTo>
                    <a:lnTo>
                      <a:pt x="158" y="134"/>
                    </a:lnTo>
                    <a:lnTo>
                      <a:pt x="148" y="122"/>
                    </a:lnTo>
                    <a:lnTo>
                      <a:pt x="140" y="108"/>
                    </a:lnTo>
                    <a:lnTo>
                      <a:pt x="132" y="98"/>
                    </a:lnTo>
                    <a:lnTo>
                      <a:pt x="112" y="82"/>
                    </a:lnTo>
                    <a:lnTo>
                      <a:pt x="106" y="76"/>
                    </a:lnTo>
                    <a:lnTo>
                      <a:pt x="96" y="66"/>
                    </a:lnTo>
                    <a:lnTo>
                      <a:pt x="82" y="58"/>
                    </a:lnTo>
                    <a:lnTo>
                      <a:pt x="78" y="50"/>
                    </a:lnTo>
                    <a:lnTo>
                      <a:pt x="72" y="36"/>
                    </a:lnTo>
                    <a:lnTo>
                      <a:pt x="72" y="34"/>
                    </a:lnTo>
                    <a:lnTo>
                      <a:pt x="72" y="3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3" name="Freeform 15"/>
              <p:cNvSpPr>
                <a:spLocks/>
              </p:cNvSpPr>
              <p:nvPr/>
            </p:nvSpPr>
            <p:spPr bwMode="auto">
              <a:xfrm>
                <a:off x="4112" y="3036"/>
                <a:ext cx="134" cy="30"/>
              </a:xfrm>
              <a:custGeom>
                <a:avLst/>
                <a:gdLst>
                  <a:gd name="T0" fmla="*/ 32 w 134"/>
                  <a:gd name="T1" fmla="*/ 14 h 30"/>
                  <a:gd name="T2" fmla="*/ 16 w 134"/>
                  <a:gd name="T3" fmla="*/ 26 h 30"/>
                  <a:gd name="T4" fmla="*/ 4 w 134"/>
                  <a:gd name="T5" fmla="*/ 22 h 30"/>
                  <a:gd name="T6" fmla="*/ 0 w 134"/>
                  <a:gd name="T7" fmla="*/ 14 h 30"/>
                  <a:gd name="T8" fmla="*/ 4 w 134"/>
                  <a:gd name="T9" fmla="*/ 4 h 30"/>
                  <a:gd name="T10" fmla="*/ 20 w 134"/>
                  <a:gd name="T11" fmla="*/ 4 h 30"/>
                  <a:gd name="T12" fmla="*/ 36 w 134"/>
                  <a:gd name="T13" fmla="*/ 6 h 30"/>
                  <a:gd name="T14" fmla="*/ 48 w 134"/>
                  <a:gd name="T15" fmla="*/ 10 h 30"/>
                  <a:gd name="T16" fmla="*/ 50 w 134"/>
                  <a:gd name="T17" fmla="*/ 2 h 30"/>
                  <a:gd name="T18" fmla="*/ 76 w 134"/>
                  <a:gd name="T19" fmla="*/ 0 h 30"/>
                  <a:gd name="T20" fmla="*/ 92 w 134"/>
                  <a:gd name="T21" fmla="*/ 0 h 30"/>
                  <a:gd name="T22" fmla="*/ 104 w 134"/>
                  <a:gd name="T23" fmla="*/ 6 h 30"/>
                  <a:gd name="T24" fmla="*/ 114 w 134"/>
                  <a:gd name="T25" fmla="*/ 10 h 30"/>
                  <a:gd name="T26" fmla="*/ 126 w 134"/>
                  <a:gd name="T27" fmla="*/ 18 h 30"/>
                  <a:gd name="T28" fmla="*/ 134 w 134"/>
                  <a:gd name="T29" fmla="*/ 22 h 30"/>
                  <a:gd name="T30" fmla="*/ 134 w 134"/>
                  <a:gd name="T31" fmla="*/ 26 h 30"/>
                  <a:gd name="T32" fmla="*/ 102 w 134"/>
                  <a:gd name="T33" fmla="*/ 28 h 30"/>
                  <a:gd name="T34" fmla="*/ 84 w 134"/>
                  <a:gd name="T35" fmla="*/ 30 h 30"/>
                  <a:gd name="T36" fmla="*/ 70 w 134"/>
                  <a:gd name="T37" fmla="*/ 26 h 30"/>
                  <a:gd name="T38" fmla="*/ 54 w 134"/>
                  <a:gd name="T39" fmla="*/ 22 h 30"/>
                  <a:gd name="T40" fmla="*/ 44 w 134"/>
                  <a:gd name="T41" fmla="*/ 14 h 30"/>
                  <a:gd name="T42" fmla="*/ 34 w 134"/>
                  <a:gd name="T43" fmla="*/ 12 h 30"/>
                  <a:gd name="T44" fmla="*/ 30 w 134"/>
                  <a:gd name="T45" fmla="*/ 12 h 30"/>
                  <a:gd name="T46" fmla="*/ 32 w 134"/>
                  <a:gd name="T47" fmla="*/ 14 h 30"/>
                  <a:gd name="T48" fmla="*/ 32 w 134"/>
                  <a:gd name="T4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30">
                    <a:moveTo>
                      <a:pt x="32" y="14"/>
                    </a:moveTo>
                    <a:lnTo>
                      <a:pt x="16" y="26"/>
                    </a:lnTo>
                    <a:lnTo>
                      <a:pt x="4" y="22"/>
                    </a:lnTo>
                    <a:lnTo>
                      <a:pt x="0" y="14"/>
                    </a:lnTo>
                    <a:lnTo>
                      <a:pt x="4" y="4"/>
                    </a:lnTo>
                    <a:lnTo>
                      <a:pt x="20" y="4"/>
                    </a:lnTo>
                    <a:lnTo>
                      <a:pt x="36" y="6"/>
                    </a:lnTo>
                    <a:lnTo>
                      <a:pt x="48" y="10"/>
                    </a:lnTo>
                    <a:lnTo>
                      <a:pt x="50" y="2"/>
                    </a:lnTo>
                    <a:lnTo>
                      <a:pt x="76" y="0"/>
                    </a:lnTo>
                    <a:lnTo>
                      <a:pt x="92" y="0"/>
                    </a:lnTo>
                    <a:lnTo>
                      <a:pt x="104" y="6"/>
                    </a:lnTo>
                    <a:lnTo>
                      <a:pt x="114" y="10"/>
                    </a:lnTo>
                    <a:lnTo>
                      <a:pt x="126" y="18"/>
                    </a:lnTo>
                    <a:lnTo>
                      <a:pt x="134" y="22"/>
                    </a:lnTo>
                    <a:lnTo>
                      <a:pt x="134" y="26"/>
                    </a:lnTo>
                    <a:lnTo>
                      <a:pt x="102" y="28"/>
                    </a:lnTo>
                    <a:lnTo>
                      <a:pt x="84" y="30"/>
                    </a:lnTo>
                    <a:lnTo>
                      <a:pt x="70" y="26"/>
                    </a:lnTo>
                    <a:lnTo>
                      <a:pt x="54" y="22"/>
                    </a:lnTo>
                    <a:lnTo>
                      <a:pt x="44" y="14"/>
                    </a:lnTo>
                    <a:lnTo>
                      <a:pt x="34" y="12"/>
                    </a:lnTo>
                    <a:lnTo>
                      <a:pt x="30" y="12"/>
                    </a:lnTo>
                    <a:lnTo>
                      <a:pt x="32" y="14"/>
                    </a:lnTo>
                    <a:lnTo>
                      <a:pt x="32" y="1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4" name="Freeform 16"/>
              <p:cNvSpPr>
                <a:spLocks/>
              </p:cNvSpPr>
              <p:nvPr/>
            </p:nvSpPr>
            <p:spPr bwMode="auto">
              <a:xfrm>
                <a:off x="4310" y="3042"/>
                <a:ext cx="42" cy="8"/>
              </a:xfrm>
              <a:custGeom>
                <a:avLst/>
                <a:gdLst>
                  <a:gd name="T0" fmla="*/ 10 w 42"/>
                  <a:gd name="T1" fmla="*/ 6 h 8"/>
                  <a:gd name="T2" fmla="*/ 0 w 42"/>
                  <a:gd name="T3" fmla="*/ 0 h 8"/>
                  <a:gd name="T4" fmla="*/ 14 w 42"/>
                  <a:gd name="T5" fmla="*/ 0 h 8"/>
                  <a:gd name="T6" fmla="*/ 28 w 42"/>
                  <a:gd name="T7" fmla="*/ 0 h 8"/>
                  <a:gd name="T8" fmla="*/ 38 w 42"/>
                  <a:gd name="T9" fmla="*/ 0 h 8"/>
                  <a:gd name="T10" fmla="*/ 42 w 42"/>
                  <a:gd name="T11" fmla="*/ 8 h 8"/>
                  <a:gd name="T12" fmla="*/ 26 w 42"/>
                  <a:gd name="T13" fmla="*/ 8 h 8"/>
                  <a:gd name="T14" fmla="*/ 10 w 42"/>
                  <a:gd name="T15" fmla="*/ 6 h 8"/>
                  <a:gd name="T16" fmla="*/ 10 w 42"/>
                  <a:gd name="T17" fmla="*/ 6 h 8"/>
                  <a:gd name="T18" fmla="*/ 10 w 42"/>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8">
                    <a:moveTo>
                      <a:pt x="10" y="6"/>
                    </a:moveTo>
                    <a:lnTo>
                      <a:pt x="0" y="0"/>
                    </a:lnTo>
                    <a:lnTo>
                      <a:pt x="14" y="0"/>
                    </a:lnTo>
                    <a:lnTo>
                      <a:pt x="28" y="0"/>
                    </a:lnTo>
                    <a:lnTo>
                      <a:pt x="38" y="0"/>
                    </a:lnTo>
                    <a:lnTo>
                      <a:pt x="42" y="8"/>
                    </a:lnTo>
                    <a:lnTo>
                      <a:pt x="26" y="8"/>
                    </a:lnTo>
                    <a:lnTo>
                      <a:pt x="10" y="6"/>
                    </a:lnTo>
                    <a:lnTo>
                      <a:pt x="10" y="6"/>
                    </a:lnTo>
                    <a:lnTo>
                      <a:pt x="10"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5" name="Freeform 17"/>
              <p:cNvSpPr>
                <a:spLocks/>
              </p:cNvSpPr>
              <p:nvPr/>
            </p:nvSpPr>
            <p:spPr bwMode="auto">
              <a:xfrm>
                <a:off x="4304" y="3064"/>
                <a:ext cx="24" cy="10"/>
              </a:xfrm>
              <a:custGeom>
                <a:avLst/>
                <a:gdLst>
                  <a:gd name="T0" fmla="*/ 0 w 24"/>
                  <a:gd name="T1" fmla="*/ 2 h 10"/>
                  <a:gd name="T2" fmla="*/ 8 w 24"/>
                  <a:gd name="T3" fmla="*/ 0 h 10"/>
                  <a:gd name="T4" fmla="*/ 22 w 24"/>
                  <a:gd name="T5" fmla="*/ 0 h 10"/>
                  <a:gd name="T6" fmla="*/ 24 w 24"/>
                  <a:gd name="T7" fmla="*/ 10 h 10"/>
                  <a:gd name="T8" fmla="*/ 18 w 24"/>
                  <a:gd name="T9" fmla="*/ 8 h 10"/>
                  <a:gd name="T10" fmla="*/ 8 w 24"/>
                  <a:gd name="T11" fmla="*/ 4 h 10"/>
                  <a:gd name="T12" fmla="*/ 0 w 24"/>
                  <a:gd name="T13" fmla="*/ 4 h 10"/>
                  <a:gd name="T14" fmla="*/ 0 w 24"/>
                  <a:gd name="T15" fmla="*/ 2 h 10"/>
                  <a:gd name="T16" fmla="*/ 0 w 24"/>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
                    <a:moveTo>
                      <a:pt x="0" y="2"/>
                    </a:moveTo>
                    <a:lnTo>
                      <a:pt x="8" y="0"/>
                    </a:lnTo>
                    <a:lnTo>
                      <a:pt x="22" y="0"/>
                    </a:lnTo>
                    <a:lnTo>
                      <a:pt x="24" y="10"/>
                    </a:lnTo>
                    <a:lnTo>
                      <a:pt x="18" y="8"/>
                    </a:lnTo>
                    <a:lnTo>
                      <a:pt x="8" y="4"/>
                    </a:lnTo>
                    <a:lnTo>
                      <a:pt x="0" y="4"/>
                    </a:lnTo>
                    <a:lnTo>
                      <a:pt x="0" y="2"/>
                    </a:lnTo>
                    <a:lnTo>
                      <a:pt x="0" y="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6" name="Freeform 18"/>
              <p:cNvSpPr>
                <a:spLocks/>
              </p:cNvSpPr>
              <p:nvPr/>
            </p:nvSpPr>
            <p:spPr bwMode="auto">
              <a:xfrm>
                <a:off x="4376" y="3018"/>
                <a:ext cx="46" cy="40"/>
              </a:xfrm>
              <a:custGeom>
                <a:avLst/>
                <a:gdLst>
                  <a:gd name="T0" fmla="*/ 0 w 46"/>
                  <a:gd name="T1" fmla="*/ 40 h 40"/>
                  <a:gd name="T2" fmla="*/ 8 w 46"/>
                  <a:gd name="T3" fmla="*/ 30 h 40"/>
                  <a:gd name="T4" fmla="*/ 22 w 46"/>
                  <a:gd name="T5" fmla="*/ 18 h 40"/>
                  <a:gd name="T6" fmla="*/ 30 w 46"/>
                  <a:gd name="T7" fmla="*/ 12 h 40"/>
                  <a:gd name="T8" fmla="*/ 46 w 46"/>
                  <a:gd name="T9" fmla="*/ 0 h 40"/>
                  <a:gd name="T10" fmla="*/ 40 w 46"/>
                  <a:gd name="T11" fmla="*/ 16 h 40"/>
                  <a:gd name="T12" fmla="*/ 26 w 46"/>
                  <a:gd name="T13" fmla="*/ 22 h 40"/>
                  <a:gd name="T14" fmla="*/ 12 w 46"/>
                  <a:gd name="T15" fmla="*/ 34 h 40"/>
                  <a:gd name="T16" fmla="*/ 2 w 46"/>
                  <a:gd name="T17" fmla="*/ 40 h 40"/>
                  <a:gd name="T18" fmla="*/ 0 w 46"/>
                  <a:gd name="T19" fmla="*/ 40 h 40"/>
                  <a:gd name="T20" fmla="*/ 0 w 46"/>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0">
                    <a:moveTo>
                      <a:pt x="0" y="40"/>
                    </a:moveTo>
                    <a:lnTo>
                      <a:pt x="8" y="30"/>
                    </a:lnTo>
                    <a:lnTo>
                      <a:pt x="22" y="18"/>
                    </a:lnTo>
                    <a:lnTo>
                      <a:pt x="30" y="12"/>
                    </a:lnTo>
                    <a:lnTo>
                      <a:pt x="46" y="0"/>
                    </a:lnTo>
                    <a:lnTo>
                      <a:pt x="40" y="16"/>
                    </a:lnTo>
                    <a:lnTo>
                      <a:pt x="26" y="22"/>
                    </a:lnTo>
                    <a:lnTo>
                      <a:pt x="12" y="34"/>
                    </a:lnTo>
                    <a:lnTo>
                      <a:pt x="2" y="40"/>
                    </a:lnTo>
                    <a:lnTo>
                      <a:pt x="0" y="40"/>
                    </a:lnTo>
                    <a:lnTo>
                      <a:pt x="0" y="4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7" name="Freeform 19"/>
              <p:cNvSpPr>
                <a:spLocks/>
              </p:cNvSpPr>
              <p:nvPr/>
            </p:nvSpPr>
            <p:spPr bwMode="auto">
              <a:xfrm>
                <a:off x="4172" y="2852"/>
                <a:ext cx="138" cy="144"/>
              </a:xfrm>
              <a:custGeom>
                <a:avLst/>
                <a:gdLst>
                  <a:gd name="T0" fmla="*/ 74 w 138"/>
                  <a:gd name="T1" fmla="*/ 138 h 144"/>
                  <a:gd name="T2" fmla="*/ 50 w 138"/>
                  <a:gd name="T3" fmla="*/ 136 h 144"/>
                  <a:gd name="T4" fmla="*/ 36 w 138"/>
                  <a:gd name="T5" fmla="*/ 144 h 144"/>
                  <a:gd name="T6" fmla="*/ 24 w 138"/>
                  <a:gd name="T7" fmla="*/ 144 h 144"/>
                  <a:gd name="T8" fmla="*/ 14 w 138"/>
                  <a:gd name="T9" fmla="*/ 138 h 144"/>
                  <a:gd name="T10" fmla="*/ 10 w 138"/>
                  <a:gd name="T11" fmla="*/ 132 h 144"/>
                  <a:gd name="T12" fmla="*/ 14 w 138"/>
                  <a:gd name="T13" fmla="*/ 120 h 144"/>
                  <a:gd name="T14" fmla="*/ 10 w 138"/>
                  <a:gd name="T15" fmla="*/ 116 h 144"/>
                  <a:gd name="T16" fmla="*/ 0 w 138"/>
                  <a:gd name="T17" fmla="*/ 112 h 144"/>
                  <a:gd name="T18" fmla="*/ 0 w 138"/>
                  <a:gd name="T19" fmla="*/ 100 h 144"/>
                  <a:gd name="T20" fmla="*/ 4 w 138"/>
                  <a:gd name="T21" fmla="*/ 88 h 144"/>
                  <a:gd name="T22" fmla="*/ 4 w 138"/>
                  <a:gd name="T23" fmla="*/ 72 h 144"/>
                  <a:gd name="T24" fmla="*/ 12 w 138"/>
                  <a:gd name="T25" fmla="*/ 58 h 144"/>
                  <a:gd name="T26" fmla="*/ 24 w 138"/>
                  <a:gd name="T27" fmla="*/ 64 h 144"/>
                  <a:gd name="T28" fmla="*/ 32 w 138"/>
                  <a:gd name="T29" fmla="*/ 68 h 144"/>
                  <a:gd name="T30" fmla="*/ 44 w 138"/>
                  <a:gd name="T31" fmla="*/ 66 h 144"/>
                  <a:gd name="T32" fmla="*/ 64 w 138"/>
                  <a:gd name="T33" fmla="*/ 52 h 144"/>
                  <a:gd name="T34" fmla="*/ 74 w 138"/>
                  <a:gd name="T35" fmla="*/ 48 h 144"/>
                  <a:gd name="T36" fmla="*/ 82 w 138"/>
                  <a:gd name="T37" fmla="*/ 36 h 144"/>
                  <a:gd name="T38" fmla="*/ 90 w 138"/>
                  <a:gd name="T39" fmla="*/ 20 h 144"/>
                  <a:gd name="T40" fmla="*/ 98 w 138"/>
                  <a:gd name="T41" fmla="*/ 8 h 144"/>
                  <a:gd name="T42" fmla="*/ 108 w 138"/>
                  <a:gd name="T43" fmla="*/ 2 h 144"/>
                  <a:gd name="T44" fmla="*/ 118 w 138"/>
                  <a:gd name="T45" fmla="*/ 0 h 144"/>
                  <a:gd name="T46" fmla="*/ 122 w 138"/>
                  <a:gd name="T47" fmla="*/ 0 h 144"/>
                  <a:gd name="T48" fmla="*/ 124 w 138"/>
                  <a:gd name="T49" fmla="*/ 18 h 144"/>
                  <a:gd name="T50" fmla="*/ 132 w 138"/>
                  <a:gd name="T51" fmla="*/ 26 h 144"/>
                  <a:gd name="T52" fmla="*/ 138 w 138"/>
                  <a:gd name="T53" fmla="*/ 36 h 144"/>
                  <a:gd name="T54" fmla="*/ 138 w 138"/>
                  <a:gd name="T55" fmla="*/ 48 h 144"/>
                  <a:gd name="T56" fmla="*/ 122 w 138"/>
                  <a:gd name="T57" fmla="*/ 62 h 144"/>
                  <a:gd name="T58" fmla="*/ 120 w 138"/>
                  <a:gd name="T59" fmla="*/ 80 h 144"/>
                  <a:gd name="T60" fmla="*/ 110 w 138"/>
                  <a:gd name="T61" fmla="*/ 90 h 144"/>
                  <a:gd name="T62" fmla="*/ 104 w 138"/>
                  <a:gd name="T63" fmla="*/ 96 h 144"/>
                  <a:gd name="T64" fmla="*/ 100 w 138"/>
                  <a:gd name="T65" fmla="*/ 114 h 144"/>
                  <a:gd name="T66" fmla="*/ 100 w 138"/>
                  <a:gd name="T67" fmla="*/ 124 h 144"/>
                  <a:gd name="T68" fmla="*/ 94 w 138"/>
                  <a:gd name="T69" fmla="*/ 138 h 144"/>
                  <a:gd name="T70" fmla="*/ 74 w 138"/>
                  <a:gd name="T71" fmla="*/ 138 h 144"/>
                  <a:gd name="T72" fmla="*/ 74 w 138"/>
                  <a:gd name="T73" fmla="*/ 138 h 144"/>
                  <a:gd name="T74" fmla="*/ 74 w 138"/>
                  <a:gd name="T75"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44">
                    <a:moveTo>
                      <a:pt x="74" y="138"/>
                    </a:moveTo>
                    <a:lnTo>
                      <a:pt x="50" y="136"/>
                    </a:lnTo>
                    <a:lnTo>
                      <a:pt x="36" y="144"/>
                    </a:lnTo>
                    <a:lnTo>
                      <a:pt x="24" y="144"/>
                    </a:lnTo>
                    <a:lnTo>
                      <a:pt x="14" y="138"/>
                    </a:lnTo>
                    <a:lnTo>
                      <a:pt x="10" y="132"/>
                    </a:lnTo>
                    <a:lnTo>
                      <a:pt x="14" y="120"/>
                    </a:lnTo>
                    <a:lnTo>
                      <a:pt x="10" y="116"/>
                    </a:lnTo>
                    <a:lnTo>
                      <a:pt x="0" y="112"/>
                    </a:lnTo>
                    <a:lnTo>
                      <a:pt x="0" y="100"/>
                    </a:lnTo>
                    <a:lnTo>
                      <a:pt x="4" y="88"/>
                    </a:lnTo>
                    <a:lnTo>
                      <a:pt x="4" y="72"/>
                    </a:lnTo>
                    <a:lnTo>
                      <a:pt x="12" y="58"/>
                    </a:lnTo>
                    <a:lnTo>
                      <a:pt x="24" y="64"/>
                    </a:lnTo>
                    <a:lnTo>
                      <a:pt x="32" y="68"/>
                    </a:lnTo>
                    <a:lnTo>
                      <a:pt x="44" y="66"/>
                    </a:lnTo>
                    <a:lnTo>
                      <a:pt x="64" y="52"/>
                    </a:lnTo>
                    <a:lnTo>
                      <a:pt x="74" y="48"/>
                    </a:lnTo>
                    <a:lnTo>
                      <a:pt x="82" y="36"/>
                    </a:lnTo>
                    <a:lnTo>
                      <a:pt x="90" y="20"/>
                    </a:lnTo>
                    <a:lnTo>
                      <a:pt x="98" y="8"/>
                    </a:lnTo>
                    <a:lnTo>
                      <a:pt x="108" y="2"/>
                    </a:lnTo>
                    <a:lnTo>
                      <a:pt x="118" y="0"/>
                    </a:lnTo>
                    <a:lnTo>
                      <a:pt x="122" y="0"/>
                    </a:lnTo>
                    <a:lnTo>
                      <a:pt x="124" y="18"/>
                    </a:lnTo>
                    <a:lnTo>
                      <a:pt x="132" y="26"/>
                    </a:lnTo>
                    <a:lnTo>
                      <a:pt x="138" y="36"/>
                    </a:lnTo>
                    <a:lnTo>
                      <a:pt x="138" y="48"/>
                    </a:lnTo>
                    <a:lnTo>
                      <a:pt x="122" y="62"/>
                    </a:lnTo>
                    <a:lnTo>
                      <a:pt x="120" y="80"/>
                    </a:lnTo>
                    <a:lnTo>
                      <a:pt x="110" y="90"/>
                    </a:lnTo>
                    <a:lnTo>
                      <a:pt x="104" y="96"/>
                    </a:lnTo>
                    <a:lnTo>
                      <a:pt x="100" y="114"/>
                    </a:lnTo>
                    <a:lnTo>
                      <a:pt x="100" y="124"/>
                    </a:lnTo>
                    <a:lnTo>
                      <a:pt x="94" y="138"/>
                    </a:lnTo>
                    <a:lnTo>
                      <a:pt x="74" y="138"/>
                    </a:lnTo>
                    <a:lnTo>
                      <a:pt x="74" y="138"/>
                    </a:lnTo>
                    <a:lnTo>
                      <a:pt x="74" y="13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8" name="Freeform 20"/>
              <p:cNvSpPr>
                <a:spLocks/>
              </p:cNvSpPr>
              <p:nvPr/>
            </p:nvSpPr>
            <p:spPr bwMode="auto">
              <a:xfrm>
                <a:off x="4314" y="2730"/>
                <a:ext cx="20" cy="28"/>
              </a:xfrm>
              <a:custGeom>
                <a:avLst/>
                <a:gdLst>
                  <a:gd name="T0" fmla="*/ 0 w 20"/>
                  <a:gd name="T1" fmla="*/ 28 h 28"/>
                  <a:gd name="T2" fmla="*/ 8 w 20"/>
                  <a:gd name="T3" fmla="*/ 14 h 28"/>
                  <a:gd name="T4" fmla="*/ 20 w 20"/>
                  <a:gd name="T5" fmla="*/ 0 h 28"/>
                  <a:gd name="T6" fmla="*/ 14 w 20"/>
                  <a:gd name="T7" fmla="*/ 14 h 28"/>
                  <a:gd name="T8" fmla="*/ 6 w 20"/>
                  <a:gd name="T9" fmla="*/ 24 h 28"/>
                  <a:gd name="T10" fmla="*/ 6 w 20"/>
                  <a:gd name="T11" fmla="*/ 26 h 28"/>
                  <a:gd name="T12" fmla="*/ 0 w 20"/>
                  <a:gd name="T13" fmla="*/ 28 h 28"/>
                  <a:gd name="T14" fmla="*/ 0 w 2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0" y="28"/>
                    </a:moveTo>
                    <a:lnTo>
                      <a:pt x="8" y="14"/>
                    </a:lnTo>
                    <a:lnTo>
                      <a:pt x="20" y="0"/>
                    </a:lnTo>
                    <a:lnTo>
                      <a:pt x="14" y="14"/>
                    </a:lnTo>
                    <a:lnTo>
                      <a:pt x="6" y="24"/>
                    </a:lnTo>
                    <a:lnTo>
                      <a:pt x="6" y="26"/>
                    </a:lnTo>
                    <a:lnTo>
                      <a:pt x="0" y="28"/>
                    </a:lnTo>
                    <a:lnTo>
                      <a:pt x="0" y="2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79" name="Freeform 21"/>
              <p:cNvSpPr>
                <a:spLocks/>
              </p:cNvSpPr>
              <p:nvPr/>
            </p:nvSpPr>
            <p:spPr bwMode="auto">
              <a:xfrm>
                <a:off x="4320" y="2878"/>
                <a:ext cx="88" cy="134"/>
              </a:xfrm>
              <a:custGeom>
                <a:avLst/>
                <a:gdLst>
                  <a:gd name="T0" fmla="*/ 38 w 88"/>
                  <a:gd name="T1" fmla="*/ 88 h 134"/>
                  <a:gd name="T2" fmla="*/ 32 w 88"/>
                  <a:gd name="T3" fmla="*/ 86 h 134"/>
                  <a:gd name="T4" fmla="*/ 20 w 88"/>
                  <a:gd name="T5" fmla="*/ 100 h 134"/>
                  <a:gd name="T6" fmla="*/ 18 w 88"/>
                  <a:gd name="T7" fmla="*/ 118 h 134"/>
                  <a:gd name="T8" fmla="*/ 18 w 88"/>
                  <a:gd name="T9" fmla="*/ 134 h 134"/>
                  <a:gd name="T10" fmla="*/ 6 w 88"/>
                  <a:gd name="T11" fmla="*/ 134 h 134"/>
                  <a:gd name="T12" fmla="*/ 0 w 88"/>
                  <a:gd name="T13" fmla="*/ 116 h 134"/>
                  <a:gd name="T14" fmla="*/ 2 w 88"/>
                  <a:gd name="T15" fmla="*/ 94 h 134"/>
                  <a:gd name="T16" fmla="*/ 2 w 88"/>
                  <a:gd name="T17" fmla="*/ 78 h 134"/>
                  <a:gd name="T18" fmla="*/ 4 w 88"/>
                  <a:gd name="T19" fmla="*/ 58 h 134"/>
                  <a:gd name="T20" fmla="*/ 12 w 88"/>
                  <a:gd name="T21" fmla="*/ 38 h 134"/>
                  <a:gd name="T22" fmla="*/ 26 w 88"/>
                  <a:gd name="T23" fmla="*/ 20 h 134"/>
                  <a:gd name="T24" fmla="*/ 36 w 88"/>
                  <a:gd name="T25" fmla="*/ 14 h 134"/>
                  <a:gd name="T26" fmla="*/ 54 w 88"/>
                  <a:gd name="T27" fmla="*/ 14 h 134"/>
                  <a:gd name="T28" fmla="*/ 78 w 88"/>
                  <a:gd name="T29" fmla="*/ 6 h 134"/>
                  <a:gd name="T30" fmla="*/ 88 w 88"/>
                  <a:gd name="T31" fmla="*/ 0 h 134"/>
                  <a:gd name="T32" fmla="*/ 68 w 88"/>
                  <a:gd name="T33" fmla="*/ 28 h 134"/>
                  <a:gd name="T34" fmla="*/ 50 w 88"/>
                  <a:gd name="T35" fmla="*/ 36 h 134"/>
                  <a:gd name="T36" fmla="*/ 42 w 88"/>
                  <a:gd name="T37" fmla="*/ 42 h 134"/>
                  <a:gd name="T38" fmla="*/ 62 w 88"/>
                  <a:gd name="T39" fmla="*/ 46 h 134"/>
                  <a:gd name="T40" fmla="*/ 72 w 88"/>
                  <a:gd name="T41" fmla="*/ 40 h 134"/>
                  <a:gd name="T42" fmla="*/ 60 w 88"/>
                  <a:gd name="T43" fmla="*/ 62 h 134"/>
                  <a:gd name="T44" fmla="*/ 58 w 88"/>
                  <a:gd name="T45" fmla="*/ 70 h 134"/>
                  <a:gd name="T46" fmla="*/ 58 w 88"/>
                  <a:gd name="T47" fmla="*/ 84 h 134"/>
                  <a:gd name="T48" fmla="*/ 46 w 88"/>
                  <a:gd name="T49" fmla="*/ 90 h 134"/>
                  <a:gd name="T50" fmla="*/ 40 w 88"/>
                  <a:gd name="T51" fmla="*/ 90 h 134"/>
                  <a:gd name="T52" fmla="*/ 38 w 88"/>
                  <a:gd name="T53" fmla="*/ 88 h 134"/>
                  <a:gd name="T54" fmla="*/ 38 w 88"/>
                  <a:gd name="T55" fmla="*/ 8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134">
                    <a:moveTo>
                      <a:pt x="38" y="88"/>
                    </a:moveTo>
                    <a:lnTo>
                      <a:pt x="32" y="86"/>
                    </a:lnTo>
                    <a:lnTo>
                      <a:pt x="20" y="100"/>
                    </a:lnTo>
                    <a:lnTo>
                      <a:pt x="18" y="118"/>
                    </a:lnTo>
                    <a:lnTo>
                      <a:pt x="18" y="134"/>
                    </a:lnTo>
                    <a:lnTo>
                      <a:pt x="6" y="134"/>
                    </a:lnTo>
                    <a:lnTo>
                      <a:pt x="0" y="116"/>
                    </a:lnTo>
                    <a:lnTo>
                      <a:pt x="2" y="94"/>
                    </a:lnTo>
                    <a:lnTo>
                      <a:pt x="2" y="78"/>
                    </a:lnTo>
                    <a:lnTo>
                      <a:pt x="4" y="58"/>
                    </a:lnTo>
                    <a:lnTo>
                      <a:pt x="12" y="38"/>
                    </a:lnTo>
                    <a:lnTo>
                      <a:pt x="26" y="20"/>
                    </a:lnTo>
                    <a:lnTo>
                      <a:pt x="36" y="14"/>
                    </a:lnTo>
                    <a:lnTo>
                      <a:pt x="54" y="14"/>
                    </a:lnTo>
                    <a:lnTo>
                      <a:pt x="78" y="6"/>
                    </a:lnTo>
                    <a:lnTo>
                      <a:pt x="88" y="0"/>
                    </a:lnTo>
                    <a:lnTo>
                      <a:pt x="68" y="28"/>
                    </a:lnTo>
                    <a:lnTo>
                      <a:pt x="50" y="36"/>
                    </a:lnTo>
                    <a:lnTo>
                      <a:pt x="42" y="42"/>
                    </a:lnTo>
                    <a:lnTo>
                      <a:pt x="62" y="46"/>
                    </a:lnTo>
                    <a:lnTo>
                      <a:pt x="72" y="40"/>
                    </a:lnTo>
                    <a:lnTo>
                      <a:pt x="60" y="62"/>
                    </a:lnTo>
                    <a:lnTo>
                      <a:pt x="58" y="70"/>
                    </a:lnTo>
                    <a:lnTo>
                      <a:pt x="58" y="84"/>
                    </a:lnTo>
                    <a:lnTo>
                      <a:pt x="46" y="90"/>
                    </a:lnTo>
                    <a:lnTo>
                      <a:pt x="40" y="90"/>
                    </a:lnTo>
                    <a:lnTo>
                      <a:pt x="38" y="88"/>
                    </a:lnTo>
                    <a:lnTo>
                      <a:pt x="38" y="8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0" name="Freeform 22"/>
              <p:cNvSpPr>
                <a:spLocks/>
              </p:cNvSpPr>
              <p:nvPr/>
            </p:nvSpPr>
            <p:spPr bwMode="auto">
              <a:xfrm>
                <a:off x="4424" y="2938"/>
                <a:ext cx="4" cy="10"/>
              </a:xfrm>
              <a:custGeom>
                <a:avLst/>
                <a:gdLst>
                  <a:gd name="T0" fmla="*/ 4 w 4"/>
                  <a:gd name="T1" fmla="*/ 0 h 10"/>
                  <a:gd name="T2" fmla="*/ 0 w 4"/>
                  <a:gd name="T3" fmla="*/ 8 h 10"/>
                  <a:gd name="T4" fmla="*/ 0 w 4"/>
                  <a:gd name="T5" fmla="*/ 10 h 10"/>
                  <a:gd name="T6" fmla="*/ 4 w 4"/>
                  <a:gd name="T7" fmla="*/ 8 h 10"/>
                  <a:gd name="T8" fmla="*/ 4 w 4"/>
                  <a:gd name="T9" fmla="*/ 2 h 10"/>
                  <a:gd name="T10" fmla="*/ 4 w 4"/>
                  <a:gd name="T11" fmla="*/ 0 h 10"/>
                  <a:gd name="T12" fmla="*/ 4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4" y="0"/>
                    </a:moveTo>
                    <a:lnTo>
                      <a:pt x="0" y="8"/>
                    </a:lnTo>
                    <a:lnTo>
                      <a:pt x="0" y="10"/>
                    </a:lnTo>
                    <a:lnTo>
                      <a:pt x="4" y="8"/>
                    </a:lnTo>
                    <a:lnTo>
                      <a:pt x="4" y="2"/>
                    </a:lnTo>
                    <a:lnTo>
                      <a:pt x="4" y="0"/>
                    </a:lnTo>
                    <a:lnTo>
                      <a:pt x="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1" name="Freeform 23"/>
              <p:cNvSpPr>
                <a:spLocks/>
              </p:cNvSpPr>
              <p:nvPr/>
            </p:nvSpPr>
            <p:spPr bwMode="auto">
              <a:xfrm>
                <a:off x="4466" y="2928"/>
                <a:ext cx="16" cy="12"/>
              </a:xfrm>
              <a:custGeom>
                <a:avLst/>
                <a:gdLst>
                  <a:gd name="T0" fmla="*/ 8 w 16"/>
                  <a:gd name="T1" fmla="*/ 6 h 12"/>
                  <a:gd name="T2" fmla="*/ 6 w 16"/>
                  <a:gd name="T3" fmla="*/ 2 h 12"/>
                  <a:gd name="T4" fmla="*/ 4 w 16"/>
                  <a:gd name="T5" fmla="*/ 4 h 12"/>
                  <a:gd name="T6" fmla="*/ 0 w 16"/>
                  <a:gd name="T7" fmla="*/ 10 h 12"/>
                  <a:gd name="T8" fmla="*/ 8 w 16"/>
                  <a:gd name="T9" fmla="*/ 12 h 12"/>
                  <a:gd name="T10" fmla="*/ 16 w 16"/>
                  <a:gd name="T11" fmla="*/ 8 h 12"/>
                  <a:gd name="T12" fmla="*/ 16 w 16"/>
                  <a:gd name="T13" fmla="*/ 2 h 12"/>
                  <a:gd name="T14" fmla="*/ 14 w 16"/>
                  <a:gd name="T15" fmla="*/ 0 h 12"/>
                  <a:gd name="T16" fmla="*/ 10 w 16"/>
                  <a:gd name="T17" fmla="*/ 0 h 12"/>
                  <a:gd name="T18" fmla="*/ 6 w 16"/>
                  <a:gd name="T19" fmla="*/ 0 h 12"/>
                  <a:gd name="T20" fmla="*/ 8 w 16"/>
                  <a:gd name="T21" fmla="*/ 6 h 12"/>
                  <a:gd name="T22" fmla="*/ 8 w 16"/>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2">
                    <a:moveTo>
                      <a:pt x="8" y="6"/>
                    </a:moveTo>
                    <a:lnTo>
                      <a:pt x="6" y="2"/>
                    </a:lnTo>
                    <a:lnTo>
                      <a:pt x="4" y="4"/>
                    </a:lnTo>
                    <a:lnTo>
                      <a:pt x="0" y="10"/>
                    </a:lnTo>
                    <a:lnTo>
                      <a:pt x="8" y="12"/>
                    </a:lnTo>
                    <a:lnTo>
                      <a:pt x="16" y="8"/>
                    </a:lnTo>
                    <a:lnTo>
                      <a:pt x="16" y="2"/>
                    </a:lnTo>
                    <a:lnTo>
                      <a:pt x="14" y="0"/>
                    </a:lnTo>
                    <a:lnTo>
                      <a:pt x="10" y="0"/>
                    </a:lnTo>
                    <a:lnTo>
                      <a:pt x="6" y="0"/>
                    </a:lnTo>
                    <a:lnTo>
                      <a:pt x="8" y="6"/>
                    </a:lnTo>
                    <a:lnTo>
                      <a:pt x="8"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2" name="Freeform 24"/>
              <p:cNvSpPr>
                <a:spLocks/>
              </p:cNvSpPr>
              <p:nvPr/>
            </p:nvSpPr>
            <p:spPr bwMode="auto">
              <a:xfrm>
                <a:off x="4452" y="2840"/>
                <a:ext cx="16" cy="42"/>
              </a:xfrm>
              <a:custGeom>
                <a:avLst/>
                <a:gdLst>
                  <a:gd name="T0" fmla="*/ 2 w 16"/>
                  <a:gd name="T1" fmla="*/ 38 h 42"/>
                  <a:gd name="T2" fmla="*/ 14 w 16"/>
                  <a:gd name="T3" fmla="*/ 32 h 42"/>
                  <a:gd name="T4" fmla="*/ 16 w 16"/>
                  <a:gd name="T5" fmla="*/ 20 h 42"/>
                  <a:gd name="T6" fmla="*/ 16 w 16"/>
                  <a:gd name="T7" fmla="*/ 8 h 42"/>
                  <a:gd name="T8" fmla="*/ 14 w 16"/>
                  <a:gd name="T9" fmla="*/ 0 h 42"/>
                  <a:gd name="T10" fmla="*/ 10 w 16"/>
                  <a:gd name="T11" fmla="*/ 14 h 42"/>
                  <a:gd name="T12" fmla="*/ 6 w 16"/>
                  <a:gd name="T13" fmla="*/ 28 h 42"/>
                  <a:gd name="T14" fmla="*/ 0 w 16"/>
                  <a:gd name="T15" fmla="*/ 36 h 42"/>
                  <a:gd name="T16" fmla="*/ 2 w 16"/>
                  <a:gd name="T17" fmla="*/ 42 h 42"/>
                  <a:gd name="T18" fmla="*/ 2 w 16"/>
                  <a:gd name="T19" fmla="*/ 38 h 42"/>
                  <a:gd name="T20" fmla="*/ 2 w 16"/>
                  <a:gd name="T2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2">
                    <a:moveTo>
                      <a:pt x="2" y="38"/>
                    </a:moveTo>
                    <a:lnTo>
                      <a:pt x="14" y="32"/>
                    </a:lnTo>
                    <a:lnTo>
                      <a:pt x="16" y="20"/>
                    </a:lnTo>
                    <a:lnTo>
                      <a:pt x="16" y="8"/>
                    </a:lnTo>
                    <a:lnTo>
                      <a:pt x="14" y="0"/>
                    </a:lnTo>
                    <a:lnTo>
                      <a:pt x="10" y="14"/>
                    </a:lnTo>
                    <a:lnTo>
                      <a:pt x="6" y="28"/>
                    </a:lnTo>
                    <a:lnTo>
                      <a:pt x="0" y="36"/>
                    </a:lnTo>
                    <a:lnTo>
                      <a:pt x="2" y="42"/>
                    </a:lnTo>
                    <a:lnTo>
                      <a:pt x="2" y="38"/>
                    </a:lnTo>
                    <a:lnTo>
                      <a:pt x="2" y="3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3" name="Freeform 25"/>
              <p:cNvSpPr>
                <a:spLocks/>
              </p:cNvSpPr>
              <p:nvPr/>
            </p:nvSpPr>
            <p:spPr bwMode="auto">
              <a:xfrm>
                <a:off x="4362" y="2744"/>
                <a:ext cx="78" cy="54"/>
              </a:xfrm>
              <a:custGeom>
                <a:avLst/>
                <a:gdLst>
                  <a:gd name="T0" fmla="*/ 34 w 78"/>
                  <a:gd name="T1" fmla="*/ 40 h 54"/>
                  <a:gd name="T2" fmla="*/ 24 w 78"/>
                  <a:gd name="T3" fmla="*/ 36 h 54"/>
                  <a:gd name="T4" fmla="*/ 18 w 78"/>
                  <a:gd name="T5" fmla="*/ 40 h 54"/>
                  <a:gd name="T6" fmla="*/ 10 w 78"/>
                  <a:gd name="T7" fmla="*/ 46 h 54"/>
                  <a:gd name="T8" fmla="*/ 0 w 78"/>
                  <a:gd name="T9" fmla="*/ 46 h 54"/>
                  <a:gd name="T10" fmla="*/ 10 w 78"/>
                  <a:gd name="T11" fmla="*/ 30 h 54"/>
                  <a:gd name="T12" fmla="*/ 18 w 78"/>
                  <a:gd name="T13" fmla="*/ 20 h 54"/>
                  <a:gd name="T14" fmla="*/ 30 w 78"/>
                  <a:gd name="T15" fmla="*/ 16 h 54"/>
                  <a:gd name="T16" fmla="*/ 48 w 78"/>
                  <a:gd name="T17" fmla="*/ 8 h 54"/>
                  <a:gd name="T18" fmla="*/ 62 w 78"/>
                  <a:gd name="T19" fmla="*/ 0 h 54"/>
                  <a:gd name="T20" fmla="*/ 76 w 78"/>
                  <a:gd name="T21" fmla="*/ 0 h 54"/>
                  <a:gd name="T22" fmla="*/ 78 w 78"/>
                  <a:gd name="T23" fmla="*/ 12 h 54"/>
                  <a:gd name="T24" fmla="*/ 74 w 78"/>
                  <a:gd name="T25" fmla="*/ 24 h 54"/>
                  <a:gd name="T26" fmla="*/ 66 w 78"/>
                  <a:gd name="T27" fmla="*/ 44 h 54"/>
                  <a:gd name="T28" fmla="*/ 46 w 78"/>
                  <a:gd name="T29" fmla="*/ 54 h 54"/>
                  <a:gd name="T30" fmla="*/ 38 w 78"/>
                  <a:gd name="T31" fmla="*/ 46 h 54"/>
                  <a:gd name="T32" fmla="*/ 34 w 78"/>
                  <a:gd name="T33" fmla="*/ 36 h 54"/>
                  <a:gd name="T34" fmla="*/ 34 w 78"/>
                  <a:gd name="T35" fmla="*/ 40 h 54"/>
                  <a:gd name="T36" fmla="*/ 34 w 78"/>
                  <a:gd name="T37"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54">
                    <a:moveTo>
                      <a:pt x="34" y="40"/>
                    </a:moveTo>
                    <a:lnTo>
                      <a:pt x="24" y="36"/>
                    </a:lnTo>
                    <a:lnTo>
                      <a:pt x="18" y="40"/>
                    </a:lnTo>
                    <a:lnTo>
                      <a:pt x="10" y="46"/>
                    </a:lnTo>
                    <a:lnTo>
                      <a:pt x="0" y="46"/>
                    </a:lnTo>
                    <a:lnTo>
                      <a:pt x="10" y="30"/>
                    </a:lnTo>
                    <a:lnTo>
                      <a:pt x="18" y="20"/>
                    </a:lnTo>
                    <a:lnTo>
                      <a:pt x="30" y="16"/>
                    </a:lnTo>
                    <a:lnTo>
                      <a:pt x="48" y="8"/>
                    </a:lnTo>
                    <a:lnTo>
                      <a:pt x="62" y="0"/>
                    </a:lnTo>
                    <a:lnTo>
                      <a:pt x="76" y="0"/>
                    </a:lnTo>
                    <a:lnTo>
                      <a:pt x="78" y="12"/>
                    </a:lnTo>
                    <a:lnTo>
                      <a:pt x="74" y="24"/>
                    </a:lnTo>
                    <a:lnTo>
                      <a:pt x="66" y="44"/>
                    </a:lnTo>
                    <a:lnTo>
                      <a:pt x="46" y="54"/>
                    </a:lnTo>
                    <a:lnTo>
                      <a:pt x="38" y="46"/>
                    </a:lnTo>
                    <a:lnTo>
                      <a:pt x="34" y="36"/>
                    </a:lnTo>
                    <a:lnTo>
                      <a:pt x="34" y="40"/>
                    </a:lnTo>
                    <a:lnTo>
                      <a:pt x="34" y="4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4" name="Freeform 26"/>
              <p:cNvSpPr>
                <a:spLocks/>
              </p:cNvSpPr>
              <p:nvPr/>
            </p:nvSpPr>
            <p:spPr bwMode="auto">
              <a:xfrm>
                <a:off x="4326" y="2602"/>
                <a:ext cx="42" cy="84"/>
              </a:xfrm>
              <a:custGeom>
                <a:avLst/>
                <a:gdLst>
                  <a:gd name="T0" fmla="*/ 24 w 42"/>
                  <a:gd name="T1" fmla="*/ 70 h 84"/>
                  <a:gd name="T2" fmla="*/ 24 w 42"/>
                  <a:gd name="T3" fmla="*/ 60 h 84"/>
                  <a:gd name="T4" fmla="*/ 28 w 42"/>
                  <a:gd name="T5" fmla="*/ 48 h 84"/>
                  <a:gd name="T6" fmla="*/ 34 w 42"/>
                  <a:gd name="T7" fmla="*/ 40 h 84"/>
                  <a:gd name="T8" fmla="*/ 36 w 42"/>
                  <a:gd name="T9" fmla="*/ 24 h 84"/>
                  <a:gd name="T10" fmla="*/ 42 w 42"/>
                  <a:gd name="T11" fmla="*/ 14 h 84"/>
                  <a:gd name="T12" fmla="*/ 30 w 42"/>
                  <a:gd name="T13" fmla="*/ 2 h 84"/>
                  <a:gd name="T14" fmla="*/ 16 w 42"/>
                  <a:gd name="T15" fmla="*/ 0 h 84"/>
                  <a:gd name="T16" fmla="*/ 12 w 42"/>
                  <a:gd name="T17" fmla="*/ 12 h 84"/>
                  <a:gd name="T18" fmla="*/ 12 w 42"/>
                  <a:gd name="T19" fmla="*/ 26 h 84"/>
                  <a:gd name="T20" fmla="*/ 8 w 42"/>
                  <a:gd name="T21" fmla="*/ 42 h 84"/>
                  <a:gd name="T22" fmla="*/ 0 w 42"/>
                  <a:gd name="T23" fmla="*/ 70 h 84"/>
                  <a:gd name="T24" fmla="*/ 2 w 42"/>
                  <a:gd name="T25" fmla="*/ 80 h 84"/>
                  <a:gd name="T26" fmla="*/ 12 w 42"/>
                  <a:gd name="T27" fmla="*/ 84 h 84"/>
                  <a:gd name="T28" fmla="*/ 22 w 42"/>
                  <a:gd name="T29" fmla="*/ 78 h 84"/>
                  <a:gd name="T30" fmla="*/ 24 w 42"/>
                  <a:gd name="T31" fmla="*/ 70 h 84"/>
                  <a:gd name="T32" fmla="*/ 24 w 42"/>
                  <a:gd name="T33" fmla="*/ 7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84">
                    <a:moveTo>
                      <a:pt x="24" y="70"/>
                    </a:moveTo>
                    <a:lnTo>
                      <a:pt x="24" y="60"/>
                    </a:lnTo>
                    <a:lnTo>
                      <a:pt x="28" y="48"/>
                    </a:lnTo>
                    <a:lnTo>
                      <a:pt x="34" y="40"/>
                    </a:lnTo>
                    <a:lnTo>
                      <a:pt x="36" y="24"/>
                    </a:lnTo>
                    <a:lnTo>
                      <a:pt x="42" y="14"/>
                    </a:lnTo>
                    <a:lnTo>
                      <a:pt x="30" y="2"/>
                    </a:lnTo>
                    <a:lnTo>
                      <a:pt x="16" y="0"/>
                    </a:lnTo>
                    <a:lnTo>
                      <a:pt x="12" y="12"/>
                    </a:lnTo>
                    <a:lnTo>
                      <a:pt x="12" y="26"/>
                    </a:lnTo>
                    <a:lnTo>
                      <a:pt x="8" y="42"/>
                    </a:lnTo>
                    <a:lnTo>
                      <a:pt x="0" y="70"/>
                    </a:lnTo>
                    <a:lnTo>
                      <a:pt x="2" y="80"/>
                    </a:lnTo>
                    <a:lnTo>
                      <a:pt x="12" y="84"/>
                    </a:lnTo>
                    <a:lnTo>
                      <a:pt x="22" y="78"/>
                    </a:lnTo>
                    <a:lnTo>
                      <a:pt x="24" y="70"/>
                    </a:lnTo>
                    <a:lnTo>
                      <a:pt x="24" y="7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5" name="Freeform 27"/>
              <p:cNvSpPr>
                <a:spLocks/>
              </p:cNvSpPr>
              <p:nvPr/>
            </p:nvSpPr>
            <p:spPr bwMode="auto">
              <a:xfrm>
                <a:off x="4370" y="2688"/>
                <a:ext cx="12" cy="12"/>
              </a:xfrm>
              <a:custGeom>
                <a:avLst/>
                <a:gdLst>
                  <a:gd name="T0" fmla="*/ 12 w 12"/>
                  <a:gd name="T1" fmla="*/ 6 h 12"/>
                  <a:gd name="T2" fmla="*/ 8 w 12"/>
                  <a:gd name="T3" fmla="*/ 0 h 12"/>
                  <a:gd name="T4" fmla="*/ 0 w 12"/>
                  <a:gd name="T5" fmla="*/ 0 h 12"/>
                  <a:gd name="T6" fmla="*/ 0 w 12"/>
                  <a:gd name="T7" fmla="*/ 8 h 12"/>
                  <a:gd name="T8" fmla="*/ 8 w 12"/>
                  <a:gd name="T9" fmla="*/ 12 h 12"/>
                  <a:gd name="T10" fmla="*/ 10 w 12"/>
                  <a:gd name="T11" fmla="*/ 10 h 12"/>
                  <a:gd name="T12" fmla="*/ 12 w 12"/>
                  <a:gd name="T13" fmla="*/ 6 h 12"/>
                  <a:gd name="T14" fmla="*/ 12 w 1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6"/>
                    </a:moveTo>
                    <a:lnTo>
                      <a:pt x="8" y="0"/>
                    </a:lnTo>
                    <a:lnTo>
                      <a:pt x="0" y="0"/>
                    </a:lnTo>
                    <a:lnTo>
                      <a:pt x="0" y="8"/>
                    </a:lnTo>
                    <a:lnTo>
                      <a:pt x="8" y="12"/>
                    </a:lnTo>
                    <a:lnTo>
                      <a:pt x="10" y="10"/>
                    </a:lnTo>
                    <a:lnTo>
                      <a:pt x="12" y="6"/>
                    </a:lnTo>
                    <a:lnTo>
                      <a:pt x="12"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6" name="Freeform 28"/>
              <p:cNvSpPr>
                <a:spLocks/>
              </p:cNvSpPr>
              <p:nvPr/>
            </p:nvSpPr>
            <p:spPr bwMode="auto">
              <a:xfrm>
                <a:off x="4396" y="2688"/>
                <a:ext cx="14" cy="10"/>
              </a:xfrm>
              <a:custGeom>
                <a:avLst/>
                <a:gdLst>
                  <a:gd name="T0" fmla="*/ 14 w 14"/>
                  <a:gd name="T1" fmla="*/ 0 h 10"/>
                  <a:gd name="T2" fmla="*/ 6 w 14"/>
                  <a:gd name="T3" fmla="*/ 0 h 10"/>
                  <a:gd name="T4" fmla="*/ 0 w 14"/>
                  <a:gd name="T5" fmla="*/ 10 h 10"/>
                  <a:gd name="T6" fmla="*/ 4 w 14"/>
                  <a:gd name="T7" fmla="*/ 10 h 10"/>
                  <a:gd name="T8" fmla="*/ 6 w 14"/>
                  <a:gd name="T9" fmla="*/ 6 h 10"/>
                  <a:gd name="T10" fmla="*/ 14 w 14"/>
                  <a:gd name="T11" fmla="*/ 0 h 10"/>
                  <a:gd name="T12" fmla="*/ 14 w 1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 h="10">
                    <a:moveTo>
                      <a:pt x="14" y="0"/>
                    </a:moveTo>
                    <a:lnTo>
                      <a:pt x="6" y="0"/>
                    </a:lnTo>
                    <a:lnTo>
                      <a:pt x="0" y="10"/>
                    </a:lnTo>
                    <a:lnTo>
                      <a:pt x="4" y="10"/>
                    </a:lnTo>
                    <a:lnTo>
                      <a:pt x="6" y="6"/>
                    </a:lnTo>
                    <a:lnTo>
                      <a:pt x="14" y="0"/>
                    </a:lnTo>
                    <a:lnTo>
                      <a:pt x="1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7" name="Freeform 29"/>
              <p:cNvSpPr>
                <a:spLocks/>
              </p:cNvSpPr>
              <p:nvPr/>
            </p:nvSpPr>
            <p:spPr bwMode="auto">
              <a:xfrm>
                <a:off x="4784" y="3102"/>
                <a:ext cx="76" cy="26"/>
              </a:xfrm>
              <a:custGeom>
                <a:avLst/>
                <a:gdLst>
                  <a:gd name="T0" fmla="*/ 34 w 76"/>
                  <a:gd name="T1" fmla="*/ 6 h 26"/>
                  <a:gd name="T2" fmla="*/ 24 w 76"/>
                  <a:gd name="T3" fmla="*/ 6 h 26"/>
                  <a:gd name="T4" fmla="*/ 16 w 76"/>
                  <a:gd name="T5" fmla="*/ 0 h 26"/>
                  <a:gd name="T6" fmla="*/ 0 w 76"/>
                  <a:gd name="T7" fmla="*/ 6 h 26"/>
                  <a:gd name="T8" fmla="*/ 8 w 76"/>
                  <a:gd name="T9" fmla="*/ 18 h 26"/>
                  <a:gd name="T10" fmla="*/ 22 w 76"/>
                  <a:gd name="T11" fmla="*/ 20 h 26"/>
                  <a:gd name="T12" fmla="*/ 32 w 76"/>
                  <a:gd name="T13" fmla="*/ 20 h 26"/>
                  <a:gd name="T14" fmla="*/ 46 w 76"/>
                  <a:gd name="T15" fmla="*/ 26 h 26"/>
                  <a:gd name="T16" fmla="*/ 56 w 76"/>
                  <a:gd name="T17" fmla="*/ 26 h 26"/>
                  <a:gd name="T18" fmla="*/ 72 w 76"/>
                  <a:gd name="T19" fmla="*/ 20 h 26"/>
                  <a:gd name="T20" fmla="*/ 76 w 76"/>
                  <a:gd name="T21" fmla="*/ 10 h 26"/>
                  <a:gd name="T22" fmla="*/ 64 w 76"/>
                  <a:gd name="T23" fmla="*/ 6 h 26"/>
                  <a:gd name="T24" fmla="*/ 52 w 76"/>
                  <a:gd name="T25" fmla="*/ 6 h 26"/>
                  <a:gd name="T26" fmla="*/ 40 w 76"/>
                  <a:gd name="T27" fmla="*/ 10 h 26"/>
                  <a:gd name="T28" fmla="*/ 34 w 76"/>
                  <a:gd name="T29" fmla="*/ 12 h 26"/>
                  <a:gd name="T30" fmla="*/ 32 w 76"/>
                  <a:gd name="T31" fmla="*/ 8 h 26"/>
                  <a:gd name="T32" fmla="*/ 34 w 76"/>
                  <a:gd name="T33" fmla="*/ 6 h 26"/>
                  <a:gd name="T34" fmla="*/ 34 w 76"/>
                  <a:gd name="T3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6">
                    <a:moveTo>
                      <a:pt x="34" y="6"/>
                    </a:moveTo>
                    <a:lnTo>
                      <a:pt x="24" y="6"/>
                    </a:lnTo>
                    <a:lnTo>
                      <a:pt x="16" y="0"/>
                    </a:lnTo>
                    <a:lnTo>
                      <a:pt x="0" y="6"/>
                    </a:lnTo>
                    <a:lnTo>
                      <a:pt x="8" y="18"/>
                    </a:lnTo>
                    <a:lnTo>
                      <a:pt x="22" y="20"/>
                    </a:lnTo>
                    <a:lnTo>
                      <a:pt x="32" y="20"/>
                    </a:lnTo>
                    <a:lnTo>
                      <a:pt x="46" y="26"/>
                    </a:lnTo>
                    <a:lnTo>
                      <a:pt x="56" y="26"/>
                    </a:lnTo>
                    <a:lnTo>
                      <a:pt x="72" y="20"/>
                    </a:lnTo>
                    <a:lnTo>
                      <a:pt x="76" y="10"/>
                    </a:lnTo>
                    <a:lnTo>
                      <a:pt x="64" y="6"/>
                    </a:lnTo>
                    <a:lnTo>
                      <a:pt x="52" y="6"/>
                    </a:lnTo>
                    <a:lnTo>
                      <a:pt x="40" y="10"/>
                    </a:lnTo>
                    <a:lnTo>
                      <a:pt x="34" y="12"/>
                    </a:lnTo>
                    <a:lnTo>
                      <a:pt x="32" y="8"/>
                    </a:lnTo>
                    <a:lnTo>
                      <a:pt x="34" y="6"/>
                    </a:lnTo>
                    <a:lnTo>
                      <a:pt x="34"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8" name="Line 30"/>
              <p:cNvSpPr>
                <a:spLocks noChangeShapeType="1"/>
              </p:cNvSpPr>
              <p:nvPr/>
            </p:nvSpPr>
            <p:spPr bwMode="auto">
              <a:xfrm>
                <a:off x="4752" y="3054"/>
                <a:ext cx="0"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89" name="Line 31"/>
              <p:cNvSpPr>
                <a:spLocks noChangeShapeType="1"/>
              </p:cNvSpPr>
              <p:nvPr/>
            </p:nvSpPr>
            <p:spPr bwMode="auto">
              <a:xfrm>
                <a:off x="4752" y="3054"/>
                <a:ext cx="0" cy="0"/>
              </a:xfrm>
              <a:prstGeom prst="line">
                <a:avLst/>
              </a:prstGeom>
              <a:grpFill/>
              <a:ln w="12700">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0" name="Freeform 32"/>
              <p:cNvSpPr>
                <a:spLocks/>
              </p:cNvSpPr>
              <p:nvPr/>
            </p:nvSpPr>
            <p:spPr bwMode="auto">
              <a:xfrm>
                <a:off x="4832" y="3074"/>
                <a:ext cx="26" cy="38"/>
              </a:xfrm>
              <a:custGeom>
                <a:avLst/>
                <a:gdLst>
                  <a:gd name="T0" fmla="*/ 14 w 26"/>
                  <a:gd name="T1" fmla="*/ 34 h 38"/>
                  <a:gd name="T2" fmla="*/ 14 w 26"/>
                  <a:gd name="T3" fmla="*/ 28 h 38"/>
                  <a:gd name="T4" fmla="*/ 8 w 26"/>
                  <a:gd name="T5" fmla="*/ 20 h 38"/>
                  <a:gd name="T6" fmla="*/ 6 w 26"/>
                  <a:gd name="T7" fmla="*/ 10 h 38"/>
                  <a:gd name="T8" fmla="*/ 0 w 26"/>
                  <a:gd name="T9" fmla="*/ 0 h 38"/>
                  <a:gd name="T10" fmla="*/ 14 w 26"/>
                  <a:gd name="T11" fmla="*/ 4 h 38"/>
                  <a:gd name="T12" fmla="*/ 24 w 26"/>
                  <a:gd name="T13" fmla="*/ 14 h 38"/>
                  <a:gd name="T14" fmla="*/ 26 w 26"/>
                  <a:gd name="T15" fmla="*/ 24 h 38"/>
                  <a:gd name="T16" fmla="*/ 26 w 26"/>
                  <a:gd name="T17" fmla="*/ 34 h 38"/>
                  <a:gd name="T18" fmla="*/ 24 w 26"/>
                  <a:gd name="T19" fmla="*/ 38 h 38"/>
                  <a:gd name="T20" fmla="*/ 22 w 26"/>
                  <a:gd name="T21" fmla="*/ 38 h 38"/>
                  <a:gd name="T22" fmla="*/ 14 w 26"/>
                  <a:gd name="T23" fmla="*/ 34 h 38"/>
                  <a:gd name="T24" fmla="*/ 14 w 26"/>
                  <a:gd name="T25"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8">
                    <a:moveTo>
                      <a:pt x="14" y="34"/>
                    </a:moveTo>
                    <a:lnTo>
                      <a:pt x="14" y="28"/>
                    </a:lnTo>
                    <a:lnTo>
                      <a:pt x="8" y="20"/>
                    </a:lnTo>
                    <a:lnTo>
                      <a:pt x="6" y="10"/>
                    </a:lnTo>
                    <a:lnTo>
                      <a:pt x="0" y="0"/>
                    </a:lnTo>
                    <a:lnTo>
                      <a:pt x="14" y="4"/>
                    </a:lnTo>
                    <a:lnTo>
                      <a:pt x="24" y="14"/>
                    </a:lnTo>
                    <a:lnTo>
                      <a:pt x="26" y="24"/>
                    </a:lnTo>
                    <a:lnTo>
                      <a:pt x="26" y="34"/>
                    </a:lnTo>
                    <a:lnTo>
                      <a:pt x="24" y="38"/>
                    </a:lnTo>
                    <a:lnTo>
                      <a:pt x="22" y="38"/>
                    </a:lnTo>
                    <a:lnTo>
                      <a:pt x="14" y="34"/>
                    </a:lnTo>
                    <a:lnTo>
                      <a:pt x="14" y="3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1" name="Freeform 33"/>
              <p:cNvSpPr>
                <a:spLocks/>
              </p:cNvSpPr>
              <p:nvPr/>
            </p:nvSpPr>
            <p:spPr bwMode="auto">
              <a:xfrm>
                <a:off x="4894" y="3148"/>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2" name="Line 34"/>
              <p:cNvSpPr>
                <a:spLocks noChangeShapeType="1"/>
              </p:cNvSpPr>
              <p:nvPr/>
            </p:nvSpPr>
            <p:spPr bwMode="auto">
              <a:xfrm flipH="1">
                <a:off x="4894" y="3148"/>
                <a:ext cx="2" cy="0"/>
              </a:xfrm>
              <a:prstGeom prst="line">
                <a:avLst/>
              </a:prstGeom>
              <a:grpFill/>
              <a:ln w="12700">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3" name="Freeform 35"/>
              <p:cNvSpPr>
                <a:spLocks/>
              </p:cNvSpPr>
              <p:nvPr/>
            </p:nvSpPr>
            <p:spPr bwMode="auto">
              <a:xfrm>
                <a:off x="4958" y="3200"/>
                <a:ext cx="8" cy="6"/>
              </a:xfrm>
              <a:custGeom>
                <a:avLst/>
                <a:gdLst>
                  <a:gd name="T0" fmla="*/ 0 w 8"/>
                  <a:gd name="T1" fmla="*/ 0 h 6"/>
                  <a:gd name="T2" fmla="*/ 2 w 8"/>
                  <a:gd name="T3" fmla="*/ 6 h 6"/>
                  <a:gd name="T4" fmla="*/ 8 w 8"/>
                  <a:gd name="T5" fmla="*/ 6 h 6"/>
                  <a:gd name="T6" fmla="*/ 4 w 8"/>
                  <a:gd name="T7" fmla="*/ 0 h 6"/>
                  <a:gd name="T8" fmla="*/ 2 w 8"/>
                  <a:gd name="T9" fmla="*/ 0 h 6"/>
                  <a:gd name="T10" fmla="*/ 0 w 8"/>
                  <a:gd name="T11" fmla="*/ 0 h 6"/>
                  <a:gd name="T12" fmla="*/ 0 w 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0" y="0"/>
                    </a:moveTo>
                    <a:lnTo>
                      <a:pt x="2" y="6"/>
                    </a:lnTo>
                    <a:lnTo>
                      <a:pt x="8" y="6"/>
                    </a:lnTo>
                    <a:lnTo>
                      <a:pt x="4" y="0"/>
                    </a:lnTo>
                    <a:lnTo>
                      <a:pt x="2" y="0"/>
                    </a:lnTo>
                    <a:lnTo>
                      <a:pt x="0" y="0"/>
                    </a:lnTo>
                    <a:lnTo>
                      <a:pt x="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4" name="Freeform 36"/>
              <p:cNvSpPr>
                <a:spLocks/>
              </p:cNvSpPr>
              <p:nvPr/>
            </p:nvSpPr>
            <p:spPr bwMode="auto">
              <a:xfrm>
                <a:off x="4994" y="3422"/>
                <a:ext cx="22" cy="18"/>
              </a:xfrm>
              <a:custGeom>
                <a:avLst/>
                <a:gdLst>
                  <a:gd name="T0" fmla="*/ 20 w 22"/>
                  <a:gd name="T1" fmla="*/ 14 h 18"/>
                  <a:gd name="T2" fmla="*/ 20 w 22"/>
                  <a:gd name="T3" fmla="*/ 14 h 18"/>
                  <a:gd name="T4" fmla="*/ 12 w 22"/>
                  <a:gd name="T5" fmla="*/ 4 h 18"/>
                  <a:gd name="T6" fmla="*/ 0 w 22"/>
                  <a:gd name="T7" fmla="*/ 0 h 18"/>
                  <a:gd name="T8" fmla="*/ 10 w 22"/>
                  <a:gd name="T9" fmla="*/ 8 h 18"/>
                  <a:gd name="T10" fmla="*/ 16 w 22"/>
                  <a:gd name="T11" fmla="*/ 14 h 18"/>
                  <a:gd name="T12" fmla="*/ 22 w 22"/>
                  <a:gd name="T13" fmla="*/ 18 h 18"/>
                  <a:gd name="T14" fmla="*/ 20 w 22"/>
                  <a:gd name="T15" fmla="*/ 14 h 18"/>
                  <a:gd name="T16" fmla="*/ 20 w 22"/>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8">
                    <a:moveTo>
                      <a:pt x="20" y="14"/>
                    </a:moveTo>
                    <a:lnTo>
                      <a:pt x="20" y="14"/>
                    </a:lnTo>
                    <a:lnTo>
                      <a:pt x="12" y="4"/>
                    </a:lnTo>
                    <a:lnTo>
                      <a:pt x="0" y="0"/>
                    </a:lnTo>
                    <a:lnTo>
                      <a:pt x="10" y="8"/>
                    </a:lnTo>
                    <a:lnTo>
                      <a:pt x="16" y="14"/>
                    </a:lnTo>
                    <a:lnTo>
                      <a:pt x="22" y="18"/>
                    </a:lnTo>
                    <a:lnTo>
                      <a:pt x="20" y="14"/>
                    </a:lnTo>
                    <a:lnTo>
                      <a:pt x="20" y="1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5" name="Freeform 37"/>
              <p:cNvSpPr>
                <a:spLocks/>
              </p:cNvSpPr>
              <p:nvPr/>
            </p:nvSpPr>
            <p:spPr bwMode="auto">
              <a:xfrm>
                <a:off x="5070" y="3360"/>
                <a:ext cx="0" cy="4"/>
              </a:xfrm>
              <a:custGeom>
                <a:avLst/>
                <a:gdLst>
                  <a:gd name="T0" fmla="*/ 4 h 4"/>
                  <a:gd name="T1" fmla="*/ 0 h 4"/>
                  <a:gd name="T2" fmla="*/ 4 h 4"/>
                  <a:gd name="T3" fmla="*/ 4 h 4"/>
                </a:gdLst>
                <a:ahLst/>
                <a:cxnLst>
                  <a:cxn ang="0">
                    <a:pos x="0" y="T0"/>
                  </a:cxn>
                  <a:cxn ang="0">
                    <a:pos x="0" y="T1"/>
                  </a:cxn>
                  <a:cxn ang="0">
                    <a:pos x="0" y="T2"/>
                  </a:cxn>
                  <a:cxn ang="0">
                    <a:pos x="0" y="T3"/>
                  </a:cxn>
                </a:cxnLst>
                <a:rect l="0" t="0" r="r" b="b"/>
                <a:pathLst>
                  <a:path h="4">
                    <a:moveTo>
                      <a:pt x="0" y="4"/>
                    </a:moveTo>
                    <a:lnTo>
                      <a:pt x="0" y="0"/>
                    </a:lnTo>
                    <a:lnTo>
                      <a:pt x="0" y="4"/>
                    </a:lnTo>
                    <a:lnTo>
                      <a:pt x="0" y="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6" name="Freeform 38"/>
              <p:cNvSpPr>
                <a:spLocks/>
              </p:cNvSpPr>
              <p:nvPr/>
            </p:nvSpPr>
            <p:spPr bwMode="auto">
              <a:xfrm>
                <a:off x="5044" y="3344"/>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7" name="Freeform 39"/>
              <p:cNvSpPr>
                <a:spLocks/>
              </p:cNvSpPr>
              <p:nvPr/>
            </p:nvSpPr>
            <p:spPr bwMode="auto">
              <a:xfrm>
                <a:off x="5186" y="3414"/>
                <a:ext cx="28" cy="16"/>
              </a:xfrm>
              <a:custGeom>
                <a:avLst/>
                <a:gdLst>
                  <a:gd name="T0" fmla="*/ 22 w 28"/>
                  <a:gd name="T1" fmla="*/ 16 h 16"/>
                  <a:gd name="T2" fmla="*/ 26 w 28"/>
                  <a:gd name="T3" fmla="*/ 12 h 16"/>
                  <a:gd name="T4" fmla="*/ 16 w 28"/>
                  <a:gd name="T5" fmla="*/ 0 h 16"/>
                  <a:gd name="T6" fmla="*/ 0 w 28"/>
                  <a:gd name="T7" fmla="*/ 0 h 16"/>
                  <a:gd name="T8" fmla="*/ 2 w 28"/>
                  <a:gd name="T9" fmla="*/ 12 h 16"/>
                  <a:gd name="T10" fmla="*/ 18 w 28"/>
                  <a:gd name="T11" fmla="*/ 16 h 16"/>
                  <a:gd name="T12" fmla="*/ 28 w 28"/>
                  <a:gd name="T13" fmla="*/ 16 h 16"/>
                  <a:gd name="T14" fmla="*/ 28 w 28"/>
                  <a:gd name="T15" fmla="*/ 12 h 16"/>
                  <a:gd name="T16" fmla="*/ 22 w 28"/>
                  <a:gd name="T17" fmla="*/ 16 h 16"/>
                  <a:gd name="T18" fmla="*/ 22 w 28"/>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6">
                    <a:moveTo>
                      <a:pt x="22" y="16"/>
                    </a:moveTo>
                    <a:lnTo>
                      <a:pt x="26" y="12"/>
                    </a:lnTo>
                    <a:lnTo>
                      <a:pt x="16" y="0"/>
                    </a:lnTo>
                    <a:lnTo>
                      <a:pt x="0" y="0"/>
                    </a:lnTo>
                    <a:lnTo>
                      <a:pt x="2" y="12"/>
                    </a:lnTo>
                    <a:lnTo>
                      <a:pt x="18" y="16"/>
                    </a:lnTo>
                    <a:lnTo>
                      <a:pt x="28" y="16"/>
                    </a:lnTo>
                    <a:lnTo>
                      <a:pt x="28" y="12"/>
                    </a:lnTo>
                    <a:lnTo>
                      <a:pt x="22" y="16"/>
                    </a:lnTo>
                    <a:lnTo>
                      <a:pt x="22" y="1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8" name="Freeform 40"/>
              <p:cNvSpPr>
                <a:spLocks/>
              </p:cNvSpPr>
              <p:nvPr/>
            </p:nvSpPr>
            <p:spPr bwMode="auto">
              <a:xfrm>
                <a:off x="4600" y="3728"/>
                <a:ext cx="60" cy="66"/>
              </a:xfrm>
              <a:custGeom>
                <a:avLst/>
                <a:gdLst>
                  <a:gd name="T0" fmla="*/ 52 w 60"/>
                  <a:gd name="T1" fmla="*/ 8 h 66"/>
                  <a:gd name="T2" fmla="*/ 44 w 60"/>
                  <a:gd name="T3" fmla="*/ 2 h 66"/>
                  <a:gd name="T4" fmla="*/ 20 w 60"/>
                  <a:gd name="T5" fmla="*/ 0 h 66"/>
                  <a:gd name="T6" fmla="*/ 0 w 60"/>
                  <a:gd name="T7" fmla="*/ 0 h 66"/>
                  <a:gd name="T8" fmla="*/ 6 w 60"/>
                  <a:gd name="T9" fmla="*/ 16 h 66"/>
                  <a:gd name="T10" fmla="*/ 6 w 60"/>
                  <a:gd name="T11" fmla="*/ 28 h 66"/>
                  <a:gd name="T12" fmla="*/ 12 w 60"/>
                  <a:gd name="T13" fmla="*/ 44 h 66"/>
                  <a:gd name="T14" fmla="*/ 12 w 60"/>
                  <a:gd name="T15" fmla="*/ 60 h 66"/>
                  <a:gd name="T16" fmla="*/ 28 w 60"/>
                  <a:gd name="T17" fmla="*/ 66 h 66"/>
                  <a:gd name="T18" fmla="*/ 38 w 60"/>
                  <a:gd name="T19" fmla="*/ 60 h 66"/>
                  <a:gd name="T20" fmla="*/ 50 w 60"/>
                  <a:gd name="T21" fmla="*/ 44 h 66"/>
                  <a:gd name="T22" fmla="*/ 60 w 60"/>
                  <a:gd name="T23" fmla="*/ 32 h 66"/>
                  <a:gd name="T24" fmla="*/ 60 w 60"/>
                  <a:gd name="T25" fmla="*/ 18 h 66"/>
                  <a:gd name="T26" fmla="*/ 56 w 60"/>
                  <a:gd name="T27" fmla="*/ 12 h 66"/>
                  <a:gd name="T28" fmla="*/ 52 w 60"/>
                  <a:gd name="T29" fmla="*/ 12 h 66"/>
                  <a:gd name="T30" fmla="*/ 52 w 60"/>
                  <a:gd name="T31" fmla="*/ 8 h 66"/>
                  <a:gd name="T32" fmla="*/ 52 w 60"/>
                  <a:gd name="T33"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6">
                    <a:moveTo>
                      <a:pt x="52" y="8"/>
                    </a:moveTo>
                    <a:lnTo>
                      <a:pt x="44" y="2"/>
                    </a:lnTo>
                    <a:lnTo>
                      <a:pt x="20" y="0"/>
                    </a:lnTo>
                    <a:lnTo>
                      <a:pt x="0" y="0"/>
                    </a:lnTo>
                    <a:lnTo>
                      <a:pt x="6" y="16"/>
                    </a:lnTo>
                    <a:lnTo>
                      <a:pt x="6" y="28"/>
                    </a:lnTo>
                    <a:lnTo>
                      <a:pt x="12" y="44"/>
                    </a:lnTo>
                    <a:lnTo>
                      <a:pt x="12" y="60"/>
                    </a:lnTo>
                    <a:lnTo>
                      <a:pt x="28" y="66"/>
                    </a:lnTo>
                    <a:lnTo>
                      <a:pt x="38" y="60"/>
                    </a:lnTo>
                    <a:lnTo>
                      <a:pt x="50" y="44"/>
                    </a:lnTo>
                    <a:lnTo>
                      <a:pt x="60" y="32"/>
                    </a:lnTo>
                    <a:lnTo>
                      <a:pt x="60" y="18"/>
                    </a:lnTo>
                    <a:lnTo>
                      <a:pt x="56" y="12"/>
                    </a:lnTo>
                    <a:lnTo>
                      <a:pt x="52" y="12"/>
                    </a:lnTo>
                    <a:lnTo>
                      <a:pt x="52" y="8"/>
                    </a:lnTo>
                    <a:lnTo>
                      <a:pt x="52" y="8"/>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99" name="Freeform 41"/>
              <p:cNvSpPr>
                <a:spLocks/>
              </p:cNvSpPr>
              <p:nvPr/>
            </p:nvSpPr>
            <p:spPr bwMode="auto">
              <a:xfrm>
                <a:off x="4928" y="3778"/>
                <a:ext cx="154" cy="116"/>
              </a:xfrm>
              <a:custGeom>
                <a:avLst/>
                <a:gdLst>
                  <a:gd name="T0" fmla="*/ 46 w 154"/>
                  <a:gd name="T1" fmla="*/ 116 h 116"/>
                  <a:gd name="T2" fmla="*/ 32 w 154"/>
                  <a:gd name="T3" fmla="*/ 116 h 116"/>
                  <a:gd name="T4" fmla="*/ 24 w 154"/>
                  <a:gd name="T5" fmla="*/ 106 h 116"/>
                  <a:gd name="T6" fmla="*/ 10 w 154"/>
                  <a:gd name="T7" fmla="*/ 100 h 116"/>
                  <a:gd name="T8" fmla="*/ 2 w 154"/>
                  <a:gd name="T9" fmla="*/ 98 h 116"/>
                  <a:gd name="T10" fmla="*/ 0 w 154"/>
                  <a:gd name="T11" fmla="*/ 82 h 116"/>
                  <a:gd name="T12" fmla="*/ 24 w 154"/>
                  <a:gd name="T13" fmla="*/ 76 h 116"/>
                  <a:gd name="T14" fmla="*/ 32 w 154"/>
                  <a:gd name="T15" fmla="*/ 64 h 116"/>
                  <a:gd name="T16" fmla="*/ 50 w 154"/>
                  <a:gd name="T17" fmla="*/ 58 h 116"/>
                  <a:gd name="T18" fmla="*/ 74 w 154"/>
                  <a:gd name="T19" fmla="*/ 50 h 116"/>
                  <a:gd name="T20" fmla="*/ 82 w 154"/>
                  <a:gd name="T21" fmla="*/ 38 h 116"/>
                  <a:gd name="T22" fmla="*/ 98 w 154"/>
                  <a:gd name="T23" fmla="*/ 28 h 116"/>
                  <a:gd name="T24" fmla="*/ 126 w 154"/>
                  <a:gd name="T25" fmla="*/ 10 h 116"/>
                  <a:gd name="T26" fmla="*/ 132 w 154"/>
                  <a:gd name="T27" fmla="*/ 0 h 116"/>
                  <a:gd name="T28" fmla="*/ 144 w 154"/>
                  <a:gd name="T29" fmla="*/ 0 h 116"/>
                  <a:gd name="T30" fmla="*/ 138 w 154"/>
                  <a:gd name="T31" fmla="*/ 16 h 116"/>
                  <a:gd name="T32" fmla="*/ 146 w 154"/>
                  <a:gd name="T33" fmla="*/ 24 h 116"/>
                  <a:gd name="T34" fmla="*/ 154 w 154"/>
                  <a:gd name="T35" fmla="*/ 26 h 116"/>
                  <a:gd name="T36" fmla="*/ 144 w 154"/>
                  <a:gd name="T37" fmla="*/ 46 h 116"/>
                  <a:gd name="T38" fmla="*/ 128 w 154"/>
                  <a:gd name="T39" fmla="*/ 52 h 116"/>
                  <a:gd name="T40" fmla="*/ 118 w 154"/>
                  <a:gd name="T41" fmla="*/ 64 h 116"/>
                  <a:gd name="T42" fmla="*/ 108 w 154"/>
                  <a:gd name="T43" fmla="*/ 68 h 116"/>
                  <a:gd name="T44" fmla="*/ 98 w 154"/>
                  <a:gd name="T45" fmla="*/ 66 h 116"/>
                  <a:gd name="T46" fmla="*/ 90 w 154"/>
                  <a:gd name="T47" fmla="*/ 76 h 116"/>
                  <a:gd name="T48" fmla="*/ 82 w 154"/>
                  <a:gd name="T49" fmla="*/ 88 h 116"/>
                  <a:gd name="T50" fmla="*/ 76 w 154"/>
                  <a:gd name="T51" fmla="*/ 100 h 116"/>
                  <a:gd name="T52" fmla="*/ 66 w 154"/>
                  <a:gd name="T53" fmla="*/ 112 h 116"/>
                  <a:gd name="T54" fmla="*/ 56 w 154"/>
                  <a:gd name="T55" fmla="*/ 116 h 116"/>
                  <a:gd name="T56" fmla="*/ 50 w 154"/>
                  <a:gd name="T57" fmla="*/ 116 h 116"/>
                  <a:gd name="T58" fmla="*/ 46 w 154"/>
                  <a:gd name="T59" fmla="*/ 116 h 116"/>
                  <a:gd name="T60" fmla="*/ 46 w 154"/>
                  <a:gd name="T6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16">
                    <a:moveTo>
                      <a:pt x="46" y="116"/>
                    </a:moveTo>
                    <a:lnTo>
                      <a:pt x="32" y="116"/>
                    </a:lnTo>
                    <a:lnTo>
                      <a:pt x="24" y="106"/>
                    </a:lnTo>
                    <a:lnTo>
                      <a:pt x="10" y="100"/>
                    </a:lnTo>
                    <a:lnTo>
                      <a:pt x="2" y="98"/>
                    </a:lnTo>
                    <a:lnTo>
                      <a:pt x="0" y="82"/>
                    </a:lnTo>
                    <a:lnTo>
                      <a:pt x="24" y="76"/>
                    </a:lnTo>
                    <a:lnTo>
                      <a:pt x="32" y="64"/>
                    </a:lnTo>
                    <a:lnTo>
                      <a:pt x="50" y="58"/>
                    </a:lnTo>
                    <a:lnTo>
                      <a:pt x="74" y="50"/>
                    </a:lnTo>
                    <a:lnTo>
                      <a:pt x="82" y="38"/>
                    </a:lnTo>
                    <a:lnTo>
                      <a:pt x="98" y="28"/>
                    </a:lnTo>
                    <a:lnTo>
                      <a:pt x="126" y="10"/>
                    </a:lnTo>
                    <a:lnTo>
                      <a:pt x="132" y="0"/>
                    </a:lnTo>
                    <a:lnTo>
                      <a:pt x="144" y="0"/>
                    </a:lnTo>
                    <a:lnTo>
                      <a:pt x="138" y="16"/>
                    </a:lnTo>
                    <a:lnTo>
                      <a:pt x="146" y="24"/>
                    </a:lnTo>
                    <a:lnTo>
                      <a:pt x="154" y="26"/>
                    </a:lnTo>
                    <a:lnTo>
                      <a:pt x="144" y="46"/>
                    </a:lnTo>
                    <a:lnTo>
                      <a:pt x="128" y="52"/>
                    </a:lnTo>
                    <a:lnTo>
                      <a:pt x="118" y="64"/>
                    </a:lnTo>
                    <a:lnTo>
                      <a:pt x="108" y="68"/>
                    </a:lnTo>
                    <a:lnTo>
                      <a:pt x="98" y="66"/>
                    </a:lnTo>
                    <a:lnTo>
                      <a:pt x="90" y="76"/>
                    </a:lnTo>
                    <a:lnTo>
                      <a:pt x="82" y="88"/>
                    </a:lnTo>
                    <a:lnTo>
                      <a:pt x="76" y="100"/>
                    </a:lnTo>
                    <a:lnTo>
                      <a:pt x="66" y="112"/>
                    </a:lnTo>
                    <a:lnTo>
                      <a:pt x="56" y="116"/>
                    </a:lnTo>
                    <a:lnTo>
                      <a:pt x="50" y="116"/>
                    </a:lnTo>
                    <a:lnTo>
                      <a:pt x="46" y="116"/>
                    </a:lnTo>
                    <a:lnTo>
                      <a:pt x="46" y="11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0" name="Freeform 42"/>
              <p:cNvSpPr>
                <a:spLocks/>
              </p:cNvSpPr>
              <p:nvPr/>
            </p:nvSpPr>
            <p:spPr bwMode="auto">
              <a:xfrm>
                <a:off x="5090" y="3674"/>
                <a:ext cx="64" cy="126"/>
              </a:xfrm>
              <a:custGeom>
                <a:avLst/>
                <a:gdLst>
                  <a:gd name="T0" fmla="*/ 0 w 64"/>
                  <a:gd name="T1" fmla="*/ 124 h 126"/>
                  <a:gd name="T2" fmla="*/ 0 w 64"/>
                  <a:gd name="T3" fmla="*/ 110 h 126"/>
                  <a:gd name="T4" fmla="*/ 0 w 64"/>
                  <a:gd name="T5" fmla="*/ 96 h 126"/>
                  <a:gd name="T6" fmla="*/ 2 w 64"/>
                  <a:gd name="T7" fmla="*/ 86 h 126"/>
                  <a:gd name="T8" fmla="*/ 16 w 64"/>
                  <a:gd name="T9" fmla="*/ 72 h 126"/>
                  <a:gd name="T10" fmla="*/ 18 w 64"/>
                  <a:gd name="T11" fmla="*/ 60 h 126"/>
                  <a:gd name="T12" fmla="*/ 18 w 64"/>
                  <a:gd name="T13" fmla="*/ 42 h 126"/>
                  <a:gd name="T14" fmla="*/ 18 w 64"/>
                  <a:gd name="T15" fmla="*/ 22 h 126"/>
                  <a:gd name="T16" fmla="*/ 10 w 64"/>
                  <a:gd name="T17" fmla="*/ 0 h 126"/>
                  <a:gd name="T18" fmla="*/ 20 w 64"/>
                  <a:gd name="T19" fmla="*/ 24 h 126"/>
                  <a:gd name="T20" fmla="*/ 30 w 64"/>
                  <a:gd name="T21" fmla="*/ 52 h 126"/>
                  <a:gd name="T22" fmla="*/ 40 w 64"/>
                  <a:gd name="T23" fmla="*/ 66 h 126"/>
                  <a:gd name="T24" fmla="*/ 54 w 64"/>
                  <a:gd name="T25" fmla="*/ 70 h 126"/>
                  <a:gd name="T26" fmla="*/ 60 w 64"/>
                  <a:gd name="T27" fmla="*/ 60 h 126"/>
                  <a:gd name="T28" fmla="*/ 64 w 64"/>
                  <a:gd name="T29" fmla="*/ 80 h 126"/>
                  <a:gd name="T30" fmla="*/ 60 w 64"/>
                  <a:gd name="T31" fmla="*/ 86 h 126"/>
                  <a:gd name="T32" fmla="*/ 44 w 64"/>
                  <a:gd name="T33" fmla="*/ 100 h 126"/>
                  <a:gd name="T34" fmla="*/ 32 w 64"/>
                  <a:gd name="T35" fmla="*/ 114 h 126"/>
                  <a:gd name="T36" fmla="*/ 24 w 64"/>
                  <a:gd name="T37" fmla="*/ 122 h 126"/>
                  <a:gd name="T38" fmla="*/ 10 w 64"/>
                  <a:gd name="T39" fmla="*/ 126 h 126"/>
                  <a:gd name="T40" fmla="*/ 2 w 64"/>
                  <a:gd name="T41" fmla="*/ 126 h 126"/>
                  <a:gd name="T42" fmla="*/ 0 w 64"/>
                  <a:gd name="T43" fmla="*/ 124 h 126"/>
                  <a:gd name="T44" fmla="*/ 0 w 64"/>
                  <a:gd name="T45"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26">
                    <a:moveTo>
                      <a:pt x="0" y="124"/>
                    </a:moveTo>
                    <a:lnTo>
                      <a:pt x="0" y="110"/>
                    </a:lnTo>
                    <a:lnTo>
                      <a:pt x="0" y="96"/>
                    </a:lnTo>
                    <a:lnTo>
                      <a:pt x="2" y="86"/>
                    </a:lnTo>
                    <a:lnTo>
                      <a:pt x="16" y="72"/>
                    </a:lnTo>
                    <a:lnTo>
                      <a:pt x="18" y="60"/>
                    </a:lnTo>
                    <a:lnTo>
                      <a:pt x="18" y="42"/>
                    </a:lnTo>
                    <a:lnTo>
                      <a:pt x="18" y="22"/>
                    </a:lnTo>
                    <a:lnTo>
                      <a:pt x="10" y="0"/>
                    </a:lnTo>
                    <a:lnTo>
                      <a:pt x="20" y="24"/>
                    </a:lnTo>
                    <a:lnTo>
                      <a:pt x="30" y="52"/>
                    </a:lnTo>
                    <a:lnTo>
                      <a:pt x="40" y="66"/>
                    </a:lnTo>
                    <a:lnTo>
                      <a:pt x="54" y="70"/>
                    </a:lnTo>
                    <a:lnTo>
                      <a:pt x="60" y="60"/>
                    </a:lnTo>
                    <a:lnTo>
                      <a:pt x="64" y="80"/>
                    </a:lnTo>
                    <a:lnTo>
                      <a:pt x="60" y="86"/>
                    </a:lnTo>
                    <a:lnTo>
                      <a:pt x="44" y="100"/>
                    </a:lnTo>
                    <a:lnTo>
                      <a:pt x="32" y="114"/>
                    </a:lnTo>
                    <a:lnTo>
                      <a:pt x="24" y="122"/>
                    </a:lnTo>
                    <a:lnTo>
                      <a:pt x="10" y="126"/>
                    </a:lnTo>
                    <a:lnTo>
                      <a:pt x="2" y="126"/>
                    </a:lnTo>
                    <a:lnTo>
                      <a:pt x="0" y="124"/>
                    </a:lnTo>
                    <a:lnTo>
                      <a:pt x="0" y="12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1" name="Freeform 43"/>
              <p:cNvSpPr>
                <a:spLocks/>
              </p:cNvSpPr>
              <p:nvPr/>
            </p:nvSpPr>
            <p:spPr bwMode="auto">
              <a:xfrm>
                <a:off x="1540" y="3924"/>
                <a:ext cx="16" cy="26"/>
              </a:xfrm>
              <a:custGeom>
                <a:avLst/>
                <a:gdLst>
                  <a:gd name="T0" fmla="*/ 16 w 16"/>
                  <a:gd name="T1" fmla="*/ 6 h 26"/>
                  <a:gd name="T2" fmla="*/ 16 w 16"/>
                  <a:gd name="T3" fmla="*/ 0 h 26"/>
                  <a:gd name="T4" fmla="*/ 10 w 16"/>
                  <a:gd name="T5" fmla="*/ 2 h 26"/>
                  <a:gd name="T6" fmla="*/ 0 w 16"/>
                  <a:gd name="T7" fmla="*/ 18 h 26"/>
                  <a:gd name="T8" fmla="*/ 6 w 16"/>
                  <a:gd name="T9" fmla="*/ 26 h 26"/>
                  <a:gd name="T10" fmla="*/ 10 w 16"/>
                  <a:gd name="T11" fmla="*/ 22 h 26"/>
                  <a:gd name="T12" fmla="*/ 10 w 16"/>
                  <a:gd name="T13" fmla="*/ 16 h 26"/>
                  <a:gd name="T14" fmla="*/ 16 w 16"/>
                  <a:gd name="T15" fmla="*/ 6 h 26"/>
                  <a:gd name="T16" fmla="*/ 16 w 16"/>
                  <a:gd name="T1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6">
                    <a:moveTo>
                      <a:pt x="16" y="6"/>
                    </a:moveTo>
                    <a:lnTo>
                      <a:pt x="16" y="0"/>
                    </a:lnTo>
                    <a:lnTo>
                      <a:pt x="10" y="2"/>
                    </a:lnTo>
                    <a:lnTo>
                      <a:pt x="0" y="18"/>
                    </a:lnTo>
                    <a:lnTo>
                      <a:pt x="6" y="26"/>
                    </a:lnTo>
                    <a:lnTo>
                      <a:pt x="10" y="22"/>
                    </a:lnTo>
                    <a:lnTo>
                      <a:pt x="10" y="16"/>
                    </a:lnTo>
                    <a:lnTo>
                      <a:pt x="16" y="6"/>
                    </a:lnTo>
                    <a:lnTo>
                      <a:pt x="16"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2" name="Freeform 44"/>
              <p:cNvSpPr>
                <a:spLocks/>
              </p:cNvSpPr>
              <p:nvPr/>
            </p:nvSpPr>
            <p:spPr bwMode="auto">
              <a:xfrm>
                <a:off x="1552" y="3928"/>
                <a:ext cx="18" cy="18"/>
              </a:xfrm>
              <a:custGeom>
                <a:avLst/>
                <a:gdLst>
                  <a:gd name="T0" fmla="*/ 12 w 18"/>
                  <a:gd name="T1" fmla="*/ 0 h 18"/>
                  <a:gd name="T2" fmla="*/ 8 w 18"/>
                  <a:gd name="T3" fmla="*/ 4 h 18"/>
                  <a:gd name="T4" fmla="*/ 2 w 18"/>
                  <a:gd name="T5" fmla="*/ 12 h 18"/>
                  <a:gd name="T6" fmla="*/ 0 w 18"/>
                  <a:gd name="T7" fmla="*/ 18 h 18"/>
                  <a:gd name="T8" fmla="*/ 8 w 18"/>
                  <a:gd name="T9" fmla="*/ 16 h 18"/>
                  <a:gd name="T10" fmla="*/ 10 w 18"/>
                  <a:gd name="T11" fmla="*/ 10 h 18"/>
                  <a:gd name="T12" fmla="*/ 16 w 18"/>
                  <a:gd name="T13" fmla="*/ 8 h 18"/>
                  <a:gd name="T14" fmla="*/ 18 w 18"/>
                  <a:gd name="T15" fmla="*/ 6 h 18"/>
                  <a:gd name="T16" fmla="*/ 12 w 18"/>
                  <a:gd name="T17" fmla="*/ 0 h 18"/>
                  <a:gd name="T18" fmla="*/ 12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2" y="0"/>
                    </a:moveTo>
                    <a:lnTo>
                      <a:pt x="8" y="4"/>
                    </a:lnTo>
                    <a:lnTo>
                      <a:pt x="2" y="12"/>
                    </a:lnTo>
                    <a:lnTo>
                      <a:pt x="0" y="18"/>
                    </a:lnTo>
                    <a:lnTo>
                      <a:pt x="8" y="16"/>
                    </a:lnTo>
                    <a:lnTo>
                      <a:pt x="10" y="10"/>
                    </a:lnTo>
                    <a:lnTo>
                      <a:pt x="16" y="8"/>
                    </a:lnTo>
                    <a:lnTo>
                      <a:pt x="18" y="6"/>
                    </a:lnTo>
                    <a:lnTo>
                      <a:pt x="12" y="0"/>
                    </a:lnTo>
                    <a:lnTo>
                      <a:pt x="1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3" name="Freeform 45"/>
              <p:cNvSpPr>
                <a:spLocks/>
              </p:cNvSpPr>
              <p:nvPr/>
            </p:nvSpPr>
            <p:spPr bwMode="auto">
              <a:xfrm>
                <a:off x="1368" y="3884"/>
                <a:ext cx="8" cy="16"/>
              </a:xfrm>
              <a:custGeom>
                <a:avLst/>
                <a:gdLst>
                  <a:gd name="T0" fmla="*/ 4 w 8"/>
                  <a:gd name="T1" fmla="*/ 0 h 16"/>
                  <a:gd name="T2" fmla="*/ 0 w 8"/>
                  <a:gd name="T3" fmla="*/ 0 h 16"/>
                  <a:gd name="T4" fmla="*/ 0 w 8"/>
                  <a:gd name="T5" fmla="*/ 16 h 16"/>
                  <a:gd name="T6" fmla="*/ 6 w 8"/>
                  <a:gd name="T7" fmla="*/ 10 h 16"/>
                  <a:gd name="T8" fmla="*/ 6 w 8"/>
                  <a:gd name="T9" fmla="*/ 4 h 16"/>
                  <a:gd name="T10" fmla="*/ 8 w 8"/>
                  <a:gd name="T11" fmla="*/ 0 h 16"/>
                  <a:gd name="T12" fmla="*/ 4 w 8"/>
                  <a:gd name="T13" fmla="*/ 0 h 16"/>
                  <a:gd name="T14" fmla="*/ 4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4" y="0"/>
                    </a:moveTo>
                    <a:lnTo>
                      <a:pt x="0" y="0"/>
                    </a:lnTo>
                    <a:lnTo>
                      <a:pt x="0" y="16"/>
                    </a:lnTo>
                    <a:lnTo>
                      <a:pt x="6" y="10"/>
                    </a:lnTo>
                    <a:lnTo>
                      <a:pt x="6" y="4"/>
                    </a:lnTo>
                    <a:lnTo>
                      <a:pt x="8" y="0"/>
                    </a:lnTo>
                    <a:lnTo>
                      <a:pt x="4" y="0"/>
                    </a:lnTo>
                    <a:lnTo>
                      <a:pt x="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4" name="Freeform 46"/>
              <p:cNvSpPr>
                <a:spLocks/>
              </p:cNvSpPr>
              <p:nvPr/>
            </p:nvSpPr>
            <p:spPr bwMode="auto">
              <a:xfrm>
                <a:off x="1384" y="3944"/>
                <a:ext cx="8" cy="12"/>
              </a:xfrm>
              <a:custGeom>
                <a:avLst/>
                <a:gdLst>
                  <a:gd name="T0" fmla="*/ 6 w 8"/>
                  <a:gd name="T1" fmla="*/ 6 h 12"/>
                  <a:gd name="T2" fmla="*/ 0 w 8"/>
                  <a:gd name="T3" fmla="*/ 0 h 12"/>
                  <a:gd name="T4" fmla="*/ 0 w 8"/>
                  <a:gd name="T5" fmla="*/ 8 h 12"/>
                  <a:gd name="T6" fmla="*/ 4 w 8"/>
                  <a:gd name="T7" fmla="*/ 12 h 12"/>
                  <a:gd name="T8" fmla="*/ 8 w 8"/>
                  <a:gd name="T9" fmla="*/ 8 h 12"/>
                  <a:gd name="T10" fmla="*/ 6 w 8"/>
                  <a:gd name="T11" fmla="*/ 6 h 12"/>
                  <a:gd name="T12" fmla="*/ 6 w 8"/>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6" y="6"/>
                    </a:moveTo>
                    <a:lnTo>
                      <a:pt x="0" y="0"/>
                    </a:lnTo>
                    <a:lnTo>
                      <a:pt x="0" y="8"/>
                    </a:lnTo>
                    <a:lnTo>
                      <a:pt x="4" y="12"/>
                    </a:lnTo>
                    <a:lnTo>
                      <a:pt x="8" y="8"/>
                    </a:lnTo>
                    <a:lnTo>
                      <a:pt x="6" y="6"/>
                    </a:lnTo>
                    <a:lnTo>
                      <a:pt x="6"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5" name="Freeform 47"/>
              <p:cNvSpPr>
                <a:spLocks/>
              </p:cNvSpPr>
              <p:nvPr/>
            </p:nvSpPr>
            <p:spPr bwMode="auto">
              <a:xfrm>
                <a:off x="1406" y="3978"/>
                <a:ext cx="18" cy="10"/>
              </a:xfrm>
              <a:custGeom>
                <a:avLst/>
                <a:gdLst>
                  <a:gd name="T0" fmla="*/ 12 w 18"/>
                  <a:gd name="T1" fmla="*/ 4 h 10"/>
                  <a:gd name="T2" fmla="*/ 2 w 18"/>
                  <a:gd name="T3" fmla="*/ 0 h 10"/>
                  <a:gd name="T4" fmla="*/ 0 w 18"/>
                  <a:gd name="T5" fmla="*/ 4 h 10"/>
                  <a:gd name="T6" fmla="*/ 4 w 18"/>
                  <a:gd name="T7" fmla="*/ 10 h 10"/>
                  <a:gd name="T8" fmla="*/ 14 w 18"/>
                  <a:gd name="T9" fmla="*/ 8 h 10"/>
                  <a:gd name="T10" fmla="*/ 18 w 18"/>
                  <a:gd name="T11" fmla="*/ 8 h 10"/>
                  <a:gd name="T12" fmla="*/ 18 w 18"/>
                  <a:gd name="T13" fmla="*/ 4 h 10"/>
                  <a:gd name="T14" fmla="*/ 12 w 18"/>
                  <a:gd name="T15" fmla="*/ 4 h 10"/>
                  <a:gd name="T16" fmla="*/ 12 w 18"/>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0">
                    <a:moveTo>
                      <a:pt x="12" y="4"/>
                    </a:moveTo>
                    <a:lnTo>
                      <a:pt x="2" y="0"/>
                    </a:lnTo>
                    <a:lnTo>
                      <a:pt x="0" y="4"/>
                    </a:lnTo>
                    <a:lnTo>
                      <a:pt x="4" y="10"/>
                    </a:lnTo>
                    <a:lnTo>
                      <a:pt x="14" y="8"/>
                    </a:lnTo>
                    <a:lnTo>
                      <a:pt x="18" y="8"/>
                    </a:lnTo>
                    <a:lnTo>
                      <a:pt x="18" y="4"/>
                    </a:lnTo>
                    <a:lnTo>
                      <a:pt x="12" y="4"/>
                    </a:lnTo>
                    <a:lnTo>
                      <a:pt x="12" y="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6" name="Freeform 48"/>
              <p:cNvSpPr>
                <a:spLocks/>
              </p:cNvSpPr>
              <p:nvPr/>
            </p:nvSpPr>
            <p:spPr bwMode="auto">
              <a:xfrm>
                <a:off x="1850" y="3106"/>
                <a:ext cx="8" cy="4"/>
              </a:xfrm>
              <a:custGeom>
                <a:avLst/>
                <a:gdLst>
                  <a:gd name="T0" fmla="*/ 4 w 8"/>
                  <a:gd name="T1" fmla="*/ 0 h 4"/>
                  <a:gd name="T2" fmla="*/ 2 w 8"/>
                  <a:gd name="T3" fmla="*/ 0 h 4"/>
                  <a:gd name="T4" fmla="*/ 0 w 8"/>
                  <a:gd name="T5" fmla="*/ 2 h 4"/>
                  <a:gd name="T6" fmla="*/ 4 w 8"/>
                  <a:gd name="T7" fmla="*/ 4 h 4"/>
                  <a:gd name="T8" fmla="*/ 8 w 8"/>
                  <a:gd name="T9" fmla="*/ 2 h 4"/>
                  <a:gd name="T10" fmla="*/ 4 w 8"/>
                  <a:gd name="T11" fmla="*/ 0 h 4"/>
                  <a:gd name="T12" fmla="*/ 4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4" y="0"/>
                    </a:moveTo>
                    <a:lnTo>
                      <a:pt x="2" y="0"/>
                    </a:lnTo>
                    <a:lnTo>
                      <a:pt x="0" y="2"/>
                    </a:lnTo>
                    <a:lnTo>
                      <a:pt x="4" y="4"/>
                    </a:lnTo>
                    <a:lnTo>
                      <a:pt x="8" y="2"/>
                    </a:lnTo>
                    <a:lnTo>
                      <a:pt x="4" y="0"/>
                    </a:lnTo>
                    <a:lnTo>
                      <a:pt x="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7" name="Freeform 49"/>
              <p:cNvSpPr>
                <a:spLocks/>
              </p:cNvSpPr>
              <p:nvPr/>
            </p:nvSpPr>
            <p:spPr bwMode="auto">
              <a:xfrm>
                <a:off x="1870" y="3092"/>
                <a:ext cx="14" cy="14"/>
              </a:xfrm>
              <a:custGeom>
                <a:avLst/>
                <a:gdLst>
                  <a:gd name="T0" fmla="*/ 6 w 14"/>
                  <a:gd name="T1" fmla="*/ 0 h 14"/>
                  <a:gd name="T2" fmla="*/ 0 w 14"/>
                  <a:gd name="T3" fmla="*/ 6 h 14"/>
                  <a:gd name="T4" fmla="*/ 0 w 14"/>
                  <a:gd name="T5" fmla="*/ 12 h 14"/>
                  <a:gd name="T6" fmla="*/ 10 w 14"/>
                  <a:gd name="T7" fmla="*/ 14 h 14"/>
                  <a:gd name="T8" fmla="*/ 10 w 14"/>
                  <a:gd name="T9" fmla="*/ 10 h 14"/>
                  <a:gd name="T10" fmla="*/ 14 w 14"/>
                  <a:gd name="T11" fmla="*/ 6 h 14"/>
                  <a:gd name="T12" fmla="*/ 10 w 14"/>
                  <a:gd name="T13" fmla="*/ 2 h 14"/>
                  <a:gd name="T14" fmla="*/ 6 w 14"/>
                  <a:gd name="T15" fmla="*/ 0 h 14"/>
                  <a:gd name="T16" fmla="*/ 6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6" y="0"/>
                    </a:moveTo>
                    <a:lnTo>
                      <a:pt x="0" y="6"/>
                    </a:lnTo>
                    <a:lnTo>
                      <a:pt x="0" y="12"/>
                    </a:lnTo>
                    <a:lnTo>
                      <a:pt x="10" y="14"/>
                    </a:lnTo>
                    <a:lnTo>
                      <a:pt x="10" y="10"/>
                    </a:lnTo>
                    <a:lnTo>
                      <a:pt x="14" y="6"/>
                    </a:lnTo>
                    <a:lnTo>
                      <a:pt x="10" y="2"/>
                    </a:lnTo>
                    <a:lnTo>
                      <a:pt x="6" y="0"/>
                    </a:lnTo>
                    <a:lnTo>
                      <a:pt x="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8" name="Freeform 50"/>
              <p:cNvSpPr>
                <a:spLocks/>
              </p:cNvSpPr>
              <p:nvPr/>
            </p:nvSpPr>
            <p:spPr bwMode="auto">
              <a:xfrm>
                <a:off x="1664" y="2880"/>
                <a:ext cx="20" cy="14"/>
              </a:xfrm>
              <a:custGeom>
                <a:avLst/>
                <a:gdLst>
                  <a:gd name="T0" fmla="*/ 12 w 20"/>
                  <a:gd name="T1" fmla="*/ 0 h 14"/>
                  <a:gd name="T2" fmla="*/ 0 w 20"/>
                  <a:gd name="T3" fmla="*/ 6 h 14"/>
                  <a:gd name="T4" fmla="*/ 0 w 20"/>
                  <a:gd name="T5" fmla="*/ 12 h 14"/>
                  <a:gd name="T6" fmla="*/ 10 w 20"/>
                  <a:gd name="T7" fmla="*/ 10 h 14"/>
                  <a:gd name="T8" fmla="*/ 12 w 20"/>
                  <a:gd name="T9" fmla="*/ 14 h 14"/>
                  <a:gd name="T10" fmla="*/ 20 w 20"/>
                  <a:gd name="T11" fmla="*/ 14 h 14"/>
                  <a:gd name="T12" fmla="*/ 18 w 20"/>
                  <a:gd name="T13" fmla="*/ 4 h 14"/>
                  <a:gd name="T14" fmla="*/ 12 w 20"/>
                  <a:gd name="T15" fmla="*/ 0 h 14"/>
                  <a:gd name="T16" fmla="*/ 12 w 20"/>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12" y="0"/>
                    </a:moveTo>
                    <a:lnTo>
                      <a:pt x="0" y="6"/>
                    </a:lnTo>
                    <a:lnTo>
                      <a:pt x="0" y="12"/>
                    </a:lnTo>
                    <a:lnTo>
                      <a:pt x="10" y="10"/>
                    </a:lnTo>
                    <a:lnTo>
                      <a:pt x="12" y="14"/>
                    </a:lnTo>
                    <a:lnTo>
                      <a:pt x="20" y="14"/>
                    </a:lnTo>
                    <a:lnTo>
                      <a:pt x="18" y="4"/>
                    </a:lnTo>
                    <a:lnTo>
                      <a:pt x="12" y="0"/>
                    </a:lnTo>
                    <a:lnTo>
                      <a:pt x="1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09" name="Freeform 51"/>
              <p:cNvSpPr>
                <a:spLocks/>
              </p:cNvSpPr>
              <p:nvPr/>
            </p:nvSpPr>
            <p:spPr bwMode="auto">
              <a:xfrm>
                <a:off x="1320" y="2838"/>
                <a:ext cx="228" cy="288"/>
              </a:xfrm>
              <a:custGeom>
                <a:avLst/>
                <a:gdLst>
                  <a:gd name="T0" fmla="*/ 40 w 228"/>
                  <a:gd name="T1" fmla="*/ 146 h 288"/>
                  <a:gd name="T2" fmla="*/ 0 w 228"/>
                  <a:gd name="T3" fmla="*/ 176 h 288"/>
                  <a:gd name="T4" fmla="*/ 28 w 228"/>
                  <a:gd name="T5" fmla="*/ 192 h 288"/>
                  <a:gd name="T6" fmla="*/ 26 w 228"/>
                  <a:gd name="T7" fmla="*/ 202 h 288"/>
                  <a:gd name="T8" fmla="*/ 64 w 228"/>
                  <a:gd name="T9" fmla="*/ 204 h 288"/>
                  <a:gd name="T10" fmla="*/ 76 w 228"/>
                  <a:gd name="T11" fmla="*/ 208 h 288"/>
                  <a:gd name="T12" fmla="*/ 94 w 228"/>
                  <a:gd name="T13" fmla="*/ 240 h 288"/>
                  <a:gd name="T14" fmla="*/ 128 w 228"/>
                  <a:gd name="T15" fmla="*/ 246 h 288"/>
                  <a:gd name="T16" fmla="*/ 152 w 228"/>
                  <a:gd name="T17" fmla="*/ 256 h 288"/>
                  <a:gd name="T18" fmla="*/ 148 w 228"/>
                  <a:gd name="T19" fmla="*/ 286 h 288"/>
                  <a:gd name="T20" fmla="*/ 154 w 228"/>
                  <a:gd name="T21" fmla="*/ 288 h 288"/>
                  <a:gd name="T22" fmla="*/ 178 w 228"/>
                  <a:gd name="T23" fmla="*/ 236 h 288"/>
                  <a:gd name="T24" fmla="*/ 168 w 228"/>
                  <a:gd name="T25" fmla="*/ 224 h 288"/>
                  <a:gd name="T26" fmla="*/ 170 w 228"/>
                  <a:gd name="T27" fmla="*/ 214 h 288"/>
                  <a:gd name="T28" fmla="*/ 184 w 228"/>
                  <a:gd name="T29" fmla="*/ 202 h 288"/>
                  <a:gd name="T30" fmla="*/ 174 w 228"/>
                  <a:gd name="T31" fmla="*/ 198 h 288"/>
                  <a:gd name="T32" fmla="*/ 176 w 228"/>
                  <a:gd name="T33" fmla="*/ 192 h 288"/>
                  <a:gd name="T34" fmla="*/ 184 w 228"/>
                  <a:gd name="T35" fmla="*/ 192 h 288"/>
                  <a:gd name="T36" fmla="*/ 196 w 228"/>
                  <a:gd name="T37" fmla="*/ 200 h 288"/>
                  <a:gd name="T38" fmla="*/ 210 w 228"/>
                  <a:gd name="T39" fmla="*/ 200 h 288"/>
                  <a:gd name="T40" fmla="*/ 220 w 228"/>
                  <a:gd name="T41" fmla="*/ 214 h 288"/>
                  <a:gd name="T42" fmla="*/ 228 w 228"/>
                  <a:gd name="T43" fmla="*/ 216 h 288"/>
                  <a:gd name="T44" fmla="*/ 224 w 228"/>
                  <a:gd name="T45" fmla="*/ 204 h 288"/>
                  <a:gd name="T46" fmla="*/ 226 w 228"/>
                  <a:gd name="T47" fmla="*/ 196 h 288"/>
                  <a:gd name="T48" fmla="*/ 214 w 228"/>
                  <a:gd name="T49" fmla="*/ 172 h 288"/>
                  <a:gd name="T50" fmla="*/ 220 w 228"/>
                  <a:gd name="T51" fmla="*/ 156 h 288"/>
                  <a:gd name="T52" fmla="*/ 216 w 228"/>
                  <a:gd name="T53" fmla="*/ 148 h 288"/>
                  <a:gd name="T54" fmla="*/ 224 w 228"/>
                  <a:gd name="T55" fmla="*/ 122 h 288"/>
                  <a:gd name="T56" fmla="*/ 190 w 228"/>
                  <a:gd name="T57" fmla="*/ 122 h 288"/>
                  <a:gd name="T58" fmla="*/ 142 w 228"/>
                  <a:gd name="T59" fmla="*/ 94 h 288"/>
                  <a:gd name="T60" fmla="*/ 132 w 228"/>
                  <a:gd name="T61" fmla="*/ 70 h 288"/>
                  <a:gd name="T62" fmla="*/ 120 w 228"/>
                  <a:gd name="T63" fmla="*/ 72 h 288"/>
                  <a:gd name="T64" fmla="*/ 134 w 228"/>
                  <a:gd name="T65" fmla="*/ 50 h 288"/>
                  <a:gd name="T66" fmla="*/ 130 w 228"/>
                  <a:gd name="T67" fmla="*/ 32 h 288"/>
                  <a:gd name="T68" fmla="*/ 144 w 228"/>
                  <a:gd name="T69" fmla="*/ 28 h 288"/>
                  <a:gd name="T70" fmla="*/ 156 w 228"/>
                  <a:gd name="T71" fmla="*/ 6 h 288"/>
                  <a:gd name="T72" fmla="*/ 146 w 228"/>
                  <a:gd name="T73" fmla="*/ 0 h 288"/>
                  <a:gd name="T74" fmla="*/ 138 w 228"/>
                  <a:gd name="T75" fmla="*/ 6 h 288"/>
                  <a:gd name="T76" fmla="*/ 80 w 228"/>
                  <a:gd name="T77" fmla="*/ 24 h 288"/>
                  <a:gd name="T78" fmla="*/ 76 w 228"/>
                  <a:gd name="T79" fmla="*/ 34 h 288"/>
                  <a:gd name="T80" fmla="*/ 62 w 228"/>
                  <a:gd name="T81" fmla="*/ 62 h 288"/>
                  <a:gd name="T82" fmla="*/ 48 w 228"/>
                  <a:gd name="T83" fmla="*/ 68 h 288"/>
                  <a:gd name="T84" fmla="*/ 42 w 228"/>
                  <a:gd name="T85" fmla="*/ 84 h 288"/>
                  <a:gd name="T86" fmla="*/ 46 w 228"/>
                  <a:gd name="T87" fmla="*/ 122 h 288"/>
                  <a:gd name="T88" fmla="*/ 36 w 228"/>
                  <a:gd name="T89" fmla="*/ 128 h 288"/>
                  <a:gd name="T90" fmla="*/ 40 w 228"/>
                  <a:gd name="T91" fmla="*/ 146 h 288"/>
                  <a:gd name="T92" fmla="*/ 40 w 228"/>
                  <a:gd name="T93" fmla="*/ 14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288">
                    <a:moveTo>
                      <a:pt x="40" y="146"/>
                    </a:moveTo>
                    <a:lnTo>
                      <a:pt x="0" y="176"/>
                    </a:lnTo>
                    <a:lnTo>
                      <a:pt x="28" y="192"/>
                    </a:lnTo>
                    <a:lnTo>
                      <a:pt x="26" y="202"/>
                    </a:lnTo>
                    <a:lnTo>
                      <a:pt x="64" y="204"/>
                    </a:lnTo>
                    <a:lnTo>
                      <a:pt x="76" y="208"/>
                    </a:lnTo>
                    <a:lnTo>
                      <a:pt x="94" y="240"/>
                    </a:lnTo>
                    <a:lnTo>
                      <a:pt x="128" y="246"/>
                    </a:lnTo>
                    <a:lnTo>
                      <a:pt x="152" y="256"/>
                    </a:lnTo>
                    <a:lnTo>
                      <a:pt x="148" y="286"/>
                    </a:lnTo>
                    <a:lnTo>
                      <a:pt x="154" y="288"/>
                    </a:lnTo>
                    <a:lnTo>
                      <a:pt x="178" y="236"/>
                    </a:lnTo>
                    <a:lnTo>
                      <a:pt x="168" y="224"/>
                    </a:lnTo>
                    <a:lnTo>
                      <a:pt x="170" y="214"/>
                    </a:lnTo>
                    <a:lnTo>
                      <a:pt x="184" y="202"/>
                    </a:lnTo>
                    <a:lnTo>
                      <a:pt x="174" y="198"/>
                    </a:lnTo>
                    <a:lnTo>
                      <a:pt x="176" y="192"/>
                    </a:lnTo>
                    <a:lnTo>
                      <a:pt x="184" y="192"/>
                    </a:lnTo>
                    <a:lnTo>
                      <a:pt x="196" y="200"/>
                    </a:lnTo>
                    <a:lnTo>
                      <a:pt x="210" y="200"/>
                    </a:lnTo>
                    <a:lnTo>
                      <a:pt x="220" y="214"/>
                    </a:lnTo>
                    <a:lnTo>
                      <a:pt x="228" y="216"/>
                    </a:lnTo>
                    <a:lnTo>
                      <a:pt x="224" y="204"/>
                    </a:lnTo>
                    <a:lnTo>
                      <a:pt x="226" y="196"/>
                    </a:lnTo>
                    <a:lnTo>
                      <a:pt x="214" y="172"/>
                    </a:lnTo>
                    <a:lnTo>
                      <a:pt x="220" y="156"/>
                    </a:lnTo>
                    <a:lnTo>
                      <a:pt x="216" y="148"/>
                    </a:lnTo>
                    <a:lnTo>
                      <a:pt x="224" y="122"/>
                    </a:lnTo>
                    <a:lnTo>
                      <a:pt x="190" y="122"/>
                    </a:lnTo>
                    <a:lnTo>
                      <a:pt x="142" y="94"/>
                    </a:lnTo>
                    <a:lnTo>
                      <a:pt x="132" y="70"/>
                    </a:lnTo>
                    <a:lnTo>
                      <a:pt x="120" y="72"/>
                    </a:lnTo>
                    <a:lnTo>
                      <a:pt x="134" y="50"/>
                    </a:lnTo>
                    <a:lnTo>
                      <a:pt x="130" y="32"/>
                    </a:lnTo>
                    <a:lnTo>
                      <a:pt x="144" y="28"/>
                    </a:lnTo>
                    <a:lnTo>
                      <a:pt x="156" y="6"/>
                    </a:lnTo>
                    <a:lnTo>
                      <a:pt x="146" y="0"/>
                    </a:lnTo>
                    <a:lnTo>
                      <a:pt x="138" y="6"/>
                    </a:lnTo>
                    <a:lnTo>
                      <a:pt x="80" y="24"/>
                    </a:lnTo>
                    <a:lnTo>
                      <a:pt x="76" y="34"/>
                    </a:lnTo>
                    <a:lnTo>
                      <a:pt x="62" y="62"/>
                    </a:lnTo>
                    <a:lnTo>
                      <a:pt x="48" y="68"/>
                    </a:lnTo>
                    <a:lnTo>
                      <a:pt x="42" y="84"/>
                    </a:lnTo>
                    <a:lnTo>
                      <a:pt x="46" y="122"/>
                    </a:lnTo>
                    <a:lnTo>
                      <a:pt x="36" y="128"/>
                    </a:lnTo>
                    <a:lnTo>
                      <a:pt x="40" y="146"/>
                    </a:lnTo>
                    <a:lnTo>
                      <a:pt x="40" y="14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0" name="Freeform 52"/>
              <p:cNvSpPr>
                <a:spLocks/>
              </p:cNvSpPr>
              <p:nvPr/>
            </p:nvSpPr>
            <p:spPr bwMode="auto">
              <a:xfrm>
                <a:off x="1288" y="3014"/>
                <a:ext cx="96" cy="108"/>
              </a:xfrm>
              <a:custGeom>
                <a:avLst/>
                <a:gdLst>
                  <a:gd name="T0" fmla="*/ 32 w 96"/>
                  <a:gd name="T1" fmla="*/ 0 h 108"/>
                  <a:gd name="T2" fmla="*/ 16 w 96"/>
                  <a:gd name="T3" fmla="*/ 14 h 108"/>
                  <a:gd name="T4" fmla="*/ 0 w 96"/>
                  <a:gd name="T5" fmla="*/ 52 h 108"/>
                  <a:gd name="T6" fmla="*/ 0 w 96"/>
                  <a:gd name="T7" fmla="*/ 70 h 108"/>
                  <a:gd name="T8" fmla="*/ 8 w 96"/>
                  <a:gd name="T9" fmla="*/ 72 h 108"/>
                  <a:gd name="T10" fmla="*/ 16 w 96"/>
                  <a:gd name="T11" fmla="*/ 58 h 108"/>
                  <a:gd name="T12" fmla="*/ 20 w 96"/>
                  <a:gd name="T13" fmla="*/ 62 h 108"/>
                  <a:gd name="T14" fmla="*/ 12 w 96"/>
                  <a:gd name="T15" fmla="*/ 88 h 108"/>
                  <a:gd name="T16" fmla="*/ 26 w 96"/>
                  <a:gd name="T17" fmla="*/ 108 h 108"/>
                  <a:gd name="T18" fmla="*/ 58 w 96"/>
                  <a:gd name="T19" fmla="*/ 86 h 108"/>
                  <a:gd name="T20" fmla="*/ 62 w 96"/>
                  <a:gd name="T21" fmla="*/ 72 h 108"/>
                  <a:gd name="T22" fmla="*/ 82 w 96"/>
                  <a:gd name="T23" fmla="*/ 64 h 108"/>
                  <a:gd name="T24" fmla="*/ 96 w 96"/>
                  <a:gd name="T25" fmla="*/ 28 h 108"/>
                  <a:gd name="T26" fmla="*/ 58 w 96"/>
                  <a:gd name="T27" fmla="*/ 26 h 108"/>
                  <a:gd name="T28" fmla="*/ 60 w 96"/>
                  <a:gd name="T29" fmla="*/ 16 h 108"/>
                  <a:gd name="T30" fmla="*/ 32 w 96"/>
                  <a:gd name="T31" fmla="*/ 0 h 108"/>
                  <a:gd name="T32" fmla="*/ 32 w 96"/>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08">
                    <a:moveTo>
                      <a:pt x="32" y="0"/>
                    </a:moveTo>
                    <a:lnTo>
                      <a:pt x="16" y="14"/>
                    </a:lnTo>
                    <a:lnTo>
                      <a:pt x="0" y="52"/>
                    </a:lnTo>
                    <a:lnTo>
                      <a:pt x="0" y="70"/>
                    </a:lnTo>
                    <a:lnTo>
                      <a:pt x="8" y="72"/>
                    </a:lnTo>
                    <a:lnTo>
                      <a:pt x="16" y="58"/>
                    </a:lnTo>
                    <a:lnTo>
                      <a:pt x="20" y="62"/>
                    </a:lnTo>
                    <a:lnTo>
                      <a:pt x="12" y="88"/>
                    </a:lnTo>
                    <a:lnTo>
                      <a:pt x="26" y="108"/>
                    </a:lnTo>
                    <a:lnTo>
                      <a:pt x="58" y="86"/>
                    </a:lnTo>
                    <a:lnTo>
                      <a:pt x="62" y="72"/>
                    </a:lnTo>
                    <a:lnTo>
                      <a:pt x="82" y="64"/>
                    </a:lnTo>
                    <a:lnTo>
                      <a:pt x="96" y="28"/>
                    </a:lnTo>
                    <a:lnTo>
                      <a:pt x="58" y="26"/>
                    </a:lnTo>
                    <a:lnTo>
                      <a:pt x="60" y="16"/>
                    </a:lnTo>
                    <a:lnTo>
                      <a:pt x="32" y="0"/>
                    </a:lnTo>
                    <a:lnTo>
                      <a:pt x="3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1" name="Freeform 53"/>
              <p:cNvSpPr>
                <a:spLocks/>
              </p:cNvSpPr>
              <p:nvPr/>
            </p:nvSpPr>
            <p:spPr bwMode="auto">
              <a:xfrm>
                <a:off x="1440" y="2852"/>
                <a:ext cx="262" cy="208"/>
              </a:xfrm>
              <a:custGeom>
                <a:avLst/>
                <a:gdLst>
                  <a:gd name="T0" fmla="*/ 22 w 262"/>
                  <a:gd name="T1" fmla="*/ 14 h 208"/>
                  <a:gd name="T2" fmla="*/ 26 w 262"/>
                  <a:gd name="T3" fmla="*/ 34 h 208"/>
                  <a:gd name="T4" fmla="*/ 38 w 262"/>
                  <a:gd name="T5" fmla="*/ 46 h 208"/>
                  <a:gd name="T6" fmla="*/ 40 w 262"/>
                  <a:gd name="T7" fmla="*/ 36 h 208"/>
                  <a:gd name="T8" fmla="*/ 36 w 262"/>
                  <a:gd name="T9" fmla="*/ 22 h 208"/>
                  <a:gd name="T10" fmla="*/ 48 w 262"/>
                  <a:gd name="T11" fmla="*/ 16 h 208"/>
                  <a:gd name="T12" fmla="*/ 54 w 262"/>
                  <a:gd name="T13" fmla="*/ 0 h 208"/>
                  <a:gd name="T14" fmla="*/ 86 w 262"/>
                  <a:gd name="T15" fmla="*/ 12 h 208"/>
                  <a:gd name="T16" fmla="*/ 96 w 262"/>
                  <a:gd name="T17" fmla="*/ 28 h 208"/>
                  <a:gd name="T18" fmla="*/ 200 w 262"/>
                  <a:gd name="T19" fmla="*/ 36 h 208"/>
                  <a:gd name="T20" fmla="*/ 200 w 262"/>
                  <a:gd name="T21" fmla="*/ 44 h 208"/>
                  <a:gd name="T22" fmla="*/ 228 w 262"/>
                  <a:gd name="T23" fmla="*/ 60 h 208"/>
                  <a:gd name="T24" fmla="*/ 226 w 262"/>
                  <a:gd name="T25" fmla="*/ 74 h 208"/>
                  <a:gd name="T26" fmla="*/ 262 w 262"/>
                  <a:gd name="T27" fmla="*/ 94 h 208"/>
                  <a:gd name="T28" fmla="*/ 232 w 262"/>
                  <a:gd name="T29" fmla="*/ 100 h 208"/>
                  <a:gd name="T30" fmla="*/ 240 w 262"/>
                  <a:gd name="T31" fmla="*/ 112 h 208"/>
                  <a:gd name="T32" fmla="*/ 232 w 262"/>
                  <a:gd name="T33" fmla="*/ 122 h 208"/>
                  <a:gd name="T34" fmla="*/ 226 w 262"/>
                  <a:gd name="T35" fmla="*/ 120 h 208"/>
                  <a:gd name="T36" fmla="*/ 228 w 262"/>
                  <a:gd name="T37" fmla="*/ 144 h 208"/>
                  <a:gd name="T38" fmla="*/ 218 w 262"/>
                  <a:gd name="T39" fmla="*/ 164 h 208"/>
                  <a:gd name="T40" fmla="*/ 196 w 262"/>
                  <a:gd name="T41" fmla="*/ 160 h 208"/>
                  <a:gd name="T42" fmla="*/ 186 w 262"/>
                  <a:gd name="T43" fmla="*/ 166 h 208"/>
                  <a:gd name="T44" fmla="*/ 152 w 262"/>
                  <a:gd name="T45" fmla="*/ 146 h 208"/>
                  <a:gd name="T46" fmla="*/ 146 w 262"/>
                  <a:gd name="T47" fmla="*/ 152 h 208"/>
                  <a:gd name="T48" fmla="*/ 170 w 262"/>
                  <a:gd name="T49" fmla="*/ 184 h 208"/>
                  <a:gd name="T50" fmla="*/ 138 w 262"/>
                  <a:gd name="T51" fmla="*/ 208 h 208"/>
                  <a:gd name="T52" fmla="*/ 108 w 262"/>
                  <a:gd name="T53" fmla="*/ 202 h 208"/>
                  <a:gd name="T54" fmla="*/ 104 w 262"/>
                  <a:gd name="T55" fmla="*/ 192 h 208"/>
                  <a:gd name="T56" fmla="*/ 106 w 262"/>
                  <a:gd name="T57" fmla="*/ 182 h 208"/>
                  <a:gd name="T58" fmla="*/ 96 w 262"/>
                  <a:gd name="T59" fmla="*/ 160 h 208"/>
                  <a:gd name="T60" fmla="*/ 100 w 262"/>
                  <a:gd name="T61" fmla="*/ 142 h 208"/>
                  <a:gd name="T62" fmla="*/ 96 w 262"/>
                  <a:gd name="T63" fmla="*/ 134 h 208"/>
                  <a:gd name="T64" fmla="*/ 104 w 262"/>
                  <a:gd name="T65" fmla="*/ 108 h 208"/>
                  <a:gd name="T66" fmla="*/ 68 w 262"/>
                  <a:gd name="T67" fmla="*/ 106 h 208"/>
                  <a:gd name="T68" fmla="*/ 20 w 262"/>
                  <a:gd name="T69" fmla="*/ 78 h 208"/>
                  <a:gd name="T70" fmla="*/ 12 w 262"/>
                  <a:gd name="T71" fmla="*/ 56 h 208"/>
                  <a:gd name="T72" fmla="*/ 0 w 262"/>
                  <a:gd name="T73" fmla="*/ 58 h 208"/>
                  <a:gd name="T74" fmla="*/ 14 w 262"/>
                  <a:gd name="T75" fmla="*/ 36 h 208"/>
                  <a:gd name="T76" fmla="*/ 10 w 262"/>
                  <a:gd name="T77" fmla="*/ 18 h 208"/>
                  <a:gd name="T78" fmla="*/ 22 w 262"/>
                  <a:gd name="T79" fmla="*/ 14 h 208"/>
                  <a:gd name="T80" fmla="*/ 22 w 262"/>
                  <a:gd name="T81"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2" h="208">
                    <a:moveTo>
                      <a:pt x="22" y="14"/>
                    </a:moveTo>
                    <a:lnTo>
                      <a:pt x="26" y="34"/>
                    </a:lnTo>
                    <a:lnTo>
                      <a:pt x="38" y="46"/>
                    </a:lnTo>
                    <a:lnTo>
                      <a:pt x="40" y="36"/>
                    </a:lnTo>
                    <a:lnTo>
                      <a:pt x="36" y="22"/>
                    </a:lnTo>
                    <a:lnTo>
                      <a:pt x="48" y="16"/>
                    </a:lnTo>
                    <a:lnTo>
                      <a:pt x="54" y="0"/>
                    </a:lnTo>
                    <a:lnTo>
                      <a:pt x="86" y="12"/>
                    </a:lnTo>
                    <a:lnTo>
                      <a:pt x="96" y="28"/>
                    </a:lnTo>
                    <a:lnTo>
                      <a:pt x="200" y="36"/>
                    </a:lnTo>
                    <a:lnTo>
                      <a:pt x="200" y="44"/>
                    </a:lnTo>
                    <a:lnTo>
                      <a:pt x="228" y="60"/>
                    </a:lnTo>
                    <a:lnTo>
                      <a:pt x="226" y="74"/>
                    </a:lnTo>
                    <a:lnTo>
                      <a:pt x="262" y="94"/>
                    </a:lnTo>
                    <a:lnTo>
                      <a:pt x="232" y="100"/>
                    </a:lnTo>
                    <a:lnTo>
                      <a:pt x="240" y="112"/>
                    </a:lnTo>
                    <a:lnTo>
                      <a:pt x="232" y="122"/>
                    </a:lnTo>
                    <a:lnTo>
                      <a:pt x="226" y="120"/>
                    </a:lnTo>
                    <a:lnTo>
                      <a:pt x="228" y="144"/>
                    </a:lnTo>
                    <a:lnTo>
                      <a:pt x="218" y="164"/>
                    </a:lnTo>
                    <a:lnTo>
                      <a:pt x="196" y="160"/>
                    </a:lnTo>
                    <a:lnTo>
                      <a:pt x="186" y="166"/>
                    </a:lnTo>
                    <a:lnTo>
                      <a:pt x="152" y="146"/>
                    </a:lnTo>
                    <a:lnTo>
                      <a:pt x="146" y="152"/>
                    </a:lnTo>
                    <a:lnTo>
                      <a:pt x="170" y="184"/>
                    </a:lnTo>
                    <a:lnTo>
                      <a:pt x="138" y="208"/>
                    </a:lnTo>
                    <a:lnTo>
                      <a:pt x="108" y="202"/>
                    </a:lnTo>
                    <a:lnTo>
                      <a:pt x="104" y="192"/>
                    </a:lnTo>
                    <a:lnTo>
                      <a:pt x="106" y="182"/>
                    </a:lnTo>
                    <a:lnTo>
                      <a:pt x="96" y="160"/>
                    </a:lnTo>
                    <a:lnTo>
                      <a:pt x="100" y="142"/>
                    </a:lnTo>
                    <a:lnTo>
                      <a:pt x="96" y="134"/>
                    </a:lnTo>
                    <a:lnTo>
                      <a:pt x="104" y="108"/>
                    </a:lnTo>
                    <a:lnTo>
                      <a:pt x="68" y="106"/>
                    </a:lnTo>
                    <a:lnTo>
                      <a:pt x="20" y="78"/>
                    </a:lnTo>
                    <a:lnTo>
                      <a:pt x="12" y="56"/>
                    </a:lnTo>
                    <a:lnTo>
                      <a:pt x="0" y="58"/>
                    </a:lnTo>
                    <a:lnTo>
                      <a:pt x="14" y="36"/>
                    </a:lnTo>
                    <a:lnTo>
                      <a:pt x="10" y="18"/>
                    </a:lnTo>
                    <a:lnTo>
                      <a:pt x="22" y="14"/>
                    </a:lnTo>
                    <a:lnTo>
                      <a:pt x="22" y="1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2" name="Freeform 54"/>
              <p:cNvSpPr>
                <a:spLocks/>
              </p:cNvSpPr>
              <p:nvPr/>
            </p:nvSpPr>
            <p:spPr bwMode="auto">
              <a:xfrm>
                <a:off x="1276" y="3042"/>
                <a:ext cx="220" cy="332"/>
              </a:xfrm>
              <a:custGeom>
                <a:avLst/>
                <a:gdLst>
                  <a:gd name="T0" fmla="*/ 24 w 220"/>
                  <a:gd name="T1" fmla="*/ 60 h 332"/>
                  <a:gd name="T2" fmla="*/ 0 w 220"/>
                  <a:gd name="T3" fmla="*/ 76 h 332"/>
                  <a:gd name="T4" fmla="*/ 2 w 220"/>
                  <a:gd name="T5" fmla="*/ 106 h 332"/>
                  <a:gd name="T6" fmla="*/ 24 w 220"/>
                  <a:gd name="T7" fmla="*/ 122 h 332"/>
                  <a:gd name="T8" fmla="*/ 28 w 220"/>
                  <a:gd name="T9" fmla="*/ 142 h 332"/>
                  <a:gd name="T10" fmla="*/ 42 w 220"/>
                  <a:gd name="T11" fmla="*/ 150 h 332"/>
                  <a:gd name="T12" fmla="*/ 46 w 220"/>
                  <a:gd name="T13" fmla="*/ 188 h 332"/>
                  <a:gd name="T14" fmla="*/ 74 w 220"/>
                  <a:gd name="T15" fmla="*/ 222 h 332"/>
                  <a:gd name="T16" fmla="*/ 76 w 220"/>
                  <a:gd name="T17" fmla="*/ 246 h 332"/>
                  <a:gd name="T18" fmla="*/ 112 w 220"/>
                  <a:gd name="T19" fmla="*/ 290 h 332"/>
                  <a:gd name="T20" fmla="*/ 162 w 220"/>
                  <a:gd name="T21" fmla="*/ 306 h 332"/>
                  <a:gd name="T22" fmla="*/ 172 w 220"/>
                  <a:gd name="T23" fmla="*/ 332 h 332"/>
                  <a:gd name="T24" fmla="*/ 204 w 220"/>
                  <a:gd name="T25" fmla="*/ 302 h 332"/>
                  <a:gd name="T26" fmla="*/ 206 w 220"/>
                  <a:gd name="T27" fmla="*/ 282 h 332"/>
                  <a:gd name="T28" fmla="*/ 220 w 220"/>
                  <a:gd name="T29" fmla="*/ 252 h 332"/>
                  <a:gd name="T30" fmla="*/ 202 w 220"/>
                  <a:gd name="T31" fmla="*/ 212 h 332"/>
                  <a:gd name="T32" fmla="*/ 186 w 220"/>
                  <a:gd name="T33" fmla="*/ 202 h 332"/>
                  <a:gd name="T34" fmla="*/ 188 w 220"/>
                  <a:gd name="T35" fmla="*/ 186 h 332"/>
                  <a:gd name="T36" fmla="*/ 178 w 220"/>
                  <a:gd name="T37" fmla="*/ 178 h 332"/>
                  <a:gd name="T38" fmla="*/ 160 w 220"/>
                  <a:gd name="T39" fmla="*/ 186 h 332"/>
                  <a:gd name="T40" fmla="*/ 146 w 220"/>
                  <a:gd name="T41" fmla="*/ 170 h 332"/>
                  <a:gd name="T42" fmla="*/ 132 w 220"/>
                  <a:gd name="T43" fmla="*/ 180 h 332"/>
                  <a:gd name="T44" fmla="*/ 126 w 220"/>
                  <a:gd name="T45" fmla="*/ 152 h 332"/>
                  <a:gd name="T46" fmla="*/ 140 w 220"/>
                  <a:gd name="T47" fmla="*/ 126 h 332"/>
                  <a:gd name="T48" fmla="*/ 142 w 220"/>
                  <a:gd name="T49" fmla="*/ 114 h 332"/>
                  <a:gd name="T50" fmla="*/ 198 w 220"/>
                  <a:gd name="T51" fmla="*/ 84 h 332"/>
                  <a:gd name="T52" fmla="*/ 192 w 220"/>
                  <a:gd name="T53" fmla="*/ 82 h 332"/>
                  <a:gd name="T54" fmla="*/ 196 w 220"/>
                  <a:gd name="T55" fmla="*/ 52 h 332"/>
                  <a:gd name="T56" fmla="*/ 172 w 220"/>
                  <a:gd name="T57" fmla="*/ 42 h 332"/>
                  <a:gd name="T58" fmla="*/ 138 w 220"/>
                  <a:gd name="T59" fmla="*/ 36 h 332"/>
                  <a:gd name="T60" fmla="*/ 118 w 220"/>
                  <a:gd name="T61" fmla="*/ 2 h 332"/>
                  <a:gd name="T62" fmla="*/ 108 w 220"/>
                  <a:gd name="T63" fmla="*/ 0 h 332"/>
                  <a:gd name="T64" fmla="*/ 94 w 220"/>
                  <a:gd name="T65" fmla="*/ 36 h 332"/>
                  <a:gd name="T66" fmla="*/ 72 w 220"/>
                  <a:gd name="T67" fmla="*/ 44 h 332"/>
                  <a:gd name="T68" fmla="*/ 70 w 220"/>
                  <a:gd name="T69" fmla="*/ 60 h 332"/>
                  <a:gd name="T70" fmla="*/ 38 w 220"/>
                  <a:gd name="T71" fmla="*/ 80 h 332"/>
                  <a:gd name="T72" fmla="*/ 24 w 220"/>
                  <a:gd name="T73" fmla="*/ 60 h 332"/>
                  <a:gd name="T74" fmla="*/ 24 w 220"/>
                  <a:gd name="T75" fmla="*/ 6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332">
                    <a:moveTo>
                      <a:pt x="24" y="60"/>
                    </a:moveTo>
                    <a:lnTo>
                      <a:pt x="0" y="76"/>
                    </a:lnTo>
                    <a:lnTo>
                      <a:pt x="2" y="106"/>
                    </a:lnTo>
                    <a:lnTo>
                      <a:pt x="24" y="122"/>
                    </a:lnTo>
                    <a:lnTo>
                      <a:pt x="28" y="142"/>
                    </a:lnTo>
                    <a:lnTo>
                      <a:pt x="42" y="150"/>
                    </a:lnTo>
                    <a:lnTo>
                      <a:pt x="46" y="188"/>
                    </a:lnTo>
                    <a:lnTo>
                      <a:pt x="74" y="222"/>
                    </a:lnTo>
                    <a:lnTo>
                      <a:pt x="76" y="246"/>
                    </a:lnTo>
                    <a:lnTo>
                      <a:pt x="112" y="290"/>
                    </a:lnTo>
                    <a:lnTo>
                      <a:pt x="162" y="306"/>
                    </a:lnTo>
                    <a:lnTo>
                      <a:pt x="172" y="332"/>
                    </a:lnTo>
                    <a:lnTo>
                      <a:pt x="204" y="302"/>
                    </a:lnTo>
                    <a:lnTo>
                      <a:pt x="206" y="282"/>
                    </a:lnTo>
                    <a:lnTo>
                      <a:pt x="220" y="252"/>
                    </a:lnTo>
                    <a:lnTo>
                      <a:pt x="202" y="212"/>
                    </a:lnTo>
                    <a:lnTo>
                      <a:pt x="186" y="202"/>
                    </a:lnTo>
                    <a:lnTo>
                      <a:pt x="188" y="186"/>
                    </a:lnTo>
                    <a:lnTo>
                      <a:pt x="178" y="178"/>
                    </a:lnTo>
                    <a:lnTo>
                      <a:pt x="160" y="186"/>
                    </a:lnTo>
                    <a:lnTo>
                      <a:pt x="146" y="170"/>
                    </a:lnTo>
                    <a:lnTo>
                      <a:pt x="132" y="180"/>
                    </a:lnTo>
                    <a:lnTo>
                      <a:pt x="126" y="152"/>
                    </a:lnTo>
                    <a:lnTo>
                      <a:pt x="140" y="126"/>
                    </a:lnTo>
                    <a:lnTo>
                      <a:pt x="142" y="114"/>
                    </a:lnTo>
                    <a:lnTo>
                      <a:pt x="198" y="84"/>
                    </a:lnTo>
                    <a:lnTo>
                      <a:pt x="192" y="82"/>
                    </a:lnTo>
                    <a:lnTo>
                      <a:pt x="196" y="52"/>
                    </a:lnTo>
                    <a:lnTo>
                      <a:pt x="172" y="42"/>
                    </a:lnTo>
                    <a:lnTo>
                      <a:pt x="138" y="36"/>
                    </a:lnTo>
                    <a:lnTo>
                      <a:pt x="118" y="2"/>
                    </a:lnTo>
                    <a:lnTo>
                      <a:pt x="108" y="0"/>
                    </a:lnTo>
                    <a:lnTo>
                      <a:pt x="94" y="36"/>
                    </a:lnTo>
                    <a:lnTo>
                      <a:pt x="72" y="44"/>
                    </a:lnTo>
                    <a:lnTo>
                      <a:pt x="70" y="60"/>
                    </a:lnTo>
                    <a:lnTo>
                      <a:pt x="38" y="80"/>
                    </a:lnTo>
                    <a:lnTo>
                      <a:pt x="24" y="60"/>
                    </a:lnTo>
                    <a:lnTo>
                      <a:pt x="24" y="6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3" name="Freeform 55"/>
              <p:cNvSpPr>
                <a:spLocks/>
              </p:cNvSpPr>
              <p:nvPr/>
            </p:nvSpPr>
            <p:spPr bwMode="auto">
              <a:xfrm>
                <a:off x="1384" y="3358"/>
                <a:ext cx="124" cy="620"/>
              </a:xfrm>
              <a:custGeom>
                <a:avLst/>
                <a:gdLst>
                  <a:gd name="T0" fmla="*/ 74 w 124"/>
                  <a:gd name="T1" fmla="*/ 36 h 620"/>
                  <a:gd name="T2" fmla="*/ 68 w 124"/>
                  <a:gd name="T3" fmla="*/ 152 h 620"/>
                  <a:gd name="T4" fmla="*/ 42 w 124"/>
                  <a:gd name="T5" fmla="*/ 214 h 620"/>
                  <a:gd name="T6" fmla="*/ 34 w 124"/>
                  <a:gd name="T7" fmla="*/ 312 h 620"/>
                  <a:gd name="T8" fmla="*/ 24 w 124"/>
                  <a:gd name="T9" fmla="*/ 366 h 620"/>
                  <a:gd name="T10" fmla="*/ 34 w 124"/>
                  <a:gd name="T11" fmla="*/ 422 h 620"/>
                  <a:gd name="T12" fmla="*/ 24 w 124"/>
                  <a:gd name="T13" fmla="*/ 444 h 620"/>
                  <a:gd name="T14" fmla="*/ 26 w 124"/>
                  <a:gd name="T15" fmla="*/ 480 h 620"/>
                  <a:gd name="T16" fmla="*/ 0 w 124"/>
                  <a:gd name="T17" fmla="*/ 498 h 620"/>
                  <a:gd name="T18" fmla="*/ 10 w 124"/>
                  <a:gd name="T19" fmla="*/ 516 h 620"/>
                  <a:gd name="T20" fmla="*/ 14 w 124"/>
                  <a:gd name="T21" fmla="*/ 534 h 620"/>
                  <a:gd name="T22" fmla="*/ 16 w 124"/>
                  <a:gd name="T23" fmla="*/ 584 h 620"/>
                  <a:gd name="T24" fmla="*/ 26 w 124"/>
                  <a:gd name="T25" fmla="*/ 608 h 620"/>
                  <a:gd name="T26" fmla="*/ 38 w 124"/>
                  <a:gd name="T27" fmla="*/ 608 h 620"/>
                  <a:gd name="T28" fmla="*/ 46 w 124"/>
                  <a:gd name="T29" fmla="*/ 604 h 620"/>
                  <a:gd name="T30" fmla="*/ 50 w 124"/>
                  <a:gd name="T31" fmla="*/ 620 h 620"/>
                  <a:gd name="T32" fmla="*/ 72 w 124"/>
                  <a:gd name="T33" fmla="*/ 602 h 620"/>
                  <a:gd name="T34" fmla="*/ 56 w 124"/>
                  <a:gd name="T35" fmla="*/ 604 h 620"/>
                  <a:gd name="T36" fmla="*/ 40 w 124"/>
                  <a:gd name="T37" fmla="*/ 586 h 620"/>
                  <a:gd name="T38" fmla="*/ 24 w 124"/>
                  <a:gd name="T39" fmla="*/ 560 h 620"/>
                  <a:gd name="T40" fmla="*/ 40 w 124"/>
                  <a:gd name="T41" fmla="*/ 528 h 620"/>
                  <a:gd name="T42" fmla="*/ 30 w 124"/>
                  <a:gd name="T43" fmla="*/ 516 h 620"/>
                  <a:gd name="T44" fmla="*/ 42 w 124"/>
                  <a:gd name="T45" fmla="*/ 494 h 620"/>
                  <a:gd name="T46" fmla="*/ 52 w 124"/>
                  <a:gd name="T47" fmla="*/ 474 h 620"/>
                  <a:gd name="T48" fmla="*/ 58 w 124"/>
                  <a:gd name="T49" fmla="*/ 338 h 620"/>
                  <a:gd name="T50" fmla="*/ 82 w 124"/>
                  <a:gd name="T51" fmla="*/ 320 h 620"/>
                  <a:gd name="T52" fmla="*/ 76 w 124"/>
                  <a:gd name="T53" fmla="*/ 282 h 620"/>
                  <a:gd name="T54" fmla="*/ 100 w 124"/>
                  <a:gd name="T55" fmla="*/ 162 h 620"/>
                  <a:gd name="T56" fmla="*/ 110 w 124"/>
                  <a:gd name="T57" fmla="*/ 122 h 620"/>
                  <a:gd name="T58" fmla="*/ 124 w 124"/>
                  <a:gd name="T59" fmla="*/ 120 h 620"/>
                  <a:gd name="T60" fmla="*/ 112 w 124"/>
                  <a:gd name="T61" fmla="*/ 92 h 620"/>
                  <a:gd name="T62" fmla="*/ 82 w 124"/>
                  <a:gd name="T63" fmla="*/ 0 h 620"/>
                  <a:gd name="T64" fmla="*/ 64 w 124"/>
                  <a:gd name="T65" fmla="*/ 1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620">
                    <a:moveTo>
                      <a:pt x="64" y="16"/>
                    </a:moveTo>
                    <a:lnTo>
                      <a:pt x="74" y="36"/>
                    </a:lnTo>
                    <a:lnTo>
                      <a:pt x="60" y="144"/>
                    </a:lnTo>
                    <a:lnTo>
                      <a:pt x="68" y="152"/>
                    </a:lnTo>
                    <a:lnTo>
                      <a:pt x="54" y="168"/>
                    </a:lnTo>
                    <a:lnTo>
                      <a:pt x="42" y="214"/>
                    </a:lnTo>
                    <a:lnTo>
                      <a:pt x="52" y="240"/>
                    </a:lnTo>
                    <a:lnTo>
                      <a:pt x="34" y="312"/>
                    </a:lnTo>
                    <a:lnTo>
                      <a:pt x="16" y="342"/>
                    </a:lnTo>
                    <a:lnTo>
                      <a:pt x="24" y="366"/>
                    </a:lnTo>
                    <a:lnTo>
                      <a:pt x="22" y="402"/>
                    </a:lnTo>
                    <a:lnTo>
                      <a:pt x="34" y="422"/>
                    </a:lnTo>
                    <a:lnTo>
                      <a:pt x="36" y="434"/>
                    </a:lnTo>
                    <a:lnTo>
                      <a:pt x="24" y="444"/>
                    </a:lnTo>
                    <a:lnTo>
                      <a:pt x="34" y="468"/>
                    </a:lnTo>
                    <a:lnTo>
                      <a:pt x="26" y="480"/>
                    </a:lnTo>
                    <a:lnTo>
                      <a:pt x="0" y="490"/>
                    </a:lnTo>
                    <a:lnTo>
                      <a:pt x="0" y="498"/>
                    </a:lnTo>
                    <a:lnTo>
                      <a:pt x="12" y="502"/>
                    </a:lnTo>
                    <a:lnTo>
                      <a:pt x="10" y="516"/>
                    </a:lnTo>
                    <a:lnTo>
                      <a:pt x="20" y="522"/>
                    </a:lnTo>
                    <a:lnTo>
                      <a:pt x="14" y="534"/>
                    </a:lnTo>
                    <a:lnTo>
                      <a:pt x="10" y="560"/>
                    </a:lnTo>
                    <a:lnTo>
                      <a:pt x="16" y="584"/>
                    </a:lnTo>
                    <a:lnTo>
                      <a:pt x="22" y="590"/>
                    </a:lnTo>
                    <a:lnTo>
                      <a:pt x="26" y="608"/>
                    </a:lnTo>
                    <a:lnTo>
                      <a:pt x="34" y="610"/>
                    </a:lnTo>
                    <a:lnTo>
                      <a:pt x="38" y="608"/>
                    </a:lnTo>
                    <a:lnTo>
                      <a:pt x="42" y="602"/>
                    </a:lnTo>
                    <a:lnTo>
                      <a:pt x="46" y="604"/>
                    </a:lnTo>
                    <a:lnTo>
                      <a:pt x="40" y="616"/>
                    </a:lnTo>
                    <a:lnTo>
                      <a:pt x="50" y="620"/>
                    </a:lnTo>
                    <a:lnTo>
                      <a:pt x="66" y="612"/>
                    </a:lnTo>
                    <a:lnTo>
                      <a:pt x="72" y="602"/>
                    </a:lnTo>
                    <a:lnTo>
                      <a:pt x="62" y="600"/>
                    </a:lnTo>
                    <a:lnTo>
                      <a:pt x="56" y="604"/>
                    </a:lnTo>
                    <a:lnTo>
                      <a:pt x="42" y="596"/>
                    </a:lnTo>
                    <a:lnTo>
                      <a:pt x="40" y="586"/>
                    </a:lnTo>
                    <a:lnTo>
                      <a:pt x="24" y="580"/>
                    </a:lnTo>
                    <a:lnTo>
                      <a:pt x="24" y="560"/>
                    </a:lnTo>
                    <a:lnTo>
                      <a:pt x="38" y="546"/>
                    </a:lnTo>
                    <a:lnTo>
                      <a:pt x="40" y="528"/>
                    </a:lnTo>
                    <a:lnTo>
                      <a:pt x="30" y="520"/>
                    </a:lnTo>
                    <a:lnTo>
                      <a:pt x="30" y="516"/>
                    </a:lnTo>
                    <a:lnTo>
                      <a:pt x="40" y="506"/>
                    </a:lnTo>
                    <a:lnTo>
                      <a:pt x="42" y="494"/>
                    </a:lnTo>
                    <a:lnTo>
                      <a:pt x="46" y="488"/>
                    </a:lnTo>
                    <a:lnTo>
                      <a:pt x="52" y="474"/>
                    </a:lnTo>
                    <a:lnTo>
                      <a:pt x="50" y="464"/>
                    </a:lnTo>
                    <a:lnTo>
                      <a:pt x="58" y="338"/>
                    </a:lnTo>
                    <a:lnTo>
                      <a:pt x="80" y="330"/>
                    </a:lnTo>
                    <a:lnTo>
                      <a:pt x="82" y="320"/>
                    </a:lnTo>
                    <a:lnTo>
                      <a:pt x="68" y="314"/>
                    </a:lnTo>
                    <a:lnTo>
                      <a:pt x="76" y="282"/>
                    </a:lnTo>
                    <a:lnTo>
                      <a:pt x="68" y="232"/>
                    </a:lnTo>
                    <a:lnTo>
                      <a:pt x="100" y="162"/>
                    </a:lnTo>
                    <a:lnTo>
                      <a:pt x="102" y="132"/>
                    </a:lnTo>
                    <a:lnTo>
                      <a:pt x="110" y="122"/>
                    </a:lnTo>
                    <a:lnTo>
                      <a:pt x="120" y="126"/>
                    </a:lnTo>
                    <a:lnTo>
                      <a:pt x="124" y="120"/>
                    </a:lnTo>
                    <a:lnTo>
                      <a:pt x="124" y="102"/>
                    </a:lnTo>
                    <a:lnTo>
                      <a:pt x="112" y="92"/>
                    </a:lnTo>
                    <a:lnTo>
                      <a:pt x="98" y="4"/>
                    </a:lnTo>
                    <a:lnTo>
                      <a:pt x="82" y="0"/>
                    </a:lnTo>
                    <a:lnTo>
                      <a:pt x="64" y="16"/>
                    </a:lnTo>
                    <a:lnTo>
                      <a:pt x="64" y="1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4" name="Freeform 56"/>
              <p:cNvSpPr>
                <a:spLocks/>
              </p:cNvSpPr>
              <p:nvPr/>
            </p:nvSpPr>
            <p:spPr bwMode="auto">
              <a:xfrm>
                <a:off x="1382" y="3828"/>
                <a:ext cx="10" cy="8"/>
              </a:xfrm>
              <a:custGeom>
                <a:avLst/>
                <a:gdLst>
                  <a:gd name="T0" fmla="*/ 2 w 10"/>
                  <a:gd name="T1" fmla="*/ 0 h 8"/>
                  <a:gd name="T2" fmla="*/ 0 w 10"/>
                  <a:gd name="T3" fmla="*/ 2 h 8"/>
                  <a:gd name="T4" fmla="*/ 2 w 10"/>
                  <a:gd name="T5" fmla="*/ 8 h 8"/>
                  <a:gd name="T6" fmla="*/ 10 w 10"/>
                  <a:gd name="T7" fmla="*/ 4 h 8"/>
                  <a:gd name="T8" fmla="*/ 6 w 10"/>
                  <a:gd name="T9" fmla="*/ 0 h 8"/>
                  <a:gd name="T10" fmla="*/ 2 w 10"/>
                  <a:gd name="T11" fmla="*/ 0 h 8"/>
                  <a:gd name="T12" fmla="*/ 2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2" y="0"/>
                    </a:moveTo>
                    <a:lnTo>
                      <a:pt x="0" y="2"/>
                    </a:lnTo>
                    <a:lnTo>
                      <a:pt x="2" y="8"/>
                    </a:lnTo>
                    <a:lnTo>
                      <a:pt x="10" y="4"/>
                    </a:lnTo>
                    <a:lnTo>
                      <a:pt x="6" y="0"/>
                    </a:lnTo>
                    <a:lnTo>
                      <a:pt x="2" y="0"/>
                    </a:lnTo>
                    <a:lnTo>
                      <a:pt x="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5" name="Freeform 57"/>
              <p:cNvSpPr>
                <a:spLocks/>
              </p:cNvSpPr>
              <p:nvPr/>
            </p:nvSpPr>
            <p:spPr bwMode="auto">
              <a:xfrm>
                <a:off x="1390" y="3772"/>
                <a:ext cx="12" cy="30"/>
              </a:xfrm>
              <a:custGeom>
                <a:avLst/>
                <a:gdLst>
                  <a:gd name="T0" fmla="*/ 8 w 12"/>
                  <a:gd name="T1" fmla="*/ 0 h 30"/>
                  <a:gd name="T2" fmla="*/ 2 w 12"/>
                  <a:gd name="T3" fmla="*/ 6 h 30"/>
                  <a:gd name="T4" fmla="*/ 2 w 12"/>
                  <a:gd name="T5" fmla="*/ 14 h 30"/>
                  <a:gd name="T6" fmla="*/ 0 w 12"/>
                  <a:gd name="T7" fmla="*/ 24 h 30"/>
                  <a:gd name="T8" fmla="*/ 6 w 12"/>
                  <a:gd name="T9" fmla="*/ 30 h 30"/>
                  <a:gd name="T10" fmla="*/ 10 w 12"/>
                  <a:gd name="T11" fmla="*/ 26 h 30"/>
                  <a:gd name="T12" fmla="*/ 8 w 12"/>
                  <a:gd name="T13" fmla="*/ 18 h 30"/>
                  <a:gd name="T14" fmla="*/ 12 w 12"/>
                  <a:gd name="T15" fmla="*/ 8 h 30"/>
                  <a:gd name="T16" fmla="*/ 8 w 12"/>
                  <a:gd name="T17" fmla="*/ 0 h 30"/>
                  <a:gd name="T18" fmla="*/ 8 w 1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0">
                    <a:moveTo>
                      <a:pt x="8" y="0"/>
                    </a:moveTo>
                    <a:lnTo>
                      <a:pt x="2" y="6"/>
                    </a:lnTo>
                    <a:lnTo>
                      <a:pt x="2" y="14"/>
                    </a:lnTo>
                    <a:lnTo>
                      <a:pt x="0" y="24"/>
                    </a:lnTo>
                    <a:lnTo>
                      <a:pt x="6" y="30"/>
                    </a:lnTo>
                    <a:lnTo>
                      <a:pt x="10" y="26"/>
                    </a:lnTo>
                    <a:lnTo>
                      <a:pt x="8" y="18"/>
                    </a:lnTo>
                    <a:lnTo>
                      <a:pt x="12" y="8"/>
                    </a:lnTo>
                    <a:lnTo>
                      <a:pt x="8" y="0"/>
                    </a:lnTo>
                    <a:lnTo>
                      <a:pt x="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6" name="Freeform 58"/>
              <p:cNvSpPr>
                <a:spLocks/>
              </p:cNvSpPr>
              <p:nvPr/>
            </p:nvSpPr>
            <p:spPr bwMode="auto">
              <a:xfrm>
                <a:off x="1428" y="3976"/>
                <a:ext cx="48" cy="52"/>
              </a:xfrm>
              <a:custGeom>
                <a:avLst/>
                <a:gdLst>
                  <a:gd name="T0" fmla="*/ 36 w 48"/>
                  <a:gd name="T1" fmla="*/ 0 h 52"/>
                  <a:gd name="T2" fmla="*/ 22 w 48"/>
                  <a:gd name="T3" fmla="*/ 6 h 52"/>
                  <a:gd name="T4" fmla="*/ 24 w 48"/>
                  <a:gd name="T5" fmla="*/ 22 h 52"/>
                  <a:gd name="T6" fmla="*/ 6 w 48"/>
                  <a:gd name="T7" fmla="*/ 26 h 52"/>
                  <a:gd name="T8" fmla="*/ 0 w 48"/>
                  <a:gd name="T9" fmla="*/ 34 h 52"/>
                  <a:gd name="T10" fmla="*/ 20 w 48"/>
                  <a:gd name="T11" fmla="*/ 34 h 52"/>
                  <a:gd name="T12" fmla="*/ 26 w 48"/>
                  <a:gd name="T13" fmla="*/ 48 h 52"/>
                  <a:gd name="T14" fmla="*/ 38 w 48"/>
                  <a:gd name="T15" fmla="*/ 52 h 52"/>
                  <a:gd name="T16" fmla="*/ 48 w 48"/>
                  <a:gd name="T17" fmla="*/ 44 h 52"/>
                  <a:gd name="T18" fmla="*/ 42 w 48"/>
                  <a:gd name="T19" fmla="*/ 28 h 52"/>
                  <a:gd name="T20" fmla="*/ 36 w 48"/>
                  <a:gd name="T21" fmla="*/ 0 h 52"/>
                  <a:gd name="T22" fmla="*/ 36 w 48"/>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2">
                    <a:moveTo>
                      <a:pt x="36" y="0"/>
                    </a:moveTo>
                    <a:lnTo>
                      <a:pt x="22" y="6"/>
                    </a:lnTo>
                    <a:lnTo>
                      <a:pt x="24" y="22"/>
                    </a:lnTo>
                    <a:lnTo>
                      <a:pt x="6" y="26"/>
                    </a:lnTo>
                    <a:lnTo>
                      <a:pt x="0" y="34"/>
                    </a:lnTo>
                    <a:lnTo>
                      <a:pt x="20" y="34"/>
                    </a:lnTo>
                    <a:lnTo>
                      <a:pt x="26" y="48"/>
                    </a:lnTo>
                    <a:lnTo>
                      <a:pt x="38" y="52"/>
                    </a:lnTo>
                    <a:lnTo>
                      <a:pt x="48" y="44"/>
                    </a:lnTo>
                    <a:lnTo>
                      <a:pt x="42" y="28"/>
                    </a:lnTo>
                    <a:lnTo>
                      <a:pt x="36" y="0"/>
                    </a:lnTo>
                    <a:lnTo>
                      <a:pt x="36"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7" name="Freeform 59"/>
              <p:cNvSpPr>
                <a:spLocks/>
              </p:cNvSpPr>
              <p:nvPr/>
            </p:nvSpPr>
            <p:spPr bwMode="auto">
              <a:xfrm>
                <a:off x="1464" y="3976"/>
                <a:ext cx="44" cy="48"/>
              </a:xfrm>
              <a:custGeom>
                <a:avLst/>
                <a:gdLst>
                  <a:gd name="T0" fmla="*/ 0 w 44"/>
                  <a:gd name="T1" fmla="*/ 0 h 48"/>
                  <a:gd name="T2" fmla="*/ 6 w 44"/>
                  <a:gd name="T3" fmla="*/ 28 h 48"/>
                  <a:gd name="T4" fmla="*/ 12 w 44"/>
                  <a:gd name="T5" fmla="*/ 44 h 48"/>
                  <a:gd name="T6" fmla="*/ 26 w 44"/>
                  <a:gd name="T7" fmla="*/ 48 h 48"/>
                  <a:gd name="T8" fmla="*/ 44 w 44"/>
                  <a:gd name="T9" fmla="*/ 44 h 48"/>
                  <a:gd name="T10" fmla="*/ 36 w 44"/>
                  <a:gd name="T11" fmla="*/ 32 h 48"/>
                  <a:gd name="T12" fmla="*/ 30 w 44"/>
                  <a:gd name="T13" fmla="*/ 30 h 48"/>
                  <a:gd name="T14" fmla="*/ 20 w 44"/>
                  <a:gd name="T15" fmla="*/ 26 h 48"/>
                  <a:gd name="T16" fmla="*/ 8 w 44"/>
                  <a:gd name="T17" fmla="*/ 4 h 48"/>
                  <a:gd name="T18" fmla="*/ 0 w 44"/>
                  <a:gd name="T19" fmla="*/ 0 h 48"/>
                  <a:gd name="T20" fmla="*/ 0 w 4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8">
                    <a:moveTo>
                      <a:pt x="0" y="0"/>
                    </a:moveTo>
                    <a:lnTo>
                      <a:pt x="6" y="28"/>
                    </a:lnTo>
                    <a:lnTo>
                      <a:pt x="12" y="44"/>
                    </a:lnTo>
                    <a:lnTo>
                      <a:pt x="26" y="48"/>
                    </a:lnTo>
                    <a:lnTo>
                      <a:pt x="44" y="44"/>
                    </a:lnTo>
                    <a:lnTo>
                      <a:pt x="36" y="32"/>
                    </a:lnTo>
                    <a:lnTo>
                      <a:pt x="30" y="30"/>
                    </a:lnTo>
                    <a:lnTo>
                      <a:pt x="20" y="26"/>
                    </a:lnTo>
                    <a:lnTo>
                      <a:pt x="8" y="4"/>
                    </a:lnTo>
                    <a:lnTo>
                      <a:pt x="0" y="0"/>
                    </a:lnTo>
                    <a:lnTo>
                      <a:pt x="0"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8" name="Freeform 60"/>
              <p:cNvSpPr>
                <a:spLocks/>
              </p:cNvSpPr>
              <p:nvPr/>
            </p:nvSpPr>
            <p:spPr bwMode="auto">
              <a:xfrm>
                <a:off x="1408" y="3442"/>
                <a:ext cx="320" cy="520"/>
              </a:xfrm>
              <a:custGeom>
                <a:avLst/>
                <a:gdLst>
                  <a:gd name="T0" fmla="*/ 100 w 320"/>
                  <a:gd name="T1" fmla="*/ 36 h 520"/>
                  <a:gd name="T2" fmla="*/ 86 w 320"/>
                  <a:gd name="T3" fmla="*/ 38 h 520"/>
                  <a:gd name="T4" fmla="*/ 76 w 320"/>
                  <a:gd name="T5" fmla="*/ 74 h 520"/>
                  <a:gd name="T6" fmla="*/ 54 w 320"/>
                  <a:gd name="T7" fmla="*/ 198 h 520"/>
                  <a:gd name="T8" fmla="*/ 58 w 320"/>
                  <a:gd name="T9" fmla="*/ 236 h 520"/>
                  <a:gd name="T10" fmla="*/ 34 w 320"/>
                  <a:gd name="T11" fmla="*/ 254 h 520"/>
                  <a:gd name="T12" fmla="*/ 28 w 320"/>
                  <a:gd name="T13" fmla="*/ 390 h 520"/>
                  <a:gd name="T14" fmla="*/ 16 w 320"/>
                  <a:gd name="T15" fmla="*/ 412 h 520"/>
                  <a:gd name="T16" fmla="*/ 6 w 320"/>
                  <a:gd name="T17" fmla="*/ 430 h 520"/>
                  <a:gd name="T18" fmla="*/ 16 w 320"/>
                  <a:gd name="T19" fmla="*/ 444 h 520"/>
                  <a:gd name="T20" fmla="*/ 0 w 320"/>
                  <a:gd name="T21" fmla="*/ 476 h 520"/>
                  <a:gd name="T22" fmla="*/ 18 w 320"/>
                  <a:gd name="T23" fmla="*/ 506 h 520"/>
                  <a:gd name="T24" fmla="*/ 32 w 320"/>
                  <a:gd name="T25" fmla="*/ 520 h 520"/>
                  <a:gd name="T26" fmla="*/ 48 w 320"/>
                  <a:gd name="T27" fmla="*/ 518 h 520"/>
                  <a:gd name="T28" fmla="*/ 50 w 320"/>
                  <a:gd name="T29" fmla="*/ 502 h 520"/>
                  <a:gd name="T30" fmla="*/ 92 w 320"/>
                  <a:gd name="T31" fmla="*/ 460 h 520"/>
                  <a:gd name="T32" fmla="*/ 76 w 320"/>
                  <a:gd name="T33" fmla="*/ 432 h 520"/>
                  <a:gd name="T34" fmla="*/ 100 w 320"/>
                  <a:gd name="T35" fmla="*/ 404 h 520"/>
                  <a:gd name="T36" fmla="*/ 132 w 320"/>
                  <a:gd name="T37" fmla="*/ 366 h 520"/>
                  <a:gd name="T38" fmla="*/ 120 w 320"/>
                  <a:gd name="T39" fmla="*/ 356 h 520"/>
                  <a:gd name="T40" fmla="*/ 156 w 320"/>
                  <a:gd name="T41" fmla="*/ 336 h 520"/>
                  <a:gd name="T42" fmla="*/ 160 w 320"/>
                  <a:gd name="T43" fmla="*/ 312 h 520"/>
                  <a:gd name="T44" fmla="*/ 234 w 320"/>
                  <a:gd name="T45" fmla="*/ 292 h 520"/>
                  <a:gd name="T46" fmla="*/ 224 w 320"/>
                  <a:gd name="T47" fmla="*/ 224 h 520"/>
                  <a:gd name="T48" fmla="*/ 254 w 320"/>
                  <a:gd name="T49" fmla="*/ 150 h 520"/>
                  <a:gd name="T50" fmla="*/ 320 w 320"/>
                  <a:gd name="T51" fmla="*/ 90 h 520"/>
                  <a:gd name="T52" fmla="*/ 296 w 320"/>
                  <a:gd name="T53" fmla="*/ 104 h 520"/>
                  <a:gd name="T54" fmla="*/ 234 w 320"/>
                  <a:gd name="T55" fmla="*/ 114 h 520"/>
                  <a:gd name="T56" fmla="*/ 254 w 320"/>
                  <a:gd name="T57" fmla="*/ 80 h 520"/>
                  <a:gd name="T58" fmla="*/ 218 w 320"/>
                  <a:gd name="T59" fmla="*/ 58 h 520"/>
                  <a:gd name="T60" fmla="*/ 192 w 320"/>
                  <a:gd name="T61" fmla="*/ 40 h 520"/>
                  <a:gd name="T62" fmla="*/ 162 w 320"/>
                  <a:gd name="T63" fmla="*/ 8 h 520"/>
                  <a:gd name="T64" fmla="*/ 150 w 320"/>
                  <a:gd name="T65" fmla="*/ 18 h 520"/>
                  <a:gd name="T66" fmla="*/ 120 w 320"/>
                  <a:gd name="T67" fmla="*/ 0 h 520"/>
                  <a:gd name="T68" fmla="*/ 98 w 320"/>
                  <a:gd name="T69" fmla="*/ 1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520">
                    <a:moveTo>
                      <a:pt x="98" y="18"/>
                    </a:moveTo>
                    <a:lnTo>
                      <a:pt x="100" y="36"/>
                    </a:lnTo>
                    <a:lnTo>
                      <a:pt x="96" y="42"/>
                    </a:lnTo>
                    <a:lnTo>
                      <a:pt x="86" y="38"/>
                    </a:lnTo>
                    <a:lnTo>
                      <a:pt x="78" y="48"/>
                    </a:lnTo>
                    <a:lnTo>
                      <a:pt x="76" y="74"/>
                    </a:lnTo>
                    <a:lnTo>
                      <a:pt x="44" y="148"/>
                    </a:lnTo>
                    <a:lnTo>
                      <a:pt x="54" y="198"/>
                    </a:lnTo>
                    <a:lnTo>
                      <a:pt x="44" y="230"/>
                    </a:lnTo>
                    <a:lnTo>
                      <a:pt x="58" y="236"/>
                    </a:lnTo>
                    <a:lnTo>
                      <a:pt x="56" y="246"/>
                    </a:lnTo>
                    <a:lnTo>
                      <a:pt x="34" y="254"/>
                    </a:lnTo>
                    <a:lnTo>
                      <a:pt x="26" y="380"/>
                    </a:lnTo>
                    <a:lnTo>
                      <a:pt x="28" y="390"/>
                    </a:lnTo>
                    <a:lnTo>
                      <a:pt x="24" y="404"/>
                    </a:lnTo>
                    <a:lnTo>
                      <a:pt x="16" y="412"/>
                    </a:lnTo>
                    <a:lnTo>
                      <a:pt x="16" y="424"/>
                    </a:lnTo>
                    <a:lnTo>
                      <a:pt x="6" y="430"/>
                    </a:lnTo>
                    <a:lnTo>
                      <a:pt x="6" y="436"/>
                    </a:lnTo>
                    <a:lnTo>
                      <a:pt x="16" y="444"/>
                    </a:lnTo>
                    <a:lnTo>
                      <a:pt x="14" y="460"/>
                    </a:lnTo>
                    <a:lnTo>
                      <a:pt x="0" y="476"/>
                    </a:lnTo>
                    <a:lnTo>
                      <a:pt x="0" y="496"/>
                    </a:lnTo>
                    <a:lnTo>
                      <a:pt x="18" y="506"/>
                    </a:lnTo>
                    <a:lnTo>
                      <a:pt x="20" y="512"/>
                    </a:lnTo>
                    <a:lnTo>
                      <a:pt x="32" y="520"/>
                    </a:lnTo>
                    <a:lnTo>
                      <a:pt x="36" y="516"/>
                    </a:lnTo>
                    <a:lnTo>
                      <a:pt x="48" y="518"/>
                    </a:lnTo>
                    <a:lnTo>
                      <a:pt x="52" y="512"/>
                    </a:lnTo>
                    <a:lnTo>
                      <a:pt x="50" y="502"/>
                    </a:lnTo>
                    <a:lnTo>
                      <a:pt x="52" y="492"/>
                    </a:lnTo>
                    <a:lnTo>
                      <a:pt x="92" y="460"/>
                    </a:lnTo>
                    <a:lnTo>
                      <a:pt x="88" y="438"/>
                    </a:lnTo>
                    <a:lnTo>
                      <a:pt x="76" y="432"/>
                    </a:lnTo>
                    <a:lnTo>
                      <a:pt x="80" y="412"/>
                    </a:lnTo>
                    <a:lnTo>
                      <a:pt x="100" y="404"/>
                    </a:lnTo>
                    <a:lnTo>
                      <a:pt x="110" y="372"/>
                    </a:lnTo>
                    <a:lnTo>
                      <a:pt x="132" y="366"/>
                    </a:lnTo>
                    <a:lnTo>
                      <a:pt x="130" y="358"/>
                    </a:lnTo>
                    <a:lnTo>
                      <a:pt x="120" y="356"/>
                    </a:lnTo>
                    <a:lnTo>
                      <a:pt x="128" y="346"/>
                    </a:lnTo>
                    <a:lnTo>
                      <a:pt x="156" y="336"/>
                    </a:lnTo>
                    <a:lnTo>
                      <a:pt x="160" y="318"/>
                    </a:lnTo>
                    <a:lnTo>
                      <a:pt x="160" y="312"/>
                    </a:lnTo>
                    <a:lnTo>
                      <a:pt x="208" y="306"/>
                    </a:lnTo>
                    <a:lnTo>
                      <a:pt x="234" y="292"/>
                    </a:lnTo>
                    <a:lnTo>
                      <a:pt x="240" y="258"/>
                    </a:lnTo>
                    <a:lnTo>
                      <a:pt x="224" y="224"/>
                    </a:lnTo>
                    <a:lnTo>
                      <a:pt x="228" y="184"/>
                    </a:lnTo>
                    <a:lnTo>
                      <a:pt x="254" y="150"/>
                    </a:lnTo>
                    <a:lnTo>
                      <a:pt x="318" y="118"/>
                    </a:lnTo>
                    <a:lnTo>
                      <a:pt x="320" y="90"/>
                    </a:lnTo>
                    <a:lnTo>
                      <a:pt x="310" y="88"/>
                    </a:lnTo>
                    <a:lnTo>
                      <a:pt x="296" y="104"/>
                    </a:lnTo>
                    <a:lnTo>
                      <a:pt x="266" y="120"/>
                    </a:lnTo>
                    <a:lnTo>
                      <a:pt x="234" y="114"/>
                    </a:lnTo>
                    <a:lnTo>
                      <a:pt x="230" y="104"/>
                    </a:lnTo>
                    <a:lnTo>
                      <a:pt x="254" y="80"/>
                    </a:lnTo>
                    <a:lnTo>
                      <a:pt x="232" y="60"/>
                    </a:lnTo>
                    <a:lnTo>
                      <a:pt x="218" y="58"/>
                    </a:lnTo>
                    <a:lnTo>
                      <a:pt x="214" y="42"/>
                    </a:lnTo>
                    <a:lnTo>
                      <a:pt x="192" y="40"/>
                    </a:lnTo>
                    <a:lnTo>
                      <a:pt x="180" y="10"/>
                    </a:lnTo>
                    <a:lnTo>
                      <a:pt x="162" y="8"/>
                    </a:lnTo>
                    <a:lnTo>
                      <a:pt x="154" y="20"/>
                    </a:lnTo>
                    <a:lnTo>
                      <a:pt x="150" y="18"/>
                    </a:lnTo>
                    <a:lnTo>
                      <a:pt x="136" y="2"/>
                    </a:lnTo>
                    <a:lnTo>
                      <a:pt x="120" y="0"/>
                    </a:lnTo>
                    <a:lnTo>
                      <a:pt x="106" y="16"/>
                    </a:lnTo>
                    <a:lnTo>
                      <a:pt x="98" y="18"/>
                    </a:lnTo>
                    <a:lnTo>
                      <a:pt x="98" y="18"/>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19" name="Freeform 61"/>
              <p:cNvSpPr>
                <a:spLocks/>
              </p:cNvSpPr>
              <p:nvPr/>
            </p:nvSpPr>
            <p:spPr bwMode="auto">
              <a:xfrm>
                <a:off x="1632" y="3592"/>
                <a:ext cx="90" cy="94"/>
              </a:xfrm>
              <a:custGeom>
                <a:avLst/>
                <a:gdLst>
                  <a:gd name="T0" fmla="*/ 30 w 90"/>
                  <a:gd name="T1" fmla="*/ 0 h 94"/>
                  <a:gd name="T2" fmla="*/ 42 w 90"/>
                  <a:gd name="T3" fmla="*/ 8 h 94"/>
                  <a:gd name="T4" fmla="*/ 44 w 90"/>
                  <a:gd name="T5" fmla="*/ 22 h 94"/>
                  <a:gd name="T6" fmla="*/ 58 w 90"/>
                  <a:gd name="T7" fmla="*/ 24 h 94"/>
                  <a:gd name="T8" fmla="*/ 76 w 90"/>
                  <a:gd name="T9" fmla="*/ 42 h 94"/>
                  <a:gd name="T10" fmla="*/ 74 w 90"/>
                  <a:gd name="T11" fmla="*/ 50 h 94"/>
                  <a:gd name="T12" fmla="*/ 90 w 90"/>
                  <a:gd name="T13" fmla="*/ 70 h 94"/>
                  <a:gd name="T14" fmla="*/ 64 w 90"/>
                  <a:gd name="T15" fmla="*/ 94 h 94"/>
                  <a:gd name="T16" fmla="*/ 22 w 90"/>
                  <a:gd name="T17" fmla="*/ 88 h 94"/>
                  <a:gd name="T18" fmla="*/ 0 w 90"/>
                  <a:gd name="T19" fmla="*/ 74 h 94"/>
                  <a:gd name="T20" fmla="*/ 4 w 90"/>
                  <a:gd name="T21" fmla="*/ 34 h 94"/>
                  <a:gd name="T22" fmla="*/ 30 w 90"/>
                  <a:gd name="T23" fmla="*/ 0 h 94"/>
                  <a:gd name="T24" fmla="*/ 30 w 90"/>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94">
                    <a:moveTo>
                      <a:pt x="30" y="0"/>
                    </a:moveTo>
                    <a:lnTo>
                      <a:pt x="42" y="8"/>
                    </a:lnTo>
                    <a:lnTo>
                      <a:pt x="44" y="22"/>
                    </a:lnTo>
                    <a:lnTo>
                      <a:pt x="58" y="24"/>
                    </a:lnTo>
                    <a:lnTo>
                      <a:pt x="76" y="42"/>
                    </a:lnTo>
                    <a:lnTo>
                      <a:pt x="74" y="50"/>
                    </a:lnTo>
                    <a:lnTo>
                      <a:pt x="90" y="70"/>
                    </a:lnTo>
                    <a:lnTo>
                      <a:pt x="64" y="94"/>
                    </a:lnTo>
                    <a:lnTo>
                      <a:pt x="22" y="88"/>
                    </a:lnTo>
                    <a:lnTo>
                      <a:pt x="0" y="74"/>
                    </a:lnTo>
                    <a:lnTo>
                      <a:pt x="4" y="34"/>
                    </a:lnTo>
                    <a:lnTo>
                      <a:pt x="30" y="0"/>
                    </a:lnTo>
                    <a:lnTo>
                      <a:pt x="3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0" name="Freeform 62"/>
              <p:cNvSpPr>
                <a:spLocks/>
              </p:cNvSpPr>
              <p:nvPr/>
            </p:nvSpPr>
            <p:spPr bwMode="auto">
              <a:xfrm>
                <a:off x="1466" y="3240"/>
                <a:ext cx="216" cy="220"/>
              </a:xfrm>
              <a:custGeom>
                <a:avLst/>
                <a:gdLst>
                  <a:gd name="T0" fmla="*/ 0 w 216"/>
                  <a:gd name="T1" fmla="*/ 118 h 220"/>
                  <a:gd name="T2" fmla="*/ 14 w 216"/>
                  <a:gd name="T3" fmla="*/ 120 h 220"/>
                  <a:gd name="T4" fmla="*/ 30 w 216"/>
                  <a:gd name="T5" fmla="*/ 208 h 220"/>
                  <a:gd name="T6" fmla="*/ 40 w 216"/>
                  <a:gd name="T7" fmla="*/ 220 h 220"/>
                  <a:gd name="T8" fmla="*/ 52 w 216"/>
                  <a:gd name="T9" fmla="*/ 216 h 220"/>
                  <a:gd name="T10" fmla="*/ 62 w 216"/>
                  <a:gd name="T11" fmla="*/ 202 h 220"/>
                  <a:gd name="T12" fmla="*/ 78 w 216"/>
                  <a:gd name="T13" fmla="*/ 204 h 220"/>
                  <a:gd name="T14" fmla="*/ 90 w 216"/>
                  <a:gd name="T15" fmla="*/ 220 h 220"/>
                  <a:gd name="T16" fmla="*/ 96 w 216"/>
                  <a:gd name="T17" fmla="*/ 220 h 220"/>
                  <a:gd name="T18" fmla="*/ 104 w 216"/>
                  <a:gd name="T19" fmla="*/ 210 h 220"/>
                  <a:gd name="T20" fmla="*/ 122 w 216"/>
                  <a:gd name="T21" fmla="*/ 212 h 220"/>
                  <a:gd name="T22" fmla="*/ 134 w 216"/>
                  <a:gd name="T23" fmla="*/ 186 h 220"/>
                  <a:gd name="T24" fmla="*/ 160 w 216"/>
                  <a:gd name="T25" fmla="*/ 178 h 220"/>
                  <a:gd name="T26" fmla="*/ 198 w 216"/>
                  <a:gd name="T27" fmla="*/ 176 h 220"/>
                  <a:gd name="T28" fmla="*/ 198 w 216"/>
                  <a:gd name="T29" fmla="*/ 186 h 220"/>
                  <a:gd name="T30" fmla="*/ 206 w 216"/>
                  <a:gd name="T31" fmla="*/ 192 h 220"/>
                  <a:gd name="T32" fmla="*/ 208 w 216"/>
                  <a:gd name="T33" fmla="*/ 182 h 220"/>
                  <a:gd name="T34" fmla="*/ 216 w 216"/>
                  <a:gd name="T35" fmla="*/ 172 h 220"/>
                  <a:gd name="T36" fmla="*/ 206 w 216"/>
                  <a:gd name="T37" fmla="*/ 132 h 220"/>
                  <a:gd name="T38" fmla="*/ 180 w 216"/>
                  <a:gd name="T39" fmla="*/ 124 h 220"/>
                  <a:gd name="T40" fmla="*/ 176 w 216"/>
                  <a:gd name="T41" fmla="*/ 106 h 220"/>
                  <a:gd name="T42" fmla="*/ 170 w 216"/>
                  <a:gd name="T43" fmla="*/ 102 h 220"/>
                  <a:gd name="T44" fmla="*/ 170 w 216"/>
                  <a:gd name="T45" fmla="*/ 96 h 220"/>
                  <a:gd name="T46" fmla="*/ 178 w 216"/>
                  <a:gd name="T47" fmla="*/ 88 h 220"/>
                  <a:gd name="T48" fmla="*/ 130 w 216"/>
                  <a:gd name="T49" fmla="*/ 50 h 220"/>
                  <a:gd name="T50" fmla="*/ 106 w 216"/>
                  <a:gd name="T51" fmla="*/ 46 h 220"/>
                  <a:gd name="T52" fmla="*/ 92 w 216"/>
                  <a:gd name="T53" fmla="*/ 28 h 220"/>
                  <a:gd name="T54" fmla="*/ 102 w 216"/>
                  <a:gd name="T55" fmla="*/ 22 h 220"/>
                  <a:gd name="T56" fmla="*/ 106 w 216"/>
                  <a:gd name="T57" fmla="*/ 2 h 220"/>
                  <a:gd name="T58" fmla="*/ 96 w 216"/>
                  <a:gd name="T59" fmla="*/ 0 h 220"/>
                  <a:gd name="T60" fmla="*/ 52 w 216"/>
                  <a:gd name="T61" fmla="*/ 6 h 220"/>
                  <a:gd name="T62" fmla="*/ 48 w 216"/>
                  <a:gd name="T63" fmla="*/ 4 h 220"/>
                  <a:gd name="T64" fmla="*/ 34 w 216"/>
                  <a:gd name="T65" fmla="*/ 4 h 220"/>
                  <a:gd name="T66" fmla="*/ 28 w 216"/>
                  <a:gd name="T67" fmla="*/ 18 h 220"/>
                  <a:gd name="T68" fmla="*/ 10 w 216"/>
                  <a:gd name="T69" fmla="*/ 14 h 220"/>
                  <a:gd name="T70" fmla="*/ 30 w 216"/>
                  <a:gd name="T71" fmla="*/ 56 h 220"/>
                  <a:gd name="T72" fmla="*/ 14 w 216"/>
                  <a:gd name="T73" fmla="*/ 86 h 220"/>
                  <a:gd name="T74" fmla="*/ 14 w 216"/>
                  <a:gd name="T75" fmla="*/ 106 h 220"/>
                  <a:gd name="T76" fmla="*/ 0 w 216"/>
                  <a:gd name="T77" fmla="*/ 118 h 220"/>
                  <a:gd name="T78" fmla="*/ 0 w 216"/>
                  <a:gd name="T79" fmla="*/ 1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 h="220">
                    <a:moveTo>
                      <a:pt x="0" y="118"/>
                    </a:moveTo>
                    <a:lnTo>
                      <a:pt x="14" y="120"/>
                    </a:lnTo>
                    <a:lnTo>
                      <a:pt x="30" y="208"/>
                    </a:lnTo>
                    <a:lnTo>
                      <a:pt x="40" y="220"/>
                    </a:lnTo>
                    <a:lnTo>
                      <a:pt x="52" y="216"/>
                    </a:lnTo>
                    <a:lnTo>
                      <a:pt x="62" y="202"/>
                    </a:lnTo>
                    <a:lnTo>
                      <a:pt x="78" y="204"/>
                    </a:lnTo>
                    <a:lnTo>
                      <a:pt x="90" y="220"/>
                    </a:lnTo>
                    <a:lnTo>
                      <a:pt x="96" y="220"/>
                    </a:lnTo>
                    <a:lnTo>
                      <a:pt x="104" y="210"/>
                    </a:lnTo>
                    <a:lnTo>
                      <a:pt x="122" y="212"/>
                    </a:lnTo>
                    <a:lnTo>
                      <a:pt x="134" y="186"/>
                    </a:lnTo>
                    <a:lnTo>
                      <a:pt x="160" y="178"/>
                    </a:lnTo>
                    <a:lnTo>
                      <a:pt x="198" y="176"/>
                    </a:lnTo>
                    <a:lnTo>
                      <a:pt x="198" y="186"/>
                    </a:lnTo>
                    <a:lnTo>
                      <a:pt x="206" y="192"/>
                    </a:lnTo>
                    <a:lnTo>
                      <a:pt x="208" y="182"/>
                    </a:lnTo>
                    <a:lnTo>
                      <a:pt x="216" y="172"/>
                    </a:lnTo>
                    <a:lnTo>
                      <a:pt x="206" y="132"/>
                    </a:lnTo>
                    <a:lnTo>
                      <a:pt x="180" y="124"/>
                    </a:lnTo>
                    <a:lnTo>
                      <a:pt x="176" y="106"/>
                    </a:lnTo>
                    <a:lnTo>
                      <a:pt x="170" y="102"/>
                    </a:lnTo>
                    <a:lnTo>
                      <a:pt x="170" y="96"/>
                    </a:lnTo>
                    <a:lnTo>
                      <a:pt x="178" y="88"/>
                    </a:lnTo>
                    <a:lnTo>
                      <a:pt x="130" y="50"/>
                    </a:lnTo>
                    <a:lnTo>
                      <a:pt x="106" y="46"/>
                    </a:lnTo>
                    <a:lnTo>
                      <a:pt x="92" y="28"/>
                    </a:lnTo>
                    <a:lnTo>
                      <a:pt x="102" y="22"/>
                    </a:lnTo>
                    <a:lnTo>
                      <a:pt x="106" y="2"/>
                    </a:lnTo>
                    <a:lnTo>
                      <a:pt x="96" y="0"/>
                    </a:lnTo>
                    <a:lnTo>
                      <a:pt x="52" y="6"/>
                    </a:lnTo>
                    <a:lnTo>
                      <a:pt x="48" y="4"/>
                    </a:lnTo>
                    <a:lnTo>
                      <a:pt x="34" y="4"/>
                    </a:lnTo>
                    <a:lnTo>
                      <a:pt x="28" y="18"/>
                    </a:lnTo>
                    <a:lnTo>
                      <a:pt x="10" y="14"/>
                    </a:lnTo>
                    <a:lnTo>
                      <a:pt x="30" y="56"/>
                    </a:lnTo>
                    <a:lnTo>
                      <a:pt x="14" y="86"/>
                    </a:lnTo>
                    <a:lnTo>
                      <a:pt x="14" y="106"/>
                    </a:lnTo>
                    <a:lnTo>
                      <a:pt x="0" y="118"/>
                    </a:lnTo>
                    <a:lnTo>
                      <a:pt x="0" y="11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1" name="Freeform 63"/>
              <p:cNvSpPr>
                <a:spLocks/>
              </p:cNvSpPr>
              <p:nvPr/>
            </p:nvSpPr>
            <p:spPr bwMode="auto">
              <a:xfrm>
                <a:off x="1588" y="3418"/>
                <a:ext cx="140" cy="144"/>
              </a:xfrm>
              <a:custGeom>
                <a:avLst/>
                <a:gdLst>
                  <a:gd name="T0" fmla="*/ 84 w 140"/>
                  <a:gd name="T1" fmla="*/ 14 h 144"/>
                  <a:gd name="T2" fmla="*/ 80 w 140"/>
                  <a:gd name="T3" fmla="*/ 40 h 144"/>
                  <a:gd name="T4" fmla="*/ 90 w 140"/>
                  <a:gd name="T5" fmla="*/ 52 h 144"/>
                  <a:gd name="T6" fmla="*/ 100 w 140"/>
                  <a:gd name="T7" fmla="*/ 48 h 144"/>
                  <a:gd name="T8" fmla="*/ 130 w 140"/>
                  <a:gd name="T9" fmla="*/ 68 h 144"/>
                  <a:gd name="T10" fmla="*/ 126 w 140"/>
                  <a:gd name="T11" fmla="*/ 84 h 144"/>
                  <a:gd name="T12" fmla="*/ 140 w 140"/>
                  <a:gd name="T13" fmla="*/ 94 h 144"/>
                  <a:gd name="T14" fmla="*/ 136 w 140"/>
                  <a:gd name="T15" fmla="*/ 114 h 144"/>
                  <a:gd name="T16" fmla="*/ 130 w 140"/>
                  <a:gd name="T17" fmla="*/ 112 h 144"/>
                  <a:gd name="T18" fmla="*/ 116 w 140"/>
                  <a:gd name="T19" fmla="*/ 128 h 144"/>
                  <a:gd name="T20" fmla="*/ 86 w 140"/>
                  <a:gd name="T21" fmla="*/ 144 h 144"/>
                  <a:gd name="T22" fmla="*/ 54 w 140"/>
                  <a:gd name="T23" fmla="*/ 138 h 144"/>
                  <a:gd name="T24" fmla="*/ 50 w 140"/>
                  <a:gd name="T25" fmla="*/ 128 h 144"/>
                  <a:gd name="T26" fmla="*/ 74 w 140"/>
                  <a:gd name="T27" fmla="*/ 104 h 144"/>
                  <a:gd name="T28" fmla="*/ 54 w 140"/>
                  <a:gd name="T29" fmla="*/ 84 h 144"/>
                  <a:gd name="T30" fmla="*/ 38 w 140"/>
                  <a:gd name="T31" fmla="*/ 82 h 144"/>
                  <a:gd name="T32" fmla="*/ 34 w 140"/>
                  <a:gd name="T33" fmla="*/ 68 h 144"/>
                  <a:gd name="T34" fmla="*/ 12 w 140"/>
                  <a:gd name="T35" fmla="*/ 64 h 144"/>
                  <a:gd name="T36" fmla="*/ 0 w 140"/>
                  <a:gd name="T37" fmla="*/ 34 h 144"/>
                  <a:gd name="T38" fmla="*/ 12 w 140"/>
                  <a:gd name="T39" fmla="*/ 8 h 144"/>
                  <a:gd name="T40" fmla="*/ 38 w 140"/>
                  <a:gd name="T41" fmla="*/ 0 h 144"/>
                  <a:gd name="T42" fmla="*/ 76 w 140"/>
                  <a:gd name="T43" fmla="*/ 0 h 144"/>
                  <a:gd name="T44" fmla="*/ 76 w 140"/>
                  <a:gd name="T45" fmla="*/ 8 h 144"/>
                  <a:gd name="T46" fmla="*/ 84 w 140"/>
                  <a:gd name="T47" fmla="*/ 14 h 144"/>
                  <a:gd name="T48" fmla="*/ 84 w 140"/>
                  <a:gd name="T49" fmla="*/ 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4">
                    <a:moveTo>
                      <a:pt x="84" y="14"/>
                    </a:moveTo>
                    <a:lnTo>
                      <a:pt x="80" y="40"/>
                    </a:lnTo>
                    <a:lnTo>
                      <a:pt x="90" y="52"/>
                    </a:lnTo>
                    <a:lnTo>
                      <a:pt x="100" y="48"/>
                    </a:lnTo>
                    <a:lnTo>
                      <a:pt x="130" y="68"/>
                    </a:lnTo>
                    <a:lnTo>
                      <a:pt x="126" y="84"/>
                    </a:lnTo>
                    <a:lnTo>
                      <a:pt x="140" y="94"/>
                    </a:lnTo>
                    <a:lnTo>
                      <a:pt x="136" y="114"/>
                    </a:lnTo>
                    <a:lnTo>
                      <a:pt x="130" y="112"/>
                    </a:lnTo>
                    <a:lnTo>
                      <a:pt x="116" y="128"/>
                    </a:lnTo>
                    <a:lnTo>
                      <a:pt x="86" y="144"/>
                    </a:lnTo>
                    <a:lnTo>
                      <a:pt x="54" y="138"/>
                    </a:lnTo>
                    <a:lnTo>
                      <a:pt x="50" y="128"/>
                    </a:lnTo>
                    <a:lnTo>
                      <a:pt x="74" y="104"/>
                    </a:lnTo>
                    <a:lnTo>
                      <a:pt x="54" y="84"/>
                    </a:lnTo>
                    <a:lnTo>
                      <a:pt x="38" y="82"/>
                    </a:lnTo>
                    <a:lnTo>
                      <a:pt x="34" y="68"/>
                    </a:lnTo>
                    <a:lnTo>
                      <a:pt x="12" y="64"/>
                    </a:lnTo>
                    <a:lnTo>
                      <a:pt x="0" y="34"/>
                    </a:lnTo>
                    <a:lnTo>
                      <a:pt x="12" y="8"/>
                    </a:lnTo>
                    <a:lnTo>
                      <a:pt x="38" y="0"/>
                    </a:lnTo>
                    <a:lnTo>
                      <a:pt x="76" y="0"/>
                    </a:lnTo>
                    <a:lnTo>
                      <a:pt x="76" y="8"/>
                    </a:lnTo>
                    <a:lnTo>
                      <a:pt x="84" y="14"/>
                    </a:lnTo>
                    <a:lnTo>
                      <a:pt x="84" y="1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2" name="Freeform 64"/>
              <p:cNvSpPr>
                <a:spLocks/>
              </p:cNvSpPr>
              <p:nvPr/>
            </p:nvSpPr>
            <p:spPr bwMode="auto">
              <a:xfrm>
                <a:off x="1664" y="2946"/>
                <a:ext cx="96" cy="122"/>
              </a:xfrm>
              <a:custGeom>
                <a:avLst/>
                <a:gdLst>
                  <a:gd name="T0" fmla="*/ 36 w 96"/>
                  <a:gd name="T1" fmla="*/ 0 h 122"/>
                  <a:gd name="T2" fmla="*/ 20 w 96"/>
                  <a:gd name="T3" fmla="*/ 2 h 122"/>
                  <a:gd name="T4" fmla="*/ 10 w 96"/>
                  <a:gd name="T5" fmla="*/ 8 h 122"/>
                  <a:gd name="T6" fmla="*/ 16 w 96"/>
                  <a:gd name="T7" fmla="*/ 18 h 122"/>
                  <a:gd name="T8" fmla="*/ 8 w 96"/>
                  <a:gd name="T9" fmla="*/ 28 h 122"/>
                  <a:gd name="T10" fmla="*/ 0 w 96"/>
                  <a:gd name="T11" fmla="*/ 26 h 122"/>
                  <a:gd name="T12" fmla="*/ 4 w 96"/>
                  <a:gd name="T13" fmla="*/ 44 h 122"/>
                  <a:gd name="T14" fmla="*/ 20 w 96"/>
                  <a:gd name="T15" fmla="*/ 50 h 122"/>
                  <a:gd name="T16" fmla="*/ 18 w 96"/>
                  <a:gd name="T17" fmla="*/ 62 h 122"/>
                  <a:gd name="T18" fmla="*/ 24 w 96"/>
                  <a:gd name="T19" fmla="*/ 66 h 122"/>
                  <a:gd name="T20" fmla="*/ 24 w 96"/>
                  <a:gd name="T21" fmla="*/ 112 h 122"/>
                  <a:gd name="T22" fmla="*/ 30 w 96"/>
                  <a:gd name="T23" fmla="*/ 122 h 122"/>
                  <a:gd name="T24" fmla="*/ 84 w 96"/>
                  <a:gd name="T25" fmla="*/ 114 h 122"/>
                  <a:gd name="T26" fmla="*/ 76 w 96"/>
                  <a:gd name="T27" fmla="*/ 94 h 122"/>
                  <a:gd name="T28" fmla="*/ 60 w 96"/>
                  <a:gd name="T29" fmla="*/ 84 h 122"/>
                  <a:gd name="T30" fmla="*/ 62 w 96"/>
                  <a:gd name="T31" fmla="*/ 64 h 122"/>
                  <a:gd name="T32" fmla="*/ 96 w 96"/>
                  <a:gd name="T33" fmla="*/ 42 h 122"/>
                  <a:gd name="T34" fmla="*/ 64 w 96"/>
                  <a:gd name="T35" fmla="*/ 40 h 122"/>
                  <a:gd name="T36" fmla="*/ 36 w 96"/>
                  <a:gd name="T37" fmla="*/ 0 h 122"/>
                  <a:gd name="T38" fmla="*/ 36 w 96"/>
                  <a:gd name="T3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22">
                    <a:moveTo>
                      <a:pt x="36" y="0"/>
                    </a:moveTo>
                    <a:lnTo>
                      <a:pt x="20" y="2"/>
                    </a:lnTo>
                    <a:lnTo>
                      <a:pt x="10" y="8"/>
                    </a:lnTo>
                    <a:lnTo>
                      <a:pt x="16" y="18"/>
                    </a:lnTo>
                    <a:lnTo>
                      <a:pt x="8" y="28"/>
                    </a:lnTo>
                    <a:lnTo>
                      <a:pt x="0" y="26"/>
                    </a:lnTo>
                    <a:lnTo>
                      <a:pt x="4" y="44"/>
                    </a:lnTo>
                    <a:lnTo>
                      <a:pt x="20" y="50"/>
                    </a:lnTo>
                    <a:lnTo>
                      <a:pt x="18" y="62"/>
                    </a:lnTo>
                    <a:lnTo>
                      <a:pt x="24" y="66"/>
                    </a:lnTo>
                    <a:lnTo>
                      <a:pt x="24" y="112"/>
                    </a:lnTo>
                    <a:lnTo>
                      <a:pt x="30" y="122"/>
                    </a:lnTo>
                    <a:lnTo>
                      <a:pt x="84" y="114"/>
                    </a:lnTo>
                    <a:lnTo>
                      <a:pt x="76" y="94"/>
                    </a:lnTo>
                    <a:lnTo>
                      <a:pt x="60" y="84"/>
                    </a:lnTo>
                    <a:lnTo>
                      <a:pt x="62" y="64"/>
                    </a:lnTo>
                    <a:lnTo>
                      <a:pt x="96" y="42"/>
                    </a:lnTo>
                    <a:lnTo>
                      <a:pt x="64" y="40"/>
                    </a:lnTo>
                    <a:lnTo>
                      <a:pt x="36" y="0"/>
                    </a:lnTo>
                    <a:lnTo>
                      <a:pt x="3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3" name="Freeform 65"/>
              <p:cNvSpPr>
                <a:spLocks/>
              </p:cNvSpPr>
              <p:nvPr/>
            </p:nvSpPr>
            <p:spPr bwMode="auto">
              <a:xfrm>
                <a:off x="1724" y="2988"/>
                <a:ext cx="80" cy="72"/>
              </a:xfrm>
              <a:custGeom>
                <a:avLst/>
                <a:gdLst>
                  <a:gd name="T0" fmla="*/ 36 w 80"/>
                  <a:gd name="T1" fmla="*/ 0 h 72"/>
                  <a:gd name="T2" fmla="*/ 2 w 80"/>
                  <a:gd name="T3" fmla="*/ 22 h 72"/>
                  <a:gd name="T4" fmla="*/ 0 w 80"/>
                  <a:gd name="T5" fmla="*/ 42 h 72"/>
                  <a:gd name="T6" fmla="*/ 16 w 80"/>
                  <a:gd name="T7" fmla="*/ 52 h 72"/>
                  <a:gd name="T8" fmla="*/ 24 w 80"/>
                  <a:gd name="T9" fmla="*/ 72 h 72"/>
                  <a:gd name="T10" fmla="*/ 36 w 80"/>
                  <a:gd name="T11" fmla="*/ 62 h 72"/>
                  <a:gd name="T12" fmla="*/ 50 w 80"/>
                  <a:gd name="T13" fmla="*/ 72 h 72"/>
                  <a:gd name="T14" fmla="*/ 66 w 80"/>
                  <a:gd name="T15" fmla="*/ 72 h 72"/>
                  <a:gd name="T16" fmla="*/ 78 w 80"/>
                  <a:gd name="T17" fmla="*/ 44 h 72"/>
                  <a:gd name="T18" fmla="*/ 72 w 80"/>
                  <a:gd name="T19" fmla="*/ 34 h 72"/>
                  <a:gd name="T20" fmla="*/ 80 w 80"/>
                  <a:gd name="T21" fmla="*/ 22 h 72"/>
                  <a:gd name="T22" fmla="*/ 64 w 80"/>
                  <a:gd name="T23" fmla="*/ 18 h 72"/>
                  <a:gd name="T24" fmla="*/ 44 w 80"/>
                  <a:gd name="T25" fmla="*/ 0 h 72"/>
                  <a:gd name="T26" fmla="*/ 36 w 80"/>
                  <a:gd name="T27" fmla="*/ 0 h 72"/>
                  <a:gd name="T28" fmla="*/ 36 w 80"/>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2">
                    <a:moveTo>
                      <a:pt x="36" y="0"/>
                    </a:moveTo>
                    <a:lnTo>
                      <a:pt x="2" y="22"/>
                    </a:lnTo>
                    <a:lnTo>
                      <a:pt x="0" y="42"/>
                    </a:lnTo>
                    <a:lnTo>
                      <a:pt x="16" y="52"/>
                    </a:lnTo>
                    <a:lnTo>
                      <a:pt x="24" y="72"/>
                    </a:lnTo>
                    <a:lnTo>
                      <a:pt x="36" y="62"/>
                    </a:lnTo>
                    <a:lnTo>
                      <a:pt x="50" y="72"/>
                    </a:lnTo>
                    <a:lnTo>
                      <a:pt x="66" y="72"/>
                    </a:lnTo>
                    <a:lnTo>
                      <a:pt x="78" y="44"/>
                    </a:lnTo>
                    <a:lnTo>
                      <a:pt x="72" y="34"/>
                    </a:lnTo>
                    <a:lnTo>
                      <a:pt x="80" y="22"/>
                    </a:lnTo>
                    <a:lnTo>
                      <a:pt x="64" y="18"/>
                    </a:lnTo>
                    <a:lnTo>
                      <a:pt x="44" y="0"/>
                    </a:lnTo>
                    <a:lnTo>
                      <a:pt x="36" y="0"/>
                    </a:lnTo>
                    <a:lnTo>
                      <a:pt x="3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4" name="Freeform 66"/>
              <p:cNvSpPr>
                <a:spLocks/>
              </p:cNvSpPr>
              <p:nvPr/>
            </p:nvSpPr>
            <p:spPr bwMode="auto">
              <a:xfrm>
                <a:off x="1790" y="3010"/>
                <a:ext cx="44" cy="58"/>
              </a:xfrm>
              <a:custGeom>
                <a:avLst/>
                <a:gdLst>
                  <a:gd name="T0" fmla="*/ 14 w 44"/>
                  <a:gd name="T1" fmla="*/ 0 h 58"/>
                  <a:gd name="T2" fmla="*/ 6 w 44"/>
                  <a:gd name="T3" fmla="*/ 12 h 58"/>
                  <a:gd name="T4" fmla="*/ 12 w 44"/>
                  <a:gd name="T5" fmla="*/ 22 h 58"/>
                  <a:gd name="T6" fmla="*/ 0 w 44"/>
                  <a:gd name="T7" fmla="*/ 50 h 58"/>
                  <a:gd name="T8" fmla="*/ 10 w 44"/>
                  <a:gd name="T9" fmla="*/ 58 h 58"/>
                  <a:gd name="T10" fmla="*/ 22 w 44"/>
                  <a:gd name="T11" fmla="*/ 56 h 58"/>
                  <a:gd name="T12" fmla="*/ 44 w 44"/>
                  <a:gd name="T13" fmla="*/ 24 h 58"/>
                  <a:gd name="T14" fmla="*/ 22 w 44"/>
                  <a:gd name="T15" fmla="*/ 2 h 58"/>
                  <a:gd name="T16" fmla="*/ 14 w 44"/>
                  <a:gd name="T17" fmla="*/ 0 h 58"/>
                  <a:gd name="T18" fmla="*/ 14 w 44"/>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8">
                    <a:moveTo>
                      <a:pt x="14" y="0"/>
                    </a:moveTo>
                    <a:lnTo>
                      <a:pt x="6" y="12"/>
                    </a:lnTo>
                    <a:lnTo>
                      <a:pt x="12" y="22"/>
                    </a:lnTo>
                    <a:lnTo>
                      <a:pt x="0" y="50"/>
                    </a:lnTo>
                    <a:lnTo>
                      <a:pt x="10" y="58"/>
                    </a:lnTo>
                    <a:lnTo>
                      <a:pt x="22" y="56"/>
                    </a:lnTo>
                    <a:lnTo>
                      <a:pt x="44" y="24"/>
                    </a:lnTo>
                    <a:lnTo>
                      <a:pt x="22" y="2"/>
                    </a:lnTo>
                    <a:lnTo>
                      <a:pt x="14" y="0"/>
                    </a:lnTo>
                    <a:lnTo>
                      <a:pt x="1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5" name="Freeform 67"/>
              <p:cNvSpPr>
                <a:spLocks/>
              </p:cNvSpPr>
              <p:nvPr/>
            </p:nvSpPr>
            <p:spPr bwMode="auto">
              <a:xfrm>
                <a:off x="1402" y="2990"/>
                <a:ext cx="714" cy="672"/>
              </a:xfrm>
              <a:custGeom>
                <a:avLst/>
                <a:gdLst>
                  <a:gd name="T0" fmla="*/ 442 w 714"/>
                  <a:gd name="T1" fmla="*/ 50 h 672"/>
                  <a:gd name="T2" fmla="*/ 468 w 714"/>
                  <a:gd name="T3" fmla="*/ 90 h 672"/>
                  <a:gd name="T4" fmla="*/ 446 w 714"/>
                  <a:gd name="T5" fmla="*/ 134 h 672"/>
                  <a:gd name="T6" fmla="*/ 476 w 714"/>
                  <a:gd name="T7" fmla="*/ 126 h 672"/>
                  <a:gd name="T8" fmla="*/ 454 w 714"/>
                  <a:gd name="T9" fmla="*/ 140 h 672"/>
                  <a:gd name="T10" fmla="*/ 494 w 714"/>
                  <a:gd name="T11" fmla="*/ 136 h 672"/>
                  <a:gd name="T12" fmla="*/ 540 w 714"/>
                  <a:gd name="T13" fmla="*/ 148 h 672"/>
                  <a:gd name="T14" fmla="*/ 544 w 714"/>
                  <a:gd name="T15" fmla="*/ 162 h 672"/>
                  <a:gd name="T16" fmla="*/ 550 w 714"/>
                  <a:gd name="T17" fmla="*/ 172 h 672"/>
                  <a:gd name="T18" fmla="*/ 608 w 714"/>
                  <a:gd name="T19" fmla="*/ 188 h 672"/>
                  <a:gd name="T20" fmla="*/ 636 w 714"/>
                  <a:gd name="T21" fmla="*/ 182 h 672"/>
                  <a:gd name="T22" fmla="*/ 688 w 714"/>
                  <a:gd name="T23" fmla="*/ 228 h 672"/>
                  <a:gd name="T24" fmla="*/ 712 w 714"/>
                  <a:gd name="T25" fmla="*/ 232 h 672"/>
                  <a:gd name="T26" fmla="*/ 702 w 714"/>
                  <a:gd name="T27" fmla="*/ 300 h 672"/>
                  <a:gd name="T28" fmla="*/ 638 w 714"/>
                  <a:gd name="T29" fmla="*/ 348 h 672"/>
                  <a:gd name="T30" fmla="*/ 622 w 714"/>
                  <a:gd name="T31" fmla="*/ 386 h 672"/>
                  <a:gd name="T32" fmla="*/ 602 w 714"/>
                  <a:gd name="T33" fmla="*/ 440 h 672"/>
                  <a:gd name="T34" fmla="*/ 534 w 714"/>
                  <a:gd name="T35" fmla="*/ 516 h 672"/>
                  <a:gd name="T36" fmla="*/ 478 w 714"/>
                  <a:gd name="T37" fmla="*/ 528 h 672"/>
                  <a:gd name="T38" fmla="*/ 414 w 714"/>
                  <a:gd name="T39" fmla="*/ 550 h 672"/>
                  <a:gd name="T40" fmla="*/ 352 w 714"/>
                  <a:gd name="T41" fmla="*/ 652 h 672"/>
                  <a:gd name="T42" fmla="*/ 358 w 714"/>
                  <a:gd name="T43" fmla="*/ 616 h 672"/>
                  <a:gd name="T44" fmla="*/ 320 w 714"/>
                  <a:gd name="T45" fmla="*/ 672 h 672"/>
                  <a:gd name="T46" fmla="*/ 306 w 714"/>
                  <a:gd name="T47" fmla="*/ 644 h 672"/>
                  <a:gd name="T48" fmla="*/ 276 w 714"/>
                  <a:gd name="T49" fmla="*/ 624 h 672"/>
                  <a:gd name="T50" fmla="*/ 260 w 714"/>
                  <a:gd name="T51" fmla="*/ 602 h 672"/>
                  <a:gd name="T52" fmla="*/ 326 w 714"/>
                  <a:gd name="T53" fmla="*/ 544 h 672"/>
                  <a:gd name="T54" fmla="*/ 326 w 714"/>
                  <a:gd name="T55" fmla="*/ 522 h 672"/>
                  <a:gd name="T56" fmla="*/ 316 w 714"/>
                  <a:gd name="T57" fmla="*/ 496 h 672"/>
                  <a:gd name="T58" fmla="*/ 276 w 714"/>
                  <a:gd name="T59" fmla="*/ 480 h 672"/>
                  <a:gd name="T60" fmla="*/ 272 w 714"/>
                  <a:gd name="T61" fmla="*/ 432 h 672"/>
                  <a:gd name="T62" fmla="*/ 270 w 714"/>
                  <a:gd name="T63" fmla="*/ 382 h 672"/>
                  <a:gd name="T64" fmla="*/ 240 w 714"/>
                  <a:gd name="T65" fmla="*/ 358 h 672"/>
                  <a:gd name="T66" fmla="*/ 234 w 714"/>
                  <a:gd name="T67" fmla="*/ 346 h 672"/>
                  <a:gd name="T68" fmla="*/ 192 w 714"/>
                  <a:gd name="T69" fmla="*/ 300 h 672"/>
                  <a:gd name="T70" fmla="*/ 156 w 714"/>
                  <a:gd name="T71" fmla="*/ 278 h 672"/>
                  <a:gd name="T72" fmla="*/ 170 w 714"/>
                  <a:gd name="T73" fmla="*/ 252 h 672"/>
                  <a:gd name="T74" fmla="*/ 116 w 714"/>
                  <a:gd name="T75" fmla="*/ 256 h 672"/>
                  <a:gd name="T76" fmla="*/ 98 w 714"/>
                  <a:gd name="T77" fmla="*/ 254 h 672"/>
                  <a:gd name="T78" fmla="*/ 76 w 714"/>
                  <a:gd name="T79" fmla="*/ 266 h 672"/>
                  <a:gd name="T80" fmla="*/ 62 w 714"/>
                  <a:gd name="T81" fmla="*/ 238 h 672"/>
                  <a:gd name="T82" fmla="*/ 34 w 714"/>
                  <a:gd name="T83" fmla="*/ 238 h 672"/>
                  <a:gd name="T84" fmla="*/ 6 w 714"/>
                  <a:gd name="T85" fmla="*/ 232 h 672"/>
                  <a:gd name="T86" fmla="*/ 14 w 714"/>
                  <a:gd name="T87" fmla="*/ 178 h 672"/>
                  <a:gd name="T88" fmla="*/ 70 w 714"/>
                  <a:gd name="T89" fmla="*/ 136 h 672"/>
                  <a:gd name="T90" fmla="*/ 84 w 714"/>
                  <a:gd name="T91" fmla="*/ 74 h 672"/>
                  <a:gd name="T92" fmla="*/ 102 w 714"/>
                  <a:gd name="T93" fmla="*/ 50 h 672"/>
                  <a:gd name="T94" fmla="*/ 92 w 714"/>
                  <a:gd name="T95" fmla="*/ 46 h 672"/>
                  <a:gd name="T96" fmla="*/ 102 w 714"/>
                  <a:gd name="T97" fmla="*/ 40 h 672"/>
                  <a:gd name="T98" fmla="*/ 128 w 714"/>
                  <a:gd name="T99" fmla="*/ 48 h 672"/>
                  <a:gd name="T100" fmla="*/ 176 w 714"/>
                  <a:gd name="T101" fmla="*/ 70 h 672"/>
                  <a:gd name="T102" fmla="*/ 184 w 714"/>
                  <a:gd name="T103" fmla="*/ 14 h 672"/>
                  <a:gd name="T104" fmla="*/ 224 w 714"/>
                  <a:gd name="T105" fmla="*/ 28 h 672"/>
                  <a:gd name="T106" fmla="*/ 256 w 714"/>
                  <a:gd name="T107" fmla="*/ 26 h 672"/>
                  <a:gd name="T108" fmla="*/ 266 w 714"/>
                  <a:gd name="T109" fmla="*/ 0 h 672"/>
                  <a:gd name="T110" fmla="*/ 280 w 714"/>
                  <a:gd name="T111" fmla="*/ 16 h 672"/>
                  <a:gd name="T112" fmla="*/ 286 w 714"/>
                  <a:gd name="T113" fmla="*/ 66 h 672"/>
                  <a:gd name="T114" fmla="*/ 344 w 714"/>
                  <a:gd name="T115" fmla="*/ 70 h 672"/>
                  <a:gd name="T116" fmla="*/ 372 w 714"/>
                  <a:gd name="T117" fmla="*/ 70 h 672"/>
                  <a:gd name="T118" fmla="*/ 400 w 714"/>
                  <a:gd name="T119" fmla="*/ 76 h 672"/>
                  <a:gd name="T120" fmla="*/ 434 w 714"/>
                  <a:gd name="T121" fmla="*/ 44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4" h="672">
                    <a:moveTo>
                      <a:pt x="434" y="44"/>
                    </a:moveTo>
                    <a:lnTo>
                      <a:pt x="442" y="50"/>
                    </a:lnTo>
                    <a:lnTo>
                      <a:pt x="456" y="80"/>
                    </a:lnTo>
                    <a:lnTo>
                      <a:pt x="468" y="90"/>
                    </a:lnTo>
                    <a:lnTo>
                      <a:pt x="420" y="136"/>
                    </a:lnTo>
                    <a:lnTo>
                      <a:pt x="446" y="134"/>
                    </a:lnTo>
                    <a:lnTo>
                      <a:pt x="462" y="124"/>
                    </a:lnTo>
                    <a:lnTo>
                      <a:pt x="476" y="126"/>
                    </a:lnTo>
                    <a:lnTo>
                      <a:pt x="472" y="140"/>
                    </a:lnTo>
                    <a:lnTo>
                      <a:pt x="454" y="140"/>
                    </a:lnTo>
                    <a:lnTo>
                      <a:pt x="472" y="150"/>
                    </a:lnTo>
                    <a:lnTo>
                      <a:pt x="494" y="136"/>
                    </a:lnTo>
                    <a:lnTo>
                      <a:pt x="538" y="138"/>
                    </a:lnTo>
                    <a:lnTo>
                      <a:pt x="540" y="148"/>
                    </a:lnTo>
                    <a:lnTo>
                      <a:pt x="548" y="146"/>
                    </a:lnTo>
                    <a:lnTo>
                      <a:pt x="544" y="162"/>
                    </a:lnTo>
                    <a:lnTo>
                      <a:pt x="554" y="166"/>
                    </a:lnTo>
                    <a:lnTo>
                      <a:pt x="550" y="172"/>
                    </a:lnTo>
                    <a:lnTo>
                      <a:pt x="582" y="172"/>
                    </a:lnTo>
                    <a:lnTo>
                      <a:pt x="608" y="188"/>
                    </a:lnTo>
                    <a:lnTo>
                      <a:pt x="626" y="176"/>
                    </a:lnTo>
                    <a:lnTo>
                      <a:pt x="636" y="182"/>
                    </a:lnTo>
                    <a:lnTo>
                      <a:pt x="676" y="224"/>
                    </a:lnTo>
                    <a:lnTo>
                      <a:pt x="688" y="228"/>
                    </a:lnTo>
                    <a:lnTo>
                      <a:pt x="702" y="222"/>
                    </a:lnTo>
                    <a:lnTo>
                      <a:pt x="712" y="232"/>
                    </a:lnTo>
                    <a:lnTo>
                      <a:pt x="714" y="280"/>
                    </a:lnTo>
                    <a:lnTo>
                      <a:pt x="702" y="300"/>
                    </a:lnTo>
                    <a:lnTo>
                      <a:pt x="686" y="304"/>
                    </a:lnTo>
                    <a:lnTo>
                      <a:pt x="638" y="348"/>
                    </a:lnTo>
                    <a:lnTo>
                      <a:pt x="624" y="354"/>
                    </a:lnTo>
                    <a:lnTo>
                      <a:pt x="622" y="386"/>
                    </a:lnTo>
                    <a:lnTo>
                      <a:pt x="608" y="412"/>
                    </a:lnTo>
                    <a:lnTo>
                      <a:pt x="602" y="440"/>
                    </a:lnTo>
                    <a:lnTo>
                      <a:pt x="546" y="512"/>
                    </a:lnTo>
                    <a:lnTo>
                      <a:pt x="534" y="516"/>
                    </a:lnTo>
                    <a:lnTo>
                      <a:pt x="510" y="512"/>
                    </a:lnTo>
                    <a:lnTo>
                      <a:pt x="478" y="528"/>
                    </a:lnTo>
                    <a:lnTo>
                      <a:pt x="464" y="526"/>
                    </a:lnTo>
                    <a:lnTo>
                      <a:pt x="414" y="550"/>
                    </a:lnTo>
                    <a:lnTo>
                      <a:pt x="404" y="596"/>
                    </a:lnTo>
                    <a:lnTo>
                      <a:pt x="352" y="652"/>
                    </a:lnTo>
                    <a:lnTo>
                      <a:pt x="340" y="652"/>
                    </a:lnTo>
                    <a:lnTo>
                      <a:pt x="358" y="616"/>
                    </a:lnTo>
                    <a:lnTo>
                      <a:pt x="350" y="618"/>
                    </a:lnTo>
                    <a:lnTo>
                      <a:pt x="320" y="672"/>
                    </a:lnTo>
                    <a:lnTo>
                      <a:pt x="304" y="652"/>
                    </a:lnTo>
                    <a:lnTo>
                      <a:pt x="306" y="644"/>
                    </a:lnTo>
                    <a:lnTo>
                      <a:pt x="288" y="626"/>
                    </a:lnTo>
                    <a:lnTo>
                      <a:pt x="276" y="624"/>
                    </a:lnTo>
                    <a:lnTo>
                      <a:pt x="274" y="610"/>
                    </a:lnTo>
                    <a:lnTo>
                      <a:pt x="260" y="602"/>
                    </a:lnTo>
                    <a:lnTo>
                      <a:pt x="326" y="568"/>
                    </a:lnTo>
                    <a:lnTo>
                      <a:pt x="326" y="544"/>
                    </a:lnTo>
                    <a:lnTo>
                      <a:pt x="322" y="542"/>
                    </a:lnTo>
                    <a:lnTo>
                      <a:pt x="326" y="522"/>
                    </a:lnTo>
                    <a:lnTo>
                      <a:pt x="312" y="512"/>
                    </a:lnTo>
                    <a:lnTo>
                      <a:pt x="316" y="496"/>
                    </a:lnTo>
                    <a:lnTo>
                      <a:pt x="286" y="476"/>
                    </a:lnTo>
                    <a:lnTo>
                      <a:pt x="276" y="480"/>
                    </a:lnTo>
                    <a:lnTo>
                      <a:pt x="266" y="472"/>
                    </a:lnTo>
                    <a:lnTo>
                      <a:pt x="272" y="432"/>
                    </a:lnTo>
                    <a:lnTo>
                      <a:pt x="280" y="422"/>
                    </a:lnTo>
                    <a:lnTo>
                      <a:pt x="270" y="382"/>
                    </a:lnTo>
                    <a:lnTo>
                      <a:pt x="244" y="374"/>
                    </a:lnTo>
                    <a:lnTo>
                      <a:pt x="240" y="358"/>
                    </a:lnTo>
                    <a:lnTo>
                      <a:pt x="234" y="352"/>
                    </a:lnTo>
                    <a:lnTo>
                      <a:pt x="234" y="346"/>
                    </a:lnTo>
                    <a:lnTo>
                      <a:pt x="244" y="338"/>
                    </a:lnTo>
                    <a:lnTo>
                      <a:pt x="192" y="300"/>
                    </a:lnTo>
                    <a:lnTo>
                      <a:pt x="170" y="296"/>
                    </a:lnTo>
                    <a:lnTo>
                      <a:pt x="156" y="278"/>
                    </a:lnTo>
                    <a:lnTo>
                      <a:pt x="166" y="272"/>
                    </a:lnTo>
                    <a:lnTo>
                      <a:pt x="170" y="252"/>
                    </a:lnTo>
                    <a:lnTo>
                      <a:pt x="160" y="250"/>
                    </a:lnTo>
                    <a:lnTo>
                      <a:pt x="116" y="256"/>
                    </a:lnTo>
                    <a:lnTo>
                      <a:pt x="112" y="254"/>
                    </a:lnTo>
                    <a:lnTo>
                      <a:pt x="98" y="254"/>
                    </a:lnTo>
                    <a:lnTo>
                      <a:pt x="92" y="266"/>
                    </a:lnTo>
                    <a:lnTo>
                      <a:pt x="76" y="266"/>
                    </a:lnTo>
                    <a:lnTo>
                      <a:pt x="58" y="256"/>
                    </a:lnTo>
                    <a:lnTo>
                      <a:pt x="62" y="238"/>
                    </a:lnTo>
                    <a:lnTo>
                      <a:pt x="54" y="230"/>
                    </a:lnTo>
                    <a:lnTo>
                      <a:pt x="34" y="238"/>
                    </a:lnTo>
                    <a:lnTo>
                      <a:pt x="24" y="222"/>
                    </a:lnTo>
                    <a:lnTo>
                      <a:pt x="6" y="232"/>
                    </a:lnTo>
                    <a:lnTo>
                      <a:pt x="0" y="204"/>
                    </a:lnTo>
                    <a:lnTo>
                      <a:pt x="14" y="178"/>
                    </a:lnTo>
                    <a:lnTo>
                      <a:pt x="16" y="166"/>
                    </a:lnTo>
                    <a:lnTo>
                      <a:pt x="70" y="136"/>
                    </a:lnTo>
                    <a:lnTo>
                      <a:pt x="96" y="84"/>
                    </a:lnTo>
                    <a:lnTo>
                      <a:pt x="84" y="74"/>
                    </a:lnTo>
                    <a:lnTo>
                      <a:pt x="86" y="62"/>
                    </a:lnTo>
                    <a:lnTo>
                      <a:pt x="102" y="50"/>
                    </a:lnTo>
                    <a:lnTo>
                      <a:pt x="96" y="48"/>
                    </a:lnTo>
                    <a:lnTo>
                      <a:pt x="92" y="46"/>
                    </a:lnTo>
                    <a:lnTo>
                      <a:pt x="94" y="38"/>
                    </a:lnTo>
                    <a:lnTo>
                      <a:pt x="102" y="40"/>
                    </a:lnTo>
                    <a:lnTo>
                      <a:pt x="116" y="48"/>
                    </a:lnTo>
                    <a:lnTo>
                      <a:pt x="128" y="48"/>
                    </a:lnTo>
                    <a:lnTo>
                      <a:pt x="138" y="62"/>
                    </a:lnTo>
                    <a:lnTo>
                      <a:pt x="176" y="70"/>
                    </a:lnTo>
                    <a:lnTo>
                      <a:pt x="208" y="46"/>
                    </a:lnTo>
                    <a:lnTo>
                      <a:pt x="184" y="14"/>
                    </a:lnTo>
                    <a:lnTo>
                      <a:pt x="192" y="8"/>
                    </a:lnTo>
                    <a:lnTo>
                      <a:pt x="224" y="28"/>
                    </a:lnTo>
                    <a:lnTo>
                      <a:pt x="234" y="22"/>
                    </a:lnTo>
                    <a:lnTo>
                      <a:pt x="256" y="26"/>
                    </a:lnTo>
                    <a:lnTo>
                      <a:pt x="266" y="6"/>
                    </a:lnTo>
                    <a:lnTo>
                      <a:pt x="266" y="0"/>
                    </a:lnTo>
                    <a:lnTo>
                      <a:pt x="282" y="8"/>
                    </a:lnTo>
                    <a:lnTo>
                      <a:pt x="280" y="16"/>
                    </a:lnTo>
                    <a:lnTo>
                      <a:pt x="286" y="22"/>
                    </a:lnTo>
                    <a:lnTo>
                      <a:pt x="286" y="66"/>
                    </a:lnTo>
                    <a:lnTo>
                      <a:pt x="292" y="78"/>
                    </a:lnTo>
                    <a:lnTo>
                      <a:pt x="344" y="70"/>
                    </a:lnTo>
                    <a:lnTo>
                      <a:pt x="358" y="60"/>
                    </a:lnTo>
                    <a:lnTo>
                      <a:pt x="372" y="70"/>
                    </a:lnTo>
                    <a:lnTo>
                      <a:pt x="390" y="70"/>
                    </a:lnTo>
                    <a:lnTo>
                      <a:pt x="400" y="76"/>
                    </a:lnTo>
                    <a:lnTo>
                      <a:pt x="410" y="76"/>
                    </a:lnTo>
                    <a:lnTo>
                      <a:pt x="434" y="44"/>
                    </a:lnTo>
                    <a:lnTo>
                      <a:pt x="434" y="44"/>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6" name="Freeform 68"/>
              <p:cNvSpPr>
                <a:spLocks/>
              </p:cNvSpPr>
              <p:nvPr/>
            </p:nvSpPr>
            <p:spPr bwMode="auto">
              <a:xfrm>
                <a:off x="1270" y="2514"/>
                <a:ext cx="236" cy="98"/>
              </a:xfrm>
              <a:custGeom>
                <a:avLst/>
                <a:gdLst>
                  <a:gd name="T0" fmla="*/ 0 w 236"/>
                  <a:gd name="T1" fmla="*/ 24 h 98"/>
                  <a:gd name="T2" fmla="*/ 10 w 236"/>
                  <a:gd name="T3" fmla="*/ 10 h 98"/>
                  <a:gd name="T4" fmla="*/ 64 w 236"/>
                  <a:gd name="T5" fmla="*/ 0 h 98"/>
                  <a:gd name="T6" fmla="*/ 136 w 236"/>
                  <a:gd name="T7" fmla="*/ 26 h 98"/>
                  <a:gd name="T8" fmla="*/ 162 w 236"/>
                  <a:gd name="T9" fmla="*/ 50 h 98"/>
                  <a:gd name="T10" fmla="*/ 214 w 236"/>
                  <a:gd name="T11" fmla="*/ 62 h 98"/>
                  <a:gd name="T12" fmla="*/ 214 w 236"/>
                  <a:gd name="T13" fmla="*/ 72 h 98"/>
                  <a:gd name="T14" fmla="*/ 236 w 236"/>
                  <a:gd name="T15" fmla="*/ 88 h 98"/>
                  <a:gd name="T16" fmla="*/ 222 w 236"/>
                  <a:gd name="T17" fmla="*/ 98 h 98"/>
                  <a:gd name="T18" fmla="*/ 152 w 236"/>
                  <a:gd name="T19" fmla="*/ 92 h 98"/>
                  <a:gd name="T20" fmla="*/ 152 w 236"/>
                  <a:gd name="T21" fmla="*/ 72 h 98"/>
                  <a:gd name="T22" fmla="*/ 128 w 236"/>
                  <a:gd name="T23" fmla="*/ 48 h 98"/>
                  <a:gd name="T24" fmla="*/ 114 w 236"/>
                  <a:gd name="T25" fmla="*/ 48 h 98"/>
                  <a:gd name="T26" fmla="*/ 60 w 236"/>
                  <a:gd name="T27" fmla="*/ 24 h 98"/>
                  <a:gd name="T28" fmla="*/ 52 w 236"/>
                  <a:gd name="T29" fmla="*/ 14 h 98"/>
                  <a:gd name="T30" fmla="*/ 22 w 236"/>
                  <a:gd name="T31" fmla="*/ 26 h 98"/>
                  <a:gd name="T32" fmla="*/ 0 w 236"/>
                  <a:gd name="T33" fmla="*/ 24 h 98"/>
                  <a:gd name="T34" fmla="*/ 0 w 236"/>
                  <a:gd name="T35"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 h="98">
                    <a:moveTo>
                      <a:pt x="0" y="24"/>
                    </a:moveTo>
                    <a:lnTo>
                      <a:pt x="10" y="10"/>
                    </a:lnTo>
                    <a:lnTo>
                      <a:pt x="64" y="0"/>
                    </a:lnTo>
                    <a:lnTo>
                      <a:pt x="136" y="26"/>
                    </a:lnTo>
                    <a:lnTo>
                      <a:pt x="162" y="50"/>
                    </a:lnTo>
                    <a:lnTo>
                      <a:pt x="214" y="62"/>
                    </a:lnTo>
                    <a:lnTo>
                      <a:pt x="214" y="72"/>
                    </a:lnTo>
                    <a:lnTo>
                      <a:pt x="236" y="88"/>
                    </a:lnTo>
                    <a:lnTo>
                      <a:pt x="222" y="98"/>
                    </a:lnTo>
                    <a:lnTo>
                      <a:pt x="152" y="92"/>
                    </a:lnTo>
                    <a:lnTo>
                      <a:pt x="152" y="72"/>
                    </a:lnTo>
                    <a:lnTo>
                      <a:pt x="128" y="48"/>
                    </a:lnTo>
                    <a:lnTo>
                      <a:pt x="114" y="48"/>
                    </a:lnTo>
                    <a:lnTo>
                      <a:pt x="60" y="24"/>
                    </a:lnTo>
                    <a:lnTo>
                      <a:pt x="52" y="14"/>
                    </a:lnTo>
                    <a:lnTo>
                      <a:pt x="22" y="26"/>
                    </a:lnTo>
                    <a:lnTo>
                      <a:pt x="0" y="24"/>
                    </a:lnTo>
                    <a:lnTo>
                      <a:pt x="0" y="2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7" name="Freeform 69"/>
              <p:cNvSpPr>
                <a:spLocks/>
              </p:cNvSpPr>
              <p:nvPr/>
            </p:nvSpPr>
            <p:spPr bwMode="auto">
              <a:xfrm>
                <a:off x="1644" y="2658"/>
                <a:ext cx="46" cy="16"/>
              </a:xfrm>
              <a:custGeom>
                <a:avLst/>
                <a:gdLst>
                  <a:gd name="T0" fmla="*/ 0 w 46"/>
                  <a:gd name="T1" fmla="*/ 12 h 16"/>
                  <a:gd name="T2" fmla="*/ 4 w 46"/>
                  <a:gd name="T3" fmla="*/ 2 h 16"/>
                  <a:gd name="T4" fmla="*/ 32 w 46"/>
                  <a:gd name="T5" fmla="*/ 2 h 16"/>
                  <a:gd name="T6" fmla="*/ 44 w 46"/>
                  <a:gd name="T7" fmla="*/ 0 h 16"/>
                  <a:gd name="T8" fmla="*/ 46 w 46"/>
                  <a:gd name="T9" fmla="*/ 6 h 16"/>
                  <a:gd name="T10" fmla="*/ 28 w 46"/>
                  <a:gd name="T11" fmla="*/ 16 h 16"/>
                  <a:gd name="T12" fmla="*/ 18 w 46"/>
                  <a:gd name="T13" fmla="*/ 12 h 16"/>
                  <a:gd name="T14" fmla="*/ 0 w 46"/>
                  <a:gd name="T15" fmla="*/ 12 h 16"/>
                  <a:gd name="T16" fmla="*/ 0 w 46"/>
                  <a:gd name="T1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6">
                    <a:moveTo>
                      <a:pt x="0" y="12"/>
                    </a:moveTo>
                    <a:lnTo>
                      <a:pt x="4" y="2"/>
                    </a:lnTo>
                    <a:lnTo>
                      <a:pt x="32" y="2"/>
                    </a:lnTo>
                    <a:lnTo>
                      <a:pt x="44" y="0"/>
                    </a:lnTo>
                    <a:lnTo>
                      <a:pt x="46" y="6"/>
                    </a:lnTo>
                    <a:lnTo>
                      <a:pt x="28" y="16"/>
                    </a:lnTo>
                    <a:lnTo>
                      <a:pt x="18" y="12"/>
                    </a:lnTo>
                    <a:lnTo>
                      <a:pt x="0" y="12"/>
                    </a:lnTo>
                    <a:lnTo>
                      <a:pt x="0" y="1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8" name="Freeform 70"/>
              <p:cNvSpPr>
                <a:spLocks/>
              </p:cNvSpPr>
              <p:nvPr/>
            </p:nvSpPr>
            <p:spPr bwMode="auto">
              <a:xfrm>
                <a:off x="1394" y="2632"/>
                <a:ext cx="56" cy="26"/>
              </a:xfrm>
              <a:custGeom>
                <a:avLst/>
                <a:gdLst>
                  <a:gd name="T0" fmla="*/ 0 w 56"/>
                  <a:gd name="T1" fmla="*/ 0 h 26"/>
                  <a:gd name="T2" fmla="*/ 24 w 56"/>
                  <a:gd name="T3" fmla="*/ 22 h 26"/>
                  <a:gd name="T4" fmla="*/ 34 w 56"/>
                  <a:gd name="T5" fmla="*/ 26 h 26"/>
                  <a:gd name="T6" fmla="*/ 54 w 56"/>
                  <a:gd name="T7" fmla="*/ 22 h 26"/>
                  <a:gd name="T8" fmla="*/ 56 w 56"/>
                  <a:gd name="T9" fmla="*/ 16 h 26"/>
                  <a:gd name="T10" fmla="*/ 36 w 56"/>
                  <a:gd name="T11" fmla="*/ 14 h 26"/>
                  <a:gd name="T12" fmla="*/ 26 w 56"/>
                  <a:gd name="T13" fmla="*/ 10 h 26"/>
                  <a:gd name="T14" fmla="*/ 18 w 56"/>
                  <a:gd name="T15" fmla="*/ 2 h 26"/>
                  <a:gd name="T16" fmla="*/ 0 w 56"/>
                  <a:gd name="T17" fmla="*/ 0 h 26"/>
                  <a:gd name="T18" fmla="*/ 0 w 5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6">
                    <a:moveTo>
                      <a:pt x="0" y="0"/>
                    </a:moveTo>
                    <a:lnTo>
                      <a:pt x="24" y="22"/>
                    </a:lnTo>
                    <a:lnTo>
                      <a:pt x="34" y="26"/>
                    </a:lnTo>
                    <a:lnTo>
                      <a:pt x="54" y="22"/>
                    </a:lnTo>
                    <a:lnTo>
                      <a:pt x="56" y="16"/>
                    </a:lnTo>
                    <a:lnTo>
                      <a:pt x="36" y="14"/>
                    </a:lnTo>
                    <a:lnTo>
                      <a:pt x="26" y="10"/>
                    </a:lnTo>
                    <a:lnTo>
                      <a:pt x="18" y="2"/>
                    </a:lnTo>
                    <a:lnTo>
                      <a:pt x="0" y="0"/>
                    </a:lnTo>
                    <a:lnTo>
                      <a:pt x="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29" name="Freeform 71"/>
              <p:cNvSpPr>
                <a:spLocks/>
              </p:cNvSpPr>
              <p:nvPr/>
            </p:nvSpPr>
            <p:spPr bwMode="auto">
              <a:xfrm>
                <a:off x="1294" y="2546"/>
                <a:ext cx="20" cy="12"/>
              </a:xfrm>
              <a:custGeom>
                <a:avLst/>
                <a:gdLst>
                  <a:gd name="T0" fmla="*/ 14 w 20"/>
                  <a:gd name="T1" fmla="*/ 2 h 12"/>
                  <a:gd name="T2" fmla="*/ 10 w 20"/>
                  <a:gd name="T3" fmla="*/ 0 h 12"/>
                  <a:gd name="T4" fmla="*/ 2 w 20"/>
                  <a:gd name="T5" fmla="*/ 4 h 12"/>
                  <a:gd name="T6" fmla="*/ 0 w 20"/>
                  <a:gd name="T7" fmla="*/ 12 h 12"/>
                  <a:gd name="T8" fmla="*/ 20 w 20"/>
                  <a:gd name="T9" fmla="*/ 8 h 12"/>
                  <a:gd name="T10" fmla="*/ 14 w 20"/>
                  <a:gd name="T11" fmla="*/ 2 h 12"/>
                  <a:gd name="T12" fmla="*/ 14 w 2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14" y="2"/>
                    </a:moveTo>
                    <a:lnTo>
                      <a:pt x="10" y="0"/>
                    </a:lnTo>
                    <a:lnTo>
                      <a:pt x="2" y="4"/>
                    </a:lnTo>
                    <a:lnTo>
                      <a:pt x="0" y="12"/>
                    </a:lnTo>
                    <a:lnTo>
                      <a:pt x="20" y="8"/>
                    </a:lnTo>
                    <a:lnTo>
                      <a:pt x="14" y="2"/>
                    </a:lnTo>
                    <a:lnTo>
                      <a:pt x="14" y="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0" name="Freeform 72"/>
              <p:cNvSpPr>
                <a:spLocks/>
              </p:cNvSpPr>
              <p:nvPr/>
            </p:nvSpPr>
            <p:spPr bwMode="auto">
              <a:xfrm>
                <a:off x="1422" y="2468"/>
                <a:ext cx="12" cy="14"/>
              </a:xfrm>
              <a:custGeom>
                <a:avLst/>
                <a:gdLst>
                  <a:gd name="T0" fmla="*/ 10 w 12"/>
                  <a:gd name="T1" fmla="*/ 0 h 14"/>
                  <a:gd name="T2" fmla="*/ 0 w 12"/>
                  <a:gd name="T3" fmla="*/ 0 h 14"/>
                  <a:gd name="T4" fmla="*/ 2 w 12"/>
                  <a:gd name="T5" fmla="*/ 14 h 14"/>
                  <a:gd name="T6" fmla="*/ 12 w 12"/>
                  <a:gd name="T7" fmla="*/ 8 h 14"/>
                  <a:gd name="T8" fmla="*/ 10 w 12"/>
                  <a:gd name="T9" fmla="*/ 6 h 14"/>
                  <a:gd name="T10" fmla="*/ 10 w 12"/>
                  <a:gd name="T11" fmla="*/ 0 h 14"/>
                  <a:gd name="T12" fmla="*/ 10 w 1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10" y="0"/>
                    </a:moveTo>
                    <a:lnTo>
                      <a:pt x="0" y="0"/>
                    </a:lnTo>
                    <a:lnTo>
                      <a:pt x="2" y="14"/>
                    </a:lnTo>
                    <a:lnTo>
                      <a:pt x="12" y="8"/>
                    </a:lnTo>
                    <a:lnTo>
                      <a:pt x="10" y="6"/>
                    </a:lnTo>
                    <a:lnTo>
                      <a:pt x="10" y="0"/>
                    </a:lnTo>
                    <a:lnTo>
                      <a:pt x="1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1" name="Freeform 73"/>
              <p:cNvSpPr>
                <a:spLocks/>
              </p:cNvSpPr>
              <p:nvPr/>
            </p:nvSpPr>
            <p:spPr bwMode="auto">
              <a:xfrm>
                <a:off x="1430" y="2486"/>
                <a:ext cx="4" cy="8"/>
              </a:xfrm>
              <a:custGeom>
                <a:avLst/>
                <a:gdLst>
                  <a:gd name="T0" fmla="*/ 4 w 4"/>
                  <a:gd name="T1" fmla="*/ 0 h 8"/>
                  <a:gd name="T2" fmla="*/ 2 w 4"/>
                  <a:gd name="T3" fmla="*/ 2 h 8"/>
                  <a:gd name="T4" fmla="*/ 0 w 4"/>
                  <a:gd name="T5" fmla="*/ 8 h 8"/>
                  <a:gd name="T6" fmla="*/ 4 w 4"/>
                  <a:gd name="T7" fmla="*/ 6 h 8"/>
                  <a:gd name="T8" fmla="*/ 4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2"/>
                    </a:lnTo>
                    <a:lnTo>
                      <a:pt x="0" y="8"/>
                    </a:lnTo>
                    <a:lnTo>
                      <a:pt x="4" y="6"/>
                    </a:lnTo>
                    <a:lnTo>
                      <a:pt x="4" y="0"/>
                    </a:lnTo>
                    <a:lnTo>
                      <a:pt x="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2" name="Freeform 74"/>
              <p:cNvSpPr>
                <a:spLocks/>
              </p:cNvSpPr>
              <p:nvPr/>
            </p:nvSpPr>
            <p:spPr bwMode="auto">
              <a:xfrm>
                <a:off x="654" y="1156"/>
                <a:ext cx="24" cy="12"/>
              </a:xfrm>
              <a:custGeom>
                <a:avLst/>
                <a:gdLst>
                  <a:gd name="T0" fmla="*/ 16 w 24"/>
                  <a:gd name="T1" fmla="*/ 4 h 12"/>
                  <a:gd name="T2" fmla="*/ 2 w 24"/>
                  <a:gd name="T3" fmla="*/ 0 h 12"/>
                  <a:gd name="T4" fmla="*/ 0 w 24"/>
                  <a:gd name="T5" fmla="*/ 4 h 12"/>
                  <a:gd name="T6" fmla="*/ 2 w 24"/>
                  <a:gd name="T7" fmla="*/ 12 h 12"/>
                  <a:gd name="T8" fmla="*/ 16 w 24"/>
                  <a:gd name="T9" fmla="*/ 12 h 12"/>
                  <a:gd name="T10" fmla="*/ 24 w 24"/>
                  <a:gd name="T11" fmla="*/ 6 h 12"/>
                  <a:gd name="T12" fmla="*/ 16 w 24"/>
                  <a:gd name="T13" fmla="*/ 4 h 12"/>
                  <a:gd name="T14" fmla="*/ 16 w 24"/>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
                    <a:moveTo>
                      <a:pt x="16" y="4"/>
                    </a:moveTo>
                    <a:lnTo>
                      <a:pt x="2" y="0"/>
                    </a:lnTo>
                    <a:lnTo>
                      <a:pt x="0" y="4"/>
                    </a:lnTo>
                    <a:lnTo>
                      <a:pt x="2" y="12"/>
                    </a:lnTo>
                    <a:lnTo>
                      <a:pt x="16" y="12"/>
                    </a:lnTo>
                    <a:lnTo>
                      <a:pt x="24" y="6"/>
                    </a:lnTo>
                    <a:lnTo>
                      <a:pt x="16" y="4"/>
                    </a:lnTo>
                    <a:lnTo>
                      <a:pt x="16" y="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3" name="Freeform 75"/>
              <p:cNvSpPr>
                <a:spLocks/>
              </p:cNvSpPr>
              <p:nvPr/>
            </p:nvSpPr>
            <p:spPr bwMode="auto">
              <a:xfrm>
                <a:off x="584" y="1254"/>
                <a:ext cx="28" cy="14"/>
              </a:xfrm>
              <a:custGeom>
                <a:avLst/>
                <a:gdLst>
                  <a:gd name="T0" fmla="*/ 14 w 28"/>
                  <a:gd name="T1" fmla="*/ 0 h 14"/>
                  <a:gd name="T2" fmla="*/ 0 w 28"/>
                  <a:gd name="T3" fmla="*/ 8 h 14"/>
                  <a:gd name="T4" fmla="*/ 6 w 28"/>
                  <a:gd name="T5" fmla="*/ 12 h 14"/>
                  <a:gd name="T6" fmla="*/ 28 w 28"/>
                  <a:gd name="T7" fmla="*/ 14 h 14"/>
                  <a:gd name="T8" fmla="*/ 28 w 28"/>
                  <a:gd name="T9" fmla="*/ 4 h 14"/>
                  <a:gd name="T10" fmla="*/ 20 w 28"/>
                  <a:gd name="T11" fmla="*/ 0 h 14"/>
                  <a:gd name="T12" fmla="*/ 14 w 28"/>
                  <a:gd name="T13" fmla="*/ 0 h 14"/>
                  <a:gd name="T14" fmla="*/ 14 w 28"/>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4">
                    <a:moveTo>
                      <a:pt x="14" y="0"/>
                    </a:moveTo>
                    <a:lnTo>
                      <a:pt x="0" y="8"/>
                    </a:lnTo>
                    <a:lnTo>
                      <a:pt x="6" y="12"/>
                    </a:lnTo>
                    <a:lnTo>
                      <a:pt x="28" y="14"/>
                    </a:lnTo>
                    <a:lnTo>
                      <a:pt x="28" y="4"/>
                    </a:lnTo>
                    <a:lnTo>
                      <a:pt x="20" y="0"/>
                    </a:lnTo>
                    <a:lnTo>
                      <a:pt x="14" y="0"/>
                    </a:lnTo>
                    <a:lnTo>
                      <a:pt x="1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4" name="Freeform 76"/>
              <p:cNvSpPr>
                <a:spLocks/>
              </p:cNvSpPr>
              <p:nvPr/>
            </p:nvSpPr>
            <p:spPr bwMode="auto">
              <a:xfrm>
                <a:off x="1756" y="1884"/>
                <a:ext cx="116" cy="110"/>
              </a:xfrm>
              <a:custGeom>
                <a:avLst/>
                <a:gdLst>
                  <a:gd name="T0" fmla="*/ 48 w 116"/>
                  <a:gd name="T1" fmla="*/ 0 h 110"/>
                  <a:gd name="T2" fmla="*/ 28 w 116"/>
                  <a:gd name="T3" fmla="*/ 50 h 110"/>
                  <a:gd name="T4" fmla="*/ 0 w 116"/>
                  <a:gd name="T5" fmla="*/ 66 h 110"/>
                  <a:gd name="T6" fmla="*/ 22 w 116"/>
                  <a:gd name="T7" fmla="*/ 66 h 110"/>
                  <a:gd name="T8" fmla="*/ 22 w 116"/>
                  <a:gd name="T9" fmla="*/ 94 h 110"/>
                  <a:gd name="T10" fmla="*/ 42 w 116"/>
                  <a:gd name="T11" fmla="*/ 102 h 110"/>
                  <a:gd name="T12" fmla="*/ 68 w 116"/>
                  <a:gd name="T13" fmla="*/ 88 h 110"/>
                  <a:gd name="T14" fmla="*/ 74 w 116"/>
                  <a:gd name="T15" fmla="*/ 92 h 110"/>
                  <a:gd name="T16" fmla="*/ 90 w 116"/>
                  <a:gd name="T17" fmla="*/ 104 h 110"/>
                  <a:gd name="T18" fmla="*/ 104 w 116"/>
                  <a:gd name="T19" fmla="*/ 96 h 110"/>
                  <a:gd name="T20" fmla="*/ 110 w 116"/>
                  <a:gd name="T21" fmla="*/ 110 h 110"/>
                  <a:gd name="T22" fmla="*/ 116 w 116"/>
                  <a:gd name="T23" fmla="*/ 66 h 110"/>
                  <a:gd name="T24" fmla="*/ 102 w 116"/>
                  <a:gd name="T25" fmla="*/ 70 h 110"/>
                  <a:gd name="T26" fmla="*/ 110 w 116"/>
                  <a:gd name="T27" fmla="*/ 52 h 110"/>
                  <a:gd name="T28" fmla="*/ 96 w 116"/>
                  <a:gd name="T29" fmla="*/ 42 h 110"/>
                  <a:gd name="T30" fmla="*/ 98 w 116"/>
                  <a:gd name="T31" fmla="*/ 38 h 110"/>
                  <a:gd name="T32" fmla="*/ 68 w 116"/>
                  <a:gd name="T33" fmla="*/ 32 h 110"/>
                  <a:gd name="T34" fmla="*/ 54 w 116"/>
                  <a:gd name="T35" fmla="*/ 38 h 110"/>
                  <a:gd name="T36" fmla="*/ 60 w 116"/>
                  <a:gd name="T37" fmla="*/ 10 h 110"/>
                  <a:gd name="T38" fmla="*/ 48 w 116"/>
                  <a:gd name="T39" fmla="*/ 0 h 110"/>
                  <a:gd name="T40" fmla="*/ 48 w 116"/>
                  <a:gd name="T4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0">
                    <a:moveTo>
                      <a:pt x="48" y="0"/>
                    </a:moveTo>
                    <a:lnTo>
                      <a:pt x="28" y="50"/>
                    </a:lnTo>
                    <a:lnTo>
                      <a:pt x="0" y="66"/>
                    </a:lnTo>
                    <a:lnTo>
                      <a:pt x="22" y="66"/>
                    </a:lnTo>
                    <a:lnTo>
                      <a:pt x="22" y="94"/>
                    </a:lnTo>
                    <a:lnTo>
                      <a:pt x="42" y="102"/>
                    </a:lnTo>
                    <a:lnTo>
                      <a:pt x="68" y="88"/>
                    </a:lnTo>
                    <a:lnTo>
                      <a:pt x="74" y="92"/>
                    </a:lnTo>
                    <a:lnTo>
                      <a:pt x="90" y="104"/>
                    </a:lnTo>
                    <a:lnTo>
                      <a:pt x="104" y="96"/>
                    </a:lnTo>
                    <a:lnTo>
                      <a:pt x="110" y="110"/>
                    </a:lnTo>
                    <a:lnTo>
                      <a:pt x="116" y="66"/>
                    </a:lnTo>
                    <a:lnTo>
                      <a:pt x="102" y="70"/>
                    </a:lnTo>
                    <a:lnTo>
                      <a:pt x="110" y="52"/>
                    </a:lnTo>
                    <a:lnTo>
                      <a:pt x="96" y="42"/>
                    </a:lnTo>
                    <a:lnTo>
                      <a:pt x="98" y="38"/>
                    </a:lnTo>
                    <a:lnTo>
                      <a:pt x="68" y="32"/>
                    </a:lnTo>
                    <a:lnTo>
                      <a:pt x="54" y="38"/>
                    </a:lnTo>
                    <a:lnTo>
                      <a:pt x="60" y="10"/>
                    </a:lnTo>
                    <a:lnTo>
                      <a:pt x="48" y="0"/>
                    </a:lnTo>
                    <a:lnTo>
                      <a:pt x="48"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5" name="Freeform 77"/>
              <p:cNvSpPr>
                <a:spLocks/>
              </p:cNvSpPr>
              <p:nvPr/>
            </p:nvSpPr>
            <p:spPr bwMode="auto">
              <a:xfrm>
                <a:off x="1696" y="1942"/>
                <a:ext cx="32" cy="14"/>
              </a:xfrm>
              <a:custGeom>
                <a:avLst/>
                <a:gdLst>
                  <a:gd name="T0" fmla="*/ 24 w 32"/>
                  <a:gd name="T1" fmla="*/ 0 h 14"/>
                  <a:gd name="T2" fmla="*/ 8 w 32"/>
                  <a:gd name="T3" fmla="*/ 0 h 14"/>
                  <a:gd name="T4" fmla="*/ 0 w 32"/>
                  <a:gd name="T5" fmla="*/ 2 h 14"/>
                  <a:gd name="T6" fmla="*/ 0 w 32"/>
                  <a:gd name="T7" fmla="*/ 6 h 14"/>
                  <a:gd name="T8" fmla="*/ 22 w 32"/>
                  <a:gd name="T9" fmla="*/ 8 h 14"/>
                  <a:gd name="T10" fmla="*/ 26 w 32"/>
                  <a:gd name="T11" fmla="*/ 14 h 14"/>
                  <a:gd name="T12" fmla="*/ 32 w 32"/>
                  <a:gd name="T13" fmla="*/ 6 h 14"/>
                  <a:gd name="T14" fmla="*/ 24 w 32"/>
                  <a:gd name="T15" fmla="*/ 0 h 14"/>
                  <a:gd name="T16" fmla="*/ 24 w 32"/>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24" y="0"/>
                    </a:moveTo>
                    <a:lnTo>
                      <a:pt x="8" y="0"/>
                    </a:lnTo>
                    <a:lnTo>
                      <a:pt x="0" y="2"/>
                    </a:lnTo>
                    <a:lnTo>
                      <a:pt x="0" y="6"/>
                    </a:lnTo>
                    <a:lnTo>
                      <a:pt x="22" y="8"/>
                    </a:lnTo>
                    <a:lnTo>
                      <a:pt x="26" y="14"/>
                    </a:lnTo>
                    <a:lnTo>
                      <a:pt x="32" y="6"/>
                    </a:lnTo>
                    <a:lnTo>
                      <a:pt x="24" y="0"/>
                    </a:lnTo>
                    <a:lnTo>
                      <a:pt x="2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6" name="Freeform 78"/>
              <p:cNvSpPr>
                <a:spLocks/>
              </p:cNvSpPr>
              <p:nvPr/>
            </p:nvSpPr>
            <p:spPr bwMode="auto">
              <a:xfrm>
                <a:off x="1704" y="2004"/>
                <a:ext cx="20" cy="12"/>
              </a:xfrm>
              <a:custGeom>
                <a:avLst/>
                <a:gdLst>
                  <a:gd name="T0" fmla="*/ 10 w 20"/>
                  <a:gd name="T1" fmla="*/ 0 h 12"/>
                  <a:gd name="T2" fmla="*/ 0 w 20"/>
                  <a:gd name="T3" fmla="*/ 6 h 12"/>
                  <a:gd name="T4" fmla="*/ 4 w 20"/>
                  <a:gd name="T5" fmla="*/ 12 h 12"/>
                  <a:gd name="T6" fmla="*/ 20 w 20"/>
                  <a:gd name="T7" fmla="*/ 12 h 12"/>
                  <a:gd name="T8" fmla="*/ 18 w 20"/>
                  <a:gd name="T9" fmla="*/ 4 h 12"/>
                  <a:gd name="T10" fmla="*/ 10 w 20"/>
                  <a:gd name="T11" fmla="*/ 0 h 12"/>
                  <a:gd name="T12" fmla="*/ 1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10" y="0"/>
                    </a:moveTo>
                    <a:lnTo>
                      <a:pt x="0" y="6"/>
                    </a:lnTo>
                    <a:lnTo>
                      <a:pt x="4" y="12"/>
                    </a:lnTo>
                    <a:lnTo>
                      <a:pt x="20" y="12"/>
                    </a:lnTo>
                    <a:lnTo>
                      <a:pt x="18" y="4"/>
                    </a:lnTo>
                    <a:lnTo>
                      <a:pt x="10" y="0"/>
                    </a:lnTo>
                    <a:lnTo>
                      <a:pt x="10"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7" name="Freeform 79"/>
              <p:cNvSpPr>
                <a:spLocks/>
              </p:cNvSpPr>
              <p:nvPr/>
            </p:nvSpPr>
            <p:spPr bwMode="auto">
              <a:xfrm>
                <a:off x="1748" y="2004"/>
                <a:ext cx="22" cy="28"/>
              </a:xfrm>
              <a:custGeom>
                <a:avLst/>
                <a:gdLst>
                  <a:gd name="T0" fmla="*/ 4 w 22"/>
                  <a:gd name="T1" fmla="*/ 26 h 28"/>
                  <a:gd name="T2" fmla="*/ 0 w 22"/>
                  <a:gd name="T3" fmla="*/ 16 h 28"/>
                  <a:gd name="T4" fmla="*/ 6 w 22"/>
                  <a:gd name="T5" fmla="*/ 0 h 28"/>
                  <a:gd name="T6" fmla="*/ 12 w 22"/>
                  <a:gd name="T7" fmla="*/ 4 h 28"/>
                  <a:gd name="T8" fmla="*/ 10 w 22"/>
                  <a:gd name="T9" fmla="*/ 14 h 28"/>
                  <a:gd name="T10" fmla="*/ 22 w 22"/>
                  <a:gd name="T11" fmla="*/ 18 h 28"/>
                  <a:gd name="T12" fmla="*/ 20 w 22"/>
                  <a:gd name="T13" fmla="*/ 28 h 28"/>
                  <a:gd name="T14" fmla="*/ 6 w 22"/>
                  <a:gd name="T15" fmla="*/ 26 h 28"/>
                  <a:gd name="T16" fmla="*/ 4 w 22"/>
                  <a:gd name="T17" fmla="*/ 26 h 28"/>
                  <a:gd name="T18" fmla="*/ 4 w 22"/>
                  <a:gd name="T1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4" y="26"/>
                    </a:moveTo>
                    <a:lnTo>
                      <a:pt x="0" y="16"/>
                    </a:lnTo>
                    <a:lnTo>
                      <a:pt x="6" y="0"/>
                    </a:lnTo>
                    <a:lnTo>
                      <a:pt x="12" y="4"/>
                    </a:lnTo>
                    <a:lnTo>
                      <a:pt x="10" y="14"/>
                    </a:lnTo>
                    <a:lnTo>
                      <a:pt x="22" y="18"/>
                    </a:lnTo>
                    <a:lnTo>
                      <a:pt x="20" y="28"/>
                    </a:lnTo>
                    <a:lnTo>
                      <a:pt x="6" y="26"/>
                    </a:lnTo>
                    <a:lnTo>
                      <a:pt x="4" y="26"/>
                    </a:lnTo>
                    <a:lnTo>
                      <a:pt x="4" y="2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8" name="Freeform 80"/>
              <p:cNvSpPr>
                <a:spLocks/>
              </p:cNvSpPr>
              <p:nvPr/>
            </p:nvSpPr>
            <p:spPr bwMode="auto">
              <a:xfrm>
                <a:off x="760" y="1654"/>
                <a:ext cx="20" cy="58"/>
              </a:xfrm>
              <a:custGeom>
                <a:avLst/>
                <a:gdLst>
                  <a:gd name="T0" fmla="*/ 16 w 20"/>
                  <a:gd name="T1" fmla="*/ 54 h 58"/>
                  <a:gd name="T2" fmla="*/ 14 w 20"/>
                  <a:gd name="T3" fmla="*/ 40 h 58"/>
                  <a:gd name="T4" fmla="*/ 20 w 20"/>
                  <a:gd name="T5" fmla="*/ 14 h 58"/>
                  <a:gd name="T6" fmla="*/ 14 w 20"/>
                  <a:gd name="T7" fmla="*/ 0 h 58"/>
                  <a:gd name="T8" fmla="*/ 0 w 20"/>
                  <a:gd name="T9" fmla="*/ 0 h 58"/>
                  <a:gd name="T10" fmla="*/ 10 w 20"/>
                  <a:gd name="T11" fmla="*/ 12 h 58"/>
                  <a:gd name="T12" fmla="*/ 0 w 20"/>
                  <a:gd name="T13" fmla="*/ 32 h 58"/>
                  <a:gd name="T14" fmla="*/ 8 w 20"/>
                  <a:gd name="T15" fmla="*/ 44 h 58"/>
                  <a:gd name="T16" fmla="*/ 10 w 20"/>
                  <a:gd name="T17" fmla="*/ 56 h 58"/>
                  <a:gd name="T18" fmla="*/ 16 w 20"/>
                  <a:gd name="T19" fmla="*/ 58 h 58"/>
                  <a:gd name="T20" fmla="*/ 16 w 20"/>
                  <a:gd name="T21" fmla="*/ 54 h 58"/>
                  <a:gd name="T22" fmla="*/ 16 w 20"/>
                  <a:gd name="T23"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58">
                    <a:moveTo>
                      <a:pt x="16" y="54"/>
                    </a:moveTo>
                    <a:lnTo>
                      <a:pt x="14" y="40"/>
                    </a:lnTo>
                    <a:lnTo>
                      <a:pt x="20" y="14"/>
                    </a:lnTo>
                    <a:lnTo>
                      <a:pt x="14" y="0"/>
                    </a:lnTo>
                    <a:lnTo>
                      <a:pt x="0" y="0"/>
                    </a:lnTo>
                    <a:lnTo>
                      <a:pt x="10" y="12"/>
                    </a:lnTo>
                    <a:lnTo>
                      <a:pt x="0" y="32"/>
                    </a:lnTo>
                    <a:lnTo>
                      <a:pt x="8" y="44"/>
                    </a:lnTo>
                    <a:lnTo>
                      <a:pt x="10" y="56"/>
                    </a:lnTo>
                    <a:lnTo>
                      <a:pt x="16" y="58"/>
                    </a:lnTo>
                    <a:lnTo>
                      <a:pt x="16" y="54"/>
                    </a:lnTo>
                    <a:lnTo>
                      <a:pt x="16" y="5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39" name="Freeform 81"/>
              <p:cNvSpPr>
                <a:spLocks/>
              </p:cNvSpPr>
              <p:nvPr/>
            </p:nvSpPr>
            <p:spPr bwMode="auto">
              <a:xfrm>
                <a:off x="1392" y="1588"/>
                <a:ext cx="68" cy="48"/>
              </a:xfrm>
              <a:custGeom>
                <a:avLst/>
                <a:gdLst>
                  <a:gd name="T0" fmla="*/ 8 w 68"/>
                  <a:gd name="T1" fmla="*/ 0 h 48"/>
                  <a:gd name="T2" fmla="*/ 12 w 68"/>
                  <a:gd name="T3" fmla="*/ 8 h 48"/>
                  <a:gd name="T4" fmla="*/ 0 w 68"/>
                  <a:gd name="T5" fmla="*/ 34 h 48"/>
                  <a:gd name="T6" fmla="*/ 18 w 68"/>
                  <a:gd name="T7" fmla="*/ 48 h 48"/>
                  <a:gd name="T8" fmla="*/ 30 w 68"/>
                  <a:gd name="T9" fmla="*/ 44 h 48"/>
                  <a:gd name="T10" fmla="*/ 28 w 68"/>
                  <a:gd name="T11" fmla="*/ 34 h 48"/>
                  <a:gd name="T12" fmla="*/ 42 w 68"/>
                  <a:gd name="T13" fmla="*/ 44 h 48"/>
                  <a:gd name="T14" fmla="*/ 56 w 68"/>
                  <a:gd name="T15" fmla="*/ 48 h 48"/>
                  <a:gd name="T16" fmla="*/ 68 w 68"/>
                  <a:gd name="T17" fmla="*/ 44 h 48"/>
                  <a:gd name="T18" fmla="*/ 62 w 68"/>
                  <a:gd name="T19" fmla="*/ 30 h 48"/>
                  <a:gd name="T20" fmla="*/ 50 w 68"/>
                  <a:gd name="T21" fmla="*/ 30 h 48"/>
                  <a:gd name="T22" fmla="*/ 42 w 68"/>
                  <a:gd name="T23" fmla="*/ 12 h 48"/>
                  <a:gd name="T24" fmla="*/ 22 w 68"/>
                  <a:gd name="T25" fmla="*/ 2 h 48"/>
                  <a:gd name="T26" fmla="*/ 8 w 68"/>
                  <a:gd name="T27" fmla="*/ 0 h 48"/>
                  <a:gd name="T28" fmla="*/ 8 w 68"/>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48">
                    <a:moveTo>
                      <a:pt x="8" y="0"/>
                    </a:moveTo>
                    <a:lnTo>
                      <a:pt x="12" y="8"/>
                    </a:lnTo>
                    <a:lnTo>
                      <a:pt x="0" y="34"/>
                    </a:lnTo>
                    <a:lnTo>
                      <a:pt x="18" y="48"/>
                    </a:lnTo>
                    <a:lnTo>
                      <a:pt x="30" y="44"/>
                    </a:lnTo>
                    <a:lnTo>
                      <a:pt x="28" y="34"/>
                    </a:lnTo>
                    <a:lnTo>
                      <a:pt x="42" y="44"/>
                    </a:lnTo>
                    <a:lnTo>
                      <a:pt x="56" y="48"/>
                    </a:lnTo>
                    <a:lnTo>
                      <a:pt x="68" y="44"/>
                    </a:lnTo>
                    <a:lnTo>
                      <a:pt x="62" y="30"/>
                    </a:lnTo>
                    <a:lnTo>
                      <a:pt x="50" y="30"/>
                    </a:lnTo>
                    <a:lnTo>
                      <a:pt x="42" y="12"/>
                    </a:lnTo>
                    <a:lnTo>
                      <a:pt x="22" y="2"/>
                    </a:lnTo>
                    <a:lnTo>
                      <a:pt x="8" y="0"/>
                    </a:lnTo>
                    <a:lnTo>
                      <a:pt x="8"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0" name="Freeform 82"/>
              <p:cNvSpPr>
                <a:spLocks/>
              </p:cNvSpPr>
              <p:nvPr/>
            </p:nvSpPr>
            <p:spPr bwMode="auto">
              <a:xfrm>
                <a:off x="1406" y="1650"/>
                <a:ext cx="14" cy="18"/>
              </a:xfrm>
              <a:custGeom>
                <a:avLst/>
                <a:gdLst>
                  <a:gd name="T0" fmla="*/ 10 w 14"/>
                  <a:gd name="T1" fmla="*/ 0 h 18"/>
                  <a:gd name="T2" fmla="*/ 0 w 14"/>
                  <a:gd name="T3" fmla="*/ 2 h 18"/>
                  <a:gd name="T4" fmla="*/ 0 w 14"/>
                  <a:gd name="T5" fmla="*/ 18 h 18"/>
                  <a:gd name="T6" fmla="*/ 6 w 14"/>
                  <a:gd name="T7" fmla="*/ 14 h 18"/>
                  <a:gd name="T8" fmla="*/ 12 w 14"/>
                  <a:gd name="T9" fmla="*/ 12 h 18"/>
                  <a:gd name="T10" fmla="*/ 14 w 14"/>
                  <a:gd name="T11" fmla="*/ 8 h 18"/>
                  <a:gd name="T12" fmla="*/ 10 w 14"/>
                  <a:gd name="T13" fmla="*/ 0 h 18"/>
                  <a:gd name="T14" fmla="*/ 1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10" y="0"/>
                    </a:moveTo>
                    <a:lnTo>
                      <a:pt x="0" y="2"/>
                    </a:lnTo>
                    <a:lnTo>
                      <a:pt x="0" y="18"/>
                    </a:lnTo>
                    <a:lnTo>
                      <a:pt x="6" y="14"/>
                    </a:lnTo>
                    <a:lnTo>
                      <a:pt x="12" y="12"/>
                    </a:lnTo>
                    <a:lnTo>
                      <a:pt x="14" y="8"/>
                    </a:lnTo>
                    <a:lnTo>
                      <a:pt x="10" y="0"/>
                    </a:lnTo>
                    <a:lnTo>
                      <a:pt x="10"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1" name="Freeform 83"/>
              <p:cNvSpPr>
                <a:spLocks/>
              </p:cNvSpPr>
              <p:nvPr/>
            </p:nvSpPr>
            <p:spPr bwMode="auto">
              <a:xfrm>
                <a:off x="1134" y="1294"/>
                <a:ext cx="82" cy="62"/>
              </a:xfrm>
              <a:custGeom>
                <a:avLst/>
                <a:gdLst>
                  <a:gd name="T0" fmla="*/ 50 w 82"/>
                  <a:gd name="T1" fmla="*/ 0 h 62"/>
                  <a:gd name="T2" fmla="*/ 24 w 82"/>
                  <a:gd name="T3" fmla="*/ 26 h 62"/>
                  <a:gd name="T4" fmla="*/ 0 w 82"/>
                  <a:gd name="T5" fmla="*/ 32 h 62"/>
                  <a:gd name="T6" fmla="*/ 6 w 82"/>
                  <a:gd name="T7" fmla="*/ 60 h 62"/>
                  <a:gd name="T8" fmla="*/ 26 w 82"/>
                  <a:gd name="T9" fmla="*/ 62 h 62"/>
                  <a:gd name="T10" fmla="*/ 38 w 82"/>
                  <a:gd name="T11" fmla="*/ 44 h 62"/>
                  <a:gd name="T12" fmla="*/ 82 w 82"/>
                  <a:gd name="T13" fmla="*/ 46 h 62"/>
                  <a:gd name="T14" fmla="*/ 66 w 82"/>
                  <a:gd name="T15" fmla="*/ 4 h 62"/>
                  <a:gd name="T16" fmla="*/ 50 w 82"/>
                  <a:gd name="T17" fmla="*/ 0 h 62"/>
                  <a:gd name="T18" fmla="*/ 50 w 82"/>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62">
                    <a:moveTo>
                      <a:pt x="50" y="0"/>
                    </a:moveTo>
                    <a:lnTo>
                      <a:pt x="24" y="26"/>
                    </a:lnTo>
                    <a:lnTo>
                      <a:pt x="0" y="32"/>
                    </a:lnTo>
                    <a:lnTo>
                      <a:pt x="6" y="60"/>
                    </a:lnTo>
                    <a:lnTo>
                      <a:pt x="26" y="62"/>
                    </a:lnTo>
                    <a:lnTo>
                      <a:pt x="38" y="44"/>
                    </a:lnTo>
                    <a:lnTo>
                      <a:pt x="82" y="46"/>
                    </a:lnTo>
                    <a:lnTo>
                      <a:pt x="66" y="4"/>
                    </a:lnTo>
                    <a:lnTo>
                      <a:pt x="50" y="0"/>
                    </a:lnTo>
                    <a:lnTo>
                      <a:pt x="50"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2" name="Freeform 84"/>
              <p:cNvSpPr>
                <a:spLocks/>
              </p:cNvSpPr>
              <p:nvPr/>
            </p:nvSpPr>
            <p:spPr bwMode="auto">
              <a:xfrm>
                <a:off x="1164" y="1350"/>
                <a:ext cx="114" cy="122"/>
              </a:xfrm>
              <a:custGeom>
                <a:avLst/>
                <a:gdLst>
                  <a:gd name="T0" fmla="*/ 54 w 114"/>
                  <a:gd name="T1" fmla="*/ 0 h 122"/>
                  <a:gd name="T2" fmla="*/ 22 w 114"/>
                  <a:gd name="T3" fmla="*/ 0 h 122"/>
                  <a:gd name="T4" fmla="*/ 18 w 114"/>
                  <a:gd name="T5" fmla="*/ 8 h 122"/>
                  <a:gd name="T6" fmla="*/ 18 w 114"/>
                  <a:gd name="T7" fmla="*/ 22 h 122"/>
                  <a:gd name="T8" fmla="*/ 14 w 114"/>
                  <a:gd name="T9" fmla="*/ 36 h 122"/>
                  <a:gd name="T10" fmla="*/ 30 w 114"/>
                  <a:gd name="T11" fmla="*/ 52 h 122"/>
                  <a:gd name="T12" fmla="*/ 0 w 114"/>
                  <a:gd name="T13" fmla="*/ 52 h 122"/>
                  <a:gd name="T14" fmla="*/ 22 w 114"/>
                  <a:gd name="T15" fmla="*/ 70 h 122"/>
                  <a:gd name="T16" fmla="*/ 30 w 114"/>
                  <a:gd name="T17" fmla="*/ 98 h 122"/>
                  <a:gd name="T18" fmla="*/ 66 w 114"/>
                  <a:gd name="T19" fmla="*/ 102 h 122"/>
                  <a:gd name="T20" fmla="*/ 94 w 114"/>
                  <a:gd name="T21" fmla="*/ 122 h 122"/>
                  <a:gd name="T22" fmla="*/ 110 w 114"/>
                  <a:gd name="T23" fmla="*/ 112 h 122"/>
                  <a:gd name="T24" fmla="*/ 104 w 114"/>
                  <a:gd name="T25" fmla="*/ 100 h 122"/>
                  <a:gd name="T26" fmla="*/ 112 w 114"/>
                  <a:gd name="T27" fmla="*/ 104 h 122"/>
                  <a:gd name="T28" fmla="*/ 100 w 114"/>
                  <a:gd name="T29" fmla="*/ 68 h 122"/>
                  <a:gd name="T30" fmla="*/ 114 w 114"/>
                  <a:gd name="T31" fmla="*/ 28 h 122"/>
                  <a:gd name="T32" fmla="*/ 102 w 114"/>
                  <a:gd name="T33" fmla="*/ 18 h 122"/>
                  <a:gd name="T34" fmla="*/ 92 w 114"/>
                  <a:gd name="T35" fmla="*/ 44 h 122"/>
                  <a:gd name="T36" fmla="*/ 92 w 114"/>
                  <a:gd name="T37" fmla="*/ 40 h 122"/>
                  <a:gd name="T38" fmla="*/ 84 w 114"/>
                  <a:gd name="T39" fmla="*/ 22 h 122"/>
                  <a:gd name="T40" fmla="*/ 64 w 114"/>
                  <a:gd name="T41" fmla="*/ 14 h 122"/>
                  <a:gd name="T42" fmla="*/ 54 w 114"/>
                  <a:gd name="T43" fmla="*/ 0 h 122"/>
                  <a:gd name="T44" fmla="*/ 54 w 114"/>
                  <a:gd name="T4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22">
                    <a:moveTo>
                      <a:pt x="54" y="0"/>
                    </a:moveTo>
                    <a:lnTo>
                      <a:pt x="22" y="0"/>
                    </a:lnTo>
                    <a:lnTo>
                      <a:pt x="18" y="8"/>
                    </a:lnTo>
                    <a:lnTo>
                      <a:pt x="18" y="22"/>
                    </a:lnTo>
                    <a:lnTo>
                      <a:pt x="14" y="36"/>
                    </a:lnTo>
                    <a:lnTo>
                      <a:pt x="30" y="52"/>
                    </a:lnTo>
                    <a:lnTo>
                      <a:pt x="0" y="52"/>
                    </a:lnTo>
                    <a:lnTo>
                      <a:pt x="22" y="70"/>
                    </a:lnTo>
                    <a:lnTo>
                      <a:pt x="30" y="98"/>
                    </a:lnTo>
                    <a:lnTo>
                      <a:pt x="66" y="102"/>
                    </a:lnTo>
                    <a:lnTo>
                      <a:pt x="94" y="122"/>
                    </a:lnTo>
                    <a:lnTo>
                      <a:pt x="110" y="112"/>
                    </a:lnTo>
                    <a:lnTo>
                      <a:pt x="104" y="100"/>
                    </a:lnTo>
                    <a:lnTo>
                      <a:pt x="112" y="104"/>
                    </a:lnTo>
                    <a:lnTo>
                      <a:pt x="100" y="68"/>
                    </a:lnTo>
                    <a:lnTo>
                      <a:pt x="114" y="28"/>
                    </a:lnTo>
                    <a:lnTo>
                      <a:pt x="102" y="18"/>
                    </a:lnTo>
                    <a:lnTo>
                      <a:pt x="92" y="44"/>
                    </a:lnTo>
                    <a:lnTo>
                      <a:pt x="92" y="40"/>
                    </a:lnTo>
                    <a:lnTo>
                      <a:pt x="84" y="22"/>
                    </a:lnTo>
                    <a:lnTo>
                      <a:pt x="64" y="14"/>
                    </a:lnTo>
                    <a:lnTo>
                      <a:pt x="54" y="0"/>
                    </a:lnTo>
                    <a:lnTo>
                      <a:pt x="54"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3" name="Freeform 85"/>
              <p:cNvSpPr>
                <a:spLocks/>
              </p:cNvSpPr>
              <p:nvPr/>
            </p:nvSpPr>
            <p:spPr bwMode="auto">
              <a:xfrm>
                <a:off x="1292" y="1376"/>
                <a:ext cx="44" cy="60"/>
              </a:xfrm>
              <a:custGeom>
                <a:avLst/>
                <a:gdLst>
                  <a:gd name="T0" fmla="*/ 0 w 44"/>
                  <a:gd name="T1" fmla="*/ 20 h 60"/>
                  <a:gd name="T2" fmla="*/ 14 w 44"/>
                  <a:gd name="T3" fmla="*/ 42 h 60"/>
                  <a:gd name="T4" fmla="*/ 8 w 44"/>
                  <a:gd name="T5" fmla="*/ 60 h 60"/>
                  <a:gd name="T6" fmla="*/ 20 w 44"/>
                  <a:gd name="T7" fmla="*/ 60 h 60"/>
                  <a:gd name="T8" fmla="*/ 40 w 44"/>
                  <a:gd name="T9" fmla="*/ 46 h 60"/>
                  <a:gd name="T10" fmla="*/ 44 w 44"/>
                  <a:gd name="T11" fmla="*/ 38 h 60"/>
                  <a:gd name="T12" fmla="*/ 38 w 44"/>
                  <a:gd name="T13" fmla="*/ 4 h 60"/>
                  <a:gd name="T14" fmla="*/ 26 w 44"/>
                  <a:gd name="T15" fmla="*/ 0 h 60"/>
                  <a:gd name="T16" fmla="*/ 18 w 44"/>
                  <a:gd name="T17" fmla="*/ 18 h 60"/>
                  <a:gd name="T18" fmla="*/ 8 w 44"/>
                  <a:gd name="T19" fmla="*/ 14 h 60"/>
                  <a:gd name="T20" fmla="*/ 0 w 44"/>
                  <a:gd name="T21" fmla="*/ 20 h 60"/>
                  <a:gd name="T22" fmla="*/ 0 w 44"/>
                  <a:gd name="T23"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60">
                    <a:moveTo>
                      <a:pt x="0" y="20"/>
                    </a:moveTo>
                    <a:lnTo>
                      <a:pt x="14" y="42"/>
                    </a:lnTo>
                    <a:lnTo>
                      <a:pt x="8" y="60"/>
                    </a:lnTo>
                    <a:lnTo>
                      <a:pt x="20" y="60"/>
                    </a:lnTo>
                    <a:lnTo>
                      <a:pt x="40" y="46"/>
                    </a:lnTo>
                    <a:lnTo>
                      <a:pt x="44" y="38"/>
                    </a:lnTo>
                    <a:lnTo>
                      <a:pt x="38" y="4"/>
                    </a:lnTo>
                    <a:lnTo>
                      <a:pt x="26" y="0"/>
                    </a:lnTo>
                    <a:lnTo>
                      <a:pt x="18" y="18"/>
                    </a:lnTo>
                    <a:lnTo>
                      <a:pt x="8" y="14"/>
                    </a:lnTo>
                    <a:lnTo>
                      <a:pt x="0" y="20"/>
                    </a:lnTo>
                    <a:lnTo>
                      <a:pt x="0" y="2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4" name="Freeform 86"/>
              <p:cNvSpPr>
                <a:spLocks/>
              </p:cNvSpPr>
              <p:nvPr/>
            </p:nvSpPr>
            <p:spPr bwMode="auto">
              <a:xfrm>
                <a:off x="1346" y="1384"/>
                <a:ext cx="30" cy="38"/>
              </a:xfrm>
              <a:custGeom>
                <a:avLst/>
                <a:gdLst>
                  <a:gd name="T0" fmla="*/ 2 w 30"/>
                  <a:gd name="T1" fmla="*/ 12 h 38"/>
                  <a:gd name="T2" fmla="*/ 0 w 30"/>
                  <a:gd name="T3" fmla="*/ 38 h 38"/>
                  <a:gd name="T4" fmla="*/ 16 w 30"/>
                  <a:gd name="T5" fmla="*/ 38 h 38"/>
                  <a:gd name="T6" fmla="*/ 30 w 30"/>
                  <a:gd name="T7" fmla="*/ 12 h 38"/>
                  <a:gd name="T8" fmla="*/ 20 w 30"/>
                  <a:gd name="T9" fmla="*/ 0 h 38"/>
                  <a:gd name="T10" fmla="*/ 6 w 30"/>
                  <a:gd name="T11" fmla="*/ 0 h 38"/>
                  <a:gd name="T12" fmla="*/ 2 w 30"/>
                  <a:gd name="T13" fmla="*/ 12 h 38"/>
                  <a:gd name="T14" fmla="*/ 2 w 30"/>
                  <a:gd name="T15" fmla="*/ 1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8">
                    <a:moveTo>
                      <a:pt x="2" y="12"/>
                    </a:moveTo>
                    <a:lnTo>
                      <a:pt x="0" y="38"/>
                    </a:lnTo>
                    <a:lnTo>
                      <a:pt x="16" y="38"/>
                    </a:lnTo>
                    <a:lnTo>
                      <a:pt x="30" y="12"/>
                    </a:lnTo>
                    <a:lnTo>
                      <a:pt x="20" y="0"/>
                    </a:lnTo>
                    <a:lnTo>
                      <a:pt x="6" y="0"/>
                    </a:lnTo>
                    <a:lnTo>
                      <a:pt x="2" y="12"/>
                    </a:lnTo>
                    <a:lnTo>
                      <a:pt x="2" y="12"/>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5" name="Freeform 87"/>
              <p:cNvSpPr>
                <a:spLocks/>
              </p:cNvSpPr>
              <p:nvPr/>
            </p:nvSpPr>
            <p:spPr bwMode="auto">
              <a:xfrm>
                <a:off x="1374" y="1402"/>
                <a:ext cx="262" cy="278"/>
              </a:xfrm>
              <a:custGeom>
                <a:avLst/>
                <a:gdLst>
                  <a:gd name="T0" fmla="*/ 24 w 262"/>
                  <a:gd name="T1" fmla="*/ 12 h 278"/>
                  <a:gd name="T2" fmla="*/ 0 w 262"/>
                  <a:gd name="T3" fmla="*/ 34 h 278"/>
                  <a:gd name="T4" fmla="*/ 6 w 262"/>
                  <a:gd name="T5" fmla="*/ 58 h 278"/>
                  <a:gd name="T6" fmla="*/ 50 w 262"/>
                  <a:gd name="T7" fmla="*/ 76 h 278"/>
                  <a:gd name="T8" fmla="*/ 92 w 262"/>
                  <a:gd name="T9" fmla="*/ 86 h 278"/>
                  <a:gd name="T10" fmla="*/ 100 w 262"/>
                  <a:gd name="T11" fmla="*/ 76 h 278"/>
                  <a:gd name="T12" fmla="*/ 130 w 262"/>
                  <a:gd name="T13" fmla="*/ 96 h 278"/>
                  <a:gd name="T14" fmla="*/ 126 w 262"/>
                  <a:gd name="T15" fmla="*/ 120 h 278"/>
                  <a:gd name="T16" fmla="*/ 148 w 262"/>
                  <a:gd name="T17" fmla="*/ 154 h 278"/>
                  <a:gd name="T18" fmla="*/ 148 w 262"/>
                  <a:gd name="T19" fmla="*/ 184 h 278"/>
                  <a:gd name="T20" fmla="*/ 114 w 262"/>
                  <a:gd name="T21" fmla="*/ 186 h 278"/>
                  <a:gd name="T22" fmla="*/ 140 w 262"/>
                  <a:gd name="T23" fmla="*/ 222 h 278"/>
                  <a:gd name="T24" fmla="*/ 178 w 262"/>
                  <a:gd name="T25" fmla="*/ 252 h 278"/>
                  <a:gd name="T26" fmla="*/ 196 w 262"/>
                  <a:gd name="T27" fmla="*/ 260 h 278"/>
                  <a:gd name="T28" fmla="*/ 248 w 262"/>
                  <a:gd name="T29" fmla="*/ 266 h 278"/>
                  <a:gd name="T30" fmla="*/ 218 w 262"/>
                  <a:gd name="T31" fmla="*/ 234 h 278"/>
                  <a:gd name="T32" fmla="*/ 258 w 262"/>
                  <a:gd name="T33" fmla="*/ 244 h 278"/>
                  <a:gd name="T34" fmla="*/ 244 w 262"/>
                  <a:gd name="T35" fmla="*/ 218 h 278"/>
                  <a:gd name="T36" fmla="*/ 222 w 262"/>
                  <a:gd name="T37" fmla="*/ 186 h 278"/>
                  <a:gd name="T38" fmla="*/ 246 w 262"/>
                  <a:gd name="T39" fmla="*/ 184 h 278"/>
                  <a:gd name="T40" fmla="*/ 250 w 262"/>
                  <a:gd name="T41" fmla="*/ 200 h 278"/>
                  <a:gd name="T42" fmla="*/ 262 w 262"/>
                  <a:gd name="T43" fmla="*/ 174 h 278"/>
                  <a:gd name="T44" fmla="*/ 236 w 262"/>
                  <a:gd name="T45" fmla="*/ 150 h 278"/>
                  <a:gd name="T46" fmla="*/ 198 w 262"/>
                  <a:gd name="T47" fmla="*/ 124 h 278"/>
                  <a:gd name="T48" fmla="*/ 196 w 262"/>
                  <a:gd name="T49" fmla="*/ 100 h 278"/>
                  <a:gd name="T50" fmla="*/ 168 w 262"/>
                  <a:gd name="T51" fmla="*/ 74 h 278"/>
                  <a:gd name="T52" fmla="*/ 140 w 262"/>
                  <a:gd name="T53" fmla="*/ 44 h 278"/>
                  <a:gd name="T54" fmla="*/ 110 w 262"/>
                  <a:gd name="T55" fmla="*/ 36 h 278"/>
                  <a:gd name="T56" fmla="*/ 80 w 262"/>
                  <a:gd name="T57" fmla="*/ 26 h 278"/>
                  <a:gd name="T58" fmla="*/ 72 w 262"/>
                  <a:gd name="T59" fmla="*/ 14 h 278"/>
                  <a:gd name="T60" fmla="*/ 44 w 262"/>
                  <a:gd name="T61" fmla="*/ 46 h 278"/>
                  <a:gd name="T62" fmla="*/ 40 w 262"/>
                  <a:gd name="T63" fmla="*/ 12 h 278"/>
                  <a:gd name="T64" fmla="*/ 28 w 262"/>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278">
                    <a:moveTo>
                      <a:pt x="28" y="0"/>
                    </a:moveTo>
                    <a:lnTo>
                      <a:pt x="24" y="12"/>
                    </a:lnTo>
                    <a:lnTo>
                      <a:pt x="4" y="20"/>
                    </a:lnTo>
                    <a:lnTo>
                      <a:pt x="0" y="34"/>
                    </a:lnTo>
                    <a:lnTo>
                      <a:pt x="16" y="52"/>
                    </a:lnTo>
                    <a:lnTo>
                      <a:pt x="6" y="58"/>
                    </a:lnTo>
                    <a:lnTo>
                      <a:pt x="24" y="74"/>
                    </a:lnTo>
                    <a:lnTo>
                      <a:pt x="50" y="76"/>
                    </a:lnTo>
                    <a:lnTo>
                      <a:pt x="88" y="96"/>
                    </a:lnTo>
                    <a:lnTo>
                      <a:pt x="92" y="86"/>
                    </a:lnTo>
                    <a:lnTo>
                      <a:pt x="80" y="68"/>
                    </a:lnTo>
                    <a:lnTo>
                      <a:pt x="100" y="76"/>
                    </a:lnTo>
                    <a:lnTo>
                      <a:pt x="104" y="92"/>
                    </a:lnTo>
                    <a:lnTo>
                      <a:pt x="130" y="96"/>
                    </a:lnTo>
                    <a:lnTo>
                      <a:pt x="138" y="108"/>
                    </a:lnTo>
                    <a:lnTo>
                      <a:pt x="126" y="120"/>
                    </a:lnTo>
                    <a:lnTo>
                      <a:pt x="156" y="134"/>
                    </a:lnTo>
                    <a:lnTo>
                      <a:pt x="148" y="154"/>
                    </a:lnTo>
                    <a:lnTo>
                      <a:pt x="142" y="158"/>
                    </a:lnTo>
                    <a:lnTo>
                      <a:pt x="148" y="184"/>
                    </a:lnTo>
                    <a:lnTo>
                      <a:pt x="132" y="194"/>
                    </a:lnTo>
                    <a:lnTo>
                      <a:pt x="114" y="186"/>
                    </a:lnTo>
                    <a:lnTo>
                      <a:pt x="112" y="222"/>
                    </a:lnTo>
                    <a:lnTo>
                      <a:pt x="140" y="222"/>
                    </a:lnTo>
                    <a:lnTo>
                      <a:pt x="146" y="216"/>
                    </a:lnTo>
                    <a:lnTo>
                      <a:pt x="178" y="252"/>
                    </a:lnTo>
                    <a:lnTo>
                      <a:pt x="190" y="252"/>
                    </a:lnTo>
                    <a:lnTo>
                      <a:pt x="196" y="260"/>
                    </a:lnTo>
                    <a:lnTo>
                      <a:pt x="252" y="278"/>
                    </a:lnTo>
                    <a:lnTo>
                      <a:pt x="248" y="266"/>
                    </a:lnTo>
                    <a:lnTo>
                      <a:pt x="224" y="246"/>
                    </a:lnTo>
                    <a:lnTo>
                      <a:pt x="218" y="234"/>
                    </a:lnTo>
                    <a:lnTo>
                      <a:pt x="252" y="256"/>
                    </a:lnTo>
                    <a:lnTo>
                      <a:pt x="258" y="244"/>
                    </a:lnTo>
                    <a:lnTo>
                      <a:pt x="242" y="224"/>
                    </a:lnTo>
                    <a:lnTo>
                      <a:pt x="244" y="218"/>
                    </a:lnTo>
                    <a:lnTo>
                      <a:pt x="218" y="200"/>
                    </a:lnTo>
                    <a:lnTo>
                      <a:pt x="222" y="186"/>
                    </a:lnTo>
                    <a:lnTo>
                      <a:pt x="208" y="174"/>
                    </a:lnTo>
                    <a:lnTo>
                      <a:pt x="246" y="184"/>
                    </a:lnTo>
                    <a:lnTo>
                      <a:pt x="246" y="200"/>
                    </a:lnTo>
                    <a:lnTo>
                      <a:pt x="250" y="200"/>
                    </a:lnTo>
                    <a:lnTo>
                      <a:pt x="254" y="180"/>
                    </a:lnTo>
                    <a:lnTo>
                      <a:pt x="262" y="174"/>
                    </a:lnTo>
                    <a:lnTo>
                      <a:pt x="260" y="150"/>
                    </a:lnTo>
                    <a:lnTo>
                      <a:pt x="236" y="150"/>
                    </a:lnTo>
                    <a:lnTo>
                      <a:pt x="228" y="134"/>
                    </a:lnTo>
                    <a:lnTo>
                      <a:pt x="198" y="124"/>
                    </a:lnTo>
                    <a:lnTo>
                      <a:pt x="190" y="112"/>
                    </a:lnTo>
                    <a:lnTo>
                      <a:pt x="196" y="100"/>
                    </a:lnTo>
                    <a:lnTo>
                      <a:pt x="186" y="80"/>
                    </a:lnTo>
                    <a:lnTo>
                      <a:pt x="168" y="74"/>
                    </a:lnTo>
                    <a:lnTo>
                      <a:pt x="142" y="64"/>
                    </a:lnTo>
                    <a:lnTo>
                      <a:pt x="140" y="44"/>
                    </a:lnTo>
                    <a:lnTo>
                      <a:pt x="114" y="50"/>
                    </a:lnTo>
                    <a:lnTo>
                      <a:pt x="110" y="36"/>
                    </a:lnTo>
                    <a:lnTo>
                      <a:pt x="84" y="44"/>
                    </a:lnTo>
                    <a:lnTo>
                      <a:pt x="80" y="26"/>
                    </a:lnTo>
                    <a:lnTo>
                      <a:pt x="102" y="24"/>
                    </a:lnTo>
                    <a:lnTo>
                      <a:pt x="72" y="14"/>
                    </a:lnTo>
                    <a:lnTo>
                      <a:pt x="50" y="16"/>
                    </a:lnTo>
                    <a:lnTo>
                      <a:pt x="44" y="46"/>
                    </a:lnTo>
                    <a:lnTo>
                      <a:pt x="34" y="32"/>
                    </a:lnTo>
                    <a:lnTo>
                      <a:pt x="40" y="12"/>
                    </a:lnTo>
                    <a:lnTo>
                      <a:pt x="28" y="0"/>
                    </a:lnTo>
                    <a:lnTo>
                      <a:pt x="28"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6" name="Freeform 88"/>
              <p:cNvSpPr>
                <a:spLocks/>
              </p:cNvSpPr>
              <p:nvPr/>
            </p:nvSpPr>
            <p:spPr bwMode="auto">
              <a:xfrm>
                <a:off x="1206" y="1250"/>
                <a:ext cx="56" cy="28"/>
              </a:xfrm>
              <a:custGeom>
                <a:avLst/>
                <a:gdLst>
                  <a:gd name="T0" fmla="*/ 32 w 56"/>
                  <a:gd name="T1" fmla="*/ 0 h 28"/>
                  <a:gd name="T2" fmla="*/ 30 w 56"/>
                  <a:gd name="T3" fmla="*/ 6 h 28"/>
                  <a:gd name="T4" fmla="*/ 0 w 56"/>
                  <a:gd name="T5" fmla="*/ 16 h 28"/>
                  <a:gd name="T6" fmla="*/ 22 w 56"/>
                  <a:gd name="T7" fmla="*/ 28 h 28"/>
                  <a:gd name="T8" fmla="*/ 50 w 56"/>
                  <a:gd name="T9" fmla="*/ 28 h 28"/>
                  <a:gd name="T10" fmla="*/ 56 w 56"/>
                  <a:gd name="T11" fmla="*/ 14 h 28"/>
                  <a:gd name="T12" fmla="*/ 52 w 56"/>
                  <a:gd name="T13" fmla="*/ 8 h 28"/>
                  <a:gd name="T14" fmla="*/ 32 w 56"/>
                  <a:gd name="T15" fmla="*/ 0 h 28"/>
                  <a:gd name="T16" fmla="*/ 32 w 5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8">
                    <a:moveTo>
                      <a:pt x="32" y="0"/>
                    </a:moveTo>
                    <a:lnTo>
                      <a:pt x="30" y="6"/>
                    </a:lnTo>
                    <a:lnTo>
                      <a:pt x="0" y="16"/>
                    </a:lnTo>
                    <a:lnTo>
                      <a:pt x="22" y="28"/>
                    </a:lnTo>
                    <a:lnTo>
                      <a:pt x="50" y="28"/>
                    </a:lnTo>
                    <a:lnTo>
                      <a:pt x="56" y="14"/>
                    </a:lnTo>
                    <a:lnTo>
                      <a:pt x="52" y="8"/>
                    </a:lnTo>
                    <a:lnTo>
                      <a:pt x="32" y="0"/>
                    </a:lnTo>
                    <a:lnTo>
                      <a:pt x="32"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7" name="Freeform 89"/>
              <p:cNvSpPr>
                <a:spLocks/>
              </p:cNvSpPr>
              <p:nvPr/>
            </p:nvSpPr>
            <p:spPr bwMode="auto">
              <a:xfrm>
                <a:off x="1360" y="1326"/>
                <a:ext cx="94" cy="58"/>
              </a:xfrm>
              <a:custGeom>
                <a:avLst/>
                <a:gdLst>
                  <a:gd name="T0" fmla="*/ 0 w 94"/>
                  <a:gd name="T1" fmla="*/ 10 h 58"/>
                  <a:gd name="T2" fmla="*/ 14 w 94"/>
                  <a:gd name="T3" fmla="*/ 20 h 58"/>
                  <a:gd name="T4" fmla="*/ 14 w 94"/>
                  <a:gd name="T5" fmla="*/ 50 h 58"/>
                  <a:gd name="T6" fmla="*/ 94 w 94"/>
                  <a:gd name="T7" fmla="*/ 58 h 58"/>
                  <a:gd name="T8" fmla="*/ 94 w 94"/>
                  <a:gd name="T9" fmla="*/ 42 h 58"/>
                  <a:gd name="T10" fmla="*/ 42 w 94"/>
                  <a:gd name="T11" fmla="*/ 30 h 58"/>
                  <a:gd name="T12" fmla="*/ 16 w 94"/>
                  <a:gd name="T13" fmla="*/ 4 h 58"/>
                  <a:gd name="T14" fmla="*/ 0 w 94"/>
                  <a:gd name="T15" fmla="*/ 0 h 58"/>
                  <a:gd name="T16" fmla="*/ 0 w 94"/>
                  <a:gd name="T17" fmla="*/ 10 h 58"/>
                  <a:gd name="T18" fmla="*/ 0 w 94"/>
                  <a:gd name="T1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58">
                    <a:moveTo>
                      <a:pt x="0" y="10"/>
                    </a:moveTo>
                    <a:lnTo>
                      <a:pt x="14" y="20"/>
                    </a:lnTo>
                    <a:lnTo>
                      <a:pt x="14" y="50"/>
                    </a:lnTo>
                    <a:lnTo>
                      <a:pt x="94" y="58"/>
                    </a:lnTo>
                    <a:lnTo>
                      <a:pt x="94" y="42"/>
                    </a:lnTo>
                    <a:lnTo>
                      <a:pt x="42" y="30"/>
                    </a:lnTo>
                    <a:lnTo>
                      <a:pt x="16" y="4"/>
                    </a:lnTo>
                    <a:lnTo>
                      <a:pt x="0" y="0"/>
                    </a:lnTo>
                    <a:lnTo>
                      <a:pt x="0" y="10"/>
                    </a:lnTo>
                    <a:lnTo>
                      <a:pt x="0" y="1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8" name="Freeform 90"/>
              <p:cNvSpPr>
                <a:spLocks/>
              </p:cNvSpPr>
              <p:nvPr/>
            </p:nvSpPr>
            <p:spPr bwMode="auto">
              <a:xfrm>
                <a:off x="1234" y="1292"/>
                <a:ext cx="76" cy="48"/>
              </a:xfrm>
              <a:custGeom>
                <a:avLst/>
                <a:gdLst>
                  <a:gd name="T0" fmla="*/ 18 w 76"/>
                  <a:gd name="T1" fmla="*/ 0 h 48"/>
                  <a:gd name="T2" fmla="*/ 56 w 76"/>
                  <a:gd name="T3" fmla="*/ 14 h 48"/>
                  <a:gd name="T4" fmla="*/ 76 w 76"/>
                  <a:gd name="T5" fmla="*/ 30 h 48"/>
                  <a:gd name="T6" fmla="*/ 52 w 76"/>
                  <a:gd name="T7" fmla="*/ 48 h 48"/>
                  <a:gd name="T8" fmla="*/ 30 w 76"/>
                  <a:gd name="T9" fmla="*/ 42 h 48"/>
                  <a:gd name="T10" fmla="*/ 14 w 76"/>
                  <a:gd name="T11" fmla="*/ 34 h 48"/>
                  <a:gd name="T12" fmla="*/ 14 w 76"/>
                  <a:gd name="T13" fmla="*/ 24 h 48"/>
                  <a:gd name="T14" fmla="*/ 0 w 76"/>
                  <a:gd name="T15" fmla="*/ 14 h 48"/>
                  <a:gd name="T16" fmla="*/ 18 w 76"/>
                  <a:gd name="T17" fmla="*/ 0 h 48"/>
                  <a:gd name="T18" fmla="*/ 18 w 76"/>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8">
                    <a:moveTo>
                      <a:pt x="18" y="0"/>
                    </a:moveTo>
                    <a:lnTo>
                      <a:pt x="56" y="14"/>
                    </a:lnTo>
                    <a:lnTo>
                      <a:pt x="76" y="30"/>
                    </a:lnTo>
                    <a:lnTo>
                      <a:pt x="52" y="48"/>
                    </a:lnTo>
                    <a:lnTo>
                      <a:pt x="30" y="42"/>
                    </a:lnTo>
                    <a:lnTo>
                      <a:pt x="14" y="34"/>
                    </a:lnTo>
                    <a:lnTo>
                      <a:pt x="14" y="24"/>
                    </a:lnTo>
                    <a:lnTo>
                      <a:pt x="0" y="14"/>
                    </a:lnTo>
                    <a:lnTo>
                      <a:pt x="18" y="0"/>
                    </a:lnTo>
                    <a:lnTo>
                      <a:pt x="18"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49" name="Freeform 91"/>
              <p:cNvSpPr>
                <a:spLocks/>
              </p:cNvSpPr>
              <p:nvPr/>
            </p:nvSpPr>
            <p:spPr bwMode="auto">
              <a:xfrm>
                <a:off x="1308" y="1322"/>
                <a:ext cx="34" cy="34"/>
              </a:xfrm>
              <a:custGeom>
                <a:avLst/>
                <a:gdLst>
                  <a:gd name="T0" fmla="*/ 24 w 34"/>
                  <a:gd name="T1" fmla="*/ 0 h 34"/>
                  <a:gd name="T2" fmla="*/ 4 w 34"/>
                  <a:gd name="T3" fmla="*/ 6 h 34"/>
                  <a:gd name="T4" fmla="*/ 0 w 34"/>
                  <a:gd name="T5" fmla="*/ 16 h 34"/>
                  <a:gd name="T6" fmla="*/ 10 w 34"/>
                  <a:gd name="T7" fmla="*/ 20 h 34"/>
                  <a:gd name="T8" fmla="*/ 12 w 34"/>
                  <a:gd name="T9" fmla="*/ 30 h 34"/>
                  <a:gd name="T10" fmla="*/ 28 w 34"/>
                  <a:gd name="T11" fmla="*/ 34 h 34"/>
                  <a:gd name="T12" fmla="*/ 34 w 34"/>
                  <a:gd name="T13" fmla="*/ 32 h 34"/>
                  <a:gd name="T14" fmla="*/ 26 w 34"/>
                  <a:gd name="T15" fmla="*/ 20 h 34"/>
                  <a:gd name="T16" fmla="*/ 34 w 34"/>
                  <a:gd name="T17" fmla="*/ 18 h 34"/>
                  <a:gd name="T18" fmla="*/ 24 w 34"/>
                  <a:gd name="T19" fmla="*/ 0 h 34"/>
                  <a:gd name="T20" fmla="*/ 24 w 3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24" y="0"/>
                    </a:moveTo>
                    <a:lnTo>
                      <a:pt x="4" y="6"/>
                    </a:lnTo>
                    <a:lnTo>
                      <a:pt x="0" y="16"/>
                    </a:lnTo>
                    <a:lnTo>
                      <a:pt x="10" y="20"/>
                    </a:lnTo>
                    <a:lnTo>
                      <a:pt x="12" y="30"/>
                    </a:lnTo>
                    <a:lnTo>
                      <a:pt x="28" y="34"/>
                    </a:lnTo>
                    <a:lnTo>
                      <a:pt x="34" y="32"/>
                    </a:lnTo>
                    <a:lnTo>
                      <a:pt x="26" y="20"/>
                    </a:lnTo>
                    <a:lnTo>
                      <a:pt x="34" y="18"/>
                    </a:lnTo>
                    <a:lnTo>
                      <a:pt x="24" y="0"/>
                    </a:lnTo>
                    <a:lnTo>
                      <a:pt x="24"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0" name="Freeform 92"/>
              <p:cNvSpPr>
                <a:spLocks/>
              </p:cNvSpPr>
              <p:nvPr/>
            </p:nvSpPr>
            <p:spPr bwMode="auto">
              <a:xfrm>
                <a:off x="1210" y="1284"/>
                <a:ext cx="12" cy="10"/>
              </a:xfrm>
              <a:custGeom>
                <a:avLst/>
                <a:gdLst>
                  <a:gd name="T0" fmla="*/ 8 w 12"/>
                  <a:gd name="T1" fmla="*/ 0 h 10"/>
                  <a:gd name="T2" fmla="*/ 0 w 12"/>
                  <a:gd name="T3" fmla="*/ 2 h 10"/>
                  <a:gd name="T4" fmla="*/ 4 w 12"/>
                  <a:gd name="T5" fmla="*/ 10 h 10"/>
                  <a:gd name="T6" fmla="*/ 12 w 12"/>
                  <a:gd name="T7" fmla="*/ 8 h 10"/>
                  <a:gd name="T8" fmla="*/ 8 w 12"/>
                  <a:gd name="T9" fmla="*/ 0 h 10"/>
                  <a:gd name="T10" fmla="*/ 8 w 12"/>
                  <a:gd name="T11" fmla="*/ 0 h 10"/>
                </a:gdLst>
                <a:ahLst/>
                <a:cxnLst>
                  <a:cxn ang="0">
                    <a:pos x="T0" y="T1"/>
                  </a:cxn>
                  <a:cxn ang="0">
                    <a:pos x="T2" y="T3"/>
                  </a:cxn>
                  <a:cxn ang="0">
                    <a:pos x="T4" y="T5"/>
                  </a:cxn>
                  <a:cxn ang="0">
                    <a:pos x="T6" y="T7"/>
                  </a:cxn>
                  <a:cxn ang="0">
                    <a:pos x="T8" y="T9"/>
                  </a:cxn>
                  <a:cxn ang="0">
                    <a:pos x="T10" y="T11"/>
                  </a:cxn>
                </a:cxnLst>
                <a:rect l="0" t="0" r="r" b="b"/>
                <a:pathLst>
                  <a:path w="12" h="10">
                    <a:moveTo>
                      <a:pt x="8" y="0"/>
                    </a:moveTo>
                    <a:lnTo>
                      <a:pt x="0" y="2"/>
                    </a:lnTo>
                    <a:lnTo>
                      <a:pt x="4" y="10"/>
                    </a:lnTo>
                    <a:lnTo>
                      <a:pt x="12" y="8"/>
                    </a:lnTo>
                    <a:lnTo>
                      <a:pt x="8" y="0"/>
                    </a:lnTo>
                    <a:lnTo>
                      <a:pt x="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1" name="Freeform 93"/>
              <p:cNvSpPr>
                <a:spLocks/>
              </p:cNvSpPr>
              <p:nvPr/>
            </p:nvSpPr>
            <p:spPr bwMode="auto">
              <a:xfrm>
                <a:off x="1358" y="1350"/>
                <a:ext cx="6" cy="10"/>
              </a:xfrm>
              <a:custGeom>
                <a:avLst/>
                <a:gdLst>
                  <a:gd name="T0" fmla="*/ 6 w 6"/>
                  <a:gd name="T1" fmla="*/ 4 h 10"/>
                  <a:gd name="T2" fmla="*/ 2 w 6"/>
                  <a:gd name="T3" fmla="*/ 0 h 10"/>
                  <a:gd name="T4" fmla="*/ 0 w 6"/>
                  <a:gd name="T5" fmla="*/ 10 h 10"/>
                  <a:gd name="T6" fmla="*/ 6 w 6"/>
                  <a:gd name="T7" fmla="*/ 10 h 10"/>
                  <a:gd name="T8" fmla="*/ 6 w 6"/>
                  <a:gd name="T9" fmla="*/ 4 h 10"/>
                  <a:gd name="T10" fmla="*/ 6 w 6"/>
                  <a:gd name="T11" fmla="*/ 4 h 10"/>
                </a:gdLst>
                <a:ahLst/>
                <a:cxnLst>
                  <a:cxn ang="0">
                    <a:pos x="T0" y="T1"/>
                  </a:cxn>
                  <a:cxn ang="0">
                    <a:pos x="T2" y="T3"/>
                  </a:cxn>
                  <a:cxn ang="0">
                    <a:pos x="T4" y="T5"/>
                  </a:cxn>
                  <a:cxn ang="0">
                    <a:pos x="T6" y="T7"/>
                  </a:cxn>
                  <a:cxn ang="0">
                    <a:pos x="T8" y="T9"/>
                  </a:cxn>
                  <a:cxn ang="0">
                    <a:pos x="T10" y="T11"/>
                  </a:cxn>
                </a:cxnLst>
                <a:rect l="0" t="0" r="r" b="b"/>
                <a:pathLst>
                  <a:path w="6" h="10">
                    <a:moveTo>
                      <a:pt x="6" y="4"/>
                    </a:moveTo>
                    <a:lnTo>
                      <a:pt x="2" y="0"/>
                    </a:lnTo>
                    <a:lnTo>
                      <a:pt x="0" y="10"/>
                    </a:lnTo>
                    <a:lnTo>
                      <a:pt x="6" y="10"/>
                    </a:lnTo>
                    <a:lnTo>
                      <a:pt x="6" y="4"/>
                    </a:lnTo>
                    <a:lnTo>
                      <a:pt x="6" y="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2" name="Freeform 94"/>
              <p:cNvSpPr>
                <a:spLocks/>
              </p:cNvSpPr>
              <p:nvPr/>
            </p:nvSpPr>
            <p:spPr bwMode="auto">
              <a:xfrm>
                <a:off x="1484" y="1524"/>
                <a:ext cx="16" cy="28"/>
              </a:xfrm>
              <a:custGeom>
                <a:avLst/>
                <a:gdLst>
                  <a:gd name="T0" fmla="*/ 14 w 16"/>
                  <a:gd name="T1" fmla="*/ 24 h 28"/>
                  <a:gd name="T2" fmla="*/ 16 w 16"/>
                  <a:gd name="T3" fmla="*/ 12 h 28"/>
                  <a:gd name="T4" fmla="*/ 6 w 16"/>
                  <a:gd name="T5" fmla="*/ 0 h 28"/>
                  <a:gd name="T6" fmla="*/ 2 w 16"/>
                  <a:gd name="T7" fmla="*/ 2 h 28"/>
                  <a:gd name="T8" fmla="*/ 4 w 16"/>
                  <a:gd name="T9" fmla="*/ 16 h 28"/>
                  <a:gd name="T10" fmla="*/ 0 w 16"/>
                  <a:gd name="T11" fmla="*/ 28 h 28"/>
                  <a:gd name="T12" fmla="*/ 12 w 16"/>
                  <a:gd name="T13" fmla="*/ 26 h 28"/>
                  <a:gd name="T14" fmla="*/ 14 w 16"/>
                  <a:gd name="T15" fmla="*/ 24 h 28"/>
                  <a:gd name="T16" fmla="*/ 14 w 16"/>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14" y="24"/>
                    </a:moveTo>
                    <a:lnTo>
                      <a:pt x="16" y="12"/>
                    </a:lnTo>
                    <a:lnTo>
                      <a:pt x="6" y="0"/>
                    </a:lnTo>
                    <a:lnTo>
                      <a:pt x="2" y="2"/>
                    </a:lnTo>
                    <a:lnTo>
                      <a:pt x="4" y="16"/>
                    </a:lnTo>
                    <a:lnTo>
                      <a:pt x="0" y="28"/>
                    </a:lnTo>
                    <a:lnTo>
                      <a:pt x="12" y="26"/>
                    </a:lnTo>
                    <a:lnTo>
                      <a:pt x="14" y="24"/>
                    </a:lnTo>
                    <a:lnTo>
                      <a:pt x="14" y="24"/>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3" name="Freeform 95"/>
              <p:cNvSpPr>
                <a:spLocks/>
              </p:cNvSpPr>
              <p:nvPr/>
            </p:nvSpPr>
            <p:spPr bwMode="auto">
              <a:xfrm>
                <a:off x="610" y="1122"/>
                <a:ext cx="402" cy="464"/>
              </a:xfrm>
              <a:custGeom>
                <a:avLst/>
                <a:gdLst>
                  <a:gd name="T0" fmla="*/ 202 w 402"/>
                  <a:gd name="T1" fmla="*/ 464 h 464"/>
                  <a:gd name="T2" fmla="*/ 240 w 402"/>
                  <a:gd name="T3" fmla="*/ 456 h 464"/>
                  <a:gd name="T4" fmla="*/ 248 w 402"/>
                  <a:gd name="T5" fmla="*/ 334 h 464"/>
                  <a:gd name="T6" fmla="*/ 230 w 402"/>
                  <a:gd name="T7" fmla="*/ 322 h 464"/>
                  <a:gd name="T8" fmla="*/ 226 w 402"/>
                  <a:gd name="T9" fmla="*/ 296 h 464"/>
                  <a:gd name="T10" fmla="*/ 244 w 402"/>
                  <a:gd name="T11" fmla="*/ 260 h 464"/>
                  <a:gd name="T12" fmla="*/ 402 w 402"/>
                  <a:gd name="T13" fmla="*/ 154 h 464"/>
                  <a:gd name="T14" fmla="*/ 398 w 402"/>
                  <a:gd name="T15" fmla="*/ 140 h 464"/>
                  <a:gd name="T16" fmla="*/ 380 w 402"/>
                  <a:gd name="T17" fmla="*/ 120 h 464"/>
                  <a:gd name="T18" fmla="*/ 382 w 402"/>
                  <a:gd name="T19" fmla="*/ 104 h 464"/>
                  <a:gd name="T20" fmla="*/ 366 w 402"/>
                  <a:gd name="T21" fmla="*/ 82 h 464"/>
                  <a:gd name="T22" fmla="*/ 370 w 402"/>
                  <a:gd name="T23" fmla="*/ 52 h 464"/>
                  <a:gd name="T24" fmla="*/ 352 w 402"/>
                  <a:gd name="T25" fmla="*/ 30 h 464"/>
                  <a:gd name="T26" fmla="*/ 306 w 402"/>
                  <a:gd name="T27" fmla="*/ 26 h 464"/>
                  <a:gd name="T28" fmla="*/ 278 w 402"/>
                  <a:gd name="T29" fmla="*/ 0 h 464"/>
                  <a:gd name="T30" fmla="*/ 240 w 402"/>
                  <a:gd name="T31" fmla="*/ 38 h 464"/>
                  <a:gd name="T32" fmla="*/ 244 w 402"/>
                  <a:gd name="T33" fmla="*/ 46 h 464"/>
                  <a:gd name="T34" fmla="*/ 230 w 402"/>
                  <a:gd name="T35" fmla="*/ 54 h 464"/>
                  <a:gd name="T36" fmla="*/ 224 w 402"/>
                  <a:gd name="T37" fmla="*/ 44 h 464"/>
                  <a:gd name="T38" fmla="*/ 224 w 402"/>
                  <a:gd name="T39" fmla="*/ 28 h 464"/>
                  <a:gd name="T40" fmla="*/ 212 w 402"/>
                  <a:gd name="T41" fmla="*/ 6 h 464"/>
                  <a:gd name="T42" fmla="*/ 186 w 402"/>
                  <a:gd name="T43" fmla="*/ 14 h 464"/>
                  <a:gd name="T44" fmla="*/ 176 w 402"/>
                  <a:gd name="T45" fmla="*/ 46 h 464"/>
                  <a:gd name="T46" fmla="*/ 184 w 402"/>
                  <a:gd name="T47" fmla="*/ 64 h 464"/>
                  <a:gd name="T48" fmla="*/ 172 w 402"/>
                  <a:gd name="T49" fmla="*/ 68 h 464"/>
                  <a:gd name="T50" fmla="*/ 124 w 402"/>
                  <a:gd name="T51" fmla="*/ 42 h 464"/>
                  <a:gd name="T52" fmla="*/ 70 w 402"/>
                  <a:gd name="T53" fmla="*/ 72 h 464"/>
                  <a:gd name="T54" fmla="*/ 68 w 402"/>
                  <a:gd name="T55" fmla="*/ 96 h 464"/>
                  <a:gd name="T56" fmla="*/ 76 w 402"/>
                  <a:gd name="T57" fmla="*/ 98 h 464"/>
                  <a:gd name="T58" fmla="*/ 52 w 402"/>
                  <a:gd name="T59" fmla="*/ 114 h 464"/>
                  <a:gd name="T60" fmla="*/ 68 w 402"/>
                  <a:gd name="T61" fmla="*/ 122 h 464"/>
                  <a:gd name="T62" fmla="*/ 62 w 402"/>
                  <a:gd name="T63" fmla="*/ 138 h 464"/>
                  <a:gd name="T64" fmla="*/ 78 w 402"/>
                  <a:gd name="T65" fmla="*/ 160 h 464"/>
                  <a:gd name="T66" fmla="*/ 2 w 402"/>
                  <a:gd name="T67" fmla="*/ 156 h 464"/>
                  <a:gd name="T68" fmla="*/ 0 w 402"/>
                  <a:gd name="T69" fmla="*/ 164 h 464"/>
                  <a:gd name="T70" fmla="*/ 90 w 402"/>
                  <a:gd name="T71" fmla="*/ 184 h 464"/>
                  <a:gd name="T72" fmla="*/ 144 w 402"/>
                  <a:gd name="T73" fmla="*/ 190 h 464"/>
                  <a:gd name="T74" fmla="*/ 120 w 402"/>
                  <a:gd name="T75" fmla="*/ 206 h 464"/>
                  <a:gd name="T76" fmla="*/ 134 w 402"/>
                  <a:gd name="T77" fmla="*/ 224 h 464"/>
                  <a:gd name="T78" fmla="*/ 164 w 402"/>
                  <a:gd name="T79" fmla="*/ 224 h 464"/>
                  <a:gd name="T80" fmla="*/ 170 w 402"/>
                  <a:gd name="T81" fmla="*/ 208 h 464"/>
                  <a:gd name="T82" fmla="*/ 182 w 402"/>
                  <a:gd name="T83" fmla="*/ 216 h 464"/>
                  <a:gd name="T84" fmla="*/ 176 w 402"/>
                  <a:gd name="T85" fmla="*/ 234 h 464"/>
                  <a:gd name="T86" fmla="*/ 184 w 402"/>
                  <a:gd name="T87" fmla="*/ 236 h 464"/>
                  <a:gd name="T88" fmla="*/ 184 w 402"/>
                  <a:gd name="T89" fmla="*/ 256 h 464"/>
                  <a:gd name="T90" fmla="*/ 202 w 402"/>
                  <a:gd name="T91" fmla="*/ 276 h 464"/>
                  <a:gd name="T92" fmla="*/ 206 w 402"/>
                  <a:gd name="T93" fmla="*/ 300 h 464"/>
                  <a:gd name="T94" fmla="*/ 202 w 402"/>
                  <a:gd name="T95" fmla="*/ 318 h 464"/>
                  <a:gd name="T96" fmla="*/ 212 w 402"/>
                  <a:gd name="T97" fmla="*/ 344 h 464"/>
                  <a:gd name="T98" fmla="*/ 224 w 402"/>
                  <a:gd name="T99" fmla="*/ 350 h 464"/>
                  <a:gd name="T100" fmla="*/ 230 w 402"/>
                  <a:gd name="T101" fmla="*/ 364 h 464"/>
                  <a:gd name="T102" fmla="*/ 206 w 402"/>
                  <a:gd name="T103" fmla="*/ 414 h 464"/>
                  <a:gd name="T104" fmla="*/ 202 w 402"/>
                  <a:gd name="T105" fmla="*/ 464 h 464"/>
                  <a:gd name="T106" fmla="*/ 202 w 402"/>
                  <a:gd name="T107"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 h="464">
                    <a:moveTo>
                      <a:pt x="202" y="464"/>
                    </a:moveTo>
                    <a:lnTo>
                      <a:pt x="240" y="456"/>
                    </a:lnTo>
                    <a:lnTo>
                      <a:pt x="248" y="334"/>
                    </a:lnTo>
                    <a:lnTo>
                      <a:pt x="230" y="322"/>
                    </a:lnTo>
                    <a:lnTo>
                      <a:pt x="226" y="296"/>
                    </a:lnTo>
                    <a:lnTo>
                      <a:pt x="244" y="260"/>
                    </a:lnTo>
                    <a:lnTo>
                      <a:pt x="402" y="154"/>
                    </a:lnTo>
                    <a:lnTo>
                      <a:pt x="398" y="140"/>
                    </a:lnTo>
                    <a:lnTo>
                      <a:pt x="380" y="120"/>
                    </a:lnTo>
                    <a:lnTo>
                      <a:pt x="382" y="104"/>
                    </a:lnTo>
                    <a:lnTo>
                      <a:pt x="366" y="82"/>
                    </a:lnTo>
                    <a:lnTo>
                      <a:pt x="370" y="52"/>
                    </a:lnTo>
                    <a:lnTo>
                      <a:pt x="352" y="30"/>
                    </a:lnTo>
                    <a:lnTo>
                      <a:pt x="306" y="26"/>
                    </a:lnTo>
                    <a:lnTo>
                      <a:pt x="278" y="0"/>
                    </a:lnTo>
                    <a:lnTo>
                      <a:pt x="240" y="38"/>
                    </a:lnTo>
                    <a:lnTo>
                      <a:pt x="244" y="46"/>
                    </a:lnTo>
                    <a:lnTo>
                      <a:pt x="230" y="54"/>
                    </a:lnTo>
                    <a:lnTo>
                      <a:pt x="224" y="44"/>
                    </a:lnTo>
                    <a:lnTo>
                      <a:pt x="224" y="28"/>
                    </a:lnTo>
                    <a:lnTo>
                      <a:pt x="212" y="6"/>
                    </a:lnTo>
                    <a:lnTo>
                      <a:pt x="186" y="14"/>
                    </a:lnTo>
                    <a:lnTo>
                      <a:pt x="176" y="46"/>
                    </a:lnTo>
                    <a:lnTo>
                      <a:pt x="184" y="64"/>
                    </a:lnTo>
                    <a:lnTo>
                      <a:pt x="172" y="68"/>
                    </a:lnTo>
                    <a:lnTo>
                      <a:pt x="124" y="42"/>
                    </a:lnTo>
                    <a:lnTo>
                      <a:pt x="70" y="72"/>
                    </a:lnTo>
                    <a:lnTo>
                      <a:pt x="68" y="96"/>
                    </a:lnTo>
                    <a:lnTo>
                      <a:pt x="76" y="98"/>
                    </a:lnTo>
                    <a:lnTo>
                      <a:pt x="52" y="114"/>
                    </a:lnTo>
                    <a:lnTo>
                      <a:pt x="68" y="122"/>
                    </a:lnTo>
                    <a:lnTo>
                      <a:pt x="62" y="138"/>
                    </a:lnTo>
                    <a:lnTo>
                      <a:pt x="78" y="160"/>
                    </a:lnTo>
                    <a:lnTo>
                      <a:pt x="2" y="156"/>
                    </a:lnTo>
                    <a:lnTo>
                      <a:pt x="0" y="164"/>
                    </a:lnTo>
                    <a:lnTo>
                      <a:pt x="90" y="184"/>
                    </a:lnTo>
                    <a:lnTo>
                      <a:pt x="144" y="190"/>
                    </a:lnTo>
                    <a:lnTo>
                      <a:pt x="120" y="206"/>
                    </a:lnTo>
                    <a:lnTo>
                      <a:pt x="134" y="224"/>
                    </a:lnTo>
                    <a:lnTo>
                      <a:pt x="164" y="224"/>
                    </a:lnTo>
                    <a:lnTo>
                      <a:pt x="170" y="208"/>
                    </a:lnTo>
                    <a:lnTo>
                      <a:pt x="182" y="216"/>
                    </a:lnTo>
                    <a:lnTo>
                      <a:pt x="176" y="234"/>
                    </a:lnTo>
                    <a:lnTo>
                      <a:pt x="184" y="236"/>
                    </a:lnTo>
                    <a:lnTo>
                      <a:pt x="184" y="256"/>
                    </a:lnTo>
                    <a:lnTo>
                      <a:pt x="202" y="276"/>
                    </a:lnTo>
                    <a:lnTo>
                      <a:pt x="206" y="300"/>
                    </a:lnTo>
                    <a:lnTo>
                      <a:pt x="202" y="318"/>
                    </a:lnTo>
                    <a:lnTo>
                      <a:pt x="212" y="344"/>
                    </a:lnTo>
                    <a:lnTo>
                      <a:pt x="224" y="350"/>
                    </a:lnTo>
                    <a:lnTo>
                      <a:pt x="230" y="364"/>
                    </a:lnTo>
                    <a:lnTo>
                      <a:pt x="206" y="414"/>
                    </a:lnTo>
                    <a:lnTo>
                      <a:pt x="202" y="464"/>
                    </a:lnTo>
                    <a:lnTo>
                      <a:pt x="202" y="464"/>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4" name="Freeform 96"/>
              <p:cNvSpPr>
                <a:spLocks/>
              </p:cNvSpPr>
              <p:nvPr/>
            </p:nvSpPr>
            <p:spPr bwMode="auto">
              <a:xfrm>
                <a:off x="796" y="1276"/>
                <a:ext cx="990" cy="842"/>
              </a:xfrm>
              <a:custGeom>
                <a:avLst/>
                <a:gdLst>
                  <a:gd name="T0" fmla="*/ 838 w 990"/>
                  <a:gd name="T1" fmla="*/ 766 h 842"/>
                  <a:gd name="T2" fmla="*/ 830 w 990"/>
                  <a:gd name="T3" fmla="*/ 744 h 842"/>
                  <a:gd name="T4" fmla="*/ 710 w 990"/>
                  <a:gd name="T5" fmla="*/ 808 h 842"/>
                  <a:gd name="T6" fmla="*/ 606 w 990"/>
                  <a:gd name="T7" fmla="*/ 842 h 842"/>
                  <a:gd name="T8" fmla="*/ 628 w 990"/>
                  <a:gd name="T9" fmla="*/ 812 h 842"/>
                  <a:gd name="T10" fmla="*/ 648 w 990"/>
                  <a:gd name="T11" fmla="*/ 816 h 842"/>
                  <a:gd name="T12" fmla="*/ 578 w 990"/>
                  <a:gd name="T13" fmla="*/ 722 h 842"/>
                  <a:gd name="T14" fmla="*/ 504 w 990"/>
                  <a:gd name="T15" fmla="*/ 690 h 842"/>
                  <a:gd name="T16" fmla="*/ 14 w 990"/>
                  <a:gd name="T17" fmla="*/ 472 h 842"/>
                  <a:gd name="T18" fmla="*/ 10 w 990"/>
                  <a:gd name="T19" fmla="*/ 408 h 842"/>
                  <a:gd name="T20" fmla="*/ 14 w 990"/>
                  <a:gd name="T21" fmla="*/ 324 h 842"/>
                  <a:gd name="T22" fmla="*/ 62 w 990"/>
                  <a:gd name="T23" fmla="*/ 182 h 842"/>
                  <a:gd name="T24" fmla="*/ 58 w 990"/>
                  <a:gd name="T25" fmla="*/ 106 h 842"/>
                  <a:gd name="T26" fmla="*/ 274 w 990"/>
                  <a:gd name="T27" fmla="*/ 50 h 842"/>
                  <a:gd name="T28" fmla="*/ 310 w 990"/>
                  <a:gd name="T29" fmla="*/ 70 h 842"/>
                  <a:gd name="T30" fmla="*/ 342 w 990"/>
                  <a:gd name="T31" fmla="*/ 114 h 842"/>
                  <a:gd name="T32" fmla="*/ 362 w 990"/>
                  <a:gd name="T33" fmla="*/ 160 h 842"/>
                  <a:gd name="T34" fmla="*/ 412 w 990"/>
                  <a:gd name="T35" fmla="*/ 208 h 842"/>
                  <a:gd name="T36" fmla="*/ 452 w 990"/>
                  <a:gd name="T37" fmla="*/ 196 h 842"/>
                  <a:gd name="T38" fmla="*/ 494 w 990"/>
                  <a:gd name="T39" fmla="*/ 206 h 842"/>
                  <a:gd name="T40" fmla="*/ 520 w 990"/>
                  <a:gd name="T41" fmla="*/ 206 h 842"/>
                  <a:gd name="T42" fmla="*/ 526 w 990"/>
                  <a:gd name="T43" fmla="*/ 236 h 842"/>
                  <a:gd name="T44" fmla="*/ 546 w 990"/>
                  <a:gd name="T45" fmla="*/ 214 h 842"/>
                  <a:gd name="T46" fmla="*/ 552 w 990"/>
                  <a:gd name="T47" fmla="*/ 166 h 842"/>
                  <a:gd name="T48" fmla="*/ 566 w 990"/>
                  <a:gd name="T49" fmla="*/ 232 h 842"/>
                  <a:gd name="T50" fmla="*/ 590 w 990"/>
                  <a:gd name="T51" fmla="*/ 244 h 842"/>
                  <a:gd name="T52" fmla="*/ 622 w 990"/>
                  <a:gd name="T53" fmla="*/ 220 h 842"/>
                  <a:gd name="T54" fmla="*/ 638 w 990"/>
                  <a:gd name="T55" fmla="*/ 292 h 842"/>
                  <a:gd name="T56" fmla="*/ 572 w 990"/>
                  <a:gd name="T57" fmla="*/ 304 h 842"/>
                  <a:gd name="T58" fmla="*/ 558 w 990"/>
                  <a:gd name="T59" fmla="*/ 332 h 842"/>
                  <a:gd name="T60" fmla="*/ 544 w 990"/>
                  <a:gd name="T61" fmla="*/ 352 h 842"/>
                  <a:gd name="T62" fmla="*/ 498 w 990"/>
                  <a:gd name="T63" fmla="*/ 450 h 842"/>
                  <a:gd name="T64" fmla="*/ 592 w 990"/>
                  <a:gd name="T65" fmla="*/ 538 h 842"/>
                  <a:gd name="T66" fmla="*/ 638 w 990"/>
                  <a:gd name="T67" fmla="*/ 572 h 842"/>
                  <a:gd name="T68" fmla="*/ 678 w 990"/>
                  <a:gd name="T69" fmla="*/ 628 h 842"/>
                  <a:gd name="T70" fmla="*/ 662 w 990"/>
                  <a:gd name="T71" fmla="*/ 554 h 842"/>
                  <a:gd name="T72" fmla="*/ 670 w 990"/>
                  <a:gd name="T73" fmla="*/ 476 h 842"/>
                  <a:gd name="T74" fmla="*/ 682 w 990"/>
                  <a:gd name="T75" fmla="*/ 428 h 842"/>
                  <a:gd name="T76" fmla="*/ 736 w 990"/>
                  <a:gd name="T77" fmla="*/ 388 h 842"/>
                  <a:gd name="T78" fmla="*/ 788 w 990"/>
                  <a:gd name="T79" fmla="*/ 434 h 842"/>
                  <a:gd name="T80" fmla="*/ 822 w 990"/>
                  <a:gd name="T81" fmla="*/ 478 h 842"/>
                  <a:gd name="T82" fmla="*/ 890 w 990"/>
                  <a:gd name="T83" fmla="*/ 490 h 842"/>
                  <a:gd name="T84" fmla="*/ 962 w 990"/>
                  <a:gd name="T85" fmla="*/ 540 h 842"/>
                  <a:gd name="T86" fmla="*/ 990 w 990"/>
                  <a:gd name="T87" fmla="*/ 594 h 842"/>
                  <a:gd name="T88" fmla="*/ 954 w 990"/>
                  <a:gd name="T89" fmla="*/ 646 h 842"/>
                  <a:gd name="T90" fmla="*/ 836 w 990"/>
                  <a:gd name="T91" fmla="*/ 696 h 842"/>
                  <a:gd name="T92" fmla="*/ 818 w 990"/>
                  <a:gd name="T93" fmla="*/ 730 h 842"/>
                  <a:gd name="T94" fmla="*/ 888 w 990"/>
                  <a:gd name="T95" fmla="*/ 698 h 842"/>
                  <a:gd name="T96" fmla="*/ 892 w 990"/>
                  <a:gd name="T97" fmla="*/ 724 h 842"/>
                  <a:gd name="T98" fmla="*/ 922 w 990"/>
                  <a:gd name="T99" fmla="*/ 778 h 842"/>
                  <a:gd name="T100" fmla="*/ 898 w 990"/>
                  <a:gd name="T101" fmla="*/ 776 h 842"/>
                  <a:gd name="T102" fmla="*/ 864 w 990"/>
                  <a:gd name="T103" fmla="*/ 78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0" h="842">
                    <a:moveTo>
                      <a:pt x="864" y="788"/>
                    </a:moveTo>
                    <a:lnTo>
                      <a:pt x="850" y="786"/>
                    </a:lnTo>
                    <a:lnTo>
                      <a:pt x="838" y="766"/>
                    </a:lnTo>
                    <a:lnTo>
                      <a:pt x="848" y="750"/>
                    </a:lnTo>
                    <a:lnTo>
                      <a:pt x="850" y="744"/>
                    </a:lnTo>
                    <a:lnTo>
                      <a:pt x="830" y="744"/>
                    </a:lnTo>
                    <a:lnTo>
                      <a:pt x="794" y="782"/>
                    </a:lnTo>
                    <a:lnTo>
                      <a:pt x="744" y="790"/>
                    </a:lnTo>
                    <a:lnTo>
                      <a:pt x="710" y="808"/>
                    </a:lnTo>
                    <a:lnTo>
                      <a:pt x="686" y="800"/>
                    </a:lnTo>
                    <a:lnTo>
                      <a:pt x="658" y="830"/>
                    </a:lnTo>
                    <a:lnTo>
                      <a:pt x="606" y="842"/>
                    </a:lnTo>
                    <a:lnTo>
                      <a:pt x="596" y="842"/>
                    </a:lnTo>
                    <a:lnTo>
                      <a:pt x="604" y="828"/>
                    </a:lnTo>
                    <a:lnTo>
                      <a:pt x="628" y="812"/>
                    </a:lnTo>
                    <a:lnTo>
                      <a:pt x="630" y="794"/>
                    </a:lnTo>
                    <a:lnTo>
                      <a:pt x="638" y="814"/>
                    </a:lnTo>
                    <a:lnTo>
                      <a:pt x="648" y="816"/>
                    </a:lnTo>
                    <a:lnTo>
                      <a:pt x="648" y="780"/>
                    </a:lnTo>
                    <a:lnTo>
                      <a:pt x="594" y="752"/>
                    </a:lnTo>
                    <a:lnTo>
                      <a:pt x="578" y="722"/>
                    </a:lnTo>
                    <a:lnTo>
                      <a:pt x="560" y="696"/>
                    </a:lnTo>
                    <a:lnTo>
                      <a:pt x="534" y="680"/>
                    </a:lnTo>
                    <a:lnTo>
                      <a:pt x="504" y="690"/>
                    </a:lnTo>
                    <a:lnTo>
                      <a:pt x="286" y="606"/>
                    </a:lnTo>
                    <a:lnTo>
                      <a:pt x="136" y="536"/>
                    </a:lnTo>
                    <a:lnTo>
                      <a:pt x="14" y="472"/>
                    </a:lnTo>
                    <a:lnTo>
                      <a:pt x="6" y="444"/>
                    </a:lnTo>
                    <a:lnTo>
                      <a:pt x="4" y="426"/>
                    </a:lnTo>
                    <a:lnTo>
                      <a:pt x="10" y="408"/>
                    </a:lnTo>
                    <a:lnTo>
                      <a:pt x="0" y="400"/>
                    </a:lnTo>
                    <a:lnTo>
                      <a:pt x="20" y="334"/>
                    </a:lnTo>
                    <a:lnTo>
                      <a:pt x="14" y="324"/>
                    </a:lnTo>
                    <a:lnTo>
                      <a:pt x="16" y="306"/>
                    </a:lnTo>
                    <a:lnTo>
                      <a:pt x="52" y="304"/>
                    </a:lnTo>
                    <a:lnTo>
                      <a:pt x="62" y="182"/>
                    </a:lnTo>
                    <a:lnTo>
                      <a:pt x="44" y="168"/>
                    </a:lnTo>
                    <a:lnTo>
                      <a:pt x="40" y="140"/>
                    </a:lnTo>
                    <a:lnTo>
                      <a:pt x="58" y="106"/>
                    </a:lnTo>
                    <a:lnTo>
                      <a:pt x="216" y="0"/>
                    </a:lnTo>
                    <a:lnTo>
                      <a:pt x="228" y="38"/>
                    </a:lnTo>
                    <a:lnTo>
                      <a:pt x="274" y="50"/>
                    </a:lnTo>
                    <a:lnTo>
                      <a:pt x="280" y="68"/>
                    </a:lnTo>
                    <a:lnTo>
                      <a:pt x="304" y="62"/>
                    </a:lnTo>
                    <a:lnTo>
                      <a:pt x="310" y="70"/>
                    </a:lnTo>
                    <a:lnTo>
                      <a:pt x="298" y="86"/>
                    </a:lnTo>
                    <a:lnTo>
                      <a:pt x="314" y="92"/>
                    </a:lnTo>
                    <a:lnTo>
                      <a:pt x="342" y="114"/>
                    </a:lnTo>
                    <a:lnTo>
                      <a:pt x="346" y="138"/>
                    </a:lnTo>
                    <a:lnTo>
                      <a:pt x="372" y="148"/>
                    </a:lnTo>
                    <a:lnTo>
                      <a:pt x="362" y="160"/>
                    </a:lnTo>
                    <a:lnTo>
                      <a:pt x="364" y="170"/>
                    </a:lnTo>
                    <a:lnTo>
                      <a:pt x="410" y="192"/>
                    </a:lnTo>
                    <a:lnTo>
                      <a:pt x="412" y="208"/>
                    </a:lnTo>
                    <a:lnTo>
                      <a:pt x="434" y="206"/>
                    </a:lnTo>
                    <a:lnTo>
                      <a:pt x="428" y="188"/>
                    </a:lnTo>
                    <a:lnTo>
                      <a:pt x="452" y="196"/>
                    </a:lnTo>
                    <a:lnTo>
                      <a:pt x="480" y="230"/>
                    </a:lnTo>
                    <a:lnTo>
                      <a:pt x="496" y="220"/>
                    </a:lnTo>
                    <a:lnTo>
                      <a:pt x="494" y="206"/>
                    </a:lnTo>
                    <a:lnTo>
                      <a:pt x="496" y="198"/>
                    </a:lnTo>
                    <a:lnTo>
                      <a:pt x="516" y="200"/>
                    </a:lnTo>
                    <a:lnTo>
                      <a:pt x="520" y="206"/>
                    </a:lnTo>
                    <a:lnTo>
                      <a:pt x="514" y="242"/>
                    </a:lnTo>
                    <a:lnTo>
                      <a:pt x="518" y="244"/>
                    </a:lnTo>
                    <a:lnTo>
                      <a:pt x="526" y="236"/>
                    </a:lnTo>
                    <a:lnTo>
                      <a:pt x="538" y="236"/>
                    </a:lnTo>
                    <a:lnTo>
                      <a:pt x="536" y="228"/>
                    </a:lnTo>
                    <a:lnTo>
                      <a:pt x="546" y="214"/>
                    </a:lnTo>
                    <a:lnTo>
                      <a:pt x="530" y="184"/>
                    </a:lnTo>
                    <a:lnTo>
                      <a:pt x="542" y="162"/>
                    </a:lnTo>
                    <a:lnTo>
                      <a:pt x="552" y="166"/>
                    </a:lnTo>
                    <a:lnTo>
                      <a:pt x="566" y="190"/>
                    </a:lnTo>
                    <a:lnTo>
                      <a:pt x="562" y="200"/>
                    </a:lnTo>
                    <a:lnTo>
                      <a:pt x="566" y="232"/>
                    </a:lnTo>
                    <a:lnTo>
                      <a:pt x="584" y="230"/>
                    </a:lnTo>
                    <a:lnTo>
                      <a:pt x="592" y="236"/>
                    </a:lnTo>
                    <a:lnTo>
                      <a:pt x="590" y="244"/>
                    </a:lnTo>
                    <a:lnTo>
                      <a:pt x="598" y="264"/>
                    </a:lnTo>
                    <a:lnTo>
                      <a:pt x="624" y="242"/>
                    </a:lnTo>
                    <a:lnTo>
                      <a:pt x="622" y="220"/>
                    </a:lnTo>
                    <a:lnTo>
                      <a:pt x="646" y="226"/>
                    </a:lnTo>
                    <a:lnTo>
                      <a:pt x="652" y="268"/>
                    </a:lnTo>
                    <a:lnTo>
                      <a:pt x="638" y="292"/>
                    </a:lnTo>
                    <a:lnTo>
                      <a:pt x="608" y="288"/>
                    </a:lnTo>
                    <a:lnTo>
                      <a:pt x="592" y="304"/>
                    </a:lnTo>
                    <a:lnTo>
                      <a:pt x="572" y="304"/>
                    </a:lnTo>
                    <a:lnTo>
                      <a:pt x="582" y="316"/>
                    </a:lnTo>
                    <a:lnTo>
                      <a:pt x="570" y="336"/>
                    </a:lnTo>
                    <a:lnTo>
                      <a:pt x="558" y="332"/>
                    </a:lnTo>
                    <a:lnTo>
                      <a:pt x="554" y="340"/>
                    </a:lnTo>
                    <a:lnTo>
                      <a:pt x="540" y="342"/>
                    </a:lnTo>
                    <a:lnTo>
                      <a:pt x="544" y="352"/>
                    </a:lnTo>
                    <a:lnTo>
                      <a:pt x="496" y="386"/>
                    </a:lnTo>
                    <a:lnTo>
                      <a:pt x="472" y="424"/>
                    </a:lnTo>
                    <a:lnTo>
                      <a:pt x="498" y="450"/>
                    </a:lnTo>
                    <a:lnTo>
                      <a:pt x="500" y="478"/>
                    </a:lnTo>
                    <a:lnTo>
                      <a:pt x="552" y="498"/>
                    </a:lnTo>
                    <a:lnTo>
                      <a:pt x="592" y="538"/>
                    </a:lnTo>
                    <a:lnTo>
                      <a:pt x="626" y="546"/>
                    </a:lnTo>
                    <a:lnTo>
                      <a:pt x="618" y="566"/>
                    </a:lnTo>
                    <a:lnTo>
                      <a:pt x="638" y="572"/>
                    </a:lnTo>
                    <a:lnTo>
                      <a:pt x="630" y="596"/>
                    </a:lnTo>
                    <a:lnTo>
                      <a:pt x="656" y="630"/>
                    </a:lnTo>
                    <a:lnTo>
                      <a:pt x="678" y="628"/>
                    </a:lnTo>
                    <a:lnTo>
                      <a:pt x="680" y="598"/>
                    </a:lnTo>
                    <a:lnTo>
                      <a:pt x="654" y="574"/>
                    </a:lnTo>
                    <a:lnTo>
                      <a:pt x="662" y="554"/>
                    </a:lnTo>
                    <a:lnTo>
                      <a:pt x="692" y="530"/>
                    </a:lnTo>
                    <a:lnTo>
                      <a:pt x="682" y="480"/>
                    </a:lnTo>
                    <a:lnTo>
                      <a:pt x="670" y="476"/>
                    </a:lnTo>
                    <a:lnTo>
                      <a:pt x="670" y="460"/>
                    </a:lnTo>
                    <a:lnTo>
                      <a:pt x="688" y="442"/>
                    </a:lnTo>
                    <a:lnTo>
                      <a:pt x="682" y="428"/>
                    </a:lnTo>
                    <a:lnTo>
                      <a:pt x="680" y="388"/>
                    </a:lnTo>
                    <a:lnTo>
                      <a:pt x="718" y="394"/>
                    </a:lnTo>
                    <a:lnTo>
                      <a:pt x="736" y="388"/>
                    </a:lnTo>
                    <a:lnTo>
                      <a:pt x="758" y="404"/>
                    </a:lnTo>
                    <a:lnTo>
                      <a:pt x="762" y="412"/>
                    </a:lnTo>
                    <a:lnTo>
                      <a:pt x="788" y="434"/>
                    </a:lnTo>
                    <a:lnTo>
                      <a:pt x="794" y="468"/>
                    </a:lnTo>
                    <a:lnTo>
                      <a:pt x="806" y="476"/>
                    </a:lnTo>
                    <a:lnTo>
                      <a:pt x="822" y="478"/>
                    </a:lnTo>
                    <a:lnTo>
                      <a:pt x="838" y="440"/>
                    </a:lnTo>
                    <a:lnTo>
                      <a:pt x="866" y="482"/>
                    </a:lnTo>
                    <a:lnTo>
                      <a:pt x="890" y="490"/>
                    </a:lnTo>
                    <a:lnTo>
                      <a:pt x="888" y="510"/>
                    </a:lnTo>
                    <a:lnTo>
                      <a:pt x="912" y="538"/>
                    </a:lnTo>
                    <a:lnTo>
                      <a:pt x="962" y="540"/>
                    </a:lnTo>
                    <a:lnTo>
                      <a:pt x="974" y="550"/>
                    </a:lnTo>
                    <a:lnTo>
                      <a:pt x="976" y="574"/>
                    </a:lnTo>
                    <a:lnTo>
                      <a:pt x="990" y="594"/>
                    </a:lnTo>
                    <a:lnTo>
                      <a:pt x="990" y="608"/>
                    </a:lnTo>
                    <a:lnTo>
                      <a:pt x="978" y="614"/>
                    </a:lnTo>
                    <a:lnTo>
                      <a:pt x="954" y="646"/>
                    </a:lnTo>
                    <a:lnTo>
                      <a:pt x="916" y="656"/>
                    </a:lnTo>
                    <a:lnTo>
                      <a:pt x="872" y="658"/>
                    </a:lnTo>
                    <a:lnTo>
                      <a:pt x="836" y="696"/>
                    </a:lnTo>
                    <a:lnTo>
                      <a:pt x="808" y="710"/>
                    </a:lnTo>
                    <a:lnTo>
                      <a:pt x="792" y="732"/>
                    </a:lnTo>
                    <a:lnTo>
                      <a:pt x="818" y="730"/>
                    </a:lnTo>
                    <a:lnTo>
                      <a:pt x="866" y="690"/>
                    </a:lnTo>
                    <a:lnTo>
                      <a:pt x="870" y="688"/>
                    </a:lnTo>
                    <a:lnTo>
                      <a:pt x="888" y="698"/>
                    </a:lnTo>
                    <a:lnTo>
                      <a:pt x="896" y="712"/>
                    </a:lnTo>
                    <a:lnTo>
                      <a:pt x="882" y="722"/>
                    </a:lnTo>
                    <a:lnTo>
                      <a:pt x="892" y="724"/>
                    </a:lnTo>
                    <a:lnTo>
                      <a:pt x="890" y="744"/>
                    </a:lnTo>
                    <a:lnTo>
                      <a:pt x="948" y="764"/>
                    </a:lnTo>
                    <a:lnTo>
                      <a:pt x="922" y="778"/>
                    </a:lnTo>
                    <a:lnTo>
                      <a:pt x="892" y="816"/>
                    </a:lnTo>
                    <a:lnTo>
                      <a:pt x="882" y="802"/>
                    </a:lnTo>
                    <a:lnTo>
                      <a:pt x="898" y="776"/>
                    </a:lnTo>
                    <a:lnTo>
                      <a:pt x="870" y="784"/>
                    </a:lnTo>
                    <a:lnTo>
                      <a:pt x="864" y="788"/>
                    </a:lnTo>
                    <a:lnTo>
                      <a:pt x="864" y="788"/>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5" name="Freeform 97"/>
              <p:cNvSpPr>
                <a:spLocks/>
              </p:cNvSpPr>
              <p:nvPr/>
            </p:nvSpPr>
            <p:spPr bwMode="auto">
              <a:xfrm>
                <a:off x="662" y="1734"/>
                <a:ext cx="1000" cy="774"/>
              </a:xfrm>
              <a:custGeom>
                <a:avLst/>
                <a:gdLst>
                  <a:gd name="T0" fmla="*/ 134 w 1000"/>
                  <a:gd name="T1" fmla="*/ 12 h 774"/>
                  <a:gd name="T2" fmla="*/ 110 w 1000"/>
                  <a:gd name="T3" fmla="*/ 34 h 774"/>
                  <a:gd name="T4" fmla="*/ 46 w 1000"/>
                  <a:gd name="T5" fmla="*/ 92 h 774"/>
                  <a:gd name="T6" fmla="*/ 18 w 1000"/>
                  <a:gd name="T7" fmla="*/ 136 h 774"/>
                  <a:gd name="T8" fmla="*/ 0 w 1000"/>
                  <a:gd name="T9" fmla="*/ 286 h 774"/>
                  <a:gd name="T10" fmla="*/ 34 w 1000"/>
                  <a:gd name="T11" fmla="*/ 350 h 774"/>
                  <a:gd name="T12" fmla="*/ 118 w 1000"/>
                  <a:gd name="T13" fmla="*/ 444 h 774"/>
                  <a:gd name="T14" fmla="*/ 188 w 1000"/>
                  <a:gd name="T15" fmla="*/ 462 h 774"/>
                  <a:gd name="T16" fmla="*/ 238 w 1000"/>
                  <a:gd name="T17" fmla="*/ 502 h 774"/>
                  <a:gd name="T18" fmla="*/ 254 w 1000"/>
                  <a:gd name="T19" fmla="*/ 558 h 774"/>
                  <a:gd name="T20" fmla="*/ 314 w 1000"/>
                  <a:gd name="T21" fmla="*/ 624 h 774"/>
                  <a:gd name="T22" fmla="*/ 350 w 1000"/>
                  <a:gd name="T23" fmla="*/ 668 h 774"/>
                  <a:gd name="T24" fmla="*/ 378 w 1000"/>
                  <a:gd name="T25" fmla="*/ 606 h 774"/>
                  <a:gd name="T26" fmla="*/ 470 w 1000"/>
                  <a:gd name="T27" fmla="*/ 614 h 774"/>
                  <a:gd name="T28" fmla="*/ 490 w 1000"/>
                  <a:gd name="T29" fmla="*/ 614 h 774"/>
                  <a:gd name="T30" fmla="*/ 510 w 1000"/>
                  <a:gd name="T31" fmla="*/ 630 h 774"/>
                  <a:gd name="T32" fmla="*/ 530 w 1000"/>
                  <a:gd name="T33" fmla="*/ 632 h 774"/>
                  <a:gd name="T34" fmla="*/ 548 w 1000"/>
                  <a:gd name="T35" fmla="*/ 638 h 774"/>
                  <a:gd name="T36" fmla="*/ 580 w 1000"/>
                  <a:gd name="T37" fmla="*/ 626 h 774"/>
                  <a:gd name="T38" fmla="*/ 612 w 1000"/>
                  <a:gd name="T39" fmla="*/ 628 h 774"/>
                  <a:gd name="T40" fmla="*/ 664 w 1000"/>
                  <a:gd name="T41" fmla="*/ 652 h 774"/>
                  <a:gd name="T42" fmla="*/ 674 w 1000"/>
                  <a:gd name="T43" fmla="*/ 714 h 774"/>
                  <a:gd name="T44" fmla="*/ 690 w 1000"/>
                  <a:gd name="T45" fmla="*/ 742 h 774"/>
                  <a:gd name="T46" fmla="*/ 698 w 1000"/>
                  <a:gd name="T47" fmla="*/ 774 h 774"/>
                  <a:gd name="T48" fmla="*/ 730 w 1000"/>
                  <a:gd name="T49" fmla="*/ 730 h 774"/>
                  <a:gd name="T50" fmla="*/ 724 w 1000"/>
                  <a:gd name="T51" fmla="*/ 614 h 774"/>
                  <a:gd name="T52" fmla="*/ 828 w 1000"/>
                  <a:gd name="T53" fmla="*/ 538 h 774"/>
                  <a:gd name="T54" fmla="*/ 828 w 1000"/>
                  <a:gd name="T55" fmla="*/ 494 h 774"/>
                  <a:gd name="T56" fmla="*/ 836 w 1000"/>
                  <a:gd name="T57" fmla="*/ 490 h 774"/>
                  <a:gd name="T58" fmla="*/ 848 w 1000"/>
                  <a:gd name="T59" fmla="*/ 468 h 774"/>
                  <a:gd name="T60" fmla="*/ 884 w 1000"/>
                  <a:gd name="T61" fmla="*/ 424 h 774"/>
                  <a:gd name="T62" fmla="*/ 952 w 1000"/>
                  <a:gd name="T63" fmla="*/ 388 h 774"/>
                  <a:gd name="T64" fmla="*/ 938 w 1000"/>
                  <a:gd name="T65" fmla="*/ 380 h 774"/>
                  <a:gd name="T66" fmla="*/ 990 w 1000"/>
                  <a:gd name="T67" fmla="*/ 344 h 774"/>
                  <a:gd name="T68" fmla="*/ 986 w 1000"/>
                  <a:gd name="T69" fmla="*/ 328 h 774"/>
                  <a:gd name="T70" fmla="*/ 984 w 1000"/>
                  <a:gd name="T71" fmla="*/ 286 h 774"/>
                  <a:gd name="T72" fmla="*/ 926 w 1000"/>
                  <a:gd name="T73" fmla="*/ 322 h 774"/>
                  <a:gd name="T74" fmla="*/ 842 w 1000"/>
                  <a:gd name="T75" fmla="*/ 350 h 774"/>
                  <a:gd name="T76" fmla="*/ 818 w 1000"/>
                  <a:gd name="T77" fmla="*/ 374 h 774"/>
                  <a:gd name="T78" fmla="*/ 772 w 1000"/>
                  <a:gd name="T79" fmla="*/ 400 h 774"/>
                  <a:gd name="T80" fmla="*/ 726 w 1000"/>
                  <a:gd name="T81" fmla="*/ 394 h 774"/>
                  <a:gd name="T82" fmla="*/ 730 w 1000"/>
                  <a:gd name="T83" fmla="*/ 384 h 774"/>
                  <a:gd name="T84" fmla="*/ 726 w 1000"/>
                  <a:gd name="T85" fmla="*/ 368 h 774"/>
                  <a:gd name="T86" fmla="*/ 722 w 1000"/>
                  <a:gd name="T87" fmla="*/ 350 h 774"/>
                  <a:gd name="T88" fmla="*/ 696 w 1000"/>
                  <a:gd name="T89" fmla="*/ 346 h 774"/>
                  <a:gd name="T90" fmla="*/ 710 w 1000"/>
                  <a:gd name="T91" fmla="*/ 308 h 774"/>
                  <a:gd name="T92" fmla="*/ 692 w 1000"/>
                  <a:gd name="T93" fmla="*/ 302 h 774"/>
                  <a:gd name="T94" fmla="*/ 660 w 1000"/>
                  <a:gd name="T95" fmla="*/ 344 h 774"/>
                  <a:gd name="T96" fmla="*/ 652 w 1000"/>
                  <a:gd name="T97" fmla="*/ 378 h 774"/>
                  <a:gd name="T98" fmla="*/ 614 w 1000"/>
                  <a:gd name="T99" fmla="*/ 366 h 774"/>
                  <a:gd name="T100" fmla="*/ 644 w 1000"/>
                  <a:gd name="T101" fmla="*/ 314 h 774"/>
                  <a:gd name="T102" fmla="*/ 640 w 1000"/>
                  <a:gd name="T103" fmla="*/ 300 h 774"/>
                  <a:gd name="T104" fmla="*/ 706 w 1000"/>
                  <a:gd name="T105" fmla="*/ 296 h 774"/>
                  <a:gd name="T106" fmla="*/ 664 w 1000"/>
                  <a:gd name="T107" fmla="*/ 278 h 774"/>
                  <a:gd name="T108" fmla="*/ 658 w 1000"/>
                  <a:gd name="T109" fmla="*/ 266 h 774"/>
                  <a:gd name="T110" fmla="*/ 610 w 1000"/>
                  <a:gd name="T111" fmla="*/ 268 h 774"/>
                  <a:gd name="T112" fmla="*/ 582 w 1000"/>
                  <a:gd name="T113" fmla="*/ 266 h 774"/>
                  <a:gd name="T114" fmla="*/ 604 w 1000"/>
                  <a:gd name="T115" fmla="*/ 240 h 774"/>
                  <a:gd name="T116" fmla="*/ 428 w 1000"/>
                  <a:gd name="T117" fmla="*/ 150 h 774"/>
                  <a:gd name="T118" fmla="*/ 152 w 1000"/>
                  <a:gd name="T119" fmla="*/ 1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0" h="774">
                    <a:moveTo>
                      <a:pt x="152" y="14"/>
                    </a:moveTo>
                    <a:lnTo>
                      <a:pt x="134" y="12"/>
                    </a:lnTo>
                    <a:lnTo>
                      <a:pt x="112" y="0"/>
                    </a:lnTo>
                    <a:lnTo>
                      <a:pt x="110" y="34"/>
                    </a:lnTo>
                    <a:lnTo>
                      <a:pt x="80" y="80"/>
                    </a:lnTo>
                    <a:lnTo>
                      <a:pt x="46" y="92"/>
                    </a:lnTo>
                    <a:lnTo>
                      <a:pt x="42" y="118"/>
                    </a:lnTo>
                    <a:lnTo>
                      <a:pt x="18" y="136"/>
                    </a:lnTo>
                    <a:lnTo>
                      <a:pt x="4" y="206"/>
                    </a:lnTo>
                    <a:lnTo>
                      <a:pt x="0" y="286"/>
                    </a:lnTo>
                    <a:lnTo>
                      <a:pt x="34" y="334"/>
                    </a:lnTo>
                    <a:lnTo>
                      <a:pt x="34" y="350"/>
                    </a:lnTo>
                    <a:lnTo>
                      <a:pt x="86" y="382"/>
                    </a:lnTo>
                    <a:lnTo>
                      <a:pt x="118" y="444"/>
                    </a:lnTo>
                    <a:lnTo>
                      <a:pt x="184" y="472"/>
                    </a:lnTo>
                    <a:lnTo>
                      <a:pt x="188" y="462"/>
                    </a:lnTo>
                    <a:lnTo>
                      <a:pt x="222" y="472"/>
                    </a:lnTo>
                    <a:lnTo>
                      <a:pt x="238" y="502"/>
                    </a:lnTo>
                    <a:lnTo>
                      <a:pt x="240" y="536"/>
                    </a:lnTo>
                    <a:lnTo>
                      <a:pt x="254" y="558"/>
                    </a:lnTo>
                    <a:lnTo>
                      <a:pt x="296" y="556"/>
                    </a:lnTo>
                    <a:lnTo>
                      <a:pt x="314" y="624"/>
                    </a:lnTo>
                    <a:lnTo>
                      <a:pt x="332" y="656"/>
                    </a:lnTo>
                    <a:lnTo>
                      <a:pt x="350" y="668"/>
                    </a:lnTo>
                    <a:lnTo>
                      <a:pt x="364" y="618"/>
                    </a:lnTo>
                    <a:lnTo>
                      <a:pt x="378" y="606"/>
                    </a:lnTo>
                    <a:lnTo>
                      <a:pt x="452" y="602"/>
                    </a:lnTo>
                    <a:lnTo>
                      <a:pt x="470" y="614"/>
                    </a:lnTo>
                    <a:lnTo>
                      <a:pt x="474" y="616"/>
                    </a:lnTo>
                    <a:lnTo>
                      <a:pt x="490" y="614"/>
                    </a:lnTo>
                    <a:lnTo>
                      <a:pt x="498" y="626"/>
                    </a:lnTo>
                    <a:lnTo>
                      <a:pt x="510" y="630"/>
                    </a:lnTo>
                    <a:lnTo>
                      <a:pt x="516" y="640"/>
                    </a:lnTo>
                    <a:lnTo>
                      <a:pt x="530" y="632"/>
                    </a:lnTo>
                    <a:lnTo>
                      <a:pt x="538" y="642"/>
                    </a:lnTo>
                    <a:lnTo>
                      <a:pt x="548" y="638"/>
                    </a:lnTo>
                    <a:lnTo>
                      <a:pt x="544" y="618"/>
                    </a:lnTo>
                    <a:lnTo>
                      <a:pt x="580" y="626"/>
                    </a:lnTo>
                    <a:lnTo>
                      <a:pt x="592" y="620"/>
                    </a:lnTo>
                    <a:lnTo>
                      <a:pt x="612" y="628"/>
                    </a:lnTo>
                    <a:lnTo>
                      <a:pt x="618" y="640"/>
                    </a:lnTo>
                    <a:lnTo>
                      <a:pt x="664" y="652"/>
                    </a:lnTo>
                    <a:lnTo>
                      <a:pt x="682" y="668"/>
                    </a:lnTo>
                    <a:lnTo>
                      <a:pt x="674" y="714"/>
                    </a:lnTo>
                    <a:lnTo>
                      <a:pt x="686" y="720"/>
                    </a:lnTo>
                    <a:lnTo>
                      <a:pt x="690" y="742"/>
                    </a:lnTo>
                    <a:lnTo>
                      <a:pt x="700" y="766"/>
                    </a:lnTo>
                    <a:lnTo>
                      <a:pt x="698" y="774"/>
                    </a:lnTo>
                    <a:lnTo>
                      <a:pt x="718" y="760"/>
                    </a:lnTo>
                    <a:lnTo>
                      <a:pt x="730" y="730"/>
                    </a:lnTo>
                    <a:lnTo>
                      <a:pt x="716" y="650"/>
                    </a:lnTo>
                    <a:lnTo>
                      <a:pt x="724" y="614"/>
                    </a:lnTo>
                    <a:lnTo>
                      <a:pt x="814" y="560"/>
                    </a:lnTo>
                    <a:lnTo>
                      <a:pt x="828" y="538"/>
                    </a:lnTo>
                    <a:lnTo>
                      <a:pt x="848" y="532"/>
                    </a:lnTo>
                    <a:lnTo>
                      <a:pt x="828" y="494"/>
                    </a:lnTo>
                    <a:lnTo>
                      <a:pt x="830" y="478"/>
                    </a:lnTo>
                    <a:lnTo>
                      <a:pt x="836" y="490"/>
                    </a:lnTo>
                    <a:lnTo>
                      <a:pt x="844" y="486"/>
                    </a:lnTo>
                    <a:lnTo>
                      <a:pt x="848" y="468"/>
                    </a:lnTo>
                    <a:lnTo>
                      <a:pt x="878" y="442"/>
                    </a:lnTo>
                    <a:lnTo>
                      <a:pt x="884" y="424"/>
                    </a:lnTo>
                    <a:lnTo>
                      <a:pt x="930" y="412"/>
                    </a:lnTo>
                    <a:lnTo>
                      <a:pt x="952" y="388"/>
                    </a:lnTo>
                    <a:lnTo>
                      <a:pt x="940" y="388"/>
                    </a:lnTo>
                    <a:lnTo>
                      <a:pt x="938" y="380"/>
                    </a:lnTo>
                    <a:lnTo>
                      <a:pt x="978" y="342"/>
                    </a:lnTo>
                    <a:lnTo>
                      <a:pt x="990" y="344"/>
                    </a:lnTo>
                    <a:lnTo>
                      <a:pt x="1000" y="330"/>
                    </a:lnTo>
                    <a:lnTo>
                      <a:pt x="986" y="328"/>
                    </a:lnTo>
                    <a:lnTo>
                      <a:pt x="972" y="308"/>
                    </a:lnTo>
                    <a:lnTo>
                      <a:pt x="984" y="286"/>
                    </a:lnTo>
                    <a:lnTo>
                      <a:pt x="962" y="284"/>
                    </a:lnTo>
                    <a:lnTo>
                      <a:pt x="926" y="322"/>
                    </a:lnTo>
                    <a:lnTo>
                      <a:pt x="878" y="332"/>
                    </a:lnTo>
                    <a:lnTo>
                      <a:pt x="842" y="350"/>
                    </a:lnTo>
                    <a:lnTo>
                      <a:pt x="838" y="368"/>
                    </a:lnTo>
                    <a:lnTo>
                      <a:pt x="818" y="374"/>
                    </a:lnTo>
                    <a:lnTo>
                      <a:pt x="802" y="378"/>
                    </a:lnTo>
                    <a:lnTo>
                      <a:pt x="772" y="400"/>
                    </a:lnTo>
                    <a:lnTo>
                      <a:pt x="748" y="406"/>
                    </a:lnTo>
                    <a:lnTo>
                      <a:pt x="726" y="394"/>
                    </a:lnTo>
                    <a:lnTo>
                      <a:pt x="726" y="388"/>
                    </a:lnTo>
                    <a:lnTo>
                      <a:pt x="730" y="384"/>
                    </a:lnTo>
                    <a:lnTo>
                      <a:pt x="738" y="368"/>
                    </a:lnTo>
                    <a:lnTo>
                      <a:pt x="726" y="368"/>
                    </a:lnTo>
                    <a:lnTo>
                      <a:pt x="720" y="366"/>
                    </a:lnTo>
                    <a:lnTo>
                      <a:pt x="722" y="350"/>
                    </a:lnTo>
                    <a:lnTo>
                      <a:pt x="702" y="358"/>
                    </a:lnTo>
                    <a:lnTo>
                      <a:pt x="696" y="346"/>
                    </a:lnTo>
                    <a:lnTo>
                      <a:pt x="718" y="330"/>
                    </a:lnTo>
                    <a:lnTo>
                      <a:pt x="710" y="308"/>
                    </a:lnTo>
                    <a:lnTo>
                      <a:pt x="702" y="306"/>
                    </a:lnTo>
                    <a:lnTo>
                      <a:pt x="692" y="302"/>
                    </a:lnTo>
                    <a:lnTo>
                      <a:pt x="670" y="318"/>
                    </a:lnTo>
                    <a:lnTo>
                      <a:pt x="660" y="344"/>
                    </a:lnTo>
                    <a:lnTo>
                      <a:pt x="662" y="366"/>
                    </a:lnTo>
                    <a:lnTo>
                      <a:pt x="652" y="378"/>
                    </a:lnTo>
                    <a:lnTo>
                      <a:pt x="634" y="388"/>
                    </a:lnTo>
                    <a:lnTo>
                      <a:pt x="614" y="366"/>
                    </a:lnTo>
                    <a:lnTo>
                      <a:pt x="628" y="328"/>
                    </a:lnTo>
                    <a:lnTo>
                      <a:pt x="644" y="314"/>
                    </a:lnTo>
                    <a:lnTo>
                      <a:pt x="636" y="310"/>
                    </a:lnTo>
                    <a:lnTo>
                      <a:pt x="640" y="300"/>
                    </a:lnTo>
                    <a:lnTo>
                      <a:pt x="672" y="286"/>
                    </a:lnTo>
                    <a:lnTo>
                      <a:pt x="706" y="296"/>
                    </a:lnTo>
                    <a:lnTo>
                      <a:pt x="682" y="274"/>
                    </a:lnTo>
                    <a:lnTo>
                      <a:pt x="664" y="278"/>
                    </a:lnTo>
                    <a:lnTo>
                      <a:pt x="648" y="266"/>
                    </a:lnTo>
                    <a:lnTo>
                      <a:pt x="658" y="266"/>
                    </a:lnTo>
                    <a:lnTo>
                      <a:pt x="646" y="250"/>
                    </a:lnTo>
                    <a:lnTo>
                      <a:pt x="610" y="268"/>
                    </a:lnTo>
                    <a:lnTo>
                      <a:pt x="590" y="262"/>
                    </a:lnTo>
                    <a:lnTo>
                      <a:pt x="582" y="266"/>
                    </a:lnTo>
                    <a:lnTo>
                      <a:pt x="570" y="262"/>
                    </a:lnTo>
                    <a:lnTo>
                      <a:pt x="604" y="240"/>
                    </a:lnTo>
                    <a:lnTo>
                      <a:pt x="638" y="232"/>
                    </a:lnTo>
                    <a:lnTo>
                      <a:pt x="428" y="150"/>
                    </a:lnTo>
                    <a:lnTo>
                      <a:pt x="272" y="78"/>
                    </a:lnTo>
                    <a:lnTo>
                      <a:pt x="152" y="14"/>
                    </a:lnTo>
                    <a:lnTo>
                      <a:pt x="152" y="14"/>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6" name="Freeform 98"/>
              <p:cNvSpPr>
                <a:spLocks/>
              </p:cNvSpPr>
              <p:nvPr/>
            </p:nvSpPr>
            <p:spPr bwMode="auto">
              <a:xfrm>
                <a:off x="1482" y="2620"/>
                <a:ext cx="86" cy="46"/>
              </a:xfrm>
              <a:custGeom>
                <a:avLst/>
                <a:gdLst>
                  <a:gd name="T0" fmla="*/ 70 w 86"/>
                  <a:gd name="T1" fmla="*/ 0 h 46"/>
                  <a:gd name="T2" fmla="*/ 86 w 86"/>
                  <a:gd name="T3" fmla="*/ 12 h 46"/>
                  <a:gd name="T4" fmla="*/ 78 w 86"/>
                  <a:gd name="T5" fmla="*/ 18 h 46"/>
                  <a:gd name="T6" fmla="*/ 84 w 86"/>
                  <a:gd name="T7" fmla="*/ 44 h 46"/>
                  <a:gd name="T8" fmla="*/ 66 w 86"/>
                  <a:gd name="T9" fmla="*/ 46 h 46"/>
                  <a:gd name="T10" fmla="*/ 42 w 86"/>
                  <a:gd name="T11" fmla="*/ 38 h 46"/>
                  <a:gd name="T12" fmla="*/ 22 w 86"/>
                  <a:gd name="T13" fmla="*/ 40 h 46"/>
                  <a:gd name="T14" fmla="*/ 0 w 86"/>
                  <a:gd name="T15" fmla="*/ 30 h 46"/>
                  <a:gd name="T16" fmla="*/ 22 w 86"/>
                  <a:gd name="T17" fmla="*/ 14 h 46"/>
                  <a:gd name="T18" fmla="*/ 46 w 86"/>
                  <a:gd name="T19" fmla="*/ 18 h 46"/>
                  <a:gd name="T20" fmla="*/ 48 w 86"/>
                  <a:gd name="T21" fmla="*/ 14 h 46"/>
                  <a:gd name="T22" fmla="*/ 34 w 86"/>
                  <a:gd name="T23" fmla="*/ 0 h 46"/>
                  <a:gd name="T24" fmla="*/ 60 w 86"/>
                  <a:gd name="T25" fmla="*/ 2 h 46"/>
                  <a:gd name="T26" fmla="*/ 70 w 86"/>
                  <a:gd name="T27" fmla="*/ 0 h 46"/>
                  <a:gd name="T28" fmla="*/ 70 w 86"/>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46">
                    <a:moveTo>
                      <a:pt x="70" y="0"/>
                    </a:moveTo>
                    <a:lnTo>
                      <a:pt x="86" y="12"/>
                    </a:lnTo>
                    <a:lnTo>
                      <a:pt x="78" y="18"/>
                    </a:lnTo>
                    <a:lnTo>
                      <a:pt x="84" y="44"/>
                    </a:lnTo>
                    <a:lnTo>
                      <a:pt x="66" y="46"/>
                    </a:lnTo>
                    <a:lnTo>
                      <a:pt x="42" y="38"/>
                    </a:lnTo>
                    <a:lnTo>
                      <a:pt x="22" y="40"/>
                    </a:lnTo>
                    <a:lnTo>
                      <a:pt x="0" y="30"/>
                    </a:lnTo>
                    <a:lnTo>
                      <a:pt x="22" y="14"/>
                    </a:lnTo>
                    <a:lnTo>
                      <a:pt x="46" y="18"/>
                    </a:lnTo>
                    <a:lnTo>
                      <a:pt x="48" y="14"/>
                    </a:lnTo>
                    <a:lnTo>
                      <a:pt x="34" y="0"/>
                    </a:lnTo>
                    <a:lnTo>
                      <a:pt x="60" y="2"/>
                    </a:lnTo>
                    <a:lnTo>
                      <a:pt x="70" y="0"/>
                    </a:lnTo>
                    <a:lnTo>
                      <a:pt x="7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7" name="Freeform 99"/>
              <p:cNvSpPr>
                <a:spLocks/>
              </p:cNvSpPr>
              <p:nvPr/>
            </p:nvSpPr>
            <p:spPr bwMode="auto">
              <a:xfrm>
                <a:off x="1552" y="2618"/>
                <a:ext cx="82" cy="50"/>
              </a:xfrm>
              <a:custGeom>
                <a:avLst/>
                <a:gdLst>
                  <a:gd name="T0" fmla="*/ 0 w 82"/>
                  <a:gd name="T1" fmla="*/ 2 h 50"/>
                  <a:gd name="T2" fmla="*/ 14 w 82"/>
                  <a:gd name="T3" fmla="*/ 0 h 50"/>
                  <a:gd name="T4" fmla="*/ 46 w 82"/>
                  <a:gd name="T5" fmla="*/ 4 h 50"/>
                  <a:gd name="T6" fmla="*/ 50 w 82"/>
                  <a:gd name="T7" fmla="*/ 20 h 50"/>
                  <a:gd name="T8" fmla="*/ 72 w 82"/>
                  <a:gd name="T9" fmla="*/ 22 h 50"/>
                  <a:gd name="T10" fmla="*/ 82 w 82"/>
                  <a:gd name="T11" fmla="*/ 42 h 50"/>
                  <a:gd name="T12" fmla="*/ 74 w 82"/>
                  <a:gd name="T13" fmla="*/ 44 h 50"/>
                  <a:gd name="T14" fmla="*/ 50 w 82"/>
                  <a:gd name="T15" fmla="*/ 36 h 50"/>
                  <a:gd name="T16" fmla="*/ 34 w 82"/>
                  <a:gd name="T17" fmla="*/ 50 h 50"/>
                  <a:gd name="T18" fmla="*/ 24 w 82"/>
                  <a:gd name="T19" fmla="*/ 46 h 50"/>
                  <a:gd name="T20" fmla="*/ 16 w 82"/>
                  <a:gd name="T21" fmla="*/ 46 h 50"/>
                  <a:gd name="T22" fmla="*/ 8 w 82"/>
                  <a:gd name="T23" fmla="*/ 20 h 50"/>
                  <a:gd name="T24" fmla="*/ 16 w 82"/>
                  <a:gd name="T25" fmla="*/ 16 h 50"/>
                  <a:gd name="T26" fmla="*/ 0 w 82"/>
                  <a:gd name="T27" fmla="*/ 2 h 50"/>
                  <a:gd name="T28" fmla="*/ 0 w 82"/>
                  <a:gd name="T29"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50">
                    <a:moveTo>
                      <a:pt x="0" y="2"/>
                    </a:moveTo>
                    <a:lnTo>
                      <a:pt x="14" y="0"/>
                    </a:lnTo>
                    <a:lnTo>
                      <a:pt x="46" y="4"/>
                    </a:lnTo>
                    <a:lnTo>
                      <a:pt x="50" y="20"/>
                    </a:lnTo>
                    <a:lnTo>
                      <a:pt x="72" y="22"/>
                    </a:lnTo>
                    <a:lnTo>
                      <a:pt x="82" y="42"/>
                    </a:lnTo>
                    <a:lnTo>
                      <a:pt x="74" y="44"/>
                    </a:lnTo>
                    <a:lnTo>
                      <a:pt x="50" y="36"/>
                    </a:lnTo>
                    <a:lnTo>
                      <a:pt x="34" y="50"/>
                    </a:lnTo>
                    <a:lnTo>
                      <a:pt x="24" y="46"/>
                    </a:lnTo>
                    <a:lnTo>
                      <a:pt x="16" y="46"/>
                    </a:lnTo>
                    <a:lnTo>
                      <a:pt x="8" y="20"/>
                    </a:lnTo>
                    <a:lnTo>
                      <a:pt x="16" y="16"/>
                    </a:lnTo>
                    <a:lnTo>
                      <a:pt x="0" y="2"/>
                    </a:lnTo>
                    <a:lnTo>
                      <a:pt x="0" y="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8" name="Freeform 100"/>
              <p:cNvSpPr>
                <a:spLocks/>
              </p:cNvSpPr>
              <p:nvPr/>
            </p:nvSpPr>
            <p:spPr bwMode="auto">
              <a:xfrm>
                <a:off x="684" y="2084"/>
                <a:ext cx="524" cy="584"/>
              </a:xfrm>
              <a:custGeom>
                <a:avLst/>
                <a:gdLst>
                  <a:gd name="T0" fmla="*/ 12 w 524"/>
                  <a:gd name="T1" fmla="*/ 10 h 584"/>
                  <a:gd name="T2" fmla="*/ 28 w 524"/>
                  <a:gd name="T3" fmla="*/ 118 h 584"/>
                  <a:gd name="T4" fmla="*/ 0 w 524"/>
                  <a:gd name="T5" fmla="*/ 116 h 584"/>
                  <a:gd name="T6" fmla="*/ 22 w 524"/>
                  <a:gd name="T7" fmla="*/ 166 h 584"/>
                  <a:gd name="T8" fmla="*/ 20 w 524"/>
                  <a:gd name="T9" fmla="*/ 220 h 584"/>
                  <a:gd name="T10" fmla="*/ 58 w 524"/>
                  <a:gd name="T11" fmla="*/ 248 h 584"/>
                  <a:gd name="T12" fmla="*/ 50 w 524"/>
                  <a:gd name="T13" fmla="*/ 208 h 584"/>
                  <a:gd name="T14" fmla="*/ 48 w 524"/>
                  <a:gd name="T15" fmla="*/ 126 h 584"/>
                  <a:gd name="T16" fmla="*/ 40 w 524"/>
                  <a:gd name="T17" fmla="*/ 56 h 584"/>
                  <a:gd name="T18" fmla="*/ 66 w 524"/>
                  <a:gd name="T19" fmla="*/ 80 h 584"/>
                  <a:gd name="T20" fmla="*/ 86 w 524"/>
                  <a:gd name="T21" fmla="*/ 162 h 584"/>
                  <a:gd name="T22" fmla="*/ 88 w 524"/>
                  <a:gd name="T23" fmla="*/ 206 h 584"/>
                  <a:gd name="T24" fmla="*/ 88 w 524"/>
                  <a:gd name="T25" fmla="*/ 222 h 584"/>
                  <a:gd name="T26" fmla="*/ 134 w 524"/>
                  <a:gd name="T27" fmla="*/ 332 h 584"/>
                  <a:gd name="T28" fmla="*/ 138 w 524"/>
                  <a:gd name="T29" fmla="*/ 432 h 584"/>
                  <a:gd name="T30" fmla="*/ 202 w 524"/>
                  <a:gd name="T31" fmla="*/ 480 h 584"/>
                  <a:gd name="T32" fmla="*/ 330 w 524"/>
                  <a:gd name="T33" fmla="*/ 538 h 584"/>
                  <a:gd name="T34" fmla="*/ 366 w 524"/>
                  <a:gd name="T35" fmla="*/ 584 h 584"/>
                  <a:gd name="T36" fmla="*/ 424 w 524"/>
                  <a:gd name="T37" fmla="*/ 560 h 584"/>
                  <a:gd name="T38" fmla="*/ 428 w 524"/>
                  <a:gd name="T39" fmla="*/ 526 h 584"/>
                  <a:gd name="T40" fmla="*/ 472 w 524"/>
                  <a:gd name="T41" fmla="*/ 534 h 584"/>
                  <a:gd name="T42" fmla="*/ 496 w 524"/>
                  <a:gd name="T43" fmla="*/ 526 h 584"/>
                  <a:gd name="T44" fmla="*/ 508 w 524"/>
                  <a:gd name="T45" fmla="*/ 498 h 584"/>
                  <a:gd name="T46" fmla="*/ 522 w 524"/>
                  <a:gd name="T47" fmla="*/ 462 h 584"/>
                  <a:gd name="T48" fmla="*/ 456 w 524"/>
                  <a:gd name="T49" fmla="*/ 462 h 584"/>
                  <a:gd name="T50" fmla="*/ 424 w 524"/>
                  <a:gd name="T51" fmla="*/ 508 h 584"/>
                  <a:gd name="T52" fmla="*/ 364 w 524"/>
                  <a:gd name="T53" fmla="*/ 496 h 584"/>
                  <a:gd name="T54" fmla="*/ 300 w 524"/>
                  <a:gd name="T55" fmla="*/ 452 h 584"/>
                  <a:gd name="T56" fmla="*/ 292 w 524"/>
                  <a:gd name="T57" fmla="*/ 388 h 584"/>
                  <a:gd name="T58" fmla="*/ 322 w 524"/>
                  <a:gd name="T59" fmla="*/ 338 h 584"/>
                  <a:gd name="T60" fmla="*/ 300 w 524"/>
                  <a:gd name="T61" fmla="*/ 286 h 584"/>
                  <a:gd name="T62" fmla="*/ 234 w 524"/>
                  <a:gd name="T63" fmla="*/ 208 h 584"/>
                  <a:gd name="T64" fmla="*/ 216 w 524"/>
                  <a:gd name="T65" fmla="*/ 152 h 584"/>
                  <a:gd name="T66" fmla="*/ 166 w 524"/>
                  <a:gd name="T67" fmla="*/ 112 h 584"/>
                  <a:gd name="T68" fmla="*/ 96 w 524"/>
                  <a:gd name="T69" fmla="*/ 94 h 584"/>
                  <a:gd name="T70" fmla="*/ 12 w 524"/>
                  <a:gd name="T7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4" h="584">
                    <a:moveTo>
                      <a:pt x="12" y="0"/>
                    </a:moveTo>
                    <a:lnTo>
                      <a:pt x="12" y="10"/>
                    </a:lnTo>
                    <a:lnTo>
                      <a:pt x="4" y="32"/>
                    </a:lnTo>
                    <a:lnTo>
                      <a:pt x="28" y="118"/>
                    </a:lnTo>
                    <a:lnTo>
                      <a:pt x="16" y="130"/>
                    </a:lnTo>
                    <a:lnTo>
                      <a:pt x="0" y="116"/>
                    </a:lnTo>
                    <a:lnTo>
                      <a:pt x="12" y="162"/>
                    </a:lnTo>
                    <a:lnTo>
                      <a:pt x="22" y="166"/>
                    </a:lnTo>
                    <a:lnTo>
                      <a:pt x="34" y="186"/>
                    </a:lnTo>
                    <a:lnTo>
                      <a:pt x="20" y="220"/>
                    </a:lnTo>
                    <a:lnTo>
                      <a:pt x="52" y="274"/>
                    </a:lnTo>
                    <a:lnTo>
                      <a:pt x="58" y="248"/>
                    </a:lnTo>
                    <a:lnTo>
                      <a:pt x="46" y="232"/>
                    </a:lnTo>
                    <a:lnTo>
                      <a:pt x="50" y="208"/>
                    </a:lnTo>
                    <a:lnTo>
                      <a:pt x="36" y="150"/>
                    </a:lnTo>
                    <a:lnTo>
                      <a:pt x="48" y="126"/>
                    </a:lnTo>
                    <a:lnTo>
                      <a:pt x="32" y="92"/>
                    </a:lnTo>
                    <a:lnTo>
                      <a:pt x="40" y="56"/>
                    </a:lnTo>
                    <a:lnTo>
                      <a:pt x="50" y="58"/>
                    </a:lnTo>
                    <a:lnTo>
                      <a:pt x="66" y="80"/>
                    </a:lnTo>
                    <a:lnTo>
                      <a:pt x="74" y="156"/>
                    </a:lnTo>
                    <a:lnTo>
                      <a:pt x="86" y="162"/>
                    </a:lnTo>
                    <a:lnTo>
                      <a:pt x="80" y="180"/>
                    </a:lnTo>
                    <a:lnTo>
                      <a:pt x="88" y="206"/>
                    </a:lnTo>
                    <a:lnTo>
                      <a:pt x="98" y="208"/>
                    </a:lnTo>
                    <a:lnTo>
                      <a:pt x="88" y="222"/>
                    </a:lnTo>
                    <a:lnTo>
                      <a:pt x="108" y="242"/>
                    </a:lnTo>
                    <a:lnTo>
                      <a:pt x="134" y="332"/>
                    </a:lnTo>
                    <a:lnTo>
                      <a:pt x="104" y="368"/>
                    </a:lnTo>
                    <a:lnTo>
                      <a:pt x="138" y="432"/>
                    </a:lnTo>
                    <a:lnTo>
                      <a:pt x="168" y="448"/>
                    </a:lnTo>
                    <a:lnTo>
                      <a:pt x="202" y="480"/>
                    </a:lnTo>
                    <a:lnTo>
                      <a:pt x="284" y="530"/>
                    </a:lnTo>
                    <a:lnTo>
                      <a:pt x="330" y="538"/>
                    </a:lnTo>
                    <a:lnTo>
                      <a:pt x="356" y="554"/>
                    </a:lnTo>
                    <a:lnTo>
                      <a:pt x="366" y="584"/>
                    </a:lnTo>
                    <a:lnTo>
                      <a:pt x="374" y="572"/>
                    </a:lnTo>
                    <a:lnTo>
                      <a:pt x="424" y="560"/>
                    </a:lnTo>
                    <a:lnTo>
                      <a:pt x="414" y="540"/>
                    </a:lnTo>
                    <a:lnTo>
                      <a:pt x="428" y="526"/>
                    </a:lnTo>
                    <a:lnTo>
                      <a:pt x="452" y="536"/>
                    </a:lnTo>
                    <a:lnTo>
                      <a:pt x="472" y="534"/>
                    </a:lnTo>
                    <a:lnTo>
                      <a:pt x="486" y="540"/>
                    </a:lnTo>
                    <a:lnTo>
                      <a:pt x="496" y="526"/>
                    </a:lnTo>
                    <a:lnTo>
                      <a:pt x="508" y="518"/>
                    </a:lnTo>
                    <a:lnTo>
                      <a:pt x="508" y="498"/>
                    </a:lnTo>
                    <a:lnTo>
                      <a:pt x="524" y="482"/>
                    </a:lnTo>
                    <a:lnTo>
                      <a:pt x="522" y="462"/>
                    </a:lnTo>
                    <a:lnTo>
                      <a:pt x="502" y="454"/>
                    </a:lnTo>
                    <a:lnTo>
                      <a:pt x="456" y="462"/>
                    </a:lnTo>
                    <a:lnTo>
                      <a:pt x="440" y="494"/>
                    </a:lnTo>
                    <a:lnTo>
                      <a:pt x="424" y="508"/>
                    </a:lnTo>
                    <a:lnTo>
                      <a:pt x="390" y="494"/>
                    </a:lnTo>
                    <a:lnTo>
                      <a:pt x="364" y="496"/>
                    </a:lnTo>
                    <a:lnTo>
                      <a:pt x="314" y="470"/>
                    </a:lnTo>
                    <a:lnTo>
                      <a:pt x="300" y="452"/>
                    </a:lnTo>
                    <a:lnTo>
                      <a:pt x="310" y="416"/>
                    </a:lnTo>
                    <a:lnTo>
                      <a:pt x="292" y="388"/>
                    </a:lnTo>
                    <a:lnTo>
                      <a:pt x="302" y="352"/>
                    </a:lnTo>
                    <a:lnTo>
                      <a:pt x="322" y="338"/>
                    </a:lnTo>
                    <a:lnTo>
                      <a:pt x="330" y="316"/>
                    </a:lnTo>
                    <a:lnTo>
                      <a:pt x="300" y="286"/>
                    </a:lnTo>
                    <a:lnTo>
                      <a:pt x="272" y="206"/>
                    </a:lnTo>
                    <a:lnTo>
                      <a:pt x="234" y="208"/>
                    </a:lnTo>
                    <a:lnTo>
                      <a:pt x="218" y="188"/>
                    </a:lnTo>
                    <a:lnTo>
                      <a:pt x="216" y="152"/>
                    </a:lnTo>
                    <a:lnTo>
                      <a:pt x="200" y="122"/>
                    </a:lnTo>
                    <a:lnTo>
                      <a:pt x="166" y="112"/>
                    </a:lnTo>
                    <a:lnTo>
                      <a:pt x="162" y="122"/>
                    </a:lnTo>
                    <a:lnTo>
                      <a:pt x="96" y="94"/>
                    </a:lnTo>
                    <a:lnTo>
                      <a:pt x="64" y="32"/>
                    </a:lnTo>
                    <a:lnTo>
                      <a:pt x="12" y="0"/>
                    </a:lnTo>
                    <a:lnTo>
                      <a:pt x="12"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59" name="Freeform 101"/>
              <p:cNvSpPr>
                <a:spLocks/>
              </p:cNvSpPr>
              <p:nvPr/>
            </p:nvSpPr>
            <p:spPr bwMode="auto">
              <a:xfrm>
                <a:off x="1136" y="2618"/>
                <a:ext cx="36" cy="44"/>
              </a:xfrm>
              <a:custGeom>
                <a:avLst/>
                <a:gdLst>
                  <a:gd name="T0" fmla="*/ 36 w 36"/>
                  <a:gd name="T1" fmla="*/ 6 h 44"/>
                  <a:gd name="T2" fmla="*/ 28 w 36"/>
                  <a:gd name="T3" fmla="*/ 30 h 44"/>
                  <a:gd name="T4" fmla="*/ 16 w 36"/>
                  <a:gd name="T5" fmla="*/ 44 h 44"/>
                  <a:gd name="T6" fmla="*/ 0 w 36"/>
                  <a:gd name="T7" fmla="*/ 38 h 44"/>
                  <a:gd name="T8" fmla="*/ 10 w 36"/>
                  <a:gd name="T9" fmla="*/ 22 h 44"/>
                  <a:gd name="T10" fmla="*/ 12 w 36"/>
                  <a:gd name="T11" fmla="*/ 0 h 44"/>
                  <a:gd name="T12" fmla="*/ 20 w 36"/>
                  <a:gd name="T13" fmla="*/ 0 h 44"/>
                  <a:gd name="T14" fmla="*/ 36 w 36"/>
                  <a:gd name="T15" fmla="*/ 6 h 44"/>
                  <a:gd name="T16" fmla="*/ 36 w 36"/>
                  <a:gd name="T17"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4">
                    <a:moveTo>
                      <a:pt x="36" y="6"/>
                    </a:moveTo>
                    <a:lnTo>
                      <a:pt x="28" y="30"/>
                    </a:lnTo>
                    <a:lnTo>
                      <a:pt x="16" y="44"/>
                    </a:lnTo>
                    <a:lnTo>
                      <a:pt x="0" y="38"/>
                    </a:lnTo>
                    <a:lnTo>
                      <a:pt x="10" y="22"/>
                    </a:lnTo>
                    <a:lnTo>
                      <a:pt x="12" y="0"/>
                    </a:lnTo>
                    <a:lnTo>
                      <a:pt x="20" y="0"/>
                    </a:lnTo>
                    <a:lnTo>
                      <a:pt x="36" y="6"/>
                    </a:lnTo>
                    <a:lnTo>
                      <a:pt x="36"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0" name="Freeform 102"/>
              <p:cNvSpPr>
                <a:spLocks/>
              </p:cNvSpPr>
              <p:nvPr/>
            </p:nvSpPr>
            <p:spPr bwMode="auto">
              <a:xfrm>
                <a:off x="1050" y="2610"/>
                <a:ext cx="106" cy="90"/>
              </a:xfrm>
              <a:custGeom>
                <a:avLst/>
                <a:gdLst>
                  <a:gd name="T0" fmla="*/ 102 w 106"/>
                  <a:gd name="T1" fmla="*/ 52 h 90"/>
                  <a:gd name="T2" fmla="*/ 106 w 106"/>
                  <a:gd name="T3" fmla="*/ 56 h 90"/>
                  <a:gd name="T4" fmla="*/ 86 w 106"/>
                  <a:gd name="T5" fmla="*/ 64 h 90"/>
                  <a:gd name="T6" fmla="*/ 78 w 106"/>
                  <a:gd name="T7" fmla="*/ 78 h 90"/>
                  <a:gd name="T8" fmla="*/ 60 w 106"/>
                  <a:gd name="T9" fmla="*/ 90 h 90"/>
                  <a:gd name="T10" fmla="*/ 26 w 106"/>
                  <a:gd name="T11" fmla="*/ 82 h 90"/>
                  <a:gd name="T12" fmla="*/ 0 w 106"/>
                  <a:gd name="T13" fmla="*/ 58 h 90"/>
                  <a:gd name="T14" fmla="*/ 8 w 106"/>
                  <a:gd name="T15" fmla="*/ 46 h 90"/>
                  <a:gd name="T16" fmla="*/ 58 w 106"/>
                  <a:gd name="T17" fmla="*/ 34 h 90"/>
                  <a:gd name="T18" fmla="*/ 48 w 106"/>
                  <a:gd name="T19" fmla="*/ 14 h 90"/>
                  <a:gd name="T20" fmla="*/ 62 w 106"/>
                  <a:gd name="T21" fmla="*/ 0 h 90"/>
                  <a:gd name="T22" fmla="*/ 86 w 106"/>
                  <a:gd name="T23" fmla="*/ 10 h 90"/>
                  <a:gd name="T24" fmla="*/ 98 w 106"/>
                  <a:gd name="T25" fmla="*/ 8 h 90"/>
                  <a:gd name="T26" fmla="*/ 96 w 106"/>
                  <a:gd name="T27" fmla="*/ 30 h 90"/>
                  <a:gd name="T28" fmla="*/ 86 w 106"/>
                  <a:gd name="T29" fmla="*/ 44 h 90"/>
                  <a:gd name="T30" fmla="*/ 102 w 106"/>
                  <a:gd name="T31" fmla="*/ 52 h 90"/>
                  <a:gd name="T32" fmla="*/ 102 w 106"/>
                  <a:gd name="T33"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90">
                    <a:moveTo>
                      <a:pt x="102" y="52"/>
                    </a:moveTo>
                    <a:lnTo>
                      <a:pt x="106" y="56"/>
                    </a:lnTo>
                    <a:lnTo>
                      <a:pt x="86" y="64"/>
                    </a:lnTo>
                    <a:lnTo>
                      <a:pt x="78" y="78"/>
                    </a:lnTo>
                    <a:lnTo>
                      <a:pt x="60" y="90"/>
                    </a:lnTo>
                    <a:lnTo>
                      <a:pt x="26" y="82"/>
                    </a:lnTo>
                    <a:lnTo>
                      <a:pt x="0" y="58"/>
                    </a:lnTo>
                    <a:lnTo>
                      <a:pt x="8" y="46"/>
                    </a:lnTo>
                    <a:lnTo>
                      <a:pt x="58" y="34"/>
                    </a:lnTo>
                    <a:lnTo>
                      <a:pt x="48" y="14"/>
                    </a:lnTo>
                    <a:lnTo>
                      <a:pt x="62" y="0"/>
                    </a:lnTo>
                    <a:lnTo>
                      <a:pt x="86" y="10"/>
                    </a:lnTo>
                    <a:lnTo>
                      <a:pt x="98" y="8"/>
                    </a:lnTo>
                    <a:lnTo>
                      <a:pt x="96" y="30"/>
                    </a:lnTo>
                    <a:lnTo>
                      <a:pt x="86" y="44"/>
                    </a:lnTo>
                    <a:lnTo>
                      <a:pt x="102" y="52"/>
                    </a:lnTo>
                    <a:lnTo>
                      <a:pt x="102" y="5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1" name="Freeform 103"/>
              <p:cNvSpPr>
                <a:spLocks/>
              </p:cNvSpPr>
              <p:nvPr/>
            </p:nvSpPr>
            <p:spPr bwMode="auto">
              <a:xfrm>
                <a:off x="1128" y="2668"/>
                <a:ext cx="122" cy="64"/>
              </a:xfrm>
              <a:custGeom>
                <a:avLst/>
                <a:gdLst>
                  <a:gd name="T0" fmla="*/ 28 w 122"/>
                  <a:gd name="T1" fmla="*/ 0 h 64"/>
                  <a:gd name="T2" fmla="*/ 8 w 122"/>
                  <a:gd name="T3" fmla="*/ 6 h 64"/>
                  <a:gd name="T4" fmla="*/ 0 w 122"/>
                  <a:gd name="T5" fmla="*/ 22 h 64"/>
                  <a:gd name="T6" fmla="*/ 32 w 122"/>
                  <a:gd name="T7" fmla="*/ 32 h 64"/>
                  <a:gd name="T8" fmla="*/ 32 w 122"/>
                  <a:gd name="T9" fmla="*/ 58 h 64"/>
                  <a:gd name="T10" fmla="*/ 36 w 122"/>
                  <a:gd name="T11" fmla="*/ 64 h 64"/>
                  <a:gd name="T12" fmla="*/ 66 w 122"/>
                  <a:gd name="T13" fmla="*/ 56 h 64"/>
                  <a:gd name="T14" fmla="*/ 78 w 122"/>
                  <a:gd name="T15" fmla="*/ 58 h 64"/>
                  <a:gd name="T16" fmla="*/ 122 w 122"/>
                  <a:gd name="T17" fmla="*/ 30 h 64"/>
                  <a:gd name="T18" fmla="*/ 118 w 122"/>
                  <a:gd name="T19" fmla="*/ 24 h 64"/>
                  <a:gd name="T20" fmla="*/ 34 w 122"/>
                  <a:gd name="T21" fmla="*/ 10 h 64"/>
                  <a:gd name="T22" fmla="*/ 28 w 122"/>
                  <a:gd name="T23" fmla="*/ 0 h 64"/>
                  <a:gd name="T24" fmla="*/ 28 w 122"/>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64">
                    <a:moveTo>
                      <a:pt x="28" y="0"/>
                    </a:moveTo>
                    <a:lnTo>
                      <a:pt x="8" y="6"/>
                    </a:lnTo>
                    <a:lnTo>
                      <a:pt x="0" y="22"/>
                    </a:lnTo>
                    <a:lnTo>
                      <a:pt x="32" y="32"/>
                    </a:lnTo>
                    <a:lnTo>
                      <a:pt x="32" y="58"/>
                    </a:lnTo>
                    <a:lnTo>
                      <a:pt x="36" y="64"/>
                    </a:lnTo>
                    <a:lnTo>
                      <a:pt x="66" y="56"/>
                    </a:lnTo>
                    <a:lnTo>
                      <a:pt x="78" y="58"/>
                    </a:lnTo>
                    <a:lnTo>
                      <a:pt x="122" y="30"/>
                    </a:lnTo>
                    <a:lnTo>
                      <a:pt x="118" y="24"/>
                    </a:lnTo>
                    <a:lnTo>
                      <a:pt x="34" y="10"/>
                    </a:lnTo>
                    <a:lnTo>
                      <a:pt x="28" y="0"/>
                    </a:lnTo>
                    <a:lnTo>
                      <a:pt x="2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2" name="Freeform 104"/>
              <p:cNvSpPr>
                <a:spLocks/>
              </p:cNvSpPr>
              <p:nvPr/>
            </p:nvSpPr>
            <p:spPr bwMode="auto">
              <a:xfrm>
                <a:off x="1110" y="2688"/>
                <a:ext cx="50" cy="38"/>
              </a:xfrm>
              <a:custGeom>
                <a:avLst/>
                <a:gdLst>
                  <a:gd name="T0" fmla="*/ 18 w 50"/>
                  <a:gd name="T1" fmla="*/ 0 h 38"/>
                  <a:gd name="T2" fmla="*/ 50 w 50"/>
                  <a:gd name="T3" fmla="*/ 12 h 38"/>
                  <a:gd name="T4" fmla="*/ 50 w 50"/>
                  <a:gd name="T5" fmla="*/ 38 h 38"/>
                  <a:gd name="T6" fmla="*/ 22 w 50"/>
                  <a:gd name="T7" fmla="*/ 28 h 38"/>
                  <a:gd name="T8" fmla="*/ 0 w 50"/>
                  <a:gd name="T9" fmla="*/ 10 h 38"/>
                  <a:gd name="T10" fmla="*/ 18 w 50"/>
                  <a:gd name="T11" fmla="*/ 0 h 38"/>
                  <a:gd name="T12" fmla="*/ 18 w 50"/>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18" y="0"/>
                    </a:moveTo>
                    <a:lnTo>
                      <a:pt x="50" y="12"/>
                    </a:lnTo>
                    <a:lnTo>
                      <a:pt x="50" y="38"/>
                    </a:lnTo>
                    <a:lnTo>
                      <a:pt x="22" y="28"/>
                    </a:lnTo>
                    <a:lnTo>
                      <a:pt x="0" y="10"/>
                    </a:lnTo>
                    <a:lnTo>
                      <a:pt x="18" y="0"/>
                    </a:lnTo>
                    <a:lnTo>
                      <a:pt x="1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3" name="Freeform 105"/>
              <p:cNvSpPr>
                <a:spLocks/>
              </p:cNvSpPr>
              <p:nvPr/>
            </p:nvSpPr>
            <p:spPr bwMode="auto">
              <a:xfrm>
                <a:off x="1164" y="2698"/>
                <a:ext cx="112" cy="98"/>
              </a:xfrm>
              <a:custGeom>
                <a:avLst/>
                <a:gdLst>
                  <a:gd name="T0" fmla="*/ 30 w 112"/>
                  <a:gd name="T1" fmla="*/ 90 h 98"/>
                  <a:gd name="T2" fmla="*/ 54 w 112"/>
                  <a:gd name="T3" fmla="*/ 98 h 98"/>
                  <a:gd name="T4" fmla="*/ 60 w 112"/>
                  <a:gd name="T5" fmla="*/ 88 h 98"/>
                  <a:gd name="T6" fmla="*/ 70 w 112"/>
                  <a:gd name="T7" fmla="*/ 92 h 98"/>
                  <a:gd name="T8" fmla="*/ 74 w 112"/>
                  <a:gd name="T9" fmla="*/ 72 h 98"/>
                  <a:gd name="T10" fmla="*/ 112 w 112"/>
                  <a:gd name="T11" fmla="*/ 28 h 98"/>
                  <a:gd name="T12" fmla="*/ 112 w 112"/>
                  <a:gd name="T13" fmla="*/ 16 h 98"/>
                  <a:gd name="T14" fmla="*/ 86 w 112"/>
                  <a:gd name="T15" fmla="*/ 0 h 98"/>
                  <a:gd name="T16" fmla="*/ 42 w 112"/>
                  <a:gd name="T17" fmla="*/ 26 h 98"/>
                  <a:gd name="T18" fmla="*/ 30 w 112"/>
                  <a:gd name="T19" fmla="*/ 26 h 98"/>
                  <a:gd name="T20" fmla="*/ 0 w 112"/>
                  <a:gd name="T21" fmla="*/ 34 h 98"/>
                  <a:gd name="T22" fmla="*/ 24 w 112"/>
                  <a:gd name="T23" fmla="*/ 74 h 98"/>
                  <a:gd name="T24" fmla="*/ 32 w 112"/>
                  <a:gd name="T25" fmla="*/ 82 h 98"/>
                  <a:gd name="T26" fmla="*/ 30 w 112"/>
                  <a:gd name="T27" fmla="*/ 90 h 98"/>
                  <a:gd name="T28" fmla="*/ 30 w 112"/>
                  <a:gd name="T29"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8">
                    <a:moveTo>
                      <a:pt x="30" y="90"/>
                    </a:moveTo>
                    <a:lnTo>
                      <a:pt x="54" y="98"/>
                    </a:lnTo>
                    <a:lnTo>
                      <a:pt x="60" y="88"/>
                    </a:lnTo>
                    <a:lnTo>
                      <a:pt x="70" y="92"/>
                    </a:lnTo>
                    <a:lnTo>
                      <a:pt x="74" y="72"/>
                    </a:lnTo>
                    <a:lnTo>
                      <a:pt x="112" y="28"/>
                    </a:lnTo>
                    <a:lnTo>
                      <a:pt x="112" y="16"/>
                    </a:lnTo>
                    <a:lnTo>
                      <a:pt x="86" y="0"/>
                    </a:lnTo>
                    <a:lnTo>
                      <a:pt x="42" y="26"/>
                    </a:lnTo>
                    <a:lnTo>
                      <a:pt x="30" y="26"/>
                    </a:lnTo>
                    <a:lnTo>
                      <a:pt x="0" y="34"/>
                    </a:lnTo>
                    <a:lnTo>
                      <a:pt x="24" y="74"/>
                    </a:lnTo>
                    <a:lnTo>
                      <a:pt x="32" y="82"/>
                    </a:lnTo>
                    <a:lnTo>
                      <a:pt x="30" y="90"/>
                    </a:lnTo>
                    <a:lnTo>
                      <a:pt x="30" y="9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4" name="Freeform 106"/>
              <p:cNvSpPr>
                <a:spLocks/>
              </p:cNvSpPr>
              <p:nvPr/>
            </p:nvSpPr>
            <p:spPr bwMode="auto">
              <a:xfrm>
                <a:off x="1192" y="2788"/>
                <a:ext cx="62" cy="68"/>
              </a:xfrm>
              <a:custGeom>
                <a:avLst/>
                <a:gdLst>
                  <a:gd name="T0" fmla="*/ 2 w 62"/>
                  <a:gd name="T1" fmla="*/ 2 h 68"/>
                  <a:gd name="T2" fmla="*/ 24 w 62"/>
                  <a:gd name="T3" fmla="*/ 8 h 68"/>
                  <a:gd name="T4" fmla="*/ 32 w 62"/>
                  <a:gd name="T5" fmla="*/ 0 h 68"/>
                  <a:gd name="T6" fmla="*/ 42 w 62"/>
                  <a:gd name="T7" fmla="*/ 2 h 68"/>
                  <a:gd name="T8" fmla="*/ 38 w 62"/>
                  <a:gd name="T9" fmla="*/ 30 h 68"/>
                  <a:gd name="T10" fmla="*/ 60 w 62"/>
                  <a:gd name="T11" fmla="*/ 46 h 68"/>
                  <a:gd name="T12" fmla="*/ 62 w 62"/>
                  <a:gd name="T13" fmla="*/ 54 h 68"/>
                  <a:gd name="T14" fmla="*/ 58 w 62"/>
                  <a:gd name="T15" fmla="*/ 68 h 68"/>
                  <a:gd name="T16" fmla="*/ 54 w 62"/>
                  <a:gd name="T17" fmla="*/ 66 h 68"/>
                  <a:gd name="T18" fmla="*/ 0 w 62"/>
                  <a:gd name="T19" fmla="*/ 12 h 68"/>
                  <a:gd name="T20" fmla="*/ 2 w 62"/>
                  <a:gd name="T21" fmla="*/ 2 h 68"/>
                  <a:gd name="T22" fmla="*/ 2 w 62"/>
                  <a:gd name="T2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8">
                    <a:moveTo>
                      <a:pt x="2" y="2"/>
                    </a:moveTo>
                    <a:lnTo>
                      <a:pt x="24" y="8"/>
                    </a:lnTo>
                    <a:lnTo>
                      <a:pt x="32" y="0"/>
                    </a:lnTo>
                    <a:lnTo>
                      <a:pt x="42" y="2"/>
                    </a:lnTo>
                    <a:lnTo>
                      <a:pt x="38" y="30"/>
                    </a:lnTo>
                    <a:lnTo>
                      <a:pt x="60" y="46"/>
                    </a:lnTo>
                    <a:lnTo>
                      <a:pt x="62" y="54"/>
                    </a:lnTo>
                    <a:lnTo>
                      <a:pt x="58" y="68"/>
                    </a:lnTo>
                    <a:lnTo>
                      <a:pt x="54" y="66"/>
                    </a:lnTo>
                    <a:lnTo>
                      <a:pt x="0" y="12"/>
                    </a:lnTo>
                    <a:lnTo>
                      <a:pt x="2" y="2"/>
                    </a:lnTo>
                    <a:lnTo>
                      <a:pt x="2" y="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5" name="Freeform 107"/>
              <p:cNvSpPr>
                <a:spLocks/>
              </p:cNvSpPr>
              <p:nvPr/>
            </p:nvSpPr>
            <p:spPr bwMode="auto">
              <a:xfrm>
                <a:off x="1250" y="2834"/>
                <a:ext cx="134" cy="72"/>
              </a:xfrm>
              <a:custGeom>
                <a:avLst/>
                <a:gdLst>
                  <a:gd name="T0" fmla="*/ 2 w 134"/>
                  <a:gd name="T1" fmla="*/ 0 h 72"/>
                  <a:gd name="T2" fmla="*/ 28 w 134"/>
                  <a:gd name="T3" fmla="*/ 16 h 72"/>
                  <a:gd name="T4" fmla="*/ 86 w 134"/>
                  <a:gd name="T5" fmla="*/ 2 h 72"/>
                  <a:gd name="T6" fmla="*/ 126 w 134"/>
                  <a:gd name="T7" fmla="*/ 26 h 72"/>
                  <a:gd name="T8" fmla="*/ 134 w 134"/>
                  <a:gd name="T9" fmla="*/ 64 h 72"/>
                  <a:gd name="T10" fmla="*/ 120 w 134"/>
                  <a:gd name="T11" fmla="*/ 72 h 72"/>
                  <a:gd name="T12" fmla="*/ 94 w 134"/>
                  <a:gd name="T13" fmla="*/ 50 h 72"/>
                  <a:gd name="T14" fmla="*/ 102 w 134"/>
                  <a:gd name="T15" fmla="*/ 44 h 72"/>
                  <a:gd name="T16" fmla="*/ 104 w 134"/>
                  <a:gd name="T17" fmla="*/ 38 h 72"/>
                  <a:gd name="T18" fmla="*/ 82 w 134"/>
                  <a:gd name="T19" fmla="*/ 22 h 72"/>
                  <a:gd name="T20" fmla="*/ 70 w 134"/>
                  <a:gd name="T21" fmla="*/ 26 h 72"/>
                  <a:gd name="T22" fmla="*/ 48 w 134"/>
                  <a:gd name="T23" fmla="*/ 28 h 72"/>
                  <a:gd name="T24" fmla="*/ 68 w 134"/>
                  <a:gd name="T25" fmla="*/ 46 h 72"/>
                  <a:gd name="T26" fmla="*/ 54 w 134"/>
                  <a:gd name="T27" fmla="*/ 50 h 72"/>
                  <a:gd name="T28" fmla="*/ 0 w 134"/>
                  <a:gd name="T29" fmla="*/ 22 h 72"/>
                  <a:gd name="T30" fmla="*/ 4 w 134"/>
                  <a:gd name="T31" fmla="*/ 8 h 72"/>
                  <a:gd name="T32" fmla="*/ 2 w 134"/>
                  <a:gd name="T33" fmla="*/ 0 h 72"/>
                  <a:gd name="T34" fmla="*/ 2 w 134"/>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72">
                    <a:moveTo>
                      <a:pt x="2" y="0"/>
                    </a:moveTo>
                    <a:lnTo>
                      <a:pt x="28" y="16"/>
                    </a:lnTo>
                    <a:lnTo>
                      <a:pt x="86" y="2"/>
                    </a:lnTo>
                    <a:lnTo>
                      <a:pt x="126" y="26"/>
                    </a:lnTo>
                    <a:lnTo>
                      <a:pt x="134" y="64"/>
                    </a:lnTo>
                    <a:lnTo>
                      <a:pt x="120" y="72"/>
                    </a:lnTo>
                    <a:lnTo>
                      <a:pt x="94" y="50"/>
                    </a:lnTo>
                    <a:lnTo>
                      <a:pt x="102" y="44"/>
                    </a:lnTo>
                    <a:lnTo>
                      <a:pt x="104" y="38"/>
                    </a:lnTo>
                    <a:lnTo>
                      <a:pt x="82" y="22"/>
                    </a:lnTo>
                    <a:lnTo>
                      <a:pt x="70" y="26"/>
                    </a:lnTo>
                    <a:lnTo>
                      <a:pt x="48" y="28"/>
                    </a:lnTo>
                    <a:lnTo>
                      <a:pt x="68" y="46"/>
                    </a:lnTo>
                    <a:lnTo>
                      <a:pt x="54" y="50"/>
                    </a:lnTo>
                    <a:lnTo>
                      <a:pt x="0" y="22"/>
                    </a:lnTo>
                    <a:lnTo>
                      <a:pt x="4" y="8"/>
                    </a:lnTo>
                    <a:lnTo>
                      <a:pt x="2" y="0"/>
                    </a:lnTo>
                    <a:lnTo>
                      <a:pt x="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6" name="Freeform 108"/>
              <p:cNvSpPr>
                <a:spLocks/>
              </p:cNvSpPr>
              <p:nvPr/>
            </p:nvSpPr>
            <p:spPr bwMode="auto">
              <a:xfrm>
                <a:off x="2158" y="2482"/>
                <a:ext cx="160" cy="112"/>
              </a:xfrm>
              <a:custGeom>
                <a:avLst/>
                <a:gdLst>
                  <a:gd name="T0" fmla="*/ 88 w 160"/>
                  <a:gd name="T1" fmla="*/ 4 h 112"/>
                  <a:gd name="T2" fmla="*/ 160 w 160"/>
                  <a:gd name="T3" fmla="*/ 0 h 112"/>
                  <a:gd name="T4" fmla="*/ 156 w 160"/>
                  <a:gd name="T5" fmla="*/ 18 h 112"/>
                  <a:gd name="T6" fmla="*/ 104 w 160"/>
                  <a:gd name="T7" fmla="*/ 22 h 112"/>
                  <a:gd name="T8" fmla="*/ 92 w 160"/>
                  <a:gd name="T9" fmla="*/ 66 h 112"/>
                  <a:gd name="T10" fmla="*/ 70 w 160"/>
                  <a:gd name="T11" fmla="*/ 72 h 112"/>
                  <a:gd name="T12" fmla="*/ 64 w 160"/>
                  <a:gd name="T13" fmla="*/ 104 h 112"/>
                  <a:gd name="T14" fmla="*/ 4 w 160"/>
                  <a:gd name="T15" fmla="*/ 112 h 112"/>
                  <a:gd name="T16" fmla="*/ 0 w 160"/>
                  <a:gd name="T17" fmla="*/ 102 h 112"/>
                  <a:gd name="T18" fmla="*/ 62 w 160"/>
                  <a:gd name="T19" fmla="*/ 26 h 112"/>
                  <a:gd name="T20" fmla="*/ 88 w 160"/>
                  <a:gd name="T21" fmla="*/ 4 h 112"/>
                  <a:gd name="T22" fmla="*/ 88 w 160"/>
                  <a:gd name="T23"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12">
                    <a:moveTo>
                      <a:pt x="88" y="4"/>
                    </a:moveTo>
                    <a:lnTo>
                      <a:pt x="160" y="0"/>
                    </a:lnTo>
                    <a:lnTo>
                      <a:pt x="156" y="18"/>
                    </a:lnTo>
                    <a:lnTo>
                      <a:pt x="104" y="22"/>
                    </a:lnTo>
                    <a:lnTo>
                      <a:pt x="92" y="66"/>
                    </a:lnTo>
                    <a:lnTo>
                      <a:pt x="70" y="72"/>
                    </a:lnTo>
                    <a:lnTo>
                      <a:pt x="64" y="104"/>
                    </a:lnTo>
                    <a:lnTo>
                      <a:pt x="4" y="112"/>
                    </a:lnTo>
                    <a:lnTo>
                      <a:pt x="0" y="102"/>
                    </a:lnTo>
                    <a:lnTo>
                      <a:pt x="62" y="26"/>
                    </a:lnTo>
                    <a:lnTo>
                      <a:pt x="88" y="4"/>
                    </a:lnTo>
                    <a:lnTo>
                      <a:pt x="88" y="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7" name="Freeform 109"/>
              <p:cNvSpPr>
                <a:spLocks/>
              </p:cNvSpPr>
              <p:nvPr/>
            </p:nvSpPr>
            <p:spPr bwMode="auto">
              <a:xfrm>
                <a:off x="2246" y="2328"/>
                <a:ext cx="214" cy="158"/>
              </a:xfrm>
              <a:custGeom>
                <a:avLst/>
                <a:gdLst>
                  <a:gd name="T0" fmla="*/ 0 w 214"/>
                  <a:gd name="T1" fmla="*/ 158 h 158"/>
                  <a:gd name="T2" fmla="*/ 70 w 214"/>
                  <a:gd name="T3" fmla="*/ 106 h 158"/>
                  <a:gd name="T4" fmla="*/ 72 w 214"/>
                  <a:gd name="T5" fmla="*/ 86 h 158"/>
                  <a:gd name="T6" fmla="*/ 100 w 214"/>
                  <a:gd name="T7" fmla="*/ 50 h 158"/>
                  <a:gd name="T8" fmla="*/ 142 w 214"/>
                  <a:gd name="T9" fmla="*/ 26 h 158"/>
                  <a:gd name="T10" fmla="*/ 156 w 214"/>
                  <a:gd name="T11" fmla="*/ 0 h 158"/>
                  <a:gd name="T12" fmla="*/ 190 w 214"/>
                  <a:gd name="T13" fmla="*/ 16 h 158"/>
                  <a:gd name="T14" fmla="*/ 214 w 214"/>
                  <a:gd name="T15" fmla="*/ 14 h 158"/>
                  <a:gd name="T16" fmla="*/ 212 w 214"/>
                  <a:gd name="T17" fmla="*/ 60 h 158"/>
                  <a:gd name="T18" fmla="*/ 188 w 214"/>
                  <a:gd name="T19" fmla="*/ 66 h 158"/>
                  <a:gd name="T20" fmla="*/ 140 w 214"/>
                  <a:gd name="T21" fmla="*/ 110 h 158"/>
                  <a:gd name="T22" fmla="*/ 94 w 214"/>
                  <a:gd name="T23" fmla="*/ 120 h 158"/>
                  <a:gd name="T24" fmla="*/ 72 w 214"/>
                  <a:gd name="T25" fmla="*/ 154 h 158"/>
                  <a:gd name="T26" fmla="*/ 2 w 214"/>
                  <a:gd name="T27" fmla="*/ 158 h 158"/>
                  <a:gd name="T28" fmla="*/ 0 w 214"/>
                  <a:gd name="T29" fmla="*/ 158 h 158"/>
                  <a:gd name="T30" fmla="*/ 0 w 214"/>
                  <a:gd name="T3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158">
                    <a:moveTo>
                      <a:pt x="0" y="158"/>
                    </a:moveTo>
                    <a:lnTo>
                      <a:pt x="70" y="106"/>
                    </a:lnTo>
                    <a:lnTo>
                      <a:pt x="72" y="86"/>
                    </a:lnTo>
                    <a:lnTo>
                      <a:pt x="100" y="50"/>
                    </a:lnTo>
                    <a:lnTo>
                      <a:pt x="142" y="26"/>
                    </a:lnTo>
                    <a:lnTo>
                      <a:pt x="156" y="0"/>
                    </a:lnTo>
                    <a:lnTo>
                      <a:pt x="190" y="16"/>
                    </a:lnTo>
                    <a:lnTo>
                      <a:pt x="214" y="14"/>
                    </a:lnTo>
                    <a:lnTo>
                      <a:pt x="212" y="60"/>
                    </a:lnTo>
                    <a:lnTo>
                      <a:pt x="188" y="66"/>
                    </a:lnTo>
                    <a:lnTo>
                      <a:pt x="140" y="110"/>
                    </a:lnTo>
                    <a:lnTo>
                      <a:pt x="94" y="120"/>
                    </a:lnTo>
                    <a:lnTo>
                      <a:pt x="72" y="154"/>
                    </a:lnTo>
                    <a:lnTo>
                      <a:pt x="2" y="158"/>
                    </a:lnTo>
                    <a:lnTo>
                      <a:pt x="0" y="158"/>
                    </a:lnTo>
                    <a:lnTo>
                      <a:pt x="0" y="15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8" name="Freeform 110"/>
              <p:cNvSpPr>
                <a:spLocks/>
              </p:cNvSpPr>
              <p:nvPr/>
            </p:nvSpPr>
            <p:spPr bwMode="auto">
              <a:xfrm>
                <a:off x="2152" y="2482"/>
                <a:ext cx="220" cy="222"/>
              </a:xfrm>
              <a:custGeom>
                <a:avLst/>
                <a:gdLst>
                  <a:gd name="T0" fmla="*/ 166 w 220"/>
                  <a:gd name="T1" fmla="*/ 0 h 222"/>
                  <a:gd name="T2" fmla="*/ 220 w 220"/>
                  <a:gd name="T3" fmla="*/ 40 h 222"/>
                  <a:gd name="T4" fmla="*/ 192 w 220"/>
                  <a:gd name="T5" fmla="*/ 38 h 222"/>
                  <a:gd name="T6" fmla="*/ 180 w 220"/>
                  <a:gd name="T7" fmla="*/ 184 h 222"/>
                  <a:gd name="T8" fmla="*/ 198 w 220"/>
                  <a:gd name="T9" fmla="*/ 182 h 222"/>
                  <a:gd name="T10" fmla="*/ 196 w 220"/>
                  <a:gd name="T11" fmla="*/ 204 h 222"/>
                  <a:gd name="T12" fmla="*/ 134 w 220"/>
                  <a:gd name="T13" fmla="*/ 204 h 222"/>
                  <a:gd name="T14" fmla="*/ 128 w 220"/>
                  <a:gd name="T15" fmla="*/ 194 h 222"/>
                  <a:gd name="T16" fmla="*/ 118 w 220"/>
                  <a:gd name="T17" fmla="*/ 214 h 222"/>
                  <a:gd name="T18" fmla="*/ 96 w 220"/>
                  <a:gd name="T19" fmla="*/ 214 h 222"/>
                  <a:gd name="T20" fmla="*/ 92 w 220"/>
                  <a:gd name="T21" fmla="*/ 204 h 222"/>
                  <a:gd name="T22" fmla="*/ 86 w 220"/>
                  <a:gd name="T23" fmla="*/ 222 h 222"/>
                  <a:gd name="T24" fmla="*/ 74 w 220"/>
                  <a:gd name="T25" fmla="*/ 222 h 222"/>
                  <a:gd name="T26" fmla="*/ 36 w 220"/>
                  <a:gd name="T27" fmla="*/ 190 h 222"/>
                  <a:gd name="T28" fmla="*/ 20 w 220"/>
                  <a:gd name="T29" fmla="*/ 200 h 222"/>
                  <a:gd name="T30" fmla="*/ 0 w 220"/>
                  <a:gd name="T31" fmla="*/ 200 h 222"/>
                  <a:gd name="T32" fmla="*/ 12 w 220"/>
                  <a:gd name="T33" fmla="*/ 184 h 222"/>
                  <a:gd name="T34" fmla="*/ 8 w 220"/>
                  <a:gd name="T35" fmla="*/ 138 h 222"/>
                  <a:gd name="T36" fmla="*/ 16 w 220"/>
                  <a:gd name="T37" fmla="*/ 126 h 222"/>
                  <a:gd name="T38" fmla="*/ 10 w 220"/>
                  <a:gd name="T39" fmla="*/ 112 h 222"/>
                  <a:gd name="T40" fmla="*/ 70 w 220"/>
                  <a:gd name="T41" fmla="*/ 104 h 222"/>
                  <a:gd name="T42" fmla="*/ 76 w 220"/>
                  <a:gd name="T43" fmla="*/ 72 h 222"/>
                  <a:gd name="T44" fmla="*/ 98 w 220"/>
                  <a:gd name="T45" fmla="*/ 66 h 222"/>
                  <a:gd name="T46" fmla="*/ 110 w 220"/>
                  <a:gd name="T47" fmla="*/ 22 h 222"/>
                  <a:gd name="T48" fmla="*/ 162 w 220"/>
                  <a:gd name="T49" fmla="*/ 18 h 222"/>
                  <a:gd name="T50" fmla="*/ 166 w 220"/>
                  <a:gd name="T51" fmla="*/ 0 h 222"/>
                  <a:gd name="T52" fmla="*/ 166 w 220"/>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22">
                    <a:moveTo>
                      <a:pt x="166" y="0"/>
                    </a:moveTo>
                    <a:lnTo>
                      <a:pt x="220" y="40"/>
                    </a:lnTo>
                    <a:lnTo>
                      <a:pt x="192" y="38"/>
                    </a:lnTo>
                    <a:lnTo>
                      <a:pt x="180" y="184"/>
                    </a:lnTo>
                    <a:lnTo>
                      <a:pt x="198" y="182"/>
                    </a:lnTo>
                    <a:lnTo>
                      <a:pt x="196" y="204"/>
                    </a:lnTo>
                    <a:lnTo>
                      <a:pt x="134" y="204"/>
                    </a:lnTo>
                    <a:lnTo>
                      <a:pt x="128" y="194"/>
                    </a:lnTo>
                    <a:lnTo>
                      <a:pt x="118" y="214"/>
                    </a:lnTo>
                    <a:lnTo>
                      <a:pt x="96" y="214"/>
                    </a:lnTo>
                    <a:lnTo>
                      <a:pt x="92" y="204"/>
                    </a:lnTo>
                    <a:lnTo>
                      <a:pt x="86" y="222"/>
                    </a:lnTo>
                    <a:lnTo>
                      <a:pt x="74" y="222"/>
                    </a:lnTo>
                    <a:lnTo>
                      <a:pt x="36" y="190"/>
                    </a:lnTo>
                    <a:lnTo>
                      <a:pt x="20" y="200"/>
                    </a:lnTo>
                    <a:lnTo>
                      <a:pt x="0" y="200"/>
                    </a:lnTo>
                    <a:lnTo>
                      <a:pt x="12" y="184"/>
                    </a:lnTo>
                    <a:lnTo>
                      <a:pt x="8" y="138"/>
                    </a:lnTo>
                    <a:lnTo>
                      <a:pt x="16" y="126"/>
                    </a:lnTo>
                    <a:lnTo>
                      <a:pt x="10" y="112"/>
                    </a:lnTo>
                    <a:lnTo>
                      <a:pt x="70" y="104"/>
                    </a:lnTo>
                    <a:lnTo>
                      <a:pt x="76" y="72"/>
                    </a:lnTo>
                    <a:lnTo>
                      <a:pt x="98" y="66"/>
                    </a:lnTo>
                    <a:lnTo>
                      <a:pt x="110" y="22"/>
                    </a:lnTo>
                    <a:lnTo>
                      <a:pt x="162" y="18"/>
                    </a:lnTo>
                    <a:lnTo>
                      <a:pt x="166" y="0"/>
                    </a:lnTo>
                    <a:lnTo>
                      <a:pt x="16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69" name="Freeform 111"/>
              <p:cNvSpPr>
                <a:spLocks/>
              </p:cNvSpPr>
              <p:nvPr/>
            </p:nvSpPr>
            <p:spPr bwMode="auto">
              <a:xfrm>
                <a:off x="2318" y="2308"/>
                <a:ext cx="318" cy="318"/>
              </a:xfrm>
              <a:custGeom>
                <a:avLst/>
                <a:gdLst>
                  <a:gd name="T0" fmla="*/ 0 w 318"/>
                  <a:gd name="T1" fmla="*/ 174 h 318"/>
                  <a:gd name="T2" fmla="*/ 162 w 318"/>
                  <a:gd name="T3" fmla="*/ 294 h 318"/>
                  <a:gd name="T4" fmla="*/ 172 w 318"/>
                  <a:gd name="T5" fmla="*/ 296 h 318"/>
                  <a:gd name="T6" fmla="*/ 174 w 318"/>
                  <a:gd name="T7" fmla="*/ 312 h 318"/>
                  <a:gd name="T8" fmla="*/ 188 w 318"/>
                  <a:gd name="T9" fmla="*/ 318 h 318"/>
                  <a:gd name="T10" fmla="*/ 318 w 318"/>
                  <a:gd name="T11" fmla="*/ 244 h 318"/>
                  <a:gd name="T12" fmla="*/ 300 w 318"/>
                  <a:gd name="T13" fmla="*/ 230 h 318"/>
                  <a:gd name="T14" fmla="*/ 282 w 318"/>
                  <a:gd name="T15" fmla="*/ 192 h 318"/>
                  <a:gd name="T16" fmla="*/ 294 w 318"/>
                  <a:gd name="T17" fmla="*/ 166 h 318"/>
                  <a:gd name="T18" fmla="*/ 290 w 318"/>
                  <a:gd name="T19" fmla="*/ 122 h 318"/>
                  <a:gd name="T20" fmla="*/ 298 w 318"/>
                  <a:gd name="T21" fmla="*/ 114 h 318"/>
                  <a:gd name="T22" fmla="*/ 268 w 318"/>
                  <a:gd name="T23" fmla="*/ 52 h 318"/>
                  <a:gd name="T24" fmla="*/ 282 w 318"/>
                  <a:gd name="T25" fmla="*/ 40 h 318"/>
                  <a:gd name="T26" fmla="*/ 288 w 318"/>
                  <a:gd name="T27" fmla="*/ 0 h 318"/>
                  <a:gd name="T28" fmla="*/ 244 w 318"/>
                  <a:gd name="T29" fmla="*/ 4 h 318"/>
                  <a:gd name="T30" fmla="*/ 212 w 318"/>
                  <a:gd name="T31" fmla="*/ 0 h 318"/>
                  <a:gd name="T32" fmla="*/ 142 w 318"/>
                  <a:gd name="T33" fmla="*/ 32 h 318"/>
                  <a:gd name="T34" fmla="*/ 140 w 318"/>
                  <a:gd name="T35" fmla="*/ 80 h 318"/>
                  <a:gd name="T36" fmla="*/ 116 w 318"/>
                  <a:gd name="T37" fmla="*/ 86 h 318"/>
                  <a:gd name="T38" fmla="*/ 68 w 318"/>
                  <a:gd name="T39" fmla="*/ 130 h 318"/>
                  <a:gd name="T40" fmla="*/ 22 w 318"/>
                  <a:gd name="T41" fmla="*/ 140 h 318"/>
                  <a:gd name="T42" fmla="*/ 0 w 318"/>
                  <a:gd name="T43" fmla="*/ 174 h 318"/>
                  <a:gd name="T44" fmla="*/ 0 w 318"/>
                  <a:gd name="T45" fmla="*/ 17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318">
                    <a:moveTo>
                      <a:pt x="0" y="174"/>
                    </a:moveTo>
                    <a:lnTo>
                      <a:pt x="162" y="294"/>
                    </a:lnTo>
                    <a:lnTo>
                      <a:pt x="172" y="296"/>
                    </a:lnTo>
                    <a:lnTo>
                      <a:pt x="174" y="312"/>
                    </a:lnTo>
                    <a:lnTo>
                      <a:pt x="188" y="318"/>
                    </a:lnTo>
                    <a:lnTo>
                      <a:pt x="318" y="244"/>
                    </a:lnTo>
                    <a:lnTo>
                      <a:pt x="300" y="230"/>
                    </a:lnTo>
                    <a:lnTo>
                      <a:pt x="282" y="192"/>
                    </a:lnTo>
                    <a:lnTo>
                      <a:pt x="294" y="166"/>
                    </a:lnTo>
                    <a:lnTo>
                      <a:pt x="290" y="122"/>
                    </a:lnTo>
                    <a:lnTo>
                      <a:pt x="298" y="114"/>
                    </a:lnTo>
                    <a:lnTo>
                      <a:pt x="268" y="52"/>
                    </a:lnTo>
                    <a:lnTo>
                      <a:pt x="282" y="40"/>
                    </a:lnTo>
                    <a:lnTo>
                      <a:pt x="288" y="0"/>
                    </a:lnTo>
                    <a:lnTo>
                      <a:pt x="244" y="4"/>
                    </a:lnTo>
                    <a:lnTo>
                      <a:pt x="212" y="0"/>
                    </a:lnTo>
                    <a:lnTo>
                      <a:pt x="142" y="32"/>
                    </a:lnTo>
                    <a:lnTo>
                      <a:pt x="140" y="80"/>
                    </a:lnTo>
                    <a:lnTo>
                      <a:pt x="116" y="86"/>
                    </a:lnTo>
                    <a:lnTo>
                      <a:pt x="68" y="130"/>
                    </a:lnTo>
                    <a:lnTo>
                      <a:pt x="22" y="140"/>
                    </a:lnTo>
                    <a:lnTo>
                      <a:pt x="0" y="174"/>
                    </a:lnTo>
                    <a:lnTo>
                      <a:pt x="0" y="17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0" name="Freeform 112"/>
              <p:cNvSpPr>
                <a:spLocks/>
              </p:cNvSpPr>
              <p:nvPr/>
            </p:nvSpPr>
            <p:spPr bwMode="auto">
              <a:xfrm>
                <a:off x="2136" y="2744"/>
                <a:ext cx="58" cy="30"/>
              </a:xfrm>
              <a:custGeom>
                <a:avLst/>
                <a:gdLst>
                  <a:gd name="T0" fmla="*/ 56 w 58"/>
                  <a:gd name="T1" fmla="*/ 0 h 30"/>
                  <a:gd name="T2" fmla="*/ 58 w 58"/>
                  <a:gd name="T3" fmla="*/ 12 h 30"/>
                  <a:gd name="T4" fmla="*/ 34 w 58"/>
                  <a:gd name="T5" fmla="*/ 12 h 30"/>
                  <a:gd name="T6" fmla="*/ 30 w 58"/>
                  <a:gd name="T7" fmla="*/ 30 h 30"/>
                  <a:gd name="T8" fmla="*/ 0 w 58"/>
                  <a:gd name="T9" fmla="*/ 4 h 30"/>
                  <a:gd name="T10" fmla="*/ 56 w 58"/>
                  <a:gd name="T11" fmla="*/ 0 h 30"/>
                  <a:gd name="T12" fmla="*/ 56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6" y="0"/>
                    </a:moveTo>
                    <a:lnTo>
                      <a:pt x="58" y="12"/>
                    </a:lnTo>
                    <a:lnTo>
                      <a:pt x="34" y="12"/>
                    </a:lnTo>
                    <a:lnTo>
                      <a:pt x="30" y="30"/>
                    </a:lnTo>
                    <a:lnTo>
                      <a:pt x="0" y="4"/>
                    </a:lnTo>
                    <a:lnTo>
                      <a:pt x="56" y="0"/>
                    </a:lnTo>
                    <a:lnTo>
                      <a:pt x="5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1" name="Freeform 113"/>
              <p:cNvSpPr>
                <a:spLocks/>
              </p:cNvSpPr>
              <p:nvPr/>
            </p:nvSpPr>
            <p:spPr bwMode="auto">
              <a:xfrm>
                <a:off x="2134" y="2672"/>
                <a:ext cx="92" cy="76"/>
              </a:xfrm>
              <a:custGeom>
                <a:avLst/>
                <a:gdLst>
                  <a:gd name="T0" fmla="*/ 0 w 92"/>
                  <a:gd name="T1" fmla="*/ 44 h 76"/>
                  <a:gd name="T2" fmla="*/ 0 w 92"/>
                  <a:gd name="T3" fmla="*/ 32 h 76"/>
                  <a:gd name="T4" fmla="*/ 20 w 92"/>
                  <a:gd name="T5" fmla="*/ 6 h 76"/>
                  <a:gd name="T6" fmla="*/ 36 w 92"/>
                  <a:gd name="T7" fmla="*/ 10 h 76"/>
                  <a:gd name="T8" fmla="*/ 54 w 92"/>
                  <a:gd name="T9" fmla="*/ 0 h 76"/>
                  <a:gd name="T10" fmla="*/ 92 w 92"/>
                  <a:gd name="T11" fmla="*/ 32 h 76"/>
                  <a:gd name="T12" fmla="*/ 86 w 92"/>
                  <a:gd name="T13" fmla="*/ 70 h 76"/>
                  <a:gd name="T14" fmla="*/ 2 w 92"/>
                  <a:gd name="T15" fmla="*/ 76 h 76"/>
                  <a:gd name="T16" fmla="*/ 2 w 92"/>
                  <a:gd name="T17" fmla="*/ 66 h 76"/>
                  <a:gd name="T18" fmla="*/ 66 w 92"/>
                  <a:gd name="T19" fmla="*/ 46 h 76"/>
                  <a:gd name="T20" fmla="*/ 0 w 92"/>
                  <a:gd name="T21" fmla="*/ 44 h 76"/>
                  <a:gd name="T22" fmla="*/ 0 w 92"/>
                  <a:gd name="T23"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76">
                    <a:moveTo>
                      <a:pt x="0" y="44"/>
                    </a:moveTo>
                    <a:lnTo>
                      <a:pt x="0" y="32"/>
                    </a:lnTo>
                    <a:lnTo>
                      <a:pt x="20" y="6"/>
                    </a:lnTo>
                    <a:lnTo>
                      <a:pt x="36" y="10"/>
                    </a:lnTo>
                    <a:lnTo>
                      <a:pt x="54" y="0"/>
                    </a:lnTo>
                    <a:lnTo>
                      <a:pt x="92" y="32"/>
                    </a:lnTo>
                    <a:lnTo>
                      <a:pt x="86" y="70"/>
                    </a:lnTo>
                    <a:lnTo>
                      <a:pt x="2" y="76"/>
                    </a:lnTo>
                    <a:lnTo>
                      <a:pt x="2" y="66"/>
                    </a:lnTo>
                    <a:lnTo>
                      <a:pt x="66" y="46"/>
                    </a:lnTo>
                    <a:lnTo>
                      <a:pt x="0" y="44"/>
                    </a:lnTo>
                    <a:lnTo>
                      <a:pt x="0" y="4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2" name="Freeform 114"/>
              <p:cNvSpPr>
                <a:spLocks/>
              </p:cNvSpPr>
              <p:nvPr/>
            </p:nvSpPr>
            <p:spPr bwMode="auto">
              <a:xfrm>
                <a:off x="2134" y="2716"/>
                <a:ext cx="66" cy="20"/>
              </a:xfrm>
              <a:custGeom>
                <a:avLst/>
                <a:gdLst>
                  <a:gd name="T0" fmla="*/ 0 w 66"/>
                  <a:gd name="T1" fmla="*/ 0 h 20"/>
                  <a:gd name="T2" fmla="*/ 66 w 66"/>
                  <a:gd name="T3" fmla="*/ 2 h 20"/>
                  <a:gd name="T4" fmla="*/ 2 w 66"/>
                  <a:gd name="T5" fmla="*/ 20 h 20"/>
                  <a:gd name="T6" fmla="*/ 0 w 66"/>
                  <a:gd name="T7" fmla="*/ 0 h 20"/>
                  <a:gd name="T8" fmla="*/ 0 w 66"/>
                  <a:gd name="T9" fmla="*/ 0 h 20"/>
                </a:gdLst>
                <a:ahLst/>
                <a:cxnLst>
                  <a:cxn ang="0">
                    <a:pos x="T0" y="T1"/>
                  </a:cxn>
                  <a:cxn ang="0">
                    <a:pos x="T2" y="T3"/>
                  </a:cxn>
                  <a:cxn ang="0">
                    <a:pos x="T4" y="T5"/>
                  </a:cxn>
                  <a:cxn ang="0">
                    <a:pos x="T6" y="T7"/>
                  </a:cxn>
                  <a:cxn ang="0">
                    <a:pos x="T8" y="T9"/>
                  </a:cxn>
                </a:cxnLst>
                <a:rect l="0" t="0" r="r" b="b"/>
                <a:pathLst>
                  <a:path w="66" h="20">
                    <a:moveTo>
                      <a:pt x="0" y="0"/>
                    </a:moveTo>
                    <a:lnTo>
                      <a:pt x="66" y="2"/>
                    </a:lnTo>
                    <a:lnTo>
                      <a:pt x="2" y="20"/>
                    </a:lnTo>
                    <a:lnTo>
                      <a:pt x="0" y="0"/>
                    </a:lnTo>
                    <a:lnTo>
                      <a:pt x="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3" name="Freeform 115"/>
              <p:cNvSpPr>
                <a:spLocks/>
              </p:cNvSpPr>
              <p:nvPr/>
            </p:nvSpPr>
            <p:spPr bwMode="auto">
              <a:xfrm>
                <a:off x="2218" y="2520"/>
                <a:ext cx="290" cy="256"/>
              </a:xfrm>
              <a:custGeom>
                <a:avLst/>
                <a:gdLst>
                  <a:gd name="T0" fmla="*/ 0 w 290"/>
                  <a:gd name="T1" fmla="*/ 222 h 256"/>
                  <a:gd name="T2" fmla="*/ 0 w 290"/>
                  <a:gd name="T3" fmla="*/ 230 h 256"/>
                  <a:gd name="T4" fmla="*/ 52 w 290"/>
                  <a:gd name="T5" fmla="*/ 234 h 256"/>
                  <a:gd name="T6" fmla="*/ 66 w 290"/>
                  <a:gd name="T7" fmla="*/ 250 h 256"/>
                  <a:gd name="T8" fmla="*/ 74 w 290"/>
                  <a:gd name="T9" fmla="*/ 250 h 256"/>
                  <a:gd name="T10" fmla="*/ 76 w 290"/>
                  <a:gd name="T11" fmla="*/ 256 h 256"/>
                  <a:gd name="T12" fmla="*/ 108 w 290"/>
                  <a:gd name="T13" fmla="*/ 254 h 256"/>
                  <a:gd name="T14" fmla="*/ 138 w 290"/>
                  <a:gd name="T15" fmla="*/ 216 h 256"/>
                  <a:gd name="T16" fmla="*/ 164 w 290"/>
                  <a:gd name="T17" fmla="*/ 210 h 256"/>
                  <a:gd name="T18" fmla="*/ 166 w 290"/>
                  <a:gd name="T19" fmla="*/ 200 h 256"/>
                  <a:gd name="T20" fmla="*/ 224 w 290"/>
                  <a:gd name="T21" fmla="*/ 178 h 256"/>
                  <a:gd name="T22" fmla="*/ 272 w 290"/>
                  <a:gd name="T23" fmla="*/ 158 h 256"/>
                  <a:gd name="T24" fmla="*/ 290 w 290"/>
                  <a:gd name="T25" fmla="*/ 106 h 256"/>
                  <a:gd name="T26" fmla="*/ 274 w 290"/>
                  <a:gd name="T27" fmla="*/ 96 h 256"/>
                  <a:gd name="T28" fmla="*/ 272 w 290"/>
                  <a:gd name="T29" fmla="*/ 84 h 256"/>
                  <a:gd name="T30" fmla="*/ 152 w 290"/>
                  <a:gd name="T31" fmla="*/ 0 h 256"/>
                  <a:gd name="T32" fmla="*/ 126 w 290"/>
                  <a:gd name="T33" fmla="*/ 0 h 256"/>
                  <a:gd name="T34" fmla="*/ 110 w 290"/>
                  <a:gd name="T35" fmla="*/ 146 h 256"/>
                  <a:gd name="T36" fmla="*/ 132 w 290"/>
                  <a:gd name="T37" fmla="*/ 144 h 256"/>
                  <a:gd name="T38" fmla="*/ 130 w 290"/>
                  <a:gd name="T39" fmla="*/ 166 h 256"/>
                  <a:gd name="T40" fmla="*/ 68 w 290"/>
                  <a:gd name="T41" fmla="*/ 166 h 256"/>
                  <a:gd name="T42" fmla="*/ 62 w 290"/>
                  <a:gd name="T43" fmla="*/ 156 h 256"/>
                  <a:gd name="T44" fmla="*/ 56 w 290"/>
                  <a:gd name="T45" fmla="*/ 172 h 256"/>
                  <a:gd name="T46" fmla="*/ 30 w 290"/>
                  <a:gd name="T47" fmla="*/ 176 h 256"/>
                  <a:gd name="T48" fmla="*/ 26 w 290"/>
                  <a:gd name="T49" fmla="*/ 166 h 256"/>
                  <a:gd name="T50" fmla="*/ 20 w 290"/>
                  <a:gd name="T51" fmla="*/ 184 h 256"/>
                  <a:gd name="T52" fmla="*/ 8 w 290"/>
                  <a:gd name="T53" fmla="*/ 184 h 256"/>
                  <a:gd name="T54" fmla="*/ 0 w 290"/>
                  <a:gd name="T55" fmla="*/ 222 h 256"/>
                  <a:gd name="T56" fmla="*/ 0 w 290"/>
                  <a:gd name="T57" fmla="*/ 22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56">
                    <a:moveTo>
                      <a:pt x="0" y="222"/>
                    </a:moveTo>
                    <a:lnTo>
                      <a:pt x="0" y="230"/>
                    </a:lnTo>
                    <a:lnTo>
                      <a:pt x="52" y="234"/>
                    </a:lnTo>
                    <a:lnTo>
                      <a:pt x="66" y="250"/>
                    </a:lnTo>
                    <a:lnTo>
                      <a:pt x="74" y="250"/>
                    </a:lnTo>
                    <a:lnTo>
                      <a:pt x="76" y="256"/>
                    </a:lnTo>
                    <a:lnTo>
                      <a:pt x="108" y="254"/>
                    </a:lnTo>
                    <a:lnTo>
                      <a:pt x="138" y="216"/>
                    </a:lnTo>
                    <a:lnTo>
                      <a:pt x="164" y="210"/>
                    </a:lnTo>
                    <a:lnTo>
                      <a:pt x="166" y="200"/>
                    </a:lnTo>
                    <a:lnTo>
                      <a:pt x="224" y="178"/>
                    </a:lnTo>
                    <a:lnTo>
                      <a:pt x="272" y="158"/>
                    </a:lnTo>
                    <a:lnTo>
                      <a:pt x="290" y="106"/>
                    </a:lnTo>
                    <a:lnTo>
                      <a:pt x="274" y="96"/>
                    </a:lnTo>
                    <a:lnTo>
                      <a:pt x="272" y="84"/>
                    </a:lnTo>
                    <a:lnTo>
                      <a:pt x="152" y="0"/>
                    </a:lnTo>
                    <a:lnTo>
                      <a:pt x="126" y="0"/>
                    </a:lnTo>
                    <a:lnTo>
                      <a:pt x="110" y="146"/>
                    </a:lnTo>
                    <a:lnTo>
                      <a:pt x="132" y="144"/>
                    </a:lnTo>
                    <a:lnTo>
                      <a:pt x="130" y="166"/>
                    </a:lnTo>
                    <a:lnTo>
                      <a:pt x="68" y="166"/>
                    </a:lnTo>
                    <a:lnTo>
                      <a:pt x="62" y="156"/>
                    </a:lnTo>
                    <a:lnTo>
                      <a:pt x="56" y="172"/>
                    </a:lnTo>
                    <a:lnTo>
                      <a:pt x="30" y="176"/>
                    </a:lnTo>
                    <a:lnTo>
                      <a:pt x="26" y="166"/>
                    </a:lnTo>
                    <a:lnTo>
                      <a:pt x="20" y="184"/>
                    </a:lnTo>
                    <a:lnTo>
                      <a:pt x="8" y="184"/>
                    </a:lnTo>
                    <a:lnTo>
                      <a:pt x="0" y="222"/>
                    </a:lnTo>
                    <a:lnTo>
                      <a:pt x="0" y="22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4" name="Freeform 116"/>
              <p:cNvSpPr>
                <a:spLocks/>
              </p:cNvSpPr>
              <p:nvPr/>
            </p:nvSpPr>
            <p:spPr bwMode="auto">
              <a:xfrm>
                <a:off x="2586" y="2300"/>
                <a:ext cx="70" cy="122"/>
              </a:xfrm>
              <a:custGeom>
                <a:avLst/>
                <a:gdLst>
                  <a:gd name="T0" fmla="*/ 20 w 70"/>
                  <a:gd name="T1" fmla="*/ 8 h 122"/>
                  <a:gd name="T2" fmla="*/ 14 w 70"/>
                  <a:gd name="T3" fmla="*/ 48 h 122"/>
                  <a:gd name="T4" fmla="*/ 0 w 70"/>
                  <a:gd name="T5" fmla="*/ 60 h 122"/>
                  <a:gd name="T6" fmla="*/ 30 w 70"/>
                  <a:gd name="T7" fmla="*/ 122 h 122"/>
                  <a:gd name="T8" fmla="*/ 68 w 70"/>
                  <a:gd name="T9" fmla="*/ 72 h 122"/>
                  <a:gd name="T10" fmla="*/ 48 w 70"/>
                  <a:gd name="T11" fmla="*/ 60 h 122"/>
                  <a:gd name="T12" fmla="*/ 70 w 70"/>
                  <a:gd name="T13" fmla="*/ 28 h 122"/>
                  <a:gd name="T14" fmla="*/ 52 w 70"/>
                  <a:gd name="T15" fmla="*/ 0 h 122"/>
                  <a:gd name="T16" fmla="*/ 20 w 70"/>
                  <a:gd name="T17" fmla="*/ 8 h 122"/>
                  <a:gd name="T18" fmla="*/ 20 w 70"/>
                  <a:gd name="T1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2">
                    <a:moveTo>
                      <a:pt x="20" y="8"/>
                    </a:moveTo>
                    <a:lnTo>
                      <a:pt x="14" y="48"/>
                    </a:lnTo>
                    <a:lnTo>
                      <a:pt x="0" y="60"/>
                    </a:lnTo>
                    <a:lnTo>
                      <a:pt x="30" y="122"/>
                    </a:lnTo>
                    <a:lnTo>
                      <a:pt x="68" y="72"/>
                    </a:lnTo>
                    <a:lnTo>
                      <a:pt x="48" y="60"/>
                    </a:lnTo>
                    <a:lnTo>
                      <a:pt x="70" y="28"/>
                    </a:lnTo>
                    <a:lnTo>
                      <a:pt x="52" y="0"/>
                    </a:lnTo>
                    <a:lnTo>
                      <a:pt x="20" y="8"/>
                    </a:lnTo>
                    <a:lnTo>
                      <a:pt x="20" y="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5" name="Freeform 117"/>
              <p:cNvSpPr>
                <a:spLocks/>
              </p:cNvSpPr>
              <p:nvPr/>
            </p:nvSpPr>
            <p:spPr bwMode="auto">
              <a:xfrm>
                <a:off x="2166" y="2742"/>
                <a:ext cx="132" cy="84"/>
              </a:xfrm>
              <a:custGeom>
                <a:avLst/>
                <a:gdLst>
                  <a:gd name="T0" fmla="*/ 0 w 132"/>
                  <a:gd name="T1" fmla="*/ 32 h 84"/>
                  <a:gd name="T2" fmla="*/ 4 w 132"/>
                  <a:gd name="T3" fmla="*/ 14 h 84"/>
                  <a:gd name="T4" fmla="*/ 28 w 132"/>
                  <a:gd name="T5" fmla="*/ 14 h 84"/>
                  <a:gd name="T6" fmla="*/ 26 w 132"/>
                  <a:gd name="T7" fmla="*/ 2 h 84"/>
                  <a:gd name="T8" fmla="*/ 52 w 132"/>
                  <a:gd name="T9" fmla="*/ 0 h 84"/>
                  <a:gd name="T10" fmla="*/ 52 w 132"/>
                  <a:gd name="T11" fmla="*/ 8 h 84"/>
                  <a:gd name="T12" fmla="*/ 104 w 132"/>
                  <a:gd name="T13" fmla="*/ 12 h 84"/>
                  <a:gd name="T14" fmla="*/ 118 w 132"/>
                  <a:gd name="T15" fmla="*/ 28 h 84"/>
                  <a:gd name="T16" fmla="*/ 126 w 132"/>
                  <a:gd name="T17" fmla="*/ 28 h 84"/>
                  <a:gd name="T18" fmla="*/ 132 w 132"/>
                  <a:gd name="T19" fmla="*/ 42 h 84"/>
                  <a:gd name="T20" fmla="*/ 116 w 132"/>
                  <a:gd name="T21" fmla="*/ 42 h 84"/>
                  <a:gd name="T22" fmla="*/ 126 w 132"/>
                  <a:gd name="T23" fmla="*/ 76 h 84"/>
                  <a:gd name="T24" fmla="*/ 102 w 132"/>
                  <a:gd name="T25" fmla="*/ 72 h 84"/>
                  <a:gd name="T26" fmla="*/ 106 w 132"/>
                  <a:gd name="T27" fmla="*/ 78 h 84"/>
                  <a:gd name="T28" fmla="*/ 96 w 132"/>
                  <a:gd name="T29" fmla="*/ 84 h 84"/>
                  <a:gd name="T30" fmla="*/ 86 w 132"/>
                  <a:gd name="T31" fmla="*/ 70 h 84"/>
                  <a:gd name="T32" fmla="*/ 80 w 132"/>
                  <a:gd name="T33" fmla="*/ 72 h 84"/>
                  <a:gd name="T34" fmla="*/ 58 w 132"/>
                  <a:gd name="T35" fmla="*/ 36 h 84"/>
                  <a:gd name="T36" fmla="*/ 26 w 132"/>
                  <a:gd name="T37" fmla="*/ 64 h 84"/>
                  <a:gd name="T38" fmla="*/ 22 w 132"/>
                  <a:gd name="T39" fmla="*/ 52 h 84"/>
                  <a:gd name="T40" fmla="*/ 0 w 132"/>
                  <a:gd name="T41" fmla="*/ 32 h 84"/>
                  <a:gd name="T42" fmla="*/ 0 w 132"/>
                  <a:gd name="T43"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84">
                    <a:moveTo>
                      <a:pt x="0" y="32"/>
                    </a:moveTo>
                    <a:lnTo>
                      <a:pt x="4" y="14"/>
                    </a:lnTo>
                    <a:lnTo>
                      <a:pt x="28" y="14"/>
                    </a:lnTo>
                    <a:lnTo>
                      <a:pt x="26" y="2"/>
                    </a:lnTo>
                    <a:lnTo>
                      <a:pt x="52" y="0"/>
                    </a:lnTo>
                    <a:lnTo>
                      <a:pt x="52" y="8"/>
                    </a:lnTo>
                    <a:lnTo>
                      <a:pt x="104" y="12"/>
                    </a:lnTo>
                    <a:lnTo>
                      <a:pt x="118" y="28"/>
                    </a:lnTo>
                    <a:lnTo>
                      <a:pt x="126" y="28"/>
                    </a:lnTo>
                    <a:lnTo>
                      <a:pt x="132" y="42"/>
                    </a:lnTo>
                    <a:lnTo>
                      <a:pt x="116" y="42"/>
                    </a:lnTo>
                    <a:lnTo>
                      <a:pt x="126" y="76"/>
                    </a:lnTo>
                    <a:lnTo>
                      <a:pt x="102" y="72"/>
                    </a:lnTo>
                    <a:lnTo>
                      <a:pt x="106" y="78"/>
                    </a:lnTo>
                    <a:lnTo>
                      <a:pt x="96" y="84"/>
                    </a:lnTo>
                    <a:lnTo>
                      <a:pt x="86" y="70"/>
                    </a:lnTo>
                    <a:lnTo>
                      <a:pt x="80" y="72"/>
                    </a:lnTo>
                    <a:lnTo>
                      <a:pt x="58" y="36"/>
                    </a:lnTo>
                    <a:lnTo>
                      <a:pt x="26" y="64"/>
                    </a:lnTo>
                    <a:lnTo>
                      <a:pt x="22" y="52"/>
                    </a:lnTo>
                    <a:lnTo>
                      <a:pt x="0" y="32"/>
                    </a:lnTo>
                    <a:lnTo>
                      <a:pt x="0" y="3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6" name="Freeform 118"/>
              <p:cNvSpPr>
                <a:spLocks/>
              </p:cNvSpPr>
              <p:nvPr/>
            </p:nvSpPr>
            <p:spPr bwMode="auto">
              <a:xfrm>
                <a:off x="2192" y="2778"/>
                <a:ext cx="54" cy="66"/>
              </a:xfrm>
              <a:custGeom>
                <a:avLst/>
                <a:gdLst>
                  <a:gd name="T0" fmla="*/ 0 w 54"/>
                  <a:gd name="T1" fmla="*/ 28 h 66"/>
                  <a:gd name="T2" fmla="*/ 14 w 54"/>
                  <a:gd name="T3" fmla="*/ 56 h 66"/>
                  <a:gd name="T4" fmla="*/ 30 w 54"/>
                  <a:gd name="T5" fmla="*/ 66 h 66"/>
                  <a:gd name="T6" fmla="*/ 54 w 54"/>
                  <a:gd name="T7" fmla="*/ 36 h 66"/>
                  <a:gd name="T8" fmla="*/ 32 w 54"/>
                  <a:gd name="T9" fmla="*/ 0 h 66"/>
                  <a:gd name="T10" fmla="*/ 0 w 54"/>
                  <a:gd name="T11" fmla="*/ 28 h 66"/>
                  <a:gd name="T12" fmla="*/ 0 w 54"/>
                  <a:gd name="T13" fmla="*/ 28 h 66"/>
                </a:gdLst>
                <a:ahLst/>
                <a:cxnLst>
                  <a:cxn ang="0">
                    <a:pos x="T0" y="T1"/>
                  </a:cxn>
                  <a:cxn ang="0">
                    <a:pos x="T2" y="T3"/>
                  </a:cxn>
                  <a:cxn ang="0">
                    <a:pos x="T4" y="T5"/>
                  </a:cxn>
                  <a:cxn ang="0">
                    <a:pos x="T6" y="T7"/>
                  </a:cxn>
                  <a:cxn ang="0">
                    <a:pos x="T8" y="T9"/>
                  </a:cxn>
                  <a:cxn ang="0">
                    <a:pos x="T10" y="T11"/>
                  </a:cxn>
                  <a:cxn ang="0">
                    <a:pos x="T12" y="T13"/>
                  </a:cxn>
                </a:cxnLst>
                <a:rect l="0" t="0" r="r" b="b"/>
                <a:pathLst>
                  <a:path w="54" h="66">
                    <a:moveTo>
                      <a:pt x="0" y="28"/>
                    </a:moveTo>
                    <a:lnTo>
                      <a:pt x="14" y="56"/>
                    </a:lnTo>
                    <a:lnTo>
                      <a:pt x="30" y="66"/>
                    </a:lnTo>
                    <a:lnTo>
                      <a:pt x="54" y="36"/>
                    </a:lnTo>
                    <a:lnTo>
                      <a:pt x="32" y="0"/>
                    </a:lnTo>
                    <a:lnTo>
                      <a:pt x="0" y="28"/>
                    </a:lnTo>
                    <a:lnTo>
                      <a:pt x="0" y="2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7" name="Freeform 119"/>
              <p:cNvSpPr>
                <a:spLocks/>
              </p:cNvSpPr>
              <p:nvPr/>
            </p:nvSpPr>
            <p:spPr bwMode="auto">
              <a:xfrm>
                <a:off x="2222" y="2812"/>
                <a:ext cx="68" cy="70"/>
              </a:xfrm>
              <a:custGeom>
                <a:avLst/>
                <a:gdLst>
                  <a:gd name="T0" fmla="*/ 0 w 68"/>
                  <a:gd name="T1" fmla="*/ 32 h 70"/>
                  <a:gd name="T2" fmla="*/ 68 w 68"/>
                  <a:gd name="T3" fmla="*/ 70 h 70"/>
                  <a:gd name="T4" fmla="*/ 68 w 68"/>
                  <a:gd name="T5" fmla="*/ 48 h 70"/>
                  <a:gd name="T6" fmla="*/ 56 w 68"/>
                  <a:gd name="T7" fmla="*/ 34 h 70"/>
                  <a:gd name="T8" fmla="*/ 64 w 68"/>
                  <a:gd name="T9" fmla="*/ 24 h 70"/>
                  <a:gd name="T10" fmla="*/ 50 w 68"/>
                  <a:gd name="T11" fmla="*/ 8 h 70"/>
                  <a:gd name="T12" fmla="*/ 40 w 68"/>
                  <a:gd name="T13" fmla="*/ 14 h 70"/>
                  <a:gd name="T14" fmla="*/ 30 w 68"/>
                  <a:gd name="T15" fmla="*/ 0 h 70"/>
                  <a:gd name="T16" fmla="*/ 24 w 68"/>
                  <a:gd name="T17" fmla="*/ 2 h 70"/>
                  <a:gd name="T18" fmla="*/ 0 w 68"/>
                  <a:gd name="T19" fmla="*/ 32 h 70"/>
                  <a:gd name="T20" fmla="*/ 0 w 68"/>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0">
                    <a:moveTo>
                      <a:pt x="0" y="32"/>
                    </a:moveTo>
                    <a:lnTo>
                      <a:pt x="68" y="70"/>
                    </a:lnTo>
                    <a:lnTo>
                      <a:pt x="68" y="48"/>
                    </a:lnTo>
                    <a:lnTo>
                      <a:pt x="56" y="34"/>
                    </a:lnTo>
                    <a:lnTo>
                      <a:pt x="64" y="24"/>
                    </a:lnTo>
                    <a:lnTo>
                      <a:pt x="50" y="8"/>
                    </a:lnTo>
                    <a:lnTo>
                      <a:pt x="40" y="14"/>
                    </a:lnTo>
                    <a:lnTo>
                      <a:pt x="30" y="0"/>
                    </a:lnTo>
                    <a:lnTo>
                      <a:pt x="24" y="2"/>
                    </a:lnTo>
                    <a:lnTo>
                      <a:pt x="0" y="32"/>
                    </a:lnTo>
                    <a:lnTo>
                      <a:pt x="0" y="3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8" name="Freeform 120"/>
              <p:cNvSpPr>
                <a:spLocks/>
              </p:cNvSpPr>
              <p:nvPr/>
            </p:nvSpPr>
            <p:spPr bwMode="auto">
              <a:xfrm>
                <a:off x="2270" y="2774"/>
                <a:ext cx="120" cy="108"/>
              </a:xfrm>
              <a:custGeom>
                <a:avLst/>
                <a:gdLst>
                  <a:gd name="T0" fmla="*/ 18 w 120"/>
                  <a:gd name="T1" fmla="*/ 108 h 108"/>
                  <a:gd name="T2" fmla="*/ 70 w 120"/>
                  <a:gd name="T3" fmla="*/ 98 h 108"/>
                  <a:gd name="T4" fmla="*/ 120 w 120"/>
                  <a:gd name="T5" fmla="*/ 106 h 108"/>
                  <a:gd name="T6" fmla="*/ 100 w 120"/>
                  <a:gd name="T7" fmla="*/ 58 h 108"/>
                  <a:gd name="T8" fmla="*/ 114 w 120"/>
                  <a:gd name="T9" fmla="*/ 40 h 108"/>
                  <a:gd name="T10" fmla="*/ 114 w 120"/>
                  <a:gd name="T11" fmla="*/ 30 h 108"/>
                  <a:gd name="T12" fmla="*/ 100 w 120"/>
                  <a:gd name="T13" fmla="*/ 16 h 108"/>
                  <a:gd name="T14" fmla="*/ 72 w 120"/>
                  <a:gd name="T15" fmla="*/ 18 h 108"/>
                  <a:gd name="T16" fmla="*/ 56 w 120"/>
                  <a:gd name="T17" fmla="*/ 0 h 108"/>
                  <a:gd name="T18" fmla="*/ 24 w 120"/>
                  <a:gd name="T19" fmla="*/ 2 h 108"/>
                  <a:gd name="T20" fmla="*/ 30 w 120"/>
                  <a:gd name="T21" fmla="*/ 10 h 108"/>
                  <a:gd name="T22" fmla="*/ 12 w 120"/>
                  <a:gd name="T23" fmla="*/ 10 h 108"/>
                  <a:gd name="T24" fmla="*/ 20 w 120"/>
                  <a:gd name="T25" fmla="*/ 40 h 108"/>
                  <a:gd name="T26" fmla="*/ 0 w 120"/>
                  <a:gd name="T27" fmla="*/ 38 h 108"/>
                  <a:gd name="T28" fmla="*/ 0 w 120"/>
                  <a:gd name="T29" fmla="*/ 46 h 108"/>
                  <a:gd name="T30" fmla="*/ 16 w 120"/>
                  <a:gd name="T31" fmla="*/ 62 h 108"/>
                  <a:gd name="T32" fmla="*/ 8 w 120"/>
                  <a:gd name="T33" fmla="*/ 72 h 108"/>
                  <a:gd name="T34" fmla="*/ 20 w 120"/>
                  <a:gd name="T35" fmla="*/ 86 h 108"/>
                  <a:gd name="T36" fmla="*/ 18 w 120"/>
                  <a:gd name="T37" fmla="*/ 102 h 108"/>
                  <a:gd name="T38" fmla="*/ 18 w 120"/>
                  <a:gd name="T39" fmla="*/ 108 h 108"/>
                  <a:gd name="T40" fmla="*/ 18 w 120"/>
                  <a:gd name="T4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08">
                    <a:moveTo>
                      <a:pt x="18" y="108"/>
                    </a:moveTo>
                    <a:lnTo>
                      <a:pt x="70" y="98"/>
                    </a:lnTo>
                    <a:lnTo>
                      <a:pt x="120" y="106"/>
                    </a:lnTo>
                    <a:lnTo>
                      <a:pt x="100" y="58"/>
                    </a:lnTo>
                    <a:lnTo>
                      <a:pt x="114" y="40"/>
                    </a:lnTo>
                    <a:lnTo>
                      <a:pt x="114" y="30"/>
                    </a:lnTo>
                    <a:lnTo>
                      <a:pt x="100" y="16"/>
                    </a:lnTo>
                    <a:lnTo>
                      <a:pt x="72" y="18"/>
                    </a:lnTo>
                    <a:lnTo>
                      <a:pt x="56" y="0"/>
                    </a:lnTo>
                    <a:lnTo>
                      <a:pt x="24" y="2"/>
                    </a:lnTo>
                    <a:lnTo>
                      <a:pt x="30" y="10"/>
                    </a:lnTo>
                    <a:lnTo>
                      <a:pt x="12" y="10"/>
                    </a:lnTo>
                    <a:lnTo>
                      <a:pt x="20" y="40"/>
                    </a:lnTo>
                    <a:lnTo>
                      <a:pt x="0" y="38"/>
                    </a:lnTo>
                    <a:lnTo>
                      <a:pt x="0" y="46"/>
                    </a:lnTo>
                    <a:lnTo>
                      <a:pt x="16" y="62"/>
                    </a:lnTo>
                    <a:lnTo>
                      <a:pt x="8" y="72"/>
                    </a:lnTo>
                    <a:lnTo>
                      <a:pt x="20" y="86"/>
                    </a:lnTo>
                    <a:lnTo>
                      <a:pt x="18" y="102"/>
                    </a:lnTo>
                    <a:lnTo>
                      <a:pt x="18" y="108"/>
                    </a:lnTo>
                    <a:lnTo>
                      <a:pt x="18" y="10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79" name="Freeform 121"/>
              <p:cNvSpPr>
                <a:spLocks/>
              </p:cNvSpPr>
              <p:nvPr/>
            </p:nvSpPr>
            <p:spPr bwMode="auto">
              <a:xfrm>
                <a:off x="2326" y="2698"/>
                <a:ext cx="150" cy="112"/>
              </a:xfrm>
              <a:custGeom>
                <a:avLst/>
                <a:gdLst>
                  <a:gd name="T0" fmla="*/ 116 w 150"/>
                  <a:gd name="T1" fmla="*/ 0 h 112"/>
                  <a:gd name="T2" fmla="*/ 150 w 150"/>
                  <a:gd name="T3" fmla="*/ 48 h 112"/>
                  <a:gd name="T4" fmla="*/ 140 w 150"/>
                  <a:gd name="T5" fmla="*/ 64 h 112"/>
                  <a:gd name="T6" fmla="*/ 78 w 150"/>
                  <a:gd name="T7" fmla="*/ 72 h 112"/>
                  <a:gd name="T8" fmla="*/ 58 w 150"/>
                  <a:gd name="T9" fmla="*/ 66 h 112"/>
                  <a:gd name="T10" fmla="*/ 58 w 150"/>
                  <a:gd name="T11" fmla="*/ 112 h 112"/>
                  <a:gd name="T12" fmla="*/ 52 w 150"/>
                  <a:gd name="T13" fmla="*/ 100 h 112"/>
                  <a:gd name="T14" fmla="*/ 44 w 150"/>
                  <a:gd name="T15" fmla="*/ 92 h 112"/>
                  <a:gd name="T16" fmla="*/ 16 w 150"/>
                  <a:gd name="T17" fmla="*/ 94 h 112"/>
                  <a:gd name="T18" fmla="*/ 0 w 150"/>
                  <a:gd name="T19" fmla="*/ 76 h 112"/>
                  <a:gd name="T20" fmla="*/ 30 w 150"/>
                  <a:gd name="T21" fmla="*/ 38 h 112"/>
                  <a:gd name="T22" fmla="*/ 56 w 150"/>
                  <a:gd name="T23" fmla="*/ 32 h 112"/>
                  <a:gd name="T24" fmla="*/ 58 w 150"/>
                  <a:gd name="T25" fmla="*/ 22 h 112"/>
                  <a:gd name="T26" fmla="*/ 116 w 150"/>
                  <a:gd name="T27" fmla="*/ 0 h 112"/>
                  <a:gd name="T28" fmla="*/ 116 w 150"/>
                  <a:gd name="T2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12">
                    <a:moveTo>
                      <a:pt x="116" y="0"/>
                    </a:moveTo>
                    <a:lnTo>
                      <a:pt x="150" y="48"/>
                    </a:lnTo>
                    <a:lnTo>
                      <a:pt x="140" y="64"/>
                    </a:lnTo>
                    <a:lnTo>
                      <a:pt x="78" y="72"/>
                    </a:lnTo>
                    <a:lnTo>
                      <a:pt x="58" y="66"/>
                    </a:lnTo>
                    <a:lnTo>
                      <a:pt x="58" y="112"/>
                    </a:lnTo>
                    <a:lnTo>
                      <a:pt x="52" y="100"/>
                    </a:lnTo>
                    <a:lnTo>
                      <a:pt x="44" y="92"/>
                    </a:lnTo>
                    <a:lnTo>
                      <a:pt x="16" y="94"/>
                    </a:lnTo>
                    <a:lnTo>
                      <a:pt x="0" y="76"/>
                    </a:lnTo>
                    <a:lnTo>
                      <a:pt x="30" y="38"/>
                    </a:lnTo>
                    <a:lnTo>
                      <a:pt x="56" y="32"/>
                    </a:lnTo>
                    <a:lnTo>
                      <a:pt x="58" y="22"/>
                    </a:lnTo>
                    <a:lnTo>
                      <a:pt x="116" y="0"/>
                    </a:lnTo>
                    <a:lnTo>
                      <a:pt x="11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0" name="Freeform 122"/>
              <p:cNvSpPr>
                <a:spLocks/>
              </p:cNvSpPr>
              <p:nvPr/>
            </p:nvSpPr>
            <p:spPr bwMode="auto">
              <a:xfrm>
                <a:off x="2370" y="2764"/>
                <a:ext cx="58" cy="116"/>
              </a:xfrm>
              <a:custGeom>
                <a:avLst/>
                <a:gdLst>
                  <a:gd name="T0" fmla="*/ 50 w 58"/>
                  <a:gd name="T1" fmla="*/ 4 h 116"/>
                  <a:gd name="T2" fmla="*/ 58 w 58"/>
                  <a:gd name="T3" fmla="*/ 98 h 116"/>
                  <a:gd name="T4" fmla="*/ 20 w 58"/>
                  <a:gd name="T5" fmla="*/ 116 h 116"/>
                  <a:gd name="T6" fmla="*/ 0 w 58"/>
                  <a:gd name="T7" fmla="*/ 68 h 116"/>
                  <a:gd name="T8" fmla="*/ 14 w 58"/>
                  <a:gd name="T9" fmla="*/ 50 h 116"/>
                  <a:gd name="T10" fmla="*/ 14 w 58"/>
                  <a:gd name="T11" fmla="*/ 0 h 116"/>
                  <a:gd name="T12" fmla="*/ 34 w 58"/>
                  <a:gd name="T13" fmla="*/ 6 h 116"/>
                  <a:gd name="T14" fmla="*/ 50 w 58"/>
                  <a:gd name="T15" fmla="*/ 4 h 116"/>
                  <a:gd name="T16" fmla="*/ 50 w 58"/>
                  <a:gd name="T17"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16">
                    <a:moveTo>
                      <a:pt x="50" y="4"/>
                    </a:moveTo>
                    <a:lnTo>
                      <a:pt x="58" y="98"/>
                    </a:lnTo>
                    <a:lnTo>
                      <a:pt x="20" y="116"/>
                    </a:lnTo>
                    <a:lnTo>
                      <a:pt x="0" y="68"/>
                    </a:lnTo>
                    <a:lnTo>
                      <a:pt x="14" y="50"/>
                    </a:lnTo>
                    <a:lnTo>
                      <a:pt x="14" y="0"/>
                    </a:lnTo>
                    <a:lnTo>
                      <a:pt x="34" y="6"/>
                    </a:lnTo>
                    <a:lnTo>
                      <a:pt x="50" y="4"/>
                    </a:lnTo>
                    <a:lnTo>
                      <a:pt x="50" y="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1" name="Freeform 123"/>
              <p:cNvSpPr>
                <a:spLocks/>
              </p:cNvSpPr>
              <p:nvPr/>
            </p:nvSpPr>
            <p:spPr bwMode="auto">
              <a:xfrm>
                <a:off x="2420" y="2762"/>
                <a:ext cx="36" cy="100"/>
              </a:xfrm>
              <a:custGeom>
                <a:avLst/>
                <a:gdLst>
                  <a:gd name="T0" fmla="*/ 0 w 36"/>
                  <a:gd name="T1" fmla="*/ 6 h 100"/>
                  <a:gd name="T2" fmla="*/ 8 w 36"/>
                  <a:gd name="T3" fmla="*/ 100 h 100"/>
                  <a:gd name="T4" fmla="*/ 30 w 36"/>
                  <a:gd name="T5" fmla="*/ 92 h 100"/>
                  <a:gd name="T6" fmla="*/ 26 w 36"/>
                  <a:gd name="T7" fmla="*/ 40 h 100"/>
                  <a:gd name="T8" fmla="*/ 36 w 36"/>
                  <a:gd name="T9" fmla="*/ 26 h 100"/>
                  <a:gd name="T10" fmla="*/ 30 w 36"/>
                  <a:gd name="T11" fmla="*/ 0 h 100"/>
                  <a:gd name="T12" fmla="*/ 0 w 36"/>
                  <a:gd name="T13" fmla="*/ 6 h 100"/>
                  <a:gd name="T14" fmla="*/ 0 w 36"/>
                  <a:gd name="T15" fmla="*/ 6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00">
                    <a:moveTo>
                      <a:pt x="0" y="6"/>
                    </a:moveTo>
                    <a:lnTo>
                      <a:pt x="8" y="100"/>
                    </a:lnTo>
                    <a:lnTo>
                      <a:pt x="30" y="92"/>
                    </a:lnTo>
                    <a:lnTo>
                      <a:pt x="26" y="40"/>
                    </a:lnTo>
                    <a:lnTo>
                      <a:pt x="36" y="26"/>
                    </a:lnTo>
                    <a:lnTo>
                      <a:pt x="30" y="0"/>
                    </a:lnTo>
                    <a:lnTo>
                      <a:pt x="0" y="6"/>
                    </a:lnTo>
                    <a:lnTo>
                      <a:pt x="0"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2" name="Freeform 124"/>
              <p:cNvSpPr>
                <a:spLocks/>
              </p:cNvSpPr>
              <p:nvPr/>
            </p:nvSpPr>
            <p:spPr bwMode="auto">
              <a:xfrm>
                <a:off x="2446" y="2744"/>
                <a:ext cx="56" cy="110"/>
              </a:xfrm>
              <a:custGeom>
                <a:avLst/>
                <a:gdLst>
                  <a:gd name="T0" fmla="*/ 6 w 56"/>
                  <a:gd name="T1" fmla="*/ 18 h 110"/>
                  <a:gd name="T2" fmla="*/ 8 w 56"/>
                  <a:gd name="T3" fmla="*/ 44 h 110"/>
                  <a:gd name="T4" fmla="*/ 0 w 56"/>
                  <a:gd name="T5" fmla="*/ 58 h 110"/>
                  <a:gd name="T6" fmla="*/ 4 w 56"/>
                  <a:gd name="T7" fmla="*/ 110 h 110"/>
                  <a:gd name="T8" fmla="*/ 32 w 56"/>
                  <a:gd name="T9" fmla="*/ 100 h 110"/>
                  <a:gd name="T10" fmla="*/ 30 w 56"/>
                  <a:gd name="T11" fmla="*/ 52 h 110"/>
                  <a:gd name="T12" fmla="*/ 48 w 56"/>
                  <a:gd name="T13" fmla="*/ 36 h 110"/>
                  <a:gd name="T14" fmla="*/ 56 w 56"/>
                  <a:gd name="T15" fmla="*/ 24 h 110"/>
                  <a:gd name="T16" fmla="*/ 52 w 56"/>
                  <a:gd name="T17" fmla="*/ 0 h 110"/>
                  <a:gd name="T18" fmla="*/ 30 w 56"/>
                  <a:gd name="T19" fmla="*/ 2 h 110"/>
                  <a:gd name="T20" fmla="*/ 22 w 56"/>
                  <a:gd name="T21" fmla="*/ 10 h 110"/>
                  <a:gd name="T22" fmla="*/ 6 w 56"/>
                  <a:gd name="T23" fmla="*/ 18 h 110"/>
                  <a:gd name="T24" fmla="*/ 6 w 56"/>
                  <a:gd name="T25"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10">
                    <a:moveTo>
                      <a:pt x="6" y="18"/>
                    </a:moveTo>
                    <a:lnTo>
                      <a:pt x="8" y="44"/>
                    </a:lnTo>
                    <a:lnTo>
                      <a:pt x="0" y="58"/>
                    </a:lnTo>
                    <a:lnTo>
                      <a:pt x="4" y="110"/>
                    </a:lnTo>
                    <a:lnTo>
                      <a:pt x="32" y="100"/>
                    </a:lnTo>
                    <a:lnTo>
                      <a:pt x="30" y="52"/>
                    </a:lnTo>
                    <a:lnTo>
                      <a:pt x="48" y="36"/>
                    </a:lnTo>
                    <a:lnTo>
                      <a:pt x="56" y="24"/>
                    </a:lnTo>
                    <a:lnTo>
                      <a:pt x="52" y="0"/>
                    </a:lnTo>
                    <a:lnTo>
                      <a:pt x="30" y="2"/>
                    </a:lnTo>
                    <a:lnTo>
                      <a:pt x="22" y="10"/>
                    </a:lnTo>
                    <a:lnTo>
                      <a:pt x="6" y="18"/>
                    </a:lnTo>
                    <a:lnTo>
                      <a:pt x="6" y="1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3" name="Freeform 125"/>
              <p:cNvSpPr>
                <a:spLocks/>
              </p:cNvSpPr>
              <p:nvPr/>
            </p:nvSpPr>
            <p:spPr bwMode="auto">
              <a:xfrm>
                <a:off x="2442" y="2544"/>
                <a:ext cx="274" cy="202"/>
              </a:xfrm>
              <a:custGeom>
                <a:avLst/>
                <a:gdLst>
                  <a:gd name="T0" fmla="*/ 0 w 274"/>
                  <a:gd name="T1" fmla="*/ 154 h 202"/>
                  <a:gd name="T2" fmla="*/ 34 w 274"/>
                  <a:gd name="T3" fmla="*/ 202 h 202"/>
                  <a:gd name="T4" fmla="*/ 56 w 274"/>
                  <a:gd name="T5" fmla="*/ 200 h 202"/>
                  <a:gd name="T6" fmla="*/ 68 w 274"/>
                  <a:gd name="T7" fmla="*/ 172 h 202"/>
                  <a:gd name="T8" fmla="*/ 102 w 274"/>
                  <a:gd name="T9" fmla="*/ 162 h 202"/>
                  <a:gd name="T10" fmla="*/ 114 w 274"/>
                  <a:gd name="T11" fmla="*/ 178 h 202"/>
                  <a:gd name="T12" fmla="*/ 130 w 274"/>
                  <a:gd name="T13" fmla="*/ 178 h 202"/>
                  <a:gd name="T14" fmla="*/ 148 w 274"/>
                  <a:gd name="T15" fmla="*/ 184 h 202"/>
                  <a:gd name="T16" fmla="*/ 178 w 274"/>
                  <a:gd name="T17" fmla="*/ 170 h 202"/>
                  <a:gd name="T18" fmla="*/ 196 w 274"/>
                  <a:gd name="T19" fmla="*/ 180 h 202"/>
                  <a:gd name="T20" fmla="*/ 228 w 274"/>
                  <a:gd name="T21" fmla="*/ 164 h 202"/>
                  <a:gd name="T22" fmla="*/ 228 w 274"/>
                  <a:gd name="T23" fmla="*/ 150 h 202"/>
                  <a:gd name="T24" fmla="*/ 272 w 274"/>
                  <a:gd name="T25" fmla="*/ 100 h 202"/>
                  <a:gd name="T26" fmla="*/ 274 w 274"/>
                  <a:gd name="T27" fmla="*/ 60 h 202"/>
                  <a:gd name="T28" fmla="*/ 262 w 274"/>
                  <a:gd name="T29" fmla="*/ 46 h 202"/>
                  <a:gd name="T30" fmla="*/ 264 w 274"/>
                  <a:gd name="T31" fmla="*/ 0 h 202"/>
                  <a:gd name="T32" fmla="*/ 244 w 274"/>
                  <a:gd name="T33" fmla="*/ 16 h 202"/>
                  <a:gd name="T34" fmla="*/ 194 w 274"/>
                  <a:gd name="T35" fmla="*/ 8 h 202"/>
                  <a:gd name="T36" fmla="*/ 66 w 274"/>
                  <a:gd name="T37" fmla="*/ 80 h 202"/>
                  <a:gd name="T38" fmla="*/ 48 w 274"/>
                  <a:gd name="T39" fmla="*/ 134 h 202"/>
                  <a:gd name="T40" fmla="*/ 0 w 274"/>
                  <a:gd name="T41" fmla="*/ 154 h 202"/>
                  <a:gd name="T42" fmla="*/ 0 w 274"/>
                  <a:gd name="T43" fmla="*/ 15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202">
                    <a:moveTo>
                      <a:pt x="0" y="154"/>
                    </a:moveTo>
                    <a:lnTo>
                      <a:pt x="34" y="202"/>
                    </a:lnTo>
                    <a:lnTo>
                      <a:pt x="56" y="200"/>
                    </a:lnTo>
                    <a:lnTo>
                      <a:pt x="68" y="172"/>
                    </a:lnTo>
                    <a:lnTo>
                      <a:pt x="102" y="162"/>
                    </a:lnTo>
                    <a:lnTo>
                      <a:pt x="114" y="178"/>
                    </a:lnTo>
                    <a:lnTo>
                      <a:pt x="130" y="178"/>
                    </a:lnTo>
                    <a:lnTo>
                      <a:pt x="148" y="184"/>
                    </a:lnTo>
                    <a:lnTo>
                      <a:pt x="178" y="170"/>
                    </a:lnTo>
                    <a:lnTo>
                      <a:pt x="196" y="180"/>
                    </a:lnTo>
                    <a:lnTo>
                      <a:pt x="228" y="164"/>
                    </a:lnTo>
                    <a:lnTo>
                      <a:pt x="228" y="150"/>
                    </a:lnTo>
                    <a:lnTo>
                      <a:pt x="272" y="100"/>
                    </a:lnTo>
                    <a:lnTo>
                      <a:pt x="274" y="60"/>
                    </a:lnTo>
                    <a:lnTo>
                      <a:pt x="262" y="46"/>
                    </a:lnTo>
                    <a:lnTo>
                      <a:pt x="264" y="0"/>
                    </a:lnTo>
                    <a:lnTo>
                      <a:pt x="244" y="16"/>
                    </a:lnTo>
                    <a:lnTo>
                      <a:pt x="194" y="8"/>
                    </a:lnTo>
                    <a:lnTo>
                      <a:pt x="66" y="80"/>
                    </a:lnTo>
                    <a:lnTo>
                      <a:pt x="48" y="134"/>
                    </a:lnTo>
                    <a:lnTo>
                      <a:pt x="0" y="154"/>
                    </a:lnTo>
                    <a:lnTo>
                      <a:pt x="0" y="15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4" name="Freeform 126"/>
              <p:cNvSpPr>
                <a:spLocks/>
              </p:cNvSpPr>
              <p:nvPr/>
            </p:nvSpPr>
            <p:spPr bwMode="auto">
              <a:xfrm>
                <a:off x="2600" y="2372"/>
                <a:ext cx="258" cy="242"/>
              </a:xfrm>
              <a:custGeom>
                <a:avLst/>
                <a:gdLst>
                  <a:gd name="T0" fmla="*/ 54 w 258"/>
                  <a:gd name="T1" fmla="*/ 0 h 242"/>
                  <a:gd name="T2" fmla="*/ 8 w 258"/>
                  <a:gd name="T3" fmla="*/ 58 h 242"/>
                  <a:gd name="T4" fmla="*/ 12 w 258"/>
                  <a:gd name="T5" fmla="*/ 102 h 242"/>
                  <a:gd name="T6" fmla="*/ 0 w 258"/>
                  <a:gd name="T7" fmla="*/ 128 h 242"/>
                  <a:gd name="T8" fmla="*/ 18 w 258"/>
                  <a:gd name="T9" fmla="*/ 164 h 242"/>
                  <a:gd name="T10" fmla="*/ 38 w 258"/>
                  <a:gd name="T11" fmla="*/ 180 h 242"/>
                  <a:gd name="T12" fmla="*/ 86 w 258"/>
                  <a:gd name="T13" fmla="*/ 188 h 242"/>
                  <a:gd name="T14" fmla="*/ 108 w 258"/>
                  <a:gd name="T15" fmla="*/ 170 h 242"/>
                  <a:gd name="T16" fmla="*/ 236 w 258"/>
                  <a:gd name="T17" fmla="*/ 242 h 242"/>
                  <a:gd name="T18" fmla="*/ 236 w 258"/>
                  <a:gd name="T19" fmla="*/ 230 h 242"/>
                  <a:gd name="T20" fmla="*/ 258 w 258"/>
                  <a:gd name="T21" fmla="*/ 230 h 242"/>
                  <a:gd name="T22" fmla="*/ 246 w 258"/>
                  <a:gd name="T23" fmla="*/ 60 h 242"/>
                  <a:gd name="T24" fmla="*/ 256 w 258"/>
                  <a:gd name="T25" fmla="*/ 52 h 242"/>
                  <a:gd name="T26" fmla="*/ 250 w 258"/>
                  <a:gd name="T27" fmla="*/ 26 h 242"/>
                  <a:gd name="T28" fmla="*/ 212 w 258"/>
                  <a:gd name="T29" fmla="*/ 4 h 242"/>
                  <a:gd name="T30" fmla="*/ 182 w 258"/>
                  <a:gd name="T31" fmla="*/ 10 h 242"/>
                  <a:gd name="T32" fmla="*/ 174 w 258"/>
                  <a:gd name="T33" fmla="*/ 46 h 242"/>
                  <a:gd name="T34" fmla="*/ 162 w 258"/>
                  <a:gd name="T35" fmla="*/ 50 h 242"/>
                  <a:gd name="T36" fmla="*/ 118 w 258"/>
                  <a:gd name="T37" fmla="*/ 28 h 242"/>
                  <a:gd name="T38" fmla="*/ 102 w 258"/>
                  <a:gd name="T39" fmla="*/ 8 h 242"/>
                  <a:gd name="T40" fmla="*/ 54 w 258"/>
                  <a:gd name="T41" fmla="*/ 0 h 242"/>
                  <a:gd name="T42" fmla="*/ 54 w 258"/>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42">
                    <a:moveTo>
                      <a:pt x="54" y="0"/>
                    </a:moveTo>
                    <a:lnTo>
                      <a:pt x="8" y="58"/>
                    </a:lnTo>
                    <a:lnTo>
                      <a:pt x="12" y="102"/>
                    </a:lnTo>
                    <a:lnTo>
                      <a:pt x="0" y="128"/>
                    </a:lnTo>
                    <a:lnTo>
                      <a:pt x="18" y="164"/>
                    </a:lnTo>
                    <a:lnTo>
                      <a:pt x="38" y="180"/>
                    </a:lnTo>
                    <a:lnTo>
                      <a:pt x="86" y="188"/>
                    </a:lnTo>
                    <a:lnTo>
                      <a:pt x="108" y="170"/>
                    </a:lnTo>
                    <a:lnTo>
                      <a:pt x="236" y="242"/>
                    </a:lnTo>
                    <a:lnTo>
                      <a:pt x="236" y="230"/>
                    </a:lnTo>
                    <a:lnTo>
                      <a:pt x="258" y="230"/>
                    </a:lnTo>
                    <a:lnTo>
                      <a:pt x="246" y="60"/>
                    </a:lnTo>
                    <a:lnTo>
                      <a:pt x="256" y="52"/>
                    </a:lnTo>
                    <a:lnTo>
                      <a:pt x="250" y="26"/>
                    </a:lnTo>
                    <a:lnTo>
                      <a:pt x="212" y="4"/>
                    </a:lnTo>
                    <a:lnTo>
                      <a:pt x="182" y="10"/>
                    </a:lnTo>
                    <a:lnTo>
                      <a:pt x="174" y="46"/>
                    </a:lnTo>
                    <a:lnTo>
                      <a:pt x="162" y="50"/>
                    </a:lnTo>
                    <a:lnTo>
                      <a:pt x="118" y="28"/>
                    </a:lnTo>
                    <a:lnTo>
                      <a:pt x="102" y="8"/>
                    </a:lnTo>
                    <a:lnTo>
                      <a:pt x="54" y="0"/>
                    </a:lnTo>
                    <a:lnTo>
                      <a:pt x="5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5" name="Freeform 127"/>
              <p:cNvSpPr>
                <a:spLocks/>
              </p:cNvSpPr>
              <p:nvPr/>
            </p:nvSpPr>
            <p:spPr bwMode="auto">
              <a:xfrm>
                <a:off x="2476" y="2706"/>
                <a:ext cx="212" cy="180"/>
              </a:xfrm>
              <a:custGeom>
                <a:avLst/>
                <a:gdLst>
                  <a:gd name="T0" fmla="*/ 194 w 212"/>
                  <a:gd name="T1" fmla="*/ 2 h 180"/>
                  <a:gd name="T2" fmla="*/ 212 w 212"/>
                  <a:gd name="T3" fmla="*/ 38 h 180"/>
                  <a:gd name="T4" fmla="*/ 188 w 212"/>
                  <a:gd name="T5" fmla="*/ 64 h 180"/>
                  <a:gd name="T6" fmla="*/ 192 w 212"/>
                  <a:gd name="T7" fmla="*/ 74 h 180"/>
                  <a:gd name="T8" fmla="*/ 168 w 212"/>
                  <a:gd name="T9" fmla="*/ 90 h 180"/>
                  <a:gd name="T10" fmla="*/ 166 w 212"/>
                  <a:gd name="T11" fmla="*/ 120 h 180"/>
                  <a:gd name="T12" fmla="*/ 152 w 212"/>
                  <a:gd name="T13" fmla="*/ 132 h 180"/>
                  <a:gd name="T14" fmla="*/ 144 w 212"/>
                  <a:gd name="T15" fmla="*/ 122 h 180"/>
                  <a:gd name="T16" fmla="*/ 126 w 212"/>
                  <a:gd name="T17" fmla="*/ 122 h 180"/>
                  <a:gd name="T18" fmla="*/ 102 w 212"/>
                  <a:gd name="T19" fmla="*/ 164 h 180"/>
                  <a:gd name="T20" fmla="*/ 80 w 212"/>
                  <a:gd name="T21" fmla="*/ 180 h 180"/>
                  <a:gd name="T22" fmla="*/ 56 w 212"/>
                  <a:gd name="T23" fmla="*/ 174 h 180"/>
                  <a:gd name="T24" fmla="*/ 34 w 212"/>
                  <a:gd name="T25" fmla="*/ 142 h 180"/>
                  <a:gd name="T26" fmla="*/ 2 w 212"/>
                  <a:gd name="T27" fmla="*/ 138 h 180"/>
                  <a:gd name="T28" fmla="*/ 0 w 212"/>
                  <a:gd name="T29" fmla="*/ 90 h 180"/>
                  <a:gd name="T30" fmla="*/ 18 w 212"/>
                  <a:gd name="T31" fmla="*/ 76 h 180"/>
                  <a:gd name="T32" fmla="*/ 26 w 212"/>
                  <a:gd name="T33" fmla="*/ 62 h 180"/>
                  <a:gd name="T34" fmla="*/ 24 w 212"/>
                  <a:gd name="T35" fmla="*/ 50 h 180"/>
                  <a:gd name="T36" fmla="*/ 22 w 212"/>
                  <a:gd name="T37" fmla="*/ 40 h 180"/>
                  <a:gd name="T38" fmla="*/ 34 w 212"/>
                  <a:gd name="T39" fmla="*/ 10 h 180"/>
                  <a:gd name="T40" fmla="*/ 68 w 212"/>
                  <a:gd name="T41" fmla="*/ 0 h 180"/>
                  <a:gd name="T42" fmla="*/ 80 w 212"/>
                  <a:gd name="T43" fmla="*/ 16 h 180"/>
                  <a:gd name="T44" fmla="*/ 98 w 212"/>
                  <a:gd name="T45" fmla="*/ 16 h 180"/>
                  <a:gd name="T46" fmla="*/ 114 w 212"/>
                  <a:gd name="T47" fmla="*/ 22 h 180"/>
                  <a:gd name="T48" fmla="*/ 144 w 212"/>
                  <a:gd name="T49" fmla="*/ 8 h 180"/>
                  <a:gd name="T50" fmla="*/ 162 w 212"/>
                  <a:gd name="T51" fmla="*/ 18 h 180"/>
                  <a:gd name="T52" fmla="*/ 194 w 212"/>
                  <a:gd name="T53" fmla="*/ 2 h 180"/>
                  <a:gd name="T54" fmla="*/ 194 w 212"/>
                  <a:gd name="T55"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 h="180">
                    <a:moveTo>
                      <a:pt x="194" y="2"/>
                    </a:moveTo>
                    <a:lnTo>
                      <a:pt x="212" y="38"/>
                    </a:lnTo>
                    <a:lnTo>
                      <a:pt x="188" y="64"/>
                    </a:lnTo>
                    <a:lnTo>
                      <a:pt x="192" y="74"/>
                    </a:lnTo>
                    <a:lnTo>
                      <a:pt x="168" y="90"/>
                    </a:lnTo>
                    <a:lnTo>
                      <a:pt x="166" y="120"/>
                    </a:lnTo>
                    <a:lnTo>
                      <a:pt x="152" y="132"/>
                    </a:lnTo>
                    <a:lnTo>
                      <a:pt x="144" y="122"/>
                    </a:lnTo>
                    <a:lnTo>
                      <a:pt x="126" y="122"/>
                    </a:lnTo>
                    <a:lnTo>
                      <a:pt x="102" y="164"/>
                    </a:lnTo>
                    <a:lnTo>
                      <a:pt x="80" y="180"/>
                    </a:lnTo>
                    <a:lnTo>
                      <a:pt x="56" y="174"/>
                    </a:lnTo>
                    <a:lnTo>
                      <a:pt x="34" y="142"/>
                    </a:lnTo>
                    <a:lnTo>
                      <a:pt x="2" y="138"/>
                    </a:lnTo>
                    <a:lnTo>
                      <a:pt x="0" y="90"/>
                    </a:lnTo>
                    <a:lnTo>
                      <a:pt x="18" y="76"/>
                    </a:lnTo>
                    <a:lnTo>
                      <a:pt x="26" y="62"/>
                    </a:lnTo>
                    <a:lnTo>
                      <a:pt x="24" y="50"/>
                    </a:lnTo>
                    <a:lnTo>
                      <a:pt x="22" y="40"/>
                    </a:lnTo>
                    <a:lnTo>
                      <a:pt x="34" y="10"/>
                    </a:lnTo>
                    <a:lnTo>
                      <a:pt x="68" y="0"/>
                    </a:lnTo>
                    <a:lnTo>
                      <a:pt x="80" y="16"/>
                    </a:lnTo>
                    <a:lnTo>
                      <a:pt x="98" y="16"/>
                    </a:lnTo>
                    <a:lnTo>
                      <a:pt x="114" y="22"/>
                    </a:lnTo>
                    <a:lnTo>
                      <a:pt x="144" y="8"/>
                    </a:lnTo>
                    <a:lnTo>
                      <a:pt x="162" y="18"/>
                    </a:lnTo>
                    <a:lnTo>
                      <a:pt x="194" y="2"/>
                    </a:lnTo>
                    <a:lnTo>
                      <a:pt x="194" y="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6" name="Freeform 128"/>
              <p:cNvSpPr>
                <a:spLocks/>
              </p:cNvSpPr>
              <p:nvPr/>
            </p:nvSpPr>
            <p:spPr bwMode="auto">
              <a:xfrm>
                <a:off x="2670" y="2544"/>
                <a:ext cx="174" cy="294"/>
              </a:xfrm>
              <a:custGeom>
                <a:avLst/>
                <a:gdLst>
                  <a:gd name="T0" fmla="*/ 0 w 174"/>
                  <a:gd name="T1" fmla="*/ 164 h 294"/>
                  <a:gd name="T2" fmla="*/ 28 w 174"/>
                  <a:gd name="T3" fmla="*/ 188 h 294"/>
                  <a:gd name="T4" fmla="*/ 32 w 174"/>
                  <a:gd name="T5" fmla="*/ 234 h 294"/>
                  <a:gd name="T6" fmla="*/ 10 w 174"/>
                  <a:gd name="T7" fmla="*/ 236 h 294"/>
                  <a:gd name="T8" fmla="*/ 34 w 174"/>
                  <a:gd name="T9" fmla="*/ 270 h 294"/>
                  <a:gd name="T10" fmla="*/ 20 w 174"/>
                  <a:gd name="T11" fmla="*/ 294 h 294"/>
                  <a:gd name="T12" fmla="*/ 84 w 174"/>
                  <a:gd name="T13" fmla="*/ 270 h 294"/>
                  <a:gd name="T14" fmla="*/ 108 w 174"/>
                  <a:gd name="T15" fmla="*/ 254 h 294"/>
                  <a:gd name="T16" fmla="*/ 130 w 174"/>
                  <a:gd name="T17" fmla="*/ 252 h 294"/>
                  <a:gd name="T18" fmla="*/ 154 w 174"/>
                  <a:gd name="T19" fmla="*/ 222 h 294"/>
                  <a:gd name="T20" fmla="*/ 166 w 174"/>
                  <a:gd name="T21" fmla="*/ 222 h 294"/>
                  <a:gd name="T22" fmla="*/ 144 w 174"/>
                  <a:gd name="T23" fmla="*/ 178 h 294"/>
                  <a:gd name="T24" fmla="*/ 156 w 174"/>
                  <a:gd name="T25" fmla="*/ 134 h 294"/>
                  <a:gd name="T26" fmla="*/ 174 w 174"/>
                  <a:gd name="T27" fmla="*/ 130 h 294"/>
                  <a:gd name="T28" fmla="*/ 166 w 174"/>
                  <a:gd name="T29" fmla="*/ 70 h 294"/>
                  <a:gd name="T30" fmla="*/ 36 w 174"/>
                  <a:gd name="T31" fmla="*/ 0 h 294"/>
                  <a:gd name="T32" fmla="*/ 34 w 174"/>
                  <a:gd name="T33" fmla="*/ 46 h 294"/>
                  <a:gd name="T34" fmla="*/ 46 w 174"/>
                  <a:gd name="T35" fmla="*/ 60 h 294"/>
                  <a:gd name="T36" fmla="*/ 44 w 174"/>
                  <a:gd name="T37" fmla="*/ 100 h 294"/>
                  <a:gd name="T38" fmla="*/ 0 w 174"/>
                  <a:gd name="T39" fmla="*/ 150 h 294"/>
                  <a:gd name="T40" fmla="*/ 0 w 174"/>
                  <a:gd name="T41" fmla="*/ 160 h 294"/>
                  <a:gd name="T42" fmla="*/ 0 w 174"/>
                  <a:gd name="T43" fmla="*/ 164 h 294"/>
                  <a:gd name="T44" fmla="*/ 0 w 174"/>
                  <a:gd name="T45" fmla="*/ 16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94">
                    <a:moveTo>
                      <a:pt x="0" y="164"/>
                    </a:moveTo>
                    <a:lnTo>
                      <a:pt x="28" y="188"/>
                    </a:lnTo>
                    <a:lnTo>
                      <a:pt x="32" y="234"/>
                    </a:lnTo>
                    <a:lnTo>
                      <a:pt x="10" y="236"/>
                    </a:lnTo>
                    <a:lnTo>
                      <a:pt x="34" y="270"/>
                    </a:lnTo>
                    <a:lnTo>
                      <a:pt x="20" y="294"/>
                    </a:lnTo>
                    <a:lnTo>
                      <a:pt x="84" y="270"/>
                    </a:lnTo>
                    <a:lnTo>
                      <a:pt x="108" y="254"/>
                    </a:lnTo>
                    <a:lnTo>
                      <a:pt x="130" y="252"/>
                    </a:lnTo>
                    <a:lnTo>
                      <a:pt x="154" y="222"/>
                    </a:lnTo>
                    <a:lnTo>
                      <a:pt x="166" y="222"/>
                    </a:lnTo>
                    <a:lnTo>
                      <a:pt x="144" y="178"/>
                    </a:lnTo>
                    <a:lnTo>
                      <a:pt x="156" y="134"/>
                    </a:lnTo>
                    <a:lnTo>
                      <a:pt x="174" y="130"/>
                    </a:lnTo>
                    <a:lnTo>
                      <a:pt x="166" y="70"/>
                    </a:lnTo>
                    <a:lnTo>
                      <a:pt x="36" y="0"/>
                    </a:lnTo>
                    <a:lnTo>
                      <a:pt x="34" y="46"/>
                    </a:lnTo>
                    <a:lnTo>
                      <a:pt x="46" y="60"/>
                    </a:lnTo>
                    <a:lnTo>
                      <a:pt x="44" y="100"/>
                    </a:lnTo>
                    <a:lnTo>
                      <a:pt x="0" y="150"/>
                    </a:lnTo>
                    <a:lnTo>
                      <a:pt x="0" y="160"/>
                    </a:lnTo>
                    <a:lnTo>
                      <a:pt x="0" y="164"/>
                    </a:lnTo>
                    <a:lnTo>
                      <a:pt x="0" y="16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7" name="Freeform 129"/>
              <p:cNvSpPr>
                <a:spLocks/>
              </p:cNvSpPr>
              <p:nvPr/>
            </p:nvSpPr>
            <p:spPr bwMode="auto">
              <a:xfrm>
                <a:off x="2846" y="2394"/>
                <a:ext cx="194" cy="172"/>
              </a:xfrm>
              <a:custGeom>
                <a:avLst/>
                <a:gdLst>
                  <a:gd name="T0" fmla="*/ 4 w 194"/>
                  <a:gd name="T1" fmla="*/ 4 h 172"/>
                  <a:gd name="T2" fmla="*/ 68 w 194"/>
                  <a:gd name="T3" fmla="*/ 22 h 172"/>
                  <a:gd name="T4" fmla="*/ 98 w 194"/>
                  <a:gd name="T5" fmla="*/ 0 h 172"/>
                  <a:gd name="T6" fmla="*/ 146 w 194"/>
                  <a:gd name="T7" fmla="*/ 14 h 172"/>
                  <a:gd name="T8" fmla="*/ 160 w 194"/>
                  <a:gd name="T9" fmla="*/ 30 h 172"/>
                  <a:gd name="T10" fmla="*/ 160 w 194"/>
                  <a:gd name="T11" fmla="*/ 38 h 172"/>
                  <a:gd name="T12" fmla="*/ 154 w 194"/>
                  <a:gd name="T13" fmla="*/ 68 h 172"/>
                  <a:gd name="T14" fmla="*/ 130 w 194"/>
                  <a:gd name="T15" fmla="*/ 42 h 172"/>
                  <a:gd name="T16" fmla="*/ 114 w 194"/>
                  <a:gd name="T17" fmla="*/ 34 h 172"/>
                  <a:gd name="T18" fmla="*/ 124 w 194"/>
                  <a:gd name="T19" fmla="*/ 62 h 172"/>
                  <a:gd name="T20" fmla="*/ 194 w 194"/>
                  <a:gd name="T21" fmla="*/ 160 h 172"/>
                  <a:gd name="T22" fmla="*/ 10 w 194"/>
                  <a:gd name="T23" fmla="*/ 172 h 172"/>
                  <a:gd name="T24" fmla="*/ 0 w 194"/>
                  <a:gd name="T25" fmla="*/ 38 h 172"/>
                  <a:gd name="T26" fmla="*/ 10 w 194"/>
                  <a:gd name="T27" fmla="*/ 30 h 172"/>
                  <a:gd name="T28" fmla="*/ 4 w 194"/>
                  <a:gd name="T29" fmla="*/ 4 h 172"/>
                  <a:gd name="T30" fmla="*/ 4 w 194"/>
                  <a:gd name="T31" fmla="*/ 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172">
                    <a:moveTo>
                      <a:pt x="4" y="4"/>
                    </a:moveTo>
                    <a:lnTo>
                      <a:pt x="68" y="22"/>
                    </a:lnTo>
                    <a:lnTo>
                      <a:pt x="98" y="0"/>
                    </a:lnTo>
                    <a:lnTo>
                      <a:pt x="146" y="14"/>
                    </a:lnTo>
                    <a:lnTo>
                      <a:pt x="160" y="30"/>
                    </a:lnTo>
                    <a:lnTo>
                      <a:pt x="160" y="38"/>
                    </a:lnTo>
                    <a:lnTo>
                      <a:pt x="154" y="68"/>
                    </a:lnTo>
                    <a:lnTo>
                      <a:pt x="130" y="42"/>
                    </a:lnTo>
                    <a:lnTo>
                      <a:pt x="114" y="34"/>
                    </a:lnTo>
                    <a:lnTo>
                      <a:pt x="124" y="62"/>
                    </a:lnTo>
                    <a:lnTo>
                      <a:pt x="194" y="160"/>
                    </a:lnTo>
                    <a:lnTo>
                      <a:pt x="10" y="172"/>
                    </a:lnTo>
                    <a:lnTo>
                      <a:pt x="0" y="38"/>
                    </a:lnTo>
                    <a:lnTo>
                      <a:pt x="10" y="30"/>
                    </a:lnTo>
                    <a:lnTo>
                      <a:pt x="4" y="4"/>
                    </a:lnTo>
                    <a:lnTo>
                      <a:pt x="4" y="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8" name="Freeform 130"/>
              <p:cNvSpPr>
                <a:spLocks/>
              </p:cNvSpPr>
              <p:nvPr/>
            </p:nvSpPr>
            <p:spPr bwMode="auto">
              <a:xfrm>
                <a:off x="2578" y="2708"/>
                <a:ext cx="130" cy="208"/>
              </a:xfrm>
              <a:custGeom>
                <a:avLst/>
                <a:gdLst>
                  <a:gd name="T0" fmla="*/ 0 w 130"/>
                  <a:gd name="T1" fmla="*/ 162 h 208"/>
                  <a:gd name="T2" fmla="*/ 22 w 130"/>
                  <a:gd name="T3" fmla="*/ 176 h 208"/>
                  <a:gd name="T4" fmla="*/ 22 w 130"/>
                  <a:gd name="T5" fmla="*/ 208 h 208"/>
                  <a:gd name="T6" fmla="*/ 130 w 130"/>
                  <a:gd name="T7" fmla="*/ 208 h 208"/>
                  <a:gd name="T8" fmla="*/ 128 w 130"/>
                  <a:gd name="T9" fmla="*/ 186 h 208"/>
                  <a:gd name="T10" fmla="*/ 106 w 130"/>
                  <a:gd name="T11" fmla="*/ 148 h 208"/>
                  <a:gd name="T12" fmla="*/ 128 w 130"/>
                  <a:gd name="T13" fmla="*/ 106 h 208"/>
                  <a:gd name="T14" fmla="*/ 102 w 130"/>
                  <a:gd name="T15" fmla="*/ 72 h 208"/>
                  <a:gd name="T16" fmla="*/ 124 w 130"/>
                  <a:gd name="T17" fmla="*/ 70 h 208"/>
                  <a:gd name="T18" fmla="*/ 120 w 130"/>
                  <a:gd name="T19" fmla="*/ 24 h 208"/>
                  <a:gd name="T20" fmla="*/ 92 w 130"/>
                  <a:gd name="T21" fmla="*/ 0 h 208"/>
                  <a:gd name="T22" fmla="*/ 110 w 130"/>
                  <a:gd name="T23" fmla="*/ 36 h 208"/>
                  <a:gd name="T24" fmla="*/ 82 w 130"/>
                  <a:gd name="T25" fmla="*/ 62 h 208"/>
                  <a:gd name="T26" fmla="*/ 90 w 130"/>
                  <a:gd name="T27" fmla="*/ 72 h 208"/>
                  <a:gd name="T28" fmla="*/ 66 w 130"/>
                  <a:gd name="T29" fmla="*/ 86 h 208"/>
                  <a:gd name="T30" fmla="*/ 64 w 130"/>
                  <a:gd name="T31" fmla="*/ 114 h 208"/>
                  <a:gd name="T32" fmla="*/ 50 w 130"/>
                  <a:gd name="T33" fmla="*/ 130 h 208"/>
                  <a:gd name="T34" fmla="*/ 42 w 130"/>
                  <a:gd name="T35" fmla="*/ 120 h 208"/>
                  <a:gd name="T36" fmla="*/ 24 w 130"/>
                  <a:gd name="T37" fmla="*/ 120 h 208"/>
                  <a:gd name="T38" fmla="*/ 0 w 130"/>
                  <a:gd name="T39" fmla="*/ 162 h 208"/>
                  <a:gd name="T40" fmla="*/ 0 w 130"/>
                  <a:gd name="T41" fmla="*/ 16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208">
                    <a:moveTo>
                      <a:pt x="0" y="162"/>
                    </a:moveTo>
                    <a:lnTo>
                      <a:pt x="22" y="176"/>
                    </a:lnTo>
                    <a:lnTo>
                      <a:pt x="22" y="208"/>
                    </a:lnTo>
                    <a:lnTo>
                      <a:pt x="130" y="208"/>
                    </a:lnTo>
                    <a:lnTo>
                      <a:pt x="128" y="186"/>
                    </a:lnTo>
                    <a:lnTo>
                      <a:pt x="106" y="148"/>
                    </a:lnTo>
                    <a:lnTo>
                      <a:pt x="128" y="106"/>
                    </a:lnTo>
                    <a:lnTo>
                      <a:pt x="102" y="72"/>
                    </a:lnTo>
                    <a:lnTo>
                      <a:pt x="124" y="70"/>
                    </a:lnTo>
                    <a:lnTo>
                      <a:pt x="120" y="24"/>
                    </a:lnTo>
                    <a:lnTo>
                      <a:pt x="92" y="0"/>
                    </a:lnTo>
                    <a:lnTo>
                      <a:pt x="110" y="36"/>
                    </a:lnTo>
                    <a:lnTo>
                      <a:pt x="82" y="62"/>
                    </a:lnTo>
                    <a:lnTo>
                      <a:pt x="90" y="72"/>
                    </a:lnTo>
                    <a:lnTo>
                      <a:pt x="66" y="86"/>
                    </a:lnTo>
                    <a:lnTo>
                      <a:pt x="64" y="114"/>
                    </a:lnTo>
                    <a:lnTo>
                      <a:pt x="50" y="130"/>
                    </a:lnTo>
                    <a:lnTo>
                      <a:pt x="42" y="120"/>
                    </a:lnTo>
                    <a:lnTo>
                      <a:pt x="24" y="120"/>
                    </a:lnTo>
                    <a:lnTo>
                      <a:pt x="0" y="162"/>
                    </a:lnTo>
                    <a:lnTo>
                      <a:pt x="0" y="16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89" name="Freeform 131"/>
              <p:cNvSpPr>
                <a:spLocks/>
              </p:cNvSpPr>
              <p:nvPr/>
            </p:nvSpPr>
            <p:spPr bwMode="auto">
              <a:xfrm>
                <a:off x="2814" y="2554"/>
                <a:ext cx="274" cy="330"/>
              </a:xfrm>
              <a:custGeom>
                <a:avLst/>
                <a:gdLst>
                  <a:gd name="T0" fmla="*/ 228 w 274"/>
                  <a:gd name="T1" fmla="*/ 0 h 330"/>
                  <a:gd name="T2" fmla="*/ 42 w 274"/>
                  <a:gd name="T3" fmla="*/ 12 h 330"/>
                  <a:gd name="T4" fmla="*/ 44 w 274"/>
                  <a:gd name="T5" fmla="*/ 48 h 330"/>
                  <a:gd name="T6" fmla="*/ 20 w 274"/>
                  <a:gd name="T7" fmla="*/ 46 h 330"/>
                  <a:gd name="T8" fmla="*/ 30 w 274"/>
                  <a:gd name="T9" fmla="*/ 120 h 330"/>
                  <a:gd name="T10" fmla="*/ 12 w 274"/>
                  <a:gd name="T11" fmla="*/ 124 h 330"/>
                  <a:gd name="T12" fmla="*/ 0 w 274"/>
                  <a:gd name="T13" fmla="*/ 168 h 330"/>
                  <a:gd name="T14" fmla="*/ 32 w 274"/>
                  <a:gd name="T15" fmla="*/ 236 h 330"/>
                  <a:gd name="T16" fmla="*/ 58 w 274"/>
                  <a:gd name="T17" fmla="*/ 256 h 330"/>
                  <a:gd name="T18" fmla="*/ 62 w 274"/>
                  <a:gd name="T19" fmla="*/ 266 h 330"/>
                  <a:gd name="T20" fmla="*/ 82 w 274"/>
                  <a:gd name="T21" fmla="*/ 276 h 330"/>
                  <a:gd name="T22" fmla="*/ 96 w 274"/>
                  <a:gd name="T23" fmla="*/ 304 h 330"/>
                  <a:gd name="T24" fmla="*/ 112 w 274"/>
                  <a:gd name="T25" fmla="*/ 314 h 330"/>
                  <a:gd name="T26" fmla="*/ 126 w 274"/>
                  <a:gd name="T27" fmla="*/ 314 h 330"/>
                  <a:gd name="T28" fmla="*/ 134 w 274"/>
                  <a:gd name="T29" fmla="*/ 320 h 330"/>
                  <a:gd name="T30" fmla="*/ 140 w 274"/>
                  <a:gd name="T31" fmla="*/ 312 h 330"/>
                  <a:gd name="T32" fmla="*/ 158 w 274"/>
                  <a:gd name="T33" fmla="*/ 330 h 330"/>
                  <a:gd name="T34" fmla="*/ 194 w 274"/>
                  <a:gd name="T35" fmla="*/ 328 h 330"/>
                  <a:gd name="T36" fmla="*/ 228 w 274"/>
                  <a:gd name="T37" fmla="*/ 310 h 330"/>
                  <a:gd name="T38" fmla="*/ 250 w 274"/>
                  <a:gd name="T39" fmla="*/ 308 h 330"/>
                  <a:gd name="T40" fmla="*/ 244 w 274"/>
                  <a:gd name="T41" fmla="*/ 290 h 330"/>
                  <a:gd name="T42" fmla="*/ 220 w 274"/>
                  <a:gd name="T43" fmla="*/ 282 h 330"/>
                  <a:gd name="T44" fmla="*/ 218 w 274"/>
                  <a:gd name="T45" fmla="*/ 252 h 330"/>
                  <a:gd name="T46" fmla="*/ 200 w 274"/>
                  <a:gd name="T47" fmla="*/ 254 h 330"/>
                  <a:gd name="T48" fmla="*/ 200 w 274"/>
                  <a:gd name="T49" fmla="*/ 242 h 330"/>
                  <a:gd name="T50" fmla="*/ 220 w 274"/>
                  <a:gd name="T51" fmla="*/ 226 h 330"/>
                  <a:gd name="T52" fmla="*/ 222 w 274"/>
                  <a:gd name="T53" fmla="*/ 198 h 330"/>
                  <a:gd name="T54" fmla="*/ 252 w 274"/>
                  <a:gd name="T55" fmla="*/ 156 h 330"/>
                  <a:gd name="T56" fmla="*/ 246 w 274"/>
                  <a:gd name="T57" fmla="*/ 124 h 330"/>
                  <a:gd name="T58" fmla="*/ 252 w 274"/>
                  <a:gd name="T59" fmla="*/ 98 h 330"/>
                  <a:gd name="T60" fmla="*/ 274 w 274"/>
                  <a:gd name="T61" fmla="*/ 76 h 330"/>
                  <a:gd name="T62" fmla="*/ 250 w 274"/>
                  <a:gd name="T63" fmla="*/ 62 h 330"/>
                  <a:gd name="T64" fmla="*/ 248 w 274"/>
                  <a:gd name="T65" fmla="*/ 30 h 330"/>
                  <a:gd name="T66" fmla="*/ 228 w 274"/>
                  <a:gd name="T67" fmla="*/ 0 h 330"/>
                  <a:gd name="T68" fmla="*/ 228 w 274"/>
                  <a:gd name="T6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4" h="330">
                    <a:moveTo>
                      <a:pt x="228" y="0"/>
                    </a:moveTo>
                    <a:lnTo>
                      <a:pt x="42" y="12"/>
                    </a:lnTo>
                    <a:lnTo>
                      <a:pt x="44" y="48"/>
                    </a:lnTo>
                    <a:lnTo>
                      <a:pt x="20" y="46"/>
                    </a:lnTo>
                    <a:lnTo>
                      <a:pt x="30" y="120"/>
                    </a:lnTo>
                    <a:lnTo>
                      <a:pt x="12" y="124"/>
                    </a:lnTo>
                    <a:lnTo>
                      <a:pt x="0" y="168"/>
                    </a:lnTo>
                    <a:lnTo>
                      <a:pt x="32" y="236"/>
                    </a:lnTo>
                    <a:lnTo>
                      <a:pt x="58" y="256"/>
                    </a:lnTo>
                    <a:lnTo>
                      <a:pt x="62" y="266"/>
                    </a:lnTo>
                    <a:lnTo>
                      <a:pt x="82" y="276"/>
                    </a:lnTo>
                    <a:lnTo>
                      <a:pt x="96" y="304"/>
                    </a:lnTo>
                    <a:lnTo>
                      <a:pt x="112" y="314"/>
                    </a:lnTo>
                    <a:lnTo>
                      <a:pt x="126" y="314"/>
                    </a:lnTo>
                    <a:lnTo>
                      <a:pt x="134" y="320"/>
                    </a:lnTo>
                    <a:lnTo>
                      <a:pt x="140" y="312"/>
                    </a:lnTo>
                    <a:lnTo>
                      <a:pt x="158" y="330"/>
                    </a:lnTo>
                    <a:lnTo>
                      <a:pt x="194" y="328"/>
                    </a:lnTo>
                    <a:lnTo>
                      <a:pt x="228" y="310"/>
                    </a:lnTo>
                    <a:lnTo>
                      <a:pt x="250" y="308"/>
                    </a:lnTo>
                    <a:lnTo>
                      <a:pt x="244" y="290"/>
                    </a:lnTo>
                    <a:lnTo>
                      <a:pt x="220" y="282"/>
                    </a:lnTo>
                    <a:lnTo>
                      <a:pt x="218" y="252"/>
                    </a:lnTo>
                    <a:lnTo>
                      <a:pt x="200" y="254"/>
                    </a:lnTo>
                    <a:lnTo>
                      <a:pt x="200" y="242"/>
                    </a:lnTo>
                    <a:lnTo>
                      <a:pt x="220" y="226"/>
                    </a:lnTo>
                    <a:lnTo>
                      <a:pt x="222" y="198"/>
                    </a:lnTo>
                    <a:lnTo>
                      <a:pt x="252" y="156"/>
                    </a:lnTo>
                    <a:lnTo>
                      <a:pt x="246" y="124"/>
                    </a:lnTo>
                    <a:lnTo>
                      <a:pt x="252" y="98"/>
                    </a:lnTo>
                    <a:lnTo>
                      <a:pt x="274" y="76"/>
                    </a:lnTo>
                    <a:lnTo>
                      <a:pt x="250" y="62"/>
                    </a:lnTo>
                    <a:lnTo>
                      <a:pt x="248" y="30"/>
                    </a:lnTo>
                    <a:lnTo>
                      <a:pt x="228" y="0"/>
                    </a:lnTo>
                    <a:lnTo>
                      <a:pt x="22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0" name="Freeform 132"/>
              <p:cNvSpPr>
                <a:spLocks/>
              </p:cNvSpPr>
              <p:nvPr/>
            </p:nvSpPr>
            <p:spPr bwMode="auto">
              <a:xfrm>
                <a:off x="2686" y="2764"/>
                <a:ext cx="224" cy="134"/>
              </a:xfrm>
              <a:custGeom>
                <a:avLst/>
                <a:gdLst>
                  <a:gd name="T0" fmla="*/ 8 w 224"/>
                  <a:gd name="T1" fmla="*/ 72 h 134"/>
                  <a:gd name="T2" fmla="*/ 0 w 224"/>
                  <a:gd name="T3" fmla="*/ 92 h 134"/>
                  <a:gd name="T4" fmla="*/ 20 w 224"/>
                  <a:gd name="T5" fmla="*/ 128 h 134"/>
                  <a:gd name="T6" fmla="*/ 38 w 224"/>
                  <a:gd name="T7" fmla="*/ 118 h 134"/>
                  <a:gd name="T8" fmla="*/ 70 w 224"/>
                  <a:gd name="T9" fmla="*/ 134 h 134"/>
                  <a:gd name="T10" fmla="*/ 76 w 224"/>
                  <a:gd name="T11" fmla="*/ 108 h 134"/>
                  <a:gd name="T12" fmla="*/ 94 w 224"/>
                  <a:gd name="T13" fmla="*/ 100 h 134"/>
                  <a:gd name="T14" fmla="*/ 136 w 224"/>
                  <a:gd name="T15" fmla="*/ 112 h 134"/>
                  <a:gd name="T16" fmla="*/ 164 w 224"/>
                  <a:gd name="T17" fmla="*/ 94 h 134"/>
                  <a:gd name="T18" fmla="*/ 182 w 224"/>
                  <a:gd name="T19" fmla="*/ 96 h 134"/>
                  <a:gd name="T20" fmla="*/ 198 w 224"/>
                  <a:gd name="T21" fmla="*/ 90 h 134"/>
                  <a:gd name="T22" fmla="*/ 224 w 224"/>
                  <a:gd name="T23" fmla="*/ 94 h 134"/>
                  <a:gd name="T24" fmla="*/ 210 w 224"/>
                  <a:gd name="T25" fmla="*/ 66 h 134"/>
                  <a:gd name="T26" fmla="*/ 190 w 224"/>
                  <a:gd name="T27" fmla="*/ 56 h 134"/>
                  <a:gd name="T28" fmla="*/ 188 w 224"/>
                  <a:gd name="T29" fmla="*/ 46 h 134"/>
                  <a:gd name="T30" fmla="*/ 164 w 224"/>
                  <a:gd name="T31" fmla="*/ 30 h 134"/>
                  <a:gd name="T32" fmla="*/ 148 w 224"/>
                  <a:gd name="T33" fmla="*/ 0 h 134"/>
                  <a:gd name="T34" fmla="*/ 138 w 224"/>
                  <a:gd name="T35" fmla="*/ 2 h 134"/>
                  <a:gd name="T36" fmla="*/ 114 w 224"/>
                  <a:gd name="T37" fmla="*/ 32 h 134"/>
                  <a:gd name="T38" fmla="*/ 92 w 224"/>
                  <a:gd name="T39" fmla="*/ 34 h 134"/>
                  <a:gd name="T40" fmla="*/ 70 w 224"/>
                  <a:gd name="T41" fmla="*/ 50 h 134"/>
                  <a:gd name="T42" fmla="*/ 8 w 224"/>
                  <a:gd name="T43" fmla="*/ 72 h 134"/>
                  <a:gd name="T44" fmla="*/ 8 w 224"/>
                  <a:gd name="T45"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134">
                    <a:moveTo>
                      <a:pt x="8" y="72"/>
                    </a:moveTo>
                    <a:lnTo>
                      <a:pt x="0" y="92"/>
                    </a:lnTo>
                    <a:lnTo>
                      <a:pt x="20" y="128"/>
                    </a:lnTo>
                    <a:lnTo>
                      <a:pt x="38" y="118"/>
                    </a:lnTo>
                    <a:lnTo>
                      <a:pt x="70" y="134"/>
                    </a:lnTo>
                    <a:lnTo>
                      <a:pt x="76" y="108"/>
                    </a:lnTo>
                    <a:lnTo>
                      <a:pt x="94" y="100"/>
                    </a:lnTo>
                    <a:lnTo>
                      <a:pt x="136" y="112"/>
                    </a:lnTo>
                    <a:lnTo>
                      <a:pt x="164" y="94"/>
                    </a:lnTo>
                    <a:lnTo>
                      <a:pt x="182" y="96"/>
                    </a:lnTo>
                    <a:lnTo>
                      <a:pt x="198" y="90"/>
                    </a:lnTo>
                    <a:lnTo>
                      <a:pt x="224" y="94"/>
                    </a:lnTo>
                    <a:lnTo>
                      <a:pt x="210" y="66"/>
                    </a:lnTo>
                    <a:lnTo>
                      <a:pt x="190" y="56"/>
                    </a:lnTo>
                    <a:lnTo>
                      <a:pt x="188" y="46"/>
                    </a:lnTo>
                    <a:lnTo>
                      <a:pt x="164" y="30"/>
                    </a:lnTo>
                    <a:lnTo>
                      <a:pt x="148" y="0"/>
                    </a:lnTo>
                    <a:lnTo>
                      <a:pt x="138" y="2"/>
                    </a:lnTo>
                    <a:lnTo>
                      <a:pt x="114" y="32"/>
                    </a:lnTo>
                    <a:lnTo>
                      <a:pt x="92" y="34"/>
                    </a:lnTo>
                    <a:lnTo>
                      <a:pt x="70" y="50"/>
                    </a:lnTo>
                    <a:lnTo>
                      <a:pt x="8" y="72"/>
                    </a:lnTo>
                    <a:lnTo>
                      <a:pt x="8" y="7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1" name="Freeform 133"/>
              <p:cNvSpPr>
                <a:spLocks/>
              </p:cNvSpPr>
              <p:nvPr/>
            </p:nvSpPr>
            <p:spPr bwMode="auto">
              <a:xfrm>
                <a:off x="3014" y="2630"/>
                <a:ext cx="248" cy="254"/>
              </a:xfrm>
              <a:custGeom>
                <a:avLst/>
                <a:gdLst>
                  <a:gd name="T0" fmla="*/ 74 w 248"/>
                  <a:gd name="T1" fmla="*/ 0 h 254"/>
                  <a:gd name="T2" fmla="*/ 94 w 248"/>
                  <a:gd name="T3" fmla="*/ 48 h 254"/>
                  <a:gd name="T4" fmla="*/ 152 w 248"/>
                  <a:gd name="T5" fmla="*/ 88 h 254"/>
                  <a:gd name="T6" fmla="*/ 136 w 248"/>
                  <a:gd name="T7" fmla="*/ 104 h 254"/>
                  <a:gd name="T8" fmla="*/ 134 w 248"/>
                  <a:gd name="T9" fmla="*/ 122 h 254"/>
                  <a:gd name="T10" fmla="*/ 168 w 248"/>
                  <a:gd name="T11" fmla="*/ 116 h 254"/>
                  <a:gd name="T12" fmla="*/ 156 w 248"/>
                  <a:gd name="T13" fmla="*/ 128 h 254"/>
                  <a:gd name="T14" fmla="*/ 174 w 248"/>
                  <a:gd name="T15" fmla="*/ 152 h 254"/>
                  <a:gd name="T16" fmla="*/ 200 w 248"/>
                  <a:gd name="T17" fmla="*/ 164 h 254"/>
                  <a:gd name="T18" fmla="*/ 248 w 248"/>
                  <a:gd name="T19" fmla="*/ 164 h 254"/>
                  <a:gd name="T20" fmla="*/ 212 w 248"/>
                  <a:gd name="T21" fmla="*/ 214 h 254"/>
                  <a:gd name="T22" fmla="*/ 140 w 248"/>
                  <a:gd name="T23" fmla="*/ 244 h 254"/>
                  <a:gd name="T24" fmla="*/ 120 w 248"/>
                  <a:gd name="T25" fmla="*/ 238 h 254"/>
                  <a:gd name="T26" fmla="*/ 106 w 248"/>
                  <a:gd name="T27" fmla="*/ 254 h 254"/>
                  <a:gd name="T28" fmla="*/ 86 w 248"/>
                  <a:gd name="T29" fmla="*/ 252 h 254"/>
                  <a:gd name="T30" fmla="*/ 62 w 248"/>
                  <a:gd name="T31" fmla="*/ 232 h 254"/>
                  <a:gd name="T32" fmla="*/ 50 w 248"/>
                  <a:gd name="T33" fmla="*/ 232 h 254"/>
                  <a:gd name="T34" fmla="*/ 44 w 248"/>
                  <a:gd name="T35" fmla="*/ 214 h 254"/>
                  <a:gd name="T36" fmla="*/ 20 w 248"/>
                  <a:gd name="T37" fmla="*/ 206 h 254"/>
                  <a:gd name="T38" fmla="*/ 18 w 248"/>
                  <a:gd name="T39" fmla="*/ 176 h 254"/>
                  <a:gd name="T40" fmla="*/ 0 w 248"/>
                  <a:gd name="T41" fmla="*/ 178 h 254"/>
                  <a:gd name="T42" fmla="*/ 0 w 248"/>
                  <a:gd name="T43" fmla="*/ 166 h 254"/>
                  <a:gd name="T44" fmla="*/ 20 w 248"/>
                  <a:gd name="T45" fmla="*/ 150 h 254"/>
                  <a:gd name="T46" fmla="*/ 22 w 248"/>
                  <a:gd name="T47" fmla="*/ 122 h 254"/>
                  <a:gd name="T48" fmla="*/ 52 w 248"/>
                  <a:gd name="T49" fmla="*/ 80 h 254"/>
                  <a:gd name="T50" fmla="*/ 46 w 248"/>
                  <a:gd name="T51" fmla="*/ 48 h 254"/>
                  <a:gd name="T52" fmla="*/ 52 w 248"/>
                  <a:gd name="T53" fmla="*/ 22 h 254"/>
                  <a:gd name="T54" fmla="*/ 74 w 248"/>
                  <a:gd name="T55" fmla="*/ 0 h 254"/>
                  <a:gd name="T56" fmla="*/ 74 w 248"/>
                  <a:gd name="T5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8" h="254">
                    <a:moveTo>
                      <a:pt x="74" y="0"/>
                    </a:moveTo>
                    <a:lnTo>
                      <a:pt x="94" y="48"/>
                    </a:lnTo>
                    <a:lnTo>
                      <a:pt x="152" y="88"/>
                    </a:lnTo>
                    <a:lnTo>
                      <a:pt x="136" y="104"/>
                    </a:lnTo>
                    <a:lnTo>
                      <a:pt x="134" y="122"/>
                    </a:lnTo>
                    <a:lnTo>
                      <a:pt x="168" y="116"/>
                    </a:lnTo>
                    <a:lnTo>
                      <a:pt x="156" y="128"/>
                    </a:lnTo>
                    <a:lnTo>
                      <a:pt x="174" y="152"/>
                    </a:lnTo>
                    <a:lnTo>
                      <a:pt x="200" y="164"/>
                    </a:lnTo>
                    <a:lnTo>
                      <a:pt x="248" y="164"/>
                    </a:lnTo>
                    <a:lnTo>
                      <a:pt x="212" y="214"/>
                    </a:lnTo>
                    <a:lnTo>
                      <a:pt x="140" y="244"/>
                    </a:lnTo>
                    <a:lnTo>
                      <a:pt x="120" y="238"/>
                    </a:lnTo>
                    <a:lnTo>
                      <a:pt x="106" y="254"/>
                    </a:lnTo>
                    <a:lnTo>
                      <a:pt x="86" y="252"/>
                    </a:lnTo>
                    <a:lnTo>
                      <a:pt x="62" y="232"/>
                    </a:lnTo>
                    <a:lnTo>
                      <a:pt x="50" y="232"/>
                    </a:lnTo>
                    <a:lnTo>
                      <a:pt x="44" y="214"/>
                    </a:lnTo>
                    <a:lnTo>
                      <a:pt x="20" y="206"/>
                    </a:lnTo>
                    <a:lnTo>
                      <a:pt x="18" y="176"/>
                    </a:lnTo>
                    <a:lnTo>
                      <a:pt x="0" y="178"/>
                    </a:lnTo>
                    <a:lnTo>
                      <a:pt x="0" y="166"/>
                    </a:lnTo>
                    <a:lnTo>
                      <a:pt x="20" y="150"/>
                    </a:lnTo>
                    <a:lnTo>
                      <a:pt x="22" y="122"/>
                    </a:lnTo>
                    <a:lnTo>
                      <a:pt x="52" y="80"/>
                    </a:lnTo>
                    <a:lnTo>
                      <a:pt x="46" y="48"/>
                    </a:lnTo>
                    <a:lnTo>
                      <a:pt x="52" y="22"/>
                    </a:lnTo>
                    <a:lnTo>
                      <a:pt x="74" y="0"/>
                    </a:lnTo>
                    <a:lnTo>
                      <a:pt x="7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2" name="Freeform 134"/>
              <p:cNvSpPr>
                <a:spLocks/>
              </p:cNvSpPr>
              <p:nvPr/>
            </p:nvSpPr>
            <p:spPr bwMode="auto">
              <a:xfrm>
                <a:off x="3148" y="2718"/>
                <a:ext cx="34" cy="34"/>
              </a:xfrm>
              <a:custGeom>
                <a:avLst/>
                <a:gdLst>
                  <a:gd name="T0" fmla="*/ 18 w 34"/>
                  <a:gd name="T1" fmla="*/ 0 h 34"/>
                  <a:gd name="T2" fmla="*/ 2 w 34"/>
                  <a:gd name="T3" fmla="*/ 16 h 34"/>
                  <a:gd name="T4" fmla="*/ 0 w 34"/>
                  <a:gd name="T5" fmla="*/ 34 h 34"/>
                  <a:gd name="T6" fmla="*/ 34 w 34"/>
                  <a:gd name="T7" fmla="*/ 28 h 34"/>
                  <a:gd name="T8" fmla="*/ 18 w 34"/>
                  <a:gd name="T9" fmla="*/ 0 h 34"/>
                  <a:gd name="T10" fmla="*/ 18 w 34"/>
                  <a:gd name="T11" fmla="*/ 0 h 34"/>
                </a:gdLst>
                <a:ahLst/>
                <a:cxnLst>
                  <a:cxn ang="0">
                    <a:pos x="T0" y="T1"/>
                  </a:cxn>
                  <a:cxn ang="0">
                    <a:pos x="T2" y="T3"/>
                  </a:cxn>
                  <a:cxn ang="0">
                    <a:pos x="T4" y="T5"/>
                  </a:cxn>
                  <a:cxn ang="0">
                    <a:pos x="T6" y="T7"/>
                  </a:cxn>
                  <a:cxn ang="0">
                    <a:pos x="T8" y="T9"/>
                  </a:cxn>
                  <a:cxn ang="0">
                    <a:pos x="T10" y="T11"/>
                  </a:cxn>
                </a:cxnLst>
                <a:rect l="0" t="0" r="r" b="b"/>
                <a:pathLst>
                  <a:path w="34" h="34">
                    <a:moveTo>
                      <a:pt x="18" y="0"/>
                    </a:moveTo>
                    <a:lnTo>
                      <a:pt x="2" y="16"/>
                    </a:lnTo>
                    <a:lnTo>
                      <a:pt x="0" y="34"/>
                    </a:lnTo>
                    <a:lnTo>
                      <a:pt x="34" y="28"/>
                    </a:lnTo>
                    <a:lnTo>
                      <a:pt x="18" y="0"/>
                    </a:lnTo>
                    <a:lnTo>
                      <a:pt x="1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3" name="Freeform 135"/>
              <p:cNvSpPr>
                <a:spLocks/>
              </p:cNvSpPr>
              <p:nvPr/>
            </p:nvSpPr>
            <p:spPr bwMode="auto">
              <a:xfrm>
                <a:off x="3144" y="2726"/>
                <a:ext cx="172" cy="240"/>
              </a:xfrm>
              <a:custGeom>
                <a:avLst/>
                <a:gdLst>
                  <a:gd name="T0" fmla="*/ 38 w 172"/>
                  <a:gd name="T1" fmla="*/ 20 h 240"/>
                  <a:gd name="T2" fmla="*/ 42 w 172"/>
                  <a:gd name="T3" fmla="*/ 30 h 240"/>
                  <a:gd name="T4" fmla="*/ 78 w 172"/>
                  <a:gd name="T5" fmla="*/ 28 h 240"/>
                  <a:gd name="T6" fmla="*/ 116 w 172"/>
                  <a:gd name="T7" fmla="*/ 24 h 240"/>
                  <a:gd name="T8" fmla="*/ 142 w 172"/>
                  <a:gd name="T9" fmla="*/ 16 h 240"/>
                  <a:gd name="T10" fmla="*/ 162 w 172"/>
                  <a:gd name="T11" fmla="*/ 0 h 240"/>
                  <a:gd name="T12" fmla="*/ 172 w 172"/>
                  <a:gd name="T13" fmla="*/ 22 h 240"/>
                  <a:gd name="T14" fmla="*/ 120 w 172"/>
                  <a:gd name="T15" fmla="*/ 140 h 240"/>
                  <a:gd name="T16" fmla="*/ 10 w 172"/>
                  <a:gd name="T17" fmla="*/ 240 h 240"/>
                  <a:gd name="T18" fmla="*/ 0 w 172"/>
                  <a:gd name="T19" fmla="*/ 218 h 240"/>
                  <a:gd name="T20" fmla="*/ 8 w 172"/>
                  <a:gd name="T21" fmla="*/ 148 h 240"/>
                  <a:gd name="T22" fmla="*/ 82 w 172"/>
                  <a:gd name="T23" fmla="*/ 118 h 240"/>
                  <a:gd name="T24" fmla="*/ 118 w 172"/>
                  <a:gd name="T25" fmla="*/ 68 h 240"/>
                  <a:gd name="T26" fmla="*/ 70 w 172"/>
                  <a:gd name="T27" fmla="*/ 68 h 240"/>
                  <a:gd name="T28" fmla="*/ 44 w 172"/>
                  <a:gd name="T29" fmla="*/ 56 h 240"/>
                  <a:gd name="T30" fmla="*/ 26 w 172"/>
                  <a:gd name="T31" fmla="*/ 32 h 240"/>
                  <a:gd name="T32" fmla="*/ 38 w 172"/>
                  <a:gd name="T33" fmla="*/ 20 h 240"/>
                  <a:gd name="T34" fmla="*/ 38 w 172"/>
                  <a:gd name="T35" fmla="*/ 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40">
                    <a:moveTo>
                      <a:pt x="38" y="20"/>
                    </a:moveTo>
                    <a:lnTo>
                      <a:pt x="42" y="30"/>
                    </a:lnTo>
                    <a:lnTo>
                      <a:pt x="78" y="28"/>
                    </a:lnTo>
                    <a:lnTo>
                      <a:pt x="116" y="24"/>
                    </a:lnTo>
                    <a:lnTo>
                      <a:pt x="142" y="16"/>
                    </a:lnTo>
                    <a:lnTo>
                      <a:pt x="162" y="0"/>
                    </a:lnTo>
                    <a:lnTo>
                      <a:pt x="172" y="22"/>
                    </a:lnTo>
                    <a:lnTo>
                      <a:pt x="120" y="140"/>
                    </a:lnTo>
                    <a:lnTo>
                      <a:pt x="10" y="240"/>
                    </a:lnTo>
                    <a:lnTo>
                      <a:pt x="0" y="218"/>
                    </a:lnTo>
                    <a:lnTo>
                      <a:pt x="8" y="148"/>
                    </a:lnTo>
                    <a:lnTo>
                      <a:pt x="82" y="118"/>
                    </a:lnTo>
                    <a:lnTo>
                      <a:pt x="118" y="68"/>
                    </a:lnTo>
                    <a:lnTo>
                      <a:pt x="70" y="68"/>
                    </a:lnTo>
                    <a:lnTo>
                      <a:pt x="44" y="56"/>
                    </a:lnTo>
                    <a:lnTo>
                      <a:pt x="26" y="32"/>
                    </a:lnTo>
                    <a:lnTo>
                      <a:pt x="38" y="20"/>
                    </a:lnTo>
                    <a:lnTo>
                      <a:pt x="38" y="2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4" name="Freeform 136"/>
              <p:cNvSpPr>
                <a:spLocks/>
              </p:cNvSpPr>
              <p:nvPr/>
            </p:nvSpPr>
            <p:spPr bwMode="auto">
              <a:xfrm>
                <a:off x="2594" y="2914"/>
                <a:ext cx="32" cy="22"/>
              </a:xfrm>
              <a:custGeom>
                <a:avLst/>
                <a:gdLst>
                  <a:gd name="T0" fmla="*/ 6 w 32"/>
                  <a:gd name="T1" fmla="*/ 0 h 22"/>
                  <a:gd name="T2" fmla="*/ 32 w 32"/>
                  <a:gd name="T3" fmla="*/ 2 h 22"/>
                  <a:gd name="T4" fmla="*/ 30 w 32"/>
                  <a:gd name="T5" fmla="*/ 22 h 22"/>
                  <a:gd name="T6" fmla="*/ 0 w 32"/>
                  <a:gd name="T7" fmla="*/ 20 h 22"/>
                  <a:gd name="T8" fmla="*/ 6 w 32"/>
                  <a:gd name="T9" fmla="*/ 0 h 22"/>
                  <a:gd name="T10" fmla="*/ 6 w 32"/>
                  <a:gd name="T11" fmla="*/ 0 h 22"/>
                </a:gdLst>
                <a:ahLst/>
                <a:cxnLst>
                  <a:cxn ang="0">
                    <a:pos x="T0" y="T1"/>
                  </a:cxn>
                  <a:cxn ang="0">
                    <a:pos x="T2" y="T3"/>
                  </a:cxn>
                  <a:cxn ang="0">
                    <a:pos x="T4" y="T5"/>
                  </a:cxn>
                  <a:cxn ang="0">
                    <a:pos x="T6" y="T7"/>
                  </a:cxn>
                  <a:cxn ang="0">
                    <a:pos x="T8" y="T9"/>
                  </a:cxn>
                  <a:cxn ang="0">
                    <a:pos x="T10" y="T11"/>
                  </a:cxn>
                </a:cxnLst>
                <a:rect l="0" t="0" r="r" b="b"/>
                <a:pathLst>
                  <a:path w="32" h="22">
                    <a:moveTo>
                      <a:pt x="6" y="0"/>
                    </a:moveTo>
                    <a:lnTo>
                      <a:pt x="32" y="2"/>
                    </a:lnTo>
                    <a:lnTo>
                      <a:pt x="30" y="22"/>
                    </a:lnTo>
                    <a:lnTo>
                      <a:pt x="0" y="20"/>
                    </a:lnTo>
                    <a:lnTo>
                      <a:pt x="6" y="0"/>
                    </a:lnTo>
                    <a:lnTo>
                      <a:pt x="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5" name="Freeform 137"/>
              <p:cNvSpPr>
                <a:spLocks/>
              </p:cNvSpPr>
              <p:nvPr/>
            </p:nvSpPr>
            <p:spPr bwMode="auto">
              <a:xfrm>
                <a:off x="2584" y="2916"/>
                <a:ext cx="100" cy="122"/>
              </a:xfrm>
              <a:custGeom>
                <a:avLst/>
                <a:gdLst>
                  <a:gd name="T0" fmla="*/ 42 w 100"/>
                  <a:gd name="T1" fmla="*/ 0 h 122"/>
                  <a:gd name="T2" fmla="*/ 82 w 100"/>
                  <a:gd name="T3" fmla="*/ 0 h 122"/>
                  <a:gd name="T4" fmla="*/ 84 w 100"/>
                  <a:gd name="T5" fmla="*/ 12 h 122"/>
                  <a:gd name="T6" fmla="*/ 96 w 100"/>
                  <a:gd name="T7" fmla="*/ 12 h 122"/>
                  <a:gd name="T8" fmla="*/ 100 w 100"/>
                  <a:gd name="T9" fmla="*/ 78 h 122"/>
                  <a:gd name="T10" fmla="*/ 52 w 100"/>
                  <a:gd name="T11" fmla="*/ 82 h 122"/>
                  <a:gd name="T12" fmla="*/ 54 w 100"/>
                  <a:gd name="T13" fmla="*/ 122 h 122"/>
                  <a:gd name="T14" fmla="*/ 42 w 100"/>
                  <a:gd name="T15" fmla="*/ 100 h 122"/>
                  <a:gd name="T16" fmla="*/ 14 w 100"/>
                  <a:gd name="T17" fmla="*/ 74 h 122"/>
                  <a:gd name="T18" fmla="*/ 0 w 100"/>
                  <a:gd name="T19" fmla="*/ 52 h 122"/>
                  <a:gd name="T20" fmla="*/ 10 w 100"/>
                  <a:gd name="T21" fmla="*/ 18 h 122"/>
                  <a:gd name="T22" fmla="*/ 40 w 100"/>
                  <a:gd name="T23" fmla="*/ 20 h 122"/>
                  <a:gd name="T24" fmla="*/ 42 w 100"/>
                  <a:gd name="T25" fmla="*/ 0 h 122"/>
                  <a:gd name="T26" fmla="*/ 42 w 100"/>
                  <a:gd name="T2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22">
                    <a:moveTo>
                      <a:pt x="42" y="0"/>
                    </a:moveTo>
                    <a:lnTo>
                      <a:pt x="82" y="0"/>
                    </a:lnTo>
                    <a:lnTo>
                      <a:pt x="84" y="12"/>
                    </a:lnTo>
                    <a:lnTo>
                      <a:pt x="96" y="12"/>
                    </a:lnTo>
                    <a:lnTo>
                      <a:pt x="100" y="78"/>
                    </a:lnTo>
                    <a:lnTo>
                      <a:pt x="52" y="82"/>
                    </a:lnTo>
                    <a:lnTo>
                      <a:pt x="54" y="122"/>
                    </a:lnTo>
                    <a:lnTo>
                      <a:pt x="42" y="100"/>
                    </a:lnTo>
                    <a:lnTo>
                      <a:pt x="14" y="74"/>
                    </a:lnTo>
                    <a:lnTo>
                      <a:pt x="0" y="52"/>
                    </a:lnTo>
                    <a:lnTo>
                      <a:pt x="10" y="18"/>
                    </a:lnTo>
                    <a:lnTo>
                      <a:pt x="40" y="20"/>
                    </a:lnTo>
                    <a:lnTo>
                      <a:pt x="42" y="0"/>
                    </a:lnTo>
                    <a:lnTo>
                      <a:pt x="4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6" name="Freeform 138"/>
              <p:cNvSpPr>
                <a:spLocks/>
              </p:cNvSpPr>
              <p:nvPr/>
            </p:nvSpPr>
            <p:spPr bwMode="auto">
              <a:xfrm>
                <a:off x="2636" y="2882"/>
                <a:ext cx="120" cy="154"/>
              </a:xfrm>
              <a:custGeom>
                <a:avLst/>
                <a:gdLst>
                  <a:gd name="T0" fmla="*/ 0 w 120"/>
                  <a:gd name="T1" fmla="*/ 116 h 154"/>
                  <a:gd name="T2" fmla="*/ 2 w 120"/>
                  <a:gd name="T3" fmla="*/ 154 h 154"/>
                  <a:gd name="T4" fmla="*/ 20 w 120"/>
                  <a:gd name="T5" fmla="*/ 154 h 154"/>
                  <a:gd name="T6" fmla="*/ 32 w 120"/>
                  <a:gd name="T7" fmla="*/ 144 h 154"/>
                  <a:gd name="T8" fmla="*/ 54 w 120"/>
                  <a:gd name="T9" fmla="*/ 146 h 154"/>
                  <a:gd name="T10" fmla="*/ 76 w 120"/>
                  <a:gd name="T11" fmla="*/ 132 h 154"/>
                  <a:gd name="T12" fmla="*/ 78 w 120"/>
                  <a:gd name="T13" fmla="*/ 104 h 154"/>
                  <a:gd name="T14" fmla="*/ 108 w 120"/>
                  <a:gd name="T15" fmla="*/ 72 h 154"/>
                  <a:gd name="T16" fmla="*/ 120 w 120"/>
                  <a:gd name="T17" fmla="*/ 16 h 154"/>
                  <a:gd name="T18" fmla="*/ 88 w 120"/>
                  <a:gd name="T19" fmla="*/ 0 h 154"/>
                  <a:gd name="T20" fmla="*/ 70 w 120"/>
                  <a:gd name="T21" fmla="*/ 10 h 154"/>
                  <a:gd name="T22" fmla="*/ 72 w 120"/>
                  <a:gd name="T23" fmla="*/ 34 h 154"/>
                  <a:gd name="T24" fmla="*/ 30 w 120"/>
                  <a:gd name="T25" fmla="*/ 34 h 154"/>
                  <a:gd name="T26" fmla="*/ 32 w 120"/>
                  <a:gd name="T27" fmla="*/ 46 h 154"/>
                  <a:gd name="T28" fmla="*/ 44 w 120"/>
                  <a:gd name="T29" fmla="*/ 48 h 154"/>
                  <a:gd name="T30" fmla="*/ 48 w 120"/>
                  <a:gd name="T31" fmla="*/ 112 h 154"/>
                  <a:gd name="T32" fmla="*/ 0 w 120"/>
                  <a:gd name="T33" fmla="*/ 116 h 154"/>
                  <a:gd name="T34" fmla="*/ 0 w 120"/>
                  <a:gd name="T35"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54">
                    <a:moveTo>
                      <a:pt x="0" y="116"/>
                    </a:moveTo>
                    <a:lnTo>
                      <a:pt x="2" y="154"/>
                    </a:lnTo>
                    <a:lnTo>
                      <a:pt x="20" y="154"/>
                    </a:lnTo>
                    <a:lnTo>
                      <a:pt x="32" y="144"/>
                    </a:lnTo>
                    <a:lnTo>
                      <a:pt x="54" y="146"/>
                    </a:lnTo>
                    <a:lnTo>
                      <a:pt x="76" y="132"/>
                    </a:lnTo>
                    <a:lnTo>
                      <a:pt x="78" y="104"/>
                    </a:lnTo>
                    <a:lnTo>
                      <a:pt x="108" y="72"/>
                    </a:lnTo>
                    <a:lnTo>
                      <a:pt x="120" y="16"/>
                    </a:lnTo>
                    <a:lnTo>
                      <a:pt x="88" y="0"/>
                    </a:lnTo>
                    <a:lnTo>
                      <a:pt x="70" y="10"/>
                    </a:lnTo>
                    <a:lnTo>
                      <a:pt x="72" y="34"/>
                    </a:lnTo>
                    <a:lnTo>
                      <a:pt x="30" y="34"/>
                    </a:lnTo>
                    <a:lnTo>
                      <a:pt x="32" y="46"/>
                    </a:lnTo>
                    <a:lnTo>
                      <a:pt x="44" y="48"/>
                    </a:lnTo>
                    <a:lnTo>
                      <a:pt x="48" y="112"/>
                    </a:lnTo>
                    <a:lnTo>
                      <a:pt x="0" y="116"/>
                    </a:lnTo>
                    <a:lnTo>
                      <a:pt x="0" y="11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7" name="Freeform 139"/>
              <p:cNvSpPr>
                <a:spLocks/>
              </p:cNvSpPr>
              <p:nvPr/>
            </p:nvSpPr>
            <p:spPr bwMode="auto">
              <a:xfrm>
                <a:off x="2636" y="3034"/>
                <a:ext cx="22" cy="20"/>
              </a:xfrm>
              <a:custGeom>
                <a:avLst/>
                <a:gdLst>
                  <a:gd name="T0" fmla="*/ 22 w 22"/>
                  <a:gd name="T1" fmla="*/ 0 h 20"/>
                  <a:gd name="T2" fmla="*/ 0 w 22"/>
                  <a:gd name="T3" fmla="*/ 2 h 20"/>
                  <a:gd name="T4" fmla="*/ 12 w 22"/>
                  <a:gd name="T5" fmla="*/ 20 h 20"/>
                  <a:gd name="T6" fmla="*/ 22 w 22"/>
                  <a:gd name="T7" fmla="*/ 0 h 20"/>
                  <a:gd name="T8" fmla="*/ 22 w 22"/>
                  <a:gd name="T9" fmla="*/ 0 h 20"/>
                </a:gdLst>
                <a:ahLst/>
                <a:cxnLst>
                  <a:cxn ang="0">
                    <a:pos x="T0" y="T1"/>
                  </a:cxn>
                  <a:cxn ang="0">
                    <a:pos x="T2" y="T3"/>
                  </a:cxn>
                  <a:cxn ang="0">
                    <a:pos x="T4" y="T5"/>
                  </a:cxn>
                  <a:cxn ang="0">
                    <a:pos x="T6" y="T7"/>
                  </a:cxn>
                  <a:cxn ang="0">
                    <a:pos x="T8" y="T9"/>
                  </a:cxn>
                </a:cxnLst>
                <a:rect l="0" t="0" r="r" b="b"/>
                <a:pathLst>
                  <a:path w="22" h="20">
                    <a:moveTo>
                      <a:pt x="22" y="0"/>
                    </a:moveTo>
                    <a:lnTo>
                      <a:pt x="0" y="2"/>
                    </a:lnTo>
                    <a:lnTo>
                      <a:pt x="12" y="20"/>
                    </a:lnTo>
                    <a:lnTo>
                      <a:pt x="22" y="0"/>
                    </a:lnTo>
                    <a:lnTo>
                      <a:pt x="2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8" name="Freeform 140"/>
              <p:cNvSpPr>
                <a:spLocks/>
              </p:cNvSpPr>
              <p:nvPr/>
            </p:nvSpPr>
            <p:spPr bwMode="auto">
              <a:xfrm>
                <a:off x="2648" y="2854"/>
                <a:ext cx="332" cy="326"/>
              </a:xfrm>
              <a:custGeom>
                <a:avLst/>
                <a:gdLst>
                  <a:gd name="T0" fmla="*/ 0 w 332"/>
                  <a:gd name="T1" fmla="*/ 200 h 326"/>
                  <a:gd name="T2" fmla="*/ 10 w 332"/>
                  <a:gd name="T3" fmla="*/ 180 h 326"/>
                  <a:gd name="T4" fmla="*/ 20 w 332"/>
                  <a:gd name="T5" fmla="*/ 172 h 326"/>
                  <a:gd name="T6" fmla="*/ 30 w 332"/>
                  <a:gd name="T7" fmla="*/ 170 h 326"/>
                  <a:gd name="T8" fmla="*/ 44 w 332"/>
                  <a:gd name="T9" fmla="*/ 172 h 326"/>
                  <a:gd name="T10" fmla="*/ 64 w 332"/>
                  <a:gd name="T11" fmla="*/ 160 h 326"/>
                  <a:gd name="T12" fmla="*/ 66 w 332"/>
                  <a:gd name="T13" fmla="*/ 132 h 326"/>
                  <a:gd name="T14" fmla="*/ 96 w 332"/>
                  <a:gd name="T15" fmla="*/ 100 h 326"/>
                  <a:gd name="T16" fmla="*/ 114 w 332"/>
                  <a:gd name="T17" fmla="*/ 18 h 326"/>
                  <a:gd name="T18" fmla="*/ 132 w 332"/>
                  <a:gd name="T19" fmla="*/ 10 h 326"/>
                  <a:gd name="T20" fmla="*/ 174 w 332"/>
                  <a:gd name="T21" fmla="*/ 22 h 326"/>
                  <a:gd name="T22" fmla="*/ 204 w 332"/>
                  <a:gd name="T23" fmla="*/ 4 h 326"/>
                  <a:gd name="T24" fmla="*/ 220 w 332"/>
                  <a:gd name="T25" fmla="*/ 6 h 326"/>
                  <a:gd name="T26" fmla="*/ 236 w 332"/>
                  <a:gd name="T27" fmla="*/ 0 h 326"/>
                  <a:gd name="T28" fmla="*/ 260 w 332"/>
                  <a:gd name="T29" fmla="*/ 4 h 326"/>
                  <a:gd name="T30" fmla="*/ 278 w 332"/>
                  <a:gd name="T31" fmla="*/ 14 h 326"/>
                  <a:gd name="T32" fmla="*/ 292 w 332"/>
                  <a:gd name="T33" fmla="*/ 14 h 326"/>
                  <a:gd name="T34" fmla="*/ 300 w 332"/>
                  <a:gd name="T35" fmla="*/ 20 h 326"/>
                  <a:gd name="T36" fmla="*/ 306 w 332"/>
                  <a:gd name="T37" fmla="*/ 12 h 326"/>
                  <a:gd name="T38" fmla="*/ 324 w 332"/>
                  <a:gd name="T39" fmla="*/ 32 h 326"/>
                  <a:gd name="T40" fmla="*/ 324 w 332"/>
                  <a:gd name="T41" fmla="*/ 48 h 326"/>
                  <a:gd name="T42" fmla="*/ 332 w 332"/>
                  <a:gd name="T43" fmla="*/ 58 h 326"/>
                  <a:gd name="T44" fmla="*/ 312 w 332"/>
                  <a:gd name="T45" fmla="*/ 76 h 326"/>
                  <a:gd name="T46" fmla="*/ 304 w 332"/>
                  <a:gd name="T47" fmla="*/ 116 h 326"/>
                  <a:gd name="T48" fmla="*/ 298 w 332"/>
                  <a:gd name="T49" fmla="*/ 130 h 326"/>
                  <a:gd name="T50" fmla="*/ 298 w 332"/>
                  <a:gd name="T51" fmla="*/ 194 h 326"/>
                  <a:gd name="T52" fmla="*/ 318 w 332"/>
                  <a:gd name="T53" fmla="*/ 216 h 326"/>
                  <a:gd name="T54" fmla="*/ 320 w 332"/>
                  <a:gd name="T55" fmla="*/ 226 h 326"/>
                  <a:gd name="T56" fmla="*/ 286 w 332"/>
                  <a:gd name="T57" fmla="*/ 232 h 326"/>
                  <a:gd name="T58" fmla="*/ 276 w 332"/>
                  <a:gd name="T59" fmla="*/ 262 h 326"/>
                  <a:gd name="T60" fmla="*/ 292 w 332"/>
                  <a:gd name="T61" fmla="*/ 264 h 326"/>
                  <a:gd name="T62" fmla="*/ 282 w 332"/>
                  <a:gd name="T63" fmla="*/ 294 h 326"/>
                  <a:gd name="T64" fmla="*/ 302 w 332"/>
                  <a:gd name="T65" fmla="*/ 304 h 326"/>
                  <a:gd name="T66" fmla="*/ 310 w 332"/>
                  <a:gd name="T67" fmla="*/ 296 h 326"/>
                  <a:gd name="T68" fmla="*/ 310 w 332"/>
                  <a:gd name="T69" fmla="*/ 326 h 326"/>
                  <a:gd name="T70" fmla="*/ 296 w 332"/>
                  <a:gd name="T71" fmla="*/ 326 h 326"/>
                  <a:gd name="T72" fmla="*/ 256 w 332"/>
                  <a:gd name="T73" fmla="*/ 296 h 326"/>
                  <a:gd name="T74" fmla="*/ 256 w 332"/>
                  <a:gd name="T75" fmla="*/ 304 h 326"/>
                  <a:gd name="T76" fmla="*/ 246 w 332"/>
                  <a:gd name="T77" fmla="*/ 304 h 326"/>
                  <a:gd name="T78" fmla="*/ 222 w 332"/>
                  <a:gd name="T79" fmla="*/ 288 h 326"/>
                  <a:gd name="T80" fmla="*/ 208 w 332"/>
                  <a:gd name="T81" fmla="*/ 288 h 326"/>
                  <a:gd name="T82" fmla="*/ 206 w 332"/>
                  <a:gd name="T83" fmla="*/ 280 h 326"/>
                  <a:gd name="T84" fmla="*/ 174 w 332"/>
                  <a:gd name="T85" fmla="*/ 284 h 326"/>
                  <a:gd name="T86" fmla="*/ 158 w 332"/>
                  <a:gd name="T87" fmla="*/ 220 h 326"/>
                  <a:gd name="T88" fmla="*/ 150 w 332"/>
                  <a:gd name="T89" fmla="*/ 220 h 326"/>
                  <a:gd name="T90" fmla="*/ 146 w 332"/>
                  <a:gd name="T91" fmla="*/ 210 h 326"/>
                  <a:gd name="T92" fmla="*/ 130 w 332"/>
                  <a:gd name="T93" fmla="*/ 210 h 326"/>
                  <a:gd name="T94" fmla="*/ 128 w 332"/>
                  <a:gd name="T95" fmla="*/ 228 h 326"/>
                  <a:gd name="T96" fmla="*/ 90 w 332"/>
                  <a:gd name="T97" fmla="*/ 232 h 326"/>
                  <a:gd name="T98" fmla="*/ 90 w 332"/>
                  <a:gd name="T99" fmla="*/ 224 h 326"/>
                  <a:gd name="T100" fmla="*/ 82 w 332"/>
                  <a:gd name="T101" fmla="*/ 224 h 326"/>
                  <a:gd name="T102" fmla="*/ 74 w 332"/>
                  <a:gd name="T103" fmla="*/ 192 h 326"/>
                  <a:gd name="T104" fmla="*/ 0 w 332"/>
                  <a:gd name="T105" fmla="*/ 200 h 326"/>
                  <a:gd name="T106" fmla="*/ 0 w 332"/>
                  <a:gd name="T107" fmla="*/ 20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326">
                    <a:moveTo>
                      <a:pt x="0" y="200"/>
                    </a:moveTo>
                    <a:lnTo>
                      <a:pt x="10" y="180"/>
                    </a:lnTo>
                    <a:lnTo>
                      <a:pt x="20" y="172"/>
                    </a:lnTo>
                    <a:lnTo>
                      <a:pt x="30" y="170"/>
                    </a:lnTo>
                    <a:lnTo>
                      <a:pt x="44" y="172"/>
                    </a:lnTo>
                    <a:lnTo>
                      <a:pt x="64" y="160"/>
                    </a:lnTo>
                    <a:lnTo>
                      <a:pt x="66" y="132"/>
                    </a:lnTo>
                    <a:lnTo>
                      <a:pt x="96" y="100"/>
                    </a:lnTo>
                    <a:lnTo>
                      <a:pt x="114" y="18"/>
                    </a:lnTo>
                    <a:lnTo>
                      <a:pt x="132" y="10"/>
                    </a:lnTo>
                    <a:lnTo>
                      <a:pt x="174" y="22"/>
                    </a:lnTo>
                    <a:lnTo>
                      <a:pt x="204" y="4"/>
                    </a:lnTo>
                    <a:lnTo>
                      <a:pt x="220" y="6"/>
                    </a:lnTo>
                    <a:lnTo>
                      <a:pt x="236" y="0"/>
                    </a:lnTo>
                    <a:lnTo>
                      <a:pt x="260" y="4"/>
                    </a:lnTo>
                    <a:lnTo>
                      <a:pt x="278" y="14"/>
                    </a:lnTo>
                    <a:lnTo>
                      <a:pt x="292" y="14"/>
                    </a:lnTo>
                    <a:lnTo>
                      <a:pt x="300" y="20"/>
                    </a:lnTo>
                    <a:lnTo>
                      <a:pt x="306" y="12"/>
                    </a:lnTo>
                    <a:lnTo>
                      <a:pt x="324" y="32"/>
                    </a:lnTo>
                    <a:lnTo>
                      <a:pt x="324" y="48"/>
                    </a:lnTo>
                    <a:lnTo>
                      <a:pt x="332" y="58"/>
                    </a:lnTo>
                    <a:lnTo>
                      <a:pt x="312" y="76"/>
                    </a:lnTo>
                    <a:lnTo>
                      <a:pt x="304" y="116"/>
                    </a:lnTo>
                    <a:lnTo>
                      <a:pt x="298" y="130"/>
                    </a:lnTo>
                    <a:lnTo>
                      <a:pt x="298" y="194"/>
                    </a:lnTo>
                    <a:lnTo>
                      <a:pt x="318" y="216"/>
                    </a:lnTo>
                    <a:lnTo>
                      <a:pt x="320" y="226"/>
                    </a:lnTo>
                    <a:lnTo>
                      <a:pt x="286" y="232"/>
                    </a:lnTo>
                    <a:lnTo>
                      <a:pt x="276" y="262"/>
                    </a:lnTo>
                    <a:lnTo>
                      <a:pt x="292" y="264"/>
                    </a:lnTo>
                    <a:lnTo>
                      <a:pt x="282" y="294"/>
                    </a:lnTo>
                    <a:lnTo>
                      <a:pt x="302" y="304"/>
                    </a:lnTo>
                    <a:lnTo>
                      <a:pt x="310" y="296"/>
                    </a:lnTo>
                    <a:lnTo>
                      <a:pt x="310" y="326"/>
                    </a:lnTo>
                    <a:lnTo>
                      <a:pt x="296" y="326"/>
                    </a:lnTo>
                    <a:lnTo>
                      <a:pt x="256" y="296"/>
                    </a:lnTo>
                    <a:lnTo>
                      <a:pt x="256" y="304"/>
                    </a:lnTo>
                    <a:lnTo>
                      <a:pt x="246" y="304"/>
                    </a:lnTo>
                    <a:lnTo>
                      <a:pt x="222" y="288"/>
                    </a:lnTo>
                    <a:lnTo>
                      <a:pt x="208" y="288"/>
                    </a:lnTo>
                    <a:lnTo>
                      <a:pt x="206" y="280"/>
                    </a:lnTo>
                    <a:lnTo>
                      <a:pt x="174" y="284"/>
                    </a:lnTo>
                    <a:lnTo>
                      <a:pt x="158" y="220"/>
                    </a:lnTo>
                    <a:lnTo>
                      <a:pt x="150" y="220"/>
                    </a:lnTo>
                    <a:lnTo>
                      <a:pt x="146" y="210"/>
                    </a:lnTo>
                    <a:lnTo>
                      <a:pt x="130" y="210"/>
                    </a:lnTo>
                    <a:lnTo>
                      <a:pt x="128" y="228"/>
                    </a:lnTo>
                    <a:lnTo>
                      <a:pt x="90" y="232"/>
                    </a:lnTo>
                    <a:lnTo>
                      <a:pt x="90" y="224"/>
                    </a:lnTo>
                    <a:lnTo>
                      <a:pt x="82" y="224"/>
                    </a:lnTo>
                    <a:lnTo>
                      <a:pt x="74" y="192"/>
                    </a:lnTo>
                    <a:lnTo>
                      <a:pt x="0" y="200"/>
                    </a:lnTo>
                    <a:lnTo>
                      <a:pt x="0" y="20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499" name="Freeform 141"/>
              <p:cNvSpPr>
                <a:spLocks/>
              </p:cNvSpPr>
              <p:nvPr/>
            </p:nvSpPr>
            <p:spPr bwMode="auto">
              <a:xfrm>
                <a:off x="2952" y="2868"/>
                <a:ext cx="92" cy="98"/>
              </a:xfrm>
              <a:custGeom>
                <a:avLst/>
                <a:gdLst>
                  <a:gd name="T0" fmla="*/ 78 w 92"/>
                  <a:gd name="T1" fmla="*/ 0 h 98"/>
                  <a:gd name="T2" fmla="*/ 92 w 92"/>
                  <a:gd name="T3" fmla="*/ 44 h 98"/>
                  <a:gd name="T4" fmla="*/ 78 w 92"/>
                  <a:gd name="T5" fmla="*/ 64 h 98"/>
                  <a:gd name="T6" fmla="*/ 72 w 92"/>
                  <a:gd name="T7" fmla="*/ 68 h 98"/>
                  <a:gd name="T8" fmla="*/ 70 w 92"/>
                  <a:gd name="T9" fmla="*/ 88 h 98"/>
                  <a:gd name="T10" fmla="*/ 0 w 92"/>
                  <a:gd name="T11" fmla="*/ 98 h 98"/>
                  <a:gd name="T12" fmla="*/ 8 w 92"/>
                  <a:gd name="T13" fmla="*/ 62 h 98"/>
                  <a:gd name="T14" fmla="*/ 28 w 92"/>
                  <a:gd name="T15" fmla="*/ 44 h 98"/>
                  <a:gd name="T16" fmla="*/ 20 w 92"/>
                  <a:gd name="T17" fmla="*/ 34 h 98"/>
                  <a:gd name="T18" fmla="*/ 20 w 92"/>
                  <a:gd name="T19" fmla="*/ 16 h 98"/>
                  <a:gd name="T20" fmla="*/ 58 w 92"/>
                  <a:gd name="T21" fmla="*/ 12 h 98"/>
                  <a:gd name="T22" fmla="*/ 78 w 92"/>
                  <a:gd name="T23" fmla="*/ 0 h 98"/>
                  <a:gd name="T24" fmla="*/ 78 w 92"/>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8">
                    <a:moveTo>
                      <a:pt x="78" y="0"/>
                    </a:moveTo>
                    <a:lnTo>
                      <a:pt x="92" y="44"/>
                    </a:lnTo>
                    <a:lnTo>
                      <a:pt x="78" y="64"/>
                    </a:lnTo>
                    <a:lnTo>
                      <a:pt x="72" y="68"/>
                    </a:lnTo>
                    <a:lnTo>
                      <a:pt x="70" y="88"/>
                    </a:lnTo>
                    <a:lnTo>
                      <a:pt x="0" y="98"/>
                    </a:lnTo>
                    <a:lnTo>
                      <a:pt x="8" y="62"/>
                    </a:lnTo>
                    <a:lnTo>
                      <a:pt x="28" y="44"/>
                    </a:lnTo>
                    <a:lnTo>
                      <a:pt x="20" y="34"/>
                    </a:lnTo>
                    <a:lnTo>
                      <a:pt x="20" y="16"/>
                    </a:lnTo>
                    <a:lnTo>
                      <a:pt x="58" y="12"/>
                    </a:lnTo>
                    <a:lnTo>
                      <a:pt x="78" y="0"/>
                    </a:lnTo>
                    <a:lnTo>
                      <a:pt x="7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0" name="Freeform 142"/>
              <p:cNvSpPr>
                <a:spLocks/>
              </p:cNvSpPr>
              <p:nvPr/>
            </p:nvSpPr>
            <p:spPr bwMode="auto">
              <a:xfrm>
                <a:off x="3022" y="2862"/>
                <a:ext cx="134" cy="162"/>
              </a:xfrm>
              <a:custGeom>
                <a:avLst/>
                <a:gdLst>
                  <a:gd name="T0" fmla="*/ 0 w 134"/>
                  <a:gd name="T1" fmla="*/ 94 h 162"/>
                  <a:gd name="T2" fmla="*/ 38 w 134"/>
                  <a:gd name="T3" fmla="*/ 110 h 162"/>
                  <a:gd name="T4" fmla="*/ 62 w 134"/>
                  <a:gd name="T5" fmla="*/ 134 h 162"/>
                  <a:gd name="T6" fmla="*/ 78 w 134"/>
                  <a:gd name="T7" fmla="*/ 140 h 162"/>
                  <a:gd name="T8" fmla="*/ 90 w 134"/>
                  <a:gd name="T9" fmla="*/ 158 h 162"/>
                  <a:gd name="T10" fmla="*/ 100 w 134"/>
                  <a:gd name="T11" fmla="*/ 162 h 162"/>
                  <a:gd name="T12" fmla="*/ 134 w 134"/>
                  <a:gd name="T13" fmla="*/ 104 h 162"/>
                  <a:gd name="T14" fmla="*/ 122 w 134"/>
                  <a:gd name="T15" fmla="*/ 80 h 162"/>
                  <a:gd name="T16" fmla="*/ 132 w 134"/>
                  <a:gd name="T17" fmla="*/ 12 h 162"/>
                  <a:gd name="T18" fmla="*/ 112 w 134"/>
                  <a:gd name="T19" fmla="*/ 6 h 162"/>
                  <a:gd name="T20" fmla="*/ 98 w 134"/>
                  <a:gd name="T21" fmla="*/ 22 h 162"/>
                  <a:gd name="T22" fmla="*/ 78 w 134"/>
                  <a:gd name="T23" fmla="*/ 20 h 162"/>
                  <a:gd name="T24" fmla="*/ 56 w 134"/>
                  <a:gd name="T25" fmla="*/ 0 h 162"/>
                  <a:gd name="T26" fmla="*/ 18 w 134"/>
                  <a:gd name="T27" fmla="*/ 2 h 162"/>
                  <a:gd name="T28" fmla="*/ 10 w 134"/>
                  <a:gd name="T29" fmla="*/ 6 h 162"/>
                  <a:gd name="T30" fmla="*/ 22 w 134"/>
                  <a:gd name="T31" fmla="*/ 50 h 162"/>
                  <a:gd name="T32" fmla="*/ 8 w 134"/>
                  <a:gd name="T33" fmla="*/ 68 h 162"/>
                  <a:gd name="T34" fmla="*/ 2 w 134"/>
                  <a:gd name="T35" fmla="*/ 72 h 162"/>
                  <a:gd name="T36" fmla="*/ 0 w 134"/>
                  <a:gd name="T37" fmla="*/ 94 h 162"/>
                  <a:gd name="T38" fmla="*/ 0 w 134"/>
                  <a:gd name="T39" fmla="*/ 9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62">
                    <a:moveTo>
                      <a:pt x="0" y="94"/>
                    </a:moveTo>
                    <a:lnTo>
                      <a:pt x="38" y="110"/>
                    </a:lnTo>
                    <a:lnTo>
                      <a:pt x="62" y="134"/>
                    </a:lnTo>
                    <a:lnTo>
                      <a:pt x="78" y="140"/>
                    </a:lnTo>
                    <a:lnTo>
                      <a:pt x="90" y="158"/>
                    </a:lnTo>
                    <a:lnTo>
                      <a:pt x="100" y="162"/>
                    </a:lnTo>
                    <a:lnTo>
                      <a:pt x="134" y="104"/>
                    </a:lnTo>
                    <a:lnTo>
                      <a:pt x="122" y="80"/>
                    </a:lnTo>
                    <a:lnTo>
                      <a:pt x="132" y="12"/>
                    </a:lnTo>
                    <a:lnTo>
                      <a:pt x="112" y="6"/>
                    </a:lnTo>
                    <a:lnTo>
                      <a:pt x="98" y="22"/>
                    </a:lnTo>
                    <a:lnTo>
                      <a:pt x="78" y="20"/>
                    </a:lnTo>
                    <a:lnTo>
                      <a:pt x="56" y="0"/>
                    </a:lnTo>
                    <a:lnTo>
                      <a:pt x="18" y="2"/>
                    </a:lnTo>
                    <a:lnTo>
                      <a:pt x="10" y="6"/>
                    </a:lnTo>
                    <a:lnTo>
                      <a:pt x="22" y="50"/>
                    </a:lnTo>
                    <a:lnTo>
                      <a:pt x="8" y="68"/>
                    </a:lnTo>
                    <a:lnTo>
                      <a:pt x="2" y="72"/>
                    </a:lnTo>
                    <a:lnTo>
                      <a:pt x="0" y="94"/>
                    </a:lnTo>
                    <a:lnTo>
                      <a:pt x="0" y="9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1" name="Freeform 143"/>
              <p:cNvSpPr>
                <a:spLocks/>
              </p:cNvSpPr>
              <p:nvPr/>
            </p:nvSpPr>
            <p:spPr bwMode="auto">
              <a:xfrm>
                <a:off x="2946" y="2956"/>
                <a:ext cx="192" cy="192"/>
              </a:xfrm>
              <a:custGeom>
                <a:avLst/>
                <a:gdLst>
                  <a:gd name="T0" fmla="*/ 32 w 192"/>
                  <a:gd name="T1" fmla="*/ 6 h 192"/>
                  <a:gd name="T2" fmla="*/ 24 w 192"/>
                  <a:gd name="T3" fmla="*/ 30 h 192"/>
                  <a:gd name="T4" fmla="*/ 34 w 192"/>
                  <a:gd name="T5" fmla="*/ 44 h 192"/>
                  <a:gd name="T6" fmla="*/ 0 w 192"/>
                  <a:gd name="T7" fmla="*/ 82 h 192"/>
                  <a:gd name="T8" fmla="*/ 0 w 192"/>
                  <a:gd name="T9" fmla="*/ 92 h 192"/>
                  <a:gd name="T10" fmla="*/ 20 w 192"/>
                  <a:gd name="T11" fmla="*/ 114 h 192"/>
                  <a:gd name="T12" fmla="*/ 22 w 192"/>
                  <a:gd name="T13" fmla="*/ 124 h 192"/>
                  <a:gd name="T14" fmla="*/ 68 w 192"/>
                  <a:gd name="T15" fmla="*/ 146 h 192"/>
                  <a:gd name="T16" fmla="*/ 84 w 192"/>
                  <a:gd name="T17" fmla="*/ 192 h 192"/>
                  <a:gd name="T18" fmla="*/ 96 w 192"/>
                  <a:gd name="T19" fmla="*/ 184 h 192"/>
                  <a:gd name="T20" fmla="*/ 136 w 192"/>
                  <a:gd name="T21" fmla="*/ 190 h 192"/>
                  <a:gd name="T22" fmla="*/ 144 w 192"/>
                  <a:gd name="T23" fmla="*/ 178 h 192"/>
                  <a:gd name="T24" fmla="*/ 192 w 192"/>
                  <a:gd name="T25" fmla="*/ 176 h 192"/>
                  <a:gd name="T26" fmla="*/ 184 w 192"/>
                  <a:gd name="T27" fmla="*/ 154 h 192"/>
                  <a:gd name="T28" fmla="*/ 182 w 192"/>
                  <a:gd name="T29" fmla="*/ 102 h 192"/>
                  <a:gd name="T30" fmla="*/ 176 w 192"/>
                  <a:gd name="T31" fmla="*/ 94 h 192"/>
                  <a:gd name="T32" fmla="*/ 178 w 192"/>
                  <a:gd name="T33" fmla="*/ 66 h 192"/>
                  <a:gd name="T34" fmla="*/ 166 w 192"/>
                  <a:gd name="T35" fmla="*/ 64 h 192"/>
                  <a:gd name="T36" fmla="*/ 154 w 192"/>
                  <a:gd name="T37" fmla="*/ 46 h 192"/>
                  <a:gd name="T38" fmla="*/ 138 w 192"/>
                  <a:gd name="T39" fmla="*/ 42 h 192"/>
                  <a:gd name="T40" fmla="*/ 112 w 192"/>
                  <a:gd name="T41" fmla="*/ 16 h 192"/>
                  <a:gd name="T42" fmla="*/ 74 w 192"/>
                  <a:gd name="T43" fmla="*/ 0 h 192"/>
                  <a:gd name="T44" fmla="*/ 32 w 192"/>
                  <a:gd name="T45" fmla="*/ 6 h 192"/>
                  <a:gd name="T46" fmla="*/ 32 w 192"/>
                  <a:gd name="T47" fmla="*/ 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92">
                    <a:moveTo>
                      <a:pt x="32" y="6"/>
                    </a:moveTo>
                    <a:lnTo>
                      <a:pt x="24" y="30"/>
                    </a:lnTo>
                    <a:lnTo>
                      <a:pt x="34" y="44"/>
                    </a:lnTo>
                    <a:lnTo>
                      <a:pt x="0" y="82"/>
                    </a:lnTo>
                    <a:lnTo>
                      <a:pt x="0" y="92"/>
                    </a:lnTo>
                    <a:lnTo>
                      <a:pt x="20" y="114"/>
                    </a:lnTo>
                    <a:lnTo>
                      <a:pt x="22" y="124"/>
                    </a:lnTo>
                    <a:lnTo>
                      <a:pt x="68" y="146"/>
                    </a:lnTo>
                    <a:lnTo>
                      <a:pt x="84" y="192"/>
                    </a:lnTo>
                    <a:lnTo>
                      <a:pt x="96" y="184"/>
                    </a:lnTo>
                    <a:lnTo>
                      <a:pt x="136" y="190"/>
                    </a:lnTo>
                    <a:lnTo>
                      <a:pt x="144" y="178"/>
                    </a:lnTo>
                    <a:lnTo>
                      <a:pt x="192" y="176"/>
                    </a:lnTo>
                    <a:lnTo>
                      <a:pt x="184" y="154"/>
                    </a:lnTo>
                    <a:lnTo>
                      <a:pt x="182" y="102"/>
                    </a:lnTo>
                    <a:lnTo>
                      <a:pt x="176" y="94"/>
                    </a:lnTo>
                    <a:lnTo>
                      <a:pt x="178" y="66"/>
                    </a:lnTo>
                    <a:lnTo>
                      <a:pt x="166" y="64"/>
                    </a:lnTo>
                    <a:lnTo>
                      <a:pt x="154" y="46"/>
                    </a:lnTo>
                    <a:lnTo>
                      <a:pt x="138" y="42"/>
                    </a:lnTo>
                    <a:lnTo>
                      <a:pt x="112" y="16"/>
                    </a:lnTo>
                    <a:lnTo>
                      <a:pt x="74" y="0"/>
                    </a:lnTo>
                    <a:lnTo>
                      <a:pt x="32" y="6"/>
                    </a:lnTo>
                    <a:lnTo>
                      <a:pt x="32"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2" name="Freeform 144"/>
              <p:cNvSpPr>
                <a:spLocks/>
              </p:cNvSpPr>
              <p:nvPr/>
            </p:nvSpPr>
            <p:spPr bwMode="auto">
              <a:xfrm>
                <a:off x="2946" y="2990"/>
                <a:ext cx="32" cy="48"/>
              </a:xfrm>
              <a:custGeom>
                <a:avLst/>
                <a:gdLst>
                  <a:gd name="T0" fmla="*/ 0 w 32"/>
                  <a:gd name="T1" fmla="*/ 48 h 48"/>
                  <a:gd name="T2" fmla="*/ 32 w 32"/>
                  <a:gd name="T3" fmla="*/ 10 h 48"/>
                  <a:gd name="T4" fmla="*/ 30 w 32"/>
                  <a:gd name="T5" fmla="*/ 4 h 48"/>
                  <a:gd name="T6" fmla="*/ 16 w 32"/>
                  <a:gd name="T7" fmla="*/ 0 h 48"/>
                  <a:gd name="T8" fmla="*/ 0 w 32"/>
                  <a:gd name="T9" fmla="*/ 10 h 48"/>
                  <a:gd name="T10" fmla="*/ 0 w 32"/>
                  <a:gd name="T11" fmla="*/ 48 h 48"/>
                  <a:gd name="T12" fmla="*/ 0 w 3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2" h="48">
                    <a:moveTo>
                      <a:pt x="0" y="48"/>
                    </a:moveTo>
                    <a:lnTo>
                      <a:pt x="32" y="10"/>
                    </a:lnTo>
                    <a:lnTo>
                      <a:pt x="30" y="4"/>
                    </a:lnTo>
                    <a:lnTo>
                      <a:pt x="16" y="0"/>
                    </a:lnTo>
                    <a:lnTo>
                      <a:pt x="0" y="10"/>
                    </a:lnTo>
                    <a:lnTo>
                      <a:pt x="0" y="48"/>
                    </a:lnTo>
                    <a:lnTo>
                      <a:pt x="0" y="4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3" name="Freeform 145"/>
              <p:cNvSpPr>
                <a:spLocks/>
              </p:cNvSpPr>
              <p:nvPr/>
            </p:nvSpPr>
            <p:spPr bwMode="auto">
              <a:xfrm>
                <a:off x="2946" y="2962"/>
                <a:ext cx="32" cy="38"/>
              </a:xfrm>
              <a:custGeom>
                <a:avLst/>
                <a:gdLst>
                  <a:gd name="T0" fmla="*/ 0 w 32"/>
                  <a:gd name="T1" fmla="*/ 22 h 38"/>
                  <a:gd name="T2" fmla="*/ 0 w 32"/>
                  <a:gd name="T3" fmla="*/ 38 h 38"/>
                  <a:gd name="T4" fmla="*/ 16 w 32"/>
                  <a:gd name="T5" fmla="*/ 28 h 38"/>
                  <a:gd name="T6" fmla="*/ 30 w 32"/>
                  <a:gd name="T7" fmla="*/ 32 h 38"/>
                  <a:gd name="T8" fmla="*/ 24 w 32"/>
                  <a:gd name="T9" fmla="*/ 24 h 38"/>
                  <a:gd name="T10" fmla="*/ 32 w 32"/>
                  <a:gd name="T11" fmla="*/ 0 h 38"/>
                  <a:gd name="T12" fmla="*/ 6 w 32"/>
                  <a:gd name="T13" fmla="*/ 4 h 38"/>
                  <a:gd name="T14" fmla="*/ 0 w 32"/>
                  <a:gd name="T15" fmla="*/ 22 h 38"/>
                  <a:gd name="T16" fmla="*/ 0 w 32"/>
                  <a:gd name="T1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0" y="22"/>
                    </a:moveTo>
                    <a:lnTo>
                      <a:pt x="0" y="38"/>
                    </a:lnTo>
                    <a:lnTo>
                      <a:pt x="16" y="28"/>
                    </a:lnTo>
                    <a:lnTo>
                      <a:pt x="30" y="32"/>
                    </a:lnTo>
                    <a:lnTo>
                      <a:pt x="24" y="24"/>
                    </a:lnTo>
                    <a:lnTo>
                      <a:pt x="32" y="0"/>
                    </a:lnTo>
                    <a:lnTo>
                      <a:pt x="6" y="4"/>
                    </a:lnTo>
                    <a:lnTo>
                      <a:pt x="0" y="22"/>
                    </a:lnTo>
                    <a:lnTo>
                      <a:pt x="0" y="2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4" name="Freeform 146"/>
              <p:cNvSpPr>
                <a:spLocks/>
              </p:cNvSpPr>
              <p:nvPr/>
            </p:nvSpPr>
            <p:spPr bwMode="auto">
              <a:xfrm>
                <a:off x="2644" y="3046"/>
                <a:ext cx="212" cy="222"/>
              </a:xfrm>
              <a:custGeom>
                <a:avLst/>
                <a:gdLst>
                  <a:gd name="T0" fmla="*/ 4 w 212"/>
                  <a:gd name="T1" fmla="*/ 8 h 222"/>
                  <a:gd name="T2" fmla="*/ 24 w 212"/>
                  <a:gd name="T3" fmla="*/ 40 h 222"/>
                  <a:gd name="T4" fmla="*/ 14 w 212"/>
                  <a:gd name="T5" fmla="*/ 64 h 222"/>
                  <a:gd name="T6" fmla="*/ 20 w 212"/>
                  <a:gd name="T7" fmla="*/ 86 h 222"/>
                  <a:gd name="T8" fmla="*/ 32 w 212"/>
                  <a:gd name="T9" fmla="*/ 90 h 222"/>
                  <a:gd name="T10" fmla="*/ 28 w 212"/>
                  <a:gd name="T11" fmla="*/ 116 h 222"/>
                  <a:gd name="T12" fmla="*/ 4 w 212"/>
                  <a:gd name="T13" fmla="*/ 148 h 222"/>
                  <a:gd name="T14" fmla="*/ 0 w 212"/>
                  <a:gd name="T15" fmla="*/ 180 h 222"/>
                  <a:gd name="T16" fmla="*/ 0 w 212"/>
                  <a:gd name="T17" fmla="*/ 216 h 222"/>
                  <a:gd name="T18" fmla="*/ 24 w 212"/>
                  <a:gd name="T19" fmla="*/ 200 h 222"/>
                  <a:gd name="T20" fmla="*/ 40 w 212"/>
                  <a:gd name="T21" fmla="*/ 214 h 222"/>
                  <a:gd name="T22" fmla="*/ 114 w 212"/>
                  <a:gd name="T23" fmla="*/ 200 h 222"/>
                  <a:gd name="T24" fmla="*/ 158 w 212"/>
                  <a:gd name="T25" fmla="*/ 222 h 222"/>
                  <a:gd name="T26" fmla="*/ 194 w 212"/>
                  <a:gd name="T27" fmla="*/ 212 h 222"/>
                  <a:gd name="T28" fmla="*/ 174 w 212"/>
                  <a:gd name="T29" fmla="*/ 196 h 222"/>
                  <a:gd name="T30" fmla="*/ 174 w 212"/>
                  <a:gd name="T31" fmla="*/ 132 h 222"/>
                  <a:gd name="T32" fmla="*/ 204 w 212"/>
                  <a:gd name="T33" fmla="*/ 128 h 222"/>
                  <a:gd name="T34" fmla="*/ 200 w 212"/>
                  <a:gd name="T35" fmla="*/ 108 h 222"/>
                  <a:gd name="T36" fmla="*/ 212 w 212"/>
                  <a:gd name="T37" fmla="*/ 108 h 222"/>
                  <a:gd name="T38" fmla="*/ 210 w 212"/>
                  <a:gd name="T39" fmla="*/ 88 h 222"/>
                  <a:gd name="T40" fmla="*/ 178 w 212"/>
                  <a:gd name="T41" fmla="*/ 92 h 222"/>
                  <a:gd name="T42" fmla="*/ 162 w 212"/>
                  <a:gd name="T43" fmla="*/ 28 h 222"/>
                  <a:gd name="T44" fmla="*/ 154 w 212"/>
                  <a:gd name="T45" fmla="*/ 28 h 222"/>
                  <a:gd name="T46" fmla="*/ 150 w 212"/>
                  <a:gd name="T47" fmla="*/ 18 h 222"/>
                  <a:gd name="T48" fmla="*/ 134 w 212"/>
                  <a:gd name="T49" fmla="*/ 18 h 222"/>
                  <a:gd name="T50" fmla="*/ 132 w 212"/>
                  <a:gd name="T51" fmla="*/ 36 h 222"/>
                  <a:gd name="T52" fmla="*/ 94 w 212"/>
                  <a:gd name="T53" fmla="*/ 40 h 222"/>
                  <a:gd name="T54" fmla="*/ 94 w 212"/>
                  <a:gd name="T55" fmla="*/ 32 h 222"/>
                  <a:gd name="T56" fmla="*/ 86 w 212"/>
                  <a:gd name="T57" fmla="*/ 32 h 222"/>
                  <a:gd name="T58" fmla="*/ 78 w 212"/>
                  <a:gd name="T59" fmla="*/ 0 h 222"/>
                  <a:gd name="T60" fmla="*/ 4 w 212"/>
                  <a:gd name="T61" fmla="*/ 8 h 222"/>
                  <a:gd name="T62" fmla="*/ 4 w 212"/>
                  <a:gd name="T63" fmla="*/ 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222">
                    <a:moveTo>
                      <a:pt x="4" y="8"/>
                    </a:moveTo>
                    <a:lnTo>
                      <a:pt x="24" y="40"/>
                    </a:lnTo>
                    <a:lnTo>
                      <a:pt x="14" y="64"/>
                    </a:lnTo>
                    <a:lnTo>
                      <a:pt x="20" y="86"/>
                    </a:lnTo>
                    <a:lnTo>
                      <a:pt x="32" y="90"/>
                    </a:lnTo>
                    <a:lnTo>
                      <a:pt x="28" y="116"/>
                    </a:lnTo>
                    <a:lnTo>
                      <a:pt x="4" y="148"/>
                    </a:lnTo>
                    <a:lnTo>
                      <a:pt x="0" y="180"/>
                    </a:lnTo>
                    <a:lnTo>
                      <a:pt x="0" y="216"/>
                    </a:lnTo>
                    <a:lnTo>
                      <a:pt x="24" y="200"/>
                    </a:lnTo>
                    <a:lnTo>
                      <a:pt x="40" y="214"/>
                    </a:lnTo>
                    <a:lnTo>
                      <a:pt x="114" y="200"/>
                    </a:lnTo>
                    <a:lnTo>
                      <a:pt x="158" y="222"/>
                    </a:lnTo>
                    <a:lnTo>
                      <a:pt x="194" y="212"/>
                    </a:lnTo>
                    <a:lnTo>
                      <a:pt x="174" y="196"/>
                    </a:lnTo>
                    <a:lnTo>
                      <a:pt x="174" y="132"/>
                    </a:lnTo>
                    <a:lnTo>
                      <a:pt x="204" y="128"/>
                    </a:lnTo>
                    <a:lnTo>
                      <a:pt x="200" y="108"/>
                    </a:lnTo>
                    <a:lnTo>
                      <a:pt x="212" y="108"/>
                    </a:lnTo>
                    <a:lnTo>
                      <a:pt x="210" y="88"/>
                    </a:lnTo>
                    <a:lnTo>
                      <a:pt x="178" y="92"/>
                    </a:lnTo>
                    <a:lnTo>
                      <a:pt x="162" y="28"/>
                    </a:lnTo>
                    <a:lnTo>
                      <a:pt x="154" y="28"/>
                    </a:lnTo>
                    <a:lnTo>
                      <a:pt x="150" y="18"/>
                    </a:lnTo>
                    <a:lnTo>
                      <a:pt x="134" y="18"/>
                    </a:lnTo>
                    <a:lnTo>
                      <a:pt x="132" y="36"/>
                    </a:lnTo>
                    <a:lnTo>
                      <a:pt x="94" y="40"/>
                    </a:lnTo>
                    <a:lnTo>
                      <a:pt x="94" y="32"/>
                    </a:lnTo>
                    <a:lnTo>
                      <a:pt x="86" y="32"/>
                    </a:lnTo>
                    <a:lnTo>
                      <a:pt x="78" y="0"/>
                    </a:lnTo>
                    <a:lnTo>
                      <a:pt x="4" y="8"/>
                    </a:lnTo>
                    <a:lnTo>
                      <a:pt x="4" y="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5" name="Freeform 147"/>
              <p:cNvSpPr>
                <a:spLocks/>
              </p:cNvSpPr>
              <p:nvPr/>
            </p:nvSpPr>
            <p:spPr bwMode="auto">
              <a:xfrm>
                <a:off x="2818" y="3080"/>
                <a:ext cx="206" cy="182"/>
              </a:xfrm>
              <a:custGeom>
                <a:avLst/>
                <a:gdLst>
                  <a:gd name="T0" fmla="*/ 206 w 206"/>
                  <a:gd name="T1" fmla="*/ 54 h 182"/>
                  <a:gd name="T2" fmla="*/ 192 w 206"/>
                  <a:gd name="T3" fmla="*/ 78 h 182"/>
                  <a:gd name="T4" fmla="*/ 180 w 206"/>
                  <a:gd name="T5" fmla="*/ 86 h 182"/>
                  <a:gd name="T6" fmla="*/ 182 w 206"/>
                  <a:gd name="T7" fmla="*/ 106 h 182"/>
                  <a:gd name="T8" fmla="*/ 140 w 206"/>
                  <a:gd name="T9" fmla="*/ 124 h 182"/>
                  <a:gd name="T10" fmla="*/ 148 w 206"/>
                  <a:gd name="T11" fmla="*/ 138 h 182"/>
                  <a:gd name="T12" fmla="*/ 130 w 206"/>
                  <a:gd name="T13" fmla="*/ 140 h 182"/>
                  <a:gd name="T14" fmla="*/ 90 w 206"/>
                  <a:gd name="T15" fmla="*/ 182 h 182"/>
                  <a:gd name="T16" fmla="*/ 58 w 206"/>
                  <a:gd name="T17" fmla="*/ 180 h 182"/>
                  <a:gd name="T18" fmla="*/ 42 w 206"/>
                  <a:gd name="T19" fmla="*/ 172 h 182"/>
                  <a:gd name="T20" fmla="*/ 20 w 206"/>
                  <a:gd name="T21" fmla="*/ 178 h 182"/>
                  <a:gd name="T22" fmla="*/ 0 w 206"/>
                  <a:gd name="T23" fmla="*/ 162 h 182"/>
                  <a:gd name="T24" fmla="*/ 0 w 206"/>
                  <a:gd name="T25" fmla="*/ 98 h 182"/>
                  <a:gd name="T26" fmla="*/ 28 w 206"/>
                  <a:gd name="T27" fmla="*/ 92 h 182"/>
                  <a:gd name="T28" fmla="*/ 26 w 206"/>
                  <a:gd name="T29" fmla="*/ 74 h 182"/>
                  <a:gd name="T30" fmla="*/ 38 w 206"/>
                  <a:gd name="T31" fmla="*/ 74 h 182"/>
                  <a:gd name="T32" fmla="*/ 38 w 206"/>
                  <a:gd name="T33" fmla="*/ 62 h 182"/>
                  <a:gd name="T34" fmla="*/ 54 w 206"/>
                  <a:gd name="T35" fmla="*/ 60 h 182"/>
                  <a:gd name="T36" fmla="*/ 76 w 206"/>
                  <a:gd name="T37" fmla="*/ 78 h 182"/>
                  <a:gd name="T38" fmla="*/ 86 w 206"/>
                  <a:gd name="T39" fmla="*/ 78 h 182"/>
                  <a:gd name="T40" fmla="*/ 86 w 206"/>
                  <a:gd name="T41" fmla="*/ 70 h 182"/>
                  <a:gd name="T42" fmla="*/ 128 w 206"/>
                  <a:gd name="T43" fmla="*/ 100 h 182"/>
                  <a:gd name="T44" fmla="*/ 140 w 206"/>
                  <a:gd name="T45" fmla="*/ 100 h 182"/>
                  <a:gd name="T46" fmla="*/ 140 w 206"/>
                  <a:gd name="T47" fmla="*/ 70 h 182"/>
                  <a:gd name="T48" fmla="*/ 132 w 206"/>
                  <a:gd name="T49" fmla="*/ 78 h 182"/>
                  <a:gd name="T50" fmla="*/ 112 w 206"/>
                  <a:gd name="T51" fmla="*/ 68 h 182"/>
                  <a:gd name="T52" fmla="*/ 122 w 206"/>
                  <a:gd name="T53" fmla="*/ 38 h 182"/>
                  <a:gd name="T54" fmla="*/ 106 w 206"/>
                  <a:gd name="T55" fmla="*/ 36 h 182"/>
                  <a:gd name="T56" fmla="*/ 116 w 206"/>
                  <a:gd name="T57" fmla="*/ 6 h 182"/>
                  <a:gd name="T58" fmla="*/ 150 w 206"/>
                  <a:gd name="T59" fmla="*/ 0 h 182"/>
                  <a:gd name="T60" fmla="*/ 196 w 206"/>
                  <a:gd name="T61" fmla="*/ 22 h 182"/>
                  <a:gd name="T62" fmla="*/ 206 w 206"/>
                  <a:gd name="T63" fmla="*/ 54 h 182"/>
                  <a:gd name="T64" fmla="*/ 206 w 206"/>
                  <a:gd name="T65" fmla="*/ 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82">
                    <a:moveTo>
                      <a:pt x="206" y="54"/>
                    </a:moveTo>
                    <a:lnTo>
                      <a:pt x="192" y="78"/>
                    </a:lnTo>
                    <a:lnTo>
                      <a:pt x="180" y="86"/>
                    </a:lnTo>
                    <a:lnTo>
                      <a:pt x="182" y="106"/>
                    </a:lnTo>
                    <a:lnTo>
                      <a:pt x="140" y="124"/>
                    </a:lnTo>
                    <a:lnTo>
                      <a:pt x="148" y="138"/>
                    </a:lnTo>
                    <a:lnTo>
                      <a:pt x="130" y="140"/>
                    </a:lnTo>
                    <a:lnTo>
                      <a:pt x="90" y="182"/>
                    </a:lnTo>
                    <a:lnTo>
                      <a:pt x="58" y="180"/>
                    </a:lnTo>
                    <a:lnTo>
                      <a:pt x="42" y="172"/>
                    </a:lnTo>
                    <a:lnTo>
                      <a:pt x="20" y="178"/>
                    </a:lnTo>
                    <a:lnTo>
                      <a:pt x="0" y="162"/>
                    </a:lnTo>
                    <a:lnTo>
                      <a:pt x="0" y="98"/>
                    </a:lnTo>
                    <a:lnTo>
                      <a:pt x="28" y="92"/>
                    </a:lnTo>
                    <a:lnTo>
                      <a:pt x="26" y="74"/>
                    </a:lnTo>
                    <a:lnTo>
                      <a:pt x="38" y="74"/>
                    </a:lnTo>
                    <a:lnTo>
                      <a:pt x="38" y="62"/>
                    </a:lnTo>
                    <a:lnTo>
                      <a:pt x="54" y="60"/>
                    </a:lnTo>
                    <a:lnTo>
                      <a:pt x="76" y="78"/>
                    </a:lnTo>
                    <a:lnTo>
                      <a:pt x="86" y="78"/>
                    </a:lnTo>
                    <a:lnTo>
                      <a:pt x="86" y="70"/>
                    </a:lnTo>
                    <a:lnTo>
                      <a:pt x="128" y="100"/>
                    </a:lnTo>
                    <a:lnTo>
                      <a:pt x="140" y="100"/>
                    </a:lnTo>
                    <a:lnTo>
                      <a:pt x="140" y="70"/>
                    </a:lnTo>
                    <a:lnTo>
                      <a:pt x="132" y="78"/>
                    </a:lnTo>
                    <a:lnTo>
                      <a:pt x="112" y="68"/>
                    </a:lnTo>
                    <a:lnTo>
                      <a:pt x="122" y="38"/>
                    </a:lnTo>
                    <a:lnTo>
                      <a:pt x="106" y="36"/>
                    </a:lnTo>
                    <a:lnTo>
                      <a:pt x="116" y="6"/>
                    </a:lnTo>
                    <a:lnTo>
                      <a:pt x="150" y="0"/>
                    </a:lnTo>
                    <a:lnTo>
                      <a:pt x="196" y="22"/>
                    </a:lnTo>
                    <a:lnTo>
                      <a:pt x="206" y="54"/>
                    </a:lnTo>
                    <a:lnTo>
                      <a:pt x="206" y="5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6" name="Freeform 148"/>
              <p:cNvSpPr>
                <a:spLocks/>
              </p:cNvSpPr>
              <p:nvPr/>
            </p:nvSpPr>
            <p:spPr bwMode="auto">
              <a:xfrm>
                <a:off x="2998" y="3132"/>
                <a:ext cx="52" cy="118"/>
              </a:xfrm>
              <a:custGeom>
                <a:avLst/>
                <a:gdLst>
                  <a:gd name="T0" fmla="*/ 2 w 52"/>
                  <a:gd name="T1" fmla="*/ 54 h 118"/>
                  <a:gd name="T2" fmla="*/ 30 w 52"/>
                  <a:gd name="T3" fmla="*/ 64 h 118"/>
                  <a:gd name="T4" fmla="*/ 40 w 52"/>
                  <a:gd name="T5" fmla="*/ 118 h 118"/>
                  <a:gd name="T6" fmla="*/ 50 w 52"/>
                  <a:gd name="T7" fmla="*/ 96 h 118"/>
                  <a:gd name="T8" fmla="*/ 52 w 52"/>
                  <a:gd name="T9" fmla="*/ 58 h 118"/>
                  <a:gd name="T10" fmla="*/ 26 w 52"/>
                  <a:gd name="T11" fmla="*/ 0 h 118"/>
                  <a:gd name="T12" fmla="*/ 12 w 52"/>
                  <a:gd name="T13" fmla="*/ 24 h 118"/>
                  <a:gd name="T14" fmla="*/ 0 w 52"/>
                  <a:gd name="T15" fmla="*/ 34 h 118"/>
                  <a:gd name="T16" fmla="*/ 2 w 52"/>
                  <a:gd name="T17" fmla="*/ 54 h 118"/>
                  <a:gd name="T18" fmla="*/ 2 w 52"/>
                  <a:gd name="T19"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8">
                    <a:moveTo>
                      <a:pt x="2" y="54"/>
                    </a:moveTo>
                    <a:lnTo>
                      <a:pt x="30" y="64"/>
                    </a:lnTo>
                    <a:lnTo>
                      <a:pt x="40" y="118"/>
                    </a:lnTo>
                    <a:lnTo>
                      <a:pt x="50" y="96"/>
                    </a:lnTo>
                    <a:lnTo>
                      <a:pt x="52" y="58"/>
                    </a:lnTo>
                    <a:lnTo>
                      <a:pt x="26" y="0"/>
                    </a:lnTo>
                    <a:lnTo>
                      <a:pt x="12" y="24"/>
                    </a:lnTo>
                    <a:lnTo>
                      <a:pt x="0" y="34"/>
                    </a:lnTo>
                    <a:lnTo>
                      <a:pt x="2" y="54"/>
                    </a:lnTo>
                    <a:lnTo>
                      <a:pt x="2" y="5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7" name="Freeform 149"/>
              <p:cNvSpPr>
                <a:spLocks/>
              </p:cNvSpPr>
              <p:nvPr/>
            </p:nvSpPr>
            <p:spPr bwMode="auto">
              <a:xfrm>
                <a:off x="2644" y="3246"/>
                <a:ext cx="160" cy="222"/>
              </a:xfrm>
              <a:custGeom>
                <a:avLst/>
                <a:gdLst>
                  <a:gd name="T0" fmla="*/ 160 w 160"/>
                  <a:gd name="T1" fmla="*/ 22 h 222"/>
                  <a:gd name="T2" fmla="*/ 158 w 160"/>
                  <a:gd name="T3" fmla="*/ 82 h 222"/>
                  <a:gd name="T4" fmla="*/ 136 w 160"/>
                  <a:gd name="T5" fmla="*/ 94 h 222"/>
                  <a:gd name="T6" fmla="*/ 136 w 160"/>
                  <a:gd name="T7" fmla="*/ 204 h 222"/>
                  <a:gd name="T8" fmla="*/ 122 w 160"/>
                  <a:gd name="T9" fmla="*/ 222 h 222"/>
                  <a:gd name="T10" fmla="*/ 102 w 160"/>
                  <a:gd name="T11" fmla="*/ 216 h 222"/>
                  <a:gd name="T12" fmla="*/ 102 w 160"/>
                  <a:gd name="T13" fmla="*/ 194 h 222"/>
                  <a:gd name="T14" fmla="*/ 88 w 160"/>
                  <a:gd name="T15" fmla="*/ 214 h 222"/>
                  <a:gd name="T16" fmla="*/ 62 w 160"/>
                  <a:gd name="T17" fmla="*/ 180 h 222"/>
                  <a:gd name="T18" fmla="*/ 46 w 160"/>
                  <a:gd name="T19" fmla="*/ 90 h 222"/>
                  <a:gd name="T20" fmla="*/ 30 w 160"/>
                  <a:gd name="T21" fmla="*/ 74 h 222"/>
                  <a:gd name="T22" fmla="*/ 0 w 160"/>
                  <a:gd name="T23" fmla="*/ 16 h 222"/>
                  <a:gd name="T24" fmla="*/ 24 w 160"/>
                  <a:gd name="T25" fmla="*/ 0 h 222"/>
                  <a:gd name="T26" fmla="*/ 40 w 160"/>
                  <a:gd name="T27" fmla="*/ 14 h 222"/>
                  <a:gd name="T28" fmla="*/ 114 w 160"/>
                  <a:gd name="T29" fmla="*/ 0 h 222"/>
                  <a:gd name="T30" fmla="*/ 160 w 160"/>
                  <a:gd name="T31" fmla="*/ 22 h 222"/>
                  <a:gd name="T32" fmla="*/ 160 w 160"/>
                  <a:gd name="T33"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222">
                    <a:moveTo>
                      <a:pt x="160" y="22"/>
                    </a:moveTo>
                    <a:lnTo>
                      <a:pt x="158" y="82"/>
                    </a:lnTo>
                    <a:lnTo>
                      <a:pt x="136" y="94"/>
                    </a:lnTo>
                    <a:lnTo>
                      <a:pt x="136" y="204"/>
                    </a:lnTo>
                    <a:lnTo>
                      <a:pt x="122" y="222"/>
                    </a:lnTo>
                    <a:lnTo>
                      <a:pt x="102" y="216"/>
                    </a:lnTo>
                    <a:lnTo>
                      <a:pt x="102" y="194"/>
                    </a:lnTo>
                    <a:lnTo>
                      <a:pt x="88" y="214"/>
                    </a:lnTo>
                    <a:lnTo>
                      <a:pt x="62" y="180"/>
                    </a:lnTo>
                    <a:lnTo>
                      <a:pt x="46" y="90"/>
                    </a:lnTo>
                    <a:lnTo>
                      <a:pt x="30" y="74"/>
                    </a:lnTo>
                    <a:lnTo>
                      <a:pt x="0" y="16"/>
                    </a:lnTo>
                    <a:lnTo>
                      <a:pt x="24" y="0"/>
                    </a:lnTo>
                    <a:lnTo>
                      <a:pt x="40" y="14"/>
                    </a:lnTo>
                    <a:lnTo>
                      <a:pt x="114" y="0"/>
                    </a:lnTo>
                    <a:lnTo>
                      <a:pt x="160" y="22"/>
                    </a:lnTo>
                    <a:lnTo>
                      <a:pt x="160" y="2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8" name="Freeform 150"/>
              <p:cNvSpPr>
                <a:spLocks/>
              </p:cNvSpPr>
              <p:nvPr/>
            </p:nvSpPr>
            <p:spPr bwMode="auto">
              <a:xfrm>
                <a:off x="2958" y="3126"/>
                <a:ext cx="180" cy="298"/>
              </a:xfrm>
              <a:custGeom>
                <a:avLst/>
                <a:gdLst>
                  <a:gd name="T0" fmla="*/ 8 w 180"/>
                  <a:gd name="T1" fmla="*/ 92 h 298"/>
                  <a:gd name="T2" fmla="*/ 46 w 180"/>
                  <a:gd name="T3" fmla="*/ 118 h 298"/>
                  <a:gd name="T4" fmla="*/ 48 w 180"/>
                  <a:gd name="T5" fmla="*/ 146 h 298"/>
                  <a:gd name="T6" fmla="*/ 34 w 180"/>
                  <a:gd name="T7" fmla="*/ 148 h 298"/>
                  <a:gd name="T8" fmla="*/ 42 w 180"/>
                  <a:gd name="T9" fmla="*/ 174 h 298"/>
                  <a:gd name="T10" fmla="*/ 12 w 180"/>
                  <a:gd name="T11" fmla="*/ 214 h 298"/>
                  <a:gd name="T12" fmla="*/ 22 w 180"/>
                  <a:gd name="T13" fmla="*/ 294 h 298"/>
                  <a:gd name="T14" fmla="*/ 38 w 180"/>
                  <a:gd name="T15" fmla="*/ 298 h 298"/>
                  <a:gd name="T16" fmla="*/ 46 w 180"/>
                  <a:gd name="T17" fmla="*/ 268 h 298"/>
                  <a:gd name="T18" fmla="*/ 86 w 180"/>
                  <a:gd name="T19" fmla="*/ 240 h 298"/>
                  <a:gd name="T20" fmla="*/ 82 w 180"/>
                  <a:gd name="T21" fmla="*/ 184 h 298"/>
                  <a:gd name="T22" fmla="*/ 70 w 180"/>
                  <a:gd name="T23" fmla="*/ 178 h 298"/>
                  <a:gd name="T24" fmla="*/ 76 w 180"/>
                  <a:gd name="T25" fmla="*/ 164 h 298"/>
                  <a:gd name="T26" fmla="*/ 100 w 180"/>
                  <a:gd name="T27" fmla="*/ 150 h 298"/>
                  <a:gd name="T28" fmla="*/ 108 w 180"/>
                  <a:gd name="T29" fmla="*/ 134 h 298"/>
                  <a:gd name="T30" fmla="*/ 170 w 180"/>
                  <a:gd name="T31" fmla="*/ 88 h 298"/>
                  <a:gd name="T32" fmla="*/ 180 w 180"/>
                  <a:gd name="T33" fmla="*/ 0 h 298"/>
                  <a:gd name="T34" fmla="*/ 132 w 180"/>
                  <a:gd name="T35" fmla="*/ 8 h 298"/>
                  <a:gd name="T36" fmla="*/ 124 w 180"/>
                  <a:gd name="T37" fmla="*/ 20 h 298"/>
                  <a:gd name="T38" fmla="*/ 86 w 180"/>
                  <a:gd name="T39" fmla="*/ 14 h 298"/>
                  <a:gd name="T40" fmla="*/ 72 w 180"/>
                  <a:gd name="T41" fmla="*/ 22 h 298"/>
                  <a:gd name="T42" fmla="*/ 90 w 180"/>
                  <a:gd name="T43" fmla="*/ 60 h 298"/>
                  <a:gd name="T44" fmla="*/ 90 w 180"/>
                  <a:gd name="T45" fmla="*/ 106 h 298"/>
                  <a:gd name="T46" fmla="*/ 80 w 180"/>
                  <a:gd name="T47" fmla="*/ 124 h 298"/>
                  <a:gd name="T48" fmla="*/ 70 w 180"/>
                  <a:gd name="T49" fmla="*/ 70 h 298"/>
                  <a:gd name="T50" fmla="*/ 42 w 180"/>
                  <a:gd name="T51" fmla="*/ 60 h 298"/>
                  <a:gd name="T52" fmla="*/ 0 w 180"/>
                  <a:gd name="T53" fmla="*/ 78 h 298"/>
                  <a:gd name="T54" fmla="*/ 8 w 180"/>
                  <a:gd name="T55" fmla="*/ 92 h 298"/>
                  <a:gd name="T56" fmla="*/ 8 w 180"/>
                  <a:gd name="T57" fmla="*/ 9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0" h="298">
                    <a:moveTo>
                      <a:pt x="8" y="92"/>
                    </a:moveTo>
                    <a:lnTo>
                      <a:pt x="46" y="118"/>
                    </a:lnTo>
                    <a:lnTo>
                      <a:pt x="48" y="146"/>
                    </a:lnTo>
                    <a:lnTo>
                      <a:pt x="34" y="148"/>
                    </a:lnTo>
                    <a:lnTo>
                      <a:pt x="42" y="174"/>
                    </a:lnTo>
                    <a:lnTo>
                      <a:pt x="12" y="214"/>
                    </a:lnTo>
                    <a:lnTo>
                      <a:pt x="22" y="294"/>
                    </a:lnTo>
                    <a:lnTo>
                      <a:pt x="38" y="298"/>
                    </a:lnTo>
                    <a:lnTo>
                      <a:pt x="46" y="268"/>
                    </a:lnTo>
                    <a:lnTo>
                      <a:pt x="86" y="240"/>
                    </a:lnTo>
                    <a:lnTo>
                      <a:pt x="82" y="184"/>
                    </a:lnTo>
                    <a:lnTo>
                      <a:pt x="70" y="178"/>
                    </a:lnTo>
                    <a:lnTo>
                      <a:pt x="76" y="164"/>
                    </a:lnTo>
                    <a:lnTo>
                      <a:pt x="100" y="150"/>
                    </a:lnTo>
                    <a:lnTo>
                      <a:pt x="108" y="134"/>
                    </a:lnTo>
                    <a:lnTo>
                      <a:pt x="170" y="88"/>
                    </a:lnTo>
                    <a:lnTo>
                      <a:pt x="180" y="0"/>
                    </a:lnTo>
                    <a:lnTo>
                      <a:pt x="132" y="8"/>
                    </a:lnTo>
                    <a:lnTo>
                      <a:pt x="124" y="20"/>
                    </a:lnTo>
                    <a:lnTo>
                      <a:pt x="86" y="14"/>
                    </a:lnTo>
                    <a:lnTo>
                      <a:pt x="72" y="22"/>
                    </a:lnTo>
                    <a:lnTo>
                      <a:pt x="90" y="60"/>
                    </a:lnTo>
                    <a:lnTo>
                      <a:pt x="90" y="106"/>
                    </a:lnTo>
                    <a:lnTo>
                      <a:pt x="80" y="124"/>
                    </a:lnTo>
                    <a:lnTo>
                      <a:pt x="70" y="70"/>
                    </a:lnTo>
                    <a:lnTo>
                      <a:pt x="42" y="60"/>
                    </a:lnTo>
                    <a:lnTo>
                      <a:pt x="0" y="78"/>
                    </a:lnTo>
                    <a:lnTo>
                      <a:pt x="8" y="92"/>
                    </a:lnTo>
                    <a:lnTo>
                      <a:pt x="8" y="9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09" name="Freeform 151"/>
              <p:cNvSpPr>
                <a:spLocks/>
              </p:cNvSpPr>
              <p:nvPr/>
            </p:nvSpPr>
            <p:spPr bwMode="auto">
              <a:xfrm>
                <a:off x="2876" y="3218"/>
                <a:ext cx="130" cy="122"/>
              </a:xfrm>
              <a:custGeom>
                <a:avLst/>
                <a:gdLst>
                  <a:gd name="T0" fmla="*/ 0 w 130"/>
                  <a:gd name="T1" fmla="*/ 42 h 122"/>
                  <a:gd name="T2" fmla="*/ 18 w 130"/>
                  <a:gd name="T3" fmla="*/ 88 h 122"/>
                  <a:gd name="T4" fmla="*/ 32 w 130"/>
                  <a:gd name="T5" fmla="*/ 86 h 122"/>
                  <a:gd name="T6" fmla="*/ 38 w 130"/>
                  <a:gd name="T7" fmla="*/ 102 h 122"/>
                  <a:gd name="T8" fmla="*/ 94 w 130"/>
                  <a:gd name="T9" fmla="*/ 122 h 122"/>
                  <a:gd name="T10" fmla="*/ 124 w 130"/>
                  <a:gd name="T11" fmla="*/ 82 h 122"/>
                  <a:gd name="T12" fmla="*/ 116 w 130"/>
                  <a:gd name="T13" fmla="*/ 56 h 122"/>
                  <a:gd name="T14" fmla="*/ 130 w 130"/>
                  <a:gd name="T15" fmla="*/ 54 h 122"/>
                  <a:gd name="T16" fmla="*/ 128 w 130"/>
                  <a:gd name="T17" fmla="*/ 26 h 122"/>
                  <a:gd name="T18" fmla="*/ 90 w 130"/>
                  <a:gd name="T19" fmla="*/ 0 h 122"/>
                  <a:gd name="T20" fmla="*/ 72 w 130"/>
                  <a:gd name="T21" fmla="*/ 2 h 122"/>
                  <a:gd name="T22" fmla="*/ 32 w 130"/>
                  <a:gd name="T23" fmla="*/ 44 h 122"/>
                  <a:gd name="T24" fmla="*/ 0 w 130"/>
                  <a:gd name="T25" fmla="*/ 42 h 122"/>
                  <a:gd name="T26" fmla="*/ 0 w 130"/>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2">
                    <a:moveTo>
                      <a:pt x="0" y="42"/>
                    </a:moveTo>
                    <a:lnTo>
                      <a:pt x="18" y="88"/>
                    </a:lnTo>
                    <a:lnTo>
                      <a:pt x="32" y="86"/>
                    </a:lnTo>
                    <a:lnTo>
                      <a:pt x="38" y="102"/>
                    </a:lnTo>
                    <a:lnTo>
                      <a:pt x="94" y="122"/>
                    </a:lnTo>
                    <a:lnTo>
                      <a:pt x="124" y="82"/>
                    </a:lnTo>
                    <a:lnTo>
                      <a:pt x="116" y="56"/>
                    </a:lnTo>
                    <a:lnTo>
                      <a:pt x="130" y="54"/>
                    </a:lnTo>
                    <a:lnTo>
                      <a:pt x="128" y="26"/>
                    </a:lnTo>
                    <a:lnTo>
                      <a:pt x="90" y="0"/>
                    </a:lnTo>
                    <a:lnTo>
                      <a:pt x="72" y="2"/>
                    </a:lnTo>
                    <a:lnTo>
                      <a:pt x="32" y="44"/>
                    </a:lnTo>
                    <a:lnTo>
                      <a:pt x="0" y="42"/>
                    </a:lnTo>
                    <a:lnTo>
                      <a:pt x="0" y="4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0" name="Freeform 152"/>
              <p:cNvSpPr>
                <a:spLocks/>
              </p:cNvSpPr>
              <p:nvPr/>
            </p:nvSpPr>
            <p:spPr bwMode="auto">
              <a:xfrm>
                <a:off x="2780" y="3252"/>
                <a:ext cx="160" cy="174"/>
              </a:xfrm>
              <a:custGeom>
                <a:avLst/>
                <a:gdLst>
                  <a:gd name="T0" fmla="*/ 0 w 160"/>
                  <a:gd name="T1" fmla="*/ 160 h 174"/>
                  <a:gd name="T2" fmla="*/ 14 w 160"/>
                  <a:gd name="T3" fmla="*/ 174 h 174"/>
                  <a:gd name="T4" fmla="*/ 36 w 160"/>
                  <a:gd name="T5" fmla="*/ 164 h 174"/>
                  <a:gd name="T6" fmla="*/ 56 w 160"/>
                  <a:gd name="T7" fmla="*/ 142 h 174"/>
                  <a:gd name="T8" fmla="*/ 90 w 160"/>
                  <a:gd name="T9" fmla="*/ 150 h 174"/>
                  <a:gd name="T10" fmla="*/ 100 w 160"/>
                  <a:gd name="T11" fmla="*/ 142 h 174"/>
                  <a:gd name="T12" fmla="*/ 96 w 160"/>
                  <a:gd name="T13" fmla="*/ 126 h 174"/>
                  <a:gd name="T14" fmla="*/ 160 w 160"/>
                  <a:gd name="T15" fmla="*/ 76 h 174"/>
                  <a:gd name="T16" fmla="*/ 134 w 160"/>
                  <a:gd name="T17" fmla="*/ 68 h 174"/>
                  <a:gd name="T18" fmla="*/ 128 w 160"/>
                  <a:gd name="T19" fmla="*/ 52 h 174"/>
                  <a:gd name="T20" fmla="*/ 114 w 160"/>
                  <a:gd name="T21" fmla="*/ 54 h 174"/>
                  <a:gd name="T22" fmla="*/ 96 w 160"/>
                  <a:gd name="T23" fmla="*/ 8 h 174"/>
                  <a:gd name="T24" fmla="*/ 80 w 160"/>
                  <a:gd name="T25" fmla="*/ 0 h 174"/>
                  <a:gd name="T26" fmla="*/ 24 w 160"/>
                  <a:gd name="T27" fmla="*/ 16 h 174"/>
                  <a:gd name="T28" fmla="*/ 22 w 160"/>
                  <a:gd name="T29" fmla="*/ 76 h 174"/>
                  <a:gd name="T30" fmla="*/ 0 w 160"/>
                  <a:gd name="T31" fmla="*/ 88 h 174"/>
                  <a:gd name="T32" fmla="*/ 0 w 160"/>
                  <a:gd name="T33" fmla="*/ 160 h 174"/>
                  <a:gd name="T34" fmla="*/ 0 w 160"/>
                  <a:gd name="T35"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74">
                    <a:moveTo>
                      <a:pt x="0" y="160"/>
                    </a:moveTo>
                    <a:lnTo>
                      <a:pt x="14" y="174"/>
                    </a:lnTo>
                    <a:lnTo>
                      <a:pt x="36" y="164"/>
                    </a:lnTo>
                    <a:lnTo>
                      <a:pt x="56" y="142"/>
                    </a:lnTo>
                    <a:lnTo>
                      <a:pt x="90" y="150"/>
                    </a:lnTo>
                    <a:lnTo>
                      <a:pt x="100" y="142"/>
                    </a:lnTo>
                    <a:lnTo>
                      <a:pt x="96" y="126"/>
                    </a:lnTo>
                    <a:lnTo>
                      <a:pt x="160" y="76"/>
                    </a:lnTo>
                    <a:lnTo>
                      <a:pt x="134" y="68"/>
                    </a:lnTo>
                    <a:lnTo>
                      <a:pt x="128" y="52"/>
                    </a:lnTo>
                    <a:lnTo>
                      <a:pt x="114" y="54"/>
                    </a:lnTo>
                    <a:lnTo>
                      <a:pt x="96" y="8"/>
                    </a:lnTo>
                    <a:lnTo>
                      <a:pt x="80" y="0"/>
                    </a:lnTo>
                    <a:lnTo>
                      <a:pt x="24" y="16"/>
                    </a:lnTo>
                    <a:lnTo>
                      <a:pt x="22" y="76"/>
                    </a:lnTo>
                    <a:lnTo>
                      <a:pt x="0" y="88"/>
                    </a:lnTo>
                    <a:lnTo>
                      <a:pt x="0" y="160"/>
                    </a:lnTo>
                    <a:lnTo>
                      <a:pt x="0" y="16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1" name="Freeform 153"/>
              <p:cNvSpPr>
                <a:spLocks/>
              </p:cNvSpPr>
              <p:nvPr/>
            </p:nvSpPr>
            <p:spPr bwMode="auto">
              <a:xfrm>
                <a:off x="2732" y="3328"/>
                <a:ext cx="264" cy="250"/>
              </a:xfrm>
              <a:custGeom>
                <a:avLst/>
                <a:gdLst>
                  <a:gd name="T0" fmla="*/ 0 w 264"/>
                  <a:gd name="T1" fmla="*/ 130 h 250"/>
                  <a:gd name="T2" fmla="*/ 30 w 264"/>
                  <a:gd name="T3" fmla="*/ 184 h 250"/>
                  <a:gd name="T4" fmla="*/ 24 w 264"/>
                  <a:gd name="T5" fmla="*/ 214 h 250"/>
                  <a:gd name="T6" fmla="*/ 34 w 264"/>
                  <a:gd name="T7" fmla="*/ 244 h 250"/>
                  <a:gd name="T8" fmla="*/ 54 w 264"/>
                  <a:gd name="T9" fmla="*/ 250 h 250"/>
                  <a:gd name="T10" fmla="*/ 80 w 264"/>
                  <a:gd name="T11" fmla="*/ 234 h 250"/>
                  <a:gd name="T12" fmla="*/ 112 w 264"/>
                  <a:gd name="T13" fmla="*/ 232 h 250"/>
                  <a:gd name="T14" fmla="*/ 158 w 264"/>
                  <a:gd name="T15" fmla="*/ 210 h 250"/>
                  <a:gd name="T16" fmla="*/ 202 w 264"/>
                  <a:gd name="T17" fmla="*/ 186 h 250"/>
                  <a:gd name="T18" fmla="*/ 258 w 264"/>
                  <a:gd name="T19" fmla="*/ 112 h 250"/>
                  <a:gd name="T20" fmla="*/ 264 w 264"/>
                  <a:gd name="T21" fmla="*/ 96 h 250"/>
                  <a:gd name="T22" fmla="*/ 248 w 264"/>
                  <a:gd name="T23" fmla="*/ 92 h 250"/>
                  <a:gd name="T24" fmla="*/ 230 w 264"/>
                  <a:gd name="T25" fmla="*/ 108 h 250"/>
                  <a:gd name="T26" fmla="*/ 218 w 264"/>
                  <a:gd name="T27" fmla="*/ 106 h 250"/>
                  <a:gd name="T28" fmla="*/ 226 w 264"/>
                  <a:gd name="T29" fmla="*/ 86 h 250"/>
                  <a:gd name="T30" fmla="*/ 228 w 264"/>
                  <a:gd name="T31" fmla="*/ 78 h 250"/>
                  <a:gd name="T32" fmla="*/ 246 w 264"/>
                  <a:gd name="T33" fmla="*/ 78 h 250"/>
                  <a:gd name="T34" fmla="*/ 238 w 264"/>
                  <a:gd name="T35" fmla="*/ 12 h 250"/>
                  <a:gd name="T36" fmla="*/ 204 w 264"/>
                  <a:gd name="T37" fmla="*/ 0 h 250"/>
                  <a:gd name="T38" fmla="*/ 144 w 264"/>
                  <a:gd name="T39" fmla="*/ 46 h 250"/>
                  <a:gd name="T40" fmla="*/ 148 w 264"/>
                  <a:gd name="T41" fmla="*/ 66 h 250"/>
                  <a:gd name="T42" fmla="*/ 138 w 264"/>
                  <a:gd name="T43" fmla="*/ 74 h 250"/>
                  <a:gd name="T44" fmla="*/ 104 w 264"/>
                  <a:gd name="T45" fmla="*/ 66 h 250"/>
                  <a:gd name="T46" fmla="*/ 88 w 264"/>
                  <a:gd name="T47" fmla="*/ 86 h 250"/>
                  <a:gd name="T48" fmla="*/ 62 w 264"/>
                  <a:gd name="T49" fmla="*/ 96 h 250"/>
                  <a:gd name="T50" fmla="*/ 48 w 264"/>
                  <a:gd name="T51" fmla="*/ 84 h 250"/>
                  <a:gd name="T52" fmla="*/ 48 w 264"/>
                  <a:gd name="T53" fmla="*/ 122 h 250"/>
                  <a:gd name="T54" fmla="*/ 34 w 264"/>
                  <a:gd name="T55" fmla="*/ 140 h 250"/>
                  <a:gd name="T56" fmla="*/ 18 w 264"/>
                  <a:gd name="T57" fmla="*/ 134 h 250"/>
                  <a:gd name="T58" fmla="*/ 14 w 264"/>
                  <a:gd name="T59" fmla="*/ 112 h 250"/>
                  <a:gd name="T60" fmla="*/ 0 w 264"/>
                  <a:gd name="T61" fmla="*/ 130 h 250"/>
                  <a:gd name="T62" fmla="*/ 0 w 264"/>
                  <a:gd name="T63" fmla="*/ 13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 h="250">
                    <a:moveTo>
                      <a:pt x="0" y="130"/>
                    </a:moveTo>
                    <a:lnTo>
                      <a:pt x="30" y="184"/>
                    </a:lnTo>
                    <a:lnTo>
                      <a:pt x="24" y="214"/>
                    </a:lnTo>
                    <a:lnTo>
                      <a:pt x="34" y="244"/>
                    </a:lnTo>
                    <a:lnTo>
                      <a:pt x="54" y="250"/>
                    </a:lnTo>
                    <a:lnTo>
                      <a:pt x="80" y="234"/>
                    </a:lnTo>
                    <a:lnTo>
                      <a:pt x="112" y="232"/>
                    </a:lnTo>
                    <a:lnTo>
                      <a:pt x="158" y="210"/>
                    </a:lnTo>
                    <a:lnTo>
                      <a:pt x="202" y="186"/>
                    </a:lnTo>
                    <a:lnTo>
                      <a:pt x="258" y="112"/>
                    </a:lnTo>
                    <a:lnTo>
                      <a:pt x="264" y="96"/>
                    </a:lnTo>
                    <a:lnTo>
                      <a:pt x="248" y="92"/>
                    </a:lnTo>
                    <a:lnTo>
                      <a:pt x="230" y="108"/>
                    </a:lnTo>
                    <a:lnTo>
                      <a:pt x="218" y="106"/>
                    </a:lnTo>
                    <a:lnTo>
                      <a:pt x="226" y="86"/>
                    </a:lnTo>
                    <a:lnTo>
                      <a:pt x="228" y="78"/>
                    </a:lnTo>
                    <a:lnTo>
                      <a:pt x="246" y="78"/>
                    </a:lnTo>
                    <a:lnTo>
                      <a:pt x="238" y="12"/>
                    </a:lnTo>
                    <a:lnTo>
                      <a:pt x="204" y="0"/>
                    </a:lnTo>
                    <a:lnTo>
                      <a:pt x="144" y="46"/>
                    </a:lnTo>
                    <a:lnTo>
                      <a:pt x="148" y="66"/>
                    </a:lnTo>
                    <a:lnTo>
                      <a:pt x="138" y="74"/>
                    </a:lnTo>
                    <a:lnTo>
                      <a:pt x="104" y="66"/>
                    </a:lnTo>
                    <a:lnTo>
                      <a:pt x="88" y="86"/>
                    </a:lnTo>
                    <a:lnTo>
                      <a:pt x="62" y="96"/>
                    </a:lnTo>
                    <a:lnTo>
                      <a:pt x="48" y="84"/>
                    </a:lnTo>
                    <a:lnTo>
                      <a:pt x="48" y="122"/>
                    </a:lnTo>
                    <a:lnTo>
                      <a:pt x="34" y="140"/>
                    </a:lnTo>
                    <a:lnTo>
                      <a:pt x="18" y="134"/>
                    </a:lnTo>
                    <a:lnTo>
                      <a:pt x="14" y="112"/>
                    </a:lnTo>
                    <a:lnTo>
                      <a:pt x="0" y="130"/>
                    </a:lnTo>
                    <a:lnTo>
                      <a:pt x="0" y="13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2" name="Freeform 154"/>
              <p:cNvSpPr>
                <a:spLocks/>
              </p:cNvSpPr>
              <p:nvPr/>
            </p:nvSpPr>
            <p:spPr bwMode="auto">
              <a:xfrm>
                <a:off x="2950" y="3406"/>
                <a:ext cx="30" cy="30"/>
              </a:xfrm>
              <a:custGeom>
                <a:avLst/>
                <a:gdLst>
                  <a:gd name="T0" fmla="*/ 28 w 30"/>
                  <a:gd name="T1" fmla="*/ 0 h 30"/>
                  <a:gd name="T2" fmla="*/ 10 w 30"/>
                  <a:gd name="T3" fmla="*/ 0 h 30"/>
                  <a:gd name="T4" fmla="*/ 0 w 30"/>
                  <a:gd name="T5" fmla="*/ 26 h 30"/>
                  <a:gd name="T6" fmla="*/ 12 w 30"/>
                  <a:gd name="T7" fmla="*/ 30 h 30"/>
                  <a:gd name="T8" fmla="*/ 30 w 30"/>
                  <a:gd name="T9" fmla="*/ 14 h 30"/>
                  <a:gd name="T10" fmla="*/ 28 w 30"/>
                  <a:gd name="T11" fmla="*/ 0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lnTo>
                      <a:pt x="10" y="0"/>
                    </a:lnTo>
                    <a:lnTo>
                      <a:pt x="0" y="26"/>
                    </a:lnTo>
                    <a:lnTo>
                      <a:pt x="12" y="30"/>
                    </a:lnTo>
                    <a:lnTo>
                      <a:pt x="30" y="14"/>
                    </a:lnTo>
                    <a:lnTo>
                      <a:pt x="28" y="0"/>
                    </a:lnTo>
                    <a:lnTo>
                      <a:pt x="2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3" name="Freeform 155"/>
              <p:cNvSpPr>
                <a:spLocks/>
              </p:cNvSpPr>
              <p:nvPr/>
            </p:nvSpPr>
            <p:spPr bwMode="auto">
              <a:xfrm>
                <a:off x="2894" y="3452"/>
                <a:ext cx="38" cy="38"/>
              </a:xfrm>
              <a:custGeom>
                <a:avLst/>
                <a:gdLst>
                  <a:gd name="T0" fmla="*/ 28 w 38"/>
                  <a:gd name="T1" fmla="*/ 0 h 38"/>
                  <a:gd name="T2" fmla="*/ 6 w 38"/>
                  <a:gd name="T3" fmla="*/ 6 h 38"/>
                  <a:gd name="T4" fmla="*/ 0 w 38"/>
                  <a:gd name="T5" fmla="*/ 22 h 38"/>
                  <a:gd name="T6" fmla="*/ 8 w 38"/>
                  <a:gd name="T7" fmla="*/ 38 h 38"/>
                  <a:gd name="T8" fmla="*/ 24 w 38"/>
                  <a:gd name="T9" fmla="*/ 38 h 38"/>
                  <a:gd name="T10" fmla="*/ 38 w 38"/>
                  <a:gd name="T11" fmla="*/ 20 h 38"/>
                  <a:gd name="T12" fmla="*/ 36 w 38"/>
                  <a:gd name="T13" fmla="*/ 12 h 38"/>
                  <a:gd name="T14" fmla="*/ 36 w 38"/>
                  <a:gd name="T15" fmla="*/ 4 h 38"/>
                  <a:gd name="T16" fmla="*/ 28 w 38"/>
                  <a:gd name="T17" fmla="*/ 0 h 38"/>
                  <a:gd name="T18" fmla="*/ 28 w 38"/>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28" y="0"/>
                    </a:moveTo>
                    <a:lnTo>
                      <a:pt x="6" y="6"/>
                    </a:lnTo>
                    <a:lnTo>
                      <a:pt x="0" y="22"/>
                    </a:lnTo>
                    <a:lnTo>
                      <a:pt x="8" y="38"/>
                    </a:lnTo>
                    <a:lnTo>
                      <a:pt x="24" y="38"/>
                    </a:lnTo>
                    <a:lnTo>
                      <a:pt x="38" y="20"/>
                    </a:lnTo>
                    <a:lnTo>
                      <a:pt x="36" y="12"/>
                    </a:lnTo>
                    <a:lnTo>
                      <a:pt x="36" y="4"/>
                    </a:lnTo>
                    <a:lnTo>
                      <a:pt x="28" y="0"/>
                    </a:lnTo>
                    <a:lnTo>
                      <a:pt x="2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4" name="Freeform 156"/>
              <p:cNvSpPr>
                <a:spLocks/>
              </p:cNvSpPr>
              <p:nvPr/>
            </p:nvSpPr>
            <p:spPr bwMode="auto">
              <a:xfrm>
                <a:off x="3170" y="3144"/>
                <a:ext cx="136" cy="242"/>
              </a:xfrm>
              <a:custGeom>
                <a:avLst/>
                <a:gdLst>
                  <a:gd name="T0" fmla="*/ 24 w 136"/>
                  <a:gd name="T1" fmla="*/ 98 h 242"/>
                  <a:gd name="T2" fmla="*/ 26 w 136"/>
                  <a:gd name="T3" fmla="*/ 136 h 242"/>
                  <a:gd name="T4" fmla="*/ 0 w 136"/>
                  <a:gd name="T5" fmla="*/ 178 h 242"/>
                  <a:gd name="T6" fmla="*/ 2 w 136"/>
                  <a:gd name="T7" fmla="*/ 186 h 242"/>
                  <a:gd name="T8" fmla="*/ 6 w 136"/>
                  <a:gd name="T9" fmla="*/ 232 h 242"/>
                  <a:gd name="T10" fmla="*/ 26 w 136"/>
                  <a:gd name="T11" fmla="*/ 242 h 242"/>
                  <a:gd name="T12" fmla="*/ 42 w 136"/>
                  <a:gd name="T13" fmla="*/ 234 h 242"/>
                  <a:gd name="T14" fmla="*/ 58 w 136"/>
                  <a:gd name="T15" fmla="*/ 236 h 242"/>
                  <a:gd name="T16" fmla="*/ 76 w 136"/>
                  <a:gd name="T17" fmla="*/ 210 h 242"/>
                  <a:gd name="T18" fmla="*/ 78 w 136"/>
                  <a:gd name="T19" fmla="*/ 192 h 242"/>
                  <a:gd name="T20" fmla="*/ 114 w 136"/>
                  <a:gd name="T21" fmla="*/ 112 h 242"/>
                  <a:gd name="T22" fmla="*/ 114 w 136"/>
                  <a:gd name="T23" fmla="*/ 94 h 242"/>
                  <a:gd name="T24" fmla="*/ 120 w 136"/>
                  <a:gd name="T25" fmla="*/ 90 h 242"/>
                  <a:gd name="T26" fmla="*/ 116 w 136"/>
                  <a:gd name="T27" fmla="*/ 56 h 242"/>
                  <a:gd name="T28" fmla="*/ 126 w 136"/>
                  <a:gd name="T29" fmla="*/ 64 h 242"/>
                  <a:gd name="T30" fmla="*/ 130 w 136"/>
                  <a:gd name="T31" fmla="*/ 84 h 242"/>
                  <a:gd name="T32" fmla="*/ 134 w 136"/>
                  <a:gd name="T33" fmla="*/ 78 h 242"/>
                  <a:gd name="T34" fmla="*/ 136 w 136"/>
                  <a:gd name="T35" fmla="*/ 50 h 242"/>
                  <a:gd name="T36" fmla="*/ 130 w 136"/>
                  <a:gd name="T37" fmla="*/ 30 h 242"/>
                  <a:gd name="T38" fmla="*/ 122 w 136"/>
                  <a:gd name="T39" fmla="*/ 12 h 242"/>
                  <a:gd name="T40" fmla="*/ 114 w 136"/>
                  <a:gd name="T41" fmla="*/ 0 h 242"/>
                  <a:gd name="T42" fmla="*/ 80 w 136"/>
                  <a:gd name="T43" fmla="*/ 64 h 242"/>
                  <a:gd name="T44" fmla="*/ 66 w 136"/>
                  <a:gd name="T45" fmla="*/ 62 h 242"/>
                  <a:gd name="T46" fmla="*/ 62 w 136"/>
                  <a:gd name="T47" fmla="*/ 76 h 242"/>
                  <a:gd name="T48" fmla="*/ 52 w 136"/>
                  <a:gd name="T49" fmla="*/ 74 h 242"/>
                  <a:gd name="T50" fmla="*/ 30 w 136"/>
                  <a:gd name="T51" fmla="*/ 90 h 242"/>
                  <a:gd name="T52" fmla="*/ 24 w 136"/>
                  <a:gd name="T53" fmla="*/ 98 h 242"/>
                  <a:gd name="T54" fmla="*/ 24 w 136"/>
                  <a:gd name="T55" fmla="*/ 9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242">
                    <a:moveTo>
                      <a:pt x="24" y="98"/>
                    </a:moveTo>
                    <a:lnTo>
                      <a:pt x="26" y="136"/>
                    </a:lnTo>
                    <a:lnTo>
                      <a:pt x="0" y="178"/>
                    </a:lnTo>
                    <a:lnTo>
                      <a:pt x="2" y="186"/>
                    </a:lnTo>
                    <a:lnTo>
                      <a:pt x="6" y="232"/>
                    </a:lnTo>
                    <a:lnTo>
                      <a:pt x="26" y="242"/>
                    </a:lnTo>
                    <a:lnTo>
                      <a:pt x="42" y="234"/>
                    </a:lnTo>
                    <a:lnTo>
                      <a:pt x="58" y="236"/>
                    </a:lnTo>
                    <a:lnTo>
                      <a:pt x="76" y="210"/>
                    </a:lnTo>
                    <a:lnTo>
                      <a:pt x="78" y="192"/>
                    </a:lnTo>
                    <a:lnTo>
                      <a:pt x="114" y="112"/>
                    </a:lnTo>
                    <a:lnTo>
                      <a:pt x="114" y="94"/>
                    </a:lnTo>
                    <a:lnTo>
                      <a:pt x="120" y="90"/>
                    </a:lnTo>
                    <a:lnTo>
                      <a:pt x="116" y="56"/>
                    </a:lnTo>
                    <a:lnTo>
                      <a:pt x="126" y="64"/>
                    </a:lnTo>
                    <a:lnTo>
                      <a:pt x="130" y="84"/>
                    </a:lnTo>
                    <a:lnTo>
                      <a:pt x="134" y="78"/>
                    </a:lnTo>
                    <a:lnTo>
                      <a:pt x="136" y="50"/>
                    </a:lnTo>
                    <a:lnTo>
                      <a:pt x="130" y="30"/>
                    </a:lnTo>
                    <a:lnTo>
                      <a:pt x="122" y="12"/>
                    </a:lnTo>
                    <a:lnTo>
                      <a:pt x="114" y="0"/>
                    </a:lnTo>
                    <a:lnTo>
                      <a:pt x="80" y="64"/>
                    </a:lnTo>
                    <a:lnTo>
                      <a:pt x="66" y="62"/>
                    </a:lnTo>
                    <a:lnTo>
                      <a:pt x="62" y="76"/>
                    </a:lnTo>
                    <a:lnTo>
                      <a:pt x="52" y="74"/>
                    </a:lnTo>
                    <a:lnTo>
                      <a:pt x="30" y="90"/>
                    </a:lnTo>
                    <a:lnTo>
                      <a:pt x="24" y="98"/>
                    </a:lnTo>
                    <a:lnTo>
                      <a:pt x="24" y="9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5" name="Freeform 157"/>
              <p:cNvSpPr>
                <a:spLocks/>
              </p:cNvSpPr>
              <p:nvPr/>
            </p:nvSpPr>
            <p:spPr bwMode="auto">
              <a:xfrm>
                <a:off x="2460" y="1806"/>
                <a:ext cx="6" cy="14"/>
              </a:xfrm>
              <a:custGeom>
                <a:avLst/>
                <a:gdLst>
                  <a:gd name="T0" fmla="*/ 4 w 6"/>
                  <a:gd name="T1" fmla="*/ 0 h 14"/>
                  <a:gd name="T2" fmla="*/ 6 w 6"/>
                  <a:gd name="T3" fmla="*/ 8 h 14"/>
                  <a:gd name="T4" fmla="*/ 2 w 6"/>
                  <a:gd name="T5" fmla="*/ 14 h 14"/>
                  <a:gd name="T6" fmla="*/ 0 w 6"/>
                  <a:gd name="T7" fmla="*/ 12 h 14"/>
                  <a:gd name="T8" fmla="*/ 2 w 6"/>
                  <a:gd name="T9" fmla="*/ 8 h 14"/>
                  <a:gd name="T10" fmla="*/ 0 w 6"/>
                  <a:gd name="T11" fmla="*/ 2 h 14"/>
                  <a:gd name="T12" fmla="*/ 4 w 6"/>
                  <a:gd name="T13" fmla="*/ 0 h 14"/>
                  <a:gd name="T14" fmla="*/ 4 w 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4">
                    <a:moveTo>
                      <a:pt x="4" y="0"/>
                    </a:moveTo>
                    <a:lnTo>
                      <a:pt x="6" y="8"/>
                    </a:lnTo>
                    <a:lnTo>
                      <a:pt x="2" y="14"/>
                    </a:lnTo>
                    <a:lnTo>
                      <a:pt x="0" y="12"/>
                    </a:lnTo>
                    <a:lnTo>
                      <a:pt x="2" y="8"/>
                    </a:lnTo>
                    <a:lnTo>
                      <a:pt x="0" y="2"/>
                    </a:lnTo>
                    <a:lnTo>
                      <a:pt x="4" y="0"/>
                    </a:lnTo>
                    <a:lnTo>
                      <a:pt x="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6" name="Freeform 158"/>
              <p:cNvSpPr>
                <a:spLocks/>
              </p:cNvSpPr>
              <p:nvPr/>
            </p:nvSpPr>
            <p:spPr bwMode="auto">
              <a:xfrm>
                <a:off x="2452" y="1806"/>
                <a:ext cx="4" cy="10"/>
              </a:xfrm>
              <a:custGeom>
                <a:avLst/>
                <a:gdLst>
                  <a:gd name="T0" fmla="*/ 2 w 4"/>
                  <a:gd name="T1" fmla="*/ 0 h 10"/>
                  <a:gd name="T2" fmla="*/ 0 w 4"/>
                  <a:gd name="T3" fmla="*/ 6 h 10"/>
                  <a:gd name="T4" fmla="*/ 4 w 4"/>
                  <a:gd name="T5" fmla="*/ 10 h 10"/>
                  <a:gd name="T6" fmla="*/ 4 w 4"/>
                  <a:gd name="T7" fmla="*/ 6 h 10"/>
                  <a:gd name="T8" fmla="*/ 4 w 4"/>
                  <a:gd name="T9" fmla="*/ 2 h 10"/>
                  <a:gd name="T10" fmla="*/ 2 w 4"/>
                  <a:gd name="T11" fmla="*/ 0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lnTo>
                      <a:pt x="0" y="6"/>
                    </a:lnTo>
                    <a:lnTo>
                      <a:pt x="4" y="10"/>
                    </a:lnTo>
                    <a:lnTo>
                      <a:pt x="4" y="6"/>
                    </a:lnTo>
                    <a:lnTo>
                      <a:pt x="4" y="2"/>
                    </a:lnTo>
                    <a:lnTo>
                      <a:pt x="2" y="0"/>
                    </a:lnTo>
                    <a:lnTo>
                      <a:pt x="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7" name="Freeform 159"/>
              <p:cNvSpPr>
                <a:spLocks/>
              </p:cNvSpPr>
              <p:nvPr/>
            </p:nvSpPr>
            <p:spPr bwMode="auto">
              <a:xfrm>
                <a:off x="2456" y="1786"/>
                <a:ext cx="12" cy="14"/>
              </a:xfrm>
              <a:custGeom>
                <a:avLst/>
                <a:gdLst>
                  <a:gd name="T0" fmla="*/ 0 w 12"/>
                  <a:gd name="T1" fmla="*/ 6 h 14"/>
                  <a:gd name="T2" fmla="*/ 0 w 12"/>
                  <a:gd name="T3" fmla="*/ 8 h 14"/>
                  <a:gd name="T4" fmla="*/ 4 w 12"/>
                  <a:gd name="T5" fmla="*/ 14 h 14"/>
                  <a:gd name="T6" fmla="*/ 10 w 12"/>
                  <a:gd name="T7" fmla="*/ 10 h 14"/>
                  <a:gd name="T8" fmla="*/ 12 w 12"/>
                  <a:gd name="T9" fmla="*/ 6 h 14"/>
                  <a:gd name="T10" fmla="*/ 8 w 12"/>
                  <a:gd name="T11" fmla="*/ 0 h 14"/>
                  <a:gd name="T12" fmla="*/ 2 w 12"/>
                  <a:gd name="T13" fmla="*/ 0 h 14"/>
                  <a:gd name="T14" fmla="*/ 0 w 12"/>
                  <a:gd name="T15" fmla="*/ 6 h 14"/>
                  <a:gd name="T16" fmla="*/ 0 w 12"/>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4">
                    <a:moveTo>
                      <a:pt x="0" y="6"/>
                    </a:moveTo>
                    <a:lnTo>
                      <a:pt x="0" y="8"/>
                    </a:lnTo>
                    <a:lnTo>
                      <a:pt x="4" y="14"/>
                    </a:lnTo>
                    <a:lnTo>
                      <a:pt x="10" y="10"/>
                    </a:lnTo>
                    <a:lnTo>
                      <a:pt x="12" y="6"/>
                    </a:lnTo>
                    <a:lnTo>
                      <a:pt x="8" y="0"/>
                    </a:lnTo>
                    <a:lnTo>
                      <a:pt x="2" y="0"/>
                    </a:lnTo>
                    <a:lnTo>
                      <a:pt x="0" y="6"/>
                    </a:lnTo>
                    <a:lnTo>
                      <a:pt x="0"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8" name="Freeform 160"/>
              <p:cNvSpPr>
                <a:spLocks/>
              </p:cNvSpPr>
              <p:nvPr/>
            </p:nvSpPr>
            <p:spPr bwMode="auto">
              <a:xfrm>
                <a:off x="2504" y="1782"/>
                <a:ext cx="8" cy="6"/>
              </a:xfrm>
              <a:custGeom>
                <a:avLst/>
                <a:gdLst>
                  <a:gd name="T0" fmla="*/ 2 w 8"/>
                  <a:gd name="T1" fmla="*/ 0 h 6"/>
                  <a:gd name="T2" fmla="*/ 0 w 8"/>
                  <a:gd name="T3" fmla="*/ 2 h 6"/>
                  <a:gd name="T4" fmla="*/ 2 w 8"/>
                  <a:gd name="T5" fmla="*/ 4 h 6"/>
                  <a:gd name="T6" fmla="*/ 8 w 8"/>
                  <a:gd name="T7" fmla="*/ 6 h 6"/>
                  <a:gd name="T8" fmla="*/ 6 w 8"/>
                  <a:gd name="T9" fmla="*/ 0 h 6"/>
                  <a:gd name="T10" fmla="*/ 4 w 8"/>
                  <a:gd name="T11" fmla="*/ 0 h 6"/>
                  <a:gd name="T12" fmla="*/ 2 w 8"/>
                  <a:gd name="T13" fmla="*/ 0 h 6"/>
                  <a:gd name="T14" fmla="*/ 2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2" y="0"/>
                    </a:moveTo>
                    <a:lnTo>
                      <a:pt x="0" y="2"/>
                    </a:lnTo>
                    <a:lnTo>
                      <a:pt x="2" y="4"/>
                    </a:lnTo>
                    <a:lnTo>
                      <a:pt x="8" y="6"/>
                    </a:lnTo>
                    <a:lnTo>
                      <a:pt x="6" y="0"/>
                    </a:lnTo>
                    <a:lnTo>
                      <a:pt x="4" y="0"/>
                    </a:lnTo>
                    <a:lnTo>
                      <a:pt x="2" y="0"/>
                    </a:lnTo>
                    <a:lnTo>
                      <a:pt x="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19" name="Freeform 161"/>
              <p:cNvSpPr>
                <a:spLocks/>
              </p:cNvSpPr>
              <p:nvPr/>
            </p:nvSpPr>
            <p:spPr bwMode="auto">
              <a:xfrm>
                <a:off x="2440" y="1858"/>
                <a:ext cx="32" cy="32"/>
              </a:xfrm>
              <a:custGeom>
                <a:avLst/>
                <a:gdLst>
                  <a:gd name="T0" fmla="*/ 14 w 32"/>
                  <a:gd name="T1" fmla="*/ 0 h 32"/>
                  <a:gd name="T2" fmla="*/ 2 w 32"/>
                  <a:gd name="T3" fmla="*/ 10 h 32"/>
                  <a:gd name="T4" fmla="*/ 0 w 32"/>
                  <a:gd name="T5" fmla="*/ 20 h 32"/>
                  <a:gd name="T6" fmla="*/ 2 w 32"/>
                  <a:gd name="T7" fmla="*/ 26 h 32"/>
                  <a:gd name="T8" fmla="*/ 8 w 32"/>
                  <a:gd name="T9" fmla="*/ 24 h 32"/>
                  <a:gd name="T10" fmla="*/ 20 w 32"/>
                  <a:gd name="T11" fmla="*/ 32 h 32"/>
                  <a:gd name="T12" fmla="*/ 24 w 32"/>
                  <a:gd name="T13" fmla="*/ 32 h 32"/>
                  <a:gd name="T14" fmla="*/ 32 w 32"/>
                  <a:gd name="T15" fmla="*/ 20 h 32"/>
                  <a:gd name="T16" fmla="*/ 28 w 32"/>
                  <a:gd name="T17" fmla="*/ 6 h 32"/>
                  <a:gd name="T18" fmla="*/ 18 w 32"/>
                  <a:gd name="T19" fmla="*/ 2 h 32"/>
                  <a:gd name="T20" fmla="*/ 14 w 32"/>
                  <a:gd name="T21" fmla="*/ 0 h 32"/>
                  <a:gd name="T22" fmla="*/ 14 w 32"/>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2">
                    <a:moveTo>
                      <a:pt x="14" y="0"/>
                    </a:moveTo>
                    <a:lnTo>
                      <a:pt x="2" y="10"/>
                    </a:lnTo>
                    <a:lnTo>
                      <a:pt x="0" y="20"/>
                    </a:lnTo>
                    <a:lnTo>
                      <a:pt x="2" y="26"/>
                    </a:lnTo>
                    <a:lnTo>
                      <a:pt x="8" y="24"/>
                    </a:lnTo>
                    <a:lnTo>
                      <a:pt x="20" y="32"/>
                    </a:lnTo>
                    <a:lnTo>
                      <a:pt x="24" y="32"/>
                    </a:lnTo>
                    <a:lnTo>
                      <a:pt x="32" y="20"/>
                    </a:lnTo>
                    <a:lnTo>
                      <a:pt x="28" y="6"/>
                    </a:lnTo>
                    <a:lnTo>
                      <a:pt x="18" y="2"/>
                    </a:lnTo>
                    <a:lnTo>
                      <a:pt x="14" y="0"/>
                    </a:lnTo>
                    <a:lnTo>
                      <a:pt x="14"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0" name="Freeform 162"/>
              <p:cNvSpPr>
                <a:spLocks/>
              </p:cNvSpPr>
              <p:nvPr/>
            </p:nvSpPr>
            <p:spPr bwMode="auto">
              <a:xfrm>
                <a:off x="2402" y="1854"/>
                <a:ext cx="62" cy="78"/>
              </a:xfrm>
              <a:custGeom>
                <a:avLst/>
                <a:gdLst>
                  <a:gd name="T0" fmla="*/ 52 w 62"/>
                  <a:gd name="T1" fmla="*/ 4 h 78"/>
                  <a:gd name="T2" fmla="*/ 50 w 62"/>
                  <a:gd name="T3" fmla="*/ 0 h 78"/>
                  <a:gd name="T4" fmla="*/ 40 w 62"/>
                  <a:gd name="T5" fmla="*/ 6 h 78"/>
                  <a:gd name="T6" fmla="*/ 32 w 62"/>
                  <a:gd name="T7" fmla="*/ 8 h 78"/>
                  <a:gd name="T8" fmla="*/ 22 w 62"/>
                  <a:gd name="T9" fmla="*/ 12 h 78"/>
                  <a:gd name="T10" fmla="*/ 30 w 62"/>
                  <a:gd name="T11" fmla="*/ 20 h 78"/>
                  <a:gd name="T12" fmla="*/ 18 w 62"/>
                  <a:gd name="T13" fmla="*/ 18 h 78"/>
                  <a:gd name="T14" fmla="*/ 12 w 62"/>
                  <a:gd name="T15" fmla="*/ 22 h 78"/>
                  <a:gd name="T16" fmla="*/ 16 w 62"/>
                  <a:gd name="T17" fmla="*/ 32 h 78"/>
                  <a:gd name="T18" fmla="*/ 10 w 62"/>
                  <a:gd name="T19" fmla="*/ 36 h 78"/>
                  <a:gd name="T20" fmla="*/ 10 w 62"/>
                  <a:gd name="T21" fmla="*/ 38 h 78"/>
                  <a:gd name="T22" fmla="*/ 16 w 62"/>
                  <a:gd name="T23" fmla="*/ 46 h 78"/>
                  <a:gd name="T24" fmla="*/ 0 w 62"/>
                  <a:gd name="T25" fmla="*/ 62 h 78"/>
                  <a:gd name="T26" fmla="*/ 12 w 62"/>
                  <a:gd name="T27" fmla="*/ 74 h 78"/>
                  <a:gd name="T28" fmla="*/ 30 w 62"/>
                  <a:gd name="T29" fmla="*/ 78 h 78"/>
                  <a:gd name="T30" fmla="*/ 42 w 62"/>
                  <a:gd name="T31" fmla="*/ 64 h 78"/>
                  <a:gd name="T32" fmla="*/ 52 w 62"/>
                  <a:gd name="T33" fmla="*/ 74 h 78"/>
                  <a:gd name="T34" fmla="*/ 58 w 62"/>
                  <a:gd name="T35" fmla="*/ 68 h 78"/>
                  <a:gd name="T36" fmla="*/ 54 w 62"/>
                  <a:gd name="T37" fmla="*/ 52 h 78"/>
                  <a:gd name="T38" fmla="*/ 60 w 62"/>
                  <a:gd name="T39" fmla="*/ 46 h 78"/>
                  <a:gd name="T40" fmla="*/ 62 w 62"/>
                  <a:gd name="T41" fmla="*/ 36 h 78"/>
                  <a:gd name="T42" fmla="*/ 58 w 62"/>
                  <a:gd name="T43" fmla="*/ 36 h 78"/>
                  <a:gd name="T44" fmla="*/ 46 w 62"/>
                  <a:gd name="T45" fmla="*/ 28 h 78"/>
                  <a:gd name="T46" fmla="*/ 40 w 62"/>
                  <a:gd name="T47" fmla="*/ 30 h 78"/>
                  <a:gd name="T48" fmla="*/ 38 w 62"/>
                  <a:gd name="T49" fmla="*/ 24 h 78"/>
                  <a:gd name="T50" fmla="*/ 40 w 62"/>
                  <a:gd name="T51" fmla="*/ 12 h 78"/>
                  <a:gd name="T52" fmla="*/ 52 w 62"/>
                  <a:gd name="T53" fmla="*/ 4 h 78"/>
                  <a:gd name="T54" fmla="*/ 52 w 62"/>
                  <a:gd name="T5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78">
                    <a:moveTo>
                      <a:pt x="52" y="4"/>
                    </a:moveTo>
                    <a:lnTo>
                      <a:pt x="50" y="0"/>
                    </a:lnTo>
                    <a:lnTo>
                      <a:pt x="40" y="6"/>
                    </a:lnTo>
                    <a:lnTo>
                      <a:pt x="32" y="8"/>
                    </a:lnTo>
                    <a:lnTo>
                      <a:pt x="22" y="12"/>
                    </a:lnTo>
                    <a:lnTo>
                      <a:pt x="30" y="20"/>
                    </a:lnTo>
                    <a:lnTo>
                      <a:pt x="18" y="18"/>
                    </a:lnTo>
                    <a:lnTo>
                      <a:pt x="12" y="22"/>
                    </a:lnTo>
                    <a:lnTo>
                      <a:pt x="16" y="32"/>
                    </a:lnTo>
                    <a:lnTo>
                      <a:pt x="10" y="36"/>
                    </a:lnTo>
                    <a:lnTo>
                      <a:pt x="10" y="38"/>
                    </a:lnTo>
                    <a:lnTo>
                      <a:pt x="16" y="46"/>
                    </a:lnTo>
                    <a:lnTo>
                      <a:pt x="0" y="62"/>
                    </a:lnTo>
                    <a:lnTo>
                      <a:pt x="12" y="74"/>
                    </a:lnTo>
                    <a:lnTo>
                      <a:pt x="30" y="78"/>
                    </a:lnTo>
                    <a:lnTo>
                      <a:pt x="42" y="64"/>
                    </a:lnTo>
                    <a:lnTo>
                      <a:pt x="52" y="74"/>
                    </a:lnTo>
                    <a:lnTo>
                      <a:pt x="58" y="68"/>
                    </a:lnTo>
                    <a:lnTo>
                      <a:pt x="54" y="52"/>
                    </a:lnTo>
                    <a:lnTo>
                      <a:pt x="60" y="46"/>
                    </a:lnTo>
                    <a:lnTo>
                      <a:pt x="62" y="36"/>
                    </a:lnTo>
                    <a:lnTo>
                      <a:pt x="58" y="36"/>
                    </a:lnTo>
                    <a:lnTo>
                      <a:pt x="46" y="28"/>
                    </a:lnTo>
                    <a:lnTo>
                      <a:pt x="40" y="30"/>
                    </a:lnTo>
                    <a:lnTo>
                      <a:pt x="38" y="24"/>
                    </a:lnTo>
                    <a:lnTo>
                      <a:pt x="40" y="12"/>
                    </a:lnTo>
                    <a:lnTo>
                      <a:pt x="52" y="4"/>
                    </a:lnTo>
                    <a:lnTo>
                      <a:pt x="52" y="4"/>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1" name="Freeform 163"/>
              <p:cNvSpPr>
                <a:spLocks/>
              </p:cNvSpPr>
              <p:nvPr/>
            </p:nvSpPr>
            <p:spPr bwMode="auto">
              <a:xfrm>
                <a:off x="2470" y="1900"/>
                <a:ext cx="34" cy="42"/>
              </a:xfrm>
              <a:custGeom>
                <a:avLst/>
                <a:gdLst>
                  <a:gd name="T0" fmla="*/ 26 w 34"/>
                  <a:gd name="T1" fmla="*/ 2 h 42"/>
                  <a:gd name="T2" fmla="*/ 34 w 34"/>
                  <a:gd name="T3" fmla="*/ 12 h 42"/>
                  <a:gd name="T4" fmla="*/ 28 w 34"/>
                  <a:gd name="T5" fmla="*/ 14 h 42"/>
                  <a:gd name="T6" fmla="*/ 30 w 34"/>
                  <a:gd name="T7" fmla="*/ 20 h 42"/>
                  <a:gd name="T8" fmla="*/ 26 w 34"/>
                  <a:gd name="T9" fmla="*/ 28 h 42"/>
                  <a:gd name="T10" fmla="*/ 28 w 34"/>
                  <a:gd name="T11" fmla="*/ 32 h 42"/>
                  <a:gd name="T12" fmla="*/ 18 w 34"/>
                  <a:gd name="T13" fmla="*/ 42 h 42"/>
                  <a:gd name="T14" fmla="*/ 0 w 34"/>
                  <a:gd name="T15" fmla="*/ 38 h 42"/>
                  <a:gd name="T16" fmla="*/ 2 w 34"/>
                  <a:gd name="T17" fmla="*/ 28 h 42"/>
                  <a:gd name="T18" fmla="*/ 10 w 34"/>
                  <a:gd name="T19" fmla="*/ 26 h 42"/>
                  <a:gd name="T20" fmla="*/ 10 w 34"/>
                  <a:gd name="T21" fmla="*/ 10 h 42"/>
                  <a:gd name="T22" fmla="*/ 10 w 34"/>
                  <a:gd name="T23" fmla="*/ 2 h 42"/>
                  <a:gd name="T24" fmla="*/ 14 w 34"/>
                  <a:gd name="T25" fmla="*/ 0 h 42"/>
                  <a:gd name="T26" fmla="*/ 18 w 34"/>
                  <a:gd name="T27" fmla="*/ 4 h 42"/>
                  <a:gd name="T28" fmla="*/ 26 w 34"/>
                  <a:gd name="T29" fmla="*/ 2 h 42"/>
                  <a:gd name="T30" fmla="*/ 26 w 34"/>
                  <a:gd name="T3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2">
                    <a:moveTo>
                      <a:pt x="26" y="2"/>
                    </a:moveTo>
                    <a:lnTo>
                      <a:pt x="34" y="12"/>
                    </a:lnTo>
                    <a:lnTo>
                      <a:pt x="28" y="14"/>
                    </a:lnTo>
                    <a:lnTo>
                      <a:pt x="30" y="20"/>
                    </a:lnTo>
                    <a:lnTo>
                      <a:pt x="26" y="28"/>
                    </a:lnTo>
                    <a:lnTo>
                      <a:pt x="28" y="32"/>
                    </a:lnTo>
                    <a:lnTo>
                      <a:pt x="18" y="42"/>
                    </a:lnTo>
                    <a:lnTo>
                      <a:pt x="0" y="38"/>
                    </a:lnTo>
                    <a:lnTo>
                      <a:pt x="2" y="28"/>
                    </a:lnTo>
                    <a:lnTo>
                      <a:pt x="10" y="26"/>
                    </a:lnTo>
                    <a:lnTo>
                      <a:pt x="10" y="10"/>
                    </a:lnTo>
                    <a:lnTo>
                      <a:pt x="10" y="2"/>
                    </a:lnTo>
                    <a:lnTo>
                      <a:pt x="14" y="0"/>
                    </a:lnTo>
                    <a:lnTo>
                      <a:pt x="18" y="4"/>
                    </a:lnTo>
                    <a:lnTo>
                      <a:pt x="26" y="2"/>
                    </a:lnTo>
                    <a:lnTo>
                      <a:pt x="26" y="2"/>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2" name="Freeform 164"/>
              <p:cNvSpPr>
                <a:spLocks/>
              </p:cNvSpPr>
              <p:nvPr/>
            </p:nvSpPr>
            <p:spPr bwMode="auto">
              <a:xfrm>
                <a:off x="2462" y="1860"/>
                <a:ext cx="94" cy="106"/>
              </a:xfrm>
              <a:custGeom>
                <a:avLst/>
                <a:gdLst>
                  <a:gd name="T0" fmla="*/ 34 w 94"/>
                  <a:gd name="T1" fmla="*/ 32 h 106"/>
                  <a:gd name="T2" fmla="*/ 42 w 94"/>
                  <a:gd name="T3" fmla="*/ 26 h 106"/>
                  <a:gd name="T4" fmla="*/ 44 w 94"/>
                  <a:gd name="T5" fmla="*/ 18 h 106"/>
                  <a:gd name="T6" fmla="*/ 54 w 94"/>
                  <a:gd name="T7" fmla="*/ 8 h 106"/>
                  <a:gd name="T8" fmla="*/ 56 w 94"/>
                  <a:gd name="T9" fmla="*/ 2 h 106"/>
                  <a:gd name="T10" fmla="*/ 56 w 94"/>
                  <a:gd name="T11" fmla="*/ 0 h 106"/>
                  <a:gd name="T12" fmla="*/ 60 w 94"/>
                  <a:gd name="T13" fmla="*/ 6 h 106"/>
                  <a:gd name="T14" fmla="*/ 56 w 94"/>
                  <a:gd name="T15" fmla="*/ 18 h 106"/>
                  <a:gd name="T16" fmla="*/ 64 w 94"/>
                  <a:gd name="T17" fmla="*/ 18 h 106"/>
                  <a:gd name="T18" fmla="*/ 70 w 94"/>
                  <a:gd name="T19" fmla="*/ 24 h 106"/>
                  <a:gd name="T20" fmla="*/ 68 w 94"/>
                  <a:gd name="T21" fmla="*/ 36 h 106"/>
                  <a:gd name="T22" fmla="*/ 74 w 94"/>
                  <a:gd name="T23" fmla="*/ 50 h 106"/>
                  <a:gd name="T24" fmla="*/ 82 w 94"/>
                  <a:gd name="T25" fmla="*/ 52 h 106"/>
                  <a:gd name="T26" fmla="*/ 94 w 94"/>
                  <a:gd name="T27" fmla="*/ 66 h 106"/>
                  <a:gd name="T28" fmla="*/ 92 w 94"/>
                  <a:gd name="T29" fmla="*/ 78 h 106"/>
                  <a:gd name="T30" fmla="*/ 78 w 94"/>
                  <a:gd name="T31" fmla="*/ 84 h 106"/>
                  <a:gd name="T32" fmla="*/ 88 w 94"/>
                  <a:gd name="T33" fmla="*/ 94 h 106"/>
                  <a:gd name="T34" fmla="*/ 84 w 94"/>
                  <a:gd name="T35" fmla="*/ 100 h 106"/>
                  <a:gd name="T36" fmla="*/ 72 w 94"/>
                  <a:gd name="T37" fmla="*/ 102 h 106"/>
                  <a:gd name="T38" fmla="*/ 66 w 94"/>
                  <a:gd name="T39" fmla="*/ 100 h 106"/>
                  <a:gd name="T40" fmla="*/ 62 w 94"/>
                  <a:gd name="T41" fmla="*/ 102 h 106"/>
                  <a:gd name="T42" fmla="*/ 44 w 94"/>
                  <a:gd name="T43" fmla="*/ 104 h 106"/>
                  <a:gd name="T44" fmla="*/ 36 w 94"/>
                  <a:gd name="T45" fmla="*/ 98 h 106"/>
                  <a:gd name="T46" fmla="*/ 16 w 94"/>
                  <a:gd name="T47" fmla="*/ 106 h 106"/>
                  <a:gd name="T48" fmla="*/ 0 w 94"/>
                  <a:gd name="T49" fmla="*/ 102 h 106"/>
                  <a:gd name="T50" fmla="*/ 0 w 94"/>
                  <a:gd name="T51" fmla="*/ 100 h 106"/>
                  <a:gd name="T52" fmla="*/ 6 w 94"/>
                  <a:gd name="T53" fmla="*/ 98 h 106"/>
                  <a:gd name="T54" fmla="*/ 14 w 94"/>
                  <a:gd name="T55" fmla="*/ 88 h 106"/>
                  <a:gd name="T56" fmla="*/ 26 w 94"/>
                  <a:gd name="T57" fmla="*/ 84 h 106"/>
                  <a:gd name="T58" fmla="*/ 34 w 94"/>
                  <a:gd name="T59" fmla="*/ 72 h 106"/>
                  <a:gd name="T60" fmla="*/ 34 w 94"/>
                  <a:gd name="T61" fmla="*/ 68 h 106"/>
                  <a:gd name="T62" fmla="*/ 38 w 94"/>
                  <a:gd name="T63" fmla="*/ 60 h 106"/>
                  <a:gd name="T64" fmla="*/ 36 w 94"/>
                  <a:gd name="T65" fmla="*/ 52 h 106"/>
                  <a:gd name="T66" fmla="*/ 42 w 94"/>
                  <a:gd name="T67" fmla="*/ 52 h 106"/>
                  <a:gd name="T68" fmla="*/ 34 w 94"/>
                  <a:gd name="T69" fmla="*/ 42 h 106"/>
                  <a:gd name="T70" fmla="*/ 34 w 94"/>
                  <a:gd name="T71" fmla="*/ 32 h 106"/>
                  <a:gd name="T72" fmla="*/ 34 w 94"/>
                  <a:gd name="T73"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106">
                    <a:moveTo>
                      <a:pt x="34" y="32"/>
                    </a:moveTo>
                    <a:lnTo>
                      <a:pt x="42" y="26"/>
                    </a:lnTo>
                    <a:lnTo>
                      <a:pt x="44" y="18"/>
                    </a:lnTo>
                    <a:lnTo>
                      <a:pt x="54" y="8"/>
                    </a:lnTo>
                    <a:lnTo>
                      <a:pt x="56" y="2"/>
                    </a:lnTo>
                    <a:lnTo>
                      <a:pt x="56" y="0"/>
                    </a:lnTo>
                    <a:lnTo>
                      <a:pt x="60" y="6"/>
                    </a:lnTo>
                    <a:lnTo>
                      <a:pt x="56" y="18"/>
                    </a:lnTo>
                    <a:lnTo>
                      <a:pt x="64" y="18"/>
                    </a:lnTo>
                    <a:lnTo>
                      <a:pt x="70" y="24"/>
                    </a:lnTo>
                    <a:lnTo>
                      <a:pt x="68" y="36"/>
                    </a:lnTo>
                    <a:lnTo>
                      <a:pt x="74" y="50"/>
                    </a:lnTo>
                    <a:lnTo>
                      <a:pt x="82" y="52"/>
                    </a:lnTo>
                    <a:lnTo>
                      <a:pt x="94" y="66"/>
                    </a:lnTo>
                    <a:lnTo>
                      <a:pt x="92" y="78"/>
                    </a:lnTo>
                    <a:lnTo>
                      <a:pt x="78" y="84"/>
                    </a:lnTo>
                    <a:lnTo>
                      <a:pt x="88" y="94"/>
                    </a:lnTo>
                    <a:lnTo>
                      <a:pt x="84" y="100"/>
                    </a:lnTo>
                    <a:lnTo>
                      <a:pt x="72" y="102"/>
                    </a:lnTo>
                    <a:lnTo>
                      <a:pt x="66" y="100"/>
                    </a:lnTo>
                    <a:lnTo>
                      <a:pt x="62" y="102"/>
                    </a:lnTo>
                    <a:lnTo>
                      <a:pt x="44" y="104"/>
                    </a:lnTo>
                    <a:lnTo>
                      <a:pt x="36" y="98"/>
                    </a:lnTo>
                    <a:lnTo>
                      <a:pt x="16" y="106"/>
                    </a:lnTo>
                    <a:lnTo>
                      <a:pt x="0" y="102"/>
                    </a:lnTo>
                    <a:lnTo>
                      <a:pt x="0" y="100"/>
                    </a:lnTo>
                    <a:lnTo>
                      <a:pt x="6" y="98"/>
                    </a:lnTo>
                    <a:lnTo>
                      <a:pt x="14" y="88"/>
                    </a:lnTo>
                    <a:lnTo>
                      <a:pt x="26" y="84"/>
                    </a:lnTo>
                    <a:lnTo>
                      <a:pt x="34" y="72"/>
                    </a:lnTo>
                    <a:lnTo>
                      <a:pt x="34" y="68"/>
                    </a:lnTo>
                    <a:lnTo>
                      <a:pt x="38" y="60"/>
                    </a:lnTo>
                    <a:lnTo>
                      <a:pt x="36" y="52"/>
                    </a:lnTo>
                    <a:lnTo>
                      <a:pt x="42" y="52"/>
                    </a:lnTo>
                    <a:lnTo>
                      <a:pt x="34" y="42"/>
                    </a:lnTo>
                    <a:lnTo>
                      <a:pt x="34" y="32"/>
                    </a:lnTo>
                    <a:lnTo>
                      <a:pt x="34" y="32"/>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3" name="Freeform 165"/>
              <p:cNvSpPr>
                <a:spLocks/>
              </p:cNvSpPr>
              <p:nvPr/>
            </p:nvSpPr>
            <p:spPr bwMode="auto">
              <a:xfrm>
                <a:off x="2466" y="1786"/>
                <a:ext cx="52" cy="106"/>
              </a:xfrm>
              <a:custGeom>
                <a:avLst/>
                <a:gdLst>
                  <a:gd name="T0" fmla="*/ 30 w 52"/>
                  <a:gd name="T1" fmla="*/ 106 h 106"/>
                  <a:gd name="T2" fmla="*/ 26 w 52"/>
                  <a:gd name="T3" fmla="*/ 92 h 106"/>
                  <a:gd name="T4" fmla="*/ 28 w 52"/>
                  <a:gd name="T5" fmla="*/ 82 h 106"/>
                  <a:gd name="T6" fmla="*/ 20 w 52"/>
                  <a:gd name="T7" fmla="*/ 88 h 106"/>
                  <a:gd name="T8" fmla="*/ 12 w 52"/>
                  <a:gd name="T9" fmla="*/ 82 h 106"/>
                  <a:gd name="T10" fmla="*/ 10 w 52"/>
                  <a:gd name="T11" fmla="*/ 66 h 106"/>
                  <a:gd name="T12" fmla="*/ 4 w 52"/>
                  <a:gd name="T13" fmla="*/ 54 h 106"/>
                  <a:gd name="T14" fmla="*/ 0 w 52"/>
                  <a:gd name="T15" fmla="*/ 56 h 106"/>
                  <a:gd name="T16" fmla="*/ 0 w 52"/>
                  <a:gd name="T17" fmla="*/ 46 h 106"/>
                  <a:gd name="T18" fmla="*/ 6 w 52"/>
                  <a:gd name="T19" fmla="*/ 38 h 106"/>
                  <a:gd name="T20" fmla="*/ 4 w 52"/>
                  <a:gd name="T21" fmla="*/ 32 h 106"/>
                  <a:gd name="T22" fmla="*/ 6 w 52"/>
                  <a:gd name="T23" fmla="*/ 20 h 106"/>
                  <a:gd name="T24" fmla="*/ 12 w 52"/>
                  <a:gd name="T25" fmla="*/ 16 h 106"/>
                  <a:gd name="T26" fmla="*/ 8 w 52"/>
                  <a:gd name="T27" fmla="*/ 14 h 106"/>
                  <a:gd name="T28" fmla="*/ 12 w 52"/>
                  <a:gd name="T29" fmla="*/ 2 h 106"/>
                  <a:gd name="T30" fmla="*/ 12 w 52"/>
                  <a:gd name="T31" fmla="*/ 0 h 106"/>
                  <a:gd name="T32" fmla="*/ 34 w 52"/>
                  <a:gd name="T33" fmla="*/ 6 h 106"/>
                  <a:gd name="T34" fmla="*/ 34 w 52"/>
                  <a:gd name="T35" fmla="*/ 12 h 106"/>
                  <a:gd name="T36" fmla="*/ 26 w 52"/>
                  <a:gd name="T37" fmla="*/ 14 h 106"/>
                  <a:gd name="T38" fmla="*/ 24 w 52"/>
                  <a:gd name="T39" fmla="*/ 24 h 106"/>
                  <a:gd name="T40" fmla="*/ 28 w 52"/>
                  <a:gd name="T41" fmla="*/ 22 h 106"/>
                  <a:gd name="T42" fmla="*/ 32 w 52"/>
                  <a:gd name="T43" fmla="*/ 26 h 106"/>
                  <a:gd name="T44" fmla="*/ 38 w 52"/>
                  <a:gd name="T45" fmla="*/ 26 h 106"/>
                  <a:gd name="T46" fmla="*/ 46 w 52"/>
                  <a:gd name="T47" fmla="*/ 34 h 106"/>
                  <a:gd name="T48" fmla="*/ 34 w 52"/>
                  <a:gd name="T49" fmla="*/ 62 h 106"/>
                  <a:gd name="T50" fmla="*/ 48 w 52"/>
                  <a:gd name="T51" fmla="*/ 64 h 106"/>
                  <a:gd name="T52" fmla="*/ 52 w 52"/>
                  <a:gd name="T53" fmla="*/ 74 h 106"/>
                  <a:gd name="T54" fmla="*/ 50 w 52"/>
                  <a:gd name="T55" fmla="*/ 76 h 106"/>
                  <a:gd name="T56" fmla="*/ 50 w 52"/>
                  <a:gd name="T57" fmla="*/ 82 h 106"/>
                  <a:gd name="T58" fmla="*/ 40 w 52"/>
                  <a:gd name="T59" fmla="*/ 92 h 106"/>
                  <a:gd name="T60" fmla="*/ 38 w 52"/>
                  <a:gd name="T61" fmla="*/ 100 h 106"/>
                  <a:gd name="T62" fmla="*/ 30 w 52"/>
                  <a:gd name="T63" fmla="*/ 106 h 106"/>
                  <a:gd name="T64" fmla="*/ 30 w 52"/>
                  <a:gd name="T6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106">
                    <a:moveTo>
                      <a:pt x="30" y="106"/>
                    </a:moveTo>
                    <a:lnTo>
                      <a:pt x="26" y="92"/>
                    </a:lnTo>
                    <a:lnTo>
                      <a:pt x="28" y="82"/>
                    </a:lnTo>
                    <a:lnTo>
                      <a:pt x="20" y="88"/>
                    </a:lnTo>
                    <a:lnTo>
                      <a:pt x="12" y="82"/>
                    </a:lnTo>
                    <a:lnTo>
                      <a:pt x="10" y="66"/>
                    </a:lnTo>
                    <a:lnTo>
                      <a:pt x="4" y="54"/>
                    </a:lnTo>
                    <a:lnTo>
                      <a:pt x="0" y="56"/>
                    </a:lnTo>
                    <a:lnTo>
                      <a:pt x="0" y="46"/>
                    </a:lnTo>
                    <a:lnTo>
                      <a:pt x="6" y="38"/>
                    </a:lnTo>
                    <a:lnTo>
                      <a:pt x="4" y="32"/>
                    </a:lnTo>
                    <a:lnTo>
                      <a:pt x="6" y="20"/>
                    </a:lnTo>
                    <a:lnTo>
                      <a:pt x="12" y="16"/>
                    </a:lnTo>
                    <a:lnTo>
                      <a:pt x="8" y="14"/>
                    </a:lnTo>
                    <a:lnTo>
                      <a:pt x="12" y="2"/>
                    </a:lnTo>
                    <a:lnTo>
                      <a:pt x="12" y="0"/>
                    </a:lnTo>
                    <a:lnTo>
                      <a:pt x="34" y="6"/>
                    </a:lnTo>
                    <a:lnTo>
                      <a:pt x="34" y="12"/>
                    </a:lnTo>
                    <a:lnTo>
                      <a:pt x="26" y="14"/>
                    </a:lnTo>
                    <a:lnTo>
                      <a:pt x="24" y="24"/>
                    </a:lnTo>
                    <a:lnTo>
                      <a:pt x="28" y="22"/>
                    </a:lnTo>
                    <a:lnTo>
                      <a:pt x="32" y="26"/>
                    </a:lnTo>
                    <a:lnTo>
                      <a:pt x="38" y="26"/>
                    </a:lnTo>
                    <a:lnTo>
                      <a:pt x="46" y="34"/>
                    </a:lnTo>
                    <a:lnTo>
                      <a:pt x="34" y="62"/>
                    </a:lnTo>
                    <a:lnTo>
                      <a:pt x="48" y="64"/>
                    </a:lnTo>
                    <a:lnTo>
                      <a:pt x="52" y="74"/>
                    </a:lnTo>
                    <a:lnTo>
                      <a:pt x="50" y="76"/>
                    </a:lnTo>
                    <a:lnTo>
                      <a:pt x="50" y="82"/>
                    </a:lnTo>
                    <a:lnTo>
                      <a:pt x="40" y="92"/>
                    </a:lnTo>
                    <a:lnTo>
                      <a:pt x="38" y="100"/>
                    </a:lnTo>
                    <a:lnTo>
                      <a:pt x="30" y="106"/>
                    </a:lnTo>
                    <a:lnTo>
                      <a:pt x="30" y="10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4" name="Freeform 166"/>
              <p:cNvSpPr>
                <a:spLocks/>
              </p:cNvSpPr>
              <p:nvPr/>
            </p:nvSpPr>
            <p:spPr bwMode="auto">
              <a:xfrm>
                <a:off x="3592" y="1908"/>
                <a:ext cx="858" cy="682"/>
              </a:xfrm>
              <a:custGeom>
                <a:avLst/>
                <a:gdLst>
                  <a:gd name="T0" fmla="*/ 68 w 858"/>
                  <a:gd name="T1" fmla="*/ 410 h 682"/>
                  <a:gd name="T2" fmla="*/ 72 w 858"/>
                  <a:gd name="T3" fmla="*/ 454 h 682"/>
                  <a:gd name="T4" fmla="*/ 92 w 858"/>
                  <a:gd name="T5" fmla="*/ 500 h 682"/>
                  <a:gd name="T6" fmla="*/ 174 w 858"/>
                  <a:gd name="T7" fmla="*/ 542 h 682"/>
                  <a:gd name="T8" fmla="*/ 240 w 858"/>
                  <a:gd name="T9" fmla="*/ 554 h 682"/>
                  <a:gd name="T10" fmla="*/ 324 w 858"/>
                  <a:gd name="T11" fmla="*/ 530 h 682"/>
                  <a:gd name="T12" fmla="*/ 390 w 858"/>
                  <a:gd name="T13" fmla="*/ 554 h 682"/>
                  <a:gd name="T14" fmla="*/ 420 w 858"/>
                  <a:gd name="T15" fmla="*/ 622 h 682"/>
                  <a:gd name="T16" fmla="*/ 464 w 858"/>
                  <a:gd name="T17" fmla="*/ 656 h 682"/>
                  <a:gd name="T18" fmla="*/ 516 w 858"/>
                  <a:gd name="T19" fmla="*/ 652 h 682"/>
                  <a:gd name="T20" fmla="*/ 558 w 858"/>
                  <a:gd name="T21" fmla="*/ 682 h 682"/>
                  <a:gd name="T22" fmla="*/ 606 w 858"/>
                  <a:gd name="T23" fmla="*/ 658 h 682"/>
                  <a:gd name="T24" fmla="*/ 666 w 858"/>
                  <a:gd name="T25" fmla="*/ 628 h 682"/>
                  <a:gd name="T26" fmla="*/ 712 w 858"/>
                  <a:gd name="T27" fmla="*/ 570 h 682"/>
                  <a:gd name="T28" fmla="*/ 732 w 858"/>
                  <a:gd name="T29" fmla="*/ 512 h 682"/>
                  <a:gd name="T30" fmla="*/ 708 w 858"/>
                  <a:gd name="T31" fmla="*/ 490 h 682"/>
                  <a:gd name="T32" fmla="*/ 712 w 858"/>
                  <a:gd name="T33" fmla="*/ 454 h 682"/>
                  <a:gd name="T34" fmla="*/ 678 w 858"/>
                  <a:gd name="T35" fmla="*/ 402 h 682"/>
                  <a:gd name="T36" fmla="*/ 684 w 858"/>
                  <a:gd name="T37" fmla="*/ 354 h 682"/>
                  <a:gd name="T38" fmla="*/ 640 w 858"/>
                  <a:gd name="T39" fmla="*/ 350 h 682"/>
                  <a:gd name="T40" fmla="*/ 690 w 858"/>
                  <a:gd name="T41" fmla="*/ 292 h 682"/>
                  <a:gd name="T42" fmla="*/ 696 w 858"/>
                  <a:gd name="T43" fmla="*/ 326 h 682"/>
                  <a:gd name="T44" fmla="*/ 756 w 858"/>
                  <a:gd name="T45" fmla="*/ 286 h 682"/>
                  <a:gd name="T46" fmla="*/ 792 w 858"/>
                  <a:gd name="T47" fmla="*/ 244 h 682"/>
                  <a:gd name="T48" fmla="*/ 816 w 858"/>
                  <a:gd name="T49" fmla="*/ 204 h 682"/>
                  <a:gd name="T50" fmla="*/ 858 w 858"/>
                  <a:gd name="T51" fmla="*/ 140 h 682"/>
                  <a:gd name="T52" fmla="*/ 786 w 858"/>
                  <a:gd name="T53" fmla="*/ 116 h 682"/>
                  <a:gd name="T54" fmla="*/ 736 w 858"/>
                  <a:gd name="T55" fmla="*/ 92 h 682"/>
                  <a:gd name="T56" fmla="*/ 672 w 858"/>
                  <a:gd name="T57" fmla="*/ 0 h 682"/>
                  <a:gd name="T58" fmla="*/ 618 w 858"/>
                  <a:gd name="T59" fmla="*/ 40 h 682"/>
                  <a:gd name="T60" fmla="*/ 576 w 858"/>
                  <a:gd name="T61" fmla="*/ 112 h 682"/>
                  <a:gd name="T62" fmla="*/ 618 w 858"/>
                  <a:gd name="T63" fmla="*/ 134 h 682"/>
                  <a:gd name="T64" fmla="*/ 630 w 858"/>
                  <a:gd name="T65" fmla="*/ 174 h 682"/>
                  <a:gd name="T66" fmla="*/ 534 w 858"/>
                  <a:gd name="T67" fmla="*/ 222 h 682"/>
                  <a:gd name="T68" fmla="*/ 444 w 858"/>
                  <a:gd name="T69" fmla="*/ 286 h 682"/>
                  <a:gd name="T70" fmla="*/ 366 w 858"/>
                  <a:gd name="T71" fmla="*/ 268 h 682"/>
                  <a:gd name="T72" fmla="*/ 252 w 858"/>
                  <a:gd name="T73" fmla="*/ 232 h 682"/>
                  <a:gd name="T74" fmla="*/ 210 w 858"/>
                  <a:gd name="T75" fmla="*/ 168 h 682"/>
                  <a:gd name="T76" fmla="*/ 156 w 858"/>
                  <a:gd name="T77" fmla="*/ 174 h 682"/>
                  <a:gd name="T78" fmla="*/ 114 w 858"/>
                  <a:gd name="T79" fmla="*/ 228 h 682"/>
                  <a:gd name="T80" fmla="*/ 96 w 858"/>
                  <a:gd name="T81" fmla="*/ 274 h 682"/>
                  <a:gd name="T82" fmla="*/ 30 w 858"/>
                  <a:gd name="T83" fmla="*/ 314 h 682"/>
                  <a:gd name="T84" fmla="*/ 22 w 858"/>
                  <a:gd name="T85" fmla="*/ 37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8" h="682">
                    <a:moveTo>
                      <a:pt x="22" y="376"/>
                    </a:moveTo>
                    <a:lnTo>
                      <a:pt x="36" y="408"/>
                    </a:lnTo>
                    <a:lnTo>
                      <a:pt x="68" y="410"/>
                    </a:lnTo>
                    <a:lnTo>
                      <a:pt x="90" y="398"/>
                    </a:lnTo>
                    <a:lnTo>
                      <a:pt x="90" y="422"/>
                    </a:lnTo>
                    <a:lnTo>
                      <a:pt x="72" y="454"/>
                    </a:lnTo>
                    <a:lnTo>
                      <a:pt x="70" y="466"/>
                    </a:lnTo>
                    <a:lnTo>
                      <a:pt x="80" y="492"/>
                    </a:lnTo>
                    <a:lnTo>
                      <a:pt x="92" y="500"/>
                    </a:lnTo>
                    <a:lnTo>
                      <a:pt x="106" y="504"/>
                    </a:lnTo>
                    <a:lnTo>
                      <a:pt x="144" y="518"/>
                    </a:lnTo>
                    <a:lnTo>
                      <a:pt x="174" y="542"/>
                    </a:lnTo>
                    <a:lnTo>
                      <a:pt x="204" y="536"/>
                    </a:lnTo>
                    <a:lnTo>
                      <a:pt x="210" y="554"/>
                    </a:lnTo>
                    <a:lnTo>
                      <a:pt x="240" y="554"/>
                    </a:lnTo>
                    <a:lnTo>
                      <a:pt x="270" y="554"/>
                    </a:lnTo>
                    <a:lnTo>
                      <a:pt x="300" y="548"/>
                    </a:lnTo>
                    <a:lnTo>
                      <a:pt x="324" y="530"/>
                    </a:lnTo>
                    <a:lnTo>
                      <a:pt x="348" y="530"/>
                    </a:lnTo>
                    <a:lnTo>
                      <a:pt x="348" y="542"/>
                    </a:lnTo>
                    <a:lnTo>
                      <a:pt x="390" y="554"/>
                    </a:lnTo>
                    <a:lnTo>
                      <a:pt x="404" y="582"/>
                    </a:lnTo>
                    <a:lnTo>
                      <a:pt x="404" y="604"/>
                    </a:lnTo>
                    <a:lnTo>
                      <a:pt x="420" y="622"/>
                    </a:lnTo>
                    <a:lnTo>
                      <a:pt x="444" y="626"/>
                    </a:lnTo>
                    <a:lnTo>
                      <a:pt x="448" y="652"/>
                    </a:lnTo>
                    <a:lnTo>
                      <a:pt x="464" y="656"/>
                    </a:lnTo>
                    <a:lnTo>
                      <a:pt x="494" y="640"/>
                    </a:lnTo>
                    <a:lnTo>
                      <a:pt x="514" y="640"/>
                    </a:lnTo>
                    <a:lnTo>
                      <a:pt x="516" y="652"/>
                    </a:lnTo>
                    <a:lnTo>
                      <a:pt x="528" y="664"/>
                    </a:lnTo>
                    <a:lnTo>
                      <a:pt x="552" y="658"/>
                    </a:lnTo>
                    <a:lnTo>
                      <a:pt x="558" y="682"/>
                    </a:lnTo>
                    <a:lnTo>
                      <a:pt x="576" y="682"/>
                    </a:lnTo>
                    <a:lnTo>
                      <a:pt x="576" y="664"/>
                    </a:lnTo>
                    <a:lnTo>
                      <a:pt x="606" y="658"/>
                    </a:lnTo>
                    <a:lnTo>
                      <a:pt x="618" y="642"/>
                    </a:lnTo>
                    <a:lnTo>
                      <a:pt x="636" y="646"/>
                    </a:lnTo>
                    <a:lnTo>
                      <a:pt x="666" y="628"/>
                    </a:lnTo>
                    <a:lnTo>
                      <a:pt x="702" y="588"/>
                    </a:lnTo>
                    <a:lnTo>
                      <a:pt x="702" y="576"/>
                    </a:lnTo>
                    <a:lnTo>
                      <a:pt x="712" y="570"/>
                    </a:lnTo>
                    <a:lnTo>
                      <a:pt x="720" y="548"/>
                    </a:lnTo>
                    <a:lnTo>
                      <a:pt x="732" y="518"/>
                    </a:lnTo>
                    <a:lnTo>
                      <a:pt x="732" y="512"/>
                    </a:lnTo>
                    <a:lnTo>
                      <a:pt x="712" y="518"/>
                    </a:lnTo>
                    <a:lnTo>
                      <a:pt x="702" y="500"/>
                    </a:lnTo>
                    <a:lnTo>
                      <a:pt x="708" y="490"/>
                    </a:lnTo>
                    <a:lnTo>
                      <a:pt x="696" y="472"/>
                    </a:lnTo>
                    <a:lnTo>
                      <a:pt x="720" y="472"/>
                    </a:lnTo>
                    <a:lnTo>
                      <a:pt x="712" y="454"/>
                    </a:lnTo>
                    <a:lnTo>
                      <a:pt x="696" y="424"/>
                    </a:lnTo>
                    <a:lnTo>
                      <a:pt x="678" y="412"/>
                    </a:lnTo>
                    <a:lnTo>
                      <a:pt x="678" y="402"/>
                    </a:lnTo>
                    <a:lnTo>
                      <a:pt x="708" y="374"/>
                    </a:lnTo>
                    <a:lnTo>
                      <a:pt x="690" y="360"/>
                    </a:lnTo>
                    <a:lnTo>
                      <a:pt x="684" y="354"/>
                    </a:lnTo>
                    <a:lnTo>
                      <a:pt x="672" y="374"/>
                    </a:lnTo>
                    <a:lnTo>
                      <a:pt x="654" y="360"/>
                    </a:lnTo>
                    <a:lnTo>
                      <a:pt x="640" y="350"/>
                    </a:lnTo>
                    <a:lnTo>
                      <a:pt x="640" y="332"/>
                    </a:lnTo>
                    <a:lnTo>
                      <a:pt x="672" y="314"/>
                    </a:lnTo>
                    <a:lnTo>
                      <a:pt x="690" y="292"/>
                    </a:lnTo>
                    <a:lnTo>
                      <a:pt x="696" y="298"/>
                    </a:lnTo>
                    <a:lnTo>
                      <a:pt x="696" y="314"/>
                    </a:lnTo>
                    <a:lnTo>
                      <a:pt x="696" y="326"/>
                    </a:lnTo>
                    <a:lnTo>
                      <a:pt x="720" y="314"/>
                    </a:lnTo>
                    <a:lnTo>
                      <a:pt x="736" y="308"/>
                    </a:lnTo>
                    <a:lnTo>
                      <a:pt x="756" y="286"/>
                    </a:lnTo>
                    <a:lnTo>
                      <a:pt x="766" y="274"/>
                    </a:lnTo>
                    <a:lnTo>
                      <a:pt x="786" y="262"/>
                    </a:lnTo>
                    <a:lnTo>
                      <a:pt x="792" y="244"/>
                    </a:lnTo>
                    <a:lnTo>
                      <a:pt x="808" y="228"/>
                    </a:lnTo>
                    <a:lnTo>
                      <a:pt x="808" y="216"/>
                    </a:lnTo>
                    <a:lnTo>
                      <a:pt x="816" y="204"/>
                    </a:lnTo>
                    <a:lnTo>
                      <a:pt x="822" y="180"/>
                    </a:lnTo>
                    <a:lnTo>
                      <a:pt x="840" y="186"/>
                    </a:lnTo>
                    <a:lnTo>
                      <a:pt x="858" y="140"/>
                    </a:lnTo>
                    <a:lnTo>
                      <a:pt x="846" y="112"/>
                    </a:lnTo>
                    <a:lnTo>
                      <a:pt x="818" y="128"/>
                    </a:lnTo>
                    <a:lnTo>
                      <a:pt x="786" y="116"/>
                    </a:lnTo>
                    <a:lnTo>
                      <a:pt x="786" y="104"/>
                    </a:lnTo>
                    <a:lnTo>
                      <a:pt x="766" y="92"/>
                    </a:lnTo>
                    <a:lnTo>
                      <a:pt x="736" y="92"/>
                    </a:lnTo>
                    <a:lnTo>
                      <a:pt x="702" y="52"/>
                    </a:lnTo>
                    <a:lnTo>
                      <a:pt x="696" y="16"/>
                    </a:lnTo>
                    <a:lnTo>
                      <a:pt x="672" y="0"/>
                    </a:lnTo>
                    <a:lnTo>
                      <a:pt x="606" y="24"/>
                    </a:lnTo>
                    <a:lnTo>
                      <a:pt x="624" y="28"/>
                    </a:lnTo>
                    <a:lnTo>
                      <a:pt x="618" y="40"/>
                    </a:lnTo>
                    <a:lnTo>
                      <a:pt x="618" y="82"/>
                    </a:lnTo>
                    <a:lnTo>
                      <a:pt x="588" y="100"/>
                    </a:lnTo>
                    <a:lnTo>
                      <a:pt x="576" y="112"/>
                    </a:lnTo>
                    <a:lnTo>
                      <a:pt x="576" y="140"/>
                    </a:lnTo>
                    <a:lnTo>
                      <a:pt x="606" y="140"/>
                    </a:lnTo>
                    <a:lnTo>
                      <a:pt x="618" y="134"/>
                    </a:lnTo>
                    <a:lnTo>
                      <a:pt x="630" y="152"/>
                    </a:lnTo>
                    <a:lnTo>
                      <a:pt x="630" y="164"/>
                    </a:lnTo>
                    <a:lnTo>
                      <a:pt x="630" y="174"/>
                    </a:lnTo>
                    <a:lnTo>
                      <a:pt x="612" y="174"/>
                    </a:lnTo>
                    <a:lnTo>
                      <a:pt x="576" y="208"/>
                    </a:lnTo>
                    <a:lnTo>
                      <a:pt x="534" y="222"/>
                    </a:lnTo>
                    <a:lnTo>
                      <a:pt x="534" y="244"/>
                    </a:lnTo>
                    <a:lnTo>
                      <a:pt x="504" y="268"/>
                    </a:lnTo>
                    <a:lnTo>
                      <a:pt x="444" y="286"/>
                    </a:lnTo>
                    <a:lnTo>
                      <a:pt x="432" y="292"/>
                    </a:lnTo>
                    <a:lnTo>
                      <a:pt x="378" y="274"/>
                    </a:lnTo>
                    <a:lnTo>
                      <a:pt x="366" y="268"/>
                    </a:lnTo>
                    <a:lnTo>
                      <a:pt x="324" y="268"/>
                    </a:lnTo>
                    <a:lnTo>
                      <a:pt x="282" y="232"/>
                    </a:lnTo>
                    <a:lnTo>
                      <a:pt x="252" y="232"/>
                    </a:lnTo>
                    <a:lnTo>
                      <a:pt x="222" y="222"/>
                    </a:lnTo>
                    <a:lnTo>
                      <a:pt x="222" y="186"/>
                    </a:lnTo>
                    <a:lnTo>
                      <a:pt x="210" y="168"/>
                    </a:lnTo>
                    <a:lnTo>
                      <a:pt x="180" y="164"/>
                    </a:lnTo>
                    <a:lnTo>
                      <a:pt x="168" y="152"/>
                    </a:lnTo>
                    <a:lnTo>
                      <a:pt x="156" y="174"/>
                    </a:lnTo>
                    <a:lnTo>
                      <a:pt x="120" y="186"/>
                    </a:lnTo>
                    <a:lnTo>
                      <a:pt x="102" y="208"/>
                    </a:lnTo>
                    <a:lnTo>
                      <a:pt x="114" y="228"/>
                    </a:lnTo>
                    <a:lnTo>
                      <a:pt x="78" y="232"/>
                    </a:lnTo>
                    <a:lnTo>
                      <a:pt x="96" y="256"/>
                    </a:lnTo>
                    <a:lnTo>
                      <a:pt x="96" y="274"/>
                    </a:lnTo>
                    <a:lnTo>
                      <a:pt x="72" y="298"/>
                    </a:lnTo>
                    <a:lnTo>
                      <a:pt x="54" y="314"/>
                    </a:lnTo>
                    <a:lnTo>
                      <a:pt x="30" y="314"/>
                    </a:lnTo>
                    <a:lnTo>
                      <a:pt x="0" y="338"/>
                    </a:lnTo>
                    <a:lnTo>
                      <a:pt x="22" y="376"/>
                    </a:lnTo>
                    <a:lnTo>
                      <a:pt x="22" y="37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5" name="Freeform 167"/>
              <p:cNvSpPr>
                <a:spLocks/>
              </p:cNvSpPr>
              <p:nvPr/>
            </p:nvSpPr>
            <p:spPr bwMode="auto">
              <a:xfrm>
                <a:off x="3758" y="1984"/>
                <a:ext cx="464" cy="214"/>
              </a:xfrm>
              <a:custGeom>
                <a:avLst/>
                <a:gdLst>
                  <a:gd name="T0" fmla="*/ 0 w 464"/>
                  <a:gd name="T1" fmla="*/ 68 h 214"/>
                  <a:gd name="T2" fmla="*/ 28 w 464"/>
                  <a:gd name="T3" fmla="*/ 52 h 214"/>
                  <a:gd name="T4" fmla="*/ 72 w 464"/>
                  <a:gd name="T5" fmla="*/ 24 h 214"/>
                  <a:gd name="T6" fmla="*/ 86 w 464"/>
                  <a:gd name="T7" fmla="*/ 24 h 214"/>
                  <a:gd name="T8" fmla="*/ 120 w 464"/>
                  <a:gd name="T9" fmla="*/ 44 h 214"/>
                  <a:gd name="T10" fmla="*/ 140 w 464"/>
                  <a:gd name="T11" fmla="*/ 40 h 214"/>
                  <a:gd name="T12" fmla="*/ 164 w 464"/>
                  <a:gd name="T13" fmla="*/ 0 h 214"/>
                  <a:gd name="T14" fmla="*/ 188 w 464"/>
                  <a:gd name="T15" fmla="*/ 0 h 214"/>
                  <a:gd name="T16" fmla="*/ 212 w 464"/>
                  <a:gd name="T17" fmla="*/ 36 h 214"/>
                  <a:gd name="T18" fmla="*/ 230 w 464"/>
                  <a:gd name="T19" fmla="*/ 36 h 214"/>
                  <a:gd name="T20" fmla="*/ 264 w 464"/>
                  <a:gd name="T21" fmla="*/ 18 h 214"/>
                  <a:gd name="T22" fmla="*/ 296 w 464"/>
                  <a:gd name="T23" fmla="*/ 40 h 214"/>
                  <a:gd name="T24" fmla="*/ 356 w 464"/>
                  <a:gd name="T25" fmla="*/ 36 h 214"/>
                  <a:gd name="T26" fmla="*/ 374 w 464"/>
                  <a:gd name="T27" fmla="*/ 12 h 214"/>
                  <a:gd name="T28" fmla="*/ 396 w 464"/>
                  <a:gd name="T29" fmla="*/ 22 h 214"/>
                  <a:gd name="T30" fmla="*/ 420 w 464"/>
                  <a:gd name="T31" fmla="*/ 24 h 214"/>
                  <a:gd name="T32" fmla="*/ 410 w 464"/>
                  <a:gd name="T33" fmla="*/ 32 h 214"/>
                  <a:gd name="T34" fmla="*/ 410 w 464"/>
                  <a:gd name="T35" fmla="*/ 64 h 214"/>
                  <a:gd name="T36" fmla="*/ 438 w 464"/>
                  <a:gd name="T37" fmla="*/ 62 h 214"/>
                  <a:gd name="T38" fmla="*/ 452 w 464"/>
                  <a:gd name="T39" fmla="*/ 60 h 214"/>
                  <a:gd name="T40" fmla="*/ 464 w 464"/>
                  <a:gd name="T41" fmla="*/ 78 h 214"/>
                  <a:gd name="T42" fmla="*/ 464 w 464"/>
                  <a:gd name="T43" fmla="*/ 98 h 214"/>
                  <a:gd name="T44" fmla="*/ 446 w 464"/>
                  <a:gd name="T45" fmla="*/ 98 h 214"/>
                  <a:gd name="T46" fmla="*/ 408 w 464"/>
                  <a:gd name="T47" fmla="*/ 136 h 214"/>
                  <a:gd name="T48" fmla="*/ 368 w 464"/>
                  <a:gd name="T49" fmla="*/ 142 h 214"/>
                  <a:gd name="T50" fmla="*/ 368 w 464"/>
                  <a:gd name="T51" fmla="*/ 168 h 214"/>
                  <a:gd name="T52" fmla="*/ 338 w 464"/>
                  <a:gd name="T53" fmla="*/ 192 h 214"/>
                  <a:gd name="T54" fmla="*/ 266 w 464"/>
                  <a:gd name="T55" fmla="*/ 214 h 214"/>
                  <a:gd name="T56" fmla="*/ 208 w 464"/>
                  <a:gd name="T57" fmla="*/ 198 h 214"/>
                  <a:gd name="T58" fmla="*/ 200 w 464"/>
                  <a:gd name="T59" fmla="*/ 192 h 214"/>
                  <a:gd name="T60" fmla="*/ 158 w 464"/>
                  <a:gd name="T61" fmla="*/ 192 h 214"/>
                  <a:gd name="T62" fmla="*/ 116 w 464"/>
                  <a:gd name="T63" fmla="*/ 156 h 214"/>
                  <a:gd name="T64" fmla="*/ 80 w 464"/>
                  <a:gd name="T65" fmla="*/ 156 h 214"/>
                  <a:gd name="T66" fmla="*/ 56 w 464"/>
                  <a:gd name="T67" fmla="*/ 146 h 214"/>
                  <a:gd name="T68" fmla="*/ 56 w 464"/>
                  <a:gd name="T69" fmla="*/ 110 h 214"/>
                  <a:gd name="T70" fmla="*/ 38 w 464"/>
                  <a:gd name="T71" fmla="*/ 92 h 214"/>
                  <a:gd name="T72" fmla="*/ 16 w 464"/>
                  <a:gd name="T73" fmla="*/ 88 h 214"/>
                  <a:gd name="T74" fmla="*/ 0 w 464"/>
                  <a:gd name="T75" fmla="*/ 78 h 214"/>
                  <a:gd name="T76" fmla="*/ 0 w 464"/>
                  <a:gd name="T77" fmla="*/ 68 h 214"/>
                  <a:gd name="T78" fmla="*/ 0 w 464"/>
                  <a:gd name="T79" fmla="*/ 6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214">
                    <a:moveTo>
                      <a:pt x="0" y="68"/>
                    </a:moveTo>
                    <a:lnTo>
                      <a:pt x="28" y="52"/>
                    </a:lnTo>
                    <a:lnTo>
                      <a:pt x="72" y="24"/>
                    </a:lnTo>
                    <a:lnTo>
                      <a:pt x="86" y="24"/>
                    </a:lnTo>
                    <a:lnTo>
                      <a:pt x="120" y="44"/>
                    </a:lnTo>
                    <a:lnTo>
                      <a:pt x="140" y="40"/>
                    </a:lnTo>
                    <a:lnTo>
                      <a:pt x="164" y="0"/>
                    </a:lnTo>
                    <a:lnTo>
                      <a:pt x="188" y="0"/>
                    </a:lnTo>
                    <a:lnTo>
                      <a:pt x="212" y="36"/>
                    </a:lnTo>
                    <a:lnTo>
                      <a:pt x="230" y="36"/>
                    </a:lnTo>
                    <a:lnTo>
                      <a:pt x="264" y="18"/>
                    </a:lnTo>
                    <a:lnTo>
                      <a:pt x="296" y="40"/>
                    </a:lnTo>
                    <a:lnTo>
                      <a:pt x="356" y="36"/>
                    </a:lnTo>
                    <a:lnTo>
                      <a:pt x="374" y="12"/>
                    </a:lnTo>
                    <a:lnTo>
                      <a:pt x="396" y="22"/>
                    </a:lnTo>
                    <a:lnTo>
                      <a:pt x="420" y="24"/>
                    </a:lnTo>
                    <a:lnTo>
                      <a:pt x="410" y="32"/>
                    </a:lnTo>
                    <a:lnTo>
                      <a:pt x="410" y="64"/>
                    </a:lnTo>
                    <a:lnTo>
                      <a:pt x="438" y="62"/>
                    </a:lnTo>
                    <a:lnTo>
                      <a:pt x="452" y="60"/>
                    </a:lnTo>
                    <a:lnTo>
                      <a:pt x="464" y="78"/>
                    </a:lnTo>
                    <a:lnTo>
                      <a:pt x="464" y="98"/>
                    </a:lnTo>
                    <a:lnTo>
                      <a:pt x="446" y="98"/>
                    </a:lnTo>
                    <a:lnTo>
                      <a:pt x="408" y="136"/>
                    </a:lnTo>
                    <a:lnTo>
                      <a:pt x="368" y="142"/>
                    </a:lnTo>
                    <a:lnTo>
                      <a:pt x="368" y="168"/>
                    </a:lnTo>
                    <a:lnTo>
                      <a:pt x="338" y="192"/>
                    </a:lnTo>
                    <a:lnTo>
                      <a:pt x="266" y="214"/>
                    </a:lnTo>
                    <a:lnTo>
                      <a:pt x="208" y="198"/>
                    </a:lnTo>
                    <a:lnTo>
                      <a:pt x="200" y="192"/>
                    </a:lnTo>
                    <a:lnTo>
                      <a:pt x="158" y="192"/>
                    </a:lnTo>
                    <a:lnTo>
                      <a:pt x="116" y="156"/>
                    </a:lnTo>
                    <a:lnTo>
                      <a:pt x="80" y="156"/>
                    </a:lnTo>
                    <a:lnTo>
                      <a:pt x="56" y="146"/>
                    </a:lnTo>
                    <a:lnTo>
                      <a:pt x="56" y="110"/>
                    </a:lnTo>
                    <a:lnTo>
                      <a:pt x="38" y="92"/>
                    </a:lnTo>
                    <a:lnTo>
                      <a:pt x="16" y="88"/>
                    </a:lnTo>
                    <a:lnTo>
                      <a:pt x="0" y="78"/>
                    </a:lnTo>
                    <a:lnTo>
                      <a:pt x="0" y="68"/>
                    </a:lnTo>
                    <a:lnTo>
                      <a:pt x="0" y="6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6" name="Freeform 168"/>
              <p:cNvSpPr>
                <a:spLocks/>
              </p:cNvSpPr>
              <p:nvPr/>
            </p:nvSpPr>
            <p:spPr bwMode="auto">
              <a:xfrm>
                <a:off x="4336" y="2112"/>
                <a:ext cx="90" cy="146"/>
              </a:xfrm>
              <a:custGeom>
                <a:avLst/>
                <a:gdLst>
                  <a:gd name="T0" fmla="*/ 72 w 90"/>
                  <a:gd name="T1" fmla="*/ 0 h 146"/>
                  <a:gd name="T2" fmla="*/ 90 w 90"/>
                  <a:gd name="T3" fmla="*/ 18 h 146"/>
                  <a:gd name="T4" fmla="*/ 78 w 90"/>
                  <a:gd name="T5" fmla="*/ 34 h 146"/>
                  <a:gd name="T6" fmla="*/ 72 w 90"/>
                  <a:gd name="T7" fmla="*/ 58 h 146"/>
                  <a:gd name="T8" fmla="*/ 72 w 90"/>
                  <a:gd name="T9" fmla="*/ 76 h 146"/>
                  <a:gd name="T10" fmla="*/ 48 w 90"/>
                  <a:gd name="T11" fmla="*/ 98 h 146"/>
                  <a:gd name="T12" fmla="*/ 42 w 90"/>
                  <a:gd name="T13" fmla="*/ 116 h 146"/>
                  <a:gd name="T14" fmla="*/ 60 w 90"/>
                  <a:gd name="T15" fmla="*/ 134 h 146"/>
                  <a:gd name="T16" fmla="*/ 54 w 90"/>
                  <a:gd name="T17" fmla="*/ 140 h 146"/>
                  <a:gd name="T18" fmla="*/ 36 w 90"/>
                  <a:gd name="T19" fmla="*/ 146 h 146"/>
                  <a:gd name="T20" fmla="*/ 18 w 90"/>
                  <a:gd name="T21" fmla="*/ 146 h 146"/>
                  <a:gd name="T22" fmla="*/ 18 w 90"/>
                  <a:gd name="T23" fmla="*/ 122 h 146"/>
                  <a:gd name="T24" fmla="*/ 12 w 90"/>
                  <a:gd name="T25" fmla="*/ 110 h 146"/>
                  <a:gd name="T26" fmla="*/ 0 w 90"/>
                  <a:gd name="T27" fmla="*/ 98 h 146"/>
                  <a:gd name="T28" fmla="*/ 20 w 90"/>
                  <a:gd name="T29" fmla="*/ 72 h 146"/>
                  <a:gd name="T30" fmla="*/ 36 w 90"/>
                  <a:gd name="T31" fmla="*/ 64 h 146"/>
                  <a:gd name="T32" fmla="*/ 48 w 90"/>
                  <a:gd name="T33" fmla="*/ 42 h 146"/>
                  <a:gd name="T34" fmla="*/ 64 w 90"/>
                  <a:gd name="T35" fmla="*/ 24 h 146"/>
                  <a:gd name="T36" fmla="*/ 64 w 90"/>
                  <a:gd name="T37" fmla="*/ 4 h 146"/>
                  <a:gd name="T38" fmla="*/ 72 w 90"/>
                  <a:gd name="T39" fmla="*/ 0 h 146"/>
                  <a:gd name="T40" fmla="*/ 72 w 90"/>
                  <a:gd name="T4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46">
                    <a:moveTo>
                      <a:pt x="72" y="0"/>
                    </a:moveTo>
                    <a:lnTo>
                      <a:pt x="90" y="18"/>
                    </a:lnTo>
                    <a:lnTo>
                      <a:pt x="78" y="34"/>
                    </a:lnTo>
                    <a:lnTo>
                      <a:pt x="72" y="58"/>
                    </a:lnTo>
                    <a:lnTo>
                      <a:pt x="72" y="76"/>
                    </a:lnTo>
                    <a:lnTo>
                      <a:pt x="48" y="98"/>
                    </a:lnTo>
                    <a:lnTo>
                      <a:pt x="42" y="116"/>
                    </a:lnTo>
                    <a:lnTo>
                      <a:pt x="60" y="134"/>
                    </a:lnTo>
                    <a:lnTo>
                      <a:pt x="54" y="140"/>
                    </a:lnTo>
                    <a:lnTo>
                      <a:pt x="36" y="146"/>
                    </a:lnTo>
                    <a:lnTo>
                      <a:pt x="18" y="146"/>
                    </a:lnTo>
                    <a:lnTo>
                      <a:pt x="18" y="122"/>
                    </a:lnTo>
                    <a:lnTo>
                      <a:pt x="12" y="110"/>
                    </a:lnTo>
                    <a:lnTo>
                      <a:pt x="0" y="98"/>
                    </a:lnTo>
                    <a:lnTo>
                      <a:pt x="20" y="72"/>
                    </a:lnTo>
                    <a:lnTo>
                      <a:pt x="36" y="64"/>
                    </a:lnTo>
                    <a:lnTo>
                      <a:pt x="48" y="42"/>
                    </a:lnTo>
                    <a:lnTo>
                      <a:pt x="64" y="24"/>
                    </a:lnTo>
                    <a:lnTo>
                      <a:pt x="64" y="4"/>
                    </a:lnTo>
                    <a:lnTo>
                      <a:pt x="72" y="0"/>
                    </a:lnTo>
                    <a:lnTo>
                      <a:pt x="7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7" name="Freeform 169"/>
              <p:cNvSpPr>
                <a:spLocks/>
              </p:cNvSpPr>
              <p:nvPr/>
            </p:nvSpPr>
            <p:spPr bwMode="auto">
              <a:xfrm>
                <a:off x="4366" y="2246"/>
                <a:ext cx="54" cy="70"/>
              </a:xfrm>
              <a:custGeom>
                <a:avLst/>
                <a:gdLst>
                  <a:gd name="T0" fmla="*/ 0 w 54"/>
                  <a:gd name="T1" fmla="*/ 12 h 70"/>
                  <a:gd name="T2" fmla="*/ 12 w 54"/>
                  <a:gd name="T3" fmla="*/ 22 h 70"/>
                  <a:gd name="T4" fmla="*/ 18 w 54"/>
                  <a:gd name="T5" fmla="*/ 46 h 70"/>
                  <a:gd name="T6" fmla="*/ 18 w 54"/>
                  <a:gd name="T7" fmla="*/ 70 h 70"/>
                  <a:gd name="T8" fmla="*/ 30 w 54"/>
                  <a:gd name="T9" fmla="*/ 70 h 70"/>
                  <a:gd name="T10" fmla="*/ 54 w 54"/>
                  <a:gd name="T11" fmla="*/ 64 h 70"/>
                  <a:gd name="T12" fmla="*/ 54 w 54"/>
                  <a:gd name="T13" fmla="*/ 46 h 70"/>
                  <a:gd name="T14" fmla="*/ 42 w 54"/>
                  <a:gd name="T15" fmla="*/ 22 h 70"/>
                  <a:gd name="T16" fmla="*/ 30 w 54"/>
                  <a:gd name="T17" fmla="*/ 0 h 70"/>
                  <a:gd name="T18" fmla="*/ 18 w 54"/>
                  <a:gd name="T19" fmla="*/ 6 h 70"/>
                  <a:gd name="T20" fmla="*/ 0 w 54"/>
                  <a:gd name="T21" fmla="*/ 12 h 70"/>
                  <a:gd name="T22" fmla="*/ 0 w 54"/>
                  <a:gd name="T23"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0">
                    <a:moveTo>
                      <a:pt x="0" y="12"/>
                    </a:moveTo>
                    <a:lnTo>
                      <a:pt x="12" y="22"/>
                    </a:lnTo>
                    <a:lnTo>
                      <a:pt x="18" y="46"/>
                    </a:lnTo>
                    <a:lnTo>
                      <a:pt x="18" y="70"/>
                    </a:lnTo>
                    <a:lnTo>
                      <a:pt x="30" y="70"/>
                    </a:lnTo>
                    <a:lnTo>
                      <a:pt x="54" y="64"/>
                    </a:lnTo>
                    <a:lnTo>
                      <a:pt x="54" y="46"/>
                    </a:lnTo>
                    <a:lnTo>
                      <a:pt x="42" y="22"/>
                    </a:lnTo>
                    <a:lnTo>
                      <a:pt x="30" y="0"/>
                    </a:lnTo>
                    <a:lnTo>
                      <a:pt x="18" y="6"/>
                    </a:lnTo>
                    <a:lnTo>
                      <a:pt x="0" y="12"/>
                    </a:lnTo>
                    <a:lnTo>
                      <a:pt x="0" y="12"/>
                    </a:lnTo>
                    <a:close/>
                  </a:path>
                </a:pathLst>
              </a:custGeom>
              <a:solidFill>
                <a:srgbClr val="E0DEF0"/>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8" name="Freeform 170"/>
              <p:cNvSpPr>
                <a:spLocks/>
              </p:cNvSpPr>
              <p:nvPr/>
            </p:nvSpPr>
            <p:spPr bwMode="auto">
              <a:xfrm>
                <a:off x="4552" y="2072"/>
                <a:ext cx="76" cy="86"/>
              </a:xfrm>
              <a:custGeom>
                <a:avLst/>
                <a:gdLst>
                  <a:gd name="T0" fmla="*/ 0 w 76"/>
                  <a:gd name="T1" fmla="*/ 0 h 86"/>
                  <a:gd name="T2" fmla="*/ 6 w 76"/>
                  <a:gd name="T3" fmla="*/ 34 h 86"/>
                  <a:gd name="T4" fmla="*/ 0 w 76"/>
                  <a:gd name="T5" fmla="*/ 80 h 86"/>
                  <a:gd name="T6" fmla="*/ 24 w 76"/>
                  <a:gd name="T7" fmla="*/ 74 h 86"/>
                  <a:gd name="T8" fmla="*/ 42 w 76"/>
                  <a:gd name="T9" fmla="*/ 86 h 86"/>
                  <a:gd name="T10" fmla="*/ 46 w 76"/>
                  <a:gd name="T11" fmla="*/ 80 h 86"/>
                  <a:gd name="T12" fmla="*/ 46 w 76"/>
                  <a:gd name="T13" fmla="*/ 68 h 86"/>
                  <a:gd name="T14" fmla="*/ 76 w 76"/>
                  <a:gd name="T15" fmla="*/ 44 h 86"/>
                  <a:gd name="T16" fmla="*/ 66 w 76"/>
                  <a:gd name="T17" fmla="*/ 34 h 86"/>
                  <a:gd name="T18" fmla="*/ 42 w 76"/>
                  <a:gd name="T19" fmla="*/ 28 h 86"/>
                  <a:gd name="T20" fmla="*/ 12 w 76"/>
                  <a:gd name="T21" fmla="*/ 4 h 86"/>
                  <a:gd name="T22" fmla="*/ 0 w 76"/>
                  <a:gd name="T23" fmla="*/ 0 h 86"/>
                  <a:gd name="T24" fmla="*/ 0 w 76"/>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6">
                    <a:moveTo>
                      <a:pt x="0" y="0"/>
                    </a:moveTo>
                    <a:lnTo>
                      <a:pt x="6" y="34"/>
                    </a:lnTo>
                    <a:lnTo>
                      <a:pt x="0" y="80"/>
                    </a:lnTo>
                    <a:lnTo>
                      <a:pt x="24" y="74"/>
                    </a:lnTo>
                    <a:lnTo>
                      <a:pt x="42" y="86"/>
                    </a:lnTo>
                    <a:lnTo>
                      <a:pt x="46" y="80"/>
                    </a:lnTo>
                    <a:lnTo>
                      <a:pt x="46" y="68"/>
                    </a:lnTo>
                    <a:lnTo>
                      <a:pt x="76" y="44"/>
                    </a:lnTo>
                    <a:lnTo>
                      <a:pt x="66" y="34"/>
                    </a:lnTo>
                    <a:lnTo>
                      <a:pt x="42" y="28"/>
                    </a:lnTo>
                    <a:lnTo>
                      <a:pt x="12" y="4"/>
                    </a:lnTo>
                    <a:lnTo>
                      <a:pt x="0" y="0"/>
                    </a:lnTo>
                    <a:lnTo>
                      <a:pt x="0"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29" name="Freeform 171"/>
              <p:cNvSpPr>
                <a:spLocks/>
              </p:cNvSpPr>
              <p:nvPr/>
            </p:nvSpPr>
            <p:spPr bwMode="auto">
              <a:xfrm>
                <a:off x="4450" y="2170"/>
                <a:ext cx="138" cy="162"/>
              </a:xfrm>
              <a:custGeom>
                <a:avLst/>
                <a:gdLst>
                  <a:gd name="T0" fmla="*/ 102 w 138"/>
                  <a:gd name="T1" fmla="*/ 0 h 162"/>
                  <a:gd name="T2" fmla="*/ 96 w 138"/>
                  <a:gd name="T3" fmla="*/ 52 h 162"/>
                  <a:gd name="T4" fmla="*/ 96 w 138"/>
                  <a:gd name="T5" fmla="*/ 76 h 162"/>
                  <a:gd name="T6" fmla="*/ 52 w 138"/>
                  <a:gd name="T7" fmla="*/ 112 h 162"/>
                  <a:gd name="T8" fmla="*/ 52 w 138"/>
                  <a:gd name="T9" fmla="*/ 122 h 162"/>
                  <a:gd name="T10" fmla="*/ 12 w 138"/>
                  <a:gd name="T11" fmla="*/ 134 h 162"/>
                  <a:gd name="T12" fmla="*/ 0 w 138"/>
                  <a:gd name="T13" fmla="*/ 150 h 162"/>
                  <a:gd name="T14" fmla="*/ 18 w 138"/>
                  <a:gd name="T15" fmla="*/ 158 h 162"/>
                  <a:gd name="T16" fmla="*/ 30 w 138"/>
                  <a:gd name="T17" fmla="*/ 150 h 162"/>
                  <a:gd name="T18" fmla="*/ 42 w 138"/>
                  <a:gd name="T19" fmla="*/ 150 h 162"/>
                  <a:gd name="T20" fmla="*/ 60 w 138"/>
                  <a:gd name="T21" fmla="*/ 146 h 162"/>
                  <a:gd name="T22" fmla="*/ 66 w 138"/>
                  <a:gd name="T23" fmla="*/ 162 h 162"/>
                  <a:gd name="T24" fmla="*/ 84 w 138"/>
                  <a:gd name="T25" fmla="*/ 158 h 162"/>
                  <a:gd name="T26" fmla="*/ 84 w 138"/>
                  <a:gd name="T27" fmla="*/ 140 h 162"/>
                  <a:gd name="T28" fmla="*/ 90 w 138"/>
                  <a:gd name="T29" fmla="*/ 140 h 162"/>
                  <a:gd name="T30" fmla="*/ 96 w 138"/>
                  <a:gd name="T31" fmla="*/ 134 h 162"/>
                  <a:gd name="T32" fmla="*/ 120 w 138"/>
                  <a:gd name="T33" fmla="*/ 134 h 162"/>
                  <a:gd name="T34" fmla="*/ 120 w 138"/>
                  <a:gd name="T35" fmla="*/ 122 h 162"/>
                  <a:gd name="T36" fmla="*/ 138 w 138"/>
                  <a:gd name="T37" fmla="*/ 128 h 162"/>
                  <a:gd name="T38" fmla="*/ 132 w 138"/>
                  <a:gd name="T39" fmla="*/ 92 h 162"/>
                  <a:gd name="T40" fmla="*/ 126 w 138"/>
                  <a:gd name="T41" fmla="*/ 76 h 162"/>
                  <a:gd name="T42" fmla="*/ 132 w 138"/>
                  <a:gd name="T43" fmla="*/ 58 h 162"/>
                  <a:gd name="T44" fmla="*/ 132 w 138"/>
                  <a:gd name="T45" fmla="*/ 46 h 162"/>
                  <a:gd name="T46" fmla="*/ 138 w 138"/>
                  <a:gd name="T47" fmla="*/ 30 h 162"/>
                  <a:gd name="T48" fmla="*/ 126 w 138"/>
                  <a:gd name="T49" fmla="*/ 6 h 162"/>
                  <a:gd name="T50" fmla="*/ 120 w 138"/>
                  <a:gd name="T51" fmla="*/ 6 h 162"/>
                  <a:gd name="T52" fmla="*/ 102 w 138"/>
                  <a:gd name="T53" fmla="*/ 0 h 162"/>
                  <a:gd name="T54" fmla="*/ 102 w 138"/>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2">
                    <a:moveTo>
                      <a:pt x="102" y="0"/>
                    </a:moveTo>
                    <a:lnTo>
                      <a:pt x="96" y="52"/>
                    </a:lnTo>
                    <a:lnTo>
                      <a:pt x="96" y="76"/>
                    </a:lnTo>
                    <a:lnTo>
                      <a:pt x="52" y="112"/>
                    </a:lnTo>
                    <a:lnTo>
                      <a:pt x="52" y="122"/>
                    </a:lnTo>
                    <a:lnTo>
                      <a:pt x="12" y="134"/>
                    </a:lnTo>
                    <a:lnTo>
                      <a:pt x="0" y="150"/>
                    </a:lnTo>
                    <a:lnTo>
                      <a:pt x="18" y="158"/>
                    </a:lnTo>
                    <a:lnTo>
                      <a:pt x="30" y="150"/>
                    </a:lnTo>
                    <a:lnTo>
                      <a:pt x="42" y="150"/>
                    </a:lnTo>
                    <a:lnTo>
                      <a:pt x="60" y="146"/>
                    </a:lnTo>
                    <a:lnTo>
                      <a:pt x="66" y="162"/>
                    </a:lnTo>
                    <a:lnTo>
                      <a:pt x="84" y="158"/>
                    </a:lnTo>
                    <a:lnTo>
                      <a:pt x="84" y="140"/>
                    </a:lnTo>
                    <a:lnTo>
                      <a:pt x="90" y="140"/>
                    </a:lnTo>
                    <a:lnTo>
                      <a:pt x="96" y="134"/>
                    </a:lnTo>
                    <a:lnTo>
                      <a:pt x="120" y="134"/>
                    </a:lnTo>
                    <a:lnTo>
                      <a:pt x="120" y="122"/>
                    </a:lnTo>
                    <a:lnTo>
                      <a:pt x="138" y="128"/>
                    </a:lnTo>
                    <a:lnTo>
                      <a:pt x="132" y="92"/>
                    </a:lnTo>
                    <a:lnTo>
                      <a:pt x="126" y="76"/>
                    </a:lnTo>
                    <a:lnTo>
                      <a:pt x="132" y="58"/>
                    </a:lnTo>
                    <a:lnTo>
                      <a:pt x="132" y="46"/>
                    </a:lnTo>
                    <a:lnTo>
                      <a:pt x="138" y="30"/>
                    </a:lnTo>
                    <a:lnTo>
                      <a:pt x="126" y="6"/>
                    </a:lnTo>
                    <a:lnTo>
                      <a:pt x="120" y="6"/>
                    </a:lnTo>
                    <a:lnTo>
                      <a:pt x="102" y="0"/>
                    </a:lnTo>
                    <a:lnTo>
                      <a:pt x="102"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0" name="Freeform 172"/>
              <p:cNvSpPr>
                <a:spLocks/>
              </p:cNvSpPr>
              <p:nvPr/>
            </p:nvSpPr>
            <p:spPr bwMode="auto">
              <a:xfrm>
                <a:off x="4480" y="2332"/>
                <a:ext cx="22" cy="18"/>
              </a:xfrm>
              <a:custGeom>
                <a:avLst/>
                <a:gdLst>
                  <a:gd name="T0" fmla="*/ 12 w 22"/>
                  <a:gd name="T1" fmla="*/ 0 h 18"/>
                  <a:gd name="T2" fmla="*/ 0 w 22"/>
                  <a:gd name="T3" fmla="*/ 6 h 18"/>
                  <a:gd name="T4" fmla="*/ 0 w 22"/>
                  <a:gd name="T5" fmla="*/ 18 h 18"/>
                  <a:gd name="T6" fmla="*/ 22 w 22"/>
                  <a:gd name="T7" fmla="*/ 18 h 18"/>
                  <a:gd name="T8" fmla="*/ 22 w 22"/>
                  <a:gd name="T9" fmla="*/ 6 h 18"/>
                  <a:gd name="T10" fmla="*/ 12 w 22"/>
                  <a:gd name="T11" fmla="*/ 0 h 18"/>
                  <a:gd name="T12" fmla="*/ 12 w 22"/>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2" h="18">
                    <a:moveTo>
                      <a:pt x="12" y="0"/>
                    </a:moveTo>
                    <a:lnTo>
                      <a:pt x="0" y="6"/>
                    </a:lnTo>
                    <a:lnTo>
                      <a:pt x="0" y="18"/>
                    </a:lnTo>
                    <a:lnTo>
                      <a:pt x="22" y="18"/>
                    </a:lnTo>
                    <a:lnTo>
                      <a:pt x="22" y="6"/>
                    </a:lnTo>
                    <a:lnTo>
                      <a:pt x="12" y="0"/>
                    </a:lnTo>
                    <a:lnTo>
                      <a:pt x="12"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1" name="Freeform 173"/>
              <p:cNvSpPr>
                <a:spLocks/>
              </p:cNvSpPr>
              <p:nvPr/>
            </p:nvSpPr>
            <p:spPr bwMode="auto">
              <a:xfrm>
                <a:off x="4444" y="2338"/>
                <a:ext cx="24" cy="54"/>
              </a:xfrm>
              <a:custGeom>
                <a:avLst/>
                <a:gdLst>
                  <a:gd name="T0" fmla="*/ 24 w 24"/>
                  <a:gd name="T1" fmla="*/ 12 h 54"/>
                  <a:gd name="T2" fmla="*/ 10 w 24"/>
                  <a:gd name="T3" fmla="*/ 0 h 54"/>
                  <a:gd name="T4" fmla="*/ 0 w 24"/>
                  <a:gd name="T5" fmla="*/ 12 h 54"/>
                  <a:gd name="T6" fmla="*/ 0 w 24"/>
                  <a:gd name="T7" fmla="*/ 42 h 54"/>
                  <a:gd name="T8" fmla="*/ 10 w 24"/>
                  <a:gd name="T9" fmla="*/ 54 h 54"/>
                  <a:gd name="T10" fmla="*/ 18 w 24"/>
                  <a:gd name="T11" fmla="*/ 42 h 54"/>
                  <a:gd name="T12" fmla="*/ 18 w 24"/>
                  <a:gd name="T13" fmla="*/ 24 h 54"/>
                  <a:gd name="T14" fmla="*/ 24 w 24"/>
                  <a:gd name="T15" fmla="*/ 12 h 54"/>
                  <a:gd name="T16" fmla="*/ 24 w 24"/>
                  <a:gd name="T1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4">
                    <a:moveTo>
                      <a:pt x="24" y="12"/>
                    </a:moveTo>
                    <a:lnTo>
                      <a:pt x="10" y="0"/>
                    </a:lnTo>
                    <a:lnTo>
                      <a:pt x="0" y="12"/>
                    </a:lnTo>
                    <a:lnTo>
                      <a:pt x="0" y="42"/>
                    </a:lnTo>
                    <a:lnTo>
                      <a:pt x="10" y="54"/>
                    </a:lnTo>
                    <a:lnTo>
                      <a:pt x="18" y="42"/>
                    </a:lnTo>
                    <a:lnTo>
                      <a:pt x="18" y="24"/>
                    </a:lnTo>
                    <a:lnTo>
                      <a:pt x="24" y="12"/>
                    </a:lnTo>
                    <a:lnTo>
                      <a:pt x="24" y="12"/>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2" name="Freeform 174"/>
              <p:cNvSpPr>
                <a:spLocks/>
              </p:cNvSpPr>
              <p:nvPr/>
            </p:nvSpPr>
            <p:spPr bwMode="auto">
              <a:xfrm>
                <a:off x="4318" y="2478"/>
                <a:ext cx="18" cy="48"/>
              </a:xfrm>
              <a:custGeom>
                <a:avLst/>
                <a:gdLst>
                  <a:gd name="T0" fmla="*/ 6 w 18"/>
                  <a:gd name="T1" fmla="*/ 0 h 48"/>
                  <a:gd name="T2" fmla="*/ 0 w 18"/>
                  <a:gd name="T3" fmla="*/ 12 h 48"/>
                  <a:gd name="T4" fmla="*/ 0 w 18"/>
                  <a:gd name="T5" fmla="*/ 24 h 48"/>
                  <a:gd name="T6" fmla="*/ 6 w 18"/>
                  <a:gd name="T7" fmla="*/ 42 h 48"/>
                  <a:gd name="T8" fmla="*/ 6 w 18"/>
                  <a:gd name="T9" fmla="*/ 48 h 48"/>
                  <a:gd name="T10" fmla="*/ 18 w 18"/>
                  <a:gd name="T11" fmla="*/ 36 h 48"/>
                  <a:gd name="T12" fmla="*/ 18 w 18"/>
                  <a:gd name="T13" fmla="*/ 24 h 48"/>
                  <a:gd name="T14" fmla="*/ 6 w 18"/>
                  <a:gd name="T15" fmla="*/ 0 h 48"/>
                  <a:gd name="T16" fmla="*/ 6 w 1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8">
                    <a:moveTo>
                      <a:pt x="6" y="0"/>
                    </a:moveTo>
                    <a:lnTo>
                      <a:pt x="0" y="12"/>
                    </a:lnTo>
                    <a:lnTo>
                      <a:pt x="0" y="24"/>
                    </a:lnTo>
                    <a:lnTo>
                      <a:pt x="6" y="42"/>
                    </a:lnTo>
                    <a:lnTo>
                      <a:pt x="6" y="48"/>
                    </a:lnTo>
                    <a:lnTo>
                      <a:pt x="18" y="36"/>
                    </a:lnTo>
                    <a:lnTo>
                      <a:pt x="18" y="24"/>
                    </a:lnTo>
                    <a:lnTo>
                      <a:pt x="6" y="0"/>
                    </a:lnTo>
                    <a:lnTo>
                      <a:pt x="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3" name="Freeform 175"/>
              <p:cNvSpPr>
                <a:spLocks/>
              </p:cNvSpPr>
              <p:nvPr/>
            </p:nvSpPr>
            <p:spPr bwMode="auto">
              <a:xfrm>
                <a:off x="4138" y="2602"/>
                <a:ext cx="36" cy="22"/>
              </a:xfrm>
              <a:custGeom>
                <a:avLst/>
                <a:gdLst>
                  <a:gd name="T0" fmla="*/ 30 w 36"/>
                  <a:gd name="T1" fmla="*/ 0 h 22"/>
                  <a:gd name="T2" fmla="*/ 12 w 36"/>
                  <a:gd name="T3" fmla="*/ 0 h 22"/>
                  <a:gd name="T4" fmla="*/ 0 w 36"/>
                  <a:gd name="T5" fmla="*/ 10 h 22"/>
                  <a:gd name="T6" fmla="*/ 12 w 36"/>
                  <a:gd name="T7" fmla="*/ 22 h 22"/>
                  <a:gd name="T8" fmla="*/ 36 w 36"/>
                  <a:gd name="T9" fmla="*/ 10 h 22"/>
                  <a:gd name="T10" fmla="*/ 30 w 36"/>
                  <a:gd name="T11" fmla="*/ 0 h 22"/>
                  <a:gd name="T12" fmla="*/ 30 w 3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6" h="22">
                    <a:moveTo>
                      <a:pt x="30" y="0"/>
                    </a:moveTo>
                    <a:lnTo>
                      <a:pt x="12" y="0"/>
                    </a:lnTo>
                    <a:lnTo>
                      <a:pt x="0" y="10"/>
                    </a:lnTo>
                    <a:lnTo>
                      <a:pt x="12" y="22"/>
                    </a:lnTo>
                    <a:lnTo>
                      <a:pt x="36" y="10"/>
                    </a:lnTo>
                    <a:lnTo>
                      <a:pt x="30" y="0"/>
                    </a:lnTo>
                    <a:lnTo>
                      <a:pt x="3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4" name="Freeform 176"/>
              <p:cNvSpPr>
                <a:spLocks/>
              </p:cNvSpPr>
              <p:nvPr/>
            </p:nvSpPr>
            <p:spPr bwMode="auto">
              <a:xfrm>
                <a:off x="4048" y="2550"/>
                <a:ext cx="114" cy="230"/>
              </a:xfrm>
              <a:custGeom>
                <a:avLst/>
                <a:gdLst>
                  <a:gd name="T0" fmla="*/ 0 w 114"/>
                  <a:gd name="T1" fmla="*/ 10 h 230"/>
                  <a:gd name="T2" fmla="*/ 6 w 114"/>
                  <a:gd name="T3" fmla="*/ 28 h 230"/>
                  <a:gd name="T4" fmla="*/ 24 w 114"/>
                  <a:gd name="T5" fmla="*/ 28 h 230"/>
                  <a:gd name="T6" fmla="*/ 36 w 114"/>
                  <a:gd name="T7" fmla="*/ 46 h 230"/>
                  <a:gd name="T8" fmla="*/ 30 w 114"/>
                  <a:gd name="T9" fmla="*/ 62 h 230"/>
                  <a:gd name="T10" fmla="*/ 60 w 114"/>
                  <a:gd name="T11" fmla="*/ 98 h 230"/>
                  <a:gd name="T12" fmla="*/ 84 w 114"/>
                  <a:gd name="T13" fmla="*/ 132 h 230"/>
                  <a:gd name="T14" fmla="*/ 72 w 114"/>
                  <a:gd name="T15" fmla="*/ 150 h 230"/>
                  <a:gd name="T16" fmla="*/ 84 w 114"/>
                  <a:gd name="T17" fmla="*/ 180 h 230"/>
                  <a:gd name="T18" fmla="*/ 60 w 114"/>
                  <a:gd name="T19" fmla="*/ 190 h 230"/>
                  <a:gd name="T20" fmla="*/ 60 w 114"/>
                  <a:gd name="T21" fmla="*/ 202 h 230"/>
                  <a:gd name="T22" fmla="*/ 42 w 114"/>
                  <a:gd name="T23" fmla="*/ 208 h 230"/>
                  <a:gd name="T24" fmla="*/ 42 w 114"/>
                  <a:gd name="T25" fmla="*/ 220 h 230"/>
                  <a:gd name="T26" fmla="*/ 48 w 114"/>
                  <a:gd name="T27" fmla="*/ 230 h 230"/>
                  <a:gd name="T28" fmla="*/ 60 w 114"/>
                  <a:gd name="T29" fmla="*/ 226 h 230"/>
                  <a:gd name="T30" fmla="*/ 96 w 114"/>
                  <a:gd name="T31" fmla="*/ 196 h 230"/>
                  <a:gd name="T32" fmla="*/ 108 w 114"/>
                  <a:gd name="T33" fmla="*/ 184 h 230"/>
                  <a:gd name="T34" fmla="*/ 114 w 114"/>
                  <a:gd name="T35" fmla="*/ 162 h 230"/>
                  <a:gd name="T36" fmla="*/ 108 w 114"/>
                  <a:gd name="T37" fmla="*/ 132 h 230"/>
                  <a:gd name="T38" fmla="*/ 96 w 114"/>
                  <a:gd name="T39" fmla="*/ 114 h 230"/>
                  <a:gd name="T40" fmla="*/ 96 w 114"/>
                  <a:gd name="T41" fmla="*/ 102 h 230"/>
                  <a:gd name="T42" fmla="*/ 78 w 114"/>
                  <a:gd name="T43" fmla="*/ 102 h 230"/>
                  <a:gd name="T44" fmla="*/ 66 w 114"/>
                  <a:gd name="T45" fmla="*/ 86 h 230"/>
                  <a:gd name="T46" fmla="*/ 54 w 114"/>
                  <a:gd name="T47" fmla="*/ 62 h 230"/>
                  <a:gd name="T48" fmla="*/ 54 w 114"/>
                  <a:gd name="T49" fmla="*/ 46 h 230"/>
                  <a:gd name="T50" fmla="*/ 72 w 114"/>
                  <a:gd name="T51" fmla="*/ 28 h 230"/>
                  <a:gd name="T52" fmla="*/ 78 w 114"/>
                  <a:gd name="T53" fmla="*/ 22 h 230"/>
                  <a:gd name="T54" fmla="*/ 72 w 114"/>
                  <a:gd name="T55" fmla="*/ 22 h 230"/>
                  <a:gd name="T56" fmla="*/ 60 w 114"/>
                  <a:gd name="T57" fmla="*/ 10 h 230"/>
                  <a:gd name="T58" fmla="*/ 60 w 114"/>
                  <a:gd name="T59" fmla="*/ 0 h 230"/>
                  <a:gd name="T60" fmla="*/ 54 w 114"/>
                  <a:gd name="T61" fmla="*/ 0 h 230"/>
                  <a:gd name="T62" fmla="*/ 36 w 114"/>
                  <a:gd name="T63" fmla="*/ 0 h 230"/>
                  <a:gd name="T64" fmla="*/ 6 w 114"/>
                  <a:gd name="T65" fmla="*/ 16 h 230"/>
                  <a:gd name="T66" fmla="*/ 0 w 114"/>
                  <a:gd name="T67" fmla="*/ 10 h 230"/>
                  <a:gd name="T68" fmla="*/ 0 w 114"/>
                  <a:gd name="T69" fmla="*/ 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230">
                    <a:moveTo>
                      <a:pt x="0" y="10"/>
                    </a:moveTo>
                    <a:lnTo>
                      <a:pt x="6" y="28"/>
                    </a:lnTo>
                    <a:lnTo>
                      <a:pt x="24" y="28"/>
                    </a:lnTo>
                    <a:lnTo>
                      <a:pt x="36" y="46"/>
                    </a:lnTo>
                    <a:lnTo>
                      <a:pt x="30" y="62"/>
                    </a:lnTo>
                    <a:lnTo>
                      <a:pt x="60" y="98"/>
                    </a:lnTo>
                    <a:lnTo>
                      <a:pt x="84" y="132"/>
                    </a:lnTo>
                    <a:lnTo>
                      <a:pt x="72" y="150"/>
                    </a:lnTo>
                    <a:lnTo>
                      <a:pt x="84" y="180"/>
                    </a:lnTo>
                    <a:lnTo>
                      <a:pt x="60" y="190"/>
                    </a:lnTo>
                    <a:lnTo>
                      <a:pt x="60" y="202"/>
                    </a:lnTo>
                    <a:lnTo>
                      <a:pt x="42" y="208"/>
                    </a:lnTo>
                    <a:lnTo>
                      <a:pt x="42" y="220"/>
                    </a:lnTo>
                    <a:lnTo>
                      <a:pt x="48" y="230"/>
                    </a:lnTo>
                    <a:lnTo>
                      <a:pt x="60" y="226"/>
                    </a:lnTo>
                    <a:lnTo>
                      <a:pt x="96" y="196"/>
                    </a:lnTo>
                    <a:lnTo>
                      <a:pt x="108" y="184"/>
                    </a:lnTo>
                    <a:lnTo>
                      <a:pt x="114" y="162"/>
                    </a:lnTo>
                    <a:lnTo>
                      <a:pt x="108" y="132"/>
                    </a:lnTo>
                    <a:lnTo>
                      <a:pt x="96" y="114"/>
                    </a:lnTo>
                    <a:lnTo>
                      <a:pt x="96" y="102"/>
                    </a:lnTo>
                    <a:lnTo>
                      <a:pt x="78" y="102"/>
                    </a:lnTo>
                    <a:lnTo>
                      <a:pt x="66" y="86"/>
                    </a:lnTo>
                    <a:lnTo>
                      <a:pt x="54" y="62"/>
                    </a:lnTo>
                    <a:lnTo>
                      <a:pt x="54" y="46"/>
                    </a:lnTo>
                    <a:lnTo>
                      <a:pt x="72" y="28"/>
                    </a:lnTo>
                    <a:lnTo>
                      <a:pt x="78" y="22"/>
                    </a:lnTo>
                    <a:lnTo>
                      <a:pt x="72" y="22"/>
                    </a:lnTo>
                    <a:lnTo>
                      <a:pt x="60" y="10"/>
                    </a:lnTo>
                    <a:lnTo>
                      <a:pt x="60" y="0"/>
                    </a:lnTo>
                    <a:lnTo>
                      <a:pt x="54" y="0"/>
                    </a:lnTo>
                    <a:lnTo>
                      <a:pt x="36" y="0"/>
                    </a:lnTo>
                    <a:lnTo>
                      <a:pt x="6" y="16"/>
                    </a:lnTo>
                    <a:lnTo>
                      <a:pt x="0" y="10"/>
                    </a:lnTo>
                    <a:lnTo>
                      <a:pt x="0" y="1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5" name="Freeform 177"/>
              <p:cNvSpPr>
                <a:spLocks/>
              </p:cNvSpPr>
              <p:nvPr/>
            </p:nvSpPr>
            <p:spPr bwMode="auto">
              <a:xfrm>
                <a:off x="4012" y="2560"/>
                <a:ext cx="120" cy="210"/>
              </a:xfrm>
              <a:custGeom>
                <a:avLst/>
                <a:gdLst>
                  <a:gd name="T0" fmla="*/ 30 w 120"/>
                  <a:gd name="T1" fmla="*/ 0 h 210"/>
                  <a:gd name="T2" fmla="*/ 14 w 120"/>
                  <a:gd name="T3" fmla="*/ 14 h 210"/>
                  <a:gd name="T4" fmla="*/ 0 w 120"/>
                  <a:gd name="T5" fmla="*/ 36 h 210"/>
                  <a:gd name="T6" fmla="*/ 18 w 120"/>
                  <a:gd name="T7" fmla="*/ 46 h 210"/>
                  <a:gd name="T8" fmla="*/ 18 w 120"/>
                  <a:gd name="T9" fmla="*/ 76 h 210"/>
                  <a:gd name="T10" fmla="*/ 30 w 120"/>
                  <a:gd name="T11" fmla="*/ 82 h 210"/>
                  <a:gd name="T12" fmla="*/ 48 w 120"/>
                  <a:gd name="T13" fmla="*/ 70 h 210"/>
                  <a:gd name="T14" fmla="*/ 60 w 120"/>
                  <a:gd name="T15" fmla="*/ 70 h 210"/>
                  <a:gd name="T16" fmla="*/ 90 w 120"/>
                  <a:gd name="T17" fmla="*/ 104 h 210"/>
                  <a:gd name="T18" fmla="*/ 90 w 120"/>
                  <a:gd name="T19" fmla="*/ 116 h 210"/>
                  <a:gd name="T20" fmla="*/ 96 w 120"/>
                  <a:gd name="T21" fmla="*/ 128 h 210"/>
                  <a:gd name="T22" fmla="*/ 96 w 120"/>
                  <a:gd name="T23" fmla="*/ 146 h 210"/>
                  <a:gd name="T24" fmla="*/ 90 w 120"/>
                  <a:gd name="T25" fmla="*/ 152 h 210"/>
                  <a:gd name="T26" fmla="*/ 72 w 120"/>
                  <a:gd name="T27" fmla="*/ 146 h 210"/>
                  <a:gd name="T28" fmla="*/ 60 w 120"/>
                  <a:gd name="T29" fmla="*/ 134 h 210"/>
                  <a:gd name="T30" fmla="*/ 46 w 120"/>
                  <a:gd name="T31" fmla="*/ 146 h 210"/>
                  <a:gd name="T32" fmla="*/ 42 w 120"/>
                  <a:gd name="T33" fmla="*/ 158 h 210"/>
                  <a:gd name="T34" fmla="*/ 48 w 120"/>
                  <a:gd name="T35" fmla="*/ 180 h 210"/>
                  <a:gd name="T36" fmla="*/ 60 w 120"/>
                  <a:gd name="T37" fmla="*/ 192 h 210"/>
                  <a:gd name="T38" fmla="*/ 78 w 120"/>
                  <a:gd name="T39" fmla="*/ 210 h 210"/>
                  <a:gd name="T40" fmla="*/ 84 w 120"/>
                  <a:gd name="T41" fmla="*/ 204 h 210"/>
                  <a:gd name="T42" fmla="*/ 96 w 120"/>
                  <a:gd name="T43" fmla="*/ 192 h 210"/>
                  <a:gd name="T44" fmla="*/ 96 w 120"/>
                  <a:gd name="T45" fmla="*/ 180 h 210"/>
                  <a:gd name="T46" fmla="*/ 108 w 120"/>
                  <a:gd name="T47" fmla="*/ 174 h 210"/>
                  <a:gd name="T48" fmla="*/ 118 w 120"/>
                  <a:gd name="T49" fmla="*/ 168 h 210"/>
                  <a:gd name="T50" fmla="*/ 120 w 120"/>
                  <a:gd name="T51" fmla="*/ 158 h 210"/>
                  <a:gd name="T52" fmla="*/ 108 w 120"/>
                  <a:gd name="T53" fmla="*/ 146 h 210"/>
                  <a:gd name="T54" fmla="*/ 116 w 120"/>
                  <a:gd name="T55" fmla="*/ 128 h 210"/>
                  <a:gd name="T56" fmla="*/ 120 w 120"/>
                  <a:gd name="T57" fmla="*/ 122 h 210"/>
                  <a:gd name="T58" fmla="*/ 112 w 120"/>
                  <a:gd name="T59" fmla="*/ 110 h 210"/>
                  <a:gd name="T60" fmla="*/ 84 w 120"/>
                  <a:gd name="T61" fmla="*/ 70 h 210"/>
                  <a:gd name="T62" fmla="*/ 66 w 120"/>
                  <a:gd name="T63" fmla="*/ 52 h 210"/>
                  <a:gd name="T64" fmla="*/ 72 w 120"/>
                  <a:gd name="T65" fmla="*/ 36 h 210"/>
                  <a:gd name="T66" fmla="*/ 66 w 120"/>
                  <a:gd name="T67" fmla="*/ 24 h 210"/>
                  <a:gd name="T68" fmla="*/ 60 w 120"/>
                  <a:gd name="T69" fmla="*/ 18 h 210"/>
                  <a:gd name="T70" fmla="*/ 42 w 120"/>
                  <a:gd name="T71" fmla="*/ 18 h 210"/>
                  <a:gd name="T72" fmla="*/ 42 w 120"/>
                  <a:gd name="T73" fmla="*/ 6 h 210"/>
                  <a:gd name="T74" fmla="*/ 30 w 120"/>
                  <a:gd name="T75" fmla="*/ 0 h 210"/>
                  <a:gd name="T76" fmla="*/ 30 w 120"/>
                  <a:gd name="T7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210">
                    <a:moveTo>
                      <a:pt x="30" y="0"/>
                    </a:moveTo>
                    <a:lnTo>
                      <a:pt x="14" y="14"/>
                    </a:lnTo>
                    <a:lnTo>
                      <a:pt x="0" y="36"/>
                    </a:lnTo>
                    <a:lnTo>
                      <a:pt x="18" y="46"/>
                    </a:lnTo>
                    <a:lnTo>
                      <a:pt x="18" y="76"/>
                    </a:lnTo>
                    <a:lnTo>
                      <a:pt x="30" y="82"/>
                    </a:lnTo>
                    <a:lnTo>
                      <a:pt x="48" y="70"/>
                    </a:lnTo>
                    <a:lnTo>
                      <a:pt x="60" y="70"/>
                    </a:lnTo>
                    <a:lnTo>
                      <a:pt x="90" y="104"/>
                    </a:lnTo>
                    <a:lnTo>
                      <a:pt x="90" y="116"/>
                    </a:lnTo>
                    <a:lnTo>
                      <a:pt x="96" y="128"/>
                    </a:lnTo>
                    <a:lnTo>
                      <a:pt x="96" y="146"/>
                    </a:lnTo>
                    <a:lnTo>
                      <a:pt x="90" y="152"/>
                    </a:lnTo>
                    <a:lnTo>
                      <a:pt x="72" y="146"/>
                    </a:lnTo>
                    <a:lnTo>
                      <a:pt x="60" y="134"/>
                    </a:lnTo>
                    <a:lnTo>
                      <a:pt x="46" y="146"/>
                    </a:lnTo>
                    <a:lnTo>
                      <a:pt x="42" y="158"/>
                    </a:lnTo>
                    <a:lnTo>
                      <a:pt x="48" y="180"/>
                    </a:lnTo>
                    <a:lnTo>
                      <a:pt x="60" y="192"/>
                    </a:lnTo>
                    <a:lnTo>
                      <a:pt x="78" y="210"/>
                    </a:lnTo>
                    <a:lnTo>
                      <a:pt x="84" y="204"/>
                    </a:lnTo>
                    <a:lnTo>
                      <a:pt x="96" y="192"/>
                    </a:lnTo>
                    <a:lnTo>
                      <a:pt x="96" y="180"/>
                    </a:lnTo>
                    <a:lnTo>
                      <a:pt x="108" y="174"/>
                    </a:lnTo>
                    <a:lnTo>
                      <a:pt x="118" y="168"/>
                    </a:lnTo>
                    <a:lnTo>
                      <a:pt x="120" y="158"/>
                    </a:lnTo>
                    <a:lnTo>
                      <a:pt x="108" y="146"/>
                    </a:lnTo>
                    <a:lnTo>
                      <a:pt x="116" y="128"/>
                    </a:lnTo>
                    <a:lnTo>
                      <a:pt x="120" y="122"/>
                    </a:lnTo>
                    <a:lnTo>
                      <a:pt x="112" y="110"/>
                    </a:lnTo>
                    <a:lnTo>
                      <a:pt x="84" y="70"/>
                    </a:lnTo>
                    <a:lnTo>
                      <a:pt x="66" y="52"/>
                    </a:lnTo>
                    <a:lnTo>
                      <a:pt x="72" y="36"/>
                    </a:lnTo>
                    <a:lnTo>
                      <a:pt x="66" y="24"/>
                    </a:lnTo>
                    <a:lnTo>
                      <a:pt x="60" y="18"/>
                    </a:lnTo>
                    <a:lnTo>
                      <a:pt x="42" y="18"/>
                    </a:lnTo>
                    <a:lnTo>
                      <a:pt x="42" y="6"/>
                    </a:lnTo>
                    <a:lnTo>
                      <a:pt x="30" y="0"/>
                    </a:lnTo>
                    <a:lnTo>
                      <a:pt x="3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6" name="Freeform 178"/>
              <p:cNvSpPr>
                <a:spLocks/>
              </p:cNvSpPr>
              <p:nvPr/>
            </p:nvSpPr>
            <p:spPr bwMode="auto">
              <a:xfrm>
                <a:off x="3980" y="2596"/>
                <a:ext cx="128" cy="220"/>
              </a:xfrm>
              <a:custGeom>
                <a:avLst/>
                <a:gdLst>
                  <a:gd name="T0" fmla="*/ 32 w 128"/>
                  <a:gd name="T1" fmla="*/ 0 h 220"/>
                  <a:gd name="T2" fmla="*/ 26 w 128"/>
                  <a:gd name="T3" fmla="*/ 6 h 220"/>
                  <a:gd name="T4" fmla="*/ 14 w 128"/>
                  <a:gd name="T5" fmla="*/ 18 h 220"/>
                  <a:gd name="T6" fmla="*/ 0 w 128"/>
                  <a:gd name="T7" fmla="*/ 36 h 220"/>
                  <a:gd name="T8" fmla="*/ 20 w 128"/>
                  <a:gd name="T9" fmla="*/ 68 h 220"/>
                  <a:gd name="T10" fmla="*/ 20 w 128"/>
                  <a:gd name="T11" fmla="*/ 92 h 220"/>
                  <a:gd name="T12" fmla="*/ 20 w 128"/>
                  <a:gd name="T13" fmla="*/ 104 h 220"/>
                  <a:gd name="T14" fmla="*/ 26 w 128"/>
                  <a:gd name="T15" fmla="*/ 122 h 220"/>
                  <a:gd name="T16" fmla="*/ 20 w 128"/>
                  <a:gd name="T17" fmla="*/ 168 h 220"/>
                  <a:gd name="T18" fmla="*/ 20 w 128"/>
                  <a:gd name="T19" fmla="*/ 184 h 220"/>
                  <a:gd name="T20" fmla="*/ 38 w 128"/>
                  <a:gd name="T21" fmla="*/ 196 h 220"/>
                  <a:gd name="T22" fmla="*/ 44 w 128"/>
                  <a:gd name="T23" fmla="*/ 218 h 220"/>
                  <a:gd name="T24" fmla="*/ 62 w 128"/>
                  <a:gd name="T25" fmla="*/ 220 h 220"/>
                  <a:gd name="T26" fmla="*/ 50 w 128"/>
                  <a:gd name="T27" fmla="*/ 190 h 220"/>
                  <a:gd name="T28" fmla="*/ 38 w 128"/>
                  <a:gd name="T29" fmla="*/ 180 h 220"/>
                  <a:gd name="T30" fmla="*/ 44 w 128"/>
                  <a:gd name="T31" fmla="*/ 138 h 220"/>
                  <a:gd name="T32" fmla="*/ 44 w 128"/>
                  <a:gd name="T33" fmla="*/ 116 h 220"/>
                  <a:gd name="T34" fmla="*/ 62 w 128"/>
                  <a:gd name="T35" fmla="*/ 122 h 220"/>
                  <a:gd name="T36" fmla="*/ 74 w 128"/>
                  <a:gd name="T37" fmla="*/ 122 h 220"/>
                  <a:gd name="T38" fmla="*/ 80 w 128"/>
                  <a:gd name="T39" fmla="*/ 110 h 220"/>
                  <a:gd name="T40" fmla="*/ 92 w 128"/>
                  <a:gd name="T41" fmla="*/ 98 h 220"/>
                  <a:gd name="T42" fmla="*/ 104 w 128"/>
                  <a:gd name="T43" fmla="*/ 110 h 220"/>
                  <a:gd name="T44" fmla="*/ 126 w 128"/>
                  <a:gd name="T45" fmla="*/ 116 h 220"/>
                  <a:gd name="T46" fmla="*/ 128 w 128"/>
                  <a:gd name="T47" fmla="*/ 104 h 220"/>
                  <a:gd name="T48" fmla="*/ 128 w 128"/>
                  <a:gd name="T49" fmla="*/ 86 h 220"/>
                  <a:gd name="T50" fmla="*/ 122 w 128"/>
                  <a:gd name="T51" fmla="*/ 68 h 220"/>
                  <a:gd name="T52" fmla="*/ 104 w 128"/>
                  <a:gd name="T53" fmla="*/ 46 h 220"/>
                  <a:gd name="T54" fmla="*/ 92 w 128"/>
                  <a:gd name="T55" fmla="*/ 34 h 220"/>
                  <a:gd name="T56" fmla="*/ 78 w 128"/>
                  <a:gd name="T57" fmla="*/ 36 h 220"/>
                  <a:gd name="T58" fmla="*/ 62 w 128"/>
                  <a:gd name="T59" fmla="*/ 46 h 220"/>
                  <a:gd name="T60" fmla="*/ 50 w 128"/>
                  <a:gd name="T61" fmla="*/ 34 h 220"/>
                  <a:gd name="T62" fmla="*/ 48 w 128"/>
                  <a:gd name="T63" fmla="*/ 14 h 220"/>
                  <a:gd name="T64" fmla="*/ 44 w 128"/>
                  <a:gd name="T65" fmla="*/ 6 h 220"/>
                  <a:gd name="T66" fmla="*/ 32 w 128"/>
                  <a:gd name="T67" fmla="*/ 0 h 220"/>
                  <a:gd name="T68" fmla="*/ 32 w 128"/>
                  <a:gd name="T6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220">
                    <a:moveTo>
                      <a:pt x="32" y="0"/>
                    </a:moveTo>
                    <a:lnTo>
                      <a:pt x="26" y="6"/>
                    </a:lnTo>
                    <a:lnTo>
                      <a:pt x="14" y="18"/>
                    </a:lnTo>
                    <a:lnTo>
                      <a:pt x="0" y="36"/>
                    </a:lnTo>
                    <a:lnTo>
                      <a:pt x="20" y="68"/>
                    </a:lnTo>
                    <a:lnTo>
                      <a:pt x="20" y="92"/>
                    </a:lnTo>
                    <a:lnTo>
                      <a:pt x="20" y="104"/>
                    </a:lnTo>
                    <a:lnTo>
                      <a:pt x="26" y="122"/>
                    </a:lnTo>
                    <a:lnTo>
                      <a:pt x="20" y="168"/>
                    </a:lnTo>
                    <a:lnTo>
                      <a:pt x="20" y="184"/>
                    </a:lnTo>
                    <a:lnTo>
                      <a:pt x="38" y="196"/>
                    </a:lnTo>
                    <a:lnTo>
                      <a:pt x="44" y="218"/>
                    </a:lnTo>
                    <a:lnTo>
                      <a:pt x="62" y="220"/>
                    </a:lnTo>
                    <a:lnTo>
                      <a:pt x="50" y="190"/>
                    </a:lnTo>
                    <a:lnTo>
                      <a:pt x="38" y="180"/>
                    </a:lnTo>
                    <a:lnTo>
                      <a:pt x="44" y="138"/>
                    </a:lnTo>
                    <a:lnTo>
                      <a:pt x="44" y="116"/>
                    </a:lnTo>
                    <a:lnTo>
                      <a:pt x="62" y="122"/>
                    </a:lnTo>
                    <a:lnTo>
                      <a:pt x="74" y="122"/>
                    </a:lnTo>
                    <a:lnTo>
                      <a:pt x="80" y="110"/>
                    </a:lnTo>
                    <a:lnTo>
                      <a:pt x="92" y="98"/>
                    </a:lnTo>
                    <a:lnTo>
                      <a:pt x="104" y="110"/>
                    </a:lnTo>
                    <a:lnTo>
                      <a:pt x="126" y="116"/>
                    </a:lnTo>
                    <a:lnTo>
                      <a:pt x="128" y="104"/>
                    </a:lnTo>
                    <a:lnTo>
                      <a:pt x="128" y="86"/>
                    </a:lnTo>
                    <a:lnTo>
                      <a:pt x="122" y="68"/>
                    </a:lnTo>
                    <a:lnTo>
                      <a:pt x="104" y="46"/>
                    </a:lnTo>
                    <a:lnTo>
                      <a:pt x="92" y="34"/>
                    </a:lnTo>
                    <a:lnTo>
                      <a:pt x="78" y="36"/>
                    </a:lnTo>
                    <a:lnTo>
                      <a:pt x="62" y="46"/>
                    </a:lnTo>
                    <a:lnTo>
                      <a:pt x="50" y="34"/>
                    </a:lnTo>
                    <a:lnTo>
                      <a:pt x="48" y="14"/>
                    </a:lnTo>
                    <a:lnTo>
                      <a:pt x="44" y="6"/>
                    </a:lnTo>
                    <a:lnTo>
                      <a:pt x="32" y="0"/>
                    </a:lnTo>
                    <a:lnTo>
                      <a:pt x="32"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7" name="Freeform 179"/>
              <p:cNvSpPr>
                <a:spLocks/>
              </p:cNvSpPr>
              <p:nvPr/>
            </p:nvSpPr>
            <p:spPr bwMode="auto">
              <a:xfrm>
                <a:off x="3898" y="2456"/>
                <a:ext cx="142" cy="278"/>
              </a:xfrm>
              <a:custGeom>
                <a:avLst/>
                <a:gdLst>
                  <a:gd name="T0" fmla="*/ 66 w 142"/>
                  <a:gd name="T1" fmla="*/ 0 h 278"/>
                  <a:gd name="T2" fmla="*/ 54 w 142"/>
                  <a:gd name="T3" fmla="*/ 12 h 278"/>
                  <a:gd name="T4" fmla="*/ 36 w 142"/>
                  <a:gd name="T5" fmla="*/ 28 h 278"/>
                  <a:gd name="T6" fmla="*/ 26 w 142"/>
                  <a:gd name="T7" fmla="*/ 54 h 278"/>
                  <a:gd name="T8" fmla="*/ 24 w 142"/>
                  <a:gd name="T9" fmla="*/ 80 h 278"/>
                  <a:gd name="T10" fmla="*/ 10 w 142"/>
                  <a:gd name="T11" fmla="*/ 82 h 278"/>
                  <a:gd name="T12" fmla="*/ 6 w 142"/>
                  <a:gd name="T13" fmla="*/ 94 h 278"/>
                  <a:gd name="T14" fmla="*/ 6 w 142"/>
                  <a:gd name="T15" fmla="*/ 120 h 278"/>
                  <a:gd name="T16" fmla="*/ 0 w 142"/>
                  <a:gd name="T17" fmla="*/ 134 h 278"/>
                  <a:gd name="T18" fmla="*/ 18 w 142"/>
                  <a:gd name="T19" fmla="*/ 146 h 278"/>
                  <a:gd name="T20" fmla="*/ 30 w 142"/>
                  <a:gd name="T21" fmla="*/ 186 h 278"/>
                  <a:gd name="T22" fmla="*/ 42 w 142"/>
                  <a:gd name="T23" fmla="*/ 202 h 278"/>
                  <a:gd name="T24" fmla="*/ 48 w 142"/>
                  <a:gd name="T25" fmla="*/ 208 h 278"/>
                  <a:gd name="T26" fmla="*/ 60 w 142"/>
                  <a:gd name="T27" fmla="*/ 208 h 278"/>
                  <a:gd name="T28" fmla="*/ 66 w 142"/>
                  <a:gd name="T29" fmla="*/ 186 h 278"/>
                  <a:gd name="T30" fmla="*/ 78 w 142"/>
                  <a:gd name="T31" fmla="*/ 196 h 278"/>
                  <a:gd name="T32" fmla="*/ 78 w 142"/>
                  <a:gd name="T33" fmla="*/ 214 h 278"/>
                  <a:gd name="T34" fmla="*/ 90 w 142"/>
                  <a:gd name="T35" fmla="*/ 232 h 278"/>
                  <a:gd name="T36" fmla="*/ 96 w 142"/>
                  <a:gd name="T37" fmla="*/ 238 h 278"/>
                  <a:gd name="T38" fmla="*/ 96 w 142"/>
                  <a:gd name="T39" fmla="*/ 262 h 278"/>
                  <a:gd name="T40" fmla="*/ 108 w 142"/>
                  <a:gd name="T41" fmla="*/ 278 h 278"/>
                  <a:gd name="T42" fmla="*/ 108 w 142"/>
                  <a:gd name="T43" fmla="*/ 256 h 278"/>
                  <a:gd name="T44" fmla="*/ 102 w 142"/>
                  <a:gd name="T45" fmla="*/ 244 h 278"/>
                  <a:gd name="T46" fmla="*/ 102 w 142"/>
                  <a:gd name="T47" fmla="*/ 214 h 278"/>
                  <a:gd name="T48" fmla="*/ 90 w 142"/>
                  <a:gd name="T49" fmla="*/ 192 h 278"/>
                  <a:gd name="T50" fmla="*/ 80 w 142"/>
                  <a:gd name="T51" fmla="*/ 172 h 278"/>
                  <a:gd name="T52" fmla="*/ 94 w 142"/>
                  <a:gd name="T53" fmla="*/ 160 h 278"/>
                  <a:gd name="T54" fmla="*/ 102 w 142"/>
                  <a:gd name="T55" fmla="*/ 150 h 278"/>
                  <a:gd name="T56" fmla="*/ 114 w 142"/>
                  <a:gd name="T57" fmla="*/ 140 h 278"/>
                  <a:gd name="T58" fmla="*/ 126 w 142"/>
                  <a:gd name="T59" fmla="*/ 122 h 278"/>
                  <a:gd name="T60" fmla="*/ 142 w 142"/>
                  <a:gd name="T61" fmla="*/ 106 h 278"/>
                  <a:gd name="T62" fmla="*/ 136 w 142"/>
                  <a:gd name="T63" fmla="*/ 76 h 278"/>
                  <a:gd name="T64" fmla="*/ 114 w 142"/>
                  <a:gd name="T65" fmla="*/ 74 h 278"/>
                  <a:gd name="T66" fmla="*/ 96 w 142"/>
                  <a:gd name="T67" fmla="*/ 58 h 278"/>
                  <a:gd name="T68" fmla="*/ 96 w 142"/>
                  <a:gd name="T69" fmla="*/ 34 h 278"/>
                  <a:gd name="T70" fmla="*/ 84 w 142"/>
                  <a:gd name="T71" fmla="*/ 8 h 278"/>
                  <a:gd name="T72" fmla="*/ 78 w 142"/>
                  <a:gd name="T73" fmla="*/ 6 h 278"/>
                  <a:gd name="T74" fmla="*/ 66 w 142"/>
                  <a:gd name="T75" fmla="*/ 0 h 278"/>
                  <a:gd name="T76" fmla="*/ 66 w 142"/>
                  <a:gd name="T7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278">
                    <a:moveTo>
                      <a:pt x="66" y="0"/>
                    </a:moveTo>
                    <a:lnTo>
                      <a:pt x="54" y="12"/>
                    </a:lnTo>
                    <a:lnTo>
                      <a:pt x="36" y="28"/>
                    </a:lnTo>
                    <a:lnTo>
                      <a:pt x="26" y="54"/>
                    </a:lnTo>
                    <a:lnTo>
                      <a:pt x="24" y="80"/>
                    </a:lnTo>
                    <a:lnTo>
                      <a:pt x="10" y="82"/>
                    </a:lnTo>
                    <a:lnTo>
                      <a:pt x="6" y="94"/>
                    </a:lnTo>
                    <a:lnTo>
                      <a:pt x="6" y="120"/>
                    </a:lnTo>
                    <a:lnTo>
                      <a:pt x="0" y="134"/>
                    </a:lnTo>
                    <a:lnTo>
                      <a:pt x="18" y="146"/>
                    </a:lnTo>
                    <a:lnTo>
                      <a:pt x="30" y="186"/>
                    </a:lnTo>
                    <a:lnTo>
                      <a:pt x="42" y="202"/>
                    </a:lnTo>
                    <a:lnTo>
                      <a:pt x="48" y="208"/>
                    </a:lnTo>
                    <a:lnTo>
                      <a:pt x="60" y="208"/>
                    </a:lnTo>
                    <a:lnTo>
                      <a:pt x="66" y="186"/>
                    </a:lnTo>
                    <a:lnTo>
                      <a:pt x="78" y="196"/>
                    </a:lnTo>
                    <a:lnTo>
                      <a:pt x="78" y="214"/>
                    </a:lnTo>
                    <a:lnTo>
                      <a:pt x="90" y="232"/>
                    </a:lnTo>
                    <a:lnTo>
                      <a:pt x="96" y="238"/>
                    </a:lnTo>
                    <a:lnTo>
                      <a:pt x="96" y="262"/>
                    </a:lnTo>
                    <a:lnTo>
                      <a:pt x="108" y="278"/>
                    </a:lnTo>
                    <a:lnTo>
                      <a:pt x="108" y="256"/>
                    </a:lnTo>
                    <a:lnTo>
                      <a:pt x="102" y="244"/>
                    </a:lnTo>
                    <a:lnTo>
                      <a:pt x="102" y="214"/>
                    </a:lnTo>
                    <a:lnTo>
                      <a:pt x="90" y="192"/>
                    </a:lnTo>
                    <a:lnTo>
                      <a:pt x="80" y="172"/>
                    </a:lnTo>
                    <a:lnTo>
                      <a:pt x="94" y="160"/>
                    </a:lnTo>
                    <a:lnTo>
                      <a:pt x="102" y="150"/>
                    </a:lnTo>
                    <a:lnTo>
                      <a:pt x="114" y="140"/>
                    </a:lnTo>
                    <a:lnTo>
                      <a:pt x="126" y="122"/>
                    </a:lnTo>
                    <a:lnTo>
                      <a:pt x="142" y="106"/>
                    </a:lnTo>
                    <a:lnTo>
                      <a:pt x="136" y="76"/>
                    </a:lnTo>
                    <a:lnTo>
                      <a:pt x="114" y="74"/>
                    </a:lnTo>
                    <a:lnTo>
                      <a:pt x="96" y="58"/>
                    </a:lnTo>
                    <a:lnTo>
                      <a:pt x="96" y="34"/>
                    </a:lnTo>
                    <a:lnTo>
                      <a:pt x="84" y="8"/>
                    </a:lnTo>
                    <a:lnTo>
                      <a:pt x="78" y="6"/>
                    </a:lnTo>
                    <a:lnTo>
                      <a:pt x="66" y="0"/>
                    </a:lnTo>
                    <a:lnTo>
                      <a:pt x="6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8" name="Freeform 180"/>
              <p:cNvSpPr>
                <a:spLocks/>
              </p:cNvSpPr>
              <p:nvPr/>
            </p:nvSpPr>
            <p:spPr bwMode="auto">
              <a:xfrm>
                <a:off x="3826" y="2496"/>
                <a:ext cx="78" cy="96"/>
              </a:xfrm>
              <a:custGeom>
                <a:avLst/>
                <a:gdLst>
                  <a:gd name="T0" fmla="*/ 72 w 78"/>
                  <a:gd name="T1" fmla="*/ 96 h 96"/>
                  <a:gd name="T2" fmla="*/ 66 w 78"/>
                  <a:gd name="T3" fmla="*/ 76 h 96"/>
                  <a:gd name="T4" fmla="*/ 48 w 78"/>
                  <a:gd name="T5" fmla="*/ 52 h 96"/>
                  <a:gd name="T6" fmla="*/ 36 w 78"/>
                  <a:gd name="T7" fmla="*/ 40 h 96"/>
                  <a:gd name="T8" fmla="*/ 22 w 78"/>
                  <a:gd name="T9" fmla="*/ 24 h 96"/>
                  <a:gd name="T10" fmla="*/ 18 w 78"/>
                  <a:gd name="T11" fmla="*/ 30 h 96"/>
                  <a:gd name="T12" fmla="*/ 18 w 78"/>
                  <a:gd name="T13" fmla="*/ 48 h 96"/>
                  <a:gd name="T14" fmla="*/ 6 w 78"/>
                  <a:gd name="T15" fmla="*/ 64 h 96"/>
                  <a:gd name="T16" fmla="*/ 6 w 78"/>
                  <a:gd name="T17" fmla="*/ 48 h 96"/>
                  <a:gd name="T18" fmla="*/ 6 w 78"/>
                  <a:gd name="T19" fmla="*/ 18 h 96"/>
                  <a:gd name="T20" fmla="*/ 0 w 78"/>
                  <a:gd name="T21" fmla="*/ 12 h 96"/>
                  <a:gd name="T22" fmla="*/ 0 w 78"/>
                  <a:gd name="T23" fmla="*/ 0 h 96"/>
                  <a:gd name="T24" fmla="*/ 8 w 78"/>
                  <a:gd name="T25" fmla="*/ 0 h 96"/>
                  <a:gd name="T26" fmla="*/ 38 w 78"/>
                  <a:gd name="T27" fmla="*/ 6 h 96"/>
                  <a:gd name="T28" fmla="*/ 40 w 78"/>
                  <a:gd name="T29" fmla="*/ 18 h 96"/>
                  <a:gd name="T30" fmla="*/ 54 w 78"/>
                  <a:gd name="T31" fmla="*/ 14 h 96"/>
                  <a:gd name="T32" fmla="*/ 62 w 78"/>
                  <a:gd name="T33" fmla="*/ 26 h 96"/>
                  <a:gd name="T34" fmla="*/ 62 w 78"/>
                  <a:gd name="T35" fmla="*/ 42 h 96"/>
                  <a:gd name="T36" fmla="*/ 74 w 78"/>
                  <a:gd name="T37" fmla="*/ 58 h 96"/>
                  <a:gd name="T38" fmla="*/ 78 w 78"/>
                  <a:gd name="T39" fmla="*/ 64 h 96"/>
                  <a:gd name="T40" fmla="*/ 76 w 78"/>
                  <a:gd name="T41" fmla="*/ 82 h 96"/>
                  <a:gd name="T42" fmla="*/ 72 w 78"/>
                  <a:gd name="T43" fmla="*/ 96 h 96"/>
                  <a:gd name="T44" fmla="*/ 72 w 78"/>
                  <a:gd name="T4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96">
                    <a:moveTo>
                      <a:pt x="72" y="96"/>
                    </a:moveTo>
                    <a:lnTo>
                      <a:pt x="66" y="76"/>
                    </a:lnTo>
                    <a:lnTo>
                      <a:pt x="48" y="52"/>
                    </a:lnTo>
                    <a:lnTo>
                      <a:pt x="36" y="40"/>
                    </a:lnTo>
                    <a:lnTo>
                      <a:pt x="22" y="24"/>
                    </a:lnTo>
                    <a:lnTo>
                      <a:pt x="18" y="30"/>
                    </a:lnTo>
                    <a:lnTo>
                      <a:pt x="18" y="48"/>
                    </a:lnTo>
                    <a:lnTo>
                      <a:pt x="6" y="64"/>
                    </a:lnTo>
                    <a:lnTo>
                      <a:pt x="6" y="48"/>
                    </a:lnTo>
                    <a:lnTo>
                      <a:pt x="6" y="18"/>
                    </a:lnTo>
                    <a:lnTo>
                      <a:pt x="0" y="12"/>
                    </a:lnTo>
                    <a:lnTo>
                      <a:pt x="0" y="0"/>
                    </a:lnTo>
                    <a:lnTo>
                      <a:pt x="8" y="0"/>
                    </a:lnTo>
                    <a:lnTo>
                      <a:pt x="38" y="6"/>
                    </a:lnTo>
                    <a:lnTo>
                      <a:pt x="40" y="18"/>
                    </a:lnTo>
                    <a:lnTo>
                      <a:pt x="54" y="14"/>
                    </a:lnTo>
                    <a:lnTo>
                      <a:pt x="62" y="26"/>
                    </a:lnTo>
                    <a:lnTo>
                      <a:pt x="62" y="42"/>
                    </a:lnTo>
                    <a:lnTo>
                      <a:pt x="74" y="58"/>
                    </a:lnTo>
                    <a:lnTo>
                      <a:pt x="78" y="64"/>
                    </a:lnTo>
                    <a:lnTo>
                      <a:pt x="76" y="82"/>
                    </a:lnTo>
                    <a:lnTo>
                      <a:pt x="72" y="96"/>
                    </a:lnTo>
                    <a:lnTo>
                      <a:pt x="72" y="9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39" name="Freeform 181"/>
              <p:cNvSpPr>
                <a:spLocks/>
              </p:cNvSpPr>
              <p:nvPr/>
            </p:nvSpPr>
            <p:spPr bwMode="auto">
              <a:xfrm>
                <a:off x="3820" y="2438"/>
                <a:ext cx="142" cy="140"/>
              </a:xfrm>
              <a:custGeom>
                <a:avLst/>
                <a:gdLst>
                  <a:gd name="T0" fmla="*/ 84 w 142"/>
                  <a:gd name="T1" fmla="*/ 140 h 140"/>
                  <a:gd name="T2" fmla="*/ 84 w 142"/>
                  <a:gd name="T3" fmla="*/ 122 h 140"/>
                  <a:gd name="T4" fmla="*/ 66 w 142"/>
                  <a:gd name="T5" fmla="*/ 98 h 140"/>
                  <a:gd name="T6" fmla="*/ 66 w 142"/>
                  <a:gd name="T7" fmla="*/ 88 h 140"/>
                  <a:gd name="T8" fmla="*/ 66 w 142"/>
                  <a:gd name="T9" fmla="*/ 82 h 140"/>
                  <a:gd name="T10" fmla="*/ 64 w 142"/>
                  <a:gd name="T11" fmla="*/ 74 h 140"/>
                  <a:gd name="T12" fmla="*/ 48 w 142"/>
                  <a:gd name="T13" fmla="*/ 76 h 140"/>
                  <a:gd name="T14" fmla="*/ 44 w 142"/>
                  <a:gd name="T15" fmla="*/ 66 h 140"/>
                  <a:gd name="T16" fmla="*/ 12 w 142"/>
                  <a:gd name="T17" fmla="*/ 58 h 140"/>
                  <a:gd name="T18" fmla="*/ 2 w 142"/>
                  <a:gd name="T19" fmla="*/ 58 h 140"/>
                  <a:gd name="T20" fmla="*/ 0 w 142"/>
                  <a:gd name="T21" fmla="*/ 50 h 140"/>
                  <a:gd name="T22" fmla="*/ 8 w 142"/>
                  <a:gd name="T23" fmla="*/ 24 h 140"/>
                  <a:gd name="T24" fmla="*/ 18 w 142"/>
                  <a:gd name="T25" fmla="*/ 24 h 140"/>
                  <a:gd name="T26" fmla="*/ 18 w 142"/>
                  <a:gd name="T27" fmla="*/ 40 h 140"/>
                  <a:gd name="T28" fmla="*/ 30 w 142"/>
                  <a:gd name="T29" fmla="*/ 52 h 140"/>
                  <a:gd name="T30" fmla="*/ 60 w 142"/>
                  <a:gd name="T31" fmla="*/ 46 h 140"/>
                  <a:gd name="T32" fmla="*/ 62 w 142"/>
                  <a:gd name="T33" fmla="*/ 20 h 140"/>
                  <a:gd name="T34" fmla="*/ 74 w 142"/>
                  <a:gd name="T35" fmla="*/ 16 h 140"/>
                  <a:gd name="T36" fmla="*/ 86 w 142"/>
                  <a:gd name="T37" fmla="*/ 8 h 140"/>
                  <a:gd name="T38" fmla="*/ 98 w 142"/>
                  <a:gd name="T39" fmla="*/ 0 h 140"/>
                  <a:gd name="T40" fmla="*/ 112 w 142"/>
                  <a:gd name="T41" fmla="*/ 0 h 140"/>
                  <a:gd name="T42" fmla="*/ 118 w 142"/>
                  <a:gd name="T43" fmla="*/ 0 h 140"/>
                  <a:gd name="T44" fmla="*/ 122 w 142"/>
                  <a:gd name="T45" fmla="*/ 12 h 140"/>
                  <a:gd name="T46" fmla="*/ 142 w 142"/>
                  <a:gd name="T47" fmla="*/ 18 h 140"/>
                  <a:gd name="T48" fmla="*/ 136 w 142"/>
                  <a:gd name="T49" fmla="*/ 26 h 140"/>
                  <a:gd name="T50" fmla="*/ 112 w 142"/>
                  <a:gd name="T51" fmla="*/ 50 h 140"/>
                  <a:gd name="T52" fmla="*/ 106 w 142"/>
                  <a:gd name="T53" fmla="*/ 66 h 140"/>
                  <a:gd name="T54" fmla="*/ 102 w 142"/>
                  <a:gd name="T55" fmla="*/ 88 h 140"/>
                  <a:gd name="T56" fmla="*/ 102 w 142"/>
                  <a:gd name="T57" fmla="*/ 98 h 140"/>
                  <a:gd name="T58" fmla="*/ 90 w 142"/>
                  <a:gd name="T59" fmla="*/ 98 h 140"/>
                  <a:gd name="T60" fmla="*/ 84 w 142"/>
                  <a:gd name="T61" fmla="*/ 116 h 140"/>
                  <a:gd name="T62" fmla="*/ 84 w 142"/>
                  <a:gd name="T63" fmla="*/ 140 h 140"/>
                  <a:gd name="T64" fmla="*/ 84 w 142"/>
                  <a:gd name="T6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40">
                    <a:moveTo>
                      <a:pt x="84" y="140"/>
                    </a:moveTo>
                    <a:lnTo>
                      <a:pt x="84" y="122"/>
                    </a:lnTo>
                    <a:lnTo>
                      <a:pt x="66" y="98"/>
                    </a:lnTo>
                    <a:lnTo>
                      <a:pt x="66" y="88"/>
                    </a:lnTo>
                    <a:lnTo>
                      <a:pt x="66" y="82"/>
                    </a:lnTo>
                    <a:lnTo>
                      <a:pt x="64" y="74"/>
                    </a:lnTo>
                    <a:lnTo>
                      <a:pt x="48" y="76"/>
                    </a:lnTo>
                    <a:lnTo>
                      <a:pt x="44" y="66"/>
                    </a:lnTo>
                    <a:lnTo>
                      <a:pt x="12" y="58"/>
                    </a:lnTo>
                    <a:lnTo>
                      <a:pt x="2" y="58"/>
                    </a:lnTo>
                    <a:lnTo>
                      <a:pt x="0" y="50"/>
                    </a:lnTo>
                    <a:lnTo>
                      <a:pt x="8" y="24"/>
                    </a:lnTo>
                    <a:lnTo>
                      <a:pt x="18" y="24"/>
                    </a:lnTo>
                    <a:lnTo>
                      <a:pt x="18" y="40"/>
                    </a:lnTo>
                    <a:lnTo>
                      <a:pt x="30" y="52"/>
                    </a:lnTo>
                    <a:lnTo>
                      <a:pt x="60" y="46"/>
                    </a:lnTo>
                    <a:lnTo>
                      <a:pt x="62" y="20"/>
                    </a:lnTo>
                    <a:lnTo>
                      <a:pt x="74" y="16"/>
                    </a:lnTo>
                    <a:lnTo>
                      <a:pt x="86" y="8"/>
                    </a:lnTo>
                    <a:lnTo>
                      <a:pt x="98" y="0"/>
                    </a:lnTo>
                    <a:lnTo>
                      <a:pt x="112" y="0"/>
                    </a:lnTo>
                    <a:lnTo>
                      <a:pt x="118" y="0"/>
                    </a:lnTo>
                    <a:lnTo>
                      <a:pt x="122" y="12"/>
                    </a:lnTo>
                    <a:lnTo>
                      <a:pt x="142" y="18"/>
                    </a:lnTo>
                    <a:lnTo>
                      <a:pt x="136" y="26"/>
                    </a:lnTo>
                    <a:lnTo>
                      <a:pt x="112" y="50"/>
                    </a:lnTo>
                    <a:lnTo>
                      <a:pt x="106" y="66"/>
                    </a:lnTo>
                    <a:lnTo>
                      <a:pt x="102" y="88"/>
                    </a:lnTo>
                    <a:lnTo>
                      <a:pt x="102" y="98"/>
                    </a:lnTo>
                    <a:lnTo>
                      <a:pt x="90" y="98"/>
                    </a:lnTo>
                    <a:lnTo>
                      <a:pt x="84" y="116"/>
                    </a:lnTo>
                    <a:lnTo>
                      <a:pt x="84" y="140"/>
                    </a:lnTo>
                    <a:lnTo>
                      <a:pt x="84" y="14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0" name="Freeform 182"/>
              <p:cNvSpPr>
                <a:spLocks/>
              </p:cNvSpPr>
              <p:nvPr/>
            </p:nvSpPr>
            <p:spPr bwMode="auto">
              <a:xfrm>
                <a:off x="3840" y="2458"/>
                <a:ext cx="44" cy="32"/>
              </a:xfrm>
              <a:custGeom>
                <a:avLst/>
                <a:gdLst>
                  <a:gd name="T0" fmla="*/ 0 w 44"/>
                  <a:gd name="T1" fmla="*/ 4 h 32"/>
                  <a:gd name="T2" fmla="*/ 0 w 44"/>
                  <a:gd name="T3" fmla="*/ 18 h 32"/>
                  <a:gd name="T4" fmla="*/ 4 w 44"/>
                  <a:gd name="T5" fmla="*/ 26 h 32"/>
                  <a:gd name="T6" fmla="*/ 12 w 44"/>
                  <a:gd name="T7" fmla="*/ 32 h 32"/>
                  <a:gd name="T8" fmla="*/ 30 w 44"/>
                  <a:gd name="T9" fmla="*/ 28 h 32"/>
                  <a:gd name="T10" fmla="*/ 44 w 44"/>
                  <a:gd name="T11" fmla="*/ 26 h 32"/>
                  <a:gd name="T12" fmla="*/ 42 w 44"/>
                  <a:gd name="T13" fmla="*/ 8 h 32"/>
                  <a:gd name="T14" fmla="*/ 44 w 44"/>
                  <a:gd name="T15" fmla="*/ 0 h 32"/>
                  <a:gd name="T16" fmla="*/ 26 w 44"/>
                  <a:gd name="T17" fmla="*/ 4 h 32"/>
                  <a:gd name="T18" fmla="*/ 6 w 44"/>
                  <a:gd name="T19" fmla="*/ 4 h 32"/>
                  <a:gd name="T20" fmla="*/ 0 w 44"/>
                  <a:gd name="T21" fmla="*/ 4 h 32"/>
                  <a:gd name="T22" fmla="*/ 0 w 44"/>
                  <a:gd name="T2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32">
                    <a:moveTo>
                      <a:pt x="0" y="4"/>
                    </a:moveTo>
                    <a:lnTo>
                      <a:pt x="0" y="18"/>
                    </a:lnTo>
                    <a:lnTo>
                      <a:pt x="4" y="26"/>
                    </a:lnTo>
                    <a:lnTo>
                      <a:pt x="12" y="32"/>
                    </a:lnTo>
                    <a:lnTo>
                      <a:pt x="30" y="28"/>
                    </a:lnTo>
                    <a:lnTo>
                      <a:pt x="44" y="26"/>
                    </a:lnTo>
                    <a:lnTo>
                      <a:pt x="42" y="8"/>
                    </a:lnTo>
                    <a:lnTo>
                      <a:pt x="44" y="0"/>
                    </a:lnTo>
                    <a:lnTo>
                      <a:pt x="26" y="4"/>
                    </a:lnTo>
                    <a:lnTo>
                      <a:pt x="6" y="4"/>
                    </a:lnTo>
                    <a:lnTo>
                      <a:pt x="0" y="4"/>
                    </a:lnTo>
                    <a:lnTo>
                      <a:pt x="0" y="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1" name="Freeform 183"/>
              <p:cNvSpPr>
                <a:spLocks/>
              </p:cNvSpPr>
              <p:nvPr/>
            </p:nvSpPr>
            <p:spPr bwMode="auto">
              <a:xfrm>
                <a:off x="3520" y="2292"/>
                <a:ext cx="312" cy="478"/>
              </a:xfrm>
              <a:custGeom>
                <a:avLst/>
                <a:gdLst>
                  <a:gd name="T0" fmla="*/ 96 w 312"/>
                  <a:gd name="T1" fmla="*/ 0 h 478"/>
                  <a:gd name="T2" fmla="*/ 60 w 312"/>
                  <a:gd name="T3" fmla="*/ 12 h 478"/>
                  <a:gd name="T4" fmla="*/ 54 w 312"/>
                  <a:gd name="T5" fmla="*/ 18 h 478"/>
                  <a:gd name="T6" fmla="*/ 54 w 312"/>
                  <a:gd name="T7" fmla="*/ 28 h 478"/>
                  <a:gd name="T8" fmla="*/ 72 w 312"/>
                  <a:gd name="T9" fmla="*/ 46 h 478"/>
                  <a:gd name="T10" fmla="*/ 60 w 312"/>
                  <a:gd name="T11" fmla="*/ 64 h 478"/>
                  <a:gd name="T12" fmla="*/ 66 w 312"/>
                  <a:gd name="T13" fmla="*/ 82 h 478"/>
                  <a:gd name="T14" fmla="*/ 102 w 312"/>
                  <a:gd name="T15" fmla="*/ 88 h 478"/>
                  <a:gd name="T16" fmla="*/ 102 w 312"/>
                  <a:gd name="T17" fmla="*/ 94 h 478"/>
                  <a:gd name="T18" fmla="*/ 90 w 312"/>
                  <a:gd name="T19" fmla="*/ 106 h 478"/>
                  <a:gd name="T20" fmla="*/ 72 w 312"/>
                  <a:gd name="T21" fmla="*/ 152 h 478"/>
                  <a:gd name="T22" fmla="*/ 60 w 312"/>
                  <a:gd name="T23" fmla="*/ 170 h 478"/>
                  <a:gd name="T24" fmla="*/ 24 w 312"/>
                  <a:gd name="T25" fmla="*/ 182 h 478"/>
                  <a:gd name="T26" fmla="*/ 30 w 312"/>
                  <a:gd name="T27" fmla="*/ 198 h 478"/>
                  <a:gd name="T28" fmla="*/ 48 w 312"/>
                  <a:gd name="T29" fmla="*/ 222 h 478"/>
                  <a:gd name="T30" fmla="*/ 30 w 312"/>
                  <a:gd name="T31" fmla="*/ 234 h 478"/>
                  <a:gd name="T32" fmla="*/ 18 w 312"/>
                  <a:gd name="T33" fmla="*/ 228 h 478"/>
                  <a:gd name="T34" fmla="*/ 0 w 312"/>
                  <a:gd name="T35" fmla="*/ 222 h 478"/>
                  <a:gd name="T36" fmla="*/ 0 w 312"/>
                  <a:gd name="T37" fmla="*/ 234 h 478"/>
                  <a:gd name="T38" fmla="*/ 6 w 312"/>
                  <a:gd name="T39" fmla="*/ 244 h 478"/>
                  <a:gd name="T40" fmla="*/ 36 w 312"/>
                  <a:gd name="T41" fmla="*/ 244 h 478"/>
                  <a:gd name="T42" fmla="*/ 36 w 312"/>
                  <a:gd name="T43" fmla="*/ 252 h 478"/>
                  <a:gd name="T44" fmla="*/ 18 w 312"/>
                  <a:gd name="T45" fmla="*/ 258 h 478"/>
                  <a:gd name="T46" fmla="*/ 36 w 312"/>
                  <a:gd name="T47" fmla="*/ 280 h 478"/>
                  <a:gd name="T48" fmla="*/ 54 w 312"/>
                  <a:gd name="T49" fmla="*/ 280 h 478"/>
                  <a:gd name="T50" fmla="*/ 66 w 312"/>
                  <a:gd name="T51" fmla="*/ 252 h 478"/>
                  <a:gd name="T52" fmla="*/ 72 w 312"/>
                  <a:gd name="T53" fmla="*/ 268 h 478"/>
                  <a:gd name="T54" fmla="*/ 78 w 312"/>
                  <a:gd name="T55" fmla="*/ 328 h 478"/>
                  <a:gd name="T56" fmla="*/ 108 w 312"/>
                  <a:gd name="T57" fmla="*/ 402 h 478"/>
                  <a:gd name="T58" fmla="*/ 126 w 312"/>
                  <a:gd name="T59" fmla="*/ 442 h 478"/>
                  <a:gd name="T60" fmla="*/ 144 w 312"/>
                  <a:gd name="T61" fmla="*/ 472 h 478"/>
                  <a:gd name="T62" fmla="*/ 150 w 312"/>
                  <a:gd name="T63" fmla="*/ 478 h 478"/>
                  <a:gd name="T64" fmla="*/ 180 w 312"/>
                  <a:gd name="T65" fmla="*/ 460 h 478"/>
                  <a:gd name="T66" fmla="*/ 210 w 312"/>
                  <a:gd name="T67" fmla="*/ 402 h 478"/>
                  <a:gd name="T68" fmla="*/ 222 w 312"/>
                  <a:gd name="T69" fmla="*/ 344 h 478"/>
                  <a:gd name="T70" fmla="*/ 240 w 312"/>
                  <a:gd name="T71" fmla="*/ 332 h 478"/>
                  <a:gd name="T72" fmla="*/ 288 w 312"/>
                  <a:gd name="T73" fmla="*/ 304 h 478"/>
                  <a:gd name="T74" fmla="*/ 306 w 312"/>
                  <a:gd name="T75" fmla="*/ 274 h 478"/>
                  <a:gd name="T76" fmla="*/ 312 w 312"/>
                  <a:gd name="T77" fmla="*/ 268 h 478"/>
                  <a:gd name="T78" fmla="*/ 312 w 312"/>
                  <a:gd name="T79" fmla="*/ 222 h 478"/>
                  <a:gd name="T80" fmla="*/ 306 w 312"/>
                  <a:gd name="T81" fmla="*/ 210 h 478"/>
                  <a:gd name="T82" fmla="*/ 300 w 312"/>
                  <a:gd name="T83" fmla="*/ 198 h 478"/>
                  <a:gd name="T84" fmla="*/ 300 w 312"/>
                  <a:gd name="T85" fmla="*/ 192 h 478"/>
                  <a:gd name="T86" fmla="*/ 264 w 312"/>
                  <a:gd name="T87" fmla="*/ 192 h 478"/>
                  <a:gd name="T88" fmla="*/ 252 w 312"/>
                  <a:gd name="T89" fmla="*/ 186 h 478"/>
                  <a:gd name="T90" fmla="*/ 234 w 312"/>
                  <a:gd name="T91" fmla="*/ 176 h 478"/>
                  <a:gd name="T92" fmla="*/ 210 w 312"/>
                  <a:gd name="T93" fmla="*/ 176 h 478"/>
                  <a:gd name="T94" fmla="*/ 180 w 312"/>
                  <a:gd name="T95" fmla="*/ 146 h 478"/>
                  <a:gd name="T96" fmla="*/ 180 w 312"/>
                  <a:gd name="T97" fmla="*/ 140 h 478"/>
                  <a:gd name="T98" fmla="*/ 180 w 312"/>
                  <a:gd name="T99" fmla="*/ 122 h 478"/>
                  <a:gd name="T100" fmla="*/ 162 w 312"/>
                  <a:gd name="T101" fmla="*/ 116 h 478"/>
                  <a:gd name="T102" fmla="*/ 150 w 312"/>
                  <a:gd name="T103" fmla="*/ 106 h 478"/>
                  <a:gd name="T104" fmla="*/ 144 w 312"/>
                  <a:gd name="T105" fmla="*/ 82 h 478"/>
                  <a:gd name="T106" fmla="*/ 144 w 312"/>
                  <a:gd name="T107" fmla="*/ 70 h 478"/>
                  <a:gd name="T108" fmla="*/ 156 w 312"/>
                  <a:gd name="T109" fmla="*/ 46 h 478"/>
                  <a:gd name="T110" fmla="*/ 162 w 312"/>
                  <a:gd name="T111" fmla="*/ 36 h 478"/>
                  <a:gd name="T112" fmla="*/ 162 w 312"/>
                  <a:gd name="T113" fmla="*/ 12 h 478"/>
                  <a:gd name="T114" fmla="*/ 144 w 312"/>
                  <a:gd name="T115" fmla="*/ 26 h 478"/>
                  <a:gd name="T116" fmla="*/ 134 w 312"/>
                  <a:gd name="T117" fmla="*/ 28 h 478"/>
                  <a:gd name="T118" fmla="*/ 108 w 312"/>
                  <a:gd name="T119" fmla="*/ 24 h 478"/>
                  <a:gd name="T120" fmla="*/ 100 w 312"/>
                  <a:gd name="T121" fmla="*/ 6 h 478"/>
                  <a:gd name="T122" fmla="*/ 96 w 312"/>
                  <a:gd name="T123" fmla="*/ 0 h 478"/>
                  <a:gd name="T124" fmla="*/ 96 w 312"/>
                  <a:gd name="T12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 h="478">
                    <a:moveTo>
                      <a:pt x="96" y="0"/>
                    </a:moveTo>
                    <a:lnTo>
                      <a:pt x="60" y="12"/>
                    </a:lnTo>
                    <a:lnTo>
                      <a:pt x="54" y="18"/>
                    </a:lnTo>
                    <a:lnTo>
                      <a:pt x="54" y="28"/>
                    </a:lnTo>
                    <a:lnTo>
                      <a:pt x="72" y="46"/>
                    </a:lnTo>
                    <a:lnTo>
                      <a:pt x="60" y="64"/>
                    </a:lnTo>
                    <a:lnTo>
                      <a:pt x="66" y="82"/>
                    </a:lnTo>
                    <a:lnTo>
                      <a:pt x="102" y="88"/>
                    </a:lnTo>
                    <a:lnTo>
                      <a:pt x="102" y="94"/>
                    </a:lnTo>
                    <a:lnTo>
                      <a:pt x="90" y="106"/>
                    </a:lnTo>
                    <a:lnTo>
                      <a:pt x="72" y="152"/>
                    </a:lnTo>
                    <a:lnTo>
                      <a:pt x="60" y="170"/>
                    </a:lnTo>
                    <a:lnTo>
                      <a:pt x="24" y="182"/>
                    </a:lnTo>
                    <a:lnTo>
                      <a:pt x="30" y="198"/>
                    </a:lnTo>
                    <a:lnTo>
                      <a:pt x="48" y="222"/>
                    </a:lnTo>
                    <a:lnTo>
                      <a:pt x="30" y="234"/>
                    </a:lnTo>
                    <a:lnTo>
                      <a:pt x="18" y="228"/>
                    </a:lnTo>
                    <a:lnTo>
                      <a:pt x="0" y="222"/>
                    </a:lnTo>
                    <a:lnTo>
                      <a:pt x="0" y="234"/>
                    </a:lnTo>
                    <a:lnTo>
                      <a:pt x="6" y="244"/>
                    </a:lnTo>
                    <a:lnTo>
                      <a:pt x="36" y="244"/>
                    </a:lnTo>
                    <a:lnTo>
                      <a:pt x="36" y="252"/>
                    </a:lnTo>
                    <a:lnTo>
                      <a:pt x="18" y="258"/>
                    </a:lnTo>
                    <a:lnTo>
                      <a:pt x="36" y="280"/>
                    </a:lnTo>
                    <a:lnTo>
                      <a:pt x="54" y="280"/>
                    </a:lnTo>
                    <a:lnTo>
                      <a:pt x="66" y="252"/>
                    </a:lnTo>
                    <a:lnTo>
                      <a:pt x="72" y="268"/>
                    </a:lnTo>
                    <a:lnTo>
                      <a:pt x="78" y="328"/>
                    </a:lnTo>
                    <a:lnTo>
                      <a:pt x="108" y="402"/>
                    </a:lnTo>
                    <a:lnTo>
                      <a:pt x="126" y="442"/>
                    </a:lnTo>
                    <a:lnTo>
                      <a:pt x="144" y="472"/>
                    </a:lnTo>
                    <a:lnTo>
                      <a:pt x="150" y="478"/>
                    </a:lnTo>
                    <a:lnTo>
                      <a:pt x="180" y="460"/>
                    </a:lnTo>
                    <a:lnTo>
                      <a:pt x="210" y="402"/>
                    </a:lnTo>
                    <a:lnTo>
                      <a:pt x="222" y="344"/>
                    </a:lnTo>
                    <a:lnTo>
                      <a:pt x="240" y="332"/>
                    </a:lnTo>
                    <a:lnTo>
                      <a:pt x="288" y="304"/>
                    </a:lnTo>
                    <a:lnTo>
                      <a:pt x="306" y="274"/>
                    </a:lnTo>
                    <a:lnTo>
                      <a:pt x="312" y="268"/>
                    </a:lnTo>
                    <a:lnTo>
                      <a:pt x="312" y="222"/>
                    </a:lnTo>
                    <a:lnTo>
                      <a:pt x="306" y="210"/>
                    </a:lnTo>
                    <a:lnTo>
                      <a:pt x="300" y="198"/>
                    </a:lnTo>
                    <a:lnTo>
                      <a:pt x="300" y="192"/>
                    </a:lnTo>
                    <a:lnTo>
                      <a:pt x="264" y="192"/>
                    </a:lnTo>
                    <a:lnTo>
                      <a:pt x="252" y="186"/>
                    </a:lnTo>
                    <a:lnTo>
                      <a:pt x="234" y="176"/>
                    </a:lnTo>
                    <a:lnTo>
                      <a:pt x="210" y="176"/>
                    </a:lnTo>
                    <a:lnTo>
                      <a:pt x="180" y="146"/>
                    </a:lnTo>
                    <a:lnTo>
                      <a:pt x="180" y="140"/>
                    </a:lnTo>
                    <a:lnTo>
                      <a:pt x="180" y="122"/>
                    </a:lnTo>
                    <a:lnTo>
                      <a:pt x="162" y="116"/>
                    </a:lnTo>
                    <a:lnTo>
                      <a:pt x="150" y="106"/>
                    </a:lnTo>
                    <a:lnTo>
                      <a:pt x="144" y="82"/>
                    </a:lnTo>
                    <a:lnTo>
                      <a:pt x="144" y="70"/>
                    </a:lnTo>
                    <a:lnTo>
                      <a:pt x="156" y="46"/>
                    </a:lnTo>
                    <a:lnTo>
                      <a:pt x="162" y="36"/>
                    </a:lnTo>
                    <a:lnTo>
                      <a:pt x="162" y="12"/>
                    </a:lnTo>
                    <a:lnTo>
                      <a:pt x="144" y="26"/>
                    </a:lnTo>
                    <a:lnTo>
                      <a:pt x="134" y="28"/>
                    </a:lnTo>
                    <a:lnTo>
                      <a:pt x="108" y="24"/>
                    </a:lnTo>
                    <a:lnTo>
                      <a:pt x="100" y="6"/>
                    </a:lnTo>
                    <a:lnTo>
                      <a:pt x="96" y="0"/>
                    </a:lnTo>
                    <a:lnTo>
                      <a:pt x="96"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2" name="Freeform 184"/>
              <p:cNvSpPr>
                <a:spLocks/>
              </p:cNvSpPr>
              <p:nvPr/>
            </p:nvSpPr>
            <p:spPr bwMode="auto">
              <a:xfrm>
                <a:off x="3700" y="2414"/>
                <a:ext cx="130" cy="70"/>
              </a:xfrm>
              <a:custGeom>
                <a:avLst/>
                <a:gdLst>
                  <a:gd name="T0" fmla="*/ 0 w 130"/>
                  <a:gd name="T1" fmla="*/ 0 h 70"/>
                  <a:gd name="T2" fmla="*/ 0 w 130"/>
                  <a:gd name="T3" fmla="*/ 12 h 70"/>
                  <a:gd name="T4" fmla="*/ 0 w 130"/>
                  <a:gd name="T5" fmla="*/ 24 h 70"/>
                  <a:gd name="T6" fmla="*/ 24 w 130"/>
                  <a:gd name="T7" fmla="*/ 48 h 70"/>
                  <a:gd name="T8" fmla="*/ 30 w 130"/>
                  <a:gd name="T9" fmla="*/ 54 h 70"/>
                  <a:gd name="T10" fmla="*/ 54 w 130"/>
                  <a:gd name="T11" fmla="*/ 54 h 70"/>
                  <a:gd name="T12" fmla="*/ 72 w 130"/>
                  <a:gd name="T13" fmla="*/ 64 h 70"/>
                  <a:gd name="T14" fmla="*/ 84 w 130"/>
                  <a:gd name="T15" fmla="*/ 70 h 70"/>
                  <a:gd name="T16" fmla="*/ 90 w 130"/>
                  <a:gd name="T17" fmla="*/ 70 h 70"/>
                  <a:gd name="T18" fmla="*/ 114 w 130"/>
                  <a:gd name="T19" fmla="*/ 70 h 70"/>
                  <a:gd name="T20" fmla="*/ 122 w 130"/>
                  <a:gd name="T21" fmla="*/ 70 h 70"/>
                  <a:gd name="T22" fmla="*/ 128 w 130"/>
                  <a:gd name="T23" fmla="*/ 58 h 70"/>
                  <a:gd name="T24" fmla="*/ 130 w 130"/>
                  <a:gd name="T25" fmla="*/ 48 h 70"/>
                  <a:gd name="T26" fmla="*/ 108 w 130"/>
                  <a:gd name="T27" fmla="*/ 48 h 70"/>
                  <a:gd name="T28" fmla="*/ 102 w 130"/>
                  <a:gd name="T29" fmla="*/ 42 h 70"/>
                  <a:gd name="T30" fmla="*/ 96 w 130"/>
                  <a:gd name="T31" fmla="*/ 30 h 70"/>
                  <a:gd name="T32" fmla="*/ 86 w 130"/>
                  <a:gd name="T33" fmla="*/ 32 h 70"/>
                  <a:gd name="T34" fmla="*/ 74 w 130"/>
                  <a:gd name="T35" fmla="*/ 36 h 70"/>
                  <a:gd name="T36" fmla="*/ 50 w 130"/>
                  <a:gd name="T37" fmla="*/ 24 h 70"/>
                  <a:gd name="T38" fmla="*/ 34 w 130"/>
                  <a:gd name="T39" fmla="*/ 12 h 70"/>
                  <a:gd name="T40" fmla="*/ 16 w 130"/>
                  <a:gd name="T41" fmla="*/ 6 h 70"/>
                  <a:gd name="T42" fmla="*/ 0 w 130"/>
                  <a:gd name="T43" fmla="*/ 0 h 70"/>
                  <a:gd name="T44" fmla="*/ 0 w 130"/>
                  <a:gd name="T4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70">
                    <a:moveTo>
                      <a:pt x="0" y="0"/>
                    </a:moveTo>
                    <a:lnTo>
                      <a:pt x="0" y="12"/>
                    </a:lnTo>
                    <a:lnTo>
                      <a:pt x="0" y="24"/>
                    </a:lnTo>
                    <a:lnTo>
                      <a:pt x="24" y="48"/>
                    </a:lnTo>
                    <a:lnTo>
                      <a:pt x="30" y="54"/>
                    </a:lnTo>
                    <a:lnTo>
                      <a:pt x="54" y="54"/>
                    </a:lnTo>
                    <a:lnTo>
                      <a:pt x="72" y="64"/>
                    </a:lnTo>
                    <a:lnTo>
                      <a:pt x="84" y="70"/>
                    </a:lnTo>
                    <a:lnTo>
                      <a:pt x="90" y="70"/>
                    </a:lnTo>
                    <a:lnTo>
                      <a:pt x="114" y="70"/>
                    </a:lnTo>
                    <a:lnTo>
                      <a:pt x="122" y="70"/>
                    </a:lnTo>
                    <a:lnTo>
                      <a:pt x="128" y="58"/>
                    </a:lnTo>
                    <a:lnTo>
                      <a:pt x="130" y="48"/>
                    </a:lnTo>
                    <a:lnTo>
                      <a:pt x="108" y="48"/>
                    </a:lnTo>
                    <a:lnTo>
                      <a:pt x="102" y="42"/>
                    </a:lnTo>
                    <a:lnTo>
                      <a:pt x="96" y="30"/>
                    </a:lnTo>
                    <a:lnTo>
                      <a:pt x="86" y="32"/>
                    </a:lnTo>
                    <a:lnTo>
                      <a:pt x="74" y="36"/>
                    </a:lnTo>
                    <a:lnTo>
                      <a:pt x="50" y="24"/>
                    </a:lnTo>
                    <a:lnTo>
                      <a:pt x="34" y="12"/>
                    </a:lnTo>
                    <a:lnTo>
                      <a:pt x="16" y="6"/>
                    </a:lnTo>
                    <a:lnTo>
                      <a:pt x="0" y="0"/>
                    </a:lnTo>
                    <a:lnTo>
                      <a:pt x="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3" name="Freeform 185"/>
              <p:cNvSpPr>
                <a:spLocks/>
              </p:cNvSpPr>
              <p:nvPr/>
            </p:nvSpPr>
            <p:spPr bwMode="auto">
              <a:xfrm>
                <a:off x="3706" y="2770"/>
                <a:ext cx="36" cy="46"/>
              </a:xfrm>
              <a:custGeom>
                <a:avLst/>
                <a:gdLst>
                  <a:gd name="T0" fmla="*/ 18 w 36"/>
                  <a:gd name="T1" fmla="*/ 0 h 46"/>
                  <a:gd name="T2" fmla="*/ 12 w 36"/>
                  <a:gd name="T3" fmla="*/ 10 h 46"/>
                  <a:gd name="T4" fmla="*/ 0 w 36"/>
                  <a:gd name="T5" fmla="*/ 22 h 46"/>
                  <a:gd name="T6" fmla="*/ 0 w 36"/>
                  <a:gd name="T7" fmla="*/ 34 h 46"/>
                  <a:gd name="T8" fmla="*/ 12 w 36"/>
                  <a:gd name="T9" fmla="*/ 40 h 46"/>
                  <a:gd name="T10" fmla="*/ 30 w 36"/>
                  <a:gd name="T11" fmla="*/ 46 h 46"/>
                  <a:gd name="T12" fmla="*/ 36 w 36"/>
                  <a:gd name="T13" fmla="*/ 34 h 46"/>
                  <a:gd name="T14" fmla="*/ 30 w 36"/>
                  <a:gd name="T15" fmla="*/ 22 h 46"/>
                  <a:gd name="T16" fmla="*/ 30 w 36"/>
                  <a:gd name="T17" fmla="*/ 16 h 46"/>
                  <a:gd name="T18" fmla="*/ 18 w 36"/>
                  <a:gd name="T19" fmla="*/ 0 h 46"/>
                  <a:gd name="T20" fmla="*/ 18 w 3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6">
                    <a:moveTo>
                      <a:pt x="18" y="0"/>
                    </a:moveTo>
                    <a:lnTo>
                      <a:pt x="12" y="10"/>
                    </a:lnTo>
                    <a:lnTo>
                      <a:pt x="0" y="22"/>
                    </a:lnTo>
                    <a:lnTo>
                      <a:pt x="0" y="34"/>
                    </a:lnTo>
                    <a:lnTo>
                      <a:pt x="12" y="40"/>
                    </a:lnTo>
                    <a:lnTo>
                      <a:pt x="30" y="46"/>
                    </a:lnTo>
                    <a:lnTo>
                      <a:pt x="36" y="34"/>
                    </a:lnTo>
                    <a:lnTo>
                      <a:pt x="30" y="22"/>
                    </a:lnTo>
                    <a:lnTo>
                      <a:pt x="30" y="16"/>
                    </a:lnTo>
                    <a:lnTo>
                      <a:pt x="18" y="0"/>
                    </a:lnTo>
                    <a:lnTo>
                      <a:pt x="1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4" name="Freeform 186"/>
              <p:cNvSpPr>
                <a:spLocks/>
              </p:cNvSpPr>
              <p:nvPr/>
            </p:nvSpPr>
            <p:spPr bwMode="auto">
              <a:xfrm>
                <a:off x="3412" y="2310"/>
                <a:ext cx="210" cy="216"/>
              </a:xfrm>
              <a:custGeom>
                <a:avLst/>
                <a:gdLst>
                  <a:gd name="T0" fmla="*/ 162 w 210"/>
                  <a:gd name="T1" fmla="*/ 0 h 216"/>
                  <a:gd name="T2" fmla="*/ 144 w 210"/>
                  <a:gd name="T3" fmla="*/ 4 h 216"/>
                  <a:gd name="T4" fmla="*/ 138 w 210"/>
                  <a:gd name="T5" fmla="*/ 6 h 216"/>
                  <a:gd name="T6" fmla="*/ 136 w 210"/>
                  <a:gd name="T7" fmla="*/ 24 h 216"/>
                  <a:gd name="T8" fmla="*/ 132 w 210"/>
                  <a:gd name="T9" fmla="*/ 40 h 216"/>
                  <a:gd name="T10" fmla="*/ 126 w 210"/>
                  <a:gd name="T11" fmla="*/ 40 h 216"/>
                  <a:gd name="T12" fmla="*/ 114 w 210"/>
                  <a:gd name="T13" fmla="*/ 70 h 216"/>
                  <a:gd name="T14" fmla="*/ 102 w 210"/>
                  <a:gd name="T15" fmla="*/ 78 h 216"/>
                  <a:gd name="T16" fmla="*/ 96 w 210"/>
                  <a:gd name="T17" fmla="*/ 92 h 216"/>
                  <a:gd name="T18" fmla="*/ 66 w 210"/>
                  <a:gd name="T19" fmla="*/ 94 h 216"/>
                  <a:gd name="T20" fmla="*/ 66 w 210"/>
                  <a:gd name="T21" fmla="*/ 116 h 216"/>
                  <a:gd name="T22" fmla="*/ 42 w 210"/>
                  <a:gd name="T23" fmla="*/ 122 h 216"/>
                  <a:gd name="T24" fmla="*/ 24 w 210"/>
                  <a:gd name="T25" fmla="*/ 116 h 216"/>
                  <a:gd name="T26" fmla="*/ 0 w 210"/>
                  <a:gd name="T27" fmla="*/ 110 h 216"/>
                  <a:gd name="T28" fmla="*/ 0 w 210"/>
                  <a:gd name="T29" fmla="*/ 128 h 216"/>
                  <a:gd name="T30" fmla="*/ 24 w 210"/>
                  <a:gd name="T31" fmla="*/ 146 h 216"/>
                  <a:gd name="T32" fmla="*/ 24 w 210"/>
                  <a:gd name="T33" fmla="*/ 164 h 216"/>
                  <a:gd name="T34" fmla="*/ 12 w 210"/>
                  <a:gd name="T35" fmla="*/ 164 h 216"/>
                  <a:gd name="T36" fmla="*/ 6 w 210"/>
                  <a:gd name="T37" fmla="*/ 186 h 216"/>
                  <a:gd name="T38" fmla="*/ 30 w 210"/>
                  <a:gd name="T39" fmla="*/ 186 h 216"/>
                  <a:gd name="T40" fmla="*/ 78 w 210"/>
                  <a:gd name="T41" fmla="*/ 186 h 216"/>
                  <a:gd name="T42" fmla="*/ 90 w 210"/>
                  <a:gd name="T43" fmla="*/ 198 h 216"/>
                  <a:gd name="T44" fmla="*/ 108 w 210"/>
                  <a:gd name="T45" fmla="*/ 216 h 216"/>
                  <a:gd name="T46" fmla="*/ 108 w 210"/>
                  <a:gd name="T47" fmla="*/ 204 h 216"/>
                  <a:gd name="T48" fmla="*/ 120 w 210"/>
                  <a:gd name="T49" fmla="*/ 210 h 216"/>
                  <a:gd name="T50" fmla="*/ 138 w 210"/>
                  <a:gd name="T51" fmla="*/ 214 h 216"/>
                  <a:gd name="T52" fmla="*/ 156 w 210"/>
                  <a:gd name="T53" fmla="*/ 204 h 216"/>
                  <a:gd name="T54" fmla="*/ 132 w 210"/>
                  <a:gd name="T55" fmla="*/ 164 h 216"/>
                  <a:gd name="T56" fmla="*/ 150 w 210"/>
                  <a:gd name="T57" fmla="*/ 158 h 216"/>
                  <a:gd name="T58" fmla="*/ 168 w 210"/>
                  <a:gd name="T59" fmla="*/ 152 h 216"/>
                  <a:gd name="T60" fmla="*/ 198 w 210"/>
                  <a:gd name="T61" fmla="*/ 104 h 216"/>
                  <a:gd name="T62" fmla="*/ 198 w 210"/>
                  <a:gd name="T63" fmla="*/ 94 h 216"/>
                  <a:gd name="T64" fmla="*/ 210 w 210"/>
                  <a:gd name="T65" fmla="*/ 70 h 216"/>
                  <a:gd name="T66" fmla="*/ 186 w 210"/>
                  <a:gd name="T67" fmla="*/ 64 h 216"/>
                  <a:gd name="T68" fmla="*/ 176 w 210"/>
                  <a:gd name="T69" fmla="*/ 62 h 216"/>
                  <a:gd name="T70" fmla="*/ 168 w 210"/>
                  <a:gd name="T71" fmla="*/ 44 h 216"/>
                  <a:gd name="T72" fmla="*/ 180 w 210"/>
                  <a:gd name="T73" fmla="*/ 28 h 216"/>
                  <a:gd name="T74" fmla="*/ 164 w 210"/>
                  <a:gd name="T75" fmla="*/ 14 h 216"/>
                  <a:gd name="T76" fmla="*/ 162 w 210"/>
                  <a:gd name="T77" fmla="*/ 6 h 216"/>
                  <a:gd name="T78" fmla="*/ 162 w 210"/>
                  <a:gd name="T79" fmla="*/ 0 h 216"/>
                  <a:gd name="T80" fmla="*/ 162 w 210"/>
                  <a:gd name="T8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0" h="216">
                    <a:moveTo>
                      <a:pt x="162" y="0"/>
                    </a:moveTo>
                    <a:lnTo>
                      <a:pt x="144" y="4"/>
                    </a:lnTo>
                    <a:lnTo>
                      <a:pt x="138" y="6"/>
                    </a:lnTo>
                    <a:lnTo>
                      <a:pt x="136" y="24"/>
                    </a:lnTo>
                    <a:lnTo>
                      <a:pt x="132" y="40"/>
                    </a:lnTo>
                    <a:lnTo>
                      <a:pt x="126" y="40"/>
                    </a:lnTo>
                    <a:lnTo>
                      <a:pt x="114" y="70"/>
                    </a:lnTo>
                    <a:lnTo>
                      <a:pt x="102" y="78"/>
                    </a:lnTo>
                    <a:lnTo>
                      <a:pt x="96" y="92"/>
                    </a:lnTo>
                    <a:lnTo>
                      <a:pt x="66" y="94"/>
                    </a:lnTo>
                    <a:lnTo>
                      <a:pt x="66" y="116"/>
                    </a:lnTo>
                    <a:lnTo>
                      <a:pt x="42" y="122"/>
                    </a:lnTo>
                    <a:lnTo>
                      <a:pt x="24" y="116"/>
                    </a:lnTo>
                    <a:lnTo>
                      <a:pt x="0" y="110"/>
                    </a:lnTo>
                    <a:lnTo>
                      <a:pt x="0" y="128"/>
                    </a:lnTo>
                    <a:lnTo>
                      <a:pt x="24" y="146"/>
                    </a:lnTo>
                    <a:lnTo>
                      <a:pt x="24" y="164"/>
                    </a:lnTo>
                    <a:lnTo>
                      <a:pt x="12" y="164"/>
                    </a:lnTo>
                    <a:lnTo>
                      <a:pt x="6" y="186"/>
                    </a:lnTo>
                    <a:lnTo>
                      <a:pt x="30" y="186"/>
                    </a:lnTo>
                    <a:lnTo>
                      <a:pt x="78" y="186"/>
                    </a:lnTo>
                    <a:lnTo>
                      <a:pt x="90" y="198"/>
                    </a:lnTo>
                    <a:lnTo>
                      <a:pt x="108" y="216"/>
                    </a:lnTo>
                    <a:lnTo>
                      <a:pt x="108" y="204"/>
                    </a:lnTo>
                    <a:lnTo>
                      <a:pt x="120" y="210"/>
                    </a:lnTo>
                    <a:lnTo>
                      <a:pt x="138" y="214"/>
                    </a:lnTo>
                    <a:lnTo>
                      <a:pt x="156" y="204"/>
                    </a:lnTo>
                    <a:lnTo>
                      <a:pt x="132" y="164"/>
                    </a:lnTo>
                    <a:lnTo>
                      <a:pt x="150" y="158"/>
                    </a:lnTo>
                    <a:lnTo>
                      <a:pt x="168" y="152"/>
                    </a:lnTo>
                    <a:lnTo>
                      <a:pt x="198" y="104"/>
                    </a:lnTo>
                    <a:lnTo>
                      <a:pt x="198" y="94"/>
                    </a:lnTo>
                    <a:lnTo>
                      <a:pt x="210" y="70"/>
                    </a:lnTo>
                    <a:lnTo>
                      <a:pt x="186" y="64"/>
                    </a:lnTo>
                    <a:lnTo>
                      <a:pt x="176" y="62"/>
                    </a:lnTo>
                    <a:lnTo>
                      <a:pt x="168" y="44"/>
                    </a:lnTo>
                    <a:lnTo>
                      <a:pt x="180" y="28"/>
                    </a:lnTo>
                    <a:lnTo>
                      <a:pt x="164" y="14"/>
                    </a:lnTo>
                    <a:lnTo>
                      <a:pt x="162" y="6"/>
                    </a:lnTo>
                    <a:lnTo>
                      <a:pt x="162" y="0"/>
                    </a:lnTo>
                    <a:lnTo>
                      <a:pt x="16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5" name="Freeform 187"/>
              <p:cNvSpPr>
                <a:spLocks/>
              </p:cNvSpPr>
              <p:nvPr/>
            </p:nvSpPr>
            <p:spPr bwMode="auto">
              <a:xfrm>
                <a:off x="3388" y="2274"/>
                <a:ext cx="228" cy="158"/>
              </a:xfrm>
              <a:custGeom>
                <a:avLst/>
                <a:gdLst>
                  <a:gd name="T0" fmla="*/ 18 w 228"/>
                  <a:gd name="T1" fmla="*/ 44 h 158"/>
                  <a:gd name="T2" fmla="*/ 6 w 228"/>
                  <a:gd name="T3" fmla="*/ 70 h 158"/>
                  <a:gd name="T4" fmla="*/ 12 w 228"/>
                  <a:gd name="T5" fmla="*/ 88 h 158"/>
                  <a:gd name="T6" fmla="*/ 0 w 228"/>
                  <a:gd name="T7" fmla="*/ 112 h 158"/>
                  <a:gd name="T8" fmla="*/ 12 w 228"/>
                  <a:gd name="T9" fmla="*/ 124 h 158"/>
                  <a:gd name="T10" fmla="*/ 30 w 228"/>
                  <a:gd name="T11" fmla="*/ 124 h 158"/>
                  <a:gd name="T12" fmla="*/ 30 w 228"/>
                  <a:gd name="T13" fmla="*/ 140 h 158"/>
                  <a:gd name="T14" fmla="*/ 24 w 228"/>
                  <a:gd name="T15" fmla="*/ 146 h 158"/>
                  <a:gd name="T16" fmla="*/ 66 w 228"/>
                  <a:gd name="T17" fmla="*/ 158 h 158"/>
                  <a:gd name="T18" fmla="*/ 90 w 228"/>
                  <a:gd name="T19" fmla="*/ 152 h 158"/>
                  <a:gd name="T20" fmla="*/ 90 w 228"/>
                  <a:gd name="T21" fmla="*/ 130 h 158"/>
                  <a:gd name="T22" fmla="*/ 120 w 228"/>
                  <a:gd name="T23" fmla="*/ 130 h 158"/>
                  <a:gd name="T24" fmla="*/ 126 w 228"/>
                  <a:gd name="T25" fmla="*/ 112 h 158"/>
                  <a:gd name="T26" fmla="*/ 138 w 228"/>
                  <a:gd name="T27" fmla="*/ 106 h 158"/>
                  <a:gd name="T28" fmla="*/ 150 w 228"/>
                  <a:gd name="T29" fmla="*/ 76 h 158"/>
                  <a:gd name="T30" fmla="*/ 156 w 228"/>
                  <a:gd name="T31" fmla="*/ 76 h 158"/>
                  <a:gd name="T32" fmla="*/ 162 w 228"/>
                  <a:gd name="T33" fmla="*/ 58 h 158"/>
                  <a:gd name="T34" fmla="*/ 162 w 228"/>
                  <a:gd name="T35" fmla="*/ 42 h 158"/>
                  <a:gd name="T36" fmla="*/ 168 w 228"/>
                  <a:gd name="T37" fmla="*/ 42 h 158"/>
                  <a:gd name="T38" fmla="*/ 186 w 228"/>
                  <a:gd name="T39" fmla="*/ 36 h 158"/>
                  <a:gd name="T40" fmla="*/ 192 w 228"/>
                  <a:gd name="T41" fmla="*/ 30 h 158"/>
                  <a:gd name="T42" fmla="*/ 228 w 228"/>
                  <a:gd name="T43" fmla="*/ 18 h 158"/>
                  <a:gd name="T44" fmla="*/ 218 w 228"/>
                  <a:gd name="T45" fmla="*/ 0 h 158"/>
                  <a:gd name="T46" fmla="*/ 190 w 228"/>
                  <a:gd name="T47" fmla="*/ 8 h 158"/>
                  <a:gd name="T48" fmla="*/ 172 w 228"/>
                  <a:gd name="T49" fmla="*/ 12 h 158"/>
                  <a:gd name="T50" fmla="*/ 162 w 228"/>
                  <a:gd name="T51" fmla="*/ 2 h 158"/>
                  <a:gd name="T52" fmla="*/ 134 w 228"/>
                  <a:gd name="T53" fmla="*/ 12 h 158"/>
                  <a:gd name="T54" fmla="*/ 104 w 228"/>
                  <a:gd name="T55" fmla="*/ 8 h 158"/>
                  <a:gd name="T56" fmla="*/ 74 w 228"/>
                  <a:gd name="T57" fmla="*/ 26 h 158"/>
                  <a:gd name="T58" fmla="*/ 60 w 228"/>
                  <a:gd name="T59" fmla="*/ 38 h 158"/>
                  <a:gd name="T60" fmla="*/ 38 w 228"/>
                  <a:gd name="T61" fmla="*/ 54 h 158"/>
                  <a:gd name="T62" fmla="*/ 24 w 228"/>
                  <a:gd name="T63" fmla="*/ 46 h 158"/>
                  <a:gd name="T64" fmla="*/ 18 w 228"/>
                  <a:gd name="T65" fmla="*/ 44 h 158"/>
                  <a:gd name="T66" fmla="*/ 18 w 228"/>
                  <a:gd name="T67" fmla="*/ 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58">
                    <a:moveTo>
                      <a:pt x="18" y="44"/>
                    </a:moveTo>
                    <a:lnTo>
                      <a:pt x="6" y="70"/>
                    </a:lnTo>
                    <a:lnTo>
                      <a:pt x="12" y="88"/>
                    </a:lnTo>
                    <a:lnTo>
                      <a:pt x="0" y="112"/>
                    </a:lnTo>
                    <a:lnTo>
                      <a:pt x="12" y="124"/>
                    </a:lnTo>
                    <a:lnTo>
                      <a:pt x="30" y="124"/>
                    </a:lnTo>
                    <a:lnTo>
                      <a:pt x="30" y="140"/>
                    </a:lnTo>
                    <a:lnTo>
                      <a:pt x="24" y="146"/>
                    </a:lnTo>
                    <a:lnTo>
                      <a:pt x="66" y="158"/>
                    </a:lnTo>
                    <a:lnTo>
                      <a:pt x="90" y="152"/>
                    </a:lnTo>
                    <a:lnTo>
                      <a:pt x="90" y="130"/>
                    </a:lnTo>
                    <a:lnTo>
                      <a:pt x="120" y="130"/>
                    </a:lnTo>
                    <a:lnTo>
                      <a:pt x="126" y="112"/>
                    </a:lnTo>
                    <a:lnTo>
                      <a:pt x="138" y="106"/>
                    </a:lnTo>
                    <a:lnTo>
                      <a:pt x="150" y="76"/>
                    </a:lnTo>
                    <a:lnTo>
                      <a:pt x="156" y="76"/>
                    </a:lnTo>
                    <a:lnTo>
                      <a:pt x="162" y="58"/>
                    </a:lnTo>
                    <a:lnTo>
                      <a:pt x="162" y="42"/>
                    </a:lnTo>
                    <a:lnTo>
                      <a:pt x="168" y="42"/>
                    </a:lnTo>
                    <a:lnTo>
                      <a:pt x="186" y="36"/>
                    </a:lnTo>
                    <a:lnTo>
                      <a:pt x="192" y="30"/>
                    </a:lnTo>
                    <a:lnTo>
                      <a:pt x="228" y="18"/>
                    </a:lnTo>
                    <a:lnTo>
                      <a:pt x="218" y="0"/>
                    </a:lnTo>
                    <a:lnTo>
                      <a:pt x="190" y="8"/>
                    </a:lnTo>
                    <a:lnTo>
                      <a:pt x="172" y="12"/>
                    </a:lnTo>
                    <a:lnTo>
                      <a:pt x="162" y="2"/>
                    </a:lnTo>
                    <a:lnTo>
                      <a:pt x="134" y="12"/>
                    </a:lnTo>
                    <a:lnTo>
                      <a:pt x="104" y="8"/>
                    </a:lnTo>
                    <a:lnTo>
                      <a:pt x="74" y="26"/>
                    </a:lnTo>
                    <a:lnTo>
                      <a:pt x="60" y="38"/>
                    </a:lnTo>
                    <a:lnTo>
                      <a:pt x="38" y="54"/>
                    </a:lnTo>
                    <a:lnTo>
                      <a:pt x="24" y="46"/>
                    </a:lnTo>
                    <a:lnTo>
                      <a:pt x="18" y="44"/>
                    </a:lnTo>
                    <a:lnTo>
                      <a:pt x="18" y="4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6" name="Freeform 188"/>
              <p:cNvSpPr>
                <a:spLocks/>
              </p:cNvSpPr>
              <p:nvPr/>
            </p:nvSpPr>
            <p:spPr bwMode="auto">
              <a:xfrm>
                <a:off x="3142" y="2242"/>
                <a:ext cx="294" cy="254"/>
              </a:xfrm>
              <a:custGeom>
                <a:avLst/>
                <a:gdLst>
                  <a:gd name="T0" fmla="*/ 6 w 294"/>
                  <a:gd name="T1" fmla="*/ 0 h 254"/>
                  <a:gd name="T2" fmla="*/ 0 w 294"/>
                  <a:gd name="T3" fmla="*/ 26 h 254"/>
                  <a:gd name="T4" fmla="*/ 0 w 294"/>
                  <a:gd name="T5" fmla="*/ 40 h 254"/>
                  <a:gd name="T6" fmla="*/ 18 w 294"/>
                  <a:gd name="T7" fmla="*/ 68 h 254"/>
                  <a:gd name="T8" fmla="*/ 42 w 294"/>
                  <a:gd name="T9" fmla="*/ 74 h 254"/>
                  <a:gd name="T10" fmla="*/ 30 w 294"/>
                  <a:gd name="T11" fmla="*/ 96 h 254"/>
                  <a:gd name="T12" fmla="*/ 36 w 294"/>
                  <a:gd name="T13" fmla="*/ 114 h 254"/>
                  <a:gd name="T14" fmla="*/ 60 w 294"/>
                  <a:gd name="T15" fmla="*/ 120 h 254"/>
                  <a:gd name="T16" fmla="*/ 66 w 294"/>
                  <a:gd name="T17" fmla="*/ 150 h 254"/>
                  <a:gd name="T18" fmla="*/ 84 w 294"/>
                  <a:gd name="T19" fmla="*/ 172 h 254"/>
                  <a:gd name="T20" fmla="*/ 102 w 294"/>
                  <a:gd name="T21" fmla="*/ 178 h 254"/>
                  <a:gd name="T22" fmla="*/ 114 w 294"/>
                  <a:gd name="T23" fmla="*/ 202 h 254"/>
                  <a:gd name="T24" fmla="*/ 126 w 294"/>
                  <a:gd name="T25" fmla="*/ 208 h 254"/>
                  <a:gd name="T26" fmla="*/ 156 w 294"/>
                  <a:gd name="T27" fmla="*/ 226 h 254"/>
                  <a:gd name="T28" fmla="*/ 174 w 294"/>
                  <a:gd name="T29" fmla="*/ 232 h 254"/>
                  <a:gd name="T30" fmla="*/ 204 w 294"/>
                  <a:gd name="T31" fmla="*/ 226 h 254"/>
                  <a:gd name="T32" fmla="*/ 210 w 294"/>
                  <a:gd name="T33" fmla="*/ 242 h 254"/>
                  <a:gd name="T34" fmla="*/ 252 w 294"/>
                  <a:gd name="T35" fmla="*/ 248 h 254"/>
                  <a:gd name="T36" fmla="*/ 280 w 294"/>
                  <a:gd name="T37" fmla="*/ 254 h 254"/>
                  <a:gd name="T38" fmla="*/ 282 w 294"/>
                  <a:gd name="T39" fmla="*/ 234 h 254"/>
                  <a:gd name="T40" fmla="*/ 294 w 294"/>
                  <a:gd name="T41" fmla="*/ 230 h 254"/>
                  <a:gd name="T42" fmla="*/ 294 w 294"/>
                  <a:gd name="T43" fmla="*/ 214 h 254"/>
                  <a:gd name="T44" fmla="*/ 270 w 294"/>
                  <a:gd name="T45" fmla="*/ 196 h 254"/>
                  <a:gd name="T46" fmla="*/ 270 w 294"/>
                  <a:gd name="T47" fmla="*/ 178 h 254"/>
                  <a:gd name="T48" fmla="*/ 276 w 294"/>
                  <a:gd name="T49" fmla="*/ 172 h 254"/>
                  <a:gd name="T50" fmla="*/ 276 w 294"/>
                  <a:gd name="T51" fmla="*/ 156 h 254"/>
                  <a:gd name="T52" fmla="*/ 258 w 294"/>
                  <a:gd name="T53" fmla="*/ 156 h 254"/>
                  <a:gd name="T54" fmla="*/ 246 w 294"/>
                  <a:gd name="T55" fmla="*/ 144 h 254"/>
                  <a:gd name="T56" fmla="*/ 258 w 294"/>
                  <a:gd name="T57" fmla="*/ 122 h 254"/>
                  <a:gd name="T58" fmla="*/ 252 w 294"/>
                  <a:gd name="T59" fmla="*/ 102 h 254"/>
                  <a:gd name="T60" fmla="*/ 264 w 294"/>
                  <a:gd name="T61" fmla="*/ 74 h 254"/>
                  <a:gd name="T62" fmla="*/ 258 w 294"/>
                  <a:gd name="T63" fmla="*/ 56 h 254"/>
                  <a:gd name="T64" fmla="*/ 240 w 294"/>
                  <a:gd name="T65" fmla="*/ 40 h 254"/>
                  <a:gd name="T66" fmla="*/ 204 w 294"/>
                  <a:gd name="T67" fmla="*/ 34 h 254"/>
                  <a:gd name="T68" fmla="*/ 182 w 294"/>
                  <a:gd name="T69" fmla="*/ 32 h 254"/>
                  <a:gd name="T70" fmla="*/ 170 w 294"/>
                  <a:gd name="T71" fmla="*/ 34 h 254"/>
                  <a:gd name="T72" fmla="*/ 156 w 294"/>
                  <a:gd name="T73" fmla="*/ 40 h 254"/>
                  <a:gd name="T74" fmla="*/ 156 w 294"/>
                  <a:gd name="T75" fmla="*/ 50 h 254"/>
                  <a:gd name="T76" fmla="*/ 120 w 294"/>
                  <a:gd name="T77" fmla="*/ 56 h 254"/>
                  <a:gd name="T78" fmla="*/ 96 w 294"/>
                  <a:gd name="T79" fmla="*/ 44 h 254"/>
                  <a:gd name="T80" fmla="*/ 72 w 294"/>
                  <a:gd name="T81" fmla="*/ 16 h 254"/>
                  <a:gd name="T82" fmla="*/ 66 w 294"/>
                  <a:gd name="T83" fmla="*/ 10 h 254"/>
                  <a:gd name="T84" fmla="*/ 32 w 294"/>
                  <a:gd name="T85" fmla="*/ 22 h 254"/>
                  <a:gd name="T86" fmla="*/ 18 w 294"/>
                  <a:gd name="T87" fmla="*/ 0 h 254"/>
                  <a:gd name="T88" fmla="*/ 12 w 294"/>
                  <a:gd name="T89" fmla="*/ 0 h 254"/>
                  <a:gd name="T90" fmla="*/ 6 w 294"/>
                  <a:gd name="T91" fmla="*/ 0 h 254"/>
                  <a:gd name="T92" fmla="*/ 6 w 294"/>
                  <a:gd name="T9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4" h="254">
                    <a:moveTo>
                      <a:pt x="6" y="0"/>
                    </a:moveTo>
                    <a:lnTo>
                      <a:pt x="0" y="26"/>
                    </a:lnTo>
                    <a:lnTo>
                      <a:pt x="0" y="40"/>
                    </a:lnTo>
                    <a:lnTo>
                      <a:pt x="18" y="68"/>
                    </a:lnTo>
                    <a:lnTo>
                      <a:pt x="42" y="74"/>
                    </a:lnTo>
                    <a:lnTo>
                      <a:pt x="30" y="96"/>
                    </a:lnTo>
                    <a:lnTo>
                      <a:pt x="36" y="114"/>
                    </a:lnTo>
                    <a:lnTo>
                      <a:pt x="60" y="120"/>
                    </a:lnTo>
                    <a:lnTo>
                      <a:pt x="66" y="150"/>
                    </a:lnTo>
                    <a:lnTo>
                      <a:pt x="84" y="172"/>
                    </a:lnTo>
                    <a:lnTo>
                      <a:pt x="102" y="178"/>
                    </a:lnTo>
                    <a:lnTo>
                      <a:pt x="114" y="202"/>
                    </a:lnTo>
                    <a:lnTo>
                      <a:pt x="126" y="208"/>
                    </a:lnTo>
                    <a:lnTo>
                      <a:pt x="156" y="226"/>
                    </a:lnTo>
                    <a:lnTo>
                      <a:pt x="174" y="232"/>
                    </a:lnTo>
                    <a:lnTo>
                      <a:pt x="204" y="226"/>
                    </a:lnTo>
                    <a:lnTo>
                      <a:pt x="210" y="242"/>
                    </a:lnTo>
                    <a:lnTo>
                      <a:pt x="252" y="248"/>
                    </a:lnTo>
                    <a:lnTo>
                      <a:pt x="280" y="254"/>
                    </a:lnTo>
                    <a:lnTo>
                      <a:pt x="282" y="234"/>
                    </a:lnTo>
                    <a:lnTo>
                      <a:pt x="294" y="230"/>
                    </a:lnTo>
                    <a:lnTo>
                      <a:pt x="294" y="214"/>
                    </a:lnTo>
                    <a:lnTo>
                      <a:pt x="270" y="196"/>
                    </a:lnTo>
                    <a:lnTo>
                      <a:pt x="270" y="178"/>
                    </a:lnTo>
                    <a:lnTo>
                      <a:pt x="276" y="172"/>
                    </a:lnTo>
                    <a:lnTo>
                      <a:pt x="276" y="156"/>
                    </a:lnTo>
                    <a:lnTo>
                      <a:pt x="258" y="156"/>
                    </a:lnTo>
                    <a:lnTo>
                      <a:pt x="246" y="144"/>
                    </a:lnTo>
                    <a:lnTo>
                      <a:pt x="258" y="122"/>
                    </a:lnTo>
                    <a:lnTo>
                      <a:pt x="252" y="102"/>
                    </a:lnTo>
                    <a:lnTo>
                      <a:pt x="264" y="74"/>
                    </a:lnTo>
                    <a:lnTo>
                      <a:pt x="258" y="56"/>
                    </a:lnTo>
                    <a:lnTo>
                      <a:pt x="240" y="40"/>
                    </a:lnTo>
                    <a:lnTo>
                      <a:pt x="204" y="34"/>
                    </a:lnTo>
                    <a:lnTo>
                      <a:pt x="182" y="32"/>
                    </a:lnTo>
                    <a:lnTo>
                      <a:pt x="170" y="34"/>
                    </a:lnTo>
                    <a:lnTo>
                      <a:pt x="156" y="40"/>
                    </a:lnTo>
                    <a:lnTo>
                      <a:pt x="156" y="50"/>
                    </a:lnTo>
                    <a:lnTo>
                      <a:pt x="120" y="56"/>
                    </a:lnTo>
                    <a:lnTo>
                      <a:pt x="96" y="44"/>
                    </a:lnTo>
                    <a:lnTo>
                      <a:pt x="72" y="16"/>
                    </a:lnTo>
                    <a:lnTo>
                      <a:pt x="66" y="10"/>
                    </a:lnTo>
                    <a:lnTo>
                      <a:pt x="32" y="22"/>
                    </a:lnTo>
                    <a:lnTo>
                      <a:pt x="18" y="0"/>
                    </a:lnTo>
                    <a:lnTo>
                      <a:pt x="12" y="0"/>
                    </a:lnTo>
                    <a:lnTo>
                      <a:pt x="6" y="0"/>
                    </a:lnTo>
                    <a:lnTo>
                      <a:pt x="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7" name="Freeform 189"/>
              <p:cNvSpPr>
                <a:spLocks/>
              </p:cNvSpPr>
              <p:nvPr/>
            </p:nvSpPr>
            <p:spPr bwMode="auto">
              <a:xfrm>
                <a:off x="3256" y="2468"/>
                <a:ext cx="12" cy="16"/>
              </a:xfrm>
              <a:custGeom>
                <a:avLst/>
                <a:gdLst>
                  <a:gd name="T0" fmla="*/ 12 w 12"/>
                  <a:gd name="T1" fmla="*/ 10 h 16"/>
                  <a:gd name="T2" fmla="*/ 6 w 12"/>
                  <a:gd name="T3" fmla="*/ 0 h 16"/>
                  <a:gd name="T4" fmla="*/ 0 w 12"/>
                  <a:gd name="T5" fmla="*/ 0 h 16"/>
                  <a:gd name="T6" fmla="*/ 0 w 12"/>
                  <a:gd name="T7" fmla="*/ 10 h 16"/>
                  <a:gd name="T8" fmla="*/ 12 w 12"/>
                  <a:gd name="T9" fmla="*/ 16 h 16"/>
                  <a:gd name="T10" fmla="*/ 12 w 12"/>
                  <a:gd name="T11" fmla="*/ 10 h 16"/>
                  <a:gd name="T12" fmla="*/ 12 w 12"/>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12" y="10"/>
                    </a:moveTo>
                    <a:lnTo>
                      <a:pt x="6" y="0"/>
                    </a:lnTo>
                    <a:lnTo>
                      <a:pt x="0" y="0"/>
                    </a:lnTo>
                    <a:lnTo>
                      <a:pt x="0" y="10"/>
                    </a:lnTo>
                    <a:lnTo>
                      <a:pt x="12" y="16"/>
                    </a:lnTo>
                    <a:lnTo>
                      <a:pt x="12" y="10"/>
                    </a:lnTo>
                    <a:lnTo>
                      <a:pt x="12" y="1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8" name="Freeform 190"/>
              <p:cNvSpPr>
                <a:spLocks/>
              </p:cNvSpPr>
              <p:nvPr/>
            </p:nvSpPr>
            <p:spPr bwMode="auto">
              <a:xfrm>
                <a:off x="3004" y="2386"/>
                <a:ext cx="318" cy="262"/>
              </a:xfrm>
              <a:custGeom>
                <a:avLst/>
                <a:gdLst>
                  <a:gd name="T0" fmla="*/ 0 w 318"/>
                  <a:gd name="T1" fmla="*/ 40 h 262"/>
                  <a:gd name="T2" fmla="*/ 0 w 318"/>
                  <a:gd name="T3" fmla="*/ 58 h 262"/>
                  <a:gd name="T4" fmla="*/ 14 w 318"/>
                  <a:gd name="T5" fmla="*/ 70 h 262"/>
                  <a:gd name="T6" fmla="*/ 42 w 318"/>
                  <a:gd name="T7" fmla="*/ 104 h 262"/>
                  <a:gd name="T8" fmla="*/ 48 w 318"/>
                  <a:gd name="T9" fmla="*/ 116 h 262"/>
                  <a:gd name="T10" fmla="*/ 60 w 318"/>
                  <a:gd name="T11" fmla="*/ 164 h 262"/>
                  <a:gd name="T12" fmla="*/ 96 w 318"/>
                  <a:gd name="T13" fmla="*/ 210 h 262"/>
                  <a:gd name="T14" fmla="*/ 120 w 318"/>
                  <a:gd name="T15" fmla="*/ 262 h 262"/>
                  <a:gd name="T16" fmla="*/ 132 w 318"/>
                  <a:gd name="T17" fmla="*/ 252 h 262"/>
                  <a:gd name="T18" fmla="*/ 132 w 318"/>
                  <a:gd name="T19" fmla="*/ 238 h 262"/>
                  <a:gd name="T20" fmla="*/ 156 w 318"/>
                  <a:gd name="T21" fmla="*/ 238 h 262"/>
                  <a:gd name="T22" fmla="*/ 170 w 318"/>
                  <a:gd name="T23" fmla="*/ 244 h 262"/>
                  <a:gd name="T24" fmla="*/ 178 w 318"/>
                  <a:gd name="T25" fmla="*/ 248 h 262"/>
                  <a:gd name="T26" fmla="*/ 192 w 318"/>
                  <a:gd name="T27" fmla="*/ 254 h 262"/>
                  <a:gd name="T28" fmla="*/ 198 w 318"/>
                  <a:gd name="T29" fmla="*/ 254 h 262"/>
                  <a:gd name="T30" fmla="*/ 210 w 318"/>
                  <a:gd name="T31" fmla="*/ 226 h 262"/>
                  <a:gd name="T32" fmla="*/ 300 w 318"/>
                  <a:gd name="T33" fmla="*/ 204 h 262"/>
                  <a:gd name="T34" fmla="*/ 312 w 318"/>
                  <a:gd name="T35" fmla="*/ 204 h 262"/>
                  <a:gd name="T36" fmla="*/ 318 w 318"/>
                  <a:gd name="T37" fmla="*/ 174 h 262"/>
                  <a:gd name="T38" fmla="*/ 312 w 318"/>
                  <a:gd name="T39" fmla="*/ 158 h 262"/>
                  <a:gd name="T40" fmla="*/ 252 w 318"/>
                  <a:gd name="T41" fmla="*/ 150 h 262"/>
                  <a:gd name="T42" fmla="*/ 234 w 318"/>
                  <a:gd name="T43" fmla="*/ 116 h 262"/>
                  <a:gd name="T44" fmla="*/ 240 w 318"/>
                  <a:gd name="T45" fmla="*/ 76 h 262"/>
                  <a:gd name="T46" fmla="*/ 222 w 318"/>
                  <a:gd name="T47" fmla="*/ 58 h 262"/>
                  <a:gd name="T48" fmla="*/ 204 w 318"/>
                  <a:gd name="T49" fmla="*/ 58 h 262"/>
                  <a:gd name="T50" fmla="*/ 180 w 318"/>
                  <a:gd name="T51" fmla="*/ 46 h 262"/>
                  <a:gd name="T52" fmla="*/ 150 w 318"/>
                  <a:gd name="T53" fmla="*/ 58 h 262"/>
                  <a:gd name="T54" fmla="*/ 132 w 318"/>
                  <a:gd name="T55" fmla="*/ 34 h 262"/>
                  <a:gd name="T56" fmla="*/ 132 w 318"/>
                  <a:gd name="T57" fmla="*/ 28 h 262"/>
                  <a:gd name="T58" fmla="*/ 102 w 318"/>
                  <a:gd name="T59" fmla="*/ 0 h 262"/>
                  <a:gd name="T60" fmla="*/ 90 w 318"/>
                  <a:gd name="T61" fmla="*/ 0 h 262"/>
                  <a:gd name="T62" fmla="*/ 42 w 318"/>
                  <a:gd name="T63" fmla="*/ 6 h 262"/>
                  <a:gd name="T64" fmla="*/ 42 w 318"/>
                  <a:gd name="T65" fmla="*/ 18 h 262"/>
                  <a:gd name="T66" fmla="*/ 66 w 318"/>
                  <a:gd name="T67" fmla="*/ 22 h 262"/>
                  <a:gd name="T68" fmla="*/ 60 w 318"/>
                  <a:gd name="T69" fmla="*/ 40 h 262"/>
                  <a:gd name="T70" fmla="*/ 42 w 318"/>
                  <a:gd name="T71" fmla="*/ 40 h 262"/>
                  <a:gd name="T72" fmla="*/ 30 w 318"/>
                  <a:gd name="T73" fmla="*/ 46 h 262"/>
                  <a:gd name="T74" fmla="*/ 12 w 318"/>
                  <a:gd name="T75" fmla="*/ 44 h 262"/>
                  <a:gd name="T76" fmla="*/ 0 w 318"/>
                  <a:gd name="T77" fmla="*/ 40 h 262"/>
                  <a:gd name="T78" fmla="*/ 0 w 318"/>
                  <a:gd name="T79" fmla="*/ 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8" h="262">
                    <a:moveTo>
                      <a:pt x="0" y="40"/>
                    </a:moveTo>
                    <a:lnTo>
                      <a:pt x="0" y="58"/>
                    </a:lnTo>
                    <a:lnTo>
                      <a:pt x="14" y="70"/>
                    </a:lnTo>
                    <a:lnTo>
                      <a:pt x="42" y="104"/>
                    </a:lnTo>
                    <a:lnTo>
                      <a:pt x="48" y="116"/>
                    </a:lnTo>
                    <a:lnTo>
                      <a:pt x="60" y="164"/>
                    </a:lnTo>
                    <a:lnTo>
                      <a:pt x="96" y="210"/>
                    </a:lnTo>
                    <a:lnTo>
                      <a:pt x="120" y="262"/>
                    </a:lnTo>
                    <a:lnTo>
                      <a:pt x="132" y="252"/>
                    </a:lnTo>
                    <a:lnTo>
                      <a:pt x="132" y="238"/>
                    </a:lnTo>
                    <a:lnTo>
                      <a:pt x="156" y="238"/>
                    </a:lnTo>
                    <a:lnTo>
                      <a:pt x="170" y="244"/>
                    </a:lnTo>
                    <a:lnTo>
                      <a:pt x="178" y="248"/>
                    </a:lnTo>
                    <a:lnTo>
                      <a:pt x="192" y="254"/>
                    </a:lnTo>
                    <a:lnTo>
                      <a:pt x="198" y="254"/>
                    </a:lnTo>
                    <a:lnTo>
                      <a:pt x="210" y="226"/>
                    </a:lnTo>
                    <a:lnTo>
                      <a:pt x="300" y="204"/>
                    </a:lnTo>
                    <a:lnTo>
                      <a:pt x="312" y="204"/>
                    </a:lnTo>
                    <a:lnTo>
                      <a:pt x="318" y="174"/>
                    </a:lnTo>
                    <a:lnTo>
                      <a:pt x="312" y="158"/>
                    </a:lnTo>
                    <a:lnTo>
                      <a:pt x="252" y="150"/>
                    </a:lnTo>
                    <a:lnTo>
                      <a:pt x="234" y="116"/>
                    </a:lnTo>
                    <a:lnTo>
                      <a:pt x="240" y="76"/>
                    </a:lnTo>
                    <a:lnTo>
                      <a:pt x="222" y="58"/>
                    </a:lnTo>
                    <a:lnTo>
                      <a:pt x="204" y="58"/>
                    </a:lnTo>
                    <a:lnTo>
                      <a:pt x="180" y="46"/>
                    </a:lnTo>
                    <a:lnTo>
                      <a:pt x="150" y="58"/>
                    </a:lnTo>
                    <a:lnTo>
                      <a:pt x="132" y="34"/>
                    </a:lnTo>
                    <a:lnTo>
                      <a:pt x="132" y="28"/>
                    </a:lnTo>
                    <a:lnTo>
                      <a:pt x="102" y="0"/>
                    </a:lnTo>
                    <a:lnTo>
                      <a:pt x="90" y="0"/>
                    </a:lnTo>
                    <a:lnTo>
                      <a:pt x="42" y="6"/>
                    </a:lnTo>
                    <a:lnTo>
                      <a:pt x="42" y="18"/>
                    </a:lnTo>
                    <a:lnTo>
                      <a:pt x="66" y="22"/>
                    </a:lnTo>
                    <a:lnTo>
                      <a:pt x="60" y="40"/>
                    </a:lnTo>
                    <a:lnTo>
                      <a:pt x="42" y="40"/>
                    </a:lnTo>
                    <a:lnTo>
                      <a:pt x="30" y="46"/>
                    </a:lnTo>
                    <a:lnTo>
                      <a:pt x="12" y="44"/>
                    </a:lnTo>
                    <a:lnTo>
                      <a:pt x="0" y="40"/>
                    </a:lnTo>
                    <a:lnTo>
                      <a:pt x="0" y="4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49" name="Freeform 191"/>
              <p:cNvSpPr>
                <a:spLocks/>
              </p:cNvSpPr>
              <p:nvPr/>
            </p:nvSpPr>
            <p:spPr bwMode="auto">
              <a:xfrm>
                <a:off x="3124" y="2624"/>
                <a:ext cx="78" cy="64"/>
              </a:xfrm>
              <a:custGeom>
                <a:avLst/>
                <a:gdLst>
                  <a:gd name="T0" fmla="*/ 0 w 78"/>
                  <a:gd name="T1" fmla="*/ 24 h 64"/>
                  <a:gd name="T2" fmla="*/ 12 w 78"/>
                  <a:gd name="T3" fmla="*/ 52 h 64"/>
                  <a:gd name="T4" fmla="*/ 32 w 78"/>
                  <a:gd name="T5" fmla="*/ 64 h 64"/>
                  <a:gd name="T6" fmla="*/ 42 w 78"/>
                  <a:gd name="T7" fmla="*/ 50 h 64"/>
                  <a:gd name="T8" fmla="*/ 56 w 78"/>
                  <a:gd name="T9" fmla="*/ 44 h 64"/>
                  <a:gd name="T10" fmla="*/ 60 w 78"/>
                  <a:gd name="T11" fmla="*/ 34 h 64"/>
                  <a:gd name="T12" fmla="*/ 78 w 78"/>
                  <a:gd name="T13" fmla="*/ 20 h 64"/>
                  <a:gd name="T14" fmla="*/ 52 w 78"/>
                  <a:gd name="T15" fmla="*/ 6 h 64"/>
                  <a:gd name="T16" fmla="*/ 36 w 78"/>
                  <a:gd name="T17" fmla="*/ 0 h 64"/>
                  <a:gd name="T18" fmla="*/ 12 w 78"/>
                  <a:gd name="T19" fmla="*/ 0 h 64"/>
                  <a:gd name="T20" fmla="*/ 12 w 78"/>
                  <a:gd name="T21" fmla="*/ 14 h 64"/>
                  <a:gd name="T22" fmla="*/ 0 w 78"/>
                  <a:gd name="T23" fmla="*/ 24 h 64"/>
                  <a:gd name="T24" fmla="*/ 0 w 78"/>
                  <a:gd name="T25"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4">
                    <a:moveTo>
                      <a:pt x="0" y="24"/>
                    </a:moveTo>
                    <a:lnTo>
                      <a:pt x="12" y="52"/>
                    </a:lnTo>
                    <a:lnTo>
                      <a:pt x="32" y="64"/>
                    </a:lnTo>
                    <a:lnTo>
                      <a:pt x="42" y="50"/>
                    </a:lnTo>
                    <a:lnTo>
                      <a:pt x="56" y="44"/>
                    </a:lnTo>
                    <a:lnTo>
                      <a:pt x="60" y="34"/>
                    </a:lnTo>
                    <a:lnTo>
                      <a:pt x="78" y="20"/>
                    </a:lnTo>
                    <a:lnTo>
                      <a:pt x="52" y="6"/>
                    </a:lnTo>
                    <a:lnTo>
                      <a:pt x="36" y="0"/>
                    </a:lnTo>
                    <a:lnTo>
                      <a:pt x="12" y="0"/>
                    </a:lnTo>
                    <a:lnTo>
                      <a:pt x="12" y="14"/>
                    </a:lnTo>
                    <a:lnTo>
                      <a:pt x="0" y="24"/>
                    </a:lnTo>
                    <a:lnTo>
                      <a:pt x="0" y="2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0" name="Freeform 192"/>
              <p:cNvSpPr>
                <a:spLocks/>
              </p:cNvSpPr>
              <p:nvPr/>
            </p:nvSpPr>
            <p:spPr bwMode="auto">
              <a:xfrm>
                <a:off x="3158" y="2596"/>
                <a:ext cx="132" cy="92"/>
              </a:xfrm>
              <a:custGeom>
                <a:avLst/>
                <a:gdLst>
                  <a:gd name="T0" fmla="*/ 0 w 132"/>
                  <a:gd name="T1" fmla="*/ 92 h 92"/>
                  <a:gd name="T2" fmla="*/ 26 w 132"/>
                  <a:gd name="T3" fmla="*/ 86 h 92"/>
                  <a:gd name="T4" fmla="*/ 50 w 132"/>
                  <a:gd name="T5" fmla="*/ 74 h 92"/>
                  <a:gd name="T6" fmla="*/ 68 w 132"/>
                  <a:gd name="T7" fmla="*/ 68 h 92"/>
                  <a:gd name="T8" fmla="*/ 110 w 132"/>
                  <a:gd name="T9" fmla="*/ 56 h 92"/>
                  <a:gd name="T10" fmla="*/ 132 w 132"/>
                  <a:gd name="T11" fmla="*/ 42 h 92"/>
                  <a:gd name="T12" fmla="*/ 128 w 132"/>
                  <a:gd name="T13" fmla="*/ 30 h 92"/>
                  <a:gd name="T14" fmla="*/ 128 w 132"/>
                  <a:gd name="T15" fmla="*/ 22 h 92"/>
                  <a:gd name="T16" fmla="*/ 122 w 132"/>
                  <a:gd name="T17" fmla="*/ 0 h 92"/>
                  <a:gd name="T18" fmla="*/ 68 w 132"/>
                  <a:gd name="T19" fmla="*/ 10 h 92"/>
                  <a:gd name="T20" fmla="*/ 56 w 132"/>
                  <a:gd name="T21" fmla="*/ 16 h 92"/>
                  <a:gd name="T22" fmla="*/ 44 w 132"/>
                  <a:gd name="T23" fmla="*/ 46 h 92"/>
                  <a:gd name="T24" fmla="*/ 38 w 132"/>
                  <a:gd name="T25" fmla="*/ 52 h 92"/>
                  <a:gd name="T26" fmla="*/ 26 w 132"/>
                  <a:gd name="T27" fmla="*/ 62 h 92"/>
                  <a:gd name="T28" fmla="*/ 24 w 132"/>
                  <a:gd name="T29" fmla="*/ 72 h 92"/>
                  <a:gd name="T30" fmla="*/ 8 w 132"/>
                  <a:gd name="T31" fmla="*/ 80 h 92"/>
                  <a:gd name="T32" fmla="*/ 0 w 132"/>
                  <a:gd name="T33" fmla="*/ 92 h 92"/>
                  <a:gd name="T34" fmla="*/ 0 w 132"/>
                  <a:gd name="T3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92">
                    <a:moveTo>
                      <a:pt x="0" y="92"/>
                    </a:moveTo>
                    <a:lnTo>
                      <a:pt x="26" y="86"/>
                    </a:lnTo>
                    <a:lnTo>
                      <a:pt x="50" y="74"/>
                    </a:lnTo>
                    <a:lnTo>
                      <a:pt x="68" y="68"/>
                    </a:lnTo>
                    <a:lnTo>
                      <a:pt x="110" y="56"/>
                    </a:lnTo>
                    <a:lnTo>
                      <a:pt x="132" y="42"/>
                    </a:lnTo>
                    <a:lnTo>
                      <a:pt x="128" y="30"/>
                    </a:lnTo>
                    <a:lnTo>
                      <a:pt x="128" y="22"/>
                    </a:lnTo>
                    <a:lnTo>
                      <a:pt x="122" y="0"/>
                    </a:lnTo>
                    <a:lnTo>
                      <a:pt x="68" y="10"/>
                    </a:lnTo>
                    <a:lnTo>
                      <a:pt x="56" y="16"/>
                    </a:lnTo>
                    <a:lnTo>
                      <a:pt x="44" y="46"/>
                    </a:lnTo>
                    <a:lnTo>
                      <a:pt x="38" y="52"/>
                    </a:lnTo>
                    <a:lnTo>
                      <a:pt x="26" y="62"/>
                    </a:lnTo>
                    <a:lnTo>
                      <a:pt x="24" y="72"/>
                    </a:lnTo>
                    <a:lnTo>
                      <a:pt x="8" y="80"/>
                    </a:lnTo>
                    <a:lnTo>
                      <a:pt x="0" y="92"/>
                    </a:lnTo>
                    <a:lnTo>
                      <a:pt x="0" y="9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1" name="Freeform 193"/>
              <p:cNvSpPr>
                <a:spLocks/>
              </p:cNvSpPr>
              <p:nvPr/>
            </p:nvSpPr>
            <p:spPr bwMode="auto">
              <a:xfrm>
                <a:off x="3274" y="2502"/>
                <a:ext cx="108" cy="136"/>
              </a:xfrm>
              <a:custGeom>
                <a:avLst/>
                <a:gdLst>
                  <a:gd name="T0" fmla="*/ 0 w 108"/>
                  <a:gd name="T1" fmla="*/ 94 h 136"/>
                  <a:gd name="T2" fmla="*/ 36 w 108"/>
                  <a:gd name="T3" fmla="*/ 82 h 136"/>
                  <a:gd name="T4" fmla="*/ 46 w 108"/>
                  <a:gd name="T5" fmla="*/ 70 h 136"/>
                  <a:gd name="T6" fmla="*/ 44 w 108"/>
                  <a:gd name="T7" fmla="*/ 42 h 136"/>
                  <a:gd name="T8" fmla="*/ 54 w 108"/>
                  <a:gd name="T9" fmla="*/ 24 h 136"/>
                  <a:gd name="T10" fmla="*/ 58 w 108"/>
                  <a:gd name="T11" fmla="*/ 12 h 136"/>
                  <a:gd name="T12" fmla="*/ 56 w 108"/>
                  <a:gd name="T13" fmla="*/ 0 h 136"/>
                  <a:gd name="T14" fmla="*/ 68 w 108"/>
                  <a:gd name="T15" fmla="*/ 16 h 136"/>
                  <a:gd name="T16" fmla="*/ 86 w 108"/>
                  <a:gd name="T17" fmla="*/ 32 h 136"/>
                  <a:gd name="T18" fmla="*/ 102 w 108"/>
                  <a:gd name="T19" fmla="*/ 34 h 136"/>
                  <a:gd name="T20" fmla="*/ 104 w 108"/>
                  <a:gd name="T21" fmla="*/ 44 h 136"/>
                  <a:gd name="T22" fmla="*/ 108 w 108"/>
                  <a:gd name="T23" fmla="*/ 52 h 136"/>
                  <a:gd name="T24" fmla="*/ 108 w 108"/>
                  <a:gd name="T25" fmla="*/ 64 h 136"/>
                  <a:gd name="T26" fmla="*/ 90 w 108"/>
                  <a:gd name="T27" fmla="*/ 76 h 136"/>
                  <a:gd name="T28" fmla="*/ 78 w 108"/>
                  <a:gd name="T29" fmla="*/ 100 h 136"/>
                  <a:gd name="T30" fmla="*/ 60 w 108"/>
                  <a:gd name="T31" fmla="*/ 110 h 136"/>
                  <a:gd name="T32" fmla="*/ 30 w 108"/>
                  <a:gd name="T33" fmla="*/ 128 h 136"/>
                  <a:gd name="T34" fmla="*/ 16 w 108"/>
                  <a:gd name="T35" fmla="*/ 136 h 136"/>
                  <a:gd name="T36" fmla="*/ 12 w 108"/>
                  <a:gd name="T37" fmla="*/ 124 h 136"/>
                  <a:gd name="T38" fmla="*/ 10 w 108"/>
                  <a:gd name="T39" fmla="*/ 116 h 136"/>
                  <a:gd name="T40" fmla="*/ 0 w 108"/>
                  <a:gd name="T41" fmla="*/ 94 h 136"/>
                  <a:gd name="T42" fmla="*/ 0 w 108"/>
                  <a:gd name="T43" fmla="*/ 9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36">
                    <a:moveTo>
                      <a:pt x="0" y="94"/>
                    </a:moveTo>
                    <a:lnTo>
                      <a:pt x="36" y="82"/>
                    </a:lnTo>
                    <a:lnTo>
                      <a:pt x="46" y="70"/>
                    </a:lnTo>
                    <a:lnTo>
                      <a:pt x="44" y="42"/>
                    </a:lnTo>
                    <a:lnTo>
                      <a:pt x="54" y="24"/>
                    </a:lnTo>
                    <a:lnTo>
                      <a:pt x="58" y="12"/>
                    </a:lnTo>
                    <a:lnTo>
                      <a:pt x="56" y="0"/>
                    </a:lnTo>
                    <a:lnTo>
                      <a:pt x="68" y="16"/>
                    </a:lnTo>
                    <a:lnTo>
                      <a:pt x="86" y="32"/>
                    </a:lnTo>
                    <a:lnTo>
                      <a:pt x="102" y="34"/>
                    </a:lnTo>
                    <a:lnTo>
                      <a:pt x="104" y="44"/>
                    </a:lnTo>
                    <a:lnTo>
                      <a:pt x="108" y="52"/>
                    </a:lnTo>
                    <a:lnTo>
                      <a:pt x="108" y="64"/>
                    </a:lnTo>
                    <a:lnTo>
                      <a:pt x="90" y="76"/>
                    </a:lnTo>
                    <a:lnTo>
                      <a:pt x="78" y="100"/>
                    </a:lnTo>
                    <a:lnTo>
                      <a:pt x="60" y="110"/>
                    </a:lnTo>
                    <a:lnTo>
                      <a:pt x="30" y="128"/>
                    </a:lnTo>
                    <a:lnTo>
                      <a:pt x="16" y="136"/>
                    </a:lnTo>
                    <a:lnTo>
                      <a:pt x="12" y="124"/>
                    </a:lnTo>
                    <a:lnTo>
                      <a:pt x="10" y="116"/>
                    </a:lnTo>
                    <a:lnTo>
                      <a:pt x="0" y="94"/>
                    </a:lnTo>
                    <a:lnTo>
                      <a:pt x="0" y="9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2" name="Freeform 194"/>
              <p:cNvSpPr>
                <a:spLocks/>
              </p:cNvSpPr>
              <p:nvPr/>
            </p:nvSpPr>
            <p:spPr bwMode="auto">
              <a:xfrm>
                <a:off x="3238" y="2468"/>
                <a:ext cx="94" cy="76"/>
              </a:xfrm>
              <a:custGeom>
                <a:avLst/>
                <a:gdLst>
                  <a:gd name="T0" fmla="*/ 6 w 94"/>
                  <a:gd name="T1" fmla="*/ 0 h 76"/>
                  <a:gd name="T2" fmla="*/ 0 w 94"/>
                  <a:gd name="T3" fmla="*/ 28 h 76"/>
                  <a:gd name="T4" fmla="*/ 0 w 94"/>
                  <a:gd name="T5" fmla="*/ 34 h 76"/>
                  <a:gd name="T6" fmla="*/ 14 w 94"/>
                  <a:gd name="T7" fmla="*/ 60 h 76"/>
                  <a:gd name="T8" fmla="*/ 20 w 94"/>
                  <a:gd name="T9" fmla="*/ 68 h 76"/>
                  <a:gd name="T10" fmla="*/ 66 w 94"/>
                  <a:gd name="T11" fmla="*/ 76 h 76"/>
                  <a:gd name="T12" fmla="*/ 78 w 94"/>
                  <a:gd name="T13" fmla="*/ 76 h 76"/>
                  <a:gd name="T14" fmla="*/ 94 w 94"/>
                  <a:gd name="T15" fmla="*/ 46 h 76"/>
                  <a:gd name="T16" fmla="*/ 90 w 94"/>
                  <a:gd name="T17" fmla="*/ 28 h 76"/>
                  <a:gd name="T18" fmla="*/ 84 w 94"/>
                  <a:gd name="T19" fmla="*/ 28 h 76"/>
                  <a:gd name="T20" fmla="*/ 66 w 94"/>
                  <a:gd name="T21" fmla="*/ 40 h 76"/>
                  <a:gd name="T22" fmla="*/ 66 w 94"/>
                  <a:gd name="T23" fmla="*/ 46 h 76"/>
                  <a:gd name="T24" fmla="*/ 34 w 94"/>
                  <a:gd name="T25" fmla="*/ 42 h 76"/>
                  <a:gd name="T26" fmla="*/ 30 w 94"/>
                  <a:gd name="T27" fmla="*/ 34 h 76"/>
                  <a:gd name="T28" fmla="*/ 30 w 94"/>
                  <a:gd name="T29" fmla="*/ 28 h 76"/>
                  <a:gd name="T30" fmla="*/ 18 w 94"/>
                  <a:gd name="T31" fmla="*/ 34 h 76"/>
                  <a:gd name="T32" fmla="*/ 6 w 94"/>
                  <a:gd name="T33" fmla="*/ 6 h 76"/>
                  <a:gd name="T34" fmla="*/ 6 w 94"/>
                  <a:gd name="T35" fmla="*/ 0 h 76"/>
                  <a:gd name="T36" fmla="*/ 6 w 94"/>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76">
                    <a:moveTo>
                      <a:pt x="6" y="0"/>
                    </a:moveTo>
                    <a:lnTo>
                      <a:pt x="0" y="28"/>
                    </a:lnTo>
                    <a:lnTo>
                      <a:pt x="0" y="34"/>
                    </a:lnTo>
                    <a:lnTo>
                      <a:pt x="14" y="60"/>
                    </a:lnTo>
                    <a:lnTo>
                      <a:pt x="20" y="68"/>
                    </a:lnTo>
                    <a:lnTo>
                      <a:pt x="66" y="76"/>
                    </a:lnTo>
                    <a:lnTo>
                      <a:pt x="78" y="76"/>
                    </a:lnTo>
                    <a:lnTo>
                      <a:pt x="94" y="46"/>
                    </a:lnTo>
                    <a:lnTo>
                      <a:pt x="90" y="28"/>
                    </a:lnTo>
                    <a:lnTo>
                      <a:pt x="84" y="28"/>
                    </a:lnTo>
                    <a:lnTo>
                      <a:pt x="66" y="40"/>
                    </a:lnTo>
                    <a:lnTo>
                      <a:pt x="66" y="46"/>
                    </a:lnTo>
                    <a:lnTo>
                      <a:pt x="34" y="42"/>
                    </a:lnTo>
                    <a:lnTo>
                      <a:pt x="30" y="34"/>
                    </a:lnTo>
                    <a:lnTo>
                      <a:pt x="30" y="28"/>
                    </a:lnTo>
                    <a:lnTo>
                      <a:pt x="18" y="34"/>
                    </a:lnTo>
                    <a:lnTo>
                      <a:pt x="6" y="6"/>
                    </a:lnTo>
                    <a:lnTo>
                      <a:pt x="6" y="0"/>
                    </a:lnTo>
                    <a:lnTo>
                      <a:pt x="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3" name="Freeform 195"/>
              <p:cNvSpPr>
                <a:spLocks/>
              </p:cNvSpPr>
              <p:nvPr/>
            </p:nvSpPr>
            <p:spPr bwMode="auto">
              <a:xfrm>
                <a:off x="3190" y="2420"/>
                <a:ext cx="30" cy="24"/>
              </a:xfrm>
              <a:custGeom>
                <a:avLst/>
                <a:gdLst>
                  <a:gd name="T0" fmla="*/ 30 w 30"/>
                  <a:gd name="T1" fmla="*/ 24 h 24"/>
                  <a:gd name="T2" fmla="*/ 24 w 30"/>
                  <a:gd name="T3" fmla="*/ 0 h 24"/>
                  <a:gd name="T4" fmla="*/ 8 w 30"/>
                  <a:gd name="T5" fmla="*/ 0 h 24"/>
                  <a:gd name="T6" fmla="*/ 0 w 30"/>
                  <a:gd name="T7" fmla="*/ 12 h 24"/>
                  <a:gd name="T8" fmla="*/ 18 w 30"/>
                  <a:gd name="T9" fmla="*/ 24 h 24"/>
                  <a:gd name="T10" fmla="*/ 30 w 30"/>
                  <a:gd name="T11" fmla="*/ 24 h 24"/>
                  <a:gd name="T12" fmla="*/ 30 w 30"/>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0" h="24">
                    <a:moveTo>
                      <a:pt x="30" y="24"/>
                    </a:moveTo>
                    <a:lnTo>
                      <a:pt x="24" y="0"/>
                    </a:lnTo>
                    <a:lnTo>
                      <a:pt x="8" y="0"/>
                    </a:lnTo>
                    <a:lnTo>
                      <a:pt x="0" y="12"/>
                    </a:lnTo>
                    <a:lnTo>
                      <a:pt x="18" y="24"/>
                    </a:lnTo>
                    <a:lnTo>
                      <a:pt x="30" y="24"/>
                    </a:lnTo>
                    <a:lnTo>
                      <a:pt x="30" y="2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4" name="Freeform 196"/>
              <p:cNvSpPr>
                <a:spLocks/>
              </p:cNvSpPr>
              <p:nvPr/>
            </p:nvSpPr>
            <p:spPr bwMode="auto">
              <a:xfrm>
                <a:off x="3070" y="2286"/>
                <a:ext cx="150" cy="158"/>
              </a:xfrm>
              <a:custGeom>
                <a:avLst/>
                <a:gdLst>
                  <a:gd name="T0" fmla="*/ 144 w 150"/>
                  <a:gd name="T1" fmla="*/ 134 h 158"/>
                  <a:gd name="T2" fmla="*/ 150 w 150"/>
                  <a:gd name="T3" fmla="*/ 122 h 158"/>
                  <a:gd name="T4" fmla="*/ 138 w 150"/>
                  <a:gd name="T5" fmla="*/ 100 h 158"/>
                  <a:gd name="T6" fmla="*/ 132 w 150"/>
                  <a:gd name="T7" fmla="*/ 76 h 158"/>
                  <a:gd name="T8" fmla="*/ 108 w 150"/>
                  <a:gd name="T9" fmla="*/ 70 h 158"/>
                  <a:gd name="T10" fmla="*/ 104 w 150"/>
                  <a:gd name="T11" fmla="*/ 54 h 158"/>
                  <a:gd name="T12" fmla="*/ 114 w 150"/>
                  <a:gd name="T13" fmla="*/ 30 h 158"/>
                  <a:gd name="T14" fmla="*/ 96 w 150"/>
                  <a:gd name="T15" fmla="*/ 24 h 158"/>
                  <a:gd name="T16" fmla="*/ 88 w 150"/>
                  <a:gd name="T17" fmla="*/ 18 h 158"/>
                  <a:gd name="T18" fmla="*/ 76 w 150"/>
                  <a:gd name="T19" fmla="*/ 0 h 158"/>
                  <a:gd name="T20" fmla="*/ 62 w 150"/>
                  <a:gd name="T21" fmla="*/ 0 h 158"/>
                  <a:gd name="T22" fmla="*/ 34 w 150"/>
                  <a:gd name="T23" fmla="*/ 10 h 158"/>
                  <a:gd name="T24" fmla="*/ 38 w 150"/>
                  <a:gd name="T25" fmla="*/ 24 h 158"/>
                  <a:gd name="T26" fmla="*/ 28 w 150"/>
                  <a:gd name="T27" fmla="*/ 48 h 158"/>
                  <a:gd name="T28" fmla="*/ 6 w 150"/>
                  <a:gd name="T29" fmla="*/ 64 h 158"/>
                  <a:gd name="T30" fmla="*/ 0 w 150"/>
                  <a:gd name="T31" fmla="*/ 82 h 158"/>
                  <a:gd name="T32" fmla="*/ 8 w 150"/>
                  <a:gd name="T33" fmla="*/ 100 h 158"/>
                  <a:gd name="T34" fmla="*/ 36 w 150"/>
                  <a:gd name="T35" fmla="*/ 100 h 158"/>
                  <a:gd name="T36" fmla="*/ 66 w 150"/>
                  <a:gd name="T37" fmla="*/ 128 h 158"/>
                  <a:gd name="T38" fmla="*/ 66 w 150"/>
                  <a:gd name="T39" fmla="*/ 136 h 158"/>
                  <a:gd name="T40" fmla="*/ 84 w 150"/>
                  <a:gd name="T41" fmla="*/ 158 h 158"/>
                  <a:gd name="T42" fmla="*/ 114 w 150"/>
                  <a:gd name="T43" fmla="*/ 146 h 158"/>
                  <a:gd name="T44" fmla="*/ 120 w 150"/>
                  <a:gd name="T45" fmla="*/ 146 h 158"/>
                  <a:gd name="T46" fmla="*/ 126 w 150"/>
                  <a:gd name="T47" fmla="*/ 134 h 158"/>
                  <a:gd name="T48" fmla="*/ 138 w 150"/>
                  <a:gd name="T49" fmla="*/ 134 h 158"/>
                  <a:gd name="T50" fmla="*/ 144 w 150"/>
                  <a:gd name="T51" fmla="*/ 134 h 158"/>
                  <a:gd name="T52" fmla="*/ 144 w 150"/>
                  <a:gd name="T53" fmla="*/ 13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58">
                    <a:moveTo>
                      <a:pt x="144" y="134"/>
                    </a:moveTo>
                    <a:lnTo>
                      <a:pt x="150" y="122"/>
                    </a:lnTo>
                    <a:lnTo>
                      <a:pt x="138" y="100"/>
                    </a:lnTo>
                    <a:lnTo>
                      <a:pt x="132" y="76"/>
                    </a:lnTo>
                    <a:lnTo>
                      <a:pt x="108" y="70"/>
                    </a:lnTo>
                    <a:lnTo>
                      <a:pt x="104" y="54"/>
                    </a:lnTo>
                    <a:lnTo>
                      <a:pt x="114" y="30"/>
                    </a:lnTo>
                    <a:lnTo>
                      <a:pt x="96" y="24"/>
                    </a:lnTo>
                    <a:lnTo>
                      <a:pt x="88" y="18"/>
                    </a:lnTo>
                    <a:lnTo>
                      <a:pt x="76" y="0"/>
                    </a:lnTo>
                    <a:lnTo>
                      <a:pt x="62" y="0"/>
                    </a:lnTo>
                    <a:lnTo>
                      <a:pt x="34" y="10"/>
                    </a:lnTo>
                    <a:lnTo>
                      <a:pt x="38" y="24"/>
                    </a:lnTo>
                    <a:lnTo>
                      <a:pt x="28" y="48"/>
                    </a:lnTo>
                    <a:lnTo>
                      <a:pt x="6" y="64"/>
                    </a:lnTo>
                    <a:lnTo>
                      <a:pt x="0" y="82"/>
                    </a:lnTo>
                    <a:lnTo>
                      <a:pt x="8" y="100"/>
                    </a:lnTo>
                    <a:lnTo>
                      <a:pt x="36" y="100"/>
                    </a:lnTo>
                    <a:lnTo>
                      <a:pt x="66" y="128"/>
                    </a:lnTo>
                    <a:lnTo>
                      <a:pt x="66" y="136"/>
                    </a:lnTo>
                    <a:lnTo>
                      <a:pt x="84" y="158"/>
                    </a:lnTo>
                    <a:lnTo>
                      <a:pt x="114" y="146"/>
                    </a:lnTo>
                    <a:lnTo>
                      <a:pt x="120" y="146"/>
                    </a:lnTo>
                    <a:lnTo>
                      <a:pt x="126" y="134"/>
                    </a:lnTo>
                    <a:lnTo>
                      <a:pt x="138" y="134"/>
                    </a:lnTo>
                    <a:lnTo>
                      <a:pt x="144" y="134"/>
                    </a:lnTo>
                    <a:lnTo>
                      <a:pt x="144" y="13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5" name="Freeform 197"/>
              <p:cNvSpPr>
                <a:spLocks/>
              </p:cNvSpPr>
              <p:nvPr/>
            </p:nvSpPr>
            <p:spPr bwMode="auto">
              <a:xfrm>
                <a:off x="2998" y="2366"/>
                <a:ext cx="82" cy="66"/>
              </a:xfrm>
              <a:custGeom>
                <a:avLst/>
                <a:gdLst>
                  <a:gd name="T0" fmla="*/ 72 w 82"/>
                  <a:gd name="T1" fmla="*/ 2 h 66"/>
                  <a:gd name="T2" fmla="*/ 58 w 82"/>
                  <a:gd name="T3" fmla="*/ 2 h 66"/>
                  <a:gd name="T4" fmla="*/ 50 w 82"/>
                  <a:gd name="T5" fmla="*/ 8 h 66"/>
                  <a:gd name="T6" fmla="*/ 32 w 82"/>
                  <a:gd name="T7" fmla="*/ 8 h 66"/>
                  <a:gd name="T8" fmla="*/ 10 w 82"/>
                  <a:gd name="T9" fmla="*/ 0 h 66"/>
                  <a:gd name="T10" fmla="*/ 8 w 82"/>
                  <a:gd name="T11" fmla="*/ 14 h 66"/>
                  <a:gd name="T12" fmla="*/ 14 w 82"/>
                  <a:gd name="T13" fmla="*/ 36 h 66"/>
                  <a:gd name="T14" fmla="*/ 6 w 82"/>
                  <a:gd name="T15" fmla="*/ 42 h 66"/>
                  <a:gd name="T16" fmla="*/ 0 w 82"/>
                  <a:gd name="T17" fmla="*/ 48 h 66"/>
                  <a:gd name="T18" fmla="*/ 6 w 82"/>
                  <a:gd name="T19" fmla="*/ 60 h 66"/>
                  <a:gd name="T20" fmla="*/ 22 w 82"/>
                  <a:gd name="T21" fmla="*/ 66 h 66"/>
                  <a:gd name="T22" fmla="*/ 36 w 82"/>
                  <a:gd name="T23" fmla="*/ 66 h 66"/>
                  <a:gd name="T24" fmla="*/ 46 w 82"/>
                  <a:gd name="T25" fmla="*/ 60 h 66"/>
                  <a:gd name="T26" fmla="*/ 66 w 82"/>
                  <a:gd name="T27" fmla="*/ 60 h 66"/>
                  <a:gd name="T28" fmla="*/ 72 w 82"/>
                  <a:gd name="T29" fmla="*/ 42 h 66"/>
                  <a:gd name="T30" fmla="*/ 48 w 82"/>
                  <a:gd name="T31" fmla="*/ 38 h 66"/>
                  <a:gd name="T32" fmla="*/ 48 w 82"/>
                  <a:gd name="T33" fmla="*/ 26 h 66"/>
                  <a:gd name="T34" fmla="*/ 68 w 82"/>
                  <a:gd name="T35" fmla="*/ 22 h 66"/>
                  <a:gd name="T36" fmla="*/ 82 w 82"/>
                  <a:gd name="T37" fmla="*/ 20 h 66"/>
                  <a:gd name="T38" fmla="*/ 72 w 82"/>
                  <a:gd name="T39" fmla="*/ 2 h 66"/>
                  <a:gd name="T40" fmla="*/ 72 w 82"/>
                  <a:gd name="T4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6">
                    <a:moveTo>
                      <a:pt x="72" y="2"/>
                    </a:moveTo>
                    <a:lnTo>
                      <a:pt x="58" y="2"/>
                    </a:lnTo>
                    <a:lnTo>
                      <a:pt x="50" y="8"/>
                    </a:lnTo>
                    <a:lnTo>
                      <a:pt x="32" y="8"/>
                    </a:lnTo>
                    <a:lnTo>
                      <a:pt x="10" y="0"/>
                    </a:lnTo>
                    <a:lnTo>
                      <a:pt x="8" y="14"/>
                    </a:lnTo>
                    <a:lnTo>
                      <a:pt x="14" y="36"/>
                    </a:lnTo>
                    <a:lnTo>
                      <a:pt x="6" y="42"/>
                    </a:lnTo>
                    <a:lnTo>
                      <a:pt x="0" y="48"/>
                    </a:lnTo>
                    <a:lnTo>
                      <a:pt x="6" y="60"/>
                    </a:lnTo>
                    <a:lnTo>
                      <a:pt x="22" y="66"/>
                    </a:lnTo>
                    <a:lnTo>
                      <a:pt x="36" y="66"/>
                    </a:lnTo>
                    <a:lnTo>
                      <a:pt x="46" y="60"/>
                    </a:lnTo>
                    <a:lnTo>
                      <a:pt x="66" y="60"/>
                    </a:lnTo>
                    <a:lnTo>
                      <a:pt x="72" y="42"/>
                    </a:lnTo>
                    <a:lnTo>
                      <a:pt x="48" y="38"/>
                    </a:lnTo>
                    <a:lnTo>
                      <a:pt x="48" y="26"/>
                    </a:lnTo>
                    <a:lnTo>
                      <a:pt x="68" y="22"/>
                    </a:lnTo>
                    <a:lnTo>
                      <a:pt x="82" y="20"/>
                    </a:lnTo>
                    <a:lnTo>
                      <a:pt x="72" y="2"/>
                    </a:lnTo>
                    <a:lnTo>
                      <a:pt x="72" y="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6" name="Freeform 198"/>
              <p:cNvSpPr>
                <a:spLocks/>
              </p:cNvSpPr>
              <p:nvPr/>
            </p:nvSpPr>
            <p:spPr bwMode="auto">
              <a:xfrm>
                <a:off x="2992" y="2360"/>
                <a:ext cx="22" cy="54"/>
              </a:xfrm>
              <a:custGeom>
                <a:avLst/>
                <a:gdLst>
                  <a:gd name="T0" fmla="*/ 22 w 22"/>
                  <a:gd name="T1" fmla="*/ 6 h 54"/>
                  <a:gd name="T2" fmla="*/ 12 w 22"/>
                  <a:gd name="T3" fmla="*/ 0 h 54"/>
                  <a:gd name="T4" fmla="*/ 4 w 22"/>
                  <a:gd name="T5" fmla="*/ 26 h 54"/>
                  <a:gd name="T6" fmla="*/ 4 w 22"/>
                  <a:gd name="T7" fmla="*/ 38 h 54"/>
                  <a:gd name="T8" fmla="*/ 0 w 22"/>
                  <a:gd name="T9" fmla="*/ 46 h 54"/>
                  <a:gd name="T10" fmla="*/ 6 w 22"/>
                  <a:gd name="T11" fmla="*/ 54 h 54"/>
                  <a:gd name="T12" fmla="*/ 20 w 22"/>
                  <a:gd name="T13" fmla="*/ 44 h 54"/>
                  <a:gd name="T14" fmla="*/ 20 w 22"/>
                  <a:gd name="T15" fmla="*/ 38 h 54"/>
                  <a:gd name="T16" fmla="*/ 16 w 22"/>
                  <a:gd name="T17" fmla="*/ 20 h 54"/>
                  <a:gd name="T18" fmla="*/ 18 w 22"/>
                  <a:gd name="T19" fmla="*/ 10 h 54"/>
                  <a:gd name="T20" fmla="*/ 22 w 22"/>
                  <a:gd name="T21" fmla="*/ 6 h 54"/>
                  <a:gd name="T22" fmla="*/ 22 w 22"/>
                  <a:gd name="T23"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4">
                    <a:moveTo>
                      <a:pt x="22" y="6"/>
                    </a:moveTo>
                    <a:lnTo>
                      <a:pt x="12" y="0"/>
                    </a:lnTo>
                    <a:lnTo>
                      <a:pt x="4" y="26"/>
                    </a:lnTo>
                    <a:lnTo>
                      <a:pt x="4" y="38"/>
                    </a:lnTo>
                    <a:lnTo>
                      <a:pt x="0" y="46"/>
                    </a:lnTo>
                    <a:lnTo>
                      <a:pt x="6" y="54"/>
                    </a:lnTo>
                    <a:lnTo>
                      <a:pt x="20" y="44"/>
                    </a:lnTo>
                    <a:lnTo>
                      <a:pt x="20" y="38"/>
                    </a:lnTo>
                    <a:lnTo>
                      <a:pt x="16" y="20"/>
                    </a:lnTo>
                    <a:lnTo>
                      <a:pt x="18" y="10"/>
                    </a:lnTo>
                    <a:lnTo>
                      <a:pt x="22" y="6"/>
                    </a:lnTo>
                    <a:lnTo>
                      <a:pt x="22" y="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7" name="Freeform 199"/>
              <p:cNvSpPr>
                <a:spLocks/>
              </p:cNvSpPr>
              <p:nvPr/>
            </p:nvSpPr>
            <p:spPr bwMode="auto">
              <a:xfrm>
                <a:off x="3004" y="2332"/>
                <a:ext cx="26" cy="36"/>
              </a:xfrm>
              <a:custGeom>
                <a:avLst/>
                <a:gdLst>
                  <a:gd name="T0" fmla="*/ 0 w 26"/>
                  <a:gd name="T1" fmla="*/ 30 h 36"/>
                  <a:gd name="T2" fmla="*/ 8 w 26"/>
                  <a:gd name="T3" fmla="*/ 18 h 36"/>
                  <a:gd name="T4" fmla="*/ 14 w 26"/>
                  <a:gd name="T5" fmla="*/ 0 h 36"/>
                  <a:gd name="T6" fmla="*/ 26 w 26"/>
                  <a:gd name="T7" fmla="*/ 6 h 36"/>
                  <a:gd name="T8" fmla="*/ 18 w 26"/>
                  <a:gd name="T9" fmla="*/ 18 h 36"/>
                  <a:gd name="T10" fmla="*/ 14 w 26"/>
                  <a:gd name="T11" fmla="*/ 36 h 36"/>
                  <a:gd name="T12" fmla="*/ 0 w 26"/>
                  <a:gd name="T13" fmla="*/ 30 h 36"/>
                  <a:gd name="T14" fmla="*/ 0 w 26"/>
                  <a:gd name="T15" fmla="*/ 3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6">
                    <a:moveTo>
                      <a:pt x="0" y="30"/>
                    </a:moveTo>
                    <a:lnTo>
                      <a:pt x="8" y="18"/>
                    </a:lnTo>
                    <a:lnTo>
                      <a:pt x="14" y="0"/>
                    </a:lnTo>
                    <a:lnTo>
                      <a:pt x="26" y="6"/>
                    </a:lnTo>
                    <a:lnTo>
                      <a:pt x="18" y="18"/>
                    </a:lnTo>
                    <a:lnTo>
                      <a:pt x="14" y="36"/>
                    </a:lnTo>
                    <a:lnTo>
                      <a:pt x="0" y="30"/>
                    </a:lnTo>
                    <a:lnTo>
                      <a:pt x="0" y="3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8" name="Freeform 200"/>
              <p:cNvSpPr>
                <a:spLocks/>
              </p:cNvSpPr>
              <p:nvPr/>
            </p:nvSpPr>
            <p:spPr bwMode="auto">
              <a:xfrm>
                <a:off x="3012" y="2292"/>
                <a:ext cx="94" cy="82"/>
              </a:xfrm>
              <a:custGeom>
                <a:avLst/>
                <a:gdLst>
                  <a:gd name="T0" fmla="*/ 0 w 94"/>
                  <a:gd name="T1" fmla="*/ 76 h 82"/>
                  <a:gd name="T2" fmla="*/ 18 w 94"/>
                  <a:gd name="T3" fmla="*/ 82 h 82"/>
                  <a:gd name="T4" fmla="*/ 34 w 94"/>
                  <a:gd name="T5" fmla="*/ 82 h 82"/>
                  <a:gd name="T6" fmla="*/ 44 w 94"/>
                  <a:gd name="T7" fmla="*/ 78 h 82"/>
                  <a:gd name="T8" fmla="*/ 58 w 94"/>
                  <a:gd name="T9" fmla="*/ 76 h 82"/>
                  <a:gd name="T10" fmla="*/ 64 w 94"/>
                  <a:gd name="T11" fmla="*/ 58 h 82"/>
                  <a:gd name="T12" fmla="*/ 88 w 94"/>
                  <a:gd name="T13" fmla="*/ 40 h 82"/>
                  <a:gd name="T14" fmla="*/ 94 w 94"/>
                  <a:gd name="T15" fmla="*/ 18 h 82"/>
                  <a:gd name="T16" fmla="*/ 94 w 94"/>
                  <a:gd name="T17" fmla="*/ 6 h 82"/>
                  <a:gd name="T18" fmla="*/ 88 w 94"/>
                  <a:gd name="T19" fmla="*/ 6 h 82"/>
                  <a:gd name="T20" fmla="*/ 78 w 94"/>
                  <a:gd name="T21" fmla="*/ 2 h 82"/>
                  <a:gd name="T22" fmla="*/ 68 w 94"/>
                  <a:gd name="T23" fmla="*/ 6 h 82"/>
                  <a:gd name="T24" fmla="*/ 54 w 94"/>
                  <a:gd name="T25" fmla="*/ 6 h 82"/>
                  <a:gd name="T26" fmla="*/ 46 w 94"/>
                  <a:gd name="T27" fmla="*/ 0 h 82"/>
                  <a:gd name="T28" fmla="*/ 34 w 94"/>
                  <a:gd name="T29" fmla="*/ 2 h 82"/>
                  <a:gd name="T30" fmla="*/ 22 w 94"/>
                  <a:gd name="T31" fmla="*/ 6 h 82"/>
                  <a:gd name="T32" fmla="*/ 10 w 94"/>
                  <a:gd name="T33" fmla="*/ 18 h 82"/>
                  <a:gd name="T34" fmla="*/ 4 w 94"/>
                  <a:gd name="T35" fmla="*/ 40 h 82"/>
                  <a:gd name="T36" fmla="*/ 12 w 94"/>
                  <a:gd name="T37" fmla="*/ 44 h 82"/>
                  <a:gd name="T38" fmla="*/ 18 w 94"/>
                  <a:gd name="T39" fmla="*/ 48 h 82"/>
                  <a:gd name="T40" fmla="*/ 10 w 94"/>
                  <a:gd name="T41" fmla="*/ 58 h 82"/>
                  <a:gd name="T42" fmla="*/ 0 w 94"/>
                  <a:gd name="T43" fmla="*/ 76 h 82"/>
                  <a:gd name="T44" fmla="*/ 0 w 94"/>
                  <a:gd name="T45"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82">
                    <a:moveTo>
                      <a:pt x="0" y="76"/>
                    </a:moveTo>
                    <a:lnTo>
                      <a:pt x="18" y="82"/>
                    </a:lnTo>
                    <a:lnTo>
                      <a:pt x="34" y="82"/>
                    </a:lnTo>
                    <a:lnTo>
                      <a:pt x="44" y="78"/>
                    </a:lnTo>
                    <a:lnTo>
                      <a:pt x="58" y="76"/>
                    </a:lnTo>
                    <a:lnTo>
                      <a:pt x="64" y="58"/>
                    </a:lnTo>
                    <a:lnTo>
                      <a:pt x="88" y="40"/>
                    </a:lnTo>
                    <a:lnTo>
                      <a:pt x="94" y="18"/>
                    </a:lnTo>
                    <a:lnTo>
                      <a:pt x="94" y="6"/>
                    </a:lnTo>
                    <a:lnTo>
                      <a:pt x="88" y="6"/>
                    </a:lnTo>
                    <a:lnTo>
                      <a:pt x="78" y="2"/>
                    </a:lnTo>
                    <a:lnTo>
                      <a:pt x="68" y="6"/>
                    </a:lnTo>
                    <a:lnTo>
                      <a:pt x="54" y="6"/>
                    </a:lnTo>
                    <a:lnTo>
                      <a:pt x="46" y="0"/>
                    </a:lnTo>
                    <a:lnTo>
                      <a:pt x="34" y="2"/>
                    </a:lnTo>
                    <a:lnTo>
                      <a:pt x="22" y="6"/>
                    </a:lnTo>
                    <a:lnTo>
                      <a:pt x="10" y="18"/>
                    </a:lnTo>
                    <a:lnTo>
                      <a:pt x="4" y="40"/>
                    </a:lnTo>
                    <a:lnTo>
                      <a:pt x="12" y="44"/>
                    </a:lnTo>
                    <a:lnTo>
                      <a:pt x="18" y="48"/>
                    </a:lnTo>
                    <a:lnTo>
                      <a:pt x="10" y="58"/>
                    </a:lnTo>
                    <a:lnTo>
                      <a:pt x="0" y="76"/>
                    </a:lnTo>
                    <a:lnTo>
                      <a:pt x="0" y="7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59" name="Freeform 201"/>
              <p:cNvSpPr>
                <a:spLocks/>
              </p:cNvSpPr>
              <p:nvPr/>
            </p:nvSpPr>
            <p:spPr bwMode="auto">
              <a:xfrm>
                <a:off x="2872" y="2194"/>
                <a:ext cx="276" cy="116"/>
              </a:xfrm>
              <a:custGeom>
                <a:avLst/>
                <a:gdLst>
                  <a:gd name="T0" fmla="*/ 6 w 276"/>
                  <a:gd name="T1" fmla="*/ 30 h 116"/>
                  <a:gd name="T2" fmla="*/ 6 w 276"/>
                  <a:gd name="T3" fmla="*/ 46 h 116"/>
                  <a:gd name="T4" fmla="*/ 0 w 276"/>
                  <a:gd name="T5" fmla="*/ 68 h 116"/>
                  <a:gd name="T6" fmla="*/ 12 w 276"/>
                  <a:gd name="T7" fmla="*/ 74 h 116"/>
                  <a:gd name="T8" fmla="*/ 26 w 276"/>
                  <a:gd name="T9" fmla="*/ 88 h 116"/>
                  <a:gd name="T10" fmla="*/ 36 w 276"/>
                  <a:gd name="T11" fmla="*/ 98 h 116"/>
                  <a:gd name="T12" fmla="*/ 54 w 276"/>
                  <a:gd name="T13" fmla="*/ 104 h 116"/>
                  <a:gd name="T14" fmla="*/ 86 w 276"/>
                  <a:gd name="T15" fmla="*/ 98 h 116"/>
                  <a:gd name="T16" fmla="*/ 98 w 276"/>
                  <a:gd name="T17" fmla="*/ 110 h 116"/>
                  <a:gd name="T18" fmla="*/ 102 w 276"/>
                  <a:gd name="T19" fmla="*/ 110 h 116"/>
                  <a:gd name="T20" fmla="*/ 126 w 276"/>
                  <a:gd name="T21" fmla="*/ 104 h 116"/>
                  <a:gd name="T22" fmla="*/ 140 w 276"/>
                  <a:gd name="T23" fmla="*/ 104 h 116"/>
                  <a:gd name="T24" fmla="*/ 146 w 276"/>
                  <a:gd name="T25" fmla="*/ 104 h 116"/>
                  <a:gd name="T26" fmla="*/ 150 w 276"/>
                  <a:gd name="T27" fmla="*/ 116 h 116"/>
                  <a:gd name="T28" fmla="*/ 162 w 276"/>
                  <a:gd name="T29" fmla="*/ 104 h 116"/>
                  <a:gd name="T30" fmla="*/ 180 w 276"/>
                  <a:gd name="T31" fmla="*/ 98 h 116"/>
                  <a:gd name="T32" fmla="*/ 186 w 276"/>
                  <a:gd name="T33" fmla="*/ 98 h 116"/>
                  <a:gd name="T34" fmla="*/ 192 w 276"/>
                  <a:gd name="T35" fmla="*/ 104 h 116"/>
                  <a:gd name="T36" fmla="*/ 204 w 276"/>
                  <a:gd name="T37" fmla="*/ 104 h 116"/>
                  <a:gd name="T38" fmla="*/ 216 w 276"/>
                  <a:gd name="T39" fmla="*/ 98 h 116"/>
                  <a:gd name="T40" fmla="*/ 228 w 276"/>
                  <a:gd name="T41" fmla="*/ 104 h 116"/>
                  <a:gd name="T42" fmla="*/ 240 w 276"/>
                  <a:gd name="T43" fmla="*/ 98 h 116"/>
                  <a:gd name="T44" fmla="*/ 258 w 276"/>
                  <a:gd name="T45" fmla="*/ 92 h 116"/>
                  <a:gd name="T46" fmla="*/ 270 w 276"/>
                  <a:gd name="T47" fmla="*/ 92 h 116"/>
                  <a:gd name="T48" fmla="*/ 270 w 276"/>
                  <a:gd name="T49" fmla="*/ 74 h 116"/>
                  <a:gd name="T50" fmla="*/ 276 w 276"/>
                  <a:gd name="T51" fmla="*/ 52 h 116"/>
                  <a:gd name="T52" fmla="*/ 270 w 276"/>
                  <a:gd name="T53" fmla="*/ 40 h 116"/>
                  <a:gd name="T54" fmla="*/ 258 w 276"/>
                  <a:gd name="T55" fmla="*/ 12 h 116"/>
                  <a:gd name="T56" fmla="*/ 246 w 276"/>
                  <a:gd name="T57" fmla="*/ 6 h 116"/>
                  <a:gd name="T58" fmla="*/ 228 w 276"/>
                  <a:gd name="T59" fmla="*/ 6 h 116"/>
                  <a:gd name="T60" fmla="*/ 204 w 276"/>
                  <a:gd name="T61" fmla="*/ 12 h 116"/>
                  <a:gd name="T62" fmla="*/ 192 w 276"/>
                  <a:gd name="T63" fmla="*/ 22 h 116"/>
                  <a:gd name="T64" fmla="*/ 174 w 276"/>
                  <a:gd name="T65" fmla="*/ 16 h 116"/>
                  <a:gd name="T66" fmla="*/ 122 w 276"/>
                  <a:gd name="T67" fmla="*/ 0 h 116"/>
                  <a:gd name="T68" fmla="*/ 90 w 276"/>
                  <a:gd name="T69" fmla="*/ 0 h 116"/>
                  <a:gd name="T70" fmla="*/ 62 w 276"/>
                  <a:gd name="T71" fmla="*/ 12 h 116"/>
                  <a:gd name="T72" fmla="*/ 36 w 276"/>
                  <a:gd name="T73" fmla="*/ 16 h 116"/>
                  <a:gd name="T74" fmla="*/ 32 w 276"/>
                  <a:gd name="T75" fmla="*/ 22 h 116"/>
                  <a:gd name="T76" fmla="*/ 34 w 276"/>
                  <a:gd name="T77" fmla="*/ 30 h 116"/>
                  <a:gd name="T78" fmla="*/ 16 w 276"/>
                  <a:gd name="T79" fmla="*/ 26 h 116"/>
                  <a:gd name="T80" fmla="*/ 6 w 276"/>
                  <a:gd name="T81" fmla="*/ 30 h 116"/>
                  <a:gd name="T82" fmla="*/ 6 w 276"/>
                  <a:gd name="T83" fmla="*/ 3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116">
                    <a:moveTo>
                      <a:pt x="6" y="30"/>
                    </a:moveTo>
                    <a:lnTo>
                      <a:pt x="6" y="46"/>
                    </a:lnTo>
                    <a:lnTo>
                      <a:pt x="0" y="68"/>
                    </a:lnTo>
                    <a:lnTo>
                      <a:pt x="12" y="74"/>
                    </a:lnTo>
                    <a:lnTo>
                      <a:pt x="26" y="88"/>
                    </a:lnTo>
                    <a:lnTo>
                      <a:pt x="36" y="98"/>
                    </a:lnTo>
                    <a:lnTo>
                      <a:pt x="54" y="104"/>
                    </a:lnTo>
                    <a:lnTo>
                      <a:pt x="86" y="98"/>
                    </a:lnTo>
                    <a:lnTo>
                      <a:pt x="98" y="110"/>
                    </a:lnTo>
                    <a:lnTo>
                      <a:pt x="102" y="110"/>
                    </a:lnTo>
                    <a:lnTo>
                      <a:pt x="126" y="104"/>
                    </a:lnTo>
                    <a:lnTo>
                      <a:pt x="140" y="104"/>
                    </a:lnTo>
                    <a:lnTo>
                      <a:pt x="146" y="104"/>
                    </a:lnTo>
                    <a:lnTo>
                      <a:pt x="150" y="116"/>
                    </a:lnTo>
                    <a:lnTo>
                      <a:pt x="162" y="104"/>
                    </a:lnTo>
                    <a:lnTo>
                      <a:pt x="180" y="98"/>
                    </a:lnTo>
                    <a:lnTo>
                      <a:pt x="186" y="98"/>
                    </a:lnTo>
                    <a:lnTo>
                      <a:pt x="192" y="104"/>
                    </a:lnTo>
                    <a:lnTo>
                      <a:pt x="204" y="104"/>
                    </a:lnTo>
                    <a:lnTo>
                      <a:pt x="216" y="98"/>
                    </a:lnTo>
                    <a:lnTo>
                      <a:pt x="228" y="104"/>
                    </a:lnTo>
                    <a:lnTo>
                      <a:pt x="240" y="98"/>
                    </a:lnTo>
                    <a:lnTo>
                      <a:pt x="258" y="92"/>
                    </a:lnTo>
                    <a:lnTo>
                      <a:pt x="270" y="92"/>
                    </a:lnTo>
                    <a:lnTo>
                      <a:pt x="270" y="74"/>
                    </a:lnTo>
                    <a:lnTo>
                      <a:pt x="276" y="52"/>
                    </a:lnTo>
                    <a:lnTo>
                      <a:pt x="270" y="40"/>
                    </a:lnTo>
                    <a:lnTo>
                      <a:pt x="258" y="12"/>
                    </a:lnTo>
                    <a:lnTo>
                      <a:pt x="246" y="6"/>
                    </a:lnTo>
                    <a:lnTo>
                      <a:pt x="228" y="6"/>
                    </a:lnTo>
                    <a:lnTo>
                      <a:pt x="204" y="12"/>
                    </a:lnTo>
                    <a:lnTo>
                      <a:pt x="192" y="22"/>
                    </a:lnTo>
                    <a:lnTo>
                      <a:pt x="174" y="16"/>
                    </a:lnTo>
                    <a:lnTo>
                      <a:pt x="122" y="0"/>
                    </a:lnTo>
                    <a:lnTo>
                      <a:pt x="90" y="0"/>
                    </a:lnTo>
                    <a:lnTo>
                      <a:pt x="62" y="12"/>
                    </a:lnTo>
                    <a:lnTo>
                      <a:pt x="36" y="16"/>
                    </a:lnTo>
                    <a:lnTo>
                      <a:pt x="32" y="22"/>
                    </a:lnTo>
                    <a:lnTo>
                      <a:pt x="34" y="30"/>
                    </a:lnTo>
                    <a:lnTo>
                      <a:pt x="16" y="26"/>
                    </a:lnTo>
                    <a:lnTo>
                      <a:pt x="6" y="30"/>
                    </a:lnTo>
                    <a:lnTo>
                      <a:pt x="6" y="3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60" name="Freeform 202"/>
              <p:cNvSpPr>
                <a:spLocks/>
              </p:cNvSpPr>
              <p:nvPr/>
            </p:nvSpPr>
            <p:spPr bwMode="auto">
              <a:xfrm>
                <a:off x="2962" y="2320"/>
                <a:ext cx="24" cy="18"/>
              </a:xfrm>
              <a:custGeom>
                <a:avLst/>
                <a:gdLst>
                  <a:gd name="T0" fmla="*/ 24 w 24"/>
                  <a:gd name="T1" fmla="*/ 0 h 18"/>
                  <a:gd name="T2" fmla="*/ 12 w 24"/>
                  <a:gd name="T3" fmla="*/ 0 h 18"/>
                  <a:gd name="T4" fmla="*/ 0 w 24"/>
                  <a:gd name="T5" fmla="*/ 8 h 18"/>
                  <a:gd name="T6" fmla="*/ 0 w 24"/>
                  <a:gd name="T7" fmla="*/ 18 h 18"/>
                  <a:gd name="T8" fmla="*/ 8 w 24"/>
                  <a:gd name="T9" fmla="*/ 18 h 18"/>
                  <a:gd name="T10" fmla="*/ 12 w 24"/>
                  <a:gd name="T11" fmla="*/ 12 h 18"/>
                  <a:gd name="T12" fmla="*/ 18 w 24"/>
                  <a:gd name="T13" fmla="*/ 12 h 18"/>
                  <a:gd name="T14" fmla="*/ 24 w 24"/>
                  <a:gd name="T15" fmla="*/ 8 h 18"/>
                  <a:gd name="T16" fmla="*/ 24 w 24"/>
                  <a:gd name="T17" fmla="*/ 0 h 18"/>
                  <a:gd name="T18" fmla="*/ 24 w 24"/>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
                    <a:moveTo>
                      <a:pt x="24" y="0"/>
                    </a:moveTo>
                    <a:lnTo>
                      <a:pt x="12" y="0"/>
                    </a:lnTo>
                    <a:lnTo>
                      <a:pt x="0" y="8"/>
                    </a:lnTo>
                    <a:lnTo>
                      <a:pt x="0" y="18"/>
                    </a:lnTo>
                    <a:lnTo>
                      <a:pt x="8" y="18"/>
                    </a:lnTo>
                    <a:lnTo>
                      <a:pt x="12" y="12"/>
                    </a:lnTo>
                    <a:lnTo>
                      <a:pt x="18" y="12"/>
                    </a:lnTo>
                    <a:lnTo>
                      <a:pt x="24" y="8"/>
                    </a:lnTo>
                    <a:lnTo>
                      <a:pt x="24" y="0"/>
                    </a:lnTo>
                    <a:lnTo>
                      <a:pt x="2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61" name="Freeform 203"/>
              <p:cNvSpPr>
                <a:spLocks/>
              </p:cNvSpPr>
              <p:nvPr/>
            </p:nvSpPr>
            <p:spPr bwMode="auto">
              <a:xfrm>
                <a:off x="2806" y="1990"/>
                <a:ext cx="246" cy="144"/>
              </a:xfrm>
              <a:custGeom>
                <a:avLst/>
                <a:gdLst>
                  <a:gd name="T0" fmla="*/ 236 w 246"/>
                  <a:gd name="T1" fmla="*/ 92 h 144"/>
                  <a:gd name="T2" fmla="*/ 224 w 246"/>
                  <a:gd name="T3" fmla="*/ 98 h 144"/>
                  <a:gd name="T4" fmla="*/ 212 w 246"/>
                  <a:gd name="T5" fmla="*/ 110 h 144"/>
                  <a:gd name="T6" fmla="*/ 188 w 246"/>
                  <a:gd name="T7" fmla="*/ 116 h 144"/>
                  <a:gd name="T8" fmla="*/ 174 w 246"/>
                  <a:gd name="T9" fmla="*/ 116 h 144"/>
                  <a:gd name="T10" fmla="*/ 174 w 246"/>
                  <a:gd name="T11" fmla="*/ 126 h 144"/>
                  <a:gd name="T12" fmla="*/ 188 w 246"/>
                  <a:gd name="T13" fmla="*/ 134 h 144"/>
                  <a:gd name="T14" fmla="*/ 174 w 246"/>
                  <a:gd name="T15" fmla="*/ 140 h 144"/>
                  <a:gd name="T16" fmla="*/ 168 w 246"/>
                  <a:gd name="T17" fmla="*/ 140 h 144"/>
                  <a:gd name="T18" fmla="*/ 156 w 246"/>
                  <a:gd name="T19" fmla="*/ 122 h 144"/>
                  <a:gd name="T20" fmla="*/ 152 w 246"/>
                  <a:gd name="T21" fmla="*/ 116 h 144"/>
                  <a:gd name="T22" fmla="*/ 140 w 246"/>
                  <a:gd name="T23" fmla="*/ 116 h 144"/>
                  <a:gd name="T24" fmla="*/ 128 w 246"/>
                  <a:gd name="T25" fmla="*/ 116 h 144"/>
                  <a:gd name="T26" fmla="*/ 120 w 246"/>
                  <a:gd name="T27" fmla="*/ 134 h 144"/>
                  <a:gd name="T28" fmla="*/ 108 w 246"/>
                  <a:gd name="T29" fmla="*/ 140 h 144"/>
                  <a:gd name="T30" fmla="*/ 102 w 246"/>
                  <a:gd name="T31" fmla="*/ 140 h 144"/>
                  <a:gd name="T32" fmla="*/ 96 w 246"/>
                  <a:gd name="T33" fmla="*/ 144 h 144"/>
                  <a:gd name="T34" fmla="*/ 98 w 246"/>
                  <a:gd name="T35" fmla="*/ 114 h 144"/>
                  <a:gd name="T36" fmla="*/ 112 w 246"/>
                  <a:gd name="T37" fmla="*/ 102 h 144"/>
                  <a:gd name="T38" fmla="*/ 120 w 246"/>
                  <a:gd name="T39" fmla="*/ 98 h 144"/>
                  <a:gd name="T40" fmla="*/ 116 w 246"/>
                  <a:gd name="T41" fmla="*/ 86 h 144"/>
                  <a:gd name="T42" fmla="*/ 102 w 246"/>
                  <a:gd name="T43" fmla="*/ 70 h 144"/>
                  <a:gd name="T44" fmla="*/ 92 w 246"/>
                  <a:gd name="T45" fmla="*/ 70 h 144"/>
                  <a:gd name="T46" fmla="*/ 72 w 246"/>
                  <a:gd name="T47" fmla="*/ 76 h 144"/>
                  <a:gd name="T48" fmla="*/ 66 w 246"/>
                  <a:gd name="T49" fmla="*/ 88 h 144"/>
                  <a:gd name="T50" fmla="*/ 44 w 246"/>
                  <a:gd name="T51" fmla="*/ 86 h 144"/>
                  <a:gd name="T52" fmla="*/ 16 w 246"/>
                  <a:gd name="T53" fmla="*/ 88 h 144"/>
                  <a:gd name="T54" fmla="*/ 6 w 246"/>
                  <a:gd name="T55" fmla="*/ 80 h 144"/>
                  <a:gd name="T56" fmla="*/ 0 w 246"/>
                  <a:gd name="T57" fmla="*/ 64 h 144"/>
                  <a:gd name="T58" fmla="*/ 24 w 246"/>
                  <a:gd name="T59" fmla="*/ 30 h 144"/>
                  <a:gd name="T60" fmla="*/ 20 w 246"/>
                  <a:gd name="T61" fmla="*/ 18 h 144"/>
                  <a:gd name="T62" fmla="*/ 32 w 246"/>
                  <a:gd name="T63" fmla="*/ 10 h 144"/>
                  <a:gd name="T64" fmla="*/ 44 w 246"/>
                  <a:gd name="T65" fmla="*/ 10 h 144"/>
                  <a:gd name="T66" fmla="*/ 48 w 246"/>
                  <a:gd name="T67" fmla="*/ 10 h 144"/>
                  <a:gd name="T68" fmla="*/ 66 w 246"/>
                  <a:gd name="T69" fmla="*/ 22 h 144"/>
                  <a:gd name="T70" fmla="*/ 96 w 246"/>
                  <a:gd name="T71" fmla="*/ 10 h 144"/>
                  <a:gd name="T72" fmla="*/ 102 w 246"/>
                  <a:gd name="T73" fmla="*/ 18 h 144"/>
                  <a:gd name="T74" fmla="*/ 108 w 246"/>
                  <a:gd name="T75" fmla="*/ 10 h 144"/>
                  <a:gd name="T76" fmla="*/ 120 w 246"/>
                  <a:gd name="T77" fmla="*/ 6 h 144"/>
                  <a:gd name="T78" fmla="*/ 132 w 246"/>
                  <a:gd name="T79" fmla="*/ 6 h 144"/>
                  <a:gd name="T80" fmla="*/ 156 w 246"/>
                  <a:gd name="T81" fmla="*/ 0 h 144"/>
                  <a:gd name="T82" fmla="*/ 188 w 246"/>
                  <a:gd name="T83" fmla="*/ 0 h 144"/>
                  <a:gd name="T84" fmla="*/ 198 w 246"/>
                  <a:gd name="T85" fmla="*/ 18 h 144"/>
                  <a:gd name="T86" fmla="*/ 212 w 246"/>
                  <a:gd name="T87" fmla="*/ 30 h 144"/>
                  <a:gd name="T88" fmla="*/ 228 w 246"/>
                  <a:gd name="T89" fmla="*/ 30 h 144"/>
                  <a:gd name="T90" fmla="*/ 240 w 246"/>
                  <a:gd name="T91" fmla="*/ 58 h 144"/>
                  <a:gd name="T92" fmla="*/ 240 w 246"/>
                  <a:gd name="T93" fmla="*/ 64 h 144"/>
                  <a:gd name="T94" fmla="*/ 246 w 246"/>
                  <a:gd name="T95" fmla="*/ 82 h 144"/>
                  <a:gd name="T96" fmla="*/ 228 w 246"/>
                  <a:gd name="T97" fmla="*/ 86 h 144"/>
                  <a:gd name="T98" fmla="*/ 236 w 246"/>
                  <a:gd name="T99" fmla="*/ 92 h 144"/>
                  <a:gd name="T100" fmla="*/ 236 w 246"/>
                  <a:gd name="T101" fmla="*/ 9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144">
                    <a:moveTo>
                      <a:pt x="236" y="92"/>
                    </a:moveTo>
                    <a:lnTo>
                      <a:pt x="224" y="98"/>
                    </a:lnTo>
                    <a:lnTo>
                      <a:pt x="212" y="110"/>
                    </a:lnTo>
                    <a:lnTo>
                      <a:pt x="188" y="116"/>
                    </a:lnTo>
                    <a:lnTo>
                      <a:pt x="174" y="116"/>
                    </a:lnTo>
                    <a:lnTo>
                      <a:pt x="174" y="126"/>
                    </a:lnTo>
                    <a:lnTo>
                      <a:pt x="188" y="134"/>
                    </a:lnTo>
                    <a:lnTo>
                      <a:pt x="174" y="140"/>
                    </a:lnTo>
                    <a:lnTo>
                      <a:pt x="168" y="140"/>
                    </a:lnTo>
                    <a:lnTo>
                      <a:pt x="156" y="122"/>
                    </a:lnTo>
                    <a:lnTo>
                      <a:pt x="152" y="116"/>
                    </a:lnTo>
                    <a:lnTo>
                      <a:pt x="140" y="116"/>
                    </a:lnTo>
                    <a:lnTo>
                      <a:pt x="128" y="116"/>
                    </a:lnTo>
                    <a:lnTo>
                      <a:pt x="120" y="134"/>
                    </a:lnTo>
                    <a:lnTo>
                      <a:pt x="108" y="140"/>
                    </a:lnTo>
                    <a:lnTo>
                      <a:pt x="102" y="140"/>
                    </a:lnTo>
                    <a:lnTo>
                      <a:pt x="96" y="144"/>
                    </a:lnTo>
                    <a:lnTo>
                      <a:pt x="98" y="114"/>
                    </a:lnTo>
                    <a:lnTo>
                      <a:pt x="112" y="102"/>
                    </a:lnTo>
                    <a:lnTo>
                      <a:pt x="120" y="98"/>
                    </a:lnTo>
                    <a:lnTo>
                      <a:pt x="116" y="86"/>
                    </a:lnTo>
                    <a:lnTo>
                      <a:pt x="102" y="70"/>
                    </a:lnTo>
                    <a:lnTo>
                      <a:pt x="92" y="70"/>
                    </a:lnTo>
                    <a:lnTo>
                      <a:pt x="72" y="76"/>
                    </a:lnTo>
                    <a:lnTo>
                      <a:pt x="66" y="88"/>
                    </a:lnTo>
                    <a:lnTo>
                      <a:pt x="44" y="86"/>
                    </a:lnTo>
                    <a:lnTo>
                      <a:pt x="16" y="88"/>
                    </a:lnTo>
                    <a:lnTo>
                      <a:pt x="6" y="80"/>
                    </a:lnTo>
                    <a:lnTo>
                      <a:pt x="0" y="64"/>
                    </a:lnTo>
                    <a:lnTo>
                      <a:pt x="24" y="30"/>
                    </a:lnTo>
                    <a:lnTo>
                      <a:pt x="20" y="18"/>
                    </a:lnTo>
                    <a:lnTo>
                      <a:pt x="32" y="10"/>
                    </a:lnTo>
                    <a:lnTo>
                      <a:pt x="44" y="10"/>
                    </a:lnTo>
                    <a:lnTo>
                      <a:pt x="48" y="10"/>
                    </a:lnTo>
                    <a:lnTo>
                      <a:pt x="66" y="22"/>
                    </a:lnTo>
                    <a:lnTo>
                      <a:pt x="96" y="10"/>
                    </a:lnTo>
                    <a:lnTo>
                      <a:pt x="102" y="18"/>
                    </a:lnTo>
                    <a:lnTo>
                      <a:pt x="108" y="10"/>
                    </a:lnTo>
                    <a:lnTo>
                      <a:pt x="120" y="6"/>
                    </a:lnTo>
                    <a:lnTo>
                      <a:pt x="132" y="6"/>
                    </a:lnTo>
                    <a:lnTo>
                      <a:pt x="156" y="0"/>
                    </a:lnTo>
                    <a:lnTo>
                      <a:pt x="188" y="0"/>
                    </a:lnTo>
                    <a:lnTo>
                      <a:pt x="198" y="18"/>
                    </a:lnTo>
                    <a:lnTo>
                      <a:pt x="212" y="30"/>
                    </a:lnTo>
                    <a:lnTo>
                      <a:pt x="228" y="30"/>
                    </a:lnTo>
                    <a:lnTo>
                      <a:pt x="240" y="58"/>
                    </a:lnTo>
                    <a:lnTo>
                      <a:pt x="240" y="64"/>
                    </a:lnTo>
                    <a:lnTo>
                      <a:pt x="246" y="82"/>
                    </a:lnTo>
                    <a:lnTo>
                      <a:pt x="228" y="86"/>
                    </a:lnTo>
                    <a:lnTo>
                      <a:pt x="236" y="92"/>
                    </a:lnTo>
                    <a:lnTo>
                      <a:pt x="236" y="9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62" name="Freeform 204"/>
              <p:cNvSpPr>
                <a:spLocks/>
              </p:cNvSpPr>
              <p:nvPr/>
            </p:nvSpPr>
            <p:spPr bwMode="auto">
              <a:xfrm>
                <a:off x="2880" y="2060"/>
                <a:ext cx="48" cy="44"/>
              </a:xfrm>
              <a:custGeom>
                <a:avLst/>
                <a:gdLst>
                  <a:gd name="T0" fmla="*/ 0 w 48"/>
                  <a:gd name="T1" fmla="*/ 4 h 44"/>
                  <a:gd name="T2" fmla="*/ 22 w 48"/>
                  <a:gd name="T3" fmla="*/ 34 h 44"/>
                  <a:gd name="T4" fmla="*/ 22 w 48"/>
                  <a:gd name="T5" fmla="*/ 44 h 44"/>
                  <a:gd name="T6" fmla="*/ 38 w 48"/>
                  <a:gd name="T7" fmla="*/ 32 h 44"/>
                  <a:gd name="T8" fmla="*/ 48 w 48"/>
                  <a:gd name="T9" fmla="*/ 28 h 44"/>
                  <a:gd name="T10" fmla="*/ 36 w 48"/>
                  <a:gd name="T11" fmla="*/ 10 h 44"/>
                  <a:gd name="T12" fmla="*/ 28 w 48"/>
                  <a:gd name="T13" fmla="*/ 0 h 44"/>
                  <a:gd name="T14" fmla="*/ 20 w 48"/>
                  <a:gd name="T15" fmla="*/ 0 h 44"/>
                  <a:gd name="T16" fmla="*/ 6 w 48"/>
                  <a:gd name="T17" fmla="*/ 2 h 44"/>
                  <a:gd name="T18" fmla="*/ 0 w 48"/>
                  <a:gd name="T19" fmla="*/ 4 h 44"/>
                  <a:gd name="T20" fmla="*/ 0 w 48"/>
                  <a:gd name="T21"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4">
                    <a:moveTo>
                      <a:pt x="0" y="4"/>
                    </a:moveTo>
                    <a:lnTo>
                      <a:pt x="22" y="34"/>
                    </a:lnTo>
                    <a:lnTo>
                      <a:pt x="22" y="44"/>
                    </a:lnTo>
                    <a:lnTo>
                      <a:pt x="38" y="32"/>
                    </a:lnTo>
                    <a:lnTo>
                      <a:pt x="48" y="28"/>
                    </a:lnTo>
                    <a:lnTo>
                      <a:pt x="36" y="10"/>
                    </a:lnTo>
                    <a:lnTo>
                      <a:pt x="28" y="0"/>
                    </a:lnTo>
                    <a:lnTo>
                      <a:pt x="20" y="0"/>
                    </a:lnTo>
                    <a:lnTo>
                      <a:pt x="6" y="2"/>
                    </a:lnTo>
                    <a:lnTo>
                      <a:pt x="0" y="4"/>
                    </a:lnTo>
                    <a:lnTo>
                      <a:pt x="0" y="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563" name="Freeform 205"/>
              <p:cNvSpPr>
                <a:spLocks/>
              </p:cNvSpPr>
              <p:nvPr/>
            </p:nvSpPr>
            <p:spPr bwMode="auto">
              <a:xfrm>
                <a:off x="2820" y="1902"/>
                <a:ext cx="146" cy="110"/>
              </a:xfrm>
              <a:custGeom>
                <a:avLst/>
                <a:gdLst>
                  <a:gd name="T0" fmla="*/ 10 w 146"/>
                  <a:gd name="T1" fmla="*/ 104 h 110"/>
                  <a:gd name="T2" fmla="*/ 0 w 146"/>
                  <a:gd name="T3" fmla="*/ 88 h 110"/>
                  <a:gd name="T4" fmla="*/ 6 w 146"/>
                  <a:gd name="T5" fmla="*/ 76 h 110"/>
                  <a:gd name="T6" fmla="*/ 6 w 146"/>
                  <a:gd name="T7" fmla="*/ 60 h 110"/>
                  <a:gd name="T8" fmla="*/ 22 w 146"/>
                  <a:gd name="T9" fmla="*/ 54 h 110"/>
                  <a:gd name="T10" fmla="*/ 34 w 146"/>
                  <a:gd name="T11" fmla="*/ 40 h 110"/>
                  <a:gd name="T12" fmla="*/ 42 w 146"/>
                  <a:gd name="T13" fmla="*/ 22 h 110"/>
                  <a:gd name="T14" fmla="*/ 72 w 146"/>
                  <a:gd name="T15" fmla="*/ 0 h 110"/>
                  <a:gd name="T16" fmla="*/ 98 w 146"/>
                  <a:gd name="T17" fmla="*/ 12 h 110"/>
                  <a:gd name="T18" fmla="*/ 122 w 146"/>
                  <a:gd name="T19" fmla="*/ 16 h 110"/>
                  <a:gd name="T20" fmla="*/ 128 w 146"/>
                  <a:gd name="T21" fmla="*/ 28 h 110"/>
                  <a:gd name="T22" fmla="*/ 142 w 146"/>
                  <a:gd name="T23" fmla="*/ 36 h 110"/>
                  <a:gd name="T24" fmla="*/ 146 w 146"/>
                  <a:gd name="T25" fmla="*/ 50 h 110"/>
                  <a:gd name="T26" fmla="*/ 138 w 146"/>
                  <a:gd name="T27" fmla="*/ 74 h 110"/>
                  <a:gd name="T28" fmla="*/ 140 w 146"/>
                  <a:gd name="T29" fmla="*/ 88 h 110"/>
                  <a:gd name="T30" fmla="*/ 124 w 146"/>
                  <a:gd name="T31" fmla="*/ 94 h 110"/>
                  <a:gd name="T32" fmla="*/ 106 w 146"/>
                  <a:gd name="T33" fmla="*/ 94 h 110"/>
                  <a:gd name="T34" fmla="*/ 88 w 146"/>
                  <a:gd name="T35" fmla="*/ 106 h 110"/>
                  <a:gd name="T36" fmla="*/ 82 w 146"/>
                  <a:gd name="T37" fmla="*/ 98 h 110"/>
                  <a:gd name="T38" fmla="*/ 72 w 146"/>
                  <a:gd name="T39" fmla="*/ 102 h 110"/>
                  <a:gd name="T40" fmla="*/ 52 w 146"/>
                  <a:gd name="T41" fmla="*/ 110 h 110"/>
                  <a:gd name="T42" fmla="*/ 34 w 146"/>
                  <a:gd name="T43" fmla="*/ 98 h 110"/>
                  <a:gd name="T44" fmla="*/ 16 w 146"/>
                  <a:gd name="T45" fmla="*/ 98 h 110"/>
                  <a:gd name="T46" fmla="*/ 10 w 146"/>
                  <a:gd name="T47" fmla="*/ 104 h 110"/>
                  <a:gd name="T48" fmla="*/ 10 w 146"/>
                  <a:gd name="T49"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 h="110">
                    <a:moveTo>
                      <a:pt x="10" y="104"/>
                    </a:moveTo>
                    <a:lnTo>
                      <a:pt x="0" y="88"/>
                    </a:lnTo>
                    <a:lnTo>
                      <a:pt x="6" y="76"/>
                    </a:lnTo>
                    <a:lnTo>
                      <a:pt x="6" y="60"/>
                    </a:lnTo>
                    <a:lnTo>
                      <a:pt x="22" y="54"/>
                    </a:lnTo>
                    <a:lnTo>
                      <a:pt x="34" y="40"/>
                    </a:lnTo>
                    <a:lnTo>
                      <a:pt x="42" y="22"/>
                    </a:lnTo>
                    <a:lnTo>
                      <a:pt x="72" y="0"/>
                    </a:lnTo>
                    <a:lnTo>
                      <a:pt x="98" y="12"/>
                    </a:lnTo>
                    <a:lnTo>
                      <a:pt x="122" y="16"/>
                    </a:lnTo>
                    <a:lnTo>
                      <a:pt x="128" y="28"/>
                    </a:lnTo>
                    <a:lnTo>
                      <a:pt x="142" y="36"/>
                    </a:lnTo>
                    <a:lnTo>
                      <a:pt x="146" y="50"/>
                    </a:lnTo>
                    <a:lnTo>
                      <a:pt x="138" y="74"/>
                    </a:lnTo>
                    <a:lnTo>
                      <a:pt x="140" y="88"/>
                    </a:lnTo>
                    <a:lnTo>
                      <a:pt x="124" y="94"/>
                    </a:lnTo>
                    <a:lnTo>
                      <a:pt x="106" y="94"/>
                    </a:lnTo>
                    <a:lnTo>
                      <a:pt x="88" y="106"/>
                    </a:lnTo>
                    <a:lnTo>
                      <a:pt x="82" y="98"/>
                    </a:lnTo>
                    <a:lnTo>
                      <a:pt x="72" y="102"/>
                    </a:lnTo>
                    <a:lnTo>
                      <a:pt x="52" y="110"/>
                    </a:lnTo>
                    <a:lnTo>
                      <a:pt x="34" y="98"/>
                    </a:lnTo>
                    <a:lnTo>
                      <a:pt x="16" y="98"/>
                    </a:lnTo>
                    <a:lnTo>
                      <a:pt x="10" y="104"/>
                    </a:lnTo>
                    <a:lnTo>
                      <a:pt x="10" y="10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grpSp>
        <p:sp>
          <p:nvSpPr>
            <p:cNvPr id="289" name="Freeform 207"/>
            <p:cNvSpPr>
              <a:spLocks/>
            </p:cNvSpPr>
            <p:nvPr/>
          </p:nvSpPr>
          <p:spPr bwMode="auto">
            <a:xfrm>
              <a:off x="2782" y="2064"/>
              <a:ext cx="120" cy="94"/>
            </a:xfrm>
            <a:custGeom>
              <a:avLst/>
              <a:gdLst>
                <a:gd name="T0" fmla="*/ 30 w 120"/>
                <a:gd name="T1" fmla="*/ 8 h 94"/>
                <a:gd name="T2" fmla="*/ 20 w 120"/>
                <a:gd name="T3" fmla="*/ 30 h 94"/>
                <a:gd name="T4" fmla="*/ 0 w 120"/>
                <a:gd name="T5" fmla="*/ 48 h 94"/>
                <a:gd name="T6" fmla="*/ 0 w 120"/>
                <a:gd name="T7" fmla="*/ 60 h 94"/>
                <a:gd name="T8" fmla="*/ 12 w 120"/>
                <a:gd name="T9" fmla="*/ 70 h 94"/>
                <a:gd name="T10" fmla="*/ 30 w 120"/>
                <a:gd name="T11" fmla="*/ 76 h 94"/>
                <a:gd name="T12" fmla="*/ 36 w 120"/>
                <a:gd name="T13" fmla="*/ 82 h 94"/>
                <a:gd name="T14" fmla="*/ 62 w 120"/>
                <a:gd name="T15" fmla="*/ 94 h 94"/>
                <a:gd name="T16" fmla="*/ 84 w 120"/>
                <a:gd name="T17" fmla="*/ 76 h 94"/>
                <a:gd name="T18" fmla="*/ 98 w 120"/>
                <a:gd name="T19" fmla="*/ 88 h 94"/>
                <a:gd name="T20" fmla="*/ 116 w 120"/>
                <a:gd name="T21" fmla="*/ 82 h 94"/>
                <a:gd name="T22" fmla="*/ 118 w 120"/>
                <a:gd name="T23" fmla="*/ 76 h 94"/>
                <a:gd name="T24" fmla="*/ 120 w 120"/>
                <a:gd name="T25" fmla="*/ 70 h 94"/>
                <a:gd name="T26" fmla="*/ 120 w 120"/>
                <a:gd name="T27" fmla="*/ 52 h 94"/>
                <a:gd name="T28" fmla="*/ 120 w 120"/>
                <a:gd name="T29" fmla="*/ 30 h 94"/>
                <a:gd name="T30" fmla="*/ 110 w 120"/>
                <a:gd name="T31" fmla="*/ 12 h 94"/>
                <a:gd name="T32" fmla="*/ 96 w 120"/>
                <a:gd name="T33" fmla="*/ 0 h 94"/>
                <a:gd name="T34" fmla="*/ 90 w 120"/>
                <a:gd name="T35" fmla="*/ 12 h 94"/>
                <a:gd name="T36" fmla="*/ 44 w 120"/>
                <a:gd name="T37" fmla="*/ 12 h 94"/>
                <a:gd name="T38" fmla="*/ 30 w 120"/>
                <a:gd name="T39" fmla="*/ 8 h 94"/>
                <a:gd name="T40" fmla="*/ 30 w 120"/>
                <a:gd name="T4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94">
                  <a:moveTo>
                    <a:pt x="30" y="8"/>
                  </a:moveTo>
                  <a:lnTo>
                    <a:pt x="20" y="30"/>
                  </a:lnTo>
                  <a:lnTo>
                    <a:pt x="0" y="48"/>
                  </a:lnTo>
                  <a:lnTo>
                    <a:pt x="0" y="60"/>
                  </a:lnTo>
                  <a:lnTo>
                    <a:pt x="12" y="70"/>
                  </a:lnTo>
                  <a:lnTo>
                    <a:pt x="30" y="76"/>
                  </a:lnTo>
                  <a:lnTo>
                    <a:pt x="36" y="82"/>
                  </a:lnTo>
                  <a:lnTo>
                    <a:pt x="62" y="94"/>
                  </a:lnTo>
                  <a:lnTo>
                    <a:pt x="84" y="76"/>
                  </a:lnTo>
                  <a:lnTo>
                    <a:pt x="98" y="88"/>
                  </a:lnTo>
                  <a:lnTo>
                    <a:pt x="116" y="82"/>
                  </a:lnTo>
                  <a:lnTo>
                    <a:pt x="118" y="76"/>
                  </a:lnTo>
                  <a:lnTo>
                    <a:pt x="120" y="70"/>
                  </a:lnTo>
                  <a:lnTo>
                    <a:pt x="120" y="52"/>
                  </a:lnTo>
                  <a:lnTo>
                    <a:pt x="120" y="30"/>
                  </a:lnTo>
                  <a:lnTo>
                    <a:pt x="110" y="12"/>
                  </a:lnTo>
                  <a:lnTo>
                    <a:pt x="96" y="0"/>
                  </a:lnTo>
                  <a:lnTo>
                    <a:pt x="90" y="12"/>
                  </a:lnTo>
                  <a:lnTo>
                    <a:pt x="44" y="12"/>
                  </a:lnTo>
                  <a:lnTo>
                    <a:pt x="30" y="8"/>
                  </a:lnTo>
                  <a:lnTo>
                    <a:pt x="30" y="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0" name="Freeform 208"/>
            <p:cNvSpPr>
              <a:spLocks/>
            </p:cNvSpPr>
            <p:nvPr/>
          </p:nvSpPr>
          <p:spPr bwMode="auto">
            <a:xfrm>
              <a:off x="2688" y="1936"/>
              <a:ext cx="142" cy="122"/>
            </a:xfrm>
            <a:custGeom>
              <a:avLst/>
              <a:gdLst>
                <a:gd name="T0" fmla="*/ 12 w 142"/>
                <a:gd name="T1" fmla="*/ 78 h 122"/>
                <a:gd name="T2" fmla="*/ 14 w 142"/>
                <a:gd name="T3" fmla="*/ 64 h 122"/>
                <a:gd name="T4" fmla="*/ 12 w 142"/>
                <a:gd name="T5" fmla="*/ 54 h 122"/>
                <a:gd name="T6" fmla="*/ 0 w 142"/>
                <a:gd name="T7" fmla="*/ 48 h 122"/>
                <a:gd name="T8" fmla="*/ 6 w 142"/>
                <a:gd name="T9" fmla="*/ 30 h 122"/>
                <a:gd name="T10" fmla="*/ 6 w 142"/>
                <a:gd name="T11" fmla="*/ 18 h 122"/>
                <a:gd name="T12" fmla="*/ 42 w 142"/>
                <a:gd name="T13" fmla="*/ 0 h 122"/>
                <a:gd name="T14" fmla="*/ 72 w 142"/>
                <a:gd name="T15" fmla="*/ 0 h 122"/>
                <a:gd name="T16" fmla="*/ 78 w 142"/>
                <a:gd name="T17" fmla="*/ 0 h 122"/>
                <a:gd name="T18" fmla="*/ 108 w 142"/>
                <a:gd name="T19" fmla="*/ 12 h 122"/>
                <a:gd name="T20" fmla="*/ 118 w 142"/>
                <a:gd name="T21" fmla="*/ 18 h 122"/>
                <a:gd name="T22" fmla="*/ 138 w 142"/>
                <a:gd name="T23" fmla="*/ 24 h 122"/>
                <a:gd name="T24" fmla="*/ 138 w 142"/>
                <a:gd name="T25" fmla="*/ 42 h 122"/>
                <a:gd name="T26" fmla="*/ 132 w 142"/>
                <a:gd name="T27" fmla="*/ 54 h 122"/>
                <a:gd name="T28" fmla="*/ 138 w 142"/>
                <a:gd name="T29" fmla="*/ 64 h 122"/>
                <a:gd name="T30" fmla="*/ 142 w 142"/>
                <a:gd name="T31" fmla="*/ 76 h 122"/>
                <a:gd name="T32" fmla="*/ 138 w 142"/>
                <a:gd name="T33" fmla="*/ 92 h 122"/>
                <a:gd name="T34" fmla="*/ 122 w 142"/>
                <a:gd name="T35" fmla="*/ 112 h 122"/>
                <a:gd name="T36" fmla="*/ 118 w 142"/>
                <a:gd name="T37" fmla="*/ 122 h 122"/>
                <a:gd name="T38" fmla="*/ 98 w 142"/>
                <a:gd name="T39" fmla="*/ 112 h 122"/>
                <a:gd name="T40" fmla="*/ 70 w 142"/>
                <a:gd name="T41" fmla="*/ 112 h 122"/>
                <a:gd name="T42" fmla="*/ 68 w 142"/>
                <a:gd name="T43" fmla="*/ 110 h 122"/>
                <a:gd name="T44" fmla="*/ 52 w 142"/>
                <a:gd name="T45" fmla="*/ 92 h 122"/>
                <a:gd name="T46" fmla="*/ 36 w 142"/>
                <a:gd name="T47" fmla="*/ 86 h 122"/>
                <a:gd name="T48" fmla="*/ 12 w 142"/>
                <a:gd name="T49" fmla="*/ 78 h 122"/>
                <a:gd name="T50" fmla="*/ 12 w 142"/>
                <a:gd name="T51"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122">
                  <a:moveTo>
                    <a:pt x="12" y="78"/>
                  </a:moveTo>
                  <a:lnTo>
                    <a:pt x="14" y="64"/>
                  </a:lnTo>
                  <a:lnTo>
                    <a:pt x="12" y="54"/>
                  </a:lnTo>
                  <a:lnTo>
                    <a:pt x="0" y="48"/>
                  </a:lnTo>
                  <a:lnTo>
                    <a:pt x="6" y="30"/>
                  </a:lnTo>
                  <a:lnTo>
                    <a:pt x="6" y="18"/>
                  </a:lnTo>
                  <a:lnTo>
                    <a:pt x="42" y="0"/>
                  </a:lnTo>
                  <a:lnTo>
                    <a:pt x="72" y="0"/>
                  </a:lnTo>
                  <a:lnTo>
                    <a:pt x="78" y="0"/>
                  </a:lnTo>
                  <a:lnTo>
                    <a:pt x="108" y="12"/>
                  </a:lnTo>
                  <a:lnTo>
                    <a:pt x="118" y="18"/>
                  </a:lnTo>
                  <a:lnTo>
                    <a:pt x="138" y="24"/>
                  </a:lnTo>
                  <a:lnTo>
                    <a:pt x="138" y="42"/>
                  </a:lnTo>
                  <a:lnTo>
                    <a:pt x="132" y="54"/>
                  </a:lnTo>
                  <a:lnTo>
                    <a:pt x="138" y="64"/>
                  </a:lnTo>
                  <a:lnTo>
                    <a:pt x="142" y="76"/>
                  </a:lnTo>
                  <a:lnTo>
                    <a:pt x="138" y="92"/>
                  </a:lnTo>
                  <a:lnTo>
                    <a:pt x="122" y="112"/>
                  </a:lnTo>
                  <a:lnTo>
                    <a:pt x="118" y="122"/>
                  </a:lnTo>
                  <a:lnTo>
                    <a:pt x="98" y="112"/>
                  </a:lnTo>
                  <a:lnTo>
                    <a:pt x="70" y="112"/>
                  </a:lnTo>
                  <a:lnTo>
                    <a:pt x="68" y="110"/>
                  </a:lnTo>
                  <a:lnTo>
                    <a:pt x="52" y="92"/>
                  </a:lnTo>
                  <a:lnTo>
                    <a:pt x="36" y="86"/>
                  </a:lnTo>
                  <a:lnTo>
                    <a:pt x="12" y="78"/>
                  </a:lnTo>
                  <a:lnTo>
                    <a:pt x="12" y="78"/>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1" name="Freeform 209"/>
            <p:cNvSpPr>
              <a:spLocks/>
            </p:cNvSpPr>
            <p:nvPr/>
          </p:nvSpPr>
          <p:spPr bwMode="auto">
            <a:xfrm>
              <a:off x="2766" y="1898"/>
              <a:ext cx="96" cy="64"/>
            </a:xfrm>
            <a:custGeom>
              <a:avLst/>
              <a:gdLst>
                <a:gd name="T0" fmla="*/ 0 w 96"/>
                <a:gd name="T1" fmla="*/ 38 h 64"/>
                <a:gd name="T2" fmla="*/ 12 w 96"/>
                <a:gd name="T3" fmla="*/ 32 h 64"/>
                <a:gd name="T4" fmla="*/ 12 w 96"/>
                <a:gd name="T5" fmla="*/ 24 h 64"/>
                <a:gd name="T6" fmla="*/ 14 w 96"/>
                <a:gd name="T7" fmla="*/ 8 h 64"/>
                <a:gd name="T8" fmla="*/ 24 w 96"/>
                <a:gd name="T9" fmla="*/ 6 h 64"/>
                <a:gd name="T10" fmla="*/ 30 w 96"/>
                <a:gd name="T11" fmla="*/ 0 h 64"/>
                <a:gd name="T12" fmla="*/ 34 w 96"/>
                <a:gd name="T13" fmla="*/ 8 h 64"/>
                <a:gd name="T14" fmla="*/ 40 w 96"/>
                <a:gd name="T15" fmla="*/ 16 h 64"/>
                <a:gd name="T16" fmla="*/ 60 w 96"/>
                <a:gd name="T17" fmla="*/ 20 h 64"/>
                <a:gd name="T18" fmla="*/ 76 w 96"/>
                <a:gd name="T19" fmla="*/ 16 h 64"/>
                <a:gd name="T20" fmla="*/ 84 w 96"/>
                <a:gd name="T21" fmla="*/ 22 h 64"/>
                <a:gd name="T22" fmla="*/ 96 w 96"/>
                <a:gd name="T23" fmla="*/ 28 h 64"/>
                <a:gd name="T24" fmla="*/ 88 w 96"/>
                <a:gd name="T25" fmla="*/ 44 h 64"/>
                <a:gd name="T26" fmla="*/ 74 w 96"/>
                <a:gd name="T27" fmla="*/ 58 h 64"/>
                <a:gd name="T28" fmla="*/ 60 w 96"/>
                <a:gd name="T29" fmla="*/ 64 h 64"/>
                <a:gd name="T30" fmla="*/ 40 w 96"/>
                <a:gd name="T31" fmla="*/ 56 h 64"/>
                <a:gd name="T32" fmla="*/ 12 w 96"/>
                <a:gd name="T33" fmla="*/ 44 h 64"/>
                <a:gd name="T34" fmla="*/ 0 w 96"/>
                <a:gd name="T35" fmla="*/ 38 h 64"/>
                <a:gd name="T36" fmla="*/ 0 w 96"/>
                <a:gd name="T37"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64">
                  <a:moveTo>
                    <a:pt x="0" y="38"/>
                  </a:moveTo>
                  <a:lnTo>
                    <a:pt x="12" y="32"/>
                  </a:lnTo>
                  <a:lnTo>
                    <a:pt x="12" y="24"/>
                  </a:lnTo>
                  <a:lnTo>
                    <a:pt x="14" y="8"/>
                  </a:lnTo>
                  <a:lnTo>
                    <a:pt x="24" y="6"/>
                  </a:lnTo>
                  <a:lnTo>
                    <a:pt x="30" y="0"/>
                  </a:lnTo>
                  <a:lnTo>
                    <a:pt x="34" y="8"/>
                  </a:lnTo>
                  <a:lnTo>
                    <a:pt x="40" y="16"/>
                  </a:lnTo>
                  <a:lnTo>
                    <a:pt x="60" y="20"/>
                  </a:lnTo>
                  <a:lnTo>
                    <a:pt x="76" y="16"/>
                  </a:lnTo>
                  <a:lnTo>
                    <a:pt x="84" y="22"/>
                  </a:lnTo>
                  <a:lnTo>
                    <a:pt x="96" y="28"/>
                  </a:lnTo>
                  <a:lnTo>
                    <a:pt x="88" y="44"/>
                  </a:lnTo>
                  <a:lnTo>
                    <a:pt x="74" y="58"/>
                  </a:lnTo>
                  <a:lnTo>
                    <a:pt x="60" y="64"/>
                  </a:lnTo>
                  <a:lnTo>
                    <a:pt x="40" y="56"/>
                  </a:lnTo>
                  <a:lnTo>
                    <a:pt x="12" y="44"/>
                  </a:lnTo>
                  <a:lnTo>
                    <a:pt x="0" y="38"/>
                  </a:lnTo>
                  <a:lnTo>
                    <a:pt x="0" y="3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2" name="Freeform 210"/>
            <p:cNvSpPr>
              <a:spLocks/>
            </p:cNvSpPr>
            <p:nvPr/>
          </p:nvSpPr>
          <p:spPr bwMode="auto">
            <a:xfrm>
              <a:off x="2782" y="1862"/>
              <a:ext cx="110" cy="62"/>
            </a:xfrm>
            <a:custGeom>
              <a:avLst/>
              <a:gdLst>
                <a:gd name="T0" fmla="*/ 0 w 110"/>
                <a:gd name="T1" fmla="*/ 46 h 62"/>
                <a:gd name="T2" fmla="*/ 0 w 110"/>
                <a:gd name="T3" fmla="*/ 28 h 62"/>
                <a:gd name="T4" fmla="*/ 14 w 110"/>
                <a:gd name="T5" fmla="*/ 16 h 62"/>
                <a:gd name="T6" fmla="*/ 38 w 110"/>
                <a:gd name="T7" fmla="*/ 22 h 62"/>
                <a:gd name="T8" fmla="*/ 44 w 110"/>
                <a:gd name="T9" fmla="*/ 22 h 62"/>
                <a:gd name="T10" fmla="*/ 38 w 110"/>
                <a:gd name="T11" fmla="*/ 0 h 62"/>
                <a:gd name="T12" fmla="*/ 54 w 110"/>
                <a:gd name="T13" fmla="*/ 16 h 62"/>
                <a:gd name="T14" fmla="*/ 68 w 110"/>
                <a:gd name="T15" fmla="*/ 16 h 62"/>
                <a:gd name="T16" fmla="*/ 80 w 110"/>
                <a:gd name="T17" fmla="*/ 18 h 62"/>
                <a:gd name="T18" fmla="*/ 110 w 110"/>
                <a:gd name="T19" fmla="*/ 38 h 62"/>
                <a:gd name="T20" fmla="*/ 102 w 110"/>
                <a:gd name="T21" fmla="*/ 46 h 62"/>
                <a:gd name="T22" fmla="*/ 80 w 110"/>
                <a:gd name="T23" fmla="*/ 62 h 62"/>
                <a:gd name="T24" fmla="*/ 60 w 110"/>
                <a:gd name="T25" fmla="*/ 52 h 62"/>
                <a:gd name="T26" fmla="*/ 40 w 110"/>
                <a:gd name="T27" fmla="*/ 58 h 62"/>
                <a:gd name="T28" fmla="*/ 24 w 110"/>
                <a:gd name="T29" fmla="*/ 52 h 62"/>
                <a:gd name="T30" fmla="*/ 20 w 110"/>
                <a:gd name="T31" fmla="*/ 46 h 62"/>
                <a:gd name="T32" fmla="*/ 14 w 110"/>
                <a:gd name="T33" fmla="*/ 34 h 62"/>
                <a:gd name="T34" fmla="*/ 8 w 110"/>
                <a:gd name="T35" fmla="*/ 42 h 62"/>
                <a:gd name="T36" fmla="*/ 0 w 110"/>
                <a:gd name="T37" fmla="*/ 46 h 62"/>
                <a:gd name="T38" fmla="*/ 0 w 110"/>
                <a:gd name="T3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62">
                  <a:moveTo>
                    <a:pt x="0" y="46"/>
                  </a:moveTo>
                  <a:lnTo>
                    <a:pt x="0" y="28"/>
                  </a:lnTo>
                  <a:lnTo>
                    <a:pt x="14" y="16"/>
                  </a:lnTo>
                  <a:lnTo>
                    <a:pt x="38" y="22"/>
                  </a:lnTo>
                  <a:lnTo>
                    <a:pt x="44" y="22"/>
                  </a:lnTo>
                  <a:lnTo>
                    <a:pt x="38" y="0"/>
                  </a:lnTo>
                  <a:lnTo>
                    <a:pt x="54" y="16"/>
                  </a:lnTo>
                  <a:lnTo>
                    <a:pt x="68" y="16"/>
                  </a:lnTo>
                  <a:lnTo>
                    <a:pt x="80" y="18"/>
                  </a:lnTo>
                  <a:lnTo>
                    <a:pt x="110" y="38"/>
                  </a:lnTo>
                  <a:lnTo>
                    <a:pt x="102" y="46"/>
                  </a:lnTo>
                  <a:lnTo>
                    <a:pt x="80" y="62"/>
                  </a:lnTo>
                  <a:lnTo>
                    <a:pt x="60" y="52"/>
                  </a:lnTo>
                  <a:lnTo>
                    <a:pt x="40" y="58"/>
                  </a:lnTo>
                  <a:lnTo>
                    <a:pt x="24" y="52"/>
                  </a:lnTo>
                  <a:lnTo>
                    <a:pt x="20" y="46"/>
                  </a:lnTo>
                  <a:lnTo>
                    <a:pt x="14" y="34"/>
                  </a:lnTo>
                  <a:lnTo>
                    <a:pt x="8" y="42"/>
                  </a:lnTo>
                  <a:lnTo>
                    <a:pt x="0" y="46"/>
                  </a:lnTo>
                  <a:lnTo>
                    <a:pt x="0" y="4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3" name="Freeform 211"/>
            <p:cNvSpPr>
              <a:spLocks/>
            </p:cNvSpPr>
            <p:nvPr/>
          </p:nvSpPr>
          <p:spPr bwMode="auto">
            <a:xfrm>
              <a:off x="2820" y="1826"/>
              <a:ext cx="78" cy="70"/>
            </a:xfrm>
            <a:custGeom>
              <a:avLst/>
              <a:gdLst>
                <a:gd name="T0" fmla="*/ 0 w 78"/>
                <a:gd name="T1" fmla="*/ 36 h 70"/>
                <a:gd name="T2" fmla="*/ 0 w 78"/>
                <a:gd name="T3" fmla="*/ 18 h 70"/>
                <a:gd name="T4" fmla="*/ 10 w 78"/>
                <a:gd name="T5" fmla="*/ 12 h 70"/>
                <a:gd name="T6" fmla="*/ 34 w 78"/>
                <a:gd name="T7" fmla="*/ 6 h 70"/>
                <a:gd name="T8" fmla="*/ 42 w 78"/>
                <a:gd name="T9" fmla="*/ 0 h 70"/>
                <a:gd name="T10" fmla="*/ 52 w 78"/>
                <a:gd name="T11" fmla="*/ 0 h 70"/>
                <a:gd name="T12" fmla="*/ 78 w 78"/>
                <a:gd name="T13" fmla="*/ 6 h 70"/>
                <a:gd name="T14" fmla="*/ 64 w 78"/>
                <a:gd name="T15" fmla="*/ 12 h 70"/>
                <a:gd name="T16" fmla="*/ 72 w 78"/>
                <a:gd name="T17" fmla="*/ 30 h 70"/>
                <a:gd name="T18" fmla="*/ 78 w 78"/>
                <a:gd name="T19" fmla="*/ 42 h 70"/>
                <a:gd name="T20" fmla="*/ 72 w 78"/>
                <a:gd name="T21" fmla="*/ 56 h 70"/>
                <a:gd name="T22" fmla="*/ 64 w 78"/>
                <a:gd name="T23" fmla="*/ 70 h 70"/>
                <a:gd name="T24" fmla="*/ 42 w 78"/>
                <a:gd name="T25" fmla="*/ 52 h 70"/>
                <a:gd name="T26" fmla="*/ 18 w 78"/>
                <a:gd name="T27" fmla="*/ 52 h 70"/>
                <a:gd name="T28" fmla="*/ 6 w 78"/>
                <a:gd name="T29" fmla="*/ 42 h 70"/>
                <a:gd name="T30" fmla="*/ 0 w 78"/>
                <a:gd name="T31" fmla="*/ 36 h 70"/>
                <a:gd name="T32" fmla="*/ 0 w 78"/>
                <a:gd name="T33"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0">
                  <a:moveTo>
                    <a:pt x="0" y="36"/>
                  </a:moveTo>
                  <a:lnTo>
                    <a:pt x="0" y="18"/>
                  </a:lnTo>
                  <a:lnTo>
                    <a:pt x="10" y="12"/>
                  </a:lnTo>
                  <a:lnTo>
                    <a:pt x="34" y="6"/>
                  </a:lnTo>
                  <a:lnTo>
                    <a:pt x="42" y="0"/>
                  </a:lnTo>
                  <a:lnTo>
                    <a:pt x="52" y="0"/>
                  </a:lnTo>
                  <a:lnTo>
                    <a:pt x="78" y="6"/>
                  </a:lnTo>
                  <a:lnTo>
                    <a:pt x="64" y="12"/>
                  </a:lnTo>
                  <a:lnTo>
                    <a:pt x="72" y="30"/>
                  </a:lnTo>
                  <a:lnTo>
                    <a:pt x="78" y="42"/>
                  </a:lnTo>
                  <a:lnTo>
                    <a:pt x="72" y="56"/>
                  </a:lnTo>
                  <a:lnTo>
                    <a:pt x="64" y="70"/>
                  </a:lnTo>
                  <a:lnTo>
                    <a:pt x="42" y="52"/>
                  </a:lnTo>
                  <a:lnTo>
                    <a:pt x="18" y="52"/>
                  </a:lnTo>
                  <a:lnTo>
                    <a:pt x="6" y="42"/>
                  </a:lnTo>
                  <a:lnTo>
                    <a:pt x="0" y="36"/>
                  </a:lnTo>
                  <a:lnTo>
                    <a:pt x="0" y="3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4" name="Freeform 212"/>
            <p:cNvSpPr>
              <a:spLocks/>
            </p:cNvSpPr>
            <p:nvPr/>
          </p:nvSpPr>
          <p:spPr bwMode="auto">
            <a:xfrm>
              <a:off x="2752" y="1560"/>
              <a:ext cx="174" cy="248"/>
            </a:xfrm>
            <a:custGeom>
              <a:avLst/>
              <a:gdLst>
                <a:gd name="T0" fmla="*/ 146 w 174"/>
                <a:gd name="T1" fmla="*/ 242 h 248"/>
                <a:gd name="T2" fmla="*/ 140 w 174"/>
                <a:gd name="T3" fmla="*/ 242 h 248"/>
                <a:gd name="T4" fmla="*/ 126 w 174"/>
                <a:gd name="T5" fmla="*/ 238 h 248"/>
                <a:gd name="T6" fmla="*/ 126 w 174"/>
                <a:gd name="T7" fmla="*/ 226 h 248"/>
                <a:gd name="T8" fmla="*/ 120 w 174"/>
                <a:gd name="T9" fmla="*/ 226 h 248"/>
                <a:gd name="T10" fmla="*/ 114 w 174"/>
                <a:gd name="T11" fmla="*/ 238 h 248"/>
                <a:gd name="T12" fmla="*/ 74 w 174"/>
                <a:gd name="T13" fmla="*/ 248 h 248"/>
                <a:gd name="T14" fmla="*/ 50 w 174"/>
                <a:gd name="T15" fmla="*/ 242 h 248"/>
                <a:gd name="T16" fmla="*/ 30 w 174"/>
                <a:gd name="T17" fmla="*/ 242 h 248"/>
                <a:gd name="T18" fmla="*/ 30 w 174"/>
                <a:gd name="T19" fmla="*/ 232 h 248"/>
                <a:gd name="T20" fmla="*/ 36 w 174"/>
                <a:gd name="T21" fmla="*/ 220 h 248"/>
                <a:gd name="T22" fmla="*/ 26 w 174"/>
                <a:gd name="T23" fmla="*/ 208 h 248"/>
                <a:gd name="T24" fmla="*/ 26 w 174"/>
                <a:gd name="T25" fmla="*/ 190 h 248"/>
                <a:gd name="T26" fmla="*/ 30 w 174"/>
                <a:gd name="T27" fmla="*/ 178 h 248"/>
                <a:gd name="T28" fmla="*/ 44 w 174"/>
                <a:gd name="T29" fmla="*/ 178 h 248"/>
                <a:gd name="T30" fmla="*/ 44 w 174"/>
                <a:gd name="T31" fmla="*/ 168 h 248"/>
                <a:gd name="T32" fmla="*/ 74 w 174"/>
                <a:gd name="T33" fmla="*/ 144 h 248"/>
                <a:gd name="T34" fmla="*/ 78 w 174"/>
                <a:gd name="T35" fmla="*/ 132 h 248"/>
                <a:gd name="T36" fmla="*/ 74 w 174"/>
                <a:gd name="T37" fmla="*/ 120 h 248"/>
                <a:gd name="T38" fmla="*/ 60 w 174"/>
                <a:gd name="T39" fmla="*/ 110 h 248"/>
                <a:gd name="T40" fmla="*/ 50 w 174"/>
                <a:gd name="T41" fmla="*/ 110 h 248"/>
                <a:gd name="T42" fmla="*/ 50 w 174"/>
                <a:gd name="T43" fmla="*/ 86 h 248"/>
                <a:gd name="T44" fmla="*/ 38 w 174"/>
                <a:gd name="T45" fmla="*/ 56 h 248"/>
                <a:gd name="T46" fmla="*/ 0 w 174"/>
                <a:gd name="T47" fmla="*/ 20 h 248"/>
                <a:gd name="T48" fmla="*/ 12 w 174"/>
                <a:gd name="T49" fmla="*/ 16 h 248"/>
                <a:gd name="T50" fmla="*/ 44 w 174"/>
                <a:gd name="T51" fmla="*/ 30 h 248"/>
                <a:gd name="T52" fmla="*/ 60 w 174"/>
                <a:gd name="T53" fmla="*/ 26 h 248"/>
                <a:gd name="T54" fmla="*/ 86 w 174"/>
                <a:gd name="T55" fmla="*/ 4 h 248"/>
                <a:gd name="T56" fmla="*/ 108 w 174"/>
                <a:gd name="T57" fmla="*/ 0 h 248"/>
                <a:gd name="T58" fmla="*/ 104 w 174"/>
                <a:gd name="T59" fmla="*/ 10 h 248"/>
                <a:gd name="T60" fmla="*/ 114 w 174"/>
                <a:gd name="T61" fmla="*/ 34 h 248"/>
                <a:gd name="T62" fmla="*/ 114 w 174"/>
                <a:gd name="T63" fmla="*/ 56 h 248"/>
                <a:gd name="T64" fmla="*/ 120 w 174"/>
                <a:gd name="T65" fmla="*/ 68 h 248"/>
                <a:gd name="T66" fmla="*/ 132 w 174"/>
                <a:gd name="T67" fmla="*/ 86 h 248"/>
                <a:gd name="T68" fmla="*/ 132 w 174"/>
                <a:gd name="T69" fmla="*/ 110 h 248"/>
                <a:gd name="T70" fmla="*/ 146 w 174"/>
                <a:gd name="T71" fmla="*/ 126 h 248"/>
                <a:gd name="T72" fmla="*/ 146 w 174"/>
                <a:gd name="T73" fmla="*/ 150 h 248"/>
                <a:gd name="T74" fmla="*/ 162 w 174"/>
                <a:gd name="T75" fmla="*/ 178 h 248"/>
                <a:gd name="T76" fmla="*/ 174 w 174"/>
                <a:gd name="T77" fmla="*/ 196 h 248"/>
                <a:gd name="T78" fmla="*/ 162 w 174"/>
                <a:gd name="T79" fmla="*/ 226 h 248"/>
                <a:gd name="T80" fmla="*/ 140 w 174"/>
                <a:gd name="T81" fmla="*/ 232 h 248"/>
                <a:gd name="T82" fmla="*/ 146 w 174"/>
                <a:gd name="T83" fmla="*/ 242 h 248"/>
                <a:gd name="T84" fmla="*/ 146 w 174"/>
                <a:gd name="T85" fmla="*/ 24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 h="248">
                  <a:moveTo>
                    <a:pt x="146" y="242"/>
                  </a:moveTo>
                  <a:lnTo>
                    <a:pt x="140" y="242"/>
                  </a:lnTo>
                  <a:lnTo>
                    <a:pt x="126" y="238"/>
                  </a:lnTo>
                  <a:lnTo>
                    <a:pt x="126" y="226"/>
                  </a:lnTo>
                  <a:lnTo>
                    <a:pt x="120" y="226"/>
                  </a:lnTo>
                  <a:lnTo>
                    <a:pt x="114" y="238"/>
                  </a:lnTo>
                  <a:lnTo>
                    <a:pt x="74" y="248"/>
                  </a:lnTo>
                  <a:lnTo>
                    <a:pt x="50" y="242"/>
                  </a:lnTo>
                  <a:lnTo>
                    <a:pt x="30" y="242"/>
                  </a:lnTo>
                  <a:lnTo>
                    <a:pt x="30" y="232"/>
                  </a:lnTo>
                  <a:lnTo>
                    <a:pt x="36" y="220"/>
                  </a:lnTo>
                  <a:lnTo>
                    <a:pt x="26" y="208"/>
                  </a:lnTo>
                  <a:lnTo>
                    <a:pt x="26" y="190"/>
                  </a:lnTo>
                  <a:lnTo>
                    <a:pt x="30" y="178"/>
                  </a:lnTo>
                  <a:lnTo>
                    <a:pt x="44" y="178"/>
                  </a:lnTo>
                  <a:lnTo>
                    <a:pt x="44" y="168"/>
                  </a:lnTo>
                  <a:lnTo>
                    <a:pt x="74" y="144"/>
                  </a:lnTo>
                  <a:lnTo>
                    <a:pt x="78" y="132"/>
                  </a:lnTo>
                  <a:lnTo>
                    <a:pt x="74" y="120"/>
                  </a:lnTo>
                  <a:lnTo>
                    <a:pt x="60" y="110"/>
                  </a:lnTo>
                  <a:lnTo>
                    <a:pt x="50" y="110"/>
                  </a:lnTo>
                  <a:lnTo>
                    <a:pt x="50" y="86"/>
                  </a:lnTo>
                  <a:lnTo>
                    <a:pt x="38" y="56"/>
                  </a:lnTo>
                  <a:lnTo>
                    <a:pt x="0" y="20"/>
                  </a:lnTo>
                  <a:lnTo>
                    <a:pt x="12" y="16"/>
                  </a:lnTo>
                  <a:lnTo>
                    <a:pt x="44" y="30"/>
                  </a:lnTo>
                  <a:lnTo>
                    <a:pt x="60" y="26"/>
                  </a:lnTo>
                  <a:lnTo>
                    <a:pt x="86" y="4"/>
                  </a:lnTo>
                  <a:lnTo>
                    <a:pt x="108" y="0"/>
                  </a:lnTo>
                  <a:lnTo>
                    <a:pt x="104" y="10"/>
                  </a:lnTo>
                  <a:lnTo>
                    <a:pt x="114" y="34"/>
                  </a:lnTo>
                  <a:lnTo>
                    <a:pt x="114" y="56"/>
                  </a:lnTo>
                  <a:lnTo>
                    <a:pt x="120" y="68"/>
                  </a:lnTo>
                  <a:lnTo>
                    <a:pt x="132" y="86"/>
                  </a:lnTo>
                  <a:lnTo>
                    <a:pt x="132" y="110"/>
                  </a:lnTo>
                  <a:lnTo>
                    <a:pt x="146" y="126"/>
                  </a:lnTo>
                  <a:lnTo>
                    <a:pt x="146" y="150"/>
                  </a:lnTo>
                  <a:lnTo>
                    <a:pt x="162" y="178"/>
                  </a:lnTo>
                  <a:lnTo>
                    <a:pt x="174" y="196"/>
                  </a:lnTo>
                  <a:lnTo>
                    <a:pt x="162" y="226"/>
                  </a:lnTo>
                  <a:lnTo>
                    <a:pt x="140" y="232"/>
                  </a:lnTo>
                  <a:lnTo>
                    <a:pt x="146" y="242"/>
                  </a:lnTo>
                  <a:lnTo>
                    <a:pt x="146" y="242"/>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5" name="Freeform 213"/>
            <p:cNvSpPr>
              <a:spLocks/>
            </p:cNvSpPr>
            <p:nvPr/>
          </p:nvSpPr>
          <p:spPr bwMode="auto">
            <a:xfrm>
              <a:off x="2652" y="1600"/>
              <a:ext cx="150" cy="314"/>
            </a:xfrm>
            <a:custGeom>
              <a:avLst/>
              <a:gdLst>
                <a:gd name="T0" fmla="*/ 150 w 150"/>
                <a:gd name="T1" fmla="*/ 70 h 314"/>
                <a:gd name="T2" fmla="*/ 130 w 150"/>
                <a:gd name="T3" fmla="*/ 86 h 314"/>
                <a:gd name="T4" fmla="*/ 126 w 150"/>
                <a:gd name="T5" fmla="*/ 116 h 314"/>
                <a:gd name="T6" fmla="*/ 120 w 150"/>
                <a:gd name="T7" fmla="*/ 132 h 314"/>
                <a:gd name="T8" fmla="*/ 102 w 150"/>
                <a:gd name="T9" fmla="*/ 150 h 314"/>
                <a:gd name="T10" fmla="*/ 84 w 150"/>
                <a:gd name="T11" fmla="*/ 156 h 314"/>
                <a:gd name="T12" fmla="*/ 72 w 150"/>
                <a:gd name="T13" fmla="*/ 186 h 314"/>
                <a:gd name="T14" fmla="*/ 72 w 150"/>
                <a:gd name="T15" fmla="*/ 198 h 314"/>
                <a:gd name="T16" fmla="*/ 90 w 150"/>
                <a:gd name="T17" fmla="*/ 220 h 314"/>
                <a:gd name="T18" fmla="*/ 90 w 150"/>
                <a:gd name="T19" fmla="*/ 226 h 314"/>
                <a:gd name="T20" fmla="*/ 78 w 150"/>
                <a:gd name="T21" fmla="*/ 232 h 314"/>
                <a:gd name="T22" fmla="*/ 72 w 150"/>
                <a:gd name="T23" fmla="*/ 226 h 314"/>
                <a:gd name="T24" fmla="*/ 66 w 150"/>
                <a:gd name="T25" fmla="*/ 232 h 314"/>
                <a:gd name="T26" fmla="*/ 72 w 150"/>
                <a:gd name="T27" fmla="*/ 238 h 314"/>
                <a:gd name="T28" fmla="*/ 72 w 150"/>
                <a:gd name="T29" fmla="*/ 250 h 314"/>
                <a:gd name="T30" fmla="*/ 72 w 150"/>
                <a:gd name="T31" fmla="*/ 256 h 314"/>
                <a:gd name="T32" fmla="*/ 72 w 150"/>
                <a:gd name="T33" fmla="*/ 278 h 314"/>
                <a:gd name="T34" fmla="*/ 60 w 150"/>
                <a:gd name="T35" fmla="*/ 290 h 314"/>
                <a:gd name="T36" fmla="*/ 42 w 150"/>
                <a:gd name="T37" fmla="*/ 296 h 314"/>
                <a:gd name="T38" fmla="*/ 36 w 150"/>
                <a:gd name="T39" fmla="*/ 314 h 314"/>
                <a:gd name="T40" fmla="*/ 24 w 150"/>
                <a:gd name="T41" fmla="*/ 314 h 314"/>
                <a:gd name="T42" fmla="*/ 18 w 150"/>
                <a:gd name="T43" fmla="*/ 296 h 314"/>
                <a:gd name="T44" fmla="*/ 12 w 150"/>
                <a:gd name="T45" fmla="*/ 278 h 314"/>
                <a:gd name="T46" fmla="*/ 2 w 150"/>
                <a:gd name="T47" fmla="*/ 270 h 314"/>
                <a:gd name="T48" fmla="*/ 0 w 150"/>
                <a:gd name="T49" fmla="*/ 250 h 314"/>
                <a:gd name="T50" fmla="*/ 0 w 150"/>
                <a:gd name="T51" fmla="*/ 232 h 314"/>
                <a:gd name="T52" fmla="*/ 0 w 150"/>
                <a:gd name="T53" fmla="*/ 226 h 314"/>
                <a:gd name="T54" fmla="*/ 12 w 150"/>
                <a:gd name="T55" fmla="*/ 208 h 314"/>
                <a:gd name="T56" fmla="*/ 18 w 150"/>
                <a:gd name="T57" fmla="*/ 174 h 314"/>
                <a:gd name="T58" fmla="*/ 12 w 150"/>
                <a:gd name="T59" fmla="*/ 138 h 314"/>
                <a:gd name="T60" fmla="*/ 18 w 150"/>
                <a:gd name="T61" fmla="*/ 122 h 314"/>
                <a:gd name="T62" fmla="*/ 46 w 150"/>
                <a:gd name="T63" fmla="*/ 94 h 314"/>
                <a:gd name="T64" fmla="*/ 50 w 150"/>
                <a:gd name="T65" fmla="*/ 76 h 314"/>
                <a:gd name="T66" fmla="*/ 72 w 150"/>
                <a:gd name="T67" fmla="*/ 36 h 314"/>
                <a:gd name="T68" fmla="*/ 78 w 150"/>
                <a:gd name="T69" fmla="*/ 14 h 314"/>
                <a:gd name="T70" fmla="*/ 100 w 150"/>
                <a:gd name="T71" fmla="*/ 8 h 314"/>
                <a:gd name="T72" fmla="*/ 108 w 150"/>
                <a:gd name="T73" fmla="*/ 0 h 314"/>
                <a:gd name="T74" fmla="*/ 126 w 150"/>
                <a:gd name="T75" fmla="*/ 0 h 314"/>
                <a:gd name="T76" fmla="*/ 136 w 150"/>
                <a:gd name="T77" fmla="*/ 14 h 314"/>
                <a:gd name="T78" fmla="*/ 150 w 150"/>
                <a:gd name="T79" fmla="*/ 40 h 314"/>
                <a:gd name="T80" fmla="*/ 150 w 150"/>
                <a:gd name="T81" fmla="*/ 52 h 314"/>
                <a:gd name="T82" fmla="*/ 150 w 150"/>
                <a:gd name="T83" fmla="*/ 70 h 314"/>
                <a:gd name="T84" fmla="*/ 150 w 150"/>
                <a:gd name="T85" fmla="*/ 7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314">
                  <a:moveTo>
                    <a:pt x="150" y="70"/>
                  </a:moveTo>
                  <a:lnTo>
                    <a:pt x="130" y="86"/>
                  </a:lnTo>
                  <a:lnTo>
                    <a:pt x="126" y="116"/>
                  </a:lnTo>
                  <a:lnTo>
                    <a:pt x="120" y="132"/>
                  </a:lnTo>
                  <a:lnTo>
                    <a:pt x="102" y="150"/>
                  </a:lnTo>
                  <a:lnTo>
                    <a:pt x="84" y="156"/>
                  </a:lnTo>
                  <a:lnTo>
                    <a:pt x="72" y="186"/>
                  </a:lnTo>
                  <a:lnTo>
                    <a:pt x="72" y="198"/>
                  </a:lnTo>
                  <a:lnTo>
                    <a:pt x="90" y="220"/>
                  </a:lnTo>
                  <a:lnTo>
                    <a:pt x="90" y="226"/>
                  </a:lnTo>
                  <a:lnTo>
                    <a:pt x="78" y="232"/>
                  </a:lnTo>
                  <a:lnTo>
                    <a:pt x="72" y="226"/>
                  </a:lnTo>
                  <a:lnTo>
                    <a:pt x="66" y="232"/>
                  </a:lnTo>
                  <a:lnTo>
                    <a:pt x="72" y="238"/>
                  </a:lnTo>
                  <a:lnTo>
                    <a:pt x="72" y="250"/>
                  </a:lnTo>
                  <a:lnTo>
                    <a:pt x="72" y="256"/>
                  </a:lnTo>
                  <a:lnTo>
                    <a:pt x="72" y="278"/>
                  </a:lnTo>
                  <a:lnTo>
                    <a:pt x="60" y="290"/>
                  </a:lnTo>
                  <a:lnTo>
                    <a:pt x="42" y="296"/>
                  </a:lnTo>
                  <a:lnTo>
                    <a:pt x="36" y="314"/>
                  </a:lnTo>
                  <a:lnTo>
                    <a:pt x="24" y="314"/>
                  </a:lnTo>
                  <a:lnTo>
                    <a:pt x="18" y="296"/>
                  </a:lnTo>
                  <a:lnTo>
                    <a:pt x="12" y="278"/>
                  </a:lnTo>
                  <a:lnTo>
                    <a:pt x="2" y="270"/>
                  </a:lnTo>
                  <a:lnTo>
                    <a:pt x="0" y="250"/>
                  </a:lnTo>
                  <a:lnTo>
                    <a:pt x="0" y="232"/>
                  </a:lnTo>
                  <a:lnTo>
                    <a:pt x="0" y="226"/>
                  </a:lnTo>
                  <a:lnTo>
                    <a:pt x="12" y="208"/>
                  </a:lnTo>
                  <a:lnTo>
                    <a:pt x="18" y="174"/>
                  </a:lnTo>
                  <a:lnTo>
                    <a:pt x="12" y="138"/>
                  </a:lnTo>
                  <a:lnTo>
                    <a:pt x="18" y="122"/>
                  </a:lnTo>
                  <a:lnTo>
                    <a:pt x="46" y="94"/>
                  </a:lnTo>
                  <a:lnTo>
                    <a:pt x="50" y="76"/>
                  </a:lnTo>
                  <a:lnTo>
                    <a:pt x="72" y="36"/>
                  </a:lnTo>
                  <a:lnTo>
                    <a:pt x="78" y="14"/>
                  </a:lnTo>
                  <a:lnTo>
                    <a:pt x="100" y="8"/>
                  </a:lnTo>
                  <a:lnTo>
                    <a:pt x="108" y="0"/>
                  </a:lnTo>
                  <a:lnTo>
                    <a:pt x="126" y="0"/>
                  </a:lnTo>
                  <a:lnTo>
                    <a:pt x="136" y="14"/>
                  </a:lnTo>
                  <a:lnTo>
                    <a:pt x="150" y="40"/>
                  </a:lnTo>
                  <a:lnTo>
                    <a:pt x="150" y="52"/>
                  </a:lnTo>
                  <a:lnTo>
                    <a:pt x="150" y="70"/>
                  </a:lnTo>
                  <a:lnTo>
                    <a:pt x="150" y="7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6" name="Freeform 214"/>
            <p:cNvSpPr>
              <a:spLocks/>
            </p:cNvSpPr>
            <p:nvPr/>
          </p:nvSpPr>
          <p:spPr bwMode="auto">
            <a:xfrm>
              <a:off x="2574" y="1536"/>
              <a:ext cx="304" cy="326"/>
            </a:xfrm>
            <a:custGeom>
              <a:avLst/>
              <a:gdLst>
                <a:gd name="T0" fmla="*/ 268 w 304"/>
                <a:gd name="T1" fmla="*/ 0 h 326"/>
                <a:gd name="T2" fmla="*/ 252 w 304"/>
                <a:gd name="T3" fmla="*/ 0 h 326"/>
                <a:gd name="T4" fmla="*/ 232 w 304"/>
                <a:gd name="T5" fmla="*/ 4 h 326"/>
                <a:gd name="T6" fmla="*/ 204 w 304"/>
                <a:gd name="T7" fmla="*/ 10 h 326"/>
                <a:gd name="T8" fmla="*/ 180 w 304"/>
                <a:gd name="T9" fmla="*/ 28 h 326"/>
                <a:gd name="T10" fmla="*/ 138 w 304"/>
                <a:gd name="T11" fmla="*/ 64 h 326"/>
                <a:gd name="T12" fmla="*/ 132 w 304"/>
                <a:gd name="T13" fmla="*/ 74 h 326"/>
                <a:gd name="T14" fmla="*/ 126 w 304"/>
                <a:gd name="T15" fmla="*/ 92 h 326"/>
                <a:gd name="T16" fmla="*/ 102 w 304"/>
                <a:gd name="T17" fmla="*/ 110 h 326"/>
                <a:gd name="T18" fmla="*/ 78 w 304"/>
                <a:gd name="T19" fmla="*/ 156 h 326"/>
                <a:gd name="T20" fmla="*/ 54 w 304"/>
                <a:gd name="T21" fmla="*/ 192 h 326"/>
                <a:gd name="T22" fmla="*/ 64 w 304"/>
                <a:gd name="T23" fmla="*/ 196 h 326"/>
                <a:gd name="T24" fmla="*/ 42 w 304"/>
                <a:gd name="T25" fmla="*/ 210 h 326"/>
                <a:gd name="T26" fmla="*/ 0 w 304"/>
                <a:gd name="T27" fmla="*/ 238 h 326"/>
                <a:gd name="T28" fmla="*/ 18 w 304"/>
                <a:gd name="T29" fmla="*/ 250 h 326"/>
                <a:gd name="T30" fmla="*/ 18 w 304"/>
                <a:gd name="T31" fmla="*/ 262 h 326"/>
                <a:gd name="T32" fmla="*/ 6 w 304"/>
                <a:gd name="T33" fmla="*/ 272 h 326"/>
                <a:gd name="T34" fmla="*/ 6 w 304"/>
                <a:gd name="T35" fmla="*/ 290 h 326"/>
                <a:gd name="T36" fmla="*/ 6 w 304"/>
                <a:gd name="T37" fmla="*/ 308 h 326"/>
                <a:gd name="T38" fmla="*/ 12 w 304"/>
                <a:gd name="T39" fmla="*/ 326 h 326"/>
                <a:gd name="T40" fmla="*/ 60 w 304"/>
                <a:gd name="T41" fmla="*/ 308 h 326"/>
                <a:gd name="T42" fmla="*/ 90 w 304"/>
                <a:gd name="T43" fmla="*/ 272 h 326"/>
                <a:gd name="T44" fmla="*/ 96 w 304"/>
                <a:gd name="T45" fmla="*/ 226 h 326"/>
                <a:gd name="T46" fmla="*/ 102 w 304"/>
                <a:gd name="T47" fmla="*/ 180 h 326"/>
                <a:gd name="T48" fmla="*/ 126 w 304"/>
                <a:gd name="T49" fmla="*/ 156 h 326"/>
                <a:gd name="T50" fmla="*/ 138 w 304"/>
                <a:gd name="T51" fmla="*/ 122 h 326"/>
                <a:gd name="T52" fmla="*/ 174 w 304"/>
                <a:gd name="T53" fmla="*/ 74 h 326"/>
                <a:gd name="T54" fmla="*/ 180 w 304"/>
                <a:gd name="T55" fmla="*/ 42 h 326"/>
                <a:gd name="T56" fmla="*/ 220 w 304"/>
                <a:gd name="T57" fmla="*/ 56 h 326"/>
                <a:gd name="T58" fmla="*/ 256 w 304"/>
                <a:gd name="T59" fmla="*/ 34 h 326"/>
                <a:gd name="T60" fmla="*/ 288 w 304"/>
                <a:gd name="T61" fmla="*/ 24 h 326"/>
                <a:gd name="T62" fmla="*/ 304 w 304"/>
                <a:gd name="T63" fmla="*/ 10 h 326"/>
                <a:gd name="T64" fmla="*/ 298 w 304"/>
                <a:gd name="T6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 h="326">
                  <a:moveTo>
                    <a:pt x="298" y="0"/>
                  </a:moveTo>
                  <a:lnTo>
                    <a:pt x="268" y="0"/>
                  </a:lnTo>
                  <a:lnTo>
                    <a:pt x="256" y="10"/>
                  </a:lnTo>
                  <a:lnTo>
                    <a:pt x="252" y="0"/>
                  </a:lnTo>
                  <a:lnTo>
                    <a:pt x="232" y="0"/>
                  </a:lnTo>
                  <a:lnTo>
                    <a:pt x="232" y="4"/>
                  </a:lnTo>
                  <a:lnTo>
                    <a:pt x="222" y="4"/>
                  </a:lnTo>
                  <a:lnTo>
                    <a:pt x="204" y="10"/>
                  </a:lnTo>
                  <a:lnTo>
                    <a:pt x="202" y="28"/>
                  </a:lnTo>
                  <a:lnTo>
                    <a:pt x="180" y="28"/>
                  </a:lnTo>
                  <a:lnTo>
                    <a:pt x="162" y="34"/>
                  </a:lnTo>
                  <a:lnTo>
                    <a:pt x="138" y="64"/>
                  </a:lnTo>
                  <a:lnTo>
                    <a:pt x="150" y="68"/>
                  </a:lnTo>
                  <a:lnTo>
                    <a:pt x="132" y="74"/>
                  </a:lnTo>
                  <a:lnTo>
                    <a:pt x="132" y="86"/>
                  </a:lnTo>
                  <a:lnTo>
                    <a:pt x="126" y="92"/>
                  </a:lnTo>
                  <a:lnTo>
                    <a:pt x="114" y="86"/>
                  </a:lnTo>
                  <a:lnTo>
                    <a:pt x="102" y="110"/>
                  </a:lnTo>
                  <a:lnTo>
                    <a:pt x="102" y="122"/>
                  </a:lnTo>
                  <a:lnTo>
                    <a:pt x="78" y="156"/>
                  </a:lnTo>
                  <a:lnTo>
                    <a:pt x="54" y="186"/>
                  </a:lnTo>
                  <a:lnTo>
                    <a:pt x="54" y="192"/>
                  </a:lnTo>
                  <a:lnTo>
                    <a:pt x="72" y="192"/>
                  </a:lnTo>
                  <a:lnTo>
                    <a:pt x="64" y="196"/>
                  </a:lnTo>
                  <a:lnTo>
                    <a:pt x="48" y="196"/>
                  </a:lnTo>
                  <a:lnTo>
                    <a:pt x="42" y="210"/>
                  </a:lnTo>
                  <a:lnTo>
                    <a:pt x="12" y="226"/>
                  </a:lnTo>
                  <a:lnTo>
                    <a:pt x="0" y="238"/>
                  </a:lnTo>
                  <a:lnTo>
                    <a:pt x="0" y="256"/>
                  </a:lnTo>
                  <a:lnTo>
                    <a:pt x="18" y="250"/>
                  </a:lnTo>
                  <a:lnTo>
                    <a:pt x="24" y="250"/>
                  </a:lnTo>
                  <a:lnTo>
                    <a:pt x="18" y="262"/>
                  </a:lnTo>
                  <a:lnTo>
                    <a:pt x="6" y="262"/>
                  </a:lnTo>
                  <a:lnTo>
                    <a:pt x="6" y="272"/>
                  </a:lnTo>
                  <a:lnTo>
                    <a:pt x="2" y="284"/>
                  </a:lnTo>
                  <a:lnTo>
                    <a:pt x="6" y="290"/>
                  </a:lnTo>
                  <a:lnTo>
                    <a:pt x="2" y="294"/>
                  </a:lnTo>
                  <a:lnTo>
                    <a:pt x="6" y="308"/>
                  </a:lnTo>
                  <a:lnTo>
                    <a:pt x="0" y="314"/>
                  </a:lnTo>
                  <a:lnTo>
                    <a:pt x="12" y="326"/>
                  </a:lnTo>
                  <a:lnTo>
                    <a:pt x="42" y="320"/>
                  </a:lnTo>
                  <a:lnTo>
                    <a:pt x="60" y="308"/>
                  </a:lnTo>
                  <a:lnTo>
                    <a:pt x="78" y="296"/>
                  </a:lnTo>
                  <a:lnTo>
                    <a:pt x="90" y="272"/>
                  </a:lnTo>
                  <a:lnTo>
                    <a:pt x="96" y="238"/>
                  </a:lnTo>
                  <a:lnTo>
                    <a:pt x="96" y="226"/>
                  </a:lnTo>
                  <a:lnTo>
                    <a:pt x="90" y="202"/>
                  </a:lnTo>
                  <a:lnTo>
                    <a:pt x="102" y="180"/>
                  </a:lnTo>
                  <a:lnTo>
                    <a:pt x="114" y="168"/>
                  </a:lnTo>
                  <a:lnTo>
                    <a:pt x="126" y="156"/>
                  </a:lnTo>
                  <a:lnTo>
                    <a:pt x="126" y="144"/>
                  </a:lnTo>
                  <a:lnTo>
                    <a:pt x="138" y="122"/>
                  </a:lnTo>
                  <a:lnTo>
                    <a:pt x="156" y="80"/>
                  </a:lnTo>
                  <a:lnTo>
                    <a:pt x="174" y="74"/>
                  </a:lnTo>
                  <a:lnTo>
                    <a:pt x="206" y="64"/>
                  </a:lnTo>
                  <a:lnTo>
                    <a:pt x="180" y="42"/>
                  </a:lnTo>
                  <a:lnTo>
                    <a:pt x="190" y="40"/>
                  </a:lnTo>
                  <a:lnTo>
                    <a:pt x="220" y="56"/>
                  </a:lnTo>
                  <a:lnTo>
                    <a:pt x="234" y="54"/>
                  </a:lnTo>
                  <a:lnTo>
                    <a:pt x="256" y="34"/>
                  </a:lnTo>
                  <a:lnTo>
                    <a:pt x="264" y="28"/>
                  </a:lnTo>
                  <a:lnTo>
                    <a:pt x="288" y="24"/>
                  </a:lnTo>
                  <a:lnTo>
                    <a:pt x="288" y="16"/>
                  </a:lnTo>
                  <a:lnTo>
                    <a:pt x="304" y="10"/>
                  </a:lnTo>
                  <a:lnTo>
                    <a:pt x="298" y="0"/>
                  </a:lnTo>
                  <a:lnTo>
                    <a:pt x="298"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7" name="Freeform 215"/>
            <p:cNvSpPr>
              <a:spLocks/>
            </p:cNvSpPr>
            <p:nvPr/>
          </p:nvSpPr>
          <p:spPr bwMode="auto">
            <a:xfrm>
              <a:off x="2730" y="1862"/>
              <a:ext cx="18" cy="22"/>
            </a:xfrm>
            <a:custGeom>
              <a:avLst/>
              <a:gdLst>
                <a:gd name="T0" fmla="*/ 12 w 18"/>
                <a:gd name="T1" fmla="*/ 0 h 22"/>
                <a:gd name="T2" fmla="*/ 0 w 18"/>
                <a:gd name="T3" fmla="*/ 6 h 22"/>
                <a:gd name="T4" fmla="*/ 6 w 18"/>
                <a:gd name="T5" fmla="*/ 22 h 22"/>
                <a:gd name="T6" fmla="*/ 12 w 18"/>
                <a:gd name="T7" fmla="*/ 16 h 22"/>
                <a:gd name="T8" fmla="*/ 18 w 18"/>
                <a:gd name="T9" fmla="*/ 12 h 22"/>
                <a:gd name="T10" fmla="*/ 12 w 18"/>
                <a:gd name="T11" fmla="*/ 0 h 22"/>
                <a:gd name="T12" fmla="*/ 12 w 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12" y="0"/>
                  </a:moveTo>
                  <a:lnTo>
                    <a:pt x="0" y="6"/>
                  </a:lnTo>
                  <a:lnTo>
                    <a:pt x="6" y="22"/>
                  </a:lnTo>
                  <a:lnTo>
                    <a:pt x="12" y="16"/>
                  </a:lnTo>
                  <a:lnTo>
                    <a:pt x="18" y="12"/>
                  </a:lnTo>
                  <a:lnTo>
                    <a:pt x="12" y="0"/>
                  </a:lnTo>
                  <a:lnTo>
                    <a:pt x="12"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8" name="Freeform 216"/>
            <p:cNvSpPr>
              <a:spLocks/>
            </p:cNvSpPr>
            <p:nvPr/>
          </p:nvSpPr>
          <p:spPr bwMode="auto">
            <a:xfrm>
              <a:off x="2646" y="1920"/>
              <a:ext cx="18" cy="16"/>
            </a:xfrm>
            <a:custGeom>
              <a:avLst/>
              <a:gdLst>
                <a:gd name="T0" fmla="*/ 12 w 18"/>
                <a:gd name="T1" fmla="*/ 0 h 16"/>
                <a:gd name="T2" fmla="*/ 0 w 18"/>
                <a:gd name="T3" fmla="*/ 12 h 16"/>
                <a:gd name="T4" fmla="*/ 6 w 18"/>
                <a:gd name="T5" fmla="*/ 16 h 16"/>
                <a:gd name="T6" fmla="*/ 18 w 18"/>
                <a:gd name="T7" fmla="*/ 12 h 16"/>
                <a:gd name="T8" fmla="*/ 12 w 18"/>
                <a:gd name="T9" fmla="*/ 0 h 16"/>
                <a:gd name="T10" fmla="*/ 12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2" y="0"/>
                  </a:moveTo>
                  <a:lnTo>
                    <a:pt x="0" y="12"/>
                  </a:lnTo>
                  <a:lnTo>
                    <a:pt x="6" y="16"/>
                  </a:lnTo>
                  <a:lnTo>
                    <a:pt x="18" y="12"/>
                  </a:lnTo>
                  <a:lnTo>
                    <a:pt x="12" y="0"/>
                  </a:lnTo>
                  <a:lnTo>
                    <a:pt x="12"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299" name="Freeform 217"/>
            <p:cNvSpPr>
              <a:spLocks/>
            </p:cNvSpPr>
            <p:nvPr/>
          </p:nvSpPr>
          <p:spPr bwMode="auto">
            <a:xfrm>
              <a:off x="2808" y="2140"/>
              <a:ext cx="90" cy="56"/>
            </a:xfrm>
            <a:custGeom>
              <a:avLst/>
              <a:gdLst>
                <a:gd name="T0" fmla="*/ 90 w 90"/>
                <a:gd name="T1" fmla="*/ 6 h 56"/>
                <a:gd name="T2" fmla="*/ 84 w 90"/>
                <a:gd name="T3" fmla="*/ 18 h 56"/>
                <a:gd name="T4" fmla="*/ 70 w 90"/>
                <a:gd name="T5" fmla="*/ 30 h 56"/>
                <a:gd name="T6" fmla="*/ 84 w 90"/>
                <a:gd name="T7" fmla="*/ 42 h 56"/>
                <a:gd name="T8" fmla="*/ 70 w 90"/>
                <a:gd name="T9" fmla="*/ 54 h 56"/>
                <a:gd name="T10" fmla="*/ 58 w 90"/>
                <a:gd name="T11" fmla="*/ 54 h 56"/>
                <a:gd name="T12" fmla="*/ 30 w 90"/>
                <a:gd name="T13" fmla="*/ 54 h 56"/>
                <a:gd name="T14" fmla="*/ 12 w 90"/>
                <a:gd name="T15" fmla="*/ 56 h 56"/>
                <a:gd name="T16" fmla="*/ 4 w 90"/>
                <a:gd name="T17" fmla="*/ 46 h 56"/>
                <a:gd name="T18" fmla="*/ 10 w 90"/>
                <a:gd name="T19" fmla="*/ 42 h 56"/>
                <a:gd name="T20" fmla="*/ 0 w 90"/>
                <a:gd name="T21" fmla="*/ 26 h 56"/>
                <a:gd name="T22" fmla="*/ 4 w 90"/>
                <a:gd name="T23" fmla="*/ 24 h 56"/>
                <a:gd name="T24" fmla="*/ 6 w 90"/>
                <a:gd name="T25" fmla="*/ 10 h 56"/>
                <a:gd name="T26" fmla="*/ 12 w 90"/>
                <a:gd name="T27" fmla="*/ 6 h 56"/>
                <a:gd name="T28" fmla="*/ 34 w 90"/>
                <a:gd name="T29" fmla="*/ 18 h 56"/>
                <a:gd name="T30" fmla="*/ 58 w 90"/>
                <a:gd name="T31" fmla="*/ 0 h 56"/>
                <a:gd name="T32" fmla="*/ 70 w 90"/>
                <a:gd name="T33" fmla="*/ 12 h 56"/>
                <a:gd name="T34" fmla="*/ 90 w 90"/>
                <a:gd name="T35" fmla="*/ 6 h 56"/>
                <a:gd name="T36" fmla="*/ 90 w 90"/>
                <a:gd name="T3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56">
                  <a:moveTo>
                    <a:pt x="90" y="6"/>
                  </a:moveTo>
                  <a:lnTo>
                    <a:pt x="84" y="18"/>
                  </a:lnTo>
                  <a:lnTo>
                    <a:pt x="70" y="30"/>
                  </a:lnTo>
                  <a:lnTo>
                    <a:pt x="84" y="42"/>
                  </a:lnTo>
                  <a:lnTo>
                    <a:pt x="70" y="54"/>
                  </a:lnTo>
                  <a:lnTo>
                    <a:pt x="58" y="54"/>
                  </a:lnTo>
                  <a:lnTo>
                    <a:pt x="30" y="54"/>
                  </a:lnTo>
                  <a:lnTo>
                    <a:pt x="12" y="56"/>
                  </a:lnTo>
                  <a:lnTo>
                    <a:pt x="4" y="46"/>
                  </a:lnTo>
                  <a:lnTo>
                    <a:pt x="10" y="42"/>
                  </a:lnTo>
                  <a:lnTo>
                    <a:pt x="0" y="26"/>
                  </a:lnTo>
                  <a:lnTo>
                    <a:pt x="4" y="24"/>
                  </a:lnTo>
                  <a:lnTo>
                    <a:pt x="6" y="10"/>
                  </a:lnTo>
                  <a:lnTo>
                    <a:pt x="12" y="6"/>
                  </a:lnTo>
                  <a:lnTo>
                    <a:pt x="34" y="18"/>
                  </a:lnTo>
                  <a:lnTo>
                    <a:pt x="58" y="0"/>
                  </a:lnTo>
                  <a:lnTo>
                    <a:pt x="70" y="12"/>
                  </a:lnTo>
                  <a:lnTo>
                    <a:pt x="90" y="6"/>
                  </a:lnTo>
                  <a:lnTo>
                    <a:pt x="90"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0" name="Freeform 218"/>
            <p:cNvSpPr>
              <a:spLocks/>
            </p:cNvSpPr>
            <p:nvPr/>
          </p:nvSpPr>
          <p:spPr bwMode="auto">
            <a:xfrm>
              <a:off x="2862" y="2184"/>
              <a:ext cx="38" cy="38"/>
            </a:xfrm>
            <a:custGeom>
              <a:avLst/>
              <a:gdLst>
                <a:gd name="T0" fmla="*/ 28 w 38"/>
                <a:gd name="T1" fmla="*/ 0 h 38"/>
                <a:gd name="T2" fmla="*/ 10 w 38"/>
                <a:gd name="T3" fmla="*/ 16 h 38"/>
                <a:gd name="T4" fmla="*/ 0 w 38"/>
                <a:gd name="T5" fmla="*/ 26 h 38"/>
                <a:gd name="T6" fmla="*/ 14 w 38"/>
                <a:gd name="T7" fmla="*/ 38 h 38"/>
                <a:gd name="T8" fmla="*/ 24 w 38"/>
                <a:gd name="T9" fmla="*/ 26 h 38"/>
                <a:gd name="T10" fmla="*/ 38 w 38"/>
                <a:gd name="T11" fmla="*/ 18 h 38"/>
                <a:gd name="T12" fmla="*/ 34 w 38"/>
                <a:gd name="T13" fmla="*/ 2 h 38"/>
                <a:gd name="T14" fmla="*/ 28 w 38"/>
                <a:gd name="T15" fmla="*/ 0 h 38"/>
                <a:gd name="T16" fmla="*/ 28 w 38"/>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28" y="0"/>
                  </a:moveTo>
                  <a:lnTo>
                    <a:pt x="10" y="16"/>
                  </a:lnTo>
                  <a:lnTo>
                    <a:pt x="0" y="26"/>
                  </a:lnTo>
                  <a:lnTo>
                    <a:pt x="14" y="38"/>
                  </a:lnTo>
                  <a:lnTo>
                    <a:pt x="24" y="26"/>
                  </a:lnTo>
                  <a:lnTo>
                    <a:pt x="38" y="18"/>
                  </a:lnTo>
                  <a:lnTo>
                    <a:pt x="34" y="2"/>
                  </a:lnTo>
                  <a:lnTo>
                    <a:pt x="28" y="0"/>
                  </a:lnTo>
                  <a:lnTo>
                    <a:pt x="28"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1" name="Freeform 219"/>
            <p:cNvSpPr>
              <a:spLocks/>
            </p:cNvSpPr>
            <p:nvPr/>
          </p:nvSpPr>
          <p:spPr bwMode="auto">
            <a:xfrm>
              <a:off x="2790" y="2194"/>
              <a:ext cx="82" cy="92"/>
            </a:xfrm>
            <a:custGeom>
              <a:avLst/>
              <a:gdLst>
                <a:gd name="T0" fmla="*/ 72 w 82"/>
                <a:gd name="T1" fmla="*/ 16 h 92"/>
                <a:gd name="T2" fmla="*/ 64 w 82"/>
                <a:gd name="T3" fmla="*/ 16 h 92"/>
                <a:gd name="T4" fmla="*/ 52 w 82"/>
                <a:gd name="T5" fmla="*/ 22 h 92"/>
                <a:gd name="T6" fmla="*/ 40 w 82"/>
                <a:gd name="T7" fmla="*/ 16 h 92"/>
                <a:gd name="T8" fmla="*/ 40 w 82"/>
                <a:gd name="T9" fmla="*/ 28 h 92"/>
                <a:gd name="T10" fmla="*/ 30 w 82"/>
                <a:gd name="T11" fmla="*/ 22 h 92"/>
                <a:gd name="T12" fmla="*/ 20 w 82"/>
                <a:gd name="T13" fmla="*/ 22 h 92"/>
                <a:gd name="T14" fmla="*/ 40 w 82"/>
                <a:gd name="T15" fmla="*/ 40 h 92"/>
                <a:gd name="T16" fmla="*/ 22 w 82"/>
                <a:gd name="T17" fmla="*/ 34 h 92"/>
                <a:gd name="T18" fmla="*/ 22 w 82"/>
                <a:gd name="T19" fmla="*/ 46 h 92"/>
                <a:gd name="T20" fmla="*/ 36 w 82"/>
                <a:gd name="T21" fmla="*/ 58 h 92"/>
                <a:gd name="T22" fmla="*/ 40 w 82"/>
                <a:gd name="T23" fmla="*/ 68 h 92"/>
                <a:gd name="T24" fmla="*/ 32 w 82"/>
                <a:gd name="T25" fmla="*/ 66 h 92"/>
                <a:gd name="T26" fmla="*/ 48 w 82"/>
                <a:gd name="T27" fmla="*/ 82 h 92"/>
                <a:gd name="T28" fmla="*/ 36 w 82"/>
                <a:gd name="T29" fmla="*/ 74 h 92"/>
                <a:gd name="T30" fmla="*/ 26 w 82"/>
                <a:gd name="T31" fmla="*/ 72 h 92"/>
                <a:gd name="T32" fmla="*/ 40 w 82"/>
                <a:gd name="T33" fmla="*/ 86 h 92"/>
                <a:gd name="T34" fmla="*/ 40 w 82"/>
                <a:gd name="T35" fmla="*/ 92 h 92"/>
                <a:gd name="T36" fmla="*/ 22 w 82"/>
                <a:gd name="T37" fmla="*/ 92 h 92"/>
                <a:gd name="T38" fmla="*/ 12 w 82"/>
                <a:gd name="T39" fmla="*/ 88 h 92"/>
                <a:gd name="T40" fmla="*/ 6 w 82"/>
                <a:gd name="T41" fmla="*/ 64 h 92"/>
                <a:gd name="T42" fmla="*/ 2 w 82"/>
                <a:gd name="T43" fmla="*/ 54 h 92"/>
                <a:gd name="T44" fmla="*/ 26 w 82"/>
                <a:gd name="T45" fmla="*/ 68 h 92"/>
                <a:gd name="T46" fmla="*/ 10 w 82"/>
                <a:gd name="T47" fmla="*/ 48 h 92"/>
                <a:gd name="T48" fmla="*/ 2 w 82"/>
                <a:gd name="T49" fmla="*/ 40 h 92"/>
                <a:gd name="T50" fmla="*/ 0 w 82"/>
                <a:gd name="T51" fmla="*/ 22 h 92"/>
                <a:gd name="T52" fmla="*/ 12 w 82"/>
                <a:gd name="T53" fmla="*/ 16 h 92"/>
                <a:gd name="T54" fmla="*/ 22 w 82"/>
                <a:gd name="T55" fmla="*/ 6 h 92"/>
                <a:gd name="T56" fmla="*/ 40 w 82"/>
                <a:gd name="T57" fmla="*/ 0 h 92"/>
                <a:gd name="T58" fmla="*/ 72 w 82"/>
                <a:gd name="T59" fmla="*/ 0 h 92"/>
                <a:gd name="T60" fmla="*/ 82 w 82"/>
                <a:gd name="T61" fmla="*/ 0 h 92"/>
                <a:gd name="T62" fmla="*/ 82 w 82"/>
                <a:gd name="T63" fmla="*/ 6 h 92"/>
                <a:gd name="T64" fmla="*/ 72 w 82"/>
                <a:gd name="T65" fmla="*/ 16 h 92"/>
                <a:gd name="T66" fmla="*/ 72 w 82"/>
                <a:gd name="T6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92">
                  <a:moveTo>
                    <a:pt x="72" y="16"/>
                  </a:moveTo>
                  <a:lnTo>
                    <a:pt x="64" y="16"/>
                  </a:lnTo>
                  <a:lnTo>
                    <a:pt x="52" y="22"/>
                  </a:lnTo>
                  <a:lnTo>
                    <a:pt x="40" y="16"/>
                  </a:lnTo>
                  <a:lnTo>
                    <a:pt x="40" y="28"/>
                  </a:lnTo>
                  <a:lnTo>
                    <a:pt x="30" y="22"/>
                  </a:lnTo>
                  <a:lnTo>
                    <a:pt x="20" y="22"/>
                  </a:lnTo>
                  <a:lnTo>
                    <a:pt x="40" y="40"/>
                  </a:lnTo>
                  <a:lnTo>
                    <a:pt x="22" y="34"/>
                  </a:lnTo>
                  <a:lnTo>
                    <a:pt x="22" y="46"/>
                  </a:lnTo>
                  <a:lnTo>
                    <a:pt x="36" y="58"/>
                  </a:lnTo>
                  <a:lnTo>
                    <a:pt x="40" y="68"/>
                  </a:lnTo>
                  <a:lnTo>
                    <a:pt x="32" y="66"/>
                  </a:lnTo>
                  <a:lnTo>
                    <a:pt x="48" y="82"/>
                  </a:lnTo>
                  <a:lnTo>
                    <a:pt x="36" y="74"/>
                  </a:lnTo>
                  <a:lnTo>
                    <a:pt x="26" y="72"/>
                  </a:lnTo>
                  <a:lnTo>
                    <a:pt x="40" y="86"/>
                  </a:lnTo>
                  <a:lnTo>
                    <a:pt x="40" y="92"/>
                  </a:lnTo>
                  <a:lnTo>
                    <a:pt x="22" y="92"/>
                  </a:lnTo>
                  <a:lnTo>
                    <a:pt x="12" y="88"/>
                  </a:lnTo>
                  <a:lnTo>
                    <a:pt x="6" y="64"/>
                  </a:lnTo>
                  <a:lnTo>
                    <a:pt x="2" y="54"/>
                  </a:lnTo>
                  <a:lnTo>
                    <a:pt x="26" y="68"/>
                  </a:lnTo>
                  <a:lnTo>
                    <a:pt x="10" y="48"/>
                  </a:lnTo>
                  <a:lnTo>
                    <a:pt x="2" y="40"/>
                  </a:lnTo>
                  <a:lnTo>
                    <a:pt x="0" y="22"/>
                  </a:lnTo>
                  <a:lnTo>
                    <a:pt x="12" y="16"/>
                  </a:lnTo>
                  <a:lnTo>
                    <a:pt x="22" y="6"/>
                  </a:lnTo>
                  <a:lnTo>
                    <a:pt x="40" y="0"/>
                  </a:lnTo>
                  <a:lnTo>
                    <a:pt x="72" y="0"/>
                  </a:lnTo>
                  <a:lnTo>
                    <a:pt x="82" y="0"/>
                  </a:lnTo>
                  <a:lnTo>
                    <a:pt x="82" y="6"/>
                  </a:lnTo>
                  <a:lnTo>
                    <a:pt x="72" y="16"/>
                  </a:lnTo>
                  <a:lnTo>
                    <a:pt x="72" y="1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2" name="Freeform 220"/>
            <p:cNvSpPr>
              <a:spLocks/>
            </p:cNvSpPr>
            <p:nvPr/>
          </p:nvSpPr>
          <p:spPr bwMode="auto">
            <a:xfrm>
              <a:off x="2838" y="2252"/>
              <a:ext cx="24" cy="30"/>
            </a:xfrm>
            <a:custGeom>
              <a:avLst/>
              <a:gdLst>
                <a:gd name="T0" fmla="*/ 0 w 24"/>
                <a:gd name="T1" fmla="*/ 0 h 30"/>
                <a:gd name="T2" fmla="*/ 12 w 24"/>
                <a:gd name="T3" fmla="*/ 10 h 30"/>
                <a:gd name="T4" fmla="*/ 24 w 24"/>
                <a:gd name="T5" fmla="*/ 30 h 30"/>
                <a:gd name="T6" fmla="*/ 16 w 24"/>
                <a:gd name="T7" fmla="*/ 16 h 30"/>
                <a:gd name="T8" fmla="*/ 4 w 24"/>
                <a:gd name="T9" fmla="*/ 6 h 30"/>
                <a:gd name="T10" fmla="*/ 0 w 24"/>
                <a:gd name="T11" fmla="*/ 0 h 30"/>
                <a:gd name="T12" fmla="*/ 0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0" y="0"/>
                  </a:moveTo>
                  <a:lnTo>
                    <a:pt x="12" y="10"/>
                  </a:lnTo>
                  <a:lnTo>
                    <a:pt x="24" y="30"/>
                  </a:lnTo>
                  <a:lnTo>
                    <a:pt x="16" y="16"/>
                  </a:lnTo>
                  <a:lnTo>
                    <a:pt x="4" y="6"/>
                  </a:lnTo>
                  <a:lnTo>
                    <a:pt x="0" y="0"/>
                  </a:lnTo>
                  <a:lnTo>
                    <a:pt x="0"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3" name="Freeform 221"/>
            <p:cNvSpPr>
              <a:spLocks/>
            </p:cNvSpPr>
            <p:nvPr/>
          </p:nvSpPr>
          <p:spPr bwMode="auto">
            <a:xfrm>
              <a:off x="2826" y="2316"/>
              <a:ext cx="36" cy="12"/>
            </a:xfrm>
            <a:custGeom>
              <a:avLst/>
              <a:gdLst>
                <a:gd name="T0" fmla="*/ 0 w 36"/>
                <a:gd name="T1" fmla="*/ 4 h 12"/>
                <a:gd name="T2" fmla="*/ 4 w 36"/>
                <a:gd name="T3" fmla="*/ 12 h 12"/>
                <a:gd name="T4" fmla="*/ 16 w 36"/>
                <a:gd name="T5" fmla="*/ 12 h 12"/>
                <a:gd name="T6" fmla="*/ 36 w 36"/>
                <a:gd name="T7" fmla="*/ 4 h 12"/>
                <a:gd name="T8" fmla="*/ 24 w 36"/>
                <a:gd name="T9" fmla="*/ 4 h 12"/>
                <a:gd name="T10" fmla="*/ 0 w 36"/>
                <a:gd name="T11" fmla="*/ 0 h 12"/>
                <a:gd name="T12" fmla="*/ 0 w 36"/>
                <a:gd name="T13" fmla="*/ 4 h 12"/>
                <a:gd name="T14" fmla="*/ 0 w 36"/>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2">
                  <a:moveTo>
                    <a:pt x="0" y="4"/>
                  </a:moveTo>
                  <a:lnTo>
                    <a:pt x="4" y="12"/>
                  </a:lnTo>
                  <a:lnTo>
                    <a:pt x="16" y="12"/>
                  </a:lnTo>
                  <a:lnTo>
                    <a:pt x="36" y="4"/>
                  </a:lnTo>
                  <a:lnTo>
                    <a:pt x="24" y="4"/>
                  </a:lnTo>
                  <a:lnTo>
                    <a:pt x="0" y="0"/>
                  </a:lnTo>
                  <a:lnTo>
                    <a:pt x="0" y="4"/>
                  </a:lnTo>
                  <a:lnTo>
                    <a:pt x="0" y="4"/>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4" name="Freeform 222"/>
            <p:cNvSpPr>
              <a:spLocks/>
            </p:cNvSpPr>
            <p:nvPr/>
          </p:nvSpPr>
          <p:spPr bwMode="auto">
            <a:xfrm>
              <a:off x="2884" y="2304"/>
              <a:ext cx="14" cy="6"/>
            </a:xfrm>
            <a:custGeom>
              <a:avLst/>
              <a:gdLst>
                <a:gd name="T0" fmla="*/ 14 w 14"/>
                <a:gd name="T1" fmla="*/ 0 h 6"/>
                <a:gd name="T2" fmla="*/ 0 w 14"/>
                <a:gd name="T3" fmla="*/ 0 h 6"/>
                <a:gd name="T4" fmla="*/ 0 w 14"/>
                <a:gd name="T5" fmla="*/ 6 h 6"/>
                <a:gd name="T6" fmla="*/ 14 w 14"/>
                <a:gd name="T7" fmla="*/ 6 h 6"/>
                <a:gd name="T8" fmla="*/ 14 w 14"/>
                <a:gd name="T9" fmla="*/ 0 h 6"/>
                <a:gd name="T10" fmla="*/ 14 w 14"/>
                <a:gd name="T11" fmla="*/ 0 h 6"/>
              </a:gdLst>
              <a:ahLst/>
              <a:cxnLst>
                <a:cxn ang="0">
                  <a:pos x="T0" y="T1"/>
                </a:cxn>
                <a:cxn ang="0">
                  <a:pos x="T2" y="T3"/>
                </a:cxn>
                <a:cxn ang="0">
                  <a:pos x="T4" y="T5"/>
                </a:cxn>
                <a:cxn ang="0">
                  <a:pos x="T6" y="T7"/>
                </a:cxn>
                <a:cxn ang="0">
                  <a:pos x="T8" y="T9"/>
                </a:cxn>
                <a:cxn ang="0">
                  <a:pos x="T10" y="T11"/>
                </a:cxn>
              </a:cxnLst>
              <a:rect l="0" t="0" r="r" b="b"/>
              <a:pathLst>
                <a:path w="14" h="6">
                  <a:moveTo>
                    <a:pt x="14" y="0"/>
                  </a:moveTo>
                  <a:lnTo>
                    <a:pt x="0" y="0"/>
                  </a:lnTo>
                  <a:lnTo>
                    <a:pt x="0" y="6"/>
                  </a:lnTo>
                  <a:lnTo>
                    <a:pt x="14" y="6"/>
                  </a:lnTo>
                  <a:lnTo>
                    <a:pt x="14" y="0"/>
                  </a:lnTo>
                  <a:lnTo>
                    <a:pt x="14"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5" name="Freeform 223"/>
            <p:cNvSpPr>
              <a:spLocks/>
            </p:cNvSpPr>
            <p:nvPr/>
          </p:nvSpPr>
          <p:spPr bwMode="auto">
            <a:xfrm>
              <a:off x="2664" y="2100"/>
              <a:ext cx="156" cy="106"/>
            </a:xfrm>
            <a:custGeom>
              <a:avLst/>
              <a:gdLst>
                <a:gd name="T0" fmla="*/ 6 w 156"/>
                <a:gd name="T1" fmla="*/ 6 h 106"/>
                <a:gd name="T2" fmla="*/ 0 w 156"/>
                <a:gd name="T3" fmla="*/ 16 h 106"/>
                <a:gd name="T4" fmla="*/ 12 w 156"/>
                <a:gd name="T5" fmla="*/ 24 h 106"/>
                <a:gd name="T6" fmla="*/ 48 w 156"/>
                <a:gd name="T7" fmla="*/ 30 h 106"/>
                <a:gd name="T8" fmla="*/ 48 w 156"/>
                <a:gd name="T9" fmla="*/ 36 h 106"/>
                <a:gd name="T10" fmla="*/ 42 w 156"/>
                <a:gd name="T11" fmla="*/ 36 h 106"/>
                <a:gd name="T12" fmla="*/ 54 w 156"/>
                <a:gd name="T13" fmla="*/ 52 h 106"/>
                <a:gd name="T14" fmla="*/ 72 w 156"/>
                <a:gd name="T15" fmla="*/ 64 h 106"/>
                <a:gd name="T16" fmla="*/ 96 w 156"/>
                <a:gd name="T17" fmla="*/ 70 h 106"/>
                <a:gd name="T18" fmla="*/ 102 w 156"/>
                <a:gd name="T19" fmla="*/ 82 h 106"/>
                <a:gd name="T20" fmla="*/ 114 w 156"/>
                <a:gd name="T21" fmla="*/ 82 h 106"/>
                <a:gd name="T22" fmla="*/ 124 w 156"/>
                <a:gd name="T23" fmla="*/ 88 h 106"/>
                <a:gd name="T24" fmla="*/ 138 w 156"/>
                <a:gd name="T25" fmla="*/ 100 h 106"/>
                <a:gd name="T26" fmla="*/ 142 w 156"/>
                <a:gd name="T27" fmla="*/ 106 h 106"/>
                <a:gd name="T28" fmla="*/ 156 w 156"/>
                <a:gd name="T29" fmla="*/ 100 h 106"/>
                <a:gd name="T30" fmla="*/ 148 w 156"/>
                <a:gd name="T31" fmla="*/ 88 h 106"/>
                <a:gd name="T32" fmla="*/ 156 w 156"/>
                <a:gd name="T33" fmla="*/ 82 h 106"/>
                <a:gd name="T34" fmla="*/ 142 w 156"/>
                <a:gd name="T35" fmla="*/ 64 h 106"/>
                <a:gd name="T36" fmla="*/ 150 w 156"/>
                <a:gd name="T37" fmla="*/ 64 h 106"/>
                <a:gd name="T38" fmla="*/ 150 w 156"/>
                <a:gd name="T39" fmla="*/ 54 h 106"/>
                <a:gd name="T40" fmla="*/ 154 w 156"/>
                <a:gd name="T41" fmla="*/ 46 h 106"/>
                <a:gd name="T42" fmla="*/ 150 w 156"/>
                <a:gd name="T43" fmla="*/ 40 h 106"/>
                <a:gd name="T44" fmla="*/ 132 w 156"/>
                <a:gd name="T45" fmla="*/ 36 h 106"/>
                <a:gd name="T46" fmla="*/ 118 w 156"/>
                <a:gd name="T47" fmla="*/ 24 h 106"/>
                <a:gd name="T48" fmla="*/ 118 w 156"/>
                <a:gd name="T49" fmla="*/ 16 h 106"/>
                <a:gd name="T50" fmla="*/ 96 w 156"/>
                <a:gd name="T51" fmla="*/ 24 h 106"/>
                <a:gd name="T52" fmla="*/ 84 w 156"/>
                <a:gd name="T53" fmla="*/ 30 h 106"/>
                <a:gd name="T54" fmla="*/ 72 w 156"/>
                <a:gd name="T55" fmla="*/ 12 h 106"/>
                <a:gd name="T56" fmla="*/ 48 w 156"/>
                <a:gd name="T57" fmla="*/ 0 h 106"/>
                <a:gd name="T58" fmla="*/ 36 w 156"/>
                <a:gd name="T59" fmla="*/ 6 h 106"/>
                <a:gd name="T60" fmla="*/ 30 w 156"/>
                <a:gd name="T61" fmla="*/ 6 h 106"/>
                <a:gd name="T62" fmla="*/ 18 w 156"/>
                <a:gd name="T63" fmla="*/ 6 h 106"/>
                <a:gd name="T64" fmla="*/ 6 w 156"/>
                <a:gd name="T65" fmla="*/ 6 h 106"/>
                <a:gd name="T66" fmla="*/ 6 w 156"/>
                <a:gd name="T67"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06">
                  <a:moveTo>
                    <a:pt x="6" y="6"/>
                  </a:moveTo>
                  <a:lnTo>
                    <a:pt x="0" y="16"/>
                  </a:lnTo>
                  <a:lnTo>
                    <a:pt x="12" y="24"/>
                  </a:lnTo>
                  <a:lnTo>
                    <a:pt x="48" y="30"/>
                  </a:lnTo>
                  <a:lnTo>
                    <a:pt x="48" y="36"/>
                  </a:lnTo>
                  <a:lnTo>
                    <a:pt x="42" y="36"/>
                  </a:lnTo>
                  <a:lnTo>
                    <a:pt x="54" y="52"/>
                  </a:lnTo>
                  <a:lnTo>
                    <a:pt x="72" y="64"/>
                  </a:lnTo>
                  <a:lnTo>
                    <a:pt x="96" y="70"/>
                  </a:lnTo>
                  <a:lnTo>
                    <a:pt x="102" y="82"/>
                  </a:lnTo>
                  <a:lnTo>
                    <a:pt x="114" y="82"/>
                  </a:lnTo>
                  <a:lnTo>
                    <a:pt x="124" y="88"/>
                  </a:lnTo>
                  <a:lnTo>
                    <a:pt x="138" y="100"/>
                  </a:lnTo>
                  <a:lnTo>
                    <a:pt x="142" y="106"/>
                  </a:lnTo>
                  <a:lnTo>
                    <a:pt x="156" y="100"/>
                  </a:lnTo>
                  <a:lnTo>
                    <a:pt x="148" y="88"/>
                  </a:lnTo>
                  <a:lnTo>
                    <a:pt x="156" y="82"/>
                  </a:lnTo>
                  <a:lnTo>
                    <a:pt x="142" y="64"/>
                  </a:lnTo>
                  <a:lnTo>
                    <a:pt x="150" y="64"/>
                  </a:lnTo>
                  <a:lnTo>
                    <a:pt x="150" y="54"/>
                  </a:lnTo>
                  <a:lnTo>
                    <a:pt x="154" y="46"/>
                  </a:lnTo>
                  <a:lnTo>
                    <a:pt x="150" y="40"/>
                  </a:lnTo>
                  <a:lnTo>
                    <a:pt x="132" y="36"/>
                  </a:lnTo>
                  <a:lnTo>
                    <a:pt x="118" y="24"/>
                  </a:lnTo>
                  <a:lnTo>
                    <a:pt x="118" y="16"/>
                  </a:lnTo>
                  <a:lnTo>
                    <a:pt x="96" y="24"/>
                  </a:lnTo>
                  <a:lnTo>
                    <a:pt x="84" y="30"/>
                  </a:lnTo>
                  <a:lnTo>
                    <a:pt x="72" y="12"/>
                  </a:lnTo>
                  <a:lnTo>
                    <a:pt x="48" y="0"/>
                  </a:lnTo>
                  <a:lnTo>
                    <a:pt x="36" y="6"/>
                  </a:lnTo>
                  <a:lnTo>
                    <a:pt x="30" y="6"/>
                  </a:lnTo>
                  <a:lnTo>
                    <a:pt x="18" y="6"/>
                  </a:lnTo>
                  <a:lnTo>
                    <a:pt x="6" y="6"/>
                  </a:lnTo>
                  <a:lnTo>
                    <a:pt x="6"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6" name="Freeform 224"/>
            <p:cNvSpPr>
              <a:spLocks/>
            </p:cNvSpPr>
            <p:nvPr/>
          </p:nvSpPr>
          <p:spPr bwMode="auto">
            <a:xfrm>
              <a:off x="2626" y="2054"/>
              <a:ext cx="114" cy="52"/>
            </a:xfrm>
            <a:custGeom>
              <a:avLst/>
              <a:gdLst>
                <a:gd name="T0" fmla="*/ 0 w 114"/>
                <a:gd name="T1" fmla="*/ 36 h 52"/>
                <a:gd name="T2" fmla="*/ 2 w 114"/>
                <a:gd name="T3" fmla="*/ 40 h 52"/>
                <a:gd name="T4" fmla="*/ 20 w 114"/>
                <a:gd name="T5" fmla="*/ 46 h 52"/>
                <a:gd name="T6" fmla="*/ 26 w 114"/>
                <a:gd name="T7" fmla="*/ 34 h 52"/>
                <a:gd name="T8" fmla="*/ 50 w 114"/>
                <a:gd name="T9" fmla="*/ 38 h 52"/>
                <a:gd name="T10" fmla="*/ 50 w 114"/>
                <a:gd name="T11" fmla="*/ 46 h 52"/>
                <a:gd name="T12" fmla="*/ 44 w 114"/>
                <a:gd name="T13" fmla="*/ 52 h 52"/>
                <a:gd name="T14" fmla="*/ 76 w 114"/>
                <a:gd name="T15" fmla="*/ 52 h 52"/>
                <a:gd name="T16" fmla="*/ 84 w 114"/>
                <a:gd name="T17" fmla="*/ 46 h 52"/>
                <a:gd name="T18" fmla="*/ 92 w 114"/>
                <a:gd name="T19" fmla="*/ 46 h 52"/>
                <a:gd name="T20" fmla="*/ 98 w 114"/>
                <a:gd name="T21" fmla="*/ 34 h 52"/>
                <a:gd name="T22" fmla="*/ 114 w 114"/>
                <a:gd name="T23" fmla="*/ 24 h 52"/>
                <a:gd name="T24" fmla="*/ 108 w 114"/>
                <a:gd name="T25" fmla="*/ 12 h 52"/>
                <a:gd name="T26" fmla="*/ 104 w 114"/>
                <a:gd name="T27" fmla="*/ 6 h 52"/>
                <a:gd name="T28" fmla="*/ 98 w 114"/>
                <a:gd name="T29" fmla="*/ 6 h 52"/>
                <a:gd name="T30" fmla="*/ 86 w 114"/>
                <a:gd name="T31" fmla="*/ 0 h 52"/>
                <a:gd name="T32" fmla="*/ 74 w 114"/>
                <a:gd name="T33" fmla="*/ 4 h 52"/>
                <a:gd name="T34" fmla="*/ 56 w 114"/>
                <a:gd name="T35" fmla="*/ 6 h 52"/>
                <a:gd name="T36" fmla="*/ 44 w 114"/>
                <a:gd name="T37" fmla="*/ 10 h 52"/>
                <a:gd name="T38" fmla="*/ 44 w 114"/>
                <a:gd name="T39" fmla="*/ 22 h 52"/>
                <a:gd name="T40" fmla="*/ 38 w 114"/>
                <a:gd name="T41" fmla="*/ 22 h 52"/>
                <a:gd name="T42" fmla="*/ 14 w 114"/>
                <a:gd name="T43" fmla="*/ 22 h 52"/>
                <a:gd name="T44" fmla="*/ 4 w 114"/>
                <a:gd name="T45" fmla="*/ 26 h 52"/>
                <a:gd name="T46" fmla="*/ 0 w 114"/>
                <a:gd name="T47" fmla="*/ 36 h 52"/>
                <a:gd name="T48" fmla="*/ 0 w 114"/>
                <a:gd name="T4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52">
                  <a:moveTo>
                    <a:pt x="0" y="36"/>
                  </a:moveTo>
                  <a:lnTo>
                    <a:pt x="2" y="40"/>
                  </a:lnTo>
                  <a:lnTo>
                    <a:pt x="20" y="46"/>
                  </a:lnTo>
                  <a:lnTo>
                    <a:pt x="26" y="34"/>
                  </a:lnTo>
                  <a:lnTo>
                    <a:pt x="50" y="38"/>
                  </a:lnTo>
                  <a:lnTo>
                    <a:pt x="50" y="46"/>
                  </a:lnTo>
                  <a:lnTo>
                    <a:pt x="44" y="52"/>
                  </a:lnTo>
                  <a:lnTo>
                    <a:pt x="76" y="52"/>
                  </a:lnTo>
                  <a:lnTo>
                    <a:pt x="84" y="46"/>
                  </a:lnTo>
                  <a:lnTo>
                    <a:pt x="92" y="46"/>
                  </a:lnTo>
                  <a:lnTo>
                    <a:pt x="98" y="34"/>
                  </a:lnTo>
                  <a:lnTo>
                    <a:pt x="114" y="24"/>
                  </a:lnTo>
                  <a:lnTo>
                    <a:pt x="108" y="12"/>
                  </a:lnTo>
                  <a:lnTo>
                    <a:pt x="104" y="6"/>
                  </a:lnTo>
                  <a:lnTo>
                    <a:pt x="98" y="6"/>
                  </a:lnTo>
                  <a:lnTo>
                    <a:pt x="86" y="0"/>
                  </a:lnTo>
                  <a:lnTo>
                    <a:pt x="74" y="4"/>
                  </a:lnTo>
                  <a:lnTo>
                    <a:pt x="56" y="6"/>
                  </a:lnTo>
                  <a:lnTo>
                    <a:pt x="44" y="10"/>
                  </a:lnTo>
                  <a:lnTo>
                    <a:pt x="44" y="22"/>
                  </a:lnTo>
                  <a:lnTo>
                    <a:pt x="38" y="22"/>
                  </a:lnTo>
                  <a:lnTo>
                    <a:pt x="14" y="22"/>
                  </a:lnTo>
                  <a:lnTo>
                    <a:pt x="4" y="26"/>
                  </a:lnTo>
                  <a:lnTo>
                    <a:pt x="0" y="36"/>
                  </a:lnTo>
                  <a:lnTo>
                    <a:pt x="0" y="3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7" name="Freeform 225"/>
            <p:cNvSpPr>
              <a:spLocks/>
            </p:cNvSpPr>
            <p:nvPr/>
          </p:nvSpPr>
          <p:spPr bwMode="auto">
            <a:xfrm>
              <a:off x="2714" y="2070"/>
              <a:ext cx="98" cy="58"/>
            </a:xfrm>
            <a:custGeom>
              <a:avLst/>
              <a:gdLst>
                <a:gd name="T0" fmla="*/ 28 w 98"/>
                <a:gd name="T1" fmla="*/ 6 h 58"/>
                <a:gd name="T2" fmla="*/ 10 w 98"/>
                <a:gd name="T3" fmla="*/ 18 h 58"/>
                <a:gd name="T4" fmla="*/ 0 w 98"/>
                <a:gd name="T5" fmla="*/ 32 h 58"/>
                <a:gd name="T6" fmla="*/ 18 w 98"/>
                <a:gd name="T7" fmla="*/ 42 h 58"/>
                <a:gd name="T8" fmla="*/ 28 w 98"/>
                <a:gd name="T9" fmla="*/ 54 h 58"/>
                <a:gd name="T10" fmla="*/ 32 w 98"/>
                <a:gd name="T11" fmla="*/ 58 h 58"/>
                <a:gd name="T12" fmla="*/ 46 w 98"/>
                <a:gd name="T13" fmla="*/ 52 h 58"/>
                <a:gd name="T14" fmla="*/ 54 w 98"/>
                <a:gd name="T15" fmla="*/ 50 h 58"/>
                <a:gd name="T16" fmla="*/ 64 w 98"/>
                <a:gd name="T17" fmla="*/ 46 h 58"/>
                <a:gd name="T18" fmla="*/ 68 w 98"/>
                <a:gd name="T19" fmla="*/ 42 h 58"/>
                <a:gd name="T20" fmla="*/ 82 w 98"/>
                <a:gd name="T21" fmla="*/ 30 h 58"/>
                <a:gd name="T22" fmla="*/ 92 w 98"/>
                <a:gd name="T23" fmla="*/ 16 h 58"/>
                <a:gd name="T24" fmla="*/ 98 w 98"/>
                <a:gd name="T25" fmla="*/ 0 h 58"/>
                <a:gd name="T26" fmla="*/ 68 w 98"/>
                <a:gd name="T27" fmla="*/ 2 h 58"/>
                <a:gd name="T28" fmla="*/ 52 w 98"/>
                <a:gd name="T29" fmla="*/ 6 h 58"/>
                <a:gd name="T30" fmla="*/ 28 w 98"/>
                <a:gd name="T31" fmla="*/ 6 h 58"/>
                <a:gd name="T32" fmla="*/ 28 w 98"/>
                <a:gd name="T33"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58">
                  <a:moveTo>
                    <a:pt x="28" y="6"/>
                  </a:moveTo>
                  <a:lnTo>
                    <a:pt x="10" y="18"/>
                  </a:lnTo>
                  <a:lnTo>
                    <a:pt x="0" y="32"/>
                  </a:lnTo>
                  <a:lnTo>
                    <a:pt x="18" y="42"/>
                  </a:lnTo>
                  <a:lnTo>
                    <a:pt x="28" y="54"/>
                  </a:lnTo>
                  <a:lnTo>
                    <a:pt x="32" y="58"/>
                  </a:lnTo>
                  <a:lnTo>
                    <a:pt x="46" y="52"/>
                  </a:lnTo>
                  <a:lnTo>
                    <a:pt x="54" y="50"/>
                  </a:lnTo>
                  <a:lnTo>
                    <a:pt x="64" y="46"/>
                  </a:lnTo>
                  <a:lnTo>
                    <a:pt x="68" y="42"/>
                  </a:lnTo>
                  <a:lnTo>
                    <a:pt x="82" y="30"/>
                  </a:lnTo>
                  <a:lnTo>
                    <a:pt x="92" y="16"/>
                  </a:lnTo>
                  <a:lnTo>
                    <a:pt x="98" y="0"/>
                  </a:lnTo>
                  <a:lnTo>
                    <a:pt x="68" y="2"/>
                  </a:lnTo>
                  <a:lnTo>
                    <a:pt x="52" y="6"/>
                  </a:lnTo>
                  <a:lnTo>
                    <a:pt x="28" y="6"/>
                  </a:lnTo>
                  <a:lnTo>
                    <a:pt x="28" y="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8" name="Freeform 226"/>
            <p:cNvSpPr>
              <a:spLocks/>
            </p:cNvSpPr>
            <p:nvPr/>
          </p:nvSpPr>
          <p:spPr bwMode="auto">
            <a:xfrm>
              <a:off x="2616" y="2080"/>
              <a:ext cx="14" cy="10"/>
            </a:xfrm>
            <a:custGeom>
              <a:avLst/>
              <a:gdLst>
                <a:gd name="T0" fmla="*/ 14 w 14"/>
                <a:gd name="T1" fmla="*/ 0 h 10"/>
                <a:gd name="T2" fmla="*/ 0 w 14"/>
                <a:gd name="T3" fmla="*/ 0 h 10"/>
                <a:gd name="T4" fmla="*/ 2 w 14"/>
                <a:gd name="T5" fmla="*/ 8 h 10"/>
                <a:gd name="T6" fmla="*/ 10 w 14"/>
                <a:gd name="T7" fmla="*/ 10 h 10"/>
                <a:gd name="T8" fmla="*/ 14 w 14"/>
                <a:gd name="T9" fmla="*/ 0 h 10"/>
                <a:gd name="T10" fmla="*/ 14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14" y="0"/>
                  </a:moveTo>
                  <a:lnTo>
                    <a:pt x="0" y="0"/>
                  </a:lnTo>
                  <a:lnTo>
                    <a:pt x="2" y="8"/>
                  </a:lnTo>
                  <a:lnTo>
                    <a:pt x="10" y="10"/>
                  </a:lnTo>
                  <a:lnTo>
                    <a:pt x="14" y="0"/>
                  </a:lnTo>
                  <a:lnTo>
                    <a:pt x="1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09" name="Freeform 227"/>
            <p:cNvSpPr>
              <a:spLocks/>
            </p:cNvSpPr>
            <p:nvPr/>
          </p:nvSpPr>
          <p:spPr bwMode="auto">
            <a:xfrm>
              <a:off x="2568" y="2076"/>
              <a:ext cx="52" cy="40"/>
            </a:xfrm>
            <a:custGeom>
              <a:avLst/>
              <a:gdLst>
                <a:gd name="T0" fmla="*/ 48 w 52"/>
                <a:gd name="T1" fmla="*/ 6 h 40"/>
                <a:gd name="T2" fmla="*/ 26 w 52"/>
                <a:gd name="T3" fmla="*/ 0 h 40"/>
                <a:gd name="T4" fmla="*/ 12 w 52"/>
                <a:gd name="T5" fmla="*/ 6 h 40"/>
                <a:gd name="T6" fmla="*/ 0 w 52"/>
                <a:gd name="T7" fmla="*/ 18 h 40"/>
                <a:gd name="T8" fmla="*/ 6 w 52"/>
                <a:gd name="T9" fmla="*/ 36 h 40"/>
                <a:gd name="T10" fmla="*/ 18 w 52"/>
                <a:gd name="T11" fmla="*/ 40 h 40"/>
                <a:gd name="T12" fmla="*/ 30 w 52"/>
                <a:gd name="T13" fmla="*/ 36 h 40"/>
                <a:gd name="T14" fmla="*/ 34 w 52"/>
                <a:gd name="T15" fmla="*/ 24 h 40"/>
                <a:gd name="T16" fmla="*/ 38 w 52"/>
                <a:gd name="T17" fmla="*/ 24 h 40"/>
                <a:gd name="T18" fmla="*/ 44 w 52"/>
                <a:gd name="T19" fmla="*/ 20 h 40"/>
                <a:gd name="T20" fmla="*/ 48 w 52"/>
                <a:gd name="T21" fmla="*/ 18 h 40"/>
                <a:gd name="T22" fmla="*/ 52 w 52"/>
                <a:gd name="T23" fmla="*/ 14 h 40"/>
                <a:gd name="T24" fmla="*/ 48 w 52"/>
                <a:gd name="T25" fmla="*/ 6 h 40"/>
                <a:gd name="T26" fmla="*/ 48 w 52"/>
                <a:gd name="T2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0">
                  <a:moveTo>
                    <a:pt x="48" y="6"/>
                  </a:moveTo>
                  <a:lnTo>
                    <a:pt x="26" y="0"/>
                  </a:lnTo>
                  <a:lnTo>
                    <a:pt x="12" y="6"/>
                  </a:lnTo>
                  <a:lnTo>
                    <a:pt x="0" y="18"/>
                  </a:lnTo>
                  <a:lnTo>
                    <a:pt x="6" y="36"/>
                  </a:lnTo>
                  <a:lnTo>
                    <a:pt x="18" y="40"/>
                  </a:lnTo>
                  <a:lnTo>
                    <a:pt x="30" y="36"/>
                  </a:lnTo>
                  <a:lnTo>
                    <a:pt x="34" y="24"/>
                  </a:lnTo>
                  <a:lnTo>
                    <a:pt x="38" y="24"/>
                  </a:lnTo>
                  <a:lnTo>
                    <a:pt x="44" y="20"/>
                  </a:lnTo>
                  <a:lnTo>
                    <a:pt x="48" y="18"/>
                  </a:lnTo>
                  <a:lnTo>
                    <a:pt x="52" y="14"/>
                  </a:lnTo>
                  <a:lnTo>
                    <a:pt x="48" y="6"/>
                  </a:lnTo>
                  <a:lnTo>
                    <a:pt x="48" y="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0" name="Freeform 228"/>
            <p:cNvSpPr>
              <a:spLocks/>
            </p:cNvSpPr>
            <p:nvPr/>
          </p:nvSpPr>
          <p:spPr bwMode="auto">
            <a:xfrm>
              <a:off x="2562" y="2088"/>
              <a:ext cx="180" cy="170"/>
            </a:xfrm>
            <a:custGeom>
              <a:avLst/>
              <a:gdLst>
                <a:gd name="T0" fmla="*/ 14 w 180"/>
                <a:gd name="T1" fmla="*/ 24 h 170"/>
                <a:gd name="T2" fmla="*/ 10 w 180"/>
                <a:gd name="T3" fmla="*/ 34 h 170"/>
                <a:gd name="T4" fmla="*/ 4 w 180"/>
                <a:gd name="T5" fmla="*/ 36 h 170"/>
                <a:gd name="T6" fmla="*/ 2 w 180"/>
                <a:gd name="T7" fmla="*/ 46 h 170"/>
                <a:gd name="T8" fmla="*/ 0 w 180"/>
                <a:gd name="T9" fmla="*/ 52 h 170"/>
                <a:gd name="T10" fmla="*/ 0 w 180"/>
                <a:gd name="T11" fmla="*/ 66 h 170"/>
                <a:gd name="T12" fmla="*/ 8 w 180"/>
                <a:gd name="T13" fmla="*/ 62 h 170"/>
                <a:gd name="T14" fmla="*/ 18 w 180"/>
                <a:gd name="T15" fmla="*/ 58 h 170"/>
                <a:gd name="T16" fmla="*/ 32 w 180"/>
                <a:gd name="T17" fmla="*/ 52 h 170"/>
                <a:gd name="T18" fmla="*/ 48 w 180"/>
                <a:gd name="T19" fmla="*/ 48 h 170"/>
                <a:gd name="T20" fmla="*/ 72 w 180"/>
                <a:gd name="T21" fmla="*/ 52 h 170"/>
                <a:gd name="T22" fmla="*/ 78 w 180"/>
                <a:gd name="T23" fmla="*/ 64 h 170"/>
                <a:gd name="T24" fmla="*/ 78 w 180"/>
                <a:gd name="T25" fmla="*/ 76 h 170"/>
                <a:gd name="T26" fmla="*/ 114 w 180"/>
                <a:gd name="T27" fmla="*/ 112 h 170"/>
                <a:gd name="T28" fmla="*/ 130 w 180"/>
                <a:gd name="T29" fmla="*/ 114 h 170"/>
                <a:gd name="T30" fmla="*/ 150 w 180"/>
                <a:gd name="T31" fmla="*/ 128 h 170"/>
                <a:gd name="T32" fmla="*/ 156 w 180"/>
                <a:gd name="T33" fmla="*/ 146 h 170"/>
                <a:gd name="T34" fmla="*/ 148 w 180"/>
                <a:gd name="T35" fmla="*/ 158 h 170"/>
                <a:gd name="T36" fmla="*/ 150 w 180"/>
                <a:gd name="T37" fmla="*/ 170 h 170"/>
                <a:gd name="T38" fmla="*/ 166 w 180"/>
                <a:gd name="T39" fmla="*/ 150 h 170"/>
                <a:gd name="T40" fmla="*/ 160 w 180"/>
                <a:gd name="T41" fmla="*/ 132 h 170"/>
                <a:gd name="T42" fmla="*/ 162 w 180"/>
                <a:gd name="T43" fmla="*/ 118 h 170"/>
                <a:gd name="T44" fmla="*/ 172 w 180"/>
                <a:gd name="T45" fmla="*/ 130 h 170"/>
                <a:gd name="T46" fmla="*/ 180 w 180"/>
                <a:gd name="T47" fmla="*/ 134 h 170"/>
                <a:gd name="T48" fmla="*/ 180 w 180"/>
                <a:gd name="T49" fmla="*/ 122 h 170"/>
                <a:gd name="T50" fmla="*/ 162 w 180"/>
                <a:gd name="T51" fmla="*/ 106 h 170"/>
                <a:gd name="T52" fmla="*/ 156 w 180"/>
                <a:gd name="T53" fmla="*/ 106 h 170"/>
                <a:gd name="T54" fmla="*/ 150 w 180"/>
                <a:gd name="T55" fmla="*/ 94 h 170"/>
                <a:gd name="T56" fmla="*/ 138 w 180"/>
                <a:gd name="T57" fmla="*/ 88 h 170"/>
                <a:gd name="T58" fmla="*/ 126 w 180"/>
                <a:gd name="T59" fmla="*/ 82 h 170"/>
                <a:gd name="T60" fmla="*/ 112 w 180"/>
                <a:gd name="T61" fmla="*/ 72 h 170"/>
                <a:gd name="T62" fmla="*/ 102 w 180"/>
                <a:gd name="T63" fmla="*/ 58 h 170"/>
                <a:gd name="T64" fmla="*/ 96 w 180"/>
                <a:gd name="T65" fmla="*/ 48 h 170"/>
                <a:gd name="T66" fmla="*/ 96 w 180"/>
                <a:gd name="T67" fmla="*/ 42 h 170"/>
                <a:gd name="T68" fmla="*/ 96 w 180"/>
                <a:gd name="T69" fmla="*/ 28 h 170"/>
                <a:gd name="T70" fmla="*/ 102 w 180"/>
                <a:gd name="T71" fmla="*/ 28 h 170"/>
                <a:gd name="T72" fmla="*/ 108 w 180"/>
                <a:gd name="T73" fmla="*/ 18 h 170"/>
                <a:gd name="T74" fmla="*/ 114 w 180"/>
                <a:gd name="T75" fmla="*/ 12 h 170"/>
                <a:gd name="T76" fmla="*/ 114 w 180"/>
                <a:gd name="T77" fmla="*/ 6 h 170"/>
                <a:gd name="T78" fmla="*/ 90 w 180"/>
                <a:gd name="T79" fmla="*/ 0 h 170"/>
                <a:gd name="T80" fmla="*/ 84 w 180"/>
                <a:gd name="T81" fmla="*/ 12 h 170"/>
                <a:gd name="T82" fmla="*/ 66 w 180"/>
                <a:gd name="T83" fmla="*/ 6 h 170"/>
                <a:gd name="T84" fmla="*/ 60 w 180"/>
                <a:gd name="T85" fmla="*/ 0 h 170"/>
                <a:gd name="T86" fmla="*/ 48 w 180"/>
                <a:gd name="T87" fmla="*/ 10 h 170"/>
                <a:gd name="T88" fmla="*/ 38 w 180"/>
                <a:gd name="T89" fmla="*/ 12 h 170"/>
                <a:gd name="T90" fmla="*/ 36 w 180"/>
                <a:gd name="T91" fmla="*/ 22 h 170"/>
                <a:gd name="T92" fmla="*/ 26 w 180"/>
                <a:gd name="T93" fmla="*/ 28 h 170"/>
                <a:gd name="T94" fmla="*/ 18 w 180"/>
                <a:gd name="T95" fmla="*/ 28 h 170"/>
                <a:gd name="T96" fmla="*/ 14 w 180"/>
                <a:gd name="T97" fmla="*/ 24 h 170"/>
                <a:gd name="T98" fmla="*/ 14 w 180"/>
                <a:gd name="T99" fmla="*/ 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70">
                  <a:moveTo>
                    <a:pt x="14" y="24"/>
                  </a:moveTo>
                  <a:lnTo>
                    <a:pt x="10" y="34"/>
                  </a:lnTo>
                  <a:lnTo>
                    <a:pt x="4" y="36"/>
                  </a:lnTo>
                  <a:lnTo>
                    <a:pt x="2" y="46"/>
                  </a:lnTo>
                  <a:lnTo>
                    <a:pt x="0" y="52"/>
                  </a:lnTo>
                  <a:lnTo>
                    <a:pt x="0" y="66"/>
                  </a:lnTo>
                  <a:lnTo>
                    <a:pt x="8" y="62"/>
                  </a:lnTo>
                  <a:lnTo>
                    <a:pt x="18" y="58"/>
                  </a:lnTo>
                  <a:lnTo>
                    <a:pt x="32" y="52"/>
                  </a:lnTo>
                  <a:lnTo>
                    <a:pt x="48" y="48"/>
                  </a:lnTo>
                  <a:lnTo>
                    <a:pt x="72" y="52"/>
                  </a:lnTo>
                  <a:lnTo>
                    <a:pt x="78" y="64"/>
                  </a:lnTo>
                  <a:lnTo>
                    <a:pt x="78" y="76"/>
                  </a:lnTo>
                  <a:lnTo>
                    <a:pt x="114" y="112"/>
                  </a:lnTo>
                  <a:lnTo>
                    <a:pt x="130" y="114"/>
                  </a:lnTo>
                  <a:lnTo>
                    <a:pt x="150" y="128"/>
                  </a:lnTo>
                  <a:lnTo>
                    <a:pt x="156" y="146"/>
                  </a:lnTo>
                  <a:lnTo>
                    <a:pt x="148" y="158"/>
                  </a:lnTo>
                  <a:lnTo>
                    <a:pt x="150" y="170"/>
                  </a:lnTo>
                  <a:lnTo>
                    <a:pt x="166" y="150"/>
                  </a:lnTo>
                  <a:lnTo>
                    <a:pt x="160" y="132"/>
                  </a:lnTo>
                  <a:lnTo>
                    <a:pt x="162" y="118"/>
                  </a:lnTo>
                  <a:lnTo>
                    <a:pt x="172" y="130"/>
                  </a:lnTo>
                  <a:lnTo>
                    <a:pt x="180" y="134"/>
                  </a:lnTo>
                  <a:lnTo>
                    <a:pt x="180" y="122"/>
                  </a:lnTo>
                  <a:lnTo>
                    <a:pt x="162" y="106"/>
                  </a:lnTo>
                  <a:lnTo>
                    <a:pt x="156" y="106"/>
                  </a:lnTo>
                  <a:lnTo>
                    <a:pt x="150" y="94"/>
                  </a:lnTo>
                  <a:lnTo>
                    <a:pt x="138" y="88"/>
                  </a:lnTo>
                  <a:lnTo>
                    <a:pt x="126" y="82"/>
                  </a:lnTo>
                  <a:lnTo>
                    <a:pt x="112" y="72"/>
                  </a:lnTo>
                  <a:lnTo>
                    <a:pt x="102" y="58"/>
                  </a:lnTo>
                  <a:lnTo>
                    <a:pt x="96" y="48"/>
                  </a:lnTo>
                  <a:lnTo>
                    <a:pt x="96" y="42"/>
                  </a:lnTo>
                  <a:lnTo>
                    <a:pt x="96" y="28"/>
                  </a:lnTo>
                  <a:lnTo>
                    <a:pt x="102" y="28"/>
                  </a:lnTo>
                  <a:lnTo>
                    <a:pt x="108" y="18"/>
                  </a:lnTo>
                  <a:lnTo>
                    <a:pt x="114" y="12"/>
                  </a:lnTo>
                  <a:lnTo>
                    <a:pt x="114" y="6"/>
                  </a:lnTo>
                  <a:lnTo>
                    <a:pt x="90" y="0"/>
                  </a:lnTo>
                  <a:lnTo>
                    <a:pt x="84" y="12"/>
                  </a:lnTo>
                  <a:lnTo>
                    <a:pt x="66" y="6"/>
                  </a:lnTo>
                  <a:lnTo>
                    <a:pt x="60" y="0"/>
                  </a:lnTo>
                  <a:lnTo>
                    <a:pt x="48" y="10"/>
                  </a:lnTo>
                  <a:lnTo>
                    <a:pt x="38" y="12"/>
                  </a:lnTo>
                  <a:lnTo>
                    <a:pt x="36" y="22"/>
                  </a:lnTo>
                  <a:lnTo>
                    <a:pt x="26" y="28"/>
                  </a:lnTo>
                  <a:lnTo>
                    <a:pt x="18" y="28"/>
                  </a:lnTo>
                  <a:lnTo>
                    <a:pt x="14" y="24"/>
                  </a:lnTo>
                  <a:lnTo>
                    <a:pt x="14" y="24"/>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1" name="Freeform 229"/>
            <p:cNvSpPr>
              <a:spLocks/>
            </p:cNvSpPr>
            <p:nvPr/>
          </p:nvSpPr>
          <p:spPr bwMode="auto">
            <a:xfrm>
              <a:off x="2658" y="2252"/>
              <a:ext cx="42" cy="26"/>
            </a:xfrm>
            <a:custGeom>
              <a:avLst/>
              <a:gdLst>
                <a:gd name="T0" fmla="*/ 42 w 42"/>
                <a:gd name="T1" fmla="*/ 6 h 26"/>
                <a:gd name="T2" fmla="*/ 36 w 42"/>
                <a:gd name="T3" fmla="*/ 10 h 26"/>
                <a:gd name="T4" fmla="*/ 38 w 42"/>
                <a:gd name="T5" fmla="*/ 26 h 26"/>
                <a:gd name="T6" fmla="*/ 18 w 42"/>
                <a:gd name="T7" fmla="*/ 24 h 26"/>
                <a:gd name="T8" fmla="*/ 0 w 42"/>
                <a:gd name="T9" fmla="*/ 24 h 26"/>
                <a:gd name="T10" fmla="*/ 0 w 42"/>
                <a:gd name="T11" fmla="*/ 16 h 26"/>
                <a:gd name="T12" fmla="*/ 6 w 42"/>
                <a:gd name="T13" fmla="*/ 6 h 26"/>
                <a:gd name="T14" fmla="*/ 18 w 42"/>
                <a:gd name="T15" fmla="*/ 6 h 26"/>
                <a:gd name="T16" fmla="*/ 30 w 42"/>
                <a:gd name="T17" fmla="*/ 0 h 26"/>
                <a:gd name="T18" fmla="*/ 36 w 42"/>
                <a:gd name="T19" fmla="*/ 0 h 26"/>
                <a:gd name="T20" fmla="*/ 42 w 42"/>
                <a:gd name="T21" fmla="*/ 6 h 26"/>
                <a:gd name="T22" fmla="*/ 42 w 42"/>
                <a:gd name="T2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6">
                  <a:moveTo>
                    <a:pt x="42" y="6"/>
                  </a:moveTo>
                  <a:lnTo>
                    <a:pt x="36" y="10"/>
                  </a:lnTo>
                  <a:lnTo>
                    <a:pt x="38" y="26"/>
                  </a:lnTo>
                  <a:lnTo>
                    <a:pt x="18" y="24"/>
                  </a:lnTo>
                  <a:lnTo>
                    <a:pt x="0" y="24"/>
                  </a:lnTo>
                  <a:lnTo>
                    <a:pt x="0" y="16"/>
                  </a:lnTo>
                  <a:lnTo>
                    <a:pt x="6" y="6"/>
                  </a:lnTo>
                  <a:lnTo>
                    <a:pt x="18" y="6"/>
                  </a:lnTo>
                  <a:lnTo>
                    <a:pt x="30" y="0"/>
                  </a:lnTo>
                  <a:lnTo>
                    <a:pt x="36" y="0"/>
                  </a:lnTo>
                  <a:lnTo>
                    <a:pt x="42" y="6"/>
                  </a:lnTo>
                  <a:lnTo>
                    <a:pt x="42" y="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2" name="Freeform 230"/>
            <p:cNvSpPr>
              <a:spLocks/>
            </p:cNvSpPr>
            <p:nvPr/>
          </p:nvSpPr>
          <p:spPr bwMode="auto">
            <a:xfrm>
              <a:off x="2418" y="2012"/>
              <a:ext cx="174" cy="176"/>
            </a:xfrm>
            <a:custGeom>
              <a:avLst/>
              <a:gdLst>
                <a:gd name="T0" fmla="*/ 144 w 174"/>
                <a:gd name="T1" fmla="*/ 140 h 176"/>
                <a:gd name="T2" fmla="*/ 126 w 174"/>
                <a:gd name="T3" fmla="*/ 140 h 176"/>
                <a:gd name="T4" fmla="*/ 126 w 174"/>
                <a:gd name="T5" fmla="*/ 152 h 176"/>
                <a:gd name="T6" fmla="*/ 114 w 174"/>
                <a:gd name="T7" fmla="*/ 152 h 176"/>
                <a:gd name="T8" fmla="*/ 108 w 174"/>
                <a:gd name="T9" fmla="*/ 158 h 176"/>
                <a:gd name="T10" fmla="*/ 102 w 174"/>
                <a:gd name="T11" fmla="*/ 176 h 176"/>
                <a:gd name="T12" fmla="*/ 72 w 174"/>
                <a:gd name="T13" fmla="*/ 152 h 176"/>
                <a:gd name="T14" fmla="*/ 66 w 174"/>
                <a:gd name="T15" fmla="*/ 146 h 176"/>
                <a:gd name="T16" fmla="*/ 30 w 174"/>
                <a:gd name="T17" fmla="*/ 140 h 176"/>
                <a:gd name="T18" fmla="*/ 18 w 174"/>
                <a:gd name="T19" fmla="*/ 128 h 176"/>
                <a:gd name="T20" fmla="*/ 30 w 174"/>
                <a:gd name="T21" fmla="*/ 118 h 176"/>
                <a:gd name="T22" fmla="*/ 36 w 174"/>
                <a:gd name="T23" fmla="*/ 82 h 176"/>
                <a:gd name="T24" fmla="*/ 30 w 174"/>
                <a:gd name="T25" fmla="*/ 70 h 176"/>
                <a:gd name="T26" fmla="*/ 18 w 174"/>
                <a:gd name="T27" fmla="*/ 60 h 176"/>
                <a:gd name="T28" fmla="*/ 0 w 174"/>
                <a:gd name="T29" fmla="*/ 48 h 176"/>
                <a:gd name="T30" fmla="*/ 0 w 174"/>
                <a:gd name="T31" fmla="*/ 42 h 176"/>
                <a:gd name="T32" fmla="*/ 12 w 174"/>
                <a:gd name="T33" fmla="*/ 36 h 176"/>
                <a:gd name="T34" fmla="*/ 24 w 174"/>
                <a:gd name="T35" fmla="*/ 30 h 176"/>
                <a:gd name="T36" fmla="*/ 54 w 174"/>
                <a:gd name="T37" fmla="*/ 18 h 176"/>
                <a:gd name="T38" fmla="*/ 72 w 174"/>
                <a:gd name="T39" fmla="*/ 18 h 176"/>
                <a:gd name="T40" fmla="*/ 96 w 174"/>
                <a:gd name="T41" fmla="*/ 0 h 176"/>
                <a:gd name="T42" fmla="*/ 114 w 174"/>
                <a:gd name="T43" fmla="*/ 12 h 176"/>
                <a:gd name="T44" fmla="*/ 142 w 174"/>
                <a:gd name="T45" fmla="*/ 30 h 176"/>
                <a:gd name="T46" fmla="*/ 154 w 174"/>
                <a:gd name="T47" fmla="*/ 36 h 176"/>
                <a:gd name="T48" fmla="*/ 164 w 174"/>
                <a:gd name="T49" fmla="*/ 34 h 176"/>
                <a:gd name="T50" fmla="*/ 174 w 174"/>
                <a:gd name="T51" fmla="*/ 42 h 176"/>
                <a:gd name="T52" fmla="*/ 172 w 174"/>
                <a:gd name="T53" fmla="*/ 52 h 176"/>
                <a:gd name="T54" fmla="*/ 174 w 174"/>
                <a:gd name="T55" fmla="*/ 62 h 176"/>
                <a:gd name="T56" fmla="*/ 156 w 174"/>
                <a:gd name="T57" fmla="*/ 76 h 176"/>
                <a:gd name="T58" fmla="*/ 150 w 174"/>
                <a:gd name="T59" fmla="*/ 82 h 176"/>
                <a:gd name="T60" fmla="*/ 156 w 174"/>
                <a:gd name="T61" fmla="*/ 104 h 176"/>
                <a:gd name="T62" fmla="*/ 156 w 174"/>
                <a:gd name="T63" fmla="*/ 112 h 176"/>
                <a:gd name="T64" fmla="*/ 150 w 174"/>
                <a:gd name="T65" fmla="*/ 112 h 176"/>
                <a:gd name="T66" fmla="*/ 144 w 174"/>
                <a:gd name="T67" fmla="*/ 128 h 176"/>
                <a:gd name="T68" fmla="*/ 144 w 174"/>
                <a:gd name="T69" fmla="*/ 140 h 176"/>
                <a:gd name="T70" fmla="*/ 144 w 174"/>
                <a:gd name="T71" fmla="*/ 1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176">
                  <a:moveTo>
                    <a:pt x="144" y="140"/>
                  </a:moveTo>
                  <a:lnTo>
                    <a:pt x="126" y="140"/>
                  </a:lnTo>
                  <a:lnTo>
                    <a:pt x="126" y="152"/>
                  </a:lnTo>
                  <a:lnTo>
                    <a:pt x="114" y="152"/>
                  </a:lnTo>
                  <a:lnTo>
                    <a:pt x="108" y="158"/>
                  </a:lnTo>
                  <a:lnTo>
                    <a:pt x="102" y="176"/>
                  </a:lnTo>
                  <a:lnTo>
                    <a:pt x="72" y="152"/>
                  </a:lnTo>
                  <a:lnTo>
                    <a:pt x="66" y="146"/>
                  </a:lnTo>
                  <a:lnTo>
                    <a:pt x="30" y="140"/>
                  </a:lnTo>
                  <a:lnTo>
                    <a:pt x="18" y="128"/>
                  </a:lnTo>
                  <a:lnTo>
                    <a:pt x="30" y="118"/>
                  </a:lnTo>
                  <a:lnTo>
                    <a:pt x="36" y="82"/>
                  </a:lnTo>
                  <a:lnTo>
                    <a:pt x="30" y="70"/>
                  </a:lnTo>
                  <a:lnTo>
                    <a:pt x="18" y="60"/>
                  </a:lnTo>
                  <a:lnTo>
                    <a:pt x="0" y="48"/>
                  </a:lnTo>
                  <a:lnTo>
                    <a:pt x="0" y="42"/>
                  </a:lnTo>
                  <a:lnTo>
                    <a:pt x="12" y="36"/>
                  </a:lnTo>
                  <a:lnTo>
                    <a:pt x="24" y="30"/>
                  </a:lnTo>
                  <a:lnTo>
                    <a:pt x="54" y="18"/>
                  </a:lnTo>
                  <a:lnTo>
                    <a:pt x="72" y="18"/>
                  </a:lnTo>
                  <a:lnTo>
                    <a:pt x="96" y="0"/>
                  </a:lnTo>
                  <a:lnTo>
                    <a:pt x="114" y="12"/>
                  </a:lnTo>
                  <a:lnTo>
                    <a:pt x="142" y="30"/>
                  </a:lnTo>
                  <a:lnTo>
                    <a:pt x="154" y="36"/>
                  </a:lnTo>
                  <a:lnTo>
                    <a:pt x="164" y="34"/>
                  </a:lnTo>
                  <a:lnTo>
                    <a:pt x="174" y="42"/>
                  </a:lnTo>
                  <a:lnTo>
                    <a:pt x="172" y="52"/>
                  </a:lnTo>
                  <a:lnTo>
                    <a:pt x="174" y="62"/>
                  </a:lnTo>
                  <a:lnTo>
                    <a:pt x="156" y="76"/>
                  </a:lnTo>
                  <a:lnTo>
                    <a:pt x="150" y="82"/>
                  </a:lnTo>
                  <a:lnTo>
                    <a:pt x="156" y="104"/>
                  </a:lnTo>
                  <a:lnTo>
                    <a:pt x="156" y="112"/>
                  </a:lnTo>
                  <a:lnTo>
                    <a:pt x="150" y="112"/>
                  </a:lnTo>
                  <a:lnTo>
                    <a:pt x="144" y="128"/>
                  </a:lnTo>
                  <a:lnTo>
                    <a:pt x="144" y="140"/>
                  </a:lnTo>
                  <a:lnTo>
                    <a:pt x="144" y="14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3" name="Freeform 231"/>
            <p:cNvSpPr>
              <a:spLocks/>
            </p:cNvSpPr>
            <p:nvPr/>
          </p:nvSpPr>
          <p:spPr bwMode="auto">
            <a:xfrm>
              <a:off x="2346" y="2134"/>
              <a:ext cx="174" cy="174"/>
            </a:xfrm>
            <a:custGeom>
              <a:avLst/>
              <a:gdLst>
                <a:gd name="T0" fmla="*/ 90 w 174"/>
                <a:gd name="T1" fmla="*/ 6 h 174"/>
                <a:gd name="T2" fmla="*/ 78 w 174"/>
                <a:gd name="T3" fmla="*/ 6 h 174"/>
                <a:gd name="T4" fmla="*/ 66 w 174"/>
                <a:gd name="T5" fmla="*/ 4 h 174"/>
                <a:gd name="T6" fmla="*/ 48 w 174"/>
                <a:gd name="T7" fmla="*/ 0 h 174"/>
                <a:gd name="T8" fmla="*/ 30 w 174"/>
                <a:gd name="T9" fmla="*/ 2 h 174"/>
                <a:gd name="T10" fmla="*/ 18 w 174"/>
                <a:gd name="T11" fmla="*/ 2 h 174"/>
                <a:gd name="T12" fmla="*/ 0 w 174"/>
                <a:gd name="T13" fmla="*/ 12 h 174"/>
                <a:gd name="T14" fmla="*/ 0 w 174"/>
                <a:gd name="T15" fmla="*/ 30 h 174"/>
                <a:gd name="T16" fmla="*/ 16 w 174"/>
                <a:gd name="T17" fmla="*/ 36 h 174"/>
                <a:gd name="T18" fmla="*/ 32 w 174"/>
                <a:gd name="T19" fmla="*/ 36 h 174"/>
                <a:gd name="T20" fmla="*/ 42 w 174"/>
                <a:gd name="T21" fmla="*/ 48 h 174"/>
                <a:gd name="T22" fmla="*/ 30 w 174"/>
                <a:gd name="T23" fmla="*/ 66 h 174"/>
                <a:gd name="T24" fmla="*/ 30 w 174"/>
                <a:gd name="T25" fmla="*/ 88 h 174"/>
                <a:gd name="T26" fmla="*/ 20 w 174"/>
                <a:gd name="T27" fmla="*/ 118 h 174"/>
                <a:gd name="T28" fmla="*/ 30 w 174"/>
                <a:gd name="T29" fmla="*/ 128 h 174"/>
                <a:gd name="T30" fmla="*/ 30 w 174"/>
                <a:gd name="T31" fmla="*/ 142 h 174"/>
                <a:gd name="T32" fmla="*/ 42 w 174"/>
                <a:gd name="T33" fmla="*/ 174 h 174"/>
                <a:gd name="T34" fmla="*/ 64 w 174"/>
                <a:gd name="T35" fmla="*/ 162 h 174"/>
                <a:gd name="T36" fmla="*/ 90 w 174"/>
                <a:gd name="T37" fmla="*/ 162 h 174"/>
                <a:gd name="T38" fmla="*/ 108 w 174"/>
                <a:gd name="T39" fmla="*/ 154 h 174"/>
                <a:gd name="T40" fmla="*/ 118 w 174"/>
                <a:gd name="T41" fmla="*/ 148 h 174"/>
                <a:gd name="T42" fmla="*/ 128 w 174"/>
                <a:gd name="T43" fmla="*/ 118 h 174"/>
                <a:gd name="T44" fmla="*/ 150 w 174"/>
                <a:gd name="T45" fmla="*/ 76 h 174"/>
                <a:gd name="T46" fmla="*/ 174 w 174"/>
                <a:gd name="T47" fmla="*/ 54 h 174"/>
                <a:gd name="T48" fmla="*/ 138 w 174"/>
                <a:gd name="T49" fmla="*/ 24 h 174"/>
                <a:gd name="T50" fmla="*/ 122 w 174"/>
                <a:gd name="T51" fmla="*/ 22 h 174"/>
                <a:gd name="T52" fmla="*/ 100 w 174"/>
                <a:gd name="T53" fmla="*/ 14 h 174"/>
                <a:gd name="T54" fmla="*/ 90 w 174"/>
                <a:gd name="T55" fmla="*/ 6 h 174"/>
                <a:gd name="T56" fmla="*/ 90 w 174"/>
                <a:gd name="T57"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 h="174">
                  <a:moveTo>
                    <a:pt x="90" y="6"/>
                  </a:moveTo>
                  <a:lnTo>
                    <a:pt x="78" y="6"/>
                  </a:lnTo>
                  <a:lnTo>
                    <a:pt x="66" y="4"/>
                  </a:lnTo>
                  <a:lnTo>
                    <a:pt x="48" y="0"/>
                  </a:lnTo>
                  <a:lnTo>
                    <a:pt x="30" y="2"/>
                  </a:lnTo>
                  <a:lnTo>
                    <a:pt x="18" y="2"/>
                  </a:lnTo>
                  <a:lnTo>
                    <a:pt x="0" y="12"/>
                  </a:lnTo>
                  <a:lnTo>
                    <a:pt x="0" y="30"/>
                  </a:lnTo>
                  <a:lnTo>
                    <a:pt x="16" y="36"/>
                  </a:lnTo>
                  <a:lnTo>
                    <a:pt x="32" y="36"/>
                  </a:lnTo>
                  <a:lnTo>
                    <a:pt x="42" y="48"/>
                  </a:lnTo>
                  <a:lnTo>
                    <a:pt x="30" y="66"/>
                  </a:lnTo>
                  <a:lnTo>
                    <a:pt x="30" y="88"/>
                  </a:lnTo>
                  <a:lnTo>
                    <a:pt x="20" y="118"/>
                  </a:lnTo>
                  <a:lnTo>
                    <a:pt x="30" y="128"/>
                  </a:lnTo>
                  <a:lnTo>
                    <a:pt x="30" y="142"/>
                  </a:lnTo>
                  <a:lnTo>
                    <a:pt x="42" y="174"/>
                  </a:lnTo>
                  <a:lnTo>
                    <a:pt x="64" y="162"/>
                  </a:lnTo>
                  <a:lnTo>
                    <a:pt x="90" y="162"/>
                  </a:lnTo>
                  <a:lnTo>
                    <a:pt x="108" y="154"/>
                  </a:lnTo>
                  <a:lnTo>
                    <a:pt x="118" y="148"/>
                  </a:lnTo>
                  <a:lnTo>
                    <a:pt x="128" y="118"/>
                  </a:lnTo>
                  <a:lnTo>
                    <a:pt x="150" y="76"/>
                  </a:lnTo>
                  <a:lnTo>
                    <a:pt x="174" y="54"/>
                  </a:lnTo>
                  <a:lnTo>
                    <a:pt x="138" y="24"/>
                  </a:lnTo>
                  <a:lnTo>
                    <a:pt x="122" y="22"/>
                  </a:lnTo>
                  <a:lnTo>
                    <a:pt x="100" y="14"/>
                  </a:lnTo>
                  <a:lnTo>
                    <a:pt x="90" y="6"/>
                  </a:lnTo>
                  <a:lnTo>
                    <a:pt x="90" y="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4" name="Freeform 232"/>
            <p:cNvSpPr>
              <a:spLocks/>
            </p:cNvSpPr>
            <p:nvPr/>
          </p:nvSpPr>
          <p:spPr bwMode="auto">
            <a:xfrm>
              <a:off x="2334" y="2164"/>
              <a:ext cx="54" cy="116"/>
            </a:xfrm>
            <a:custGeom>
              <a:avLst/>
              <a:gdLst>
                <a:gd name="T0" fmla="*/ 12 w 54"/>
                <a:gd name="T1" fmla="*/ 0 h 116"/>
                <a:gd name="T2" fmla="*/ 16 w 54"/>
                <a:gd name="T3" fmla="*/ 30 h 116"/>
                <a:gd name="T4" fmla="*/ 6 w 54"/>
                <a:gd name="T5" fmla="*/ 52 h 116"/>
                <a:gd name="T6" fmla="*/ 0 w 54"/>
                <a:gd name="T7" fmla="*/ 70 h 116"/>
                <a:gd name="T8" fmla="*/ 6 w 54"/>
                <a:gd name="T9" fmla="*/ 88 h 116"/>
                <a:gd name="T10" fmla="*/ 0 w 54"/>
                <a:gd name="T11" fmla="*/ 112 h 116"/>
                <a:gd name="T12" fmla="*/ 28 w 54"/>
                <a:gd name="T13" fmla="*/ 116 h 116"/>
                <a:gd name="T14" fmla="*/ 42 w 54"/>
                <a:gd name="T15" fmla="*/ 112 h 116"/>
                <a:gd name="T16" fmla="*/ 42 w 54"/>
                <a:gd name="T17" fmla="*/ 98 h 116"/>
                <a:gd name="T18" fmla="*/ 32 w 54"/>
                <a:gd name="T19" fmla="*/ 90 h 116"/>
                <a:gd name="T20" fmla="*/ 42 w 54"/>
                <a:gd name="T21" fmla="*/ 58 h 116"/>
                <a:gd name="T22" fmla="*/ 42 w 54"/>
                <a:gd name="T23" fmla="*/ 42 h 116"/>
                <a:gd name="T24" fmla="*/ 48 w 54"/>
                <a:gd name="T25" fmla="*/ 30 h 116"/>
                <a:gd name="T26" fmla="*/ 54 w 54"/>
                <a:gd name="T27" fmla="*/ 18 h 116"/>
                <a:gd name="T28" fmla="*/ 42 w 54"/>
                <a:gd name="T29" fmla="*/ 6 h 116"/>
                <a:gd name="T30" fmla="*/ 30 w 54"/>
                <a:gd name="T31" fmla="*/ 6 h 116"/>
                <a:gd name="T32" fmla="*/ 12 w 54"/>
                <a:gd name="T33" fmla="*/ 0 h 116"/>
                <a:gd name="T34" fmla="*/ 12 w 54"/>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116">
                  <a:moveTo>
                    <a:pt x="12" y="0"/>
                  </a:moveTo>
                  <a:lnTo>
                    <a:pt x="16" y="30"/>
                  </a:lnTo>
                  <a:lnTo>
                    <a:pt x="6" y="52"/>
                  </a:lnTo>
                  <a:lnTo>
                    <a:pt x="0" y="70"/>
                  </a:lnTo>
                  <a:lnTo>
                    <a:pt x="6" y="88"/>
                  </a:lnTo>
                  <a:lnTo>
                    <a:pt x="0" y="112"/>
                  </a:lnTo>
                  <a:lnTo>
                    <a:pt x="28" y="116"/>
                  </a:lnTo>
                  <a:lnTo>
                    <a:pt x="42" y="112"/>
                  </a:lnTo>
                  <a:lnTo>
                    <a:pt x="42" y="98"/>
                  </a:lnTo>
                  <a:lnTo>
                    <a:pt x="32" y="90"/>
                  </a:lnTo>
                  <a:lnTo>
                    <a:pt x="42" y="58"/>
                  </a:lnTo>
                  <a:lnTo>
                    <a:pt x="42" y="42"/>
                  </a:lnTo>
                  <a:lnTo>
                    <a:pt x="48" y="30"/>
                  </a:lnTo>
                  <a:lnTo>
                    <a:pt x="54" y="18"/>
                  </a:lnTo>
                  <a:lnTo>
                    <a:pt x="42" y="6"/>
                  </a:lnTo>
                  <a:lnTo>
                    <a:pt x="30" y="6"/>
                  </a:lnTo>
                  <a:lnTo>
                    <a:pt x="12" y="0"/>
                  </a:lnTo>
                  <a:lnTo>
                    <a:pt x="12"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5" name="Freeform 233"/>
            <p:cNvSpPr>
              <a:spLocks/>
            </p:cNvSpPr>
            <p:nvPr/>
          </p:nvSpPr>
          <p:spPr bwMode="auto">
            <a:xfrm>
              <a:off x="2496" y="2216"/>
              <a:ext cx="12" cy="18"/>
            </a:xfrm>
            <a:custGeom>
              <a:avLst/>
              <a:gdLst>
                <a:gd name="T0" fmla="*/ 12 w 12"/>
                <a:gd name="T1" fmla="*/ 0 h 18"/>
                <a:gd name="T2" fmla="*/ 0 w 12"/>
                <a:gd name="T3" fmla="*/ 12 h 18"/>
                <a:gd name="T4" fmla="*/ 12 w 12"/>
                <a:gd name="T5" fmla="*/ 18 h 18"/>
                <a:gd name="T6" fmla="*/ 12 w 12"/>
                <a:gd name="T7" fmla="*/ 6 h 18"/>
                <a:gd name="T8" fmla="*/ 12 w 12"/>
                <a:gd name="T9" fmla="*/ 0 h 18"/>
                <a:gd name="T10" fmla="*/ 12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12" y="0"/>
                  </a:moveTo>
                  <a:lnTo>
                    <a:pt x="0" y="12"/>
                  </a:lnTo>
                  <a:lnTo>
                    <a:pt x="12" y="18"/>
                  </a:lnTo>
                  <a:lnTo>
                    <a:pt x="12" y="6"/>
                  </a:lnTo>
                  <a:lnTo>
                    <a:pt x="12" y="0"/>
                  </a:lnTo>
                  <a:lnTo>
                    <a:pt x="1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6" name="Freeform 234"/>
            <p:cNvSpPr>
              <a:spLocks/>
            </p:cNvSpPr>
            <p:nvPr/>
          </p:nvSpPr>
          <p:spPr bwMode="auto">
            <a:xfrm>
              <a:off x="2592" y="2170"/>
              <a:ext cx="24" cy="24"/>
            </a:xfrm>
            <a:custGeom>
              <a:avLst/>
              <a:gdLst>
                <a:gd name="T0" fmla="*/ 18 w 24"/>
                <a:gd name="T1" fmla="*/ 0 h 24"/>
                <a:gd name="T2" fmla="*/ 0 w 24"/>
                <a:gd name="T3" fmla="*/ 12 h 24"/>
                <a:gd name="T4" fmla="*/ 12 w 24"/>
                <a:gd name="T5" fmla="*/ 18 h 24"/>
                <a:gd name="T6" fmla="*/ 12 w 24"/>
                <a:gd name="T7" fmla="*/ 24 h 24"/>
                <a:gd name="T8" fmla="*/ 24 w 24"/>
                <a:gd name="T9" fmla="*/ 24 h 24"/>
                <a:gd name="T10" fmla="*/ 24 w 24"/>
                <a:gd name="T11" fmla="*/ 6 h 24"/>
                <a:gd name="T12" fmla="*/ 24 w 24"/>
                <a:gd name="T13" fmla="*/ 0 h 24"/>
                <a:gd name="T14" fmla="*/ 18 w 24"/>
                <a:gd name="T15" fmla="*/ 0 h 24"/>
                <a:gd name="T16" fmla="*/ 18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8" y="0"/>
                  </a:moveTo>
                  <a:lnTo>
                    <a:pt x="0" y="12"/>
                  </a:lnTo>
                  <a:lnTo>
                    <a:pt x="12" y="18"/>
                  </a:lnTo>
                  <a:lnTo>
                    <a:pt x="12" y="24"/>
                  </a:lnTo>
                  <a:lnTo>
                    <a:pt x="24" y="24"/>
                  </a:lnTo>
                  <a:lnTo>
                    <a:pt x="24" y="6"/>
                  </a:lnTo>
                  <a:lnTo>
                    <a:pt x="24" y="0"/>
                  </a:lnTo>
                  <a:lnTo>
                    <a:pt x="18" y="0"/>
                  </a:lnTo>
                  <a:lnTo>
                    <a:pt x="18"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7" name="Freeform 235"/>
            <p:cNvSpPr>
              <a:spLocks/>
            </p:cNvSpPr>
            <p:nvPr/>
          </p:nvSpPr>
          <p:spPr bwMode="auto">
            <a:xfrm>
              <a:off x="2580" y="2200"/>
              <a:ext cx="36" cy="46"/>
            </a:xfrm>
            <a:custGeom>
              <a:avLst/>
              <a:gdLst>
                <a:gd name="T0" fmla="*/ 24 w 36"/>
                <a:gd name="T1" fmla="*/ 8 h 46"/>
                <a:gd name="T2" fmla="*/ 12 w 36"/>
                <a:gd name="T3" fmla="*/ 8 h 46"/>
                <a:gd name="T4" fmla="*/ 0 w 36"/>
                <a:gd name="T5" fmla="*/ 28 h 46"/>
                <a:gd name="T6" fmla="*/ 0 w 36"/>
                <a:gd name="T7" fmla="*/ 40 h 46"/>
                <a:gd name="T8" fmla="*/ 6 w 36"/>
                <a:gd name="T9" fmla="*/ 40 h 46"/>
                <a:gd name="T10" fmla="*/ 22 w 36"/>
                <a:gd name="T11" fmla="*/ 46 h 46"/>
                <a:gd name="T12" fmla="*/ 30 w 36"/>
                <a:gd name="T13" fmla="*/ 28 h 46"/>
                <a:gd name="T14" fmla="*/ 24 w 36"/>
                <a:gd name="T15" fmla="*/ 28 h 46"/>
                <a:gd name="T16" fmla="*/ 36 w 36"/>
                <a:gd name="T17" fmla="*/ 6 h 46"/>
                <a:gd name="T18" fmla="*/ 36 w 36"/>
                <a:gd name="T19" fmla="*/ 0 h 46"/>
                <a:gd name="T20" fmla="*/ 24 w 36"/>
                <a:gd name="T21" fmla="*/ 8 h 46"/>
                <a:gd name="T22" fmla="*/ 24 w 36"/>
                <a:gd name="T23"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6">
                  <a:moveTo>
                    <a:pt x="24" y="8"/>
                  </a:moveTo>
                  <a:lnTo>
                    <a:pt x="12" y="8"/>
                  </a:lnTo>
                  <a:lnTo>
                    <a:pt x="0" y="28"/>
                  </a:lnTo>
                  <a:lnTo>
                    <a:pt x="0" y="40"/>
                  </a:lnTo>
                  <a:lnTo>
                    <a:pt x="6" y="40"/>
                  </a:lnTo>
                  <a:lnTo>
                    <a:pt x="22" y="46"/>
                  </a:lnTo>
                  <a:lnTo>
                    <a:pt x="30" y="28"/>
                  </a:lnTo>
                  <a:lnTo>
                    <a:pt x="24" y="28"/>
                  </a:lnTo>
                  <a:lnTo>
                    <a:pt x="36" y="6"/>
                  </a:lnTo>
                  <a:lnTo>
                    <a:pt x="36" y="0"/>
                  </a:lnTo>
                  <a:lnTo>
                    <a:pt x="24" y="8"/>
                  </a:lnTo>
                  <a:lnTo>
                    <a:pt x="24" y="8"/>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8" name="Freeform 236"/>
            <p:cNvSpPr>
              <a:spLocks/>
            </p:cNvSpPr>
            <p:nvPr/>
          </p:nvSpPr>
          <p:spPr bwMode="auto">
            <a:xfrm>
              <a:off x="2562" y="2032"/>
              <a:ext cx="18" cy="16"/>
            </a:xfrm>
            <a:custGeom>
              <a:avLst/>
              <a:gdLst>
                <a:gd name="T0" fmla="*/ 14 w 18"/>
                <a:gd name="T1" fmla="*/ 0 h 16"/>
                <a:gd name="T2" fmla="*/ 6 w 18"/>
                <a:gd name="T3" fmla="*/ 4 h 16"/>
                <a:gd name="T4" fmla="*/ 0 w 18"/>
                <a:gd name="T5" fmla="*/ 8 h 16"/>
                <a:gd name="T6" fmla="*/ 12 w 18"/>
                <a:gd name="T7" fmla="*/ 16 h 16"/>
                <a:gd name="T8" fmla="*/ 18 w 18"/>
                <a:gd name="T9" fmla="*/ 14 h 16"/>
                <a:gd name="T10" fmla="*/ 18 w 18"/>
                <a:gd name="T11" fmla="*/ 4 h 16"/>
                <a:gd name="T12" fmla="*/ 14 w 18"/>
                <a:gd name="T13" fmla="*/ 0 h 16"/>
                <a:gd name="T14" fmla="*/ 14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4" y="0"/>
                  </a:moveTo>
                  <a:lnTo>
                    <a:pt x="6" y="4"/>
                  </a:lnTo>
                  <a:lnTo>
                    <a:pt x="0" y="8"/>
                  </a:lnTo>
                  <a:lnTo>
                    <a:pt x="12" y="16"/>
                  </a:lnTo>
                  <a:lnTo>
                    <a:pt x="18" y="14"/>
                  </a:lnTo>
                  <a:lnTo>
                    <a:pt x="18" y="4"/>
                  </a:lnTo>
                  <a:lnTo>
                    <a:pt x="14" y="0"/>
                  </a:lnTo>
                  <a:lnTo>
                    <a:pt x="14"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19" name="Freeform 237"/>
            <p:cNvSpPr>
              <a:spLocks/>
            </p:cNvSpPr>
            <p:nvPr/>
          </p:nvSpPr>
          <p:spPr bwMode="auto">
            <a:xfrm>
              <a:off x="2574" y="1942"/>
              <a:ext cx="126" cy="138"/>
            </a:xfrm>
            <a:custGeom>
              <a:avLst/>
              <a:gdLst>
                <a:gd name="T0" fmla="*/ 0 w 126"/>
                <a:gd name="T1" fmla="*/ 70 h 138"/>
                <a:gd name="T2" fmla="*/ 0 w 126"/>
                <a:gd name="T3" fmla="*/ 82 h 138"/>
                <a:gd name="T4" fmla="*/ 6 w 126"/>
                <a:gd name="T5" fmla="*/ 94 h 138"/>
                <a:gd name="T6" fmla="*/ 6 w 126"/>
                <a:gd name="T7" fmla="*/ 100 h 138"/>
                <a:gd name="T8" fmla="*/ 18 w 126"/>
                <a:gd name="T9" fmla="*/ 112 h 138"/>
                <a:gd name="T10" fmla="*/ 18 w 126"/>
                <a:gd name="T11" fmla="*/ 130 h 138"/>
                <a:gd name="T12" fmla="*/ 24 w 126"/>
                <a:gd name="T13" fmla="*/ 134 h 138"/>
                <a:gd name="T14" fmla="*/ 38 w 126"/>
                <a:gd name="T15" fmla="*/ 138 h 138"/>
                <a:gd name="T16" fmla="*/ 52 w 126"/>
                <a:gd name="T17" fmla="*/ 138 h 138"/>
                <a:gd name="T18" fmla="*/ 66 w 126"/>
                <a:gd name="T19" fmla="*/ 134 h 138"/>
                <a:gd name="T20" fmla="*/ 78 w 126"/>
                <a:gd name="T21" fmla="*/ 134 h 138"/>
                <a:gd name="T22" fmla="*/ 96 w 126"/>
                <a:gd name="T23" fmla="*/ 134 h 138"/>
                <a:gd name="T24" fmla="*/ 98 w 126"/>
                <a:gd name="T25" fmla="*/ 124 h 138"/>
                <a:gd name="T26" fmla="*/ 108 w 126"/>
                <a:gd name="T27" fmla="*/ 120 h 138"/>
                <a:gd name="T28" fmla="*/ 108 w 126"/>
                <a:gd name="T29" fmla="*/ 106 h 138"/>
                <a:gd name="T30" fmla="*/ 96 w 126"/>
                <a:gd name="T31" fmla="*/ 94 h 138"/>
                <a:gd name="T32" fmla="*/ 102 w 126"/>
                <a:gd name="T33" fmla="*/ 88 h 138"/>
                <a:gd name="T34" fmla="*/ 120 w 126"/>
                <a:gd name="T35" fmla="*/ 74 h 138"/>
                <a:gd name="T36" fmla="*/ 126 w 126"/>
                <a:gd name="T37" fmla="*/ 68 h 138"/>
                <a:gd name="T38" fmla="*/ 126 w 126"/>
                <a:gd name="T39" fmla="*/ 48 h 138"/>
                <a:gd name="T40" fmla="*/ 114 w 126"/>
                <a:gd name="T41" fmla="*/ 42 h 138"/>
                <a:gd name="T42" fmla="*/ 120 w 126"/>
                <a:gd name="T43" fmla="*/ 24 h 138"/>
                <a:gd name="T44" fmla="*/ 120 w 126"/>
                <a:gd name="T45" fmla="*/ 12 h 138"/>
                <a:gd name="T46" fmla="*/ 96 w 126"/>
                <a:gd name="T47" fmla="*/ 6 h 138"/>
                <a:gd name="T48" fmla="*/ 72 w 126"/>
                <a:gd name="T49" fmla="*/ 6 h 138"/>
                <a:gd name="T50" fmla="*/ 56 w 126"/>
                <a:gd name="T51" fmla="*/ 0 h 138"/>
                <a:gd name="T52" fmla="*/ 42 w 126"/>
                <a:gd name="T53" fmla="*/ 0 h 138"/>
                <a:gd name="T54" fmla="*/ 42 w 126"/>
                <a:gd name="T55" fmla="*/ 12 h 138"/>
                <a:gd name="T56" fmla="*/ 30 w 126"/>
                <a:gd name="T57" fmla="*/ 18 h 138"/>
                <a:gd name="T58" fmla="*/ 18 w 126"/>
                <a:gd name="T59" fmla="*/ 22 h 138"/>
                <a:gd name="T60" fmla="*/ 24 w 126"/>
                <a:gd name="T61" fmla="*/ 36 h 138"/>
                <a:gd name="T62" fmla="*/ 12 w 126"/>
                <a:gd name="T63" fmla="*/ 48 h 138"/>
                <a:gd name="T64" fmla="*/ 18 w 126"/>
                <a:gd name="T65" fmla="*/ 58 h 138"/>
                <a:gd name="T66" fmla="*/ 18 w 126"/>
                <a:gd name="T67" fmla="*/ 66 h 138"/>
                <a:gd name="T68" fmla="*/ 12 w 126"/>
                <a:gd name="T69" fmla="*/ 66 h 138"/>
                <a:gd name="T70" fmla="*/ 0 w 126"/>
                <a:gd name="T71" fmla="*/ 70 h 138"/>
                <a:gd name="T72" fmla="*/ 0 w 126"/>
                <a:gd name="T73" fmla="*/ 7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8">
                  <a:moveTo>
                    <a:pt x="0" y="70"/>
                  </a:moveTo>
                  <a:lnTo>
                    <a:pt x="0" y="82"/>
                  </a:lnTo>
                  <a:lnTo>
                    <a:pt x="6" y="94"/>
                  </a:lnTo>
                  <a:lnTo>
                    <a:pt x="6" y="100"/>
                  </a:lnTo>
                  <a:lnTo>
                    <a:pt x="18" y="112"/>
                  </a:lnTo>
                  <a:lnTo>
                    <a:pt x="18" y="130"/>
                  </a:lnTo>
                  <a:lnTo>
                    <a:pt x="24" y="134"/>
                  </a:lnTo>
                  <a:lnTo>
                    <a:pt x="38" y="138"/>
                  </a:lnTo>
                  <a:lnTo>
                    <a:pt x="52" y="138"/>
                  </a:lnTo>
                  <a:lnTo>
                    <a:pt x="66" y="134"/>
                  </a:lnTo>
                  <a:lnTo>
                    <a:pt x="78" y="134"/>
                  </a:lnTo>
                  <a:lnTo>
                    <a:pt x="96" y="134"/>
                  </a:lnTo>
                  <a:lnTo>
                    <a:pt x="98" y="124"/>
                  </a:lnTo>
                  <a:lnTo>
                    <a:pt x="108" y="120"/>
                  </a:lnTo>
                  <a:lnTo>
                    <a:pt x="108" y="106"/>
                  </a:lnTo>
                  <a:lnTo>
                    <a:pt x="96" y="94"/>
                  </a:lnTo>
                  <a:lnTo>
                    <a:pt x="102" y="88"/>
                  </a:lnTo>
                  <a:lnTo>
                    <a:pt x="120" y="74"/>
                  </a:lnTo>
                  <a:lnTo>
                    <a:pt x="126" y="68"/>
                  </a:lnTo>
                  <a:lnTo>
                    <a:pt x="126" y="48"/>
                  </a:lnTo>
                  <a:lnTo>
                    <a:pt x="114" y="42"/>
                  </a:lnTo>
                  <a:lnTo>
                    <a:pt x="120" y="24"/>
                  </a:lnTo>
                  <a:lnTo>
                    <a:pt x="120" y="12"/>
                  </a:lnTo>
                  <a:lnTo>
                    <a:pt x="96" y="6"/>
                  </a:lnTo>
                  <a:lnTo>
                    <a:pt x="72" y="6"/>
                  </a:lnTo>
                  <a:lnTo>
                    <a:pt x="56" y="0"/>
                  </a:lnTo>
                  <a:lnTo>
                    <a:pt x="42" y="0"/>
                  </a:lnTo>
                  <a:lnTo>
                    <a:pt x="42" y="12"/>
                  </a:lnTo>
                  <a:lnTo>
                    <a:pt x="30" y="18"/>
                  </a:lnTo>
                  <a:lnTo>
                    <a:pt x="18" y="22"/>
                  </a:lnTo>
                  <a:lnTo>
                    <a:pt x="24" y="36"/>
                  </a:lnTo>
                  <a:lnTo>
                    <a:pt x="12" y="48"/>
                  </a:lnTo>
                  <a:lnTo>
                    <a:pt x="18" y="58"/>
                  </a:lnTo>
                  <a:lnTo>
                    <a:pt x="18" y="66"/>
                  </a:lnTo>
                  <a:lnTo>
                    <a:pt x="12" y="66"/>
                  </a:lnTo>
                  <a:lnTo>
                    <a:pt x="0" y="70"/>
                  </a:lnTo>
                  <a:lnTo>
                    <a:pt x="0" y="7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0" name="Freeform 238"/>
            <p:cNvSpPr>
              <a:spLocks/>
            </p:cNvSpPr>
            <p:nvPr/>
          </p:nvSpPr>
          <p:spPr bwMode="auto">
            <a:xfrm>
              <a:off x="2514" y="2000"/>
              <a:ext cx="62" cy="40"/>
            </a:xfrm>
            <a:custGeom>
              <a:avLst/>
              <a:gdLst>
                <a:gd name="T0" fmla="*/ 36 w 62"/>
                <a:gd name="T1" fmla="*/ 0 h 40"/>
                <a:gd name="T2" fmla="*/ 60 w 62"/>
                <a:gd name="T3" fmla="*/ 20 h 40"/>
                <a:gd name="T4" fmla="*/ 60 w 62"/>
                <a:gd name="T5" fmla="*/ 24 h 40"/>
                <a:gd name="T6" fmla="*/ 62 w 62"/>
                <a:gd name="T7" fmla="*/ 30 h 40"/>
                <a:gd name="T8" fmla="*/ 54 w 62"/>
                <a:gd name="T9" fmla="*/ 36 h 40"/>
                <a:gd name="T10" fmla="*/ 44 w 62"/>
                <a:gd name="T11" fmla="*/ 40 h 40"/>
                <a:gd name="T12" fmla="*/ 6 w 62"/>
                <a:gd name="T13" fmla="*/ 20 h 40"/>
                <a:gd name="T14" fmla="*/ 0 w 62"/>
                <a:gd name="T15" fmla="*/ 12 h 40"/>
                <a:gd name="T16" fmla="*/ 12 w 62"/>
                <a:gd name="T17" fmla="*/ 8 h 40"/>
                <a:gd name="T18" fmla="*/ 18 w 62"/>
                <a:gd name="T19" fmla="*/ 8 h 40"/>
                <a:gd name="T20" fmla="*/ 24 w 62"/>
                <a:gd name="T21" fmla="*/ 0 h 40"/>
                <a:gd name="T22" fmla="*/ 36 w 62"/>
                <a:gd name="T23" fmla="*/ 0 h 40"/>
                <a:gd name="T24" fmla="*/ 36 w 62"/>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40">
                  <a:moveTo>
                    <a:pt x="36" y="0"/>
                  </a:moveTo>
                  <a:lnTo>
                    <a:pt x="60" y="20"/>
                  </a:lnTo>
                  <a:lnTo>
                    <a:pt x="60" y="24"/>
                  </a:lnTo>
                  <a:lnTo>
                    <a:pt x="62" y="30"/>
                  </a:lnTo>
                  <a:lnTo>
                    <a:pt x="54" y="36"/>
                  </a:lnTo>
                  <a:lnTo>
                    <a:pt x="44" y="40"/>
                  </a:lnTo>
                  <a:lnTo>
                    <a:pt x="6" y="20"/>
                  </a:lnTo>
                  <a:lnTo>
                    <a:pt x="0" y="12"/>
                  </a:lnTo>
                  <a:lnTo>
                    <a:pt x="12" y="8"/>
                  </a:lnTo>
                  <a:lnTo>
                    <a:pt x="18" y="8"/>
                  </a:lnTo>
                  <a:lnTo>
                    <a:pt x="24" y="0"/>
                  </a:lnTo>
                  <a:lnTo>
                    <a:pt x="36" y="0"/>
                  </a:lnTo>
                  <a:lnTo>
                    <a:pt x="36"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1" name="Freeform 239"/>
            <p:cNvSpPr>
              <a:spLocks/>
            </p:cNvSpPr>
            <p:nvPr/>
          </p:nvSpPr>
          <p:spPr bwMode="auto">
            <a:xfrm>
              <a:off x="2544" y="1962"/>
              <a:ext cx="56" cy="58"/>
            </a:xfrm>
            <a:custGeom>
              <a:avLst/>
              <a:gdLst>
                <a:gd name="T0" fmla="*/ 0 w 56"/>
                <a:gd name="T1" fmla="*/ 38 h 58"/>
                <a:gd name="T2" fmla="*/ 12 w 56"/>
                <a:gd name="T3" fmla="*/ 46 h 58"/>
                <a:gd name="T4" fmla="*/ 30 w 56"/>
                <a:gd name="T5" fmla="*/ 58 h 58"/>
                <a:gd name="T6" fmla="*/ 32 w 56"/>
                <a:gd name="T7" fmla="*/ 50 h 58"/>
                <a:gd name="T8" fmla="*/ 40 w 56"/>
                <a:gd name="T9" fmla="*/ 46 h 58"/>
                <a:gd name="T10" fmla="*/ 46 w 56"/>
                <a:gd name="T11" fmla="*/ 46 h 58"/>
                <a:gd name="T12" fmla="*/ 48 w 56"/>
                <a:gd name="T13" fmla="*/ 38 h 58"/>
                <a:gd name="T14" fmla="*/ 42 w 56"/>
                <a:gd name="T15" fmla="*/ 28 h 58"/>
                <a:gd name="T16" fmla="*/ 54 w 56"/>
                <a:gd name="T17" fmla="*/ 16 h 58"/>
                <a:gd name="T18" fmla="*/ 54 w 56"/>
                <a:gd name="T19" fmla="*/ 10 h 58"/>
                <a:gd name="T20" fmla="*/ 50 w 56"/>
                <a:gd name="T21" fmla="*/ 6 h 58"/>
                <a:gd name="T22" fmla="*/ 56 w 56"/>
                <a:gd name="T23" fmla="*/ 0 h 58"/>
                <a:gd name="T24" fmla="*/ 24 w 56"/>
                <a:gd name="T25" fmla="*/ 10 h 58"/>
                <a:gd name="T26" fmla="*/ 24 w 56"/>
                <a:gd name="T27" fmla="*/ 22 h 58"/>
                <a:gd name="T28" fmla="*/ 12 w 56"/>
                <a:gd name="T29" fmla="*/ 28 h 58"/>
                <a:gd name="T30" fmla="*/ 2 w 56"/>
                <a:gd name="T31" fmla="*/ 30 h 58"/>
                <a:gd name="T32" fmla="*/ 0 w 56"/>
                <a:gd name="T33" fmla="*/ 38 h 58"/>
                <a:gd name="T34" fmla="*/ 0 w 56"/>
                <a:gd name="T35"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58">
                  <a:moveTo>
                    <a:pt x="0" y="38"/>
                  </a:moveTo>
                  <a:lnTo>
                    <a:pt x="12" y="46"/>
                  </a:lnTo>
                  <a:lnTo>
                    <a:pt x="30" y="58"/>
                  </a:lnTo>
                  <a:lnTo>
                    <a:pt x="32" y="50"/>
                  </a:lnTo>
                  <a:lnTo>
                    <a:pt x="40" y="46"/>
                  </a:lnTo>
                  <a:lnTo>
                    <a:pt x="46" y="46"/>
                  </a:lnTo>
                  <a:lnTo>
                    <a:pt x="48" y="38"/>
                  </a:lnTo>
                  <a:lnTo>
                    <a:pt x="42" y="28"/>
                  </a:lnTo>
                  <a:lnTo>
                    <a:pt x="54" y="16"/>
                  </a:lnTo>
                  <a:lnTo>
                    <a:pt x="54" y="10"/>
                  </a:lnTo>
                  <a:lnTo>
                    <a:pt x="50" y="6"/>
                  </a:lnTo>
                  <a:lnTo>
                    <a:pt x="56" y="0"/>
                  </a:lnTo>
                  <a:lnTo>
                    <a:pt x="24" y="10"/>
                  </a:lnTo>
                  <a:lnTo>
                    <a:pt x="24" y="22"/>
                  </a:lnTo>
                  <a:lnTo>
                    <a:pt x="12" y="28"/>
                  </a:lnTo>
                  <a:lnTo>
                    <a:pt x="2" y="30"/>
                  </a:lnTo>
                  <a:lnTo>
                    <a:pt x="0" y="38"/>
                  </a:lnTo>
                  <a:lnTo>
                    <a:pt x="0" y="38"/>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2" name="Freeform 240"/>
            <p:cNvSpPr>
              <a:spLocks/>
            </p:cNvSpPr>
            <p:nvPr/>
          </p:nvSpPr>
          <p:spPr bwMode="auto">
            <a:xfrm>
              <a:off x="2616" y="1874"/>
              <a:ext cx="30" cy="72"/>
            </a:xfrm>
            <a:custGeom>
              <a:avLst/>
              <a:gdLst>
                <a:gd name="T0" fmla="*/ 0 w 30"/>
                <a:gd name="T1" fmla="*/ 68 h 72"/>
                <a:gd name="T2" fmla="*/ 0 w 30"/>
                <a:gd name="T3" fmla="*/ 50 h 72"/>
                <a:gd name="T4" fmla="*/ 6 w 30"/>
                <a:gd name="T5" fmla="*/ 28 h 72"/>
                <a:gd name="T6" fmla="*/ 0 w 30"/>
                <a:gd name="T7" fmla="*/ 16 h 72"/>
                <a:gd name="T8" fmla="*/ 12 w 30"/>
                <a:gd name="T9" fmla="*/ 0 h 72"/>
                <a:gd name="T10" fmla="*/ 24 w 30"/>
                <a:gd name="T11" fmla="*/ 16 h 72"/>
                <a:gd name="T12" fmla="*/ 30 w 30"/>
                <a:gd name="T13" fmla="*/ 28 h 72"/>
                <a:gd name="T14" fmla="*/ 18 w 30"/>
                <a:gd name="T15" fmla="*/ 46 h 72"/>
                <a:gd name="T16" fmla="*/ 18 w 30"/>
                <a:gd name="T17" fmla="*/ 62 h 72"/>
                <a:gd name="T18" fmla="*/ 24 w 30"/>
                <a:gd name="T19" fmla="*/ 72 h 72"/>
                <a:gd name="T20" fmla="*/ 12 w 30"/>
                <a:gd name="T21" fmla="*/ 68 h 72"/>
                <a:gd name="T22" fmla="*/ 0 w 30"/>
                <a:gd name="T23" fmla="*/ 68 h 72"/>
                <a:gd name="T24" fmla="*/ 0 w 30"/>
                <a:gd name="T25"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2">
                  <a:moveTo>
                    <a:pt x="0" y="68"/>
                  </a:moveTo>
                  <a:lnTo>
                    <a:pt x="0" y="50"/>
                  </a:lnTo>
                  <a:lnTo>
                    <a:pt x="6" y="28"/>
                  </a:lnTo>
                  <a:lnTo>
                    <a:pt x="0" y="16"/>
                  </a:lnTo>
                  <a:lnTo>
                    <a:pt x="12" y="0"/>
                  </a:lnTo>
                  <a:lnTo>
                    <a:pt x="24" y="16"/>
                  </a:lnTo>
                  <a:lnTo>
                    <a:pt x="30" y="28"/>
                  </a:lnTo>
                  <a:lnTo>
                    <a:pt x="18" y="46"/>
                  </a:lnTo>
                  <a:lnTo>
                    <a:pt x="18" y="62"/>
                  </a:lnTo>
                  <a:lnTo>
                    <a:pt x="24" y="72"/>
                  </a:lnTo>
                  <a:lnTo>
                    <a:pt x="12" y="68"/>
                  </a:lnTo>
                  <a:lnTo>
                    <a:pt x="0" y="68"/>
                  </a:lnTo>
                  <a:lnTo>
                    <a:pt x="0" y="68"/>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3" name="Freeform 241"/>
            <p:cNvSpPr>
              <a:spLocks/>
            </p:cNvSpPr>
            <p:nvPr/>
          </p:nvSpPr>
          <p:spPr bwMode="auto">
            <a:xfrm>
              <a:off x="4502" y="1856"/>
              <a:ext cx="74" cy="204"/>
            </a:xfrm>
            <a:custGeom>
              <a:avLst/>
              <a:gdLst>
                <a:gd name="T0" fmla="*/ 44 w 74"/>
                <a:gd name="T1" fmla="*/ 128 h 204"/>
                <a:gd name="T2" fmla="*/ 56 w 74"/>
                <a:gd name="T3" fmla="*/ 128 h 204"/>
                <a:gd name="T4" fmla="*/ 56 w 74"/>
                <a:gd name="T5" fmla="*/ 110 h 204"/>
                <a:gd name="T6" fmla="*/ 32 w 74"/>
                <a:gd name="T7" fmla="*/ 80 h 204"/>
                <a:gd name="T8" fmla="*/ 32 w 74"/>
                <a:gd name="T9" fmla="*/ 40 h 204"/>
                <a:gd name="T10" fmla="*/ 20 w 74"/>
                <a:gd name="T11" fmla="*/ 6 h 204"/>
                <a:gd name="T12" fmla="*/ 8 w 74"/>
                <a:gd name="T13" fmla="*/ 0 h 204"/>
                <a:gd name="T14" fmla="*/ 0 w 74"/>
                <a:gd name="T15" fmla="*/ 0 h 204"/>
                <a:gd name="T16" fmla="*/ 14 w 74"/>
                <a:gd name="T17" fmla="*/ 22 h 204"/>
                <a:gd name="T18" fmla="*/ 20 w 74"/>
                <a:gd name="T19" fmla="*/ 64 h 204"/>
                <a:gd name="T20" fmla="*/ 32 w 74"/>
                <a:gd name="T21" fmla="*/ 152 h 204"/>
                <a:gd name="T22" fmla="*/ 38 w 74"/>
                <a:gd name="T23" fmla="*/ 198 h 204"/>
                <a:gd name="T24" fmla="*/ 38 w 74"/>
                <a:gd name="T25" fmla="*/ 204 h 204"/>
                <a:gd name="T26" fmla="*/ 56 w 74"/>
                <a:gd name="T27" fmla="*/ 192 h 204"/>
                <a:gd name="T28" fmla="*/ 68 w 74"/>
                <a:gd name="T29" fmla="*/ 204 h 204"/>
                <a:gd name="T30" fmla="*/ 74 w 74"/>
                <a:gd name="T31" fmla="*/ 192 h 204"/>
                <a:gd name="T32" fmla="*/ 56 w 74"/>
                <a:gd name="T33" fmla="*/ 180 h 204"/>
                <a:gd name="T34" fmla="*/ 44 w 74"/>
                <a:gd name="T35" fmla="*/ 1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204">
                  <a:moveTo>
                    <a:pt x="44" y="128"/>
                  </a:moveTo>
                  <a:lnTo>
                    <a:pt x="56" y="128"/>
                  </a:lnTo>
                  <a:lnTo>
                    <a:pt x="56" y="110"/>
                  </a:lnTo>
                  <a:lnTo>
                    <a:pt x="32" y="80"/>
                  </a:lnTo>
                  <a:lnTo>
                    <a:pt x="32" y="40"/>
                  </a:lnTo>
                  <a:lnTo>
                    <a:pt x="20" y="6"/>
                  </a:lnTo>
                  <a:lnTo>
                    <a:pt x="8" y="0"/>
                  </a:lnTo>
                  <a:lnTo>
                    <a:pt x="0" y="0"/>
                  </a:lnTo>
                  <a:lnTo>
                    <a:pt x="14" y="22"/>
                  </a:lnTo>
                  <a:lnTo>
                    <a:pt x="20" y="64"/>
                  </a:lnTo>
                  <a:lnTo>
                    <a:pt x="32" y="152"/>
                  </a:lnTo>
                  <a:lnTo>
                    <a:pt x="38" y="198"/>
                  </a:lnTo>
                  <a:lnTo>
                    <a:pt x="38" y="204"/>
                  </a:lnTo>
                  <a:lnTo>
                    <a:pt x="56" y="192"/>
                  </a:lnTo>
                  <a:lnTo>
                    <a:pt x="68" y="204"/>
                  </a:lnTo>
                  <a:lnTo>
                    <a:pt x="74" y="192"/>
                  </a:lnTo>
                  <a:lnTo>
                    <a:pt x="56" y="180"/>
                  </a:lnTo>
                  <a:lnTo>
                    <a:pt x="44" y="12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4" name="Freeform 242"/>
            <p:cNvSpPr>
              <a:spLocks/>
            </p:cNvSpPr>
            <p:nvPr/>
          </p:nvSpPr>
          <p:spPr bwMode="auto">
            <a:xfrm>
              <a:off x="3112" y="1442"/>
              <a:ext cx="90" cy="94"/>
            </a:xfrm>
            <a:custGeom>
              <a:avLst/>
              <a:gdLst>
                <a:gd name="T0" fmla="*/ 12 w 90"/>
                <a:gd name="T1" fmla="*/ 58 h 94"/>
                <a:gd name="T2" fmla="*/ 36 w 90"/>
                <a:gd name="T3" fmla="*/ 64 h 94"/>
                <a:gd name="T4" fmla="*/ 54 w 90"/>
                <a:gd name="T5" fmla="*/ 88 h 94"/>
                <a:gd name="T6" fmla="*/ 90 w 90"/>
                <a:gd name="T7" fmla="*/ 94 h 94"/>
                <a:gd name="T8" fmla="*/ 78 w 90"/>
                <a:gd name="T9" fmla="*/ 82 h 94"/>
                <a:gd name="T10" fmla="*/ 48 w 90"/>
                <a:gd name="T11" fmla="*/ 54 h 94"/>
                <a:gd name="T12" fmla="*/ 42 w 90"/>
                <a:gd name="T13" fmla="*/ 24 h 94"/>
                <a:gd name="T14" fmla="*/ 42 w 90"/>
                <a:gd name="T15" fmla="*/ 0 h 94"/>
                <a:gd name="T16" fmla="*/ 30 w 90"/>
                <a:gd name="T17" fmla="*/ 0 h 94"/>
                <a:gd name="T18" fmla="*/ 12 w 90"/>
                <a:gd name="T19" fmla="*/ 0 h 94"/>
                <a:gd name="T20" fmla="*/ 18 w 90"/>
                <a:gd name="T21" fmla="*/ 18 h 94"/>
                <a:gd name="T22" fmla="*/ 6 w 90"/>
                <a:gd name="T23" fmla="*/ 30 h 94"/>
                <a:gd name="T24" fmla="*/ 6 w 90"/>
                <a:gd name="T25" fmla="*/ 40 h 94"/>
                <a:gd name="T26" fmla="*/ 0 w 90"/>
                <a:gd name="T27" fmla="*/ 40 h 94"/>
                <a:gd name="T28" fmla="*/ 6 w 90"/>
                <a:gd name="T29" fmla="*/ 58 h 94"/>
                <a:gd name="T30" fmla="*/ 12 w 90"/>
                <a:gd name="T3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94">
                  <a:moveTo>
                    <a:pt x="12" y="58"/>
                  </a:moveTo>
                  <a:lnTo>
                    <a:pt x="36" y="64"/>
                  </a:lnTo>
                  <a:lnTo>
                    <a:pt x="54" y="88"/>
                  </a:lnTo>
                  <a:lnTo>
                    <a:pt x="90" y="94"/>
                  </a:lnTo>
                  <a:lnTo>
                    <a:pt x="78" y="82"/>
                  </a:lnTo>
                  <a:lnTo>
                    <a:pt x="48" y="54"/>
                  </a:lnTo>
                  <a:lnTo>
                    <a:pt x="42" y="24"/>
                  </a:lnTo>
                  <a:lnTo>
                    <a:pt x="42" y="0"/>
                  </a:lnTo>
                  <a:lnTo>
                    <a:pt x="30" y="0"/>
                  </a:lnTo>
                  <a:lnTo>
                    <a:pt x="12" y="0"/>
                  </a:lnTo>
                  <a:lnTo>
                    <a:pt x="18" y="18"/>
                  </a:lnTo>
                  <a:lnTo>
                    <a:pt x="6" y="30"/>
                  </a:lnTo>
                  <a:lnTo>
                    <a:pt x="6" y="40"/>
                  </a:lnTo>
                  <a:lnTo>
                    <a:pt x="0" y="40"/>
                  </a:lnTo>
                  <a:lnTo>
                    <a:pt x="6" y="58"/>
                  </a:lnTo>
                  <a:lnTo>
                    <a:pt x="12" y="5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5" name="Freeform 243"/>
            <p:cNvSpPr>
              <a:spLocks/>
            </p:cNvSpPr>
            <p:nvPr/>
          </p:nvSpPr>
          <p:spPr bwMode="auto">
            <a:xfrm>
              <a:off x="3208" y="1530"/>
              <a:ext cx="18" cy="10"/>
            </a:xfrm>
            <a:custGeom>
              <a:avLst/>
              <a:gdLst>
                <a:gd name="T0" fmla="*/ 12 w 18"/>
                <a:gd name="T1" fmla="*/ 10 h 10"/>
                <a:gd name="T2" fmla="*/ 18 w 18"/>
                <a:gd name="T3" fmla="*/ 6 h 10"/>
                <a:gd name="T4" fmla="*/ 18 w 18"/>
                <a:gd name="T5" fmla="*/ 0 h 10"/>
                <a:gd name="T6" fmla="*/ 0 w 18"/>
                <a:gd name="T7" fmla="*/ 0 h 10"/>
                <a:gd name="T8" fmla="*/ 6 w 18"/>
                <a:gd name="T9" fmla="*/ 10 h 10"/>
                <a:gd name="T10" fmla="*/ 12 w 18"/>
                <a:gd name="T11" fmla="*/ 10 h 10"/>
              </a:gdLst>
              <a:ahLst/>
              <a:cxnLst>
                <a:cxn ang="0">
                  <a:pos x="T0" y="T1"/>
                </a:cxn>
                <a:cxn ang="0">
                  <a:pos x="T2" y="T3"/>
                </a:cxn>
                <a:cxn ang="0">
                  <a:pos x="T4" y="T5"/>
                </a:cxn>
                <a:cxn ang="0">
                  <a:pos x="T6" y="T7"/>
                </a:cxn>
                <a:cxn ang="0">
                  <a:pos x="T8" y="T9"/>
                </a:cxn>
                <a:cxn ang="0">
                  <a:pos x="T10" y="T11"/>
                </a:cxn>
              </a:cxnLst>
              <a:rect l="0" t="0" r="r" b="b"/>
              <a:pathLst>
                <a:path w="18" h="10">
                  <a:moveTo>
                    <a:pt x="12" y="10"/>
                  </a:moveTo>
                  <a:lnTo>
                    <a:pt x="18" y="6"/>
                  </a:lnTo>
                  <a:lnTo>
                    <a:pt x="18" y="0"/>
                  </a:lnTo>
                  <a:lnTo>
                    <a:pt x="0" y="0"/>
                  </a:lnTo>
                  <a:lnTo>
                    <a:pt x="6" y="10"/>
                  </a:lnTo>
                  <a:lnTo>
                    <a:pt x="12" y="1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6" name="Freeform 244"/>
            <p:cNvSpPr>
              <a:spLocks/>
            </p:cNvSpPr>
            <p:nvPr/>
          </p:nvSpPr>
          <p:spPr bwMode="auto">
            <a:xfrm>
              <a:off x="3130" y="1286"/>
              <a:ext cx="126" cy="144"/>
            </a:xfrm>
            <a:custGeom>
              <a:avLst/>
              <a:gdLst>
                <a:gd name="T0" fmla="*/ 6 w 126"/>
                <a:gd name="T1" fmla="*/ 116 h 144"/>
                <a:gd name="T2" fmla="*/ 18 w 126"/>
                <a:gd name="T3" fmla="*/ 128 h 144"/>
                <a:gd name="T4" fmla="*/ 6 w 126"/>
                <a:gd name="T5" fmla="*/ 138 h 144"/>
                <a:gd name="T6" fmla="*/ 12 w 126"/>
                <a:gd name="T7" fmla="*/ 144 h 144"/>
                <a:gd name="T8" fmla="*/ 24 w 126"/>
                <a:gd name="T9" fmla="*/ 144 h 144"/>
                <a:gd name="T10" fmla="*/ 42 w 126"/>
                <a:gd name="T11" fmla="*/ 108 h 144"/>
                <a:gd name="T12" fmla="*/ 54 w 126"/>
                <a:gd name="T13" fmla="*/ 104 h 144"/>
                <a:gd name="T14" fmla="*/ 60 w 126"/>
                <a:gd name="T15" fmla="*/ 92 h 144"/>
                <a:gd name="T16" fmla="*/ 72 w 126"/>
                <a:gd name="T17" fmla="*/ 74 h 144"/>
                <a:gd name="T18" fmla="*/ 114 w 126"/>
                <a:gd name="T19" fmla="*/ 44 h 144"/>
                <a:gd name="T20" fmla="*/ 126 w 126"/>
                <a:gd name="T21" fmla="*/ 22 h 144"/>
                <a:gd name="T22" fmla="*/ 120 w 126"/>
                <a:gd name="T23" fmla="*/ 4 h 144"/>
                <a:gd name="T24" fmla="*/ 114 w 126"/>
                <a:gd name="T25" fmla="*/ 0 h 144"/>
                <a:gd name="T26" fmla="*/ 102 w 126"/>
                <a:gd name="T27" fmla="*/ 4 h 144"/>
                <a:gd name="T28" fmla="*/ 90 w 126"/>
                <a:gd name="T29" fmla="*/ 4 h 144"/>
                <a:gd name="T30" fmla="*/ 66 w 126"/>
                <a:gd name="T31" fmla="*/ 28 h 144"/>
                <a:gd name="T32" fmla="*/ 66 w 126"/>
                <a:gd name="T33" fmla="*/ 34 h 144"/>
                <a:gd name="T34" fmla="*/ 42 w 126"/>
                <a:gd name="T35" fmla="*/ 44 h 144"/>
                <a:gd name="T36" fmla="*/ 36 w 126"/>
                <a:gd name="T37" fmla="*/ 64 h 144"/>
                <a:gd name="T38" fmla="*/ 36 w 126"/>
                <a:gd name="T39" fmla="*/ 80 h 144"/>
                <a:gd name="T40" fmla="*/ 24 w 126"/>
                <a:gd name="T41" fmla="*/ 86 h 144"/>
                <a:gd name="T42" fmla="*/ 6 w 126"/>
                <a:gd name="T43" fmla="*/ 86 h 144"/>
                <a:gd name="T44" fmla="*/ 0 w 126"/>
                <a:gd name="T45" fmla="*/ 92 h 144"/>
                <a:gd name="T46" fmla="*/ 12 w 126"/>
                <a:gd name="T47" fmla="*/ 98 h 144"/>
                <a:gd name="T48" fmla="*/ 6 w 126"/>
                <a:gd name="T49"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44">
                  <a:moveTo>
                    <a:pt x="6" y="116"/>
                  </a:moveTo>
                  <a:lnTo>
                    <a:pt x="18" y="128"/>
                  </a:lnTo>
                  <a:lnTo>
                    <a:pt x="6" y="138"/>
                  </a:lnTo>
                  <a:lnTo>
                    <a:pt x="12" y="144"/>
                  </a:lnTo>
                  <a:lnTo>
                    <a:pt x="24" y="144"/>
                  </a:lnTo>
                  <a:lnTo>
                    <a:pt x="42" y="108"/>
                  </a:lnTo>
                  <a:lnTo>
                    <a:pt x="54" y="104"/>
                  </a:lnTo>
                  <a:lnTo>
                    <a:pt x="60" y="92"/>
                  </a:lnTo>
                  <a:lnTo>
                    <a:pt x="72" y="74"/>
                  </a:lnTo>
                  <a:lnTo>
                    <a:pt x="114" y="44"/>
                  </a:lnTo>
                  <a:lnTo>
                    <a:pt x="126" y="22"/>
                  </a:lnTo>
                  <a:lnTo>
                    <a:pt x="120" y="4"/>
                  </a:lnTo>
                  <a:lnTo>
                    <a:pt x="114" y="0"/>
                  </a:lnTo>
                  <a:lnTo>
                    <a:pt x="102" y="4"/>
                  </a:lnTo>
                  <a:lnTo>
                    <a:pt x="90" y="4"/>
                  </a:lnTo>
                  <a:lnTo>
                    <a:pt x="66" y="28"/>
                  </a:lnTo>
                  <a:lnTo>
                    <a:pt x="66" y="34"/>
                  </a:lnTo>
                  <a:lnTo>
                    <a:pt x="42" y="44"/>
                  </a:lnTo>
                  <a:lnTo>
                    <a:pt x="36" y="64"/>
                  </a:lnTo>
                  <a:lnTo>
                    <a:pt x="36" y="80"/>
                  </a:lnTo>
                  <a:lnTo>
                    <a:pt x="24" y="86"/>
                  </a:lnTo>
                  <a:lnTo>
                    <a:pt x="6" y="86"/>
                  </a:lnTo>
                  <a:lnTo>
                    <a:pt x="0" y="92"/>
                  </a:lnTo>
                  <a:lnTo>
                    <a:pt x="12" y="98"/>
                  </a:lnTo>
                  <a:lnTo>
                    <a:pt x="6" y="11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7" name="Freeform 245"/>
            <p:cNvSpPr>
              <a:spLocks/>
            </p:cNvSpPr>
            <p:nvPr/>
          </p:nvSpPr>
          <p:spPr bwMode="auto">
            <a:xfrm>
              <a:off x="3400" y="1046"/>
              <a:ext cx="48" cy="58"/>
            </a:xfrm>
            <a:custGeom>
              <a:avLst/>
              <a:gdLst>
                <a:gd name="T0" fmla="*/ 6 w 48"/>
                <a:gd name="T1" fmla="*/ 40 h 58"/>
                <a:gd name="T2" fmla="*/ 30 w 48"/>
                <a:gd name="T3" fmla="*/ 46 h 58"/>
                <a:gd name="T4" fmla="*/ 36 w 48"/>
                <a:gd name="T5" fmla="*/ 58 h 58"/>
                <a:gd name="T6" fmla="*/ 42 w 48"/>
                <a:gd name="T7" fmla="*/ 58 h 58"/>
                <a:gd name="T8" fmla="*/ 42 w 48"/>
                <a:gd name="T9" fmla="*/ 52 h 58"/>
                <a:gd name="T10" fmla="*/ 42 w 48"/>
                <a:gd name="T11" fmla="*/ 34 h 58"/>
                <a:gd name="T12" fmla="*/ 48 w 48"/>
                <a:gd name="T13" fmla="*/ 30 h 58"/>
                <a:gd name="T14" fmla="*/ 48 w 48"/>
                <a:gd name="T15" fmla="*/ 18 h 58"/>
                <a:gd name="T16" fmla="*/ 30 w 48"/>
                <a:gd name="T17" fmla="*/ 0 h 58"/>
                <a:gd name="T18" fmla="*/ 18 w 48"/>
                <a:gd name="T19" fmla="*/ 6 h 58"/>
                <a:gd name="T20" fmla="*/ 12 w 48"/>
                <a:gd name="T21" fmla="*/ 0 h 58"/>
                <a:gd name="T22" fmla="*/ 6 w 48"/>
                <a:gd name="T23" fmla="*/ 18 h 58"/>
                <a:gd name="T24" fmla="*/ 0 w 48"/>
                <a:gd name="T25" fmla="*/ 24 h 58"/>
                <a:gd name="T26" fmla="*/ 6 w 48"/>
                <a:gd name="T27" fmla="*/ 30 h 58"/>
                <a:gd name="T28" fmla="*/ 6 w 48"/>
                <a:gd name="T29"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8">
                  <a:moveTo>
                    <a:pt x="6" y="40"/>
                  </a:moveTo>
                  <a:lnTo>
                    <a:pt x="30" y="46"/>
                  </a:lnTo>
                  <a:lnTo>
                    <a:pt x="36" y="58"/>
                  </a:lnTo>
                  <a:lnTo>
                    <a:pt x="42" y="58"/>
                  </a:lnTo>
                  <a:lnTo>
                    <a:pt x="42" y="52"/>
                  </a:lnTo>
                  <a:lnTo>
                    <a:pt x="42" y="34"/>
                  </a:lnTo>
                  <a:lnTo>
                    <a:pt x="48" y="30"/>
                  </a:lnTo>
                  <a:lnTo>
                    <a:pt x="48" y="18"/>
                  </a:lnTo>
                  <a:lnTo>
                    <a:pt x="30" y="0"/>
                  </a:lnTo>
                  <a:lnTo>
                    <a:pt x="18" y="6"/>
                  </a:lnTo>
                  <a:lnTo>
                    <a:pt x="12" y="0"/>
                  </a:lnTo>
                  <a:lnTo>
                    <a:pt x="6" y="18"/>
                  </a:lnTo>
                  <a:lnTo>
                    <a:pt x="0" y="24"/>
                  </a:lnTo>
                  <a:lnTo>
                    <a:pt x="6" y="30"/>
                  </a:lnTo>
                  <a:lnTo>
                    <a:pt x="6" y="4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8" name="Freeform 246"/>
            <p:cNvSpPr>
              <a:spLocks/>
            </p:cNvSpPr>
            <p:nvPr/>
          </p:nvSpPr>
          <p:spPr bwMode="auto">
            <a:xfrm>
              <a:off x="3454" y="1092"/>
              <a:ext cx="66" cy="64"/>
            </a:xfrm>
            <a:custGeom>
              <a:avLst/>
              <a:gdLst>
                <a:gd name="T0" fmla="*/ 36 w 66"/>
                <a:gd name="T1" fmla="*/ 48 h 64"/>
                <a:gd name="T2" fmla="*/ 60 w 66"/>
                <a:gd name="T3" fmla="*/ 64 h 64"/>
                <a:gd name="T4" fmla="*/ 66 w 66"/>
                <a:gd name="T5" fmla="*/ 54 h 64"/>
                <a:gd name="T6" fmla="*/ 48 w 66"/>
                <a:gd name="T7" fmla="*/ 36 h 64"/>
                <a:gd name="T8" fmla="*/ 54 w 66"/>
                <a:gd name="T9" fmla="*/ 12 h 64"/>
                <a:gd name="T10" fmla="*/ 48 w 66"/>
                <a:gd name="T11" fmla="*/ 0 h 64"/>
                <a:gd name="T12" fmla="*/ 24 w 66"/>
                <a:gd name="T13" fmla="*/ 0 h 64"/>
                <a:gd name="T14" fmla="*/ 18 w 66"/>
                <a:gd name="T15" fmla="*/ 0 h 64"/>
                <a:gd name="T16" fmla="*/ 0 w 66"/>
                <a:gd name="T17" fmla="*/ 6 h 64"/>
                <a:gd name="T18" fmla="*/ 0 w 66"/>
                <a:gd name="T19" fmla="*/ 24 h 64"/>
                <a:gd name="T20" fmla="*/ 6 w 66"/>
                <a:gd name="T21" fmla="*/ 42 h 64"/>
                <a:gd name="T22" fmla="*/ 36 w 66"/>
                <a:gd name="T23"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4">
                  <a:moveTo>
                    <a:pt x="36" y="48"/>
                  </a:moveTo>
                  <a:lnTo>
                    <a:pt x="60" y="64"/>
                  </a:lnTo>
                  <a:lnTo>
                    <a:pt x="66" y="54"/>
                  </a:lnTo>
                  <a:lnTo>
                    <a:pt x="48" y="36"/>
                  </a:lnTo>
                  <a:lnTo>
                    <a:pt x="54" y="12"/>
                  </a:lnTo>
                  <a:lnTo>
                    <a:pt x="48" y="0"/>
                  </a:lnTo>
                  <a:lnTo>
                    <a:pt x="24" y="0"/>
                  </a:lnTo>
                  <a:lnTo>
                    <a:pt x="18" y="0"/>
                  </a:lnTo>
                  <a:lnTo>
                    <a:pt x="0" y="6"/>
                  </a:lnTo>
                  <a:lnTo>
                    <a:pt x="0" y="24"/>
                  </a:lnTo>
                  <a:lnTo>
                    <a:pt x="6" y="42"/>
                  </a:lnTo>
                  <a:lnTo>
                    <a:pt x="36" y="4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29" name="Freeform 247"/>
            <p:cNvSpPr>
              <a:spLocks/>
            </p:cNvSpPr>
            <p:nvPr/>
          </p:nvSpPr>
          <p:spPr bwMode="auto">
            <a:xfrm>
              <a:off x="3538" y="1110"/>
              <a:ext cx="60" cy="64"/>
            </a:xfrm>
            <a:custGeom>
              <a:avLst/>
              <a:gdLst>
                <a:gd name="T0" fmla="*/ 12 w 60"/>
                <a:gd name="T1" fmla="*/ 46 h 64"/>
                <a:gd name="T2" fmla="*/ 12 w 60"/>
                <a:gd name="T3" fmla="*/ 64 h 64"/>
                <a:gd name="T4" fmla="*/ 36 w 60"/>
                <a:gd name="T5" fmla="*/ 58 h 64"/>
                <a:gd name="T6" fmla="*/ 54 w 60"/>
                <a:gd name="T7" fmla="*/ 52 h 64"/>
                <a:gd name="T8" fmla="*/ 60 w 60"/>
                <a:gd name="T9" fmla="*/ 40 h 64"/>
                <a:gd name="T10" fmla="*/ 60 w 60"/>
                <a:gd name="T11" fmla="*/ 30 h 64"/>
                <a:gd name="T12" fmla="*/ 42 w 60"/>
                <a:gd name="T13" fmla="*/ 18 h 64"/>
                <a:gd name="T14" fmla="*/ 36 w 60"/>
                <a:gd name="T15" fmla="*/ 6 h 64"/>
                <a:gd name="T16" fmla="*/ 24 w 60"/>
                <a:gd name="T17" fmla="*/ 0 h 64"/>
                <a:gd name="T18" fmla="*/ 12 w 60"/>
                <a:gd name="T19" fmla="*/ 12 h 64"/>
                <a:gd name="T20" fmla="*/ 12 w 60"/>
                <a:gd name="T21" fmla="*/ 6 h 64"/>
                <a:gd name="T22" fmla="*/ 0 w 60"/>
                <a:gd name="T23" fmla="*/ 6 h 64"/>
                <a:gd name="T24" fmla="*/ 0 w 60"/>
                <a:gd name="T25" fmla="*/ 24 h 64"/>
                <a:gd name="T26" fmla="*/ 12 w 60"/>
                <a:gd name="T27" fmla="*/ 30 h 64"/>
                <a:gd name="T28" fmla="*/ 12 w 60"/>
                <a:gd name="T2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4">
                  <a:moveTo>
                    <a:pt x="12" y="46"/>
                  </a:moveTo>
                  <a:lnTo>
                    <a:pt x="12" y="64"/>
                  </a:lnTo>
                  <a:lnTo>
                    <a:pt x="36" y="58"/>
                  </a:lnTo>
                  <a:lnTo>
                    <a:pt x="54" y="52"/>
                  </a:lnTo>
                  <a:lnTo>
                    <a:pt x="60" y="40"/>
                  </a:lnTo>
                  <a:lnTo>
                    <a:pt x="60" y="30"/>
                  </a:lnTo>
                  <a:lnTo>
                    <a:pt x="42" y="18"/>
                  </a:lnTo>
                  <a:lnTo>
                    <a:pt x="36" y="6"/>
                  </a:lnTo>
                  <a:lnTo>
                    <a:pt x="24" y="0"/>
                  </a:lnTo>
                  <a:lnTo>
                    <a:pt x="12" y="12"/>
                  </a:lnTo>
                  <a:lnTo>
                    <a:pt x="12" y="6"/>
                  </a:lnTo>
                  <a:lnTo>
                    <a:pt x="0" y="6"/>
                  </a:lnTo>
                  <a:lnTo>
                    <a:pt x="0" y="24"/>
                  </a:lnTo>
                  <a:lnTo>
                    <a:pt x="12" y="30"/>
                  </a:lnTo>
                  <a:lnTo>
                    <a:pt x="12" y="4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0" name="Freeform 248"/>
            <p:cNvSpPr>
              <a:spLocks/>
            </p:cNvSpPr>
            <p:nvPr/>
          </p:nvSpPr>
          <p:spPr bwMode="auto">
            <a:xfrm>
              <a:off x="3406" y="1110"/>
              <a:ext cx="30" cy="18"/>
            </a:xfrm>
            <a:custGeom>
              <a:avLst/>
              <a:gdLst>
                <a:gd name="T0" fmla="*/ 0 w 30"/>
                <a:gd name="T1" fmla="*/ 6 h 18"/>
                <a:gd name="T2" fmla="*/ 24 w 30"/>
                <a:gd name="T3" fmla="*/ 18 h 18"/>
                <a:gd name="T4" fmla="*/ 30 w 30"/>
                <a:gd name="T5" fmla="*/ 12 h 18"/>
                <a:gd name="T6" fmla="*/ 24 w 30"/>
                <a:gd name="T7" fmla="*/ 0 h 18"/>
                <a:gd name="T8" fmla="*/ 0 w 30"/>
                <a:gd name="T9" fmla="*/ 6 h 18"/>
              </a:gdLst>
              <a:ahLst/>
              <a:cxnLst>
                <a:cxn ang="0">
                  <a:pos x="T0" y="T1"/>
                </a:cxn>
                <a:cxn ang="0">
                  <a:pos x="T2" y="T3"/>
                </a:cxn>
                <a:cxn ang="0">
                  <a:pos x="T4" y="T5"/>
                </a:cxn>
                <a:cxn ang="0">
                  <a:pos x="T6" y="T7"/>
                </a:cxn>
                <a:cxn ang="0">
                  <a:pos x="T8" y="T9"/>
                </a:cxn>
              </a:cxnLst>
              <a:rect l="0" t="0" r="r" b="b"/>
              <a:pathLst>
                <a:path w="30" h="18">
                  <a:moveTo>
                    <a:pt x="0" y="6"/>
                  </a:moveTo>
                  <a:lnTo>
                    <a:pt x="24" y="18"/>
                  </a:lnTo>
                  <a:lnTo>
                    <a:pt x="30" y="12"/>
                  </a:lnTo>
                  <a:lnTo>
                    <a:pt x="24" y="0"/>
                  </a:lnTo>
                  <a:lnTo>
                    <a:pt x="0" y="6"/>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1" name="Freeform 249"/>
            <p:cNvSpPr>
              <a:spLocks/>
            </p:cNvSpPr>
            <p:nvPr/>
          </p:nvSpPr>
          <p:spPr bwMode="auto">
            <a:xfrm>
              <a:off x="4018" y="1128"/>
              <a:ext cx="84" cy="70"/>
            </a:xfrm>
            <a:custGeom>
              <a:avLst/>
              <a:gdLst>
                <a:gd name="T0" fmla="*/ 6 w 84"/>
                <a:gd name="T1" fmla="*/ 58 h 70"/>
                <a:gd name="T2" fmla="*/ 24 w 84"/>
                <a:gd name="T3" fmla="*/ 70 h 70"/>
                <a:gd name="T4" fmla="*/ 36 w 84"/>
                <a:gd name="T5" fmla="*/ 70 h 70"/>
                <a:gd name="T6" fmla="*/ 42 w 84"/>
                <a:gd name="T7" fmla="*/ 52 h 70"/>
                <a:gd name="T8" fmla="*/ 60 w 84"/>
                <a:gd name="T9" fmla="*/ 58 h 70"/>
                <a:gd name="T10" fmla="*/ 72 w 84"/>
                <a:gd name="T11" fmla="*/ 40 h 70"/>
                <a:gd name="T12" fmla="*/ 54 w 84"/>
                <a:gd name="T13" fmla="*/ 28 h 70"/>
                <a:gd name="T14" fmla="*/ 54 w 84"/>
                <a:gd name="T15" fmla="*/ 18 h 70"/>
                <a:gd name="T16" fmla="*/ 78 w 84"/>
                <a:gd name="T17" fmla="*/ 34 h 70"/>
                <a:gd name="T18" fmla="*/ 84 w 84"/>
                <a:gd name="T19" fmla="*/ 28 h 70"/>
                <a:gd name="T20" fmla="*/ 84 w 84"/>
                <a:gd name="T21" fmla="*/ 18 h 70"/>
                <a:gd name="T22" fmla="*/ 60 w 84"/>
                <a:gd name="T23" fmla="*/ 0 h 70"/>
                <a:gd name="T24" fmla="*/ 48 w 84"/>
                <a:gd name="T25" fmla="*/ 0 h 70"/>
                <a:gd name="T26" fmla="*/ 36 w 84"/>
                <a:gd name="T27" fmla="*/ 6 h 70"/>
                <a:gd name="T28" fmla="*/ 30 w 84"/>
                <a:gd name="T29" fmla="*/ 18 h 70"/>
                <a:gd name="T30" fmla="*/ 18 w 84"/>
                <a:gd name="T31" fmla="*/ 6 h 70"/>
                <a:gd name="T32" fmla="*/ 6 w 84"/>
                <a:gd name="T33" fmla="*/ 0 h 70"/>
                <a:gd name="T34" fmla="*/ 0 w 84"/>
                <a:gd name="T35" fmla="*/ 22 h 70"/>
                <a:gd name="T36" fmla="*/ 12 w 84"/>
                <a:gd name="T37" fmla="*/ 40 h 70"/>
                <a:gd name="T38" fmla="*/ 6 w 84"/>
                <a:gd name="T3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70">
                  <a:moveTo>
                    <a:pt x="6" y="58"/>
                  </a:moveTo>
                  <a:lnTo>
                    <a:pt x="24" y="70"/>
                  </a:lnTo>
                  <a:lnTo>
                    <a:pt x="36" y="70"/>
                  </a:lnTo>
                  <a:lnTo>
                    <a:pt x="42" y="52"/>
                  </a:lnTo>
                  <a:lnTo>
                    <a:pt x="60" y="58"/>
                  </a:lnTo>
                  <a:lnTo>
                    <a:pt x="72" y="40"/>
                  </a:lnTo>
                  <a:lnTo>
                    <a:pt x="54" y="28"/>
                  </a:lnTo>
                  <a:lnTo>
                    <a:pt x="54" y="18"/>
                  </a:lnTo>
                  <a:lnTo>
                    <a:pt x="78" y="34"/>
                  </a:lnTo>
                  <a:lnTo>
                    <a:pt x="84" y="28"/>
                  </a:lnTo>
                  <a:lnTo>
                    <a:pt x="84" y="18"/>
                  </a:lnTo>
                  <a:lnTo>
                    <a:pt x="60" y="0"/>
                  </a:lnTo>
                  <a:lnTo>
                    <a:pt x="48" y="0"/>
                  </a:lnTo>
                  <a:lnTo>
                    <a:pt x="36" y="6"/>
                  </a:lnTo>
                  <a:lnTo>
                    <a:pt x="30" y="18"/>
                  </a:lnTo>
                  <a:lnTo>
                    <a:pt x="18" y="6"/>
                  </a:lnTo>
                  <a:lnTo>
                    <a:pt x="6" y="0"/>
                  </a:lnTo>
                  <a:lnTo>
                    <a:pt x="0" y="22"/>
                  </a:lnTo>
                  <a:lnTo>
                    <a:pt x="12" y="40"/>
                  </a:lnTo>
                  <a:lnTo>
                    <a:pt x="6" y="5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2" name="Freeform 250"/>
            <p:cNvSpPr>
              <a:spLocks/>
            </p:cNvSpPr>
            <p:nvPr/>
          </p:nvSpPr>
          <p:spPr bwMode="auto">
            <a:xfrm>
              <a:off x="2856" y="1168"/>
              <a:ext cx="2096" cy="1160"/>
            </a:xfrm>
            <a:custGeom>
              <a:avLst/>
              <a:gdLst>
                <a:gd name="T0" fmla="*/ 1932 w 2096"/>
                <a:gd name="T1" fmla="*/ 112 h 1160"/>
                <a:gd name="T2" fmla="*/ 1714 w 2096"/>
                <a:gd name="T3" fmla="*/ 94 h 1160"/>
                <a:gd name="T4" fmla="*/ 1642 w 2096"/>
                <a:gd name="T5" fmla="*/ 124 h 1160"/>
                <a:gd name="T6" fmla="*/ 1480 w 2096"/>
                <a:gd name="T7" fmla="*/ 124 h 1160"/>
                <a:gd name="T8" fmla="*/ 1354 w 2096"/>
                <a:gd name="T9" fmla="*/ 94 h 1160"/>
                <a:gd name="T10" fmla="*/ 1280 w 2096"/>
                <a:gd name="T11" fmla="*/ 152 h 1160"/>
                <a:gd name="T12" fmla="*/ 1178 w 2096"/>
                <a:gd name="T13" fmla="*/ 158 h 1160"/>
                <a:gd name="T14" fmla="*/ 1046 w 2096"/>
                <a:gd name="T15" fmla="*/ 146 h 1160"/>
                <a:gd name="T16" fmla="*/ 920 w 2096"/>
                <a:gd name="T17" fmla="*/ 170 h 1160"/>
                <a:gd name="T18" fmla="*/ 932 w 2096"/>
                <a:gd name="T19" fmla="*/ 82 h 1160"/>
                <a:gd name="T20" fmla="*/ 834 w 2096"/>
                <a:gd name="T21" fmla="*/ 48 h 1160"/>
                <a:gd name="T22" fmla="*/ 750 w 2096"/>
                <a:gd name="T23" fmla="*/ 30 h 1160"/>
                <a:gd name="T24" fmla="*/ 750 w 2096"/>
                <a:gd name="T25" fmla="*/ 94 h 1160"/>
                <a:gd name="T26" fmla="*/ 648 w 2096"/>
                <a:gd name="T27" fmla="*/ 176 h 1160"/>
                <a:gd name="T28" fmla="*/ 642 w 2096"/>
                <a:gd name="T29" fmla="*/ 264 h 1160"/>
                <a:gd name="T30" fmla="*/ 600 w 2096"/>
                <a:gd name="T31" fmla="*/ 264 h 1160"/>
                <a:gd name="T32" fmla="*/ 592 w 2096"/>
                <a:gd name="T33" fmla="*/ 316 h 1160"/>
                <a:gd name="T34" fmla="*/ 576 w 2096"/>
                <a:gd name="T35" fmla="*/ 374 h 1160"/>
                <a:gd name="T36" fmla="*/ 580 w 2096"/>
                <a:gd name="T37" fmla="*/ 434 h 1160"/>
                <a:gd name="T38" fmla="*/ 552 w 2096"/>
                <a:gd name="T39" fmla="*/ 388 h 1160"/>
                <a:gd name="T40" fmla="*/ 490 w 2096"/>
                <a:gd name="T41" fmla="*/ 392 h 1160"/>
                <a:gd name="T42" fmla="*/ 400 w 2096"/>
                <a:gd name="T43" fmla="*/ 416 h 1160"/>
                <a:gd name="T44" fmla="*/ 274 w 2096"/>
                <a:gd name="T45" fmla="*/ 434 h 1160"/>
                <a:gd name="T46" fmla="*/ 206 w 2096"/>
                <a:gd name="T47" fmla="*/ 434 h 1160"/>
                <a:gd name="T48" fmla="*/ 164 w 2096"/>
                <a:gd name="T49" fmla="*/ 534 h 1160"/>
                <a:gd name="T50" fmla="*/ 98 w 2096"/>
                <a:gd name="T51" fmla="*/ 504 h 1160"/>
                <a:gd name="T52" fmla="*/ 164 w 2096"/>
                <a:gd name="T53" fmla="*/ 468 h 1160"/>
                <a:gd name="T54" fmla="*/ 20 w 2096"/>
                <a:gd name="T55" fmla="*/ 380 h 1160"/>
                <a:gd name="T56" fmla="*/ 28 w 2096"/>
                <a:gd name="T57" fmla="*/ 498 h 1160"/>
                <a:gd name="T58" fmla="*/ 60 w 2096"/>
                <a:gd name="T59" fmla="*/ 616 h 1160"/>
                <a:gd name="T60" fmla="*/ 28 w 2096"/>
                <a:gd name="T61" fmla="*/ 670 h 1160"/>
                <a:gd name="T62" fmla="*/ 92 w 2096"/>
                <a:gd name="T63" fmla="*/ 762 h 1160"/>
                <a:gd name="T64" fmla="*/ 148 w 2096"/>
                <a:gd name="T65" fmla="*/ 838 h 1160"/>
                <a:gd name="T66" fmla="*/ 180 w 2096"/>
                <a:gd name="T67" fmla="*/ 908 h 1160"/>
                <a:gd name="T68" fmla="*/ 194 w 2096"/>
                <a:gd name="T69" fmla="*/ 978 h 1160"/>
                <a:gd name="T70" fmla="*/ 288 w 2096"/>
                <a:gd name="T71" fmla="*/ 1070 h 1160"/>
                <a:gd name="T72" fmla="*/ 376 w 2096"/>
                <a:gd name="T73" fmla="*/ 1062 h 1160"/>
                <a:gd name="T74" fmla="*/ 370 w 2096"/>
                <a:gd name="T75" fmla="*/ 944 h 1160"/>
                <a:gd name="T76" fmla="*/ 388 w 2096"/>
                <a:gd name="T77" fmla="*/ 1002 h 1160"/>
                <a:gd name="T78" fmla="*/ 458 w 2096"/>
                <a:gd name="T79" fmla="*/ 1106 h 1160"/>
                <a:gd name="T80" fmla="*/ 590 w 2096"/>
                <a:gd name="T81" fmla="*/ 1146 h 1160"/>
                <a:gd name="T82" fmla="*/ 750 w 2096"/>
                <a:gd name="T83" fmla="*/ 1108 h 1160"/>
                <a:gd name="T84" fmla="*/ 848 w 2096"/>
                <a:gd name="T85" fmla="*/ 966 h 1160"/>
                <a:gd name="T86" fmla="*/ 970 w 2096"/>
                <a:gd name="T87" fmla="*/ 842 h 1160"/>
                <a:gd name="T88" fmla="*/ 1100 w 2096"/>
                <a:gd name="T89" fmla="*/ 830 h 1160"/>
                <a:gd name="T90" fmla="*/ 1276 w 2096"/>
                <a:gd name="T91" fmla="*/ 828 h 1160"/>
                <a:gd name="T92" fmla="*/ 1344 w 2096"/>
                <a:gd name="T93" fmla="*/ 762 h 1160"/>
                <a:gd name="T94" fmla="*/ 1508 w 2096"/>
                <a:gd name="T95" fmla="*/ 832 h 1160"/>
                <a:gd name="T96" fmla="*/ 1576 w 2096"/>
                <a:gd name="T97" fmla="*/ 924 h 1160"/>
                <a:gd name="T98" fmla="*/ 1648 w 2096"/>
                <a:gd name="T99" fmla="*/ 908 h 1160"/>
                <a:gd name="T100" fmla="*/ 1572 w 2096"/>
                <a:gd name="T101" fmla="*/ 680 h 1160"/>
                <a:gd name="T102" fmla="*/ 1674 w 2096"/>
                <a:gd name="T103" fmla="*/ 510 h 1160"/>
                <a:gd name="T104" fmla="*/ 1752 w 2096"/>
                <a:gd name="T105" fmla="*/ 428 h 1160"/>
                <a:gd name="T106" fmla="*/ 1830 w 2096"/>
                <a:gd name="T107" fmla="*/ 422 h 1160"/>
                <a:gd name="T108" fmla="*/ 1830 w 2096"/>
                <a:gd name="T109" fmla="*/ 686 h 1160"/>
                <a:gd name="T110" fmla="*/ 1896 w 2096"/>
                <a:gd name="T111" fmla="*/ 646 h 1160"/>
                <a:gd name="T112" fmla="*/ 1860 w 2096"/>
                <a:gd name="T113" fmla="*/ 474 h 1160"/>
                <a:gd name="T114" fmla="*/ 2004 w 2096"/>
                <a:gd name="T115" fmla="*/ 328 h 1160"/>
                <a:gd name="T116" fmla="*/ 1926 w 2096"/>
                <a:gd name="T117" fmla="*/ 246 h 1160"/>
                <a:gd name="T118" fmla="*/ 2010 w 2096"/>
                <a:gd name="T119" fmla="*/ 21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96" h="1160">
                  <a:moveTo>
                    <a:pt x="2048" y="194"/>
                  </a:moveTo>
                  <a:lnTo>
                    <a:pt x="2066" y="158"/>
                  </a:lnTo>
                  <a:lnTo>
                    <a:pt x="2030" y="136"/>
                  </a:lnTo>
                  <a:lnTo>
                    <a:pt x="1992" y="152"/>
                  </a:lnTo>
                  <a:lnTo>
                    <a:pt x="1956" y="124"/>
                  </a:lnTo>
                  <a:lnTo>
                    <a:pt x="1932" y="112"/>
                  </a:lnTo>
                  <a:lnTo>
                    <a:pt x="1920" y="118"/>
                  </a:lnTo>
                  <a:lnTo>
                    <a:pt x="1902" y="106"/>
                  </a:lnTo>
                  <a:lnTo>
                    <a:pt x="1866" y="100"/>
                  </a:lnTo>
                  <a:lnTo>
                    <a:pt x="1800" y="76"/>
                  </a:lnTo>
                  <a:lnTo>
                    <a:pt x="1752" y="76"/>
                  </a:lnTo>
                  <a:lnTo>
                    <a:pt x="1714" y="94"/>
                  </a:lnTo>
                  <a:lnTo>
                    <a:pt x="1714" y="100"/>
                  </a:lnTo>
                  <a:lnTo>
                    <a:pt x="1746" y="118"/>
                  </a:lnTo>
                  <a:lnTo>
                    <a:pt x="1746" y="136"/>
                  </a:lnTo>
                  <a:lnTo>
                    <a:pt x="1734" y="136"/>
                  </a:lnTo>
                  <a:lnTo>
                    <a:pt x="1704" y="112"/>
                  </a:lnTo>
                  <a:lnTo>
                    <a:pt x="1642" y="124"/>
                  </a:lnTo>
                  <a:lnTo>
                    <a:pt x="1630" y="152"/>
                  </a:lnTo>
                  <a:lnTo>
                    <a:pt x="1606" y="142"/>
                  </a:lnTo>
                  <a:lnTo>
                    <a:pt x="1582" y="142"/>
                  </a:lnTo>
                  <a:lnTo>
                    <a:pt x="1560" y="100"/>
                  </a:lnTo>
                  <a:lnTo>
                    <a:pt x="1498" y="100"/>
                  </a:lnTo>
                  <a:lnTo>
                    <a:pt x="1480" y="124"/>
                  </a:lnTo>
                  <a:lnTo>
                    <a:pt x="1450" y="106"/>
                  </a:lnTo>
                  <a:lnTo>
                    <a:pt x="1420" y="112"/>
                  </a:lnTo>
                  <a:lnTo>
                    <a:pt x="1426" y="82"/>
                  </a:lnTo>
                  <a:lnTo>
                    <a:pt x="1402" y="82"/>
                  </a:lnTo>
                  <a:lnTo>
                    <a:pt x="1360" y="124"/>
                  </a:lnTo>
                  <a:lnTo>
                    <a:pt x="1354" y="94"/>
                  </a:lnTo>
                  <a:lnTo>
                    <a:pt x="1318" y="94"/>
                  </a:lnTo>
                  <a:lnTo>
                    <a:pt x="1294" y="106"/>
                  </a:lnTo>
                  <a:lnTo>
                    <a:pt x="1318" y="142"/>
                  </a:lnTo>
                  <a:lnTo>
                    <a:pt x="1306" y="142"/>
                  </a:lnTo>
                  <a:lnTo>
                    <a:pt x="1306" y="152"/>
                  </a:lnTo>
                  <a:lnTo>
                    <a:pt x="1280" y="152"/>
                  </a:lnTo>
                  <a:lnTo>
                    <a:pt x="1262" y="146"/>
                  </a:lnTo>
                  <a:lnTo>
                    <a:pt x="1232" y="170"/>
                  </a:lnTo>
                  <a:lnTo>
                    <a:pt x="1240" y="194"/>
                  </a:lnTo>
                  <a:lnTo>
                    <a:pt x="1208" y="176"/>
                  </a:lnTo>
                  <a:lnTo>
                    <a:pt x="1196" y="158"/>
                  </a:lnTo>
                  <a:lnTo>
                    <a:pt x="1178" y="158"/>
                  </a:lnTo>
                  <a:lnTo>
                    <a:pt x="1178" y="146"/>
                  </a:lnTo>
                  <a:lnTo>
                    <a:pt x="1148" y="112"/>
                  </a:lnTo>
                  <a:lnTo>
                    <a:pt x="1106" y="112"/>
                  </a:lnTo>
                  <a:lnTo>
                    <a:pt x="1094" y="118"/>
                  </a:lnTo>
                  <a:lnTo>
                    <a:pt x="1100" y="136"/>
                  </a:lnTo>
                  <a:lnTo>
                    <a:pt x="1046" y="146"/>
                  </a:lnTo>
                  <a:lnTo>
                    <a:pt x="1040" y="142"/>
                  </a:lnTo>
                  <a:lnTo>
                    <a:pt x="1034" y="136"/>
                  </a:lnTo>
                  <a:lnTo>
                    <a:pt x="992" y="146"/>
                  </a:lnTo>
                  <a:lnTo>
                    <a:pt x="936" y="142"/>
                  </a:lnTo>
                  <a:lnTo>
                    <a:pt x="936" y="158"/>
                  </a:lnTo>
                  <a:lnTo>
                    <a:pt x="920" y="170"/>
                  </a:lnTo>
                  <a:lnTo>
                    <a:pt x="900" y="194"/>
                  </a:lnTo>
                  <a:lnTo>
                    <a:pt x="894" y="188"/>
                  </a:lnTo>
                  <a:lnTo>
                    <a:pt x="914" y="142"/>
                  </a:lnTo>
                  <a:lnTo>
                    <a:pt x="924" y="124"/>
                  </a:lnTo>
                  <a:lnTo>
                    <a:pt x="924" y="106"/>
                  </a:lnTo>
                  <a:lnTo>
                    <a:pt x="932" y="82"/>
                  </a:lnTo>
                  <a:lnTo>
                    <a:pt x="920" y="58"/>
                  </a:lnTo>
                  <a:lnTo>
                    <a:pt x="920" y="42"/>
                  </a:lnTo>
                  <a:lnTo>
                    <a:pt x="878" y="30"/>
                  </a:lnTo>
                  <a:lnTo>
                    <a:pt x="846" y="24"/>
                  </a:lnTo>
                  <a:lnTo>
                    <a:pt x="834" y="30"/>
                  </a:lnTo>
                  <a:lnTo>
                    <a:pt x="834" y="48"/>
                  </a:lnTo>
                  <a:lnTo>
                    <a:pt x="822" y="48"/>
                  </a:lnTo>
                  <a:lnTo>
                    <a:pt x="810" y="30"/>
                  </a:lnTo>
                  <a:lnTo>
                    <a:pt x="786" y="18"/>
                  </a:lnTo>
                  <a:lnTo>
                    <a:pt x="774" y="0"/>
                  </a:lnTo>
                  <a:lnTo>
                    <a:pt x="762" y="6"/>
                  </a:lnTo>
                  <a:lnTo>
                    <a:pt x="750" y="30"/>
                  </a:lnTo>
                  <a:lnTo>
                    <a:pt x="750" y="42"/>
                  </a:lnTo>
                  <a:lnTo>
                    <a:pt x="774" y="52"/>
                  </a:lnTo>
                  <a:lnTo>
                    <a:pt x="768" y="58"/>
                  </a:lnTo>
                  <a:lnTo>
                    <a:pt x="780" y="70"/>
                  </a:lnTo>
                  <a:lnTo>
                    <a:pt x="768" y="70"/>
                  </a:lnTo>
                  <a:lnTo>
                    <a:pt x="750" y="94"/>
                  </a:lnTo>
                  <a:lnTo>
                    <a:pt x="714" y="100"/>
                  </a:lnTo>
                  <a:lnTo>
                    <a:pt x="702" y="94"/>
                  </a:lnTo>
                  <a:lnTo>
                    <a:pt x="684" y="100"/>
                  </a:lnTo>
                  <a:lnTo>
                    <a:pt x="690" y="112"/>
                  </a:lnTo>
                  <a:lnTo>
                    <a:pt x="654" y="142"/>
                  </a:lnTo>
                  <a:lnTo>
                    <a:pt x="648" y="176"/>
                  </a:lnTo>
                  <a:lnTo>
                    <a:pt x="666" y="204"/>
                  </a:lnTo>
                  <a:lnTo>
                    <a:pt x="648" y="200"/>
                  </a:lnTo>
                  <a:lnTo>
                    <a:pt x="612" y="218"/>
                  </a:lnTo>
                  <a:lnTo>
                    <a:pt x="600" y="222"/>
                  </a:lnTo>
                  <a:lnTo>
                    <a:pt x="604" y="258"/>
                  </a:lnTo>
                  <a:lnTo>
                    <a:pt x="642" y="264"/>
                  </a:lnTo>
                  <a:lnTo>
                    <a:pt x="654" y="282"/>
                  </a:lnTo>
                  <a:lnTo>
                    <a:pt x="678" y="316"/>
                  </a:lnTo>
                  <a:lnTo>
                    <a:pt x="690" y="352"/>
                  </a:lnTo>
                  <a:lnTo>
                    <a:pt x="660" y="328"/>
                  </a:lnTo>
                  <a:lnTo>
                    <a:pt x="642" y="282"/>
                  </a:lnTo>
                  <a:lnTo>
                    <a:pt x="600" y="264"/>
                  </a:lnTo>
                  <a:lnTo>
                    <a:pt x="586" y="264"/>
                  </a:lnTo>
                  <a:lnTo>
                    <a:pt x="580" y="276"/>
                  </a:lnTo>
                  <a:lnTo>
                    <a:pt x="556" y="294"/>
                  </a:lnTo>
                  <a:lnTo>
                    <a:pt x="562" y="298"/>
                  </a:lnTo>
                  <a:lnTo>
                    <a:pt x="586" y="298"/>
                  </a:lnTo>
                  <a:lnTo>
                    <a:pt x="592" y="316"/>
                  </a:lnTo>
                  <a:lnTo>
                    <a:pt x="562" y="310"/>
                  </a:lnTo>
                  <a:lnTo>
                    <a:pt x="532" y="288"/>
                  </a:lnTo>
                  <a:lnTo>
                    <a:pt x="532" y="310"/>
                  </a:lnTo>
                  <a:lnTo>
                    <a:pt x="556" y="352"/>
                  </a:lnTo>
                  <a:lnTo>
                    <a:pt x="556" y="364"/>
                  </a:lnTo>
                  <a:lnTo>
                    <a:pt x="576" y="374"/>
                  </a:lnTo>
                  <a:lnTo>
                    <a:pt x="604" y="374"/>
                  </a:lnTo>
                  <a:lnTo>
                    <a:pt x="626" y="404"/>
                  </a:lnTo>
                  <a:lnTo>
                    <a:pt x="600" y="388"/>
                  </a:lnTo>
                  <a:lnTo>
                    <a:pt x="586" y="388"/>
                  </a:lnTo>
                  <a:lnTo>
                    <a:pt x="568" y="404"/>
                  </a:lnTo>
                  <a:lnTo>
                    <a:pt x="580" y="434"/>
                  </a:lnTo>
                  <a:lnTo>
                    <a:pt x="568" y="468"/>
                  </a:lnTo>
                  <a:lnTo>
                    <a:pt x="546" y="474"/>
                  </a:lnTo>
                  <a:lnTo>
                    <a:pt x="514" y="468"/>
                  </a:lnTo>
                  <a:lnTo>
                    <a:pt x="538" y="458"/>
                  </a:lnTo>
                  <a:lnTo>
                    <a:pt x="552" y="416"/>
                  </a:lnTo>
                  <a:lnTo>
                    <a:pt x="552" y="388"/>
                  </a:lnTo>
                  <a:lnTo>
                    <a:pt x="508" y="316"/>
                  </a:lnTo>
                  <a:lnTo>
                    <a:pt x="490" y="270"/>
                  </a:lnTo>
                  <a:lnTo>
                    <a:pt x="472" y="264"/>
                  </a:lnTo>
                  <a:lnTo>
                    <a:pt x="460" y="322"/>
                  </a:lnTo>
                  <a:lnTo>
                    <a:pt x="466" y="364"/>
                  </a:lnTo>
                  <a:lnTo>
                    <a:pt x="490" y="392"/>
                  </a:lnTo>
                  <a:lnTo>
                    <a:pt x="490" y="398"/>
                  </a:lnTo>
                  <a:lnTo>
                    <a:pt x="466" y="388"/>
                  </a:lnTo>
                  <a:lnTo>
                    <a:pt x="442" y="368"/>
                  </a:lnTo>
                  <a:lnTo>
                    <a:pt x="394" y="374"/>
                  </a:lnTo>
                  <a:lnTo>
                    <a:pt x="400" y="398"/>
                  </a:lnTo>
                  <a:lnTo>
                    <a:pt x="400" y="416"/>
                  </a:lnTo>
                  <a:lnTo>
                    <a:pt x="388" y="416"/>
                  </a:lnTo>
                  <a:lnTo>
                    <a:pt x="382" y="398"/>
                  </a:lnTo>
                  <a:lnTo>
                    <a:pt x="334" y="428"/>
                  </a:lnTo>
                  <a:lnTo>
                    <a:pt x="322" y="422"/>
                  </a:lnTo>
                  <a:lnTo>
                    <a:pt x="316" y="410"/>
                  </a:lnTo>
                  <a:lnTo>
                    <a:pt x="274" y="434"/>
                  </a:lnTo>
                  <a:lnTo>
                    <a:pt x="268" y="452"/>
                  </a:lnTo>
                  <a:lnTo>
                    <a:pt x="250" y="452"/>
                  </a:lnTo>
                  <a:lnTo>
                    <a:pt x="232" y="468"/>
                  </a:lnTo>
                  <a:lnTo>
                    <a:pt x="226" y="458"/>
                  </a:lnTo>
                  <a:lnTo>
                    <a:pt x="226" y="428"/>
                  </a:lnTo>
                  <a:lnTo>
                    <a:pt x="206" y="434"/>
                  </a:lnTo>
                  <a:lnTo>
                    <a:pt x="200" y="452"/>
                  </a:lnTo>
                  <a:lnTo>
                    <a:pt x="206" y="480"/>
                  </a:lnTo>
                  <a:lnTo>
                    <a:pt x="194" y="492"/>
                  </a:lnTo>
                  <a:lnTo>
                    <a:pt x="178" y="498"/>
                  </a:lnTo>
                  <a:lnTo>
                    <a:pt x="160" y="522"/>
                  </a:lnTo>
                  <a:lnTo>
                    <a:pt x="164" y="534"/>
                  </a:lnTo>
                  <a:lnTo>
                    <a:pt x="160" y="544"/>
                  </a:lnTo>
                  <a:lnTo>
                    <a:pt x="128" y="528"/>
                  </a:lnTo>
                  <a:lnTo>
                    <a:pt x="122" y="544"/>
                  </a:lnTo>
                  <a:lnTo>
                    <a:pt x="122" y="558"/>
                  </a:lnTo>
                  <a:lnTo>
                    <a:pt x="92" y="534"/>
                  </a:lnTo>
                  <a:lnTo>
                    <a:pt x="98" y="504"/>
                  </a:lnTo>
                  <a:lnTo>
                    <a:pt x="74" y="486"/>
                  </a:lnTo>
                  <a:lnTo>
                    <a:pt x="62" y="474"/>
                  </a:lnTo>
                  <a:lnTo>
                    <a:pt x="98" y="486"/>
                  </a:lnTo>
                  <a:lnTo>
                    <a:pt x="122" y="492"/>
                  </a:lnTo>
                  <a:lnTo>
                    <a:pt x="148" y="486"/>
                  </a:lnTo>
                  <a:lnTo>
                    <a:pt x="164" y="468"/>
                  </a:lnTo>
                  <a:lnTo>
                    <a:pt x="122" y="422"/>
                  </a:lnTo>
                  <a:lnTo>
                    <a:pt x="98" y="410"/>
                  </a:lnTo>
                  <a:lnTo>
                    <a:pt x="62" y="410"/>
                  </a:lnTo>
                  <a:lnTo>
                    <a:pt x="44" y="398"/>
                  </a:lnTo>
                  <a:lnTo>
                    <a:pt x="26" y="380"/>
                  </a:lnTo>
                  <a:lnTo>
                    <a:pt x="20" y="380"/>
                  </a:lnTo>
                  <a:lnTo>
                    <a:pt x="6" y="384"/>
                  </a:lnTo>
                  <a:lnTo>
                    <a:pt x="0" y="400"/>
                  </a:lnTo>
                  <a:lnTo>
                    <a:pt x="10" y="424"/>
                  </a:lnTo>
                  <a:lnTo>
                    <a:pt x="12" y="452"/>
                  </a:lnTo>
                  <a:lnTo>
                    <a:pt x="28" y="478"/>
                  </a:lnTo>
                  <a:lnTo>
                    <a:pt x="28" y="498"/>
                  </a:lnTo>
                  <a:lnTo>
                    <a:pt x="40" y="516"/>
                  </a:lnTo>
                  <a:lnTo>
                    <a:pt x="40" y="540"/>
                  </a:lnTo>
                  <a:lnTo>
                    <a:pt x="70" y="586"/>
                  </a:lnTo>
                  <a:lnTo>
                    <a:pt x="70" y="594"/>
                  </a:lnTo>
                  <a:lnTo>
                    <a:pt x="68" y="592"/>
                  </a:lnTo>
                  <a:lnTo>
                    <a:pt x="60" y="616"/>
                  </a:lnTo>
                  <a:lnTo>
                    <a:pt x="36" y="624"/>
                  </a:lnTo>
                  <a:lnTo>
                    <a:pt x="40" y="634"/>
                  </a:lnTo>
                  <a:lnTo>
                    <a:pt x="52" y="652"/>
                  </a:lnTo>
                  <a:lnTo>
                    <a:pt x="44" y="658"/>
                  </a:lnTo>
                  <a:lnTo>
                    <a:pt x="38" y="662"/>
                  </a:lnTo>
                  <a:lnTo>
                    <a:pt x="28" y="670"/>
                  </a:lnTo>
                  <a:lnTo>
                    <a:pt x="40" y="698"/>
                  </a:lnTo>
                  <a:lnTo>
                    <a:pt x="28" y="728"/>
                  </a:lnTo>
                  <a:lnTo>
                    <a:pt x="36" y="734"/>
                  </a:lnTo>
                  <a:lnTo>
                    <a:pt x="68" y="748"/>
                  </a:lnTo>
                  <a:lnTo>
                    <a:pt x="86" y="750"/>
                  </a:lnTo>
                  <a:lnTo>
                    <a:pt x="92" y="762"/>
                  </a:lnTo>
                  <a:lnTo>
                    <a:pt x="104" y="768"/>
                  </a:lnTo>
                  <a:lnTo>
                    <a:pt x="110" y="784"/>
                  </a:lnTo>
                  <a:lnTo>
                    <a:pt x="102" y="808"/>
                  </a:lnTo>
                  <a:lnTo>
                    <a:pt x="104" y="822"/>
                  </a:lnTo>
                  <a:lnTo>
                    <a:pt x="138" y="822"/>
                  </a:lnTo>
                  <a:lnTo>
                    <a:pt x="148" y="838"/>
                  </a:lnTo>
                  <a:lnTo>
                    <a:pt x="162" y="850"/>
                  </a:lnTo>
                  <a:lnTo>
                    <a:pt x="178" y="850"/>
                  </a:lnTo>
                  <a:lnTo>
                    <a:pt x="188" y="874"/>
                  </a:lnTo>
                  <a:lnTo>
                    <a:pt x="190" y="888"/>
                  </a:lnTo>
                  <a:lnTo>
                    <a:pt x="194" y="904"/>
                  </a:lnTo>
                  <a:lnTo>
                    <a:pt x="180" y="908"/>
                  </a:lnTo>
                  <a:lnTo>
                    <a:pt x="184" y="912"/>
                  </a:lnTo>
                  <a:lnTo>
                    <a:pt x="174" y="920"/>
                  </a:lnTo>
                  <a:lnTo>
                    <a:pt x="194" y="926"/>
                  </a:lnTo>
                  <a:lnTo>
                    <a:pt x="194" y="938"/>
                  </a:lnTo>
                  <a:lnTo>
                    <a:pt x="188" y="962"/>
                  </a:lnTo>
                  <a:lnTo>
                    <a:pt x="194" y="978"/>
                  </a:lnTo>
                  <a:lnTo>
                    <a:pt x="214" y="990"/>
                  </a:lnTo>
                  <a:lnTo>
                    <a:pt x="238" y="1002"/>
                  </a:lnTo>
                  <a:lnTo>
                    <a:pt x="250" y="1026"/>
                  </a:lnTo>
                  <a:lnTo>
                    <a:pt x="250" y="1032"/>
                  </a:lnTo>
                  <a:lnTo>
                    <a:pt x="274" y="1038"/>
                  </a:lnTo>
                  <a:lnTo>
                    <a:pt x="288" y="1070"/>
                  </a:lnTo>
                  <a:lnTo>
                    <a:pt x="296" y="1074"/>
                  </a:lnTo>
                  <a:lnTo>
                    <a:pt x="304" y="1074"/>
                  </a:lnTo>
                  <a:lnTo>
                    <a:pt x="318" y="1098"/>
                  </a:lnTo>
                  <a:lnTo>
                    <a:pt x="352" y="1084"/>
                  </a:lnTo>
                  <a:lnTo>
                    <a:pt x="360" y="1090"/>
                  </a:lnTo>
                  <a:lnTo>
                    <a:pt x="376" y="1062"/>
                  </a:lnTo>
                  <a:lnTo>
                    <a:pt x="358" y="1050"/>
                  </a:lnTo>
                  <a:lnTo>
                    <a:pt x="322" y="986"/>
                  </a:lnTo>
                  <a:lnTo>
                    <a:pt x="322" y="978"/>
                  </a:lnTo>
                  <a:lnTo>
                    <a:pt x="334" y="944"/>
                  </a:lnTo>
                  <a:lnTo>
                    <a:pt x="352" y="944"/>
                  </a:lnTo>
                  <a:lnTo>
                    <a:pt x="370" y="944"/>
                  </a:lnTo>
                  <a:lnTo>
                    <a:pt x="400" y="926"/>
                  </a:lnTo>
                  <a:lnTo>
                    <a:pt x="418" y="944"/>
                  </a:lnTo>
                  <a:lnTo>
                    <a:pt x="412" y="962"/>
                  </a:lnTo>
                  <a:lnTo>
                    <a:pt x="394" y="962"/>
                  </a:lnTo>
                  <a:lnTo>
                    <a:pt x="388" y="978"/>
                  </a:lnTo>
                  <a:lnTo>
                    <a:pt x="388" y="1002"/>
                  </a:lnTo>
                  <a:lnTo>
                    <a:pt x="448" y="1044"/>
                  </a:lnTo>
                  <a:lnTo>
                    <a:pt x="442" y="1056"/>
                  </a:lnTo>
                  <a:lnTo>
                    <a:pt x="424" y="1056"/>
                  </a:lnTo>
                  <a:lnTo>
                    <a:pt x="442" y="1084"/>
                  </a:lnTo>
                  <a:lnTo>
                    <a:pt x="442" y="1114"/>
                  </a:lnTo>
                  <a:lnTo>
                    <a:pt x="458" y="1106"/>
                  </a:lnTo>
                  <a:lnTo>
                    <a:pt x="496" y="1108"/>
                  </a:lnTo>
                  <a:lnTo>
                    <a:pt x="526" y="1114"/>
                  </a:lnTo>
                  <a:lnTo>
                    <a:pt x="544" y="1128"/>
                  </a:lnTo>
                  <a:lnTo>
                    <a:pt x="552" y="1150"/>
                  </a:lnTo>
                  <a:lnTo>
                    <a:pt x="568" y="1160"/>
                  </a:lnTo>
                  <a:lnTo>
                    <a:pt x="590" y="1146"/>
                  </a:lnTo>
                  <a:lnTo>
                    <a:pt x="606" y="1132"/>
                  </a:lnTo>
                  <a:lnTo>
                    <a:pt x="636" y="1114"/>
                  </a:lnTo>
                  <a:lnTo>
                    <a:pt x="666" y="1118"/>
                  </a:lnTo>
                  <a:lnTo>
                    <a:pt x="692" y="1108"/>
                  </a:lnTo>
                  <a:lnTo>
                    <a:pt x="704" y="1118"/>
                  </a:lnTo>
                  <a:lnTo>
                    <a:pt x="750" y="1108"/>
                  </a:lnTo>
                  <a:lnTo>
                    <a:pt x="738" y="1078"/>
                  </a:lnTo>
                  <a:lnTo>
                    <a:pt x="770" y="1054"/>
                  </a:lnTo>
                  <a:lnTo>
                    <a:pt x="790" y="1054"/>
                  </a:lnTo>
                  <a:lnTo>
                    <a:pt x="830" y="1012"/>
                  </a:lnTo>
                  <a:lnTo>
                    <a:pt x="822" y="972"/>
                  </a:lnTo>
                  <a:lnTo>
                    <a:pt x="848" y="966"/>
                  </a:lnTo>
                  <a:lnTo>
                    <a:pt x="840" y="948"/>
                  </a:lnTo>
                  <a:lnTo>
                    <a:pt x="856" y="928"/>
                  </a:lnTo>
                  <a:lnTo>
                    <a:pt x="896" y="910"/>
                  </a:lnTo>
                  <a:lnTo>
                    <a:pt x="902" y="884"/>
                  </a:lnTo>
                  <a:lnTo>
                    <a:pt x="924" y="872"/>
                  </a:lnTo>
                  <a:lnTo>
                    <a:pt x="970" y="842"/>
                  </a:lnTo>
                  <a:lnTo>
                    <a:pt x="988" y="840"/>
                  </a:lnTo>
                  <a:lnTo>
                    <a:pt x="1020" y="860"/>
                  </a:lnTo>
                  <a:lnTo>
                    <a:pt x="1044" y="854"/>
                  </a:lnTo>
                  <a:lnTo>
                    <a:pt x="1066" y="816"/>
                  </a:lnTo>
                  <a:lnTo>
                    <a:pt x="1088" y="814"/>
                  </a:lnTo>
                  <a:lnTo>
                    <a:pt x="1100" y="830"/>
                  </a:lnTo>
                  <a:lnTo>
                    <a:pt x="1116" y="850"/>
                  </a:lnTo>
                  <a:lnTo>
                    <a:pt x="1134" y="850"/>
                  </a:lnTo>
                  <a:lnTo>
                    <a:pt x="1166" y="836"/>
                  </a:lnTo>
                  <a:lnTo>
                    <a:pt x="1196" y="856"/>
                  </a:lnTo>
                  <a:lnTo>
                    <a:pt x="1256" y="850"/>
                  </a:lnTo>
                  <a:lnTo>
                    <a:pt x="1276" y="828"/>
                  </a:lnTo>
                  <a:lnTo>
                    <a:pt x="1300" y="838"/>
                  </a:lnTo>
                  <a:lnTo>
                    <a:pt x="1324" y="838"/>
                  </a:lnTo>
                  <a:lnTo>
                    <a:pt x="1354" y="820"/>
                  </a:lnTo>
                  <a:lnTo>
                    <a:pt x="1354" y="784"/>
                  </a:lnTo>
                  <a:lnTo>
                    <a:pt x="1360" y="768"/>
                  </a:lnTo>
                  <a:lnTo>
                    <a:pt x="1344" y="762"/>
                  </a:lnTo>
                  <a:lnTo>
                    <a:pt x="1370" y="750"/>
                  </a:lnTo>
                  <a:lnTo>
                    <a:pt x="1406" y="740"/>
                  </a:lnTo>
                  <a:lnTo>
                    <a:pt x="1432" y="756"/>
                  </a:lnTo>
                  <a:lnTo>
                    <a:pt x="1438" y="792"/>
                  </a:lnTo>
                  <a:lnTo>
                    <a:pt x="1474" y="832"/>
                  </a:lnTo>
                  <a:lnTo>
                    <a:pt x="1508" y="832"/>
                  </a:lnTo>
                  <a:lnTo>
                    <a:pt x="1518" y="840"/>
                  </a:lnTo>
                  <a:lnTo>
                    <a:pt x="1522" y="856"/>
                  </a:lnTo>
                  <a:lnTo>
                    <a:pt x="1552" y="866"/>
                  </a:lnTo>
                  <a:lnTo>
                    <a:pt x="1582" y="850"/>
                  </a:lnTo>
                  <a:lnTo>
                    <a:pt x="1592" y="878"/>
                  </a:lnTo>
                  <a:lnTo>
                    <a:pt x="1576" y="924"/>
                  </a:lnTo>
                  <a:lnTo>
                    <a:pt x="1558" y="920"/>
                  </a:lnTo>
                  <a:lnTo>
                    <a:pt x="1550" y="944"/>
                  </a:lnTo>
                  <a:lnTo>
                    <a:pt x="1576" y="968"/>
                  </a:lnTo>
                  <a:lnTo>
                    <a:pt x="1582" y="986"/>
                  </a:lnTo>
                  <a:lnTo>
                    <a:pt x="1600" y="972"/>
                  </a:lnTo>
                  <a:lnTo>
                    <a:pt x="1648" y="908"/>
                  </a:lnTo>
                  <a:lnTo>
                    <a:pt x="1660" y="744"/>
                  </a:lnTo>
                  <a:lnTo>
                    <a:pt x="1642" y="738"/>
                  </a:lnTo>
                  <a:lnTo>
                    <a:pt x="1642" y="704"/>
                  </a:lnTo>
                  <a:lnTo>
                    <a:pt x="1618" y="692"/>
                  </a:lnTo>
                  <a:lnTo>
                    <a:pt x="1576" y="710"/>
                  </a:lnTo>
                  <a:lnTo>
                    <a:pt x="1572" y="680"/>
                  </a:lnTo>
                  <a:lnTo>
                    <a:pt x="1546" y="674"/>
                  </a:lnTo>
                  <a:lnTo>
                    <a:pt x="1576" y="604"/>
                  </a:lnTo>
                  <a:lnTo>
                    <a:pt x="1576" y="558"/>
                  </a:lnTo>
                  <a:lnTo>
                    <a:pt x="1594" y="540"/>
                  </a:lnTo>
                  <a:lnTo>
                    <a:pt x="1648" y="528"/>
                  </a:lnTo>
                  <a:lnTo>
                    <a:pt x="1674" y="510"/>
                  </a:lnTo>
                  <a:lnTo>
                    <a:pt x="1710" y="504"/>
                  </a:lnTo>
                  <a:lnTo>
                    <a:pt x="1704" y="528"/>
                  </a:lnTo>
                  <a:lnTo>
                    <a:pt x="1734" y="516"/>
                  </a:lnTo>
                  <a:lnTo>
                    <a:pt x="1752" y="498"/>
                  </a:lnTo>
                  <a:lnTo>
                    <a:pt x="1738" y="486"/>
                  </a:lnTo>
                  <a:lnTo>
                    <a:pt x="1752" y="428"/>
                  </a:lnTo>
                  <a:lnTo>
                    <a:pt x="1776" y="416"/>
                  </a:lnTo>
                  <a:lnTo>
                    <a:pt x="1788" y="434"/>
                  </a:lnTo>
                  <a:lnTo>
                    <a:pt x="1794" y="434"/>
                  </a:lnTo>
                  <a:lnTo>
                    <a:pt x="1812" y="380"/>
                  </a:lnTo>
                  <a:lnTo>
                    <a:pt x="1818" y="380"/>
                  </a:lnTo>
                  <a:lnTo>
                    <a:pt x="1830" y="422"/>
                  </a:lnTo>
                  <a:lnTo>
                    <a:pt x="1836" y="434"/>
                  </a:lnTo>
                  <a:lnTo>
                    <a:pt x="1824" y="464"/>
                  </a:lnTo>
                  <a:lnTo>
                    <a:pt x="1812" y="522"/>
                  </a:lnTo>
                  <a:lnTo>
                    <a:pt x="1800" y="550"/>
                  </a:lnTo>
                  <a:lnTo>
                    <a:pt x="1800" y="604"/>
                  </a:lnTo>
                  <a:lnTo>
                    <a:pt x="1830" y="686"/>
                  </a:lnTo>
                  <a:lnTo>
                    <a:pt x="1854" y="704"/>
                  </a:lnTo>
                  <a:lnTo>
                    <a:pt x="1872" y="744"/>
                  </a:lnTo>
                  <a:lnTo>
                    <a:pt x="1890" y="704"/>
                  </a:lnTo>
                  <a:lnTo>
                    <a:pt x="1890" y="674"/>
                  </a:lnTo>
                  <a:lnTo>
                    <a:pt x="1902" y="668"/>
                  </a:lnTo>
                  <a:lnTo>
                    <a:pt x="1896" y="646"/>
                  </a:lnTo>
                  <a:lnTo>
                    <a:pt x="1902" y="628"/>
                  </a:lnTo>
                  <a:lnTo>
                    <a:pt x="1884" y="592"/>
                  </a:lnTo>
                  <a:lnTo>
                    <a:pt x="1890" y="568"/>
                  </a:lnTo>
                  <a:lnTo>
                    <a:pt x="1884" y="528"/>
                  </a:lnTo>
                  <a:lnTo>
                    <a:pt x="1866" y="540"/>
                  </a:lnTo>
                  <a:lnTo>
                    <a:pt x="1860" y="474"/>
                  </a:lnTo>
                  <a:lnTo>
                    <a:pt x="1860" y="464"/>
                  </a:lnTo>
                  <a:lnTo>
                    <a:pt x="1890" y="440"/>
                  </a:lnTo>
                  <a:lnTo>
                    <a:pt x="1920" y="428"/>
                  </a:lnTo>
                  <a:lnTo>
                    <a:pt x="1946" y="458"/>
                  </a:lnTo>
                  <a:lnTo>
                    <a:pt x="1962" y="352"/>
                  </a:lnTo>
                  <a:lnTo>
                    <a:pt x="2004" y="328"/>
                  </a:lnTo>
                  <a:lnTo>
                    <a:pt x="1980" y="310"/>
                  </a:lnTo>
                  <a:lnTo>
                    <a:pt x="1986" y="294"/>
                  </a:lnTo>
                  <a:lnTo>
                    <a:pt x="1956" y="294"/>
                  </a:lnTo>
                  <a:lnTo>
                    <a:pt x="1938" y="276"/>
                  </a:lnTo>
                  <a:lnTo>
                    <a:pt x="1908" y="252"/>
                  </a:lnTo>
                  <a:lnTo>
                    <a:pt x="1926" y="246"/>
                  </a:lnTo>
                  <a:lnTo>
                    <a:pt x="1938" y="252"/>
                  </a:lnTo>
                  <a:lnTo>
                    <a:pt x="1968" y="234"/>
                  </a:lnTo>
                  <a:lnTo>
                    <a:pt x="1952" y="222"/>
                  </a:lnTo>
                  <a:lnTo>
                    <a:pt x="1946" y="194"/>
                  </a:lnTo>
                  <a:lnTo>
                    <a:pt x="1962" y="204"/>
                  </a:lnTo>
                  <a:lnTo>
                    <a:pt x="2010" y="210"/>
                  </a:lnTo>
                  <a:lnTo>
                    <a:pt x="2030" y="228"/>
                  </a:lnTo>
                  <a:lnTo>
                    <a:pt x="2072" y="222"/>
                  </a:lnTo>
                  <a:lnTo>
                    <a:pt x="2096" y="200"/>
                  </a:lnTo>
                  <a:lnTo>
                    <a:pt x="2048" y="194"/>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3" name="Freeform 251"/>
            <p:cNvSpPr>
              <a:spLocks/>
            </p:cNvSpPr>
            <p:nvPr/>
          </p:nvSpPr>
          <p:spPr bwMode="auto">
            <a:xfrm>
              <a:off x="2892" y="1734"/>
              <a:ext cx="34" cy="58"/>
            </a:xfrm>
            <a:custGeom>
              <a:avLst/>
              <a:gdLst>
                <a:gd name="T0" fmla="*/ 22 w 34"/>
                <a:gd name="T1" fmla="*/ 0 h 58"/>
                <a:gd name="T2" fmla="*/ 34 w 34"/>
                <a:gd name="T3" fmla="*/ 22 h 58"/>
                <a:gd name="T4" fmla="*/ 22 w 34"/>
                <a:gd name="T5" fmla="*/ 52 h 58"/>
                <a:gd name="T6" fmla="*/ 0 w 34"/>
                <a:gd name="T7" fmla="*/ 58 h 58"/>
                <a:gd name="T8" fmla="*/ 22 w 34"/>
                <a:gd name="T9" fmla="*/ 0 h 58"/>
              </a:gdLst>
              <a:ahLst/>
              <a:cxnLst>
                <a:cxn ang="0">
                  <a:pos x="T0" y="T1"/>
                </a:cxn>
                <a:cxn ang="0">
                  <a:pos x="T2" y="T3"/>
                </a:cxn>
                <a:cxn ang="0">
                  <a:pos x="T4" y="T5"/>
                </a:cxn>
                <a:cxn ang="0">
                  <a:pos x="T6" y="T7"/>
                </a:cxn>
                <a:cxn ang="0">
                  <a:pos x="T8" y="T9"/>
                </a:cxn>
              </a:cxnLst>
              <a:rect l="0" t="0" r="r" b="b"/>
              <a:pathLst>
                <a:path w="34" h="58">
                  <a:moveTo>
                    <a:pt x="22" y="0"/>
                  </a:moveTo>
                  <a:lnTo>
                    <a:pt x="34" y="22"/>
                  </a:lnTo>
                  <a:lnTo>
                    <a:pt x="22" y="52"/>
                  </a:lnTo>
                  <a:lnTo>
                    <a:pt x="0" y="58"/>
                  </a:lnTo>
                  <a:lnTo>
                    <a:pt x="22"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4" name="Freeform 252"/>
            <p:cNvSpPr>
              <a:spLocks/>
            </p:cNvSpPr>
            <p:nvPr/>
          </p:nvSpPr>
          <p:spPr bwMode="auto">
            <a:xfrm>
              <a:off x="2892" y="1734"/>
              <a:ext cx="34" cy="58"/>
            </a:xfrm>
            <a:custGeom>
              <a:avLst/>
              <a:gdLst>
                <a:gd name="T0" fmla="*/ 22 w 34"/>
                <a:gd name="T1" fmla="*/ 0 h 58"/>
                <a:gd name="T2" fmla="*/ 34 w 34"/>
                <a:gd name="T3" fmla="*/ 22 h 58"/>
                <a:gd name="T4" fmla="*/ 22 w 34"/>
                <a:gd name="T5" fmla="*/ 52 h 58"/>
                <a:gd name="T6" fmla="*/ 0 w 34"/>
                <a:gd name="T7" fmla="*/ 58 h 58"/>
              </a:gdLst>
              <a:ahLst/>
              <a:cxnLst>
                <a:cxn ang="0">
                  <a:pos x="T0" y="T1"/>
                </a:cxn>
                <a:cxn ang="0">
                  <a:pos x="T2" y="T3"/>
                </a:cxn>
                <a:cxn ang="0">
                  <a:pos x="T4" y="T5"/>
                </a:cxn>
                <a:cxn ang="0">
                  <a:pos x="T6" y="T7"/>
                </a:cxn>
              </a:cxnLst>
              <a:rect l="0" t="0" r="r" b="b"/>
              <a:pathLst>
                <a:path w="34" h="58">
                  <a:moveTo>
                    <a:pt x="22" y="0"/>
                  </a:moveTo>
                  <a:lnTo>
                    <a:pt x="34" y="22"/>
                  </a:lnTo>
                  <a:lnTo>
                    <a:pt x="22" y="52"/>
                  </a:lnTo>
                  <a:lnTo>
                    <a:pt x="0" y="58"/>
                  </a:lnTo>
                </a:path>
              </a:pathLst>
            </a:custGeom>
            <a:grpFill/>
            <a:ln w="12700">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5" name="Freeform 253"/>
            <p:cNvSpPr>
              <a:spLocks/>
            </p:cNvSpPr>
            <p:nvPr/>
          </p:nvSpPr>
          <p:spPr bwMode="auto">
            <a:xfrm>
              <a:off x="4720" y="1268"/>
              <a:ext cx="68" cy="18"/>
            </a:xfrm>
            <a:custGeom>
              <a:avLst/>
              <a:gdLst>
                <a:gd name="T0" fmla="*/ 0 w 68"/>
                <a:gd name="T1" fmla="*/ 0 h 18"/>
                <a:gd name="T2" fmla="*/ 38 w 68"/>
                <a:gd name="T3" fmla="*/ 4 h 18"/>
                <a:gd name="T4" fmla="*/ 58 w 68"/>
                <a:gd name="T5" fmla="*/ 18 h 18"/>
                <a:gd name="T6" fmla="*/ 68 w 68"/>
                <a:gd name="T7" fmla="*/ 12 h 18"/>
                <a:gd name="T8" fmla="*/ 0 w 68"/>
                <a:gd name="T9" fmla="*/ 0 h 18"/>
              </a:gdLst>
              <a:ahLst/>
              <a:cxnLst>
                <a:cxn ang="0">
                  <a:pos x="T0" y="T1"/>
                </a:cxn>
                <a:cxn ang="0">
                  <a:pos x="T2" y="T3"/>
                </a:cxn>
                <a:cxn ang="0">
                  <a:pos x="T4" y="T5"/>
                </a:cxn>
                <a:cxn ang="0">
                  <a:pos x="T6" y="T7"/>
                </a:cxn>
                <a:cxn ang="0">
                  <a:pos x="T8" y="T9"/>
                </a:cxn>
              </a:cxnLst>
              <a:rect l="0" t="0" r="r" b="b"/>
              <a:pathLst>
                <a:path w="68" h="18">
                  <a:moveTo>
                    <a:pt x="0" y="0"/>
                  </a:moveTo>
                  <a:lnTo>
                    <a:pt x="38" y="4"/>
                  </a:lnTo>
                  <a:lnTo>
                    <a:pt x="58" y="18"/>
                  </a:lnTo>
                  <a:lnTo>
                    <a:pt x="68" y="12"/>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6" name="Freeform 254"/>
            <p:cNvSpPr>
              <a:spLocks/>
            </p:cNvSpPr>
            <p:nvPr/>
          </p:nvSpPr>
          <p:spPr bwMode="auto">
            <a:xfrm>
              <a:off x="4720" y="1268"/>
              <a:ext cx="68" cy="18"/>
            </a:xfrm>
            <a:custGeom>
              <a:avLst/>
              <a:gdLst>
                <a:gd name="T0" fmla="*/ 0 w 68"/>
                <a:gd name="T1" fmla="*/ 0 h 18"/>
                <a:gd name="T2" fmla="*/ 38 w 68"/>
                <a:gd name="T3" fmla="*/ 4 h 18"/>
                <a:gd name="T4" fmla="*/ 58 w 68"/>
                <a:gd name="T5" fmla="*/ 18 h 18"/>
                <a:gd name="T6" fmla="*/ 68 w 68"/>
                <a:gd name="T7" fmla="*/ 12 h 18"/>
              </a:gdLst>
              <a:ahLst/>
              <a:cxnLst>
                <a:cxn ang="0">
                  <a:pos x="T0" y="T1"/>
                </a:cxn>
                <a:cxn ang="0">
                  <a:pos x="T2" y="T3"/>
                </a:cxn>
                <a:cxn ang="0">
                  <a:pos x="T4" y="T5"/>
                </a:cxn>
                <a:cxn ang="0">
                  <a:pos x="T6" y="T7"/>
                </a:cxn>
              </a:cxnLst>
              <a:rect l="0" t="0" r="r" b="b"/>
              <a:pathLst>
                <a:path w="68" h="18">
                  <a:moveTo>
                    <a:pt x="0" y="0"/>
                  </a:moveTo>
                  <a:lnTo>
                    <a:pt x="38" y="4"/>
                  </a:lnTo>
                  <a:lnTo>
                    <a:pt x="58" y="18"/>
                  </a:lnTo>
                  <a:lnTo>
                    <a:pt x="68" y="12"/>
                  </a:lnTo>
                </a:path>
              </a:pathLst>
            </a:custGeom>
            <a:grpFill/>
            <a:ln w="12700">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7" name="Freeform 255"/>
            <p:cNvSpPr>
              <a:spLocks/>
            </p:cNvSpPr>
            <p:nvPr/>
          </p:nvSpPr>
          <p:spPr bwMode="auto">
            <a:xfrm>
              <a:off x="2766" y="2182"/>
              <a:ext cx="40" cy="32"/>
            </a:xfrm>
            <a:custGeom>
              <a:avLst/>
              <a:gdLst>
                <a:gd name="T0" fmla="*/ 0 w 40"/>
                <a:gd name="T1" fmla="*/ 2 h 32"/>
                <a:gd name="T2" fmla="*/ 10 w 40"/>
                <a:gd name="T3" fmla="*/ 0 h 32"/>
                <a:gd name="T4" fmla="*/ 24 w 40"/>
                <a:gd name="T5" fmla="*/ 4 h 32"/>
                <a:gd name="T6" fmla="*/ 40 w 40"/>
                <a:gd name="T7" fmla="*/ 24 h 32"/>
                <a:gd name="T8" fmla="*/ 30 w 40"/>
                <a:gd name="T9" fmla="*/ 32 h 32"/>
                <a:gd name="T10" fmla="*/ 22 w 40"/>
                <a:gd name="T11" fmla="*/ 32 h 32"/>
                <a:gd name="T12" fmla="*/ 6 w 40"/>
                <a:gd name="T13" fmla="*/ 28 h 32"/>
                <a:gd name="T14" fmla="*/ 6 w 40"/>
                <a:gd name="T15" fmla="*/ 14 h 32"/>
                <a:gd name="T16" fmla="*/ 0 w 40"/>
                <a:gd name="T17" fmla="*/ 2 h 32"/>
                <a:gd name="T18" fmla="*/ 0 w 40"/>
                <a:gd name="T19"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2">
                  <a:moveTo>
                    <a:pt x="0" y="2"/>
                  </a:moveTo>
                  <a:lnTo>
                    <a:pt x="10" y="0"/>
                  </a:lnTo>
                  <a:lnTo>
                    <a:pt x="24" y="4"/>
                  </a:lnTo>
                  <a:lnTo>
                    <a:pt x="40" y="24"/>
                  </a:lnTo>
                  <a:lnTo>
                    <a:pt x="30" y="32"/>
                  </a:lnTo>
                  <a:lnTo>
                    <a:pt x="22" y="32"/>
                  </a:lnTo>
                  <a:lnTo>
                    <a:pt x="6" y="28"/>
                  </a:lnTo>
                  <a:lnTo>
                    <a:pt x="6" y="14"/>
                  </a:lnTo>
                  <a:lnTo>
                    <a:pt x="0" y="2"/>
                  </a:lnTo>
                  <a:lnTo>
                    <a:pt x="0" y="2"/>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8" name="Freeform 256"/>
            <p:cNvSpPr>
              <a:spLocks/>
            </p:cNvSpPr>
            <p:nvPr/>
          </p:nvSpPr>
          <p:spPr bwMode="auto">
            <a:xfrm>
              <a:off x="2116" y="1600"/>
              <a:ext cx="140" cy="96"/>
            </a:xfrm>
            <a:custGeom>
              <a:avLst/>
              <a:gdLst>
                <a:gd name="T0" fmla="*/ 54 w 140"/>
                <a:gd name="T1" fmla="*/ 20 h 96"/>
                <a:gd name="T2" fmla="*/ 50 w 140"/>
                <a:gd name="T3" fmla="*/ 26 h 96"/>
                <a:gd name="T4" fmla="*/ 40 w 140"/>
                <a:gd name="T5" fmla="*/ 32 h 96"/>
                <a:gd name="T6" fmla="*/ 38 w 140"/>
                <a:gd name="T7" fmla="*/ 20 h 96"/>
                <a:gd name="T8" fmla="*/ 24 w 140"/>
                <a:gd name="T9" fmla="*/ 4 h 96"/>
                <a:gd name="T10" fmla="*/ 16 w 140"/>
                <a:gd name="T11" fmla="*/ 0 h 96"/>
                <a:gd name="T12" fmla="*/ 14 w 140"/>
                <a:gd name="T13" fmla="*/ 8 h 96"/>
                <a:gd name="T14" fmla="*/ 18 w 140"/>
                <a:gd name="T15" fmla="*/ 16 h 96"/>
                <a:gd name="T16" fmla="*/ 18 w 140"/>
                <a:gd name="T17" fmla="*/ 18 h 96"/>
                <a:gd name="T18" fmla="*/ 8 w 140"/>
                <a:gd name="T19" fmla="*/ 18 h 96"/>
                <a:gd name="T20" fmla="*/ 0 w 140"/>
                <a:gd name="T21" fmla="*/ 20 h 96"/>
                <a:gd name="T22" fmla="*/ 0 w 140"/>
                <a:gd name="T23" fmla="*/ 26 h 96"/>
                <a:gd name="T24" fmla="*/ 8 w 140"/>
                <a:gd name="T25" fmla="*/ 32 h 96"/>
                <a:gd name="T26" fmla="*/ 28 w 140"/>
                <a:gd name="T27" fmla="*/ 40 h 96"/>
                <a:gd name="T28" fmla="*/ 38 w 140"/>
                <a:gd name="T29" fmla="*/ 46 h 96"/>
                <a:gd name="T30" fmla="*/ 34 w 140"/>
                <a:gd name="T31" fmla="*/ 50 h 96"/>
                <a:gd name="T32" fmla="*/ 26 w 140"/>
                <a:gd name="T33" fmla="*/ 50 h 96"/>
                <a:gd name="T34" fmla="*/ 8 w 140"/>
                <a:gd name="T35" fmla="*/ 52 h 96"/>
                <a:gd name="T36" fmla="*/ 8 w 140"/>
                <a:gd name="T37" fmla="*/ 54 h 96"/>
                <a:gd name="T38" fmla="*/ 22 w 140"/>
                <a:gd name="T39" fmla="*/ 60 h 96"/>
                <a:gd name="T40" fmla="*/ 28 w 140"/>
                <a:gd name="T41" fmla="*/ 64 h 96"/>
                <a:gd name="T42" fmla="*/ 34 w 140"/>
                <a:gd name="T43" fmla="*/ 66 h 96"/>
                <a:gd name="T44" fmla="*/ 28 w 140"/>
                <a:gd name="T45" fmla="*/ 74 h 96"/>
                <a:gd name="T46" fmla="*/ 26 w 140"/>
                <a:gd name="T47" fmla="*/ 82 h 96"/>
                <a:gd name="T48" fmla="*/ 38 w 140"/>
                <a:gd name="T49" fmla="*/ 92 h 96"/>
                <a:gd name="T50" fmla="*/ 54 w 140"/>
                <a:gd name="T51" fmla="*/ 96 h 96"/>
                <a:gd name="T52" fmla="*/ 66 w 140"/>
                <a:gd name="T53" fmla="*/ 90 h 96"/>
                <a:gd name="T54" fmla="*/ 82 w 140"/>
                <a:gd name="T55" fmla="*/ 84 h 96"/>
                <a:gd name="T56" fmla="*/ 100 w 140"/>
                <a:gd name="T57" fmla="*/ 86 h 96"/>
                <a:gd name="T58" fmla="*/ 112 w 140"/>
                <a:gd name="T59" fmla="*/ 78 h 96"/>
                <a:gd name="T60" fmla="*/ 120 w 140"/>
                <a:gd name="T61" fmla="*/ 72 h 96"/>
                <a:gd name="T62" fmla="*/ 128 w 140"/>
                <a:gd name="T63" fmla="*/ 68 h 96"/>
                <a:gd name="T64" fmla="*/ 136 w 140"/>
                <a:gd name="T65" fmla="*/ 58 h 96"/>
                <a:gd name="T66" fmla="*/ 138 w 140"/>
                <a:gd name="T67" fmla="*/ 48 h 96"/>
                <a:gd name="T68" fmla="*/ 140 w 140"/>
                <a:gd name="T69" fmla="*/ 44 h 96"/>
                <a:gd name="T70" fmla="*/ 136 w 140"/>
                <a:gd name="T71" fmla="*/ 36 h 96"/>
                <a:gd name="T72" fmla="*/ 130 w 140"/>
                <a:gd name="T73" fmla="*/ 32 h 96"/>
                <a:gd name="T74" fmla="*/ 122 w 140"/>
                <a:gd name="T75" fmla="*/ 32 h 96"/>
                <a:gd name="T76" fmla="*/ 130 w 140"/>
                <a:gd name="T77" fmla="*/ 22 h 96"/>
                <a:gd name="T78" fmla="*/ 126 w 140"/>
                <a:gd name="T79" fmla="*/ 12 h 96"/>
                <a:gd name="T80" fmla="*/ 118 w 140"/>
                <a:gd name="T81" fmla="*/ 12 h 96"/>
                <a:gd name="T82" fmla="*/ 106 w 140"/>
                <a:gd name="T83" fmla="*/ 18 h 96"/>
                <a:gd name="T84" fmla="*/ 98 w 140"/>
                <a:gd name="T85" fmla="*/ 14 h 96"/>
                <a:gd name="T86" fmla="*/ 92 w 140"/>
                <a:gd name="T87" fmla="*/ 12 h 96"/>
                <a:gd name="T88" fmla="*/ 84 w 140"/>
                <a:gd name="T89" fmla="*/ 20 h 96"/>
                <a:gd name="T90" fmla="*/ 82 w 140"/>
                <a:gd name="T91" fmla="*/ 26 h 96"/>
                <a:gd name="T92" fmla="*/ 74 w 140"/>
                <a:gd name="T93" fmla="*/ 22 h 96"/>
                <a:gd name="T94" fmla="*/ 68 w 140"/>
                <a:gd name="T95" fmla="*/ 12 h 96"/>
                <a:gd name="T96" fmla="*/ 64 w 140"/>
                <a:gd name="T97" fmla="*/ 18 h 96"/>
                <a:gd name="T98" fmla="*/ 60 w 140"/>
                <a:gd name="T99" fmla="*/ 20 h 96"/>
                <a:gd name="T100" fmla="*/ 58 w 140"/>
                <a:gd name="T101" fmla="*/ 14 h 96"/>
                <a:gd name="T102" fmla="*/ 54 w 140"/>
                <a:gd name="T103" fmla="*/ 20 h 96"/>
                <a:gd name="T104" fmla="*/ 54 w 140"/>
                <a:gd name="T105"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96">
                  <a:moveTo>
                    <a:pt x="54" y="20"/>
                  </a:moveTo>
                  <a:lnTo>
                    <a:pt x="50" y="26"/>
                  </a:lnTo>
                  <a:lnTo>
                    <a:pt x="40" y="32"/>
                  </a:lnTo>
                  <a:lnTo>
                    <a:pt x="38" y="20"/>
                  </a:lnTo>
                  <a:lnTo>
                    <a:pt x="24" y="4"/>
                  </a:lnTo>
                  <a:lnTo>
                    <a:pt x="16" y="0"/>
                  </a:lnTo>
                  <a:lnTo>
                    <a:pt x="14" y="8"/>
                  </a:lnTo>
                  <a:lnTo>
                    <a:pt x="18" y="16"/>
                  </a:lnTo>
                  <a:lnTo>
                    <a:pt x="18" y="18"/>
                  </a:lnTo>
                  <a:lnTo>
                    <a:pt x="8" y="18"/>
                  </a:lnTo>
                  <a:lnTo>
                    <a:pt x="0" y="20"/>
                  </a:lnTo>
                  <a:lnTo>
                    <a:pt x="0" y="26"/>
                  </a:lnTo>
                  <a:lnTo>
                    <a:pt x="8" y="32"/>
                  </a:lnTo>
                  <a:lnTo>
                    <a:pt x="28" y="40"/>
                  </a:lnTo>
                  <a:lnTo>
                    <a:pt x="38" y="46"/>
                  </a:lnTo>
                  <a:lnTo>
                    <a:pt x="34" y="50"/>
                  </a:lnTo>
                  <a:lnTo>
                    <a:pt x="26" y="50"/>
                  </a:lnTo>
                  <a:lnTo>
                    <a:pt x="8" y="52"/>
                  </a:lnTo>
                  <a:lnTo>
                    <a:pt x="8" y="54"/>
                  </a:lnTo>
                  <a:lnTo>
                    <a:pt x="22" y="60"/>
                  </a:lnTo>
                  <a:lnTo>
                    <a:pt x="28" y="64"/>
                  </a:lnTo>
                  <a:lnTo>
                    <a:pt x="34" y="66"/>
                  </a:lnTo>
                  <a:lnTo>
                    <a:pt x="28" y="74"/>
                  </a:lnTo>
                  <a:lnTo>
                    <a:pt x="26" y="82"/>
                  </a:lnTo>
                  <a:lnTo>
                    <a:pt x="38" y="92"/>
                  </a:lnTo>
                  <a:lnTo>
                    <a:pt x="54" y="96"/>
                  </a:lnTo>
                  <a:lnTo>
                    <a:pt x="66" y="90"/>
                  </a:lnTo>
                  <a:lnTo>
                    <a:pt x="82" y="84"/>
                  </a:lnTo>
                  <a:lnTo>
                    <a:pt x="100" y="86"/>
                  </a:lnTo>
                  <a:lnTo>
                    <a:pt x="112" y="78"/>
                  </a:lnTo>
                  <a:lnTo>
                    <a:pt x="120" y="72"/>
                  </a:lnTo>
                  <a:lnTo>
                    <a:pt x="128" y="68"/>
                  </a:lnTo>
                  <a:lnTo>
                    <a:pt x="136" y="58"/>
                  </a:lnTo>
                  <a:lnTo>
                    <a:pt x="138" y="48"/>
                  </a:lnTo>
                  <a:lnTo>
                    <a:pt x="140" y="44"/>
                  </a:lnTo>
                  <a:lnTo>
                    <a:pt x="136" y="36"/>
                  </a:lnTo>
                  <a:lnTo>
                    <a:pt x="130" y="32"/>
                  </a:lnTo>
                  <a:lnTo>
                    <a:pt x="122" y="32"/>
                  </a:lnTo>
                  <a:lnTo>
                    <a:pt x="130" y="22"/>
                  </a:lnTo>
                  <a:lnTo>
                    <a:pt x="126" y="12"/>
                  </a:lnTo>
                  <a:lnTo>
                    <a:pt x="118" y="12"/>
                  </a:lnTo>
                  <a:lnTo>
                    <a:pt x="106" y="18"/>
                  </a:lnTo>
                  <a:lnTo>
                    <a:pt x="98" y="14"/>
                  </a:lnTo>
                  <a:lnTo>
                    <a:pt x="92" y="12"/>
                  </a:lnTo>
                  <a:lnTo>
                    <a:pt x="84" y="20"/>
                  </a:lnTo>
                  <a:lnTo>
                    <a:pt x="82" y="26"/>
                  </a:lnTo>
                  <a:lnTo>
                    <a:pt x="74" y="22"/>
                  </a:lnTo>
                  <a:lnTo>
                    <a:pt x="68" y="12"/>
                  </a:lnTo>
                  <a:lnTo>
                    <a:pt x="64" y="18"/>
                  </a:lnTo>
                  <a:lnTo>
                    <a:pt x="60" y="20"/>
                  </a:lnTo>
                  <a:lnTo>
                    <a:pt x="58" y="14"/>
                  </a:lnTo>
                  <a:lnTo>
                    <a:pt x="54" y="20"/>
                  </a:lnTo>
                  <a:lnTo>
                    <a:pt x="54" y="2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39" name="Freeform 257"/>
            <p:cNvSpPr>
              <a:spLocks/>
            </p:cNvSpPr>
            <p:nvPr/>
          </p:nvSpPr>
          <p:spPr bwMode="auto">
            <a:xfrm>
              <a:off x="1772" y="1020"/>
              <a:ext cx="426" cy="672"/>
            </a:xfrm>
            <a:custGeom>
              <a:avLst/>
              <a:gdLst>
                <a:gd name="T0" fmla="*/ 150 w 426"/>
                <a:gd name="T1" fmla="*/ 56 h 672"/>
                <a:gd name="T2" fmla="*/ 112 w 426"/>
                <a:gd name="T3" fmla="*/ 84 h 672"/>
                <a:gd name="T4" fmla="*/ 82 w 426"/>
                <a:gd name="T5" fmla="*/ 108 h 672"/>
                <a:gd name="T6" fmla="*/ 60 w 426"/>
                <a:gd name="T7" fmla="*/ 140 h 672"/>
                <a:gd name="T8" fmla="*/ 64 w 426"/>
                <a:gd name="T9" fmla="*/ 180 h 672"/>
                <a:gd name="T10" fmla="*/ 32 w 426"/>
                <a:gd name="T11" fmla="*/ 204 h 672"/>
                <a:gd name="T12" fmla="*/ 0 w 426"/>
                <a:gd name="T13" fmla="*/ 240 h 672"/>
                <a:gd name="T14" fmla="*/ 32 w 426"/>
                <a:gd name="T15" fmla="*/ 264 h 672"/>
                <a:gd name="T16" fmla="*/ 8 w 426"/>
                <a:gd name="T17" fmla="*/ 290 h 672"/>
                <a:gd name="T18" fmla="*/ 60 w 426"/>
                <a:gd name="T19" fmla="*/ 296 h 672"/>
                <a:gd name="T20" fmla="*/ 98 w 426"/>
                <a:gd name="T21" fmla="*/ 310 h 672"/>
                <a:gd name="T22" fmla="*/ 126 w 426"/>
                <a:gd name="T23" fmla="*/ 356 h 672"/>
                <a:gd name="T24" fmla="*/ 134 w 426"/>
                <a:gd name="T25" fmla="*/ 394 h 672"/>
                <a:gd name="T26" fmla="*/ 156 w 426"/>
                <a:gd name="T27" fmla="*/ 430 h 672"/>
                <a:gd name="T28" fmla="*/ 128 w 426"/>
                <a:gd name="T29" fmla="*/ 456 h 672"/>
                <a:gd name="T30" fmla="*/ 124 w 426"/>
                <a:gd name="T31" fmla="*/ 492 h 672"/>
                <a:gd name="T32" fmla="*/ 118 w 426"/>
                <a:gd name="T33" fmla="*/ 524 h 672"/>
                <a:gd name="T34" fmla="*/ 120 w 426"/>
                <a:gd name="T35" fmla="*/ 562 h 672"/>
                <a:gd name="T36" fmla="*/ 134 w 426"/>
                <a:gd name="T37" fmla="*/ 610 h 672"/>
                <a:gd name="T38" fmla="*/ 140 w 426"/>
                <a:gd name="T39" fmla="*/ 646 h 672"/>
                <a:gd name="T40" fmla="*/ 174 w 426"/>
                <a:gd name="T41" fmla="*/ 664 h 672"/>
                <a:gd name="T42" fmla="*/ 194 w 426"/>
                <a:gd name="T43" fmla="*/ 672 h 672"/>
                <a:gd name="T44" fmla="*/ 222 w 426"/>
                <a:gd name="T45" fmla="*/ 636 h 672"/>
                <a:gd name="T46" fmla="*/ 244 w 426"/>
                <a:gd name="T47" fmla="*/ 572 h 672"/>
                <a:gd name="T48" fmla="*/ 268 w 426"/>
                <a:gd name="T49" fmla="*/ 518 h 672"/>
                <a:gd name="T50" fmla="*/ 318 w 426"/>
                <a:gd name="T51" fmla="*/ 498 h 672"/>
                <a:gd name="T52" fmla="*/ 334 w 426"/>
                <a:gd name="T53" fmla="*/ 464 h 672"/>
                <a:gd name="T54" fmla="*/ 382 w 426"/>
                <a:gd name="T55" fmla="*/ 428 h 672"/>
                <a:gd name="T56" fmla="*/ 392 w 426"/>
                <a:gd name="T57" fmla="*/ 418 h 672"/>
                <a:gd name="T58" fmla="*/ 410 w 426"/>
                <a:gd name="T59" fmla="*/ 390 h 672"/>
                <a:gd name="T60" fmla="*/ 384 w 426"/>
                <a:gd name="T61" fmla="*/ 384 h 672"/>
                <a:gd name="T62" fmla="*/ 376 w 426"/>
                <a:gd name="T63" fmla="*/ 356 h 672"/>
                <a:gd name="T64" fmla="*/ 406 w 426"/>
                <a:gd name="T65" fmla="*/ 360 h 672"/>
                <a:gd name="T66" fmla="*/ 426 w 426"/>
                <a:gd name="T67" fmla="*/ 356 h 672"/>
                <a:gd name="T68" fmla="*/ 400 w 426"/>
                <a:gd name="T69" fmla="*/ 334 h 672"/>
                <a:gd name="T70" fmla="*/ 386 w 426"/>
                <a:gd name="T71" fmla="*/ 308 h 672"/>
                <a:gd name="T72" fmla="*/ 394 w 426"/>
                <a:gd name="T73" fmla="*/ 286 h 672"/>
                <a:gd name="T74" fmla="*/ 408 w 426"/>
                <a:gd name="T75" fmla="*/ 262 h 672"/>
                <a:gd name="T76" fmla="*/ 392 w 426"/>
                <a:gd name="T77" fmla="*/ 206 h 672"/>
                <a:gd name="T78" fmla="*/ 382 w 426"/>
                <a:gd name="T79" fmla="*/ 176 h 672"/>
                <a:gd name="T80" fmla="*/ 370 w 426"/>
                <a:gd name="T81" fmla="*/ 154 h 672"/>
                <a:gd name="T82" fmla="*/ 394 w 426"/>
                <a:gd name="T83" fmla="*/ 128 h 672"/>
                <a:gd name="T84" fmla="*/ 398 w 426"/>
                <a:gd name="T85" fmla="*/ 104 h 672"/>
                <a:gd name="T86" fmla="*/ 386 w 426"/>
                <a:gd name="T87" fmla="*/ 88 h 672"/>
                <a:gd name="T88" fmla="*/ 332 w 426"/>
                <a:gd name="T89" fmla="*/ 104 h 672"/>
                <a:gd name="T90" fmla="*/ 318 w 426"/>
                <a:gd name="T91" fmla="*/ 104 h 672"/>
                <a:gd name="T92" fmla="*/ 344 w 426"/>
                <a:gd name="T93" fmla="*/ 80 h 672"/>
                <a:gd name="T94" fmla="*/ 316 w 426"/>
                <a:gd name="T95" fmla="*/ 82 h 672"/>
                <a:gd name="T96" fmla="*/ 300 w 426"/>
                <a:gd name="T97" fmla="*/ 76 h 672"/>
                <a:gd name="T98" fmla="*/ 292 w 426"/>
                <a:gd name="T99" fmla="*/ 60 h 672"/>
                <a:gd name="T100" fmla="*/ 314 w 426"/>
                <a:gd name="T101" fmla="*/ 52 h 672"/>
                <a:gd name="T102" fmla="*/ 368 w 426"/>
                <a:gd name="T103" fmla="*/ 32 h 672"/>
                <a:gd name="T104" fmla="*/ 348 w 426"/>
                <a:gd name="T105" fmla="*/ 18 h 672"/>
                <a:gd name="T106" fmla="*/ 292 w 426"/>
                <a:gd name="T107" fmla="*/ 0 h 672"/>
                <a:gd name="T108" fmla="*/ 252 w 426"/>
                <a:gd name="T109" fmla="*/ 4 h 672"/>
                <a:gd name="T110" fmla="*/ 250 w 426"/>
                <a:gd name="T111" fmla="*/ 28 h 672"/>
                <a:gd name="T112" fmla="*/ 218 w 426"/>
                <a:gd name="T113" fmla="*/ 28 h 672"/>
                <a:gd name="T114" fmla="*/ 206 w 426"/>
                <a:gd name="T115" fmla="*/ 52 h 672"/>
                <a:gd name="T116" fmla="*/ 188 w 426"/>
                <a:gd name="T117" fmla="*/ 46 h 672"/>
                <a:gd name="T118" fmla="*/ 194 w 426"/>
                <a:gd name="T119" fmla="*/ 60 h 672"/>
                <a:gd name="T120" fmla="*/ 190 w 426"/>
                <a:gd name="T121" fmla="*/ 6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6" h="672">
                  <a:moveTo>
                    <a:pt x="190" y="68"/>
                  </a:moveTo>
                  <a:lnTo>
                    <a:pt x="150" y="56"/>
                  </a:lnTo>
                  <a:lnTo>
                    <a:pt x="128" y="76"/>
                  </a:lnTo>
                  <a:lnTo>
                    <a:pt x="112" y="84"/>
                  </a:lnTo>
                  <a:lnTo>
                    <a:pt x="98" y="92"/>
                  </a:lnTo>
                  <a:lnTo>
                    <a:pt x="82" y="108"/>
                  </a:lnTo>
                  <a:lnTo>
                    <a:pt x="86" y="134"/>
                  </a:lnTo>
                  <a:lnTo>
                    <a:pt x="60" y="140"/>
                  </a:lnTo>
                  <a:lnTo>
                    <a:pt x="48" y="154"/>
                  </a:lnTo>
                  <a:lnTo>
                    <a:pt x="64" y="180"/>
                  </a:lnTo>
                  <a:lnTo>
                    <a:pt x="62" y="192"/>
                  </a:lnTo>
                  <a:lnTo>
                    <a:pt x="32" y="204"/>
                  </a:lnTo>
                  <a:lnTo>
                    <a:pt x="0" y="224"/>
                  </a:lnTo>
                  <a:lnTo>
                    <a:pt x="0" y="240"/>
                  </a:lnTo>
                  <a:lnTo>
                    <a:pt x="30" y="258"/>
                  </a:lnTo>
                  <a:lnTo>
                    <a:pt x="32" y="264"/>
                  </a:lnTo>
                  <a:lnTo>
                    <a:pt x="12" y="276"/>
                  </a:lnTo>
                  <a:lnTo>
                    <a:pt x="8" y="290"/>
                  </a:lnTo>
                  <a:lnTo>
                    <a:pt x="22" y="306"/>
                  </a:lnTo>
                  <a:lnTo>
                    <a:pt x="60" y="296"/>
                  </a:lnTo>
                  <a:lnTo>
                    <a:pt x="74" y="298"/>
                  </a:lnTo>
                  <a:lnTo>
                    <a:pt x="98" y="310"/>
                  </a:lnTo>
                  <a:lnTo>
                    <a:pt x="100" y="326"/>
                  </a:lnTo>
                  <a:lnTo>
                    <a:pt x="126" y="356"/>
                  </a:lnTo>
                  <a:lnTo>
                    <a:pt x="132" y="376"/>
                  </a:lnTo>
                  <a:lnTo>
                    <a:pt x="134" y="394"/>
                  </a:lnTo>
                  <a:lnTo>
                    <a:pt x="134" y="418"/>
                  </a:lnTo>
                  <a:lnTo>
                    <a:pt x="156" y="430"/>
                  </a:lnTo>
                  <a:lnTo>
                    <a:pt x="144" y="448"/>
                  </a:lnTo>
                  <a:lnTo>
                    <a:pt x="128" y="456"/>
                  </a:lnTo>
                  <a:lnTo>
                    <a:pt x="124" y="476"/>
                  </a:lnTo>
                  <a:lnTo>
                    <a:pt x="124" y="492"/>
                  </a:lnTo>
                  <a:lnTo>
                    <a:pt x="110" y="506"/>
                  </a:lnTo>
                  <a:lnTo>
                    <a:pt x="118" y="524"/>
                  </a:lnTo>
                  <a:lnTo>
                    <a:pt x="128" y="538"/>
                  </a:lnTo>
                  <a:lnTo>
                    <a:pt x="120" y="562"/>
                  </a:lnTo>
                  <a:lnTo>
                    <a:pt x="120" y="588"/>
                  </a:lnTo>
                  <a:lnTo>
                    <a:pt x="134" y="610"/>
                  </a:lnTo>
                  <a:lnTo>
                    <a:pt x="148" y="624"/>
                  </a:lnTo>
                  <a:lnTo>
                    <a:pt x="140" y="646"/>
                  </a:lnTo>
                  <a:lnTo>
                    <a:pt x="154" y="660"/>
                  </a:lnTo>
                  <a:lnTo>
                    <a:pt x="174" y="664"/>
                  </a:lnTo>
                  <a:lnTo>
                    <a:pt x="180" y="670"/>
                  </a:lnTo>
                  <a:lnTo>
                    <a:pt x="194" y="672"/>
                  </a:lnTo>
                  <a:lnTo>
                    <a:pt x="210" y="660"/>
                  </a:lnTo>
                  <a:lnTo>
                    <a:pt x="222" y="636"/>
                  </a:lnTo>
                  <a:lnTo>
                    <a:pt x="222" y="602"/>
                  </a:lnTo>
                  <a:lnTo>
                    <a:pt x="244" y="572"/>
                  </a:lnTo>
                  <a:lnTo>
                    <a:pt x="250" y="538"/>
                  </a:lnTo>
                  <a:lnTo>
                    <a:pt x="268" y="518"/>
                  </a:lnTo>
                  <a:lnTo>
                    <a:pt x="296" y="508"/>
                  </a:lnTo>
                  <a:lnTo>
                    <a:pt x="318" y="498"/>
                  </a:lnTo>
                  <a:lnTo>
                    <a:pt x="328" y="482"/>
                  </a:lnTo>
                  <a:lnTo>
                    <a:pt x="334" y="464"/>
                  </a:lnTo>
                  <a:lnTo>
                    <a:pt x="356" y="444"/>
                  </a:lnTo>
                  <a:lnTo>
                    <a:pt x="382" y="428"/>
                  </a:lnTo>
                  <a:lnTo>
                    <a:pt x="384" y="426"/>
                  </a:lnTo>
                  <a:lnTo>
                    <a:pt x="392" y="418"/>
                  </a:lnTo>
                  <a:lnTo>
                    <a:pt x="414" y="394"/>
                  </a:lnTo>
                  <a:lnTo>
                    <a:pt x="410" y="390"/>
                  </a:lnTo>
                  <a:lnTo>
                    <a:pt x="386" y="390"/>
                  </a:lnTo>
                  <a:lnTo>
                    <a:pt x="384" y="384"/>
                  </a:lnTo>
                  <a:lnTo>
                    <a:pt x="382" y="370"/>
                  </a:lnTo>
                  <a:lnTo>
                    <a:pt x="376" y="356"/>
                  </a:lnTo>
                  <a:lnTo>
                    <a:pt x="386" y="350"/>
                  </a:lnTo>
                  <a:lnTo>
                    <a:pt x="406" y="360"/>
                  </a:lnTo>
                  <a:lnTo>
                    <a:pt x="424" y="362"/>
                  </a:lnTo>
                  <a:lnTo>
                    <a:pt x="426" y="356"/>
                  </a:lnTo>
                  <a:lnTo>
                    <a:pt x="418" y="340"/>
                  </a:lnTo>
                  <a:lnTo>
                    <a:pt x="400" y="334"/>
                  </a:lnTo>
                  <a:lnTo>
                    <a:pt x="386" y="316"/>
                  </a:lnTo>
                  <a:lnTo>
                    <a:pt x="386" y="308"/>
                  </a:lnTo>
                  <a:lnTo>
                    <a:pt x="408" y="296"/>
                  </a:lnTo>
                  <a:lnTo>
                    <a:pt x="394" y="286"/>
                  </a:lnTo>
                  <a:lnTo>
                    <a:pt x="402" y="274"/>
                  </a:lnTo>
                  <a:lnTo>
                    <a:pt x="408" y="262"/>
                  </a:lnTo>
                  <a:lnTo>
                    <a:pt x="406" y="230"/>
                  </a:lnTo>
                  <a:lnTo>
                    <a:pt x="392" y="206"/>
                  </a:lnTo>
                  <a:lnTo>
                    <a:pt x="374" y="194"/>
                  </a:lnTo>
                  <a:lnTo>
                    <a:pt x="382" y="176"/>
                  </a:lnTo>
                  <a:lnTo>
                    <a:pt x="376" y="166"/>
                  </a:lnTo>
                  <a:lnTo>
                    <a:pt x="370" y="154"/>
                  </a:lnTo>
                  <a:lnTo>
                    <a:pt x="378" y="142"/>
                  </a:lnTo>
                  <a:lnTo>
                    <a:pt x="394" y="128"/>
                  </a:lnTo>
                  <a:lnTo>
                    <a:pt x="402" y="116"/>
                  </a:lnTo>
                  <a:lnTo>
                    <a:pt x="398" y="104"/>
                  </a:lnTo>
                  <a:lnTo>
                    <a:pt x="392" y="88"/>
                  </a:lnTo>
                  <a:lnTo>
                    <a:pt x="386" y="88"/>
                  </a:lnTo>
                  <a:lnTo>
                    <a:pt x="362" y="98"/>
                  </a:lnTo>
                  <a:lnTo>
                    <a:pt x="332" y="104"/>
                  </a:lnTo>
                  <a:lnTo>
                    <a:pt x="318" y="108"/>
                  </a:lnTo>
                  <a:lnTo>
                    <a:pt x="318" y="104"/>
                  </a:lnTo>
                  <a:lnTo>
                    <a:pt x="332" y="90"/>
                  </a:lnTo>
                  <a:lnTo>
                    <a:pt x="344" y="80"/>
                  </a:lnTo>
                  <a:lnTo>
                    <a:pt x="334" y="76"/>
                  </a:lnTo>
                  <a:lnTo>
                    <a:pt x="316" y="82"/>
                  </a:lnTo>
                  <a:lnTo>
                    <a:pt x="300" y="84"/>
                  </a:lnTo>
                  <a:lnTo>
                    <a:pt x="300" y="76"/>
                  </a:lnTo>
                  <a:lnTo>
                    <a:pt x="308" y="64"/>
                  </a:lnTo>
                  <a:lnTo>
                    <a:pt x="292" y="60"/>
                  </a:lnTo>
                  <a:lnTo>
                    <a:pt x="290" y="60"/>
                  </a:lnTo>
                  <a:lnTo>
                    <a:pt x="314" y="52"/>
                  </a:lnTo>
                  <a:lnTo>
                    <a:pt x="350" y="46"/>
                  </a:lnTo>
                  <a:lnTo>
                    <a:pt x="368" y="32"/>
                  </a:lnTo>
                  <a:lnTo>
                    <a:pt x="364" y="24"/>
                  </a:lnTo>
                  <a:lnTo>
                    <a:pt x="348" y="18"/>
                  </a:lnTo>
                  <a:lnTo>
                    <a:pt x="310" y="0"/>
                  </a:lnTo>
                  <a:lnTo>
                    <a:pt x="292" y="0"/>
                  </a:lnTo>
                  <a:lnTo>
                    <a:pt x="266" y="0"/>
                  </a:lnTo>
                  <a:lnTo>
                    <a:pt x="252" y="4"/>
                  </a:lnTo>
                  <a:lnTo>
                    <a:pt x="250" y="20"/>
                  </a:lnTo>
                  <a:lnTo>
                    <a:pt x="250" y="28"/>
                  </a:lnTo>
                  <a:lnTo>
                    <a:pt x="222" y="28"/>
                  </a:lnTo>
                  <a:lnTo>
                    <a:pt x="218" y="28"/>
                  </a:lnTo>
                  <a:lnTo>
                    <a:pt x="210" y="34"/>
                  </a:lnTo>
                  <a:lnTo>
                    <a:pt x="206" y="52"/>
                  </a:lnTo>
                  <a:lnTo>
                    <a:pt x="198" y="56"/>
                  </a:lnTo>
                  <a:lnTo>
                    <a:pt x="188" y="46"/>
                  </a:lnTo>
                  <a:lnTo>
                    <a:pt x="188" y="54"/>
                  </a:lnTo>
                  <a:lnTo>
                    <a:pt x="194" y="60"/>
                  </a:lnTo>
                  <a:lnTo>
                    <a:pt x="190" y="68"/>
                  </a:lnTo>
                  <a:lnTo>
                    <a:pt x="190" y="68"/>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0" name="Freeform 258"/>
            <p:cNvSpPr>
              <a:spLocks/>
            </p:cNvSpPr>
            <p:nvPr/>
          </p:nvSpPr>
          <p:spPr bwMode="auto">
            <a:xfrm>
              <a:off x="1566" y="966"/>
              <a:ext cx="354" cy="302"/>
            </a:xfrm>
            <a:custGeom>
              <a:avLst/>
              <a:gdLst>
                <a:gd name="T0" fmla="*/ 22 w 354"/>
                <a:gd name="T1" fmla="*/ 272 h 302"/>
                <a:gd name="T2" fmla="*/ 46 w 354"/>
                <a:gd name="T3" fmla="*/ 278 h 302"/>
                <a:gd name="T4" fmla="*/ 68 w 354"/>
                <a:gd name="T5" fmla="*/ 300 h 302"/>
                <a:gd name="T6" fmla="*/ 108 w 354"/>
                <a:gd name="T7" fmla="*/ 302 h 302"/>
                <a:gd name="T8" fmla="*/ 140 w 354"/>
                <a:gd name="T9" fmla="*/ 286 h 302"/>
                <a:gd name="T10" fmla="*/ 116 w 354"/>
                <a:gd name="T11" fmla="*/ 250 h 302"/>
                <a:gd name="T12" fmla="*/ 156 w 354"/>
                <a:gd name="T13" fmla="*/ 264 h 302"/>
                <a:gd name="T14" fmla="*/ 200 w 354"/>
                <a:gd name="T15" fmla="*/ 234 h 302"/>
                <a:gd name="T16" fmla="*/ 198 w 354"/>
                <a:gd name="T17" fmla="*/ 206 h 302"/>
                <a:gd name="T18" fmla="*/ 210 w 354"/>
                <a:gd name="T19" fmla="*/ 180 h 302"/>
                <a:gd name="T20" fmla="*/ 220 w 354"/>
                <a:gd name="T21" fmla="*/ 164 h 302"/>
                <a:gd name="T22" fmla="*/ 272 w 354"/>
                <a:gd name="T23" fmla="*/ 134 h 302"/>
                <a:gd name="T24" fmla="*/ 324 w 354"/>
                <a:gd name="T25" fmla="*/ 94 h 302"/>
                <a:gd name="T26" fmla="*/ 330 w 354"/>
                <a:gd name="T27" fmla="*/ 76 h 302"/>
                <a:gd name="T28" fmla="*/ 340 w 354"/>
                <a:gd name="T29" fmla="*/ 66 h 302"/>
                <a:gd name="T30" fmla="*/ 338 w 354"/>
                <a:gd name="T31" fmla="*/ 36 h 302"/>
                <a:gd name="T32" fmla="*/ 298 w 354"/>
                <a:gd name="T33" fmla="*/ 20 h 302"/>
                <a:gd name="T34" fmla="*/ 264 w 354"/>
                <a:gd name="T35" fmla="*/ 6 h 302"/>
                <a:gd name="T36" fmla="*/ 228 w 354"/>
                <a:gd name="T37" fmla="*/ 0 h 302"/>
                <a:gd name="T38" fmla="*/ 198 w 354"/>
                <a:gd name="T39" fmla="*/ 30 h 302"/>
                <a:gd name="T40" fmla="*/ 182 w 354"/>
                <a:gd name="T41" fmla="*/ 12 h 302"/>
                <a:gd name="T42" fmla="*/ 158 w 354"/>
                <a:gd name="T43" fmla="*/ 24 h 302"/>
                <a:gd name="T44" fmla="*/ 164 w 354"/>
                <a:gd name="T45" fmla="*/ 40 h 302"/>
                <a:gd name="T46" fmla="*/ 140 w 354"/>
                <a:gd name="T47" fmla="*/ 64 h 302"/>
                <a:gd name="T48" fmla="*/ 148 w 354"/>
                <a:gd name="T49" fmla="*/ 84 h 302"/>
                <a:gd name="T50" fmla="*/ 180 w 354"/>
                <a:gd name="T51" fmla="*/ 102 h 302"/>
                <a:gd name="T52" fmla="*/ 188 w 354"/>
                <a:gd name="T53" fmla="*/ 108 h 302"/>
                <a:gd name="T54" fmla="*/ 150 w 354"/>
                <a:gd name="T55" fmla="*/ 112 h 302"/>
                <a:gd name="T56" fmla="*/ 142 w 354"/>
                <a:gd name="T57" fmla="*/ 150 h 302"/>
                <a:gd name="T58" fmla="*/ 128 w 354"/>
                <a:gd name="T59" fmla="*/ 138 h 302"/>
                <a:gd name="T60" fmla="*/ 110 w 354"/>
                <a:gd name="T61" fmla="*/ 142 h 302"/>
                <a:gd name="T62" fmla="*/ 98 w 354"/>
                <a:gd name="T63" fmla="*/ 170 h 302"/>
                <a:gd name="T64" fmla="*/ 100 w 354"/>
                <a:gd name="T65" fmla="*/ 190 h 302"/>
                <a:gd name="T66" fmla="*/ 100 w 354"/>
                <a:gd name="T67" fmla="*/ 206 h 302"/>
                <a:gd name="T68" fmla="*/ 62 w 354"/>
                <a:gd name="T69" fmla="*/ 208 h 302"/>
                <a:gd name="T70" fmla="*/ 46 w 354"/>
                <a:gd name="T71" fmla="*/ 224 h 302"/>
                <a:gd name="T72" fmla="*/ 64 w 354"/>
                <a:gd name="T73" fmla="*/ 232 h 302"/>
                <a:gd name="T74" fmla="*/ 32 w 354"/>
                <a:gd name="T75" fmla="*/ 232 h 302"/>
                <a:gd name="T76" fmla="*/ 16 w 354"/>
                <a:gd name="T77" fmla="*/ 220 h 302"/>
                <a:gd name="T78" fmla="*/ 8 w 354"/>
                <a:gd name="T79" fmla="*/ 240 h 302"/>
                <a:gd name="T80" fmla="*/ 0 w 354"/>
                <a:gd name="T81" fmla="*/ 250 h 302"/>
                <a:gd name="T82" fmla="*/ 12 w 354"/>
                <a:gd name="T83" fmla="*/ 26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4" h="302">
                  <a:moveTo>
                    <a:pt x="12" y="260"/>
                  </a:moveTo>
                  <a:lnTo>
                    <a:pt x="22" y="272"/>
                  </a:lnTo>
                  <a:lnTo>
                    <a:pt x="32" y="272"/>
                  </a:lnTo>
                  <a:lnTo>
                    <a:pt x="46" y="278"/>
                  </a:lnTo>
                  <a:lnTo>
                    <a:pt x="46" y="298"/>
                  </a:lnTo>
                  <a:lnTo>
                    <a:pt x="68" y="300"/>
                  </a:lnTo>
                  <a:lnTo>
                    <a:pt x="92" y="298"/>
                  </a:lnTo>
                  <a:lnTo>
                    <a:pt x="108" y="302"/>
                  </a:lnTo>
                  <a:lnTo>
                    <a:pt x="126" y="298"/>
                  </a:lnTo>
                  <a:lnTo>
                    <a:pt x="140" y="286"/>
                  </a:lnTo>
                  <a:lnTo>
                    <a:pt x="116" y="258"/>
                  </a:lnTo>
                  <a:lnTo>
                    <a:pt x="116" y="250"/>
                  </a:lnTo>
                  <a:lnTo>
                    <a:pt x="144" y="272"/>
                  </a:lnTo>
                  <a:lnTo>
                    <a:pt x="156" y="264"/>
                  </a:lnTo>
                  <a:lnTo>
                    <a:pt x="172" y="246"/>
                  </a:lnTo>
                  <a:lnTo>
                    <a:pt x="200" y="234"/>
                  </a:lnTo>
                  <a:lnTo>
                    <a:pt x="212" y="228"/>
                  </a:lnTo>
                  <a:lnTo>
                    <a:pt x="198" y="206"/>
                  </a:lnTo>
                  <a:lnTo>
                    <a:pt x="196" y="188"/>
                  </a:lnTo>
                  <a:lnTo>
                    <a:pt x="210" y="180"/>
                  </a:lnTo>
                  <a:lnTo>
                    <a:pt x="204" y="168"/>
                  </a:lnTo>
                  <a:lnTo>
                    <a:pt x="220" y="164"/>
                  </a:lnTo>
                  <a:lnTo>
                    <a:pt x="236" y="152"/>
                  </a:lnTo>
                  <a:lnTo>
                    <a:pt x="272" y="134"/>
                  </a:lnTo>
                  <a:lnTo>
                    <a:pt x="304" y="108"/>
                  </a:lnTo>
                  <a:lnTo>
                    <a:pt x="324" y="94"/>
                  </a:lnTo>
                  <a:lnTo>
                    <a:pt x="346" y="84"/>
                  </a:lnTo>
                  <a:lnTo>
                    <a:pt x="330" y="76"/>
                  </a:lnTo>
                  <a:lnTo>
                    <a:pt x="324" y="64"/>
                  </a:lnTo>
                  <a:lnTo>
                    <a:pt x="340" y="66"/>
                  </a:lnTo>
                  <a:lnTo>
                    <a:pt x="354" y="56"/>
                  </a:lnTo>
                  <a:lnTo>
                    <a:pt x="338" y="36"/>
                  </a:lnTo>
                  <a:lnTo>
                    <a:pt x="322" y="22"/>
                  </a:lnTo>
                  <a:lnTo>
                    <a:pt x="298" y="20"/>
                  </a:lnTo>
                  <a:lnTo>
                    <a:pt x="288" y="24"/>
                  </a:lnTo>
                  <a:lnTo>
                    <a:pt x="264" y="6"/>
                  </a:lnTo>
                  <a:lnTo>
                    <a:pt x="250" y="0"/>
                  </a:lnTo>
                  <a:lnTo>
                    <a:pt x="228" y="0"/>
                  </a:lnTo>
                  <a:lnTo>
                    <a:pt x="210" y="14"/>
                  </a:lnTo>
                  <a:lnTo>
                    <a:pt x="198" y="30"/>
                  </a:lnTo>
                  <a:lnTo>
                    <a:pt x="188" y="14"/>
                  </a:lnTo>
                  <a:lnTo>
                    <a:pt x="182" y="12"/>
                  </a:lnTo>
                  <a:lnTo>
                    <a:pt x="170" y="12"/>
                  </a:lnTo>
                  <a:lnTo>
                    <a:pt x="158" y="24"/>
                  </a:lnTo>
                  <a:lnTo>
                    <a:pt x="158" y="32"/>
                  </a:lnTo>
                  <a:lnTo>
                    <a:pt x="164" y="40"/>
                  </a:lnTo>
                  <a:lnTo>
                    <a:pt x="144" y="42"/>
                  </a:lnTo>
                  <a:lnTo>
                    <a:pt x="140" y="64"/>
                  </a:lnTo>
                  <a:lnTo>
                    <a:pt x="140" y="74"/>
                  </a:lnTo>
                  <a:lnTo>
                    <a:pt x="148" y="84"/>
                  </a:lnTo>
                  <a:lnTo>
                    <a:pt x="176" y="88"/>
                  </a:lnTo>
                  <a:lnTo>
                    <a:pt x="180" y="102"/>
                  </a:lnTo>
                  <a:lnTo>
                    <a:pt x="198" y="106"/>
                  </a:lnTo>
                  <a:lnTo>
                    <a:pt x="188" y="108"/>
                  </a:lnTo>
                  <a:lnTo>
                    <a:pt x="166" y="108"/>
                  </a:lnTo>
                  <a:lnTo>
                    <a:pt x="150" y="112"/>
                  </a:lnTo>
                  <a:lnTo>
                    <a:pt x="140" y="128"/>
                  </a:lnTo>
                  <a:lnTo>
                    <a:pt x="142" y="150"/>
                  </a:lnTo>
                  <a:lnTo>
                    <a:pt x="144" y="152"/>
                  </a:lnTo>
                  <a:lnTo>
                    <a:pt x="128" y="138"/>
                  </a:lnTo>
                  <a:lnTo>
                    <a:pt x="118" y="130"/>
                  </a:lnTo>
                  <a:lnTo>
                    <a:pt x="110" y="142"/>
                  </a:lnTo>
                  <a:lnTo>
                    <a:pt x="94" y="154"/>
                  </a:lnTo>
                  <a:lnTo>
                    <a:pt x="98" y="170"/>
                  </a:lnTo>
                  <a:lnTo>
                    <a:pt x="104" y="182"/>
                  </a:lnTo>
                  <a:lnTo>
                    <a:pt x="100" y="190"/>
                  </a:lnTo>
                  <a:lnTo>
                    <a:pt x="108" y="202"/>
                  </a:lnTo>
                  <a:lnTo>
                    <a:pt x="100" y="206"/>
                  </a:lnTo>
                  <a:lnTo>
                    <a:pt x="80" y="206"/>
                  </a:lnTo>
                  <a:lnTo>
                    <a:pt x="62" y="208"/>
                  </a:lnTo>
                  <a:lnTo>
                    <a:pt x="48" y="212"/>
                  </a:lnTo>
                  <a:lnTo>
                    <a:pt x="46" y="224"/>
                  </a:lnTo>
                  <a:lnTo>
                    <a:pt x="64" y="224"/>
                  </a:lnTo>
                  <a:lnTo>
                    <a:pt x="64" y="232"/>
                  </a:lnTo>
                  <a:lnTo>
                    <a:pt x="48" y="232"/>
                  </a:lnTo>
                  <a:lnTo>
                    <a:pt x="32" y="232"/>
                  </a:lnTo>
                  <a:lnTo>
                    <a:pt x="26" y="238"/>
                  </a:lnTo>
                  <a:lnTo>
                    <a:pt x="16" y="220"/>
                  </a:lnTo>
                  <a:lnTo>
                    <a:pt x="8" y="228"/>
                  </a:lnTo>
                  <a:lnTo>
                    <a:pt x="8" y="240"/>
                  </a:lnTo>
                  <a:lnTo>
                    <a:pt x="12" y="246"/>
                  </a:lnTo>
                  <a:lnTo>
                    <a:pt x="0" y="250"/>
                  </a:lnTo>
                  <a:lnTo>
                    <a:pt x="2" y="258"/>
                  </a:lnTo>
                  <a:lnTo>
                    <a:pt x="12" y="260"/>
                  </a:lnTo>
                  <a:lnTo>
                    <a:pt x="12" y="26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1" name="Freeform 259"/>
            <p:cNvSpPr>
              <a:spLocks/>
            </p:cNvSpPr>
            <p:nvPr/>
          </p:nvSpPr>
          <p:spPr bwMode="auto">
            <a:xfrm>
              <a:off x="1560" y="1030"/>
              <a:ext cx="90" cy="132"/>
            </a:xfrm>
            <a:custGeom>
              <a:avLst/>
              <a:gdLst>
                <a:gd name="T0" fmla="*/ 28 w 90"/>
                <a:gd name="T1" fmla="*/ 130 h 132"/>
                <a:gd name="T2" fmla="*/ 54 w 90"/>
                <a:gd name="T3" fmla="*/ 118 h 132"/>
                <a:gd name="T4" fmla="*/ 60 w 90"/>
                <a:gd name="T5" fmla="*/ 108 h 132"/>
                <a:gd name="T6" fmla="*/ 64 w 90"/>
                <a:gd name="T7" fmla="*/ 98 h 132"/>
                <a:gd name="T8" fmla="*/ 80 w 90"/>
                <a:gd name="T9" fmla="*/ 88 h 132"/>
                <a:gd name="T10" fmla="*/ 80 w 90"/>
                <a:gd name="T11" fmla="*/ 78 h 132"/>
                <a:gd name="T12" fmla="*/ 80 w 90"/>
                <a:gd name="T13" fmla="*/ 56 h 132"/>
                <a:gd name="T14" fmla="*/ 90 w 90"/>
                <a:gd name="T15" fmla="*/ 46 h 132"/>
                <a:gd name="T16" fmla="*/ 90 w 90"/>
                <a:gd name="T17" fmla="*/ 38 h 132"/>
                <a:gd name="T18" fmla="*/ 76 w 90"/>
                <a:gd name="T19" fmla="*/ 54 h 132"/>
                <a:gd name="T20" fmla="*/ 74 w 90"/>
                <a:gd name="T21" fmla="*/ 44 h 132"/>
                <a:gd name="T22" fmla="*/ 80 w 90"/>
                <a:gd name="T23" fmla="*/ 22 h 132"/>
                <a:gd name="T24" fmla="*/ 76 w 90"/>
                <a:gd name="T25" fmla="*/ 0 h 132"/>
                <a:gd name="T26" fmla="*/ 60 w 90"/>
                <a:gd name="T27" fmla="*/ 0 h 132"/>
                <a:gd name="T28" fmla="*/ 60 w 90"/>
                <a:gd name="T29" fmla="*/ 12 h 132"/>
                <a:gd name="T30" fmla="*/ 46 w 90"/>
                <a:gd name="T31" fmla="*/ 14 h 132"/>
                <a:gd name="T32" fmla="*/ 28 w 90"/>
                <a:gd name="T33" fmla="*/ 38 h 132"/>
                <a:gd name="T34" fmla="*/ 28 w 90"/>
                <a:gd name="T35" fmla="*/ 54 h 132"/>
                <a:gd name="T36" fmla="*/ 28 w 90"/>
                <a:gd name="T37" fmla="*/ 64 h 132"/>
                <a:gd name="T38" fmla="*/ 18 w 90"/>
                <a:gd name="T39" fmla="*/ 66 h 132"/>
                <a:gd name="T40" fmla="*/ 38 w 90"/>
                <a:gd name="T41" fmla="*/ 74 h 132"/>
                <a:gd name="T42" fmla="*/ 38 w 90"/>
                <a:gd name="T43" fmla="*/ 86 h 132"/>
                <a:gd name="T44" fmla="*/ 20 w 90"/>
                <a:gd name="T45" fmla="*/ 88 h 132"/>
                <a:gd name="T46" fmla="*/ 4 w 90"/>
                <a:gd name="T47" fmla="*/ 100 h 132"/>
                <a:gd name="T48" fmla="*/ 4 w 90"/>
                <a:gd name="T49" fmla="*/ 108 h 132"/>
                <a:gd name="T50" fmla="*/ 0 w 90"/>
                <a:gd name="T51" fmla="*/ 122 h 132"/>
                <a:gd name="T52" fmla="*/ 0 w 90"/>
                <a:gd name="T53" fmla="*/ 130 h 132"/>
                <a:gd name="T54" fmla="*/ 14 w 90"/>
                <a:gd name="T55" fmla="*/ 130 h 132"/>
                <a:gd name="T56" fmla="*/ 20 w 90"/>
                <a:gd name="T57" fmla="*/ 132 h 132"/>
                <a:gd name="T58" fmla="*/ 28 w 90"/>
                <a:gd name="T59" fmla="*/ 130 h 132"/>
                <a:gd name="T60" fmla="*/ 28 w 90"/>
                <a:gd name="T61" fmla="*/ 1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132">
                  <a:moveTo>
                    <a:pt x="28" y="130"/>
                  </a:moveTo>
                  <a:lnTo>
                    <a:pt x="54" y="118"/>
                  </a:lnTo>
                  <a:lnTo>
                    <a:pt x="60" y="108"/>
                  </a:lnTo>
                  <a:lnTo>
                    <a:pt x="64" y="98"/>
                  </a:lnTo>
                  <a:lnTo>
                    <a:pt x="80" y="88"/>
                  </a:lnTo>
                  <a:lnTo>
                    <a:pt x="80" y="78"/>
                  </a:lnTo>
                  <a:lnTo>
                    <a:pt x="80" y="56"/>
                  </a:lnTo>
                  <a:lnTo>
                    <a:pt x="90" y="46"/>
                  </a:lnTo>
                  <a:lnTo>
                    <a:pt x="90" y="38"/>
                  </a:lnTo>
                  <a:lnTo>
                    <a:pt x="76" y="54"/>
                  </a:lnTo>
                  <a:lnTo>
                    <a:pt x="74" y="44"/>
                  </a:lnTo>
                  <a:lnTo>
                    <a:pt x="80" y="22"/>
                  </a:lnTo>
                  <a:lnTo>
                    <a:pt x="76" y="0"/>
                  </a:lnTo>
                  <a:lnTo>
                    <a:pt x="60" y="0"/>
                  </a:lnTo>
                  <a:lnTo>
                    <a:pt x="60" y="12"/>
                  </a:lnTo>
                  <a:lnTo>
                    <a:pt x="46" y="14"/>
                  </a:lnTo>
                  <a:lnTo>
                    <a:pt x="28" y="38"/>
                  </a:lnTo>
                  <a:lnTo>
                    <a:pt x="28" y="54"/>
                  </a:lnTo>
                  <a:lnTo>
                    <a:pt x="28" y="64"/>
                  </a:lnTo>
                  <a:lnTo>
                    <a:pt x="18" y="66"/>
                  </a:lnTo>
                  <a:lnTo>
                    <a:pt x="38" y="74"/>
                  </a:lnTo>
                  <a:lnTo>
                    <a:pt x="38" y="86"/>
                  </a:lnTo>
                  <a:lnTo>
                    <a:pt x="20" y="88"/>
                  </a:lnTo>
                  <a:lnTo>
                    <a:pt x="4" y="100"/>
                  </a:lnTo>
                  <a:lnTo>
                    <a:pt x="4" y="108"/>
                  </a:lnTo>
                  <a:lnTo>
                    <a:pt x="0" y="122"/>
                  </a:lnTo>
                  <a:lnTo>
                    <a:pt x="0" y="130"/>
                  </a:lnTo>
                  <a:lnTo>
                    <a:pt x="14" y="130"/>
                  </a:lnTo>
                  <a:lnTo>
                    <a:pt x="20" y="132"/>
                  </a:lnTo>
                  <a:lnTo>
                    <a:pt x="28" y="130"/>
                  </a:lnTo>
                  <a:lnTo>
                    <a:pt x="28" y="13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2" name="Freeform 260"/>
            <p:cNvSpPr>
              <a:spLocks/>
            </p:cNvSpPr>
            <p:nvPr/>
          </p:nvSpPr>
          <p:spPr bwMode="auto">
            <a:xfrm>
              <a:off x="1548" y="1048"/>
              <a:ext cx="18" cy="24"/>
            </a:xfrm>
            <a:custGeom>
              <a:avLst/>
              <a:gdLst>
                <a:gd name="T0" fmla="*/ 12 w 18"/>
                <a:gd name="T1" fmla="*/ 2 h 24"/>
                <a:gd name="T2" fmla="*/ 2 w 18"/>
                <a:gd name="T3" fmla="*/ 0 h 24"/>
                <a:gd name="T4" fmla="*/ 0 w 18"/>
                <a:gd name="T5" fmla="*/ 18 h 24"/>
                <a:gd name="T6" fmla="*/ 4 w 18"/>
                <a:gd name="T7" fmla="*/ 24 h 24"/>
                <a:gd name="T8" fmla="*/ 10 w 18"/>
                <a:gd name="T9" fmla="*/ 18 h 24"/>
                <a:gd name="T10" fmla="*/ 18 w 18"/>
                <a:gd name="T11" fmla="*/ 10 h 24"/>
                <a:gd name="T12" fmla="*/ 12 w 18"/>
                <a:gd name="T13" fmla="*/ 2 h 24"/>
                <a:gd name="T14" fmla="*/ 12 w 18"/>
                <a:gd name="T15" fmla="*/ 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12" y="2"/>
                  </a:moveTo>
                  <a:lnTo>
                    <a:pt x="2" y="0"/>
                  </a:lnTo>
                  <a:lnTo>
                    <a:pt x="0" y="18"/>
                  </a:lnTo>
                  <a:lnTo>
                    <a:pt x="4" y="24"/>
                  </a:lnTo>
                  <a:lnTo>
                    <a:pt x="10" y="18"/>
                  </a:lnTo>
                  <a:lnTo>
                    <a:pt x="18" y="10"/>
                  </a:lnTo>
                  <a:lnTo>
                    <a:pt x="12" y="2"/>
                  </a:lnTo>
                  <a:lnTo>
                    <a:pt x="12" y="2"/>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3" name="Freeform 261"/>
            <p:cNvSpPr>
              <a:spLocks/>
            </p:cNvSpPr>
            <p:nvPr/>
          </p:nvSpPr>
          <p:spPr bwMode="auto">
            <a:xfrm>
              <a:off x="1460" y="1196"/>
              <a:ext cx="100" cy="164"/>
            </a:xfrm>
            <a:custGeom>
              <a:avLst/>
              <a:gdLst>
                <a:gd name="T0" fmla="*/ 76 w 100"/>
                <a:gd name="T1" fmla="*/ 156 h 164"/>
                <a:gd name="T2" fmla="*/ 90 w 100"/>
                <a:gd name="T3" fmla="*/ 146 h 164"/>
                <a:gd name="T4" fmla="*/ 90 w 100"/>
                <a:gd name="T5" fmla="*/ 134 h 164"/>
                <a:gd name="T6" fmla="*/ 100 w 100"/>
                <a:gd name="T7" fmla="*/ 124 h 164"/>
                <a:gd name="T8" fmla="*/ 100 w 100"/>
                <a:gd name="T9" fmla="*/ 110 h 164"/>
                <a:gd name="T10" fmla="*/ 84 w 100"/>
                <a:gd name="T11" fmla="*/ 96 h 164"/>
                <a:gd name="T12" fmla="*/ 68 w 100"/>
                <a:gd name="T13" fmla="*/ 98 h 164"/>
                <a:gd name="T14" fmla="*/ 58 w 100"/>
                <a:gd name="T15" fmla="*/ 94 h 164"/>
                <a:gd name="T16" fmla="*/ 50 w 100"/>
                <a:gd name="T17" fmla="*/ 80 h 164"/>
                <a:gd name="T18" fmla="*/ 42 w 100"/>
                <a:gd name="T19" fmla="*/ 76 h 164"/>
                <a:gd name="T20" fmla="*/ 38 w 100"/>
                <a:gd name="T21" fmla="*/ 56 h 164"/>
                <a:gd name="T22" fmla="*/ 56 w 100"/>
                <a:gd name="T23" fmla="*/ 56 h 164"/>
                <a:gd name="T24" fmla="*/ 60 w 100"/>
                <a:gd name="T25" fmla="*/ 54 h 164"/>
                <a:gd name="T26" fmla="*/ 52 w 100"/>
                <a:gd name="T27" fmla="*/ 42 h 164"/>
                <a:gd name="T28" fmla="*/ 60 w 100"/>
                <a:gd name="T29" fmla="*/ 42 h 164"/>
                <a:gd name="T30" fmla="*/ 62 w 100"/>
                <a:gd name="T31" fmla="*/ 26 h 164"/>
                <a:gd name="T32" fmla="*/ 52 w 100"/>
                <a:gd name="T33" fmla="*/ 20 h 164"/>
                <a:gd name="T34" fmla="*/ 34 w 100"/>
                <a:gd name="T35" fmla="*/ 26 h 164"/>
                <a:gd name="T36" fmla="*/ 26 w 100"/>
                <a:gd name="T37" fmla="*/ 26 h 164"/>
                <a:gd name="T38" fmla="*/ 26 w 100"/>
                <a:gd name="T39" fmla="*/ 20 h 164"/>
                <a:gd name="T40" fmla="*/ 26 w 100"/>
                <a:gd name="T41" fmla="*/ 18 h 164"/>
                <a:gd name="T42" fmla="*/ 20 w 100"/>
                <a:gd name="T43" fmla="*/ 4 h 164"/>
                <a:gd name="T44" fmla="*/ 0 w 100"/>
                <a:gd name="T45" fmla="*/ 0 h 164"/>
                <a:gd name="T46" fmla="*/ 0 w 100"/>
                <a:gd name="T47" fmla="*/ 10 h 164"/>
                <a:gd name="T48" fmla="*/ 2 w 100"/>
                <a:gd name="T49" fmla="*/ 28 h 164"/>
                <a:gd name="T50" fmla="*/ 4 w 100"/>
                <a:gd name="T51" fmla="*/ 36 h 164"/>
                <a:gd name="T52" fmla="*/ 16 w 100"/>
                <a:gd name="T53" fmla="*/ 36 h 164"/>
                <a:gd name="T54" fmla="*/ 18 w 100"/>
                <a:gd name="T55" fmla="*/ 48 h 164"/>
                <a:gd name="T56" fmla="*/ 12 w 100"/>
                <a:gd name="T57" fmla="*/ 62 h 164"/>
                <a:gd name="T58" fmla="*/ 8 w 100"/>
                <a:gd name="T59" fmla="*/ 82 h 164"/>
                <a:gd name="T60" fmla="*/ 8 w 100"/>
                <a:gd name="T61" fmla="*/ 94 h 164"/>
                <a:gd name="T62" fmla="*/ 18 w 100"/>
                <a:gd name="T63" fmla="*/ 98 h 164"/>
                <a:gd name="T64" fmla="*/ 26 w 100"/>
                <a:gd name="T65" fmla="*/ 110 h 164"/>
                <a:gd name="T66" fmla="*/ 24 w 100"/>
                <a:gd name="T67" fmla="*/ 124 h 164"/>
                <a:gd name="T68" fmla="*/ 32 w 100"/>
                <a:gd name="T69" fmla="*/ 132 h 164"/>
                <a:gd name="T70" fmla="*/ 42 w 100"/>
                <a:gd name="T71" fmla="*/ 154 h 164"/>
                <a:gd name="T72" fmla="*/ 52 w 100"/>
                <a:gd name="T73" fmla="*/ 164 h 164"/>
                <a:gd name="T74" fmla="*/ 72 w 100"/>
                <a:gd name="T75" fmla="*/ 164 h 164"/>
                <a:gd name="T76" fmla="*/ 76 w 100"/>
                <a:gd name="T77" fmla="*/ 156 h 164"/>
                <a:gd name="T78" fmla="*/ 76 w 100"/>
                <a:gd name="T79"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64">
                  <a:moveTo>
                    <a:pt x="76" y="156"/>
                  </a:moveTo>
                  <a:lnTo>
                    <a:pt x="90" y="146"/>
                  </a:lnTo>
                  <a:lnTo>
                    <a:pt x="90" y="134"/>
                  </a:lnTo>
                  <a:lnTo>
                    <a:pt x="100" y="124"/>
                  </a:lnTo>
                  <a:lnTo>
                    <a:pt x="100" y="110"/>
                  </a:lnTo>
                  <a:lnTo>
                    <a:pt x="84" y="96"/>
                  </a:lnTo>
                  <a:lnTo>
                    <a:pt x="68" y="98"/>
                  </a:lnTo>
                  <a:lnTo>
                    <a:pt x="58" y="94"/>
                  </a:lnTo>
                  <a:lnTo>
                    <a:pt x="50" y="80"/>
                  </a:lnTo>
                  <a:lnTo>
                    <a:pt x="42" y="76"/>
                  </a:lnTo>
                  <a:lnTo>
                    <a:pt x="38" y="56"/>
                  </a:lnTo>
                  <a:lnTo>
                    <a:pt x="56" y="56"/>
                  </a:lnTo>
                  <a:lnTo>
                    <a:pt x="60" y="54"/>
                  </a:lnTo>
                  <a:lnTo>
                    <a:pt x="52" y="42"/>
                  </a:lnTo>
                  <a:lnTo>
                    <a:pt x="60" y="42"/>
                  </a:lnTo>
                  <a:lnTo>
                    <a:pt x="62" y="26"/>
                  </a:lnTo>
                  <a:lnTo>
                    <a:pt x="52" y="20"/>
                  </a:lnTo>
                  <a:lnTo>
                    <a:pt x="34" y="26"/>
                  </a:lnTo>
                  <a:lnTo>
                    <a:pt x="26" y="26"/>
                  </a:lnTo>
                  <a:lnTo>
                    <a:pt x="26" y="20"/>
                  </a:lnTo>
                  <a:lnTo>
                    <a:pt x="26" y="18"/>
                  </a:lnTo>
                  <a:lnTo>
                    <a:pt x="20" y="4"/>
                  </a:lnTo>
                  <a:lnTo>
                    <a:pt x="0" y="0"/>
                  </a:lnTo>
                  <a:lnTo>
                    <a:pt x="0" y="10"/>
                  </a:lnTo>
                  <a:lnTo>
                    <a:pt x="2" y="28"/>
                  </a:lnTo>
                  <a:lnTo>
                    <a:pt x="4" y="36"/>
                  </a:lnTo>
                  <a:lnTo>
                    <a:pt x="16" y="36"/>
                  </a:lnTo>
                  <a:lnTo>
                    <a:pt x="18" y="48"/>
                  </a:lnTo>
                  <a:lnTo>
                    <a:pt x="12" y="62"/>
                  </a:lnTo>
                  <a:lnTo>
                    <a:pt x="8" y="82"/>
                  </a:lnTo>
                  <a:lnTo>
                    <a:pt x="8" y="94"/>
                  </a:lnTo>
                  <a:lnTo>
                    <a:pt x="18" y="98"/>
                  </a:lnTo>
                  <a:lnTo>
                    <a:pt x="26" y="110"/>
                  </a:lnTo>
                  <a:lnTo>
                    <a:pt x="24" y="124"/>
                  </a:lnTo>
                  <a:lnTo>
                    <a:pt x="32" y="132"/>
                  </a:lnTo>
                  <a:lnTo>
                    <a:pt x="42" y="154"/>
                  </a:lnTo>
                  <a:lnTo>
                    <a:pt x="52" y="164"/>
                  </a:lnTo>
                  <a:lnTo>
                    <a:pt x="72" y="164"/>
                  </a:lnTo>
                  <a:lnTo>
                    <a:pt x="76" y="156"/>
                  </a:lnTo>
                  <a:lnTo>
                    <a:pt x="76" y="15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4" name="Freeform 262"/>
            <p:cNvSpPr>
              <a:spLocks/>
            </p:cNvSpPr>
            <p:nvPr/>
          </p:nvSpPr>
          <p:spPr bwMode="auto">
            <a:xfrm>
              <a:off x="1518" y="1170"/>
              <a:ext cx="32" cy="24"/>
            </a:xfrm>
            <a:custGeom>
              <a:avLst/>
              <a:gdLst>
                <a:gd name="T0" fmla="*/ 14 w 32"/>
                <a:gd name="T1" fmla="*/ 4 h 24"/>
                <a:gd name="T2" fmla="*/ 0 w 32"/>
                <a:gd name="T3" fmla="*/ 10 h 24"/>
                <a:gd name="T4" fmla="*/ 0 w 32"/>
                <a:gd name="T5" fmla="*/ 24 h 24"/>
                <a:gd name="T6" fmla="*/ 18 w 32"/>
                <a:gd name="T7" fmla="*/ 20 h 24"/>
                <a:gd name="T8" fmla="*/ 32 w 32"/>
                <a:gd name="T9" fmla="*/ 0 h 24"/>
                <a:gd name="T10" fmla="*/ 14 w 32"/>
                <a:gd name="T11" fmla="*/ 4 h 24"/>
                <a:gd name="T12" fmla="*/ 14 w 32"/>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4"/>
                  </a:moveTo>
                  <a:lnTo>
                    <a:pt x="0" y="10"/>
                  </a:lnTo>
                  <a:lnTo>
                    <a:pt x="0" y="24"/>
                  </a:lnTo>
                  <a:lnTo>
                    <a:pt x="18" y="20"/>
                  </a:lnTo>
                  <a:lnTo>
                    <a:pt x="32" y="0"/>
                  </a:lnTo>
                  <a:lnTo>
                    <a:pt x="14" y="4"/>
                  </a:lnTo>
                  <a:lnTo>
                    <a:pt x="14" y="4"/>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5" name="Freeform 263"/>
            <p:cNvSpPr>
              <a:spLocks/>
            </p:cNvSpPr>
            <p:nvPr/>
          </p:nvSpPr>
          <p:spPr bwMode="auto">
            <a:xfrm>
              <a:off x="1430" y="1142"/>
              <a:ext cx="30" cy="28"/>
            </a:xfrm>
            <a:custGeom>
              <a:avLst/>
              <a:gdLst>
                <a:gd name="T0" fmla="*/ 24 w 30"/>
                <a:gd name="T1" fmla="*/ 0 h 28"/>
                <a:gd name="T2" fmla="*/ 10 w 30"/>
                <a:gd name="T3" fmla="*/ 0 h 28"/>
                <a:gd name="T4" fmla="*/ 0 w 30"/>
                <a:gd name="T5" fmla="*/ 12 h 28"/>
                <a:gd name="T6" fmla="*/ 4 w 30"/>
                <a:gd name="T7" fmla="*/ 26 h 28"/>
                <a:gd name="T8" fmla="*/ 24 w 30"/>
                <a:gd name="T9" fmla="*/ 28 h 28"/>
                <a:gd name="T10" fmla="*/ 30 w 30"/>
                <a:gd name="T11" fmla="*/ 12 h 28"/>
                <a:gd name="T12" fmla="*/ 24 w 30"/>
                <a:gd name="T13" fmla="*/ 0 h 28"/>
                <a:gd name="T14" fmla="*/ 24 w 30"/>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24" y="0"/>
                  </a:moveTo>
                  <a:lnTo>
                    <a:pt x="10" y="0"/>
                  </a:lnTo>
                  <a:lnTo>
                    <a:pt x="0" y="12"/>
                  </a:lnTo>
                  <a:lnTo>
                    <a:pt x="4" y="26"/>
                  </a:lnTo>
                  <a:lnTo>
                    <a:pt x="24" y="28"/>
                  </a:lnTo>
                  <a:lnTo>
                    <a:pt x="30" y="12"/>
                  </a:lnTo>
                  <a:lnTo>
                    <a:pt x="24" y="0"/>
                  </a:lnTo>
                  <a:lnTo>
                    <a:pt x="24"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6" name="Freeform 264"/>
            <p:cNvSpPr>
              <a:spLocks/>
            </p:cNvSpPr>
            <p:nvPr/>
          </p:nvSpPr>
          <p:spPr bwMode="auto">
            <a:xfrm>
              <a:off x="1432" y="1084"/>
              <a:ext cx="44" cy="44"/>
            </a:xfrm>
            <a:custGeom>
              <a:avLst/>
              <a:gdLst>
                <a:gd name="T0" fmla="*/ 8 w 44"/>
                <a:gd name="T1" fmla="*/ 12 h 44"/>
                <a:gd name="T2" fmla="*/ 0 w 44"/>
                <a:gd name="T3" fmla="*/ 36 h 44"/>
                <a:gd name="T4" fmla="*/ 12 w 44"/>
                <a:gd name="T5" fmla="*/ 44 h 44"/>
                <a:gd name="T6" fmla="*/ 28 w 44"/>
                <a:gd name="T7" fmla="*/ 34 h 44"/>
                <a:gd name="T8" fmla="*/ 44 w 44"/>
                <a:gd name="T9" fmla="*/ 18 h 44"/>
                <a:gd name="T10" fmla="*/ 32 w 44"/>
                <a:gd name="T11" fmla="*/ 2 h 44"/>
                <a:gd name="T12" fmla="*/ 22 w 44"/>
                <a:gd name="T13" fmla="*/ 0 h 44"/>
                <a:gd name="T14" fmla="*/ 8 w 44"/>
                <a:gd name="T15" fmla="*/ 12 h 44"/>
                <a:gd name="T16" fmla="*/ 8 w 44"/>
                <a:gd name="T1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8" y="12"/>
                  </a:moveTo>
                  <a:lnTo>
                    <a:pt x="0" y="36"/>
                  </a:lnTo>
                  <a:lnTo>
                    <a:pt x="12" y="44"/>
                  </a:lnTo>
                  <a:lnTo>
                    <a:pt x="28" y="34"/>
                  </a:lnTo>
                  <a:lnTo>
                    <a:pt x="44" y="18"/>
                  </a:lnTo>
                  <a:lnTo>
                    <a:pt x="32" y="2"/>
                  </a:lnTo>
                  <a:lnTo>
                    <a:pt x="22" y="0"/>
                  </a:lnTo>
                  <a:lnTo>
                    <a:pt x="8" y="12"/>
                  </a:lnTo>
                  <a:lnTo>
                    <a:pt x="8" y="12"/>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7" name="Freeform 265"/>
            <p:cNvSpPr>
              <a:spLocks/>
            </p:cNvSpPr>
            <p:nvPr/>
          </p:nvSpPr>
          <p:spPr bwMode="auto">
            <a:xfrm>
              <a:off x="1382" y="1058"/>
              <a:ext cx="38" cy="50"/>
            </a:xfrm>
            <a:custGeom>
              <a:avLst/>
              <a:gdLst>
                <a:gd name="T0" fmla="*/ 26 w 38"/>
                <a:gd name="T1" fmla="*/ 0 h 50"/>
                <a:gd name="T2" fmla="*/ 14 w 38"/>
                <a:gd name="T3" fmla="*/ 8 h 50"/>
                <a:gd name="T4" fmla="*/ 0 w 38"/>
                <a:gd name="T5" fmla="*/ 14 h 50"/>
                <a:gd name="T6" fmla="*/ 2 w 38"/>
                <a:gd name="T7" fmla="*/ 22 h 50"/>
                <a:gd name="T8" fmla="*/ 8 w 38"/>
                <a:gd name="T9" fmla="*/ 38 h 50"/>
                <a:gd name="T10" fmla="*/ 0 w 38"/>
                <a:gd name="T11" fmla="*/ 44 h 50"/>
                <a:gd name="T12" fmla="*/ 8 w 38"/>
                <a:gd name="T13" fmla="*/ 50 h 50"/>
                <a:gd name="T14" fmla="*/ 18 w 38"/>
                <a:gd name="T15" fmla="*/ 34 h 50"/>
                <a:gd name="T16" fmla="*/ 38 w 38"/>
                <a:gd name="T17" fmla="*/ 28 h 50"/>
                <a:gd name="T18" fmla="*/ 38 w 38"/>
                <a:gd name="T19" fmla="*/ 4 h 50"/>
                <a:gd name="T20" fmla="*/ 26 w 38"/>
                <a:gd name="T21" fmla="*/ 0 h 50"/>
                <a:gd name="T22" fmla="*/ 26 w 38"/>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50">
                  <a:moveTo>
                    <a:pt x="26" y="0"/>
                  </a:moveTo>
                  <a:lnTo>
                    <a:pt x="14" y="8"/>
                  </a:lnTo>
                  <a:lnTo>
                    <a:pt x="0" y="14"/>
                  </a:lnTo>
                  <a:lnTo>
                    <a:pt x="2" y="22"/>
                  </a:lnTo>
                  <a:lnTo>
                    <a:pt x="8" y="38"/>
                  </a:lnTo>
                  <a:lnTo>
                    <a:pt x="0" y="44"/>
                  </a:lnTo>
                  <a:lnTo>
                    <a:pt x="8" y="50"/>
                  </a:lnTo>
                  <a:lnTo>
                    <a:pt x="18" y="34"/>
                  </a:lnTo>
                  <a:lnTo>
                    <a:pt x="38" y="28"/>
                  </a:lnTo>
                  <a:lnTo>
                    <a:pt x="38" y="4"/>
                  </a:lnTo>
                  <a:lnTo>
                    <a:pt x="26" y="0"/>
                  </a:lnTo>
                  <a:lnTo>
                    <a:pt x="26"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8" name="Freeform 266"/>
            <p:cNvSpPr>
              <a:spLocks/>
            </p:cNvSpPr>
            <p:nvPr/>
          </p:nvSpPr>
          <p:spPr bwMode="auto">
            <a:xfrm>
              <a:off x="1250" y="1148"/>
              <a:ext cx="100" cy="66"/>
            </a:xfrm>
            <a:custGeom>
              <a:avLst/>
              <a:gdLst>
                <a:gd name="T0" fmla="*/ 72 w 100"/>
                <a:gd name="T1" fmla="*/ 6 h 66"/>
                <a:gd name="T2" fmla="*/ 60 w 100"/>
                <a:gd name="T3" fmla="*/ 14 h 66"/>
                <a:gd name="T4" fmla="*/ 46 w 100"/>
                <a:gd name="T5" fmla="*/ 10 h 66"/>
                <a:gd name="T6" fmla="*/ 26 w 100"/>
                <a:gd name="T7" fmla="*/ 28 h 66"/>
                <a:gd name="T8" fmla="*/ 12 w 100"/>
                <a:gd name="T9" fmla="*/ 44 h 66"/>
                <a:gd name="T10" fmla="*/ 0 w 100"/>
                <a:gd name="T11" fmla="*/ 52 h 66"/>
                <a:gd name="T12" fmla="*/ 0 w 100"/>
                <a:gd name="T13" fmla="*/ 66 h 66"/>
                <a:gd name="T14" fmla="*/ 24 w 100"/>
                <a:gd name="T15" fmla="*/ 56 h 66"/>
                <a:gd name="T16" fmla="*/ 22 w 100"/>
                <a:gd name="T17" fmla="*/ 64 h 66"/>
                <a:gd name="T18" fmla="*/ 36 w 100"/>
                <a:gd name="T19" fmla="*/ 62 h 66"/>
                <a:gd name="T20" fmla="*/ 52 w 100"/>
                <a:gd name="T21" fmla="*/ 44 h 66"/>
                <a:gd name="T22" fmla="*/ 64 w 100"/>
                <a:gd name="T23" fmla="*/ 36 h 66"/>
                <a:gd name="T24" fmla="*/ 62 w 100"/>
                <a:gd name="T25" fmla="*/ 48 h 66"/>
                <a:gd name="T26" fmla="*/ 74 w 100"/>
                <a:gd name="T27" fmla="*/ 40 h 66"/>
                <a:gd name="T28" fmla="*/ 78 w 100"/>
                <a:gd name="T29" fmla="*/ 30 h 66"/>
                <a:gd name="T30" fmla="*/ 90 w 100"/>
                <a:gd name="T31" fmla="*/ 20 h 66"/>
                <a:gd name="T32" fmla="*/ 100 w 100"/>
                <a:gd name="T33" fmla="*/ 10 h 66"/>
                <a:gd name="T34" fmla="*/ 84 w 100"/>
                <a:gd name="T35" fmla="*/ 0 h 66"/>
                <a:gd name="T36" fmla="*/ 72 w 100"/>
                <a:gd name="T37" fmla="*/ 6 h 66"/>
                <a:gd name="T38" fmla="*/ 72 w 100"/>
                <a:gd name="T3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66">
                  <a:moveTo>
                    <a:pt x="72" y="6"/>
                  </a:moveTo>
                  <a:lnTo>
                    <a:pt x="60" y="14"/>
                  </a:lnTo>
                  <a:lnTo>
                    <a:pt x="46" y="10"/>
                  </a:lnTo>
                  <a:lnTo>
                    <a:pt x="26" y="28"/>
                  </a:lnTo>
                  <a:lnTo>
                    <a:pt x="12" y="44"/>
                  </a:lnTo>
                  <a:lnTo>
                    <a:pt x="0" y="52"/>
                  </a:lnTo>
                  <a:lnTo>
                    <a:pt x="0" y="66"/>
                  </a:lnTo>
                  <a:lnTo>
                    <a:pt x="24" y="56"/>
                  </a:lnTo>
                  <a:lnTo>
                    <a:pt x="22" y="64"/>
                  </a:lnTo>
                  <a:lnTo>
                    <a:pt x="36" y="62"/>
                  </a:lnTo>
                  <a:lnTo>
                    <a:pt x="52" y="44"/>
                  </a:lnTo>
                  <a:lnTo>
                    <a:pt x="64" y="36"/>
                  </a:lnTo>
                  <a:lnTo>
                    <a:pt x="62" y="48"/>
                  </a:lnTo>
                  <a:lnTo>
                    <a:pt x="74" y="40"/>
                  </a:lnTo>
                  <a:lnTo>
                    <a:pt x="78" y="30"/>
                  </a:lnTo>
                  <a:lnTo>
                    <a:pt x="90" y="20"/>
                  </a:lnTo>
                  <a:lnTo>
                    <a:pt x="100" y="10"/>
                  </a:lnTo>
                  <a:lnTo>
                    <a:pt x="84" y="0"/>
                  </a:lnTo>
                  <a:lnTo>
                    <a:pt x="72" y="6"/>
                  </a:lnTo>
                  <a:lnTo>
                    <a:pt x="72" y="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49" name="Freeform 267"/>
            <p:cNvSpPr>
              <a:spLocks/>
            </p:cNvSpPr>
            <p:nvPr/>
          </p:nvSpPr>
          <p:spPr bwMode="auto">
            <a:xfrm>
              <a:off x="1300" y="1232"/>
              <a:ext cx="108" cy="68"/>
            </a:xfrm>
            <a:custGeom>
              <a:avLst/>
              <a:gdLst>
                <a:gd name="T0" fmla="*/ 96 w 108"/>
                <a:gd name="T1" fmla="*/ 0 h 68"/>
                <a:gd name="T2" fmla="*/ 80 w 108"/>
                <a:gd name="T3" fmla="*/ 4 h 68"/>
                <a:gd name="T4" fmla="*/ 76 w 108"/>
                <a:gd name="T5" fmla="*/ 22 h 68"/>
                <a:gd name="T6" fmla="*/ 68 w 108"/>
                <a:gd name="T7" fmla="*/ 26 h 68"/>
                <a:gd name="T8" fmla="*/ 58 w 108"/>
                <a:gd name="T9" fmla="*/ 22 h 68"/>
                <a:gd name="T10" fmla="*/ 50 w 108"/>
                <a:gd name="T11" fmla="*/ 20 h 68"/>
                <a:gd name="T12" fmla="*/ 40 w 108"/>
                <a:gd name="T13" fmla="*/ 20 h 68"/>
                <a:gd name="T14" fmla="*/ 38 w 108"/>
                <a:gd name="T15" fmla="*/ 2 h 68"/>
                <a:gd name="T16" fmla="*/ 28 w 108"/>
                <a:gd name="T17" fmla="*/ 0 h 68"/>
                <a:gd name="T18" fmla="*/ 12 w 108"/>
                <a:gd name="T19" fmla="*/ 4 h 68"/>
                <a:gd name="T20" fmla="*/ 18 w 108"/>
                <a:gd name="T21" fmla="*/ 18 h 68"/>
                <a:gd name="T22" fmla="*/ 16 w 108"/>
                <a:gd name="T23" fmla="*/ 22 h 68"/>
                <a:gd name="T24" fmla="*/ 2 w 108"/>
                <a:gd name="T25" fmla="*/ 26 h 68"/>
                <a:gd name="T26" fmla="*/ 2 w 108"/>
                <a:gd name="T27" fmla="*/ 36 h 68"/>
                <a:gd name="T28" fmla="*/ 16 w 108"/>
                <a:gd name="T29" fmla="*/ 42 h 68"/>
                <a:gd name="T30" fmla="*/ 18 w 108"/>
                <a:gd name="T31" fmla="*/ 50 h 68"/>
                <a:gd name="T32" fmla="*/ 0 w 108"/>
                <a:gd name="T33" fmla="*/ 58 h 68"/>
                <a:gd name="T34" fmla="*/ 6 w 108"/>
                <a:gd name="T35" fmla="*/ 68 h 68"/>
                <a:gd name="T36" fmla="*/ 36 w 108"/>
                <a:gd name="T37" fmla="*/ 68 h 68"/>
                <a:gd name="T38" fmla="*/ 50 w 108"/>
                <a:gd name="T39" fmla="*/ 60 h 68"/>
                <a:gd name="T40" fmla="*/ 68 w 108"/>
                <a:gd name="T41" fmla="*/ 64 h 68"/>
                <a:gd name="T42" fmla="*/ 80 w 108"/>
                <a:gd name="T43" fmla="*/ 64 h 68"/>
                <a:gd name="T44" fmla="*/ 88 w 108"/>
                <a:gd name="T45" fmla="*/ 54 h 68"/>
                <a:gd name="T46" fmla="*/ 84 w 108"/>
                <a:gd name="T47" fmla="*/ 38 h 68"/>
                <a:gd name="T48" fmla="*/ 98 w 108"/>
                <a:gd name="T49" fmla="*/ 26 h 68"/>
                <a:gd name="T50" fmla="*/ 108 w 108"/>
                <a:gd name="T51" fmla="*/ 4 h 68"/>
                <a:gd name="T52" fmla="*/ 98 w 108"/>
                <a:gd name="T53" fmla="*/ 0 h 68"/>
                <a:gd name="T54" fmla="*/ 96 w 108"/>
                <a:gd name="T55" fmla="*/ 0 h 68"/>
                <a:gd name="T56" fmla="*/ 96 w 108"/>
                <a:gd name="T5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68">
                  <a:moveTo>
                    <a:pt x="96" y="0"/>
                  </a:moveTo>
                  <a:lnTo>
                    <a:pt x="80" y="4"/>
                  </a:lnTo>
                  <a:lnTo>
                    <a:pt x="76" y="22"/>
                  </a:lnTo>
                  <a:lnTo>
                    <a:pt x="68" y="26"/>
                  </a:lnTo>
                  <a:lnTo>
                    <a:pt x="58" y="22"/>
                  </a:lnTo>
                  <a:lnTo>
                    <a:pt x="50" y="20"/>
                  </a:lnTo>
                  <a:lnTo>
                    <a:pt x="40" y="20"/>
                  </a:lnTo>
                  <a:lnTo>
                    <a:pt x="38" y="2"/>
                  </a:lnTo>
                  <a:lnTo>
                    <a:pt x="28" y="0"/>
                  </a:lnTo>
                  <a:lnTo>
                    <a:pt x="12" y="4"/>
                  </a:lnTo>
                  <a:lnTo>
                    <a:pt x="18" y="18"/>
                  </a:lnTo>
                  <a:lnTo>
                    <a:pt x="16" y="22"/>
                  </a:lnTo>
                  <a:lnTo>
                    <a:pt x="2" y="26"/>
                  </a:lnTo>
                  <a:lnTo>
                    <a:pt x="2" y="36"/>
                  </a:lnTo>
                  <a:lnTo>
                    <a:pt x="16" y="42"/>
                  </a:lnTo>
                  <a:lnTo>
                    <a:pt x="18" y="50"/>
                  </a:lnTo>
                  <a:lnTo>
                    <a:pt x="0" y="58"/>
                  </a:lnTo>
                  <a:lnTo>
                    <a:pt x="6" y="68"/>
                  </a:lnTo>
                  <a:lnTo>
                    <a:pt x="36" y="68"/>
                  </a:lnTo>
                  <a:lnTo>
                    <a:pt x="50" y="60"/>
                  </a:lnTo>
                  <a:lnTo>
                    <a:pt x="68" y="64"/>
                  </a:lnTo>
                  <a:lnTo>
                    <a:pt x="80" y="64"/>
                  </a:lnTo>
                  <a:lnTo>
                    <a:pt x="88" y="54"/>
                  </a:lnTo>
                  <a:lnTo>
                    <a:pt x="84" y="38"/>
                  </a:lnTo>
                  <a:lnTo>
                    <a:pt x="98" y="26"/>
                  </a:lnTo>
                  <a:lnTo>
                    <a:pt x="108" y="4"/>
                  </a:lnTo>
                  <a:lnTo>
                    <a:pt x="98" y="0"/>
                  </a:lnTo>
                  <a:lnTo>
                    <a:pt x="96" y="0"/>
                  </a:lnTo>
                  <a:lnTo>
                    <a:pt x="96"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0" name="Freeform 268"/>
            <p:cNvSpPr>
              <a:spLocks/>
            </p:cNvSpPr>
            <p:nvPr/>
          </p:nvSpPr>
          <p:spPr bwMode="auto">
            <a:xfrm>
              <a:off x="1352" y="1196"/>
              <a:ext cx="22" cy="10"/>
            </a:xfrm>
            <a:custGeom>
              <a:avLst/>
              <a:gdLst>
                <a:gd name="T0" fmla="*/ 6 w 22"/>
                <a:gd name="T1" fmla="*/ 0 h 10"/>
                <a:gd name="T2" fmla="*/ 2 w 22"/>
                <a:gd name="T3" fmla="*/ 0 h 10"/>
                <a:gd name="T4" fmla="*/ 0 w 22"/>
                <a:gd name="T5" fmla="*/ 8 h 10"/>
                <a:gd name="T6" fmla="*/ 14 w 22"/>
                <a:gd name="T7" fmla="*/ 10 h 10"/>
                <a:gd name="T8" fmla="*/ 22 w 22"/>
                <a:gd name="T9" fmla="*/ 0 h 10"/>
                <a:gd name="T10" fmla="*/ 6 w 22"/>
                <a:gd name="T11" fmla="*/ 0 h 10"/>
                <a:gd name="T12" fmla="*/ 6 w 2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6" y="0"/>
                  </a:moveTo>
                  <a:lnTo>
                    <a:pt x="2" y="0"/>
                  </a:lnTo>
                  <a:lnTo>
                    <a:pt x="0" y="8"/>
                  </a:lnTo>
                  <a:lnTo>
                    <a:pt x="14" y="10"/>
                  </a:lnTo>
                  <a:lnTo>
                    <a:pt x="22" y="0"/>
                  </a:lnTo>
                  <a:lnTo>
                    <a:pt x="6" y="0"/>
                  </a:lnTo>
                  <a:lnTo>
                    <a:pt x="6"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1" name="Freeform 269"/>
            <p:cNvSpPr>
              <a:spLocks/>
            </p:cNvSpPr>
            <p:nvPr/>
          </p:nvSpPr>
          <p:spPr bwMode="auto">
            <a:xfrm>
              <a:off x="4024" y="2808"/>
              <a:ext cx="18" cy="8"/>
            </a:xfrm>
            <a:custGeom>
              <a:avLst/>
              <a:gdLst>
                <a:gd name="T0" fmla="*/ 0 w 18"/>
                <a:gd name="T1" fmla="*/ 0 h 8"/>
                <a:gd name="T2" fmla="*/ 4 w 18"/>
                <a:gd name="T3" fmla="*/ 8 h 8"/>
                <a:gd name="T4" fmla="*/ 10 w 18"/>
                <a:gd name="T5" fmla="*/ 8 h 8"/>
                <a:gd name="T6" fmla="*/ 18 w 18"/>
                <a:gd name="T7" fmla="*/ 8 h 8"/>
                <a:gd name="T8" fmla="*/ 0 w 18"/>
                <a:gd name="T9" fmla="*/ 0 h 8"/>
              </a:gdLst>
              <a:ahLst/>
              <a:cxnLst>
                <a:cxn ang="0">
                  <a:pos x="T0" y="T1"/>
                </a:cxn>
                <a:cxn ang="0">
                  <a:pos x="T2" y="T3"/>
                </a:cxn>
                <a:cxn ang="0">
                  <a:pos x="T4" y="T5"/>
                </a:cxn>
                <a:cxn ang="0">
                  <a:pos x="T6" y="T7"/>
                </a:cxn>
                <a:cxn ang="0">
                  <a:pos x="T8" y="T9"/>
                </a:cxn>
              </a:cxnLst>
              <a:rect l="0" t="0" r="r" b="b"/>
              <a:pathLst>
                <a:path w="18" h="8">
                  <a:moveTo>
                    <a:pt x="0" y="0"/>
                  </a:moveTo>
                  <a:lnTo>
                    <a:pt x="4" y="8"/>
                  </a:lnTo>
                  <a:lnTo>
                    <a:pt x="10" y="8"/>
                  </a:lnTo>
                  <a:lnTo>
                    <a:pt x="18" y="8"/>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2" name="Freeform 270"/>
            <p:cNvSpPr>
              <a:spLocks/>
            </p:cNvSpPr>
            <p:nvPr/>
          </p:nvSpPr>
          <p:spPr bwMode="auto">
            <a:xfrm>
              <a:off x="4024" y="2808"/>
              <a:ext cx="18" cy="8"/>
            </a:xfrm>
            <a:custGeom>
              <a:avLst/>
              <a:gdLst>
                <a:gd name="T0" fmla="*/ 0 w 18"/>
                <a:gd name="T1" fmla="*/ 0 h 8"/>
                <a:gd name="T2" fmla="*/ 4 w 18"/>
                <a:gd name="T3" fmla="*/ 8 h 8"/>
                <a:gd name="T4" fmla="*/ 10 w 18"/>
                <a:gd name="T5" fmla="*/ 8 h 8"/>
                <a:gd name="T6" fmla="*/ 18 w 18"/>
                <a:gd name="T7" fmla="*/ 8 h 8"/>
              </a:gdLst>
              <a:ahLst/>
              <a:cxnLst>
                <a:cxn ang="0">
                  <a:pos x="T0" y="T1"/>
                </a:cxn>
                <a:cxn ang="0">
                  <a:pos x="T2" y="T3"/>
                </a:cxn>
                <a:cxn ang="0">
                  <a:pos x="T4" y="T5"/>
                </a:cxn>
                <a:cxn ang="0">
                  <a:pos x="T6" y="T7"/>
                </a:cxn>
              </a:cxnLst>
              <a:rect l="0" t="0" r="r" b="b"/>
              <a:pathLst>
                <a:path w="18" h="8">
                  <a:moveTo>
                    <a:pt x="0" y="0"/>
                  </a:moveTo>
                  <a:lnTo>
                    <a:pt x="4" y="8"/>
                  </a:lnTo>
                  <a:lnTo>
                    <a:pt x="10" y="8"/>
                  </a:lnTo>
                  <a:lnTo>
                    <a:pt x="18" y="8"/>
                  </a:lnTo>
                </a:path>
              </a:pathLst>
            </a:custGeom>
            <a:grpFill/>
            <a:ln w="12700">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3" name="Freeform 271"/>
            <p:cNvSpPr>
              <a:spLocks/>
            </p:cNvSpPr>
            <p:nvPr/>
          </p:nvSpPr>
          <p:spPr bwMode="auto">
            <a:xfrm>
              <a:off x="4022" y="2812"/>
              <a:ext cx="62" cy="92"/>
            </a:xfrm>
            <a:custGeom>
              <a:avLst/>
              <a:gdLst>
                <a:gd name="T0" fmla="*/ 0 w 62"/>
                <a:gd name="T1" fmla="*/ 0 h 92"/>
                <a:gd name="T2" fmla="*/ 6 w 62"/>
                <a:gd name="T3" fmla="*/ 30 h 92"/>
                <a:gd name="T4" fmla="*/ 20 w 62"/>
                <a:gd name="T5" fmla="*/ 64 h 92"/>
                <a:gd name="T6" fmla="*/ 62 w 62"/>
                <a:gd name="T7" fmla="*/ 92 h 92"/>
                <a:gd name="T8" fmla="*/ 62 w 62"/>
                <a:gd name="T9" fmla="*/ 66 h 92"/>
                <a:gd name="T10" fmla="*/ 50 w 62"/>
                <a:gd name="T11" fmla="*/ 56 h 92"/>
                <a:gd name="T12" fmla="*/ 50 w 62"/>
                <a:gd name="T13" fmla="*/ 22 h 92"/>
                <a:gd name="T14" fmla="*/ 40 w 62"/>
                <a:gd name="T15" fmla="*/ 4 h 92"/>
                <a:gd name="T16" fmla="*/ 20 w 62"/>
                <a:gd name="T17" fmla="*/ 4 h 92"/>
                <a:gd name="T18" fmla="*/ 4 w 62"/>
                <a:gd name="T19" fmla="*/ 2 h 92"/>
                <a:gd name="T20" fmla="*/ 0 w 62"/>
                <a:gd name="T21" fmla="*/ 0 h 92"/>
                <a:gd name="T22" fmla="*/ 0 w 62"/>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92">
                  <a:moveTo>
                    <a:pt x="0" y="0"/>
                  </a:moveTo>
                  <a:lnTo>
                    <a:pt x="6" y="30"/>
                  </a:lnTo>
                  <a:lnTo>
                    <a:pt x="20" y="64"/>
                  </a:lnTo>
                  <a:lnTo>
                    <a:pt x="62" y="92"/>
                  </a:lnTo>
                  <a:lnTo>
                    <a:pt x="62" y="66"/>
                  </a:lnTo>
                  <a:lnTo>
                    <a:pt x="50" y="56"/>
                  </a:lnTo>
                  <a:lnTo>
                    <a:pt x="50" y="22"/>
                  </a:lnTo>
                  <a:lnTo>
                    <a:pt x="40" y="4"/>
                  </a:lnTo>
                  <a:lnTo>
                    <a:pt x="20" y="4"/>
                  </a:lnTo>
                  <a:lnTo>
                    <a:pt x="4" y="2"/>
                  </a:lnTo>
                  <a:lnTo>
                    <a:pt x="0" y="0"/>
                  </a:lnTo>
                  <a:lnTo>
                    <a:pt x="0"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4" name="Freeform 272"/>
            <p:cNvSpPr>
              <a:spLocks/>
            </p:cNvSpPr>
            <p:nvPr/>
          </p:nvSpPr>
          <p:spPr bwMode="auto">
            <a:xfrm>
              <a:off x="4186" y="2814"/>
              <a:ext cx="120" cy="106"/>
            </a:xfrm>
            <a:custGeom>
              <a:avLst/>
              <a:gdLst>
                <a:gd name="T0" fmla="*/ 0 w 120"/>
                <a:gd name="T1" fmla="*/ 96 h 106"/>
                <a:gd name="T2" fmla="*/ 6 w 120"/>
                <a:gd name="T3" fmla="*/ 102 h 106"/>
                <a:gd name="T4" fmla="*/ 18 w 120"/>
                <a:gd name="T5" fmla="*/ 106 h 106"/>
                <a:gd name="T6" fmla="*/ 28 w 120"/>
                <a:gd name="T7" fmla="*/ 106 h 106"/>
                <a:gd name="T8" fmla="*/ 38 w 120"/>
                <a:gd name="T9" fmla="*/ 100 h 106"/>
                <a:gd name="T10" fmla="*/ 48 w 120"/>
                <a:gd name="T11" fmla="*/ 90 h 106"/>
                <a:gd name="T12" fmla="*/ 58 w 120"/>
                <a:gd name="T13" fmla="*/ 86 h 106"/>
                <a:gd name="T14" fmla="*/ 68 w 120"/>
                <a:gd name="T15" fmla="*/ 74 h 106"/>
                <a:gd name="T16" fmla="*/ 74 w 120"/>
                <a:gd name="T17" fmla="*/ 58 h 106"/>
                <a:gd name="T18" fmla="*/ 78 w 120"/>
                <a:gd name="T19" fmla="*/ 52 h 106"/>
                <a:gd name="T20" fmla="*/ 88 w 120"/>
                <a:gd name="T21" fmla="*/ 44 h 106"/>
                <a:gd name="T22" fmla="*/ 102 w 120"/>
                <a:gd name="T23" fmla="*/ 38 h 106"/>
                <a:gd name="T24" fmla="*/ 112 w 120"/>
                <a:gd name="T25" fmla="*/ 36 h 106"/>
                <a:gd name="T26" fmla="*/ 120 w 120"/>
                <a:gd name="T27" fmla="*/ 32 h 106"/>
                <a:gd name="T28" fmla="*/ 118 w 120"/>
                <a:gd name="T29" fmla="*/ 28 h 106"/>
                <a:gd name="T30" fmla="*/ 108 w 120"/>
                <a:gd name="T31" fmla="*/ 6 h 106"/>
                <a:gd name="T32" fmla="*/ 100 w 120"/>
                <a:gd name="T33" fmla="*/ 0 h 106"/>
                <a:gd name="T34" fmla="*/ 92 w 120"/>
                <a:gd name="T35" fmla="*/ 2 h 106"/>
                <a:gd name="T36" fmla="*/ 80 w 120"/>
                <a:gd name="T37" fmla="*/ 14 h 106"/>
                <a:gd name="T38" fmla="*/ 80 w 120"/>
                <a:gd name="T39" fmla="*/ 32 h 106"/>
                <a:gd name="T40" fmla="*/ 70 w 120"/>
                <a:gd name="T41" fmla="*/ 40 h 106"/>
                <a:gd name="T42" fmla="*/ 74 w 120"/>
                <a:gd name="T43" fmla="*/ 50 h 106"/>
                <a:gd name="T44" fmla="*/ 70 w 120"/>
                <a:gd name="T45" fmla="*/ 58 h 106"/>
                <a:gd name="T46" fmla="*/ 64 w 120"/>
                <a:gd name="T47" fmla="*/ 58 h 106"/>
                <a:gd name="T48" fmla="*/ 58 w 120"/>
                <a:gd name="T49" fmla="*/ 50 h 106"/>
                <a:gd name="T50" fmla="*/ 42 w 120"/>
                <a:gd name="T51" fmla="*/ 68 h 106"/>
                <a:gd name="T52" fmla="*/ 22 w 120"/>
                <a:gd name="T53" fmla="*/ 80 h 106"/>
                <a:gd name="T54" fmla="*/ 20 w 120"/>
                <a:gd name="T55" fmla="*/ 92 h 106"/>
                <a:gd name="T56" fmla="*/ 10 w 120"/>
                <a:gd name="T57" fmla="*/ 94 h 106"/>
                <a:gd name="T58" fmla="*/ 2 w 120"/>
                <a:gd name="T59" fmla="*/ 94 h 106"/>
                <a:gd name="T60" fmla="*/ 0 w 120"/>
                <a:gd name="T61" fmla="*/ 96 h 106"/>
                <a:gd name="T62" fmla="*/ 0 w 120"/>
                <a:gd name="T63" fmla="*/ 9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06">
                  <a:moveTo>
                    <a:pt x="0" y="96"/>
                  </a:moveTo>
                  <a:lnTo>
                    <a:pt x="6" y="102"/>
                  </a:lnTo>
                  <a:lnTo>
                    <a:pt x="18" y="106"/>
                  </a:lnTo>
                  <a:lnTo>
                    <a:pt x="28" y="106"/>
                  </a:lnTo>
                  <a:lnTo>
                    <a:pt x="38" y="100"/>
                  </a:lnTo>
                  <a:lnTo>
                    <a:pt x="48" y="90"/>
                  </a:lnTo>
                  <a:lnTo>
                    <a:pt x="58" y="86"/>
                  </a:lnTo>
                  <a:lnTo>
                    <a:pt x="68" y="74"/>
                  </a:lnTo>
                  <a:lnTo>
                    <a:pt x="74" y="58"/>
                  </a:lnTo>
                  <a:lnTo>
                    <a:pt x="78" y="52"/>
                  </a:lnTo>
                  <a:lnTo>
                    <a:pt x="88" y="44"/>
                  </a:lnTo>
                  <a:lnTo>
                    <a:pt x="102" y="38"/>
                  </a:lnTo>
                  <a:lnTo>
                    <a:pt x="112" y="36"/>
                  </a:lnTo>
                  <a:lnTo>
                    <a:pt x="120" y="32"/>
                  </a:lnTo>
                  <a:lnTo>
                    <a:pt x="118" y="28"/>
                  </a:lnTo>
                  <a:lnTo>
                    <a:pt x="108" y="6"/>
                  </a:lnTo>
                  <a:lnTo>
                    <a:pt x="100" y="0"/>
                  </a:lnTo>
                  <a:lnTo>
                    <a:pt x="92" y="2"/>
                  </a:lnTo>
                  <a:lnTo>
                    <a:pt x="80" y="14"/>
                  </a:lnTo>
                  <a:lnTo>
                    <a:pt x="80" y="32"/>
                  </a:lnTo>
                  <a:lnTo>
                    <a:pt x="70" y="40"/>
                  </a:lnTo>
                  <a:lnTo>
                    <a:pt x="74" y="50"/>
                  </a:lnTo>
                  <a:lnTo>
                    <a:pt x="70" y="58"/>
                  </a:lnTo>
                  <a:lnTo>
                    <a:pt x="64" y="58"/>
                  </a:lnTo>
                  <a:lnTo>
                    <a:pt x="58" y="50"/>
                  </a:lnTo>
                  <a:lnTo>
                    <a:pt x="42" y="68"/>
                  </a:lnTo>
                  <a:lnTo>
                    <a:pt x="22" y="80"/>
                  </a:lnTo>
                  <a:lnTo>
                    <a:pt x="20" y="92"/>
                  </a:lnTo>
                  <a:lnTo>
                    <a:pt x="10" y="94"/>
                  </a:lnTo>
                  <a:lnTo>
                    <a:pt x="2" y="94"/>
                  </a:lnTo>
                  <a:lnTo>
                    <a:pt x="0" y="96"/>
                  </a:lnTo>
                  <a:lnTo>
                    <a:pt x="0" y="96"/>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5" name="Freeform 273"/>
            <p:cNvSpPr>
              <a:spLocks/>
            </p:cNvSpPr>
            <p:nvPr/>
          </p:nvSpPr>
          <p:spPr bwMode="auto">
            <a:xfrm>
              <a:off x="4246" y="2854"/>
              <a:ext cx="14" cy="18"/>
            </a:xfrm>
            <a:custGeom>
              <a:avLst/>
              <a:gdLst>
                <a:gd name="T0" fmla="*/ 0 w 14"/>
                <a:gd name="T1" fmla="*/ 10 h 18"/>
                <a:gd name="T2" fmla="*/ 2 w 14"/>
                <a:gd name="T3" fmla="*/ 18 h 18"/>
                <a:gd name="T4" fmla="*/ 10 w 14"/>
                <a:gd name="T5" fmla="*/ 18 h 18"/>
                <a:gd name="T6" fmla="*/ 14 w 14"/>
                <a:gd name="T7" fmla="*/ 10 h 18"/>
                <a:gd name="T8" fmla="*/ 10 w 14"/>
                <a:gd name="T9" fmla="*/ 0 h 18"/>
                <a:gd name="T10" fmla="*/ 0 w 14"/>
                <a:gd name="T11" fmla="*/ 10 h 18"/>
                <a:gd name="T12" fmla="*/ 0 w 14"/>
                <a:gd name="T13" fmla="*/ 10 h 18"/>
                <a:gd name="T14" fmla="*/ 0 w 14"/>
                <a:gd name="T15" fmla="*/ 1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10"/>
                  </a:moveTo>
                  <a:lnTo>
                    <a:pt x="2" y="18"/>
                  </a:lnTo>
                  <a:lnTo>
                    <a:pt x="10" y="18"/>
                  </a:lnTo>
                  <a:lnTo>
                    <a:pt x="14" y="10"/>
                  </a:lnTo>
                  <a:lnTo>
                    <a:pt x="10" y="0"/>
                  </a:lnTo>
                  <a:lnTo>
                    <a:pt x="0" y="10"/>
                  </a:lnTo>
                  <a:lnTo>
                    <a:pt x="0" y="10"/>
                  </a:lnTo>
                  <a:lnTo>
                    <a:pt x="0" y="1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6" name="Freeform 274"/>
            <p:cNvSpPr>
              <a:spLocks/>
            </p:cNvSpPr>
            <p:nvPr/>
          </p:nvSpPr>
          <p:spPr bwMode="auto">
            <a:xfrm>
              <a:off x="4524" y="2982"/>
              <a:ext cx="162" cy="166"/>
            </a:xfrm>
            <a:custGeom>
              <a:avLst/>
              <a:gdLst>
                <a:gd name="T0" fmla="*/ 162 w 162"/>
                <a:gd name="T1" fmla="*/ 60 h 166"/>
                <a:gd name="T2" fmla="*/ 138 w 162"/>
                <a:gd name="T3" fmla="*/ 40 h 166"/>
                <a:gd name="T4" fmla="*/ 120 w 162"/>
                <a:gd name="T5" fmla="*/ 30 h 166"/>
                <a:gd name="T6" fmla="*/ 106 w 162"/>
                <a:gd name="T7" fmla="*/ 34 h 166"/>
                <a:gd name="T8" fmla="*/ 88 w 162"/>
                <a:gd name="T9" fmla="*/ 46 h 166"/>
                <a:gd name="T10" fmla="*/ 72 w 162"/>
                <a:gd name="T11" fmla="*/ 48 h 166"/>
                <a:gd name="T12" fmla="*/ 56 w 162"/>
                <a:gd name="T13" fmla="*/ 44 h 166"/>
                <a:gd name="T14" fmla="*/ 52 w 162"/>
                <a:gd name="T15" fmla="*/ 12 h 166"/>
                <a:gd name="T16" fmla="*/ 36 w 162"/>
                <a:gd name="T17" fmla="*/ 0 h 166"/>
                <a:gd name="T18" fmla="*/ 20 w 162"/>
                <a:gd name="T19" fmla="*/ 0 h 166"/>
                <a:gd name="T20" fmla="*/ 0 w 162"/>
                <a:gd name="T21" fmla="*/ 6 h 166"/>
                <a:gd name="T22" fmla="*/ 0 w 162"/>
                <a:gd name="T23" fmla="*/ 12 h 166"/>
                <a:gd name="T24" fmla="*/ 14 w 162"/>
                <a:gd name="T25" fmla="*/ 16 h 166"/>
                <a:gd name="T26" fmla="*/ 16 w 162"/>
                <a:gd name="T27" fmla="*/ 26 h 166"/>
                <a:gd name="T28" fmla="*/ 26 w 162"/>
                <a:gd name="T29" fmla="*/ 32 h 166"/>
                <a:gd name="T30" fmla="*/ 34 w 162"/>
                <a:gd name="T31" fmla="*/ 38 h 166"/>
                <a:gd name="T32" fmla="*/ 42 w 162"/>
                <a:gd name="T33" fmla="*/ 38 h 166"/>
                <a:gd name="T34" fmla="*/ 28 w 162"/>
                <a:gd name="T35" fmla="*/ 44 h 166"/>
                <a:gd name="T36" fmla="*/ 24 w 162"/>
                <a:gd name="T37" fmla="*/ 52 h 166"/>
                <a:gd name="T38" fmla="*/ 30 w 162"/>
                <a:gd name="T39" fmla="*/ 60 h 166"/>
                <a:gd name="T40" fmla="*/ 48 w 162"/>
                <a:gd name="T41" fmla="*/ 60 h 166"/>
                <a:gd name="T42" fmla="*/ 58 w 162"/>
                <a:gd name="T43" fmla="*/ 60 h 166"/>
                <a:gd name="T44" fmla="*/ 82 w 162"/>
                <a:gd name="T45" fmla="*/ 72 h 166"/>
                <a:gd name="T46" fmla="*/ 104 w 162"/>
                <a:gd name="T47" fmla="*/ 96 h 166"/>
                <a:gd name="T48" fmla="*/ 110 w 162"/>
                <a:gd name="T49" fmla="*/ 104 h 166"/>
                <a:gd name="T50" fmla="*/ 108 w 162"/>
                <a:gd name="T51" fmla="*/ 112 h 166"/>
                <a:gd name="T52" fmla="*/ 116 w 162"/>
                <a:gd name="T53" fmla="*/ 116 h 166"/>
                <a:gd name="T54" fmla="*/ 94 w 162"/>
                <a:gd name="T55" fmla="*/ 126 h 166"/>
                <a:gd name="T56" fmla="*/ 96 w 162"/>
                <a:gd name="T57" fmla="*/ 128 h 166"/>
                <a:gd name="T58" fmla="*/ 110 w 162"/>
                <a:gd name="T59" fmla="*/ 134 h 166"/>
                <a:gd name="T60" fmla="*/ 104 w 162"/>
                <a:gd name="T61" fmla="*/ 144 h 166"/>
                <a:gd name="T62" fmla="*/ 104 w 162"/>
                <a:gd name="T63" fmla="*/ 156 h 166"/>
                <a:gd name="T64" fmla="*/ 122 w 162"/>
                <a:gd name="T65" fmla="*/ 152 h 166"/>
                <a:gd name="T66" fmla="*/ 128 w 162"/>
                <a:gd name="T67" fmla="*/ 164 h 166"/>
                <a:gd name="T68" fmla="*/ 134 w 162"/>
                <a:gd name="T69" fmla="*/ 166 h 166"/>
                <a:gd name="T70" fmla="*/ 162 w 162"/>
                <a:gd name="T71" fmla="*/ 60 h 166"/>
                <a:gd name="T72" fmla="*/ 162 w 162"/>
                <a:gd name="T73"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166">
                  <a:moveTo>
                    <a:pt x="162" y="60"/>
                  </a:moveTo>
                  <a:lnTo>
                    <a:pt x="138" y="40"/>
                  </a:lnTo>
                  <a:lnTo>
                    <a:pt x="120" y="30"/>
                  </a:lnTo>
                  <a:lnTo>
                    <a:pt x="106" y="34"/>
                  </a:lnTo>
                  <a:lnTo>
                    <a:pt x="88" y="46"/>
                  </a:lnTo>
                  <a:lnTo>
                    <a:pt x="72" y="48"/>
                  </a:lnTo>
                  <a:lnTo>
                    <a:pt x="56" y="44"/>
                  </a:lnTo>
                  <a:lnTo>
                    <a:pt x="52" y="12"/>
                  </a:lnTo>
                  <a:lnTo>
                    <a:pt x="36" y="0"/>
                  </a:lnTo>
                  <a:lnTo>
                    <a:pt x="20" y="0"/>
                  </a:lnTo>
                  <a:lnTo>
                    <a:pt x="0" y="6"/>
                  </a:lnTo>
                  <a:lnTo>
                    <a:pt x="0" y="12"/>
                  </a:lnTo>
                  <a:lnTo>
                    <a:pt x="14" y="16"/>
                  </a:lnTo>
                  <a:lnTo>
                    <a:pt x="16" y="26"/>
                  </a:lnTo>
                  <a:lnTo>
                    <a:pt x="26" y="32"/>
                  </a:lnTo>
                  <a:lnTo>
                    <a:pt x="34" y="38"/>
                  </a:lnTo>
                  <a:lnTo>
                    <a:pt x="42" y="38"/>
                  </a:lnTo>
                  <a:lnTo>
                    <a:pt x="28" y="44"/>
                  </a:lnTo>
                  <a:lnTo>
                    <a:pt x="24" y="52"/>
                  </a:lnTo>
                  <a:lnTo>
                    <a:pt x="30" y="60"/>
                  </a:lnTo>
                  <a:lnTo>
                    <a:pt x="48" y="60"/>
                  </a:lnTo>
                  <a:lnTo>
                    <a:pt x="58" y="60"/>
                  </a:lnTo>
                  <a:lnTo>
                    <a:pt x="82" y="72"/>
                  </a:lnTo>
                  <a:lnTo>
                    <a:pt x="104" y="96"/>
                  </a:lnTo>
                  <a:lnTo>
                    <a:pt x="110" y="104"/>
                  </a:lnTo>
                  <a:lnTo>
                    <a:pt x="108" y="112"/>
                  </a:lnTo>
                  <a:lnTo>
                    <a:pt x="116" y="116"/>
                  </a:lnTo>
                  <a:lnTo>
                    <a:pt x="94" y="126"/>
                  </a:lnTo>
                  <a:lnTo>
                    <a:pt x="96" y="128"/>
                  </a:lnTo>
                  <a:lnTo>
                    <a:pt x="110" y="134"/>
                  </a:lnTo>
                  <a:lnTo>
                    <a:pt x="104" y="144"/>
                  </a:lnTo>
                  <a:lnTo>
                    <a:pt x="104" y="156"/>
                  </a:lnTo>
                  <a:lnTo>
                    <a:pt x="122" y="152"/>
                  </a:lnTo>
                  <a:lnTo>
                    <a:pt x="128" y="164"/>
                  </a:lnTo>
                  <a:lnTo>
                    <a:pt x="134" y="166"/>
                  </a:lnTo>
                  <a:lnTo>
                    <a:pt x="162" y="60"/>
                  </a:lnTo>
                  <a:lnTo>
                    <a:pt x="162" y="6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7" name="Freeform 275"/>
            <p:cNvSpPr>
              <a:spLocks/>
            </p:cNvSpPr>
            <p:nvPr/>
          </p:nvSpPr>
          <p:spPr bwMode="auto">
            <a:xfrm>
              <a:off x="4600" y="3120"/>
              <a:ext cx="18" cy="20"/>
            </a:xfrm>
            <a:custGeom>
              <a:avLst/>
              <a:gdLst>
                <a:gd name="T0" fmla="*/ 10 w 18"/>
                <a:gd name="T1" fmla="*/ 0 h 20"/>
                <a:gd name="T2" fmla="*/ 0 w 18"/>
                <a:gd name="T3" fmla="*/ 0 h 20"/>
                <a:gd name="T4" fmla="*/ 0 w 18"/>
                <a:gd name="T5" fmla="*/ 6 h 20"/>
                <a:gd name="T6" fmla="*/ 6 w 18"/>
                <a:gd name="T7" fmla="*/ 16 h 20"/>
                <a:gd name="T8" fmla="*/ 8 w 18"/>
                <a:gd name="T9" fmla="*/ 20 h 20"/>
                <a:gd name="T10" fmla="*/ 18 w 18"/>
                <a:gd name="T11" fmla="*/ 6 h 20"/>
                <a:gd name="T12" fmla="*/ 16 w 18"/>
                <a:gd name="T13" fmla="*/ 2 h 20"/>
                <a:gd name="T14" fmla="*/ 10 w 18"/>
                <a:gd name="T15" fmla="*/ 0 h 20"/>
                <a:gd name="T16" fmla="*/ 10 w 1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10" y="0"/>
                  </a:moveTo>
                  <a:lnTo>
                    <a:pt x="0" y="0"/>
                  </a:lnTo>
                  <a:lnTo>
                    <a:pt x="0" y="6"/>
                  </a:lnTo>
                  <a:lnTo>
                    <a:pt x="6" y="16"/>
                  </a:lnTo>
                  <a:lnTo>
                    <a:pt x="8" y="20"/>
                  </a:lnTo>
                  <a:lnTo>
                    <a:pt x="18" y="6"/>
                  </a:lnTo>
                  <a:lnTo>
                    <a:pt x="16" y="2"/>
                  </a:lnTo>
                  <a:lnTo>
                    <a:pt x="10" y="0"/>
                  </a:lnTo>
                  <a:lnTo>
                    <a:pt x="10"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8" name="Freeform 276"/>
            <p:cNvSpPr>
              <a:spLocks/>
            </p:cNvSpPr>
            <p:nvPr/>
          </p:nvSpPr>
          <p:spPr bwMode="auto">
            <a:xfrm>
              <a:off x="4656" y="3040"/>
              <a:ext cx="158" cy="174"/>
            </a:xfrm>
            <a:custGeom>
              <a:avLst/>
              <a:gdLst>
                <a:gd name="T0" fmla="*/ 32 w 158"/>
                <a:gd name="T1" fmla="*/ 0 h 174"/>
                <a:gd name="T2" fmla="*/ 0 w 158"/>
                <a:gd name="T3" fmla="*/ 108 h 174"/>
                <a:gd name="T4" fmla="*/ 16 w 158"/>
                <a:gd name="T5" fmla="*/ 120 h 174"/>
                <a:gd name="T6" fmla="*/ 28 w 158"/>
                <a:gd name="T7" fmla="*/ 116 h 174"/>
                <a:gd name="T8" fmla="*/ 28 w 158"/>
                <a:gd name="T9" fmla="*/ 124 h 174"/>
                <a:gd name="T10" fmla="*/ 46 w 158"/>
                <a:gd name="T11" fmla="*/ 122 h 174"/>
                <a:gd name="T12" fmla="*/ 48 w 158"/>
                <a:gd name="T13" fmla="*/ 120 h 174"/>
                <a:gd name="T14" fmla="*/ 42 w 158"/>
                <a:gd name="T15" fmla="*/ 106 h 174"/>
                <a:gd name="T16" fmla="*/ 26 w 158"/>
                <a:gd name="T17" fmla="*/ 102 h 174"/>
                <a:gd name="T18" fmla="*/ 48 w 158"/>
                <a:gd name="T19" fmla="*/ 102 h 174"/>
                <a:gd name="T20" fmla="*/ 56 w 158"/>
                <a:gd name="T21" fmla="*/ 98 h 174"/>
                <a:gd name="T22" fmla="*/ 84 w 158"/>
                <a:gd name="T23" fmla="*/ 110 h 174"/>
                <a:gd name="T24" fmla="*/ 98 w 158"/>
                <a:gd name="T25" fmla="*/ 122 h 174"/>
                <a:gd name="T26" fmla="*/ 106 w 158"/>
                <a:gd name="T27" fmla="*/ 132 h 174"/>
                <a:gd name="T28" fmla="*/ 106 w 158"/>
                <a:gd name="T29" fmla="*/ 140 h 174"/>
                <a:gd name="T30" fmla="*/ 116 w 158"/>
                <a:gd name="T31" fmla="*/ 146 h 174"/>
                <a:gd name="T32" fmla="*/ 120 w 158"/>
                <a:gd name="T33" fmla="*/ 160 h 174"/>
                <a:gd name="T34" fmla="*/ 140 w 158"/>
                <a:gd name="T35" fmla="*/ 174 h 174"/>
                <a:gd name="T36" fmla="*/ 158 w 158"/>
                <a:gd name="T37" fmla="*/ 174 h 174"/>
                <a:gd name="T38" fmla="*/ 152 w 158"/>
                <a:gd name="T39" fmla="*/ 166 h 174"/>
                <a:gd name="T40" fmla="*/ 156 w 158"/>
                <a:gd name="T41" fmla="*/ 160 h 174"/>
                <a:gd name="T42" fmla="*/ 148 w 158"/>
                <a:gd name="T43" fmla="*/ 152 h 174"/>
                <a:gd name="T44" fmla="*/ 118 w 158"/>
                <a:gd name="T45" fmla="*/ 120 h 174"/>
                <a:gd name="T46" fmla="*/ 108 w 158"/>
                <a:gd name="T47" fmla="*/ 98 h 174"/>
                <a:gd name="T48" fmla="*/ 114 w 158"/>
                <a:gd name="T49" fmla="*/ 92 h 174"/>
                <a:gd name="T50" fmla="*/ 118 w 158"/>
                <a:gd name="T51" fmla="*/ 82 h 174"/>
                <a:gd name="T52" fmla="*/ 116 w 158"/>
                <a:gd name="T53" fmla="*/ 76 h 174"/>
                <a:gd name="T54" fmla="*/ 102 w 158"/>
                <a:gd name="T55" fmla="*/ 64 h 174"/>
                <a:gd name="T56" fmla="*/ 94 w 158"/>
                <a:gd name="T57" fmla="*/ 60 h 174"/>
                <a:gd name="T58" fmla="*/ 94 w 158"/>
                <a:gd name="T59" fmla="*/ 48 h 174"/>
                <a:gd name="T60" fmla="*/ 74 w 158"/>
                <a:gd name="T61" fmla="*/ 26 h 174"/>
                <a:gd name="T62" fmla="*/ 54 w 158"/>
                <a:gd name="T63" fmla="*/ 12 h 174"/>
                <a:gd name="T64" fmla="*/ 40 w 158"/>
                <a:gd name="T65" fmla="*/ 4 h 174"/>
                <a:gd name="T66" fmla="*/ 32 w 158"/>
                <a:gd name="T67" fmla="*/ 0 h 174"/>
                <a:gd name="T68" fmla="*/ 32 w 158"/>
                <a:gd name="T6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74">
                  <a:moveTo>
                    <a:pt x="32" y="0"/>
                  </a:moveTo>
                  <a:lnTo>
                    <a:pt x="0" y="108"/>
                  </a:lnTo>
                  <a:lnTo>
                    <a:pt x="16" y="120"/>
                  </a:lnTo>
                  <a:lnTo>
                    <a:pt x="28" y="116"/>
                  </a:lnTo>
                  <a:lnTo>
                    <a:pt x="28" y="124"/>
                  </a:lnTo>
                  <a:lnTo>
                    <a:pt x="46" y="122"/>
                  </a:lnTo>
                  <a:lnTo>
                    <a:pt x="48" y="120"/>
                  </a:lnTo>
                  <a:lnTo>
                    <a:pt x="42" y="106"/>
                  </a:lnTo>
                  <a:lnTo>
                    <a:pt x="26" y="102"/>
                  </a:lnTo>
                  <a:lnTo>
                    <a:pt x="48" y="102"/>
                  </a:lnTo>
                  <a:lnTo>
                    <a:pt x="56" y="98"/>
                  </a:lnTo>
                  <a:lnTo>
                    <a:pt x="84" y="110"/>
                  </a:lnTo>
                  <a:lnTo>
                    <a:pt x="98" y="122"/>
                  </a:lnTo>
                  <a:lnTo>
                    <a:pt x="106" y="132"/>
                  </a:lnTo>
                  <a:lnTo>
                    <a:pt x="106" y="140"/>
                  </a:lnTo>
                  <a:lnTo>
                    <a:pt x="116" y="146"/>
                  </a:lnTo>
                  <a:lnTo>
                    <a:pt x="120" y="160"/>
                  </a:lnTo>
                  <a:lnTo>
                    <a:pt x="140" y="174"/>
                  </a:lnTo>
                  <a:lnTo>
                    <a:pt x="158" y="174"/>
                  </a:lnTo>
                  <a:lnTo>
                    <a:pt x="152" y="166"/>
                  </a:lnTo>
                  <a:lnTo>
                    <a:pt x="156" y="160"/>
                  </a:lnTo>
                  <a:lnTo>
                    <a:pt x="148" y="152"/>
                  </a:lnTo>
                  <a:lnTo>
                    <a:pt x="118" y="120"/>
                  </a:lnTo>
                  <a:lnTo>
                    <a:pt x="108" y="98"/>
                  </a:lnTo>
                  <a:lnTo>
                    <a:pt x="114" y="92"/>
                  </a:lnTo>
                  <a:lnTo>
                    <a:pt x="118" y="82"/>
                  </a:lnTo>
                  <a:lnTo>
                    <a:pt x="116" y="76"/>
                  </a:lnTo>
                  <a:lnTo>
                    <a:pt x="102" y="64"/>
                  </a:lnTo>
                  <a:lnTo>
                    <a:pt x="94" y="60"/>
                  </a:lnTo>
                  <a:lnTo>
                    <a:pt x="94" y="48"/>
                  </a:lnTo>
                  <a:lnTo>
                    <a:pt x="74" y="26"/>
                  </a:lnTo>
                  <a:lnTo>
                    <a:pt x="54" y="12"/>
                  </a:lnTo>
                  <a:lnTo>
                    <a:pt x="40" y="4"/>
                  </a:lnTo>
                  <a:lnTo>
                    <a:pt x="32" y="0"/>
                  </a:lnTo>
                  <a:lnTo>
                    <a:pt x="32" y="0"/>
                  </a:lnTo>
                  <a:close/>
                </a:path>
              </a:pathLst>
            </a:custGeom>
            <a:grp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59" name="Freeform 277"/>
            <p:cNvSpPr>
              <a:spLocks/>
            </p:cNvSpPr>
            <p:nvPr/>
          </p:nvSpPr>
          <p:spPr bwMode="auto">
            <a:xfrm>
              <a:off x="4170" y="3154"/>
              <a:ext cx="622" cy="536"/>
            </a:xfrm>
            <a:custGeom>
              <a:avLst/>
              <a:gdLst>
                <a:gd name="T0" fmla="*/ 350 w 622"/>
                <a:gd name="T1" fmla="*/ 20 h 536"/>
                <a:gd name="T2" fmla="*/ 304 w 622"/>
                <a:gd name="T3" fmla="*/ 26 h 536"/>
                <a:gd name="T4" fmla="*/ 294 w 622"/>
                <a:gd name="T5" fmla="*/ 48 h 536"/>
                <a:gd name="T6" fmla="*/ 264 w 622"/>
                <a:gd name="T7" fmla="*/ 42 h 536"/>
                <a:gd name="T8" fmla="*/ 224 w 622"/>
                <a:gd name="T9" fmla="*/ 42 h 536"/>
                <a:gd name="T10" fmla="*/ 176 w 622"/>
                <a:gd name="T11" fmla="*/ 66 h 536"/>
                <a:gd name="T12" fmla="*/ 166 w 622"/>
                <a:gd name="T13" fmla="*/ 90 h 536"/>
                <a:gd name="T14" fmla="*/ 132 w 622"/>
                <a:gd name="T15" fmla="*/ 114 h 536"/>
                <a:gd name="T16" fmla="*/ 68 w 622"/>
                <a:gd name="T17" fmla="*/ 126 h 536"/>
                <a:gd name="T18" fmla="*/ 24 w 622"/>
                <a:gd name="T19" fmla="*/ 130 h 536"/>
                <a:gd name="T20" fmla="*/ 26 w 622"/>
                <a:gd name="T21" fmla="*/ 214 h 536"/>
                <a:gd name="T22" fmla="*/ 2 w 622"/>
                <a:gd name="T23" fmla="*/ 230 h 536"/>
                <a:gd name="T24" fmla="*/ 14 w 622"/>
                <a:gd name="T25" fmla="*/ 330 h 536"/>
                <a:gd name="T26" fmla="*/ 12 w 622"/>
                <a:gd name="T27" fmla="*/ 366 h 536"/>
                <a:gd name="T28" fmla="*/ 30 w 622"/>
                <a:gd name="T29" fmla="*/ 380 h 536"/>
                <a:gd name="T30" fmla="*/ 78 w 622"/>
                <a:gd name="T31" fmla="*/ 364 h 536"/>
                <a:gd name="T32" fmla="*/ 122 w 622"/>
                <a:gd name="T33" fmla="*/ 374 h 536"/>
                <a:gd name="T34" fmla="*/ 154 w 622"/>
                <a:gd name="T35" fmla="*/ 352 h 536"/>
                <a:gd name="T36" fmla="*/ 206 w 622"/>
                <a:gd name="T37" fmla="*/ 344 h 536"/>
                <a:gd name="T38" fmla="*/ 290 w 622"/>
                <a:gd name="T39" fmla="*/ 368 h 536"/>
                <a:gd name="T40" fmla="*/ 314 w 622"/>
                <a:gd name="T41" fmla="*/ 404 h 536"/>
                <a:gd name="T42" fmla="*/ 350 w 622"/>
                <a:gd name="T43" fmla="*/ 396 h 536"/>
                <a:gd name="T44" fmla="*/ 360 w 622"/>
                <a:gd name="T45" fmla="*/ 400 h 536"/>
                <a:gd name="T46" fmla="*/ 332 w 622"/>
                <a:gd name="T47" fmla="*/ 430 h 536"/>
                <a:gd name="T48" fmla="*/ 384 w 622"/>
                <a:gd name="T49" fmla="*/ 410 h 536"/>
                <a:gd name="T50" fmla="*/ 352 w 622"/>
                <a:gd name="T51" fmla="*/ 446 h 536"/>
                <a:gd name="T52" fmla="*/ 382 w 622"/>
                <a:gd name="T53" fmla="*/ 438 h 536"/>
                <a:gd name="T54" fmla="*/ 368 w 622"/>
                <a:gd name="T55" fmla="*/ 474 h 536"/>
                <a:gd name="T56" fmla="*/ 402 w 622"/>
                <a:gd name="T57" fmla="*/ 512 h 536"/>
                <a:gd name="T58" fmla="*/ 436 w 622"/>
                <a:gd name="T59" fmla="*/ 518 h 536"/>
                <a:gd name="T60" fmla="*/ 450 w 622"/>
                <a:gd name="T61" fmla="*/ 526 h 536"/>
                <a:gd name="T62" fmla="*/ 496 w 622"/>
                <a:gd name="T63" fmla="*/ 526 h 536"/>
                <a:gd name="T64" fmla="*/ 534 w 622"/>
                <a:gd name="T65" fmla="*/ 518 h 536"/>
                <a:gd name="T66" fmla="*/ 570 w 622"/>
                <a:gd name="T67" fmla="*/ 458 h 536"/>
                <a:gd name="T68" fmla="*/ 600 w 622"/>
                <a:gd name="T69" fmla="*/ 404 h 536"/>
                <a:gd name="T70" fmla="*/ 622 w 622"/>
                <a:gd name="T71" fmla="*/ 320 h 536"/>
                <a:gd name="T72" fmla="*/ 600 w 622"/>
                <a:gd name="T73" fmla="*/ 218 h 536"/>
                <a:gd name="T74" fmla="*/ 568 w 622"/>
                <a:gd name="T75" fmla="*/ 176 h 536"/>
                <a:gd name="T76" fmla="*/ 546 w 622"/>
                <a:gd name="T77" fmla="*/ 150 h 536"/>
                <a:gd name="T78" fmla="*/ 540 w 622"/>
                <a:gd name="T79" fmla="*/ 98 h 536"/>
                <a:gd name="T80" fmla="*/ 522 w 622"/>
                <a:gd name="T81" fmla="*/ 60 h 536"/>
                <a:gd name="T82" fmla="*/ 504 w 622"/>
                <a:gd name="T83" fmla="*/ 46 h 536"/>
                <a:gd name="T84" fmla="*/ 488 w 622"/>
                <a:gd name="T85" fmla="*/ 108 h 536"/>
                <a:gd name="T86" fmla="*/ 464 w 622"/>
                <a:gd name="T87" fmla="*/ 118 h 536"/>
                <a:gd name="T88" fmla="*/ 420 w 622"/>
                <a:gd name="T89" fmla="*/ 86 h 536"/>
                <a:gd name="T90" fmla="*/ 404 w 622"/>
                <a:gd name="T91" fmla="*/ 64 h 536"/>
                <a:gd name="T92" fmla="*/ 420 w 622"/>
                <a:gd name="T93" fmla="*/ 30 h 536"/>
                <a:gd name="T94" fmla="*/ 410 w 622"/>
                <a:gd name="T95" fmla="*/ 26 h 536"/>
                <a:gd name="T96" fmla="*/ 366 w 622"/>
                <a:gd name="T97" fmla="*/ 0 h 536"/>
                <a:gd name="T98" fmla="*/ 356 w 622"/>
                <a:gd name="T9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 h="536">
                  <a:moveTo>
                    <a:pt x="356" y="0"/>
                  </a:moveTo>
                  <a:lnTo>
                    <a:pt x="350" y="20"/>
                  </a:lnTo>
                  <a:lnTo>
                    <a:pt x="332" y="14"/>
                  </a:lnTo>
                  <a:lnTo>
                    <a:pt x="304" y="26"/>
                  </a:lnTo>
                  <a:lnTo>
                    <a:pt x="304" y="48"/>
                  </a:lnTo>
                  <a:lnTo>
                    <a:pt x="294" y="48"/>
                  </a:lnTo>
                  <a:lnTo>
                    <a:pt x="274" y="42"/>
                  </a:lnTo>
                  <a:lnTo>
                    <a:pt x="264" y="42"/>
                  </a:lnTo>
                  <a:lnTo>
                    <a:pt x="252" y="32"/>
                  </a:lnTo>
                  <a:lnTo>
                    <a:pt x="224" y="42"/>
                  </a:lnTo>
                  <a:lnTo>
                    <a:pt x="210" y="64"/>
                  </a:lnTo>
                  <a:lnTo>
                    <a:pt x="176" y="66"/>
                  </a:lnTo>
                  <a:lnTo>
                    <a:pt x="168" y="74"/>
                  </a:lnTo>
                  <a:lnTo>
                    <a:pt x="166" y="90"/>
                  </a:lnTo>
                  <a:lnTo>
                    <a:pt x="142" y="114"/>
                  </a:lnTo>
                  <a:lnTo>
                    <a:pt x="132" y="114"/>
                  </a:lnTo>
                  <a:lnTo>
                    <a:pt x="124" y="126"/>
                  </a:lnTo>
                  <a:lnTo>
                    <a:pt x="68" y="126"/>
                  </a:lnTo>
                  <a:lnTo>
                    <a:pt x="36" y="120"/>
                  </a:lnTo>
                  <a:lnTo>
                    <a:pt x="24" y="130"/>
                  </a:lnTo>
                  <a:lnTo>
                    <a:pt x="18" y="170"/>
                  </a:lnTo>
                  <a:lnTo>
                    <a:pt x="26" y="214"/>
                  </a:lnTo>
                  <a:lnTo>
                    <a:pt x="2" y="204"/>
                  </a:lnTo>
                  <a:lnTo>
                    <a:pt x="2" y="230"/>
                  </a:lnTo>
                  <a:lnTo>
                    <a:pt x="14" y="308"/>
                  </a:lnTo>
                  <a:lnTo>
                    <a:pt x="14" y="330"/>
                  </a:lnTo>
                  <a:lnTo>
                    <a:pt x="0" y="356"/>
                  </a:lnTo>
                  <a:lnTo>
                    <a:pt x="12" y="366"/>
                  </a:lnTo>
                  <a:lnTo>
                    <a:pt x="22" y="368"/>
                  </a:lnTo>
                  <a:lnTo>
                    <a:pt x="30" y="380"/>
                  </a:lnTo>
                  <a:lnTo>
                    <a:pt x="48" y="380"/>
                  </a:lnTo>
                  <a:lnTo>
                    <a:pt x="78" y="364"/>
                  </a:lnTo>
                  <a:lnTo>
                    <a:pt x="98" y="366"/>
                  </a:lnTo>
                  <a:lnTo>
                    <a:pt x="122" y="374"/>
                  </a:lnTo>
                  <a:lnTo>
                    <a:pt x="138" y="372"/>
                  </a:lnTo>
                  <a:lnTo>
                    <a:pt x="154" y="352"/>
                  </a:lnTo>
                  <a:lnTo>
                    <a:pt x="176" y="352"/>
                  </a:lnTo>
                  <a:lnTo>
                    <a:pt x="206" y="344"/>
                  </a:lnTo>
                  <a:lnTo>
                    <a:pt x="256" y="346"/>
                  </a:lnTo>
                  <a:lnTo>
                    <a:pt x="290" y="368"/>
                  </a:lnTo>
                  <a:lnTo>
                    <a:pt x="308" y="394"/>
                  </a:lnTo>
                  <a:lnTo>
                    <a:pt x="314" y="404"/>
                  </a:lnTo>
                  <a:lnTo>
                    <a:pt x="322" y="408"/>
                  </a:lnTo>
                  <a:lnTo>
                    <a:pt x="350" y="396"/>
                  </a:lnTo>
                  <a:lnTo>
                    <a:pt x="378" y="376"/>
                  </a:lnTo>
                  <a:lnTo>
                    <a:pt x="360" y="400"/>
                  </a:lnTo>
                  <a:lnTo>
                    <a:pt x="350" y="420"/>
                  </a:lnTo>
                  <a:lnTo>
                    <a:pt x="332" y="430"/>
                  </a:lnTo>
                  <a:lnTo>
                    <a:pt x="360" y="422"/>
                  </a:lnTo>
                  <a:lnTo>
                    <a:pt x="384" y="410"/>
                  </a:lnTo>
                  <a:lnTo>
                    <a:pt x="366" y="436"/>
                  </a:lnTo>
                  <a:lnTo>
                    <a:pt x="352" y="446"/>
                  </a:lnTo>
                  <a:lnTo>
                    <a:pt x="376" y="440"/>
                  </a:lnTo>
                  <a:lnTo>
                    <a:pt x="382" y="438"/>
                  </a:lnTo>
                  <a:lnTo>
                    <a:pt x="378" y="454"/>
                  </a:lnTo>
                  <a:lnTo>
                    <a:pt x="368" y="474"/>
                  </a:lnTo>
                  <a:lnTo>
                    <a:pt x="374" y="490"/>
                  </a:lnTo>
                  <a:lnTo>
                    <a:pt x="402" y="512"/>
                  </a:lnTo>
                  <a:lnTo>
                    <a:pt x="410" y="516"/>
                  </a:lnTo>
                  <a:lnTo>
                    <a:pt x="436" y="518"/>
                  </a:lnTo>
                  <a:lnTo>
                    <a:pt x="458" y="512"/>
                  </a:lnTo>
                  <a:lnTo>
                    <a:pt x="450" y="526"/>
                  </a:lnTo>
                  <a:lnTo>
                    <a:pt x="462" y="536"/>
                  </a:lnTo>
                  <a:lnTo>
                    <a:pt x="496" y="526"/>
                  </a:lnTo>
                  <a:lnTo>
                    <a:pt x="512" y="524"/>
                  </a:lnTo>
                  <a:lnTo>
                    <a:pt x="534" y="518"/>
                  </a:lnTo>
                  <a:lnTo>
                    <a:pt x="554" y="492"/>
                  </a:lnTo>
                  <a:lnTo>
                    <a:pt x="570" y="458"/>
                  </a:lnTo>
                  <a:lnTo>
                    <a:pt x="584" y="442"/>
                  </a:lnTo>
                  <a:lnTo>
                    <a:pt x="600" y="404"/>
                  </a:lnTo>
                  <a:lnTo>
                    <a:pt x="622" y="368"/>
                  </a:lnTo>
                  <a:lnTo>
                    <a:pt x="622" y="320"/>
                  </a:lnTo>
                  <a:lnTo>
                    <a:pt x="614" y="266"/>
                  </a:lnTo>
                  <a:lnTo>
                    <a:pt x="600" y="218"/>
                  </a:lnTo>
                  <a:lnTo>
                    <a:pt x="582" y="194"/>
                  </a:lnTo>
                  <a:lnTo>
                    <a:pt x="568" y="176"/>
                  </a:lnTo>
                  <a:lnTo>
                    <a:pt x="550" y="158"/>
                  </a:lnTo>
                  <a:lnTo>
                    <a:pt x="546" y="150"/>
                  </a:lnTo>
                  <a:lnTo>
                    <a:pt x="542" y="118"/>
                  </a:lnTo>
                  <a:lnTo>
                    <a:pt x="540" y="98"/>
                  </a:lnTo>
                  <a:lnTo>
                    <a:pt x="524" y="86"/>
                  </a:lnTo>
                  <a:lnTo>
                    <a:pt x="522" y="60"/>
                  </a:lnTo>
                  <a:lnTo>
                    <a:pt x="512" y="34"/>
                  </a:lnTo>
                  <a:lnTo>
                    <a:pt x="504" y="46"/>
                  </a:lnTo>
                  <a:lnTo>
                    <a:pt x="498" y="68"/>
                  </a:lnTo>
                  <a:lnTo>
                    <a:pt x="488" y="108"/>
                  </a:lnTo>
                  <a:lnTo>
                    <a:pt x="474" y="118"/>
                  </a:lnTo>
                  <a:lnTo>
                    <a:pt x="464" y="118"/>
                  </a:lnTo>
                  <a:lnTo>
                    <a:pt x="438" y="98"/>
                  </a:lnTo>
                  <a:lnTo>
                    <a:pt x="420" y="86"/>
                  </a:lnTo>
                  <a:lnTo>
                    <a:pt x="408" y="76"/>
                  </a:lnTo>
                  <a:lnTo>
                    <a:pt x="404" y="64"/>
                  </a:lnTo>
                  <a:lnTo>
                    <a:pt x="418" y="46"/>
                  </a:lnTo>
                  <a:lnTo>
                    <a:pt x="420" y="30"/>
                  </a:lnTo>
                  <a:lnTo>
                    <a:pt x="424" y="24"/>
                  </a:lnTo>
                  <a:lnTo>
                    <a:pt x="410" y="26"/>
                  </a:lnTo>
                  <a:lnTo>
                    <a:pt x="378" y="8"/>
                  </a:lnTo>
                  <a:lnTo>
                    <a:pt x="366" y="0"/>
                  </a:lnTo>
                  <a:lnTo>
                    <a:pt x="356" y="0"/>
                  </a:lnTo>
                  <a:lnTo>
                    <a:pt x="356" y="0"/>
                  </a:lnTo>
                  <a:close/>
                </a:path>
              </a:pathLst>
            </a:custGeom>
            <a:solidFill>
              <a:schemeClr val="accent1"/>
            </a:solidFill>
            <a:ln w="127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60" name="Freeform 278"/>
            <p:cNvSpPr>
              <a:spLocks/>
            </p:cNvSpPr>
            <p:nvPr/>
          </p:nvSpPr>
          <p:spPr bwMode="auto">
            <a:xfrm>
              <a:off x="2730" y="2046"/>
              <a:ext cx="28" cy="14"/>
            </a:xfrm>
            <a:custGeom>
              <a:avLst/>
              <a:gdLst>
                <a:gd name="T0" fmla="*/ 0 w 28"/>
                <a:gd name="T1" fmla="*/ 14 h 14"/>
                <a:gd name="T2" fmla="*/ 28 w 28"/>
                <a:gd name="T3" fmla="*/ 0 h 14"/>
                <a:gd name="T4" fmla="*/ 0 w 28"/>
                <a:gd name="T5" fmla="*/ 14 h 14"/>
              </a:gdLst>
              <a:ahLst/>
              <a:cxnLst>
                <a:cxn ang="0">
                  <a:pos x="T0" y="T1"/>
                </a:cxn>
                <a:cxn ang="0">
                  <a:pos x="T2" y="T3"/>
                </a:cxn>
                <a:cxn ang="0">
                  <a:pos x="T4" y="T5"/>
                </a:cxn>
              </a:cxnLst>
              <a:rect l="0" t="0" r="r" b="b"/>
              <a:pathLst>
                <a:path w="28" h="14">
                  <a:moveTo>
                    <a:pt x="0" y="14"/>
                  </a:moveTo>
                  <a:lnTo>
                    <a:pt x="28" y="0"/>
                  </a:lnTo>
                  <a:lnTo>
                    <a:pt x="0" y="14"/>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61" name="Line 279"/>
            <p:cNvSpPr>
              <a:spLocks noChangeShapeType="1"/>
            </p:cNvSpPr>
            <p:nvPr/>
          </p:nvSpPr>
          <p:spPr bwMode="auto">
            <a:xfrm flipV="1">
              <a:off x="2730" y="2046"/>
              <a:ext cx="28" cy="14"/>
            </a:xfrm>
            <a:prstGeom prst="line">
              <a:avLst/>
            </a:prstGeom>
            <a:grpFill/>
            <a:ln w="12700">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62" name="Line 280"/>
            <p:cNvSpPr>
              <a:spLocks noChangeShapeType="1"/>
            </p:cNvSpPr>
            <p:nvPr/>
          </p:nvSpPr>
          <p:spPr bwMode="auto">
            <a:xfrm>
              <a:off x="2744" y="2058"/>
              <a:ext cx="0"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sp>
          <p:nvSpPr>
            <p:cNvPr id="363" name="Line 281"/>
            <p:cNvSpPr>
              <a:spLocks noChangeShapeType="1"/>
            </p:cNvSpPr>
            <p:nvPr/>
          </p:nvSpPr>
          <p:spPr bwMode="auto">
            <a:xfrm>
              <a:off x="2744" y="2058"/>
              <a:ext cx="0" cy="0"/>
            </a:xfrm>
            <a:prstGeom prst="line">
              <a:avLst/>
            </a:prstGeom>
            <a:grpFill/>
            <a:ln w="12700">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defTabSz="457178">
                <a:defRPr/>
              </a:pPr>
              <a:endParaRPr lang="en-US" dirty="0">
                <a:solidFill>
                  <a:prstClr val="black"/>
                </a:solidFill>
                <a:latin typeface="BISans" panose="02000503040000020004" pitchFamily="2" charset="0"/>
                <a:ea typeface="ＭＳ Ｐゴシック" pitchFamily="34" charset="-128"/>
              </a:endParaRPr>
            </a:p>
          </p:txBody>
        </p:sp>
      </p:grpSp>
      <p:sp>
        <p:nvSpPr>
          <p:cNvPr id="282" name="Footer Placeholder 2"/>
          <p:cNvSpPr txBox="1">
            <a:spLocks/>
          </p:cNvSpPr>
          <p:nvPr/>
        </p:nvSpPr>
        <p:spPr>
          <a:xfrm>
            <a:off x="1370011" y="5842019"/>
            <a:ext cx="10412351" cy="63154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4" fontAlgn="base">
              <a:spcBef>
                <a:spcPct val="0"/>
              </a:spcBef>
              <a:spcAft>
                <a:spcPts val="800"/>
              </a:spcAft>
              <a:defRPr/>
            </a:pPr>
            <a:r>
              <a:rPr lang="en-US" altLang="en-US" sz="1000" dirty="0">
                <a:solidFill>
                  <a:srgbClr val="001E55"/>
                </a:solidFill>
                <a:latin typeface="BISans" panose="02000503040000020004" pitchFamily="2" charset="0"/>
                <a:ea typeface="ＭＳ Ｐゴシック" pitchFamily="34" charset="-128"/>
              </a:rPr>
              <a:t>Participating countries: </a:t>
            </a:r>
            <a:r>
              <a:rPr lang="it-IT" altLang="en-US" sz="1000" dirty="0">
                <a:solidFill>
                  <a:srgbClr val="001E55"/>
                </a:solidFill>
                <a:latin typeface="BISans" panose="02000503040000020004" pitchFamily="2" charset="0"/>
                <a:ea typeface="ＭＳ Ｐゴシック" pitchFamily="34" charset="-128"/>
              </a:rPr>
              <a:t>Argentina, Australia, Austria, Belgium, Brazil, Canada, Chile, China, Czech Republic, Denmark, Finland, France, Germany, Greece, Hungary, India, Ireland, Israel, Italy, Japan, Malaysia, Mexico, the Netherlands, Norway, Poland, Portugal, Spain, Sweden, Switzerland, Thailand, UK, USA.</a:t>
            </a:r>
          </a:p>
          <a:p>
            <a:pPr defTabSz="914354" fontAlgn="base">
              <a:spcBef>
                <a:spcPct val="0"/>
              </a:spcBef>
              <a:spcAft>
                <a:spcPts val="800"/>
              </a:spcAft>
              <a:defRPr/>
            </a:pPr>
            <a:r>
              <a:rPr lang="it-IT" altLang="en-US" sz="1000" dirty="0" smtClean="0">
                <a:solidFill>
                  <a:srgbClr val="001E55"/>
                </a:solidFill>
                <a:latin typeface="BISans" panose="02000503040000020004" pitchFamily="2" charset="0"/>
                <a:ea typeface="ＭＳ Ｐゴシック" pitchFamily="34" charset="-128"/>
              </a:rPr>
              <a:t>Número de centros: </a:t>
            </a:r>
            <a:r>
              <a:rPr lang="it-IT" altLang="en-US" sz="1000" dirty="0">
                <a:solidFill>
                  <a:srgbClr val="001E55"/>
                </a:solidFill>
                <a:latin typeface="BISans" panose="02000503040000020004" pitchFamily="2" charset="0"/>
                <a:ea typeface="ＭＳ Ｐゴシック" pitchFamily="34" charset="-128"/>
              </a:rPr>
              <a:t>177.</a:t>
            </a:r>
            <a:endParaRPr lang="en-GB" altLang="en-US" sz="1000" dirty="0">
              <a:solidFill>
                <a:srgbClr val="001E55"/>
              </a:solidFill>
              <a:latin typeface="BISans" panose="02000503040000020004" pitchFamily="2" charset="0"/>
              <a:ea typeface="ＭＳ Ｐゴシック" pitchFamily="34" charset="-128"/>
            </a:endParaRPr>
          </a:p>
        </p:txBody>
      </p:sp>
      <p:sp>
        <p:nvSpPr>
          <p:cNvPr id="283" name="Rectángulo 282"/>
          <p:cNvSpPr/>
          <p:nvPr/>
        </p:nvSpPr>
        <p:spPr>
          <a:xfrm>
            <a:off x="9087511" y="6351855"/>
            <a:ext cx="2324675" cy="430887"/>
          </a:xfrm>
          <a:prstGeom prst="rect">
            <a:avLst/>
          </a:prstGeom>
        </p:spPr>
        <p:txBody>
          <a:bodyPr wrap="none">
            <a:spAutoFit/>
          </a:bodyPr>
          <a:lstStyle/>
          <a:p>
            <a:pPr defTabSz="1213688"/>
            <a:r>
              <a:rPr lang="en-GB" sz="1100" dirty="0" err="1" smtClean="0">
                <a:solidFill>
                  <a:srgbClr val="002060"/>
                </a:solidFill>
                <a:latin typeface="BISans" panose="02000503040000020004" pitchFamily="2" charset="0"/>
              </a:rPr>
              <a:t>Distler</a:t>
            </a:r>
            <a:r>
              <a:rPr lang="en-GB" sz="1100" dirty="0" smtClean="0">
                <a:solidFill>
                  <a:srgbClr val="002060"/>
                </a:solidFill>
                <a:latin typeface="BISans" panose="02000503040000020004" pitchFamily="2" charset="0"/>
              </a:rPr>
              <a:t> </a:t>
            </a:r>
            <a:r>
              <a:rPr lang="en-GB" sz="1100" dirty="0">
                <a:solidFill>
                  <a:srgbClr val="002060"/>
                </a:solidFill>
                <a:latin typeface="BISans" panose="02000503040000020004" pitchFamily="2" charset="0"/>
              </a:rPr>
              <a:t>O, et al. N </a:t>
            </a:r>
            <a:r>
              <a:rPr lang="en-GB" sz="1100" dirty="0" err="1">
                <a:solidFill>
                  <a:srgbClr val="002060"/>
                </a:solidFill>
                <a:latin typeface="BISans" panose="02000503040000020004" pitchFamily="2" charset="0"/>
              </a:rPr>
              <a:t>Engl</a:t>
            </a:r>
            <a:r>
              <a:rPr lang="en-GB" sz="1100" dirty="0">
                <a:solidFill>
                  <a:srgbClr val="002060"/>
                </a:solidFill>
                <a:latin typeface="BISans" panose="02000503040000020004" pitchFamily="2" charset="0"/>
              </a:rPr>
              <a:t> J Med. 2019</a:t>
            </a:r>
            <a:endParaRPr lang="en-US" sz="1100" dirty="0">
              <a:solidFill>
                <a:srgbClr val="002060"/>
              </a:solidFill>
              <a:latin typeface="BISans" panose="02000503040000020004" pitchFamily="2" charset="0"/>
            </a:endParaRPr>
          </a:p>
          <a:p>
            <a:pPr defTabSz="1213688"/>
            <a:endParaRPr lang="en-US" sz="1100" dirty="0">
              <a:solidFill>
                <a:srgbClr val="002060"/>
              </a:solidFill>
              <a:latin typeface="BISans" panose="02000503040000020004" pitchFamily="2" charset="0"/>
            </a:endParaRPr>
          </a:p>
        </p:txBody>
      </p:sp>
    </p:spTree>
    <p:extLst>
      <p:ext uri="{BB962C8B-B14F-4D97-AF65-F5344CB8AC3E}">
        <p14:creationId xmlns:p14="http://schemas.microsoft.com/office/powerpoint/2010/main" xmlns="" val="3344464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93437" y="76200"/>
            <a:ext cx="9782801" cy="888997"/>
          </a:xfrm>
        </p:spPr>
        <p:txBody>
          <a:bodyPr/>
          <a:lstStyle/>
          <a:p>
            <a:r>
              <a:rPr lang="es-ES" dirty="0" smtClean="0">
                <a:effectLst>
                  <a:outerShdw blurRad="38100" dist="38100" dir="2700000" algn="tl">
                    <a:srgbClr val="000000">
                      <a:alpha val="43137"/>
                    </a:srgbClr>
                  </a:outerShdw>
                </a:effectLst>
              </a:rPr>
              <a:t>LA MAGNITUD DEL PROBLEMA</a:t>
            </a:r>
            <a:endParaRPr lang="es-ES" dirty="0">
              <a:effectLst>
                <a:outerShdw blurRad="38100" dist="38100" dir="2700000" algn="tl">
                  <a:srgbClr val="000000">
                    <a:alpha val="43137"/>
                  </a:srgbClr>
                </a:outerShdw>
              </a:effectLst>
            </a:endParaRPr>
          </a:p>
        </p:txBody>
      </p:sp>
      <p:sp>
        <p:nvSpPr>
          <p:cNvPr id="2" name="1 Marcador de contenido"/>
          <p:cNvSpPr>
            <a:spLocks noGrp="1"/>
          </p:cNvSpPr>
          <p:nvPr>
            <p:ph idx="1"/>
          </p:nvPr>
        </p:nvSpPr>
        <p:spPr>
          <a:xfrm>
            <a:off x="1598613" y="3810000"/>
            <a:ext cx="4724400" cy="2667000"/>
          </a:xfrm>
        </p:spPr>
        <p:txBody>
          <a:bodyPr/>
          <a:lstStyle/>
          <a:p>
            <a:pPr marL="0" indent="0">
              <a:lnSpc>
                <a:spcPct val="100000"/>
              </a:lnSpc>
              <a:spcBef>
                <a:spcPts val="600"/>
              </a:spcBef>
              <a:buNone/>
            </a:pPr>
            <a:r>
              <a:rPr lang="es-ES" b="1" dirty="0" err="1"/>
              <a:t>Lung</a:t>
            </a:r>
            <a:r>
              <a:rPr lang="es-ES" b="1" dirty="0"/>
              <a:t> fibrosis</a:t>
            </a:r>
          </a:p>
          <a:p>
            <a:pPr>
              <a:lnSpc>
                <a:spcPct val="100000"/>
              </a:lnSpc>
              <a:spcBef>
                <a:spcPts val="600"/>
              </a:spcBef>
            </a:pPr>
            <a:r>
              <a:rPr lang="en-US" sz="2400" dirty="0"/>
              <a:t>Lung fibrosis or interstitial lung disease is present </a:t>
            </a:r>
            <a:r>
              <a:rPr lang="en-US" sz="2400" dirty="0" smtClean="0"/>
              <a:t>in 80</a:t>
            </a:r>
            <a:r>
              <a:rPr lang="en-US" sz="2400" dirty="0"/>
              <a:t>% of patients with systemic </a:t>
            </a:r>
            <a:r>
              <a:rPr lang="en-US" sz="2400" dirty="0" smtClean="0"/>
              <a:t>sclerosis</a:t>
            </a:r>
            <a:endParaRPr lang="es-E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05477" y="1371600"/>
            <a:ext cx="8958828"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53656" y="1596887"/>
            <a:ext cx="2653862"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Elipse"/>
          <p:cNvSpPr/>
          <p:nvPr/>
        </p:nvSpPr>
        <p:spPr>
          <a:xfrm>
            <a:off x="1751012" y="4953000"/>
            <a:ext cx="1219200" cy="7653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463191" y="2743200"/>
            <a:ext cx="5081588" cy="3811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2803808" y="5969616"/>
            <a:ext cx="1858201" cy="584775"/>
          </a:xfrm>
          <a:prstGeom prst="rect">
            <a:avLst/>
          </a:prstGeom>
          <a:noFill/>
          <a:ln>
            <a:solidFill>
              <a:schemeClr val="accent1"/>
            </a:solidFill>
          </a:ln>
        </p:spPr>
        <p:txBody>
          <a:bodyPr wrap="none" rtlCol="0">
            <a:spAutoFit/>
          </a:bodyPr>
          <a:lstStyle/>
          <a:p>
            <a:r>
              <a:rPr lang="es-ES" sz="3200" dirty="0" smtClean="0"/>
              <a:t>40-50%</a:t>
            </a:r>
            <a:endParaRPr lang="es-ES" sz="3200" dirty="0"/>
          </a:p>
        </p:txBody>
      </p:sp>
    </p:spTree>
    <p:extLst>
      <p:ext uri="{BB962C8B-B14F-4D97-AF65-F5344CB8AC3E}">
        <p14:creationId xmlns:p14="http://schemas.microsoft.com/office/powerpoint/2010/main" xmlns="" val="2494212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a:t>Key eligibility criteria</a:t>
            </a:r>
          </a:p>
        </p:txBody>
      </p:sp>
      <p:sp>
        <p:nvSpPr>
          <p:cNvPr id="7" name="Content Placeholder 6">
            <a:extLst>
              <a:ext uri="{FF2B5EF4-FFF2-40B4-BE49-F238E27FC236}">
                <a16:creationId xmlns:a16="http://schemas.microsoft.com/office/drawing/2014/main" xmlns="" id="{5E025494-7960-4A08-A01F-FF138E64F893}"/>
              </a:ext>
            </a:extLst>
          </p:cNvPr>
          <p:cNvSpPr>
            <a:spLocks noGrp="1"/>
          </p:cNvSpPr>
          <p:nvPr>
            <p:ph sz="quarter" idx="10"/>
          </p:nvPr>
        </p:nvSpPr>
        <p:spPr>
          <a:xfrm>
            <a:off x="588286" y="1588128"/>
            <a:ext cx="10991104" cy="4437063"/>
          </a:xfrm>
        </p:spPr>
        <p:txBody>
          <a:bodyPr>
            <a:normAutofit lnSpcReduction="10000"/>
          </a:bodyPr>
          <a:lstStyle/>
          <a:p>
            <a:r>
              <a:rPr lang="en-GB" sz="2400" dirty="0"/>
              <a:t>Key inclusion criteria</a:t>
            </a:r>
          </a:p>
          <a:p>
            <a:pPr marL="457189" indent="-457189">
              <a:buFont typeface="Arial" panose="020B0604020202020204" pitchFamily="34" charset="0"/>
              <a:buChar char="•"/>
            </a:pPr>
            <a:r>
              <a:rPr lang="en-GB" sz="2400" dirty="0">
                <a:solidFill>
                  <a:schemeClr val="accent2"/>
                </a:solidFill>
              </a:rPr>
              <a:t>SSc</a:t>
            </a:r>
            <a:r>
              <a:rPr lang="en-GB" sz="2400" baseline="30000" dirty="0">
                <a:solidFill>
                  <a:schemeClr val="accent2"/>
                </a:solidFill>
              </a:rPr>
              <a:t>1</a:t>
            </a:r>
            <a:r>
              <a:rPr lang="en-GB" sz="2400" dirty="0">
                <a:solidFill>
                  <a:schemeClr val="accent2"/>
                </a:solidFill>
              </a:rPr>
              <a:t> with first non-Raynaud symptom &lt;7 years from screening  </a:t>
            </a:r>
          </a:p>
          <a:p>
            <a:pPr marL="457189" indent="-457189">
              <a:buFont typeface="Arial" panose="020B0604020202020204" pitchFamily="34" charset="0"/>
              <a:buChar char="•"/>
            </a:pPr>
            <a:r>
              <a:rPr lang="en-GB" sz="2400" dirty="0">
                <a:solidFill>
                  <a:schemeClr val="accent2"/>
                </a:solidFill>
              </a:rPr>
              <a:t>Extent of fibrotic ILD ≥10%, confirmed by central assessment of an HRCT scan performed ≤12 months before screening</a:t>
            </a:r>
          </a:p>
          <a:p>
            <a:pPr marL="457189" indent="-457189">
              <a:buFont typeface="Arial" panose="020B0604020202020204" pitchFamily="34" charset="0"/>
              <a:buChar char="•"/>
            </a:pPr>
            <a:r>
              <a:rPr lang="en-GB" sz="2400" dirty="0">
                <a:solidFill>
                  <a:schemeClr val="accent2"/>
                </a:solidFill>
              </a:rPr>
              <a:t>FVC ≥40% predicted</a:t>
            </a:r>
          </a:p>
          <a:p>
            <a:pPr marL="457189" indent="-457189">
              <a:buFont typeface="Arial" panose="020B0604020202020204" pitchFamily="34" charset="0"/>
              <a:buChar char="•"/>
            </a:pPr>
            <a:r>
              <a:rPr lang="en-GB" sz="2400" dirty="0">
                <a:solidFill>
                  <a:schemeClr val="accent2"/>
                </a:solidFill>
              </a:rPr>
              <a:t>DLco 30–89% predicted</a:t>
            </a:r>
          </a:p>
          <a:p>
            <a:r>
              <a:rPr lang="en-GB" sz="2400" dirty="0"/>
              <a:t>Key exclusion criteria</a:t>
            </a:r>
          </a:p>
          <a:p>
            <a:pPr marL="457189" indent="-457189">
              <a:buFont typeface="Arial" panose="020B0604020202020204" pitchFamily="34" charset="0"/>
              <a:buChar char="•"/>
            </a:pPr>
            <a:r>
              <a:rPr lang="en-GB" sz="2400" dirty="0">
                <a:solidFill>
                  <a:schemeClr val="accent2"/>
                </a:solidFill>
              </a:rPr>
              <a:t>&gt;3 digital ulcers or history of severe digital necrosis requiring hospitalization</a:t>
            </a:r>
          </a:p>
          <a:p>
            <a:pPr marL="457189" indent="-457189">
              <a:buFont typeface="Arial" panose="020B0604020202020204" pitchFamily="34" charset="0"/>
              <a:buChar char="•"/>
            </a:pPr>
            <a:r>
              <a:rPr lang="en-GB" sz="2400" dirty="0">
                <a:solidFill>
                  <a:schemeClr val="accent2"/>
                </a:solidFill>
              </a:rPr>
              <a:t>Significant pulmonary hypertension*</a:t>
            </a:r>
          </a:p>
        </p:txBody>
      </p:sp>
      <p:sp>
        <p:nvSpPr>
          <p:cNvPr id="8" name="Rectangle 7"/>
          <p:cNvSpPr/>
          <p:nvPr/>
        </p:nvSpPr>
        <p:spPr>
          <a:xfrm>
            <a:off x="2731775" y="5837928"/>
            <a:ext cx="184682" cy="243785"/>
          </a:xfrm>
          <a:prstGeom prst="rect">
            <a:avLst/>
          </a:prstGeom>
        </p:spPr>
        <p:txBody>
          <a:bodyPr wrap="none">
            <a:spAutoFit/>
          </a:bodyPr>
          <a:lstStyle/>
          <a:p>
            <a:pPr algn="ctr" defTabSz="642867" fontAlgn="base">
              <a:spcBef>
                <a:spcPct val="0"/>
              </a:spcBef>
              <a:spcAft>
                <a:spcPct val="0"/>
              </a:spcAft>
              <a:defRPr/>
            </a:pPr>
            <a:endParaRPr lang="en-GB" sz="984" dirty="0">
              <a:solidFill>
                <a:prstClr val="black">
                  <a:lumMod val="75000"/>
                  <a:lumOff val="25000"/>
                </a:prstClr>
              </a:solidFill>
              <a:latin typeface="Arial"/>
              <a:ea typeface="ヒラギノ角ゴ ProN W3" charset="-128"/>
              <a:cs typeface="Arial"/>
              <a:sym typeface="Gill Sans" charset="0"/>
            </a:endParaRPr>
          </a:p>
        </p:txBody>
      </p:sp>
      <p:sp>
        <p:nvSpPr>
          <p:cNvPr id="10" name="Text Placeholder 3">
            <a:extLst>
              <a:ext uri="{FF2B5EF4-FFF2-40B4-BE49-F238E27FC236}">
                <a16:creationId xmlns:a16="http://schemas.microsoft.com/office/drawing/2014/main" xmlns="" id="{DD9205FB-C66F-463F-B8EB-794C9478F561}"/>
              </a:ext>
            </a:extLst>
          </p:cNvPr>
          <p:cNvSpPr txBox="1">
            <a:spLocks/>
          </p:cNvSpPr>
          <p:nvPr/>
        </p:nvSpPr>
        <p:spPr>
          <a:xfrm>
            <a:off x="609993" y="6067458"/>
            <a:ext cx="11342310" cy="537839"/>
          </a:xfrm>
          <a:prstGeom prst="rect">
            <a:avLst/>
          </a:prstGeom>
        </p:spPr>
        <p:txBody>
          <a:bodyPr anchor="b">
            <a:noAutofit/>
          </a:bodyPr>
          <a:lstStyle>
            <a:lvl1pPr marL="0" indent="0" algn="l" defTabSz="609491" rtl="0" eaLnBrk="1" latinLnBrk="0" hangingPunct="1">
              <a:lnSpc>
                <a:spcPct val="95000"/>
              </a:lnSpc>
              <a:spcBef>
                <a:spcPts val="800"/>
              </a:spcBef>
              <a:buFont typeface="Arial"/>
              <a:buNone/>
              <a:defRPr sz="2667" kern="1200">
                <a:solidFill>
                  <a:schemeClr val="accent1"/>
                </a:solidFill>
                <a:latin typeface="Arial"/>
                <a:ea typeface="+mn-ea"/>
                <a:cs typeface="Arial"/>
              </a:defRPr>
            </a:lvl1pPr>
            <a:lvl2pPr marL="224328" indent="-224328" algn="l" defTabSz="609491" rtl="0" eaLnBrk="1" latinLnBrk="0" hangingPunct="1">
              <a:lnSpc>
                <a:spcPct val="95000"/>
              </a:lnSpc>
              <a:spcBef>
                <a:spcPts val="800"/>
              </a:spcBef>
              <a:buFont typeface="Arial"/>
              <a:buChar char="•"/>
              <a:defRPr sz="2667" kern="1200">
                <a:solidFill>
                  <a:schemeClr val="accent2"/>
                </a:solidFill>
                <a:latin typeface="Arial"/>
                <a:ea typeface="+mn-ea"/>
                <a:cs typeface="Arial"/>
              </a:defRPr>
            </a:lvl2pPr>
            <a:lvl3pPr marL="609491" indent="-224328" algn="l" defTabSz="609491" rtl="0" eaLnBrk="1" latinLnBrk="0" hangingPunct="1">
              <a:lnSpc>
                <a:spcPct val="95000"/>
              </a:lnSpc>
              <a:spcBef>
                <a:spcPts val="800"/>
              </a:spcBef>
              <a:buFont typeface="Lucida Grande"/>
              <a:buChar char="–"/>
              <a:tabLst/>
              <a:defRPr sz="2400" kern="1200">
                <a:solidFill>
                  <a:schemeClr val="accent2"/>
                </a:solidFill>
                <a:latin typeface="Arial"/>
                <a:ea typeface="+mn-ea"/>
                <a:cs typeface="Arial"/>
              </a:defRPr>
            </a:lvl3pPr>
            <a:lvl4pPr marL="910004" indent="-224328" algn="l" defTabSz="609491" rtl="0" eaLnBrk="1" latinLnBrk="0" hangingPunct="1">
              <a:lnSpc>
                <a:spcPct val="95000"/>
              </a:lnSpc>
              <a:spcBef>
                <a:spcPts val="800"/>
              </a:spcBef>
              <a:buFont typeface="Arial"/>
              <a:buChar char="•"/>
              <a:defRPr lang="en-US" sz="2400" kern="1200" dirty="0" smtClean="0">
                <a:solidFill>
                  <a:schemeClr val="accent2"/>
                </a:solidFill>
                <a:latin typeface="Arial"/>
                <a:ea typeface="+mn-ea"/>
                <a:cs typeface="Arial"/>
              </a:defRPr>
            </a:lvl4pPr>
            <a:lvl5pPr marL="2742711" indent="-304744" algn="l" defTabSz="609491" rtl="0" eaLnBrk="1" latinLnBrk="0" hangingPunct="1">
              <a:lnSpc>
                <a:spcPct val="95000"/>
              </a:lnSpc>
              <a:spcBef>
                <a:spcPts val="800"/>
              </a:spcBef>
              <a:buFont typeface="Arial"/>
              <a:buChar char="»"/>
              <a:defRPr sz="2400" kern="1200">
                <a:solidFill>
                  <a:schemeClr val="accent2"/>
                </a:solidFill>
                <a:latin typeface="Arial"/>
                <a:ea typeface="+mn-ea"/>
                <a:cs typeface="Arial"/>
              </a:defRPr>
            </a:lvl5pPr>
            <a:lvl6pPr marL="3352203" indent="-304744" algn="l" defTabSz="609491" rtl="0" eaLnBrk="1" latinLnBrk="0" hangingPunct="1">
              <a:spcBef>
                <a:spcPct val="20000"/>
              </a:spcBef>
              <a:buFont typeface="Arial"/>
              <a:buChar char="•"/>
              <a:defRPr sz="2667" kern="1200">
                <a:solidFill>
                  <a:schemeClr val="tx1"/>
                </a:solidFill>
                <a:latin typeface="+mn-lt"/>
                <a:ea typeface="+mn-ea"/>
                <a:cs typeface="+mn-cs"/>
              </a:defRPr>
            </a:lvl6pPr>
            <a:lvl7pPr marL="3961693" indent="-304744" algn="l" defTabSz="609491" rtl="0" eaLnBrk="1" latinLnBrk="0" hangingPunct="1">
              <a:spcBef>
                <a:spcPct val="20000"/>
              </a:spcBef>
              <a:buFont typeface="Arial"/>
              <a:buChar char="•"/>
              <a:defRPr sz="2667" kern="1200">
                <a:solidFill>
                  <a:schemeClr val="tx1"/>
                </a:solidFill>
                <a:latin typeface="+mn-lt"/>
                <a:ea typeface="+mn-ea"/>
                <a:cs typeface="+mn-cs"/>
              </a:defRPr>
            </a:lvl7pPr>
            <a:lvl8pPr marL="4571186" indent="-304744" algn="l" defTabSz="609491" rtl="0" eaLnBrk="1" latinLnBrk="0" hangingPunct="1">
              <a:spcBef>
                <a:spcPct val="20000"/>
              </a:spcBef>
              <a:buFont typeface="Arial"/>
              <a:buChar char="•"/>
              <a:defRPr sz="2667" kern="1200">
                <a:solidFill>
                  <a:schemeClr val="tx1"/>
                </a:solidFill>
                <a:latin typeface="+mn-lt"/>
                <a:ea typeface="+mn-ea"/>
                <a:cs typeface="+mn-cs"/>
              </a:defRPr>
            </a:lvl8pPr>
            <a:lvl9pPr marL="5180674" indent="-304744" algn="l" defTabSz="609491" rtl="0" eaLnBrk="1" latinLnBrk="0" hangingPunct="1">
              <a:spcBef>
                <a:spcPct val="20000"/>
              </a:spcBef>
              <a:buFont typeface="Arial"/>
              <a:buChar char="•"/>
              <a:defRPr sz="2667" kern="1200">
                <a:solidFill>
                  <a:schemeClr val="tx1"/>
                </a:solidFill>
                <a:latin typeface="+mn-lt"/>
                <a:ea typeface="+mn-ea"/>
                <a:cs typeface="+mn-cs"/>
              </a:defRPr>
            </a:lvl9pPr>
          </a:lstStyle>
          <a:p>
            <a:pPr defTabSz="609443" fontAlgn="base">
              <a:spcBef>
                <a:spcPct val="0"/>
              </a:spcBef>
              <a:spcAft>
                <a:spcPct val="0"/>
              </a:spcAft>
              <a:defRPr/>
            </a:pP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 </a:t>
            </a:r>
          </a:p>
          <a:p>
            <a:pPr defTabSz="609443" fontAlgn="base">
              <a:spcBef>
                <a:spcPct val="0"/>
              </a:spcBef>
              <a:spcAft>
                <a:spcPct val="0"/>
              </a:spcAft>
              <a:defRPr/>
            </a:pP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*Defined as previous clinical or echocardiographic evidence of significant right heart failure, history of right heart catheterization showing a cardiac index ≤2 L/min/m², or pulmonary hypertension requiring parenteral therapy with </a:t>
            </a:r>
            <a:r>
              <a:rPr lang="en-GB" sz="1200" dirty="0" err="1">
                <a:solidFill>
                  <a:srgbClr val="001E55"/>
                </a:solidFill>
                <a:latin typeface="Arial" pitchFamily="34" charset="0"/>
                <a:ea typeface="ＭＳ Ｐゴシック" pitchFamily="34" charset="-128"/>
                <a:cs typeface="Arial" panose="020B0604020202020204" pitchFamily="34" charset="0"/>
                <a:sym typeface="Gill Sans" charset="0"/>
              </a:rPr>
              <a:t>epoprostenol</a:t>
            </a: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a:t>
            </a:r>
            <a:r>
              <a:rPr lang="en-GB" sz="1200" dirty="0" err="1">
                <a:solidFill>
                  <a:srgbClr val="001E55"/>
                </a:solidFill>
                <a:latin typeface="Arial" pitchFamily="34" charset="0"/>
                <a:ea typeface="ＭＳ Ｐゴシック" pitchFamily="34" charset="-128"/>
                <a:cs typeface="Arial" panose="020B0604020202020204" pitchFamily="34" charset="0"/>
                <a:sym typeface="Gill Sans" charset="0"/>
              </a:rPr>
              <a:t>treprostinil</a:t>
            </a: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 </a:t>
            </a:r>
          </a:p>
          <a:p>
            <a:pPr defTabSz="609443" fontAlgn="base">
              <a:spcBef>
                <a:spcPct val="0"/>
              </a:spcBef>
              <a:spcAft>
                <a:spcPct val="0"/>
              </a:spcAft>
              <a:defRPr/>
            </a:pPr>
            <a:r>
              <a:rPr lang="en-GB" altLang="en-US" sz="1200" dirty="0">
                <a:solidFill>
                  <a:srgbClr val="001E55"/>
                </a:solidFill>
                <a:latin typeface="Arial" pitchFamily="34" charset="0"/>
                <a:ea typeface="ＭＳ Ｐゴシック" pitchFamily="34" charset="-128"/>
              </a:rPr>
              <a:t>1. van den </a:t>
            </a:r>
            <a:r>
              <a:rPr lang="en-GB" altLang="en-US" sz="1200" dirty="0" err="1">
                <a:solidFill>
                  <a:srgbClr val="001E55"/>
                </a:solidFill>
                <a:latin typeface="Arial" pitchFamily="34" charset="0"/>
                <a:ea typeface="ＭＳ Ｐゴシック" pitchFamily="34" charset="-128"/>
              </a:rPr>
              <a:t>Hoogen</a:t>
            </a:r>
            <a:r>
              <a:rPr lang="en-GB" altLang="en-US" sz="1200" dirty="0">
                <a:solidFill>
                  <a:srgbClr val="001E55"/>
                </a:solidFill>
                <a:latin typeface="Arial" pitchFamily="34" charset="0"/>
                <a:ea typeface="ＭＳ Ｐゴシック" pitchFamily="34" charset="-128"/>
              </a:rPr>
              <a:t> F, </a:t>
            </a: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et al. Arthritis Rheum 2013;65:2737-47.</a:t>
            </a:r>
            <a:b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b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Distler O, et al. N </a:t>
            </a:r>
            <a:r>
              <a:rPr lang="en-GB" sz="1200" dirty="0" err="1">
                <a:solidFill>
                  <a:srgbClr val="001E55"/>
                </a:solidFill>
                <a:latin typeface="Arial" pitchFamily="34" charset="0"/>
                <a:ea typeface="ＭＳ Ｐゴシック" pitchFamily="34" charset="-128"/>
                <a:cs typeface="Arial" panose="020B0604020202020204" pitchFamily="34" charset="0"/>
                <a:sym typeface="Gill Sans" charset="0"/>
              </a:rPr>
              <a:t>Engl</a:t>
            </a: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 J Med 2019;380:2518-28.</a:t>
            </a:r>
            <a:endParaRPr lang="en-GB" altLang="en-US" sz="1200" dirty="0">
              <a:solidFill>
                <a:srgbClr val="001E55"/>
              </a:solidFill>
              <a:latin typeface="Arial" pitchFamily="34" charset="0"/>
              <a:ea typeface="ＭＳ Ｐゴシック" pitchFamily="34" charset="-128"/>
            </a:endParaRPr>
          </a:p>
        </p:txBody>
      </p:sp>
    </p:spTree>
    <p:extLst>
      <p:ext uri="{BB962C8B-B14F-4D97-AF65-F5344CB8AC3E}">
        <p14:creationId xmlns:p14="http://schemas.microsoft.com/office/powerpoint/2010/main" xmlns="" val="35184327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dirty="0">
                <a:solidFill>
                  <a:srgbClr val="001E55"/>
                </a:solidFill>
                <a:latin typeface="Arial" panose="020B0604020202020204" pitchFamily="34" charset="0"/>
                <a:cs typeface="Arial" panose="020B0604020202020204" pitchFamily="34" charset="0"/>
              </a:rPr>
              <a:t>Background immunosuppressive medications  </a:t>
            </a:r>
          </a:p>
        </p:txBody>
      </p:sp>
      <p:sp>
        <p:nvSpPr>
          <p:cNvPr id="4" name="Content Placeholder 3"/>
          <p:cNvSpPr>
            <a:spLocks noGrp="1"/>
          </p:cNvSpPr>
          <p:nvPr>
            <p:ph sz="quarter" idx="10"/>
          </p:nvPr>
        </p:nvSpPr>
        <p:spPr/>
        <p:txBody>
          <a:bodyPr>
            <a:noAutofit/>
          </a:bodyPr>
          <a:lstStyle/>
          <a:p>
            <a:pPr lvl="1"/>
            <a:r>
              <a:rPr lang="en-GB" sz="2400" dirty="0">
                <a:latin typeface="Arial" panose="020B0604020202020204" pitchFamily="34" charset="0"/>
                <a:cs typeface="Arial" panose="020B0604020202020204" pitchFamily="34" charset="0"/>
              </a:rPr>
              <a:t>Permitted:</a:t>
            </a:r>
          </a:p>
          <a:p>
            <a:pPr lvl="2"/>
            <a:r>
              <a:rPr lang="en-GB" dirty="0">
                <a:latin typeface="Arial" panose="020B0604020202020204" pitchFamily="34" charset="0"/>
                <a:cs typeface="Arial" panose="020B0604020202020204" pitchFamily="34" charset="0"/>
              </a:rPr>
              <a:t>Prednisone ≤10 mg/day or equivalent </a:t>
            </a:r>
          </a:p>
          <a:p>
            <a:pPr lvl="2"/>
            <a:r>
              <a:rPr lang="en-GB" dirty="0">
                <a:latin typeface="Arial" panose="020B0604020202020204" pitchFamily="34" charset="0"/>
                <a:cs typeface="Arial" panose="020B0604020202020204" pitchFamily="34" charset="0"/>
              </a:rPr>
              <a:t>Stable therapy with mycophenolate or methotrexate for ≥6 months prior to randomisation</a:t>
            </a:r>
          </a:p>
          <a:p>
            <a:pPr lvl="1">
              <a:spcBef>
                <a:spcPts val="1600"/>
              </a:spcBef>
            </a:pPr>
            <a:endParaRPr lang="en-GB" sz="2400" dirty="0">
              <a:latin typeface="Arial" panose="020B0604020202020204" pitchFamily="34" charset="0"/>
              <a:cs typeface="Arial" panose="020B0604020202020204" pitchFamily="34" charset="0"/>
            </a:endParaRPr>
          </a:p>
          <a:p>
            <a:pPr lvl="1">
              <a:spcBef>
                <a:spcPts val="1600"/>
              </a:spcBef>
            </a:pPr>
            <a:r>
              <a:rPr lang="en-GB" sz="2400" dirty="0">
                <a:latin typeface="Arial" panose="020B0604020202020204" pitchFamily="34" charset="0"/>
                <a:cs typeface="Arial" panose="020B0604020202020204" pitchFamily="34" charset="0"/>
              </a:rPr>
              <a:t>Initiation of additional therapy during the trial was permitted in cases of clinically significant deterioration of </a:t>
            </a:r>
            <a:r>
              <a:rPr lang="en-GB" sz="2400" dirty="0" err="1">
                <a:latin typeface="Arial" panose="020B0604020202020204" pitchFamily="34" charset="0"/>
                <a:cs typeface="Arial" panose="020B0604020202020204" pitchFamily="34" charset="0"/>
              </a:rPr>
              <a:t>SSc</a:t>
            </a:r>
            <a:r>
              <a:rPr lang="en-GB" sz="2400" dirty="0">
                <a:latin typeface="Arial" panose="020B0604020202020204" pitchFamily="34" charset="0"/>
                <a:cs typeface="Arial" panose="020B0604020202020204" pitchFamily="34" charset="0"/>
              </a:rPr>
              <a:t>, at the discretion of the investigator </a:t>
            </a:r>
          </a:p>
        </p:txBody>
      </p:sp>
      <p:sp>
        <p:nvSpPr>
          <p:cNvPr id="5" name="Footer Placeholder 2">
            <a:extLst>
              <a:ext uri="{FF2B5EF4-FFF2-40B4-BE49-F238E27FC236}">
                <a16:creationId xmlns:a16="http://schemas.microsoft.com/office/drawing/2014/main" xmlns="" id="{40847B36-9556-4F80-9181-2FFB34B73541}"/>
              </a:ext>
            </a:extLst>
          </p:cNvPr>
          <p:cNvSpPr txBox="1">
            <a:spLocks/>
          </p:cNvSpPr>
          <p:nvPr/>
        </p:nvSpPr>
        <p:spPr>
          <a:xfrm>
            <a:off x="610379" y="6249418"/>
            <a:ext cx="10969943" cy="34607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32" fontAlgn="base">
              <a:spcBef>
                <a:spcPct val="0"/>
              </a:spcBef>
              <a:spcAft>
                <a:spcPct val="0"/>
              </a:spcAft>
              <a:defRPr/>
            </a:pP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
            </a:r>
            <a:b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b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Distler O, et al. N </a:t>
            </a:r>
            <a:r>
              <a:rPr lang="en-GB" sz="1200" dirty="0" err="1">
                <a:solidFill>
                  <a:srgbClr val="001E55"/>
                </a:solidFill>
                <a:latin typeface="Arial" pitchFamily="34" charset="0"/>
                <a:ea typeface="ＭＳ Ｐゴシック" pitchFamily="34" charset="-128"/>
                <a:cs typeface="Arial" panose="020B0604020202020204" pitchFamily="34" charset="0"/>
                <a:sym typeface="Gill Sans" charset="0"/>
              </a:rPr>
              <a:t>Engl</a:t>
            </a:r>
            <a:r>
              <a:rPr lang="en-GB" sz="1200" dirty="0">
                <a:solidFill>
                  <a:srgbClr val="001E55"/>
                </a:solidFill>
                <a:latin typeface="Arial" pitchFamily="34" charset="0"/>
                <a:ea typeface="ＭＳ Ｐゴシック" pitchFamily="34" charset="-128"/>
                <a:cs typeface="Arial" panose="020B0604020202020204" pitchFamily="34" charset="0"/>
                <a:sym typeface="Gill Sans" charset="0"/>
              </a:rPr>
              <a:t> J Med 2019;380:2518-28.</a:t>
            </a:r>
            <a:endParaRPr lang="en-GB" altLang="en-US" sz="1200" dirty="0">
              <a:solidFill>
                <a:srgbClr val="001E55"/>
              </a:solidFill>
              <a:latin typeface="Arial" pitchFamily="34" charset="0"/>
              <a:ea typeface="ＭＳ Ｐゴシック" pitchFamily="34" charset="-128"/>
            </a:endParaRPr>
          </a:p>
        </p:txBody>
      </p:sp>
    </p:spTree>
    <p:extLst>
      <p:ext uri="{BB962C8B-B14F-4D97-AF65-F5344CB8AC3E}">
        <p14:creationId xmlns:p14="http://schemas.microsoft.com/office/powerpoint/2010/main" xmlns="" val="3825055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7DC1BBB0-96F0-4077-A278-0F3FB5C104D3}" type="slidenum">
              <a:rPr lang="es-ES" smtClean="0"/>
              <a:pPr/>
              <a:t>22</a:t>
            </a:fld>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231496" cy="6051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CuadroTexto"/>
          <p:cNvSpPr txBox="1"/>
          <p:nvPr/>
        </p:nvSpPr>
        <p:spPr>
          <a:xfrm>
            <a:off x="1676744" y="6295382"/>
            <a:ext cx="8878008" cy="369332"/>
          </a:xfrm>
          <a:prstGeom prst="rect">
            <a:avLst/>
          </a:prstGeom>
          <a:noFill/>
        </p:spPr>
        <p:txBody>
          <a:bodyPr wrap="none" rtlCol="0">
            <a:spAutoFit/>
          </a:bodyPr>
          <a:lstStyle/>
          <a:p>
            <a:r>
              <a:rPr lang="es-ES_tradnl" dirty="0" smtClean="0"/>
              <a:t>SEGUIMIENTO HASTA QUE EL ÚLTIMO ENFERMO CUMPLIERA 52 SEMANAS</a:t>
            </a:r>
            <a:endParaRPr lang="es-ES" dirty="0"/>
          </a:p>
        </p:txBody>
      </p:sp>
    </p:spTree>
    <p:extLst>
      <p:ext uri="{BB962C8B-B14F-4D97-AF65-F5344CB8AC3E}">
        <p14:creationId xmlns:p14="http://schemas.microsoft.com/office/powerpoint/2010/main" xmlns="" val="702514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7DC1BBB0-96F0-4077-A278-0F3FB5C104D3}" type="slidenum">
              <a:rPr lang="es-ES" smtClean="0"/>
              <a:pPr/>
              <a:t>23</a:t>
            </a:fld>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612" y="-31919"/>
            <a:ext cx="8839200" cy="6889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1979612" y="3413039"/>
            <a:ext cx="8534400" cy="625561"/>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9612" y="2514600"/>
            <a:ext cx="8534400" cy="62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3464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33862057-BE20-4B28-AFD6-E470E3B0CB05}"/>
              </a:ext>
            </a:extLst>
          </p:cNvPr>
          <p:cNvSpPr>
            <a:spLocks noGrp="1"/>
          </p:cNvSpPr>
          <p:nvPr>
            <p:ph type="title"/>
          </p:nvPr>
        </p:nvSpPr>
        <p:spPr/>
        <p:txBody>
          <a:bodyPr anchor="ctr">
            <a:noAutofit/>
          </a:bodyPr>
          <a:lstStyle/>
          <a:p>
            <a:r>
              <a:rPr lang="en-US" sz="4000" b="1" dirty="0" smtClean="0">
                <a:solidFill>
                  <a:srgbClr val="002060"/>
                </a:solidFill>
                <a:effectLst>
                  <a:outerShdw blurRad="38100" dist="38100" dir="2700000" algn="tl">
                    <a:srgbClr val="000000">
                      <a:alpha val="43137"/>
                    </a:srgbClr>
                  </a:outerShdw>
                </a:effectLst>
                <a:latin typeface="BISans" panose="02000503040000020004" pitchFamily="2" charset="0"/>
              </a:rPr>
              <a:t>SENSCIS</a:t>
            </a:r>
            <a:r>
              <a:rPr lang="en-GB" sz="4000" b="1" baseline="30000" dirty="0">
                <a:solidFill>
                  <a:srgbClr val="002060"/>
                </a:solidFill>
                <a:effectLst>
                  <a:outerShdw blurRad="38100" dist="38100" dir="2700000" algn="tl">
                    <a:srgbClr val="000000">
                      <a:alpha val="43137"/>
                    </a:srgbClr>
                  </a:outerShdw>
                </a:effectLst>
                <a:latin typeface="BISans" panose="02000503040000020004" pitchFamily="2" charset="0"/>
              </a:rPr>
              <a:t>®</a:t>
            </a:r>
            <a:r>
              <a:rPr lang="en-US" sz="4000" b="1" dirty="0" smtClean="0">
                <a:solidFill>
                  <a:srgbClr val="002060"/>
                </a:solidFill>
                <a:effectLst>
                  <a:outerShdw blurRad="38100" dist="38100" dir="2700000" algn="tl">
                    <a:srgbClr val="000000">
                      <a:alpha val="43137"/>
                    </a:srgbClr>
                  </a:outerShdw>
                </a:effectLst>
                <a:latin typeface="BISans" panose="02000503040000020004" pitchFamily="2" charset="0"/>
              </a:rPr>
              <a:t>: </a:t>
            </a:r>
            <a:r>
              <a:rPr lang="en-US" sz="4000" b="1" dirty="0" err="1" smtClean="0">
                <a:solidFill>
                  <a:srgbClr val="002060"/>
                </a:solidFill>
                <a:effectLst>
                  <a:outerShdw blurRad="38100" dist="38100" dir="2700000" algn="tl">
                    <a:srgbClr val="000000">
                      <a:alpha val="43137"/>
                    </a:srgbClr>
                  </a:outerShdw>
                </a:effectLst>
                <a:latin typeface="BISans" panose="02000503040000020004" pitchFamily="2" charset="0"/>
              </a:rPr>
              <a:t>tasa</a:t>
            </a:r>
            <a:r>
              <a:rPr lang="en-US" sz="4000" b="1" dirty="0" smtClean="0">
                <a:solidFill>
                  <a:srgbClr val="002060"/>
                </a:solidFill>
                <a:effectLst>
                  <a:outerShdw blurRad="38100" dist="38100" dir="2700000" algn="tl">
                    <a:srgbClr val="000000">
                      <a:alpha val="43137"/>
                    </a:srgbClr>
                  </a:outerShdw>
                </a:effectLst>
                <a:latin typeface="BISans" panose="02000503040000020004" pitchFamily="2" charset="0"/>
              </a:rPr>
              <a:t> </a:t>
            </a:r>
            <a:r>
              <a:rPr lang="en-US" sz="4000" b="1" dirty="0" err="1" smtClean="0">
                <a:solidFill>
                  <a:srgbClr val="002060"/>
                </a:solidFill>
                <a:effectLst>
                  <a:outerShdw blurRad="38100" dist="38100" dir="2700000" algn="tl">
                    <a:srgbClr val="000000">
                      <a:alpha val="43137"/>
                    </a:srgbClr>
                  </a:outerShdw>
                </a:effectLst>
                <a:latin typeface="BISans" panose="02000503040000020004" pitchFamily="2" charset="0"/>
              </a:rPr>
              <a:t>anual</a:t>
            </a:r>
            <a:r>
              <a:rPr lang="en-US" sz="4000" b="1" dirty="0" smtClean="0">
                <a:solidFill>
                  <a:srgbClr val="002060"/>
                </a:solidFill>
                <a:effectLst>
                  <a:outerShdw blurRad="38100" dist="38100" dir="2700000" algn="tl">
                    <a:srgbClr val="000000">
                      <a:alpha val="43137"/>
                    </a:srgbClr>
                  </a:outerShdw>
                </a:effectLst>
                <a:latin typeface="BISans" panose="02000503040000020004" pitchFamily="2" charset="0"/>
              </a:rPr>
              <a:t> de </a:t>
            </a:r>
            <a:r>
              <a:rPr lang="en-US" sz="4000" b="1" dirty="0" err="1" smtClean="0">
                <a:solidFill>
                  <a:srgbClr val="002060"/>
                </a:solidFill>
                <a:effectLst>
                  <a:outerShdw blurRad="38100" dist="38100" dir="2700000" algn="tl">
                    <a:srgbClr val="000000">
                      <a:alpha val="43137"/>
                    </a:srgbClr>
                  </a:outerShdw>
                </a:effectLst>
                <a:latin typeface="BISans" panose="02000503040000020004" pitchFamily="2" charset="0"/>
              </a:rPr>
              <a:t>caída</a:t>
            </a:r>
            <a:r>
              <a:rPr lang="en-US" sz="4000" b="1" dirty="0" smtClean="0">
                <a:solidFill>
                  <a:srgbClr val="002060"/>
                </a:solidFill>
                <a:effectLst>
                  <a:outerShdw blurRad="38100" dist="38100" dir="2700000" algn="tl">
                    <a:srgbClr val="000000">
                      <a:alpha val="43137"/>
                    </a:srgbClr>
                  </a:outerShdw>
                </a:effectLst>
                <a:latin typeface="BISans" panose="02000503040000020004" pitchFamily="2" charset="0"/>
              </a:rPr>
              <a:t> de la CVF (mL/</a:t>
            </a:r>
            <a:r>
              <a:rPr lang="en-US" sz="4000" b="1" dirty="0" err="1" smtClean="0">
                <a:solidFill>
                  <a:srgbClr val="002060"/>
                </a:solidFill>
                <a:effectLst>
                  <a:outerShdw blurRad="38100" dist="38100" dir="2700000" algn="tl">
                    <a:srgbClr val="000000">
                      <a:alpha val="43137"/>
                    </a:srgbClr>
                  </a:outerShdw>
                </a:effectLst>
                <a:latin typeface="BISans" panose="02000503040000020004" pitchFamily="2" charset="0"/>
              </a:rPr>
              <a:t>año</a:t>
            </a:r>
            <a:r>
              <a:rPr lang="en-US" sz="4000" b="1" dirty="0" smtClean="0">
                <a:solidFill>
                  <a:srgbClr val="002060"/>
                </a:solidFill>
                <a:effectLst>
                  <a:outerShdw blurRad="38100" dist="38100" dir="2700000" algn="tl">
                    <a:srgbClr val="000000">
                      <a:alpha val="43137"/>
                    </a:srgbClr>
                  </a:outerShdw>
                </a:effectLst>
                <a:latin typeface="BISans" panose="02000503040000020004" pitchFamily="2" charset="0"/>
              </a:rPr>
              <a:t>) a la </a:t>
            </a:r>
            <a:r>
              <a:rPr lang="en-US" sz="4000" b="1" dirty="0" err="1" smtClean="0">
                <a:solidFill>
                  <a:srgbClr val="002060"/>
                </a:solidFill>
                <a:effectLst>
                  <a:outerShdw blurRad="38100" dist="38100" dir="2700000" algn="tl">
                    <a:srgbClr val="000000">
                      <a:alpha val="43137"/>
                    </a:srgbClr>
                  </a:outerShdw>
                </a:effectLst>
                <a:latin typeface="BISans" panose="02000503040000020004" pitchFamily="2" charset="0"/>
              </a:rPr>
              <a:t>semana</a:t>
            </a:r>
            <a:r>
              <a:rPr lang="en-US" sz="4000" b="1" dirty="0" smtClean="0">
                <a:solidFill>
                  <a:srgbClr val="002060"/>
                </a:solidFill>
                <a:effectLst>
                  <a:outerShdw blurRad="38100" dist="38100" dir="2700000" algn="tl">
                    <a:srgbClr val="000000">
                      <a:alpha val="43137"/>
                    </a:srgbClr>
                  </a:outerShdw>
                </a:effectLst>
                <a:latin typeface="BISans" panose="02000503040000020004" pitchFamily="2" charset="0"/>
              </a:rPr>
              <a:t>  52</a:t>
            </a:r>
            <a:endParaRPr lang="en-US" sz="4000" b="1" dirty="0">
              <a:solidFill>
                <a:srgbClr val="002060"/>
              </a:solidFill>
              <a:effectLst>
                <a:outerShdw blurRad="38100" dist="38100" dir="2700000" algn="tl">
                  <a:srgbClr val="000000">
                    <a:alpha val="43137"/>
                  </a:srgbClr>
                </a:outerShdw>
              </a:effectLst>
              <a:latin typeface="BISans" panose="02000503040000020004" pitchFamily="2" charset="0"/>
            </a:endParaRPr>
          </a:p>
        </p:txBody>
      </p:sp>
      <p:graphicFrame>
        <p:nvGraphicFramePr>
          <p:cNvPr id="12" name="Content Placeholder 6">
            <a:extLst>
              <a:ext uri="{FF2B5EF4-FFF2-40B4-BE49-F238E27FC236}">
                <a16:creationId xmlns:a16="http://schemas.microsoft.com/office/drawing/2014/main" xmlns="" id="{72276584-72D7-49BA-8C40-0AE70EE55A00}"/>
              </a:ext>
            </a:extLst>
          </p:cNvPr>
          <p:cNvGraphicFramePr>
            <a:graphicFrameLocks noChangeAspect="1"/>
          </p:cNvGraphicFramePr>
          <p:nvPr>
            <p:extLst>
              <p:ext uri="{D42A27DB-BD31-4B8C-83A1-F6EECF244321}">
                <p14:modId xmlns:p14="http://schemas.microsoft.com/office/powerpoint/2010/main" xmlns="" val="3654813476"/>
              </p:ext>
            </p:extLst>
          </p:nvPr>
        </p:nvGraphicFramePr>
        <p:xfrm>
          <a:off x="1238037" y="1704897"/>
          <a:ext cx="10022120" cy="450540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8">
            <a:extLst>
              <a:ext uri="{FF2B5EF4-FFF2-40B4-BE49-F238E27FC236}">
                <a16:creationId xmlns:a16="http://schemas.microsoft.com/office/drawing/2014/main" xmlns="" id="{9E350078-56FE-434B-AF63-91623CDCA3D5}"/>
              </a:ext>
            </a:extLst>
          </p:cNvPr>
          <p:cNvSpPr txBox="1">
            <a:spLocks noChangeAspect="1"/>
          </p:cNvSpPr>
          <p:nvPr/>
        </p:nvSpPr>
        <p:spPr>
          <a:xfrm rot="16200000">
            <a:off x="-1044069" y="3543036"/>
            <a:ext cx="3776760" cy="748598"/>
          </a:xfrm>
          <a:prstGeom prst="rect">
            <a:avLst/>
          </a:prstGeom>
          <a:noFill/>
        </p:spPr>
        <p:txBody>
          <a:bodyPr wrap="square" lIns="91439" tIns="45719" rIns="91439" bIns="4571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219080" fontAlgn="auto">
              <a:spcBef>
                <a:spcPts val="0"/>
              </a:spcBef>
              <a:spcAft>
                <a:spcPts val="0"/>
              </a:spcAft>
              <a:defRPr/>
            </a:pPr>
            <a:r>
              <a:rPr lang="en-GB" sz="2133" kern="0" dirty="0" err="1" smtClean="0">
                <a:solidFill>
                  <a:srgbClr val="002060"/>
                </a:solidFill>
                <a:latin typeface="BISans" panose="02000503040000020004" pitchFamily="2" charset="0"/>
                <a:cs typeface="Arial" panose="020B0604020202020204" pitchFamily="34" charset="0"/>
              </a:rPr>
              <a:t>Tasa</a:t>
            </a:r>
            <a:r>
              <a:rPr lang="en-GB" sz="2133" kern="0" dirty="0" smtClean="0">
                <a:solidFill>
                  <a:srgbClr val="002060"/>
                </a:solidFill>
                <a:latin typeface="BISans" panose="02000503040000020004" pitchFamily="2" charset="0"/>
                <a:cs typeface="Arial" panose="020B0604020202020204" pitchFamily="34" charset="0"/>
              </a:rPr>
              <a:t> </a:t>
            </a:r>
            <a:r>
              <a:rPr lang="en-GB" sz="2133" kern="0" dirty="0" err="1" smtClean="0">
                <a:solidFill>
                  <a:srgbClr val="002060"/>
                </a:solidFill>
                <a:latin typeface="BISans" panose="02000503040000020004" pitchFamily="2" charset="0"/>
                <a:cs typeface="Arial" panose="020B0604020202020204" pitchFamily="34" charset="0"/>
              </a:rPr>
              <a:t>anual</a:t>
            </a:r>
            <a:r>
              <a:rPr lang="en-GB" sz="2133" kern="0" dirty="0" smtClean="0">
                <a:solidFill>
                  <a:srgbClr val="002060"/>
                </a:solidFill>
                <a:latin typeface="BISans" panose="02000503040000020004" pitchFamily="2" charset="0"/>
                <a:cs typeface="Arial" panose="020B0604020202020204" pitchFamily="34" charset="0"/>
              </a:rPr>
              <a:t> de </a:t>
            </a:r>
            <a:r>
              <a:rPr lang="en-GB" sz="2133" kern="0" dirty="0" err="1" smtClean="0">
                <a:solidFill>
                  <a:srgbClr val="002060"/>
                </a:solidFill>
                <a:latin typeface="BISans" panose="02000503040000020004" pitchFamily="2" charset="0"/>
                <a:cs typeface="Arial" panose="020B0604020202020204" pitchFamily="34" charset="0"/>
              </a:rPr>
              <a:t>declive</a:t>
            </a:r>
            <a:r>
              <a:rPr lang="en-GB" sz="2133" kern="0" dirty="0" smtClean="0">
                <a:solidFill>
                  <a:srgbClr val="002060"/>
                </a:solidFill>
                <a:latin typeface="BISans" panose="02000503040000020004" pitchFamily="2" charset="0"/>
                <a:cs typeface="Arial" panose="020B0604020202020204" pitchFamily="34" charset="0"/>
              </a:rPr>
              <a:t> de la CFV </a:t>
            </a:r>
            <a:r>
              <a:rPr lang="en-GB" sz="2133" kern="0" dirty="0">
                <a:solidFill>
                  <a:srgbClr val="002060"/>
                </a:solidFill>
                <a:latin typeface="BISans" panose="02000503040000020004" pitchFamily="2" charset="0"/>
                <a:cs typeface="Arial" panose="020B0604020202020204" pitchFamily="34" charset="0"/>
              </a:rPr>
              <a:t>(</a:t>
            </a:r>
            <a:r>
              <a:rPr lang="en-GB" sz="2133" kern="0" dirty="0" smtClean="0">
                <a:solidFill>
                  <a:srgbClr val="002060"/>
                </a:solidFill>
                <a:latin typeface="BISans" panose="02000503040000020004" pitchFamily="2" charset="0"/>
                <a:cs typeface="Arial" panose="020B0604020202020204" pitchFamily="34" charset="0"/>
              </a:rPr>
              <a:t>mL/</a:t>
            </a:r>
            <a:r>
              <a:rPr lang="en-GB" sz="2133" kern="0" dirty="0" err="1" smtClean="0">
                <a:solidFill>
                  <a:srgbClr val="002060"/>
                </a:solidFill>
                <a:latin typeface="BISans" panose="02000503040000020004" pitchFamily="2" charset="0"/>
                <a:cs typeface="Arial" panose="020B0604020202020204" pitchFamily="34" charset="0"/>
              </a:rPr>
              <a:t>año</a:t>
            </a:r>
            <a:r>
              <a:rPr lang="en-GB" sz="2133" kern="0" dirty="0" smtClean="0">
                <a:solidFill>
                  <a:srgbClr val="002060"/>
                </a:solidFill>
                <a:latin typeface="BISans" panose="02000503040000020004" pitchFamily="2" charset="0"/>
                <a:cs typeface="Arial" panose="020B0604020202020204" pitchFamily="34" charset="0"/>
              </a:rPr>
              <a:t>) </a:t>
            </a:r>
            <a:r>
              <a:rPr lang="en-GB" sz="2133" kern="0" dirty="0" err="1" smtClean="0">
                <a:solidFill>
                  <a:srgbClr val="002060"/>
                </a:solidFill>
                <a:latin typeface="BISans" panose="02000503040000020004" pitchFamily="2" charset="0"/>
                <a:cs typeface="Arial" panose="020B0604020202020204" pitchFamily="34" charset="0"/>
              </a:rPr>
              <a:t>ajustada</a:t>
            </a:r>
            <a:r>
              <a:rPr lang="en-GB" sz="2133" kern="0" dirty="0" smtClean="0">
                <a:solidFill>
                  <a:srgbClr val="002060"/>
                </a:solidFill>
                <a:latin typeface="BISans" panose="02000503040000020004" pitchFamily="2" charset="0"/>
                <a:cs typeface="Arial" panose="020B0604020202020204" pitchFamily="34" charset="0"/>
              </a:rPr>
              <a:t> (SE)</a:t>
            </a:r>
            <a:endParaRPr lang="en-GB" sz="2133" kern="0" dirty="0">
              <a:solidFill>
                <a:srgbClr val="002060"/>
              </a:solidFill>
              <a:latin typeface="BISans" panose="02000503040000020004" pitchFamily="2" charset="0"/>
              <a:cs typeface="Arial" panose="020B0604020202020204" pitchFamily="34" charset="0"/>
            </a:endParaRPr>
          </a:p>
        </p:txBody>
      </p:sp>
      <p:sp>
        <p:nvSpPr>
          <p:cNvPr id="19" name="TextBox 18">
            <a:extLst>
              <a:ext uri="{FF2B5EF4-FFF2-40B4-BE49-F238E27FC236}">
                <a16:creationId xmlns:a16="http://schemas.microsoft.com/office/drawing/2014/main" xmlns="" id="{BFAFA755-9E39-4862-B13C-F9EA03A63171}"/>
              </a:ext>
            </a:extLst>
          </p:cNvPr>
          <p:cNvSpPr txBox="1">
            <a:spLocks noChangeAspect="1"/>
          </p:cNvSpPr>
          <p:nvPr/>
        </p:nvSpPr>
        <p:spPr>
          <a:xfrm>
            <a:off x="2503573" y="4824258"/>
            <a:ext cx="3745524" cy="1240211"/>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219080" fontAlgn="auto">
              <a:spcBef>
                <a:spcPts val="0"/>
              </a:spcBef>
              <a:spcAft>
                <a:spcPts val="0"/>
              </a:spcAft>
              <a:defRPr/>
            </a:pPr>
            <a:r>
              <a:rPr lang="it-IT" sz="2133" kern="0" dirty="0" smtClean="0">
                <a:solidFill>
                  <a:srgbClr val="002060"/>
                </a:solidFill>
                <a:latin typeface="BISans" panose="02000503040000020004" pitchFamily="2" charset="0"/>
                <a:cs typeface="Arial" panose="020B0604020202020204" pitchFamily="34" charset="0"/>
              </a:rPr>
              <a:t>Diferencia </a:t>
            </a:r>
            <a:r>
              <a:rPr lang="it-IT" sz="2133" kern="0" dirty="0">
                <a:solidFill>
                  <a:srgbClr val="002060"/>
                </a:solidFill>
                <a:latin typeface="BISans" panose="02000503040000020004" pitchFamily="2" charset="0"/>
                <a:cs typeface="Arial" panose="020B0604020202020204" pitchFamily="34" charset="0"/>
              </a:rPr>
              <a:t>41.0 mL/yr</a:t>
            </a:r>
          </a:p>
          <a:p>
            <a:pPr algn="ctr" defTabSz="1219080" fontAlgn="auto">
              <a:spcBef>
                <a:spcPts val="0"/>
              </a:spcBef>
              <a:spcAft>
                <a:spcPts val="0"/>
              </a:spcAft>
              <a:defRPr/>
            </a:pPr>
            <a:r>
              <a:rPr lang="it-IT" sz="2133" kern="0" dirty="0">
                <a:solidFill>
                  <a:srgbClr val="002060"/>
                </a:solidFill>
                <a:latin typeface="BISans" panose="02000503040000020004" pitchFamily="2" charset="0"/>
                <a:cs typeface="Arial" panose="020B0604020202020204" pitchFamily="34" charset="0"/>
              </a:rPr>
              <a:t>(95% CI: 2.9, 79.0); p=0.035</a:t>
            </a:r>
            <a:endParaRPr lang="en-GB" sz="2133" kern="0" dirty="0">
              <a:solidFill>
                <a:srgbClr val="002060"/>
              </a:solidFill>
              <a:latin typeface="BISans" panose="02000503040000020004" pitchFamily="2" charset="0"/>
              <a:cs typeface="Arial" panose="020B0604020202020204" pitchFamily="34" charset="0"/>
            </a:endParaRPr>
          </a:p>
          <a:p>
            <a:pPr algn="ctr" defTabSz="1219080" fontAlgn="auto">
              <a:spcBef>
                <a:spcPts val="0"/>
              </a:spcBef>
              <a:spcAft>
                <a:spcPts val="0"/>
              </a:spcAft>
              <a:defRPr/>
            </a:pPr>
            <a:r>
              <a:rPr lang="en-GB" sz="2133" b="1" kern="0" dirty="0" err="1" smtClean="0">
                <a:solidFill>
                  <a:srgbClr val="002060"/>
                </a:solidFill>
                <a:latin typeface="BISans" panose="02000503040000020004" pitchFamily="2" charset="0"/>
                <a:cs typeface="Arial" panose="020B0604020202020204" pitchFamily="34" charset="0"/>
              </a:rPr>
              <a:t>Reducción</a:t>
            </a:r>
            <a:r>
              <a:rPr lang="en-GB" sz="2133" b="1" kern="0" dirty="0" smtClean="0">
                <a:solidFill>
                  <a:srgbClr val="002060"/>
                </a:solidFill>
                <a:latin typeface="BISans" panose="02000503040000020004" pitchFamily="2" charset="0"/>
                <a:cs typeface="Arial" panose="020B0604020202020204" pitchFamily="34" charset="0"/>
              </a:rPr>
              <a:t> </a:t>
            </a:r>
            <a:r>
              <a:rPr lang="en-GB" sz="2133" b="1" kern="0" dirty="0" err="1" smtClean="0">
                <a:solidFill>
                  <a:srgbClr val="002060"/>
                </a:solidFill>
                <a:latin typeface="BISans" panose="02000503040000020004" pitchFamily="2" charset="0"/>
                <a:cs typeface="Arial" panose="020B0604020202020204" pitchFamily="34" charset="0"/>
              </a:rPr>
              <a:t>relativa</a:t>
            </a:r>
            <a:r>
              <a:rPr lang="en-GB" sz="2133" b="1" kern="0" dirty="0" smtClean="0">
                <a:solidFill>
                  <a:srgbClr val="002060"/>
                </a:solidFill>
                <a:latin typeface="BISans" panose="02000503040000020004" pitchFamily="2" charset="0"/>
                <a:cs typeface="Arial" panose="020B0604020202020204" pitchFamily="34" charset="0"/>
              </a:rPr>
              <a:t>: </a:t>
            </a:r>
            <a:r>
              <a:rPr lang="en-GB" sz="2133" b="1" kern="0" dirty="0">
                <a:solidFill>
                  <a:srgbClr val="002060"/>
                </a:solidFill>
                <a:latin typeface="BISans" panose="02000503040000020004" pitchFamily="2" charset="0"/>
                <a:cs typeface="Arial" panose="020B0604020202020204" pitchFamily="34" charset="0"/>
              </a:rPr>
              <a:t>44%</a:t>
            </a:r>
            <a:endParaRPr lang="en-GB" sz="2133" kern="0" dirty="0">
              <a:solidFill>
                <a:srgbClr val="002060"/>
              </a:solidFill>
              <a:latin typeface="BISans" panose="02000503040000020004" pitchFamily="2" charset="0"/>
              <a:cs typeface="Arial" panose="020B0604020202020204" pitchFamily="34" charset="0"/>
            </a:endParaRPr>
          </a:p>
        </p:txBody>
      </p:sp>
      <p:cxnSp>
        <p:nvCxnSpPr>
          <p:cNvPr id="21" name="Straight Connector 20">
            <a:extLst>
              <a:ext uri="{FF2B5EF4-FFF2-40B4-BE49-F238E27FC236}">
                <a16:creationId xmlns:a16="http://schemas.microsoft.com/office/drawing/2014/main" xmlns="" id="{C83A5521-CC06-4394-B6F6-3908F7D81C94}"/>
              </a:ext>
            </a:extLst>
          </p:cNvPr>
          <p:cNvCxnSpPr>
            <a:cxnSpLocks/>
          </p:cNvCxnSpPr>
          <p:nvPr/>
        </p:nvCxnSpPr>
        <p:spPr>
          <a:xfrm>
            <a:off x="5484973" y="3851728"/>
            <a:ext cx="1146328" cy="0"/>
          </a:xfrm>
          <a:prstGeom prst="line">
            <a:avLst/>
          </a:prstGeom>
          <a:ln w="19050">
            <a:prstDash val="dash"/>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xmlns="" id="{2B07FA8A-474B-4994-B478-9D4AE6E08E47}"/>
              </a:ext>
            </a:extLst>
          </p:cNvPr>
          <p:cNvCxnSpPr>
            <a:cxnSpLocks/>
          </p:cNvCxnSpPr>
          <p:nvPr/>
        </p:nvCxnSpPr>
        <p:spPr>
          <a:xfrm>
            <a:off x="6682087" y="5159827"/>
            <a:ext cx="1146901" cy="0"/>
          </a:xfrm>
          <a:prstGeom prst="line">
            <a:avLst/>
          </a:prstGeom>
          <a:ln w="19050">
            <a:prstDash val="dash"/>
          </a:ln>
          <a:effectLst/>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xmlns="" id="{EE48C525-CC8C-492F-8EF3-DE14CC8CD7B0}"/>
              </a:ext>
            </a:extLst>
          </p:cNvPr>
          <p:cNvCxnSpPr>
            <a:cxnSpLocks/>
          </p:cNvCxnSpPr>
          <p:nvPr/>
        </p:nvCxnSpPr>
        <p:spPr>
          <a:xfrm flipV="1">
            <a:off x="6682086" y="3877129"/>
            <a:ext cx="0" cy="1247407"/>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ángulo 9"/>
          <p:cNvSpPr/>
          <p:nvPr/>
        </p:nvSpPr>
        <p:spPr>
          <a:xfrm>
            <a:off x="9916039" y="6351856"/>
            <a:ext cx="2324675" cy="430887"/>
          </a:xfrm>
          <a:prstGeom prst="rect">
            <a:avLst/>
          </a:prstGeom>
        </p:spPr>
        <p:txBody>
          <a:bodyPr wrap="none">
            <a:spAutoFit/>
          </a:bodyPr>
          <a:lstStyle/>
          <a:p>
            <a:pPr defTabSz="1213688"/>
            <a:r>
              <a:rPr lang="en-GB" sz="1100" dirty="0" err="1" smtClean="0">
                <a:solidFill>
                  <a:srgbClr val="002060"/>
                </a:solidFill>
                <a:latin typeface="BISans" panose="02000503040000020004" pitchFamily="2" charset="0"/>
              </a:rPr>
              <a:t>Distler</a:t>
            </a:r>
            <a:r>
              <a:rPr lang="en-GB" sz="1100" dirty="0" smtClean="0">
                <a:solidFill>
                  <a:srgbClr val="002060"/>
                </a:solidFill>
                <a:latin typeface="BISans" panose="02000503040000020004" pitchFamily="2" charset="0"/>
              </a:rPr>
              <a:t> </a:t>
            </a:r>
            <a:r>
              <a:rPr lang="en-GB" sz="1100" dirty="0">
                <a:solidFill>
                  <a:srgbClr val="002060"/>
                </a:solidFill>
                <a:latin typeface="BISans" panose="02000503040000020004" pitchFamily="2" charset="0"/>
              </a:rPr>
              <a:t>O, et al. N </a:t>
            </a:r>
            <a:r>
              <a:rPr lang="en-GB" sz="1100" dirty="0" err="1">
                <a:solidFill>
                  <a:srgbClr val="002060"/>
                </a:solidFill>
                <a:latin typeface="BISans" panose="02000503040000020004" pitchFamily="2" charset="0"/>
              </a:rPr>
              <a:t>Engl</a:t>
            </a:r>
            <a:r>
              <a:rPr lang="en-GB" sz="1100" dirty="0">
                <a:solidFill>
                  <a:srgbClr val="002060"/>
                </a:solidFill>
                <a:latin typeface="BISans" panose="02000503040000020004" pitchFamily="2" charset="0"/>
              </a:rPr>
              <a:t> J Med. 2019</a:t>
            </a:r>
            <a:endParaRPr lang="en-US" sz="1100" dirty="0">
              <a:solidFill>
                <a:srgbClr val="002060"/>
              </a:solidFill>
              <a:latin typeface="BISans" panose="02000503040000020004" pitchFamily="2" charset="0"/>
            </a:endParaRPr>
          </a:p>
          <a:p>
            <a:pPr defTabSz="1213688"/>
            <a:endParaRPr lang="en-US" sz="1100" dirty="0">
              <a:solidFill>
                <a:srgbClr val="002060"/>
              </a:solidFill>
              <a:latin typeface="BISans" panose="02000503040000020004" pitchFamily="2" charset="0"/>
            </a:endParaRPr>
          </a:p>
        </p:txBody>
      </p:sp>
    </p:spTree>
    <p:extLst>
      <p:ext uri="{BB962C8B-B14F-4D97-AF65-F5344CB8AC3E}">
        <p14:creationId xmlns:p14="http://schemas.microsoft.com/office/powerpoint/2010/main" xmlns="" val="744936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9">
            <a:extLst>
              <a:ext uri="{FF2B5EF4-FFF2-40B4-BE49-F238E27FC236}">
                <a16:creationId xmlns:a16="http://schemas.microsoft.com/office/drawing/2014/main" xmlns="" id="{9FD2F5D0-72B2-474A-82CD-74CC383729A9}"/>
              </a:ext>
            </a:extLst>
          </p:cNvPr>
          <p:cNvGraphicFramePr>
            <a:graphicFrameLocks noGrp="1"/>
          </p:cNvGraphicFramePr>
          <p:nvPr>
            <p:extLst>
              <p:ext uri="{D42A27DB-BD31-4B8C-83A1-F6EECF244321}">
                <p14:modId xmlns:p14="http://schemas.microsoft.com/office/powerpoint/2010/main" xmlns="" val="3573703765"/>
              </p:ext>
            </p:extLst>
          </p:nvPr>
        </p:nvGraphicFramePr>
        <p:xfrm>
          <a:off x="609441" y="5586706"/>
          <a:ext cx="10969944" cy="685800"/>
        </p:xfrm>
        <a:graphic>
          <a:graphicData uri="http://schemas.openxmlformats.org/drawingml/2006/table">
            <a:tbl>
              <a:tblPr>
                <a:tableStyleId>{2D5ABB26-0587-4C30-8999-92F81FD0307C}</a:tableStyleId>
              </a:tblPr>
              <a:tblGrid>
                <a:gridCol w="1204471">
                  <a:extLst>
                    <a:ext uri="{9D8B030D-6E8A-4147-A177-3AD203B41FA5}">
                      <a16:colId xmlns:a16="http://schemas.microsoft.com/office/drawing/2014/main" xmlns="" val="20000"/>
                    </a:ext>
                  </a:extLst>
                </a:gridCol>
                <a:gridCol w="411521">
                  <a:extLst>
                    <a:ext uri="{9D8B030D-6E8A-4147-A177-3AD203B41FA5}">
                      <a16:colId xmlns:a16="http://schemas.microsoft.com/office/drawing/2014/main" xmlns="" val="2324181888"/>
                    </a:ext>
                  </a:extLst>
                </a:gridCol>
                <a:gridCol w="355406">
                  <a:extLst>
                    <a:ext uri="{9D8B030D-6E8A-4147-A177-3AD203B41FA5}">
                      <a16:colId xmlns:a16="http://schemas.microsoft.com/office/drawing/2014/main" xmlns="" val="272246554"/>
                    </a:ext>
                  </a:extLst>
                </a:gridCol>
                <a:gridCol w="324071">
                  <a:extLst>
                    <a:ext uri="{9D8B030D-6E8A-4147-A177-3AD203B41FA5}">
                      <a16:colId xmlns:a16="http://schemas.microsoft.com/office/drawing/2014/main" xmlns="" val="2799930178"/>
                    </a:ext>
                  </a:extLst>
                </a:gridCol>
                <a:gridCol w="346053">
                  <a:extLst>
                    <a:ext uri="{9D8B030D-6E8A-4147-A177-3AD203B41FA5}">
                      <a16:colId xmlns:a16="http://schemas.microsoft.com/office/drawing/2014/main" xmlns="" val="2461902074"/>
                    </a:ext>
                  </a:extLst>
                </a:gridCol>
                <a:gridCol w="598576">
                  <a:extLst>
                    <a:ext uri="{9D8B030D-6E8A-4147-A177-3AD203B41FA5}">
                      <a16:colId xmlns:a16="http://schemas.microsoft.com/office/drawing/2014/main" xmlns="" val="2030784865"/>
                    </a:ext>
                  </a:extLst>
                </a:gridCol>
                <a:gridCol w="533105">
                  <a:extLst>
                    <a:ext uri="{9D8B030D-6E8A-4147-A177-3AD203B41FA5}">
                      <a16:colId xmlns:a16="http://schemas.microsoft.com/office/drawing/2014/main" xmlns="" val="2470925783"/>
                    </a:ext>
                  </a:extLst>
                </a:gridCol>
                <a:gridCol w="1514039">
                  <a:extLst>
                    <a:ext uri="{9D8B030D-6E8A-4147-A177-3AD203B41FA5}">
                      <a16:colId xmlns:a16="http://schemas.microsoft.com/office/drawing/2014/main" xmlns="" val="4003414299"/>
                    </a:ext>
                  </a:extLst>
                </a:gridCol>
                <a:gridCol w="633043">
                  <a:extLst>
                    <a:ext uri="{9D8B030D-6E8A-4147-A177-3AD203B41FA5}">
                      <a16:colId xmlns:a16="http://schemas.microsoft.com/office/drawing/2014/main" xmlns="" val="1808814154"/>
                    </a:ext>
                  </a:extLst>
                </a:gridCol>
                <a:gridCol w="422034">
                  <a:extLst>
                    <a:ext uri="{9D8B030D-6E8A-4147-A177-3AD203B41FA5}">
                      <a16:colId xmlns:a16="http://schemas.microsoft.com/office/drawing/2014/main" xmlns="" val="2671826345"/>
                    </a:ext>
                  </a:extLst>
                </a:gridCol>
                <a:gridCol w="527539">
                  <a:extLst>
                    <a:ext uri="{9D8B030D-6E8A-4147-A177-3AD203B41FA5}">
                      <a16:colId xmlns:a16="http://schemas.microsoft.com/office/drawing/2014/main" xmlns="" val="1061320545"/>
                    </a:ext>
                  </a:extLst>
                </a:gridCol>
                <a:gridCol w="448030">
                  <a:extLst>
                    <a:ext uri="{9D8B030D-6E8A-4147-A177-3AD203B41FA5}">
                      <a16:colId xmlns:a16="http://schemas.microsoft.com/office/drawing/2014/main" xmlns="" val="2804074071"/>
                    </a:ext>
                  </a:extLst>
                </a:gridCol>
                <a:gridCol w="749953">
                  <a:extLst>
                    <a:ext uri="{9D8B030D-6E8A-4147-A177-3AD203B41FA5}">
                      <a16:colId xmlns:a16="http://schemas.microsoft.com/office/drawing/2014/main" xmlns="" val="2095053087"/>
                    </a:ext>
                  </a:extLst>
                </a:gridCol>
                <a:gridCol w="384632">
                  <a:extLst>
                    <a:ext uri="{9D8B030D-6E8A-4147-A177-3AD203B41FA5}">
                      <a16:colId xmlns:a16="http://schemas.microsoft.com/office/drawing/2014/main" xmlns="" val="3856939680"/>
                    </a:ext>
                  </a:extLst>
                </a:gridCol>
                <a:gridCol w="527539">
                  <a:extLst>
                    <a:ext uri="{9D8B030D-6E8A-4147-A177-3AD203B41FA5}">
                      <a16:colId xmlns:a16="http://schemas.microsoft.com/office/drawing/2014/main" xmlns="" val="3280725580"/>
                    </a:ext>
                  </a:extLst>
                </a:gridCol>
                <a:gridCol w="994052">
                  <a:extLst>
                    <a:ext uri="{9D8B030D-6E8A-4147-A177-3AD203B41FA5}">
                      <a16:colId xmlns:a16="http://schemas.microsoft.com/office/drawing/2014/main" xmlns="" val="3543316629"/>
                    </a:ext>
                  </a:extLst>
                </a:gridCol>
                <a:gridCol w="995880">
                  <a:extLst>
                    <a:ext uri="{9D8B030D-6E8A-4147-A177-3AD203B41FA5}">
                      <a16:colId xmlns:a16="http://schemas.microsoft.com/office/drawing/2014/main" xmlns="" val="2780337502"/>
                    </a:ext>
                  </a:extLst>
                </a:gridCol>
              </a:tblGrid>
              <a:tr h="228600">
                <a:tc gridSpan="2">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No. de </a:t>
                      </a:r>
                      <a:r>
                        <a:rPr kumimoji="0" lang="en-GB" altLang="en-US" sz="1500" b="1" u="none" strike="noStrike" cap="none" normalizeH="0" baseline="0" dirty="0" err="1" smtClean="0">
                          <a:ln>
                            <a:noFill/>
                          </a:ln>
                          <a:solidFill>
                            <a:srgbClr val="002060"/>
                          </a:solidFill>
                          <a:effectLst/>
                          <a:latin typeface="Arial" panose="020B0604020202020204" pitchFamily="34" charset="0"/>
                          <a:cs typeface="Arial" panose="020B0604020202020204" pitchFamily="34" charset="0"/>
                        </a:rPr>
                        <a:t>pacientes</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extLst>
                  <a:ext uri="{0D108BD9-81ED-4DB2-BD59-A6C34878D82A}">
                    <a16:rowId xmlns:a16="http://schemas.microsoft.com/office/drawing/2014/main" xmlns="" val="10000"/>
                  </a:ext>
                </a:extLst>
              </a:tr>
              <a:tr h="22860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Nintedanib</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288</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283</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281</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273</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278</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265</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262</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241</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extLst>
                  <a:ext uri="{0D108BD9-81ED-4DB2-BD59-A6C34878D82A}">
                    <a16:rowId xmlns:a16="http://schemas.microsoft.com/office/drawing/2014/main" xmlns="" val="10001"/>
                  </a:ext>
                </a:extLst>
              </a:tr>
              <a:tr h="22860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Placebo</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288</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283</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281</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280</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283</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280</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268</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u="none" strike="noStrike" cap="none" normalizeH="0" baseline="0" dirty="0">
                          <a:ln>
                            <a:noFill/>
                          </a:ln>
                          <a:solidFill>
                            <a:srgbClr val="002060"/>
                          </a:solidFill>
                          <a:effectLst/>
                          <a:latin typeface="Arial" panose="020B0604020202020204" pitchFamily="34" charset="0"/>
                          <a:cs typeface="Arial" panose="020B0604020202020204" pitchFamily="34" charset="0"/>
                        </a:rPr>
                        <a:t>257</a:t>
                      </a:r>
                      <a:endParaRPr kumimoji="0" lang="en-US" altLang="en-US" sz="1500" b="1" i="0" u="none" strike="noStrike" cap="none" normalizeH="0" baseline="0" dirty="0">
                        <a:ln>
                          <a:noFill/>
                        </a:ln>
                        <a:solidFill>
                          <a:srgbClr val="002060"/>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extLst>
                  <a:ext uri="{0D108BD9-81ED-4DB2-BD59-A6C34878D82A}">
                    <a16:rowId xmlns:a16="http://schemas.microsoft.com/office/drawing/2014/main" xmlns="" val="10002"/>
                  </a:ext>
                </a:extLst>
              </a:tr>
            </a:tbl>
          </a:graphicData>
        </a:graphic>
      </p:graphicFrame>
      <p:cxnSp>
        <p:nvCxnSpPr>
          <p:cNvPr id="61" name="Straight Connector 43">
            <a:extLst>
              <a:ext uri="{FF2B5EF4-FFF2-40B4-BE49-F238E27FC236}">
                <a16:creationId xmlns:a16="http://schemas.microsoft.com/office/drawing/2014/main" xmlns="" id="{FBBA9652-0044-43B7-A929-7974511B71C9}"/>
              </a:ext>
            </a:extLst>
          </p:cNvPr>
          <p:cNvCxnSpPr>
            <a:cxnSpLocks noChangeShapeType="1"/>
          </p:cNvCxnSpPr>
          <p:nvPr/>
        </p:nvCxnSpPr>
        <p:spPr bwMode="auto">
          <a:xfrm>
            <a:off x="9036543" y="2012100"/>
            <a:ext cx="813713" cy="0"/>
          </a:xfrm>
          <a:prstGeom prst="line">
            <a:avLst/>
          </a:prstGeom>
          <a:noFill/>
          <a:ln w="28575" algn="ctr">
            <a:solidFill>
              <a:srgbClr val="5EC8DA"/>
            </a:solidFill>
            <a:prstDash val="solid"/>
            <a:round/>
            <a:headEnd/>
            <a:tailEnd/>
          </a:ln>
          <a:extLst>
            <a:ext uri="{909E8E84-426E-40DD-AFC4-6F175D3DCCD1}">
              <a14:hiddenFill xmlns:a14="http://schemas.microsoft.com/office/drawing/2010/main" xmlns="">
                <a:noFill/>
              </a14:hiddenFill>
            </a:ext>
          </a:extLst>
        </p:spPr>
      </p:cxnSp>
      <p:cxnSp>
        <p:nvCxnSpPr>
          <p:cNvPr id="62" name="Straight Connector 44">
            <a:extLst>
              <a:ext uri="{FF2B5EF4-FFF2-40B4-BE49-F238E27FC236}">
                <a16:creationId xmlns:a16="http://schemas.microsoft.com/office/drawing/2014/main" xmlns="" id="{B68115B7-BC26-48A0-881E-B3A07902CCB5}"/>
              </a:ext>
            </a:extLst>
          </p:cNvPr>
          <p:cNvCxnSpPr>
            <a:cxnSpLocks noChangeShapeType="1"/>
          </p:cNvCxnSpPr>
          <p:nvPr/>
        </p:nvCxnSpPr>
        <p:spPr bwMode="auto">
          <a:xfrm>
            <a:off x="9036543" y="1769244"/>
            <a:ext cx="813713" cy="0"/>
          </a:xfrm>
          <a:prstGeom prst="line">
            <a:avLst/>
          </a:prstGeom>
          <a:noFill/>
          <a:ln w="28575" algn="ctr">
            <a:solidFill>
              <a:srgbClr val="1B3D6B"/>
            </a:solidFill>
            <a:round/>
            <a:headEnd/>
            <a:tailEnd/>
          </a:ln>
          <a:extLst>
            <a:ext uri="{909E8E84-426E-40DD-AFC4-6F175D3DCCD1}">
              <a14:hiddenFill xmlns:a14="http://schemas.microsoft.com/office/drawing/2010/main" xmlns="">
                <a:noFill/>
              </a14:hiddenFill>
            </a:ext>
          </a:extLst>
        </p:spPr>
      </p:cxnSp>
      <p:sp>
        <p:nvSpPr>
          <p:cNvPr id="63" name="Rectangle 26">
            <a:extLst>
              <a:ext uri="{FF2B5EF4-FFF2-40B4-BE49-F238E27FC236}">
                <a16:creationId xmlns:a16="http://schemas.microsoft.com/office/drawing/2014/main" xmlns="" id="{B7C3ABD7-8A6C-425F-9948-3BDE12EA940F}"/>
              </a:ext>
            </a:extLst>
          </p:cNvPr>
          <p:cNvSpPr>
            <a:spLocks noChangeArrowheads="1"/>
          </p:cNvSpPr>
          <p:nvPr/>
        </p:nvSpPr>
        <p:spPr bwMode="auto">
          <a:xfrm>
            <a:off x="9384320" y="1709104"/>
            <a:ext cx="119609" cy="129600"/>
          </a:xfrm>
          <a:prstGeom prst="rect">
            <a:avLst/>
          </a:prstGeom>
          <a:solidFill>
            <a:srgbClr val="1B3D6B"/>
          </a:solidFill>
          <a:ln>
            <a:solidFill>
              <a:srgbClr val="1B3D6B"/>
            </a:solidFill>
          </a:ln>
          <a:extLst/>
        </p:spPr>
        <p:txBody>
          <a:bodyPr lIns="0" tIns="0" rIns="0" bIns="0" anchor="ct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defTabSz="1213688">
              <a:lnSpc>
                <a:spcPct val="100000"/>
              </a:lnSpc>
              <a:spcBef>
                <a:spcPct val="0"/>
              </a:spcBef>
              <a:spcAft>
                <a:spcPct val="0"/>
              </a:spcAft>
              <a:buNone/>
              <a:defRPr/>
            </a:pPr>
            <a:endParaRPr lang="de-DE" altLang="en-US" sz="1600">
              <a:solidFill>
                <a:prstClr val="black"/>
              </a:solidFill>
              <a:latin typeface="BISans" panose="02000503040000020004" pitchFamily="2" charset="0"/>
              <a:cs typeface="Arial" panose="020B0604020202020204" pitchFamily="34" charset="0"/>
            </a:endParaRPr>
          </a:p>
        </p:txBody>
      </p:sp>
      <p:sp>
        <p:nvSpPr>
          <p:cNvPr id="64" name="Diamond 63">
            <a:extLst>
              <a:ext uri="{FF2B5EF4-FFF2-40B4-BE49-F238E27FC236}">
                <a16:creationId xmlns:a16="http://schemas.microsoft.com/office/drawing/2014/main" xmlns="" id="{198D9335-E695-4E83-8E2B-299539C3F848}"/>
              </a:ext>
            </a:extLst>
          </p:cNvPr>
          <p:cNvSpPr/>
          <p:nvPr/>
        </p:nvSpPr>
        <p:spPr>
          <a:xfrm>
            <a:off x="9371900" y="1923217"/>
            <a:ext cx="158222" cy="168000"/>
          </a:xfrm>
          <a:prstGeom prst="diamond">
            <a:avLst/>
          </a:prstGeom>
          <a:solidFill>
            <a:srgbClr val="5EC8DA"/>
          </a:solidFill>
          <a:ln>
            <a:solidFill>
              <a:srgbClr val="5EC8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3688">
              <a:defRPr/>
            </a:pPr>
            <a:endParaRPr lang="en-GB" sz="1600">
              <a:solidFill>
                <a:prstClr val="white"/>
              </a:solidFill>
              <a:latin typeface="BISans" panose="02000503040000020004" pitchFamily="2" charset="0"/>
              <a:cs typeface="Arial" panose="020B0604020202020204" pitchFamily="34" charset="0"/>
            </a:endParaRPr>
          </a:p>
        </p:txBody>
      </p:sp>
      <p:cxnSp>
        <p:nvCxnSpPr>
          <p:cNvPr id="65" name="Straight Connector 43">
            <a:extLst>
              <a:ext uri="{FF2B5EF4-FFF2-40B4-BE49-F238E27FC236}">
                <a16:creationId xmlns:a16="http://schemas.microsoft.com/office/drawing/2014/main" xmlns="" id="{24295839-DB9C-4AB1-9403-6CB4B336FA6E}"/>
              </a:ext>
            </a:extLst>
          </p:cNvPr>
          <p:cNvCxnSpPr>
            <a:cxnSpLocks noChangeShapeType="1"/>
          </p:cNvCxnSpPr>
          <p:nvPr/>
        </p:nvCxnSpPr>
        <p:spPr bwMode="auto">
          <a:xfrm>
            <a:off x="9371900" y="2012100"/>
            <a:ext cx="478356" cy="0"/>
          </a:xfrm>
          <a:prstGeom prst="line">
            <a:avLst/>
          </a:prstGeom>
          <a:noFill/>
          <a:ln w="28575" algn="ctr">
            <a:solidFill>
              <a:srgbClr val="5EC8DA"/>
            </a:solidFill>
            <a:prstDash val="solid"/>
            <a:round/>
            <a:headEnd/>
            <a:tailEnd/>
          </a:ln>
          <a:extLst>
            <a:ext uri="{909E8E84-426E-40DD-AFC4-6F175D3DCCD1}">
              <a14:hiddenFill xmlns:a14="http://schemas.microsoft.com/office/drawing/2010/main" xmlns="">
                <a:noFill/>
              </a14:hiddenFill>
            </a:ext>
          </a:extLst>
        </p:spPr>
      </p:cxnSp>
      <p:cxnSp>
        <p:nvCxnSpPr>
          <p:cNvPr id="66" name="Straight Connector 44">
            <a:extLst>
              <a:ext uri="{FF2B5EF4-FFF2-40B4-BE49-F238E27FC236}">
                <a16:creationId xmlns:a16="http://schemas.microsoft.com/office/drawing/2014/main" xmlns="" id="{1A414D30-36C3-4DB6-92E1-4EEC260B9C58}"/>
              </a:ext>
            </a:extLst>
          </p:cNvPr>
          <p:cNvCxnSpPr>
            <a:cxnSpLocks noChangeShapeType="1"/>
          </p:cNvCxnSpPr>
          <p:nvPr/>
        </p:nvCxnSpPr>
        <p:spPr bwMode="auto">
          <a:xfrm>
            <a:off x="9036543" y="1769244"/>
            <a:ext cx="813713" cy="0"/>
          </a:xfrm>
          <a:prstGeom prst="line">
            <a:avLst/>
          </a:prstGeom>
          <a:noFill/>
          <a:ln w="28575" algn="ctr">
            <a:solidFill>
              <a:srgbClr val="1B3D6B"/>
            </a:solidFill>
            <a:round/>
            <a:headEnd/>
            <a:tailEnd/>
          </a:ln>
          <a:extLst>
            <a:ext uri="{909E8E84-426E-40DD-AFC4-6F175D3DCCD1}">
              <a14:hiddenFill xmlns:a14="http://schemas.microsoft.com/office/drawing/2010/main" xmlns="">
                <a:noFill/>
              </a14:hiddenFill>
            </a:ext>
          </a:extLst>
        </p:spPr>
      </p:cxnSp>
      <p:sp>
        <p:nvSpPr>
          <p:cNvPr id="67" name="Rectangle 22">
            <a:extLst>
              <a:ext uri="{FF2B5EF4-FFF2-40B4-BE49-F238E27FC236}">
                <a16:creationId xmlns:a16="http://schemas.microsoft.com/office/drawing/2014/main" xmlns="" id="{E17A2E1B-292E-411A-9097-65FD43221278}"/>
              </a:ext>
            </a:extLst>
          </p:cNvPr>
          <p:cNvSpPr>
            <a:spLocks noChangeArrowheads="1"/>
          </p:cNvSpPr>
          <p:nvPr/>
        </p:nvSpPr>
        <p:spPr bwMode="auto">
          <a:xfrm>
            <a:off x="9850254" y="1589926"/>
            <a:ext cx="1453509" cy="66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defTabSz="1213688" eaLnBrk="1" hangingPunct="1">
              <a:lnSpc>
                <a:spcPct val="100000"/>
              </a:lnSpc>
              <a:spcBef>
                <a:spcPct val="0"/>
              </a:spcBef>
              <a:spcAft>
                <a:spcPct val="0"/>
              </a:spcAft>
              <a:buNone/>
              <a:defRPr/>
            </a:pPr>
            <a:r>
              <a:rPr lang="en-GB" altLang="en-US" sz="1867" dirty="0">
                <a:solidFill>
                  <a:srgbClr val="000000"/>
                </a:solidFill>
                <a:latin typeface="BISans" panose="02000503040000020004" pitchFamily="2" charset="0"/>
                <a:cs typeface="Arial" pitchFamily="34" charset="0"/>
              </a:rPr>
              <a:t>Nintedanib</a:t>
            </a:r>
          </a:p>
          <a:p>
            <a:pPr defTabSz="1213688" eaLnBrk="1" hangingPunct="1">
              <a:lnSpc>
                <a:spcPct val="100000"/>
              </a:lnSpc>
              <a:spcBef>
                <a:spcPct val="0"/>
              </a:spcBef>
              <a:spcAft>
                <a:spcPct val="0"/>
              </a:spcAft>
              <a:buNone/>
              <a:defRPr/>
            </a:pPr>
            <a:r>
              <a:rPr lang="en-GB" altLang="en-US" sz="1867" dirty="0">
                <a:solidFill>
                  <a:srgbClr val="000000"/>
                </a:solidFill>
                <a:latin typeface="BISans" panose="02000503040000020004" pitchFamily="2" charset="0"/>
                <a:cs typeface="Arial" pitchFamily="34" charset="0"/>
              </a:rPr>
              <a:t>Placebo</a:t>
            </a:r>
            <a:endParaRPr lang="en-US" altLang="en-US" sz="1867" dirty="0">
              <a:solidFill>
                <a:srgbClr val="000000"/>
              </a:solidFill>
              <a:latin typeface="BISans" panose="02000503040000020004" pitchFamily="2" charset="0"/>
              <a:cs typeface="Arial" pitchFamily="34" charset="0"/>
            </a:endParaRPr>
          </a:p>
        </p:txBody>
      </p:sp>
      <p:sp>
        <p:nvSpPr>
          <p:cNvPr id="39" name="TextBox 38">
            <a:extLst>
              <a:ext uri="{FF2B5EF4-FFF2-40B4-BE49-F238E27FC236}">
                <a16:creationId xmlns:a16="http://schemas.microsoft.com/office/drawing/2014/main" xmlns="" id="{7D58892D-521A-4314-B572-00663C626109}"/>
              </a:ext>
            </a:extLst>
          </p:cNvPr>
          <p:cNvSpPr txBox="1"/>
          <p:nvPr/>
        </p:nvSpPr>
        <p:spPr>
          <a:xfrm>
            <a:off x="5602928" y="5221048"/>
            <a:ext cx="1316333" cy="379656"/>
          </a:xfrm>
          <a:prstGeom prst="rect">
            <a:avLst/>
          </a:prstGeom>
          <a:noFill/>
        </p:spPr>
        <p:txBody>
          <a:bodyPr wrap="square" rtlCol="0">
            <a:spAutoFit/>
          </a:bodyPr>
          <a:lstStyle/>
          <a:p>
            <a:pPr algn="ctr" defTabSz="1213688">
              <a:defRPr/>
            </a:pPr>
            <a:r>
              <a:rPr lang="en-GB" sz="1867" b="1" dirty="0" err="1" smtClean="0">
                <a:solidFill>
                  <a:srgbClr val="002060"/>
                </a:solidFill>
                <a:latin typeface="BISans" panose="02000503040000020004" pitchFamily="2" charset="0"/>
                <a:cs typeface="Arial" panose="020B0604020202020204" pitchFamily="34" charset="0"/>
              </a:rPr>
              <a:t>Semana</a:t>
            </a:r>
            <a:endParaRPr lang="en-GB" sz="1867" b="1" dirty="0">
              <a:solidFill>
                <a:srgbClr val="002060"/>
              </a:solidFill>
              <a:latin typeface="BISans" panose="02000503040000020004" pitchFamily="2" charset="0"/>
              <a:cs typeface="Arial" panose="020B0604020202020204" pitchFamily="34" charset="0"/>
            </a:endParaRPr>
          </a:p>
        </p:txBody>
      </p:sp>
      <p:graphicFrame>
        <p:nvGraphicFramePr>
          <p:cNvPr id="72" name="Content Placeholder 10">
            <a:extLst>
              <a:ext uri="{FF2B5EF4-FFF2-40B4-BE49-F238E27FC236}">
                <a16:creationId xmlns:a16="http://schemas.microsoft.com/office/drawing/2014/main" xmlns="" id="{CB168F0F-E438-41DC-A146-85AC885ADD80}"/>
              </a:ext>
            </a:extLst>
          </p:cNvPr>
          <p:cNvGraphicFramePr>
            <a:graphicFrameLocks/>
          </p:cNvGraphicFramePr>
          <p:nvPr>
            <p:extLst>
              <p:ext uri="{D42A27DB-BD31-4B8C-83A1-F6EECF244321}">
                <p14:modId xmlns:p14="http://schemas.microsoft.com/office/powerpoint/2010/main" xmlns="" val="2485202070"/>
              </p:ext>
            </p:extLst>
          </p:nvPr>
        </p:nvGraphicFramePr>
        <p:xfrm>
          <a:off x="1390485" y="1656608"/>
          <a:ext cx="9980076" cy="3618735"/>
        </p:xfrm>
        <a:graphic>
          <a:graphicData uri="http://schemas.openxmlformats.org/drawingml/2006/chart">
            <c:chart xmlns:c="http://schemas.openxmlformats.org/drawingml/2006/chart" xmlns:r="http://schemas.openxmlformats.org/officeDocument/2006/relationships" r:id="rId3"/>
          </a:graphicData>
        </a:graphic>
      </p:graphicFrame>
      <p:sp>
        <p:nvSpPr>
          <p:cNvPr id="74" name="TextBox 27">
            <a:extLst>
              <a:ext uri="{FF2B5EF4-FFF2-40B4-BE49-F238E27FC236}">
                <a16:creationId xmlns:a16="http://schemas.microsoft.com/office/drawing/2014/main" xmlns="" id="{9E6E1221-B2BD-4AC9-9CF4-249FC3F7FA1E}"/>
              </a:ext>
            </a:extLst>
          </p:cNvPr>
          <p:cNvSpPr txBox="1">
            <a:spLocks noChangeArrowheads="1"/>
          </p:cNvSpPr>
          <p:nvPr/>
        </p:nvSpPr>
        <p:spPr bwMode="auto">
          <a:xfrm rot="16200000">
            <a:off x="-717027" y="3105340"/>
            <a:ext cx="3564443" cy="6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9" tIns="45719" rIns="91439" bIns="45719">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algn="ctr" defTabSz="1219080" eaLnBrk="1" hangingPunct="1">
              <a:lnSpc>
                <a:spcPct val="100000"/>
              </a:lnSpc>
              <a:spcBef>
                <a:spcPct val="0"/>
              </a:spcBef>
              <a:spcAft>
                <a:spcPct val="0"/>
              </a:spcAft>
              <a:buNone/>
              <a:defRPr/>
            </a:pPr>
            <a:r>
              <a:rPr lang="en-GB" altLang="en-US" sz="1867" b="1" dirty="0" err="1" smtClean="0">
                <a:solidFill>
                  <a:srgbClr val="002060"/>
                </a:solidFill>
                <a:latin typeface="BISans" panose="02000503040000020004" pitchFamily="2" charset="0"/>
                <a:cs typeface="Arial" panose="020B0604020202020204" pitchFamily="34" charset="0"/>
              </a:rPr>
              <a:t>Cambio</a:t>
            </a:r>
            <a:r>
              <a:rPr lang="en-GB" altLang="en-US" sz="1867" b="1" dirty="0" smtClean="0">
                <a:solidFill>
                  <a:srgbClr val="002060"/>
                </a:solidFill>
                <a:latin typeface="BISans" panose="02000503040000020004" pitchFamily="2" charset="0"/>
                <a:cs typeface="Arial" panose="020B0604020202020204" pitchFamily="34" charset="0"/>
              </a:rPr>
              <a:t> </a:t>
            </a:r>
            <a:r>
              <a:rPr lang="en-GB" altLang="en-US" sz="1867" b="1" dirty="0" err="1" smtClean="0">
                <a:solidFill>
                  <a:srgbClr val="002060"/>
                </a:solidFill>
                <a:latin typeface="BISans" panose="02000503040000020004" pitchFamily="2" charset="0"/>
                <a:cs typeface="Arial" panose="020B0604020202020204" pitchFamily="34" charset="0"/>
              </a:rPr>
              <a:t>medio</a:t>
            </a:r>
            <a:r>
              <a:rPr lang="en-GB" altLang="en-US" sz="1867" b="1" dirty="0" smtClean="0">
                <a:solidFill>
                  <a:srgbClr val="002060"/>
                </a:solidFill>
                <a:latin typeface="BISans" panose="02000503040000020004" pitchFamily="2" charset="0"/>
                <a:cs typeface="Arial" panose="020B0604020202020204" pitchFamily="34" charset="0"/>
              </a:rPr>
              <a:t> </a:t>
            </a:r>
            <a:r>
              <a:rPr lang="en-GB" altLang="en-US" sz="1867" b="1" dirty="0" err="1" smtClean="0">
                <a:solidFill>
                  <a:srgbClr val="002060"/>
                </a:solidFill>
                <a:latin typeface="BISans" panose="02000503040000020004" pitchFamily="2" charset="0"/>
                <a:cs typeface="Arial" panose="020B0604020202020204" pitchFamily="34" charset="0"/>
              </a:rPr>
              <a:t>absoluto</a:t>
            </a:r>
            <a:r>
              <a:rPr lang="en-GB" altLang="en-US" sz="1867" b="1" dirty="0" smtClean="0">
                <a:solidFill>
                  <a:srgbClr val="002060"/>
                </a:solidFill>
                <a:latin typeface="BISans" panose="02000503040000020004" pitchFamily="2" charset="0"/>
                <a:cs typeface="Arial" panose="020B0604020202020204" pitchFamily="34" charset="0"/>
              </a:rPr>
              <a:t> (DE) </a:t>
            </a:r>
            <a:r>
              <a:rPr lang="en-GB" altLang="en-US" sz="1867" b="1" dirty="0" err="1" smtClean="0">
                <a:solidFill>
                  <a:srgbClr val="002060"/>
                </a:solidFill>
                <a:latin typeface="BISans" panose="02000503040000020004" pitchFamily="2" charset="0"/>
                <a:cs typeface="Arial" panose="020B0604020202020204" pitchFamily="34" charset="0"/>
              </a:rPr>
              <a:t>desde</a:t>
            </a:r>
            <a:r>
              <a:rPr lang="en-GB" altLang="en-US" sz="1867" b="1" dirty="0" smtClean="0">
                <a:solidFill>
                  <a:srgbClr val="002060"/>
                </a:solidFill>
                <a:latin typeface="BISans" panose="02000503040000020004" pitchFamily="2" charset="0"/>
                <a:cs typeface="Arial" panose="020B0604020202020204" pitchFamily="34" charset="0"/>
              </a:rPr>
              <a:t> </a:t>
            </a:r>
            <a:r>
              <a:rPr lang="en-GB" altLang="en-US" sz="1867" b="1" dirty="0">
                <a:solidFill>
                  <a:srgbClr val="002060"/>
                </a:solidFill>
                <a:latin typeface="BISans" panose="02000503040000020004" pitchFamily="2" charset="0"/>
                <a:cs typeface="Arial" panose="020B0604020202020204" pitchFamily="34" charset="0"/>
              </a:rPr>
              <a:t>la basal </a:t>
            </a:r>
            <a:r>
              <a:rPr lang="en-GB" altLang="en-US" sz="1867" b="1" dirty="0" err="1" smtClean="0">
                <a:solidFill>
                  <a:srgbClr val="002060"/>
                </a:solidFill>
                <a:latin typeface="BISans" panose="02000503040000020004" pitchFamily="2" charset="0"/>
                <a:cs typeface="Arial" panose="020B0604020202020204" pitchFamily="34" charset="0"/>
              </a:rPr>
              <a:t>en</a:t>
            </a:r>
            <a:r>
              <a:rPr lang="en-GB" altLang="en-US" sz="1867" b="1" dirty="0" smtClean="0">
                <a:solidFill>
                  <a:srgbClr val="002060"/>
                </a:solidFill>
                <a:latin typeface="BISans" panose="02000503040000020004" pitchFamily="2" charset="0"/>
                <a:cs typeface="Arial" panose="020B0604020202020204" pitchFamily="34" charset="0"/>
              </a:rPr>
              <a:t> la CVF (mL)</a:t>
            </a:r>
            <a:endParaRPr lang="en-US" altLang="en-US" sz="1867" b="1" dirty="0">
              <a:solidFill>
                <a:srgbClr val="002060"/>
              </a:solidFill>
              <a:latin typeface="BISans" panose="02000503040000020004" pitchFamily="2" charset="0"/>
              <a:cs typeface="Arial" panose="020B0604020202020204" pitchFamily="34" charset="0"/>
            </a:endParaRPr>
          </a:p>
        </p:txBody>
      </p:sp>
      <p:sp>
        <p:nvSpPr>
          <p:cNvPr id="8" name="Title 7">
            <a:extLst>
              <a:ext uri="{FF2B5EF4-FFF2-40B4-BE49-F238E27FC236}">
                <a16:creationId xmlns:a16="http://schemas.microsoft.com/office/drawing/2014/main" xmlns="" id="{57AC6B6B-C4C2-40D5-AE02-598C014C79E0}"/>
              </a:ext>
            </a:extLst>
          </p:cNvPr>
          <p:cNvSpPr>
            <a:spLocks noGrp="1"/>
          </p:cNvSpPr>
          <p:nvPr>
            <p:ph type="title"/>
          </p:nvPr>
        </p:nvSpPr>
        <p:spPr/>
        <p:txBody>
          <a:bodyPr anchor="ctr">
            <a:noAutofit/>
          </a:bodyPr>
          <a:lstStyle/>
          <a:p>
            <a:r>
              <a:rPr lang="en-US" sz="4000" b="1" dirty="0" smtClean="0">
                <a:effectLst>
                  <a:outerShdw blurRad="38100" dist="38100" dir="2700000" algn="tl">
                    <a:srgbClr val="000000">
                      <a:alpha val="43137"/>
                    </a:srgbClr>
                  </a:outerShdw>
                </a:effectLst>
                <a:latin typeface="BISans" panose="02000503040000020004" pitchFamily="2" charset="0"/>
              </a:rPr>
              <a:t>SENSCIS</a:t>
            </a:r>
            <a:r>
              <a:rPr lang="en-GB" sz="4000" b="1" baseline="30000" dirty="0">
                <a:effectLst>
                  <a:outerShdw blurRad="38100" dist="38100" dir="2700000" algn="tl">
                    <a:srgbClr val="000000">
                      <a:alpha val="43137"/>
                    </a:srgbClr>
                  </a:outerShdw>
                </a:effectLst>
                <a:latin typeface="BISans" panose="02000503040000020004" pitchFamily="2" charset="0"/>
              </a:rPr>
              <a:t> ® </a:t>
            </a:r>
            <a:r>
              <a:rPr lang="en-US" sz="4000" b="1" dirty="0" smtClean="0">
                <a:effectLst>
                  <a:outerShdw blurRad="38100" dist="38100" dir="2700000" algn="tl">
                    <a:srgbClr val="000000">
                      <a:alpha val="43137"/>
                    </a:srgbClr>
                  </a:outerShdw>
                </a:effectLst>
                <a:latin typeface="BISans" panose="02000503040000020004" pitchFamily="2" charset="0"/>
              </a:rPr>
              <a:t>: </a:t>
            </a:r>
            <a:r>
              <a:rPr lang="en-US" sz="4000" b="1" dirty="0" err="1" smtClean="0">
                <a:effectLst>
                  <a:outerShdw blurRad="38100" dist="38100" dir="2700000" algn="tl">
                    <a:srgbClr val="000000">
                      <a:alpha val="43137"/>
                    </a:srgbClr>
                  </a:outerShdw>
                </a:effectLst>
                <a:latin typeface="BISans" panose="02000503040000020004" pitchFamily="2" charset="0"/>
              </a:rPr>
              <a:t>Cambio</a:t>
            </a:r>
            <a:r>
              <a:rPr lang="en-US" sz="4000" b="1" dirty="0" smtClean="0">
                <a:effectLst>
                  <a:outerShdw blurRad="38100" dist="38100" dir="2700000" algn="tl">
                    <a:srgbClr val="000000">
                      <a:alpha val="43137"/>
                    </a:srgbClr>
                  </a:outerShdw>
                </a:effectLst>
                <a:latin typeface="BISans" panose="02000503040000020004" pitchFamily="2" charset="0"/>
              </a:rPr>
              <a:t> </a:t>
            </a:r>
            <a:r>
              <a:rPr lang="en-US" sz="4000" b="1" dirty="0" err="1" smtClean="0">
                <a:effectLst>
                  <a:outerShdw blurRad="38100" dist="38100" dir="2700000" algn="tl">
                    <a:srgbClr val="000000">
                      <a:alpha val="43137"/>
                    </a:srgbClr>
                  </a:outerShdw>
                </a:effectLst>
                <a:latin typeface="BISans" panose="02000503040000020004" pitchFamily="2" charset="0"/>
              </a:rPr>
              <a:t>desde</a:t>
            </a:r>
            <a:r>
              <a:rPr lang="en-US" sz="4000" b="1" dirty="0" smtClean="0">
                <a:effectLst>
                  <a:outerShdw blurRad="38100" dist="38100" dir="2700000" algn="tl">
                    <a:srgbClr val="000000">
                      <a:alpha val="43137"/>
                    </a:srgbClr>
                  </a:outerShdw>
                </a:effectLst>
                <a:latin typeface="BISans" panose="02000503040000020004" pitchFamily="2" charset="0"/>
              </a:rPr>
              <a:t> la basal de la CVF (mL) hasta la </a:t>
            </a:r>
            <a:r>
              <a:rPr lang="en-US" sz="4000" b="1" dirty="0" err="1" smtClean="0">
                <a:effectLst>
                  <a:outerShdw blurRad="38100" dist="38100" dir="2700000" algn="tl">
                    <a:srgbClr val="000000">
                      <a:alpha val="43137"/>
                    </a:srgbClr>
                  </a:outerShdw>
                </a:effectLst>
                <a:latin typeface="BISans" panose="02000503040000020004" pitchFamily="2" charset="0"/>
              </a:rPr>
              <a:t>semana</a:t>
            </a:r>
            <a:r>
              <a:rPr lang="en-US" sz="4000" b="1" dirty="0" smtClean="0">
                <a:effectLst>
                  <a:outerShdw blurRad="38100" dist="38100" dir="2700000" algn="tl">
                    <a:srgbClr val="000000">
                      <a:alpha val="43137"/>
                    </a:srgbClr>
                  </a:outerShdw>
                </a:effectLst>
                <a:latin typeface="BISans" panose="02000503040000020004" pitchFamily="2" charset="0"/>
              </a:rPr>
              <a:t> 52</a:t>
            </a:r>
            <a:endParaRPr lang="en-US" sz="4000" b="1" dirty="0">
              <a:effectLst>
                <a:outerShdw blurRad="38100" dist="38100" dir="2700000" algn="tl">
                  <a:srgbClr val="000000">
                    <a:alpha val="43137"/>
                  </a:srgbClr>
                </a:outerShdw>
              </a:effectLst>
              <a:latin typeface="BISans" panose="02000503040000020004" pitchFamily="2" charset="0"/>
            </a:endParaRPr>
          </a:p>
        </p:txBody>
      </p:sp>
      <p:sp>
        <p:nvSpPr>
          <p:cNvPr id="28" name="Rectángulo 27"/>
          <p:cNvSpPr/>
          <p:nvPr/>
        </p:nvSpPr>
        <p:spPr>
          <a:xfrm>
            <a:off x="9916039" y="6394888"/>
            <a:ext cx="2324675" cy="430887"/>
          </a:xfrm>
          <a:prstGeom prst="rect">
            <a:avLst/>
          </a:prstGeom>
        </p:spPr>
        <p:txBody>
          <a:bodyPr wrap="none">
            <a:spAutoFit/>
          </a:bodyPr>
          <a:lstStyle/>
          <a:p>
            <a:pPr defTabSz="1213688"/>
            <a:r>
              <a:rPr lang="en-GB" sz="1100" dirty="0" err="1" smtClean="0">
                <a:solidFill>
                  <a:srgbClr val="002060"/>
                </a:solidFill>
                <a:latin typeface="BISans" panose="02000503040000020004" pitchFamily="2" charset="0"/>
              </a:rPr>
              <a:t>Distler</a:t>
            </a:r>
            <a:r>
              <a:rPr lang="en-GB" sz="1100" dirty="0" smtClean="0">
                <a:solidFill>
                  <a:srgbClr val="002060"/>
                </a:solidFill>
                <a:latin typeface="BISans" panose="02000503040000020004" pitchFamily="2" charset="0"/>
              </a:rPr>
              <a:t> </a:t>
            </a:r>
            <a:r>
              <a:rPr lang="en-GB" sz="1100" dirty="0">
                <a:solidFill>
                  <a:srgbClr val="002060"/>
                </a:solidFill>
                <a:latin typeface="BISans" panose="02000503040000020004" pitchFamily="2" charset="0"/>
              </a:rPr>
              <a:t>O, et al. N </a:t>
            </a:r>
            <a:r>
              <a:rPr lang="en-GB" sz="1100" dirty="0" err="1">
                <a:solidFill>
                  <a:srgbClr val="002060"/>
                </a:solidFill>
                <a:latin typeface="BISans" panose="02000503040000020004" pitchFamily="2" charset="0"/>
              </a:rPr>
              <a:t>Engl</a:t>
            </a:r>
            <a:r>
              <a:rPr lang="en-GB" sz="1100" dirty="0">
                <a:solidFill>
                  <a:srgbClr val="002060"/>
                </a:solidFill>
                <a:latin typeface="BISans" panose="02000503040000020004" pitchFamily="2" charset="0"/>
              </a:rPr>
              <a:t> J Med. 2019</a:t>
            </a:r>
            <a:endParaRPr lang="en-US" sz="1100" dirty="0">
              <a:solidFill>
                <a:srgbClr val="002060"/>
              </a:solidFill>
              <a:latin typeface="BISans" panose="02000503040000020004" pitchFamily="2" charset="0"/>
            </a:endParaRPr>
          </a:p>
          <a:p>
            <a:pPr defTabSz="1213688"/>
            <a:endParaRPr lang="en-US" sz="1100" dirty="0">
              <a:solidFill>
                <a:srgbClr val="002060"/>
              </a:solidFill>
              <a:latin typeface="BISans" panose="02000503040000020004" pitchFamily="2" charset="0"/>
            </a:endParaRPr>
          </a:p>
        </p:txBody>
      </p:sp>
    </p:spTree>
    <p:extLst>
      <p:ext uri="{BB962C8B-B14F-4D97-AF65-F5344CB8AC3E}">
        <p14:creationId xmlns:p14="http://schemas.microsoft.com/office/powerpoint/2010/main" xmlns="" val="3709743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DC1BBB0-96F0-4077-A278-0F3FB5C104D3}" type="slidenum">
              <a:rPr lang="es-ES" smtClean="0"/>
              <a:pPr/>
              <a:t>26</a:t>
            </a:fld>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2812" y="0"/>
            <a:ext cx="7664450" cy="6822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7847013" y="1905000"/>
            <a:ext cx="4267200" cy="1815882"/>
          </a:xfrm>
          <a:prstGeom prst="rect">
            <a:avLst/>
          </a:prstGeom>
          <a:solidFill>
            <a:schemeClr val="tx2">
              <a:lumMod val="95000"/>
              <a:lumOff val="5000"/>
            </a:schemeClr>
          </a:solidFill>
          <a:effectLst>
            <a:outerShdw blurRad="50800" dist="38100" dir="2700000" algn="tl" rotWithShape="0">
              <a:prstClr val="black">
                <a:alpha val="40000"/>
              </a:prstClr>
            </a:outerShdw>
          </a:effectLst>
        </p:spPr>
        <p:txBody>
          <a:bodyPr wrap="square" rtlCol="0">
            <a:spAutoFit/>
          </a:bodyPr>
          <a:lstStyle/>
          <a:p>
            <a:r>
              <a:rPr lang="es-ES" sz="2800" b="1" dirty="0" smtClean="0">
                <a:solidFill>
                  <a:schemeClr val="bg1"/>
                </a:solidFill>
                <a:latin typeface="Calibri"/>
                <a:cs typeface="Calibri"/>
              </a:rPr>
              <a:t>↓ 52,4 ml vs. 93,3 ml/año</a:t>
            </a:r>
          </a:p>
          <a:p>
            <a:r>
              <a:rPr lang="es-ES" sz="2800" b="1" dirty="0" smtClean="0">
                <a:solidFill>
                  <a:schemeClr val="bg1"/>
                </a:solidFill>
                <a:latin typeface="Calibri"/>
                <a:cs typeface="Calibri"/>
              </a:rPr>
              <a:t>↓ CVF: 1,4%</a:t>
            </a:r>
          </a:p>
          <a:p>
            <a:r>
              <a:rPr lang="es-ES" sz="2800" b="1" dirty="0" smtClean="0">
                <a:solidFill>
                  <a:schemeClr val="bg1"/>
                </a:solidFill>
                <a:latin typeface="Calibri"/>
                <a:cs typeface="Calibri"/>
              </a:rPr>
              <a:t>Diferencia entre grupos precoz</a:t>
            </a:r>
            <a:endParaRPr lang="es-ES" sz="2800" b="1" dirty="0">
              <a:solidFill>
                <a:schemeClr val="bg1"/>
              </a:solidFill>
            </a:endParaRPr>
          </a:p>
        </p:txBody>
      </p:sp>
    </p:spTree>
    <p:extLst>
      <p:ext uri="{BB962C8B-B14F-4D97-AF65-F5344CB8AC3E}">
        <p14:creationId xmlns:p14="http://schemas.microsoft.com/office/powerpoint/2010/main" xmlns="" val="3806676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DC1BBB0-96F0-4077-A278-0F3FB5C104D3}" type="slidenum">
              <a:rPr lang="es-ES" smtClean="0"/>
              <a:pPr/>
              <a:t>27</a:t>
            </a:fld>
            <a:endParaRPr lang="es-E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6212" y="0"/>
            <a:ext cx="1109781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5789612" y="187928"/>
            <a:ext cx="6017994" cy="369332"/>
          </a:xfrm>
          <a:prstGeom prst="rect">
            <a:avLst/>
          </a:prstGeom>
          <a:solidFill>
            <a:schemeClr val="tx2">
              <a:lumMod val="95000"/>
              <a:lumOff val="5000"/>
            </a:schemeClr>
          </a:solidFill>
        </p:spPr>
        <p:txBody>
          <a:bodyPr wrap="none" rtlCol="0">
            <a:spAutoFit/>
          </a:bodyPr>
          <a:lstStyle/>
          <a:p>
            <a:r>
              <a:rPr lang="es-ES_tradnl" b="1" dirty="0" smtClean="0">
                <a:solidFill>
                  <a:schemeClr val="bg1"/>
                </a:solidFill>
              </a:rPr>
              <a:t>NO DIFERENCIAS EN PUNTOS SECUNDARIOS</a:t>
            </a:r>
            <a:endParaRPr lang="es-ES" b="1" dirty="0">
              <a:solidFill>
                <a:schemeClr val="bg1"/>
              </a:solidFill>
            </a:endParaRPr>
          </a:p>
        </p:txBody>
      </p:sp>
    </p:spTree>
    <p:extLst>
      <p:ext uri="{BB962C8B-B14F-4D97-AF65-F5344CB8AC3E}">
        <p14:creationId xmlns:p14="http://schemas.microsoft.com/office/powerpoint/2010/main" xmlns="" val="1842962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 xmlns:a16="http://schemas.microsoft.com/office/drawing/2014/main" id="{33862057-BE20-4B28-AFD6-E470E3B0CB05}"/>
              </a:ext>
            </a:extLst>
          </p:cNvPr>
          <p:cNvSpPr>
            <a:spLocks noGrp="1"/>
          </p:cNvSpPr>
          <p:nvPr>
            <p:ph type="title"/>
          </p:nvPr>
        </p:nvSpPr>
        <p:spPr/>
        <p:txBody>
          <a:bodyPr>
            <a:noAutofit/>
          </a:bodyPr>
          <a:lstStyle/>
          <a:p>
            <a:r>
              <a:rPr lang="en-US" sz="4000" b="1" dirty="0" smtClean="0">
                <a:effectLst>
                  <a:outerShdw blurRad="38100" dist="38100" dir="2700000" algn="tl">
                    <a:srgbClr val="000000">
                      <a:alpha val="43137"/>
                    </a:srgbClr>
                  </a:outerShdw>
                </a:effectLst>
                <a:latin typeface="BISans" panose="02000503040000020004" pitchFamily="2" charset="0"/>
              </a:rPr>
              <a:t>SENSCIS</a:t>
            </a:r>
            <a:r>
              <a:rPr lang="en-GB" sz="4000" b="1" baseline="30000" dirty="0">
                <a:effectLst>
                  <a:outerShdw blurRad="38100" dist="38100" dir="2700000" algn="tl">
                    <a:srgbClr val="000000">
                      <a:alpha val="43137"/>
                    </a:srgbClr>
                  </a:outerShdw>
                </a:effectLst>
                <a:latin typeface="BISans" panose="02000503040000020004" pitchFamily="2" charset="0"/>
              </a:rPr>
              <a:t> ® </a:t>
            </a:r>
            <a:r>
              <a:rPr lang="en-US" sz="4000" b="1" dirty="0" smtClean="0">
                <a:effectLst>
                  <a:outerShdw blurRad="38100" dist="38100" dir="2700000" algn="tl">
                    <a:srgbClr val="000000">
                      <a:alpha val="43137"/>
                    </a:srgbClr>
                  </a:outerShdw>
                </a:effectLst>
                <a:latin typeface="BISans" panose="02000503040000020004" pitchFamily="2" charset="0"/>
              </a:rPr>
              <a:t>: C</a:t>
            </a:r>
            <a:r>
              <a:rPr lang="en-GB" sz="4000" b="1" dirty="0" err="1" smtClean="0">
                <a:effectLst>
                  <a:outerShdw blurRad="38100" dist="38100" dir="2700000" algn="tl">
                    <a:srgbClr val="000000">
                      <a:alpha val="43137"/>
                    </a:srgbClr>
                  </a:outerShdw>
                </a:effectLst>
                <a:latin typeface="BISans" panose="02000503040000020004" pitchFamily="2" charset="0"/>
              </a:rPr>
              <a:t>ambio</a:t>
            </a:r>
            <a:r>
              <a:rPr lang="en-GB" sz="4000" b="1" dirty="0" smtClean="0">
                <a:effectLst>
                  <a:outerShdw blurRad="38100" dist="38100" dir="2700000" algn="tl">
                    <a:srgbClr val="000000">
                      <a:alpha val="43137"/>
                    </a:srgbClr>
                  </a:outerShdw>
                </a:effectLst>
                <a:latin typeface="BISans" panose="02000503040000020004" pitchFamily="2" charset="0"/>
              </a:rPr>
              <a:t> </a:t>
            </a:r>
            <a:r>
              <a:rPr lang="en-GB" sz="4000" b="1" dirty="0" err="1">
                <a:effectLst>
                  <a:outerShdw blurRad="38100" dist="38100" dir="2700000" algn="tl">
                    <a:srgbClr val="000000">
                      <a:alpha val="43137"/>
                    </a:srgbClr>
                  </a:outerShdw>
                </a:effectLst>
                <a:latin typeface="BISans" panose="02000503040000020004" pitchFamily="2" charset="0"/>
              </a:rPr>
              <a:t>absoluto</a:t>
            </a:r>
            <a:r>
              <a:rPr lang="en-GB" sz="4000" b="1" dirty="0">
                <a:effectLst>
                  <a:outerShdw blurRad="38100" dist="38100" dir="2700000" algn="tl">
                    <a:srgbClr val="000000">
                      <a:alpha val="43137"/>
                    </a:srgbClr>
                  </a:outerShdw>
                </a:effectLst>
                <a:latin typeface="BISans" panose="02000503040000020004" pitchFamily="2" charset="0"/>
              </a:rPr>
              <a:t> del </a:t>
            </a:r>
            <a:r>
              <a:rPr lang="en-GB" sz="4000" b="1" dirty="0" err="1">
                <a:effectLst>
                  <a:outerShdw blurRad="38100" dist="38100" dir="2700000" algn="tl">
                    <a:srgbClr val="000000">
                      <a:alpha val="43137"/>
                    </a:srgbClr>
                  </a:outerShdw>
                </a:effectLst>
                <a:latin typeface="BISans" panose="02000503040000020004" pitchFamily="2" charset="0"/>
              </a:rPr>
              <a:t>mRSS</a:t>
            </a:r>
            <a:r>
              <a:rPr lang="en-GB" sz="4000" b="1" dirty="0">
                <a:effectLst>
                  <a:outerShdw blurRad="38100" dist="38100" dir="2700000" algn="tl">
                    <a:srgbClr val="000000">
                      <a:alpha val="43137"/>
                    </a:srgbClr>
                  </a:outerShdw>
                </a:effectLst>
                <a:latin typeface="BISans" panose="02000503040000020004" pitchFamily="2" charset="0"/>
              </a:rPr>
              <a:t> basal, a la </a:t>
            </a:r>
            <a:r>
              <a:rPr lang="en-GB" sz="4000" b="1" dirty="0" err="1">
                <a:effectLst>
                  <a:outerShdw blurRad="38100" dist="38100" dir="2700000" algn="tl">
                    <a:srgbClr val="000000">
                      <a:alpha val="43137"/>
                    </a:srgbClr>
                  </a:outerShdw>
                </a:effectLst>
                <a:latin typeface="BISans" panose="02000503040000020004" pitchFamily="2" charset="0"/>
              </a:rPr>
              <a:t>semana</a:t>
            </a:r>
            <a:r>
              <a:rPr lang="en-GB" sz="4000" b="1" dirty="0">
                <a:effectLst>
                  <a:outerShdw blurRad="38100" dist="38100" dir="2700000" algn="tl">
                    <a:srgbClr val="000000">
                      <a:alpha val="43137"/>
                    </a:srgbClr>
                  </a:outerShdw>
                </a:effectLst>
                <a:latin typeface="BISans" panose="02000503040000020004" pitchFamily="2" charset="0"/>
              </a:rPr>
              <a:t> </a:t>
            </a:r>
            <a:r>
              <a:rPr lang="en-GB" sz="4000" b="1" dirty="0" smtClean="0">
                <a:effectLst>
                  <a:outerShdw blurRad="38100" dist="38100" dir="2700000" algn="tl">
                    <a:srgbClr val="000000">
                      <a:alpha val="43137"/>
                    </a:srgbClr>
                  </a:outerShdw>
                </a:effectLst>
                <a:latin typeface="BISans" panose="02000503040000020004" pitchFamily="2" charset="0"/>
              </a:rPr>
              <a:t>52</a:t>
            </a:r>
            <a:endParaRPr lang="en-US" sz="4000" b="1" dirty="0">
              <a:effectLst>
                <a:outerShdw blurRad="38100" dist="38100" dir="2700000" algn="tl">
                  <a:srgbClr val="000000">
                    <a:alpha val="43137"/>
                  </a:srgbClr>
                </a:outerShdw>
              </a:effectLst>
              <a:latin typeface="BISans" panose="02000503040000020004" pitchFamily="2" charset="0"/>
            </a:endParaRPr>
          </a:p>
        </p:txBody>
      </p:sp>
      <p:graphicFrame>
        <p:nvGraphicFramePr>
          <p:cNvPr id="12" name="Content Placeholder 6">
            <a:extLst>
              <a:ext uri="{FF2B5EF4-FFF2-40B4-BE49-F238E27FC236}">
                <a16:creationId xmlns="" xmlns:a16="http://schemas.microsoft.com/office/drawing/2014/main" id="{72276584-72D7-49BA-8C40-0AE70EE55A00}"/>
              </a:ext>
            </a:extLst>
          </p:cNvPr>
          <p:cNvGraphicFramePr>
            <a:graphicFrameLocks noChangeAspect="1"/>
          </p:cNvGraphicFramePr>
          <p:nvPr>
            <p:extLst>
              <p:ext uri="{D42A27DB-BD31-4B8C-83A1-F6EECF244321}">
                <p14:modId xmlns:p14="http://schemas.microsoft.com/office/powerpoint/2010/main" xmlns="" val="3448905331"/>
              </p:ext>
            </p:extLst>
          </p:nvPr>
        </p:nvGraphicFramePr>
        <p:xfrm>
          <a:off x="1238037" y="1704897"/>
          <a:ext cx="10022120" cy="450540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8">
            <a:extLst>
              <a:ext uri="{FF2B5EF4-FFF2-40B4-BE49-F238E27FC236}">
                <a16:creationId xmlns="" xmlns:a16="http://schemas.microsoft.com/office/drawing/2014/main" id="{9E350078-56FE-434B-AF63-91623CDCA3D5}"/>
              </a:ext>
            </a:extLst>
          </p:cNvPr>
          <p:cNvSpPr txBox="1">
            <a:spLocks noChangeAspect="1"/>
          </p:cNvSpPr>
          <p:nvPr/>
        </p:nvSpPr>
        <p:spPr>
          <a:xfrm rot="16200000">
            <a:off x="-1024643" y="3490130"/>
            <a:ext cx="3776760" cy="748598"/>
          </a:xfrm>
          <a:prstGeom prst="rect">
            <a:avLst/>
          </a:prstGeom>
          <a:noFill/>
        </p:spPr>
        <p:txBody>
          <a:bodyPr wrap="square" lIns="91439" tIns="45719" rIns="91439" bIns="4571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219080" fontAlgn="auto">
              <a:spcBef>
                <a:spcPts val="0"/>
              </a:spcBef>
              <a:spcAft>
                <a:spcPts val="0"/>
              </a:spcAft>
              <a:defRPr/>
            </a:pPr>
            <a:r>
              <a:rPr lang="en-GB" sz="2133" kern="0" dirty="0">
                <a:solidFill>
                  <a:srgbClr val="002060"/>
                </a:solidFill>
                <a:latin typeface="BISans" panose="02000503040000020004" pitchFamily="2" charset="0"/>
                <a:cs typeface="Arial" panose="020B0604020202020204" pitchFamily="34" charset="0"/>
              </a:rPr>
              <a:t>Adjusted mean (SE) change from baseline in </a:t>
            </a:r>
            <a:r>
              <a:rPr lang="en-GB" sz="2133" kern="0" dirty="0" err="1">
                <a:solidFill>
                  <a:srgbClr val="002060"/>
                </a:solidFill>
                <a:latin typeface="BISans" panose="02000503040000020004" pitchFamily="2" charset="0"/>
                <a:cs typeface="Arial" panose="020B0604020202020204" pitchFamily="34" charset="0"/>
              </a:rPr>
              <a:t>mRSS</a:t>
            </a:r>
            <a:endParaRPr lang="en-GB" sz="2133" kern="0" dirty="0">
              <a:solidFill>
                <a:srgbClr val="002060"/>
              </a:solidFill>
              <a:latin typeface="BISans" panose="02000503040000020004" pitchFamily="2" charset="0"/>
              <a:cs typeface="Arial" panose="020B0604020202020204" pitchFamily="34" charset="0"/>
            </a:endParaRPr>
          </a:p>
        </p:txBody>
      </p:sp>
      <p:sp>
        <p:nvSpPr>
          <p:cNvPr id="19" name="TextBox 18">
            <a:extLst>
              <a:ext uri="{FF2B5EF4-FFF2-40B4-BE49-F238E27FC236}">
                <a16:creationId xmlns="" xmlns:a16="http://schemas.microsoft.com/office/drawing/2014/main" id="{BFAFA755-9E39-4862-B13C-F9EA03A63171}"/>
              </a:ext>
            </a:extLst>
          </p:cNvPr>
          <p:cNvSpPr txBox="1">
            <a:spLocks noChangeAspect="1"/>
          </p:cNvSpPr>
          <p:nvPr/>
        </p:nvSpPr>
        <p:spPr>
          <a:xfrm>
            <a:off x="4674181" y="4737101"/>
            <a:ext cx="3745524" cy="1181100"/>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219080" fontAlgn="auto">
              <a:spcBef>
                <a:spcPts val="0"/>
              </a:spcBef>
              <a:spcAft>
                <a:spcPts val="0"/>
              </a:spcAft>
              <a:defRPr/>
            </a:pPr>
            <a:r>
              <a:rPr lang="it-IT" sz="2133" b="1" kern="0" dirty="0" smtClean="0">
                <a:solidFill>
                  <a:srgbClr val="002060"/>
                </a:solidFill>
                <a:latin typeface="BISans" panose="02000503040000020004" pitchFamily="2" charset="0"/>
                <a:cs typeface="Arial" panose="020B0604020202020204" pitchFamily="34" charset="0"/>
              </a:rPr>
              <a:t>Diferencia: </a:t>
            </a:r>
            <a:r>
              <a:rPr lang="it-IT" sz="2133" b="1" kern="0" dirty="0">
                <a:solidFill>
                  <a:srgbClr val="002060"/>
                </a:solidFill>
                <a:latin typeface="BISans" panose="02000503040000020004" pitchFamily="2" charset="0"/>
                <a:cs typeface="Arial" panose="020B0604020202020204" pitchFamily="34" charset="0"/>
              </a:rPr>
              <a:t>–0.2</a:t>
            </a:r>
          </a:p>
          <a:p>
            <a:pPr algn="ctr" defTabSz="1219080" fontAlgn="auto">
              <a:spcBef>
                <a:spcPts val="0"/>
              </a:spcBef>
              <a:spcAft>
                <a:spcPts val="0"/>
              </a:spcAft>
              <a:defRPr/>
            </a:pPr>
            <a:r>
              <a:rPr lang="it-IT" sz="2133" b="1" kern="0" dirty="0">
                <a:solidFill>
                  <a:srgbClr val="002060"/>
                </a:solidFill>
                <a:latin typeface="BISans" panose="02000503040000020004" pitchFamily="2" charset="0"/>
                <a:cs typeface="Arial" panose="020B0604020202020204" pitchFamily="34" charset="0"/>
              </a:rPr>
              <a:t>(95% CI: –0.9, 0.5) </a:t>
            </a:r>
            <a:br>
              <a:rPr lang="it-IT" sz="2133" b="1" kern="0" dirty="0">
                <a:solidFill>
                  <a:srgbClr val="002060"/>
                </a:solidFill>
                <a:latin typeface="BISans" panose="02000503040000020004" pitchFamily="2" charset="0"/>
                <a:cs typeface="Arial" panose="020B0604020202020204" pitchFamily="34" charset="0"/>
              </a:rPr>
            </a:br>
            <a:r>
              <a:rPr lang="it-IT" sz="2133" b="1" kern="0" dirty="0">
                <a:solidFill>
                  <a:srgbClr val="002060"/>
                </a:solidFill>
                <a:latin typeface="BISans" panose="02000503040000020004" pitchFamily="2" charset="0"/>
                <a:cs typeface="Arial" panose="020B0604020202020204" pitchFamily="34" charset="0"/>
              </a:rPr>
              <a:t>p=0.579</a:t>
            </a:r>
            <a:endParaRPr lang="en-GB" sz="2133" b="1" kern="0" dirty="0">
              <a:solidFill>
                <a:srgbClr val="002060"/>
              </a:solidFill>
              <a:latin typeface="BISans" panose="02000503040000020004" pitchFamily="2" charset="0"/>
              <a:cs typeface="Arial" panose="020B0604020202020204" pitchFamily="34" charset="0"/>
            </a:endParaRPr>
          </a:p>
        </p:txBody>
      </p:sp>
      <p:cxnSp>
        <p:nvCxnSpPr>
          <p:cNvPr id="21" name="Straight Connector 20">
            <a:extLst>
              <a:ext uri="{FF2B5EF4-FFF2-40B4-BE49-F238E27FC236}">
                <a16:creationId xmlns="" xmlns:a16="http://schemas.microsoft.com/office/drawing/2014/main" id="{C83A5521-CC06-4394-B6F6-3908F7D81C94}"/>
              </a:ext>
            </a:extLst>
          </p:cNvPr>
          <p:cNvCxnSpPr>
            <a:cxnSpLocks/>
          </p:cNvCxnSpPr>
          <p:nvPr/>
        </p:nvCxnSpPr>
        <p:spPr>
          <a:xfrm>
            <a:off x="5484973" y="3864428"/>
            <a:ext cx="1146328" cy="0"/>
          </a:xfrm>
          <a:prstGeom prst="line">
            <a:avLst/>
          </a:prstGeom>
          <a:ln w="19050">
            <a:prstDash val="dash"/>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2B07FA8A-474B-4994-B478-9D4AE6E08E47}"/>
              </a:ext>
            </a:extLst>
          </p:cNvPr>
          <p:cNvCxnSpPr>
            <a:cxnSpLocks/>
          </p:cNvCxnSpPr>
          <p:nvPr/>
        </p:nvCxnSpPr>
        <p:spPr>
          <a:xfrm>
            <a:off x="6682087" y="3686627"/>
            <a:ext cx="1146901" cy="0"/>
          </a:xfrm>
          <a:prstGeom prst="line">
            <a:avLst/>
          </a:prstGeom>
          <a:ln w="19050">
            <a:prstDash val="dash"/>
          </a:ln>
          <a:effectLst/>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 xmlns:a16="http://schemas.microsoft.com/office/drawing/2014/main" id="{EE48C525-CC8C-492F-8EF3-DE14CC8CD7B0}"/>
              </a:ext>
            </a:extLst>
          </p:cNvPr>
          <p:cNvCxnSpPr>
            <a:cxnSpLocks/>
          </p:cNvCxnSpPr>
          <p:nvPr/>
        </p:nvCxnSpPr>
        <p:spPr>
          <a:xfrm flipV="1">
            <a:off x="6682086" y="3673930"/>
            <a:ext cx="0" cy="250371"/>
          </a:xfrm>
          <a:prstGeom prst="straightConnector1">
            <a:avLst/>
          </a:prstGeom>
          <a:ln w="3810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0" name="Rectángulo 9"/>
          <p:cNvSpPr/>
          <p:nvPr/>
        </p:nvSpPr>
        <p:spPr>
          <a:xfrm>
            <a:off x="9916039" y="6351856"/>
            <a:ext cx="2324675" cy="430887"/>
          </a:xfrm>
          <a:prstGeom prst="rect">
            <a:avLst/>
          </a:prstGeom>
        </p:spPr>
        <p:txBody>
          <a:bodyPr wrap="none">
            <a:spAutoFit/>
          </a:bodyPr>
          <a:lstStyle/>
          <a:p>
            <a:pPr defTabSz="1213688"/>
            <a:r>
              <a:rPr lang="en-GB" sz="1100" dirty="0" err="1" smtClean="0">
                <a:solidFill>
                  <a:srgbClr val="002060"/>
                </a:solidFill>
                <a:latin typeface="BISans" panose="02000503040000020004" pitchFamily="2" charset="0"/>
              </a:rPr>
              <a:t>Distler</a:t>
            </a:r>
            <a:r>
              <a:rPr lang="en-GB" sz="1100" dirty="0" smtClean="0">
                <a:solidFill>
                  <a:srgbClr val="002060"/>
                </a:solidFill>
                <a:latin typeface="BISans" panose="02000503040000020004" pitchFamily="2" charset="0"/>
              </a:rPr>
              <a:t> </a:t>
            </a:r>
            <a:r>
              <a:rPr lang="en-GB" sz="1100" dirty="0">
                <a:solidFill>
                  <a:srgbClr val="002060"/>
                </a:solidFill>
                <a:latin typeface="BISans" panose="02000503040000020004" pitchFamily="2" charset="0"/>
              </a:rPr>
              <a:t>O, et al. N </a:t>
            </a:r>
            <a:r>
              <a:rPr lang="en-GB" sz="1100" dirty="0" err="1">
                <a:solidFill>
                  <a:srgbClr val="002060"/>
                </a:solidFill>
                <a:latin typeface="BISans" panose="02000503040000020004" pitchFamily="2" charset="0"/>
              </a:rPr>
              <a:t>Engl</a:t>
            </a:r>
            <a:r>
              <a:rPr lang="en-GB" sz="1100" dirty="0">
                <a:solidFill>
                  <a:srgbClr val="002060"/>
                </a:solidFill>
                <a:latin typeface="BISans" panose="02000503040000020004" pitchFamily="2" charset="0"/>
              </a:rPr>
              <a:t> J Med. 2019</a:t>
            </a:r>
            <a:endParaRPr lang="en-US" sz="1100" dirty="0">
              <a:solidFill>
                <a:srgbClr val="002060"/>
              </a:solidFill>
              <a:latin typeface="BISans" panose="02000503040000020004" pitchFamily="2" charset="0"/>
            </a:endParaRPr>
          </a:p>
          <a:p>
            <a:pPr defTabSz="1213688"/>
            <a:endParaRPr lang="en-US" sz="1100" dirty="0">
              <a:solidFill>
                <a:srgbClr val="002060"/>
              </a:solidFill>
              <a:latin typeface="BISans" panose="02000503040000020004" pitchFamily="2" charset="0"/>
            </a:endParaRPr>
          </a:p>
        </p:txBody>
      </p:sp>
    </p:spTree>
    <p:extLst>
      <p:ext uri="{BB962C8B-B14F-4D97-AF65-F5344CB8AC3E}">
        <p14:creationId xmlns:p14="http://schemas.microsoft.com/office/powerpoint/2010/main" xmlns="" val="3727035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 xmlns:a16="http://schemas.microsoft.com/office/drawing/2014/main" id="{33862057-BE20-4B28-AFD6-E470E3B0CB05}"/>
              </a:ext>
            </a:extLst>
          </p:cNvPr>
          <p:cNvSpPr>
            <a:spLocks noGrp="1"/>
          </p:cNvSpPr>
          <p:nvPr>
            <p:ph type="title"/>
          </p:nvPr>
        </p:nvSpPr>
        <p:spPr>
          <a:xfrm>
            <a:off x="1598612" y="397511"/>
            <a:ext cx="10565902" cy="1143000"/>
          </a:xfrm>
        </p:spPr>
        <p:txBody>
          <a:bodyPr>
            <a:noAutofit/>
          </a:bodyPr>
          <a:lstStyle/>
          <a:p>
            <a:r>
              <a:rPr lang="en-US" sz="4000" b="1" dirty="0" smtClean="0">
                <a:effectLst>
                  <a:outerShdw blurRad="38100" dist="38100" dir="2700000" algn="tl">
                    <a:srgbClr val="000000">
                      <a:alpha val="43137"/>
                    </a:srgbClr>
                  </a:outerShdw>
                </a:effectLst>
                <a:latin typeface="BISans" panose="02000503040000020004" pitchFamily="2" charset="0"/>
              </a:rPr>
              <a:t>SENSCIS</a:t>
            </a:r>
            <a:r>
              <a:rPr lang="en-GB" sz="4000" b="1" baseline="30000" dirty="0">
                <a:effectLst>
                  <a:outerShdw blurRad="38100" dist="38100" dir="2700000" algn="tl">
                    <a:srgbClr val="000000">
                      <a:alpha val="43137"/>
                    </a:srgbClr>
                  </a:outerShdw>
                </a:effectLst>
                <a:latin typeface="BISans" panose="02000503040000020004" pitchFamily="2" charset="0"/>
              </a:rPr>
              <a:t> ® </a:t>
            </a:r>
            <a:r>
              <a:rPr lang="en-US" sz="4000" b="1" dirty="0" smtClean="0">
                <a:effectLst>
                  <a:outerShdw blurRad="38100" dist="38100" dir="2700000" algn="tl">
                    <a:srgbClr val="000000">
                      <a:alpha val="43137"/>
                    </a:srgbClr>
                  </a:outerShdw>
                </a:effectLst>
                <a:latin typeface="BISans" panose="02000503040000020004" pitchFamily="2" charset="0"/>
              </a:rPr>
              <a:t>: </a:t>
            </a:r>
            <a:r>
              <a:rPr lang="en-US" sz="4000" b="1" dirty="0" err="1" smtClean="0">
                <a:effectLst>
                  <a:outerShdw blurRad="38100" dist="38100" dir="2700000" algn="tl">
                    <a:srgbClr val="000000">
                      <a:alpha val="43137"/>
                    </a:srgbClr>
                  </a:outerShdw>
                </a:effectLst>
                <a:latin typeface="BISans" panose="02000503040000020004" pitchFamily="2" charset="0"/>
              </a:rPr>
              <a:t>Cambio</a:t>
            </a:r>
            <a:r>
              <a:rPr lang="en-US" sz="4000" b="1" dirty="0" smtClean="0">
                <a:effectLst>
                  <a:outerShdw blurRad="38100" dist="38100" dir="2700000" algn="tl">
                    <a:srgbClr val="000000">
                      <a:alpha val="43137"/>
                    </a:srgbClr>
                  </a:outerShdw>
                </a:effectLst>
                <a:latin typeface="BISans" panose="02000503040000020004" pitchFamily="2" charset="0"/>
              </a:rPr>
              <a:t> </a:t>
            </a:r>
            <a:r>
              <a:rPr lang="en-US" sz="4000" b="1" dirty="0" err="1" smtClean="0">
                <a:effectLst>
                  <a:outerShdw blurRad="38100" dist="38100" dir="2700000" algn="tl">
                    <a:srgbClr val="000000">
                      <a:alpha val="43137"/>
                    </a:srgbClr>
                  </a:outerShdw>
                </a:effectLst>
                <a:latin typeface="BISans" panose="02000503040000020004" pitchFamily="2" charset="0"/>
              </a:rPr>
              <a:t>absoluto</a:t>
            </a:r>
            <a:r>
              <a:rPr lang="en-US" sz="4000" b="1" dirty="0" smtClean="0">
                <a:effectLst>
                  <a:outerShdw blurRad="38100" dist="38100" dir="2700000" algn="tl">
                    <a:srgbClr val="000000">
                      <a:alpha val="43137"/>
                    </a:srgbClr>
                  </a:outerShdw>
                </a:effectLst>
                <a:latin typeface="BISans" panose="02000503040000020004" pitchFamily="2" charset="0"/>
              </a:rPr>
              <a:t> </a:t>
            </a:r>
            <a:r>
              <a:rPr lang="en-US" sz="4000" b="1" dirty="0" err="1" smtClean="0">
                <a:effectLst>
                  <a:outerShdw blurRad="38100" dist="38100" dir="2700000" algn="tl">
                    <a:srgbClr val="000000">
                      <a:alpha val="43137"/>
                    </a:srgbClr>
                  </a:outerShdw>
                </a:effectLst>
                <a:latin typeface="BISans" panose="02000503040000020004" pitchFamily="2" charset="0"/>
              </a:rPr>
              <a:t>delSGRQ</a:t>
            </a:r>
            <a:r>
              <a:rPr lang="en-US" sz="4000" b="1" dirty="0" smtClean="0">
                <a:effectLst>
                  <a:outerShdw blurRad="38100" dist="38100" dir="2700000" algn="tl">
                    <a:srgbClr val="000000">
                      <a:alpha val="43137"/>
                    </a:srgbClr>
                  </a:outerShdw>
                </a:effectLst>
                <a:latin typeface="BISans" panose="02000503040000020004" pitchFamily="2" charset="0"/>
              </a:rPr>
              <a:t>  basal, a la </a:t>
            </a:r>
            <a:r>
              <a:rPr lang="en-US" sz="4000" b="1" dirty="0" err="1" smtClean="0">
                <a:effectLst>
                  <a:outerShdw blurRad="38100" dist="38100" dir="2700000" algn="tl">
                    <a:srgbClr val="000000">
                      <a:alpha val="43137"/>
                    </a:srgbClr>
                  </a:outerShdw>
                </a:effectLst>
                <a:latin typeface="BISans" panose="02000503040000020004" pitchFamily="2" charset="0"/>
              </a:rPr>
              <a:t>semana</a:t>
            </a:r>
            <a:r>
              <a:rPr lang="en-US" sz="4000" b="1" dirty="0" smtClean="0">
                <a:effectLst>
                  <a:outerShdw blurRad="38100" dist="38100" dir="2700000" algn="tl">
                    <a:srgbClr val="000000">
                      <a:alpha val="43137"/>
                    </a:srgbClr>
                  </a:outerShdw>
                </a:effectLst>
                <a:latin typeface="BISans" panose="02000503040000020004" pitchFamily="2" charset="0"/>
              </a:rPr>
              <a:t> 52</a:t>
            </a:r>
            <a:endParaRPr lang="en-US" sz="4000" b="1" dirty="0">
              <a:effectLst>
                <a:outerShdw blurRad="38100" dist="38100" dir="2700000" algn="tl">
                  <a:srgbClr val="000000">
                    <a:alpha val="43137"/>
                  </a:srgbClr>
                </a:outerShdw>
              </a:effectLst>
              <a:latin typeface="BISans" panose="02000503040000020004" pitchFamily="2" charset="0"/>
            </a:endParaRPr>
          </a:p>
        </p:txBody>
      </p:sp>
      <p:graphicFrame>
        <p:nvGraphicFramePr>
          <p:cNvPr id="12" name="Content Placeholder 6">
            <a:extLst>
              <a:ext uri="{FF2B5EF4-FFF2-40B4-BE49-F238E27FC236}">
                <a16:creationId xmlns="" xmlns:a16="http://schemas.microsoft.com/office/drawing/2014/main" id="{72276584-72D7-49BA-8C40-0AE70EE55A00}"/>
              </a:ext>
            </a:extLst>
          </p:cNvPr>
          <p:cNvGraphicFramePr>
            <a:graphicFrameLocks noChangeAspect="1"/>
          </p:cNvGraphicFramePr>
          <p:nvPr>
            <p:extLst>
              <p:ext uri="{D42A27DB-BD31-4B8C-83A1-F6EECF244321}">
                <p14:modId xmlns:p14="http://schemas.microsoft.com/office/powerpoint/2010/main" xmlns="" val="3623011532"/>
              </p:ext>
            </p:extLst>
          </p:nvPr>
        </p:nvGraphicFramePr>
        <p:xfrm>
          <a:off x="1238037" y="1930810"/>
          <a:ext cx="10022120" cy="450540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8">
            <a:extLst>
              <a:ext uri="{FF2B5EF4-FFF2-40B4-BE49-F238E27FC236}">
                <a16:creationId xmlns="" xmlns:a16="http://schemas.microsoft.com/office/drawing/2014/main" id="{9E350078-56FE-434B-AF63-91623CDCA3D5}"/>
              </a:ext>
            </a:extLst>
          </p:cNvPr>
          <p:cNvSpPr txBox="1">
            <a:spLocks noChangeAspect="1"/>
          </p:cNvSpPr>
          <p:nvPr/>
        </p:nvSpPr>
        <p:spPr>
          <a:xfrm rot="16200000">
            <a:off x="-1368128" y="3768951"/>
            <a:ext cx="4424880" cy="748598"/>
          </a:xfrm>
          <a:prstGeom prst="rect">
            <a:avLst/>
          </a:prstGeom>
          <a:noFill/>
        </p:spPr>
        <p:txBody>
          <a:bodyPr wrap="square" lIns="91439" tIns="45719" rIns="91439" bIns="45719">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219080" fontAlgn="auto">
              <a:spcBef>
                <a:spcPts val="0"/>
              </a:spcBef>
              <a:spcAft>
                <a:spcPts val="0"/>
              </a:spcAft>
              <a:defRPr/>
            </a:pPr>
            <a:r>
              <a:rPr lang="en-GB" sz="2133" kern="0" dirty="0">
                <a:solidFill>
                  <a:srgbClr val="002060"/>
                </a:solidFill>
                <a:latin typeface="BISans" panose="02000503040000020004" pitchFamily="2" charset="0"/>
                <a:cs typeface="Arial" panose="020B0604020202020204" pitchFamily="34" charset="0"/>
              </a:rPr>
              <a:t>Adjusted mean (SE) change from baseline in SGRQ total score</a:t>
            </a:r>
          </a:p>
        </p:txBody>
      </p:sp>
      <p:sp>
        <p:nvSpPr>
          <p:cNvPr id="19" name="TextBox 18">
            <a:extLst>
              <a:ext uri="{FF2B5EF4-FFF2-40B4-BE49-F238E27FC236}">
                <a16:creationId xmlns="" xmlns:a16="http://schemas.microsoft.com/office/drawing/2014/main" id="{BFAFA755-9E39-4862-B13C-F9EA03A63171}"/>
              </a:ext>
            </a:extLst>
          </p:cNvPr>
          <p:cNvSpPr txBox="1">
            <a:spLocks noChangeAspect="1"/>
          </p:cNvSpPr>
          <p:nvPr/>
        </p:nvSpPr>
        <p:spPr>
          <a:xfrm>
            <a:off x="4221651" y="5061439"/>
            <a:ext cx="3745524" cy="1183217"/>
          </a:xfrm>
          <a:prstGeom prst="roundRect">
            <a:avLst/>
          </a:prstGeom>
          <a:solidFill>
            <a:srgbClr val="FFFFFF"/>
          </a:solidFill>
          <a:ln w="12700">
            <a:solidFill>
              <a:schemeClr val="tx1"/>
            </a:solidFill>
          </a:ln>
        </p:spPr>
        <p:txBody>
          <a:bodyPr wrap="square" lIns="0" tIns="0" rIns="0" bIns="0" anchor="ctr">
            <a:no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algn="ctr" defTabSz="1219080" fontAlgn="auto">
              <a:spcBef>
                <a:spcPts val="0"/>
              </a:spcBef>
              <a:spcAft>
                <a:spcPts val="0"/>
              </a:spcAft>
              <a:defRPr/>
            </a:pPr>
            <a:r>
              <a:rPr lang="it-IT" sz="2133" b="1" kern="0" dirty="0" smtClean="0">
                <a:solidFill>
                  <a:srgbClr val="002060"/>
                </a:solidFill>
                <a:latin typeface="BISans" panose="02000503040000020004" pitchFamily="2" charset="0"/>
                <a:cs typeface="Arial" panose="020B0604020202020204" pitchFamily="34" charset="0"/>
              </a:rPr>
              <a:t>Diferencia: </a:t>
            </a:r>
            <a:r>
              <a:rPr lang="it-IT" sz="2133" b="1" kern="0" dirty="0">
                <a:solidFill>
                  <a:srgbClr val="002060"/>
                </a:solidFill>
                <a:latin typeface="BISans" panose="02000503040000020004" pitchFamily="2" charset="0"/>
                <a:cs typeface="Arial" panose="020B0604020202020204" pitchFamily="34" charset="0"/>
              </a:rPr>
              <a:t>1.7</a:t>
            </a:r>
          </a:p>
          <a:p>
            <a:pPr algn="ctr" defTabSz="1219080" fontAlgn="auto">
              <a:spcBef>
                <a:spcPts val="0"/>
              </a:spcBef>
              <a:spcAft>
                <a:spcPts val="0"/>
              </a:spcAft>
              <a:defRPr/>
            </a:pPr>
            <a:r>
              <a:rPr lang="it-IT" sz="2133" b="1" kern="0" dirty="0">
                <a:solidFill>
                  <a:srgbClr val="002060"/>
                </a:solidFill>
                <a:latin typeface="BISans" panose="02000503040000020004" pitchFamily="2" charset="0"/>
                <a:cs typeface="Arial" panose="020B0604020202020204" pitchFamily="34" charset="0"/>
              </a:rPr>
              <a:t>(95% CI: –0.7, 4.1) </a:t>
            </a:r>
            <a:br>
              <a:rPr lang="it-IT" sz="2133" b="1" kern="0" dirty="0">
                <a:solidFill>
                  <a:srgbClr val="002060"/>
                </a:solidFill>
                <a:latin typeface="BISans" panose="02000503040000020004" pitchFamily="2" charset="0"/>
                <a:cs typeface="Arial" panose="020B0604020202020204" pitchFamily="34" charset="0"/>
              </a:rPr>
            </a:br>
            <a:r>
              <a:rPr lang="it-IT" sz="2133" b="1" kern="0" dirty="0">
                <a:solidFill>
                  <a:srgbClr val="002060"/>
                </a:solidFill>
                <a:latin typeface="BISans" panose="02000503040000020004" pitchFamily="2" charset="0"/>
                <a:cs typeface="Arial" panose="020B0604020202020204" pitchFamily="34" charset="0"/>
              </a:rPr>
              <a:t>p=0.171</a:t>
            </a:r>
            <a:endParaRPr lang="en-GB" sz="2133" b="1" kern="0" dirty="0">
              <a:solidFill>
                <a:srgbClr val="002060"/>
              </a:solidFill>
              <a:latin typeface="BISans" panose="02000503040000020004" pitchFamily="2" charset="0"/>
              <a:cs typeface="Arial" panose="020B0604020202020204" pitchFamily="34" charset="0"/>
            </a:endParaRPr>
          </a:p>
        </p:txBody>
      </p:sp>
      <p:cxnSp>
        <p:nvCxnSpPr>
          <p:cNvPr id="21" name="Straight Connector 20">
            <a:extLst>
              <a:ext uri="{FF2B5EF4-FFF2-40B4-BE49-F238E27FC236}">
                <a16:creationId xmlns="" xmlns:a16="http://schemas.microsoft.com/office/drawing/2014/main" id="{C83A5521-CC06-4394-B6F6-3908F7D81C94}"/>
              </a:ext>
            </a:extLst>
          </p:cNvPr>
          <p:cNvCxnSpPr>
            <a:cxnSpLocks/>
          </p:cNvCxnSpPr>
          <p:nvPr/>
        </p:nvCxnSpPr>
        <p:spPr>
          <a:xfrm>
            <a:off x="5484973" y="3493441"/>
            <a:ext cx="1146328" cy="0"/>
          </a:xfrm>
          <a:prstGeom prst="line">
            <a:avLst/>
          </a:prstGeom>
          <a:ln w="19050">
            <a:prstDash val="dash"/>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2B07FA8A-474B-4994-B478-9D4AE6E08E47}"/>
              </a:ext>
            </a:extLst>
          </p:cNvPr>
          <p:cNvCxnSpPr>
            <a:cxnSpLocks/>
          </p:cNvCxnSpPr>
          <p:nvPr/>
        </p:nvCxnSpPr>
        <p:spPr>
          <a:xfrm>
            <a:off x="6682087" y="4280840"/>
            <a:ext cx="1146901" cy="0"/>
          </a:xfrm>
          <a:prstGeom prst="line">
            <a:avLst/>
          </a:prstGeom>
          <a:ln w="19050">
            <a:prstDash val="dash"/>
          </a:ln>
          <a:effectLst/>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 xmlns:a16="http://schemas.microsoft.com/office/drawing/2014/main" id="{EE48C525-CC8C-492F-8EF3-DE14CC8CD7B0}"/>
              </a:ext>
            </a:extLst>
          </p:cNvPr>
          <p:cNvCxnSpPr>
            <a:cxnSpLocks/>
          </p:cNvCxnSpPr>
          <p:nvPr/>
        </p:nvCxnSpPr>
        <p:spPr>
          <a:xfrm flipV="1">
            <a:off x="6618604" y="3493442"/>
            <a:ext cx="0" cy="800100"/>
          </a:xfrm>
          <a:prstGeom prst="straightConnector1">
            <a:avLst/>
          </a:prstGeom>
          <a:ln w="3810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0" name="Rectángulo 9"/>
          <p:cNvSpPr/>
          <p:nvPr/>
        </p:nvSpPr>
        <p:spPr>
          <a:xfrm>
            <a:off x="9916039" y="6351856"/>
            <a:ext cx="2324675" cy="430887"/>
          </a:xfrm>
          <a:prstGeom prst="rect">
            <a:avLst/>
          </a:prstGeom>
        </p:spPr>
        <p:txBody>
          <a:bodyPr wrap="none">
            <a:spAutoFit/>
          </a:bodyPr>
          <a:lstStyle/>
          <a:p>
            <a:pPr defTabSz="1213688"/>
            <a:r>
              <a:rPr lang="en-GB" sz="1100" dirty="0" err="1" smtClean="0">
                <a:solidFill>
                  <a:srgbClr val="002060"/>
                </a:solidFill>
                <a:latin typeface="BISans" panose="02000503040000020004" pitchFamily="2" charset="0"/>
              </a:rPr>
              <a:t>Distler</a:t>
            </a:r>
            <a:r>
              <a:rPr lang="en-GB" sz="1100" dirty="0" smtClean="0">
                <a:solidFill>
                  <a:srgbClr val="002060"/>
                </a:solidFill>
                <a:latin typeface="BISans" panose="02000503040000020004" pitchFamily="2" charset="0"/>
              </a:rPr>
              <a:t> </a:t>
            </a:r>
            <a:r>
              <a:rPr lang="en-GB" sz="1100" dirty="0">
                <a:solidFill>
                  <a:srgbClr val="002060"/>
                </a:solidFill>
                <a:latin typeface="BISans" panose="02000503040000020004" pitchFamily="2" charset="0"/>
              </a:rPr>
              <a:t>O, et al. N </a:t>
            </a:r>
            <a:r>
              <a:rPr lang="en-GB" sz="1100" dirty="0" err="1">
                <a:solidFill>
                  <a:srgbClr val="002060"/>
                </a:solidFill>
                <a:latin typeface="BISans" panose="02000503040000020004" pitchFamily="2" charset="0"/>
              </a:rPr>
              <a:t>Engl</a:t>
            </a:r>
            <a:r>
              <a:rPr lang="en-GB" sz="1100" dirty="0">
                <a:solidFill>
                  <a:srgbClr val="002060"/>
                </a:solidFill>
                <a:latin typeface="BISans" panose="02000503040000020004" pitchFamily="2" charset="0"/>
              </a:rPr>
              <a:t> J Med. 2019</a:t>
            </a:r>
            <a:endParaRPr lang="en-US" sz="1100" dirty="0">
              <a:solidFill>
                <a:srgbClr val="002060"/>
              </a:solidFill>
              <a:latin typeface="BISans" panose="02000503040000020004" pitchFamily="2" charset="0"/>
            </a:endParaRPr>
          </a:p>
          <a:p>
            <a:pPr defTabSz="1213688"/>
            <a:endParaRPr lang="en-US" sz="1100" dirty="0">
              <a:solidFill>
                <a:srgbClr val="002060"/>
              </a:solidFill>
              <a:latin typeface="BISans" panose="02000503040000020004" pitchFamily="2" charset="0"/>
            </a:endParaRPr>
          </a:p>
        </p:txBody>
      </p:sp>
    </p:spTree>
    <p:extLst>
      <p:ext uri="{BB962C8B-B14F-4D97-AF65-F5344CB8AC3E}">
        <p14:creationId xmlns:p14="http://schemas.microsoft.com/office/powerpoint/2010/main" xmlns="" val="2766911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833162" y="6019800"/>
            <a:ext cx="10746222" cy="424732"/>
          </a:xfrm>
          <a:solidFill>
            <a:schemeClr val="tx2"/>
          </a:solidFill>
        </p:spPr>
        <p:style>
          <a:lnRef idx="3">
            <a:schemeClr val="lt1"/>
          </a:lnRef>
          <a:fillRef idx="1">
            <a:schemeClr val="dk1"/>
          </a:fillRef>
          <a:effectRef idx="1">
            <a:schemeClr val="dk1"/>
          </a:effectRef>
          <a:fontRef idx="minor">
            <a:schemeClr val="lt1"/>
          </a:fontRef>
        </p:style>
        <p:txBody>
          <a:bodyPr wrap="square">
            <a:spAutoFit/>
          </a:bodyPr>
          <a:lstStyle/>
          <a:p>
            <a:r>
              <a:rPr lang="es-ES" sz="2400" dirty="0" smtClean="0">
                <a:solidFill>
                  <a:schemeClr val="bg2"/>
                </a:solidFill>
              </a:rPr>
              <a:t>La EPI no es exclusiva de los pacientes con </a:t>
            </a:r>
            <a:r>
              <a:rPr lang="es-ES" sz="2400" dirty="0" err="1" smtClean="0">
                <a:solidFill>
                  <a:schemeClr val="bg2"/>
                </a:solidFill>
              </a:rPr>
              <a:t>ESd</a:t>
            </a:r>
            <a:endParaRPr lang="es-ES" sz="2400" dirty="0">
              <a:solidFill>
                <a:schemeClr val="bg2"/>
              </a:solidFill>
            </a:endParaRPr>
          </a:p>
        </p:txBody>
      </p:sp>
      <p:grpSp>
        <p:nvGrpSpPr>
          <p:cNvPr id="3" name="7 Grupo"/>
          <p:cNvGrpSpPr/>
          <p:nvPr/>
        </p:nvGrpSpPr>
        <p:grpSpPr>
          <a:xfrm>
            <a:off x="967704" y="2819400"/>
            <a:ext cx="10846380" cy="2773519"/>
            <a:chOff x="742872" y="1700808"/>
            <a:chExt cx="7344816" cy="2053439"/>
          </a:xfrm>
        </p:grpSpPr>
        <p:pic>
          <p:nvPicPr>
            <p:cNvPr id="25602" name="Picture 2"/>
            <p:cNvPicPr>
              <a:picLocks noChangeAspect="1" noChangeArrowheads="1"/>
            </p:cNvPicPr>
            <p:nvPr/>
          </p:nvPicPr>
          <p:blipFill>
            <a:blip r:embed="rId3" cstate="email"/>
            <a:srcRect/>
            <a:stretch>
              <a:fillRect/>
            </a:stretch>
          </p:blipFill>
          <p:spPr bwMode="auto">
            <a:xfrm>
              <a:off x="742872" y="1700808"/>
              <a:ext cx="7344813" cy="1084519"/>
            </a:xfrm>
            <a:prstGeom prst="rect">
              <a:avLst/>
            </a:prstGeom>
            <a:noFill/>
            <a:ln w="12700" cap="sq">
              <a:noFill/>
              <a:miter lim="800000"/>
              <a:headEnd type="none" w="sm" len="sm"/>
              <a:tailEnd type="none" w="sm" len="sm"/>
            </a:ln>
          </p:spPr>
        </p:pic>
        <p:pic>
          <p:nvPicPr>
            <p:cNvPr id="25603" name="Picture 3"/>
            <p:cNvPicPr>
              <a:picLocks noChangeAspect="1" noChangeArrowheads="1"/>
            </p:cNvPicPr>
            <p:nvPr/>
          </p:nvPicPr>
          <p:blipFill>
            <a:blip r:embed="rId4" cstate="email"/>
            <a:srcRect/>
            <a:stretch>
              <a:fillRect/>
            </a:stretch>
          </p:blipFill>
          <p:spPr bwMode="auto">
            <a:xfrm>
              <a:off x="742872" y="2780928"/>
              <a:ext cx="7344816" cy="973319"/>
            </a:xfrm>
            <a:prstGeom prst="rect">
              <a:avLst/>
            </a:prstGeom>
            <a:noFill/>
            <a:ln w="12700" cap="sq">
              <a:noFill/>
              <a:miter lim="800000"/>
              <a:headEnd type="none" w="sm" len="sm"/>
              <a:tailEnd type="none" w="sm" len="sm"/>
            </a:ln>
          </p:spPr>
        </p:pic>
      </p:grpSp>
      <p:pic>
        <p:nvPicPr>
          <p:cNvPr id="25604" name="Picture 4"/>
          <p:cNvPicPr>
            <a:picLocks noChangeAspect="1" noChangeArrowheads="1"/>
          </p:cNvPicPr>
          <p:nvPr/>
        </p:nvPicPr>
        <p:blipFill>
          <a:blip r:embed="rId5" cstate="email"/>
          <a:srcRect/>
          <a:stretch>
            <a:fillRect/>
          </a:stretch>
        </p:blipFill>
        <p:spPr bwMode="auto">
          <a:xfrm>
            <a:off x="1317378" y="1066800"/>
            <a:ext cx="7102939" cy="1417007"/>
          </a:xfrm>
          <a:prstGeom prst="rect">
            <a:avLst/>
          </a:prstGeom>
          <a:noFill/>
          <a:ln w="12700" cap="sq">
            <a:noFill/>
            <a:miter lim="800000"/>
            <a:headEnd type="none" w="sm" len="sm"/>
            <a:tailEnd type="none" w="sm" len="sm"/>
          </a:ln>
        </p:spPr>
      </p:pic>
      <p:sp>
        <p:nvSpPr>
          <p:cNvPr id="9" name="8 Elipse"/>
          <p:cNvSpPr/>
          <p:nvPr/>
        </p:nvSpPr>
        <p:spPr bwMode="auto">
          <a:xfrm>
            <a:off x="4868848" y="4267200"/>
            <a:ext cx="863871" cy="216024"/>
          </a:xfrm>
          <a:prstGeom prst="ellipse">
            <a:avLst/>
          </a:prstGeom>
          <a:noFill/>
          <a:ln>
            <a:solidFill>
              <a:srgbClr val="FF0000"/>
            </a:solid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1" i="0" u="none" strike="noStrike" cap="none" normalizeH="0" baseline="0" smtClean="0">
              <a:ln>
                <a:noFill/>
              </a:ln>
              <a:solidFill>
                <a:schemeClr val="tx1"/>
              </a:solidFill>
              <a:effectLst/>
              <a:latin typeface="Times New Roman" pitchFamily="18" charset="0"/>
            </a:endParaRPr>
          </a:p>
        </p:txBody>
      </p:sp>
      <p:sp>
        <p:nvSpPr>
          <p:cNvPr id="10" name="9 Elipse"/>
          <p:cNvSpPr/>
          <p:nvPr/>
        </p:nvSpPr>
        <p:spPr bwMode="auto">
          <a:xfrm>
            <a:off x="6308633" y="4267200"/>
            <a:ext cx="863871" cy="216024"/>
          </a:xfrm>
          <a:prstGeom prst="ellipse">
            <a:avLst/>
          </a:prstGeom>
          <a:noFill/>
          <a:ln>
            <a:solidFill>
              <a:srgbClr val="FF0000"/>
            </a:solid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1" i="0" u="none" strike="noStrike" cap="none" normalizeH="0" baseline="0" smtClean="0">
              <a:ln>
                <a:noFill/>
              </a:ln>
              <a:solidFill>
                <a:schemeClr val="tx1"/>
              </a:solidFill>
              <a:effectLst/>
              <a:latin typeface="Times New Roman" pitchFamily="18" charset="0"/>
            </a:endParaRPr>
          </a:p>
        </p:txBody>
      </p:sp>
      <p:sp>
        <p:nvSpPr>
          <p:cNvPr id="5" name="4 Título"/>
          <p:cNvSpPr>
            <a:spLocks noGrp="1"/>
          </p:cNvSpPr>
          <p:nvPr>
            <p:ph type="title"/>
          </p:nvPr>
        </p:nvSpPr>
        <p:spPr>
          <a:xfrm>
            <a:off x="1593437" y="76200"/>
            <a:ext cx="9782801" cy="888997"/>
          </a:xfrm>
        </p:spPr>
        <p:txBody>
          <a:bodyPr/>
          <a:lstStyle/>
          <a:p>
            <a:r>
              <a:rPr lang="es-ES" dirty="0" smtClean="0">
                <a:effectLst>
                  <a:outerShdw blurRad="38100" dist="38100" dir="2700000" algn="tl">
                    <a:srgbClr val="000000">
                      <a:alpha val="43137"/>
                    </a:srgbClr>
                  </a:outerShdw>
                </a:effectLst>
              </a:rPr>
              <a:t>LA MAGNITUD DEL PROBLEMA</a:t>
            </a:r>
            <a:endParaRPr lang="es-E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1489084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DC1BBB0-96F0-4077-A278-0F3FB5C104D3}" type="slidenum">
              <a:rPr lang="es-ES" smtClean="0"/>
              <a:pPr/>
              <a:t>30</a:t>
            </a:fld>
            <a:endParaRPr lang="es-E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2812" y="0"/>
            <a:ext cx="625938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7172201" y="914400"/>
            <a:ext cx="4865811" cy="2308324"/>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r>
              <a:rPr lang="es-ES_tradnl" sz="2400" b="1" dirty="0" smtClean="0">
                <a:solidFill>
                  <a:schemeClr val="bg1"/>
                </a:solidFill>
              </a:rPr>
              <a:t>El principal efecto adverso fue la diarrea</a:t>
            </a:r>
          </a:p>
          <a:p>
            <a:endParaRPr lang="es-ES_tradnl" sz="2400" b="1" dirty="0">
              <a:solidFill>
                <a:schemeClr val="bg1"/>
              </a:solidFill>
            </a:endParaRPr>
          </a:p>
          <a:p>
            <a:r>
              <a:rPr lang="es-ES_tradnl" sz="2400" b="1" dirty="0" smtClean="0">
                <a:solidFill>
                  <a:schemeClr val="bg1"/>
                </a:solidFill>
              </a:rPr>
              <a:t>Ascenso de transaminasas en 5% &lt; a 3 veces lo normal</a:t>
            </a:r>
            <a:endParaRPr lang="es-ES" sz="2400" b="1" dirty="0">
              <a:solidFill>
                <a:schemeClr val="bg1"/>
              </a:solidFill>
            </a:endParaRP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11224" y="1981200"/>
            <a:ext cx="6206836"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30227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DC1BBB0-96F0-4077-A278-0F3FB5C104D3}" type="slidenum">
              <a:rPr lang="es-ES" smtClean="0"/>
              <a:pPr/>
              <a:t>31</a:t>
            </a:fld>
            <a:endParaRPr lang="es-ES"/>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 y="0"/>
            <a:ext cx="6780212" cy="3809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024300" y="2895600"/>
            <a:ext cx="6164525"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CuadroTexto"/>
          <p:cNvSpPr txBox="1"/>
          <p:nvPr/>
        </p:nvSpPr>
        <p:spPr>
          <a:xfrm>
            <a:off x="6932612" y="381000"/>
            <a:ext cx="5180013" cy="1631216"/>
          </a:xfrm>
          <a:prstGeom prst="rect">
            <a:avLst/>
          </a:prstGeom>
          <a:solidFill>
            <a:schemeClr val="tx2">
              <a:lumMod val="95000"/>
              <a:lumOff val="5000"/>
            </a:schemeClr>
          </a:solidFill>
          <a:effectLst>
            <a:outerShdw blurRad="50800" dist="38100" dir="2700000" algn="tl" rotWithShape="0">
              <a:prstClr val="black">
                <a:alpha val="40000"/>
              </a:prstClr>
            </a:outerShdw>
          </a:effectLst>
        </p:spPr>
        <p:txBody>
          <a:bodyPr wrap="square" rtlCol="0">
            <a:spAutoFit/>
          </a:bodyPr>
          <a:lstStyle/>
          <a:p>
            <a:r>
              <a:rPr lang="es-ES_tradnl" sz="2000" b="1" dirty="0" smtClean="0">
                <a:solidFill>
                  <a:schemeClr val="bg1"/>
                </a:solidFill>
              </a:rPr>
              <a:t>El tratamiento se interrumpió en 109 casos (38%)</a:t>
            </a:r>
          </a:p>
          <a:p>
            <a:r>
              <a:rPr lang="es-ES_tradnl" sz="2000" b="1" dirty="0" smtClean="0">
                <a:solidFill>
                  <a:schemeClr val="bg1"/>
                </a:solidFill>
              </a:rPr>
              <a:t>Sobre todo por diarrea</a:t>
            </a:r>
          </a:p>
          <a:p>
            <a:r>
              <a:rPr lang="es-ES_tradnl" sz="2000" b="1" dirty="0" smtClean="0">
                <a:solidFill>
                  <a:schemeClr val="bg1"/>
                </a:solidFill>
              </a:rPr>
              <a:t>Reducción de dosis en 130 casos</a:t>
            </a:r>
          </a:p>
          <a:p>
            <a:r>
              <a:rPr lang="es-ES_tradnl" sz="2000" b="1" dirty="0" smtClean="0">
                <a:solidFill>
                  <a:schemeClr val="bg1"/>
                </a:solidFill>
              </a:rPr>
              <a:t>Suspensión definitiva en 13,9%</a:t>
            </a:r>
            <a:endParaRPr lang="es-ES" sz="2000" b="1" dirty="0">
              <a:solidFill>
                <a:schemeClr val="bg1"/>
              </a:solidFill>
            </a:endParaRPr>
          </a:p>
        </p:txBody>
      </p:sp>
      <p:sp>
        <p:nvSpPr>
          <p:cNvPr id="6" name="5 CuadroTexto"/>
          <p:cNvSpPr txBox="1"/>
          <p:nvPr/>
        </p:nvSpPr>
        <p:spPr>
          <a:xfrm>
            <a:off x="150812" y="4648200"/>
            <a:ext cx="5486400" cy="1446550"/>
          </a:xfrm>
          <a:prstGeom prst="rect">
            <a:avLst/>
          </a:prstGeom>
          <a:solidFill>
            <a:schemeClr val="tx2">
              <a:lumMod val="95000"/>
              <a:lumOff val="5000"/>
            </a:schemeClr>
          </a:solidFill>
          <a:effectLst>
            <a:outerShdw blurRad="50800" dist="38100" dir="2700000" algn="tl" rotWithShape="0">
              <a:prstClr val="black">
                <a:alpha val="40000"/>
              </a:prstClr>
            </a:outerShdw>
          </a:effectLst>
        </p:spPr>
        <p:txBody>
          <a:bodyPr wrap="square" rtlCol="0">
            <a:spAutoFit/>
          </a:bodyPr>
          <a:lstStyle/>
          <a:p>
            <a:r>
              <a:rPr lang="es-ES_tradnl" sz="2200" b="1" dirty="0" smtClean="0">
                <a:solidFill>
                  <a:schemeClr val="bg1"/>
                </a:solidFill>
              </a:rPr>
              <a:t>La tasa de descenso de CVF fue similar en los pacientes tratados aunque se redujera la dosis de </a:t>
            </a:r>
            <a:r>
              <a:rPr lang="es-ES_tradnl" sz="2200" b="1" dirty="0" err="1">
                <a:solidFill>
                  <a:schemeClr val="bg1"/>
                </a:solidFill>
              </a:rPr>
              <a:t>N</a:t>
            </a:r>
            <a:r>
              <a:rPr lang="es-ES_tradnl" sz="2200" b="1" dirty="0" err="1" smtClean="0">
                <a:solidFill>
                  <a:schemeClr val="bg1"/>
                </a:solidFill>
              </a:rPr>
              <a:t>intedanib</a:t>
            </a:r>
            <a:endParaRPr lang="es-ES" sz="2200" b="1" dirty="0">
              <a:solidFill>
                <a:schemeClr val="bg1"/>
              </a:solidFill>
            </a:endParaRPr>
          </a:p>
        </p:txBody>
      </p:sp>
    </p:spTree>
    <p:extLst>
      <p:ext uri="{BB962C8B-B14F-4D97-AF65-F5344CB8AC3E}">
        <p14:creationId xmlns:p14="http://schemas.microsoft.com/office/powerpoint/2010/main" xmlns="" val="946466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chor="ctr">
            <a:normAutofit/>
          </a:bodyPr>
          <a:lstStyle/>
          <a:p>
            <a:r>
              <a:rPr lang="es-ES" sz="2800" b="1" dirty="0" smtClean="0">
                <a:effectLst>
                  <a:outerShdw blurRad="38100" dist="38100" dir="2700000" algn="tl">
                    <a:srgbClr val="000000">
                      <a:alpha val="43137"/>
                    </a:srgbClr>
                  </a:outerShdw>
                </a:effectLst>
              </a:rPr>
              <a:t>¿Y CÓMO SE COMPORTARON LOS SUBGRUPOS</a:t>
            </a:r>
            <a:endParaRPr lang="es-ES" sz="2800" b="1" dirty="0">
              <a:effectLst>
                <a:outerShdw blurRad="38100" dist="38100" dir="2700000" algn="tl">
                  <a:srgbClr val="000000">
                    <a:alpha val="43137"/>
                  </a:srgbClr>
                </a:outerShdw>
              </a:effectLst>
            </a:endParaRPr>
          </a:p>
        </p:txBody>
      </p:sp>
      <p:sp>
        <p:nvSpPr>
          <p:cNvPr id="4" name="3 Marcador de contenido"/>
          <p:cNvSpPr>
            <a:spLocks noGrp="1"/>
          </p:cNvSpPr>
          <p:nvPr>
            <p:ph idx="1"/>
          </p:nvPr>
        </p:nvSpPr>
        <p:spPr/>
        <p:txBody>
          <a:bodyPr/>
          <a:lstStyle/>
          <a:p>
            <a:r>
              <a:rPr lang="es-ES" dirty="0" err="1" smtClean="0"/>
              <a:t>Esl</a:t>
            </a:r>
            <a:r>
              <a:rPr lang="es-ES" dirty="0" smtClean="0"/>
              <a:t> vs. </a:t>
            </a:r>
            <a:r>
              <a:rPr lang="es-ES" dirty="0" err="1" smtClean="0"/>
              <a:t>Esd</a:t>
            </a:r>
            <a:endParaRPr lang="es-ES" dirty="0" smtClean="0"/>
          </a:p>
          <a:p>
            <a:r>
              <a:rPr lang="es-ES" dirty="0" smtClean="0"/>
              <a:t>Scl-70 positivo vs. Scl-70 negativo</a:t>
            </a:r>
          </a:p>
          <a:p>
            <a:r>
              <a:rPr lang="es-ES" dirty="0" smtClean="0"/>
              <a:t>Según el uso de glucocorticoides</a:t>
            </a:r>
          </a:p>
          <a:p>
            <a:r>
              <a:rPr lang="es-ES" dirty="0" smtClean="0"/>
              <a:t>Según el uso de micofenolato</a:t>
            </a:r>
          </a:p>
          <a:p>
            <a:r>
              <a:rPr lang="es-ES" dirty="0" smtClean="0"/>
              <a:t>…</a:t>
            </a:r>
          </a:p>
          <a:p>
            <a:endParaRPr lang="es-ES" dirty="0" smtClean="0"/>
          </a:p>
          <a:p>
            <a:endParaRPr lang="es-ES" dirty="0"/>
          </a:p>
        </p:txBody>
      </p:sp>
      <p:sp>
        <p:nvSpPr>
          <p:cNvPr id="2" name="1 Marcador de número de diapositiva"/>
          <p:cNvSpPr>
            <a:spLocks noGrp="1"/>
          </p:cNvSpPr>
          <p:nvPr>
            <p:ph type="sldNum" sz="quarter" idx="12"/>
          </p:nvPr>
        </p:nvSpPr>
        <p:spPr/>
        <p:txBody>
          <a:bodyPr/>
          <a:lstStyle/>
          <a:p>
            <a:fld id="{7DC1BBB0-96F0-4077-A278-0F3FB5C104D3}" type="slidenum">
              <a:rPr lang="es-ES" smtClean="0"/>
              <a:pPr/>
              <a:t>32</a:t>
            </a:fld>
            <a:endParaRPr lang="es-ES"/>
          </a:p>
        </p:txBody>
      </p:sp>
    </p:spTree>
    <p:extLst>
      <p:ext uri="{BB962C8B-B14F-4D97-AF65-F5344CB8AC3E}">
        <p14:creationId xmlns:p14="http://schemas.microsoft.com/office/powerpoint/2010/main" xmlns="" val="39679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 name="Picture 41">
            <a:extLst>
              <a:ext uri="{FF2B5EF4-FFF2-40B4-BE49-F238E27FC236}">
                <a16:creationId xmlns="" xmlns:a16="http://schemas.microsoft.com/office/drawing/2014/main" id="{15C6D2EB-F46F-4E7C-A648-19FF82D40BC1}"/>
              </a:ext>
            </a:extLst>
          </p:cNvPr>
          <p:cNvPicPr>
            <a:picLocks noChangeAspect="1"/>
          </p:cNvPicPr>
          <p:nvPr/>
        </p:nvPicPr>
        <p:blipFill>
          <a:blip r:embed="rId2" cstate="email"/>
          <a:stretch>
            <a:fillRect/>
          </a:stretch>
        </p:blipFill>
        <p:spPr>
          <a:xfrm>
            <a:off x="5818506" y="1953039"/>
            <a:ext cx="554610" cy="4320000"/>
          </a:xfrm>
          <a:prstGeom prst="rect">
            <a:avLst/>
          </a:prstGeom>
          <a:solidFill>
            <a:srgbClr val="2FA740"/>
          </a:solidFill>
        </p:spPr>
      </p:pic>
      <p:sp>
        <p:nvSpPr>
          <p:cNvPr id="22" name="Rectangle: Rounded Corners 21">
            <a:extLst>
              <a:ext uri="{FF2B5EF4-FFF2-40B4-BE49-F238E27FC236}">
                <a16:creationId xmlns="" xmlns:a16="http://schemas.microsoft.com/office/drawing/2014/main" id="{6DFF9EB1-BA30-4594-94D2-140F9E9005A1}"/>
              </a:ext>
            </a:extLst>
          </p:cNvPr>
          <p:cNvSpPr/>
          <p:nvPr/>
        </p:nvSpPr>
        <p:spPr>
          <a:xfrm>
            <a:off x="1896131" y="2041790"/>
            <a:ext cx="3921538" cy="422333"/>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Female: 74%</a:t>
            </a:r>
          </a:p>
        </p:txBody>
      </p:sp>
      <p:sp>
        <p:nvSpPr>
          <p:cNvPr id="2" name="Title 1">
            <a:extLst>
              <a:ext uri="{FF2B5EF4-FFF2-40B4-BE49-F238E27FC236}">
                <a16:creationId xmlns="" xmlns:a16="http://schemas.microsoft.com/office/drawing/2014/main" id="{CC5B6FBE-0F28-421D-9E1F-C3F37A064186}"/>
              </a:ext>
            </a:extLst>
          </p:cNvPr>
          <p:cNvSpPr>
            <a:spLocks noGrp="1"/>
          </p:cNvSpPr>
          <p:nvPr>
            <p:ph type="title"/>
          </p:nvPr>
        </p:nvSpPr>
        <p:spPr>
          <a:xfrm>
            <a:off x="1522412" y="274637"/>
            <a:ext cx="10056972" cy="1143000"/>
          </a:xfrm>
        </p:spPr>
        <p:txBody>
          <a:bodyPr anchor="ctr"/>
          <a:lstStyle/>
          <a:p>
            <a:r>
              <a:rPr lang="en-US" dirty="0" err="1" smtClean="0"/>
              <a:t>lcSSc</a:t>
            </a:r>
            <a:r>
              <a:rPr lang="en-US" dirty="0" smtClean="0"/>
              <a:t> vs. </a:t>
            </a:r>
            <a:r>
              <a:rPr lang="en-US" dirty="0" err="1"/>
              <a:t>dcSSc</a:t>
            </a:r>
            <a:endParaRPr lang="en-GB" dirty="0"/>
          </a:p>
        </p:txBody>
      </p:sp>
      <p:sp>
        <p:nvSpPr>
          <p:cNvPr id="24" name="Rectangle 22">
            <a:extLst>
              <a:ext uri="{FF2B5EF4-FFF2-40B4-BE49-F238E27FC236}">
                <a16:creationId xmlns="" xmlns:a16="http://schemas.microsoft.com/office/drawing/2014/main" id="{ED10B475-F38F-4BDB-BD95-8DA58E7BC945}"/>
              </a:ext>
            </a:extLst>
          </p:cNvPr>
          <p:cNvSpPr>
            <a:spLocks noChangeArrowheads="1"/>
          </p:cNvSpPr>
          <p:nvPr/>
        </p:nvSpPr>
        <p:spPr bwMode="auto">
          <a:xfrm>
            <a:off x="2003317" y="1457014"/>
            <a:ext cx="392153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Patients with </a:t>
            </a:r>
            <a:r>
              <a:rPr kumimoji="0" lang="en-GB" altLang="en-US" sz="1600" b="1"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Arial" pitchFamily="34" charset="0"/>
              </a:rPr>
              <a:t>lcSSc</a:t>
            </a: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(n=277)</a:t>
            </a:r>
          </a:p>
        </p:txBody>
      </p:sp>
      <p:sp>
        <p:nvSpPr>
          <p:cNvPr id="25" name="Rectangle 22">
            <a:extLst>
              <a:ext uri="{FF2B5EF4-FFF2-40B4-BE49-F238E27FC236}">
                <a16:creationId xmlns="" xmlns:a16="http://schemas.microsoft.com/office/drawing/2014/main" id="{EA5B939C-F3DE-43E8-B0B1-97E63BD257CB}"/>
              </a:ext>
            </a:extLst>
          </p:cNvPr>
          <p:cNvSpPr>
            <a:spLocks noChangeArrowheads="1"/>
          </p:cNvSpPr>
          <p:nvPr/>
        </p:nvSpPr>
        <p:spPr bwMode="auto">
          <a:xfrm>
            <a:off x="6192100" y="1457014"/>
            <a:ext cx="41778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Patients with </a:t>
            </a:r>
            <a:r>
              <a:rPr kumimoji="0" lang="en-GB" altLang="en-US" sz="1600" b="1"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Arial" pitchFamily="34" charset="0"/>
              </a:rPr>
              <a:t>dcSSc</a:t>
            </a: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(n=</a:t>
            </a:r>
            <a:r>
              <a:rPr lang="en-GB" altLang="en-US" sz="1600" b="1" dirty="0">
                <a:solidFill>
                  <a:srgbClr val="000000"/>
                </a:solidFill>
                <a:latin typeface="Arial" pitchFamily="34" charset="0"/>
                <a:cs typeface="Arial" pitchFamily="34" charset="0"/>
              </a:rPr>
              <a:t>299</a:t>
            </a: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t>
            </a:r>
            <a:endParaRPr kumimoji="0" lang="en-US"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26" name="Rectangle: Rounded Corners 25">
            <a:extLst>
              <a:ext uri="{FF2B5EF4-FFF2-40B4-BE49-F238E27FC236}">
                <a16:creationId xmlns="" xmlns:a16="http://schemas.microsoft.com/office/drawing/2014/main" id="{C19467C9-C3C2-469B-BE0C-4A2BF399C23A}"/>
              </a:ext>
            </a:extLst>
          </p:cNvPr>
          <p:cNvSpPr/>
          <p:nvPr/>
        </p:nvSpPr>
        <p:spPr>
          <a:xfrm>
            <a:off x="1889941" y="2584413"/>
            <a:ext cx="3921538"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age: 56.2 years</a:t>
            </a:r>
          </a:p>
        </p:txBody>
      </p:sp>
      <p:sp>
        <p:nvSpPr>
          <p:cNvPr id="27" name="Rectangle: Rounded Corners 26">
            <a:extLst>
              <a:ext uri="{FF2B5EF4-FFF2-40B4-BE49-F238E27FC236}">
                <a16:creationId xmlns="" xmlns:a16="http://schemas.microsoft.com/office/drawing/2014/main" id="{C423A791-8863-40E8-B783-45EE03A7BE8E}"/>
              </a:ext>
            </a:extLst>
          </p:cNvPr>
          <p:cNvSpPr/>
          <p:nvPr/>
        </p:nvSpPr>
        <p:spPr>
          <a:xfrm>
            <a:off x="1896132" y="3121697"/>
            <a:ext cx="3910905" cy="440210"/>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Median time since onset of first non-Raynaud symptom: 2.9 years</a:t>
            </a:r>
            <a:endParaRPr lang="en-GB" sz="1400"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 xmlns:a16="http://schemas.microsoft.com/office/drawing/2014/main" id="{6B405519-3357-449D-9AD9-A1F9BC0C0FFA}"/>
              </a:ext>
            </a:extLst>
          </p:cNvPr>
          <p:cNvSpPr/>
          <p:nvPr/>
        </p:nvSpPr>
        <p:spPr>
          <a:xfrm>
            <a:off x="1906764" y="3658438"/>
            <a:ext cx="3910904" cy="415908"/>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ATA positive: 51%</a:t>
            </a:r>
          </a:p>
        </p:txBody>
      </p:sp>
      <p:sp>
        <p:nvSpPr>
          <p:cNvPr id="29" name="Rectangle: Rounded Corners 28">
            <a:extLst>
              <a:ext uri="{FF2B5EF4-FFF2-40B4-BE49-F238E27FC236}">
                <a16:creationId xmlns="" xmlns:a16="http://schemas.microsoft.com/office/drawing/2014/main" id="{0117F261-9689-42E6-9E0C-879F62E4E20E}"/>
              </a:ext>
            </a:extLst>
          </p:cNvPr>
          <p:cNvSpPr/>
          <p:nvPr/>
        </p:nvSpPr>
        <p:spPr>
          <a:xfrm>
            <a:off x="1918842" y="4173638"/>
            <a:ext cx="3910904" cy="422333"/>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extent of fibrotic ILD on HRCT*: 36%</a:t>
            </a:r>
          </a:p>
        </p:txBody>
      </p:sp>
      <p:sp>
        <p:nvSpPr>
          <p:cNvPr id="30" name="Rectangle: Rounded Corners 29">
            <a:extLst>
              <a:ext uri="{FF2B5EF4-FFF2-40B4-BE49-F238E27FC236}">
                <a16:creationId xmlns="" xmlns:a16="http://schemas.microsoft.com/office/drawing/2014/main" id="{1A071B9A-DD8B-4D2B-AF31-3BEB7B3F74AB}"/>
              </a:ext>
            </a:extLst>
          </p:cNvPr>
          <p:cNvSpPr/>
          <p:nvPr/>
        </p:nvSpPr>
        <p:spPr>
          <a:xfrm>
            <a:off x="1918842" y="4731378"/>
            <a:ext cx="3904714" cy="401335"/>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FVC % predicted: 74.8%</a:t>
            </a:r>
          </a:p>
        </p:txBody>
      </p:sp>
      <p:sp>
        <p:nvSpPr>
          <p:cNvPr id="31" name="Rectangle: Rounded Corners 30">
            <a:extLst>
              <a:ext uri="{FF2B5EF4-FFF2-40B4-BE49-F238E27FC236}">
                <a16:creationId xmlns="" xmlns:a16="http://schemas.microsoft.com/office/drawing/2014/main" id="{403A3334-9BC8-4F05-96EC-3E12EC430D36}"/>
              </a:ext>
            </a:extLst>
          </p:cNvPr>
          <p:cNvSpPr/>
          <p:nvPr/>
        </p:nvSpPr>
        <p:spPr>
          <a:xfrm>
            <a:off x="1918842" y="5253003"/>
            <a:ext cx="3904713" cy="416451"/>
          </a:xfrm>
          <a:prstGeom prst="roundRect">
            <a:avLst>
              <a:gd name="adj" fmla="val 0"/>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a:t>
            </a:r>
            <a:r>
              <a:rPr lang="en-GB" sz="1400" dirty="0" err="1">
                <a:latin typeface="Arial" panose="020B0604020202020204" pitchFamily="34" charset="0"/>
                <a:cs typeface="Arial" panose="020B0604020202020204" pitchFamily="34" charset="0"/>
              </a:rPr>
              <a:t>mRSS</a:t>
            </a:r>
            <a:r>
              <a:rPr lang="en-GB" sz="1400" dirty="0">
                <a:latin typeface="Arial" panose="020B0604020202020204" pitchFamily="34" charset="0"/>
                <a:cs typeface="Arial" panose="020B0604020202020204" pitchFamily="34" charset="0"/>
              </a:rPr>
              <a:t>: 5.2</a:t>
            </a:r>
          </a:p>
        </p:txBody>
      </p:sp>
      <p:sp>
        <p:nvSpPr>
          <p:cNvPr id="32" name="Rectangle: Rounded Corners 31">
            <a:extLst>
              <a:ext uri="{FF2B5EF4-FFF2-40B4-BE49-F238E27FC236}">
                <a16:creationId xmlns="" xmlns:a16="http://schemas.microsoft.com/office/drawing/2014/main" id="{A02CA3B2-8F42-4532-B2F0-DE3B7737C198}"/>
              </a:ext>
            </a:extLst>
          </p:cNvPr>
          <p:cNvSpPr/>
          <p:nvPr/>
        </p:nvSpPr>
        <p:spPr>
          <a:xfrm>
            <a:off x="1906764" y="5789745"/>
            <a:ext cx="3922981"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Taking mycophenolate</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45%</a:t>
            </a:r>
          </a:p>
        </p:txBody>
      </p:sp>
      <p:sp>
        <p:nvSpPr>
          <p:cNvPr id="33" name="Rectangle: Rounded Corners 32">
            <a:extLst>
              <a:ext uri="{FF2B5EF4-FFF2-40B4-BE49-F238E27FC236}">
                <a16:creationId xmlns="" xmlns:a16="http://schemas.microsoft.com/office/drawing/2014/main" id="{69B13984-F1B5-4741-921B-EFB2B6D8283A}"/>
              </a:ext>
            </a:extLst>
          </p:cNvPr>
          <p:cNvSpPr/>
          <p:nvPr/>
        </p:nvSpPr>
        <p:spPr>
          <a:xfrm>
            <a:off x="6377350" y="2041790"/>
            <a:ext cx="3981968"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Female: 77%</a:t>
            </a:r>
          </a:p>
        </p:txBody>
      </p:sp>
      <p:sp>
        <p:nvSpPr>
          <p:cNvPr id="34" name="Rectangle: Rounded Corners 33">
            <a:extLst>
              <a:ext uri="{FF2B5EF4-FFF2-40B4-BE49-F238E27FC236}">
                <a16:creationId xmlns="" xmlns:a16="http://schemas.microsoft.com/office/drawing/2014/main" id="{584E5D73-1A0D-4373-A3F3-3B3E60EC6FDD}"/>
              </a:ext>
            </a:extLst>
          </p:cNvPr>
          <p:cNvSpPr/>
          <p:nvPr/>
        </p:nvSpPr>
        <p:spPr>
          <a:xfrm>
            <a:off x="6371160" y="2578531"/>
            <a:ext cx="3981968"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age: 51.9 years</a:t>
            </a:r>
          </a:p>
        </p:txBody>
      </p:sp>
      <p:sp>
        <p:nvSpPr>
          <p:cNvPr id="35" name="Rectangle: Rounded Corners 34">
            <a:extLst>
              <a:ext uri="{FF2B5EF4-FFF2-40B4-BE49-F238E27FC236}">
                <a16:creationId xmlns="" xmlns:a16="http://schemas.microsoft.com/office/drawing/2014/main" id="{6A02345F-A2DA-4152-9549-54D1FB86F982}"/>
              </a:ext>
            </a:extLst>
          </p:cNvPr>
          <p:cNvSpPr/>
          <p:nvPr/>
        </p:nvSpPr>
        <p:spPr>
          <a:xfrm>
            <a:off x="6371159" y="3115272"/>
            <a:ext cx="3981968"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Median time since onset of first non-Raynaud</a:t>
            </a:r>
          </a:p>
          <a:p>
            <a:pPr algn="ctr"/>
            <a:r>
              <a:rPr lang="en-US" sz="1400" dirty="0">
                <a:latin typeface="Arial" panose="020B0604020202020204" pitchFamily="34" charset="0"/>
                <a:cs typeface="Arial" panose="020B0604020202020204" pitchFamily="34" charset="0"/>
              </a:rPr>
              <a:t>symptom: 4.0 years</a:t>
            </a:r>
            <a:endParaRPr lang="en-GB" sz="1400" dirty="0">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 xmlns:a16="http://schemas.microsoft.com/office/drawing/2014/main" id="{08F66A57-AC94-4EB3-A1DA-05D695864BE7}"/>
              </a:ext>
            </a:extLst>
          </p:cNvPr>
          <p:cNvSpPr/>
          <p:nvPr/>
        </p:nvSpPr>
        <p:spPr>
          <a:xfrm>
            <a:off x="6377349" y="3652014"/>
            <a:ext cx="3975777"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ATA positive: 70%</a:t>
            </a:r>
          </a:p>
        </p:txBody>
      </p:sp>
      <p:sp>
        <p:nvSpPr>
          <p:cNvPr id="37" name="Rectangle: Rounded Corners 36">
            <a:extLst>
              <a:ext uri="{FF2B5EF4-FFF2-40B4-BE49-F238E27FC236}">
                <a16:creationId xmlns="" xmlns:a16="http://schemas.microsoft.com/office/drawing/2014/main" id="{7A89ED7B-6F01-4818-B935-E3FE53E30959}"/>
              </a:ext>
            </a:extLst>
          </p:cNvPr>
          <p:cNvSpPr/>
          <p:nvPr/>
        </p:nvSpPr>
        <p:spPr>
          <a:xfrm>
            <a:off x="6389426" y="4173638"/>
            <a:ext cx="3963700"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extent of fibrotic ILD on HRCT*: 36%</a:t>
            </a:r>
          </a:p>
        </p:txBody>
      </p:sp>
      <p:sp>
        <p:nvSpPr>
          <p:cNvPr id="38" name="Rectangle: Rounded Corners 37">
            <a:extLst>
              <a:ext uri="{FF2B5EF4-FFF2-40B4-BE49-F238E27FC236}">
                <a16:creationId xmlns="" xmlns:a16="http://schemas.microsoft.com/office/drawing/2014/main" id="{16F838F6-6B32-4920-8A58-946A37D3F4F8}"/>
              </a:ext>
            </a:extLst>
          </p:cNvPr>
          <p:cNvSpPr/>
          <p:nvPr/>
        </p:nvSpPr>
        <p:spPr>
          <a:xfrm>
            <a:off x="6383236" y="4710380"/>
            <a:ext cx="3963700"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FVC % predicted: 70.5%</a:t>
            </a:r>
          </a:p>
        </p:txBody>
      </p:sp>
      <p:sp>
        <p:nvSpPr>
          <p:cNvPr id="39" name="Rectangle: Rounded Corners 38">
            <a:extLst>
              <a:ext uri="{FF2B5EF4-FFF2-40B4-BE49-F238E27FC236}">
                <a16:creationId xmlns="" xmlns:a16="http://schemas.microsoft.com/office/drawing/2014/main" id="{EBE5E7D4-7E78-454B-82A3-6005BBE437CF}"/>
              </a:ext>
            </a:extLst>
          </p:cNvPr>
          <p:cNvSpPr/>
          <p:nvPr/>
        </p:nvSpPr>
        <p:spPr>
          <a:xfrm>
            <a:off x="6383236" y="5247121"/>
            <a:ext cx="3975777"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a:t>
            </a:r>
            <a:r>
              <a:rPr lang="en-GB" sz="1400" dirty="0" err="1">
                <a:latin typeface="Arial" panose="020B0604020202020204" pitchFamily="34" charset="0"/>
                <a:cs typeface="Arial" panose="020B0604020202020204" pitchFamily="34" charset="0"/>
              </a:rPr>
              <a:t>mRSS</a:t>
            </a:r>
            <a:r>
              <a:rPr lang="en-GB" sz="1400" dirty="0">
                <a:latin typeface="Arial" panose="020B0604020202020204" pitchFamily="34" charset="0"/>
                <a:cs typeface="Arial" panose="020B0604020202020204" pitchFamily="34" charset="0"/>
              </a:rPr>
              <a:t>: 16.7</a:t>
            </a:r>
          </a:p>
        </p:txBody>
      </p:sp>
      <p:sp>
        <p:nvSpPr>
          <p:cNvPr id="40" name="Rectangle: Rounded Corners 39">
            <a:extLst>
              <a:ext uri="{FF2B5EF4-FFF2-40B4-BE49-F238E27FC236}">
                <a16:creationId xmlns="" xmlns:a16="http://schemas.microsoft.com/office/drawing/2014/main" id="{2C591B6C-405C-4748-B9E4-1C8D23592C53}"/>
              </a:ext>
            </a:extLst>
          </p:cNvPr>
          <p:cNvSpPr/>
          <p:nvPr/>
        </p:nvSpPr>
        <p:spPr>
          <a:xfrm>
            <a:off x="6389426" y="5783863"/>
            <a:ext cx="3969587" cy="416451"/>
          </a:xfrm>
          <a:prstGeom prst="roundRect">
            <a:avLst/>
          </a:prstGeom>
          <a:solidFill>
            <a:srgbClr val="2FA74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Taking mycophenolate</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51%</a:t>
            </a:r>
          </a:p>
        </p:txBody>
      </p:sp>
      <p:sp>
        <p:nvSpPr>
          <p:cNvPr id="41" name="TextBox 30">
            <a:extLst>
              <a:ext uri="{FF2B5EF4-FFF2-40B4-BE49-F238E27FC236}">
                <a16:creationId xmlns="" xmlns:a16="http://schemas.microsoft.com/office/drawing/2014/main" id="{697FBB69-0FBC-452F-B913-069BD632A6D5}"/>
              </a:ext>
            </a:extLst>
          </p:cNvPr>
          <p:cNvSpPr>
            <a:spLocks noChangeArrowheads="1"/>
          </p:cNvSpPr>
          <p:nvPr/>
        </p:nvSpPr>
        <p:spPr bwMode="auto">
          <a:xfrm>
            <a:off x="515804" y="6449713"/>
            <a:ext cx="11336411" cy="187285"/>
          </a:xfrm>
          <a:prstGeom prst="roundRect">
            <a:avLst>
              <a:gd name="adj" fmla="val 16667"/>
            </a:avLst>
          </a:prstGeom>
          <a:solidFill>
            <a:schemeClr val="bg1"/>
          </a:solidFill>
          <a:ln w="12700">
            <a:noFill/>
            <a:round/>
            <a:headEnd/>
            <a:tailEnd/>
          </a:ln>
        </p:spPr>
        <p:txBody>
          <a:bodyPr wrap="square" lIns="0" tIns="0" rIns="0" bIns="0">
            <a:spAutoFit/>
          </a:bodyPr>
          <a:lstStyle/>
          <a:p>
            <a:pPr lvl="0" defTabSz="1213688">
              <a:defRPr/>
            </a:pPr>
            <a:r>
              <a:rPr lang="en-US" altLang="en-US" sz="1100" dirty="0">
                <a:solidFill>
                  <a:schemeClr val="accent2"/>
                </a:solidFill>
                <a:latin typeface="Arial" panose="020B0604020202020204" pitchFamily="34" charset="0"/>
                <a:cs typeface="Arial" panose="020B0604020202020204" pitchFamily="34" charset="0"/>
              </a:rPr>
              <a:t>*Assessed in the whole lung to nearest 5% by central review. Pure (non-fibrotic) ground glass opacity was not included. </a:t>
            </a:r>
            <a:r>
              <a:rPr lang="en-US" altLang="en-US" sz="1100" baseline="30000" dirty="0">
                <a:solidFill>
                  <a:schemeClr val="accent2"/>
                </a:solidFill>
                <a:latin typeface="Arial" panose="020B0604020202020204" pitchFamily="34" charset="0"/>
                <a:cs typeface="Arial" panose="020B0604020202020204" pitchFamily="34" charset="0"/>
              </a:rPr>
              <a:t>†</a:t>
            </a:r>
            <a:r>
              <a:rPr lang="en-US" altLang="en-US" sz="1100" dirty="0">
                <a:solidFill>
                  <a:schemeClr val="accent2"/>
                </a:solidFill>
                <a:latin typeface="Arial" panose="020B0604020202020204" pitchFamily="34" charset="0"/>
                <a:cs typeface="Arial" panose="020B0604020202020204" pitchFamily="34" charset="0"/>
              </a:rPr>
              <a:t>Mofetil or sodium.</a:t>
            </a:r>
            <a:endParaRPr kumimoji="0" lang="en-GB" altLang="en-US" sz="11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364212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95BE87A2-A126-40C9-AAB2-8B7ACCFC461E}"/>
              </a:ext>
            </a:extLst>
          </p:cNvPr>
          <p:cNvSpPr>
            <a:spLocks noGrp="1"/>
          </p:cNvSpPr>
          <p:nvPr>
            <p:ph type="title"/>
          </p:nvPr>
        </p:nvSpPr>
        <p:spPr/>
        <p:txBody>
          <a:bodyPr anchor="ctr">
            <a:normAutofit/>
          </a:bodyPr>
          <a:lstStyle/>
          <a:p>
            <a:r>
              <a:rPr lang="en-GB" sz="3200" b="1" dirty="0" smtClean="0">
                <a:effectLst>
                  <a:outerShdw blurRad="38100" dist="38100" dir="2700000" algn="tl">
                    <a:srgbClr val="000000">
                      <a:alpha val="43137"/>
                    </a:srgbClr>
                  </a:outerShdw>
                </a:effectLst>
              </a:rPr>
              <a:t>RESPUESTA SEGÚN EL SUBTIPO DE ES</a:t>
            </a:r>
            <a:endParaRPr lang="en-GB" sz="3200" b="1" dirty="0">
              <a:effectLst>
                <a:outerShdw blurRad="38100" dist="38100" dir="2700000" algn="tl">
                  <a:srgbClr val="000000">
                    <a:alpha val="43137"/>
                  </a:srgbClr>
                </a:outerShdw>
              </a:effectLst>
            </a:endParaRPr>
          </a:p>
        </p:txBody>
      </p:sp>
      <p:grpSp>
        <p:nvGrpSpPr>
          <p:cNvPr id="2" name="1 Grupo"/>
          <p:cNvGrpSpPr/>
          <p:nvPr/>
        </p:nvGrpSpPr>
        <p:grpSpPr>
          <a:xfrm>
            <a:off x="773868" y="1446381"/>
            <a:ext cx="10730744" cy="5186607"/>
            <a:chOff x="773869" y="1446379"/>
            <a:chExt cx="10595282" cy="5287918"/>
          </a:xfrm>
        </p:grpSpPr>
        <p:graphicFrame>
          <p:nvGraphicFramePr>
            <p:cNvPr id="5" name="Content Placeholder 6"/>
            <p:cNvGraphicFramePr>
              <a:graphicFrameLocks/>
            </p:cNvGraphicFramePr>
            <p:nvPr>
              <p:extLst>
                <p:ext uri="{D42A27DB-BD31-4B8C-83A1-F6EECF244321}">
                  <p14:modId xmlns:p14="http://schemas.microsoft.com/office/powerpoint/2010/main" xmlns="" val="2949752420"/>
                </p:ext>
              </p:extLst>
            </p:nvPr>
          </p:nvGraphicFramePr>
          <p:xfrm>
            <a:off x="1115874" y="2340483"/>
            <a:ext cx="10002517" cy="31928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484909" y="3737488"/>
              <a:ext cx="3102180" cy="584623"/>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Adjusted mean (SE) annual rate of decline in FVC (mL/year)</a:t>
              </a:r>
            </a:p>
          </p:txBody>
        </p:sp>
        <p:sp>
          <p:nvSpPr>
            <p:cNvPr id="14" name="TextBox 13"/>
            <p:cNvSpPr txBox="1"/>
            <p:nvPr/>
          </p:nvSpPr>
          <p:spPr>
            <a:xfrm>
              <a:off x="2391518" y="5332006"/>
              <a:ext cx="3145139" cy="817243"/>
            </a:xfrm>
            <a:prstGeom prst="roundRect">
              <a:avLst/>
            </a:prstGeom>
            <a:solidFill>
              <a:schemeClr val="bg1"/>
            </a:solidFill>
            <a:ln w="12700">
              <a:solidFill>
                <a:schemeClr val="tx1"/>
              </a:solidFill>
              <a:round/>
              <a:headEnd/>
              <a:tailEnd/>
            </a:ln>
          </p:spPr>
          <p:txBody>
            <a:bodyPr wrap="square" lIns="0" tIns="0" rIns="0" bIns="0" anchor="ctr">
              <a:spAutoFit/>
            </a:bodyPr>
            <a:lstStyle>
              <a:defPPr>
                <a:defRPr lang="en-US"/>
              </a:defPPr>
              <a:lvl1pPr marR="0" lvl="0" indent="0" algn="ctr" defTabSz="1213688" fontAlgn="auto">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r>
                <a:rPr lang="en-GB" sz="1600" dirty="0"/>
                <a:t>Difference 25.3</a:t>
              </a:r>
            </a:p>
            <a:p>
              <a:r>
                <a:rPr lang="en-GB" sz="1600" dirty="0"/>
                <a:t>(95% CI -28.9, 79.6)</a:t>
              </a:r>
              <a:br>
                <a:rPr lang="en-GB" sz="1600" dirty="0"/>
              </a:br>
              <a:r>
                <a:rPr lang="en-GB" sz="1600" b="1" dirty="0"/>
                <a:t>Relative reduction 34%</a:t>
              </a:r>
            </a:p>
          </p:txBody>
        </p:sp>
        <p:sp>
          <p:nvSpPr>
            <p:cNvPr id="8" name="TextBox 7">
              <a:extLst>
                <a:ext uri="{FF2B5EF4-FFF2-40B4-BE49-F238E27FC236}">
                  <a16:creationId xmlns="" xmlns:a16="http://schemas.microsoft.com/office/drawing/2014/main" id="{3A9EA38E-F486-4743-BADA-ACEE14BF9699}"/>
                </a:ext>
              </a:extLst>
            </p:cNvPr>
            <p:cNvSpPr txBox="1"/>
            <p:nvPr/>
          </p:nvSpPr>
          <p:spPr>
            <a:xfrm>
              <a:off x="7927851" y="5337367"/>
              <a:ext cx="2912812" cy="817243"/>
            </a:xfrm>
            <a:prstGeom prst="roundRect">
              <a:avLst/>
            </a:prstGeom>
            <a:solidFill>
              <a:schemeClr val="bg1"/>
            </a:solidFill>
            <a:ln w="12700">
              <a:solidFill>
                <a:schemeClr val="tx1"/>
              </a:solidFill>
              <a:round/>
              <a:headEnd/>
              <a:tailEnd/>
            </a:ln>
          </p:spPr>
          <p:txBody>
            <a:bodyPr wrap="square" lIns="0" tIns="0" rIns="0" bIns="0" anchor="ctr">
              <a:spAutoFit/>
            </a:bodyPr>
            <a:lstStyle>
              <a:defPPr>
                <a:defRPr lang="en-US"/>
              </a:defPPr>
              <a:lvl1pPr marR="0" lvl="0" indent="0" algn="ctr" defTabSz="1213688" fontAlgn="auto">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r>
                <a:rPr lang="en-GB" sz="1600" dirty="0"/>
                <a:t>Difference 56.6</a:t>
              </a:r>
            </a:p>
            <a:p>
              <a:r>
                <a:rPr lang="en-GB" sz="1600" dirty="0"/>
                <a:t>(95% CI 3.2, 110.0)</a:t>
              </a:r>
              <a:br>
                <a:rPr lang="en-GB" sz="1600" dirty="0"/>
              </a:br>
              <a:r>
                <a:rPr lang="en-GB" sz="1600" b="1" dirty="0"/>
                <a:t>Relative reduction 51%</a:t>
              </a:r>
            </a:p>
          </p:txBody>
        </p:sp>
        <p:sp>
          <p:nvSpPr>
            <p:cNvPr id="10" name="Rectangle 22">
              <a:extLst>
                <a:ext uri="{FF2B5EF4-FFF2-40B4-BE49-F238E27FC236}">
                  <a16:creationId xmlns="" xmlns:a16="http://schemas.microsoft.com/office/drawing/2014/main" id="{570D5D48-813F-465D-BF72-C93590F5F3DC}"/>
                </a:ext>
              </a:extLst>
            </p:cNvPr>
            <p:cNvSpPr>
              <a:spLocks noChangeArrowheads="1"/>
            </p:cNvSpPr>
            <p:nvPr/>
          </p:nvSpPr>
          <p:spPr bwMode="auto">
            <a:xfrm>
              <a:off x="9523297" y="2001165"/>
              <a:ext cx="1382263" cy="584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Placebo </a:t>
              </a:r>
              <a:b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(n=146)</a:t>
              </a:r>
              <a:endParaRPr kumimoji="0" lang="en-US"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15" name="Rectangle 22">
              <a:extLst>
                <a:ext uri="{FF2B5EF4-FFF2-40B4-BE49-F238E27FC236}">
                  <a16:creationId xmlns="" xmlns:a16="http://schemas.microsoft.com/office/drawing/2014/main" id="{C90F0A31-F490-4F9C-ADB8-865AE53E8D22}"/>
                </a:ext>
              </a:extLst>
            </p:cNvPr>
            <p:cNvSpPr>
              <a:spLocks noChangeArrowheads="1"/>
            </p:cNvSpPr>
            <p:nvPr/>
          </p:nvSpPr>
          <p:spPr bwMode="auto">
            <a:xfrm>
              <a:off x="2003317" y="1446379"/>
              <a:ext cx="392153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Limited cutaneous </a:t>
              </a:r>
              <a:r>
                <a:rPr kumimoji="0" lang="en-GB" altLang="en-US" sz="1600" b="1"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Arial" pitchFamily="34" charset="0"/>
                </a:rPr>
                <a:t>SSc</a:t>
              </a:r>
              <a:endPar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6" name="Rectangle 22">
              <a:extLst>
                <a:ext uri="{FF2B5EF4-FFF2-40B4-BE49-F238E27FC236}">
                  <a16:creationId xmlns="" xmlns:a16="http://schemas.microsoft.com/office/drawing/2014/main" id="{AE703B7E-55F8-43F7-B7B4-99BB18688978}"/>
                </a:ext>
              </a:extLst>
            </p:cNvPr>
            <p:cNvSpPr>
              <a:spLocks noChangeArrowheads="1"/>
            </p:cNvSpPr>
            <p:nvPr/>
          </p:nvSpPr>
          <p:spPr bwMode="auto">
            <a:xfrm>
              <a:off x="7191302" y="1446379"/>
              <a:ext cx="417784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Diffuse cutaneous </a:t>
              </a:r>
              <a:r>
                <a:rPr kumimoji="0" lang="en-GB" altLang="en-US" sz="1600" b="1" i="0" u="none" strike="noStrike" kern="1200" cap="none" spc="0" normalizeH="0" baseline="0" noProof="0" dirty="0" err="1">
                  <a:ln>
                    <a:noFill/>
                  </a:ln>
                  <a:solidFill>
                    <a:srgbClr val="000000"/>
                  </a:solidFill>
                  <a:effectLst/>
                  <a:uLnTx/>
                  <a:uFillTx/>
                  <a:latin typeface="Arial" pitchFamily="34" charset="0"/>
                  <a:ea typeface="ＭＳ Ｐゴシック" pitchFamily="34" charset="-128"/>
                  <a:cs typeface="Arial" pitchFamily="34" charset="0"/>
                </a:rPr>
                <a:t>SSc</a:t>
              </a:r>
              <a:endParaRPr kumimoji="0" lang="en-US"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9" name="Rectangle 22">
              <a:extLst>
                <a:ext uri="{FF2B5EF4-FFF2-40B4-BE49-F238E27FC236}">
                  <a16:creationId xmlns="" xmlns:a16="http://schemas.microsoft.com/office/drawing/2014/main" id="{EB5408E4-AB00-4B12-BB6C-DDEE1573A0BA}"/>
                </a:ext>
              </a:extLst>
            </p:cNvPr>
            <p:cNvSpPr>
              <a:spLocks noChangeArrowheads="1"/>
            </p:cNvSpPr>
            <p:nvPr/>
          </p:nvSpPr>
          <p:spPr bwMode="auto">
            <a:xfrm>
              <a:off x="7726168" y="2001165"/>
              <a:ext cx="1382263" cy="584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Nintedanib </a:t>
              </a:r>
              <a:b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(n=153)</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7" name="Rectangle 22">
              <a:extLst>
                <a:ext uri="{FF2B5EF4-FFF2-40B4-BE49-F238E27FC236}">
                  <a16:creationId xmlns="" xmlns:a16="http://schemas.microsoft.com/office/drawing/2014/main" id="{0D648F3F-125A-4E26-B64D-302FFAEDC4C9}"/>
                </a:ext>
              </a:extLst>
            </p:cNvPr>
            <p:cNvSpPr>
              <a:spLocks noChangeArrowheads="1"/>
            </p:cNvSpPr>
            <p:nvPr/>
          </p:nvSpPr>
          <p:spPr bwMode="auto">
            <a:xfrm>
              <a:off x="2343298" y="2001165"/>
              <a:ext cx="1382263" cy="584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Nintedanib </a:t>
              </a:r>
              <a:b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(n=134)</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8" name="Rectangle 22">
              <a:extLst>
                <a:ext uri="{FF2B5EF4-FFF2-40B4-BE49-F238E27FC236}">
                  <a16:creationId xmlns="" xmlns:a16="http://schemas.microsoft.com/office/drawing/2014/main" id="{81638821-0B34-46B2-93EA-69EF7413E626}"/>
                </a:ext>
              </a:extLst>
            </p:cNvPr>
            <p:cNvSpPr>
              <a:spLocks noChangeArrowheads="1"/>
            </p:cNvSpPr>
            <p:nvPr/>
          </p:nvSpPr>
          <p:spPr bwMode="auto">
            <a:xfrm>
              <a:off x="4130038" y="2001165"/>
              <a:ext cx="1382263" cy="584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Placebo</a:t>
              </a:r>
            </a:p>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(n=142)</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21" name="TextBox 30">
              <a:extLst>
                <a:ext uri="{FF2B5EF4-FFF2-40B4-BE49-F238E27FC236}">
                  <a16:creationId xmlns="" xmlns:a16="http://schemas.microsoft.com/office/drawing/2014/main" id="{BADAE734-D02D-42BF-AEEF-8D6974F412CA}"/>
                </a:ext>
              </a:extLst>
            </p:cNvPr>
            <p:cNvSpPr>
              <a:spLocks noChangeArrowheads="1"/>
            </p:cNvSpPr>
            <p:nvPr/>
          </p:nvSpPr>
          <p:spPr bwMode="auto">
            <a:xfrm>
              <a:off x="1358493" y="6543354"/>
              <a:ext cx="9474886" cy="190943"/>
            </a:xfrm>
            <a:prstGeom prst="roundRect">
              <a:avLst>
                <a:gd name="adj" fmla="val 16667"/>
              </a:avLst>
            </a:prstGeom>
            <a:solidFill>
              <a:schemeClr val="bg1"/>
            </a:solidFill>
            <a:ln w="12700">
              <a:noFill/>
              <a:round/>
              <a:headEnd/>
              <a:tailEnd/>
            </a:ln>
          </p:spPr>
          <p:txBody>
            <a:bodyPr wrap="square" lIns="0" tIns="0" rIns="0" bIns="0">
              <a:spAutoFit/>
            </a:bodyPr>
            <a:lstStyle/>
            <a:p>
              <a:pPr marL="0" marR="0" lvl="0" indent="0" algn="l" defTabSz="1213688"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Treatment-by-time-by-subgroup interaction p=0.42.</a:t>
              </a:r>
            </a:p>
          </p:txBody>
        </p:sp>
      </p:grpSp>
    </p:spTree>
    <p:extLst>
      <p:ext uri="{BB962C8B-B14F-4D97-AF65-F5344CB8AC3E}">
        <p14:creationId xmlns:p14="http://schemas.microsoft.com/office/powerpoint/2010/main" xmlns="" val="3860542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0"/>
          </p:nvPr>
        </p:nvSpPr>
        <p:spPr>
          <a:xfrm>
            <a:off x="1522411" y="1687519"/>
            <a:ext cx="10056977" cy="4103681"/>
          </a:xfrm>
          <a:solidFill>
            <a:schemeClr val="tx2"/>
          </a:solidFill>
        </p:spPr>
        <p:txBody>
          <a:bodyPr>
            <a:normAutofit/>
          </a:bodyPr>
          <a:lstStyle/>
          <a:p>
            <a:pPr>
              <a:lnSpc>
                <a:spcPct val="100000"/>
              </a:lnSpc>
              <a:spcBef>
                <a:spcPts val="1200"/>
              </a:spcBef>
            </a:pPr>
            <a:r>
              <a:rPr lang="es-ES" dirty="0">
                <a:solidFill>
                  <a:schemeClr val="bg1"/>
                </a:solidFill>
              </a:rPr>
              <a:t>La tasa anual de disminución de FVC en pacientes que recibieron placebo fue numéricamente mayor en pacientes con </a:t>
            </a:r>
            <a:r>
              <a:rPr lang="es-ES" dirty="0" err="1">
                <a:solidFill>
                  <a:schemeClr val="bg1"/>
                </a:solidFill>
              </a:rPr>
              <a:t>dcSSc</a:t>
            </a:r>
            <a:r>
              <a:rPr lang="es-ES" dirty="0">
                <a:solidFill>
                  <a:schemeClr val="bg1"/>
                </a:solidFill>
              </a:rPr>
              <a:t> que con </a:t>
            </a:r>
            <a:r>
              <a:rPr lang="es-ES" dirty="0" err="1">
                <a:solidFill>
                  <a:schemeClr val="bg1"/>
                </a:solidFill>
              </a:rPr>
              <a:t>lcSSc</a:t>
            </a:r>
            <a:endParaRPr lang="es-ES" dirty="0">
              <a:solidFill>
                <a:schemeClr val="bg1"/>
              </a:solidFill>
            </a:endParaRPr>
          </a:p>
          <a:p>
            <a:pPr>
              <a:lnSpc>
                <a:spcPct val="100000"/>
              </a:lnSpc>
              <a:spcBef>
                <a:spcPts val="1200"/>
              </a:spcBef>
            </a:pPr>
            <a:r>
              <a:rPr lang="es-ES" dirty="0" err="1">
                <a:solidFill>
                  <a:schemeClr val="bg1"/>
                </a:solidFill>
              </a:rPr>
              <a:t>Nintedanib</a:t>
            </a:r>
            <a:r>
              <a:rPr lang="es-ES" dirty="0">
                <a:solidFill>
                  <a:schemeClr val="bg1"/>
                </a:solidFill>
              </a:rPr>
              <a:t> redujo la progresión de la ILD tanto en pacientes con </a:t>
            </a:r>
            <a:r>
              <a:rPr lang="es-ES" dirty="0" err="1">
                <a:solidFill>
                  <a:schemeClr val="bg1"/>
                </a:solidFill>
              </a:rPr>
              <a:t>lcSSc</a:t>
            </a:r>
            <a:r>
              <a:rPr lang="es-ES" dirty="0">
                <a:solidFill>
                  <a:schemeClr val="bg1"/>
                </a:solidFill>
              </a:rPr>
              <a:t> como con </a:t>
            </a:r>
            <a:r>
              <a:rPr lang="es-ES" dirty="0" err="1">
                <a:solidFill>
                  <a:schemeClr val="bg1"/>
                </a:solidFill>
              </a:rPr>
              <a:t>dcSSc</a:t>
            </a:r>
            <a:endParaRPr lang="es-ES" dirty="0">
              <a:solidFill>
                <a:schemeClr val="bg1"/>
              </a:solidFill>
            </a:endParaRPr>
          </a:p>
          <a:p>
            <a:pPr>
              <a:lnSpc>
                <a:spcPct val="100000"/>
              </a:lnSpc>
              <a:spcBef>
                <a:spcPts val="1200"/>
              </a:spcBef>
            </a:pPr>
            <a:r>
              <a:rPr lang="es-ES" dirty="0">
                <a:solidFill>
                  <a:schemeClr val="bg1"/>
                </a:solidFill>
              </a:rPr>
              <a:t>No se observó ningún efecto de </a:t>
            </a:r>
            <a:r>
              <a:rPr lang="es-ES" dirty="0" err="1">
                <a:solidFill>
                  <a:schemeClr val="bg1"/>
                </a:solidFill>
              </a:rPr>
              <a:t>N</a:t>
            </a:r>
            <a:r>
              <a:rPr lang="es-ES" dirty="0" err="1" smtClean="0">
                <a:solidFill>
                  <a:schemeClr val="bg1"/>
                </a:solidFill>
              </a:rPr>
              <a:t>intedanib</a:t>
            </a:r>
            <a:r>
              <a:rPr lang="es-ES" dirty="0" smtClean="0">
                <a:solidFill>
                  <a:schemeClr val="bg1"/>
                </a:solidFill>
              </a:rPr>
              <a:t> </a:t>
            </a:r>
            <a:r>
              <a:rPr lang="es-ES" dirty="0">
                <a:solidFill>
                  <a:schemeClr val="bg1"/>
                </a:solidFill>
              </a:rPr>
              <a:t>sobre la fibrosis de la piel evaluada con el </a:t>
            </a:r>
            <a:r>
              <a:rPr lang="es-ES" dirty="0" err="1">
                <a:solidFill>
                  <a:schemeClr val="bg1"/>
                </a:solidFill>
              </a:rPr>
              <a:t>mRSS</a:t>
            </a:r>
            <a:r>
              <a:rPr lang="es-ES" dirty="0">
                <a:solidFill>
                  <a:schemeClr val="bg1"/>
                </a:solidFill>
              </a:rPr>
              <a:t> en pacientes con </a:t>
            </a:r>
            <a:r>
              <a:rPr lang="es-ES" dirty="0" err="1">
                <a:solidFill>
                  <a:schemeClr val="bg1"/>
                </a:solidFill>
              </a:rPr>
              <a:t>lcSSc</a:t>
            </a:r>
            <a:r>
              <a:rPr lang="es-ES" dirty="0">
                <a:solidFill>
                  <a:schemeClr val="bg1"/>
                </a:solidFill>
              </a:rPr>
              <a:t> o </a:t>
            </a:r>
            <a:r>
              <a:rPr lang="es-ES" dirty="0" err="1" smtClean="0">
                <a:solidFill>
                  <a:schemeClr val="bg1"/>
                </a:solidFill>
              </a:rPr>
              <a:t>dcSSc</a:t>
            </a:r>
            <a:endParaRPr lang="es-ES" dirty="0">
              <a:solidFill>
                <a:schemeClr val="bg1"/>
              </a:solidFill>
            </a:endParaRPr>
          </a:p>
        </p:txBody>
      </p:sp>
      <p:sp>
        <p:nvSpPr>
          <p:cNvPr id="4" name="Title 5">
            <a:extLst>
              <a:ext uri="{FF2B5EF4-FFF2-40B4-BE49-F238E27FC236}">
                <a16:creationId xmlns="" xmlns:a16="http://schemas.microsoft.com/office/drawing/2014/main" id="{95BE87A2-A126-40C9-AAB2-8B7ACCFC461E}"/>
              </a:ext>
            </a:extLst>
          </p:cNvPr>
          <p:cNvSpPr txBox="1">
            <a:spLocks/>
          </p:cNvSpPr>
          <p:nvPr/>
        </p:nvSpPr>
        <p:spPr>
          <a:xfrm>
            <a:off x="1745837" y="330203"/>
            <a:ext cx="9782801" cy="1239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s-ES" sz="3600" kern="1200">
                <a:solidFill>
                  <a:schemeClr val="tx1">
                    <a:lumMod val="75000"/>
                  </a:schemeClr>
                </a:solidFill>
                <a:latin typeface="+mj-lt"/>
                <a:ea typeface="+mj-ea"/>
                <a:cs typeface="+mj-cs"/>
              </a:defRPr>
            </a:lvl1pPr>
          </a:lstStyle>
          <a:p>
            <a:r>
              <a:rPr lang="en-GB" sz="3200" b="1" dirty="0" smtClean="0">
                <a:effectLst>
                  <a:outerShdw blurRad="38100" dist="38100" dir="2700000" algn="tl">
                    <a:srgbClr val="000000">
                      <a:alpha val="43137"/>
                    </a:srgbClr>
                  </a:outerShdw>
                </a:effectLst>
              </a:rPr>
              <a:t>RESPUESTA SEGÚN EL SUBTIPO DE ES</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6907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xmlns="" val="3499781052"/>
              </p:ext>
            </p:extLst>
          </p:nvPr>
        </p:nvGraphicFramePr>
        <p:xfrm>
          <a:off x="1115873" y="2340486"/>
          <a:ext cx="10002516" cy="319283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484913" y="3737495"/>
            <a:ext cx="3102186" cy="584623"/>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Adjusted mean (SE) annual rate of decline in FVC (mL/year)</a:t>
            </a:r>
          </a:p>
        </p:txBody>
      </p:sp>
      <p:sp>
        <p:nvSpPr>
          <p:cNvPr id="14" name="TextBox 13"/>
          <p:cNvSpPr txBox="1"/>
          <p:nvPr/>
        </p:nvSpPr>
        <p:spPr>
          <a:xfrm>
            <a:off x="2391517" y="5332016"/>
            <a:ext cx="3145139" cy="817245"/>
          </a:xfrm>
          <a:prstGeom prst="roundRect">
            <a:avLst/>
          </a:prstGeom>
          <a:solidFill>
            <a:schemeClr val="bg1"/>
          </a:solidFill>
          <a:ln w="12700">
            <a:solidFill>
              <a:schemeClr val="tx1"/>
            </a:solidFill>
            <a:round/>
            <a:headEnd/>
            <a:tailEnd/>
          </a:ln>
        </p:spPr>
        <p:txBody>
          <a:bodyPr wrap="square" lIns="0" tIns="0" rIns="0" bIns="0" anchor="ctr">
            <a:spAutoFit/>
          </a:bodyPr>
          <a:lstStyle>
            <a:defPPr>
              <a:defRPr lang="en-US"/>
            </a:defPPr>
            <a:lvl1pPr marR="0" lvl="0" indent="0" algn="ctr" defTabSz="1213688" fontAlgn="auto">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r>
              <a:rPr lang="en-GB" sz="1600" dirty="0"/>
              <a:t>Difference 29.9 </a:t>
            </a:r>
          </a:p>
          <a:p>
            <a:r>
              <a:rPr lang="en-GB" sz="1600" dirty="0"/>
              <a:t>(95% CI -19.1, 78.8)</a:t>
            </a:r>
          </a:p>
          <a:p>
            <a:r>
              <a:rPr lang="en-GB" sz="1600" b="1" dirty="0"/>
              <a:t>Relative reduction 32%</a:t>
            </a:r>
            <a:endPar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 xmlns:a16="http://schemas.microsoft.com/office/drawing/2014/main" id="{3A9EA38E-F486-4743-BADA-ACEE14BF9699}"/>
              </a:ext>
            </a:extLst>
          </p:cNvPr>
          <p:cNvSpPr txBox="1"/>
          <p:nvPr/>
        </p:nvSpPr>
        <p:spPr>
          <a:xfrm>
            <a:off x="7927850" y="5337376"/>
            <a:ext cx="2912811" cy="817245"/>
          </a:xfrm>
          <a:prstGeom prst="roundRect">
            <a:avLst/>
          </a:prstGeom>
          <a:solidFill>
            <a:schemeClr val="bg1"/>
          </a:solidFill>
          <a:ln w="12700">
            <a:solidFill>
              <a:schemeClr val="tx1"/>
            </a:solidFill>
            <a:round/>
            <a:headEnd/>
            <a:tailEnd/>
          </a:ln>
        </p:spPr>
        <p:txBody>
          <a:bodyPr wrap="square" lIns="0" tIns="0" rIns="0" bIns="0" anchor="ctr">
            <a:spAutoFit/>
          </a:bodyPr>
          <a:lstStyle>
            <a:defPPr>
              <a:defRPr lang="en-US"/>
            </a:defPPr>
            <a:lvl1pPr marR="0" lvl="0" indent="0" algn="ctr" defTabSz="1213688" fontAlgn="auto">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r>
              <a:rPr lang="en-GB" sz="1600" dirty="0"/>
              <a:t>Difference 57.2</a:t>
            </a:r>
          </a:p>
          <a:p>
            <a:r>
              <a:rPr lang="en-GB" sz="1600" dirty="0"/>
              <a:t>(95% CI -3.5, 118.0)</a:t>
            </a:r>
          </a:p>
          <a:p>
            <a:r>
              <a:rPr lang="en-GB" sz="1600" b="1" dirty="0"/>
              <a:t>Relative reduction 61%</a:t>
            </a:r>
          </a:p>
        </p:txBody>
      </p:sp>
      <p:sp>
        <p:nvSpPr>
          <p:cNvPr id="10" name="Rectangle 22">
            <a:extLst>
              <a:ext uri="{FF2B5EF4-FFF2-40B4-BE49-F238E27FC236}">
                <a16:creationId xmlns="" xmlns:a16="http://schemas.microsoft.com/office/drawing/2014/main" id="{570D5D48-813F-465D-BF72-C93590F5F3DC}"/>
              </a:ext>
            </a:extLst>
          </p:cNvPr>
          <p:cNvSpPr>
            <a:spLocks noChangeArrowheads="1"/>
          </p:cNvSpPr>
          <p:nvPr/>
        </p:nvSpPr>
        <p:spPr bwMode="auto">
          <a:xfrm>
            <a:off x="9523297" y="2001168"/>
            <a:ext cx="138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Placebo </a:t>
            </a:r>
            <a:b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(n=111)</a:t>
            </a:r>
            <a:endParaRPr kumimoji="0" lang="en-US"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15" name="Rectangle 22">
            <a:extLst>
              <a:ext uri="{FF2B5EF4-FFF2-40B4-BE49-F238E27FC236}">
                <a16:creationId xmlns="" xmlns:a16="http://schemas.microsoft.com/office/drawing/2014/main" id="{C90F0A31-F490-4F9C-ADB8-865AE53E8D22}"/>
              </a:ext>
            </a:extLst>
          </p:cNvPr>
          <p:cNvSpPr>
            <a:spLocks noChangeArrowheads="1"/>
          </p:cNvSpPr>
          <p:nvPr/>
        </p:nvSpPr>
        <p:spPr bwMode="auto">
          <a:xfrm>
            <a:off x="2003317" y="1446381"/>
            <a:ext cx="392153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ATA-positive</a:t>
            </a:r>
          </a:p>
        </p:txBody>
      </p:sp>
      <p:sp>
        <p:nvSpPr>
          <p:cNvPr id="16" name="Rectangle 22">
            <a:extLst>
              <a:ext uri="{FF2B5EF4-FFF2-40B4-BE49-F238E27FC236}">
                <a16:creationId xmlns="" xmlns:a16="http://schemas.microsoft.com/office/drawing/2014/main" id="{AE703B7E-55F8-43F7-B7B4-99BB18688978}"/>
              </a:ext>
            </a:extLst>
          </p:cNvPr>
          <p:cNvSpPr>
            <a:spLocks noChangeArrowheads="1"/>
          </p:cNvSpPr>
          <p:nvPr/>
        </p:nvSpPr>
        <p:spPr bwMode="auto">
          <a:xfrm>
            <a:off x="7191302" y="1446381"/>
            <a:ext cx="41778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ATA-negative</a:t>
            </a:r>
            <a:endParaRPr kumimoji="0" lang="en-US"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9" name="Rectangle 22">
            <a:extLst>
              <a:ext uri="{FF2B5EF4-FFF2-40B4-BE49-F238E27FC236}">
                <a16:creationId xmlns="" xmlns:a16="http://schemas.microsoft.com/office/drawing/2014/main" id="{EB5408E4-AB00-4B12-BB6C-DDEE1573A0BA}"/>
              </a:ext>
            </a:extLst>
          </p:cNvPr>
          <p:cNvSpPr>
            <a:spLocks noChangeArrowheads="1"/>
          </p:cNvSpPr>
          <p:nvPr/>
        </p:nvSpPr>
        <p:spPr bwMode="auto">
          <a:xfrm>
            <a:off x="7726168" y="2001168"/>
            <a:ext cx="138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Nintedanib </a:t>
            </a:r>
            <a:b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(n=114)</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7" name="Rectangle 22">
            <a:extLst>
              <a:ext uri="{FF2B5EF4-FFF2-40B4-BE49-F238E27FC236}">
                <a16:creationId xmlns="" xmlns:a16="http://schemas.microsoft.com/office/drawing/2014/main" id="{0D648F3F-125A-4E26-B64D-302FFAEDC4C9}"/>
              </a:ext>
            </a:extLst>
          </p:cNvPr>
          <p:cNvSpPr>
            <a:spLocks noChangeArrowheads="1"/>
          </p:cNvSpPr>
          <p:nvPr/>
        </p:nvSpPr>
        <p:spPr bwMode="auto">
          <a:xfrm>
            <a:off x="2343297" y="2001168"/>
            <a:ext cx="138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Nintedanib </a:t>
            </a:r>
            <a:b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(n=173)</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8" name="Rectangle 22">
            <a:extLst>
              <a:ext uri="{FF2B5EF4-FFF2-40B4-BE49-F238E27FC236}">
                <a16:creationId xmlns="" xmlns:a16="http://schemas.microsoft.com/office/drawing/2014/main" id="{81638821-0B34-46B2-93EA-69EF7413E626}"/>
              </a:ext>
            </a:extLst>
          </p:cNvPr>
          <p:cNvSpPr>
            <a:spLocks noChangeArrowheads="1"/>
          </p:cNvSpPr>
          <p:nvPr/>
        </p:nvSpPr>
        <p:spPr bwMode="auto">
          <a:xfrm>
            <a:off x="4130038" y="2001168"/>
            <a:ext cx="138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Placebo</a:t>
            </a:r>
          </a:p>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(n=177)</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21" name="TextBox 30">
            <a:extLst>
              <a:ext uri="{FF2B5EF4-FFF2-40B4-BE49-F238E27FC236}">
                <a16:creationId xmlns="" xmlns:a16="http://schemas.microsoft.com/office/drawing/2014/main" id="{BADAE734-D02D-42BF-AEEF-8D6974F412CA}"/>
              </a:ext>
            </a:extLst>
          </p:cNvPr>
          <p:cNvSpPr>
            <a:spLocks noChangeArrowheads="1"/>
          </p:cNvSpPr>
          <p:nvPr/>
        </p:nvSpPr>
        <p:spPr bwMode="auto">
          <a:xfrm>
            <a:off x="515804" y="6443764"/>
            <a:ext cx="9474886" cy="187285"/>
          </a:xfrm>
          <a:prstGeom prst="roundRect">
            <a:avLst>
              <a:gd name="adj" fmla="val 16667"/>
            </a:avLst>
          </a:prstGeom>
          <a:solidFill>
            <a:schemeClr val="bg1"/>
          </a:solidFill>
          <a:ln w="12700">
            <a:noFill/>
            <a:round/>
            <a:headEnd/>
            <a:tailEnd/>
          </a:ln>
        </p:spPr>
        <p:txBody>
          <a:bodyPr wrap="square" lIns="0" tIns="0" rIns="0" bIns="0">
            <a:spAutoFit/>
          </a:bodyPr>
          <a:lstStyle/>
          <a:p>
            <a:pPr marL="0" marR="0" lvl="0" indent="0" algn="l" defTabSz="1213688"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Treatment-by-time-by-subgroup interaction p=0.49.</a:t>
            </a:r>
          </a:p>
        </p:txBody>
      </p:sp>
      <p:sp>
        <p:nvSpPr>
          <p:cNvPr id="20" name="Title 5">
            <a:extLst>
              <a:ext uri="{FF2B5EF4-FFF2-40B4-BE49-F238E27FC236}">
                <a16:creationId xmlns="" xmlns:a16="http://schemas.microsoft.com/office/drawing/2014/main" id="{95BE87A2-A126-40C9-AAB2-8B7ACCFC461E}"/>
              </a:ext>
            </a:extLst>
          </p:cNvPr>
          <p:cNvSpPr txBox="1">
            <a:spLocks/>
          </p:cNvSpPr>
          <p:nvPr/>
        </p:nvSpPr>
        <p:spPr>
          <a:xfrm>
            <a:off x="1745837" y="330203"/>
            <a:ext cx="9782801" cy="1239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s-ES" sz="3600" kern="1200">
                <a:solidFill>
                  <a:schemeClr val="tx1">
                    <a:lumMod val="75000"/>
                  </a:schemeClr>
                </a:solidFill>
                <a:latin typeface="+mj-lt"/>
                <a:ea typeface="+mj-ea"/>
                <a:cs typeface="+mj-cs"/>
              </a:defRPr>
            </a:lvl1pPr>
          </a:lstStyle>
          <a:p>
            <a:r>
              <a:rPr lang="en-GB" sz="3200" b="1" dirty="0" smtClean="0">
                <a:effectLst>
                  <a:outerShdw blurRad="38100" dist="38100" dir="2700000" algn="tl">
                    <a:srgbClr val="000000">
                      <a:alpha val="43137"/>
                    </a:srgbClr>
                  </a:outerShdw>
                </a:effectLst>
              </a:rPr>
              <a:t>RESPUESTA SEGÚN anti-Scl70 (ATA)</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82291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20AB009A-34C9-45F0-B799-804330437870}"/>
              </a:ext>
            </a:extLst>
          </p:cNvPr>
          <p:cNvGraphicFramePr>
            <a:graphicFrameLocks noGrp="1"/>
          </p:cNvGraphicFramePr>
          <p:nvPr>
            <p:ph sz="quarter" idx="10"/>
            <p:extLst>
              <p:ext uri="{D42A27DB-BD31-4B8C-83A1-F6EECF244321}">
                <p14:modId xmlns:p14="http://schemas.microsoft.com/office/powerpoint/2010/main" xmlns="" val="1151454311"/>
              </p:ext>
            </p:extLst>
          </p:nvPr>
        </p:nvGraphicFramePr>
        <p:xfrm>
          <a:off x="588810" y="847831"/>
          <a:ext cx="10990574" cy="569929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 xmlns:a16="http://schemas.microsoft.com/office/drawing/2014/main" id="{5CEF0957-B346-4798-B383-944D00279D3F}"/>
              </a:ext>
            </a:extLst>
          </p:cNvPr>
          <p:cNvSpPr>
            <a:spLocks noGrp="1"/>
          </p:cNvSpPr>
          <p:nvPr>
            <p:ph type="title"/>
          </p:nvPr>
        </p:nvSpPr>
        <p:spPr>
          <a:xfrm>
            <a:off x="609442" y="274637"/>
            <a:ext cx="10804139" cy="1143000"/>
          </a:xfrm>
        </p:spPr>
        <p:txBody>
          <a:bodyPr>
            <a:normAutofit fontScale="90000"/>
          </a:bodyPr>
          <a:lstStyle/>
          <a:p>
            <a:r>
              <a:rPr lang="en-GB" altLang="en-US" sz="3200" dirty="0"/>
              <a:t>Proportions of patients with worsening of FVC, stable FVC, and improvement in FVC at week 52 in patients who were ATA-positive at baseline</a:t>
            </a:r>
            <a:endParaRPr lang="en-GB" sz="3200" dirty="0"/>
          </a:p>
        </p:txBody>
      </p:sp>
      <p:sp>
        <p:nvSpPr>
          <p:cNvPr id="9" name="TextBox 8">
            <a:extLst>
              <a:ext uri="{FF2B5EF4-FFF2-40B4-BE49-F238E27FC236}">
                <a16:creationId xmlns="" xmlns:a16="http://schemas.microsoft.com/office/drawing/2014/main" id="{2D411635-BC0F-44AF-AECE-628CC27DFDE1}"/>
              </a:ext>
            </a:extLst>
          </p:cNvPr>
          <p:cNvSpPr txBox="1"/>
          <p:nvPr/>
        </p:nvSpPr>
        <p:spPr>
          <a:xfrm rot="16200000">
            <a:off x="-561306" y="3614897"/>
            <a:ext cx="1900823" cy="3384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a:t>
            </a:r>
          </a:p>
        </p:txBody>
      </p:sp>
      <p:sp>
        <p:nvSpPr>
          <p:cNvPr id="10" name="TextBox 9">
            <a:extLst>
              <a:ext uri="{FF2B5EF4-FFF2-40B4-BE49-F238E27FC236}">
                <a16:creationId xmlns="" xmlns:a16="http://schemas.microsoft.com/office/drawing/2014/main" id="{AE2BE86C-0A93-4AE5-B70D-CE40CFDCAC56}"/>
              </a:ext>
            </a:extLst>
          </p:cNvPr>
          <p:cNvSpPr txBox="1">
            <a:spLocks noChangeAspect="1"/>
          </p:cNvSpPr>
          <p:nvPr/>
        </p:nvSpPr>
        <p:spPr>
          <a:xfrm>
            <a:off x="1684340" y="1754314"/>
            <a:ext cx="2114311" cy="646986"/>
          </a:xfrm>
          <a:prstGeom prst="roundRect">
            <a:avLst/>
          </a:prstGeom>
          <a:noFill/>
          <a:ln w="12700">
            <a:solidFill>
              <a:schemeClr val="tx1"/>
            </a:solidFill>
          </a:ln>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lvl="0" algn="ctr">
              <a:defRPr/>
            </a:pPr>
            <a:r>
              <a:rPr lang="en-US" sz="1600" dirty="0">
                <a:solidFill>
                  <a:prstClr val="black"/>
                </a:solidFill>
              </a:rPr>
              <a:t>OR 0.66 </a:t>
            </a:r>
          </a:p>
          <a:p>
            <a:pPr lvl="0" algn="ctr">
              <a:defRPr/>
            </a:pPr>
            <a:r>
              <a:rPr lang="en-US" sz="1600" dirty="0">
                <a:solidFill>
                  <a:prstClr val="black"/>
                </a:solidFill>
              </a:rPr>
              <a:t>(95% CI: 0.43, 1.02)</a:t>
            </a:r>
          </a:p>
        </p:txBody>
      </p:sp>
      <p:sp>
        <p:nvSpPr>
          <p:cNvPr id="11" name="TextBox 10">
            <a:extLst>
              <a:ext uri="{FF2B5EF4-FFF2-40B4-BE49-F238E27FC236}">
                <a16:creationId xmlns="" xmlns:a16="http://schemas.microsoft.com/office/drawing/2014/main" id="{32ADCA0B-CCAA-4DEF-8798-DAC003AC0D73}"/>
              </a:ext>
            </a:extLst>
          </p:cNvPr>
          <p:cNvSpPr txBox="1">
            <a:spLocks noChangeAspect="1"/>
          </p:cNvSpPr>
          <p:nvPr/>
        </p:nvSpPr>
        <p:spPr>
          <a:xfrm>
            <a:off x="5235963" y="1764850"/>
            <a:ext cx="2114311" cy="646986"/>
          </a:xfrm>
          <a:prstGeom prst="roundRect">
            <a:avLst/>
          </a:prstGeom>
          <a:noFill/>
          <a:ln w="12700">
            <a:solidFill>
              <a:schemeClr val="tx1"/>
            </a:solidFill>
          </a:ln>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lvl="0" algn="ctr">
              <a:defRPr/>
            </a:pPr>
            <a:r>
              <a:rPr lang="en-US" sz="1600" dirty="0">
                <a:solidFill>
                  <a:prstClr val="black"/>
                </a:solidFill>
              </a:rPr>
              <a:t>OR 1.32 </a:t>
            </a:r>
            <a:br>
              <a:rPr lang="en-US" sz="1600" dirty="0">
                <a:solidFill>
                  <a:prstClr val="black"/>
                </a:solidFill>
              </a:rPr>
            </a:br>
            <a:r>
              <a:rPr lang="en-US" sz="1600" dirty="0">
                <a:solidFill>
                  <a:prstClr val="black"/>
                </a:solidFill>
              </a:rPr>
              <a:t>(95% CI: 0.86, 2.01)</a:t>
            </a:r>
          </a:p>
        </p:txBody>
      </p:sp>
      <p:sp>
        <p:nvSpPr>
          <p:cNvPr id="12" name="TextBox 11">
            <a:extLst>
              <a:ext uri="{FF2B5EF4-FFF2-40B4-BE49-F238E27FC236}">
                <a16:creationId xmlns="" xmlns:a16="http://schemas.microsoft.com/office/drawing/2014/main" id="{3DDBA54B-0693-4F3B-AB3D-B3431905DAE5}"/>
              </a:ext>
            </a:extLst>
          </p:cNvPr>
          <p:cNvSpPr txBox="1">
            <a:spLocks noChangeAspect="1"/>
          </p:cNvSpPr>
          <p:nvPr/>
        </p:nvSpPr>
        <p:spPr>
          <a:xfrm>
            <a:off x="8507934" y="1754314"/>
            <a:ext cx="2114311" cy="646986"/>
          </a:xfrm>
          <a:prstGeom prst="roundRect">
            <a:avLst/>
          </a:prstGeom>
          <a:noFill/>
          <a:ln w="12700">
            <a:solidFill>
              <a:schemeClr val="tx1"/>
            </a:solidFill>
          </a:ln>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lvl="0" algn="ctr">
              <a:defRPr/>
            </a:pPr>
            <a:r>
              <a:rPr lang="en-US" sz="1600" dirty="0">
                <a:solidFill>
                  <a:prstClr val="black"/>
                </a:solidFill>
              </a:rPr>
              <a:t>OR 1.25 </a:t>
            </a:r>
          </a:p>
          <a:p>
            <a:pPr lvl="0" algn="ctr">
              <a:defRPr/>
            </a:pPr>
            <a:r>
              <a:rPr lang="en-US" sz="1600" dirty="0">
                <a:solidFill>
                  <a:prstClr val="black"/>
                </a:solidFill>
              </a:rPr>
              <a:t>(95% CI: 0.72, 2.18)</a:t>
            </a:r>
          </a:p>
        </p:txBody>
      </p:sp>
      <p:sp>
        <p:nvSpPr>
          <p:cNvPr id="14" name="TextBox 13">
            <a:extLst>
              <a:ext uri="{FF2B5EF4-FFF2-40B4-BE49-F238E27FC236}">
                <a16:creationId xmlns="" xmlns:a16="http://schemas.microsoft.com/office/drawing/2014/main" id="{BD7E1C34-BCE6-4F27-B9E8-4AADFB206A63}"/>
              </a:ext>
            </a:extLst>
          </p:cNvPr>
          <p:cNvSpPr txBox="1">
            <a:spLocks noChangeAspect="1"/>
          </p:cNvSpPr>
          <p:nvPr/>
        </p:nvSpPr>
        <p:spPr>
          <a:xfrm>
            <a:off x="1955530" y="5173494"/>
            <a:ext cx="701651" cy="340519"/>
          </a:xfrm>
          <a:prstGeom prst="roundRect">
            <a:avLst/>
          </a:prstGeom>
          <a:noFill/>
          <a:ln w="12700">
            <a:noFill/>
          </a:ln>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n=</a:t>
            </a:r>
            <a:r>
              <a:rPr lang="en-US" sz="1400" dirty="0">
                <a:solidFill>
                  <a:prstClr val="white"/>
                </a:solidFill>
              </a:rPr>
              <a:t>62</a:t>
            </a:r>
            <a:endPar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endParaRPr>
          </a:p>
        </p:txBody>
      </p:sp>
      <p:sp>
        <p:nvSpPr>
          <p:cNvPr id="15" name="TextBox 14">
            <a:extLst>
              <a:ext uri="{FF2B5EF4-FFF2-40B4-BE49-F238E27FC236}">
                <a16:creationId xmlns="" xmlns:a16="http://schemas.microsoft.com/office/drawing/2014/main" id="{DF3AAE3A-9ADD-4D9C-85E8-6A612A7D4D00}"/>
              </a:ext>
            </a:extLst>
          </p:cNvPr>
          <p:cNvSpPr txBox="1">
            <a:spLocks noChangeAspect="1"/>
          </p:cNvSpPr>
          <p:nvPr/>
        </p:nvSpPr>
        <p:spPr>
          <a:xfrm>
            <a:off x="2942669" y="5173493"/>
            <a:ext cx="701651" cy="340519"/>
          </a:xfrm>
          <a:prstGeom prst="roundRect">
            <a:avLst/>
          </a:prstGeom>
          <a:noFill/>
          <a:ln w="12700">
            <a:noFill/>
          </a:ln>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n=81</a:t>
            </a:r>
          </a:p>
        </p:txBody>
      </p:sp>
      <p:sp>
        <p:nvSpPr>
          <p:cNvPr id="16" name="TextBox 15">
            <a:extLst>
              <a:ext uri="{FF2B5EF4-FFF2-40B4-BE49-F238E27FC236}">
                <a16:creationId xmlns="" xmlns:a16="http://schemas.microsoft.com/office/drawing/2014/main" id="{6C2A0B6F-0E90-4B8A-8434-394B19A0A868}"/>
              </a:ext>
            </a:extLst>
          </p:cNvPr>
          <p:cNvSpPr txBox="1">
            <a:spLocks noChangeAspect="1"/>
          </p:cNvSpPr>
          <p:nvPr/>
        </p:nvSpPr>
        <p:spPr>
          <a:xfrm>
            <a:off x="8868704" y="5171756"/>
            <a:ext cx="701651" cy="340519"/>
          </a:xfrm>
          <a:prstGeom prst="roundRect">
            <a:avLst/>
          </a:prstGeom>
          <a:noFill/>
          <a:ln w="12700">
            <a:noFill/>
          </a:ln>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n=33</a:t>
            </a:r>
          </a:p>
        </p:txBody>
      </p:sp>
      <p:sp>
        <p:nvSpPr>
          <p:cNvPr id="17" name="TextBox 16">
            <a:extLst>
              <a:ext uri="{FF2B5EF4-FFF2-40B4-BE49-F238E27FC236}">
                <a16:creationId xmlns="" xmlns:a16="http://schemas.microsoft.com/office/drawing/2014/main" id="{CAB2B617-3377-49BD-90A9-CE10CB20FE48}"/>
              </a:ext>
            </a:extLst>
          </p:cNvPr>
          <p:cNvSpPr txBox="1">
            <a:spLocks noChangeAspect="1"/>
          </p:cNvSpPr>
          <p:nvPr/>
        </p:nvSpPr>
        <p:spPr>
          <a:xfrm>
            <a:off x="9855843" y="5171755"/>
            <a:ext cx="701651" cy="340519"/>
          </a:xfrm>
          <a:prstGeom prst="roundRect">
            <a:avLst/>
          </a:prstGeom>
          <a:noFill/>
          <a:ln w="12700">
            <a:noFill/>
          </a:ln>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n=28</a:t>
            </a:r>
          </a:p>
        </p:txBody>
      </p:sp>
      <p:sp>
        <p:nvSpPr>
          <p:cNvPr id="18" name="TextBox 17">
            <a:extLst>
              <a:ext uri="{FF2B5EF4-FFF2-40B4-BE49-F238E27FC236}">
                <a16:creationId xmlns="" xmlns:a16="http://schemas.microsoft.com/office/drawing/2014/main" id="{5324E7C6-049F-4D17-B62A-583A9BF65DB8}"/>
              </a:ext>
            </a:extLst>
          </p:cNvPr>
          <p:cNvSpPr txBox="1">
            <a:spLocks noChangeAspect="1"/>
          </p:cNvSpPr>
          <p:nvPr/>
        </p:nvSpPr>
        <p:spPr>
          <a:xfrm>
            <a:off x="5412116" y="5171756"/>
            <a:ext cx="701651" cy="340519"/>
          </a:xfrm>
          <a:prstGeom prst="roundRect">
            <a:avLst/>
          </a:prstGeom>
          <a:noFill/>
          <a:ln w="12700">
            <a:noFill/>
          </a:ln>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n=78</a:t>
            </a:r>
          </a:p>
        </p:txBody>
      </p:sp>
      <p:sp>
        <p:nvSpPr>
          <p:cNvPr id="19" name="TextBox 18">
            <a:extLst>
              <a:ext uri="{FF2B5EF4-FFF2-40B4-BE49-F238E27FC236}">
                <a16:creationId xmlns="" xmlns:a16="http://schemas.microsoft.com/office/drawing/2014/main" id="{E51E2AFD-BB1E-41A0-BA36-6EF031527C37}"/>
              </a:ext>
            </a:extLst>
          </p:cNvPr>
          <p:cNvSpPr txBox="1">
            <a:spLocks noChangeAspect="1"/>
          </p:cNvSpPr>
          <p:nvPr/>
        </p:nvSpPr>
        <p:spPr>
          <a:xfrm>
            <a:off x="6399255" y="5171755"/>
            <a:ext cx="701651" cy="340519"/>
          </a:xfrm>
          <a:prstGeom prst="roundRect">
            <a:avLst/>
          </a:prstGeom>
          <a:noFill/>
          <a:ln w="12700">
            <a:noFill/>
          </a:ln>
        </p:spPr>
        <p:txBody>
          <a:bodyPr wrap="square" lIns="91440" tIns="45720" rIns="91440" bIns="4572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55"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886" algn="l" defTabSz="914355" rtl="0" eaLnBrk="1" latinLnBrk="0" hangingPunct="1">
              <a:defRPr kern="1200">
                <a:solidFill>
                  <a:schemeClr val="tx1"/>
                </a:solidFill>
                <a:latin typeface="Arial" pitchFamily="34" charset="0"/>
                <a:ea typeface="ＭＳ Ｐゴシック" pitchFamily="34" charset="-128"/>
                <a:cs typeface="+mn-cs"/>
              </a:defRPr>
            </a:lvl6pPr>
            <a:lvl7pPr marL="2743064" algn="l" defTabSz="914355" rtl="0" eaLnBrk="1" latinLnBrk="0" hangingPunct="1">
              <a:defRPr kern="1200">
                <a:solidFill>
                  <a:schemeClr val="tx1"/>
                </a:solidFill>
                <a:latin typeface="Arial" pitchFamily="34" charset="0"/>
                <a:ea typeface="ＭＳ Ｐゴシック" pitchFamily="34" charset="-128"/>
                <a:cs typeface="+mn-cs"/>
              </a:defRPr>
            </a:lvl7pPr>
            <a:lvl8pPr marL="3200240" algn="l" defTabSz="914355" rtl="0" eaLnBrk="1" latinLnBrk="0" hangingPunct="1">
              <a:defRPr kern="1200">
                <a:solidFill>
                  <a:schemeClr val="tx1"/>
                </a:solidFill>
                <a:latin typeface="Arial" pitchFamily="34" charset="0"/>
                <a:ea typeface="ＭＳ Ｐゴシック" pitchFamily="34" charset="-128"/>
                <a:cs typeface="+mn-cs"/>
              </a:defRPr>
            </a:lvl8pPr>
            <a:lvl9pPr marL="3657418" algn="l" defTabSz="914355"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n=68</a:t>
            </a:r>
          </a:p>
        </p:txBody>
      </p:sp>
    </p:spTree>
    <p:extLst>
      <p:ext uri="{BB962C8B-B14F-4D97-AF65-F5344CB8AC3E}">
        <p14:creationId xmlns:p14="http://schemas.microsoft.com/office/powerpoint/2010/main" xmlns="" val="336636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0"/>
          </p:nvPr>
        </p:nvSpPr>
        <p:spPr>
          <a:xfrm>
            <a:off x="1370011" y="1687519"/>
            <a:ext cx="10209377" cy="4437063"/>
          </a:xfrm>
          <a:solidFill>
            <a:schemeClr val="tx2"/>
          </a:solidFill>
        </p:spPr>
        <p:txBody>
          <a:bodyPr>
            <a:normAutofit lnSpcReduction="10000"/>
          </a:bodyPr>
          <a:lstStyle/>
          <a:p>
            <a:pPr>
              <a:lnSpc>
                <a:spcPct val="110000"/>
              </a:lnSpc>
              <a:spcBef>
                <a:spcPts val="600"/>
              </a:spcBef>
            </a:pPr>
            <a:r>
              <a:rPr lang="es-ES" dirty="0">
                <a:solidFill>
                  <a:schemeClr val="bg1"/>
                </a:solidFill>
              </a:rPr>
              <a:t>La tasa anual de disminución de la CVF en el grupo placebo fue la misma en pacientes con ATA positivo y ATA negativo</a:t>
            </a:r>
          </a:p>
          <a:p>
            <a:pPr>
              <a:lnSpc>
                <a:spcPct val="110000"/>
              </a:lnSpc>
              <a:spcBef>
                <a:spcPts val="600"/>
              </a:spcBef>
            </a:pPr>
            <a:r>
              <a:rPr lang="es-ES" dirty="0" smtClean="0">
                <a:solidFill>
                  <a:schemeClr val="bg1"/>
                </a:solidFill>
              </a:rPr>
              <a:t>El </a:t>
            </a:r>
            <a:r>
              <a:rPr lang="es-ES" dirty="0" err="1">
                <a:solidFill>
                  <a:schemeClr val="bg1"/>
                </a:solidFill>
              </a:rPr>
              <a:t>N</a:t>
            </a:r>
            <a:r>
              <a:rPr lang="es-ES" dirty="0" err="1" smtClean="0">
                <a:solidFill>
                  <a:schemeClr val="bg1"/>
                </a:solidFill>
              </a:rPr>
              <a:t>intedanib</a:t>
            </a:r>
            <a:r>
              <a:rPr lang="es-ES" dirty="0" smtClean="0">
                <a:solidFill>
                  <a:schemeClr val="bg1"/>
                </a:solidFill>
              </a:rPr>
              <a:t> </a:t>
            </a:r>
            <a:r>
              <a:rPr lang="es-ES" dirty="0">
                <a:solidFill>
                  <a:schemeClr val="bg1"/>
                </a:solidFill>
              </a:rPr>
              <a:t>redujo la progresión de la EPI tanto en pacientes con ATA positivo como con ATA </a:t>
            </a:r>
            <a:r>
              <a:rPr lang="es-ES" dirty="0" smtClean="0">
                <a:solidFill>
                  <a:schemeClr val="bg1"/>
                </a:solidFill>
              </a:rPr>
              <a:t>negativo</a:t>
            </a:r>
          </a:p>
          <a:p>
            <a:pPr>
              <a:lnSpc>
                <a:spcPct val="110000"/>
              </a:lnSpc>
              <a:spcBef>
                <a:spcPts val="600"/>
              </a:spcBef>
            </a:pPr>
            <a:r>
              <a:rPr lang="es-ES" dirty="0" smtClean="0">
                <a:solidFill>
                  <a:schemeClr val="bg1"/>
                </a:solidFill>
              </a:rPr>
              <a:t>Numéricamente más en los pacientes con ATA (-)</a:t>
            </a:r>
            <a:endParaRPr lang="es-ES" dirty="0">
              <a:solidFill>
                <a:schemeClr val="bg1"/>
              </a:solidFill>
            </a:endParaRPr>
          </a:p>
          <a:p>
            <a:pPr>
              <a:lnSpc>
                <a:spcPct val="110000"/>
              </a:lnSpc>
              <a:spcBef>
                <a:spcPts val="600"/>
              </a:spcBef>
            </a:pPr>
            <a:r>
              <a:rPr lang="es-ES" dirty="0" smtClean="0">
                <a:solidFill>
                  <a:schemeClr val="bg1"/>
                </a:solidFill>
              </a:rPr>
              <a:t>No </a:t>
            </a:r>
            <a:r>
              <a:rPr lang="es-ES" dirty="0">
                <a:solidFill>
                  <a:schemeClr val="bg1"/>
                </a:solidFill>
              </a:rPr>
              <a:t>se observó ningún efecto de </a:t>
            </a:r>
            <a:r>
              <a:rPr lang="es-ES" dirty="0" err="1" smtClean="0">
                <a:solidFill>
                  <a:schemeClr val="bg1"/>
                </a:solidFill>
              </a:rPr>
              <a:t>Nintedanib</a:t>
            </a:r>
            <a:r>
              <a:rPr lang="es-ES" dirty="0" smtClean="0">
                <a:solidFill>
                  <a:schemeClr val="bg1"/>
                </a:solidFill>
              </a:rPr>
              <a:t> </a:t>
            </a:r>
            <a:r>
              <a:rPr lang="es-ES" dirty="0">
                <a:solidFill>
                  <a:schemeClr val="bg1"/>
                </a:solidFill>
              </a:rPr>
              <a:t>sobre la fibrosis de la piel evaluada con el </a:t>
            </a:r>
            <a:r>
              <a:rPr lang="es-ES" dirty="0" err="1">
                <a:solidFill>
                  <a:schemeClr val="bg1"/>
                </a:solidFill>
              </a:rPr>
              <a:t>mRSS</a:t>
            </a:r>
            <a:r>
              <a:rPr lang="es-ES" dirty="0">
                <a:solidFill>
                  <a:schemeClr val="bg1"/>
                </a:solidFill>
              </a:rPr>
              <a:t> en pacientes con ATA positivo o ATA negativo</a:t>
            </a:r>
          </a:p>
        </p:txBody>
      </p:sp>
      <p:sp>
        <p:nvSpPr>
          <p:cNvPr id="5" name="Title 5">
            <a:extLst>
              <a:ext uri="{FF2B5EF4-FFF2-40B4-BE49-F238E27FC236}">
                <a16:creationId xmlns="" xmlns:a16="http://schemas.microsoft.com/office/drawing/2014/main" id="{95BE87A2-A126-40C9-AAB2-8B7ACCFC461E}"/>
              </a:ext>
            </a:extLst>
          </p:cNvPr>
          <p:cNvSpPr txBox="1">
            <a:spLocks/>
          </p:cNvSpPr>
          <p:nvPr/>
        </p:nvSpPr>
        <p:spPr>
          <a:xfrm>
            <a:off x="1745837" y="330203"/>
            <a:ext cx="9782801" cy="1239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s-ES" sz="3600" kern="1200">
                <a:solidFill>
                  <a:schemeClr val="tx1">
                    <a:lumMod val="75000"/>
                  </a:schemeClr>
                </a:solidFill>
                <a:latin typeface="+mj-lt"/>
                <a:ea typeface="+mj-ea"/>
                <a:cs typeface="+mj-cs"/>
              </a:defRPr>
            </a:lvl1pPr>
          </a:lstStyle>
          <a:p>
            <a:r>
              <a:rPr lang="en-GB" sz="3200" b="1" dirty="0" smtClean="0">
                <a:effectLst>
                  <a:outerShdw blurRad="38100" dist="38100" dir="2700000" algn="tl">
                    <a:srgbClr val="000000">
                      <a:alpha val="43137"/>
                    </a:srgbClr>
                  </a:outerShdw>
                </a:effectLst>
              </a:rPr>
              <a:t>RESPUESTA SEGÚN anti-Scl70 (ATA)</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67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C3A08AC-490E-4D95-BE84-BC1C01D3666C}"/>
              </a:ext>
            </a:extLst>
          </p:cNvPr>
          <p:cNvPicPr>
            <a:picLocks noChangeAspect="1"/>
          </p:cNvPicPr>
          <p:nvPr/>
        </p:nvPicPr>
        <p:blipFill>
          <a:blip r:embed="rId2"/>
          <a:stretch>
            <a:fillRect/>
          </a:stretch>
        </p:blipFill>
        <p:spPr>
          <a:xfrm>
            <a:off x="5827734" y="1758745"/>
            <a:ext cx="526740" cy="4566270"/>
          </a:xfrm>
          <a:prstGeom prst="rect">
            <a:avLst/>
          </a:prstGeom>
        </p:spPr>
      </p:pic>
      <p:sp>
        <p:nvSpPr>
          <p:cNvPr id="22" name="Rectangle: Rounded Corners 21">
            <a:extLst>
              <a:ext uri="{FF2B5EF4-FFF2-40B4-BE49-F238E27FC236}">
                <a16:creationId xmlns="" xmlns:a16="http://schemas.microsoft.com/office/drawing/2014/main" id="{6DFF9EB1-BA30-4594-94D2-140F9E9005A1}"/>
              </a:ext>
            </a:extLst>
          </p:cNvPr>
          <p:cNvSpPr/>
          <p:nvPr/>
        </p:nvSpPr>
        <p:spPr>
          <a:xfrm>
            <a:off x="1896131" y="1813190"/>
            <a:ext cx="3921538" cy="4223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Female: 75%</a:t>
            </a:r>
          </a:p>
        </p:txBody>
      </p:sp>
      <p:sp>
        <p:nvSpPr>
          <p:cNvPr id="2" name="Title 1">
            <a:extLst>
              <a:ext uri="{FF2B5EF4-FFF2-40B4-BE49-F238E27FC236}">
                <a16:creationId xmlns="" xmlns:a16="http://schemas.microsoft.com/office/drawing/2014/main" id="{CC5B6FBE-0F28-421D-9E1F-C3F37A064186}"/>
              </a:ext>
            </a:extLst>
          </p:cNvPr>
          <p:cNvSpPr>
            <a:spLocks noGrp="1"/>
          </p:cNvSpPr>
          <p:nvPr>
            <p:ph type="title"/>
          </p:nvPr>
        </p:nvSpPr>
        <p:spPr>
          <a:xfrm>
            <a:off x="609441" y="274637"/>
            <a:ext cx="10969943" cy="1143000"/>
          </a:xfrm>
        </p:spPr>
        <p:txBody>
          <a:bodyPr/>
          <a:lstStyle/>
          <a:p>
            <a:r>
              <a:rPr lang="en-US" dirty="0"/>
              <a:t>Baseline characteristics of patients in subgroups by use of corticosteroids</a:t>
            </a:r>
            <a:endParaRPr lang="en-GB" dirty="0"/>
          </a:p>
        </p:txBody>
      </p:sp>
      <p:sp>
        <p:nvSpPr>
          <p:cNvPr id="24" name="Rectangle 22">
            <a:extLst>
              <a:ext uri="{FF2B5EF4-FFF2-40B4-BE49-F238E27FC236}">
                <a16:creationId xmlns="" xmlns:a16="http://schemas.microsoft.com/office/drawing/2014/main" id="{ED10B475-F38F-4BDB-BD95-8DA58E7BC945}"/>
              </a:ext>
            </a:extLst>
          </p:cNvPr>
          <p:cNvSpPr>
            <a:spLocks noChangeArrowheads="1"/>
          </p:cNvSpPr>
          <p:nvPr/>
        </p:nvSpPr>
        <p:spPr bwMode="auto">
          <a:xfrm>
            <a:off x="2003317" y="1457014"/>
            <a:ext cx="392153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Used corticosteroids (n=397)</a:t>
            </a:r>
          </a:p>
        </p:txBody>
      </p:sp>
      <p:sp>
        <p:nvSpPr>
          <p:cNvPr id="25" name="Rectangle 22">
            <a:extLst>
              <a:ext uri="{FF2B5EF4-FFF2-40B4-BE49-F238E27FC236}">
                <a16:creationId xmlns="" xmlns:a16="http://schemas.microsoft.com/office/drawing/2014/main" id="{EA5B939C-F3DE-43E8-B0B1-97E63BD257CB}"/>
              </a:ext>
            </a:extLst>
          </p:cNvPr>
          <p:cNvSpPr>
            <a:spLocks noChangeArrowheads="1"/>
          </p:cNvSpPr>
          <p:nvPr/>
        </p:nvSpPr>
        <p:spPr bwMode="auto">
          <a:xfrm>
            <a:off x="6192100" y="1457014"/>
            <a:ext cx="41778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Did not use corticosteroids (n=</a:t>
            </a:r>
            <a:r>
              <a:rPr lang="en-GB" altLang="en-US" sz="1600" b="1" dirty="0">
                <a:solidFill>
                  <a:srgbClr val="000000"/>
                </a:solidFill>
                <a:latin typeface="Arial" pitchFamily="34" charset="0"/>
                <a:cs typeface="Arial" pitchFamily="34" charset="0"/>
              </a:rPr>
              <a:t>179</a:t>
            </a: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t>
            </a:r>
            <a:endParaRPr kumimoji="0" lang="en-US"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26" name="Rectangle: Rounded Corners 25">
            <a:extLst>
              <a:ext uri="{FF2B5EF4-FFF2-40B4-BE49-F238E27FC236}">
                <a16:creationId xmlns="" xmlns:a16="http://schemas.microsoft.com/office/drawing/2014/main" id="{C19467C9-C3C2-469B-BE0C-4A2BF399C23A}"/>
              </a:ext>
            </a:extLst>
          </p:cNvPr>
          <p:cNvSpPr/>
          <p:nvPr/>
        </p:nvSpPr>
        <p:spPr>
          <a:xfrm>
            <a:off x="1889941" y="2318638"/>
            <a:ext cx="3921538"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age: 53.6 years</a:t>
            </a:r>
          </a:p>
        </p:txBody>
      </p:sp>
      <p:sp>
        <p:nvSpPr>
          <p:cNvPr id="27" name="Rectangle: Rounded Corners 26">
            <a:extLst>
              <a:ext uri="{FF2B5EF4-FFF2-40B4-BE49-F238E27FC236}">
                <a16:creationId xmlns="" xmlns:a16="http://schemas.microsoft.com/office/drawing/2014/main" id="{C423A791-8863-40E8-B783-45EE03A7BE8E}"/>
              </a:ext>
            </a:extLst>
          </p:cNvPr>
          <p:cNvSpPr/>
          <p:nvPr/>
        </p:nvSpPr>
        <p:spPr>
          <a:xfrm>
            <a:off x="1896132" y="2818203"/>
            <a:ext cx="3910905" cy="4402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Median time since onset of first non-Raynaud symptom: 3.4 years</a:t>
            </a:r>
            <a:endParaRPr lang="en-GB" sz="1400"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 xmlns:a16="http://schemas.microsoft.com/office/drawing/2014/main" id="{6B405519-3357-449D-9AD9-A1F9BC0C0FFA}"/>
              </a:ext>
            </a:extLst>
          </p:cNvPr>
          <p:cNvSpPr/>
          <p:nvPr/>
        </p:nvSpPr>
        <p:spPr>
          <a:xfrm>
            <a:off x="1906764" y="3846976"/>
            <a:ext cx="3910904" cy="4159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ATA positive: 61%</a:t>
            </a:r>
          </a:p>
        </p:txBody>
      </p:sp>
      <p:sp>
        <p:nvSpPr>
          <p:cNvPr id="29" name="Rectangle: Rounded Corners 28">
            <a:extLst>
              <a:ext uri="{FF2B5EF4-FFF2-40B4-BE49-F238E27FC236}">
                <a16:creationId xmlns="" xmlns:a16="http://schemas.microsoft.com/office/drawing/2014/main" id="{0117F261-9689-42E6-9E0C-879F62E4E20E}"/>
              </a:ext>
            </a:extLst>
          </p:cNvPr>
          <p:cNvSpPr/>
          <p:nvPr/>
        </p:nvSpPr>
        <p:spPr>
          <a:xfrm>
            <a:off x="1918842" y="4346000"/>
            <a:ext cx="3910904" cy="4223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extent of fibrotic ILD on HRCT*: 36%</a:t>
            </a:r>
          </a:p>
        </p:txBody>
      </p:sp>
      <p:sp>
        <p:nvSpPr>
          <p:cNvPr id="30" name="Rectangle: Rounded Corners 29">
            <a:extLst>
              <a:ext uri="{FF2B5EF4-FFF2-40B4-BE49-F238E27FC236}">
                <a16:creationId xmlns="" xmlns:a16="http://schemas.microsoft.com/office/drawing/2014/main" id="{1A071B9A-DD8B-4D2B-AF31-3BEB7B3F74AB}"/>
              </a:ext>
            </a:extLst>
          </p:cNvPr>
          <p:cNvSpPr/>
          <p:nvPr/>
        </p:nvSpPr>
        <p:spPr>
          <a:xfrm>
            <a:off x="1918842" y="4851448"/>
            <a:ext cx="3904714" cy="4013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FVC % predicted: 71.9%</a:t>
            </a:r>
          </a:p>
        </p:txBody>
      </p:sp>
      <p:sp>
        <p:nvSpPr>
          <p:cNvPr id="31" name="Rectangle: Rounded Corners 30">
            <a:extLst>
              <a:ext uri="{FF2B5EF4-FFF2-40B4-BE49-F238E27FC236}">
                <a16:creationId xmlns="" xmlns:a16="http://schemas.microsoft.com/office/drawing/2014/main" id="{403A3334-9BC8-4F05-96EC-3E12EC430D36}"/>
              </a:ext>
            </a:extLst>
          </p:cNvPr>
          <p:cNvSpPr/>
          <p:nvPr/>
        </p:nvSpPr>
        <p:spPr>
          <a:xfrm>
            <a:off x="1918842" y="5335898"/>
            <a:ext cx="3904713" cy="416451"/>
          </a:xfrm>
          <a:prstGeom prst="roundRect">
            <a:avLst>
              <a:gd name="adj" fmla="val 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a:t>
            </a:r>
            <a:r>
              <a:rPr lang="en-GB" sz="1400" dirty="0" err="1">
                <a:latin typeface="Arial" panose="020B0604020202020204" pitchFamily="34" charset="0"/>
                <a:cs typeface="Arial" panose="020B0604020202020204" pitchFamily="34" charset="0"/>
              </a:rPr>
              <a:t>mRSS</a:t>
            </a:r>
            <a:r>
              <a:rPr lang="en-GB" sz="1400" dirty="0">
                <a:latin typeface="Arial" panose="020B0604020202020204" pitchFamily="34" charset="0"/>
                <a:cs typeface="Arial" panose="020B0604020202020204" pitchFamily="34" charset="0"/>
              </a:rPr>
              <a:t>: 11.2</a:t>
            </a:r>
          </a:p>
        </p:txBody>
      </p:sp>
      <p:sp>
        <p:nvSpPr>
          <p:cNvPr id="32" name="Rectangle: Rounded Corners 31">
            <a:extLst>
              <a:ext uri="{FF2B5EF4-FFF2-40B4-BE49-F238E27FC236}">
                <a16:creationId xmlns="" xmlns:a16="http://schemas.microsoft.com/office/drawing/2014/main" id="{A02CA3B2-8F42-4532-B2F0-DE3B7737C198}"/>
              </a:ext>
            </a:extLst>
          </p:cNvPr>
          <p:cNvSpPr/>
          <p:nvPr/>
        </p:nvSpPr>
        <p:spPr>
          <a:xfrm>
            <a:off x="1906764" y="5835465"/>
            <a:ext cx="3922981"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Taking mycophenolate</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52%</a:t>
            </a:r>
          </a:p>
        </p:txBody>
      </p:sp>
      <p:sp>
        <p:nvSpPr>
          <p:cNvPr id="33" name="Rectangle: Rounded Corners 32">
            <a:extLst>
              <a:ext uri="{FF2B5EF4-FFF2-40B4-BE49-F238E27FC236}">
                <a16:creationId xmlns="" xmlns:a16="http://schemas.microsoft.com/office/drawing/2014/main" id="{69B13984-F1B5-4741-921B-EFB2B6D8283A}"/>
              </a:ext>
            </a:extLst>
          </p:cNvPr>
          <p:cNvSpPr/>
          <p:nvPr/>
        </p:nvSpPr>
        <p:spPr>
          <a:xfrm>
            <a:off x="6346878" y="1813190"/>
            <a:ext cx="3981968"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Female: 76%</a:t>
            </a:r>
          </a:p>
        </p:txBody>
      </p:sp>
      <p:sp>
        <p:nvSpPr>
          <p:cNvPr id="34" name="Rectangle: Rounded Corners 33">
            <a:extLst>
              <a:ext uri="{FF2B5EF4-FFF2-40B4-BE49-F238E27FC236}">
                <a16:creationId xmlns="" xmlns:a16="http://schemas.microsoft.com/office/drawing/2014/main" id="{584E5D73-1A0D-4373-A3F3-3B3E60EC6FDD}"/>
              </a:ext>
            </a:extLst>
          </p:cNvPr>
          <p:cNvSpPr/>
          <p:nvPr/>
        </p:nvSpPr>
        <p:spPr>
          <a:xfrm>
            <a:off x="6340688" y="2315239"/>
            <a:ext cx="3981968"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age: 54.7 years</a:t>
            </a:r>
          </a:p>
        </p:txBody>
      </p:sp>
      <p:sp>
        <p:nvSpPr>
          <p:cNvPr id="35" name="Rectangle: Rounded Corners 34">
            <a:extLst>
              <a:ext uri="{FF2B5EF4-FFF2-40B4-BE49-F238E27FC236}">
                <a16:creationId xmlns="" xmlns:a16="http://schemas.microsoft.com/office/drawing/2014/main" id="{6A02345F-A2DA-4152-9549-54D1FB86F982}"/>
              </a:ext>
            </a:extLst>
          </p:cNvPr>
          <p:cNvSpPr/>
          <p:nvPr/>
        </p:nvSpPr>
        <p:spPr>
          <a:xfrm>
            <a:off x="6340687" y="2817288"/>
            <a:ext cx="3981968"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Median time since onset of first non-Raynaud</a:t>
            </a:r>
          </a:p>
          <a:p>
            <a:pPr algn="ctr"/>
            <a:r>
              <a:rPr lang="en-US" sz="1400" dirty="0">
                <a:latin typeface="Arial" panose="020B0604020202020204" pitchFamily="34" charset="0"/>
                <a:cs typeface="Arial" panose="020B0604020202020204" pitchFamily="34" charset="0"/>
              </a:rPr>
              <a:t>symptom: 3.3 years</a:t>
            </a:r>
            <a:endParaRPr lang="en-GB" sz="1400" dirty="0">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 xmlns:a16="http://schemas.microsoft.com/office/drawing/2014/main" id="{08F66A57-AC94-4EB3-A1DA-05D695864BE7}"/>
              </a:ext>
            </a:extLst>
          </p:cNvPr>
          <p:cNvSpPr/>
          <p:nvPr/>
        </p:nvSpPr>
        <p:spPr>
          <a:xfrm>
            <a:off x="6346877" y="3821386"/>
            <a:ext cx="3975777"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ATA positive: 59%</a:t>
            </a:r>
          </a:p>
        </p:txBody>
      </p:sp>
      <p:sp>
        <p:nvSpPr>
          <p:cNvPr id="37" name="Rectangle: Rounded Corners 36">
            <a:extLst>
              <a:ext uri="{FF2B5EF4-FFF2-40B4-BE49-F238E27FC236}">
                <a16:creationId xmlns="" xmlns:a16="http://schemas.microsoft.com/office/drawing/2014/main" id="{7A89ED7B-6F01-4818-B935-E3FE53E30959}"/>
              </a:ext>
            </a:extLst>
          </p:cNvPr>
          <p:cNvSpPr/>
          <p:nvPr/>
        </p:nvSpPr>
        <p:spPr>
          <a:xfrm>
            <a:off x="6358954" y="4323435"/>
            <a:ext cx="3963700"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extent of fibrotic ILD on HRCT*: 35%</a:t>
            </a:r>
          </a:p>
        </p:txBody>
      </p:sp>
      <p:sp>
        <p:nvSpPr>
          <p:cNvPr id="38" name="Rectangle: Rounded Corners 37">
            <a:extLst>
              <a:ext uri="{FF2B5EF4-FFF2-40B4-BE49-F238E27FC236}">
                <a16:creationId xmlns="" xmlns:a16="http://schemas.microsoft.com/office/drawing/2014/main" id="{16F838F6-6B32-4920-8A58-946A37D3F4F8}"/>
              </a:ext>
            </a:extLst>
          </p:cNvPr>
          <p:cNvSpPr/>
          <p:nvPr/>
        </p:nvSpPr>
        <p:spPr>
          <a:xfrm>
            <a:off x="6352764" y="4825484"/>
            <a:ext cx="3963700"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FVC % predicted: 73.8%</a:t>
            </a:r>
          </a:p>
        </p:txBody>
      </p:sp>
      <p:sp>
        <p:nvSpPr>
          <p:cNvPr id="39" name="Rectangle: Rounded Corners 38">
            <a:extLst>
              <a:ext uri="{FF2B5EF4-FFF2-40B4-BE49-F238E27FC236}">
                <a16:creationId xmlns="" xmlns:a16="http://schemas.microsoft.com/office/drawing/2014/main" id="{EBE5E7D4-7E78-454B-82A3-6005BBE437CF}"/>
              </a:ext>
            </a:extLst>
          </p:cNvPr>
          <p:cNvSpPr/>
          <p:nvPr/>
        </p:nvSpPr>
        <p:spPr>
          <a:xfrm>
            <a:off x="6352764" y="5327533"/>
            <a:ext cx="3975777"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Mean </a:t>
            </a:r>
            <a:r>
              <a:rPr lang="en-GB" sz="1400" dirty="0" err="1">
                <a:latin typeface="Arial" panose="020B0604020202020204" pitchFamily="34" charset="0"/>
                <a:cs typeface="Arial" panose="020B0604020202020204" pitchFamily="34" charset="0"/>
              </a:rPr>
              <a:t>mRSS</a:t>
            </a:r>
            <a:r>
              <a:rPr lang="en-GB" sz="1400" dirty="0">
                <a:latin typeface="Arial" panose="020B0604020202020204" pitchFamily="34" charset="0"/>
                <a:cs typeface="Arial" panose="020B0604020202020204" pitchFamily="34" charset="0"/>
              </a:rPr>
              <a:t>: 10.9</a:t>
            </a:r>
          </a:p>
        </p:txBody>
      </p:sp>
      <p:sp>
        <p:nvSpPr>
          <p:cNvPr id="40" name="Rectangle: Rounded Corners 39">
            <a:extLst>
              <a:ext uri="{FF2B5EF4-FFF2-40B4-BE49-F238E27FC236}">
                <a16:creationId xmlns="" xmlns:a16="http://schemas.microsoft.com/office/drawing/2014/main" id="{2C591B6C-405C-4748-B9E4-1C8D23592C53}"/>
              </a:ext>
            </a:extLst>
          </p:cNvPr>
          <p:cNvSpPr/>
          <p:nvPr/>
        </p:nvSpPr>
        <p:spPr>
          <a:xfrm>
            <a:off x="6358954" y="5829583"/>
            <a:ext cx="3969587"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Taking mycophenolate</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41%</a:t>
            </a:r>
          </a:p>
        </p:txBody>
      </p:sp>
      <p:sp>
        <p:nvSpPr>
          <p:cNvPr id="41" name="TextBox 30">
            <a:extLst>
              <a:ext uri="{FF2B5EF4-FFF2-40B4-BE49-F238E27FC236}">
                <a16:creationId xmlns="" xmlns:a16="http://schemas.microsoft.com/office/drawing/2014/main" id="{697FBB69-0FBC-452F-B913-069BD632A6D5}"/>
              </a:ext>
            </a:extLst>
          </p:cNvPr>
          <p:cNvSpPr>
            <a:spLocks noChangeArrowheads="1"/>
          </p:cNvSpPr>
          <p:nvPr/>
        </p:nvSpPr>
        <p:spPr bwMode="auto">
          <a:xfrm>
            <a:off x="515804" y="6449713"/>
            <a:ext cx="11336411" cy="187285"/>
          </a:xfrm>
          <a:prstGeom prst="roundRect">
            <a:avLst>
              <a:gd name="adj" fmla="val 16667"/>
            </a:avLst>
          </a:prstGeom>
          <a:solidFill>
            <a:schemeClr val="bg1"/>
          </a:solidFill>
          <a:ln w="12700">
            <a:noFill/>
            <a:round/>
            <a:headEnd/>
            <a:tailEnd/>
          </a:ln>
        </p:spPr>
        <p:txBody>
          <a:bodyPr wrap="square" lIns="0" tIns="0" rIns="0" bIns="0">
            <a:spAutoFit/>
          </a:bodyPr>
          <a:lstStyle/>
          <a:p>
            <a:pPr lvl="0" defTabSz="1213688">
              <a:defRPr/>
            </a:pPr>
            <a:r>
              <a:rPr lang="en-US" altLang="en-US" sz="1100" dirty="0">
                <a:solidFill>
                  <a:schemeClr val="accent2"/>
                </a:solidFill>
                <a:latin typeface="Arial" panose="020B0604020202020204" pitchFamily="34" charset="0"/>
                <a:cs typeface="Arial" panose="020B0604020202020204" pitchFamily="34" charset="0"/>
              </a:rPr>
              <a:t>*Assessed in the whole lung to nearest 5% by central review. Pure (non-fibrotic) ground glass opacity was not included. </a:t>
            </a:r>
            <a:r>
              <a:rPr lang="en-US" altLang="en-US" sz="1100" baseline="30000" dirty="0">
                <a:solidFill>
                  <a:schemeClr val="accent2"/>
                </a:solidFill>
                <a:latin typeface="Arial" panose="020B0604020202020204" pitchFamily="34" charset="0"/>
                <a:cs typeface="Arial" panose="020B0604020202020204" pitchFamily="34" charset="0"/>
              </a:rPr>
              <a:t>†</a:t>
            </a:r>
            <a:r>
              <a:rPr lang="en-US" altLang="en-US" sz="1100" dirty="0">
                <a:solidFill>
                  <a:schemeClr val="accent2"/>
                </a:solidFill>
                <a:latin typeface="Arial" panose="020B0604020202020204" pitchFamily="34" charset="0"/>
                <a:cs typeface="Arial" panose="020B0604020202020204" pitchFamily="34" charset="0"/>
              </a:rPr>
              <a:t>Mofetil or sodium.</a:t>
            </a:r>
            <a:endParaRPr kumimoji="0" lang="en-GB" altLang="en-US" sz="11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23" name="Rectangle: Rounded Corners 22">
            <a:extLst>
              <a:ext uri="{FF2B5EF4-FFF2-40B4-BE49-F238E27FC236}">
                <a16:creationId xmlns="" xmlns:a16="http://schemas.microsoft.com/office/drawing/2014/main" id="{E7475ED0-8CEB-472B-BE8A-43ABF541D611}"/>
              </a:ext>
            </a:extLst>
          </p:cNvPr>
          <p:cNvSpPr/>
          <p:nvPr/>
        </p:nvSpPr>
        <p:spPr>
          <a:xfrm>
            <a:off x="1896131" y="3341528"/>
            <a:ext cx="3921538" cy="4223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Diffuse cutaneous </a:t>
            </a:r>
            <a:r>
              <a:rPr lang="en-GB" sz="1400" dirty="0" err="1">
                <a:latin typeface="Arial" panose="020B0604020202020204" pitchFamily="34" charset="0"/>
                <a:cs typeface="Arial" panose="020B0604020202020204" pitchFamily="34" charset="0"/>
              </a:rPr>
              <a:t>SSc</a:t>
            </a:r>
            <a:r>
              <a:rPr lang="en-GB" sz="1400" dirty="0">
                <a:latin typeface="Arial" panose="020B0604020202020204" pitchFamily="34" charset="0"/>
                <a:cs typeface="Arial" panose="020B0604020202020204" pitchFamily="34" charset="0"/>
              </a:rPr>
              <a:t>: 53%</a:t>
            </a:r>
          </a:p>
        </p:txBody>
      </p:sp>
      <p:sp>
        <p:nvSpPr>
          <p:cNvPr id="43" name="Rectangle: Rounded Corners 42">
            <a:extLst>
              <a:ext uri="{FF2B5EF4-FFF2-40B4-BE49-F238E27FC236}">
                <a16:creationId xmlns="" xmlns:a16="http://schemas.microsoft.com/office/drawing/2014/main" id="{BF1A404B-B98F-41C6-B48B-46986DE631D3}"/>
              </a:ext>
            </a:extLst>
          </p:cNvPr>
          <p:cNvSpPr/>
          <p:nvPr/>
        </p:nvSpPr>
        <p:spPr>
          <a:xfrm>
            <a:off x="6346878" y="3319337"/>
            <a:ext cx="3981968" cy="41645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Diffuse cutaneous </a:t>
            </a:r>
            <a:r>
              <a:rPr lang="en-GB" sz="1400" dirty="0" err="1">
                <a:latin typeface="Arial" panose="020B0604020202020204" pitchFamily="34" charset="0"/>
                <a:cs typeface="Arial" panose="020B0604020202020204" pitchFamily="34" charset="0"/>
              </a:rPr>
              <a:t>SSc</a:t>
            </a:r>
            <a:r>
              <a:rPr lang="en-GB" sz="1400" dirty="0">
                <a:latin typeface="Arial" panose="020B0604020202020204" pitchFamily="34" charset="0"/>
                <a:cs typeface="Arial" panose="020B0604020202020204" pitchFamily="34" charset="0"/>
              </a:rPr>
              <a:t>: 49%</a:t>
            </a:r>
          </a:p>
        </p:txBody>
      </p:sp>
    </p:spTree>
    <p:extLst>
      <p:ext uri="{BB962C8B-B14F-4D97-AF65-F5344CB8AC3E}">
        <p14:creationId xmlns:p14="http://schemas.microsoft.com/office/powerpoint/2010/main" xmlns="" val="526636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203455" y="5865700"/>
            <a:ext cx="10615079" cy="757130"/>
          </a:xfrm>
          <a:solidFill>
            <a:schemeClr val="tx1">
              <a:lumMod val="50000"/>
            </a:schemeClr>
          </a:solidFill>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wrap="square">
            <a:spAutoFit/>
          </a:bodyPr>
          <a:lstStyle/>
          <a:p>
            <a:r>
              <a:rPr lang="es-ES" sz="2400" dirty="0" smtClean="0">
                <a:solidFill>
                  <a:schemeClr val="bg2"/>
                </a:solidFill>
              </a:rPr>
              <a:t>En el registro del GEAS se reproducen los hallazgos de la EULAR respecto a formas de ES </a:t>
            </a:r>
            <a:endParaRPr lang="es-ES" sz="2400" dirty="0">
              <a:solidFill>
                <a:schemeClr val="bg2"/>
              </a:solidFill>
            </a:endParaRPr>
          </a:p>
        </p:txBody>
      </p:sp>
      <p:pic>
        <p:nvPicPr>
          <p:cNvPr id="27650" name="Picture 2"/>
          <p:cNvPicPr>
            <a:picLocks noChangeAspect="1" noChangeArrowheads="1"/>
          </p:cNvPicPr>
          <p:nvPr/>
        </p:nvPicPr>
        <p:blipFill>
          <a:blip r:embed="rId3" cstate="email"/>
          <a:srcRect/>
          <a:stretch>
            <a:fillRect/>
          </a:stretch>
        </p:blipFill>
        <p:spPr bwMode="auto">
          <a:xfrm>
            <a:off x="1284694" y="914400"/>
            <a:ext cx="7781518" cy="1363007"/>
          </a:xfrm>
          <a:prstGeom prst="rect">
            <a:avLst/>
          </a:prstGeom>
          <a:noFill/>
          <a:ln w="12700" cap="sq">
            <a:noFill/>
            <a:miter lim="800000"/>
            <a:headEnd type="none" w="sm" len="sm"/>
            <a:tailEnd type="none" w="sm" len="sm"/>
          </a:ln>
        </p:spPr>
      </p:pic>
      <p:pic>
        <p:nvPicPr>
          <p:cNvPr id="27651" name="Picture 3"/>
          <p:cNvPicPr>
            <a:picLocks noChangeAspect="1" noChangeArrowheads="1"/>
          </p:cNvPicPr>
          <p:nvPr/>
        </p:nvPicPr>
        <p:blipFill>
          <a:blip r:embed="rId4" cstate="email"/>
          <a:srcRect/>
          <a:stretch>
            <a:fillRect/>
          </a:stretch>
        </p:blipFill>
        <p:spPr bwMode="auto">
          <a:xfrm>
            <a:off x="5902441" y="2307030"/>
            <a:ext cx="5279212" cy="401890"/>
          </a:xfrm>
          <a:prstGeom prst="rect">
            <a:avLst/>
          </a:prstGeom>
          <a:noFill/>
          <a:ln w="12700" cap="sq">
            <a:noFill/>
            <a:miter lim="800000"/>
            <a:headEnd type="none" w="sm" len="sm"/>
            <a:tailEnd type="none" w="sm" len="sm"/>
          </a:ln>
        </p:spPr>
      </p:pic>
      <p:pic>
        <p:nvPicPr>
          <p:cNvPr id="27652" name="Picture 4"/>
          <p:cNvPicPr>
            <a:picLocks noChangeAspect="1" noChangeArrowheads="1"/>
          </p:cNvPicPr>
          <p:nvPr/>
        </p:nvPicPr>
        <p:blipFill>
          <a:blip r:embed="rId5" cstate="email"/>
          <a:srcRect/>
          <a:stretch>
            <a:fillRect/>
          </a:stretch>
        </p:blipFill>
        <p:spPr bwMode="auto">
          <a:xfrm>
            <a:off x="5009804" y="2713977"/>
            <a:ext cx="6075863" cy="210971"/>
          </a:xfrm>
          <a:prstGeom prst="rect">
            <a:avLst/>
          </a:prstGeom>
          <a:noFill/>
          <a:ln w="12700" cap="sq">
            <a:noFill/>
            <a:miter lim="800000"/>
            <a:headEnd type="none" w="sm" len="sm"/>
            <a:tailEnd type="none" w="sm" len="sm"/>
          </a:ln>
        </p:spPr>
      </p:pic>
      <p:grpSp>
        <p:nvGrpSpPr>
          <p:cNvPr id="3" name="11 Grupo"/>
          <p:cNvGrpSpPr/>
          <p:nvPr/>
        </p:nvGrpSpPr>
        <p:grpSpPr>
          <a:xfrm>
            <a:off x="815201" y="3140968"/>
            <a:ext cx="10750394" cy="2376264"/>
            <a:chOff x="611560" y="3140968"/>
            <a:chExt cx="7848872" cy="1944217"/>
          </a:xfrm>
        </p:grpSpPr>
        <p:pic>
          <p:nvPicPr>
            <p:cNvPr id="27653" name="Picture 5"/>
            <p:cNvPicPr>
              <a:picLocks noChangeAspect="1" noChangeArrowheads="1"/>
            </p:cNvPicPr>
            <p:nvPr/>
          </p:nvPicPr>
          <p:blipFill>
            <a:blip r:embed="rId6" cstate="email"/>
            <a:srcRect/>
            <a:stretch>
              <a:fillRect/>
            </a:stretch>
          </p:blipFill>
          <p:spPr bwMode="auto">
            <a:xfrm>
              <a:off x="611560" y="3140968"/>
              <a:ext cx="7848872" cy="733764"/>
            </a:xfrm>
            <a:prstGeom prst="rect">
              <a:avLst/>
            </a:prstGeom>
            <a:noFill/>
            <a:ln w="12700" cap="sq">
              <a:noFill/>
              <a:miter lim="800000"/>
              <a:headEnd type="none" w="sm" len="sm"/>
              <a:tailEnd type="none" w="sm" len="sm"/>
            </a:ln>
          </p:spPr>
        </p:pic>
        <p:pic>
          <p:nvPicPr>
            <p:cNvPr id="27654" name="Picture 6"/>
            <p:cNvPicPr>
              <a:picLocks noChangeAspect="1" noChangeArrowheads="1"/>
            </p:cNvPicPr>
            <p:nvPr/>
          </p:nvPicPr>
          <p:blipFill>
            <a:blip r:embed="rId7" cstate="email"/>
            <a:srcRect/>
            <a:stretch>
              <a:fillRect/>
            </a:stretch>
          </p:blipFill>
          <p:spPr bwMode="auto">
            <a:xfrm>
              <a:off x="611560" y="3861048"/>
              <a:ext cx="7848872" cy="1224137"/>
            </a:xfrm>
            <a:prstGeom prst="rect">
              <a:avLst/>
            </a:prstGeom>
            <a:noFill/>
            <a:ln w="12700" cap="sq">
              <a:noFill/>
              <a:miter lim="800000"/>
              <a:headEnd type="none" w="sm" len="sm"/>
              <a:tailEnd type="none" w="sm" len="sm"/>
            </a:ln>
          </p:spPr>
        </p:pic>
      </p:grpSp>
      <p:sp>
        <p:nvSpPr>
          <p:cNvPr id="9" name="8 Elipse"/>
          <p:cNvSpPr/>
          <p:nvPr/>
        </p:nvSpPr>
        <p:spPr bwMode="auto">
          <a:xfrm>
            <a:off x="4013586" y="4149082"/>
            <a:ext cx="959857" cy="360040"/>
          </a:xfrm>
          <a:prstGeom prst="ellipse">
            <a:avLst/>
          </a:prstGeom>
          <a:noFill/>
          <a:ln>
            <a:solidFill>
              <a:srgbClr val="FF0000"/>
            </a:solid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1" i="0" u="none" strike="noStrike" cap="none" normalizeH="0" baseline="0" smtClean="0">
              <a:ln>
                <a:noFill/>
              </a:ln>
              <a:solidFill>
                <a:schemeClr val="tx1"/>
              </a:solidFill>
              <a:effectLst/>
              <a:latin typeface="Times New Roman" pitchFamily="18" charset="0"/>
            </a:endParaRPr>
          </a:p>
        </p:txBody>
      </p:sp>
      <p:sp>
        <p:nvSpPr>
          <p:cNvPr id="11" name="10 Elipse"/>
          <p:cNvSpPr/>
          <p:nvPr/>
        </p:nvSpPr>
        <p:spPr bwMode="auto">
          <a:xfrm>
            <a:off x="5422513" y="4149082"/>
            <a:ext cx="959857" cy="360040"/>
          </a:xfrm>
          <a:prstGeom prst="ellipse">
            <a:avLst/>
          </a:prstGeom>
          <a:noFill/>
          <a:ln>
            <a:solidFill>
              <a:srgbClr val="FF0000"/>
            </a:solid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1" i="0" u="none" strike="noStrike" cap="none" normalizeH="0" baseline="0" smtClean="0">
              <a:ln>
                <a:noFill/>
              </a:ln>
              <a:solidFill>
                <a:schemeClr val="tx1"/>
              </a:solidFill>
              <a:effectLst/>
              <a:latin typeface="Times New Roman" pitchFamily="18" charset="0"/>
            </a:endParaRPr>
          </a:p>
        </p:txBody>
      </p:sp>
      <p:sp>
        <p:nvSpPr>
          <p:cNvPr id="16" name="15 Elipse"/>
          <p:cNvSpPr/>
          <p:nvPr/>
        </p:nvSpPr>
        <p:spPr bwMode="auto">
          <a:xfrm>
            <a:off x="6924015" y="4149082"/>
            <a:ext cx="959857" cy="360040"/>
          </a:xfrm>
          <a:prstGeom prst="ellipse">
            <a:avLst/>
          </a:prstGeom>
          <a:noFill/>
          <a:ln>
            <a:solidFill>
              <a:srgbClr val="FF0000"/>
            </a:solid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1" i="0" u="none" strike="noStrike" cap="none" normalizeH="0" baseline="0" smtClean="0">
              <a:ln>
                <a:noFill/>
              </a:ln>
              <a:solidFill>
                <a:schemeClr val="tx1"/>
              </a:solidFill>
              <a:effectLst/>
              <a:latin typeface="Times New Roman" pitchFamily="18" charset="0"/>
            </a:endParaRPr>
          </a:p>
        </p:txBody>
      </p:sp>
      <p:sp>
        <p:nvSpPr>
          <p:cNvPr id="14" name="4 Título"/>
          <p:cNvSpPr>
            <a:spLocks noGrp="1"/>
          </p:cNvSpPr>
          <p:nvPr>
            <p:ph type="title"/>
          </p:nvPr>
        </p:nvSpPr>
        <p:spPr>
          <a:xfrm>
            <a:off x="1593437" y="76200"/>
            <a:ext cx="9782801" cy="888997"/>
          </a:xfrm>
        </p:spPr>
        <p:txBody>
          <a:bodyPr/>
          <a:lstStyle/>
          <a:p>
            <a:r>
              <a:rPr lang="es-ES" dirty="0" smtClean="0">
                <a:effectLst>
                  <a:outerShdw blurRad="38100" dist="38100" dir="2700000" algn="tl">
                    <a:srgbClr val="000000">
                      <a:alpha val="43137"/>
                    </a:srgbClr>
                  </a:outerShdw>
                </a:effectLst>
              </a:rPr>
              <a:t>LA MAGNITUD DEL PROBLEMA</a:t>
            </a:r>
            <a:endParaRPr lang="es-ES" dirty="0">
              <a:effectLst>
                <a:outerShdw blurRad="38100" dist="38100" dir="2700000" algn="tl">
                  <a:srgbClr val="000000">
                    <a:alpha val="43137"/>
                  </a:srgbClr>
                </a:outerShdw>
              </a:effectLst>
            </a:endParaRPr>
          </a:p>
        </p:txBody>
      </p:sp>
      <p:sp>
        <p:nvSpPr>
          <p:cNvPr id="6" name="5 CuadroTexto"/>
          <p:cNvSpPr txBox="1"/>
          <p:nvPr/>
        </p:nvSpPr>
        <p:spPr>
          <a:xfrm>
            <a:off x="9920913" y="1425138"/>
            <a:ext cx="1428596" cy="646331"/>
          </a:xfrm>
          <a:prstGeom prst="rect">
            <a:avLst/>
          </a:prstGeom>
          <a:solidFill>
            <a:schemeClr val="accent1"/>
          </a:solidFill>
        </p:spPr>
        <p:txBody>
          <a:bodyPr wrap="none" rtlCol="0">
            <a:spAutoFit/>
          </a:bodyPr>
          <a:lstStyle/>
          <a:p>
            <a:r>
              <a:rPr lang="es-ES" sz="3600" b="1" dirty="0" smtClean="0">
                <a:solidFill>
                  <a:schemeClr val="bg1"/>
                </a:solidFill>
              </a:rPr>
              <a:t>48%</a:t>
            </a:r>
            <a:endParaRPr lang="es-ES" sz="3600" b="1" dirty="0">
              <a:solidFill>
                <a:schemeClr val="bg1"/>
              </a:solidFill>
            </a:endParaRPr>
          </a:p>
        </p:txBody>
      </p:sp>
      <p:cxnSp>
        <p:nvCxnSpPr>
          <p:cNvPr id="8" name="7 Conector curvado"/>
          <p:cNvCxnSpPr/>
          <p:nvPr/>
        </p:nvCxnSpPr>
        <p:spPr>
          <a:xfrm flipV="1">
            <a:off x="4722812" y="1595903"/>
            <a:ext cx="5029200" cy="2553180"/>
          </a:xfrm>
          <a:prstGeom prst="curvedConnector3">
            <a:avLst>
              <a:gd name="adj1" fmla="val 43818"/>
            </a:avLst>
          </a:prstGeom>
          <a:ln w="317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curvado"/>
          <p:cNvCxnSpPr/>
          <p:nvPr/>
        </p:nvCxnSpPr>
        <p:spPr>
          <a:xfrm flipV="1">
            <a:off x="6382370" y="1748304"/>
            <a:ext cx="3369642" cy="2518896"/>
          </a:xfrm>
          <a:prstGeom prst="curvedConnector3">
            <a:avLst>
              <a:gd name="adj1" fmla="val 29919"/>
            </a:avLst>
          </a:prstGeom>
          <a:ln w="3175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9318387" y="316468"/>
            <a:ext cx="2299027" cy="1077218"/>
          </a:xfrm>
          <a:prstGeom prst="rect">
            <a:avLst/>
          </a:prstGeom>
          <a:solidFill>
            <a:schemeClr val="accent1"/>
          </a:solidFill>
        </p:spPr>
        <p:txBody>
          <a:bodyPr wrap="none" rtlCol="0">
            <a:spAutoFit/>
          </a:bodyPr>
          <a:lstStyle/>
          <a:p>
            <a:r>
              <a:rPr lang="es-ES" sz="3200" b="1" dirty="0" smtClean="0">
                <a:solidFill>
                  <a:schemeClr val="bg1"/>
                </a:solidFill>
              </a:rPr>
              <a:t>N = 811</a:t>
            </a:r>
          </a:p>
          <a:p>
            <a:r>
              <a:rPr lang="es-ES" sz="3200" b="1" dirty="0" err="1" smtClean="0">
                <a:solidFill>
                  <a:schemeClr val="bg1"/>
                </a:solidFill>
              </a:rPr>
              <a:t>Esd</a:t>
            </a:r>
            <a:r>
              <a:rPr lang="es-ES" sz="3200" b="1" dirty="0" smtClean="0">
                <a:solidFill>
                  <a:schemeClr val="bg1"/>
                </a:solidFill>
              </a:rPr>
              <a:t> + </a:t>
            </a:r>
            <a:r>
              <a:rPr lang="es-ES" sz="3200" b="1" dirty="0" err="1" smtClean="0">
                <a:solidFill>
                  <a:schemeClr val="bg1"/>
                </a:solidFill>
              </a:rPr>
              <a:t>Esl</a:t>
            </a:r>
            <a:endParaRPr lang="es-ES" sz="3200" b="1" dirty="0">
              <a:solidFill>
                <a:schemeClr val="bg1"/>
              </a:solidFill>
            </a:endParaRPr>
          </a:p>
        </p:txBody>
      </p:sp>
    </p:spTree>
    <p:extLst>
      <p:ext uri="{BB962C8B-B14F-4D97-AF65-F5344CB8AC3E}">
        <p14:creationId xmlns:p14="http://schemas.microsoft.com/office/powerpoint/2010/main" xmlns="" val="27327365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95BE87A2-A126-40C9-AAB2-8B7ACCFC461E}"/>
              </a:ext>
            </a:extLst>
          </p:cNvPr>
          <p:cNvSpPr>
            <a:spLocks noGrp="1"/>
          </p:cNvSpPr>
          <p:nvPr>
            <p:ph type="title"/>
          </p:nvPr>
        </p:nvSpPr>
        <p:spPr/>
        <p:txBody>
          <a:bodyPr anchor="ctr">
            <a:normAutofit/>
          </a:bodyPr>
          <a:lstStyle/>
          <a:p>
            <a:r>
              <a:rPr lang="en-GB" sz="3200" b="1" dirty="0" smtClean="0">
                <a:effectLst>
                  <a:outerShdw blurRad="38100" dist="38100" dir="2700000" algn="tl">
                    <a:srgbClr val="000000">
                      <a:alpha val="43137"/>
                    </a:srgbClr>
                  </a:outerShdw>
                </a:effectLst>
              </a:rPr>
              <a:t>TASA DE REDUCCIÓN DE CVF SEGÚN EL USO DE GLUCOCORTICOIDES</a:t>
            </a:r>
            <a:endParaRPr lang="en-GB" sz="3200" b="1" dirty="0">
              <a:effectLst>
                <a:outerShdw blurRad="38100" dist="38100" dir="2700000" algn="tl">
                  <a:srgbClr val="000000">
                    <a:alpha val="43137"/>
                  </a:srgbClr>
                </a:outerShdw>
              </a:effectLst>
            </a:endParaRPr>
          </a:p>
        </p:txBody>
      </p:sp>
      <p:graphicFrame>
        <p:nvGraphicFramePr>
          <p:cNvPr id="5" name="Content Placeholder 6"/>
          <p:cNvGraphicFramePr>
            <a:graphicFrameLocks/>
          </p:cNvGraphicFramePr>
          <p:nvPr>
            <p:extLst>
              <p:ext uri="{D42A27DB-BD31-4B8C-83A1-F6EECF244321}">
                <p14:modId xmlns:p14="http://schemas.microsoft.com/office/powerpoint/2010/main" xmlns="" val="2841452311"/>
              </p:ext>
            </p:extLst>
          </p:nvPr>
        </p:nvGraphicFramePr>
        <p:xfrm>
          <a:off x="1115873" y="2340486"/>
          <a:ext cx="10002516" cy="319283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484913" y="3737495"/>
            <a:ext cx="3102186" cy="584623"/>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Adjusted mean (SE) annual rate of decline in FVC (mL/year)</a:t>
            </a:r>
          </a:p>
        </p:txBody>
      </p:sp>
      <p:sp>
        <p:nvSpPr>
          <p:cNvPr id="14" name="TextBox 13"/>
          <p:cNvSpPr txBox="1"/>
          <p:nvPr/>
        </p:nvSpPr>
        <p:spPr>
          <a:xfrm>
            <a:off x="2391517" y="5332016"/>
            <a:ext cx="3145139" cy="817245"/>
          </a:xfrm>
          <a:prstGeom prst="roundRect">
            <a:avLst/>
          </a:prstGeom>
          <a:solidFill>
            <a:schemeClr val="bg1"/>
          </a:solidFill>
          <a:ln w="12700">
            <a:solidFill>
              <a:schemeClr val="tx1"/>
            </a:solidFill>
            <a:round/>
            <a:headEnd/>
            <a:tailEnd/>
          </a:ln>
        </p:spPr>
        <p:txBody>
          <a:bodyPr wrap="square" lIns="0" tIns="0" rIns="0" bIns="0" anchor="ctr">
            <a:spAutoFit/>
          </a:bodyPr>
          <a:lstStyle>
            <a:defPPr>
              <a:defRPr lang="en-US"/>
            </a:defPPr>
            <a:lvl1pPr marR="0" lvl="0" indent="0" algn="ctr" defTabSz="1213688" fontAlgn="auto">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lvl="0">
              <a:defRPr/>
            </a:pPr>
            <a:r>
              <a:rPr lang="en-GB" sz="1600" dirty="0"/>
              <a:t>Difference 39.6</a:t>
            </a:r>
          </a:p>
          <a:p>
            <a:pPr lvl="0"/>
            <a:r>
              <a:rPr lang="en-GB" sz="1600" dirty="0"/>
              <a:t>(95% CI −6.3, 85.6)</a:t>
            </a:r>
            <a:br>
              <a:rPr lang="en-GB" sz="1600" dirty="0"/>
            </a:br>
            <a:r>
              <a:rPr lang="en-GB" sz="1600" b="1" dirty="0"/>
              <a:t>Relative reduction 38%</a:t>
            </a:r>
          </a:p>
        </p:txBody>
      </p:sp>
      <p:sp>
        <p:nvSpPr>
          <p:cNvPr id="8" name="TextBox 7">
            <a:extLst>
              <a:ext uri="{FF2B5EF4-FFF2-40B4-BE49-F238E27FC236}">
                <a16:creationId xmlns="" xmlns:a16="http://schemas.microsoft.com/office/drawing/2014/main" id="{3A9EA38E-F486-4743-BADA-ACEE14BF9699}"/>
              </a:ext>
            </a:extLst>
          </p:cNvPr>
          <p:cNvSpPr txBox="1"/>
          <p:nvPr/>
        </p:nvSpPr>
        <p:spPr>
          <a:xfrm>
            <a:off x="7927850" y="5337376"/>
            <a:ext cx="2912811" cy="817245"/>
          </a:xfrm>
          <a:prstGeom prst="roundRect">
            <a:avLst/>
          </a:prstGeom>
          <a:solidFill>
            <a:schemeClr val="bg1"/>
          </a:solidFill>
          <a:ln w="12700">
            <a:solidFill>
              <a:schemeClr val="tx1"/>
            </a:solidFill>
            <a:round/>
            <a:headEnd/>
            <a:tailEnd/>
          </a:ln>
        </p:spPr>
        <p:txBody>
          <a:bodyPr wrap="square" lIns="0" tIns="0" rIns="0" bIns="0" anchor="ctr">
            <a:spAutoFit/>
          </a:bodyPr>
          <a:lstStyle>
            <a:defPPr>
              <a:defRPr lang="en-US"/>
            </a:defPPr>
            <a:lvl1pPr marR="0" lvl="0" indent="0" algn="ctr" defTabSz="1213688" fontAlgn="auto">
              <a:lnSpc>
                <a:spcPct val="100000"/>
              </a:lnSpc>
              <a:spcBef>
                <a:spcPts val="0"/>
              </a:spcBef>
              <a:spcAft>
                <a:spcPts val="0"/>
              </a:spcAft>
              <a:buClrTx/>
              <a:buSzTx/>
              <a:buFontTx/>
              <a:buNone/>
              <a:tabLst/>
              <a:defRPr kumimoji="0" sz="1867"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lvl="0">
              <a:defRPr/>
            </a:pPr>
            <a:r>
              <a:rPr lang="en-GB" sz="1600" dirty="0"/>
              <a:t>Difference 49.4</a:t>
            </a:r>
          </a:p>
          <a:p>
            <a:pPr lvl="0"/>
            <a:r>
              <a:rPr lang="en-GB" sz="1600" dirty="0"/>
              <a:t>(95% CI −18.8, 117.6)</a:t>
            </a:r>
            <a:br>
              <a:rPr lang="en-GB" sz="1600" dirty="0"/>
            </a:br>
            <a:r>
              <a:rPr lang="en-GB" sz="1600" b="1" dirty="0"/>
              <a:t>Relative reduction 68%</a:t>
            </a:r>
          </a:p>
        </p:txBody>
      </p:sp>
      <p:sp>
        <p:nvSpPr>
          <p:cNvPr id="10" name="Rectangle 22">
            <a:extLst>
              <a:ext uri="{FF2B5EF4-FFF2-40B4-BE49-F238E27FC236}">
                <a16:creationId xmlns="" xmlns:a16="http://schemas.microsoft.com/office/drawing/2014/main" id="{570D5D48-813F-465D-BF72-C93590F5F3DC}"/>
              </a:ext>
            </a:extLst>
          </p:cNvPr>
          <p:cNvSpPr>
            <a:spLocks noChangeArrowheads="1"/>
          </p:cNvSpPr>
          <p:nvPr/>
        </p:nvSpPr>
        <p:spPr bwMode="auto">
          <a:xfrm>
            <a:off x="9523297" y="2001168"/>
            <a:ext cx="138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Placebo </a:t>
            </a:r>
            <a:b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(n=</a:t>
            </a:r>
            <a:r>
              <a:rPr lang="en-GB" altLang="en-US" sz="1600" dirty="0">
                <a:solidFill>
                  <a:prstClr val="black"/>
                </a:solidFill>
                <a:latin typeface="Arial" pitchFamily="34" charset="0"/>
                <a:cs typeface="Arial" pitchFamily="34" charset="0"/>
              </a:rPr>
              <a:t>97</a:t>
            </a:r>
            <a:r>
              <a:rPr kumimoji="0" lang="en-GB"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t>
            </a:r>
            <a:endParaRPr kumimoji="0" lang="en-US" altLang="en-US" sz="16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15" name="Rectangle 22">
            <a:extLst>
              <a:ext uri="{FF2B5EF4-FFF2-40B4-BE49-F238E27FC236}">
                <a16:creationId xmlns="" xmlns:a16="http://schemas.microsoft.com/office/drawing/2014/main" id="{C90F0A31-F490-4F9C-ADB8-865AE53E8D22}"/>
              </a:ext>
            </a:extLst>
          </p:cNvPr>
          <p:cNvSpPr>
            <a:spLocks noChangeArrowheads="1"/>
          </p:cNvSpPr>
          <p:nvPr/>
        </p:nvSpPr>
        <p:spPr bwMode="auto">
          <a:xfrm>
            <a:off x="2003317" y="1446381"/>
            <a:ext cx="392153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Used corticosteroids</a:t>
            </a:r>
          </a:p>
        </p:txBody>
      </p:sp>
      <p:sp>
        <p:nvSpPr>
          <p:cNvPr id="16" name="Rectangle 22">
            <a:extLst>
              <a:ext uri="{FF2B5EF4-FFF2-40B4-BE49-F238E27FC236}">
                <a16:creationId xmlns="" xmlns:a16="http://schemas.microsoft.com/office/drawing/2014/main" id="{AE703B7E-55F8-43F7-B7B4-99BB18688978}"/>
              </a:ext>
            </a:extLst>
          </p:cNvPr>
          <p:cNvSpPr>
            <a:spLocks noChangeArrowheads="1"/>
          </p:cNvSpPr>
          <p:nvPr/>
        </p:nvSpPr>
        <p:spPr bwMode="auto">
          <a:xfrm>
            <a:off x="7191302" y="1446381"/>
            <a:ext cx="41778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685783"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Did not use corticosteroids</a:t>
            </a:r>
            <a:endParaRPr kumimoji="0" lang="en-US"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9" name="Rectangle 22">
            <a:extLst>
              <a:ext uri="{FF2B5EF4-FFF2-40B4-BE49-F238E27FC236}">
                <a16:creationId xmlns="" xmlns:a16="http://schemas.microsoft.com/office/drawing/2014/main" id="{EB5408E4-AB00-4B12-BB6C-DDEE1573A0BA}"/>
              </a:ext>
            </a:extLst>
          </p:cNvPr>
          <p:cNvSpPr>
            <a:spLocks noChangeArrowheads="1"/>
          </p:cNvSpPr>
          <p:nvPr/>
        </p:nvSpPr>
        <p:spPr bwMode="auto">
          <a:xfrm>
            <a:off x="7726168" y="2001168"/>
            <a:ext cx="138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Nintedanib </a:t>
            </a:r>
            <a:b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a:t>
            </a:r>
            <a:r>
              <a:rPr lang="en-GB" altLang="en-US" sz="1600" dirty="0">
                <a:solidFill>
                  <a:srgbClr val="000000"/>
                </a:solidFill>
                <a:latin typeface="Arial" pitchFamily="34" charset="0"/>
                <a:cs typeface="Arial" pitchFamily="34" charset="0"/>
              </a:rPr>
              <a:t>82</a:t>
            </a: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7" name="Rectangle 22">
            <a:extLst>
              <a:ext uri="{FF2B5EF4-FFF2-40B4-BE49-F238E27FC236}">
                <a16:creationId xmlns="" xmlns:a16="http://schemas.microsoft.com/office/drawing/2014/main" id="{0D648F3F-125A-4E26-B64D-302FFAEDC4C9}"/>
              </a:ext>
            </a:extLst>
          </p:cNvPr>
          <p:cNvSpPr>
            <a:spLocks noChangeArrowheads="1"/>
          </p:cNvSpPr>
          <p:nvPr/>
        </p:nvSpPr>
        <p:spPr bwMode="auto">
          <a:xfrm>
            <a:off x="2343297" y="2001168"/>
            <a:ext cx="138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Nintedanib </a:t>
            </a:r>
            <a:b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a:t>
            </a:r>
            <a:r>
              <a:rPr lang="en-GB" altLang="en-US" sz="1600" dirty="0">
                <a:solidFill>
                  <a:srgbClr val="000000"/>
                </a:solidFill>
                <a:latin typeface="Arial" pitchFamily="34" charset="0"/>
                <a:cs typeface="Arial" pitchFamily="34" charset="0"/>
              </a:rPr>
              <a:t>205</a:t>
            </a: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8" name="Rectangle 22">
            <a:extLst>
              <a:ext uri="{FF2B5EF4-FFF2-40B4-BE49-F238E27FC236}">
                <a16:creationId xmlns="" xmlns:a16="http://schemas.microsoft.com/office/drawing/2014/main" id="{81638821-0B34-46B2-93EA-69EF7413E626}"/>
              </a:ext>
            </a:extLst>
          </p:cNvPr>
          <p:cNvSpPr>
            <a:spLocks noChangeArrowheads="1"/>
          </p:cNvSpPr>
          <p:nvPr/>
        </p:nvSpPr>
        <p:spPr bwMode="auto">
          <a:xfrm>
            <a:off x="4130038" y="2001168"/>
            <a:ext cx="138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Placebo</a:t>
            </a:r>
          </a:p>
          <a:p>
            <a:pPr marL="0" marR="0" lvl="0" indent="0" algn="ctr" defTabSz="914377"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(n=191)</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21" name="TextBox 30">
            <a:extLst>
              <a:ext uri="{FF2B5EF4-FFF2-40B4-BE49-F238E27FC236}">
                <a16:creationId xmlns="" xmlns:a16="http://schemas.microsoft.com/office/drawing/2014/main" id="{BADAE734-D02D-42BF-AEEF-8D6974F412CA}"/>
              </a:ext>
            </a:extLst>
          </p:cNvPr>
          <p:cNvSpPr>
            <a:spLocks noChangeArrowheads="1"/>
          </p:cNvSpPr>
          <p:nvPr/>
        </p:nvSpPr>
        <p:spPr bwMode="auto">
          <a:xfrm>
            <a:off x="515804" y="6449712"/>
            <a:ext cx="9474886" cy="187285"/>
          </a:xfrm>
          <a:prstGeom prst="roundRect">
            <a:avLst>
              <a:gd name="adj" fmla="val 16667"/>
            </a:avLst>
          </a:prstGeom>
          <a:solidFill>
            <a:schemeClr val="bg1"/>
          </a:solidFill>
          <a:ln w="12700">
            <a:noFill/>
            <a:round/>
            <a:headEnd/>
            <a:tailEnd/>
          </a:ln>
        </p:spPr>
        <p:txBody>
          <a:bodyPr wrap="square" lIns="0" tIns="0" rIns="0" bIns="0">
            <a:spAutoFit/>
          </a:bodyPr>
          <a:lstStyle/>
          <a:p>
            <a:pPr marL="0" marR="0" lvl="0" indent="0" algn="l" defTabSz="1213688"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Treatment-by-time-by-subgroup interaction p=0.82.</a:t>
            </a:r>
          </a:p>
        </p:txBody>
      </p:sp>
    </p:spTree>
    <p:extLst>
      <p:ext uri="{BB962C8B-B14F-4D97-AF65-F5344CB8AC3E}">
        <p14:creationId xmlns:p14="http://schemas.microsoft.com/office/powerpoint/2010/main" xmlns="" val="2590313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0"/>
          </p:nvPr>
        </p:nvSpPr>
        <p:spPr>
          <a:xfrm>
            <a:off x="1370011" y="1687519"/>
            <a:ext cx="10209377" cy="3494081"/>
          </a:xfrm>
          <a:solidFill>
            <a:schemeClr val="tx2"/>
          </a:solidFill>
        </p:spPr>
        <p:txBody>
          <a:bodyPr>
            <a:noAutofit/>
          </a:bodyPr>
          <a:lstStyle/>
          <a:p>
            <a:pPr>
              <a:lnSpc>
                <a:spcPct val="100000"/>
              </a:lnSpc>
              <a:spcBef>
                <a:spcPts val="1200"/>
              </a:spcBef>
            </a:pPr>
            <a:r>
              <a:rPr lang="es-ES" sz="3000" dirty="0" err="1">
                <a:solidFill>
                  <a:schemeClr val="bg1"/>
                </a:solidFill>
              </a:rPr>
              <a:t>Nintedanib</a:t>
            </a:r>
            <a:r>
              <a:rPr lang="es-ES" sz="3000" dirty="0">
                <a:solidFill>
                  <a:schemeClr val="bg1"/>
                </a:solidFill>
              </a:rPr>
              <a:t> redujo la tasa anual de disminución de la FVC en pacientes con SSc-ILD, tanto en pacientes que usaron </a:t>
            </a:r>
            <a:r>
              <a:rPr lang="es-ES" sz="3000" dirty="0" err="1">
                <a:solidFill>
                  <a:schemeClr val="bg1"/>
                </a:solidFill>
              </a:rPr>
              <a:t>corticosteroides</a:t>
            </a:r>
            <a:r>
              <a:rPr lang="es-ES" sz="3000" dirty="0">
                <a:solidFill>
                  <a:schemeClr val="bg1"/>
                </a:solidFill>
              </a:rPr>
              <a:t> como si no.</a:t>
            </a:r>
          </a:p>
          <a:p>
            <a:pPr>
              <a:lnSpc>
                <a:spcPct val="100000"/>
              </a:lnSpc>
              <a:spcBef>
                <a:spcPts val="1200"/>
              </a:spcBef>
            </a:pPr>
            <a:r>
              <a:rPr lang="es-ES" sz="3000" dirty="0" smtClean="0">
                <a:solidFill>
                  <a:schemeClr val="bg1"/>
                </a:solidFill>
              </a:rPr>
              <a:t>No </a:t>
            </a:r>
            <a:r>
              <a:rPr lang="es-ES" sz="3000" dirty="0">
                <a:solidFill>
                  <a:schemeClr val="bg1"/>
                </a:solidFill>
              </a:rPr>
              <a:t>se observó ningún efecto de </a:t>
            </a:r>
            <a:r>
              <a:rPr lang="es-ES" sz="3000" dirty="0" err="1">
                <a:solidFill>
                  <a:schemeClr val="bg1"/>
                </a:solidFill>
              </a:rPr>
              <a:t>nintedanib</a:t>
            </a:r>
            <a:r>
              <a:rPr lang="es-ES" sz="3000" dirty="0">
                <a:solidFill>
                  <a:schemeClr val="bg1"/>
                </a:solidFill>
              </a:rPr>
              <a:t> sobre la fibrosis de la piel evaluada con el </a:t>
            </a:r>
            <a:r>
              <a:rPr lang="es-ES" sz="3000" dirty="0" smtClean="0">
                <a:solidFill>
                  <a:schemeClr val="bg1"/>
                </a:solidFill>
              </a:rPr>
              <a:t>IR </a:t>
            </a:r>
            <a:r>
              <a:rPr lang="es-ES" sz="3000" dirty="0">
                <a:solidFill>
                  <a:schemeClr val="bg1"/>
                </a:solidFill>
              </a:rPr>
              <a:t>en pacientes que usaron y no usaron </a:t>
            </a:r>
            <a:r>
              <a:rPr lang="es-ES" sz="3000" dirty="0" err="1">
                <a:solidFill>
                  <a:schemeClr val="bg1"/>
                </a:solidFill>
              </a:rPr>
              <a:t>corticosteroides</a:t>
            </a:r>
            <a:r>
              <a:rPr lang="es-ES" sz="3000" dirty="0" smtClean="0">
                <a:solidFill>
                  <a:schemeClr val="bg1"/>
                </a:solidFill>
              </a:rPr>
              <a:t>.</a:t>
            </a:r>
            <a:endParaRPr lang="es-ES" sz="3000" dirty="0">
              <a:solidFill>
                <a:schemeClr val="bg1"/>
              </a:solidFill>
            </a:endParaRPr>
          </a:p>
        </p:txBody>
      </p:sp>
      <p:sp>
        <p:nvSpPr>
          <p:cNvPr id="5" name="Title 5">
            <a:extLst>
              <a:ext uri="{FF2B5EF4-FFF2-40B4-BE49-F238E27FC236}">
                <a16:creationId xmlns="" xmlns:a16="http://schemas.microsoft.com/office/drawing/2014/main" id="{95BE87A2-A126-40C9-AAB2-8B7ACCFC461E}"/>
              </a:ext>
            </a:extLst>
          </p:cNvPr>
          <p:cNvSpPr txBox="1">
            <a:spLocks/>
          </p:cNvSpPr>
          <p:nvPr/>
        </p:nvSpPr>
        <p:spPr>
          <a:xfrm>
            <a:off x="1745837" y="330203"/>
            <a:ext cx="9782801" cy="1239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s-ES" sz="3600" kern="1200">
                <a:solidFill>
                  <a:schemeClr val="tx1">
                    <a:lumMod val="75000"/>
                  </a:schemeClr>
                </a:solidFill>
                <a:latin typeface="+mj-lt"/>
                <a:ea typeface="+mj-ea"/>
                <a:cs typeface="+mj-cs"/>
              </a:defRPr>
            </a:lvl1pPr>
          </a:lstStyle>
          <a:p>
            <a:r>
              <a:rPr lang="en-GB" sz="3200" b="1" dirty="0" smtClean="0">
                <a:effectLst>
                  <a:outerShdw blurRad="38100" dist="38100" dir="2700000" algn="tl">
                    <a:srgbClr val="000000">
                      <a:alpha val="43137"/>
                    </a:srgbClr>
                  </a:outerShdw>
                </a:effectLst>
              </a:rPr>
              <a:t>RESPUESTA SEGÚN EL USO DE GLUCOCORTICOIODES</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921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xmlns="" id="{9D6FF082-B198-498F-BB12-4C390F93D9D6}"/>
              </a:ext>
            </a:extLst>
          </p:cNvPr>
          <p:cNvGraphicFramePr>
            <a:graphicFrameLocks/>
          </p:cNvGraphicFramePr>
          <p:nvPr>
            <p:extLst>
              <p:ext uri="{D42A27DB-BD31-4B8C-83A1-F6EECF244321}">
                <p14:modId xmlns:p14="http://schemas.microsoft.com/office/powerpoint/2010/main" xmlns="" val="3178346508"/>
              </p:ext>
            </p:extLst>
          </p:nvPr>
        </p:nvGraphicFramePr>
        <p:xfrm>
          <a:off x="1355111" y="2361139"/>
          <a:ext cx="9915967" cy="34962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BBDCB303-5D54-4D11-8784-8E2178809C65}"/>
              </a:ext>
            </a:extLst>
          </p:cNvPr>
          <p:cNvSpPr txBox="1"/>
          <p:nvPr/>
        </p:nvSpPr>
        <p:spPr>
          <a:xfrm rot="16200000">
            <a:off x="-996963" y="3771403"/>
            <a:ext cx="4080969" cy="5846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Adjusted mean </a:t>
            </a:r>
            <a:r>
              <a:rPr lang="en-GB" sz="1600" kern="0" dirty="0">
                <a:solidFill>
                  <a:srgbClr val="000000"/>
                </a:solidFill>
                <a:latin typeface="Arial" pitchFamily="34" charset="0"/>
                <a:ea typeface="ＭＳ Ｐゴシック" pitchFamily="34" charset="-128"/>
                <a:cs typeface="Arial" panose="020B0604020202020204" pitchFamily="34" charset="0"/>
              </a:rPr>
              <a:t>(SE) </a:t>
            </a: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annual rate </a:t>
            </a:r>
            <a:b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b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of decline in FVC (mL/year)</a:t>
            </a:r>
          </a:p>
        </p:txBody>
      </p:sp>
      <p:sp>
        <p:nvSpPr>
          <p:cNvPr id="11" name="TextBox 10">
            <a:extLst>
              <a:ext uri="{FF2B5EF4-FFF2-40B4-BE49-F238E27FC236}">
                <a16:creationId xmlns:a16="http://schemas.microsoft.com/office/drawing/2014/main" xmlns="" id="{01B35263-33F0-43EF-B91B-1B8EFD684402}"/>
              </a:ext>
            </a:extLst>
          </p:cNvPr>
          <p:cNvSpPr txBox="1"/>
          <p:nvPr/>
        </p:nvSpPr>
        <p:spPr>
          <a:xfrm>
            <a:off x="2456802" y="5271320"/>
            <a:ext cx="3178842" cy="817245"/>
          </a:xfrm>
          <a:prstGeom prst="roundRect">
            <a:avLst/>
          </a:prstGeom>
          <a:solidFill>
            <a:srgbClr val="FFFFFF"/>
          </a:solidFill>
          <a:ln>
            <a:solidFill>
              <a:schemeClr val="tx1"/>
            </a:solidFill>
          </a:ln>
        </p:spPr>
        <p:txBody>
          <a:bodyPr wrap="square" lIns="0" tIns="0" rIns="0" bIns="0">
            <a:spAutoFit/>
          </a:bodyPr>
          <a:lstStyle/>
          <a:p>
            <a:pPr lvl="0" algn="ctr">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Difference 26.3</a:t>
            </a:r>
            <a:r>
              <a:rPr lang="en-GB" sz="1600" kern="0" dirty="0">
                <a:solidFill>
                  <a:srgbClr val="000000"/>
                </a:solidFill>
                <a:latin typeface="Arial" pitchFamily="34" charset="0"/>
                <a:ea typeface="ＭＳ Ｐゴシック" pitchFamily="34" charset="-128"/>
                <a:cs typeface="Arial" panose="020B0604020202020204" pitchFamily="34" charset="0"/>
              </a:rPr>
              <a:t> </a:t>
            </a:r>
            <a:endPar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(95% CI -27.9, 80.6)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Relative reduction 40% </a:t>
            </a:r>
          </a:p>
        </p:txBody>
      </p:sp>
      <p:sp>
        <p:nvSpPr>
          <p:cNvPr id="12" name="Rectangle 22">
            <a:extLst>
              <a:ext uri="{FF2B5EF4-FFF2-40B4-BE49-F238E27FC236}">
                <a16:creationId xmlns:a16="http://schemas.microsoft.com/office/drawing/2014/main" xmlns="" id="{E97E1585-1330-4123-BD3C-7040C8FA03CB}"/>
              </a:ext>
            </a:extLst>
          </p:cNvPr>
          <p:cNvSpPr>
            <a:spLocks noChangeArrowheads="1"/>
          </p:cNvSpPr>
          <p:nvPr/>
        </p:nvSpPr>
        <p:spPr bwMode="auto">
          <a:xfrm>
            <a:off x="2336673" y="2023229"/>
            <a:ext cx="1583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Nintedanib </a:t>
            </a:r>
            <a:b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(n=138)</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3" name="TextBox 12">
            <a:extLst>
              <a:ext uri="{FF2B5EF4-FFF2-40B4-BE49-F238E27FC236}">
                <a16:creationId xmlns:a16="http://schemas.microsoft.com/office/drawing/2014/main" xmlns="" id="{C2936811-7302-41B2-951B-EA414C996EC6}"/>
              </a:ext>
            </a:extLst>
          </p:cNvPr>
          <p:cNvSpPr txBox="1"/>
          <p:nvPr/>
        </p:nvSpPr>
        <p:spPr>
          <a:xfrm>
            <a:off x="7968169" y="5271320"/>
            <a:ext cx="3052009" cy="817245"/>
          </a:xfrm>
          <a:prstGeom prst="roundRect">
            <a:avLst/>
          </a:prstGeom>
          <a:solidFill>
            <a:srgbClr val="FFFFFF"/>
          </a:solidFill>
          <a:ln>
            <a:solidFill>
              <a:schemeClr val="tx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Difference 55.4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(95% CI 2.3, 108.5)</a:t>
            </a:r>
          </a:p>
          <a:p>
            <a:pPr algn="ctr">
              <a:defRPr/>
            </a:pPr>
            <a:r>
              <a:rPr lang="en-GB" sz="1600" b="1" kern="0" dirty="0">
                <a:solidFill>
                  <a:srgbClr val="000000"/>
                </a:solidFill>
                <a:latin typeface="Arial" pitchFamily="34" charset="0"/>
                <a:ea typeface="ＭＳ Ｐゴシック" pitchFamily="34" charset="-128"/>
                <a:cs typeface="Arial" panose="020B0604020202020204" pitchFamily="34" charset="0"/>
              </a:rPr>
              <a:t>Relative reduction 46% </a:t>
            </a:r>
          </a:p>
        </p:txBody>
      </p:sp>
      <p:sp>
        <p:nvSpPr>
          <p:cNvPr id="14" name="Rectangle 22">
            <a:extLst>
              <a:ext uri="{FF2B5EF4-FFF2-40B4-BE49-F238E27FC236}">
                <a16:creationId xmlns:a16="http://schemas.microsoft.com/office/drawing/2014/main" xmlns="" id="{EF7F9A8A-7414-4D31-B540-BACC0BAE9A8D}"/>
              </a:ext>
            </a:extLst>
          </p:cNvPr>
          <p:cNvSpPr>
            <a:spLocks noChangeArrowheads="1"/>
          </p:cNvSpPr>
          <p:nvPr/>
        </p:nvSpPr>
        <p:spPr bwMode="auto">
          <a:xfrm>
            <a:off x="4153149" y="2023229"/>
            <a:ext cx="1583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Placebo </a:t>
            </a:r>
            <a:b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(n=140)</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5" name="Rectangle 22">
            <a:extLst>
              <a:ext uri="{FF2B5EF4-FFF2-40B4-BE49-F238E27FC236}">
                <a16:creationId xmlns:a16="http://schemas.microsoft.com/office/drawing/2014/main" xmlns="" id="{279AA310-9D98-4EAC-B828-6414C73FB5DD}"/>
              </a:ext>
            </a:extLst>
          </p:cNvPr>
          <p:cNvSpPr>
            <a:spLocks noChangeArrowheads="1"/>
          </p:cNvSpPr>
          <p:nvPr/>
        </p:nvSpPr>
        <p:spPr bwMode="auto">
          <a:xfrm>
            <a:off x="7766214" y="2023229"/>
            <a:ext cx="1583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Nintedanib </a:t>
            </a:r>
            <a:b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(n=149)</a:t>
            </a:r>
            <a:endParaRPr kumimoji="0" lang="en-US" altLang="en-US" sz="1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6" name="Rectangle 22">
            <a:extLst>
              <a:ext uri="{FF2B5EF4-FFF2-40B4-BE49-F238E27FC236}">
                <a16:creationId xmlns:a16="http://schemas.microsoft.com/office/drawing/2014/main" xmlns="" id="{8045B92D-D55E-453A-BD53-9B0DA81D15DC}"/>
              </a:ext>
            </a:extLst>
          </p:cNvPr>
          <p:cNvSpPr>
            <a:spLocks noChangeArrowheads="1"/>
          </p:cNvSpPr>
          <p:nvPr/>
        </p:nvSpPr>
        <p:spPr bwMode="auto">
          <a:xfrm>
            <a:off x="9580215" y="2023229"/>
            <a:ext cx="158358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cs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itchFamily="34" charset="0"/>
                <a:cs typeface="Arial" pitchFamily="34" charset="0"/>
              </a:rPr>
              <a:t>(n=</a:t>
            </a:r>
            <a:r>
              <a:rPr lang="en-GB" altLang="en-US" sz="1600" dirty="0">
                <a:solidFill>
                  <a:srgbClr val="000000"/>
                </a:solidFill>
                <a:latin typeface="Arial" pitchFamily="34" charset="0"/>
                <a:cs typeface="Arial" pitchFamily="34" charset="0"/>
              </a:rPr>
              <a:t>148</a:t>
            </a:r>
            <a:r>
              <a:rPr kumimoji="0" lang="en-GB" altLang="en-US" sz="1600" b="0" i="0" u="none" strike="noStrike" kern="1200" cap="none" spc="0" normalizeH="0" baseline="0" noProof="0" dirty="0">
                <a:ln>
                  <a:noFill/>
                </a:ln>
                <a:solidFill>
                  <a:srgbClr val="000000"/>
                </a:solidFill>
                <a:effectLst/>
                <a:uLnTx/>
                <a:uFillTx/>
                <a:latin typeface="Arial" pitchFamily="34" charset="0"/>
                <a:cs typeface="Arial" pitchFamily="34" charset="0"/>
              </a:rPr>
              <a:t>)</a:t>
            </a:r>
            <a:endParaRPr kumimoji="0" lang="en-US" altLang="en-US" sz="160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17" name="Rectangle 22">
            <a:extLst>
              <a:ext uri="{FF2B5EF4-FFF2-40B4-BE49-F238E27FC236}">
                <a16:creationId xmlns:a16="http://schemas.microsoft.com/office/drawing/2014/main" xmlns="" id="{9BEF0293-FA8B-4936-85B2-B504A27BD19B}"/>
              </a:ext>
            </a:extLst>
          </p:cNvPr>
          <p:cNvSpPr>
            <a:spLocks noChangeArrowheads="1"/>
          </p:cNvSpPr>
          <p:nvPr/>
        </p:nvSpPr>
        <p:spPr bwMode="auto">
          <a:xfrm>
            <a:off x="2005007" y="1433552"/>
            <a:ext cx="40609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Patients taking mycophenolate at baseline</a:t>
            </a:r>
            <a:endParaRPr kumimoji="0" lang="en-US"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8" name="Rectangle 22">
            <a:extLst>
              <a:ext uri="{FF2B5EF4-FFF2-40B4-BE49-F238E27FC236}">
                <a16:creationId xmlns:a16="http://schemas.microsoft.com/office/drawing/2014/main" xmlns="" id="{4423EEC5-52DE-4940-85AB-37B95299FE95}"/>
              </a:ext>
            </a:extLst>
          </p:cNvPr>
          <p:cNvSpPr>
            <a:spLocks noChangeArrowheads="1"/>
          </p:cNvSpPr>
          <p:nvPr/>
        </p:nvSpPr>
        <p:spPr bwMode="auto">
          <a:xfrm>
            <a:off x="7226072" y="1433552"/>
            <a:ext cx="442142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Patients not taking mycophenolate </a:t>
            </a:r>
            <a:b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r>
              <a:rPr kumimoji="0" lang="en-GB"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at baseline</a:t>
            </a:r>
            <a:endParaRPr kumimoji="0" lang="en-US" altLang="en-US" sz="16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19" name="TextBox 30">
            <a:extLst>
              <a:ext uri="{FF2B5EF4-FFF2-40B4-BE49-F238E27FC236}">
                <a16:creationId xmlns:a16="http://schemas.microsoft.com/office/drawing/2014/main" xmlns="" id="{11E23BD7-5873-469D-90E7-1580EE9D4F9D}"/>
              </a:ext>
            </a:extLst>
          </p:cNvPr>
          <p:cNvSpPr>
            <a:spLocks noChangeArrowheads="1"/>
          </p:cNvSpPr>
          <p:nvPr/>
        </p:nvSpPr>
        <p:spPr bwMode="auto">
          <a:xfrm>
            <a:off x="380799" y="6393882"/>
            <a:ext cx="11211282" cy="204311"/>
          </a:xfrm>
          <a:prstGeom prst="roundRect">
            <a:avLst>
              <a:gd name="adj" fmla="val 16667"/>
            </a:avLst>
          </a:prstGeom>
          <a:noFill/>
          <a:ln w="12700">
            <a:noFill/>
            <a:round/>
            <a:headEnd/>
            <a:tailEnd/>
          </a:ln>
        </p:spPr>
        <p:txBody>
          <a:bodyPr wrap="square" lIns="0" tIns="0" rIns="0" bIns="0">
            <a:spAutoFit/>
          </a:bodyPr>
          <a:lstStyle/>
          <a:p>
            <a:pPr defTabSz="1213688">
              <a:defRPr/>
            </a:pPr>
            <a:r>
              <a:rPr lang="en-GB" altLang="en-US" sz="1200" dirty="0">
                <a:latin typeface="Arial" panose="020B0604020202020204" pitchFamily="34" charset="0"/>
                <a:cs typeface="Arial" panose="020B0604020202020204" pitchFamily="34" charset="0"/>
              </a:rPr>
              <a:t>Treatment-by-time-by-subgroup interaction p=0.45</a:t>
            </a:r>
            <a:r>
              <a:rPr lang="en-GB" sz="1200" dirty="0">
                <a:latin typeface="Arial" pitchFamily="34" charset="0"/>
                <a:ea typeface="ＭＳ Ｐゴシック" pitchFamily="34" charset="-128"/>
                <a:cs typeface="Arial" panose="020B0604020202020204" pitchFamily="34" charset="0"/>
                <a:sym typeface="Gill Sans" charset="0"/>
              </a:rPr>
              <a:t>. Analyses were not adjusted for multiplicity. </a:t>
            </a:r>
            <a:endParaRPr lang="en-GB" altLang="en-US" sz="1200" dirty="0">
              <a:latin typeface="Arial" pitchFamily="34" charset="0"/>
              <a:ea typeface="ＭＳ Ｐゴシック" pitchFamily="34" charset="-128"/>
            </a:endParaRPr>
          </a:p>
        </p:txBody>
      </p:sp>
      <p:sp>
        <p:nvSpPr>
          <p:cNvPr id="4" name="Title 3">
            <a:extLst>
              <a:ext uri="{FF2B5EF4-FFF2-40B4-BE49-F238E27FC236}">
                <a16:creationId xmlns:a16="http://schemas.microsoft.com/office/drawing/2014/main" xmlns="" id="{3A7997A3-4268-4669-A169-C9539F64E2B0}"/>
              </a:ext>
            </a:extLst>
          </p:cNvPr>
          <p:cNvSpPr>
            <a:spLocks noGrp="1"/>
          </p:cNvSpPr>
          <p:nvPr>
            <p:ph type="title"/>
          </p:nvPr>
        </p:nvSpPr>
        <p:spPr>
          <a:xfrm>
            <a:off x="1593436" y="177803"/>
            <a:ext cx="10215975" cy="1239837"/>
          </a:xfrm>
        </p:spPr>
        <p:txBody>
          <a:bodyPr anchor="ctr" anchorCtr="0">
            <a:normAutofit/>
          </a:bodyPr>
          <a:lstStyle/>
          <a:p>
            <a:r>
              <a:rPr lang="en-US" sz="3000" b="1" dirty="0" smtClean="0">
                <a:effectLst>
                  <a:outerShdw blurRad="38100" dist="38100" dir="2700000" algn="tl">
                    <a:srgbClr val="000000">
                      <a:alpha val="43137"/>
                    </a:srgbClr>
                  </a:outerShdw>
                </a:effectLst>
              </a:rPr>
              <a:t>RESPUESTA SEGÚN TRATAMIENTO CON MFM</a:t>
            </a:r>
            <a:endParaRPr lang="en-GB"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37087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10">
            <a:extLst>
              <a:ext uri="{FF2B5EF4-FFF2-40B4-BE49-F238E27FC236}">
                <a16:creationId xmlns:a16="http://schemas.microsoft.com/office/drawing/2014/main" xmlns="" id="{2589AA1D-D055-4ED9-8BA5-A3789F36D59E}"/>
              </a:ext>
            </a:extLst>
          </p:cNvPr>
          <p:cNvGraphicFramePr>
            <a:graphicFrameLocks noGrp="1"/>
          </p:cNvGraphicFramePr>
          <p:nvPr>
            <p:ph sz="quarter" idx="10"/>
            <p:extLst>
              <p:ext uri="{D42A27DB-BD31-4B8C-83A1-F6EECF244321}">
                <p14:modId xmlns:p14="http://schemas.microsoft.com/office/powerpoint/2010/main" xmlns="" val="1227527076"/>
              </p:ext>
            </p:extLst>
          </p:nvPr>
        </p:nvGraphicFramePr>
        <p:xfrm>
          <a:off x="588810" y="1231901"/>
          <a:ext cx="11302117" cy="4892675"/>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32">
            <a:extLst>
              <a:ext uri="{FF2B5EF4-FFF2-40B4-BE49-F238E27FC236}">
                <a16:creationId xmlns:a16="http://schemas.microsoft.com/office/drawing/2014/main" xmlns="" id="{F80DD48D-A919-4058-A243-92B9C2752C4E}"/>
              </a:ext>
            </a:extLst>
          </p:cNvPr>
          <p:cNvSpPr txBox="1">
            <a:spLocks noChangeArrowheads="1"/>
          </p:cNvSpPr>
          <p:nvPr/>
        </p:nvSpPr>
        <p:spPr bwMode="auto">
          <a:xfrm>
            <a:off x="6507056" y="5475392"/>
            <a:ext cx="1180792" cy="315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79" tIns="34289" rIns="68579" bIns="34289">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55" rtl="0" eaLnBrk="1" fontAlgn="auto" latinLnBrk="0" hangingPunct="1">
              <a:lnSpc>
                <a:spcPct val="100000"/>
              </a:lnSpc>
              <a:spcBef>
                <a:spcPct val="0"/>
              </a:spcBef>
              <a:spcAft>
                <a:spcPct val="0"/>
              </a:spcAft>
              <a:buClrTx/>
              <a:buSzTx/>
              <a:buFont typeface="Arial" pitchFamily="34" charset="0"/>
              <a:buNone/>
              <a:tabLst/>
              <a:defRPr/>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Week</a:t>
            </a:r>
            <a:endPar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6" name="TextBox 27">
            <a:extLst>
              <a:ext uri="{FF2B5EF4-FFF2-40B4-BE49-F238E27FC236}">
                <a16:creationId xmlns:a16="http://schemas.microsoft.com/office/drawing/2014/main" xmlns="" id="{37B42C10-32CF-4F6A-AFA1-0BC20EDC0937}"/>
              </a:ext>
            </a:extLst>
          </p:cNvPr>
          <p:cNvSpPr txBox="1">
            <a:spLocks noChangeArrowheads="1"/>
          </p:cNvSpPr>
          <p:nvPr/>
        </p:nvSpPr>
        <p:spPr bwMode="auto">
          <a:xfrm rot="16200000">
            <a:off x="-392871" y="3041817"/>
            <a:ext cx="4137668" cy="56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9" tIns="34289" rIns="68579" bIns="34289">
            <a:spAutoFit/>
          </a:bodyPr>
          <a:lstStyle>
            <a:lvl1pPr eaLnBrk="0" hangingPunct="0">
              <a:lnSpc>
                <a:spcPts val="2400"/>
              </a:lnSpc>
              <a:spcBef>
                <a:spcPts val="200"/>
              </a:spcBef>
              <a:spcAft>
                <a:spcPts val="600"/>
              </a:spcAft>
              <a:buFont typeface="Arial" pitchFamily="34" charset="0"/>
              <a:buChar char="•"/>
              <a:defRPr sz="2000">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buChar char="–"/>
              <a:defRPr>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buChar char="›"/>
              <a:defRPr sz="16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buChar char="»"/>
              <a:defRPr sz="14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buChar char="•"/>
              <a:defRPr sz="1200">
                <a:solidFill>
                  <a:schemeClr val="tx1"/>
                </a:solidFill>
                <a:latin typeface="Helvetica 75 Bold" charset="0"/>
                <a:ea typeface="ＭＳ Ｐゴシック" pitchFamily="34" charset="-128"/>
              </a:defRPr>
            </a:lvl9pPr>
          </a:lstStyle>
          <a:p>
            <a:pPr marL="0" marR="0" lvl="0" indent="0" algn="ctr" defTabSz="914355" rtl="0" eaLnBrk="1" fontAlgn="auto" latinLnBrk="0" hangingPunct="1">
              <a:lnSpc>
                <a:spcPct val="100000"/>
              </a:lnSpc>
              <a:spcBef>
                <a:spcPct val="0"/>
              </a:spcBef>
              <a:spcAft>
                <a:spcPct val="0"/>
              </a:spcAft>
              <a:buClrTx/>
              <a:buSzTx/>
              <a:buFont typeface="Arial" pitchFamily="34" charset="0"/>
              <a:buNone/>
              <a:tabLst/>
              <a:defRPr/>
            </a:pP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Mean (SE) absolute change from baseline in FVC (mL)</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27" name="Table 26">
            <a:extLst>
              <a:ext uri="{FF2B5EF4-FFF2-40B4-BE49-F238E27FC236}">
                <a16:creationId xmlns:a16="http://schemas.microsoft.com/office/drawing/2014/main" xmlns="" id="{C48AC94A-88AB-4C30-A19E-63E1DB11B1CD}"/>
              </a:ext>
            </a:extLst>
          </p:cNvPr>
          <p:cNvGraphicFramePr>
            <a:graphicFrameLocks noGrp="1"/>
          </p:cNvGraphicFramePr>
          <p:nvPr>
            <p:extLst>
              <p:ext uri="{D42A27DB-BD31-4B8C-83A1-F6EECF244321}">
                <p14:modId xmlns:p14="http://schemas.microsoft.com/office/powerpoint/2010/main" xmlns="" val="1727754573"/>
              </p:ext>
            </p:extLst>
          </p:nvPr>
        </p:nvGraphicFramePr>
        <p:xfrm>
          <a:off x="270737" y="5616477"/>
          <a:ext cx="11586473" cy="1097280"/>
        </p:xfrm>
        <a:graphic>
          <a:graphicData uri="http://schemas.openxmlformats.org/drawingml/2006/table">
            <a:tbl>
              <a:tblPr>
                <a:tableStyleId>{2D5ABB26-0587-4C30-8999-92F81FD0307C}</a:tableStyleId>
              </a:tblPr>
              <a:tblGrid>
                <a:gridCol w="2555334">
                  <a:extLst>
                    <a:ext uri="{9D8B030D-6E8A-4147-A177-3AD203B41FA5}">
                      <a16:colId xmlns:a16="http://schemas.microsoft.com/office/drawing/2014/main" xmlns="" val="20000"/>
                    </a:ext>
                  </a:extLst>
                </a:gridCol>
                <a:gridCol w="381738">
                  <a:extLst>
                    <a:ext uri="{9D8B030D-6E8A-4147-A177-3AD203B41FA5}">
                      <a16:colId xmlns:a16="http://schemas.microsoft.com/office/drawing/2014/main" xmlns="" val="272246554"/>
                    </a:ext>
                  </a:extLst>
                </a:gridCol>
                <a:gridCol w="348083">
                  <a:extLst>
                    <a:ext uri="{9D8B030D-6E8A-4147-A177-3AD203B41FA5}">
                      <a16:colId xmlns:a16="http://schemas.microsoft.com/office/drawing/2014/main" xmlns="" val="2799930178"/>
                    </a:ext>
                  </a:extLst>
                </a:gridCol>
                <a:gridCol w="371692">
                  <a:extLst>
                    <a:ext uri="{9D8B030D-6E8A-4147-A177-3AD203B41FA5}">
                      <a16:colId xmlns:a16="http://schemas.microsoft.com/office/drawing/2014/main" xmlns="" val="2461902074"/>
                    </a:ext>
                  </a:extLst>
                </a:gridCol>
                <a:gridCol w="575850">
                  <a:extLst>
                    <a:ext uri="{9D8B030D-6E8A-4147-A177-3AD203B41FA5}">
                      <a16:colId xmlns:a16="http://schemas.microsoft.com/office/drawing/2014/main" xmlns="" val="2030784865"/>
                    </a:ext>
                  </a:extLst>
                </a:gridCol>
                <a:gridCol w="572607">
                  <a:extLst>
                    <a:ext uri="{9D8B030D-6E8A-4147-A177-3AD203B41FA5}">
                      <a16:colId xmlns:a16="http://schemas.microsoft.com/office/drawing/2014/main" xmlns="" val="2470925783"/>
                    </a:ext>
                  </a:extLst>
                </a:gridCol>
                <a:gridCol w="1475616">
                  <a:extLst>
                    <a:ext uri="{9D8B030D-6E8A-4147-A177-3AD203B41FA5}">
                      <a16:colId xmlns:a16="http://schemas.microsoft.com/office/drawing/2014/main" xmlns="" val="4003414299"/>
                    </a:ext>
                  </a:extLst>
                </a:gridCol>
                <a:gridCol w="566627">
                  <a:extLst>
                    <a:ext uri="{9D8B030D-6E8A-4147-A177-3AD203B41FA5}">
                      <a16:colId xmlns:a16="http://schemas.microsoft.com/office/drawing/2014/main" xmlns="" val="1808814154"/>
                    </a:ext>
                  </a:extLst>
                </a:gridCol>
                <a:gridCol w="566627">
                  <a:extLst>
                    <a:ext uri="{9D8B030D-6E8A-4147-A177-3AD203B41FA5}">
                      <a16:colId xmlns:a16="http://schemas.microsoft.com/office/drawing/2014/main" xmlns="" val="2671826345"/>
                    </a:ext>
                  </a:extLst>
                </a:gridCol>
                <a:gridCol w="566627">
                  <a:extLst>
                    <a:ext uri="{9D8B030D-6E8A-4147-A177-3AD203B41FA5}">
                      <a16:colId xmlns:a16="http://schemas.microsoft.com/office/drawing/2014/main" xmlns="" val="1061320545"/>
                    </a:ext>
                  </a:extLst>
                </a:gridCol>
                <a:gridCol w="323916">
                  <a:extLst>
                    <a:ext uri="{9D8B030D-6E8A-4147-A177-3AD203B41FA5}">
                      <a16:colId xmlns:a16="http://schemas.microsoft.com/office/drawing/2014/main" xmlns="" val="2804074071"/>
                    </a:ext>
                  </a:extLst>
                </a:gridCol>
                <a:gridCol w="592699">
                  <a:extLst>
                    <a:ext uri="{9D8B030D-6E8A-4147-A177-3AD203B41FA5}">
                      <a16:colId xmlns:a16="http://schemas.microsoft.com/office/drawing/2014/main" xmlns="" val="2095053087"/>
                    </a:ext>
                  </a:extLst>
                </a:gridCol>
                <a:gridCol w="431888">
                  <a:extLst>
                    <a:ext uri="{9D8B030D-6E8A-4147-A177-3AD203B41FA5}">
                      <a16:colId xmlns:a16="http://schemas.microsoft.com/office/drawing/2014/main" xmlns="" val="3856939680"/>
                    </a:ext>
                  </a:extLst>
                </a:gridCol>
                <a:gridCol w="566627">
                  <a:extLst>
                    <a:ext uri="{9D8B030D-6E8A-4147-A177-3AD203B41FA5}">
                      <a16:colId xmlns:a16="http://schemas.microsoft.com/office/drawing/2014/main" xmlns="" val="3280725580"/>
                    </a:ext>
                  </a:extLst>
                </a:gridCol>
                <a:gridCol w="1158246">
                  <a:extLst>
                    <a:ext uri="{9D8B030D-6E8A-4147-A177-3AD203B41FA5}">
                      <a16:colId xmlns:a16="http://schemas.microsoft.com/office/drawing/2014/main" xmlns="" val="3543316629"/>
                    </a:ext>
                  </a:extLst>
                </a:gridCol>
                <a:gridCol w="532296">
                  <a:extLst>
                    <a:ext uri="{9D8B030D-6E8A-4147-A177-3AD203B41FA5}">
                      <a16:colId xmlns:a16="http://schemas.microsoft.com/office/drawing/2014/main" xmlns="" val="2780337502"/>
                    </a:ext>
                  </a:extLst>
                </a:gridCol>
              </a:tblGrid>
              <a:tr h="10668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u="none" strike="noStrike" cap="none" normalizeH="0" baseline="0" dirty="0">
                          <a:ln>
                            <a:noFill/>
                          </a:ln>
                          <a:solidFill>
                            <a:schemeClr val="tx1"/>
                          </a:solidFill>
                          <a:effectLst/>
                          <a:latin typeface="Arial" panose="020B0604020202020204" pitchFamily="34" charset="0"/>
                          <a:cs typeface="Arial" panose="020B0604020202020204" pitchFamily="34" charset="0"/>
                        </a:rPr>
                        <a:t>Number of patients</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extLst>
                  <a:ext uri="{0D108BD9-81ED-4DB2-BD59-A6C34878D82A}">
                    <a16:rowId xmlns:a16="http://schemas.microsoft.com/office/drawing/2014/main" xmlns="" val="10000"/>
                  </a:ext>
                </a:extLst>
              </a:tr>
              <a:tr h="10668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Mycoph</a:t>
                      </a:r>
                      <a:r>
                        <a:rPr kumimoji="0" lang="en-GB"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 at baseline, nintedanib</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138</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solidFill>
                            <a:schemeClr val="tx1"/>
                          </a:solidFill>
                          <a:effectLst/>
                          <a:latin typeface="Arial" panose="020B0604020202020204" pitchFamily="34" charset="0"/>
                          <a:cs typeface="Arial" panose="020B0604020202020204" pitchFamily="34" charset="0"/>
                        </a:rPr>
                        <a:t>134</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solidFill>
                            <a:schemeClr val="tx1"/>
                          </a:solidFill>
                          <a:effectLst/>
                          <a:latin typeface="Arial" panose="020B0604020202020204" pitchFamily="34" charset="0"/>
                          <a:cs typeface="Arial" panose="020B0604020202020204" pitchFamily="34" charset="0"/>
                        </a:rPr>
                        <a:t>131</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solidFill>
                            <a:schemeClr val="tx1"/>
                          </a:solidFill>
                          <a:effectLst/>
                          <a:latin typeface="Arial" panose="020B0604020202020204" pitchFamily="34" charset="0"/>
                          <a:cs typeface="Arial" panose="020B0604020202020204" pitchFamily="34" charset="0"/>
                        </a:rPr>
                        <a:t>135</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solidFill>
                            <a:schemeClr val="tx1"/>
                          </a:solidFill>
                          <a:effectLst/>
                          <a:latin typeface="Arial" panose="020B0604020202020204" pitchFamily="34" charset="0"/>
                          <a:cs typeface="Arial" panose="020B0604020202020204" pitchFamily="34" charset="0"/>
                        </a:rPr>
                        <a:t>129</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solidFill>
                            <a:schemeClr val="tx1"/>
                          </a:solidFill>
                          <a:effectLst/>
                          <a:latin typeface="Arial" panose="020B0604020202020204" pitchFamily="34" charset="0"/>
                          <a:cs typeface="Arial" panose="020B0604020202020204" pitchFamily="34" charset="0"/>
                        </a:rPr>
                        <a:t>128</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u="none" strike="noStrike" cap="none" normalizeH="0" baseline="0" dirty="0">
                          <a:ln>
                            <a:noFill/>
                          </a:ln>
                          <a:solidFill>
                            <a:schemeClr val="tx1"/>
                          </a:solidFill>
                          <a:effectLst/>
                          <a:latin typeface="Arial" panose="020B0604020202020204" pitchFamily="34" charset="0"/>
                          <a:cs typeface="Arial" panose="020B0604020202020204" pitchFamily="34" charset="0"/>
                        </a:rPr>
                        <a:t>116</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extLst>
                  <a:ext uri="{0D108BD9-81ED-4DB2-BD59-A6C34878D82A}">
                    <a16:rowId xmlns:a16="http://schemas.microsoft.com/office/drawing/2014/main" xmlns="" val="10001"/>
                  </a:ext>
                </a:extLst>
              </a:tr>
              <a:tr h="1066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No </a:t>
                      </a:r>
                      <a:r>
                        <a:rPr kumimoji="0" lang="en-GB" altLang="en-US" sz="1200" b="1" i="0" u="none" strike="noStrike" cap="none" normalizeH="0" baseline="0" dirty="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mycoph</a:t>
                      </a:r>
                      <a:r>
                        <a:rPr kumimoji="0" lang="en-GB"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 at baseline, nintedanib</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145</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147</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142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143</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136</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125</a:t>
                      </a:r>
                    </a:p>
                  </a:txBody>
                  <a:tcPr marL="0" marR="0" marT="0" marB="0" horzOverflow="overflow"/>
                </a:tc>
                <a:extLst>
                  <a:ext uri="{0D108BD9-81ED-4DB2-BD59-A6C34878D82A}">
                    <a16:rowId xmlns:a16="http://schemas.microsoft.com/office/drawing/2014/main" xmlns="" val="1773588608"/>
                  </a:ext>
                </a:extLst>
              </a:tr>
              <a:tr h="106680">
                <a:tc>
                  <a:txBody>
                    <a:bodyPr/>
                    <a:lstStyle>
                      <a:lvl1pPr eaLnBrk="0" hangingPunct="0">
                        <a:lnSpc>
                          <a:spcPts val="2400"/>
                        </a:lnSpc>
                        <a:spcBef>
                          <a:spcPts val="200"/>
                        </a:spcBef>
                        <a:spcAft>
                          <a:spcPts val="600"/>
                        </a:spcAft>
                        <a:buFont typeface="Arial" pitchFamily="34" charset="0"/>
                        <a:defRPr>
                          <a:solidFill>
                            <a:schemeClr val="tx1"/>
                          </a:solidFill>
                          <a:latin typeface="Helvetica 75 Bold" charset="0"/>
                          <a:ea typeface="ＭＳ Ｐゴシック" pitchFamily="34" charset="-128"/>
                        </a:defRPr>
                      </a:lvl1pPr>
                      <a:lvl2pPr marL="742950" indent="-285750" eaLnBrk="0" hangingPunct="0">
                        <a:lnSpc>
                          <a:spcPts val="2200"/>
                        </a:lnSpc>
                        <a:spcBef>
                          <a:spcPts val="200"/>
                        </a:spcBef>
                        <a:spcAft>
                          <a:spcPts val="600"/>
                        </a:spcAft>
                        <a:buFont typeface="Lucida Grande" charset="0"/>
                        <a:defRPr sz="1600">
                          <a:solidFill>
                            <a:schemeClr val="tx1"/>
                          </a:solidFill>
                          <a:latin typeface="Helvetica 75 Bold" charset="0"/>
                          <a:ea typeface="ＭＳ Ｐゴシック" pitchFamily="34" charset="-128"/>
                        </a:defRPr>
                      </a:lvl2pPr>
                      <a:lvl3pPr marL="1143000" indent="-228600" eaLnBrk="0" hangingPunct="0">
                        <a:lnSpc>
                          <a:spcPts val="2000"/>
                        </a:lnSpc>
                        <a:spcBef>
                          <a:spcPts val="200"/>
                        </a:spcBef>
                        <a:spcAft>
                          <a:spcPts val="600"/>
                        </a:spcAft>
                        <a:buFont typeface="Lucida Grande" charset="0"/>
                        <a:defRPr sz="1400">
                          <a:solidFill>
                            <a:schemeClr val="tx1"/>
                          </a:solidFill>
                          <a:latin typeface="Helvetica 75 Bold" charset="0"/>
                          <a:ea typeface="ＭＳ Ｐゴシック" pitchFamily="34" charset="-128"/>
                        </a:defRPr>
                      </a:lvl3pPr>
                      <a:lvl4pPr marL="1600200" indent="-228600" eaLnBrk="0" hangingPunct="0">
                        <a:lnSpc>
                          <a:spcPts val="1800"/>
                        </a:lnSpc>
                        <a:spcBef>
                          <a:spcPts val="200"/>
                        </a:spcBef>
                        <a:spcAft>
                          <a:spcPts val="600"/>
                        </a:spcAft>
                        <a:buFont typeface="Lucida Grande" charset="0"/>
                        <a:defRPr sz="1200">
                          <a:solidFill>
                            <a:schemeClr val="tx1"/>
                          </a:solidFill>
                          <a:latin typeface="Helvetica 75 Bold" charset="0"/>
                          <a:ea typeface="ＭＳ Ｐゴシック" pitchFamily="34" charset="-128"/>
                        </a:defRPr>
                      </a:lvl4pPr>
                      <a:lvl5pPr marL="2057400" indent="-228600" eaLnBrk="0"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5pPr>
                      <a:lvl6pPr marL="25146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6pPr>
                      <a:lvl7pPr marL="29718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7pPr>
                      <a:lvl8pPr marL="34290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8pPr>
                      <a:lvl9pPr marL="3886200" indent="-228600" eaLnBrk="0" fontAlgn="base" hangingPunct="0">
                        <a:lnSpc>
                          <a:spcPts val="1600"/>
                        </a:lnSpc>
                        <a:spcBef>
                          <a:spcPts val="200"/>
                        </a:spcBef>
                        <a:spcAft>
                          <a:spcPts val="600"/>
                        </a:spcAft>
                        <a:buFont typeface="Arial" pitchFamily="34" charset="0"/>
                        <a:defRPr sz="1000">
                          <a:solidFill>
                            <a:schemeClr val="tx1"/>
                          </a:solidFill>
                          <a:latin typeface="Helvetica 75 Bold"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u="none" strike="noStrike" cap="none" normalizeH="0" baseline="0" dirty="0" err="1">
                          <a:ln>
                            <a:noFill/>
                          </a:ln>
                          <a:solidFill>
                            <a:schemeClr val="tx1"/>
                          </a:solidFill>
                          <a:effectLst/>
                          <a:latin typeface="Arial" panose="020B0604020202020204" pitchFamily="34" charset="0"/>
                          <a:cs typeface="Arial" panose="020B0604020202020204" pitchFamily="34" charset="0"/>
                        </a:rPr>
                        <a:t>Mycoph</a:t>
                      </a:r>
                      <a:r>
                        <a:rPr kumimoji="0" lang="en-GB" altLang="en-US" sz="1200" b="1" u="none" strike="noStrike" cap="none" normalizeH="0" baseline="0" dirty="0">
                          <a:ln>
                            <a:noFill/>
                          </a:ln>
                          <a:solidFill>
                            <a:schemeClr val="tx1"/>
                          </a:solidFill>
                          <a:effectLst/>
                          <a:latin typeface="Arial" panose="020B0604020202020204" pitchFamily="34" charset="0"/>
                          <a:cs typeface="Arial" panose="020B0604020202020204" pitchFamily="34" charset="0"/>
                        </a:rPr>
                        <a:t>. at baseline, placebo</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136</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139</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139</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139</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137</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133</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127</a:t>
                      </a:r>
                    </a:p>
                  </a:txBody>
                  <a:tcPr marL="0" marR="0" marT="0" marB="0" horzOverflow="overflow"/>
                </a:tc>
                <a:extLst>
                  <a:ext uri="{0D108BD9-81ED-4DB2-BD59-A6C34878D82A}">
                    <a16:rowId xmlns:a16="http://schemas.microsoft.com/office/drawing/2014/main" xmlns="" val="10002"/>
                  </a:ext>
                </a:extLst>
              </a:tr>
              <a:tr h="46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No </a:t>
                      </a:r>
                      <a:r>
                        <a:rPr kumimoji="0" lang="en-GB" altLang="en-US" sz="1200" b="1" i="0" u="none" strike="noStrike" cap="none" normalizeH="0" baseline="0" dirty="0" err="1">
                          <a:ln>
                            <a:noFill/>
                          </a:ln>
                          <a:solidFill>
                            <a:schemeClr val="tx1"/>
                          </a:solidFill>
                          <a:effectLst/>
                          <a:latin typeface="Arial" panose="020B0604020202020204" pitchFamily="34" charset="0"/>
                          <a:ea typeface="ＭＳ Ｐゴシック" pitchFamily="34" charset="-128"/>
                          <a:cs typeface="Arial" panose="020B0604020202020204" pitchFamily="34" charset="0"/>
                        </a:rPr>
                        <a:t>mycoph</a:t>
                      </a:r>
                      <a:r>
                        <a:rPr kumimoji="0" lang="en-GB"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 at baseline, placebo</a:t>
                      </a: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147</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142</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141</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144</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143</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135</a:t>
                      </a: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ＭＳ Ｐゴシック" pitchFamily="34" charset="-128"/>
                          <a:cs typeface="Arial" panose="020B0604020202020204" pitchFamily="34" charset="0"/>
                        </a:rPr>
                        <a:t>130</a:t>
                      </a:r>
                    </a:p>
                  </a:txBody>
                  <a:tcPr marL="0" marR="0" marT="0" marB="0" horzOverflow="overflow"/>
                </a:tc>
                <a:extLst>
                  <a:ext uri="{0D108BD9-81ED-4DB2-BD59-A6C34878D82A}">
                    <a16:rowId xmlns:a16="http://schemas.microsoft.com/office/drawing/2014/main" xmlns="" val="2049884500"/>
                  </a:ext>
                </a:extLst>
              </a:tr>
            </a:tbl>
          </a:graphicData>
        </a:graphic>
      </p:graphicFrame>
      <p:sp>
        <p:nvSpPr>
          <p:cNvPr id="2" name="1 CuadroTexto"/>
          <p:cNvSpPr txBox="1"/>
          <p:nvPr/>
        </p:nvSpPr>
        <p:spPr>
          <a:xfrm>
            <a:off x="8874405" y="1752600"/>
            <a:ext cx="2630207" cy="369332"/>
          </a:xfrm>
          <a:prstGeom prst="rect">
            <a:avLst/>
          </a:prstGeom>
          <a:noFill/>
          <a:ln>
            <a:solidFill>
              <a:schemeClr val="tx2"/>
            </a:solidFill>
          </a:ln>
        </p:spPr>
        <p:txBody>
          <a:bodyPr wrap="none" rtlCol="0">
            <a:spAutoFit/>
          </a:bodyPr>
          <a:lstStyle/>
          <a:p>
            <a:r>
              <a:rPr lang="es-ES" dirty="0" smtClean="0"/>
              <a:t>LOS DOS FÁRMACOS</a:t>
            </a:r>
            <a:endParaRPr lang="es-ES" dirty="0"/>
          </a:p>
        </p:txBody>
      </p:sp>
      <p:sp>
        <p:nvSpPr>
          <p:cNvPr id="8" name="7 CuadroTexto"/>
          <p:cNvSpPr txBox="1"/>
          <p:nvPr/>
        </p:nvSpPr>
        <p:spPr>
          <a:xfrm>
            <a:off x="8913812" y="4278868"/>
            <a:ext cx="2375971" cy="369332"/>
          </a:xfrm>
          <a:prstGeom prst="rect">
            <a:avLst/>
          </a:prstGeom>
          <a:noFill/>
          <a:ln>
            <a:solidFill>
              <a:schemeClr val="tx2"/>
            </a:solidFill>
          </a:ln>
        </p:spPr>
        <p:txBody>
          <a:bodyPr wrap="none" rtlCol="0">
            <a:spAutoFit/>
          </a:bodyPr>
          <a:lstStyle/>
          <a:p>
            <a:r>
              <a:rPr lang="es-ES" dirty="0" smtClean="0"/>
              <a:t>NINGÚN FÁRMACO</a:t>
            </a:r>
            <a:endParaRPr lang="es-ES" dirty="0"/>
          </a:p>
        </p:txBody>
      </p:sp>
      <p:sp>
        <p:nvSpPr>
          <p:cNvPr id="10" name="Title 3">
            <a:extLst>
              <a:ext uri="{FF2B5EF4-FFF2-40B4-BE49-F238E27FC236}">
                <a16:creationId xmlns:a16="http://schemas.microsoft.com/office/drawing/2014/main" xmlns="" id="{3A7997A3-4268-4669-A169-C9539F64E2B0}"/>
              </a:ext>
            </a:extLst>
          </p:cNvPr>
          <p:cNvSpPr>
            <a:spLocks noGrp="1"/>
          </p:cNvSpPr>
          <p:nvPr>
            <p:ph type="title"/>
          </p:nvPr>
        </p:nvSpPr>
        <p:spPr>
          <a:xfrm>
            <a:off x="1593436" y="177803"/>
            <a:ext cx="10215975" cy="1239837"/>
          </a:xfrm>
        </p:spPr>
        <p:txBody>
          <a:bodyPr anchor="ctr" anchorCtr="0">
            <a:normAutofit/>
          </a:bodyPr>
          <a:lstStyle/>
          <a:p>
            <a:r>
              <a:rPr lang="en-US" sz="3000" b="1" dirty="0" smtClean="0">
                <a:effectLst>
                  <a:outerShdw blurRad="38100" dist="38100" dir="2700000" algn="tl">
                    <a:srgbClr val="000000">
                      <a:alpha val="43137"/>
                    </a:srgbClr>
                  </a:outerShdw>
                </a:effectLst>
              </a:rPr>
              <a:t>RESPUESTA SEGÚN TRATAMIENTO CON MFM</a:t>
            </a:r>
            <a:endParaRPr lang="en-GB"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787751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0"/>
          </p:nvPr>
        </p:nvSpPr>
        <p:spPr>
          <a:xfrm>
            <a:off x="1447635" y="1687519"/>
            <a:ext cx="10285577" cy="4484681"/>
          </a:xfrm>
          <a:solidFill>
            <a:schemeClr val="tx2"/>
          </a:solidFill>
        </p:spPr>
        <p:txBody>
          <a:bodyPr>
            <a:noAutofit/>
          </a:bodyPr>
          <a:lstStyle/>
          <a:p>
            <a:pPr>
              <a:lnSpc>
                <a:spcPct val="100000"/>
              </a:lnSpc>
              <a:spcBef>
                <a:spcPts val="1200"/>
              </a:spcBef>
            </a:pPr>
            <a:r>
              <a:rPr lang="es-ES" dirty="0" smtClean="0">
                <a:solidFill>
                  <a:schemeClr val="bg1"/>
                </a:solidFill>
              </a:rPr>
              <a:t>La </a:t>
            </a:r>
            <a:r>
              <a:rPr lang="es-ES" dirty="0">
                <a:solidFill>
                  <a:schemeClr val="bg1"/>
                </a:solidFill>
              </a:rPr>
              <a:t>tasa de disminución de la CVF en el grupo placebo y el efecto absoluto del tratamiento con </a:t>
            </a:r>
            <a:r>
              <a:rPr lang="es-ES" dirty="0" err="1">
                <a:solidFill>
                  <a:schemeClr val="bg1"/>
                </a:solidFill>
              </a:rPr>
              <a:t>N</a:t>
            </a:r>
            <a:r>
              <a:rPr lang="es-ES" dirty="0" err="1" smtClean="0">
                <a:solidFill>
                  <a:schemeClr val="bg1"/>
                </a:solidFill>
              </a:rPr>
              <a:t>intedanib</a:t>
            </a:r>
            <a:r>
              <a:rPr lang="es-ES" dirty="0" smtClean="0">
                <a:solidFill>
                  <a:schemeClr val="bg1"/>
                </a:solidFill>
              </a:rPr>
              <a:t> </a:t>
            </a:r>
            <a:r>
              <a:rPr lang="es-ES" dirty="0">
                <a:solidFill>
                  <a:schemeClr val="bg1"/>
                </a:solidFill>
              </a:rPr>
              <a:t>fue numéricamente menor en los pacientes que tomaron micofenolato, pero las pruebas estadísticas no indicaron heterogeneidad en el efecto del tratamiento con </a:t>
            </a:r>
            <a:r>
              <a:rPr lang="es-ES" dirty="0" err="1">
                <a:solidFill>
                  <a:schemeClr val="bg1"/>
                </a:solidFill>
              </a:rPr>
              <a:t>N</a:t>
            </a:r>
            <a:r>
              <a:rPr lang="es-ES" dirty="0" err="1" smtClean="0">
                <a:solidFill>
                  <a:schemeClr val="bg1"/>
                </a:solidFill>
              </a:rPr>
              <a:t>intedanib</a:t>
            </a:r>
            <a:r>
              <a:rPr lang="es-ES" dirty="0" smtClean="0">
                <a:solidFill>
                  <a:schemeClr val="bg1"/>
                </a:solidFill>
              </a:rPr>
              <a:t> </a:t>
            </a:r>
            <a:r>
              <a:rPr lang="es-ES" dirty="0">
                <a:solidFill>
                  <a:schemeClr val="bg1"/>
                </a:solidFill>
              </a:rPr>
              <a:t>entre estos subgrupos.</a:t>
            </a:r>
          </a:p>
          <a:p>
            <a:pPr>
              <a:lnSpc>
                <a:spcPct val="100000"/>
              </a:lnSpc>
              <a:spcBef>
                <a:spcPts val="1200"/>
              </a:spcBef>
            </a:pPr>
            <a:r>
              <a:rPr lang="es-ES" dirty="0">
                <a:solidFill>
                  <a:schemeClr val="bg1"/>
                </a:solidFill>
              </a:rPr>
              <a:t>El efecto relativo del tratamiento con </a:t>
            </a:r>
            <a:r>
              <a:rPr lang="es-ES" dirty="0" err="1">
                <a:solidFill>
                  <a:schemeClr val="bg1"/>
                </a:solidFill>
              </a:rPr>
              <a:t>N</a:t>
            </a:r>
            <a:r>
              <a:rPr lang="es-ES" dirty="0" err="1" smtClean="0">
                <a:solidFill>
                  <a:schemeClr val="bg1"/>
                </a:solidFill>
              </a:rPr>
              <a:t>intedanib</a:t>
            </a:r>
            <a:r>
              <a:rPr lang="es-ES" dirty="0" smtClean="0">
                <a:solidFill>
                  <a:schemeClr val="bg1"/>
                </a:solidFill>
              </a:rPr>
              <a:t> </a:t>
            </a:r>
            <a:r>
              <a:rPr lang="es-ES" dirty="0">
                <a:solidFill>
                  <a:schemeClr val="bg1"/>
                </a:solidFill>
              </a:rPr>
              <a:t>fue similar entre los pacientes que toman y no toman micofenolato (40% y 46%, respectivamente</a:t>
            </a:r>
            <a:r>
              <a:rPr lang="es-ES" dirty="0" smtClean="0">
                <a:solidFill>
                  <a:schemeClr val="bg1"/>
                </a:solidFill>
              </a:rPr>
              <a:t>)</a:t>
            </a:r>
            <a:endParaRPr lang="es-ES" dirty="0">
              <a:solidFill>
                <a:schemeClr val="bg1"/>
              </a:solidFill>
            </a:endParaRPr>
          </a:p>
        </p:txBody>
      </p:sp>
      <p:sp>
        <p:nvSpPr>
          <p:cNvPr id="4" name="Title 3">
            <a:extLst>
              <a:ext uri="{FF2B5EF4-FFF2-40B4-BE49-F238E27FC236}">
                <a16:creationId xmlns:a16="http://schemas.microsoft.com/office/drawing/2014/main" xmlns="" id="{3A7997A3-4268-4669-A169-C9539F64E2B0}"/>
              </a:ext>
            </a:extLst>
          </p:cNvPr>
          <p:cNvSpPr txBox="1">
            <a:spLocks/>
          </p:cNvSpPr>
          <p:nvPr/>
        </p:nvSpPr>
        <p:spPr>
          <a:xfrm>
            <a:off x="1593436" y="177803"/>
            <a:ext cx="10215975" cy="1239837"/>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lang="es-ES" sz="3600" kern="1200">
                <a:solidFill>
                  <a:schemeClr val="tx1">
                    <a:lumMod val="75000"/>
                  </a:schemeClr>
                </a:solidFill>
                <a:latin typeface="+mj-lt"/>
                <a:ea typeface="+mj-ea"/>
                <a:cs typeface="+mj-cs"/>
              </a:defRPr>
            </a:lvl1pPr>
          </a:lstStyle>
          <a:p>
            <a:r>
              <a:rPr lang="en-US" sz="3000" b="1" smtClean="0">
                <a:effectLst>
                  <a:outerShdw blurRad="38100" dist="38100" dir="2700000" algn="tl">
                    <a:srgbClr val="000000">
                      <a:alpha val="43137"/>
                    </a:srgbClr>
                  </a:outerShdw>
                </a:effectLst>
              </a:rPr>
              <a:t>RESPUESTA SEGÚN TRATAMIENTO CON MFM</a:t>
            </a:r>
            <a:endParaRPr lang="en-GB"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7389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0"/>
          </p:nvPr>
        </p:nvSpPr>
        <p:spPr>
          <a:xfrm>
            <a:off x="5789612" y="3124200"/>
            <a:ext cx="6172200" cy="3200400"/>
          </a:xfrm>
        </p:spPr>
        <p:txBody>
          <a:bodyPr>
            <a:normAutofit fontScale="70000" lnSpcReduction="20000"/>
          </a:bodyPr>
          <a:lstStyle/>
          <a:p>
            <a:pPr>
              <a:lnSpc>
                <a:spcPct val="120000"/>
              </a:lnSpc>
              <a:spcBef>
                <a:spcPts val="300"/>
              </a:spcBef>
            </a:pPr>
            <a:r>
              <a:rPr lang="es-ES_tradnl" sz="2600" dirty="0" smtClean="0"/>
              <a:t>Pacientes con fibrosis pulmonar progresiva</a:t>
            </a:r>
          </a:p>
          <a:p>
            <a:pPr marL="447675" lvl="1" indent="-184150">
              <a:lnSpc>
                <a:spcPct val="120000"/>
              </a:lnSpc>
              <a:spcBef>
                <a:spcPts val="300"/>
              </a:spcBef>
            </a:pPr>
            <a:r>
              <a:rPr lang="es-ES_tradnl" sz="2600" dirty="0" smtClean="0"/>
              <a:t>&gt;10% de extensión</a:t>
            </a:r>
          </a:p>
          <a:p>
            <a:pPr marL="447675" lvl="1" indent="-184150">
              <a:lnSpc>
                <a:spcPct val="120000"/>
              </a:lnSpc>
              <a:spcBef>
                <a:spcPts val="300"/>
              </a:spcBef>
            </a:pPr>
            <a:r>
              <a:rPr lang="es-ES_tradnl" sz="2600" dirty="0" smtClean="0"/>
              <a:t>CVF &gt;45%</a:t>
            </a:r>
          </a:p>
          <a:p>
            <a:pPr marL="447675" lvl="1" indent="-184150">
              <a:lnSpc>
                <a:spcPct val="120000"/>
              </a:lnSpc>
              <a:spcBef>
                <a:spcPts val="300"/>
              </a:spcBef>
            </a:pPr>
            <a:r>
              <a:rPr lang="es-ES_tradnl" sz="2600" dirty="0" smtClean="0"/>
              <a:t>DLCO </a:t>
            </a:r>
            <a:r>
              <a:rPr lang="es-ES_tradnl" sz="2600" dirty="0" smtClean="0">
                <a:cs typeface="Calibri"/>
              </a:rPr>
              <a:t>≥30-&lt; 80%</a:t>
            </a:r>
          </a:p>
          <a:p>
            <a:pPr marL="447675" lvl="1" indent="-184150">
              <a:lnSpc>
                <a:spcPct val="120000"/>
              </a:lnSpc>
              <a:spcBef>
                <a:spcPts val="300"/>
              </a:spcBef>
            </a:pPr>
            <a:r>
              <a:rPr lang="es-ES_tradnl" sz="2600" dirty="0" smtClean="0">
                <a:cs typeface="Calibri"/>
              </a:rPr>
              <a:t>Más 1 de (en los 24 meses previos al cribado):</a:t>
            </a:r>
          </a:p>
          <a:p>
            <a:pPr marL="803275" lvl="2" indent="-173038">
              <a:lnSpc>
                <a:spcPct val="120000"/>
              </a:lnSpc>
              <a:spcBef>
                <a:spcPts val="300"/>
              </a:spcBef>
            </a:pPr>
            <a:r>
              <a:rPr lang="es-ES_tradnl" sz="2400" dirty="0" smtClean="0">
                <a:cs typeface="Calibri"/>
              </a:rPr>
              <a:t>Descenso de CVF ≥ 10%</a:t>
            </a:r>
          </a:p>
          <a:p>
            <a:pPr marL="803275" lvl="2" indent="-173038">
              <a:lnSpc>
                <a:spcPct val="120000"/>
              </a:lnSpc>
              <a:spcBef>
                <a:spcPts val="300"/>
              </a:spcBef>
            </a:pPr>
            <a:r>
              <a:rPr lang="es-ES_tradnl" sz="2400" dirty="0">
                <a:cs typeface="Calibri"/>
              </a:rPr>
              <a:t>Descenso de CVF ≥ </a:t>
            </a:r>
            <a:r>
              <a:rPr lang="es-ES_tradnl" sz="2400" dirty="0" smtClean="0">
                <a:cs typeface="Calibri"/>
              </a:rPr>
              <a:t>5-&lt;10% y deterioro clínico</a:t>
            </a:r>
          </a:p>
          <a:p>
            <a:pPr marL="803275" lvl="2" indent="-173038">
              <a:lnSpc>
                <a:spcPct val="120000"/>
              </a:lnSpc>
              <a:spcBef>
                <a:spcPts val="300"/>
              </a:spcBef>
            </a:pPr>
            <a:r>
              <a:rPr lang="es-ES_tradnl" sz="2400" dirty="0">
                <a:cs typeface="Calibri"/>
              </a:rPr>
              <a:t>Descenso de CVF ≥ 5-&lt;10% y </a:t>
            </a:r>
            <a:r>
              <a:rPr lang="es-ES_tradnl" sz="2400" dirty="0" smtClean="0">
                <a:cs typeface="Calibri"/>
              </a:rPr>
              <a:t>progresión fibrosis</a:t>
            </a:r>
          </a:p>
          <a:p>
            <a:pPr marL="803275" lvl="2" indent="-173038">
              <a:lnSpc>
                <a:spcPct val="120000"/>
              </a:lnSpc>
              <a:spcBef>
                <a:spcPts val="300"/>
              </a:spcBef>
            </a:pPr>
            <a:r>
              <a:rPr lang="es-ES_tradnl" sz="2400" dirty="0" smtClean="0">
                <a:cs typeface="Calibri"/>
              </a:rPr>
              <a:t>Deterioro clínico y progresión de la fibrosis</a:t>
            </a:r>
          </a:p>
          <a:p>
            <a:pPr lvl="2">
              <a:lnSpc>
                <a:spcPct val="120000"/>
              </a:lnSpc>
              <a:spcBef>
                <a:spcPts val="300"/>
              </a:spcBef>
            </a:pPr>
            <a:endParaRPr lang="es-ES_tradnl" sz="2400" dirty="0">
              <a:cs typeface="Calibri"/>
            </a:endParaRPr>
          </a:p>
          <a:p>
            <a:pPr lvl="2">
              <a:lnSpc>
                <a:spcPct val="120000"/>
              </a:lnSpc>
              <a:spcBef>
                <a:spcPts val="300"/>
              </a:spcBef>
            </a:pPr>
            <a:endParaRPr lang="es-ES" sz="2400" dirty="0"/>
          </a:p>
          <a:p>
            <a:pPr lvl="2">
              <a:lnSpc>
                <a:spcPct val="120000"/>
              </a:lnSpc>
              <a:spcBef>
                <a:spcPts val="300"/>
              </a:spcBef>
            </a:pPr>
            <a:endParaRPr lang="es-ES" sz="2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93812" y="0"/>
            <a:ext cx="5191125"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6780212" y="914400"/>
            <a:ext cx="184731" cy="369332"/>
          </a:xfrm>
          <a:prstGeom prst="rect">
            <a:avLst/>
          </a:prstGeom>
          <a:noFill/>
        </p:spPr>
        <p:txBody>
          <a:bodyPr wrap="none" rtlCol="0">
            <a:spAutoFit/>
          </a:bodyPr>
          <a:lstStyle/>
          <a:p>
            <a:endParaRPr lang="es-ES" dirty="0"/>
          </a:p>
        </p:txBody>
      </p:sp>
      <p:sp>
        <p:nvSpPr>
          <p:cNvPr id="5" name="4 CuadroTexto"/>
          <p:cNvSpPr txBox="1"/>
          <p:nvPr/>
        </p:nvSpPr>
        <p:spPr>
          <a:xfrm>
            <a:off x="7772180" y="76200"/>
            <a:ext cx="3732432" cy="2667397"/>
          </a:xfrm>
          <a:prstGeom prst="rect">
            <a:avLst/>
          </a:prstGeom>
          <a:solidFill>
            <a:schemeClr val="bg1">
              <a:lumMod val="65000"/>
            </a:schemeClr>
          </a:solidFill>
        </p:spPr>
        <p:txBody>
          <a:bodyPr wrap="none" rtlCol="0">
            <a:spAutoFit/>
          </a:bodyPr>
          <a:lstStyle/>
          <a:p>
            <a:pPr>
              <a:spcBef>
                <a:spcPts val="400"/>
              </a:spcBef>
            </a:pPr>
            <a:r>
              <a:rPr lang="es-ES_tradnl" b="1" dirty="0" smtClean="0">
                <a:solidFill>
                  <a:schemeClr val="bg1"/>
                </a:solidFill>
              </a:rPr>
              <a:t>PUNTO DE INTERES:</a:t>
            </a:r>
          </a:p>
          <a:p>
            <a:pPr marL="182563" indent="-182563">
              <a:spcBef>
                <a:spcPts val="400"/>
              </a:spcBef>
              <a:buFont typeface="Arial" pitchFamily="34" charset="0"/>
              <a:buChar char="•"/>
            </a:pPr>
            <a:r>
              <a:rPr lang="es-ES_tradnl" dirty="0" smtClean="0">
                <a:solidFill>
                  <a:schemeClr val="bg1"/>
                </a:solidFill>
              </a:rPr>
              <a:t>Caída anual de CVF (ml/año)</a:t>
            </a:r>
          </a:p>
          <a:p>
            <a:pPr marL="182563" indent="-182563">
              <a:spcBef>
                <a:spcPts val="400"/>
              </a:spcBef>
              <a:buFont typeface="Arial" pitchFamily="34" charset="0"/>
              <a:buChar char="•"/>
            </a:pPr>
            <a:r>
              <a:rPr lang="es-ES_tradnl" dirty="0" smtClean="0">
                <a:solidFill>
                  <a:schemeClr val="bg1"/>
                </a:solidFill>
              </a:rPr>
              <a:t>Según patrón TACAR</a:t>
            </a:r>
          </a:p>
          <a:p>
            <a:pPr>
              <a:spcBef>
                <a:spcPts val="400"/>
              </a:spcBef>
            </a:pPr>
            <a:r>
              <a:rPr lang="es-ES_tradnl" b="1" dirty="0" smtClean="0">
                <a:solidFill>
                  <a:schemeClr val="bg1"/>
                </a:solidFill>
              </a:rPr>
              <a:t>PUNTOS SECUNDARIOS:</a:t>
            </a:r>
          </a:p>
          <a:p>
            <a:pPr marL="185738" indent="-185738">
              <a:spcBef>
                <a:spcPts val="400"/>
              </a:spcBef>
              <a:buFont typeface="Arial" pitchFamily="34" charset="0"/>
              <a:buChar char="•"/>
            </a:pPr>
            <a:r>
              <a:rPr lang="es-ES_tradnl" dirty="0" smtClean="0">
                <a:solidFill>
                  <a:schemeClr val="bg1"/>
                </a:solidFill>
              </a:rPr>
              <a:t>K-BILD</a:t>
            </a:r>
          </a:p>
          <a:p>
            <a:pPr marL="185738" indent="-185738">
              <a:spcBef>
                <a:spcPts val="400"/>
              </a:spcBef>
              <a:buFont typeface="Arial" pitchFamily="34" charset="0"/>
              <a:buChar char="•"/>
            </a:pPr>
            <a:r>
              <a:rPr lang="es-ES_tradnl" dirty="0" smtClean="0">
                <a:solidFill>
                  <a:schemeClr val="bg1"/>
                </a:solidFill>
              </a:rPr>
              <a:t>Tiempo exacerbación aguda</a:t>
            </a:r>
          </a:p>
          <a:p>
            <a:pPr marL="185738" indent="-185738">
              <a:spcBef>
                <a:spcPts val="400"/>
              </a:spcBef>
              <a:buFont typeface="Arial" pitchFamily="34" charset="0"/>
              <a:buChar char="•"/>
            </a:pPr>
            <a:r>
              <a:rPr lang="es-ES_tradnl" dirty="0" smtClean="0">
                <a:solidFill>
                  <a:schemeClr val="bg1"/>
                </a:solidFill>
              </a:rPr>
              <a:t>Tiempo a </a:t>
            </a:r>
            <a:r>
              <a:rPr lang="es-ES_tradnl" dirty="0" err="1" smtClean="0">
                <a:solidFill>
                  <a:schemeClr val="bg1"/>
                </a:solidFill>
              </a:rPr>
              <a:t>éxitus</a:t>
            </a:r>
            <a:endParaRPr lang="es-ES_tradnl" dirty="0" smtClean="0">
              <a:solidFill>
                <a:schemeClr val="bg1"/>
              </a:solidFill>
            </a:endParaRPr>
          </a:p>
          <a:p>
            <a:pPr marL="185738" indent="-185738">
              <a:spcBef>
                <a:spcPts val="400"/>
              </a:spcBef>
              <a:buFont typeface="Arial" pitchFamily="34" charset="0"/>
              <a:buChar char="•"/>
            </a:pPr>
            <a:r>
              <a:rPr lang="es-ES_tradnl" dirty="0" smtClean="0">
                <a:solidFill>
                  <a:schemeClr val="bg1"/>
                </a:solidFill>
              </a:rPr>
              <a:t>…</a:t>
            </a:r>
          </a:p>
        </p:txBody>
      </p:sp>
      <p:sp>
        <p:nvSpPr>
          <p:cNvPr id="6" name="5 CuadroTexto"/>
          <p:cNvSpPr txBox="1"/>
          <p:nvPr/>
        </p:nvSpPr>
        <p:spPr>
          <a:xfrm>
            <a:off x="5951827" y="685800"/>
            <a:ext cx="1742785" cy="523220"/>
          </a:xfrm>
          <a:prstGeom prst="rect">
            <a:avLst/>
          </a:prstGeom>
          <a:solidFill>
            <a:schemeClr val="bg1"/>
          </a:solidFill>
          <a:ln>
            <a:solidFill>
              <a:schemeClr val="accent1"/>
            </a:solidFill>
          </a:ln>
        </p:spPr>
        <p:txBody>
          <a:bodyPr wrap="none" rtlCol="0">
            <a:spAutoFit/>
          </a:bodyPr>
          <a:lstStyle/>
          <a:p>
            <a:r>
              <a:rPr lang="es-ES" sz="2800" dirty="0" smtClean="0"/>
              <a:t>INBUILD</a:t>
            </a:r>
            <a:endParaRPr lang="es-ES" sz="2800" dirty="0"/>
          </a:p>
        </p:txBody>
      </p:sp>
      <p:sp>
        <p:nvSpPr>
          <p:cNvPr id="2" name="1 Rectángulo"/>
          <p:cNvSpPr/>
          <p:nvPr/>
        </p:nvSpPr>
        <p:spPr>
          <a:xfrm>
            <a:off x="1598612" y="947410"/>
            <a:ext cx="3425938" cy="307777"/>
          </a:xfrm>
          <a:prstGeom prst="rect">
            <a:avLst/>
          </a:prstGeom>
        </p:spPr>
        <p:txBody>
          <a:bodyPr wrap="none">
            <a:spAutoFit/>
          </a:bodyPr>
          <a:lstStyle/>
          <a:p>
            <a:r>
              <a:rPr lang="es-ES" sz="1400" dirty="0"/>
              <a:t>N </a:t>
            </a:r>
            <a:r>
              <a:rPr lang="es-ES" sz="1400" dirty="0" err="1"/>
              <a:t>Engl</a:t>
            </a:r>
            <a:r>
              <a:rPr lang="es-ES" sz="1400" dirty="0"/>
              <a:t> J </a:t>
            </a:r>
            <a:r>
              <a:rPr lang="es-ES" sz="1400" dirty="0" err="1"/>
              <a:t>Med</a:t>
            </a:r>
            <a:r>
              <a:rPr lang="es-ES" sz="1400" dirty="0"/>
              <a:t> 2019; 381:1718-1727</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704" y="3124200"/>
            <a:ext cx="5604933" cy="3329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8 Conector recto"/>
          <p:cNvCxnSpPr/>
          <p:nvPr/>
        </p:nvCxnSpPr>
        <p:spPr>
          <a:xfrm flipH="1">
            <a:off x="1141412" y="1828800"/>
            <a:ext cx="40807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curvado"/>
          <p:cNvCxnSpPr/>
          <p:nvPr/>
        </p:nvCxnSpPr>
        <p:spPr>
          <a:xfrm rot="5400000">
            <a:off x="379412" y="2209800"/>
            <a:ext cx="1143000" cy="381000"/>
          </a:xfrm>
          <a:prstGeom prst="curved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50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 = 663 (</a:t>
            </a:r>
            <a:r>
              <a:rPr lang="es-ES" dirty="0" smtClean="0">
                <a:latin typeface="Calibri"/>
                <a:cs typeface="Calibri"/>
              </a:rPr>
              <a:t>≥ 1 dosis); 411 NIU-</a:t>
            </a:r>
            <a:r>
              <a:rPr lang="es-ES" dirty="0" err="1" smtClean="0">
                <a:latin typeface="Calibri"/>
                <a:cs typeface="Calibri"/>
              </a:rPr>
              <a:t>like</a:t>
            </a:r>
            <a:r>
              <a:rPr lang="es-ES" dirty="0" smtClean="0">
                <a:latin typeface="Calibri"/>
                <a:cs typeface="Calibri"/>
              </a:rPr>
              <a:t>; 252: otro</a:t>
            </a:r>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09253" y="1676400"/>
            <a:ext cx="8795359" cy="5047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0636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593437" y="177803"/>
            <a:ext cx="3738975" cy="1239837"/>
          </a:xfrm>
        </p:spPr>
        <p:txBody>
          <a:bodyPr/>
          <a:lstStyle/>
          <a:p>
            <a:r>
              <a:rPr lang="es-ES" dirty="0" smtClean="0"/>
              <a:t>Características basales</a:t>
            </a:r>
            <a:endParaRPr lang="es-E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018212" y="861483"/>
            <a:ext cx="5710637" cy="5463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279" y="2080683"/>
            <a:ext cx="5978414" cy="3329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6836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6895" y="152400"/>
            <a:ext cx="9365367"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9294308" y="243888"/>
            <a:ext cx="1906291" cy="369332"/>
          </a:xfrm>
          <a:prstGeom prst="rect">
            <a:avLst/>
          </a:prstGeom>
          <a:solidFill>
            <a:schemeClr val="tx1">
              <a:lumMod val="50000"/>
            </a:schemeClr>
          </a:solidFill>
        </p:spPr>
        <p:txBody>
          <a:bodyPr wrap="none" rtlCol="0">
            <a:spAutoFit/>
          </a:bodyPr>
          <a:lstStyle/>
          <a:p>
            <a:r>
              <a:rPr lang="es-ES" b="1" smtClean="0">
                <a:solidFill>
                  <a:schemeClr val="bg1"/>
                </a:solidFill>
              </a:rPr>
              <a:t>-82,9 </a:t>
            </a:r>
            <a:r>
              <a:rPr lang="es-ES" b="1" dirty="0" smtClean="0">
                <a:solidFill>
                  <a:schemeClr val="bg1"/>
                </a:solidFill>
              </a:rPr>
              <a:t>ml/año</a:t>
            </a:r>
            <a:endParaRPr lang="es-ES" b="1" dirty="0">
              <a:solidFill>
                <a:schemeClr val="bg1"/>
              </a:solidFill>
            </a:endParaRPr>
          </a:p>
        </p:txBody>
      </p:sp>
      <p:sp>
        <p:nvSpPr>
          <p:cNvPr id="6" name="5 CuadroTexto"/>
          <p:cNvSpPr txBox="1"/>
          <p:nvPr/>
        </p:nvSpPr>
        <p:spPr>
          <a:xfrm>
            <a:off x="7458709" y="2086260"/>
            <a:ext cx="2069797" cy="369332"/>
          </a:xfrm>
          <a:prstGeom prst="rect">
            <a:avLst/>
          </a:prstGeom>
          <a:solidFill>
            <a:schemeClr val="tx1">
              <a:lumMod val="50000"/>
            </a:schemeClr>
          </a:solidFill>
        </p:spPr>
        <p:txBody>
          <a:bodyPr wrap="none" rtlCol="0">
            <a:spAutoFit/>
          </a:bodyPr>
          <a:lstStyle/>
          <a:p>
            <a:r>
              <a:rPr lang="es-ES" b="1" dirty="0" smtClean="0">
                <a:solidFill>
                  <a:schemeClr val="bg1"/>
                </a:solidFill>
              </a:rPr>
              <a:t>-211,1 ml/año</a:t>
            </a:r>
            <a:endParaRPr lang="es-ES" b="1" dirty="0">
              <a:solidFill>
                <a:schemeClr val="bg1"/>
              </a:solidFill>
            </a:endParaRPr>
          </a:p>
        </p:txBody>
      </p:sp>
      <p:sp>
        <p:nvSpPr>
          <p:cNvPr id="5" name="4 CuadroTexto"/>
          <p:cNvSpPr txBox="1"/>
          <p:nvPr/>
        </p:nvSpPr>
        <p:spPr>
          <a:xfrm>
            <a:off x="150811" y="1532262"/>
            <a:ext cx="2912977" cy="1477328"/>
          </a:xfrm>
          <a:prstGeom prst="rect">
            <a:avLst/>
          </a:prstGeom>
          <a:solidFill>
            <a:schemeClr val="tx1">
              <a:lumMod val="50000"/>
            </a:schemeClr>
          </a:solidFill>
        </p:spPr>
        <p:txBody>
          <a:bodyPr wrap="none" rtlCol="0">
            <a:spAutoFit/>
          </a:bodyPr>
          <a:lstStyle/>
          <a:p>
            <a:r>
              <a:rPr lang="es-ES" b="1" dirty="0" smtClean="0">
                <a:solidFill>
                  <a:schemeClr val="bg1"/>
                </a:solidFill>
              </a:rPr>
              <a:t>EFECTOS ADVERSOS:</a:t>
            </a:r>
          </a:p>
          <a:p>
            <a:pPr marL="285750" indent="-285750">
              <a:buFont typeface="Arial" pitchFamily="34" charset="0"/>
              <a:buChar char="•"/>
            </a:pPr>
            <a:r>
              <a:rPr lang="es-ES" b="1" dirty="0" smtClean="0">
                <a:solidFill>
                  <a:schemeClr val="bg1"/>
                </a:solidFill>
              </a:rPr>
              <a:t>Diarrea</a:t>
            </a:r>
          </a:p>
          <a:p>
            <a:pPr marL="285750" indent="-285750">
              <a:buFont typeface="Arial" pitchFamily="34" charset="0"/>
              <a:buChar char="•"/>
            </a:pPr>
            <a:r>
              <a:rPr lang="es-ES" b="1" dirty="0" smtClean="0">
                <a:solidFill>
                  <a:schemeClr val="bg1"/>
                </a:solidFill>
              </a:rPr>
              <a:t>Nausea</a:t>
            </a:r>
          </a:p>
          <a:p>
            <a:pPr marL="285750" indent="-285750">
              <a:buFont typeface="Arial" pitchFamily="34" charset="0"/>
              <a:buChar char="•"/>
            </a:pPr>
            <a:r>
              <a:rPr lang="es-ES" b="1" dirty="0" smtClean="0">
                <a:solidFill>
                  <a:schemeClr val="bg1"/>
                </a:solidFill>
              </a:rPr>
              <a:t>Vómitos</a:t>
            </a:r>
          </a:p>
          <a:p>
            <a:pPr marL="285750" indent="-285750">
              <a:buFont typeface="Arial" pitchFamily="34" charset="0"/>
              <a:buChar char="•"/>
            </a:pPr>
            <a:r>
              <a:rPr lang="es-ES" b="1" dirty="0" smtClean="0">
                <a:solidFill>
                  <a:schemeClr val="bg1"/>
                </a:solidFill>
                <a:latin typeface="Arial"/>
                <a:cs typeface="Arial"/>
              </a:rPr>
              <a:t>↑ GOT</a:t>
            </a:r>
            <a:endParaRPr lang="es-ES" b="1" dirty="0">
              <a:solidFill>
                <a:schemeClr val="bg1"/>
              </a:solidFill>
            </a:endParaRPr>
          </a:p>
        </p:txBody>
      </p:sp>
      <p:sp>
        <p:nvSpPr>
          <p:cNvPr id="7" name="6 CuadroTexto"/>
          <p:cNvSpPr txBox="1"/>
          <p:nvPr/>
        </p:nvSpPr>
        <p:spPr>
          <a:xfrm>
            <a:off x="1274762" y="5105400"/>
            <a:ext cx="10610850" cy="1754326"/>
          </a:xfrm>
          <a:prstGeom prst="rect">
            <a:avLst/>
          </a:prstGeom>
          <a:solidFill>
            <a:schemeClr val="tx1">
              <a:lumMod val="50000"/>
            </a:schemeClr>
          </a:solidFill>
        </p:spPr>
        <p:txBody>
          <a:bodyPr wrap="square" rtlCol="0">
            <a:spAutoFit/>
          </a:bodyPr>
          <a:lstStyle/>
          <a:p>
            <a:pPr marL="285750" indent="-285750">
              <a:buFont typeface="Arial" pitchFamily="34" charset="0"/>
              <a:buChar char="•"/>
            </a:pPr>
            <a:r>
              <a:rPr lang="es-ES" b="1" dirty="0" smtClean="0">
                <a:solidFill>
                  <a:schemeClr val="bg1"/>
                </a:solidFill>
              </a:rPr>
              <a:t>LA EVOLUCIÓN DE LA FIBROSIS PULMONAR PARECE SIMILAR INDEPENDIENTEMENTE DE LA PATOLOGÍA</a:t>
            </a:r>
          </a:p>
          <a:p>
            <a:pPr marL="285750" indent="-285750">
              <a:buFont typeface="Arial" pitchFamily="34" charset="0"/>
              <a:buChar char="•"/>
            </a:pPr>
            <a:r>
              <a:rPr lang="es-ES" b="1" dirty="0" smtClean="0">
                <a:solidFill>
                  <a:schemeClr val="bg1"/>
                </a:solidFill>
              </a:rPr>
              <a:t>EL EFECTO DE NINTEDANIB ES SIMILAR EN TODOS LOS PACIENTES CON FIBROSIS PULMONAR INDEPENDIENTEMENTE DEL DIAGNÓSTICO</a:t>
            </a:r>
          </a:p>
          <a:p>
            <a:pPr marL="285750" indent="-285750">
              <a:buFont typeface="Arial" pitchFamily="34" charset="0"/>
              <a:buChar char="•"/>
            </a:pPr>
            <a:r>
              <a:rPr lang="es-ES" b="1" dirty="0" smtClean="0">
                <a:solidFill>
                  <a:schemeClr val="bg1"/>
                </a:solidFill>
              </a:rPr>
              <a:t>CON NINTEDANIB SE CONSIGUIÓ «FRENAR» LA PÉRDIDA DE CVF INDEPENDIENTEMENTE DEL PATRÓN RADIOLÓGICO</a:t>
            </a:r>
            <a:endParaRPr lang="es-ES" b="1" dirty="0">
              <a:solidFill>
                <a:schemeClr val="bg1"/>
              </a:solidFill>
            </a:endParaRPr>
          </a:p>
        </p:txBody>
      </p:sp>
    </p:spTree>
    <p:extLst>
      <p:ext uri="{BB962C8B-B14F-4D97-AF65-F5344CB8AC3E}">
        <p14:creationId xmlns:p14="http://schemas.microsoft.com/office/powerpoint/2010/main" xmlns="" val="6444900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lstStyle/>
          <a:p>
            <a:r>
              <a:rPr lang="es-ES" b="1" dirty="0" smtClean="0">
                <a:effectLst>
                  <a:outerShdw blurRad="38100" dist="38100" dir="2700000" algn="tl">
                    <a:srgbClr val="000000">
                      <a:alpha val="43137"/>
                    </a:srgbClr>
                  </a:outerShdw>
                </a:effectLst>
              </a:rPr>
              <a:t>CONCLUSIONES</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sz="quarter" idx="10"/>
          </p:nvPr>
        </p:nvSpPr>
        <p:spPr>
          <a:xfrm>
            <a:off x="1446211" y="1687519"/>
            <a:ext cx="10133177" cy="4484681"/>
          </a:xfrm>
          <a:solidFill>
            <a:schemeClr val="bg2">
              <a:lumMod val="10000"/>
            </a:schemeClr>
          </a:solidFill>
        </p:spPr>
        <p:txBody>
          <a:bodyPr>
            <a:normAutofit fontScale="85000" lnSpcReduction="20000"/>
          </a:bodyPr>
          <a:lstStyle/>
          <a:p>
            <a:pPr>
              <a:lnSpc>
                <a:spcPct val="120000"/>
              </a:lnSpc>
              <a:spcBef>
                <a:spcPts val="600"/>
              </a:spcBef>
            </a:pPr>
            <a:r>
              <a:rPr lang="es-ES" dirty="0" smtClean="0">
                <a:solidFill>
                  <a:schemeClr val="bg1"/>
                </a:solidFill>
              </a:rPr>
              <a:t>La terapia </a:t>
            </a:r>
            <a:r>
              <a:rPr lang="es-ES" dirty="0" err="1" smtClean="0">
                <a:solidFill>
                  <a:schemeClr val="bg1"/>
                </a:solidFill>
              </a:rPr>
              <a:t>antifibrótica</a:t>
            </a:r>
            <a:r>
              <a:rPr lang="es-ES" dirty="0" smtClean="0">
                <a:solidFill>
                  <a:schemeClr val="bg1"/>
                </a:solidFill>
              </a:rPr>
              <a:t> consigue </a:t>
            </a:r>
            <a:r>
              <a:rPr lang="es-ES" b="1" dirty="0" smtClean="0">
                <a:solidFill>
                  <a:schemeClr val="bg1"/>
                </a:solidFill>
              </a:rPr>
              <a:t>disminuir</a:t>
            </a:r>
            <a:r>
              <a:rPr lang="es-ES" dirty="0" smtClean="0">
                <a:solidFill>
                  <a:schemeClr val="bg1"/>
                </a:solidFill>
              </a:rPr>
              <a:t> la tasa de pérdida de volumen pulmonar en pacientes con EPI asociada a ESCLERODERMIA independientemente de:</a:t>
            </a:r>
          </a:p>
          <a:p>
            <a:pPr lvl="1">
              <a:lnSpc>
                <a:spcPct val="120000"/>
              </a:lnSpc>
            </a:pPr>
            <a:r>
              <a:rPr lang="es-ES" dirty="0" smtClean="0">
                <a:solidFill>
                  <a:schemeClr val="bg1"/>
                </a:solidFill>
              </a:rPr>
              <a:t>El patrón radiológico en la TACAR</a:t>
            </a:r>
          </a:p>
          <a:p>
            <a:pPr lvl="1">
              <a:lnSpc>
                <a:spcPct val="120000"/>
              </a:lnSpc>
            </a:pPr>
            <a:r>
              <a:rPr lang="es-ES" dirty="0" smtClean="0">
                <a:solidFill>
                  <a:schemeClr val="bg1"/>
                </a:solidFill>
              </a:rPr>
              <a:t>El subtipo de enfermedad o de autoanticuerpos</a:t>
            </a:r>
          </a:p>
          <a:p>
            <a:pPr lvl="1">
              <a:lnSpc>
                <a:spcPct val="120000"/>
              </a:lnSpc>
            </a:pPr>
            <a:r>
              <a:rPr lang="es-ES" dirty="0" smtClean="0">
                <a:solidFill>
                  <a:schemeClr val="bg1"/>
                </a:solidFill>
              </a:rPr>
              <a:t>La asociación de micofenolato o prednisona</a:t>
            </a:r>
            <a:endParaRPr lang="es-ES" dirty="0">
              <a:solidFill>
                <a:schemeClr val="bg1"/>
              </a:solidFill>
            </a:endParaRPr>
          </a:p>
          <a:p>
            <a:pPr>
              <a:lnSpc>
                <a:spcPct val="120000"/>
              </a:lnSpc>
              <a:spcBef>
                <a:spcPts val="600"/>
              </a:spcBef>
            </a:pPr>
            <a:r>
              <a:rPr lang="es-ES" dirty="0" smtClean="0">
                <a:solidFill>
                  <a:schemeClr val="bg1"/>
                </a:solidFill>
              </a:rPr>
              <a:t>Las diferencias encontradas con tratamientos «clásicos» seguramente se deben a la diferente selección de los pacientes</a:t>
            </a:r>
          </a:p>
          <a:p>
            <a:pPr>
              <a:lnSpc>
                <a:spcPct val="120000"/>
              </a:lnSpc>
              <a:spcBef>
                <a:spcPts val="600"/>
              </a:spcBef>
            </a:pPr>
            <a:r>
              <a:rPr lang="es-ES" dirty="0" smtClean="0">
                <a:solidFill>
                  <a:schemeClr val="bg1"/>
                </a:solidFill>
              </a:rPr>
              <a:t>El mismo efecto parece observarse </a:t>
            </a:r>
            <a:r>
              <a:rPr lang="es-ES" smtClean="0">
                <a:solidFill>
                  <a:schemeClr val="bg1"/>
                </a:solidFill>
              </a:rPr>
              <a:t>en otras </a:t>
            </a:r>
            <a:r>
              <a:rPr lang="es-ES" dirty="0" smtClean="0">
                <a:solidFill>
                  <a:schemeClr val="bg1"/>
                </a:solidFill>
              </a:rPr>
              <a:t>enfermedades que cursan con fibrosis pulmonar</a:t>
            </a:r>
          </a:p>
        </p:txBody>
      </p:sp>
    </p:spTree>
    <p:extLst>
      <p:ext uri="{BB962C8B-B14F-4D97-AF65-F5344CB8AC3E}">
        <p14:creationId xmlns:p14="http://schemas.microsoft.com/office/powerpoint/2010/main" xmlns="" val="28667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203455" y="5865700"/>
            <a:ext cx="10615079" cy="424732"/>
          </a:xfrm>
          <a:solidFill>
            <a:schemeClr val="tx1">
              <a:lumMod val="50000"/>
            </a:schemeClr>
          </a:solidFill>
        </p:spPr>
        <p:style>
          <a:lnRef idx="3">
            <a:schemeClr val="lt1"/>
          </a:lnRef>
          <a:fillRef idx="1">
            <a:schemeClr val="dk1"/>
          </a:fillRef>
          <a:effectRef idx="1">
            <a:schemeClr val="dk1"/>
          </a:effectRef>
          <a:fontRef idx="minor">
            <a:schemeClr val="lt1"/>
          </a:fontRef>
        </p:style>
        <p:txBody>
          <a:bodyPr wrap="square">
            <a:spAutoFit/>
          </a:bodyPr>
          <a:lstStyle/>
          <a:p>
            <a:r>
              <a:rPr lang="es-ES" sz="2400" dirty="0" smtClean="0">
                <a:solidFill>
                  <a:schemeClr val="bg2"/>
                </a:solidFill>
              </a:rPr>
              <a:t>Números similares los encontrados un tiempo más tarde</a:t>
            </a:r>
            <a:endParaRPr lang="es-ES" sz="2400" dirty="0">
              <a:solidFill>
                <a:schemeClr val="bg2"/>
              </a:solidFill>
            </a:endParaRPr>
          </a:p>
        </p:txBody>
      </p:sp>
      <p:sp>
        <p:nvSpPr>
          <p:cNvPr id="14" name="4 Título"/>
          <p:cNvSpPr>
            <a:spLocks noGrp="1"/>
          </p:cNvSpPr>
          <p:nvPr>
            <p:ph type="title"/>
          </p:nvPr>
        </p:nvSpPr>
        <p:spPr>
          <a:xfrm>
            <a:off x="1593437" y="76200"/>
            <a:ext cx="9782801" cy="888997"/>
          </a:xfrm>
        </p:spPr>
        <p:txBody>
          <a:bodyPr/>
          <a:lstStyle/>
          <a:p>
            <a:r>
              <a:rPr lang="es-ES" dirty="0" smtClean="0">
                <a:effectLst>
                  <a:outerShdw blurRad="38100" dist="38100" dir="2700000" algn="tl">
                    <a:srgbClr val="000000">
                      <a:alpha val="43137"/>
                    </a:srgbClr>
                  </a:outerShdw>
                </a:effectLst>
              </a:rPr>
              <a:t>LA MAGNITUD DEL PROBLEMA</a:t>
            </a:r>
            <a:endParaRPr lang="es-ES" dirty="0">
              <a:effectLst>
                <a:outerShdw blurRad="38100" dist="38100" dir="2700000" algn="tl">
                  <a:srgbClr val="000000">
                    <a:alpha val="43137"/>
                  </a:srgbClr>
                </a:outerShdw>
              </a:effectLst>
            </a:endParaRPr>
          </a:p>
        </p:txBody>
      </p:sp>
      <p:sp>
        <p:nvSpPr>
          <p:cNvPr id="6" name="5 CuadroTexto"/>
          <p:cNvSpPr txBox="1"/>
          <p:nvPr/>
        </p:nvSpPr>
        <p:spPr>
          <a:xfrm>
            <a:off x="9920913" y="1425138"/>
            <a:ext cx="1428596" cy="646331"/>
          </a:xfrm>
          <a:prstGeom prst="rect">
            <a:avLst/>
          </a:prstGeom>
          <a:solidFill>
            <a:schemeClr val="accent1"/>
          </a:solidFill>
        </p:spPr>
        <p:txBody>
          <a:bodyPr wrap="none" rtlCol="0">
            <a:spAutoFit/>
          </a:bodyPr>
          <a:lstStyle/>
          <a:p>
            <a:r>
              <a:rPr lang="es-ES" sz="3600" b="1" dirty="0" smtClean="0">
                <a:solidFill>
                  <a:schemeClr val="bg1"/>
                </a:solidFill>
              </a:rPr>
              <a:t>42%</a:t>
            </a:r>
            <a:endParaRPr lang="es-ES" sz="3600" b="1" dirty="0">
              <a:solidFill>
                <a:schemeClr val="bg1"/>
              </a:solidFill>
            </a:endParaRPr>
          </a:p>
        </p:txBody>
      </p:sp>
      <p:sp>
        <p:nvSpPr>
          <p:cNvPr id="26" name="25 CuadroTexto"/>
          <p:cNvSpPr txBox="1"/>
          <p:nvPr/>
        </p:nvSpPr>
        <p:spPr>
          <a:xfrm>
            <a:off x="9318387" y="316468"/>
            <a:ext cx="2395207" cy="1077218"/>
          </a:xfrm>
          <a:prstGeom prst="rect">
            <a:avLst/>
          </a:prstGeom>
          <a:solidFill>
            <a:schemeClr val="accent1"/>
          </a:solidFill>
        </p:spPr>
        <p:txBody>
          <a:bodyPr wrap="none" rtlCol="0">
            <a:spAutoFit/>
          </a:bodyPr>
          <a:lstStyle/>
          <a:p>
            <a:r>
              <a:rPr lang="es-ES" sz="3200" b="1" dirty="0" smtClean="0">
                <a:solidFill>
                  <a:schemeClr val="bg1"/>
                </a:solidFill>
              </a:rPr>
              <a:t>N = 1335</a:t>
            </a:r>
          </a:p>
          <a:p>
            <a:r>
              <a:rPr lang="es-ES" sz="3200" b="1" dirty="0" err="1" smtClean="0">
                <a:solidFill>
                  <a:schemeClr val="bg1"/>
                </a:solidFill>
              </a:rPr>
              <a:t>Esd</a:t>
            </a:r>
            <a:r>
              <a:rPr lang="es-ES" sz="3200" b="1" dirty="0" smtClean="0">
                <a:solidFill>
                  <a:schemeClr val="bg1"/>
                </a:solidFill>
              </a:rPr>
              <a:t> + </a:t>
            </a:r>
            <a:r>
              <a:rPr lang="es-ES" sz="3200" b="1" dirty="0" err="1" smtClean="0">
                <a:solidFill>
                  <a:schemeClr val="bg1"/>
                </a:solidFill>
              </a:rPr>
              <a:t>Esl</a:t>
            </a:r>
            <a:endParaRPr lang="es-ES" sz="3200" b="1" dirty="0">
              <a:solidFill>
                <a:schemeClr val="bg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370012" y="1393686"/>
            <a:ext cx="4707132" cy="1762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08048" y="3156465"/>
            <a:ext cx="9639300" cy="250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957931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27812" y="1905000"/>
            <a:ext cx="5029200" cy="4830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3812" y="-20320"/>
            <a:ext cx="8848725" cy="231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405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LA MAGNITUD DEL PROBLEMA</a:t>
            </a:r>
            <a:endParaRPr lang="es-ES" dirty="0">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2"/>
          </p:nvPr>
        </p:nvSpPr>
        <p:spPr/>
        <p:txBody>
          <a:bodyPr/>
          <a:lstStyle/>
          <a:p>
            <a:fld id="{7DC1BBB0-96F0-4077-A278-0F3FB5C104D3}" type="slidenum">
              <a:rPr lang="es-ES" smtClean="0"/>
              <a:pPr/>
              <a:t>6</a:t>
            </a:fld>
            <a:endParaRPr lang="es-E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74762" y="1447800"/>
            <a:ext cx="5886450" cy="141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74762" y="2867025"/>
            <a:ext cx="3295650" cy="347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94899" y="1524000"/>
            <a:ext cx="4690713" cy="157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28914" y="3220622"/>
            <a:ext cx="5886450" cy="1783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103812" y="5300662"/>
            <a:ext cx="6619875" cy="120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294510" y="5176837"/>
            <a:ext cx="2638425"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CuadroTexto"/>
          <p:cNvSpPr txBox="1"/>
          <p:nvPr/>
        </p:nvSpPr>
        <p:spPr>
          <a:xfrm>
            <a:off x="2409465" y="5822198"/>
            <a:ext cx="1149674" cy="584775"/>
          </a:xfrm>
          <a:prstGeom prst="rect">
            <a:avLst/>
          </a:prstGeom>
          <a:solidFill>
            <a:schemeClr val="accent1"/>
          </a:solidFill>
        </p:spPr>
        <p:txBody>
          <a:bodyPr wrap="none" rtlCol="0">
            <a:spAutoFit/>
          </a:bodyPr>
          <a:lstStyle/>
          <a:p>
            <a:r>
              <a:rPr lang="es-ES" sz="3200" dirty="0" smtClean="0">
                <a:solidFill>
                  <a:schemeClr val="bg1"/>
                </a:solidFill>
              </a:rPr>
              <a:t>25%</a:t>
            </a:r>
            <a:endParaRPr lang="es-ES" sz="3200" dirty="0">
              <a:solidFill>
                <a:schemeClr val="bg1"/>
              </a:solidFill>
            </a:endParaRPr>
          </a:p>
        </p:txBody>
      </p:sp>
      <p:sp>
        <p:nvSpPr>
          <p:cNvPr id="12" name="11 CuadroTexto"/>
          <p:cNvSpPr txBox="1"/>
          <p:nvPr/>
        </p:nvSpPr>
        <p:spPr>
          <a:xfrm>
            <a:off x="8983338" y="3301425"/>
            <a:ext cx="1149674" cy="584775"/>
          </a:xfrm>
          <a:prstGeom prst="rect">
            <a:avLst/>
          </a:prstGeom>
          <a:solidFill>
            <a:schemeClr val="accent1"/>
          </a:solidFill>
        </p:spPr>
        <p:txBody>
          <a:bodyPr wrap="none" rtlCol="0">
            <a:spAutoFit/>
          </a:bodyPr>
          <a:lstStyle/>
          <a:p>
            <a:r>
              <a:rPr lang="es-ES" sz="3200" dirty="0" smtClean="0">
                <a:solidFill>
                  <a:schemeClr val="bg1"/>
                </a:solidFill>
              </a:rPr>
              <a:t>19%</a:t>
            </a:r>
            <a:endParaRPr lang="es-ES" sz="3200" dirty="0">
              <a:solidFill>
                <a:schemeClr val="bg1"/>
              </a:solidFill>
            </a:endParaRPr>
          </a:p>
        </p:txBody>
      </p:sp>
    </p:spTree>
    <p:extLst>
      <p:ext uri="{BB962C8B-B14F-4D97-AF65-F5344CB8AC3E}">
        <p14:creationId xmlns:p14="http://schemas.microsoft.com/office/powerpoint/2010/main" xmlns="" val="710885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79412" y="2014240"/>
            <a:ext cx="11134337" cy="4462760"/>
          </a:xfrm>
          <a:prstGeom prst="rect">
            <a:avLst/>
          </a:prstGeom>
          <a:solidFill>
            <a:schemeClr val="tx1">
              <a:lumMod val="50000"/>
            </a:schemeClr>
          </a:solidFill>
          <a:effectLst>
            <a:glow rad="139700">
              <a:schemeClr val="accent1">
                <a:satMod val="175000"/>
                <a:alpha val="40000"/>
              </a:schemeClr>
            </a:glow>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marL="4754563" lvl="6">
              <a:spcBef>
                <a:spcPts val="600"/>
              </a:spcBef>
              <a:buFont typeface="Arial" pitchFamily="34" charset="0"/>
              <a:buChar char="•"/>
            </a:pPr>
            <a:r>
              <a:rPr lang="es-ES" sz="2400" b="0" dirty="0" smtClean="0"/>
              <a:t> Solo</a:t>
            </a:r>
            <a:r>
              <a:rPr lang="es-ES" sz="2400" dirty="0" smtClean="0"/>
              <a:t> una minoría desarrolla                                        FP significativa</a:t>
            </a:r>
          </a:p>
          <a:p>
            <a:pPr>
              <a:spcBef>
                <a:spcPts val="600"/>
              </a:spcBef>
              <a:buFont typeface="Arial" pitchFamily="34" charset="0"/>
              <a:buChar char="•"/>
            </a:pPr>
            <a:r>
              <a:rPr lang="es-ES" sz="2400" dirty="0" smtClean="0"/>
              <a:t> En algunos pacientes la enfermedad se estabiliza</a:t>
            </a:r>
          </a:p>
          <a:p>
            <a:pPr>
              <a:spcBef>
                <a:spcPts val="600"/>
              </a:spcBef>
              <a:buFont typeface="Arial" pitchFamily="34" charset="0"/>
              <a:buChar char="•"/>
            </a:pPr>
            <a:r>
              <a:rPr lang="es-ES" sz="2400" dirty="0" smtClean="0"/>
              <a:t> En otros mejora de forma espontánea</a:t>
            </a:r>
          </a:p>
          <a:p>
            <a:pPr>
              <a:spcBef>
                <a:spcPts val="600"/>
              </a:spcBef>
              <a:buFont typeface="Arial" pitchFamily="34" charset="0"/>
              <a:buChar char="•"/>
            </a:pPr>
            <a:r>
              <a:rPr lang="es-ES" sz="2400" dirty="0" smtClean="0"/>
              <a:t> Los </a:t>
            </a:r>
            <a:r>
              <a:rPr lang="es-ES" sz="2400" dirty="0"/>
              <a:t>pacientes con una función </a:t>
            </a:r>
            <a:r>
              <a:rPr lang="es-ES" sz="2400" dirty="0" smtClean="0"/>
              <a:t>                                            pulmonar </a:t>
            </a:r>
            <a:r>
              <a:rPr lang="es-ES" sz="2400" dirty="0"/>
              <a:t>normal en el momento </a:t>
            </a:r>
            <a:r>
              <a:rPr lang="es-ES" sz="2400" dirty="0" smtClean="0"/>
              <a:t>del                                                </a:t>
            </a:r>
            <a:r>
              <a:rPr lang="es-ES" sz="2400" dirty="0"/>
              <a:t>diagnóstico es poco probable que </a:t>
            </a:r>
            <a:r>
              <a:rPr lang="es-ES" sz="2400" dirty="0" smtClean="0"/>
              <a:t>                                         desarrollen </a:t>
            </a:r>
            <a:r>
              <a:rPr lang="es-ES" sz="2400" dirty="0"/>
              <a:t>FP </a:t>
            </a:r>
            <a:r>
              <a:rPr lang="es-ES" sz="2400" dirty="0" smtClean="0"/>
              <a:t>significativa</a:t>
            </a:r>
          </a:p>
          <a:p>
            <a:pPr>
              <a:spcBef>
                <a:spcPts val="600"/>
              </a:spcBef>
              <a:buFont typeface="Arial" pitchFamily="34" charset="0"/>
              <a:buChar char="•"/>
            </a:pPr>
            <a:r>
              <a:rPr lang="es-ES" sz="2400" dirty="0" smtClean="0"/>
              <a:t> En pacientes con FP grave, en los                                                dos primeros  años se pierde mucha                                                      CVF</a:t>
            </a:r>
            <a:endParaRPr lang="es-ES" sz="2400" dirty="0"/>
          </a:p>
        </p:txBody>
      </p:sp>
      <p:graphicFrame>
        <p:nvGraphicFramePr>
          <p:cNvPr id="6" name="5 Gráfico"/>
          <p:cNvGraphicFramePr/>
          <p:nvPr>
            <p:extLst>
              <p:ext uri="{D42A27DB-BD31-4B8C-83A1-F6EECF244321}">
                <p14:modId xmlns:p14="http://schemas.microsoft.com/office/powerpoint/2010/main" xmlns="" val="92571369"/>
              </p:ext>
            </p:extLst>
          </p:nvPr>
        </p:nvGraphicFramePr>
        <p:xfrm>
          <a:off x="6236881" y="4025735"/>
          <a:ext cx="5724931" cy="2679865"/>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p:cNvPicPr>
            <a:picLocks noChangeAspect="1" noChangeArrowheads="1"/>
          </p:cNvPicPr>
          <p:nvPr/>
        </p:nvPicPr>
        <p:blipFill>
          <a:blip r:embed="rId4" cstate="email">
            <a:grayscl/>
            <a:extLst>
              <a:ext uri="{BEBA8EAE-BF5A-486C-A8C5-ECC9F3942E4B}">
                <a14:imgProps xmlns:a14="http://schemas.microsoft.com/office/drawing/2010/main" xmlns="">
                  <a14:imgLayer r:embed="rId5">
                    <a14:imgEffect>
                      <a14:saturation sat="0"/>
                    </a14:imgEffect>
                  </a14:imgLayer>
                </a14:imgProps>
              </a:ext>
            </a:extLst>
          </a:blip>
          <a:srcRect/>
          <a:stretch>
            <a:fillRect/>
          </a:stretch>
        </p:blipFill>
        <p:spPr bwMode="auto">
          <a:xfrm>
            <a:off x="198799" y="1371600"/>
            <a:ext cx="4884188" cy="1336687"/>
          </a:xfrm>
          <a:prstGeom prst="rect">
            <a:avLst/>
          </a:prstGeom>
          <a:ln>
            <a:noFill/>
          </a:ln>
          <a:effectLst>
            <a:outerShdw blurRad="292100" dist="139700" dir="2700000" algn="tl" rotWithShape="0">
              <a:srgbClr val="333333">
                <a:alpha val="65000"/>
              </a:srgbClr>
            </a:outerShdw>
          </a:effectLst>
        </p:spPr>
      </p:pic>
      <p:sp>
        <p:nvSpPr>
          <p:cNvPr id="3" name="2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¿Y CÓMO EVOLUCIONA?</a:t>
            </a:r>
            <a:endParaRPr lang="es-E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09099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19215" y="3284987"/>
            <a:ext cx="5951111" cy="646331"/>
          </a:xfrm>
          <a:prstGeom prst="rect">
            <a:avLst/>
          </a:prstGeom>
          <a:noFill/>
        </p:spPr>
        <p:txBody>
          <a:bodyPr wrap="square" rtlCol="0">
            <a:spAutoFit/>
          </a:bodyPr>
          <a:lstStyle/>
          <a:p>
            <a:endParaRPr lang="es-ES" dirty="0" smtClean="0"/>
          </a:p>
          <a:p>
            <a:endParaRPr lang="es-ES" dirty="0" smtClean="0"/>
          </a:p>
        </p:txBody>
      </p:sp>
      <p:pic>
        <p:nvPicPr>
          <p:cNvPr id="1026" name="Picture 2"/>
          <p:cNvPicPr>
            <a:picLocks noChangeAspect="1" noChangeArrowheads="1"/>
          </p:cNvPicPr>
          <p:nvPr/>
        </p:nvPicPr>
        <p:blipFill>
          <a:blip r:embed="rId3" cstate="email"/>
          <a:srcRect/>
          <a:stretch>
            <a:fillRect/>
          </a:stretch>
        </p:blipFill>
        <p:spPr bwMode="auto">
          <a:xfrm>
            <a:off x="1293812" y="1235224"/>
            <a:ext cx="5788500" cy="158417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8 CuadroTexto"/>
          <p:cNvSpPr txBox="1"/>
          <p:nvPr/>
        </p:nvSpPr>
        <p:spPr>
          <a:xfrm>
            <a:off x="380739" y="3429000"/>
            <a:ext cx="5191288" cy="1569660"/>
          </a:xfrm>
          <a:prstGeom prst="rect">
            <a:avLst/>
          </a:prstGeom>
          <a:solidFill>
            <a:schemeClr val="tx2"/>
          </a:solidFill>
          <a:effectLst>
            <a:glow rad="101600">
              <a:schemeClr val="accent1">
                <a:satMod val="175000"/>
                <a:alpha val="40000"/>
              </a:schemeClr>
            </a:glow>
          </a:effectLst>
        </p:spPr>
        <p:style>
          <a:lnRef idx="3">
            <a:schemeClr val="lt1"/>
          </a:lnRef>
          <a:fillRef idx="1">
            <a:schemeClr val="accent3"/>
          </a:fillRef>
          <a:effectRef idx="1">
            <a:schemeClr val="accent3"/>
          </a:effectRef>
          <a:fontRef idx="minor">
            <a:schemeClr val="lt1"/>
          </a:fontRef>
        </p:style>
        <p:txBody>
          <a:bodyPr wrap="square" rtlCol="0">
            <a:spAutoFit/>
          </a:bodyPr>
          <a:lstStyle/>
          <a:p>
            <a:r>
              <a:rPr lang="es-ES" sz="2400" b="1" dirty="0" smtClean="0"/>
              <a:t>Las muertes por afectación pulmonar fueron más en los segundos cinco años desde el inicio de la enfermedad</a:t>
            </a:r>
            <a:endParaRPr lang="es-ES" sz="2400" b="1" dirty="0"/>
          </a:p>
        </p:txBody>
      </p:sp>
      <p:pic>
        <p:nvPicPr>
          <p:cNvPr id="1028" name="Picture 4"/>
          <p:cNvPicPr>
            <a:picLocks noChangeAspect="1" noChangeArrowheads="1"/>
          </p:cNvPicPr>
          <p:nvPr/>
        </p:nvPicPr>
        <p:blipFill>
          <a:blip r:embed="rId4" cstate="email"/>
          <a:srcRect/>
          <a:stretch>
            <a:fillRect/>
          </a:stretch>
        </p:blipFill>
        <p:spPr bwMode="auto">
          <a:xfrm>
            <a:off x="5902441" y="2819400"/>
            <a:ext cx="6190398" cy="3966757"/>
          </a:xfrm>
          <a:prstGeom prst="rect">
            <a:avLst/>
          </a:prstGeom>
          <a:ln>
            <a:noFill/>
          </a:ln>
          <a:effectLst>
            <a:outerShdw blurRad="190500" algn="tl" rotWithShape="0">
              <a:srgbClr val="000000">
                <a:alpha val="70000"/>
              </a:srgbClr>
            </a:outerShdw>
          </a:effectLst>
        </p:spPr>
      </p:pic>
      <p:sp>
        <p:nvSpPr>
          <p:cNvPr id="11" name="10 Rectángulo"/>
          <p:cNvSpPr/>
          <p:nvPr/>
        </p:nvSpPr>
        <p:spPr bwMode="auto">
          <a:xfrm>
            <a:off x="6190398" y="4221088"/>
            <a:ext cx="4415341" cy="216024"/>
          </a:xfrm>
          <a:prstGeom prst="rect">
            <a:avLst/>
          </a:prstGeom>
          <a:solidFill>
            <a:srgbClr val="FFFF00">
              <a:alpha val="42000"/>
            </a:srgb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s-ES" sz="2400" b="1" i="0" u="none" strike="noStrike" cap="none" normalizeH="0" baseline="0" smtClean="0">
              <a:ln>
                <a:noFill/>
              </a:ln>
              <a:solidFill>
                <a:schemeClr val="tx1"/>
              </a:solidFill>
              <a:effectLst/>
              <a:latin typeface="Times New Roman" pitchFamily="18" charset="0"/>
            </a:endParaRPr>
          </a:p>
        </p:txBody>
      </p:sp>
      <p:sp>
        <p:nvSpPr>
          <p:cNvPr id="3" name="2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¿Y CÓMO EVOLUCIONA?</a:t>
            </a:r>
            <a:endParaRPr lang="es-E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5788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05"/>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 calcmode="lin" valueType="num">
                                      <p:cBhvr>
                                        <p:cTn id="9" dur="500" fill="hold"/>
                                        <p:tgtEl>
                                          <p:spTgt spid="11"/>
                                        </p:tgtEl>
                                        <p:attrNameLst>
                                          <p:attrName>ppt_x</p:attrName>
                                        </p:attrNameLst>
                                      </p:cBhvr>
                                      <p:tavLst>
                                        <p:tav tm="0">
                                          <p:val>
                                            <p:strVal val="#ppt_x-.2"/>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outerShdw blurRad="38100" dist="38100" dir="2700000" algn="tl">
                    <a:srgbClr val="000000">
                      <a:alpha val="43137"/>
                    </a:srgbClr>
                  </a:outerShdw>
                </a:effectLst>
              </a:rPr>
              <a:t>FACTORES DE RIESGO</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ES" dirty="0" smtClean="0"/>
              <a:t>Variante difusa</a:t>
            </a:r>
          </a:p>
          <a:p>
            <a:r>
              <a:rPr lang="es-ES" dirty="0" smtClean="0"/>
              <a:t>Sexo masculino</a:t>
            </a:r>
          </a:p>
          <a:p>
            <a:r>
              <a:rPr lang="es-ES" dirty="0" smtClean="0"/>
              <a:t>Raza afroamericana</a:t>
            </a:r>
          </a:p>
          <a:p>
            <a:r>
              <a:rPr lang="es-ES" dirty="0" smtClean="0"/>
              <a:t>Anti-Scl70</a:t>
            </a:r>
          </a:p>
          <a:p>
            <a:endParaRPr lang="es-ES" dirty="0" smtClean="0"/>
          </a:p>
          <a:p>
            <a:endParaRPr lang="es-ES" dirty="0"/>
          </a:p>
        </p:txBody>
      </p:sp>
      <p:sp>
        <p:nvSpPr>
          <p:cNvPr id="4" name="3 Marcador de número de diapositiva"/>
          <p:cNvSpPr>
            <a:spLocks noGrp="1"/>
          </p:cNvSpPr>
          <p:nvPr>
            <p:ph type="sldNum" sz="quarter" idx="12"/>
          </p:nvPr>
        </p:nvSpPr>
        <p:spPr/>
        <p:txBody>
          <a:bodyPr/>
          <a:lstStyle/>
          <a:p>
            <a:fld id="{7DC1BBB0-96F0-4077-A278-0F3FB5C104D3}" type="slidenum">
              <a:rPr lang="es-ES" smtClean="0"/>
              <a:pPr/>
              <a:t>9</a:t>
            </a:fld>
            <a:endParaRPr lang="es-ES" dirty="0"/>
          </a:p>
        </p:txBody>
      </p:sp>
      <p:sp>
        <p:nvSpPr>
          <p:cNvPr id="5" name="4 CuadroTexto"/>
          <p:cNvSpPr txBox="1"/>
          <p:nvPr/>
        </p:nvSpPr>
        <p:spPr>
          <a:xfrm>
            <a:off x="5180012" y="4572000"/>
            <a:ext cx="6247031" cy="1969770"/>
          </a:xfrm>
          <a:prstGeom prst="rect">
            <a:avLst/>
          </a:prstGeom>
          <a:solidFill>
            <a:schemeClr val="bg2">
              <a:lumMod val="10000"/>
            </a:schemeClr>
          </a:solidFill>
          <a:effectLst>
            <a:glow rad="101600">
              <a:schemeClr val="accent1">
                <a:satMod val="175000"/>
                <a:alpha val="40000"/>
              </a:schemeClr>
            </a:glow>
          </a:effectLst>
        </p:spPr>
        <p:txBody>
          <a:bodyPr wrap="none" rtlCol="0">
            <a:spAutoFit/>
          </a:bodyPr>
          <a:lstStyle/>
          <a:p>
            <a:pPr>
              <a:spcBef>
                <a:spcPts val="600"/>
              </a:spcBef>
              <a:spcAft>
                <a:spcPts val="1200"/>
              </a:spcAft>
            </a:pPr>
            <a:r>
              <a:rPr lang="es-ES" sz="2800" dirty="0" smtClean="0">
                <a:solidFill>
                  <a:schemeClr val="bg1"/>
                </a:solidFill>
              </a:rPr>
              <a:t>ÍNDICES DE GRAVEDAD</a:t>
            </a:r>
          </a:p>
          <a:p>
            <a:pPr marL="365125" indent="-365125">
              <a:buFont typeface="Arial" pitchFamily="34" charset="0"/>
              <a:buChar char="•"/>
            </a:pPr>
            <a:r>
              <a:rPr lang="es-ES" sz="2800" dirty="0" smtClean="0">
                <a:solidFill>
                  <a:schemeClr val="bg1"/>
                </a:solidFill>
              </a:rPr>
              <a:t>Enfermedad extensa en TACAR</a:t>
            </a:r>
          </a:p>
          <a:p>
            <a:pPr marL="365125" indent="-365125">
              <a:buFont typeface="Arial" pitchFamily="34" charset="0"/>
              <a:buChar char="•"/>
            </a:pPr>
            <a:r>
              <a:rPr lang="es-ES" sz="2800" dirty="0" smtClean="0">
                <a:solidFill>
                  <a:schemeClr val="bg1"/>
                </a:solidFill>
              </a:rPr>
              <a:t>Baja DLCO</a:t>
            </a:r>
          </a:p>
          <a:p>
            <a:pPr marL="365125" indent="-365125">
              <a:buFont typeface="Arial" pitchFamily="34" charset="0"/>
              <a:buChar char="•"/>
            </a:pPr>
            <a:r>
              <a:rPr lang="es-ES" sz="2800" dirty="0" smtClean="0">
                <a:solidFill>
                  <a:schemeClr val="bg1"/>
                </a:solidFill>
              </a:rPr>
              <a:t>Baja CVF</a:t>
            </a:r>
            <a:endParaRPr lang="es-ES" sz="2800" dirty="0">
              <a:solidFill>
                <a:schemeClr val="bg1"/>
              </a:solidFill>
            </a:endParaRPr>
          </a:p>
        </p:txBody>
      </p:sp>
    </p:spTree>
    <p:extLst>
      <p:ext uri="{BB962C8B-B14F-4D97-AF65-F5344CB8AC3E}">
        <p14:creationId xmlns:p14="http://schemas.microsoft.com/office/powerpoint/2010/main" xmlns="" val="4165541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temática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Este valor indica el número de revisiones o de veces que se ha guardado. La aplicación es la responsable de actualizar este valor después de cada revisión.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DocumentoBibliotecaFormulario</Display>
  <Edit>DocumentoBibliotecaFormulario</Edit>
  <New>DocumentoBibliotecaFormulario</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8882EF-8483-452E-ADFB-02067D56F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763940C-480C-4D93-B5B4-BAA891CEADDB}">
  <ds:schemaRefs>
    <ds:schemaRef ds:uri="http://schemas.microsoft.com/sharepoint/v3/contenttype/forms"/>
  </ds:schemaRefs>
</ds:datastoreItem>
</file>

<file path=customXml/itemProps3.xml><?xml version="1.0" encoding="utf-8"?>
<ds:datastoreItem xmlns:ds="http://schemas.openxmlformats.org/officeDocument/2006/customXml" ds:itemID="{20B895F5-7F43-4073-919C-BA6E32AC020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41998</TotalTime>
  <Words>3885</Words>
  <Application>Microsoft Office PowerPoint</Application>
  <PresentationFormat>Personalizado</PresentationFormat>
  <Paragraphs>588</Paragraphs>
  <Slides>50</Slides>
  <Notes>34</Notes>
  <HiddenSlides>10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Matemática 16x9</vt:lpstr>
      <vt:lpstr>Terapia antifibrótica en la enfermedad pulmonar intersticial asociada a esclerodermia</vt:lpstr>
      <vt:lpstr>LA MAGNITUD DEL PROBLEMA</vt:lpstr>
      <vt:lpstr>LA MAGNITUD DEL PROBLEMA</vt:lpstr>
      <vt:lpstr>LA MAGNITUD DEL PROBLEMA</vt:lpstr>
      <vt:lpstr>LA MAGNITUD DEL PROBLEMA</vt:lpstr>
      <vt:lpstr>LA MAGNITUD DEL PROBLEMA</vt:lpstr>
      <vt:lpstr>¿Y CÓMO EVOLUCIONA?</vt:lpstr>
      <vt:lpstr>¿Y CÓMO EVOLUCIONA?</vt:lpstr>
      <vt:lpstr>FACTORES DE RIESGO</vt:lpstr>
      <vt:lpstr>PREDICTORES PROGRESIÓN Y MORTALIDAD</vt:lpstr>
      <vt:lpstr>PATOGENIA</vt:lpstr>
      <vt:lpstr>¿CÓMO TRATAR?</vt:lpstr>
      <vt:lpstr>¿CÓMO TRATAR?</vt:lpstr>
      <vt:lpstr>PIRFENIDONA</vt:lpstr>
      <vt:lpstr>NINTEDANIB</vt:lpstr>
      <vt:lpstr>Diapositiva 16</vt:lpstr>
      <vt:lpstr>Diapositiva 17</vt:lpstr>
      <vt:lpstr>Diapositiva 18</vt:lpstr>
      <vt:lpstr>SENSCIS®: Países participantes</vt:lpstr>
      <vt:lpstr>Key eligibility criteria</vt:lpstr>
      <vt:lpstr>Background immunosuppressive medications  </vt:lpstr>
      <vt:lpstr>Diapositiva 22</vt:lpstr>
      <vt:lpstr>Diapositiva 23</vt:lpstr>
      <vt:lpstr>SENSCIS®: tasa anual de caída de la CVF (mL/año) a la semana  52</vt:lpstr>
      <vt:lpstr>SENSCIS ® : Cambio desde la basal de la CVF (mL) hasta la semana 52</vt:lpstr>
      <vt:lpstr>Diapositiva 26</vt:lpstr>
      <vt:lpstr>Diapositiva 27</vt:lpstr>
      <vt:lpstr>SENSCIS ® : Cambio absoluto del mRSS basal, a la semana 52</vt:lpstr>
      <vt:lpstr>SENSCIS ® : Cambio absoluto delSGRQ  basal, a la semana 52</vt:lpstr>
      <vt:lpstr>Diapositiva 30</vt:lpstr>
      <vt:lpstr>Diapositiva 31</vt:lpstr>
      <vt:lpstr>¿Y CÓMO SE COMPORTARON LOS SUBGRUPOS</vt:lpstr>
      <vt:lpstr>lcSSc vs. dcSSc</vt:lpstr>
      <vt:lpstr>RESPUESTA SEGÚN EL SUBTIPO DE ES</vt:lpstr>
      <vt:lpstr>Diapositiva 35</vt:lpstr>
      <vt:lpstr>Diapositiva 36</vt:lpstr>
      <vt:lpstr>Proportions of patients with worsening of FVC, stable FVC, and improvement in FVC at week 52 in patients who were ATA-positive at baseline</vt:lpstr>
      <vt:lpstr>Diapositiva 38</vt:lpstr>
      <vt:lpstr>Baseline characteristics of patients in subgroups by use of corticosteroids</vt:lpstr>
      <vt:lpstr>TASA DE REDUCCIÓN DE CVF SEGÚN EL USO DE GLUCOCORTICOIDES</vt:lpstr>
      <vt:lpstr>Diapositiva 41</vt:lpstr>
      <vt:lpstr>RESPUESTA SEGÚN TRATAMIENTO CON MFM</vt:lpstr>
      <vt:lpstr>RESPUESTA SEGÚN TRATAMIENTO CON MFM</vt:lpstr>
      <vt:lpstr>Diapositiva 44</vt:lpstr>
      <vt:lpstr>Diapositiva 45</vt:lpstr>
      <vt:lpstr>N = 663 (≥ 1 dosis); 411 NIU-like; 252: otro</vt:lpstr>
      <vt:lpstr>Características basales</vt:lpstr>
      <vt:lpstr>Diapositiva 48</vt:lpstr>
      <vt:lpstr>CONCLUSIONES</vt:lpstr>
      <vt:lpstr>Diapositiva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Summer</dc:creator>
  <cp:lastModifiedBy>Julio</cp:lastModifiedBy>
  <cp:revision>1030</cp:revision>
  <dcterms:created xsi:type="dcterms:W3CDTF">2013-04-05T20:25:58Z</dcterms:created>
  <dcterms:modified xsi:type="dcterms:W3CDTF">2020-02-23T16:59:11Z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