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7"/>
  </p:notesMasterIdLst>
  <p:sldIdLst>
    <p:sldId id="256" r:id="rId2"/>
    <p:sldId id="257" r:id="rId3"/>
    <p:sldId id="258" r:id="rId4"/>
    <p:sldId id="259" r:id="rId5"/>
    <p:sldId id="260" r:id="rId6"/>
    <p:sldId id="261" r:id="rId7"/>
    <p:sldId id="303" r:id="rId8"/>
    <p:sldId id="262" r:id="rId9"/>
    <p:sldId id="263" r:id="rId10"/>
    <p:sldId id="325" r:id="rId11"/>
    <p:sldId id="326" r:id="rId12"/>
    <p:sldId id="266" r:id="rId13"/>
    <p:sldId id="278" r:id="rId14"/>
    <p:sldId id="268" r:id="rId15"/>
    <p:sldId id="274" r:id="rId16"/>
    <p:sldId id="298" r:id="rId17"/>
    <p:sldId id="294" r:id="rId18"/>
    <p:sldId id="269" r:id="rId19"/>
    <p:sldId id="291" r:id="rId20"/>
    <p:sldId id="301" r:id="rId21"/>
    <p:sldId id="300" r:id="rId22"/>
    <p:sldId id="302" r:id="rId23"/>
    <p:sldId id="310" r:id="rId24"/>
    <p:sldId id="308" r:id="rId25"/>
    <p:sldId id="313" r:id="rId26"/>
    <p:sldId id="316" r:id="rId27"/>
    <p:sldId id="304" r:id="rId28"/>
    <p:sldId id="318" r:id="rId29"/>
    <p:sldId id="319" r:id="rId30"/>
    <p:sldId id="315" r:id="rId31"/>
    <p:sldId id="286" r:id="rId32"/>
    <p:sldId id="306" r:id="rId33"/>
    <p:sldId id="320" r:id="rId34"/>
    <p:sldId id="321" r:id="rId35"/>
    <p:sldId id="285" r:id="rId36"/>
    <p:sldId id="284" r:id="rId37"/>
    <p:sldId id="289" r:id="rId38"/>
    <p:sldId id="283" r:id="rId39"/>
    <p:sldId id="323" r:id="rId40"/>
    <p:sldId id="322" r:id="rId41"/>
    <p:sldId id="305" r:id="rId42"/>
    <p:sldId id="272" r:id="rId43"/>
    <p:sldId id="271" r:id="rId44"/>
    <p:sldId id="281" r:id="rId45"/>
    <p:sldId id="328" r:id="rId46"/>
    <p:sldId id="270" r:id="rId47"/>
    <p:sldId id="330" r:id="rId48"/>
    <p:sldId id="280" r:id="rId49"/>
    <p:sldId id="312" r:id="rId50"/>
    <p:sldId id="264" r:id="rId51"/>
    <p:sldId id="324" r:id="rId52"/>
    <p:sldId id="267" r:id="rId53"/>
    <p:sldId id="276" r:id="rId54"/>
    <p:sldId id="327" r:id="rId55"/>
    <p:sldId id="296" r:id="rId56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2FB0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995" autoAdjust="0"/>
    <p:restoredTop sz="94674"/>
  </p:normalViewPr>
  <p:slideViewPr>
    <p:cSldViewPr snapToGrid="0" snapToObjects="1">
      <p:cViewPr varScale="1">
        <p:scale>
          <a:sx n="51" d="100"/>
          <a:sy n="51" d="100"/>
        </p:scale>
        <p:origin x="-58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-868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es-ES" sz="1800" b="0" strike="noStrike" spc="-1">
                <a:solidFill>
                  <a:srgbClr val="000000"/>
                </a:solidFill>
                <a:latin typeface="Calibri"/>
              </a:rPr>
              <a:t>Pulse para desplazar la página</a:t>
            </a: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es-ES" sz="2000" b="0" strike="noStrike" spc="-1">
                <a:latin typeface="Arial"/>
              </a:rPr>
              <a:t>Pulse para editar el formato de las notas</a:t>
            </a:r>
          </a:p>
        </p:txBody>
      </p:sp>
      <p:sp>
        <p:nvSpPr>
          <p:cNvPr id="43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es-ES" sz="1400" b="0" strike="noStrike" spc="-1">
                <a:latin typeface="Times New Roman"/>
              </a:rPr>
              <a:t> </a:t>
            </a:r>
          </a:p>
        </p:txBody>
      </p:sp>
      <p:sp>
        <p:nvSpPr>
          <p:cNvPr id="44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r>
              <a:rPr lang="es-ES" sz="1400" b="0" strike="noStrike" spc="-1">
                <a:latin typeface="Times New Roman"/>
              </a:rPr>
              <a:t> </a:t>
            </a:r>
          </a:p>
        </p:txBody>
      </p:sp>
      <p:sp>
        <p:nvSpPr>
          <p:cNvPr id="45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r>
              <a:rPr lang="es-ES" sz="1400" b="0" strike="noStrike" spc="-1">
                <a:latin typeface="Times New Roman"/>
              </a:rPr>
              <a:t> </a:t>
            </a:r>
          </a:p>
        </p:txBody>
      </p:sp>
      <p:sp>
        <p:nvSpPr>
          <p:cNvPr id="46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algn="r"/>
            <a:fld id="{4D468015-660E-4EDF-9B86-80C444293669}" type="slidenum">
              <a:rPr lang="es-ES" sz="1400" b="0" strike="noStrike" spc="-1">
                <a:latin typeface="Times New Roman"/>
              </a:rPr>
              <a:pPr algn="r"/>
              <a:t>‹Nº›</a:t>
            </a:fld>
            <a:endParaRPr lang="es-E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61081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</p:spPr>
      </p:sp>
      <p:sp>
        <p:nvSpPr>
          <p:cNvPr id="136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16000" indent="-216000">
              <a:lnSpc>
                <a:spcPct val="100000"/>
              </a:lnSpc>
            </a:pPr>
            <a:endParaRPr lang="es-E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lang="es-ES" sz="2000" b="0" strike="noStrike" spc="-1">
              <a:latin typeface="Arial"/>
            </a:endParaRPr>
          </a:p>
        </p:txBody>
      </p:sp>
      <p:sp>
        <p:nvSpPr>
          <p:cNvPr id="137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1D8F24C0-73E8-41E3-BE26-2E9C52EC6808}" type="slidenum">
              <a:rPr lang="es-ES" sz="1200" b="0" strike="noStrike" spc="-1">
                <a:latin typeface="Times New Roman"/>
              </a:rPr>
              <a:pPr algn="r">
                <a:lnSpc>
                  <a:spcPct val="100000"/>
                </a:lnSpc>
              </a:pPr>
              <a:t>5</a:t>
            </a:fld>
            <a:endParaRPr lang="es-ES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79370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</p:spPr>
      </p:sp>
      <p:sp>
        <p:nvSpPr>
          <p:cNvPr id="139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16000" indent="-216000">
              <a:lnSpc>
                <a:spcPct val="100000"/>
              </a:lnSpc>
            </a:pPr>
            <a:endParaRPr lang="es-E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lang="es-ES" sz="2000" b="0" strike="noStrike" spc="-1">
              <a:latin typeface="Arial"/>
            </a:endParaRPr>
          </a:p>
        </p:txBody>
      </p:sp>
      <p:sp>
        <p:nvSpPr>
          <p:cNvPr id="140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7F15B6D0-EEDE-4F27-A671-822E58623887}" type="slidenum">
              <a:rPr lang="es-ES" sz="1200" b="0" strike="noStrike" spc="-1">
                <a:latin typeface="Times New Roman"/>
              </a:rPr>
              <a:pPr algn="r">
                <a:lnSpc>
                  <a:spcPct val="100000"/>
                </a:lnSpc>
              </a:pPr>
              <a:t>6</a:t>
            </a:fld>
            <a:endParaRPr lang="es-ES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956107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4FDB2C96-BB52-4BCC-9F8D-DD8ABD63F8BB}" type="datetime">
              <a:rPr lang="es-ES" sz="1200" b="0" strike="noStrike" spc="-1">
                <a:solidFill>
                  <a:srgbClr val="8B8B8B"/>
                </a:solidFill>
                <a:latin typeface="Calibri"/>
              </a:rPr>
              <a:pPr>
                <a:lnSpc>
                  <a:spcPct val="100000"/>
                </a:lnSpc>
              </a:pPr>
              <a:t>24/02/2020</a:t>
            </a:fld>
            <a:endParaRPr lang="es-ES" sz="1200" b="0" strike="noStrike" spc="-1">
              <a:latin typeface="Times New Roman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es-ES" sz="2400" b="0" strike="noStrike" spc="-1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D9373915-8E16-4324-9046-1714B50AC30E}" type="slidenum">
              <a:rPr lang="es-ES" sz="1200" b="0" strike="noStrike" spc="-1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‹Nº›</a:t>
            </a:fld>
            <a:endParaRPr lang="es-ES" sz="1200" b="0" strike="noStrike" spc="-1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es-ES" sz="1800" b="0" strike="noStrike" spc="-1">
                <a:solidFill>
                  <a:srgbClr val="000000"/>
                </a:solidFill>
                <a:latin typeface="Calibri"/>
              </a:rPr>
              <a:t>Pulse para editar el formato del texto de título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800" b="0" strike="noStrike" spc="-1">
                <a:solidFill>
                  <a:srgbClr val="000000"/>
                </a:solidFill>
                <a:latin typeface="Calibri"/>
              </a:rPr>
              <a:t>Pulse para editar el formato de esquema del texto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2000" b="0" strike="noStrike" spc="-1">
                <a:solidFill>
                  <a:srgbClr val="000000"/>
                </a:solidFill>
                <a:latin typeface="Calibri"/>
              </a:rPr>
              <a:t>Segundo nivel del esquema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Calibri"/>
              </a:rPr>
              <a:t>Tercer nivel del esquema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1800" b="0" strike="noStrike" spc="-1">
                <a:solidFill>
                  <a:srgbClr val="000000"/>
                </a:solidFill>
                <a:latin typeface="Calibri"/>
              </a:rPr>
              <a:t>Cuarto nivel del esquema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solidFill>
                  <a:srgbClr val="000000"/>
                </a:solidFill>
                <a:latin typeface="Calibri"/>
              </a:rPr>
              <a:t>Quinto nivel del esquema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solidFill>
                  <a:srgbClr val="000000"/>
                </a:solidFill>
                <a:latin typeface="Calibri"/>
              </a:rPr>
              <a:t>Sexto nivel del esquema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solidFill>
                  <a:srgbClr val="000000"/>
                </a:solidFill>
                <a:latin typeface="Calibri"/>
              </a:rPr>
              <a:t>Séptimo nivel del esquema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emf"/><Relationship Id="rId4" Type="http://schemas.openxmlformats.org/officeDocument/2006/relationships/image" Target="../media/image31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emf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6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9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5.png"/><Relationship Id="rId4" Type="http://schemas.openxmlformats.org/officeDocument/2006/relationships/image" Target="../media/image34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2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6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Imagen 2"/>
          <p:cNvPicPr/>
          <p:nvPr/>
        </p:nvPicPr>
        <p:blipFill>
          <a:blip r:embed="rId2" cstate="email"/>
          <a:stretch/>
        </p:blipFill>
        <p:spPr>
          <a:xfrm>
            <a:off x="381689" y="457920"/>
            <a:ext cx="2174900" cy="792383"/>
          </a:xfrm>
          <a:prstGeom prst="rect">
            <a:avLst/>
          </a:prstGeom>
          <a:ln>
            <a:noFill/>
          </a:ln>
        </p:spPr>
      </p:pic>
      <p:sp>
        <p:nvSpPr>
          <p:cNvPr id="48" name="CustomShape 1"/>
          <p:cNvSpPr/>
          <p:nvPr/>
        </p:nvSpPr>
        <p:spPr>
          <a:xfrm>
            <a:off x="4142792" y="2466720"/>
            <a:ext cx="6822808" cy="406119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r">
              <a:lnSpc>
                <a:spcPct val="100000"/>
              </a:lnSpc>
            </a:pPr>
            <a:r>
              <a:rPr lang="es-ES" sz="5400" b="0" strike="noStrike" spc="-1" dirty="0" smtClean="0">
                <a:solidFill>
                  <a:srgbClr val="000000"/>
                </a:solidFill>
                <a:latin typeface="Arial Rounded MT Bold"/>
              </a:rPr>
              <a:t>        Fenotipos </a:t>
            </a:r>
            <a:r>
              <a:rPr lang="es-ES" sz="5400" b="0" strike="noStrike" spc="-1" dirty="0">
                <a:solidFill>
                  <a:srgbClr val="000000"/>
                </a:solidFill>
                <a:latin typeface="Arial Rounded MT Bold"/>
              </a:rPr>
              <a:t>del </a:t>
            </a:r>
            <a:r>
              <a:rPr lang="es-ES" sz="5400" b="0" strike="noStrike" spc="-1" dirty="0" smtClean="0">
                <a:solidFill>
                  <a:srgbClr val="000000"/>
                </a:solidFill>
                <a:latin typeface="Arial Rounded MT Bold"/>
              </a:rPr>
              <a:t>    Síndrome </a:t>
            </a:r>
          </a:p>
          <a:p>
            <a:pPr algn="r">
              <a:lnSpc>
                <a:spcPct val="100000"/>
              </a:lnSpc>
            </a:pPr>
            <a:r>
              <a:rPr lang="es-ES" sz="5400" b="0" strike="noStrike" spc="-1" dirty="0" smtClean="0">
                <a:solidFill>
                  <a:srgbClr val="000000"/>
                </a:solidFill>
                <a:latin typeface="Arial Rounded MT Bold"/>
              </a:rPr>
              <a:t>de Sjögren</a:t>
            </a:r>
            <a:endParaRPr lang="es-ES" sz="5400" b="0" strike="noStrike" spc="-1" dirty="0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lang="es-ES" sz="2400" b="0" strike="noStrike" spc="-1" dirty="0">
                <a:solidFill>
                  <a:srgbClr val="000000"/>
                </a:solidFill>
                <a:latin typeface="Arial Rounded MT Bold"/>
              </a:rPr>
              <a:t>José Mario Sabio</a:t>
            </a:r>
            <a:endParaRPr lang="es-ES" sz="2400" b="0" strike="noStrike" spc="-1" dirty="0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lang="es-ES" sz="2400" b="0" strike="noStrike" spc="-1" dirty="0">
                <a:solidFill>
                  <a:srgbClr val="000000"/>
                </a:solidFill>
                <a:latin typeface="Arial Rounded MT Bold"/>
              </a:rPr>
              <a:t>UEAS. Medicina Interna</a:t>
            </a:r>
            <a:endParaRPr lang="es-ES" sz="2400" b="0" strike="noStrike" spc="-1" dirty="0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lang="es-ES" sz="2400" b="0" strike="noStrike" spc="-1" dirty="0">
                <a:solidFill>
                  <a:srgbClr val="000000"/>
                </a:solidFill>
                <a:latin typeface="Arial Rounded MT Bold"/>
              </a:rPr>
              <a:t>HU Virgen de las Nieves. Granada</a:t>
            </a:r>
            <a:endParaRPr lang="es-ES" sz="2400" b="0" strike="noStrike" spc="-1" dirty="0">
              <a:latin typeface="Arial"/>
            </a:endParaRPr>
          </a:p>
          <a:p>
            <a:pPr algn="r">
              <a:lnSpc>
                <a:spcPct val="100000"/>
              </a:lnSpc>
            </a:pPr>
            <a:endParaRPr lang="es-ES" sz="2400" b="0" strike="noStrike" spc="-1" dirty="0">
              <a:latin typeface="Arial"/>
            </a:endParaRPr>
          </a:p>
        </p:txBody>
      </p:sp>
      <p:pic>
        <p:nvPicPr>
          <p:cNvPr id="49" name="Picture 7"/>
          <p:cNvPicPr/>
          <p:nvPr/>
        </p:nvPicPr>
        <p:blipFill>
          <a:blip r:embed="rId3" cstate="email"/>
          <a:stretch/>
        </p:blipFill>
        <p:spPr>
          <a:xfrm>
            <a:off x="7310880" y="457920"/>
            <a:ext cx="3506040" cy="2008800"/>
          </a:xfrm>
          <a:prstGeom prst="rect">
            <a:avLst/>
          </a:prstGeom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31117" y="1287625"/>
            <a:ext cx="3715122" cy="5277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CustomShape 1"/>
          <p:cNvSpPr/>
          <p:nvPr/>
        </p:nvSpPr>
        <p:spPr>
          <a:xfrm>
            <a:off x="575280" y="606240"/>
            <a:ext cx="10931400" cy="5725080"/>
          </a:xfrm>
          <a:prstGeom prst="rect">
            <a:avLst/>
          </a:prstGeom>
          <a:noFill/>
          <a:ln w="3816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7" name="CustomShape 2"/>
          <p:cNvSpPr/>
          <p:nvPr/>
        </p:nvSpPr>
        <p:spPr>
          <a:xfrm>
            <a:off x="1945532" y="1037520"/>
            <a:ext cx="9150028" cy="550774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marL="360">
              <a:lnSpc>
                <a:spcPct val="100000"/>
              </a:lnSpc>
              <a:buClr>
                <a:srgbClr val="000000"/>
              </a:buClr>
            </a:pPr>
            <a:r>
              <a:rPr lang="es-ES" sz="4000" b="1" strike="noStrike" spc="-1" dirty="0" smtClean="0">
                <a:solidFill>
                  <a:srgbClr val="000000"/>
                </a:solidFill>
                <a:latin typeface="Calibri"/>
              </a:rPr>
              <a:t>¿Se pueden agrupar a los pacientes en “fenotipos”?</a:t>
            </a:r>
            <a:endParaRPr lang="es-ES" sz="4000" b="1" strike="noStrike" spc="-1" dirty="0">
              <a:latin typeface="Arial"/>
            </a:endParaRPr>
          </a:p>
          <a:p>
            <a:pPr marL="360">
              <a:lnSpc>
                <a:spcPct val="100000"/>
              </a:lnSpc>
              <a:buClr>
                <a:srgbClr val="000000"/>
              </a:buClr>
            </a:pPr>
            <a:endParaRPr lang="es-ES" sz="4000" b="1" spc="-1" dirty="0">
              <a:latin typeface="Arial"/>
            </a:endParaRPr>
          </a:p>
          <a:p>
            <a:pPr marL="360">
              <a:lnSpc>
                <a:spcPct val="100000"/>
              </a:lnSpc>
              <a:buClr>
                <a:srgbClr val="000000"/>
              </a:buClr>
            </a:pPr>
            <a:r>
              <a:rPr lang="es-ES" sz="4000" b="1" strike="noStrike" spc="-1" dirty="0" smtClean="0">
                <a:solidFill>
                  <a:srgbClr val="000000"/>
                </a:solidFill>
                <a:latin typeface="Calibri"/>
              </a:rPr>
              <a:t>¿</a:t>
            </a:r>
            <a:r>
              <a:rPr lang="es-ES" sz="4000" b="1" strike="noStrike" spc="-1" dirty="0">
                <a:solidFill>
                  <a:srgbClr val="000000"/>
                </a:solidFill>
                <a:latin typeface="Calibri"/>
              </a:rPr>
              <a:t>La identificación de estos </a:t>
            </a:r>
            <a:r>
              <a:rPr lang="es-ES" sz="4000" b="1" strike="noStrike" spc="-1" dirty="0" smtClean="0">
                <a:solidFill>
                  <a:srgbClr val="000000"/>
                </a:solidFill>
                <a:latin typeface="Calibri"/>
              </a:rPr>
              <a:t>“fenotipos” </a:t>
            </a:r>
            <a:r>
              <a:rPr lang="es-ES" sz="4000" b="1" strike="noStrike" spc="-1" dirty="0">
                <a:solidFill>
                  <a:srgbClr val="000000"/>
                </a:solidFill>
                <a:latin typeface="Calibri"/>
              </a:rPr>
              <a:t>tiene interés clínico?	</a:t>
            </a:r>
            <a:endParaRPr lang="es-ES" sz="4000" b="1" strike="noStrike" spc="-1" dirty="0">
              <a:latin typeface="Arial"/>
            </a:endParaRPr>
          </a:p>
          <a:p>
            <a:pPr marL="914400">
              <a:lnSpc>
                <a:spcPct val="100000"/>
              </a:lnSpc>
            </a:pPr>
            <a:r>
              <a:rPr lang="es-ES" sz="4000" b="1" strike="noStrike" spc="-1" dirty="0">
                <a:solidFill>
                  <a:srgbClr val="000000"/>
                </a:solidFill>
                <a:latin typeface="Calibri"/>
              </a:rPr>
              <a:t>- Pronóstico</a:t>
            </a:r>
            <a:endParaRPr lang="es-ES" sz="4000" b="1" strike="noStrike" spc="-1" dirty="0">
              <a:latin typeface="Arial"/>
            </a:endParaRPr>
          </a:p>
          <a:p>
            <a:pPr marL="457200">
              <a:lnSpc>
                <a:spcPct val="100000"/>
              </a:lnSpc>
            </a:pPr>
            <a:r>
              <a:rPr lang="es-ES" sz="4000" b="1" strike="noStrike" spc="-1" dirty="0">
                <a:solidFill>
                  <a:srgbClr val="000000"/>
                </a:solidFill>
                <a:latin typeface="Calibri"/>
              </a:rPr>
              <a:t>	- Tratamiento</a:t>
            </a:r>
            <a:endParaRPr lang="es-ES" sz="4000" b="1" strike="noStrike" spc="-1" dirty="0">
              <a:latin typeface="Arial"/>
            </a:endParaRPr>
          </a:p>
          <a:p>
            <a:pPr marL="457200">
              <a:lnSpc>
                <a:spcPct val="100000"/>
              </a:lnSpc>
            </a:pPr>
            <a:r>
              <a:rPr lang="es-ES" sz="4000" b="1" strike="noStrike" spc="-1" dirty="0">
                <a:solidFill>
                  <a:srgbClr val="000000"/>
                </a:solidFill>
                <a:latin typeface="Calibri"/>
              </a:rPr>
              <a:t>	- Manejo</a:t>
            </a:r>
            <a:endParaRPr lang="es-ES" sz="4000" b="1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s-ES" sz="3200" b="0" strike="noStrike" spc="-1" dirty="0">
              <a:latin typeface="Arial"/>
            </a:endParaRP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7636" y="1037520"/>
            <a:ext cx="1415652" cy="152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7636" y="2833894"/>
            <a:ext cx="1415652" cy="152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575280" y="2412460"/>
            <a:ext cx="1058967" cy="1478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Rectángulo 7"/>
          <p:cNvSpPr/>
          <p:nvPr/>
        </p:nvSpPr>
        <p:spPr>
          <a:xfrm>
            <a:off x="575280" y="4241894"/>
            <a:ext cx="1058967" cy="1478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92759246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CustomShape 1"/>
          <p:cNvSpPr/>
          <p:nvPr/>
        </p:nvSpPr>
        <p:spPr>
          <a:xfrm>
            <a:off x="575280" y="606240"/>
            <a:ext cx="10931400" cy="5725080"/>
          </a:xfrm>
          <a:prstGeom prst="rect">
            <a:avLst/>
          </a:prstGeom>
          <a:noFill/>
          <a:ln w="3816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7" name="CustomShape 2"/>
          <p:cNvSpPr/>
          <p:nvPr/>
        </p:nvSpPr>
        <p:spPr>
          <a:xfrm>
            <a:off x="1793289" y="1045766"/>
            <a:ext cx="9500524" cy="484602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marL="360">
              <a:lnSpc>
                <a:spcPct val="100000"/>
              </a:lnSpc>
              <a:spcAft>
                <a:spcPts val="1800"/>
              </a:spcAft>
              <a:buClr>
                <a:srgbClr val="000000"/>
              </a:buClr>
            </a:pPr>
            <a:r>
              <a:rPr lang="es-ES" sz="6600" b="1" strike="noStrike" spc="-1" dirty="0" smtClean="0">
                <a:solidFill>
                  <a:srgbClr val="000000"/>
                </a:solidFill>
                <a:latin typeface="Calibri"/>
              </a:rPr>
              <a:t>Fenotipos clínicos</a:t>
            </a:r>
            <a:endParaRPr lang="es-ES" sz="6600" b="1" spc="-1" dirty="0" smtClean="0">
              <a:solidFill>
                <a:srgbClr val="000000"/>
              </a:solidFill>
              <a:latin typeface="Calibri"/>
            </a:endParaRPr>
          </a:p>
          <a:p>
            <a:pPr marL="360">
              <a:lnSpc>
                <a:spcPct val="100000"/>
              </a:lnSpc>
              <a:spcAft>
                <a:spcPts val="1800"/>
              </a:spcAft>
              <a:buClr>
                <a:srgbClr val="000000"/>
              </a:buClr>
            </a:pPr>
            <a:r>
              <a:rPr lang="es-ES" sz="6600" b="1" strike="noStrike" spc="-1" dirty="0" smtClean="0">
                <a:solidFill>
                  <a:srgbClr val="000000"/>
                </a:solidFill>
                <a:latin typeface="Calibri"/>
              </a:rPr>
              <a:t>Fenotipos inmunológicos</a:t>
            </a:r>
          </a:p>
          <a:p>
            <a:pPr marL="360">
              <a:lnSpc>
                <a:spcPct val="100000"/>
              </a:lnSpc>
              <a:spcAft>
                <a:spcPts val="1800"/>
              </a:spcAft>
              <a:buClr>
                <a:srgbClr val="000000"/>
              </a:buClr>
            </a:pPr>
            <a:r>
              <a:rPr lang="es-ES" sz="6600" b="1" spc="-1" dirty="0" smtClean="0">
                <a:solidFill>
                  <a:srgbClr val="000000"/>
                </a:solidFill>
                <a:latin typeface="Calibri"/>
              </a:rPr>
              <a:t>Fenotipos histopatológicos</a:t>
            </a:r>
          </a:p>
          <a:p>
            <a:pPr marL="360">
              <a:lnSpc>
                <a:spcPct val="100000"/>
              </a:lnSpc>
              <a:spcAft>
                <a:spcPts val="1800"/>
              </a:spcAft>
              <a:buClr>
                <a:srgbClr val="000000"/>
              </a:buClr>
            </a:pPr>
            <a:r>
              <a:rPr lang="es-ES" sz="6600" b="1" strike="noStrike" spc="-1" dirty="0" smtClean="0">
                <a:solidFill>
                  <a:srgbClr val="000000"/>
                </a:solidFill>
                <a:latin typeface="Calibri"/>
              </a:rPr>
              <a:t>Fenotipos demográficos</a:t>
            </a: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6548" y="933317"/>
            <a:ext cx="1415652" cy="152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6238" y="2162577"/>
            <a:ext cx="1415652" cy="152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575280" y="2216794"/>
            <a:ext cx="1058967" cy="1478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Rectángulo 7"/>
          <p:cNvSpPr/>
          <p:nvPr/>
        </p:nvSpPr>
        <p:spPr>
          <a:xfrm>
            <a:off x="575280" y="4241894"/>
            <a:ext cx="1058967" cy="1478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6238" y="3394733"/>
            <a:ext cx="1415652" cy="152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7636" y="4621874"/>
            <a:ext cx="1415652" cy="152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575280" y="5992238"/>
            <a:ext cx="1136788" cy="1524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428431790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CustomShape 1"/>
          <p:cNvSpPr/>
          <p:nvPr/>
        </p:nvSpPr>
        <p:spPr>
          <a:xfrm>
            <a:off x="1705680" y="862920"/>
            <a:ext cx="935928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endParaRPr lang="es-E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s-ES" sz="1800" b="0" strike="noStrike" spc="-1">
              <a:latin typeface="Arial"/>
            </a:endParaRPr>
          </a:p>
        </p:txBody>
      </p:sp>
      <p:grpSp>
        <p:nvGrpSpPr>
          <p:cNvPr id="2" name="Grupo 1"/>
          <p:cNvGrpSpPr/>
          <p:nvPr/>
        </p:nvGrpSpPr>
        <p:grpSpPr>
          <a:xfrm>
            <a:off x="3582358" y="1079022"/>
            <a:ext cx="6466987" cy="5139503"/>
            <a:chOff x="2667960" y="980640"/>
            <a:chExt cx="5182920" cy="4279320"/>
          </a:xfrm>
        </p:grpSpPr>
        <p:sp>
          <p:nvSpPr>
            <p:cNvPr id="87" name="CustomShape 2"/>
            <p:cNvSpPr/>
            <p:nvPr/>
          </p:nvSpPr>
          <p:spPr>
            <a:xfrm>
              <a:off x="2667960" y="980640"/>
              <a:ext cx="4345560" cy="4279320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88" name="CustomShape 3"/>
            <p:cNvSpPr/>
            <p:nvPr/>
          </p:nvSpPr>
          <p:spPr>
            <a:xfrm>
              <a:off x="6176520" y="3542040"/>
              <a:ext cx="1674360" cy="152280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89" name="CustomShape 4"/>
            <p:cNvSpPr/>
            <p:nvPr/>
          </p:nvSpPr>
          <p:spPr>
            <a:xfrm>
              <a:off x="6095880" y="4592520"/>
              <a:ext cx="499680" cy="4824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90" name="CustomShape 5"/>
            <p:cNvSpPr/>
            <p:nvPr/>
          </p:nvSpPr>
          <p:spPr>
            <a:xfrm>
              <a:off x="3741840" y="1648080"/>
              <a:ext cx="2342160" cy="283356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s-ES" sz="3600" b="0" strike="noStrike" spc="-1" dirty="0">
                  <a:solidFill>
                    <a:srgbClr val="000000"/>
                  </a:solidFill>
                  <a:latin typeface="Calibri"/>
                </a:rPr>
                <a:t>Sequedad</a:t>
              </a:r>
              <a:endParaRPr lang="es-ES" sz="3600" b="0" strike="noStrike" spc="-1" dirty="0">
                <a:latin typeface="Arial"/>
              </a:endParaRPr>
            </a:p>
            <a:p>
              <a:pPr>
                <a:lnSpc>
                  <a:spcPct val="100000"/>
                </a:lnSpc>
              </a:pPr>
              <a:endParaRPr lang="es-ES" sz="3600" b="0" strike="noStrike" spc="-1" dirty="0"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lang="es-ES" sz="3600" b="0" strike="noStrike" spc="-1" dirty="0">
                  <a:solidFill>
                    <a:srgbClr val="000000"/>
                  </a:solidFill>
                  <a:latin typeface="Calibri"/>
                </a:rPr>
                <a:t>Artralgias</a:t>
              </a:r>
              <a:endParaRPr lang="es-ES" sz="3600" b="0" strike="noStrike" spc="-1" dirty="0">
                <a:latin typeface="Arial"/>
              </a:endParaRPr>
            </a:p>
            <a:p>
              <a:pPr>
                <a:lnSpc>
                  <a:spcPct val="100000"/>
                </a:lnSpc>
              </a:pPr>
              <a:endParaRPr lang="es-ES" sz="3600" b="0" strike="noStrike" spc="-1" dirty="0"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lang="es-ES" sz="3600" b="0" strike="noStrike" spc="-1" dirty="0">
                  <a:solidFill>
                    <a:srgbClr val="000000"/>
                  </a:solidFill>
                  <a:latin typeface="Calibri"/>
                </a:rPr>
                <a:t>Cansancio</a:t>
              </a:r>
              <a:endParaRPr lang="es-ES" sz="3600" b="0" strike="noStrike" spc="-1" dirty="0">
                <a:latin typeface="Arial"/>
              </a:endParaRPr>
            </a:p>
          </p:txBody>
        </p:sp>
        <p:sp>
          <p:nvSpPr>
            <p:cNvPr id="91" name="CustomShape 6"/>
            <p:cNvSpPr/>
            <p:nvPr/>
          </p:nvSpPr>
          <p:spPr>
            <a:xfrm>
              <a:off x="6595920" y="3946320"/>
              <a:ext cx="1169280" cy="6390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s-ES" sz="1800" b="0" strike="noStrike" spc="-1" dirty="0">
                  <a:solidFill>
                    <a:srgbClr val="000000"/>
                  </a:solidFill>
                  <a:latin typeface="Calibri"/>
                </a:rPr>
                <a:t>Afectación</a:t>
              </a:r>
              <a:endParaRPr lang="es-ES" sz="1800" b="0" strike="noStrike" spc="-1" dirty="0"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lang="es-ES" sz="1800" b="0" strike="noStrike" spc="-1" dirty="0" smtClean="0">
                  <a:solidFill>
                    <a:srgbClr val="000000"/>
                  </a:solidFill>
                  <a:latin typeface="Calibri"/>
                </a:rPr>
                <a:t>Sistémica</a:t>
              </a:r>
              <a:endParaRPr lang="es-ES" sz="1800" b="0" strike="noStrike" spc="-1" dirty="0">
                <a:latin typeface="Arial"/>
              </a:endParaRPr>
            </a:p>
          </p:txBody>
        </p:sp>
        <p:sp>
          <p:nvSpPr>
            <p:cNvPr id="92" name="CustomShape 7"/>
            <p:cNvSpPr/>
            <p:nvPr/>
          </p:nvSpPr>
          <p:spPr>
            <a:xfrm>
              <a:off x="6095880" y="4649400"/>
              <a:ext cx="653760" cy="36468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s-ES" sz="1800" b="0" strike="noStrike" spc="-1">
                  <a:solidFill>
                    <a:srgbClr val="000000"/>
                  </a:solidFill>
                  <a:latin typeface="Calibri"/>
                </a:rPr>
                <a:t>Linf</a:t>
              </a:r>
              <a:endParaRPr lang="es-ES" sz="1800" b="0" strike="noStrike" spc="-1">
                <a:latin typeface="Arial"/>
              </a:endParaRPr>
            </a:p>
          </p:txBody>
        </p:sp>
      </p:grpSp>
      <p:sp>
        <p:nvSpPr>
          <p:cNvPr id="97" name="CustomShape 12"/>
          <p:cNvSpPr/>
          <p:nvPr/>
        </p:nvSpPr>
        <p:spPr>
          <a:xfrm>
            <a:off x="661680" y="5070600"/>
            <a:ext cx="2506680" cy="1370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" name="CuadroTexto 2"/>
          <p:cNvSpPr txBox="1"/>
          <p:nvPr/>
        </p:nvSpPr>
        <p:spPr>
          <a:xfrm>
            <a:off x="325925" y="434566"/>
            <a:ext cx="370286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b="1" dirty="0" smtClean="0"/>
              <a:t>Fenotipos clínicos</a:t>
            </a:r>
            <a:endParaRPr lang="es-ES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A8C85087-D883-1E42-A86D-22DEBF430E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553" y="396968"/>
            <a:ext cx="8220981" cy="1598728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BC6E58BB-67F2-994A-83F3-1B74F34C6BA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90069" y="5943600"/>
            <a:ext cx="3360728" cy="390782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="" xmlns:a16="http://schemas.microsoft.com/office/drawing/2014/main" id="{E96DD91A-A975-B741-87D5-7F7759105D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3232" y="2378830"/>
            <a:ext cx="10083114" cy="938804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="" xmlns:a16="http://schemas.microsoft.com/office/drawing/2014/main" id="{C467B262-827C-1149-AE46-9371EC736E03}"/>
              </a:ext>
            </a:extLst>
          </p:cNvPr>
          <p:cNvSpPr txBox="1"/>
          <p:nvPr/>
        </p:nvSpPr>
        <p:spPr>
          <a:xfrm>
            <a:off x="1021491" y="3599565"/>
            <a:ext cx="9852453" cy="206210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s-ES" sz="3200" b="1" dirty="0">
                <a:solidFill>
                  <a:schemeClr val="accent1"/>
                </a:solidFill>
              </a:rPr>
              <a:t>La sequedad, el dolor y el cansancio se relacionan en mayor medida con la alteración de la calidad de vida que la actividad y la afectación sistémica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="" xmlns:a16="http://schemas.microsoft.com/office/drawing/2014/main" id="{7037815D-063D-DA4D-AF75-31B57F0F7FA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25287" y="266483"/>
            <a:ext cx="1732864" cy="1993089"/>
          </a:xfrm>
          <a:prstGeom prst="rect">
            <a:avLst/>
          </a:prstGeom>
        </p:spPr>
      </p:pic>
      <p:cxnSp>
        <p:nvCxnSpPr>
          <p:cNvPr id="15" name="Conector recto 14">
            <a:extLst>
              <a:ext uri="{FF2B5EF4-FFF2-40B4-BE49-F238E27FC236}">
                <a16:creationId xmlns="" xmlns:a16="http://schemas.microsoft.com/office/drawing/2014/main" id="{E795D9A2-3C21-9541-855D-CF2428DAD6A0}"/>
              </a:ext>
            </a:extLst>
          </p:cNvPr>
          <p:cNvCxnSpPr/>
          <p:nvPr/>
        </p:nvCxnSpPr>
        <p:spPr>
          <a:xfrm>
            <a:off x="2113005" y="2566217"/>
            <a:ext cx="569646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15">
            <a:extLst>
              <a:ext uri="{FF2B5EF4-FFF2-40B4-BE49-F238E27FC236}">
                <a16:creationId xmlns="" xmlns:a16="http://schemas.microsoft.com/office/drawing/2014/main" id="{5CC5C260-5590-334B-9BE2-4F8851D51B61}"/>
              </a:ext>
            </a:extLst>
          </p:cNvPr>
          <p:cNvCxnSpPr/>
          <p:nvPr/>
        </p:nvCxnSpPr>
        <p:spPr>
          <a:xfrm>
            <a:off x="1058562" y="2798935"/>
            <a:ext cx="569646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134097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Shape 2"/>
          <p:cNvSpPr txBox="1"/>
          <p:nvPr/>
        </p:nvSpPr>
        <p:spPr>
          <a:xfrm>
            <a:off x="678095" y="2177293"/>
            <a:ext cx="10695398" cy="7292850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>
            <a:spAutoFit/>
          </a:bodyPr>
          <a:lstStyle/>
          <a:p>
            <a:pPr marL="1657350" lvl="3" indent="-285750">
              <a:buFont typeface="Wingdings" pitchFamily="2" charset="2"/>
              <a:buChar char="Ø"/>
            </a:pPr>
            <a:r>
              <a:rPr lang="es-ES" b="0" strike="noStrike" spc="-1" dirty="0">
                <a:latin typeface="Arial"/>
              </a:rPr>
              <a:t>	</a:t>
            </a:r>
            <a:r>
              <a:rPr lang="es-ES" sz="2400" b="0" strike="noStrike" spc="-1" dirty="0">
                <a:latin typeface="Arial"/>
              </a:rPr>
              <a:t>83 pacientes con </a:t>
            </a:r>
            <a:r>
              <a:rPr lang="es-ES" sz="2400" b="0" strike="noStrike" spc="-1" dirty="0" err="1">
                <a:latin typeface="Arial"/>
              </a:rPr>
              <a:t>SSp</a:t>
            </a:r>
            <a:endParaRPr lang="es-ES" sz="2400" b="0" strike="noStrike" spc="-1" dirty="0">
              <a:latin typeface="Arial"/>
            </a:endParaRPr>
          </a:p>
          <a:p>
            <a:pPr marL="1657350" lvl="3" indent="-285750">
              <a:buFont typeface="Wingdings" pitchFamily="2" charset="2"/>
              <a:buChar char="Ø"/>
            </a:pPr>
            <a:endParaRPr lang="es-ES" sz="2400" b="0" strike="noStrike" spc="-1" dirty="0">
              <a:latin typeface="Arial"/>
            </a:endParaRPr>
          </a:p>
          <a:p>
            <a:pPr marL="1657350" lvl="3" indent="-285750">
              <a:buFont typeface="Wingdings" pitchFamily="2" charset="2"/>
              <a:buChar char="Ø"/>
            </a:pPr>
            <a:r>
              <a:rPr lang="es-ES" sz="2400" spc="-1" dirty="0">
                <a:latin typeface="Arial"/>
              </a:rPr>
              <a:t>  </a:t>
            </a:r>
            <a:r>
              <a:rPr lang="es-ES" sz="2400" b="1" spc="-1" dirty="0">
                <a:latin typeface="Arial"/>
              </a:rPr>
              <a:t>RESULTADOS</a:t>
            </a:r>
            <a:endParaRPr lang="es-ES" sz="2400" b="1" strike="noStrike" spc="-1" dirty="0">
              <a:latin typeface="Arial"/>
            </a:endParaRPr>
          </a:p>
          <a:p>
            <a:endParaRPr lang="es-ES" sz="2400" b="0" strike="noStrike" spc="-1" dirty="0">
              <a:latin typeface="Arial"/>
            </a:endParaRPr>
          </a:p>
          <a:p>
            <a:r>
              <a:rPr lang="es-ES" sz="2400" b="0" strike="noStrike" spc="-1" dirty="0">
                <a:latin typeface="Arial"/>
              </a:rPr>
              <a:t>	A -  Pacientes con dolor generalizado tuvieron:</a:t>
            </a:r>
          </a:p>
          <a:p>
            <a:r>
              <a:rPr lang="es-ES" sz="2400" spc="-1" dirty="0">
                <a:latin typeface="Arial"/>
              </a:rPr>
              <a:t>		</a:t>
            </a:r>
            <a:r>
              <a:rPr lang="es-ES" sz="2400" b="0" strike="noStrike" spc="-1" dirty="0">
                <a:latin typeface="Arial"/>
              </a:rPr>
              <a:t>-  Ac anti-SSA/SSB en un porcentaje menor.</a:t>
            </a:r>
          </a:p>
          <a:p>
            <a:r>
              <a:rPr lang="es-ES" sz="2400" b="0" strike="noStrike" spc="-1" dirty="0">
                <a:latin typeface="Arial"/>
              </a:rPr>
              <a:t>		- Tuvieron menos manifestaciones </a:t>
            </a:r>
            <a:r>
              <a:rPr lang="es-ES" sz="2400" b="0" strike="noStrike" spc="-1" dirty="0" err="1">
                <a:latin typeface="Arial"/>
              </a:rPr>
              <a:t>extraglandulares</a:t>
            </a:r>
            <a:r>
              <a:rPr lang="es-ES" sz="2400" b="0" strike="noStrike" spc="-1" dirty="0">
                <a:latin typeface="Arial"/>
              </a:rPr>
              <a:t>.</a:t>
            </a:r>
          </a:p>
          <a:p>
            <a:endParaRPr lang="es-ES" sz="2400" b="0" strike="noStrike" spc="-1" dirty="0">
              <a:latin typeface="Arial"/>
            </a:endParaRPr>
          </a:p>
          <a:p>
            <a:r>
              <a:rPr lang="es-ES" sz="2400" b="0" strike="noStrike" spc="-1" dirty="0">
                <a:latin typeface="Arial"/>
              </a:rPr>
              <a:t>          B - La presencia de </a:t>
            </a:r>
            <a:r>
              <a:rPr lang="es-ES" sz="2400" b="0" strike="noStrike" spc="-1" dirty="0" err="1">
                <a:latin typeface="Arial"/>
              </a:rPr>
              <a:t>polineuropatía</a:t>
            </a:r>
            <a:r>
              <a:rPr lang="es-ES" sz="2400" b="0" strike="noStrike" spc="-1" dirty="0">
                <a:latin typeface="Arial"/>
              </a:rPr>
              <a:t>, </a:t>
            </a:r>
            <a:r>
              <a:rPr lang="es-ES" sz="2400" b="0" strike="noStrike" spc="-1" dirty="0" err="1">
                <a:latin typeface="Arial"/>
              </a:rPr>
              <a:t>citopenias</a:t>
            </a:r>
            <a:r>
              <a:rPr lang="es-ES" sz="2400" b="0" strike="noStrike" spc="-1" dirty="0">
                <a:latin typeface="Arial"/>
              </a:rPr>
              <a:t>, uveítis, pericarditis, 			pleuritis, </a:t>
            </a:r>
            <a:r>
              <a:rPr lang="es-ES" sz="2400" b="0" strike="noStrike" spc="-1" dirty="0" err="1">
                <a:latin typeface="Arial"/>
              </a:rPr>
              <a:t>neumopatía</a:t>
            </a:r>
            <a:r>
              <a:rPr lang="es-ES" sz="2400" b="0" strike="noStrike" spc="-1" dirty="0">
                <a:latin typeface="Arial"/>
              </a:rPr>
              <a:t> intersticial, vasculitis, GMSI y linfoma 			</a:t>
            </a:r>
            <a:r>
              <a:rPr lang="es-ES" sz="2400" b="1" strike="noStrike" spc="-1" dirty="0">
                <a:latin typeface="Arial"/>
              </a:rPr>
              <a:t>SOLO SE DIERON EN PACIENTES SIN DOLOR 				GENERALIZADO</a:t>
            </a:r>
          </a:p>
          <a:p>
            <a:endParaRPr lang="es-ES" sz="1800" b="0" strike="noStrike" spc="-1" dirty="0">
              <a:latin typeface="Arial"/>
            </a:endParaRPr>
          </a:p>
          <a:p>
            <a:endParaRPr lang="es-ES" sz="1800" b="0" strike="noStrike" spc="-1" dirty="0">
              <a:latin typeface="Arial"/>
            </a:endParaRPr>
          </a:p>
          <a:p>
            <a:endParaRPr lang="es-ES" sz="1800" b="0" strike="noStrike" spc="-1" dirty="0">
              <a:latin typeface="Arial"/>
            </a:endParaRPr>
          </a:p>
          <a:p>
            <a:endParaRPr lang="es-ES" sz="1800" b="0" strike="noStrike" spc="-1" dirty="0">
              <a:latin typeface="Arial"/>
            </a:endParaRPr>
          </a:p>
          <a:p>
            <a:endParaRPr lang="es-ES" sz="1800" b="0" strike="noStrike" spc="-1" dirty="0">
              <a:latin typeface="Arial"/>
            </a:endParaRPr>
          </a:p>
          <a:p>
            <a:endParaRPr lang="es-ES" sz="1800" b="0" strike="noStrike" spc="-1" dirty="0">
              <a:latin typeface="Arial"/>
            </a:endParaRPr>
          </a:p>
          <a:p>
            <a:r>
              <a:rPr lang="es-ES" sz="1800" b="0" strike="noStrike" spc="-1" dirty="0">
                <a:latin typeface="Arial"/>
              </a:rPr>
              <a:t> </a:t>
            </a:r>
          </a:p>
          <a:p>
            <a:endParaRPr lang="es-ES" sz="1800" b="0" strike="noStrike" spc="-1" dirty="0">
              <a:latin typeface="Arial"/>
            </a:endParaRPr>
          </a:p>
          <a:p>
            <a:endParaRPr lang="es-ES" sz="1800" b="0" strike="noStrike" spc="-1" dirty="0">
              <a:latin typeface="Arial"/>
            </a:endParaRPr>
          </a:p>
          <a:p>
            <a:endParaRPr lang="es-ES" sz="1800" b="0" strike="noStrike" spc="-1" dirty="0">
              <a:latin typeface="Arial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="" xmlns:a16="http://schemas.microsoft.com/office/drawing/2014/main" id="{4FBBBA0E-0D98-7148-9872-F82F1BAF82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4100" y="391320"/>
            <a:ext cx="10121900" cy="1270000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="" xmlns:a16="http://schemas.microsoft.com/office/drawing/2014/main" id="{FD947AE9-D663-0643-B2FB-6880A63917B7}"/>
              </a:ext>
            </a:extLst>
          </p:cNvPr>
          <p:cNvSpPr/>
          <p:nvPr/>
        </p:nvSpPr>
        <p:spPr>
          <a:xfrm>
            <a:off x="678094" y="349899"/>
            <a:ext cx="10695398" cy="153678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ángulo 4">
            <a:extLst>
              <a:ext uri="{FF2B5EF4-FFF2-40B4-BE49-F238E27FC236}">
                <a16:creationId xmlns="" xmlns:a16="http://schemas.microsoft.com/office/drawing/2014/main" id="{0746D68A-0F30-E04E-8095-1285219C3847}"/>
              </a:ext>
            </a:extLst>
          </p:cNvPr>
          <p:cNvSpPr/>
          <p:nvPr/>
        </p:nvSpPr>
        <p:spPr>
          <a:xfrm>
            <a:off x="678094" y="2188396"/>
            <a:ext cx="10695398" cy="444871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8227326" y="1645575"/>
            <a:ext cx="3641097" cy="2080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Shape 2"/>
          <p:cNvSpPr txBox="1"/>
          <p:nvPr/>
        </p:nvSpPr>
        <p:spPr>
          <a:xfrm>
            <a:off x="678095" y="2177293"/>
            <a:ext cx="10695398" cy="644877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>
            <a:spAutoFit/>
          </a:bodyPr>
          <a:lstStyle/>
          <a:p>
            <a:endParaRPr lang="es-ES" sz="1800" b="0" strike="noStrike" spc="-1" dirty="0">
              <a:latin typeface="Arial"/>
            </a:endParaRPr>
          </a:p>
          <a:p>
            <a:endParaRPr lang="es-ES" sz="1800" b="0" strike="noStrike" spc="-1" dirty="0">
              <a:latin typeface="Arial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="" xmlns:a16="http://schemas.microsoft.com/office/drawing/2014/main" id="{4FBBBA0E-0D98-7148-9872-F82F1BAF82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4100" y="391320"/>
            <a:ext cx="10121900" cy="1270000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="" xmlns:a16="http://schemas.microsoft.com/office/drawing/2014/main" id="{FD947AE9-D663-0643-B2FB-6880A63917B7}"/>
              </a:ext>
            </a:extLst>
          </p:cNvPr>
          <p:cNvSpPr/>
          <p:nvPr/>
        </p:nvSpPr>
        <p:spPr>
          <a:xfrm>
            <a:off x="678094" y="349899"/>
            <a:ext cx="10695398" cy="153678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ángulo 4">
            <a:extLst>
              <a:ext uri="{FF2B5EF4-FFF2-40B4-BE49-F238E27FC236}">
                <a16:creationId xmlns="" xmlns:a16="http://schemas.microsoft.com/office/drawing/2014/main" id="{0746D68A-0F30-E04E-8095-1285219C3847}"/>
              </a:ext>
            </a:extLst>
          </p:cNvPr>
          <p:cNvSpPr/>
          <p:nvPr/>
        </p:nvSpPr>
        <p:spPr>
          <a:xfrm>
            <a:off x="678094" y="2188396"/>
            <a:ext cx="10695398" cy="444871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CuadroTexto 1">
            <a:extLst>
              <a:ext uri="{FF2B5EF4-FFF2-40B4-BE49-F238E27FC236}">
                <a16:creationId xmlns="" xmlns:a16="http://schemas.microsoft.com/office/drawing/2014/main" id="{689FA6E5-ACA5-D248-8537-21CACD44644E}"/>
              </a:ext>
            </a:extLst>
          </p:cNvPr>
          <p:cNvSpPr txBox="1"/>
          <p:nvPr/>
        </p:nvSpPr>
        <p:spPr>
          <a:xfrm>
            <a:off x="1273996" y="2589088"/>
            <a:ext cx="9565240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/>
              <a:t>CONCLUSION</a:t>
            </a:r>
            <a:r>
              <a:rPr lang="es-ES" dirty="0"/>
              <a:t>:</a:t>
            </a:r>
          </a:p>
          <a:p>
            <a:endParaRPr lang="es-ES" dirty="0"/>
          </a:p>
          <a:p>
            <a:endParaRPr lang="es-ES" dirty="0"/>
          </a:p>
          <a:p>
            <a:pPr marL="285750" indent="-285750">
              <a:buFont typeface="Wingdings" pitchFamily="2" charset="2"/>
              <a:buChar char="Ø"/>
            </a:pPr>
            <a:r>
              <a:rPr lang="es-ES" sz="2800" dirty="0"/>
              <a:t>Este fenotipo podría identificar una forma benigna de </a:t>
            </a:r>
            <a:r>
              <a:rPr lang="es-ES" sz="2800" dirty="0" err="1"/>
              <a:t>SSp</a:t>
            </a:r>
            <a:endParaRPr lang="es-ES" sz="2800" dirty="0"/>
          </a:p>
          <a:p>
            <a:pPr marL="285750" indent="-285750">
              <a:buFont typeface="Wingdings" pitchFamily="2" charset="2"/>
              <a:buChar char="Ø"/>
            </a:pPr>
            <a:endParaRPr lang="es-ES" sz="2800" dirty="0"/>
          </a:p>
          <a:p>
            <a:pPr marL="285750" indent="-285750">
              <a:buFont typeface="Wingdings" pitchFamily="2" charset="2"/>
              <a:buChar char="Ø"/>
            </a:pPr>
            <a:r>
              <a:rPr lang="es-ES" sz="2800" dirty="0"/>
              <a:t>Los autores sugieren acortar el periodo de seguimiento de este subgrupo de pacientes en contraste con los pacientes que no presentan dolor</a:t>
            </a:r>
          </a:p>
          <a:p>
            <a:pPr marL="285750" indent="-285750">
              <a:buFont typeface="Wingdings" pitchFamily="2" charset="2"/>
              <a:buChar char="Ø"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22938452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="" xmlns:a16="http://schemas.microsoft.com/office/drawing/2014/main" id="{313138C1-7E7A-4342-9910-013B90D3AD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37552" y="318337"/>
            <a:ext cx="7281734" cy="1901759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234A18AF-029C-9849-A80E-5F60D197FF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20342" y="6539663"/>
            <a:ext cx="6413500" cy="254000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7552" y="2015855"/>
            <a:ext cx="7533601" cy="4419700"/>
          </a:xfrm>
          <a:prstGeom prst="rect">
            <a:avLst/>
          </a:prstGeom>
        </p:spPr>
      </p:pic>
      <p:sp>
        <p:nvSpPr>
          <p:cNvPr id="6" name="Abrir llave 5"/>
          <p:cNvSpPr/>
          <p:nvPr/>
        </p:nvSpPr>
        <p:spPr>
          <a:xfrm>
            <a:off x="1702054" y="4318503"/>
            <a:ext cx="81180" cy="941560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CuadroTexto 7"/>
          <p:cNvSpPr txBox="1"/>
          <p:nvPr/>
        </p:nvSpPr>
        <p:spPr>
          <a:xfrm>
            <a:off x="235390" y="4189118"/>
            <a:ext cx="14032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Sequedad</a:t>
            </a:r>
          </a:p>
          <a:p>
            <a:r>
              <a:rPr lang="es-ES" b="1" dirty="0" smtClean="0"/>
              <a:t>Dolor</a:t>
            </a:r>
          </a:p>
          <a:p>
            <a:r>
              <a:rPr lang="es-ES" b="1" dirty="0" smtClean="0"/>
              <a:t>Ansiedad</a:t>
            </a:r>
          </a:p>
          <a:p>
            <a:r>
              <a:rPr lang="es-ES" b="1" dirty="0" smtClean="0"/>
              <a:t>Depresión</a:t>
            </a:r>
            <a:endParaRPr lang="es-ES" b="1" dirty="0"/>
          </a:p>
        </p:txBody>
      </p:sp>
      <p:sp>
        <p:nvSpPr>
          <p:cNvPr id="9" name="Cerrar llave 8"/>
          <p:cNvSpPr/>
          <p:nvPr/>
        </p:nvSpPr>
        <p:spPr>
          <a:xfrm>
            <a:off x="9515192" y="2661719"/>
            <a:ext cx="63374" cy="1656784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Cerrar llave 9"/>
          <p:cNvSpPr/>
          <p:nvPr/>
        </p:nvSpPr>
        <p:spPr>
          <a:xfrm>
            <a:off x="9506142" y="5260063"/>
            <a:ext cx="97263" cy="1104523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CuadroTexto 10"/>
          <p:cNvSpPr txBox="1"/>
          <p:nvPr/>
        </p:nvSpPr>
        <p:spPr>
          <a:xfrm>
            <a:off x="9675829" y="2634560"/>
            <a:ext cx="242632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Datos demográficos</a:t>
            </a:r>
          </a:p>
          <a:p>
            <a:r>
              <a:rPr lang="es-ES" b="1" dirty="0" smtClean="0"/>
              <a:t>Duración </a:t>
            </a:r>
            <a:r>
              <a:rPr lang="es-ES" b="1" dirty="0" err="1" smtClean="0"/>
              <a:t>SSp</a:t>
            </a:r>
            <a:endParaRPr lang="es-ES" b="1" dirty="0" smtClean="0"/>
          </a:p>
          <a:p>
            <a:r>
              <a:rPr lang="es-ES" b="1" dirty="0" smtClean="0"/>
              <a:t>IMC</a:t>
            </a:r>
          </a:p>
          <a:p>
            <a:r>
              <a:rPr lang="es-ES" b="1" dirty="0" smtClean="0"/>
              <a:t>Tratamiento</a:t>
            </a:r>
          </a:p>
          <a:p>
            <a:r>
              <a:rPr lang="es-ES" b="1" dirty="0" smtClean="0"/>
              <a:t>Anti-Ro/La (+)</a:t>
            </a:r>
          </a:p>
          <a:p>
            <a:r>
              <a:rPr lang="es-ES" b="1" dirty="0" smtClean="0"/>
              <a:t>Actividad del </a:t>
            </a:r>
            <a:r>
              <a:rPr lang="es-ES" b="1" dirty="0" err="1" smtClean="0"/>
              <a:t>SSp</a:t>
            </a:r>
            <a:endParaRPr lang="es-ES" b="1" dirty="0"/>
          </a:p>
        </p:txBody>
      </p:sp>
      <p:sp>
        <p:nvSpPr>
          <p:cNvPr id="12" name="CuadroTexto 11"/>
          <p:cNvSpPr txBox="1"/>
          <p:nvPr/>
        </p:nvSpPr>
        <p:spPr>
          <a:xfrm>
            <a:off x="9877331" y="5187636"/>
            <a:ext cx="22248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  <a:p>
            <a:r>
              <a:rPr lang="es-ES" b="1" dirty="0" smtClean="0"/>
              <a:t>Datos de laboratorio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xmlns="" val="1434352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="" xmlns:a16="http://schemas.microsoft.com/office/drawing/2014/main" id="{313138C1-7E7A-4342-9910-013B90D3AD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37552" y="318337"/>
            <a:ext cx="7281734" cy="1901759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234A18AF-029C-9849-A80E-5F60D197FF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20342" y="6227319"/>
            <a:ext cx="6413500" cy="2540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809" y="2485599"/>
            <a:ext cx="5331019" cy="356065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58828" y="2346839"/>
            <a:ext cx="5800374" cy="3625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88238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CustomShape 1"/>
          <p:cNvSpPr/>
          <p:nvPr/>
        </p:nvSpPr>
        <p:spPr>
          <a:xfrm>
            <a:off x="1705680" y="862920"/>
            <a:ext cx="935928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endParaRPr lang="es-E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s-ES" sz="1800" b="0" strike="noStrike" spc="-1">
              <a:latin typeface="Arial"/>
            </a:endParaRPr>
          </a:p>
        </p:txBody>
      </p:sp>
      <p:sp>
        <p:nvSpPr>
          <p:cNvPr id="105" name="CustomShape 2"/>
          <p:cNvSpPr/>
          <p:nvPr/>
        </p:nvSpPr>
        <p:spPr>
          <a:xfrm>
            <a:off x="2667960" y="980640"/>
            <a:ext cx="4345560" cy="427932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6" name="CustomShape 3"/>
          <p:cNvSpPr/>
          <p:nvPr/>
        </p:nvSpPr>
        <p:spPr>
          <a:xfrm>
            <a:off x="6176520" y="3542040"/>
            <a:ext cx="1674360" cy="15228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7" name="CustomShape 4"/>
          <p:cNvSpPr/>
          <p:nvPr/>
        </p:nvSpPr>
        <p:spPr>
          <a:xfrm>
            <a:off x="6095880" y="4592520"/>
            <a:ext cx="499680" cy="4824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8" name="CustomShape 5"/>
          <p:cNvSpPr/>
          <p:nvPr/>
        </p:nvSpPr>
        <p:spPr>
          <a:xfrm>
            <a:off x="3741840" y="1648080"/>
            <a:ext cx="2342160" cy="2833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s-ES" sz="3600" b="0" strike="noStrike" spc="-1">
                <a:solidFill>
                  <a:srgbClr val="000000"/>
                </a:solidFill>
                <a:latin typeface="Calibri"/>
              </a:rPr>
              <a:t>Sequedad</a:t>
            </a:r>
            <a:endParaRPr lang="es-ES" sz="3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s-ES" sz="3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s-ES" sz="3600" b="0" strike="noStrike" spc="-1">
                <a:solidFill>
                  <a:srgbClr val="000000"/>
                </a:solidFill>
                <a:latin typeface="Calibri"/>
              </a:rPr>
              <a:t>Artralgias</a:t>
            </a:r>
            <a:endParaRPr lang="es-ES" sz="3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s-ES" sz="3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s-ES" sz="3600" b="0" strike="noStrike" spc="-1">
                <a:solidFill>
                  <a:srgbClr val="000000"/>
                </a:solidFill>
                <a:latin typeface="Calibri"/>
              </a:rPr>
              <a:t>Cansancio</a:t>
            </a:r>
            <a:endParaRPr lang="es-ES" sz="3600" b="0" strike="noStrike" spc="-1">
              <a:latin typeface="Arial"/>
            </a:endParaRPr>
          </a:p>
        </p:txBody>
      </p:sp>
      <p:sp>
        <p:nvSpPr>
          <p:cNvPr id="109" name="CustomShape 6"/>
          <p:cNvSpPr/>
          <p:nvPr/>
        </p:nvSpPr>
        <p:spPr>
          <a:xfrm>
            <a:off x="6595920" y="3946320"/>
            <a:ext cx="116928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s-ES" sz="1800" b="0" strike="noStrike" spc="-1" dirty="0">
                <a:solidFill>
                  <a:srgbClr val="000000"/>
                </a:solidFill>
                <a:latin typeface="Calibri"/>
              </a:rPr>
              <a:t>Afectación</a:t>
            </a:r>
            <a:endParaRPr lang="es-E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s-ES" sz="1800" b="0" strike="noStrike" spc="-1" dirty="0" smtClean="0">
                <a:solidFill>
                  <a:srgbClr val="000000"/>
                </a:solidFill>
                <a:latin typeface="Calibri"/>
              </a:rPr>
              <a:t>Sistémica</a:t>
            </a:r>
            <a:endParaRPr lang="es-ES" sz="1800" b="0" strike="noStrike" spc="-1" dirty="0">
              <a:latin typeface="Arial"/>
            </a:endParaRPr>
          </a:p>
        </p:txBody>
      </p:sp>
      <p:sp>
        <p:nvSpPr>
          <p:cNvPr id="110" name="CustomShape 7"/>
          <p:cNvSpPr/>
          <p:nvPr/>
        </p:nvSpPr>
        <p:spPr>
          <a:xfrm>
            <a:off x="6095880" y="4649400"/>
            <a:ext cx="65376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s-ES" sz="1800" b="0" strike="noStrike" spc="-1">
                <a:solidFill>
                  <a:srgbClr val="000000"/>
                </a:solidFill>
                <a:latin typeface="Calibri"/>
              </a:rPr>
              <a:t>Linf</a:t>
            </a:r>
            <a:endParaRPr lang="es-ES" sz="1800" b="0" strike="noStrike" spc="-1">
              <a:latin typeface="Arial"/>
            </a:endParaRPr>
          </a:p>
        </p:txBody>
      </p:sp>
      <p:sp>
        <p:nvSpPr>
          <p:cNvPr id="111" name="CustomShape 8"/>
          <p:cNvSpPr/>
          <p:nvPr/>
        </p:nvSpPr>
        <p:spPr>
          <a:xfrm>
            <a:off x="544680" y="277560"/>
            <a:ext cx="6698520" cy="1552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s-ES" sz="3200" b="1" strike="noStrike" spc="-1">
                <a:solidFill>
                  <a:srgbClr val="000000"/>
                </a:solidFill>
                <a:latin typeface="Calibri"/>
              </a:rPr>
              <a:t>Fenotipos clínicos</a:t>
            </a:r>
            <a:endParaRPr lang="es-ES" sz="3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s-ES" sz="3200" b="0" strike="noStrike" spc="-1">
                <a:solidFill>
                  <a:srgbClr val="000000"/>
                </a:solidFill>
                <a:latin typeface="Calibri"/>
              </a:rPr>
              <a:t>Síndrome de</a:t>
            </a:r>
            <a:endParaRPr lang="es-ES" sz="3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s-ES" sz="3200" b="0" strike="noStrike" spc="-1">
                <a:solidFill>
                  <a:srgbClr val="000000"/>
                </a:solidFill>
                <a:latin typeface="Calibri"/>
              </a:rPr>
              <a:t>Sjögren</a:t>
            </a:r>
            <a:endParaRPr lang="es-ES" sz="3200" b="0" strike="noStrike" spc="-1">
              <a:latin typeface="Arial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="" xmlns:a16="http://schemas.microsoft.com/office/drawing/2014/main" id="{56193774-F24E-C247-A67F-F85876F3C54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28426" y="1501920"/>
            <a:ext cx="3618894" cy="4442400"/>
          </a:xfrm>
          <a:prstGeom prst="rect">
            <a:avLst/>
          </a:prstGeom>
        </p:spPr>
      </p:pic>
      <p:sp>
        <p:nvSpPr>
          <p:cNvPr id="19" name="CustomShape 11">
            <a:extLst>
              <a:ext uri="{FF2B5EF4-FFF2-40B4-BE49-F238E27FC236}">
                <a16:creationId xmlns="" xmlns:a16="http://schemas.microsoft.com/office/drawing/2014/main" id="{CC051966-601D-A04F-A5A9-EAFF9614FEBD}"/>
              </a:ext>
            </a:extLst>
          </p:cNvPr>
          <p:cNvSpPr/>
          <p:nvPr/>
        </p:nvSpPr>
        <p:spPr>
          <a:xfrm rot="20412000">
            <a:off x="7756687" y="3826318"/>
            <a:ext cx="582522" cy="31824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2"/>
          <p:cNvPicPr/>
          <p:nvPr/>
        </p:nvPicPr>
        <p:blipFill>
          <a:blip r:embed="rId2" cstate="email"/>
          <a:stretch/>
        </p:blipFill>
        <p:spPr>
          <a:xfrm>
            <a:off x="0" y="4225"/>
            <a:ext cx="4616640" cy="6857640"/>
          </a:xfrm>
          <a:prstGeom prst="rect">
            <a:avLst/>
          </a:prstGeom>
          <a:ln>
            <a:noFill/>
          </a:ln>
        </p:spPr>
      </p:pic>
      <p:sp>
        <p:nvSpPr>
          <p:cNvPr id="3" name="CustomShape 1"/>
          <p:cNvSpPr/>
          <p:nvPr/>
        </p:nvSpPr>
        <p:spPr>
          <a:xfrm>
            <a:off x="3599687" y="2971800"/>
            <a:ext cx="914040" cy="664920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8F8E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" name="CustomShape 2"/>
          <p:cNvSpPr/>
          <p:nvPr/>
        </p:nvSpPr>
        <p:spPr>
          <a:xfrm>
            <a:off x="3684450" y="3012120"/>
            <a:ext cx="922320" cy="577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s-ES" sz="800" b="1" strike="noStrike" spc="-1" dirty="0">
                <a:solidFill>
                  <a:srgbClr val="000000"/>
                </a:solidFill>
                <a:latin typeface="Calibri"/>
              </a:rPr>
              <a:t>Afectación hematológica </a:t>
            </a:r>
            <a:endParaRPr lang="es-ES" sz="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s-ES" sz="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s-ES" sz="800" b="0" strike="noStrike" spc="-1" dirty="0" err="1">
                <a:solidFill>
                  <a:srgbClr val="000000"/>
                </a:solidFill>
                <a:latin typeface="Calibri"/>
              </a:rPr>
              <a:t>Citopenias</a:t>
            </a:r>
            <a:endParaRPr lang="es-ES" sz="800" b="0" strike="noStrike" spc="-1" dirty="0">
              <a:latin typeface="Arial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5513560" y="586840"/>
            <a:ext cx="6183517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s-ES" sz="2800" dirty="0" smtClean="0"/>
              <a:t>El </a:t>
            </a:r>
            <a:r>
              <a:rPr lang="es-ES" sz="2800" dirty="0" err="1" smtClean="0"/>
              <a:t>Sd</a:t>
            </a:r>
            <a:r>
              <a:rPr lang="es-ES" sz="2800" dirty="0" smtClean="0"/>
              <a:t> seco puede estar ausente</a:t>
            </a:r>
          </a:p>
          <a:p>
            <a:pPr marL="285750" indent="-285750">
              <a:buFontTx/>
              <a:buChar char="-"/>
            </a:pPr>
            <a:r>
              <a:rPr lang="es-ES" sz="2800" dirty="0" smtClean="0"/>
              <a:t>Puede ser el debut del </a:t>
            </a:r>
            <a:r>
              <a:rPr lang="es-ES" sz="2800" dirty="0" err="1" smtClean="0"/>
              <a:t>SSp</a:t>
            </a:r>
            <a:endParaRPr lang="es-ES" sz="2800" dirty="0" smtClean="0"/>
          </a:p>
          <a:p>
            <a:endParaRPr lang="es-ES" sz="2800" dirty="0"/>
          </a:p>
          <a:p>
            <a:pPr marL="285750" indent="-285750">
              <a:buFontTx/>
              <a:buChar char="-"/>
            </a:pPr>
            <a:r>
              <a:rPr lang="es-ES" sz="2800" dirty="0" smtClean="0"/>
              <a:t>Potencialmente mortales:</a:t>
            </a:r>
          </a:p>
          <a:p>
            <a:pPr marL="742950" lvl="1" indent="-285750">
              <a:buFontTx/>
              <a:buChar char="-"/>
            </a:pPr>
            <a:r>
              <a:rPr lang="es-ES" sz="2800" dirty="0" smtClean="0"/>
              <a:t>Mielitis</a:t>
            </a:r>
          </a:p>
          <a:p>
            <a:pPr marL="742950" lvl="1" indent="-285750">
              <a:buFontTx/>
              <a:buChar char="-"/>
            </a:pPr>
            <a:r>
              <a:rPr lang="es-ES" sz="2800" dirty="0" smtClean="0"/>
              <a:t>HTP</a:t>
            </a:r>
          </a:p>
          <a:p>
            <a:pPr marL="742950" lvl="1" indent="-285750">
              <a:buFontTx/>
              <a:buChar char="-"/>
            </a:pPr>
            <a:r>
              <a:rPr lang="es-ES" sz="2800" dirty="0" err="1" smtClean="0"/>
              <a:t>Citopenias</a:t>
            </a:r>
            <a:r>
              <a:rPr lang="es-ES" sz="2800" dirty="0" smtClean="0"/>
              <a:t> graves (AHA, trombocitopenia)</a:t>
            </a:r>
          </a:p>
          <a:p>
            <a:pPr marL="742950" lvl="1" indent="-285750">
              <a:buFontTx/>
              <a:buChar char="-"/>
            </a:pPr>
            <a:r>
              <a:rPr lang="es-ES" sz="2800" dirty="0" smtClean="0"/>
              <a:t>Vasculitis </a:t>
            </a:r>
            <a:r>
              <a:rPr lang="es-ES" sz="2800" dirty="0" err="1" smtClean="0"/>
              <a:t>crioglobulinémica</a:t>
            </a:r>
            <a:r>
              <a:rPr lang="es-ES" sz="2800" dirty="0" smtClean="0"/>
              <a:t> con afectación:</a:t>
            </a:r>
          </a:p>
          <a:p>
            <a:pPr marL="1200150" lvl="2" indent="-285750">
              <a:buFontTx/>
              <a:buChar char="-"/>
            </a:pPr>
            <a:r>
              <a:rPr lang="es-ES" sz="2800" dirty="0" smtClean="0"/>
              <a:t>Renal</a:t>
            </a:r>
          </a:p>
          <a:p>
            <a:pPr marL="1200150" lvl="2" indent="-285750">
              <a:buFontTx/>
              <a:buChar char="-"/>
            </a:pPr>
            <a:r>
              <a:rPr lang="es-ES" sz="2800" dirty="0" smtClean="0"/>
              <a:t>Pulmonar</a:t>
            </a:r>
          </a:p>
          <a:p>
            <a:pPr marL="1200150" lvl="2" indent="-285750">
              <a:buFontTx/>
              <a:buChar char="-"/>
            </a:pPr>
            <a:r>
              <a:rPr lang="es-ES" sz="2800" dirty="0" smtClean="0"/>
              <a:t>Gastrointestinal</a:t>
            </a:r>
          </a:p>
          <a:p>
            <a:pPr marL="1200150" lvl="2" indent="-285750">
              <a:buFontTx/>
              <a:buChar char="-"/>
            </a:pPr>
            <a:endParaRPr lang="es-ES" dirty="0" smtClean="0"/>
          </a:p>
          <a:p>
            <a:pPr marL="285750" indent="-285750">
              <a:buFontTx/>
              <a:buChar char="-"/>
            </a:pPr>
            <a:endParaRPr lang="es-ES" dirty="0"/>
          </a:p>
        </p:txBody>
      </p:sp>
      <p:sp>
        <p:nvSpPr>
          <p:cNvPr id="6" name="Rectángulo 5"/>
          <p:cNvSpPr/>
          <p:nvPr/>
        </p:nvSpPr>
        <p:spPr>
          <a:xfrm>
            <a:off x="5386812" y="289711"/>
            <a:ext cx="6437014" cy="631931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14971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Imagen 2"/>
          <p:cNvPicPr/>
          <p:nvPr/>
        </p:nvPicPr>
        <p:blipFill>
          <a:blip r:embed="rId2"/>
          <a:stretch/>
        </p:blipFill>
        <p:spPr>
          <a:xfrm>
            <a:off x="455400" y="1551240"/>
            <a:ext cx="11073600" cy="3913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1458" y="1589386"/>
            <a:ext cx="8324634" cy="4965322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2925" y="90530"/>
            <a:ext cx="6447691" cy="147284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71158" y="6454841"/>
            <a:ext cx="2670774" cy="348841"/>
          </a:xfrm>
          <a:prstGeom prst="rect">
            <a:avLst/>
          </a:prstGeom>
        </p:spPr>
      </p:pic>
      <p:cxnSp>
        <p:nvCxnSpPr>
          <p:cNvPr id="6" name="Conector recto 5"/>
          <p:cNvCxnSpPr/>
          <p:nvPr/>
        </p:nvCxnSpPr>
        <p:spPr>
          <a:xfrm flipH="1">
            <a:off x="2587660" y="3262773"/>
            <a:ext cx="7090497" cy="291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cto 6"/>
          <p:cNvCxnSpPr/>
          <p:nvPr/>
        </p:nvCxnSpPr>
        <p:spPr>
          <a:xfrm flipH="1">
            <a:off x="2587660" y="3732045"/>
            <a:ext cx="7262510" cy="291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8"/>
          <p:cNvCxnSpPr/>
          <p:nvPr/>
        </p:nvCxnSpPr>
        <p:spPr>
          <a:xfrm flipH="1" flipV="1">
            <a:off x="2587660" y="4101209"/>
            <a:ext cx="7262510" cy="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uadroTexto 10"/>
          <p:cNvSpPr txBox="1"/>
          <p:nvPr/>
        </p:nvSpPr>
        <p:spPr>
          <a:xfrm>
            <a:off x="9850170" y="3042713"/>
            <a:ext cx="1330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Anti Ro60</a:t>
            </a:r>
            <a:endParaRPr lang="es-ES" dirty="0"/>
          </a:p>
        </p:txBody>
      </p:sp>
      <p:sp>
        <p:nvSpPr>
          <p:cNvPr id="13" name="CuadroTexto 12"/>
          <p:cNvSpPr txBox="1"/>
          <p:nvPr/>
        </p:nvSpPr>
        <p:spPr>
          <a:xfrm>
            <a:off x="10040293" y="3512745"/>
            <a:ext cx="1240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Anti Ro52</a:t>
            </a:r>
            <a:endParaRPr lang="es-ES" dirty="0"/>
          </a:p>
        </p:txBody>
      </p:sp>
      <p:sp>
        <p:nvSpPr>
          <p:cNvPr id="14" name="CuadroTexto 13"/>
          <p:cNvSpPr txBox="1"/>
          <p:nvPr/>
        </p:nvSpPr>
        <p:spPr>
          <a:xfrm>
            <a:off x="10366218" y="3965418"/>
            <a:ext cx="1267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Anti La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2041532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778598" y="439951"/>
            <a:ext cx="108007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 err="1" smtClean="0"/>
              <a:t>SSp</a:t>
            </a:r>
            <a:r>
              <a:rPr lang="es-ES" sz="4000" b="1" dirty="0" smtClean="0"/>
              <a:t> seronegativo = Biopsia (+) + Anti Ro (-)</a:t>
            </a:r>
            <a:endParaRPr lang="es-ES" sz="4000" b="1" dirty="0"/>
          </a:p>
        </p:txBody>
      </p:sp>
      <p:sp>
        <p:nvSpPr>
          <p:cNvPr id="3" name="Rectángulo 2"/>
          <p:cNvSpPr/>
          <p:nvPr/>
        </p:nvSpPr>
        <p:spPr>
          <a:xfrm>
            <a:off x="443620" y="146572"/>
            <a:ext cx="11244403" cy="129464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08063272"/>
              </p:ext>
            </p:extLst>
          </p:nvPr>
        </p:nvGraphicFramePr>
        <p:xfrm>
          <a:off x="873156" y="1607409"/>
          <a:ext cx="10009110" cy="490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36370"/>
                <a:gridCol w="3336370"/>
                <a:gridCol w="3336370"/>
              </a:tblGrid>
              <a:tr h="988871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1000" dirty="0" smtClean="0"/>
                    </a:p>
                    <a:p>
                      <a:pPr algn="ctr"/>
                      <a:r>
                        <a:rPr lang="es-ES" sz="3600" dirty="0" err="1" smtClean="0"/>
                        <a:t>SSp</a:t>
                      </a:r>
                      <a:r>
                        <a:rPr lang="es-ES" sz="3600" baseline="0" dirty="0" smtClean="0"/>
                        <a:t> </a:t>
                      </a:r>
                      <a:r>
                        <a:rPr lang="es-ES" sz="3600" dirty="0" smtClean="0"/>
                        <a:t>Seronegativo</a:t>
                      </a:r>
                      <a:endParaRPr lang="es-E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0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3600" dirty="0" err="1" smtClean="0"/>
                        <a:t>SSp</a:t>
                      </a:r>
                      <a:r>
                        <a:rPr lang="es-ES" sz="3600" dirty="0" smtClean="0"/>
                        <a:t> Seropositivo</a:t>
                      </a:r>
                    </a:p>
                    <a:p>
                      <a:endParaRPr lang="es-ES" sz="3600" dirty="0"/>
                    </a:p>
                  </a:txBody>
                  <a:tcPr/>
                </a:tc>
              </a:tr>
              <a:tr h="1002605">
                <a:tc>
                  <a:txBody>
                    <a:bodyPr/>
                    <a:lstStyle/>
                    <a:p>
                      <a:endParaRPr lang="es-ES" sz="1100" dirty="0" smtClean="0"/>
                    </a:p>
                    <a:p>
                      <a:r>
                        <a:rPr lang="es-ES" sz="3200" b="1" dirty="0" err="1" smtClean="0"/>
                        <a:t>Afect</a:t>
                      </a:r>
                      <a:r>
                        <a:rPr lang="es-ES" sz="3200" b="1" dirty="0" smtClean="0"/>
                        <a:t>.</a:t>
                      </a:r>
                      <a:r>
                        <a:rPr lang="es-ES" sz="3200" b="1" baseline="0" dirty="0" smtClean="0"/>
                        <a:t> </a:t>
                      </a:r>
                      <a:r>
                        <a:rPr lang="es-ES" sz="3200" b="1" dirty="0" smtClean="0"/>
                        <a:t>glandular</a:t>
                      </a:r>
                      <a:endParaRPr lang="es-E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6000" b="1" dirty="0" smtClean="0"/>
                        <a:t>=</a:t>
                      </a:r>
                      <a:endParaRPr lang="es-ES" sz="6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6000" b="1" dirty="0" smtClean="0"/>
                        <a:t>=</a:t>
                      </a:r>
                      <a:endParaRPr lang="es-ES" sz="6000" b="1" dirty="0"/>
                    </a:p>
                  </a:txBody>
                  <a:tcPr/>
                </a:tc>
              </a:tr>
              <a:tr h="1002605">
                <a:tc>
                  <a:txBody>
                    <a:bodyPr/>
                    <a:lstStyle/>
                    <a:p>
                      <a:endParaRPr lang="es-ES" sz="1100" b="1" dirty="0" smtClean="0"/>
                    </a:p>
                    <a:p>
                      <a:r>
                        <a:rPr lang="es-ES" sz="3200" b="1" dirty="0" smtClean="0"/>
                        <a:t>Fatiga / Dolor</a:t>
                      </a:r>
                      <a:endParaRPr lang="es-E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6000" b="1" dirty="0" smtClean="0"/>
                        <a:t>+</a:t>
                      </a:r>
                      <a:endParaRPr lang="es-ES" sz="6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6000" b="1" dirty="0" smtClean="0"/>
                        <a:t>-</a:t>
                      </a:r>
                      <a:endParaRPr lang="es-ES" sz="6000" b="1" dirty="0"/>
                    </a:p>
                  </a:txBody>
                  <a:tcPr/>
                </a:tc>
              </a:tr>
              <a:tr h="1002605">
                <a:tc>
                  <a:txBody>
                    <a:bodyPr/>
                    <a:lstStyle/>
                    <a:p>
                      <a:endParaRPr lang="es-ES" sz="1100" b="1" dirty="0" smtClean="0"/>
                    </a:p>
                    <a:p>
                      <a:r>
                        <a:rPr lang="es-ES" sz="3200" b="1" dirty="0" err="1" smtClean="0"/>
                        <a:t>Afect</a:t>
                      </a:r>
                      <a:r>
                        <a:rPr lang="es-ES" sz="3200" b="1" dirty="0" smtClean="0"/>
                        <a:t>. Sistémica</a:t>
                      </a:r>
                      <a:endParaRPr lang="es-E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6000" b="1" dirty="0" smtClean="0"/>
                        <a:t>-</a:t>
                      </a:r>
                      <a:endParaRPr lang="es-ES" sz="6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6000" b="1" dirty="0" smtClean="0"/>
                        <a:t>+</a:t>
                      </a:r>
                      <a:endParaRPr lang="es-ES" sz="60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578106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715224" y="434566"/>
            <a:ext cx="101036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err="1" smtClean="0"/>
              <a:t>How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Does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Primary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Sjögren´s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Syndrome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Present</a:t>
            </a:r>
            <a:r>
              <a:rPr lang="es-ES" sz="2400" b="1" dirty="0" smtClean="0"/>
              <a:t> in </a:t>
            </a:r>
            <a:r>
              <a:rPr lang="es-ES" sz="2400" b="1" dirty="0" err="1" smtClean="0"/>
              <a:t>Biopsy-proven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Patients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without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Circulating</a:t>
            </a:r>
            <a:r>
              <a:rPr lang="es-ES" sz="2400" b="1" dirty="0" smtClean="0"/>
              <a:t> Ro/La </a:t>
            </a:r>
            <a:r>
              <a:rPr lang="es-ES" sz="2400" b="1" dirty="0" err="1" smtClean="0"/>
              <a:t>Autoantibodies</a:t>
            </a:r>
            <a:r>
              <a:rPr lang="es-ES" sz="2400" b="1" dirty="0" smtClean="0"/>
              <a:t>? </a:t>
            </a:r>
            <a:r>
              <a:rPr lang="es-ES" sz="2400" b="1" dirty="0" err="1" smtClean="0"/>
              <a:t>Characteristics</a:t>
            </a:r>
            <a:r>
              <a:rPr lang="es-ES" sz="2400" b="1" dirty="0" smtClean="0"/>
              <a:t> at Diagnosis of 2073 </a:t>
            </a:r>
            <a:r>
              <a:rPr lang="es-ES" sz="2400" b="1" dirty="0" err="1" smtClean="0"/>
              <a:t>Patients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from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the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Sjögren</a:t>
            </a:r>
            <a:r>
              <a:rPr lang="es-ES" sz="2400" b="1" dirty="0"/>
              <a:t> </a:t>
            </a:r>
            <a:r>
              <a:rPr lang="es-ES" sz="2400" b="1" dirty="0" smtClean="0"/>
              <a:t>Big Data Project.  </a:t>
            </a:r>
            <a:endParaRPr lang="es-ES" sz="2400" b="1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99794135"/>
              </p:ext>
            </p:extLst>
          </p:nvPr>
        </p:nvGraphicFramePr>
        <p:xfrm>
          <a:off x="1570274" y="1950938"/>
          <a:ext cx="8127999" cy="39066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/>
                <a:gridCol w="2709333"/>
                <a:gridCol w="2709333"/>
              </a:tblGrid>
              <a:tr h="488332">
                <a:tc>
                  <a:txBody>
                    <a:bodyPr/>
                    <a:lstStyle/>
                    <a:p>
                      <a:pPr algn="ctr"/>
                      <a:endParaRPr lang="es-E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dirty="0" smtClean="0"/>
                        <a:t>Anti-Ro/La</a:t>
                      </a:r>
                      <a:r>
                        <a:rPr lang="es-ES" b="1" baseline="0" dirty="0" smtClean="0"/>
                        <a:t> (-)</a:t>
                      </a:r>
                      <a:endParaRPr lang="es-E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dirty="0" smtClean="0"/>
                        <a:t>Anti- Ro/La (+)</a:t>
                      </a:r>
                      <a:endParaRPr lang="es-ES" b="1" dirty="0"/>
                    </a:p>
                  </a:txBody>
                  <a:tcPr/>
                </a:tc>
              </a:tr>
              <a:tr h="488332">
                <a:tc>
                  <a:txBody>
                    <a:bodyPr/>
                    <a:lstStyle/>
                    <a:p>
                      <a:pPr algn="ctr"/>
                      <a:r>
                        <a:rPr lang="es-ES" b="1" dirty="0" smtClean="0"/>
                        <a:t>Edad</a:t>
                      </a:r>
                      <a:endParaRPr lang="es-E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dirty="0" smtClean="0"/>
                        <a:t>Mayor</a:t>
                      </a:r>
                      <a:endParaRPr lang="es-E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dirty="0" smtClean="0"/>
                        <a:t>Menor</a:t>
                      </a:r>
                      <a:endParaRPr lang="es-ES" b="1" dirty="0"/>
                    </a:p>
                  </a:txBody>
                  <a:tcPr/>
                </a:tc>
              </a:tr>
              <a:tr h="488332">
                <a:tc>
                  <a:txBody>
                    <a:bodyPr/>
                    <a:lstStyle/>
                    <a:p>
                      <a:pPr algn="ctr"/>
                      <a:r>
                        <a:rPr lang="es-ES" b="1" dirty="0" smtClean="0"/>
                        <a:t>Afectación test oral</a:t>
                      </a:r>
                      <a:endParaRPr lang="es-E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b="1" dirty="0" smtClean="0"/>
                        <a:t>+</a:t>
                      </a:r>
                      <a:endParaRPr lang="es-E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b="1" dirty="0" smtClean="0"/>
                        <a:t>-</a:t>
                      </a:r>
                      <a:endParaRPr lang="es-ES" sz="2400" b="1" dirty="0"/>
                    </a:p>
                  </a:txBody>
                  <a:tcPr/>
                </a:tc>
              </a:tr>
              <a:tr h="488332">
                <a:tc>
                  <a:txBody>
                    <a:bodyPr/>
                    <a:lstStyle/>
                    <a:p>
                      <a:pPr algn="ctr"/>
                      <a:r>
                        <a:rPr lang="es-ES" b="1" dirty="0" smtClean="0"/>
                        <a:t>ANA</a:t>
                      </a:r>
                      <a:endParaRPr lang="es-E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b="1" dirty="0" smtClean="0"/>
                        <a:t>-</a:t>
                      </a:r>
                      <a:endParaRPr lang="es-E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b="1" dirty="0" smtClean="0"/>
                        <a:t>+</a:t>
                      </a:r>
                      <a:endParaRPr lang="es-ES" sz="2400" b="1" dirty="0"/>
                    </a:p>
                  </a:txBody>
                  <a:tcPr/>
                </a:tc>
              </a:tr>
              <a:tr h="488332">
                <a:tc>
                  <a:txBody>
                    <a:bodyPr/>
                    <a:lstStyle/>
                    <a:p>
                      <a:pPr algn="ctr"/>
                      <a:r>
                        <a:rPr lang="es-ES" b="1" dirty="0" err="1" smtClean="0"/>
                        <a:t>HipoComplementemia</a:t>
                      </a:r>
                      <a:endParaRPr lang="es-E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b="1" dirty="0" smtClean="0"/>
                        <a:t>-</a:t>
                      </a:r>
                      <a:endParaRPr lang="es-E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b="1" dirty="0" smtClean="0"/>
                        <a:t>+</a:t>
                      </a:r>
                      <a:endParaRPr lang="es-ES" sz="2400" b="1" dirty="0"/>
                    </a:p>
                  </a:txBody>
                  <a:tcPr/>
                </a:tc>
              </a:tr>
              <a:tr h="488332">
                <a:tc>
                  <a:txBody>
                    <a:bodyPr/>
                    <a:lstStyle/>
                    <a:p>
                      <a:pPr algn="ctr"/>
                      <a:r>
                        <a:rPr lang="es-ES" b="1" dirty="0" smtClean="0"/>
                        <a:t>Factor Reumatoide</a:t>
                      </a:r>
                      <a:endParaRPr lang="es-E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b="1" dirty="0" smtClean="0"/>
                        <a:t>-</a:t>
                      </a:r>
                      <a:endParaRPr lang="es-E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b="1" dirty="0" smtClean="0"/>
                        <a:t>+</a:t>
                      </a:r>
                      <a:endParaRPr lang="es-ES" sz="2400" b="1" dirty="0"/>
                    </a:p>
                  </a:txBody>
                  <a:tcPr/>
                </a:tc>
              </a:tr>
              <a:tr h="488332">
                <a:tc>
                  <a:txBody>
                    <a:bodyPr/>
                    <a:lstStyle/>
                    <a:p>
                      <a:pPr algn="ctr"/>
                      <a:r>
                        <a:rPr lang="es-ES" b="1" dirty="0" err="1" smtClean="0"/>
                        <a:t>Crioglobulinemia</a:t>
                      </a:r>
                      <a:endParaRPr lang="es-E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b="1" dirty="0" smtClean="0"/>
                        <a:t>-</a:t>
                      </a:r>
                      <a:endParaRPr lang="es-E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b="1" dirty="0" smtClean="0"/>
                        <a:t>+</a:t>
                      </a:r>
                      <a:endParaRPr lang="es-ES" sz="2400" b="1" dirty="0"/>
                    </a:p>
                  </a:txBody>
                  <a:tcPr/>
                </a:tc>
              </a:tr>
              <a:tr h="488332">
                <a:tc>
                  <a:txBody>
                    <a:bodyPr/>
                    <a:lstStyle/>
                    <a:p>
                      <a:pPr algn="ctr"/>
                      <a:r>
                        <a:rPr lang="es-ES" b="1" dirty="0" smtClean="0"/>
                        <a:t>Linfoma*</a:t>
                      </a:r>
                      <a:endParaRPr lang="es-E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b="1" dirty="0" smtClean="0"/>
                        <a:t>-</a:t>
                      </a:r>
                      <a:endParaRPr lang="es-E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b="1" dirty="0" smtClean="0"/>
                        <a:t>+</a:t>
                      </a:r>
                      <a:endParaRPr lang="es-ES" sz="24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805758" y="6246891"/>
            <a:ext cx="89991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dirty="0" smtClean="0"/>
              <a:t>Brito-</a:t>
            </a:r>
            <a:r>
              <a:rPr lang="es-ES" dirty="0" err="1" smtClean="0"/>
              <a:t>Zerón</a:t>
            </a:r>
            <a:r>
              <a:rPr lang="es-ES" dirty="0" smtClean="0"/>
              <a:t> P, et al. </a:t>
            </a:r>
            <a:r>
              <a:rPr lang="es-ES" dirty="0" err="1" smtClean="0"/>
              <a:t>Arthritis</a:t>
            </a:r>
            <a:r>
              <a:rPr lang="es-ES" dirty="0" smtClean="0"/>
              <a:t> </a:t>
            </a:r>
            <a:r>
              <a:rPr lang="es-ES" dirty="0" err="1" smtClean="0"/>
              <a:t>Rheumatol</a:t>
            </a:r>
            <a:r>
              <a:rPr lang="es-ES" dirty="0" smtClean="0"/>
              <a:t> 2016;68(S10):2682</a:t>
            </a:r>
          </a:p>
          <a:p>
            <a:pPr algn="r"/>
            <a:r>
              <a:rPr lang="es-ES" dirty="0" smtClean="0"/>
              <a:t>*</a:t>
            </a:r>
            <a:r>
              <a:rPr lang="es-ES" dirty="0" err="1" smtClean="0"/>
              <a:t>Quartuccio</a:t>
            </a:r>
            <a:r>
              <a:rPr lang="es-ES" dirty="0" smtClean="0"/>
              <a:t> L. et al. </a:t>
            </a:r>
            <a:r>
              <a:rPr lang="es-ES" dirty="0" err="1" smtClean="0"/>
              <a:t>Autoimmun</a:t>
            </a:r>
            <a:r>
              <a:rPr lang="es-ES" dirty="0" smtClean="0"/>
              <a:t> </a:t>
            </a:r>
            <a:r>
              <a:rPr lang="es-ES" dirty="0" err="1" smtClean="0"/>
              <a:t>Rev</a:t>
            </a:r>
            <a:r>
              <a:rPr lang="es-ES" dirty="0" smtClean="0"/>
              <a:t> 2015;14:1019-22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1458640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087" y="1177332"/>
            <a:ext cx="6641489" cy="5442523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4332" y="84412"/>
            <a:ext cx="6656401" cy="1003600"/>
          </a:xfrm>
          <a:prstGeom prst="rect">
            <a:avLst/>
          </a:prstGeom>
          <a:ln w="12700">
            <a:solidFill>
              <a:srgbClr val="00B0F0"/>
            </a:solidFill>
          </a:ln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329" y="5955261"/>
            <a:ext cx="2554200" cy="212300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3824332" y="3476531"/>
            <a:ext cx="6183517" cy="62468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/>
          <p:cNvSpPr txBox="1"/>
          <p:nvPr/>
        </p:nvSpPr>
        <p:spPr>
          <a:xfrm>
            <a:off x="253497" y="715224"/>
            <a:ext cx="32864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 smtClean="0">
                <a:solidFill>
                  <a:srgbClr val="0070C0"/>
                </a:solidFill>
              </a:rPr>
              <a:t>Anti-Ro </a:t>
            </a:r>
          </a:p>
          <a:p>
            <a:pPr algn="ctr"/>
            <a:r>
              <a:rPr lang="es-ES" sz="4800" b="1" i="1" dirty="0" smtClean="0">
                <a:solidFill>
                  <a:srgbClr val="0070C0"/>
                </a:solidFill>
              </a:rPr>
              <a:t>vs </a:t>
            </a:r>
          </a:p>
          <a:p>
            <a:pPr algn="ctr"/>
            <a:r>
              <a:rPr lang="es-ES" sz="4800" b="1" dirty="0" smtClean="0">
                <a:solidFill>
                  <a:srgbClr val="0070C0"/>
                </a:solidFill>
              </a:rPr>
              <a:t>Anti-Ro/La</a:t>
            </a:r>
            <a:endParaRPr lang="es-ES" sz="4800" b="1" dirty="0">
              <a:solidFill>
                <a:srgbClr val="0070C0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63374" y="506994"/>
            <a:ext cx="3630440" cy="26436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721065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4814" y="1955548"/>
            <a:ext cx="5712701" cy="457200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8897" y="173987"/>
            <a:ext cx="5631427" cy="1636706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44060" y="270145"/>
            <a:ext cx="2296643" cy="137715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20551" y="6332076"/>
            <a:ext cx="3770290" cy="364994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307818" y="2806574"/>
            <a:ext cx="23720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b="1" dirty="0" smtClean="0">
                <a:solidFill>
                  <a:srgbClr val="0070C0"/>
                </a:solidFill>
              </a:rPr>
              <a:t>Anti-La aislado</a:t>
            </a:r>
            <a:endParaRPr lang="es-ES" sz="4800" b="1" dirty="0">
              <a:solidFill>
                <a:srgbClr val="0070C0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208230" y="2806574"/>
            <a:ext cx="2571184" cy="174731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CuadroTexto 7"/>
          <p:cNvSpPr txBox="1"/>
          <p:nvPr/>
        </p:nvSpPr>
        <p:spPr>
          <a:xfrm>
            <a:off x="8854289" y="2471596"/>
            <a:ext cx="23901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600" b="1" dirty="0" smtClean="0"/>
              <a:t>3%</a:t>
            </a:r>
            <a:endParaRPr lang="es-ES" sz="9600" b="1" dirty="0"/>
          </a:p>
        </p:txBody>
      </p:sp>
    </p:spTree>
    <p:extLst>
      <p:ext uri="{BB962C8B-B14F-4D97-AF65-F5344CB8AC3E}">
        <p14:creationId xmlns:p14="http://schemas.microsoft.com/office/powerpoint/2010/main" xmlns="" val="3513954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546" y="461727"/>
            <a:ext cx="10805006" cy="5852167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="" xmlns:a16="http://schemas.microsoft.com/office/drawing/2014/main" id="{9BB8FD88-FCBF-984A-9FD6-85E0567EB4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71910" y="6336008"/>
            <a:ext cx="2978004" cy="439378"/>
          </a:xfrm>
          <a:prstGeom prst="rect">
            <a:avLst/>
          </a:prstGeom>
        </p:spPr>
      </p:pic>
      <p:sp>
        <p:nvSpPr>
          <p:cNvPr id="4" name="Elipse 3"/>
          <p:cNvSpPr/>
          <p:nvPr/>
        </p:nvSpPr>
        <p:spPr>
          <a:xfrm>
            <a:off x="8890503" y="3739081"/>
            <a:ext cx="1285592" cy="506994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264039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Imagen 2"/>
          <p:cNvPicPr/>
          <p:nvPr/>
        </p:nvPicPr>
        <p:blipFill>
          <a:blip r:embed="rId2" cstate="email"/>
          <a:stretch/>
        </p:blipFill>
        <p:spPr>
          <a:xfrm>
            <a:off x="3657240" y="-31987"/>
            <a:ext cx="4616640" cy="6857640"/>
          </a:xfrm>
          <a:prstGeom prst="rect">
            <a:avLst/>
          </a:prstGeom>
          <a:ln>
            <a:noFill/>
          </a:ln>
        </p:spPr>
      </p:pic>
      <p:sp>
        <p:nvSpPr>
          <p:cNvPr id="64" name="CustomShape 1"/>
          <p:cNvSpPr/>
          <p:nvPr/>
        </p:nvSpPr>
        <p:spPr>
          <a:xfrm>
            <a:off x="7311600" y="2971800"/>
            <a:ext cx="914040" cy="664920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8F8E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5" name="CustomShape 2"/>
          <p:cNvSpPr/>
          <p:nvPr/>
        </p:nvSpPr>
        <p:spPr>
          <a:xfrm>
            <a:off x="7369200" y="3012120"/>
            <a:ext cx="922320" cy="577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s-ES" sz="800" b="1" strike="noStrike" spc="-1" dirty="0">
                <a:solidFill>
                  <a:srgbClr val="000000"/>
                </a:solidFill>
                <a:latin typeface="Calibri"/>
              </a:rPr>
              <a:t>Afectación hematológica </a:t>
            </a:r>
            <a:endParaRPr lang="es-ES" sz="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s-ES" sz="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s-ES" sz="800" b="0" strike="noStrike" spc="-1" dirty="0" err="1">
                <a:solidFill>
                  <a:srgbClr val="000000"/>
                </a:solidFill>
                <a:latin typeface="Calibri"/>
              </a:rPr>
              <a:t>Citopenias</a:t>
            </a:r>
            <a:endParaRPr lang="es-ES" sz="800" b="0" strike="noStrike" spc="-1" dirty="0">
              <a:latin typeface="Arial"/>
            </a:endParaRPr>
          </a:p>
        </p:txBody>
      </p:sp>
      <p:sp>
        <p:nvSpPr>
          <p:cNvPr id="66" name="CustomShape 3"/>
          <p:cNvSpPr/>
          <p:nvPr/>
        </p:nvSpPr>
        <p:spPr>
          <a:xfrm>
            <a:off x="8309520" y="605520"/>
            <a:ext cx="3766320" cy="600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2400" b="1" strike="noStrike" spc="-1" dirty="0">
                <a:solidFill>
                  <a:srgbClr val="000000"/>
                </a:solidFill>
                <a:latin typeface="Calibri"/>
              </a:rPr>
              <a:t>Anticuerpos Anti Ro 60</a:t>
            </a:r>
            <a:endParaRPr lang="es-ES" sz="2400" b="0" strike="noStrike" spc="-1" dirty="0">
              <a:latin typeface="Arial"/>
            </a:endParaRPr>
          </a:p>
          <a:p>
            <a:pPr algn="ctr">
              <a:lnSpc>
                <a:spcPct val="150000"/>
              </a:lnSpc>
            </a:pPr>
            <a:r>
              <a:rPr lang="es-ES" sz="2400" b="1" strike="noStrike" spc="-1" dirty="0">
                <a:solidFill>
                  <a:srgbClr val="000000"/>
                </a:solidFill>
                <a:latin typeface="Calibri"/>
              </a:rPr>
              <a:t>Anticuerpos Anti Ro 52</a:t>
            </a:r>
            <a:endParaRPr lang="es-ES" sz="2400" b="0" strike="noStrike" spc="-1" dirty="0">
              <a:latin typeface="Arial"/>
            </a:endParaRPr>
          </a:p>
          <a:p>
            <a:pPr algn="ctr">
              <a:lnSpc>
                <a:spcPct val="150000"/>
              </a:lnSpc>
            </a:pPr>
            <a:r>
              <a:rPr lang="es-ES" sz="2400" b="1" strike="noStrike" spc="-1" dirty="0">
                <a:solidFill>
                  <a:srgbClr val="000000"/>
                </a:solidFill>
                <a:latin typeface="Calibri"/>
              </a:rPr>
              <a:t>Anticuerpos anti La</a:t>
            </a:r>
            <a:endParaRPr lang="es-ES" sz="2400" b="0" strike="noStrike" spc="-1" dirty="0">
              <a:latin typeface="Arial"/>
            </a:endParaRPr>
          </a:p>
          <a:p>
            <a:pPr algn="ctr">
              <a:lnSpc>
                <a:spcPct val="150000"/>
              </a:lnSpc>
            </a:pPr>
            <a:r>
              <a:rPr lang="es-ES" sz="2400" b="1" strike="noStrike" spc="-1" dirty="0" err="1">
                <a:solidFill>
                  <a:srgbClr val="000000"/>
                </a:solidFill>
                <a:latin typeface="Calibri"/>
              </a:rPr>
              <a:t>Hipergammaglob</a:t>
            </a:r>
            <a:r>
              <a:rPr lang="es-ES" sz="2400" b="1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es-ES" sz="2400" b="1" strike="noStrike" spc="-1" dirty="0" err="1">
                <a:solidFill>
                  <a:srgbClr val="000000"/>
                </a:solidFill>
                <a:latin typeface="Calibri"/>
              </a:rPr>
              <a:t>policlonal</a:t>
            </a:r>
            <a:endParaRPr lang="es-ES" sz="2400" b="0" strike="noStrike" spc="-1" dirty="0">
              <a:latin typeface="Arial"/>
            </a:endParaRPr>
          </a:p>
          <a:p>
            <a:pPr algn="ctr">
              <a:lnSpc>
                <a:spcPct val="150000"/>
              </a:lnSpc>
            </a:pPr>
            <a:r>
              <a:rPr lang="es-ES" sz="2400" b="1" strike="noStrike" spc="-1" dirty="0" err="1">
                <a:solidFill>
                  <a:srgbClr val="000000"/>
                </a:solidFill>
                <a:latin typeface="Calibri"/>
              </a:rPr>
              <a:t>Gammapatía</a:t>
            </a:r>
            <a:r>
              <a:rPr lang="es-ES" sz="2400" b="1" strike="noStrike" spc="-1" dirty="0">
                <a:solidFill>
                  <a:srgbClr val="000000"/>
                </a:solidFill>
                <a:latin typeface="Calibri"/>
              </a:rPr>
              <a:t> monoclonales</a:t>
            </a:r>
            <a:endParaRPr lang="es-ES" sz="2400" b="0" strike="noStrike" spc="-1" dirty="0">
              <a:latin typeface="Arial"/>
            </a:endParaRPr>
          </a:p>
          <a:p>
            <a:pPr algn="ctr">
              <a:lnSpc>
                <a:spcPct val="150000"/>
              </a:lnSpc>
            </a:pPr>
            <a:r>
              <a:rPr lang="es-ES" sz="2400" b="1" strike="noStrike" spc="-1" dirty="0" err="1">
                <a:solidFill>
                  <a:srgbClr val="000000"/>
                </a:solidFill>
                <a:latin typeface="Calibri"/>
              </a:rPr>
              <a:t>Hipocomplementemia</a:t>
            </a:r>
            <a:endParaRPr lang="es-ES" sz="2400" b="0" strike="noStrike" spc="-1" dirty="0">
              <a:latin typeface="Arial"/>
            </a:endParaRPr>
          </a:p>
          <a:p>
            <a:pPr algn="ctr">
              <a:lnSpc>
                <a:spcPct val="150000"/>
              </a:lnSpc>
            </a:pPr>
            <a:r>
              <a:rPr lang="es-ES" sz="2400" b="1" strike="noStrike" spc="-1" dirty="0">
                <a:solidFill>
                  <a:srgbClr val="000000"/>
                </a:solidFill>
                <a:latin typeface="Calibri"/>
              </a:rPr>
              <a:t>Factor reumatoide</a:t>
            </a:r>
            <a:endParaRPr lang="es-ES" sz="2400" b="0" strike="noStrike" spc="-1" dirty="0">
              <a:latin typeface="Arial"/>
            </a:endParaRPr>
          </a:p>
          <a:p>
            <a:pPr algn="ctr">
              <a:lnSpc>
                <a:spcPct val="150000"/>
              </a:lnSpc>
            </a:pPr>
            <a:r>
              <a:rPr lang="es-ES" sz="2400" b="1" strike="noStrike" spc="-1" dirty="0" err="1">
                <a:solidFill>
                  <a:srgbClr val="000000"/>
                </a:solidFill>
                <a:latin typeface="Calibri"/>
              </a:rPr>
              <a:t>Crioglobulinemia</a:t>
            </a:r>
            <a:endParaRPr lang="es-ES" sz="2400" b="0" strike="noStrike" spc="-1" dirty="0">
              <a:latin typeface="Arial"/>
            </a:endParaRPr>
          </a:p>
          <a:p>
            <a:pPr algn="ctr">
              <a:lnSpc>
                <a:spcPct val="150000"/>
              </a:lnSpc>
            </a:pPr>
            <a:r>
              <a:rPr lang="es-ES" sz="2400" b="1" strike="noStrike" spc="-1" dirty="0">
                <a:solidFill>
                  <a:srgbClr val="000000"/>
                </a:solidFill>
                <a:latin typeface="Calibri"/>
              </a:rPr>
              <a:t>VSG, beta2 </a:t>
            </a:r>
            <a:r>
              <a:rPr lang="es-ES" sz="2400" b="1" strike="noStrike" spc="-1" dirty="0" err="1">
                <a:solidFill>
                  <a:srgbClr val="000000"/>
                </a:solidFill>
                <a:latin typeface="Calibri"/>
              </a:rPr>
              <a:t>microglob</a:t>
            </a:r>
            <a:r>
              <a:rPr lang="es-ES" sz="2400" b="1" strike="noStrike" spc="-1" dirty="0">
                <a:solidFill>
                  <a:srgbClr val="000000"/>
                </a:solidFill>
                <a:latin typeface="Calibri"/>
              </a:rPr>
              <a:t>, …</a:t>
            </a:r>
            <a:endParaRPr lang="es-ES" sz="2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s-ES" sz="2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s-ES" sz="2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s-ES" sz="2400" b="0" strike="noStrike" spc="-1" dirty="0">
              <a:latin typeface="Arial"/>
            </a:endParaRPr>
          </a:p>
        </p:txBody>
      </p:sp>
      <p:pic>
        <p:nvPicPr>
          <p:cNvPr id="67" name="Imagen 9"/>
          <p:cNvPicPr/>
          <p:nvPr/>
        </p:nvPicPr>
        <p:blipFill>
          <a:blip r:embed="rId3"/>
          <a:stretch/>
        </p:blipFill>
        <p:spPr>
          <a:xfrm>
            <a:off x="482400" y="874800"/>
            <a:ext cx="2945880" cy="4635000"/>
          </a:xfrm>
          <a:prstGeom prst="rect">
            <a:avLst/>
          </a:prstGeom>
          <a:ln>
            <a:noFill/>
          </a:ln>
        </p:spPr>
      </p:pic>
      <p:sp>
        <p:nvSpPr>
          <p:cNvPr id="68" name="CustomShape 4"/>
          <p:cNvSpPr/>
          <p:nvPr/>
        </p:nvSpPr>
        <p:spPr>
          <a:xfrm>
            <a:off x="482400" y="1089000"/>
            <a:ext cx="246960" cy="379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" name="Rectángulo 1"/>
          <p:cNvSpPr/>
          <p:nvPr/>
        </p:nvSpPr>
        <p:spPr>
          <a:xfrm>
            <a:off x="8492150" y="3467477"/>
            <a:ext cx="3494638" cy="166583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421880595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805758" y="6246891"/>
            <a:ext cx="89991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dirty="0" smtClean="0"/>
              <a:t>Brito-</a:t>
            </a:r>
            <a:r>
              <a:rPr lang="es-ES" dirty="0" err="1" smtClean="0"/>
              <a:t>Zerón</a:t>
            </a:r>
            <a:r>
              <a:rPr lang="es-ES" dirty="0" smtClean="0"/>
              <a:t> P, et al. </a:t>
            </a:r>
            <a:r>
              <a:rPr lang="es-ES" dirty="0" err="1" smtClean="0"/>
              <a:t>Arthritis</a:t>
            </a:r>
            <a:r>
              <a:rPr lang="es-ES" dirty="0" smtClean="0"/>
              <a:t> </a:t>
            </a:r>
            <a:r>
              <a:rPr lang="es-ES" dirty="0" err="1" smtClean="0"/>
              <a:t>Rheumatol</a:t>
            </a:r>
            <a:r>
              <a:rPr lang="es-ES" dirty="0" smtClean="0"/>
              <a:t> 2016;68(S10):2682</a:t>
            </a:r>
          </a:p>
          <a:p>
            <a:pPr algn="r"/>
            <a:r>
              <a:rPr lang="es-ES" dirty="0" smtClean="0"/>
              <a:t>* </a:t>
            </a:r>
            <a:r>
              <a:rPr lang="es-ES" dirty="0" err="1" smtClean="0"/>
              <a:t>Nocturne</a:t>
            </a:r>
            <a:r>
              <a:rPr lang="es-ES" dirty="0" smtClean="0"/>
              <a:t> G, et al. A&amp;R 2016;68:977-85</a:t>
            </a:r>
          </a:p>
        </p:txBody>
      </p:sp>
      <p:pic>
        <p:nvPicPr>
          <p:cNvPr id="5" name="Picture 2" descr="https://doctuo-es.s3.amazonaws.com/images/2015/12/15/factor_reumatoide3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824" y="341066"/>
            <a:ext cx="4298455" cy="2728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ángulo 6"/>
          <p:cNvSpPr/>
          <p:nvPr/>
        </p:nvSpPr>
        <p:spPr>
          <a:xfrm>
            <a:off x="558824" y="2190939"/>
            <a:ext cx="2510301" cy="8781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Rectángulo 7"/>
          <p:cNvSpPr/>
          <p:nvPr/>
        </p:nvSpPr>
        <p:spPr>
          <a:xfrm>
            <a:off x="2924269" y="226338"/>
            <a:ext cx="2018923" cy="29423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CuadroTexto 8"/>
          <p:cNvSpPr txBox="1"/>
          <p:nvPr/>
        </p:nvSpPr>
        <p:spPr>
          <a:xfrm>
            <a:off x="3527834" y="350119"/>
            <a:ext cx="80123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b="1" dirty="0" smtClean="0"/>
              <a:t>Dates </a:t>
            </a:r>
            <a:r>
              <a:rPr lang="es-ES" sz="4800" b="1" dirty="0" err="1" smtClean="0"/>
              <a:t>from</a:t>
            </a:r>
            <a:r>
              <a:rPr lang="es-ES" sz="4800" b="1" dirty="0" smtClean="0"/>
              <a:t> </a:t>
            </a:r>
            <a:r>
              <a:rPr lang="es-ES" sz="4800" b="1" dirty="0" err="1" smtClean="0"/>
              <a:t>the</a:t>
            </a:r>
            <a:r>
              <a:rPr lang="es-ES" sz="4800" b="1" dirty="0" smtClean="0"/>
              <a:t> </a:t>
            </a:r>
            <a:r>
              <a:rPr lang="es-ES" sz="4800" b="1" dirty="0" err="1" smtClean="0"/>
              <a:t>Sjögren</a:t>
            </a:r>
            <a:r>
              <a:rPr lang="es-ES" sz="4800" b="1" dirty="0"/>
              <a:t> </a:t>
            </a:r>
            <a:r>
              <a:rPr lang="es-ES" sz="4800" b="1" dirty="0" smtClean="0"/>
              <a:t>Big Data Project</a:t>
            </a:r>
            <a:r>
              <a:rPr lang="es-ES" sz="2400" b="1" dirty="0" smtClean="0"/>
              <a:t>  </a:t>
            </a:r>
            <a:endParaRPr lang="es-ES" sz="2400" b="1" dirty="0"/>
          </a:p>
        </p:txBody>
      </p:sp>
      <p:graphicFrame>
        <p:nvGraphicFramePr>
          <p:cNvPr id="10" name="Tab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02791290"/>
              </p:ext>
            </p:extLst>
          </p:nvPr>
        </p:nvGraphicFramePr>
        <p:xfrm>
          <a:off x="1676904" y="2249702"/>
          <a:ext cx="8127999" cy="40584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/>
                <a:gridCol w="2709333"/>
                <a:gridCol w="2709333"/>
              </a:tblGrid>
              <a:tr h="488332">
                <a:tc>
                  <a:txBody>
                    <a:bodyPr/>
                    <a:lstStyle/>
                    <a:p>
                      <a:pPr algn="ctr"/>
                      <a:endParaRPr lang="es-E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3600" b="1" baseline="0" dirty="0" smtClean="0"/>
                        <a:t>FR (+)</a:t>
                      </a:r>
                      <a:endParaRPr lang="es-ES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3600" b="1" dirty="0" smtClean="0"/>
                        <a:t>FR</a:t>
                      </a:r>
                      <a:r>
                        <a:rPr lang="es-ES" sz="3600" b="1" baseline="0" dirty="0" smtClean="0"/>
                        <a:t> </a:t>
                      </a:r>
                      <a:r>
                        <a:rPr lang="es-ES" sz="3600" b="1" dirty="0" smtClean="0"/>
                        <a:t>(-)</a:t>
                      </a:r>
                      <a:endParaRPr lang="es-ES" sz="3600" b="1" dirty="0"/>
                    </a:p>
                  </a:txBody>
                  <a:tcPr/>
                </a:tc>
              </a:tr>
              <a:tr h="488332">
                <a:tc>
                  <a:txBody>
                    <a:bodyPr/>
                    <a:lstStyle/>
                    <a:p>
                      <a:pPr algn="ctr"/>
                      <a:r>
                        <a:rPr lang="es-ES" sz="2400" b="1" dirty="0" smtClean="0"/>
                        <a:t>Edad</a:t>
                      </a:r>
                      <a:endParaRPr lang="es-E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b="1" dirty="0" smtClean="0"/>
                        <a:t>Menor</a:t>
                      </a:r>
                      <a:endParaRPr lang="es-E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b="1" dirty="0" smtClean="0"/>
                        <a:t>Mayor</a:t>
                      </a:r>
                      <a:endParaRPr lang="es-ES" sz="2400" b="1" dirty="0"/>
                    </a:p>
                  </a:txBody>
                  <a:tcPr/>
                </a:tc>
              </a:tr>
              <a:tr h="488332">
                <a:tc>
                  <a:txBody>
                    <a:bodyPr/>
                    <a:lstStyle/>
                    <a:p>
                      <a:pPr algn="ctr"/>
                      <a:r>
                        <a:rPr lang="es-ES" sz="2400" b="1" dirty="0" err="1" smtClean="0"/>
                        <a:t>Afect</a:t>
                      </a:r>
                      <a:r>
                        <a:rPr lang="es-ES" sz="2400" b="1" dirty="0" smtClean="0"/>
                        <a:t>. test oral</a:t>
                      </a:r>
                      <a:endParaRPr lang="es-E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b="1" dirty="0" smtClean="0"/>
                        <a:t>+</a:t>
                      </a:r>
                      <a:endParaRPr lang="es-E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b="1" dirty="0" smtClean="0"/>
                        <a:t>-</a:t>
                      </a:r>
                      <a:endParaRPr lang="es-ES" sz="2400" b="1" dirty="0"/>
                    </a:p>
                  </a:txBody>
                  <a:tcPr/>
                </a:tc>
              </a:tr>
              <a:tr h="488332">
                <a:tc>
                  <a:txBody>
                    <a:bodyPr/>
                    <a:lstStyle/>
                    <a:p>
                      <a:pPr algn="ctr"/>
                      <a:r>
                        <a:rPr lang="es-ES" sz="2400" b="1" dirty="0" smtClean="0"/>
                        <a:t>ESSDAI score</a:t>
                      </a:r>
                      <a:endParaRPr lang="es-E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b="1" dirty="0" smtClean="0"/>
                        <a:t>+</a:t>
                      </a:r>
                      <a:endParaRPr lang="es-E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b="1" dirty="0" smtClean="0"/>
                        <a:t>-</a:t>
                      </a:r>
                      <a:endParaRPr lang="es-ES" sz="2400" b="1" dirty="0"/>
                    </a:p>
                  </a:txBody>
                  <a:tcPr/>
                </a:tc>
              </a:tr>
              <a:tr h="488332">
                <a:tc>
                  <a:txBody>
                    <a:bodyPr/>
                    <a:lstStyle/>
                    <a:p>
                      <a:pPr algn="ctr"/>
                      <a:r>
                        <a:rPr lang="es-ES" sz="2400" b="1" dirty="0" smtClean="0"/>
                        <a:t>Glandular</a:t>
                      </a:r>
                      <a:endParaRPr lang="es-E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b="1" dirty="0" smtClean="0"/>
                        <a:t>+</a:t>
                      </a:r>
                      <a:endParaRPr lang="es-E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b="1" dirty="0" smtClean="0"/>
                        <a:t>-</a:t>
                      </a:r>
                      <a:endParaRPr lang="es-ES" sz="2400" b="1" dirty="0"/>
                    </a:p>
                  </a:txBody>
                  <a:tcPr/>
                </a:tc>
              </a:tr>
              <a:tr h="488332">
                <a:tc>
                  <a:txBody>
                    <a:bodyPr/>
                    <a:lstStyle/>
                    <a:p>
                      <a:pPr algn="ctr"/>
                      <a:r>
                        <a:rPr lang="es-ES" sz="2400" b="1" dirty="0" smtClean="0"/>
                        <a:t>Art/Cutánea</a:t>
                      </a:r>
                      <a:endParaRPr lang="es-E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b="1" dirty="0" smtClean="0"/>
                        <a:t>+</a:t>
                      </a:r>
                      <a:endParaRPr lang="es-E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b="1" dirty="0" smtClean="0"/>
                        <a:t>-</a:t>
                      </a:r>
                      <a:endParaRPr lang="es-ES" sz="2400" b="1" dirty="0"/>
                    </a:p>
                  </a:txBody>
                  <a:tcPr/>
                </a:tc>
              </a:tr>
              <a:tr h="488332">
                <a:tc>
                  <a:txBody>
                    <a:bodyPr/>
                    <a:lstStyle/>
                    <a:p>
                      <a:pPr algn="ctr"/>
                      <a:r>
                        <a:rPr lang="es-ES" sz="2400" b="1" dirty="0" smtClean="0"/>
                        <a:t>Hematológica</a:t>
                      </a:r>
                      <a:endParaRPr lang="es-E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b="1" dirty="0" smtClean="0"/>
                        <a:t>+</a:t>
                      </a:r>
                      <a:endParaRPr lang="es-E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b="1" dirty="0" smtClean="0"/>
                        <a:t>-</a:t>
                      </a:r>
                      <a:endParaRPr lang="es-ES" sz="2400" b="1" dirty="0"/>
                    </a:p>
                  </a:txBody>
                  <a:tcPr/>
                </a:tc>
              </a:tr>
              <a:tr h="488332">
                <a:tc>
                  <a:txBody>
                    <a:bodyPr/>
                    <a:lstStyle/>
                    <a:p>
                      <a:pPr algn="ctr"/>
                      <a:r>
                        <a:rPr lang="es-ES" sz="2400" b="1" dirty="0" smtClean="0"/>
                        <a:t>Linfoma*</a:t>
                      </a:r>
                      <a:endParaRPr lang="es-E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b="1" dirty="0" smtClean="0"/>
                        <a:t>+</a:t>
                      </a:r>
                      <a:endParaRPr lang="es-E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b="1" dirty="0" smtClean="0"/>
                        <a:t>-</a:t>
                      </a:r>
                      <a:endParaRPr lang="es-ES" sz="24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839428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619" y="0"/>
            <a:ext cx="2722076" cy="2722076"/>
          </a:xfrm>
          <a:prstGeom prst="rect">
            <a:avLst/>
          </a:prstGeom>
        </p:spPr>
      </p:pic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33728794"/>
              </p:ext>
            </p:extLst>
          </p:nvPr>
        </p:nvGraphicFramePr>
        <p:xfrm>
          <a:off x="1883122" y="1634247"/>
          <a:ext cx="8618898" cy="5151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72966"/>
                <a:gridCol w="2872966"/>
                <a:gridCol w="2872966"/>
              </a:tblGrid>
              <a:tr h="579740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dirty="0" smtClean="0"/>
                        <a:t>HIPO- C3/4</a:t>
                      </a:r>
                      <a:endParaRPr lang="es-E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dirty="0" smtClean="0"/>
                        <a:t>NORMO-C3/4</a:t>
                      </a:r>
                      <a:endParaRPr lang="es-ES" sz="2800" dirty="0"/>
                    </a:p>
                  </a:txBody>
                  <a:tcPr/>
                </a:tc>
              </a:tr>
              <a:tr h="439504">
                <a:tc>
                  <a:txBody>
                    <a:bodyPr/>
                    <a:lstStyle/>
                    <a:p>
                      <a:pPr algn="ctr"/>
                      <a:r>
                        <a:rPr lang="es-ES" sz="2400" b="1" dirty="0" smtClean="0"/>
                        <a:t>Edad</a:t>
                      </a:r>
                      <a:endParaRPr lang="es-E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b="1" dirty="0" smtClean="0"/>
                        <a:t>-</a:t>
                      </a:r>
                      <a:endParaRPr lang="es-E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b="1" dirty="0" smtClean="0"/>
                        <a:t>+</a:t>
                      </a:r>
                      <a:endParaRPr lang="es-ES" sz="2400" b="1" dirty="0"/>
                    </a:p>
                  </a:txBody>
                  <a:tcPr/>
                </a:tc>
              </a:tr>
              <a:tr h="439504">
                <a:tc>
                  <a:txBody>
                    <a:bodyPr/>
                    <a:lstStyle/>
                    <a:p>
                      <a:pPr algn="ctr"/>
                      <a:r>
                        <a:rPr lang="es-ES" sz="2400" b="1" dirty="0" smtClean="0"/>
                        <a:t>Sequedad</a:t>
                      </a:r>
                      <a:endParaRPr lang="es-E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b="1" dirty="0" smtClean="0"/>
                        <a:t>+</a:t>
                      </a:r>
                      <a:endParaRPr lang="es-E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b="1" dirty="0" smtClean="0"/>
                        <a:t>-</a:t>
                      </a:r>
                      <a:endParaRPr lang="es-ES" sz="2400" b="1" dirty="0"/>
                    </a:p>
                  </a:txBody>
                  <a:tcPr/>
                </a:tc>
              </a:tr>
              <a:tr h="439504">
                <a:tc>
                  <a:txBody>
                    <a:bodyPr/>
                    <a:lstStyle/>
                    <a:p>
                      <a:pPr algn="ctr"/>
                      <a:r>
                        <a:rPr lang="es-ES" sz="2400" b="1" dirty="0" smtClean="0"/>
                        <a:t>ESSDAI</a:t>
                      </a:r>
                      <a:endParaRPr lang="es-E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b="1" dirty="0" smtClean="0"/>
                        <a:t>+</a:t>
                      </a:r>
                      <a:endParaRPr lang="es-E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b="1" dirty="0" smtClean="0"/>
                        <a:t>-</a:t>
                      </a:r>
                      <a:endParaRPr lang="es-ES" sz="2400" b="1" dirty="0"/>
                    </a:p>
                  </a:txBody>
                  <a:tcPr/>
                </a:tc>
              </a:tr>
              <a:tr h="439504">
                <a:tc>
                  <a:txBody>
                    <a:bodyPr/>
                    <a:lstStyle/>
                    <a:p>
                      <a:pPr algn="ctr"/>
                      <a:r>
                        <a:rPr lang="es-ES" sz="2400" b="1" dirty="0" smtClean="0"/>
                        <a:t>Constitucional</a:t>
                      </a:r>
                      <a:endParaRPr lang="es-E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b="1" dirty="0" smtClean="0"/>
                        <a:t>+</a:t>
                      </a:r>
                      <a:endParaRPr lang="es-E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b="1" dirty="0" smtClean="0"/>
                        <a:t>-</a:t>
                      </a:r>
                      <a:endParaRPr lang="es-ES" sz="2400" b="1" dirty="0"/>
                    </a:p>
                  </a:txBody>
                  <a:tcPr/>
                </a:tc>
              </a:tr>
              <a:tr h="439504">
                <a:tc>
                  <a:txBody>
                    <a:bodyPr/>
                    <a:lstStyle/>
                    <a:p>
                      <a:pPr algn="ctr"/>
                      <a:r>
                        <a:rPr lang="es-ES" sz="2400" b="1" dirty="0" smtClean="0"/>
                        <a:t>Cutánea</a:t>
                      </a:r>
                      <a:endParaRPr lang="es-E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b="1" dirty="0" smtClean="0"/>
                        <a:t>+</a:t>
                      </a:r>
                      <a:endParaRPr lang="es-E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b="1" dirty="0" smtClean="0"/>
                        <a:t>-</a:t>
                      </a:r>
                      <a:endParaRPr lang="es-ES" sz="2400" b="1" dirty="0"/>
                    </a:p>
                  </a:txBody>
                  <a:tcPr/>
                </a:tc>
              </a:tr>
              <a:tr h="439504">
                <a:tc>
                  <a:txBody>
                    <a:bodyPr/>
                    <a:lstStyle/>
                    <a:p>
                      <a:pPr algn="ctr"/>
                      <a:r>
                        <a:rPr lang="es-ES" sz="2400" b="1" dirty="0" smtClean="0"/>
                        <a:t>Pulmonar</a:t>
                      </a:r>
                      <a:endParaRPr lang="es-E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b="1" dirty="0" smtClean="0"/>
                        <a:t>+</a:t>
                      </a:r>
                      <a:endParaRPr lang="es-E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b="1" dirty="0" smtClean="0"/>
                        <a:t>-</a:t>
                      </a:r>
                      <a:endParaRPr lang="es-ES" sz="2400" b="1" dirty="0"/>
                    </a:p>
                  </a:txBody>
                  <a:tcPr/>
                </a:tc>
              </a:tr>
              <a:tr h="439504">
                <a:tc>
                  <a:txBody>
                    <a:bodyPr/>
                    <a:lstStyle/>
                    <a:p>
                      <a:pPr algn="ctr"/>
                      <a:r>
                        <a:rPr lang="es-ES" sz="2400" b="1" dirty="0" smtClean="0"/>
                        <a:t>Renal</a:t>
                      </a:r>
                      <a:endParaRPr lang="es-E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b="1" dirty="0" smtClean="0"/>
                        <a:t>+</a:t>
                      </a:r>
                      <a:endParaRPr lang="es-E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b="1" dirty="0" smtClean="0"/>
                        <a:t>-</a:t>
                      </a:r>
                      <a:endParaRPr lang="es-ES" sz="2400" b="1" dirty="0"/>
                    </a:p>
                  </a:txBody>
                  <a:tcPr/>
                </a:tc>
              </a:tr>
              <a:tr h="439504">
                <a:tc>
                  <a:txBody>
                    <a:bodyPr/>
                    <a:lstStyle/>
                    <a:p>
                      <a:pPr algn="ctr"/>
                      <a:r>
                        <a:rPr lang="es-ES" sz="2400" b="1" dirty="0" smtClean="0"/>
                        <a:t>Neurológico</a:t>
                      </a:r>
                      <a:endParaRPr lang="es-E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b="1" dirty="0" smtClean="0"/>
                        <a:t>+</a:t>
                      </a:r>
                      <a:endParaRPr lang="es-E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b="1" dirty="0" smtClean="0"/>
                        <a:t>-</a:t>
                      </a:r>
                      <a:endParaRPr lang="es-ES" sz="2400" b="1" dirty="0"/>
                    </a:p>
                  </a:txBody>
                  <a:tcPr/>
                </a:tc>
              </a:tr>
              <a:tr h="439504">
                <a:tc>
                  <a:txBody>
                    <a:bodyPr/>
                    <a:lstStyle/>
                    <a:p>
                      <a:pPr algn="ctr"/>
                      <a:r>
                        <a:rPr lang="es-ES" sz="2400" b="1" dirty="0" smtClean="0"/>
                        <a:t>Hematológico</a:t>
                      </a:r>
                      <a:endParaRPr lang="es-E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b="1" dirty="0" smtClean="0"/>
                        <a:t>+</a:t>
                      </a:r>
                      <a:endParaRPr lang="es-E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b="1" dirty="0" smtClean="0"/>
                        <a:t>-</a:t>
                      </a:r>
                      <a:endParaRPr lang="es-ES" sz="2400" b="1" dirty="0"/>
                    </a:p>
                  </a:txBody>
                  <a:tcPr/>
                </a:tc>
              </a:tr>
              <a:tr h="439504">
                <a:tc>
                  <a:txBody>
                    <a:bodyPr/>
                    <a:lstStyle/>
                    <a:p>
                      <a:pPr algn="ctr"/>
                      <a:r>
                        <a:rPr lang="es-ES" sz="2400" b="1" dirty="0" smtClean="0"/>
                        <a:t>Linfoma</a:t>
                      </a:r>
                      <a:endParaRPr lang="es-E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b="1" dirty="0" smtClean="0"/>
                        <a:t>+</a:t>
                      </a:r>
                      <a:endParaRPr lang="es-E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b="1" dirty="0" smtClean="0"/>
                        <a:t>-</a:t>
                      </a:r>
                      <a:endParaRPr lang="es-ES" sz="24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ectángulo 5"/>
          <p:cNvSpPr/>
          <p:nvPr/>
        </p:nvSpPr>
        <p:spPr>
          <a:xfrm>
            <a:off x="3377141" y="0"/>
            <a:ext cx="772240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800" b="1" dirty="0"/>
              <a:t>Dates </a:t>
            </a:r>
            <a:r>
              <a:rPr lang="es-ES" sz="4800" b="1" dirty="0" err="1"/>
              <a:t>from</a:t>
            </a:r>
            <a:r>
              <a:rPr lang="es-ES" sz="4800" b="1" dirty="0"/>
              <a:t> </a:t>
            </a:r>
            <a:r>
              <a:rPr lang="es-ES" sz="4800" b="1" dirty="0" err="1"/>
              <a:t>the</a:t>
            </a:r>
            <a:r>
              <a:rPr lang="es-ES" sz="4800" b="1" dirty="0"/>
              <a:t> </a:t>
            </a:r>
            <a:r>
              <a:rPr lang="es-ES" sz="4800" b="1" dirty="0" err="1"/>
              <a:t>Sjögren</a:t>
            </a:r>
            <a:r>
              <a:rPr lang="es-ES" sz="4800" b="1" dirty="0"/>
              <a:t> Big Data Project  </a:t>
            </a:r>
          </a:p>
        </p:txBody>
      </p:sp>
      <p:sp>
        <p:nvSpPr>
          <p:cNvPr id="7" name="Rectángulo 6"/>
          <p:cNvSpPr/>
          <p:nvPr/>
        </p:nvSpPr>
        <p:spPr>
          <a:xfrm>
            <a:off x="10502020" y="5876194"/>
            <a:ext cx="15330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1200" dirty="0"/>
              <a:t>Brito-</a:t>
            </a:r>
            <a:r>
              <a:rPr lang="es-ES" sz="1200" dirty="0" err="1"/>
              <a:t>Zerón</a:t>
            </a:r>
            <a:r>
              <a:rPr lang="es-ES" sz="1200" dirty="0"/>
              <a:t> P, et al. </a:t>
            </a:r>
            <a:r>
              <a:rPr lang="es-ES" sz="1200" dirty="0" err="1"/>
              <a:t>Arthritis</a:t>
            </a:r>
            <a:r>
              <a:rPr lang="es-ES" sz="1200" dirty="0"/>
              <a:t> </a:t>
            </a:r>
            <a:r>
              <a:rPr lang="es-ES" sz="1200" dirty="0" err="1"/>
              <a:t>Rheumatol</a:t>
            </a:r>
            <a:r>
              <a:rPr lang="es-ES" sz="1200" dirty="0"/>
              <a:t> 2016;68(S10):2682</a:t>
            </a:r>
          </a:p>
        </p:txBody>
      </p:sp>
    </p:spTree>
    <p:extLst>
      <p:ext uri="{BB962C8B-B14F-4D97-AF65-F5344CB8AC3E}">
        <p14:creationId xmlns:p14="http://schemas.microsoft.com/office/powerpoint/2010/main" xmlns="" val="706860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3240953" y="-98088"/>
            <a:ext cx="772240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800" b="1" dirty="0"/>
              <a:t>Dates </a:t>
            </a:r>
            <a:r>
              <a:rPr lang="es-ES" sz="4800" b="1" dirty="0" err="1"/>
              <a:t>from</a:t>
            </a:r>
            <a:r>
              <a:rPr lang="es-ES" sz="4800" b="1" dirty="0"/>
              <a:t> </a:t>
            </a:r>
            <a:r>
              <a:rPr lang="es-ES" sz="4800" b="1" dirty="0" err="1"/>
              <a:t>the</a:t>
            </a:r>
            <a:r>
              <a:rPr lang="es-ES" sz="4800" b="1" dirty="0"/>
              <a:t> </a:t>
            </a:r>
            <a:r>
              <a:rPr lang="es-ES" sz="4800" b="1" dirty="0" err="1"/>
              <a:t>Sjögren</a:t>
            </a:r>
            <a:r>
              <a:rPr lang="es-ES" sz="4800" b="1" dirty="0"/>
              <a:t> Big Data Project  </a:t>
            </a:r>
          </a:p>
        </p:txBody>
      </p:sp>
      <p:sp>
        <p:nvSpPr>
          <p:cNvPr id="7" name="Rectángulo 6"/>
          <p:cNvSpPr/>
          <p:nvPr/>
        </p:nvSpPr>
        <p:spPr>
          <a:xfrm>
            <a:off x="10502020" y="5876194"/>
            <a:ext cx="15330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1200" dirty="0"/>
              <a:t>Brito-</a:t>
            </a:r>
            <a:r>
              <a:rPr lang="es-ES" sz="1200" dirty="0" err="1"/>
              <a:t>Zerón</a:t>
            </a:r>
            <a:r>
              <a:rPr lang="es-ES" sz="1200" dirty="0"/>
              <a:t> P, et al. </a:t>
            </a:r>
            <a:r>
              <a:rPr lang="es-ES" sz="1200" dirty="0" err="1"/>
              <a:t>Arthritis</a:t>
            </a:r>
            <a:r>
              <a:rPr lang="es-ES" sz="1200" dirty="0"/>
              <a:t> </a:t>
            </a:r>
            <a:r>
              <a:rPr lang="es-ES" sz="1200" dirty="0" err="1"/>
              <a:t>Rheumatol</a:t>
            </a:r>
            <a:r>
              <a:rPr lang="es-ES" sz="1200" dirty="0"/>
              <a:t> 2016;68(S10):2682</a:t>
            </a:r>
          </a:p>
        </p:txBody>
      </p:sp>
      <p:pic>
        <p:nvPicPr>
          <p:cNvPr id="2054" name="Picture 6" descr="Resultado de imagen de crioglobulinemia mixta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7067" y="0"/>
            <a:ext cx="2207379" cy="2069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37296929"/>
              </p:ext>
            </p:extLst>
          </p:nvPr>
        </p:nvGraphicFramePr>
        <p:xfrm>
          <a:off x="1980399" y="1454812"/>
          <a:ext cx="8618898" cy="539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72966"/>
                <a:gridCol w="2872966"/>
                <a:gridCol w="2872966"/>
              </a:tblGrid>
              <a:tr h="421402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smtClean="0"/>
                        <a:t>CRIOGLOBUL</a:t>
                      </a:r>
                      <a:r>
                        <a:rPr lang="es-ES" sz="2400" baseline="0" dirty="0" smtClean="0"/>
                        <a:t> (+)</a:t>
                      </a:r>
                      <a:endParaRPr lang="es-E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smtClean="0"/>
                        <a:t>CRIOGLOBUL</a:t>
                      </a:r>
                      <a:r>
                        <a:rPr lang="es-ES" sz="2400" baseline="0" dirty="0" smtClean="0"/>
                        <a:t> (-)</a:t>
                      </a:r>
                      <a:endParaRPr lang="es-ES" sz="2400" dirty="0"/>
                    </a:p>
                  </a:txBody>
                  <a:tcPr/>
                </a:tc>
              </a:tr>
              <a:tr h="439504">
                <a:tc>
                  <a:txBody>
                    <a:bodyPr/>
                    <a:lstStyle/>
                    <a:p>
                      <a:pPr algn="ctr"/>
                      <a:r>
                        <a:rPr lang="es-ES" sz="2400" b="1" dirty="0" smtClean="0"/>
                        <a:t>Edad</a:t>
                      </a:r>
                      <a:endParaRPr lang="es-E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b="1" dirty="0" smtClean="0"/>
                        <a:t>=</a:t>
                      </a:r>
                      <a:endParaRPr lang="es-E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b="1" dirty="0" smtClean="0"/>
                        <a:t>=</a:t>
                      </a:r>
                      <a:endParaRPr lang="es-ES" sz="2400" b="1" dirty="0"/>
                    </a:p>
                  </a:txBody>
                  <a:tcPr/>
                </a:tc>
              </a:tr>
              <a:tr h="439504">
                <a:tc>
                  <a:txBody>
                    <a:bodyPr/>
                    <a:lstStyle/>
                    <a:p>
                      <a:pPr algn="ctr"/>
                      <a:r>
                        <a:rPr lang="es-ES" sz="2400" b="1" dirty="0" smtClean="0"/>
                        <a:t>Sequedad</a:t>
                      </a:r>
                      <a:endParaRPr lang="es-E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b="1" dirty="0" smtClean="0"/>
                        <a:t>+</a:t>
                      </a:r>
                      <a:endParaRPr lang="es-E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b="1" dirty="0" smtClean="0"/>
                        <a:t>-</a:t>
                      </a:r>
                      <a:endParaRPr lang="es-ES" sz="2400" b="1" dirty="0"/>
                    </a:p>
                  </a:txBody>
                  <a:tcPr/>
                </a:tc>
              </a:tr>
              <a:tr h="439504">
                <a:tc>
                  <a:txBody>
                    <a:bodyPr/>
                    <a:lstStyle/>
                    <a:p>
                      <a:pPr algn="ctr"/>
                      <a:r>
                        <a:rPr lang="es-ES" sz="2400" b="1" dirty="0" smtClean="0"/>
                        <a:t>ESSDAI</a:t>
                      </a:r>
                      <a:endParaRPr lang="es-E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b="1" dirty="0" smtClean="0"/>
                        <a:t>+</a:t>
                      </a:r>
                      <a:endParaRPr lang="es-E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b="1" dirty="0" smtClean="0"/>
                        <a:t>-</a:t>
                      </a:r>
                      <a:endParaRPr lang="es-ES" sz="2400" b="1" dirty="0"/>
                    </a:p>
                  </a:txBody>
                  <a:tcPr/>
                </a:tc>
              </a:tr>
              <a:tr h="439504">
                <a:tc>
                  <a:txBody>
                    <a:bodyPr/>
                    <a:lstStyle/>
                    <a:p>
                      <a:pPr algn="ctr"/>
                      <a:r>
                        <a:rPr lang="es-ES" sz="2400" b="1" dirty="0" smtClean="0"/>
                        <a:t>Constitucional</a:t>
                      </a:r>
                      <a:endParaRPr lang="es-E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b="1" dirty="0" smtClean="0"/>
                        <a:t>+</a:t>
                      </a:r>
                      <a:endParaRPr lang="es-E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b="1" dirty="0" smtClean="0"/>
                        <a:t>-</a:t>
                      </a:r>
                      <a:endParaRPr lang="es-ES" sz="2400" b="1" dirty="0"/>
                    </a:p>
                  </a:txBody>
                  <a:tcPr/>
                </a:tc>
              </a:tr>
              <a:tr h="439504">
                <a:tc>
                  <a:txBody>
                    <a:bodyPr/>
                    <a:lstStyle/>
                    <a:p>
                      <a:pPr algn="ctr"/>
                      <a:r>
                        <a:rPr lang="es-ES" sz="2400" b="1" dirty="0" smtClean="0"/>
                        <a:t>Cutánea</a:t>
                      </a:r>
                      <a:endParaRPr lang="es-E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b="1" dirty="0" smtClean="0"/>
                        <a:t>+</a:t>
                      </a:r>
                      <a:endParaRPr lang="es-E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b="1" dirty="0" smtClean="0"/>
                        <a:t>-</a:t>
                      </a:r>
                      <a:endParaRPr lang="es-ES" sz="2400" b="1" dirty="0"/>
                    </a:p>
                  </a:txBody>
                  <a:tcPr/>
                </a:tc>
              </a:tr>
              <a:tr h="439504">
                <a:tc>
                  <a:txBody>
                    <a:bodyPr/>
                    <a:lstStyle/>
                    <a:p>
                      <a:pPr algn="ctr"/>
                      <a:r>
                        <a:rPr lang="es-ES" sz="2400" b="1" dirty="0" err="1" smtClean="0"/>
                        <a:t>Gland</a:t>
                      </a:r>
                      <a:r>
                        <a:rPr lang="es-ES" sz="2400" b="1" dirty="0" smtClean="0"/>
                        <a:t> / </a:t>
                      </a:r>
                      <a:r>
                        <a:rPr lang="es-ES" sz="2400" b="1" dirty="0" err="1" smtClean="0"/>
                        <a:t>linfadenopat</a:t>
                      </a:r>
                      <a:r>
                        <a:rPr lang="es-ES" sz="2400" b="1" baseline="0" dirty="0" smtClean="0"/>
                        <a:t> </a:t>
                      </a:r>
                      <a:endParaRPr lang="es-E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b="1" dirty="0" smtClean="0"/>
                        <a:t>+</a:t>
                      </a:r>
                      <a:endParaRPr lang="es-E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b="1" dirty="0" smtClean="0"/>
                        <a:t>-</a:t>
                      </a:r>
                      <a:endParaRPr lang="es-ES" sz="2400" b="1" dirty="0"/>
                    </a:p>
                  </a:txBody>
                  <a:tcPr/>
                </a:tc>
              </a:tr>
              <a:tr h="439504">
                <a:tc>
                  <a:txBody>
                    <a:bodyPr/>
                    <a:lstStyle/>
                    <a:p>
                      <a:pPr algn="ctr"/>
                      <a:r>
                        <a:rPr lang="es-ES" sz="2400" b="1" dirty="0" smtClean="0"/>
                        <a:t>Renal</a:t>
                      </a:r>
                      <a:endParaRPr lang="es-E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b="1" dirty="0" smtClean="0"/>
                        <a:t>+</a:t>
                      </a:r>
                      <a:endParaRPr lang="es-E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b="1" dirty="0" smtClean="0"/>
                        <a:t>-</a:t>
                      </a:r>
                      <a:endParaRPr lang="es-ES" sz="2400" b="1" dirty="0"/>
                    </a:p>
                  </a:txBody>
                  <a:tcPr/>
                </a:tc>
              </a:tr>
              <a:tr h="439504">
                <a:tc>
                  <a:txBody>
                    <a:bodyPr/>
                    <a:lstStyle/>
                    <a:p>
                      <a:pPr algn="ctr"/>
                      <a:r>
                        <a:rPr lang="es-ES" sz="2400" b="1" dirty="0" smtClean="0"/>
                        <a:t>Neurológico</a:t>
                      </a:r>
                      <a:endParaRPr lang="es-E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b="1" dirty="0" smtClean="0"/>
                        <a:t>+</a:t>
                      </a:r>
                      <a:endParaRPr lang="es-E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b="1" dirty="0" smtClean="0"/>
                        <a:t>-</a:t>
                      </a:r>
                      <a:endParaRPr lang="es-ES" sz="2400" b="1" dirty="0"/>
                    </a:p>
                  </a:txBody>
                  <a:tcPr/>
                </a:tc>
              </a:tr>
              <a:tr h="439504">
                <a:tc>
                  <a:txBody>
                    <a:bodyPr/>
                    <a:lstStyle/>
                    <a:p>
                      <a:pPr algn="ctr"/>
                      <a:r>
                        <a:rPr lang="es-ES" sz="2400" b="1" dirty="0" smtClean="0"/>
                        <a:t>Hematológico</a:t>
                      </a:r>
                      <a:endParaRPr lang="es-E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b="1" dirty="0" smtClean="0"/>
                        <a:t>+</a:t>
                      </a:r>
                      <a:endParaRPr lang="es-E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b="1" dirty="0" smtClean="0"/>
                        <a:t>-</a:t>
                      </a:r>
                      <a:endParaRPr lang="es-ES" sz="2400" b="1" dirty="0"/>
                    </a:p>
                  </a:txBody>
                  <a:tcPr/>
                </a:tc>
              </a:tr>
              <a:tr h="439504">
                <a:tc>
                  <a:txBody>
                    <a:bodyPr/>
                    <a:lstStyle/>
                    <a:p>
                      <a:pPr algn="ctr"/>
                      <a:r>
                        <a:rPr lang="es-ES" sz="2400" b="1" dirty="0" smtClean="0"/>
                        <a:t>Linfoma</a:t>
                      </a:r>
                      <a:endParaRPr lang="es-E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b="1" dirty="0" smtClean="0"/>
                        <a:t>+</a:t>
                      </a:r>
                      <a:endParaRPr lang="es-E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b="1" dirty="0" smtClean="0"/>
                        <a:t>-</a:t>
                      </a:r>
                      <a:endParaRPr lang="es-ES" sz="24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108219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CustomShape 1"/>
          <p:cNvSpPr/>
          <p:nvPr/>
        </p:nvSpPr>
        <p:spPr>
          <a:xfrm>
            <a:off x="6732360" y="4511160"/>
            <a:ext cx="4311000" cy="1309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s-ES" sz="8000" b="0" strike="noStrike" spc="-1">
                <a:solidFill>
                  <a:srgbClr val="000000"/>
                </a:solidFill>
                <a:latin typeface="Calibri"/>
              </a:rPr>
              <a:t>GE-GRÍAN</a:t>
            </a:r>
            <a:endParaRPr lang="es-ES" sz="8000" b="0" strike="noStrike" spc="-1">
              <a:latin typeface="Arial"/>
            </a:endParaRPr>
          </a:p>
        </p:txBody>
      </p:sp>
      <p:pic>
        <p:nvPicPr>
          <p:cNvPr id="52" name="Imagen 5"/>
          <p:cNvPicPr/>
          <p:nvPr/>
        </p:nvPicPr>
        <p:blipFill>
          <a:blip r:embed="rId2"/>
          <a:stretch/>
        </p:blipFill>
        <p:spPr>
          <a:xfrm>
            <a:off x="1101960" y="493200"/>
            <a:ext cx="4515840" cy="4679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5784" y="1459582"/>
            <a:ext cx="6192570" cy="5023691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3074EEFB-15BE-334E-B162-068AB779F0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1017" y="398529"/>
            <a:ext cx="12192000" cy="79056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9BB8FD88-FCBF-984A-9FD6-85E0567EB4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42692" y="6263584"/>
            <a:ext cx="2978004" cy="439378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2254307" y="1394234"/>
            <a:ext cx="570367" cy="4979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755448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416" y="1621112"/>
            <a:ext cx="10707166" cy="5038781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7010" y="6644014"/>
            <a:ext cx="2379778" cy="19471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5199" y="265951"/>
            <a:ext cx="6027197" cy="1204710"/>
          </a:xfrm>
          <a:prstGeom prst="rect">
            <a:avLst/>
          </a:prstGeom>
        </p:spPr>
      </p:pic>
      <p:cxnSp>
        <p:nvCxnSpPr>
          <p:cNvPr id="7" name="Conector recto 6"/>
          <p:cNvCxnSpPr/>
          <p:nvPr/>
        </p:nvCxnSpPr>
        <p:spPr>
          <a:xfrm>
            <a:off x="6898741" y="6418911"/>
            <a:ext cx="4481465" cy="905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7"/>
          <p:cNvCxnSpPr/>
          <p:nvPr/>
        </p:nvCxnSpPr>
        <p:spPr>
          <a:xfrm>
            <a:off x="742416" y="6658383"/>
            <a:ext cx="157527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119173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416" y="1621112"/>
            <a:ext cx="10707166" cy="5038781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7010" y="6644014"/>
            <a:ext cx="2379778" cy="19471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5199" y="265951"/>
            <a:ext cx="6027197" cy="1204710"/>
          </a:xfrm>
          <a:prstGeom prst="rect">
            <a:avLst/>
          </a:prstGeom>
        </p:spPr>
      </p:pic>
      <p:cxnSp>
        <p:nvCxnSpPr>
          <p:cNvPr id="7" name="Conector recto 6"/>
          <p:cNvCxnSpPr/>
          <p:nvPr/>
        </p:nvCxnSpPr>
        <p:spPr>
          <a:xfrm>
            <a:off x="6898741" y="6418911"/>
            <a:ext cx="4481465" cy="905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7"/>
          <p:cNvCxnSpPr/>
          <p:nvPr/>
        </p:nvCxnSpPr>
        <p:spPr>
          <a:xfrm>
            <a:off x="742416" y="6658383"/>
            <a:ext cx="157527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Abrir llave 2"/>
          <p:cNvSpPr/>
          <p:nvPr/>
        </p:nvSpPr>
        <p:spPr>
          <a:xfrm>
            <a:off x="886788" y="3395050"/>
            <a:ext cx="45719" cy="1104522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Abrir llave 8"/>
          <p:cNvSpPr/>
          <p:nvPr/>
        </p:nvSpPr>
        <p:spPr>
          <a:xfrm>
            <a:off x="889580" y="4769668"/>
            <a:ext cx="45719" cy="372700"/>
          </a:xfrm>
          <a:prstGeom prst="lef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Abrir llave 9"/>
          <p:cNvSpPr/>
          <p:nvPr/>
        </p:nvSpPr>
        <p:spPr>
          <a:xfrm>
            <a:off x="873783" y="5466782"/>
            <a:ext cx="45719" cy="372700"/>
          </a:xfrm>
          <a:prstGeom prst="leftBrace">
            <a:avLst/>
          </a:prstGeom>
          <a:ln w="28575">
            <a:solidFill>
              <a:srgbClr val="22FB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414728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scielo.org.co/img/revistas/rcre/v15n1/v15n1a04f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5392" y="1279088"/>
            <a:ext cx="4559039" cy="405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5024672" y="1736127"/>
            <a:ext cx="685347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sz="3600" b="1" dirty="0" smtClean="0"/>
              <a:t>Parotiditis / </a:t>
            </a:r>
            <a:r>
              <a:rPr lang="es-ES" sz="3600" b="1" dirty="0" err="1" smtClean="0"/>
              <a:t>parotidomegalia</a:t>
            </a:r>
            <a:endParaRPr lang="es-ES" sz="3600" b="1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sz="3600" b="1" dirty="0" smtClean="0"/>
              <a:t>ESDDAI </a:t>
            </a:r>
            <a:endParaRPr lang="es-ES" sz="3600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sz="3600" b="1" dirty="0" smtClean="0"/>
              <a:t>Marcadores inmunológicos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sz="3600" b="1" dirty="0" smtClean="0"/>
              <a:t>Riesgo de linfoma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sz="3600" b="1" dirty="0" smtClean="0"/>
              <a:t>Falta de respuesta a RTX</a:t>
            </a:r>
          </a:p>
          <a:p>
            <a:endParaRPr lang="es-ES" dirty="0"/>
          </a:p>
        </p:txBody>
      </p:sp>
      <p:sp>
        <p:nvSpPr>
          <p:cNvPr id="3" name="Rectángulo 2"/>
          <p:cNvSpPr/>
          <p:nvPr/>
        </p:nvSpPr>
        <p:spPr>
          <a:xfrm>
            <a:off x="5024672" y="1548140"/>
            <a:ext cx="7043597" cy="3266069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CuadroTexto 3"/>
          <p:cNvSpPr txBox="1"/>
          <p:nvPr/>
        </p:nvSpPr>
        <p:spPr>
          <a:xfrm>
            <a:off x="6029608" y="5504507"/>
            <a:ext cx="58485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err="1" smtClean="0"/>
              <a:t>Carubbi</a:t>
            </a:r>
            <a:r>
              <a:rPr lang="es-ES" sz="1600" dirty="0" smtClean="0"/>
              <a:t> F, et al. Lupus 2015;24:315-20</a:t>
            </a:r>
          </a:p>
          <a:p>
            <a:r>
              <a:rPr lang="es-ES" sz="1600" dirty="0" err="1" smtClean="0"/>
              <a:t>Risselada</a:t>
            </a:r>
            <a:r>
              <a:rPr lang="es-ES" sz="1600" dirty="0" smtClean="0"/>
              <a:t> AP, et al. Ann </a:t>
            </a:r>
            <a:r>
              <a:rPr lang="es-ES" sz="1600" dirty="0" err="1" smtClean="0"/>
              <a:t>Rheum</a:t>
            </a:r>
            <a:r>
              <a:rPr lang="es-ES" sz="1600" dirty="0" smtClean="0"/>
              <a:t> </a:t>
            </a:r>
            <a:r>
              <a:rPr lang="es-ES" sz="1600" dirty="0" err="1" smtClean="0"/>
              <a:t>Dis</a:t>
            </a:r>
            <a:r>
              <a:rPr lang="es-ES" sz="1600" dirty="0" smtClean="0"/>
              <a:t> 2015;74:e31</a:t>
            </a:r>
          </a:p>
          <a:p>
            <a:r>
              <a:rPr lang="es-ES" sz="1600" dirty="0" err="1" smtClean="0"/>
              <a:t>Cornec</a:t>
            </a:r>
            <a:r>
              <a:rPr lang="es-ES" sz="1600" dirty="0" smtClean="0"/>
              <a:t> </a:t>
            </a:r>
            <a:r>
              <a:rPr lang="es-ES" sz="1600" dirty="0"/>
              <a:t>D</a:t>
            </a:r>
            <a:r>
              <a:rPr lang="es-ES" sz="1600" dirty="0" smtClean="0"/>
              <a:t>, et al. </a:t>
            </a:r>
            <a:r>
              <a:rPr lang="es-ES" sz="1600" dirty="0" err="1" smtClean="0"/>
              <a:t>PlosOne</a:t>
            </a:r>
            <a:r>
              <a:rPr lang="es-ES" sz="1600" dirty="0" smtClean="0"/>
              <a:t> 2016;11:e0162787</a:t>
            </a:r>
            <a:endParaRPr lang="es-ES" sz="1600" dirty="0"/>
          </a:p>
        </p:txBody>
      </p:sp>
    </p:spTree>
    <p:extLst>
      <p:ext uri="{BB962C8B-B14F-4D97-AF65-F5344CB8AC3E}">
        <p14:creationId xmlns:p14="http://schemas.microsoft.com/office/powerpoint/2010/main" xmlns="" val="3758925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Resultado de imagen de LINFOMA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4705" y="617183"/>
            <a:ext cx="6164982" cy="3467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2614" y="3031871"/>
            <a:ext cx="6412845" cy="3916570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5595042" y="6210677"/>
            <a:ext cx="6340417" cy="6473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122" name="Picture 2" descr="Resultado de imagen de linfom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4339" y="4094805"/>
            <a:ext cx="4876800" cy="179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ángulo 5"/>
          <p:cNvSpPr/>
          <p:nvPr/>
        </p:nvSpPr>
        <p:spPr>
          <a:xfrm>
            <a:off x="1267485" y="4276626"/>
            <a:ext cx="3376943" cy="7514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858346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6741" y="99590"/>
            <a:ext cx="5930020" cy="1423908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330" y="1523497"/>
            <a:ext cx="10855966" cy="5022157"/>
          </a:xfrm>
          <a:prstGeom prst="rect">
            <a:avLst/>
          </a:prstGeom>
        </p:spPr>
      </p:pic>
      <p:sp>
        <p:nvSpPr>
          <p:cNvPr id="4" name="Flecha derecha 3"/>
          <p:cNvSpPr/>
          <p:nvPr/>
        </p:nvSpPr>
        <p:spPr>
          <a:xfrm>
            <a:off x="307818" y="2419998"/>
            <a:ext cx="307818" cy="3386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Flecha derecha 4"/>
          <p:cNvSpPr/>
          <p:nvPr/>
        </p:nvSpPr>
        <p:spPr>
          <a:xfrm>
            <a:off x="7657723" y="2444449"/>
            <a:ext cx="307818" cy="3386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9201" y="6545654"/>
            <a:ext cx="3529118" cy="244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04055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DCCE06E3-1421-124A-8C87-C115A214E4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78954" y="83038"/>
            <a:ext cx="5283200" cy="10414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2C60AA15-BAB6-8046-835B-C2FB07D56E2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43882" y="603738"/>
            <a:ext cx="5578542" cy="5650523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="" xmlns:a16="http://schemas.microsoft.com/office/drawing/2014/main" id="{BE09672C-E51E-B249-9844-E7175618D1F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28406" y="1244265"/>
            <a:ext cx="4963594" cy="957887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="" xmlns:a16="http://schemas.microsoft.com/office/drawing/2014/main" id="{5C91B5F5-AC1A-5C40-BD42-25C154D8685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28406" y="2392628"/>
            <a:ext cx="4345874" cy="308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14798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DCCE06E3-1421-124A-8C87-C115A214E4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78954" y="83038"/>
            <a:ext cx="5283200" cy="10414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2C60AA15-BAB6-8046-835B-C2FB07D56E2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43882" y="603738"/>
            <a:ext cx="5578542" cy="5650523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="" xmlns:a16="http://schemas.microsoft.com/office/drawing/2014/main" id="{BE09672C-E51E-B249-9844-E7175618D1F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28406" y="1244265"/>
            <a:ext cx="4963594" cy="957887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="" xmlns:a16="http://schemas.microsoft.com/office/drawing/2014/main" id="{5C91B5F5-AC1A-5C40-BD42-25C154D8685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28406" y="2392628"/>
            <a:ext cx="4345874" cy="308583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7704499" y="3304515"/>
            <a:ext cx="405765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s-ES" sz="2800" b="1" dirty="0" smtClean="0">
                <a:solidFill>
                  <a:srgbClr val="002060"/>
                </a:solidFill>
              </a:rPr>
              <a:t>Actividad sistémica</a:t>
            </a:r>
          </a:p>
          <a:p>
            <a:pPr marL="285750" indent="-285750">
              <a:buFontTx/>
              <a:buChar char="-"/>
            </a:pPr>
            <a:r>
              <a:rPr lang="es-ES" sz="2800" b="1" dirty="0" err="1" smtClean="0">
                <a:solidFill>
                  <a:srgbClr val="002060"/>
                </a:solidFill>
              </a:rPr>
              <a:t>Citopenias</a:t>
            </a:r>
            <a:endParaRPr lang="es-ES" sz="2800" b="1" dirty="0" smtClean="0">
              <a:solidFill>
                <a:srgbClr val="002060"/>
              </a:solidFill>
            </a:endParaRPr>
          </a:p>
          <a:p>
            <a:pPr marL="285750" indent="-285750">
              <a:buFontTx/>
              <a:buChar char="-"/>
            </a:pPr>
            <a:r>
              <a:rPr lang="es-ES" sz="2800" b="1" dirty="0" err="1" smtClean="0">
                <a:solidFill>
                  <a:srgbClr val="002060"/>
                </a:solidFill>
              </a:rPr>
              <a:t>Crioglobulinemia</a:t>
            </a:r>
            <a:r>
              <a:rPr lang="es-ES" sz="2800" b="1" dirty="0" smtClean="0">
                <a:solidFill>
                  <a:srgbClr val="002060"/>
                </a:solidFill>
              </a:rPr>
              <a:t> al diagnóstico</a:t>
            </a:r>
          </a:p>
          <a:p>
            <a:pPr marL="285750" indent="-285750">
              <a:buFontTx/>
              <a:buChar char="-"/>
            </a:pPr>
            <a:endParaRPr lang="es-ES" sz="2800" b="1" dirty="0" smtClean="0">
              <a:solidFill>
                <a:srgbClr val="002060"/>
              </a:solidFill>
            </a:endParaRPr>
          </a:p>
          <a:p>
            <a:r>
              <a:rPr lang="es-ES" sz="1400" dirty="0" smtClean="0">
                <a:solidFill>
                  <a:srgbClr val="002060"/>
                </a:solidFill>
              </a:rPr>
              <a:t>Brito-</a:t>
            </a:r>
            <a:r>
              <a:rPr lang="es-ES" sz="1400" dirty="0" err="1" smtClean="0">
                <a:solidFill>
                  <a:srgbClr val="002060"/>
                </a:solidFill>
              </a:rPr>
              <a:t>Zerón</a:t>
            </a:r>
            <a:r>
              <a:rPr lang="es-ES" sz="1400" dirty="0" smtClean="0">
                <a:solidFill>
                  <a:srgbClr val="002060"/>
                </a:solidFill>
              </a:rPr>
              <a:t> P, et al. J </a:t>
            </a:r>
            <a:r>
              <a:rPr lang="es-ES" sz="1400" dirty="0" err="1" smtClean="0">
                <a:solidFill>
                  <a:srgbClr val="002060"/>
                </a:solidFill>
              </a:rPr>
              <a:t>Hematol</a:t>
            </a:r>
            <a:r>
              <a:rPr lang="es-ES" sz="1400" dirty="0" smtClean="0">
                <a:solidFill>
                  <a:srgbClr val="002060"/>
                </a:solidFill>
              </a:rPr>
              <a:t> </a:t>
            </a:r>
            <a:r>
              <a:rPr lang="es-ES" sz="1400" dirty="0" err="1" smtClean="0">
                <a:solidFill>
                  <a:srgbClr val="002060"/>
                </a:solidFill>
              </a:rPr>
              <a:t>Oncol</a:t>
            </a:r>
            <a:r>
              <a:rPr lang="es-ES" sz="1400" dirty="0" smtClean="0">
                <a:solidFill>
                  <a:srgbClr val="002060"/>
                </a:solidFill>
              </a:rPr>
              <a:t> 2017;10:90</a:t>
            </a:r>
          </a:p>
          <a:p>
            <a:r>
              <a:rPr lang="es-ES" sz="1400" dirty="0" err="1" smtClean="0">
                <a:solidFill>
                  <a:srgbClr val="002060"/>
                </a:solidFill>
              </a:rPr>
              <a:t>Nocturne</a:t>
            </a:r>
            <a:r>
              <a:rPr lang="es-ES" sz="1400" dirty="0" smtClean="0">
                <a:solidFill>
                  <a:srgbClr val="002060"/>
                </a:solidFill>
              </a:rPr>
              <a:t> G, et al. Br J </a:t>
            </a:r>
            <a:r>
              <a:rPr lang="es-ES" sz="1400" dirty="0" err="1" smtClean="0">
                <a:solidFill>
                  <a:srgbClr val="002060"/>
                </a:solidFill>
              </a:rPr>
              <a:t>Hematol</a:t>
            </a:r>
            <a:r>
              <a:rPr lang="es-ES" sz="1400" dirty="0" smtClean="0">
                <a:solidFill>
                  <a:srgbClr val="002060"/>
                </a:solidFill>
              </a:rPr>
              <a:t> 2015;168:317</a:t>
            </a:r>
            <a:endParaRPr lang="es-ES" sz="1400" dirty="0">
              <a:solidFill>
                <a:srgbClr val="002060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7432895" y="3168713"/>
            <a:ext cx="4544840" cy="296953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170816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="" xmlns:a16="http://schemas.microsoft.com/office/drawing/2014/main" id="{8803679D-1A96-1B44-B7F9-8FEF2C4267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7878" y="1743792"/>
            <a:ext cx="4796248" cy="4304564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BBB4FFF6-D823-F349-BC1B-FDC90AD2D8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617" y="246129"/>
            <a:ext cx="12192000" cy="79056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F11B454E-E6E1-D44F-AEC9-AA6EB6B3E8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42692" y="6263584"/>
            <a:ext cx="2978004" cy="439378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543F3D38-8C06-404F-B03F-1B1EC53BE2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64661" y="2154725"/>
            <a:ext cx="5705593" cy="2815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83398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76783242"/>
              </p:ext>
            </p:extLst>
          </p:nvPr>
        </p:nvGraphicFramePr>
        <p:xfrm>
          <a:off x="814814" y="2888056"/>
          <a:ext cx="9895437" cy="34866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98479"/>
                <a:gridCol w="3298479"/>
                <a:gridCol w="3298479"/>
              </a:tblGrid>
              <a:tr h="581116">
                <a:tc>
                  <a:txBody>
                    <a:bodyPr/>
                    <a:lstStyle/>
                    <a:p>
                      <a:pPr algn="ctr"/>
                      <a:endParaRPr lang="es-E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3200" b="1" baseline="0" dirty="0" smtClean="0"/>
                        <a:t>&lt;35-40 años</a:t>
                      </a:r>
                      <a:endParaRPr lang="es-E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3200" b="1" dirty="0" smtClean="0"/>
                        <a:t>&gt;65</a:t>
                      </a:r>
                      <a:r>
                        <a:rPr lang="es-ES" sz="3200" b="1" baseline="0" dirty="0" smtClean="0"/>
                        <a:t> años</a:t>
                      </a:r>
                      <a:endParaRPr lang="es-ES" sz="3200" b="1" dirty="0"/>
                    </a:p>
                  </a:txBody>
                  <a:tcPr/>
                </a:tc>
              </a:tr>
              <a:tr h="581116">
                <a:tc>
                  <a:txBody>
                    <a:bodyPr/>
                    <a:lstStyle/>
                    <a:p>
                      <a:pPr algn="ctr"/>
                      <a:r>
                        <a:rPr lang="es-ES" sz="2400" b="1" dirty="0" smtClean="0"/>
                        <a:t>Sequedad</a:t>
                      </a:r>
                      <a:endParaRPr lang="es-E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3200" b="1" dirty="0" smtClean="0"/>
                        <a:t>-</a:t>
                      </a:r>
                      <a:endParaRPr lang="es-E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3200" b="1" dirty="0" smtClean="0"/>
                        <a:t>+</a:t>
                      </a:r>
                      <a:endParaRPr lang="es-ES" sz="3200" b="1" dirty="0"/>
                    </a:p>
                  </a:txBody>
                  <a:tcPr/>
                </a:tc>
              </a:tr>
              <a:tr h="581116">
                <a:tc>
                  <a:txBody>
                    <a:bodyPr/>
                    <a:lstStyle/>
                    <a:p>
                      <a:pPr algn="ctr"/>
                      <a:r>
                        <a:rPr lang="es-ES" sz="2400" b="1" dirty="0" smtClean="0"/>
                        <a:t>Afectación</a:t>
                      </a:r>
                      <a:r>
                        <a:rPr lang="es-ES" sz="2400" b="1" baseline="0" dirty="0" smtClean="0"/>
                        <a:t> parotídea</a:t>
                      </a:r>
                      <a:endParaRPr lang="es-E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3200" b="1" dirty="0" smtClean="0"/>
                        <a:t>-</a:t>
                      </a:r>
                      <a:endParaRPr lang="es-E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3200" b="1" dirty="0" smtClean="0"/>
                        <a:t>+</a:t>
                      </a:r>
                      <a:endParaRPr lang="es-ES" sz="3200" b="1" dirty="0"/>
                    </a:p>
                  </a:txBody>
                  <a:tcPr/>
                </a:tc>
              </a:tr>
              <a:tr h="581116">
                <a:tc>
                  <a:txBody>
                    <a:bodyPr/>
                    <a:lstStyle/>
                    <a:p>
                      <a:pPr algn="ctr"/>
                      <a:r>
                        <a:rPr lang="es-ES" sz="2400" b="1" dirty="0" smtClean="0"/>
                        <a:t>Auto-Ac</a:t>
                      </a:r>
                      <a:r>
                        <a:rPr lang="es-ES" sz="2400" b="1" baseline="0" dirty="0" smtClean="0"/>
                        <a:t> (ANA, Ro)</a:t>
                      </a:r>
                      <a:endParaRPr lang="es-E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3200" b="1" dirty="0" smtClean="0"/>
                        <a:t>+</a:t>
                      </a:r>
                      <a:endParaRPr lang="es-E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3200" b="1" dirty="0" smtClean="0"/>
                        <a:t>-</a:t>
                      </a:r>
                      <a:endParaRPr lang="es-ES" sz="3200" b="1" dirty="0"/>
                    </a:p>
                  </a:txBody>
                  <a:tcPr/>
                </a:tc>
              </a:tr>
              <a:tr h="58111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b="1" dirty="0" smtClean="0"/>
                        <a:t>FR,</a:t>
                      </a:r>
                      <a:r>
                        <a:rPr lang="es-ES" sz="2400" b="1" baseline="0" dirty="0" smtClean="0"/>
                        <a:t> </a:t>
                      </a:r>
                      <a:r>
                        <a:rPr lang="es-ES" sz="2400" b="1" baseline="0" dirty="0" err="1" smtClean="0"/>
                        <a:t>HiperƔ</a:t>
                      </a:r>
                      <a:r>
                        <a:rPr lang="es-ES" sz="2400" b="1" baseline="0" dirty="0" smtClean="0"/>
                        <a:t>, HipoC3/4</a:t>
                      </a:r>
                      <a:endParaRPr lang="es-ES" sz="24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3200" b="1" dirty="0" smtClean="0"/>
                        <a:t>+</a:t>
                      </a:r>
                      <a:endParaRPr lang="es-E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3200" b="1" dirty="0" smtClean="0"/>
                        <a:t>-</a:t>
                      </a:r>
                      <a:endParaRPr lang="es-ES" sz="3200" b="1" dirty="0"/>
                    </a:p>
                  </a:txBody>
                  <a:tcPr/>
                </a:tc>
              </a:tr>
              <a:tr h="581116">
                <a:tc>
                  <a:txBody>
                    <a:bodyPr/>
                    <a:lstStyle/>
                    <a:p>
                      <a:pPr algn="ctr"/>
                      <a:r>
                        <a:rPr lang="es-ES" sz="2400" b="1" dirty="0" smtClean="0"/>
                        <a:t>ESSDAI</a:t>
                      </a:r>
                      <a:endParaRPr lang="es-E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3200" b="1" dirty="0" smtClean="0"/>
                        <a:t>+</a:t>
                      </a:r>
                      <a:endParaRPr lang="es-E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3200" b="1" dirty="0" smtClean="0"/>
                        <a:t>-</a:t>
                      </a:r>
                      <a:endParaRPr lang="es-ES" sz="3200" b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170" name="Picture 2" descr="Edades de la mujer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4455" y="-270771"/>
            <a:ext cx="6317652" cy="3158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03405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CustomShape 1"/>
          <p:cNvSpPr/>
          <p:nvPr/>
        </p:nvSpPr>
        <p:spPr>
          <a:xfrm>
            <a:off x="1561680" y="1072632"/>
            <a:ext cx="8784000" cy="483063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s-ES" sz="4400" b="0" strike="noStrike" spc="-1" dirty="0">
                <a:solidFill>
                  <a:srgbClr val="000000"/>
                </a:solidFill>
                <a:latin typeface="Calibri"/>
              </a:rPr>
              <a:t>El </a:t>
            </a:r>
            <a:r>
              <a:rPr lang="es-ES" sz="4400" b="1" strike="noStrike" spc="-1" dirty="0">
                <a:solidFill>
                  <a:srgbClr val="000000"/>
                </a:solidFill>
                <a:latin typeface="Calibri"/>
              </a:rPr>
              <a:t>Síndrome de </a:t>
            </a:r>
            <a:r>
              <a:rPr lang="es-ES" sz="4400" b="1" strike="noStrike" spc="-1" dirty="0" err="1">
                <a:solidFill>
                  <a:srgbClr val="000000"/>
                </a:solidFill>
                <a:latin typeface="Calibri"/>
              </a:rPr>
              <a:t>Sjögren</a:t>
            </a:r>
            <a:r>
              <a:rPr lang="es-ES" sz="4400" b="0" strike="noStrike" spc="-1" dirty="0">
                <a:solidFill>
                  <a:srgbClr val="000000"/>
                </a:solidFill>
                <a:latin typeface="Calibri"/>
              </a:rPr>
              <a:t> es una enfermedad autoinmune sistémica, </a:t>
            </a:r>
            <a:r>
              <a:rPr lang="es-ES" sz="4400" b="0" strike="noStrike" spc="-1" dirty="0" smtClean="0">
                <a:solidFill>
                  <a:srgbClr val="000000"/>
                </a:solidFill>
                <a:latin typeface="Calibri"/>
              </a:rPr>
              <a:t>que </a:t>
            </a:r>
            <a:r>
              <a:rPr lang="es-ES" sz="4400" b="0" strike="noStrike" spc="-1" dirty="0">
                <a:solidFill>
                  <a:srgbClr val="000000"/>
                </a:solidFill>
                <a:latin typeface="Calibri"/>
              </a:rPr>
              <a:t>se caracteriza por una infiltración inflamatoria de las glándulas secretoras, lo que conduce a una disfunción de las mismas provocando la sequedad de las mucosas. </a:t>
            </a:r>
            <a:endParaRPr lang="es-ES" sz="4400" b="0" strike="noStrike" spc="-1" dirty="0">
              <a:latin typeface="Arial"/>
            </a:endParaRPr>
          </a:p>
        </p:txBody>
      </p:sp>
      <p:sp>
        <p:nvSpPr>
          <p:cNvPr id="54" name="CustomShape 2"/>
          <p:cNvSpPr/>
          <p:nvPr/>
        </p:nvSpPr>
        <p:spPr>
          <a:xfrm>
            <a:off x="616320" y="493560"/>
            <a:ext cx="10890360" cy="5824800"/>
          </a:xfrm>
          <a:prstGeom prst="rect">
            <a:avLst/>
          </a:prstGeom>
          <a:noFill/>
          <a:ln w="3816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6523" y="166428"/>
            <a:ext cx="3271293" cy="2450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91308033"/>
              </p:ext>
            </p:extLst>
          </p:nvPr>
        </p:nvGraphicFramePr>
        <p:xfrm>
          <a:off x="2739958" y="1322760"/>
          <a:ext cx="8618898" cy="475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72966"/>
                <a:gridCol w="2872966"/>
                <a:gridCol w="2872966"/>
              </a:tblGrid>
              <a:tr h="421402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3600" dirty="0" smtClean="0"/>
                        <a:t>HOMBRE</a:t>
                      </a:r>
                      <a:endParaRPr lang="es-E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3600" dirty="0" smtClean="0"/>
                        <a:t>MUJER</a:t>
                      </a:r>
                      <a:endParaRPr lang="es-ES" sz="3600" dirty="0"/>
                    </a:p>
                  </a:txBody>
                  <a:tcPr/>
                </a:tc>
              </a:tr>
              <a:tr h="439504">
                <a:tc>
                  <a:txBody>
                    <a:bodyPr/>
                    <a:lstStyle/>
                    <a:p>
                      <a:pPr algn="ctr"/>
                      <a:r>
                        <a:rPr lang="es-ES" sz="2400" b="1" dirty="0" smtClean="0"/>
                        <a:t>Frecuencia</a:t>
                      </a:r>
                      <a:endParaRPr lang="es-E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b="1" dirty="0" smtClean="0"/>
                        <a:t>7%</a:t>
                      </a:r>
                      <a:endParaRPr lang="es-E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b="1" dirty="0" smtClean="0"/>
                        <a:t>93%</a:t>
                      </a:r>
                      <a:endParaRPr lang="es-ES" sz="2400" b="1" dirty="0"/>
                    </a:p>
                  </a:txBody>
                  <a:tcPr/>
                </a:tc>
              </a:tr>
              <a:tr h="439504">
                <a:tc>
                  <a:txBody>
                    <a:bodyPr/>
                    <a:lstStyle/>
                    <a:p>
                      <a:pPr algn="ctr"/>
                      <a:r>
                        <a:rPr lang="es-ES" sz="2400" b="1" dirty="0" err="1" smtClean="0"/>
                        <a:t>Afect</a:t>
                      </a:r>
                      <a:r>
                        <a:rPr lang="es-ES" sz="2400" b="1" dirty="0" smtClean="0"/>
                        <a:t> ocular grave</a:t>
                      </a:r>
                      <a:endParaRPr lang="es-E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b="1" dirty="0" smtClean="0"/>
                        <a:t>+</a:t>
                      </a:r>
                      <a:endParaRPr lang="es-E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b="1" dirty="0" smtClean="0"/>
                        <a:t>-</a:t>
                      </a:r>
                      <a:endParaRPr lang="es-ES" sz="2400" b="1" dirty="0"/>
                    </a:p>
                  </a:txBody>
                  <a:tcPr/>
                </a:tc>
              </a:tr>
              <a:tr h="439504">
                <a:tc>
                  <a:txBody>
                    <a:bodyPr/>
                    <a:lstStyle/>
                    <a:p>
                      <a:pPr algn="ctr"/>
                      <a:r>
                        <a:rPr lang="es-ES" sz="2400" b="1" dirty="0" smtClean="0"/>
                        <a:t>ESSDAI</a:t>
                      </a:r>
                      <a:endParaRPr lang="es-E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b="1" dirty="0" smtClean="0"/>
                        <a:t>+</a:t>
                      </a:r>
                      <a:endParaRPr lang="es-E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b="1" dirty="0" smtClean="0"/>
                        <a:t>-</a:t>
                      </a:r>
                      <a:endParaRPr lang="es-ES" sz="2400" b="1" dirty="0"/>
                    </a:p>
                  </a:txBody>
                  <a:tcPr/>
                </a:tc>
              </a:tr>
              <a:tr h="439504">
                <a:tc>
                  <a:txBody>
                    <a:bodyPr/>
                    <a:lstStyle/>
                    <a:p>
                      <a:pPr algn="ctr"/>
                      <a:r>
                        <a:rPr lang="es-ES" sz="2400" b="1" dirty="0" smtClean="0"/>
                        <a:t>NINE/Renal/</a:t>
                      </a:r>
                      <a:r>
                        <a:rPr lang="es-ES" sz="2400" b="1" dirty="0" err="1" smtClean="0"/>
                        <a:t>Vasc</a:t>
                      </a:r>
                      <a:endParaRPr lang="es-E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b="1" dirty="0" smtClean="0"/>
                        <a:t>+</a:t>
                      </a:r>
                      <a:endParaRPr lang="es-E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b="1" dirty="0" smtClean="0"/>
                        <a:t>-</a:t>
                      </a:r>
                      <a:endParaRPr lang="es-ES" sz="2400" b="1" dirty="0"/>
                    </a:p>
                  </a:txBody>
                  <a:tcPr/>
                </a:tc>
              </a:tr>
              <a:tr h="439504">
                <a:tc>
                  <a:txBody>
                    <a:bodyPr/>
                    <a:lstStyle/>
                    <a:p>
                      <a:pPr algn="ctr"/>
                      <a:r>
                        <a:rPr lang="es-ES" sz="2400" b="1" dirty="0" err="1" smtClean="0"/>
                        <a:t>Linfadenopatías</a:t>
                      </a:r>
                      <a:endParaRPr lang="es-E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b="1" dirty="0" smtClean="0"/>
                        <a:t>+</a:t>
                      </a:r>
                      <a:endParaRPr lang="es-E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b="1" dirty="0" smtClean="0"/>
                        <a:t>-</a:t>
                      </a:r>
                      <a:endParaRPr lang="es-ES" sz="2400" b="1" dirty="0"/>
                    </a:p>
                  </a:txBody>
                  <a:tcPr/>
                </a:tc>
              </a:tr>
              <a:tr h="439504">
                <a:tc>
                  <a:txBody>
                    <a:bodyPr/>
                    <a:lstStyle/>
                    <a:p>
                      <a:pPr algn="ctr"/>
                      <a:r>
                        <a:rPr lang="es-ES" sz="2400" b="1" dirty="0" smtClean="0"/>
                        <a:t>Neurológico</a:t>
                      </a:r>
                      <a:endParaRPr lang="es-E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b="1" dirty="0" smtClean="0"/>
                        <a:t>+</a:t>
                      </a:r>
                      <a:endParaRPr lang="es-E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b="1" dirty="0" smtClean="0"/>
                        <a:t>-</a:t>
                      </a:r>
                      <a:endParaRPr lang="es-ES" sz="2400" b="1" dirty="0"/>
                    </a:p>
                  </a:txBody>
                  <a:tcPr/>
                </a:tc>
              </a:tr>
              <a:tr h="439504">
                <a:tc>
                  <a:txBody>
                    <a:bodyPr/>
                    <a:lstStyle/>
                    <a:p>
                      <a:pPr algn="ctr"/>
                      <a:r>
                        <a:rPr lang="es-ES" sz="2400" b="1" dirty="0" smtClean="0"/>
                        <a:t>Linfoma</a:t>
                      </a:r>
                      <a:endParaRPr lang="es-E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b="1" dirty="0" smtClean="0"/>
                        <a:t>3.44</a:t>
                      </a:r>
                      <a:endParaRPr lang="es-E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b="1" dirty="0" smtClean="0"/>
                        <a:t>1</a:t>
                      </a:r>
                      <a:endParaRPr lang="es-ES" sz="2400" b="1" dirty="0"/>
                    </a:p>
                  </a:txBody>
                  <a:tcPr/>
                </a:tc>
              </a:tr>
              <a:tr h="439504">
                <a:tc>
                  <a:txBody>
                    <a:bodyPr/>
                    <a:lstStyle/>
                    <a:p>
                      <a:pPr algn="ctr"/>
                      <a:r>
                        <a:rPr lang="es-ES" sz="2400" b="1" dirty="0" smtClean="0"/>
                        <a:t>Neoplasias</a:t>
                      </a:r>
                      <a:endParaRPr lang="es-E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b="1" dirty="0" smtClean="0"/>
                        <a:t>2.29</a:t>
                      </a:r>
                      <a:endParaRPr lang="es-E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b="1" dirty="0" smtClean="0"/>
                        <a:t>1.87</a:t>
                      </a:r>
                      <a:endParaRPr lang="es-ES" sz="2400" b="1" dirty="0"/>
                    </a:p>
                  </a:txBody>
                  <a:tcPr/>
                </a:tc>
              </a:tr>
              <a:tr h="439504">
                <a:tc>
                  <a:txBody>
                    <a:bodyPr/>
                    <a:lstStyle/>
                    <a:p>
                      <a:pPr algn="ctr"/>
                      <a:r>
                        <a:rPr lang="es-ES" sz="2400" b="1" dirty="0" smtClean="0"/>
                        <a:t>Riesgo de muerte</a:t>
                      </a:r>
                      <a:endParaRPr lang="es-E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b="1" dirty="0" smtClean="0"/>
                        <a:t>2-3</a:t>
                      </a:r>
                      <a:endParaRPr lang="es-E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b="1" dirty="0" smtClean="0"/>
                        <a:t>1</a:t>
                      </a:r>
                      <a:endParaRPr lang="es-ES" sz="24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Rectángulo 3"/>
          <p:cNvSpPr/>
          <p:nvPr/>
        </p:nvSpPr>
        <p:spPr>
          <a:xfrm>
            <a:off x="476656" y="350196"/>
            <a:ext cx="2675107" cy="2237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ángulo 4"/>
          <p:cNvSpPr/>
          <p:nvPr/>
        </p:nvSpPr>
        <p:spPr>
          <a:xfrm>
            <a:off x="1063149" y="2146570"/>
            <a:ext cx="1349310" cy="1167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6698" y="6129058"/>
            <a:ext cx="3298008" cy="612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40972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n de RESUM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12543" y="-1042254"/>
            <a:ext cx="12407705" cy="8422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06950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CustomShape 1"/>
          <p:cNvSpPr/>
          <p:nvPr/>
        </p:nvSpPr>
        <p:spPr>
          <a:xfrm>
            <a:off x="1705680" y="862920"/>
            <a:ext cx="935928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endParaRPr lang="es-E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s-ES" sz="1800" b="0" strike="noStrike" spc="-1">
              <a:latin typeface="Arial"/>
            </a:endParaRPr>
          </a:p>
        </p:txBody>
      </p:sp>
      <p:sp>
        <p:nvSpPr>
          <p:cNvPr id="87" name="CustomShape 2"/>
          <p:cNvSpPr/>
          <p:nvPr/>
        </p:nvSpPr>
        <p:spPr>
          <a:xfrm>
            <a:off x="2667960" y="980640"/>
            <a:ext cx="4345560" cy="427932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8" name="CustomShape 3"/>
          <p:cNvSpPr/>
          <p:nvPr/>
        </p:nvSpPr>
        <p:spPr>
          <a:xfrm>
            <a:off x="6176520" y="3542040"/>
            <a:ext cx="1674360" cy="15228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9" name="CustomShape 4"/>
          <p:cNvSpPr/>
          <p:nvPr/>
        </p:nvSpPr>
        <p:spPr>
          <a:xfrm>
            <a:off x="6095880" y="4592520"/>
            <a:ext cx="499680" cy="4824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0" name="CustomShape 5"/>
          <p:cNvSpPr/>
          <p:nvPr/>
        </p:nvSpPr>
        <p:spPr>
          <a:xfrm>
            <a:off x="3741840" y="1648080"/>
            <a:ext cx="2342160" cy="2833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s-ES" sz="3600" b="0" strike="noStrike" spc="-1">
                <a:solidFill>
                  <a:srgbClr val="000000"/>
                </a:solidFill>
                <a:latin typeface="Calibri"/>
              </a:rPr>
              <a:t>Sequedad</a:t>
            </a:r>
            <a:endParaRPr lang="es-ES" sz="3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s-ES" sz="3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s-ES" sz="3600" b="0" strike="noStrike" spc="-1">
                <a:solidFill>
                  <a:srgbClr val="000000"/>
                </a:solidFill>
                <a:latin typeface="Calibri"/>
              </a:rPr>
              <a:t>Artralgias</a:t>
            </a:r>
            <a:endParaRPr lang="es-ES" sz="3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s-ES" sz="3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s-ES" sz="3600" b="0" strike="noStrike" spc="-1">
                <a:solidFill>
                  <a:srgbClr val="000000"/>
                </a:solidFill>
                <a:latin typeface="Calibri"/>
              </a:rPr>
              <a:t>Cansancio</a:t>
            </a:r>
            <a:endParaRPr lang="es-ES" sz="3600" b="0" strike="noStrike" spc="-1">
              <a:latin typeface="Arial"/>
            </a:endParaRPr>
          </a:p>
        </p:txBody>
      </p:sp>
      <p:sp>
        <p:nvSpPr>
          <p:cNvPr id="91" name="CustomShape 6"/>
          <p:cNvSpPr/>
          <p:nvPr/>
        </p:nvSpPr>
        <p:spPr>
          <a:xfrm>
            <a:off x="6595920" y="3946320"/>
            <a:ext cx="116928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s-ES" sz="1800" b="0" strike="noStrike" spc="-1" dirty="0">
                <a:solidFill>
                  <a:srgbClr val="000000"/>
                </a:solidFill>
                <a:latin typeface="Calibri"/>
              </a:rPr>
              <a:t>Afectación</a:t>
            </a:r>
            <a:endParaRPr lang="es-E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s-ES" sz="1800" b="0" strike="noStrike" spc="-1" dirty="0" smtClean="0">
                <a:solidFill>
                  <a:srgbClr val="000000"/>
                </a:solidFill>
                <a:latin typeface="Calibri"/>
              </a:rPr>
              <a:t>Sistémica</a:t>
            </a:r>
            <a:endParaRPr lang="es-ES" sz="1800" b="0" strike="noStrike" spc="-1" dirty="0">
              <a:latin typeface="Arial"/>
            </a:endParaRPr>
          </a:p>
        </p:txBody>
      </p:sp>
      <p:sp>
        <p:nvSpPr>
          <p:cNvPr id="92" name="CustomShape 7"/>
          <p:cNvSpPr/>
          <p:nvPr/>
        </p:nvSpPr>
        <p:spPr>
          <a:xfrm>
            <a:off x="6095880" y="4649400"/>
            <a:ext cx="65376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s-ES" sz="1800" b="0" strike="noStrike" spc="-1">
                <a:solidFill>
                  <a:srgbClr val="000000"/>
                </a:solidFill>
                <a:latin typeface="Calibri"/>
              </a:rPr>
              <a:t>Linf</a:t>
            </a:r>
            <a:endParaRPr lang="es-ES" sz="1800" b="0" strike="noStrike" spc="-1">
              <a:latin typeface="Arial"/>
            </a:endParaRPr>
          </a:p>
        </p:txBody>
      </p:sp>
      <p:sp>
        <p:nvSpPr>
          <p:cNvPr id="93" name="CustomShape 8"/>
          <p:cNvSpPr/>
          <p:nvPr/>
        </p:nvSpPr>
        <p:spPr>
          <a:xfrm>
            <a:off x="544680" y="277560"/>
            <a:ext cx="6698520" cy="1552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s-ES" sz="3200" b="1" strike="noStrike" spc="-1" dirty="0">
                <a:solidFill>
                  <a:srgbClr val="000000"/>
                </a:solidFill>
                <a:latin typeface="Calibri"/>
              </a:rPr>
              <a:t>Fenotipos clínicos</a:t>
            </a:r>
            <a:endParaRPr lang="es-ES" sz="3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s-ES" sz="3200" b="0" strike="noStrike" spc="-1" dirty="0">
                <a:solidFill>
                  <a:srgbClr val="000000"/>
                </a:solidFill>
                <a:latin typeface="Calibri"/>
              </a:rPr>
              <a:t>Síndrome de</a:t>
            </a:r>
            <a:endParaRPr lang="es-ES" sz="3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s-ES" sz="3200" b="0" strike="noStrike" spc="-1" dirty="0" err="1">
                <a:solidFill>
                  <a:srgbClr val="000000"/>
                </a:solidFill>
                <a:latin typeface="Calibri"/>
              </a:rPr>
              <a:t>Sjögren</a:t>
            </a:r>
            <a:endParaRPr lang="es-ES" sz="3200" b="0" strike="noStrike" spc="-1" dirty="0">
              <a:latin typeface="Arial"/>
            </a:endParaRPr>
          </a:p>
        </p:txBody>
      </p:sp>
      <p:sp>
        <p:nvSpPr>
          <p:cNvPr id="94" name="CustomShape 9"/>
          <p:cNvSpPr/>
          <p:nvPr/>
        </p:nvSpPr>
        <p:spPr>
          <a:xfrm>
            <a:off x="7745040" y="790598"/>
            <a:ext cx="4282200" cy="353797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lang="es-ES" sz="2800" b="1" strike="noStrike" spc="-1" dirty="0">
                <a:solidFill>
                  <a:srgbClr val="000000"/>
                </a:solidFill>
                <a:latin typeface="Calibri"/>
              </a:rPr>
              <a:t>Mala calidad de vida</a:t>
            </a:r>
            <a:endParaRPr lang="es-ES" sz="2800" b="1" strike="noStrike" spc="-1" dirty="0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lang="es-ES" sz="2800" b="1" strike="noStrike" spc="-1" dirty="0">
                <a:solidFill>
                  <a:srgbClr val="000000"/>
                </a:solidFill>
                <a:latin typeface="Calibri"/>
              </a:rPr>
              <a:t>Escaso daño crónico</a:t>
            </a:r>
            <a:endParaRPr lang="es-ES" sz="2800" b="1" strike="noStrike" spc="-1" dirty="0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lang="es-ES" sz="2800" b="1" spc="-1" dirty="0">
                <a:solidFill>
                  <a:srgbClr val="000000"/>
                </a:solidFill>
                <a:latin typeface="Calibri"/>
              </a:rPr>
              <a:t>Menos </a:t>
            </a:r>
            <a:r>
              <a:rPr lang="es-ES" sz="2800" b="1" spc="-1" dirty="0" err="1" smtClean="0">
                <a:solidFill>
                  <a:srgbClr val="000000"/>
                </a:solidFill>
                <a:latin typeface="Calibri"/>
              </a:rPr>
              <a:t>marc</a:t>
            </a:r>
            <a:r>
              <a:rPr lang="es-ES" sz="2800" b="1" spc="-1" dirty="0" smtClean="0">
                <a:solidFill>
                  <a:srgbClr val="000000"/>
                </a:solidFill>
                <a:latin typeface="Calibri"/>
              </a:rPr>
              <a:t>. </a:t>
            </a:r>
            <a:r>
              <a:rPr lang="es-ES" sz="2800" b="1" spc="-1" dirty="0" err="1" smtClean="0">
                <a:solidFill>
                  <a:srgbClr val="000000"/>
                </a:solidFill>
                <a:latin typeface="Calibri"/>
              </a:rPr>
              <a:t>Inmunol</a:t>
            </a:r>
            <a:r>
              <a:rPr lang="es-ES" sz="2800" b="1" spc="-1" dirty="0" smtClean="0">
                <a:solidFill>
                  <a:srgbClr val="000000"/>
                </a:solidFill>
                <a:latin typeface="Calibri"/>
              </a:rPr>
              <a:t>.</a:t>
            </a:r>
            <a:endParaRPr lang="es-ES" sz="2800" b="1" spc="-1" dirty="0">
              <a:solidFill>
                <a:srgbClr val="000000"/>
              </a:solidFill>
              <a:latin typeface="Calibri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lang="es-ES" sz="2800" b="1" strike="noStrike" spc="-1" dirty="0">
                <a:solidFill>
                  <a:srgbClr val="000000"/>
                </a:solidFill>
                <a:latin typeface="Calibri"/>
              </a:rPr>
              <a:t>Menos </a:t>
            </a:r>
            <a:r>
              <a:rPr lang="es-ES" sz="2800" b="1" strike="noStrike" spc="-1" dirty="0" err="1">
                <a:solidFill>
                  <a:srgbClr val="000000"/>
                </a:solidFill>
                <a:latin typeface="Calibri"/>
              </a:rPr>
              <a:t>autoanticuerpos</a:t>
            </a:r>
            <a:endParaRPr lang="es-ES" sz="2800" b="1" strike="noStrike" spc="-1" dirty="0">
              <a:latin typeface="Arial"/>
            </a:endParaRPr>
          </a:p>
          <a:p>
            <a:pPr marL="285840" indent="-285480">
              <a:buClr>
                <a:srgbClr val="000000"/>
              </a:buClr>
              <a:buFont typeface="StarSymbol"/>
              <a:buChar char="-"/>
            </a:pPr>
            <a:r>
              <a:rPr lang="es-ES" sz="2800" b="1" strike="noStrike" spc="-1" dirty="0">
                <a:solidFill>
                  <a:srgbClr val="000000"/>
                </a:solidFill>
                <a:latin typeface="Calibri"/>
              </a:rPr>
              <a:t>Baja mortalidad</a:t>
            </a: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lang="es-ES" sz="2800" b="1" strike="noStrike" spc="-1" dirty="0">
                <a:solidFill>
                  <a:srgbClr val="000000"/>
                </a:solidFill>
                <a:latin typeface="Calibri"/>
              </a:rPr>
              <a:t>Seguimientos espaciados</a:t>
            </a:r>
            <a:endParaRPr lang="es-ES" sz="2800" b="1" strike="noStrike" spc="-1" dirty="0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lang="es-ES" sz="2800" b="1" strike="noStrike" spc="-1" dirty="0">
                <a:solidFill>
                  <a:srgbClr val="000000"/>
                </a:solidFill>
                <a:latin typeface="Calibri"/>
              </a:rPr>
              <a:t>No requieren </a:t>
            </a:r>
            <a:r>
              <a:rPr lang="es-ES" sz="2800" b="1" strike="noStrike" spc="-1" dirty="0" err="1">
                <a:solidFill>
                  <a:srgbClr val="000000"/>
                </a:solidFill>
                <a:latin typeface="Calibri"/>
              </a:rPr>
              <a:t>ttº</a:t>
            </a:r>
            <a:r>
              <a:rPr lang="es-ES" sz="2800" b="1" strike="noStrike" spc="-1" dirty="0">
                <a:solidFill>
                  <a:srgbClr val="000000"/>
                </a:solidFill>
                <a:latin typeface="Calibri"/>
              </a:rPr>
              <a:t> IS “mayores”</a:t>
            </a:r>
            <a:endParaRPr lang="es-ES" sz="2800" b="1" strike="noStrike" spc="-1" dirty="0">
              <a:latin typeface="Arial"/>
            </a:endParaRPr>
          </a:p>
        </p:txBody>
      </p:sp>
      <p:sp>
        <p:nvSpPr>
          <p:cNvPr id="95" name="CustomShape 10"/>
          <p:cNvSpPr/>
          <p:nvPr/>
        </p:nvSpPr>
        <p:spPr>
          <a:xfrm>
            <a:off x="7582680" y="862920"/>
            <a:ext cx="348840" cy="3204988"/>
          </a:xfrm>
          <a:prstGeom prst="leftBrace">
            <a:avLst>
              <a:gd name="adj1" fmla="val 8333"/>
              <a:gd name="adj2" fmla="val 50000"/>
            </a:avLst>
          </a:prstGeom>
          <a:noFill/>
          <a:ln w="1908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6" name="CustomShape 11"/>
          <p:cNvSpPr/>
          <p:nvPr/>
        </p:nvSpPr>
        <p:spPr>
          <a:xfrm rot="20412000">
            <a:off x="6593027" y="2531668"/>
            <a:ext cx="873000" cy="31824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7" name="CustomShape 12"/>
          <p:cNvSpPr/>
          <p:nvPr/>
        </p:nvSpPr>
        <p:spPr>
          <a:xfrm>
            <a:off x="661680" y="5070600"/>
            <a:ext cx="2506680" cy="1370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xmlns="" val="156537975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 descr="page8image52787840">
            <a:extLst>
              <a:ext uri="{FF2B5EF4-FFF2-40B4-BE49-F238E27FC236}">
                <a16:creationId xmlns="" xmlns:a16="http://schemas.microsoft.com/office/drawing/2014/main" id="{34D9D03D-4307-7A45-98D6-895DA7F4E7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8411" y="1184029"/>
            <a:ext cx="11802285" cy="4630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="" xmlns:a16="http://schemas.microsoft.com/office/drawing/2014/main" id="{D34A5F46-79AC-9247-A2E0-F49544A4000E}"/>
              </a:ext>
            </a:extLst>
          </p:cNvPr>
          <p:cNvSpPr txBox="1"/>
          <p:nvPr/>
        </p:nvSpPr>
        <p:spPr>
          <a:xfrm>
            <a:off x="738554" y="6201508"/>
            <a:ext cx="6353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0070C0"/>
                </a:solidFill>
              </a:rPr>
              <a:t>PRONÓSTICO DEL </a:t>
            </a:r>
            <a:r>
              <a:rPr lang="es-ES" b="1" dirty="0" err="1">
                <a:solidFill>
                  <a:srgbClr val="0070C0"/>
                </a:solidFill>
              </a:rPr>
              <a:t>SSp</a:t>
            </a:r>
            <a:r>
              <a:rPr lang="es-ES" b="1" dirty="0">
                <a:solidFill>
                  <a:srgbClr val="0070C0"/>
                </a:solidFill>
              </a:rPr>
              <a:t> EN FUNCIÓN DE FENOTIPOS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3074EEFB-15BE-334E-B162-068AB779F0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617" y="246129"/>
            <a:ext cx="12192000" cy="79056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9BB8FD88-FCBF-984A-9FD6-85E0567EB4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42692" y="6263584"/>
            <a:ext cx="2978004" cy="439378"/>
          </a:xfrm>
          <a:prstGeom prst="rect">
            <a:avLst/>
          </a:prstGeom>
        </p:spPr>
      </p:pic>
      <p:sp>
        <p:nvSpPr>
          <p:cNvPr id="3" name="Elipse 2"/>
          <p:cNvSpPr/>
          <p:nvPr/>
        </p:nvSpPr>
        <p:spPr>
          <a:xfrm>
            <a:off x="-297156" y="2208179"/>
            <a:ext cx="3332185" cy="2733472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CustomShape 1"/>
          <p:cNvSpPr/>
          <p:nvPr/>
        </p:nvSpPr>
        <p:spPr>
          <a:xfrm>
            <a:off x="1705680" y="862920"/>
            <a:ext cx="935928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endParaRPr lang="es-E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s-ES" sz="1800" b="0" strike="noStrike" spc="-1">
              <a:latin typeface="Arial"/>
            </a:endParaRPr>
          </a:p>
        </p:txBody>
      </p:sp>
      <p:sp>
        <p:nvSpPr>
          <p:cNvPr id="105" name="CustomShape 2"/>
          <p:cNvSpPr/>
          <p:nvPr/>
        </p:nvSpPr>
        <p:spPr>
          <a:xfrm>
            <a:off x="2667960" y="980640"/>
            <a:ext cx="4345560" cy="427932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6" name="CustomShape 3"/>
          <p:cNvSpPr/>
          <p:nvPr/>
        </p:nvSpPr>
        <p:spPr>
          <a:xfrm>
            <a:off x="6176520" y="3542040"/>
            <a:ext cx="1674360" cy="15228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7" name="CustomShape 4"/>
          <p:cNvSpPr/>
          <p:nvPr/>
        </p:nvSpPr>
        <p:spPr>
          <a:xfrm>
            <a:off x="6095880" y="4592520"/>
            <a:ext cx="499680" cy="4824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8" name="CustomShape 5"/>
          <p:cNvSpPr/>
          <p:nvPr/>
        </p:nvSpPr>
        <p:spPr>
          <a:xfrm>
            <a:off x="3741840" y="1648080"/>
            <a:ext cx="2342160" cy="2833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s-ES" sz="3600" b="0" strike="noStrike" spc="-1">
                <a:solidFill>
                  <a:srgbClr val="000000"/>
                </a:solidFill>
                <a:latin typeface="Calibri"/>
              </a:rPr>
              <a:t>Sequedad</a:t>
            </a:r>
            <a:endParaRPr lang="es-ES" sz="3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s-ES" sz="3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s-ES" sz="3600" b="0" strike="noStrike" spc="-1">
                <a:solidFill>
                  <a:srgbClr val="000000"/>
                </a:solidFill>
                <a:latin typeface="Calibri"/>
              </a:rPr>
              <a:t>Artralgias</a:t>
            </a:r>
            <a:endParaRPr lang="es-ES" sz="3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s-ES" sz="3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s-ES" sz="3600" b="0" strike="noStrike" spc="-1">
                <a:solidFill>
                  <a:srgbClr val="000000"/>
                </a:solidFill>
                <a:latin typeface="Calibri"/>
              </a:rPr>
              <a:t>Cansancio</a:t>
            </a:r>
            <a:endParaRPr lang="es-ES" sz="3600" b="0" strike="noStrike" spc="-1">
              <a:latin typeface="Arial"/>
            </a:endParaRPr>
          </a:p>
        </p:txBody>
      </p:sp>
      <p:sp>
        <p:nvSpPr>
          <p:cNvPr id="109" name="CustomShape 6"/>
          <p:cNvSpPr/>
          <p:nvPr/>
        </p:nvSpPr>
        <p:spPr>
          <a:xfrm>
            <a:off x="6595920" y="3946320"/>
            <a:ext cx="116928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s-ES" sz="1800" b="0" strike="noStrike" spc="-1" dirty="0">
                <a:solidFill>
                  <a:srgbClr val="000000"/>
                </a:solidFill>
                <a:latin typeface="Calibri"/>
              </a:rPr>
              <a:t>Afectación</a:t>
            </a:r>
            <a:endParaRPr lang="es-E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s-ES" sz="1800" b="0" strike="noStrike" spc="-1" dirty="0" smtClean="0">
                <a:solidFill>
                  <a:srgbClr val="000000"/>
                </a:solidFill>
                <a:latin typeface="Calibri"/>
              </a:rPr>
              <a:t>Sistémica</a:t>
            </a:r>
            <a:endParaRPr lang="es-ES" sz="1800" b="0" strike="noStrike" spc="-1" dirty="0">
              <a:latin typeface="Arial"/>
            </a:endParaRPr>
          </a:p>
        </p:txBody>
      </p:sp>
      <p:sp>
        <p:nvSpPr>
          <p:cNvPr id="110" name="CustomShape 7"/>
          <p:cNvSpPr/>
          <p:nvPr/>
        </p:nvSpPr>
        <p:spPr>
          <a:xfrm>
            <a:off x="6095880" y="4649400"/>
            <a:ext cx="65376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s-ES" sz="1800" b="0" strike="noStrike" spc="-1">
                <a:solidFill>
                  <a:srgbClr val="000000"/>
                </a:solidFill>
                <a:latin typeface="Calibri"/>
              </a:rPr>
              <a:t>Linf</a:t>
            </a:r>
            <a:endParaRPr lang="es-ES" sz="1800" b="0" strike="noStrike" spc="-1">
              <a:latin typeface="Arial"/>
            </a:endParaRPr>
          </a:p>
        </p:txBody>
      </p:sp>
      <p:sp>
        <p:nvSpPr>
          <p:cNvPr id="111" name="CustomShape 8"/>
          <p:cNvSpPr/>
          <p:nvPr/>
        </p:nvSpPr>
        <p:spPr>
          <a:xfrm>
            <a:off x="544680" y="277560"/>
            <a:ext cx="6698520" cy="1552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s-ES" sz="3200" b="1" strike="noStrike" spc="-1">
                <a:solidFill>
                  <a:srgbClr val="000000"/>
                </a:solidFill>
                <a:latin typeface="Calibri"/>
              </a:rPr>
              <a:t>Fenotipos clínicos</a:t>
            </a:r>
            <a:endParaRPr lang="es-ES" sz="3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s-ES" sz="3200" b="0" strike="noStrike" spc="-1">
                <a:solidFill>
                  <a:srgbClr val="000000"/>
                </a:solidFill>
                <a:latin typeface="Calibri"/>
              </a:rPr>
              <a:t>Síndrome de</a:t>
            </a:r>
            <a:endParaRPr lang="es-ES" sz="3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s-ES" sz="3200" b="0" strike="noStrike" spc="-1">
                <a:solidFill>
                  <a:srgbClr val="000000"/>
                </a:solidFill>
                <a:latin typeface="Calibri"/>
              </a:rPr>
              <a:t>Sjögren</a:t>
            </a:r>
            <a:endParaRPr lang="es-ES" sz="3200" b="0" strike="noStrike" spc="-1">
              <a:latin typeface="Arial"/>
            </a:endParaRPr>
          </a:p>
        </p:txBody>
      </p:sp>
      <p:sp>
        <p:nvSpPr>
          <p:cNvPr id="115" name="CustomShape 12"/>
          <p:cNvSpPr/>
          <p:nvPr/>
        </p:nvSpPr>
        <p:spPr>
          <a:xfrm>
            <a:off x="8465760" y="3542040"/>
            <a:ext cx="3561480" cy="3016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lang="es-ES" sz="2400" b="0" strike="noStrike" spc="-1" dirty="0">
                <a:solidFill>
                  <a:srgbClr val="000000"/>
                </a:solidFill>
                <a:latin typeface="Calibri"/>
              </a:rPr>
              <a:t>Mala calidad de vida</a:t>
            </a:r>
            <a:endParaRPr lang="es-ES" sz="2400" b="0" strike="noStrike" spc="-1" dirty="0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lang="es-ES" sz="2400" b="0" strike="noStrike" spc="-1" dirty="0">
                <a:solidFill>
                  <a:srgbClr val="000000"/>
                </a:solidFill>
                <a:latin typeface="Calibri"/>
              </a:rPr>
              <a:t>Disfunción de órganos</a:t>
            </a:r>
            <a:endParaRPr lang="es-ES" sz="2400" b="0" strike="noStrike" spc="-1" dirty="0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lang="es-ES" sz="2400" b="0" strike="noStrike" spc="-1" dirty="0">
                <a:solidFill>
                  <a:srgbClr val="000000"/>
                </a:solidFill>
                <a:latin typeface="Calibri"/>
              </a:rPr>
              <a:t>Alta actividad inflamatoria</a:t>
            </a:r>
            <a:endParaRPr lang="es-ES" sz="2400" b="0" strike="noStrike" spc="-1" dirty="0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lang="es-ES" sz="2400" b="0" strike="noStrike" spc="-1" dirty="0">
                <a:solidFill>
                  <a:srgbClr val="000000"/>
                </a:solidFill>
                <a:latin typeface="Calibri"/>
              </a:rPr>
              <a:t>Mayor daño crónico</a:t>
            </a:r>
            <a:endParaRPr lang="es-ES" sz="2400" b="0" strike="noStrike" spc="-1" dirty="0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lang="es-ES" sz="2400" b="0" strike="noStrike" spc="-1" dirty="0">
                <a:solidFill>
                  <a:srgbClr val="000000"/>
                </a:solidFill>
                <a:latin typeface="Calibri"/>
              </a:rPr>
              <a:t>Mayor mortalidad</a:t>
            </a:r>
            <a:endParaRPr lang="es-ES" sz="2400" b="0" strike="noStrike" spc="-1" dirty="0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lang="es-ES" sz="2400" b="0" strike="noStrike" spc="-1" dirty="0">
                <a:solidFill>
                  <a:srgbClr val="000000"/>
                </a:solidFill>
                <a:latin typeface="Calibri"/>
              </a:rPr>
              <a:t>Necesidad </a:t>
            </a:r>
            <a:r>
              <a:rPr lang="es-ES" sz="2400" b="0" strike="noStrike" spc="-1" dirty="0" err="1">
                <a:solidFill>
                  <a:srgbClr val="000000"/>
                </a:solidFill>
                <a:latin typeface="Calibri"/>
              </a:rPr>
              <a:t>ttº</a:t>
            </a:r>
            <a:r>
              <a:rPr lang="es-ES" sz="2400" b="0" strike="noStrike" spc="-1" dirty="0">
                <a:solidFill>
                  <a:srgbClr val="000000"/>
                </a:solidFill>
                <a:latin typeface="Calibri"/>
              </a:rPr>
              <a:t> IS + </a:t>
            </a:r>
            <a:r>
              <a:rPr lang="es-ES" sz="2400" b="0" strike="noStrike" spc="-1" dirty="0" err="1">
                <a:solidFill>
                  <a:srgbClr val="000000"/>
                </a:solidFill>
                <a:latin typeface="Calibri"/>
              </a:rPr>
              <a:t>Biológ</a:t>
            </a:r>
            <a:endParaRPr lang="es-ES" sz="2400" b="0" strike="noStrike" spc="-1" dirty="0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lang="es-ES" sz="2400" b="0" strike="noStrike" spc="-1" dirty="0">
                <a:solidFill>
                  <a:srgbClr val="000000"/>
                </a:solidFill>
                <a:latin typeface="Calibri"/>
              </a:rPr>
              <a:t>Seguimiento estrecho</a:t>
            </a:r>
            <a:endParaRPr lang="es-ES" sz="2400" b="0" strike="noStrike" spc="-1" dirty="0">
              <a:latin typeface="Arial"/>
            </a:endParaRPr>
          </a:p>
        </p:txBody>
      </p:sp>
      <p:sp>
        <p:nvSpPr>
          <p:cNvPr id="116" name="CustomShape 13"/>
          <p:cNvSpPr/>
          <p:nvPr/>
        </p:nvSpPr>
        <p:spPr>
          <a:xfrm>
            <a:off x="8310240" y="3731400"/>
            <a:ext cx="155520" cy="2689560"/>
          </a:xfrm>
          <a:prstGeom prst="leftBrace">
            <a:avLst>
              <a:gd name="adj1" fmla="val 8333"/>
              <a:gd name="adj2" fmla="val 50000"/>
            </a:avLst>
          </a:prstGeom>
          <a:noFill/>
          <a:ln w="1908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7" name="CustomShape 14"/>
          <p:cNvSpPr/>
          <p:nvPr/>
        </p:nvSpPr>
        <p:spPr>
          <a:xfrm rot="1645200">
            <a:off x="7558560" y="4577400"/>
            <a:ext cx="700920" cy="318240"/>
          </a:xfrm>
          <a:prstGeom prst="rightArrow">
            <a:avLst>
              <a:gd name="adj1" fmla="val 53185"/>
              <a:gd name="adj2" fmla="val 5000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xmlns="" val="122439921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 descr="page8image52787840">
            <a:extLst>
              <a:ext uri="{FF2B5EF4-FFF2-40B4-BE49-F238E27FC236}">
                <a16:creationId xmlns="" xmlns:a16="http://schemas.microsoft.com/office/drawing/2014/main" id="{34D9D03D-4307-7A45-98D6-895DA7F4E7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8411" y="1184029"/>
            <a:ext cx="11802285" cy="4630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="" xmlns:a16="http://schemas.microsoft.com/office/drawing/2014/main" id="{D34A5F46-79AC-9247-A2E0-F49544A4000E}"/>
              </a:ext>
            </a:extLst>
          </p:cNvPr>
          <p:cNvSpPr txBox="1"/>
          <p:nvPr/>
        </p:nvSpPr>
        <p:spPr>
          <a:xfrm>
            <a:off x="738554" y="6201508"/>
            <a:ext cx="6353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0070C0"/>
                </a:solidFill>
              </a:rPr>
              <a:t>PRONÓSTICO DEL </a:t>
            </a:r>
            <a:r>
              <a:rPr lang="es-ES" b="1" dirty="0" err="1">
                <a:solidFill>
                  <a:srgbClr val="0070C0"/>
                </a:solidFill>
              </a:rPr>
              <a:t>SSp</a:t>
            </a:r>
            <a:r>
              <a:rPr lang="es-ES" b="1" dirty="0">
                <a:solidFill>
                  <a:srgbClr val="0070C0"/>
                </a:solidFill>
              </a:rPr>
              <a:t> EN FUNCIÓN DE FENOTIPOS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3074EEFB-15BE-334E-B162-068AB779F0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617" y="246129"/>
            <a:ext cx="12192000" cy="79056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9BB8FD88-FCBF-984A-9FD6-85E0567EB4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42692" y="6263584"/>
            <a:ext cx="2978004" cy="439378"/>
          </a:xfrm>
          <a:prstGeom prst="rect">
            <a:avLst/>
          </a:prstGeom>
        </p:spPr>
      </p:pic>
      <p:sp>
        <p:nvSpPr>
          <p:cNvPr id="7" name="Elipse 6"/>
          <p:cNvSpPr/>
          <p:nvPr/>
        </p:nvSpPr>
        <p:spPr>
          <a:xfrm>
            <a:off x="2669780" y="1938907"/>
            <a:ext cx="6372912" cy="2733472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34700021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CustomShape 1"/>
          <p:cNvSpPr/>
          <p:nvPr/>
        </p:nvSpPr>
        <p:spPr>
          <a:xfrm>
            <a:off x="1705680" y="862920"/>
            <a:ext cx="935928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endParaRPr lang="es-E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s-ES" sz="1800" b="0" strike="noStrike" spc="-1">
              <a:latin typeface="Arial"/>
            </a:endParaRPr>
          </a:p>
        </p:txBody>
      </p:sp>
      <p:sp>
        <p:nvSpPr>
          <p:cNvPr id="119" name="CustomShape 2"/>
          <p:cNvSpPr/>
          <p:nvPr/>
        </p:nvSpPr>
        <p:spPr>
          <a:xfrm>
            <a:off x="2667960" y="980640"/>
            <a:ext cx="4345560" cy="427932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0" name="CustomShape 3"/>
          <p:cNvSpPr/>
          <p:nvPr/>
        </p:nvSpPr>
        <p:spPr>
          <a:xfrm>
            <a:off x="6176520" y="3542040"/>
            <a:ext cx="1674360" cy="15228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1" name="CustomShape 4"/>
          <p:cNvSpPr/>
          <p:nvPr/>
        </p:nvSpPr>
        <p:spPr>
          <a:xfrm>
            <a:off x="6095880" y="4592520"/>
            <a:ext cx="499680" cy="4824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2" name="CustomShape 5"/>
          <p:cNvSpPr/>
          <p:nvPr/>
        </p:nvSpPr>
        <p:spPr>
          <a:xfrm>
            <a:off x="3741840" y="1648080"/>
            <a:ext cx="2342160" cy="2833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s-ES" sz="3600" b="0" strike="noStrike" spc="-1">
                <a:solidFill>
                  <a:srgbClr val="000000"/>
                </a:solidFill>
                <a:latin typeface="Calibri"/>
              </a:rPr>
              <a:t>Sequedad</a:t>
            </a:r>
            <a:endParaRPr lang="es-ES" sz="3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s-ES" sz="3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s-ES" sz="3600" b="0" strike="noStrike" spc="-1">
                <a:solidFill>
                  <a:srgbClr val="000000"/>
                </a:solidFill>
                <a:latin typeface="Calibri"/>
              </a:rPr>
              <a:t>Artralgias</a:t>
            </a:r>
            <a:endParaRPr lang="es-ES" sz="3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s-ES" sz="3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s-ES" sz="3600" b="0" strike="noStrike" spc="-1">
                <a:solidFill>
                  <a:srgbClr val="000000"/>
                </a:solidFill>
                <a:latin typeface="Calibri"/>
              </a:rPr>
              <a:t>Cansancio</a:t>
            </a:r>
            <a:endParaRPr lang="es-ES" sz="3600" b="0" strike="noStrike" spc="-1">
              <a:latin typeface="Arial"/>
            </a:endParaRPr>
          </a:p>
        </p:txBody>
      </p:sp>
      <p:sp>
        <p:nvSpPr>
          <p:cNvPr id="123" name="CustomShape 6"/>
          <p:cNvSpPr/>
          <p:nvPr/>
        </p:nvSpPr>
        <p:spPr>
          <a:xfrm>
            <a:off x="6595920" y="3946320"/>
            <a:ext cx="116928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s-ES" sz="1800" b="0" strike="noStrike" spc="-1" dirty="0">
                <a:solidFill>
                  <a:srgbClr val="000000"/>
                </a:solidFill>
                <a:latin typeface="Calibri"/>
              </a:rPr>
              <a:t>Afectación</a:t>
            </a:r>
            <a:endParaRPr lang="es-E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s-ES" spc="-1" dirty="0" smtClean="0">
                <a:solidFill>
                  <a:srgbClr val="000000"/>
                </a:solidFill>
                <a:latin typeface="Calibri"/>
              </a:rPr>
              <a:t>Sistémica</a:t>
            </a:r>
            <a:endParaRPr lang="es-ES" sz="1800" b="0" strike="noStrike" spc="-1" dirty="0">
              <a:latin typeface="Arial"/>
            </a:endParaRPr>
          </a:p>
        </p:txBody>
      </p:sp>
      <p:sp>
        <p:nvSpPr>
          <p:cNvPr id="124" name="CustomShape 7"/>
          <p:cNvSpPr/>
          <p:nvPr/>
        </p:nvSpPr>
        <p:spPr>
          <a:xfrm>
            <a:off x="6095880" y="4649400"/>
            <a:ext cx="65376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s-ES" sz="1800" b="0" strike="noStrike" spc="-1">
                <a:solidFill>
                  <a:srgbClr val="000000"/>
                </a:solidFill>
                <a:latin typeface="Calibri"/>
              </a:rPr>
              <a:t>Linf</a:t>
            </a:r>
            <a:endParaRPr lang="es-ES" sz="1800" b="0" strike="noStrike" spc="-1">
              <a:latin typeface="Arial"/>
            </a:endParaRPr>
          </a:p>
        </p:txBody>
      </p:sp>
      <p:sp>
        <p:nvSpPr>
          <p:cNvPr id="125" name="CustomShape 8"/>
          <p:cNvSpPr/>
          <p:nvPr/>
        </p:nvSpPr>
        <p:spPr>
          <a:xfrm>
            <a:off x="544680" y="277560"/>
            <a:ext cx="6698520" cy="1552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s-ES" sz="3200" b="1" strike="noStrike" spc="-1">
                <a:solidFill>
                  <a:srgbClr val="000000"/>
                </a:solidFill>
                <a:latin typeface="Calibri"/>
              </a:rPr>
              <a:t>Fenotipos clínicos</a:t>
            </a:r>
            <a:endParaRPr lang="es-ES" sz="3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s-ES" sz="3200" b="0" strike="noStrike" spc="-1">
                <a:solidFill>
                  <a:srgbClr val="000000"/>
                </a:solidFill>
                <a:latin typeface="Calibri"/>
              </a:rPr>
              <a:t>Síndrome de</a:t>
            </a:r>
            <a:endParaRPr lang="es-ES" sz="3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s-ES" sz="3200" b="0" strike="noStrike" spc="-1">
                <a:solidFill>
                  <a:srgbClr val="000000"/>
                </a:solidFill>
                <a:latin typeface="Calibri"/>
              </a:rPr>
              <a:t>Sjögren</a:t>
            </a:r>
            <a:endParaRPr lang="es-ES" sz="3200" b="0" strike="noStrike" spc="-1">
              <a:latin typeface="Arial"/>
            </a:endParaRPr>
          </a:p>
        </p:txBody>
      </p:sp>
      <p:sp>
        <p:nvSpPr>
          <p:cNvPr id="132" name="CustomShape 15"/>
          <p:cNvSpPr/>
          <p:nvPr/>
        </p:nvSpPr>
        <p:spPr>
          <a:xfrm rot="8076000">
            <a:off x="5489640" y="5267880"/>
            <a:ext cx="873000" cy="3294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3" name="CustomShape 16"/>
          <p:cNvSpPr/>
          <p:nvPr/>
        </p:nvSpPr>
        <p:spPr>
          <a:xfrm>
            <a:off x="1595336" y="5921397"/>
            <a:ext cx="9469624" cy="52176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s-ES" sz="1800" b="0" strike="noStrike" spc="-1" dirty="0">
                <a:solidFill>
                  <a:srgbClr val="000000"/>
                </a:solidFill>
                <a:latin typeface="Calibri"/>
              </a:rPr>
              <a:t>- </a:t>
            </a:r>
            <a:r>
              <a:rPr lang="es-ES" sz="2800" b="1" strike="noStrike" spc="-1" dirty="0" smtClean="0">
                <a:solidFill>
                  <a:srgbClr val="000000"/>
                </a:solidFill>
                <a:latin typeface="Calibri"/>
              </a:rPr>
              <a:t>Seguimiento estrecho de pacientes con factores de riesgo</a:t>
            </a:r>
            <a:endParaRPr lang="es-ES" sz="2800" b="1" strike="noStrike" spc="-1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22097"/>
            <a:ext cx="12192000" cy="8977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0904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="" xmlns:a16="http://schemas.microsoft.com/office/drawing/2014/main" id="{313138C1-7E7A-4342-9910-013B90D3AD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37552" y="318337"/>
            <a:ext cx="7281734" cy="1901759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234A18AF-029C-9849-A80E-5F60D197FF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20342" y="5910458"/>
            <a:ext cx="6413500" cy="2540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="" xmlns:a16="http://schemas.microsoft.com/office/drawing/2014/main" id="{E63B5E4F-8F64-F144-B83F-841AEEDE76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24708" y="2714134"/>
            <a:ext cx="9235675" cy="2783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33563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2099" y="84412"/>
            <a:ext cx="6656401" cy="1003600"/>
          </a:xfrm>
          <a:prstGeom prst="rect">
            <a:avLst/>
          </a:prstGeom>
          <a:ln w="12700">
            <a:solidFill>
              <a:srgbClr val="00B0F0"/>
            </a:solidFill>
          </a:ln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6434" y="1167896"/>
            <a:ext cx="8885135" cy="5531667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64975" y="6673297"/>
            <a:ext cx="2554200" cy="21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90683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Imagen 2"/>
          <p:cNvPicPr/>
          <p:nvPr/>
        </p:nvPicPr>
        <p:blipFill>
          <a:blip r:embed="rId3"/>
          <a:stretch/>
        </p:blipFill>
        <p:spPr>
          <a:xfrm>
            <a:off x="399960" y="254160"/>
            <a:ext cx="11391480" cy="63496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CustomShape 1"/>
          <p:cNvSpPr/>
          <p:nvPr/>
        </p:nvSpPr>
        <p:spPr>
          <a:xfrm>
            <a:off x="575280" y="606240"/>
            <a:ext cx="10931400" cy="5725080"/>
          </a:xfrm>
          <a:prstGeom prst="rect">
            <a:avLst/>
          </a:prstGeom>
          <a:noFill/>
          <a:ln w="3816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7" name="CustomShape 2"/>
          <p:cNvSpPr/>
          <p:nvPr/>
        </p:nvSpPr>
        <p:spPr>
          <a:xfrm>
            <a:off x="1017000" y="1037520"/>
            <a:ext cx="10078560" cy="5239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lang="es-ES" sz="3200" b="0" strike="noStrike" spc="-1">
                <a:solidFill>
                  <a:srgbClr val="000000"/>
                </a:solidFill>
                <a:latin typeface="Calibri"/>
              </a:rPr>
              <a:t>¿Se pueden definir </a:t>
            </a:r>
            <a:r>
              <a:rPr lang="es-ES" sz="3200" b="1" strike="noStrike" spc="-1">
                <a:solidFill>
                  <a:srgbClr val="000000"/>
                </a:solidFill>
                <a:latin typeface="Calibri"/>
              </a:rPr>
              <a:t>fenotipos</a:t>
            </a:r>
            <a:r>
              <a:rPr lang="es-ES" sz="3200" b="0" strike="noStrike" spc="-1">
                <a:solidFill>
                  <a:srgbClr val="000000"/>
                </a:solidFill>
                <a:latin typeface="Calibri"/>
              </a:rPr>
              <a:t> dentro del SSp? ¿Podemos agrupar a los pacientes con SSp en grupos más homogéneos  en base a características clínicas y/o inmunológicas y/o histológicas y/o pruebas de imagen? </a:t>
            </a:r>
            <a:endParaRPr lang="es-ES" sz="3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s-ES" sz="3200" b="0" strike="noStrike" spc="-1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lang="es-ES" sz="3200" b="0" strike="noStrike" spc="-1">
                <a:solidFill>
                  <a:srgbClr val="000000"/>
                </a:solidFill>
                <a:latin typeface="Calibri"/>
              </a:rPr>
              <a:t>¿La identificación de estos fenotipos tiene interés clínico?	</a:t>
            </a:r>
            <a:endParaRPr lang="es-ES" sz="3200" b="0" strike="noStrike" spc="-1">
              <a:latin typeface="Arial"/>
            </a:endParaRPr>
          </a:p>
          <a:p>
            <a:pPr marL="914400">
              <a:lnSpc>
                <a:spcPct val="100000"/>
              </a:lnSpc>
            </a:pPr>
            <a:r>
              <a:rPr lang="es-ES" sz="3200" b="0" strike="noStrike" spc="-1">
                <a:solidFill>
                  <a:srgbClr val="000000"/>
                </a:solidFill>
                <a:latin typeface="Calibri"/>
              </a:rPr>
              <a:t>- Pronóstico</a:t>
            </a:r>
            <a:endParaRPr lang="es-ES" sz="3200" b="0" strike="noStrike" spc="-1">
              <a:latin typeface="Arial"/>
            </a:endParaRPr>
          </a:p>
          <a:p>
            <a:pPr marL="457200">
              <a:lnSpc>
                <a:spcPct val="100000"/>
              </a:lnSpc>
            </a:pPr>
            <a:r>
              <a:rPr lang="es-ES" sz="3200" b="0" strike="noStrike" spc="-1">
                <a:solidFill>
                  <a:srgbClr val="000000"/>
                </a:solidFill>
                <a:latin typeface="Calibri"/>
              </a:rPr>
              <a:t>	- Tratamiento</a:t>
            </a:r>
            <a:endParaRPr lang="es-ES" sz="3200" b="0" strike="noStrike" spc="-1">
              <a:latin typeface="Arial"/>
            </a:endParaRPr>
          </a:p>
          <a:p>
            <a:pPr marL="457200">
              <a:lnSpc>
                <a:spcPct val="100000"/>
              </a:lnSpc>
            </a:pPr>
            <a:r>
              <a:rPr lang="es-ES" sz="3200" b="0" strike="noStrike" spc="-1">
                <a:solidFill>
                  <a:srgbClr val="000000"/>
                </a:solidFill>
                <a:latin typeface="Calibri"/>
              </a:rPr>
              <a:t>	- Manejo</a:t>
            </a:r>
            <a:endParaRPr lang="es-ES" sz="3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546" y="461727"/>
            <a:ext cx="10805006" cy="5852167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="" xmlns:a16="http://schemas.microsoft.com/office/drawing/2014/main" id="{9BB8FD88-FCBF-984A-9FD6-85E0567EB4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71910" y="6336008"/>
            <a:ext cx="2978004" cy="439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89876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extShape 1"/>
          <p:cNvSpPr txBox="1"/>
          <p:nvPr/>
        </p:nvSpPr>
        <p:spPr>
          <a:xfrm>
            <a:off x="792000" y="504000"/>
            <a:ext cx="10296000" cy="5877078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spAutoFit/>
          </a:bodyPr>
          <a:lstStyle/>
          <a:p>
            <a:r>
              <a:rPr lang="es-ES" sz="4000" b="1" strike="noStrike" spc="-1" dirty="0">
                <a:latin typeface="Cambria"/>
              </a:rPr>
              <a:t>SAPS (</a:t>
            </a:r>
            <a:r>
              <a:rPr lang="es-ES" sz="4000" b="1" strike="noStrike" spc="-1" dirty="0" err="1">
                <a:latin typeface="Cambria"/>
              </a:rPr>
              <a:t>Sicca</a:t>
            </a:r>
            <a:r>
              <a:rPr lang="es-ES" sz="4000" b="1" strike="noStrike" spc="-1" dirty="0">
                <a:latin typeface="Cambria"/>
              </a:rPr>
              <a:t>, </a:t>
            </a:r>
            <a:r>
              <a:rPr lang="es-ES" sz="4000" b="1" strike="noStrike" spc="-1" dirty="0" err="1">
                <a:latin typeface="Cambria"/>
              </a:rPr>
              <a:t>Asthenia</a:t>
            </a:r>
            <a:r>
              <a:rPr lang="es-ES" sz="4000" b="1" strike="noStrike" spc="-1" dirty="0">
                <a:latin typeface="Cambria"/>
              </a:rPr>
              <a:t>, </a:t>
            </a:r>
            <a:r>
              <a:rPr lang="es-ES" sz="4000" b="1" strike="noStrike" spc="-1" dirty="0" err="1">
                <a:latin typeface="Cambria"/>
              </a:rPr>
              <a:t>Polyalgia</a:t>
            </a:r>
            <a:r>
              <a:rPr lang="es-ES" sz="4000" b="1" strike="noStrike" spc="-1" dirty="0">
                <a:latin typeface="Cambria"/>
              </a:rPr>
              <a:t> </a:t>
            </a:r>
            <a:r>
              <a:rPr lang="es-ES" sz="4000" b="1" strike="noStrike" spc="-1" dirty="0" err="1">
                <a:latin typeface="Cambria"/>
              </a:rPr>
              <a:t>Syndrome</a:t>
            </a:r>
            <a:r>
              <a:rPr lang="es-ES" sz="4000" b="1" strike="noStrike" spc="-1" dirty="0">
                <a:latin typeface="Cambria"/>
              </a:rPr>
              <a:t>)</a:t>
            </a:r>
            <a:endParaRPr lang="es-ES" sz="4000" b="0" strike="noStrike" spc="-1" dirty="0">
              <a:latin typeface="Arial"/>
            </a:endParaRPr>
          </a:p>
          <a:p>
            <a:endParaRPr lang="es-ES" sz="4000" b="0" strike="noStrike" spc="-1" dirty="0">
              <a:latin typeface="Arial"/>
            </a:endParaRPr>
          </a:p>
          <a:p>
            <a:r>
              <a:rPr lang="es-ES" sz="2400" b="0" strike="noStrike" spc="-1" dirty="0">
                <a:latin typeface="Arial"/>
              </a:rPr>
              <a:t>1- Sequedad, cansancio y artralgias (EVA: 50/100 mm; 2 de </a:t>
            </a:r>
            <a:r>
              <a:rPr lang="es-ES" sz="2400" b="0" strike="noStrike" spc="-1" dirty="0" smtClean="0">
                <a:latin typeface="Arial"/>
              </a:rPr>
              <a:t>3)</a:t>
            </a:r>
            <a:endParaRPr lang="es-ES" sz="2400" b="0" strike="noStrike" spc="-1" dirty="0">
              <a:latin typeface="Arial"/>
            </a:endParaRPr>
          </a:p>
          <a:p>
            <a:endParaRPr lang="es-ES" sz="2400" b="0" strike="noStrike" spc="-1" dirty="0">
              <a:latin typeface="Arial"/>
            </a:endParaRPr>
          </a:p>
          <a:p>
            <a:r>
              <a:rPr lang="es-ES" sz="2400" b="0" strike="noStrike" spc="-1" dirty="0">
                <a:latin typeface="Arial"/>
              </a:rPr>
              <a:t>2- Biopsia </a:t>
            </a:r>
            <a:r>
              <a:rPr lang="es-ES" sz="2400" b="0" strike="noStrike" spc="-1" dirty="0" err="1">
                <a:latin typeface="Arial"/>
              </a:rPr>
              <a:t>gl</a:t>
            </a:r>
            <a:r>
              <a:rPr lang="es-ES" sz="2400" b="0" strike="noStrike" spc="-1" dirty="0">
                <a:latin typeface="Arial"/>
              </a:rPr>
              <a:t>. Salivares: ausencia de infiltrado nodular</a:t>
            </a:r>
          </a:p>
          <a:p>
            <a:endParaRPr lang="es-ES" sz="2400" b="0" strike="noStrike" spc="-1" dirty="0">
              <a:latin typeface="Arial"/>
            </a:endParaRPr>
          </a:p>
          <a:p>
            <a:r>
              <a:rPr lang="es-ES" sz="2400" b="0" strike="noStrike" spc="-1" dirty="0">
                <a:latin typeface="Arial"/>
              </a:rPr>
              <a:t>3- Anti-SSA (Ro) y anti-SSB(La) negativos</a:t>
            </a:r>
          </a:p>
          <a:p>
            <a:endParaRPr lang="es-ES" sz="2400" b="0" strike="noStrike" spc="-1" dirty="0">
              <a:latin typeface="Arial"/>
            </a:endParaRPr>
          </a:p>
          <a:p>
            <a:r>
              <a:rPr lang="es-ES" sz="2400" b="0" strike="noStrike" spc="-1" dirty="0">
                <a:latin typeface="Arial"/>
              </a:rPr>
              <a:t>4- Ausencia de afectación sistémica</a:t>
            </a:r>
          </a:p>
          <a:p>
            <a:endParaRPr lang="es-ES" sz="2400" b="0" strike="noStrike" spc="-1" dirty="0">
              <a:latin typeface="Arial"/>
            </a:endParaRPr>
          </a:p>
          <a:p>
            <a:endParaRPr lang="es-ES" sz="2400" b="0" strike="noStrike" spc="-1" dirty="0">
              <a:latin typeface="Arial"/>
            </a:endParaRPr>
          </a:p>
          <a:p>
            <a:r>
              <a:rPr lang="es-ES" sz="2400" b="0" strike="noStrike" spc="-1" dirty="0">
                <a:solidFill>
                  <a:srgbClr val="CE181E"/>
                </a:solidFill>
                <a:latin typeface="Arial"/>
              </a:rPr>
              <a:t>					</a:t>
            </a:r>
            <a:r>
              <a:rPr lang="es-ES" sz="2400" spc="-1" dirty="0">
                <a:solidFill>
                  <a:srgbClr val="CE181E"/>
                </a:solidFill>
                <a:latin typeface="Arial"/>
              </a:rPr>
              <a:t>          </a:t>
            </a:r>
            <a:r>
              <a:rPr lang="es-ES" sz="4000" b="1" strike="noStrike" spc="-1" dirty="0">
                <a:solidFill>
                  <a:srgbClr val="CE181E"/>
                </a:solidFill>
                <a:latin typeface="Cambria"/>
              </a:rPr>
              <a:t>CALIDAD DE VIDA</a:t>
            </a:r>
            <a:endParaRPr lang="es-ES" sz="4000" b="0" strike="noStrike" spc="-1" dirty="0">
              <a:latin typeface="Arial"/>
            </a:endParaRPr>
          </a:p>
          <a:p>
            <a:r>
              <a:rPr lang="es-ES" sz="4000" b="0" strike="noStrike" spc="-1" dirty="0">
                <a:latin typeface="Arial"/>
              </a:rPr>
              <a:t>     					</a:t>
            </a:r>
            <a:r>
              <a:rPr lang="es-ES" sz="1800" b="0" strike="noStrike" spc="-1" dirty="0" err="1">
                <a:latin typeface="Arial"/>
              </a:rPr>
              <a:t>Mariette</a:t>
            </a:r>
            <a:r>
              <a:rPr lang="es-ES" sz="1800" b="0" strike="noStrike" spc="-1" dirty="0">
                <a:latin typeface="Arial"/>
              </a:rPr>
              <a:t> X, et al. </a:t>
            </a:r>
            <a:r>
              <a:rPr lang="es-ES" sz="1800" b="0" strike="noStrike" spc="-1" dirty="0" err="1">
                <a:latin typeface="Arial"/>
              </a:rPr>
              <a:t>Rheumatology</a:t>
            </a:r>
            <a:r>
              <a:rPr lang="es-ES" sz="1800" b="0" strike="noStrike" spc="-1" dirty="0">
                <a:latin typeface="Arial"/>
              </a:rPr>
              <a:t> 2003;42:914–915</a:t>
            </a:r>
          </a:p>
        </p:txBody>
      </p:sp>
      <p:sp>
        <p:nvSpPr>
          <p:cNvPr id="99" name="CustomShape 2"/>
          <p:cNvSpPr/>
          <p:nvPr/>
        </p:nvSpPr>
        <p:spPr>
          <a:xfrm>
            <a:off x="1512000" y="4680000"/>
            <a:ext cx="3312000" cy="1080000"/>
          </a:xfrm>
          <a:custGeom>
            <a:avLst/>
            <a:gdLst/>
            <a:ahLst/>
            <a:cxnLst/>
            <a:rect l="0" t="0" r="r" b="b"/>
            <a:pathLst>
              <a:path w="9202" h="3002">
                <a:moveTo>
                  <a:pt x="9201" y="2199"/>
                </a:moveTo>
                <a:lnTo>
                  <a:pt x="6604" y="1397"/>
                </a:lnTo>
                <a:lnTo>
                  <a:pt x="6604" y="1845"/>
                </a:lnTo>
                <a:lnTo>
                  <a:pt x="3543" y="1845"/>
                </a:lnTo>
                <a:lnTo>
                  <a:pt x="3543" y="847"/>
                </a:lnTo>
                <a:lnTo>
                  <a:pt x="4915" y="847"/>
                </a:lnTo>
                <a:lnTo>
                  <a:pt x="2458" y="0"/>
                </a:lnTo>
                <a:lnTo>
                  <a:pt x="0" y="847"/>
                </a:lnTo>
                <a:lnTo>
                  <a:pt x="1373" y="847"/>
                </a:lnTo>
                <a:lnTo>
                  <a:pt x="1373" y="2553"/>
                </a:lnTo>
                <a:lnTo>
                  <a:pt x="6604" y="2553"/>
                </a:lnTo>
                <a:lnTo>
                  <a:pt x="6604" y="3001"/>
                </a:lnTo>
                <a:lnTo>
                  <a:pt x="9201" y="2199"/>
                </a:lnTo>
              </a:path>
            </a:pathLst>
          </a:custGeom>
          <a:solidFill>
            <a:srgbClr val="22FB0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Flecha abajo 1">
            <a:extLst>
              <a:ext uri="{FF2B5EF4-FFF2-40B4-BE49-F238E27FC236}">
                <a16:creationId xmlns="" xmlns:a16="http://schemas.microsoft.com/office/drawing/2014/main" id="{8B8C7221-E2DB-FD45-8759-C4F918465757}"/>
              </a:ext>
            </a:extLst>
          </p:cNvPr>
          <p:cNvSpPr/>
          <p:nvPr/>
        </p:nvSpPr>
        <p:spPr>
          <a:xfrm>
            <a:off x="5363110" y="5147353"/>
            <a:ext cx="256854" cy="503434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Flecha abajo 4">
            <a:extLst>
              <a:ext uri="{FF2B5EF4-FFF2-40B4-BE49-F238E27FC236}">
                <a16:creationId xmlns="" xmlns:a16="http://schemas.microsoft.com/office/drawing/2014/main" id="{586013EB-7A42-4140-8BC5-D12C68D86C0D}"/>
              </a:ext>
            </a:extLst>
          </p:cNvPr>
          <p:cNvSpPr/>
          <p:nvPr/>
        </p:nvSpPr>
        <p:spPr>
          <a:xfrm>
            <a:off x="5609690" y="5147353"/>
            <a:ext cx="256854" cy="503434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Flecha abajo 5">
            <a:extLst>
              <a:ext uri="{FF2B5EF4-FFF2-40B4-BE49-F238E27FC236}">
                <a16:creationId xmlns="" xmlns:a16="http://schemas.microsoft.com/office/drawing/2014/main" id="{B3CC6596-6AA6-4A4C-A7D4-438733BAC7C8}"/>
              </a:ext>
            </a:extLst>
          </p:cNvPr>
          <p:cNvSpPr/>
          <p:nvPr/>
        </p:nvSpPr>
        <p:spPr>
          <a:xfrm>
            <a:off x="5902220" y="5147353"/>
            <a:ext cx="256854" cy="503434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Shape 2"/>
          <p:cNvSpPr txBox="1"/>
          <p:nvPr/>
        </p:nvSpPr>
        <p:spPr>
          <a:xfrm>
            <a:off x="678095" y="2177293"/>
            <a:ext cx="10695398" cy="644877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>
            <a:spAutoFit/>
          </a:bodyPr>
          <a:lstStyle/>
          <a:p>
            <a:endParaRPr lang="es-ES" sz="1800" b="0" strike="noStrike" spc="-1" dirty="0">
              <a:latin typeface="Arial"/>
            </a:endParaRPr>
          </a:p>
          <a:p>
            <a:endParaRPr lang="es-ES" sz="1800" b="0" strike="noStrike" spc="-1" dirty="0">
              <a:latin typeface="Arial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BE28FF63-2F95-1247-8309-A47901D6706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33591" y="206233"/>
            <a:ext cx="8126858" cy="1795736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="" xmlns:a16="http://schemas.microsoft.com/office/drawing/2014/main" id="{77186FD5-2B58-0943-9E2E-C75ED98746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21483" y="2177293"/>
            <a:ext cx="8672530" cy="4189273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="" xmlns:a16="http://schemas.microsoft.com/office/drawing/2014/main" id="{64251F09-FD3B-0443-BF7F-B5A6A3584EE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79328" y="6381213"/>
            <a:ext cx="2548276" cy="321353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="" xmlns:a16="http://schemas.microsoft.com/office/drawing/2014/main" id="{95E92405-2EF2-7445-AEEA-EB1C2780AA92}"/>
              </a:ext>
            </a:extLst>
          </p:cNvPr>
          <p:cNvSpPr txBox="1"/>
          <p:nvPr/>
        </p:nvSpPr>
        <p:spPr>
          <a:xfrm>
            <a:off x="7748954" y="2812828"/>
            <a:ext cx="879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FF0000"/>
                </a:solidFill>
              </a:rPr>
              <a:t>20%</a:t>
            </a:r>
          </a:p>
        </p:txBody>
      </p:sp>
    </p:spTree>
    <p:extLst>
      <p:ext uri="{BB962C8B-B14F-4D97-AF65-F5344CB8AC3E}">
        <p14:creationId xmlns:p14="http://schemas.microsoft.com/office/powerpoint/2010/main" xmlns="" val="410492293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CustomShape 1"/>
          <p:cNvSpPr/>
          <p:nvPr/>
        </p:nvSpPr>
        <p:spPr>
          <a:xfrm>
            <a:off x="1705680" y="862920"/>
            <a:ext cx="935928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endParaRPr lang="es-E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s-ES" sz="1800" b="0" strike="noStrike" spc="-1">
              <a:latin typeface="Arial"/>
            </a:endParaRPr>
          </a:p>
        </p:txBody>
      </p:sp>
      <p:grpSp>
        <p:nvGrpSpPr>
          <p:cNvPr id="2" name="Grupo 1"/>
          <p:cNvGrpSpPr/>
          <p:nvPr/>
        </p:nvGrpSpPr>
        <p:grpSpPr>
          <a:xfrm>
            <a:off x="3582358" y="1079022"/>
            <a:ext cx="6466987" cy="5139503"/>
            <a:chOff x="2667960" y="980640"/>
            <a:chExt cx="5182920" cy="4279320"/>
          </a:xfrm>
        </p:grpSpPr>
        <p:sp>
          <p:nvSpPr>
            <p:cNvPr id="87" name="CustomShape 2"/>
            <p:cNvSpPr/>
            <p:nvPr/>
          </p:nvSpPr>
          <p:spPr>
            <a:xfrm>
              <a:off x="2667960" y="980640"/>
              <a:ext cx="4345560" cy="4279320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88" name="CustomShape 3"/>
            <p:cNvSpPr/>
            <p:nvPr/>
          </p:nvSpPr>
          <p:spPr>
            <a:xfrm>
              <a:off x="6176520" y="3542040"/>
              <a:ext cx="1674360" cy="152280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89" name="CustomShape 4"/>
            <p:cNvSpPr/>
            <p:nvPr/>
          </p:nvSpPr>
          <p:spPr>
            <a:xfrm>
              <a:off x="6095880" y="4592520"/>
              <a:ext cx="499680" cy="4824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90" name="CustomShape 5"/>
            <p:cNvSpPr/>
            <p:nvPr/>
          </p:nvSpPr>
          <p:spPr>
            <a:xfrm>
              <a:off x="3741840" y="1648080"/>
              <a:ext cx="2342160" cy="283356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s-ES" sz="3600" b="0" strike="noStrike" spc="-1" dirty="0">
                  <a:solidFill>
                    <a:srgbClr val="000000"/>
                  </a:solidFill>
                  <a:latin typeface="Calibri"/>
                </a:rPr>
                <a:t>Sequedad</a:t>
              </a:r>
              <a:endParaRPr lang="es-ES" sz="3600" b="0" strike="noStrike" spc="-1" dirty="0">
                <a:latin typeface="Arial"/>
              </a:endParaRPr>
            </a:p>
            <a:p>
              <a:pPr>
                <a:lnSpc>
                  <a:spcPct val="100000"/>
                </a:lnSpc>
              </a:pPr>
              <a:endParaRPr lang="es-ES" sz="3600" b="0" strike="noStrike" spc="-1" dirty="0"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lang="es-ES" sz="3600" b="0" strike="noStrike" spc="-1" dirty="0">
                  <a:solidFill>
                    <a:srgbClr val="000000"/>
                  </a:solidFill>
                  <a:latin typeface="Calibri"/>
                </a:rPr>
                <a:t>Artralgias</a:t>
              </a:r>
              <a:endParaRPr lang="es-ES" sz="3600" b="0" strike="noStrike" spc="-1" dirty="0">
                <a:latin typeface="Arial"/>
              </a:endParaRPr>
            </a:p>
            <a:p>
              <a:pPr>
                <a:lnSpc>
                  <a:spcPct val="100000"/>
                </a:lnSpc>
              </a:pPr>
              <a:endParaRPr lang="es-ES" sz="3600" b="0" strike="noStrike" spc="-1" dirty="0"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lang="es-ES" sz="3600" b="0" strike="noStrike" spc="-1" dirty="0">
                  <a:solidFill>
                    <a:srgbClr val="000000"/>
                  </a:solidFill>
                  <a:latin typeface="Calibri"/>
                </a:rPr>
                <a:t>Cansancio</a:t>
              </a:r>
              <a:endParaRPr lang="es-ES" sz="3600" b="0" strike="noStrike" spc="-1" dirty="0">
                <a:latin typeface="Arial"/>
              </a:endParaRPr>
            </a:p>
          </p:txBody>
        </p:sp>
        <p:sp>
          <p:nvSpPr>
            <p:cNvPr id="91" name="CustomShape 6"/>
            <p:cNvSpPr/>
            <p:nvPr/>
          </p:nvSpPr>
          <p:spPr>
            <a:xfrm>
              <a:off x="6595920" y="3946320"/>
              <a:ext cx="1169280" cy="6390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s-ES" sz="1800" b="0" strike="noStrike" spc="-1" dirty="0">
                  <a:solidFill>
                    <a:srgbClr val="000000"/>
                  </a:solidFill>
                  <a:latin typeface="Calibri"/>
                </a:rPr>
                <a:t>Afectación</a:t>
              </a:r>
              <a:endParaRPr lang="es-ES" sz="1800" b="0" strike="noStrike" spc="-1" dirty="0"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lang="es-ES" sz="1800" b="0" strike="noStrike" spc="-1" dirty="0" smtClean="0">
                  <a:solidFill>
                    <a:srgbClr val="000000"/>
                  </a:solidFill>
                  <a:latin typeface="Calibri"/>
                </a:rPr>
                <a:t>Sistémica</a:t>
              </a:r>
              <a:endParaRPr lang="es-ES" sz="1800" b="0" strike="noStrike" spc="-1" dirty="0">
                <a:latin typeface="Arial"/>
              </a:endParaRPr>
            </a:p>
          </p:txBody>
        </p:sp>
        <p:sp>
          <p:nvSpPr>
            <p:cNvPr id="92" name="CustomShape 7"/>
            <p:cNvSpPr/>
            <p:nvPr/>
          </p:nvSpPr>
          <p:spPr>
            <a:xfrm>
              <a:off x="6095880" y="4649400"/>
              <a:ext cx="653760" cy="36468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s-ES" sz="1800" b="0" strike="noStrike" spc="-1">
                  <a:solidFill>
                    <a:srgbClr val="000000"/>
                  </a:solidFill>
                  <a:latin typeface="Calibri"/>
                </a:rPr>
                <a:t>Linf</a:t>
              </a:r>
              <a:endParaRPr lang="es-ES" sz="1800" b="0" strike="noStrike" spc="-1">
                <a:latin typeface="Arial"/>
              </a:endParaRPr>
            </a:p>
          </p:txBody>
        </p:sp>
      </p:grpSp>
      <p:sp>
        <p:nvSpPr>
          <p:cNvPr id="97" name="CustomShape 12"/>
          <p:cNvSpPr/>
          <p:nvPr/>
        </p:nvSpPr>
        <p:spPr>
          <a:xfrm>
            <a:off x="661680" y="5070600"/>
            <a:ext cx="2506680" cy="1370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" name="CuadroTexto 3"/>
          <p:cNvSpPr txBox="1"/>
          <p:nvPr/>
        </p:nvSpPr>
        <p:spPr>
          <a:xfrm>
            <a:off x="1025930" y="726462"/>
            <a:ext cx="348508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 smtClean="0">
                <a:solidFill>
                  <a:srgbClr val="002060"/>
                </a:solidFill>
              </a:rPr>
              <a:t>Síndrome de SJÖGREN</a:t>
            </a:r>
            <a:endParaRPr lang="es-ES" sz="4800" b="1" dirty="0">
              <a:solidFill>
                <a:srgbClr val="00206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8883455" y="4623446"/>
            <a:ext cx="31645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 err="1" smtClean="0">
                <a:solidFill>
                  <a:schemeClr val="accent6">
                    <a:lumMod val="50000"/>
                  </a:schemeClr>
                </a:solidFill>
              </a:rPr>
              <a:t>Enf</a:t>
            </a:r>
            <a:r>
              <a:rPr lang="es-ES" sz="4800" b="1" dirty="0" smtClean="0">
                <a:solidFill>
                  <a:schemeClr val="accent6">
                    <a:lumMod val="50000"/>
                  </a:schemeClr>
                </a:solidFill>
              </a:rPr>
              <a:t>. de SJÖGREN</a:t>
            </a:r>
            <a:endParaRPr lang="es-ES" sz="48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0150520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1458" y="1589386"/>
            <a:ext cx="8324634" cy="4965322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2925" y="90530"/>
            <a:ext cx="6447691" cy="147284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71158" y="6454841"/>
            <a:ext cx="2670774" cy="348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43379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Imagen 2"/>
          <p:cNvPicPr/>
          <p:nvPr/>
        </p:nvPicPr>
        <p:blipFill>
          <a:blip r:embed="rId3"/>
          <a:stretch/>
        </p:blipFill>
        <p:spPr>
          <a:xfrm>
            <a:off x="399960" y="254160"/>
            <a:ext cx="11391480" cy="6349680"/>
          </a:xfrm>
          <a:prstGeom prst="rect">
            <a:avLst/>
          </a:prstGeom>
          <a:ln>
            <a:noFill/>
          </a:ln>
        </p:spPr>
      </p:pic>
      <p:sp>
        <p:nvSpPr>
          <p:cNvPr id="57" name="CustomShape 1"/>
          <p:cNvSpPr/>
          <p:nvPr/>
        </p:nvSpPr>
        <p:spPr>
          <a:xfrm>
            <a:off x="534240" y="1756800"/>
            <a:ext cx="2968920" cy="36936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8" name="CustomShape 2"/>
          <p:cNvSpPr/>
          <p:nvPr/>
        </p:nvSpPr>
        <p:spPr>
          <a:xfrm>
            <a:off x="534240" y="1772640"/>
            <a:ext cx="3103200" cy="33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s-ES" sz="1600" b="1" strike="noStrike" spc="-1">
                <a:solidFill>
                  <a:srgbClr val="FFFFFF"/>
                </a:solidFill>
                <a:latin typeface="Calibri"/>
              </a:rPr>
              <a:t>Infiltración inflamatoria glándulas</a:t>
            </a:r>
            <a:endParaRPr lang="es-ES" sz="1600" b="0" strike="noStrike" spc="-1">
              <a:latin typeface="Arial"/>
            </a:endParaRPr>
          </a:p>
        </p:txBody>
      </p:sp>
      <p:sp>
        <p:nvSpPr>
          <p:cNvPr id="59" name="CustomShape 3"/>
          <p:cNvSpPr/>
          <p:nvPr/>
        </p:nvSpPr>
        <p:spPr>
          <a:xfrm>
            <a:off x="738360" y="2593800"/>
            <a:ext cx="2968920" cy="33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s-ES" sz="1600" b="0" strike="noStrike" spc="-1">
                <a:solidFill>
                  <a:srgbClr val="FFFFFF"/>
                </a:solidFill>
                <a:latin typeface="Calibri"/>
              </a:rPr>
              <a:t>Infiltración inflamatoria glándulas</a:t>
            </a:r>
            <a:endParaRPr lang="es-ES" sz="1600" b="0" strike="noStrike" spc="-1">
              <a:latin typeface="Arial"/>
            </a:endParaRPr>
          </a:p>
        </p:txBody>
      </p:sp>
      <p:sp>
        <p:nvSpPr>
          <p:cNvPr id="60" name="CustomShape 4"/>
          <p:cNvSpPr/>
          <p:nvPr/>
        </p:nvSpPr>
        <p:spPr>
          <a:xfrm>
            <a:off x="534240" y="2600640"/>
            <a:ext cx="2968920" cy="36936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s-ES" sz="2000" b="1" strike="noStrike" spc="-1">
                <a:solidFill>
                  <a:srgbClr val="FFFFFF"/>
                </a:solidFill>
                <a:latin typeface="Calibri"/>
              </a:rPr>
              <a:t>Autoinmunidad</a:t>
            </a:r>
            <a:endParaRPr lang="es-ES" sz="2000" b="0" strike="noStrike" spc="-1">
              <a:latin typeface="Arial"/>
            </a:endParaRPr>
          </a:p>
        </p:txBody>
      </p:sp>
      <p:sp>
        <p:nvSpPr>
          <p:cNvPr id="61" name="CustomShape 5"/>
          <p:cNvSpPr/>
          <p:nvPr/>
        </p:nvSpPr>
        <p:spPr>
          <a:xfrm rot="19305600">
            <a:off x="533880" y="4212000"/>
            <a:ext cx="2968920" cy="36936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2" name="CustomShape 6"/>
          <p:cNvSpPr/>
          <p:nvPr/>
        </p:nvSpPr>
        <p:spPr>
          <a:xfrm rot="19334400">
            <a:off x="840600" y="3869280"/>
            <a:ext cx="3195000" cy="45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s-ES" sz="2000" b="1" strike="noStrike" spc="-1">
                <a:solidFill>
                  <a:srgbClr val="FFFFFF"/>
                </a:solidFill>
                <a:latin typeface="Calibri"/>
              </a:rPr>
              <a:t>       </a:t>
            </a:r>
            <a:r>
              <a:rPr lang="es-ES" sz="2400" b="1" strike="noStrike" spc="-1">
                <a:solidFill>
                  <a:srgbClr val="FFFFFF"/>
                </a:solidFill>
                <a:latin typeface="Calibri"/>
              </a:rPr>
              <a:t>Sequedad</a:t>
            </a:r>
            <a:endParaRPr lang="es-ES" sz="24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acrabstracts.org/wp-content/uploads/2019/08/GTUOHVCE-693885-1-ANY-2-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69563" y="10416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02159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Imagen 2"/>
          <p:cNvPicPr/>
          <p:nvPr/>
        </p:nvPicPr>
        <p:blipFill>
          <a:blip r:embed="rId2" cstate="email"/>
          <a:stretch/>
        </p:blipFill>
        <p:spPr>
          <a:xfrm>
            <a:off x="3657240" y="-31987"/>
            <a:ext cx="4616640" cy="6857640"/>
          </a:xfrm>
          <a:prstGeom prst="rect">
            <a:avLst/>
          </a:prstGeom>
          <a:ln>
            <a:noFill/>
          </a:ln>
        </p:spPr>
      </p:pic>
      <p:sp>
        <p:nvSpPr>
          <p:cNvPr id="64" name="CustomShape 1"/>
          <p:cNvSpPr/>
          <p:nvPr/>
        </p:nvSpPr>
        <p:spPr>
          <a:xfrm>
            <a:off x="7311600" y="2971800"/>
            <a:ext cx="914040" cy="664920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8F8E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5" name="CustomShape 2"/>
          <p:cNvSpPr/>
          <p:nvPr/>
        </p:nvSpPr>
        <p:spPr>
          <a:xfrm>
            <a:off x="7369200" y="3012120"/>
            <a:ext cx="922320" cy="577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s-ES" sz="800" b="1" strike="noStrike" spc="-1" dirty="0">
                <a:solidFill>
                  <a:srgbClr val="000000"/>
                </a:solidFill>
                <a:latin typeface="Calibri"/>
              </a:rPr>
              <a:t>Afectación hematológica </a:t>
            </a:r>
            <a:endParaRPr lang="es-ES" sz="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s-ES" sz="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s-ES" sz="800" b="0" strike="noStrike" spc="-1" dirty="0" err="1">
                <a:solidFill>
                  <a:srgbClr val="000000"/>
                </a:solidFill>
                <a:latin typeface="Calibri"/>
              </a:rPr>
              <a:t>Citopenias</a:t>
            </a:r>
            <a:endParaRPr lang="es-ES" sz="800" b="0" strike="noStrike" spc="-1" dirty="0">
              <a:latin typeface="Arial"/>
            </a:endParaRPr>
          </a:p>
        </p:txBody>
      </p:sp>
      <p:sp>
        <p:nvSpPr>
          <p:cNvPr id="66" name="CustomShape 3"/>
          <p:cNvSpPr/>
          <p:nvPr/>
        </p:nvSpPr>
        <p:spPr>
          <a:xfrm>
            <a:off x="8309520" y="605520"/>
            <a:ext cx="3766320" cy="600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2400" b="1" strike="noStrike" spc="-1">
                <a:solidFill>
                  <a:srgbClr val="000000"/>
                </a:solidFill>
                <a:latin typeface="Calibri"/>
              </a:rPr>
              <a:t>Anticuerpos Anti Ro 60</a:t>
            </a:r>
            <a:endParaRPr lang="es-ES" sz="2400" b="0" strike="noStrike" spc="-1">
              <a:latin typeface="Arial"/>
            </a:endParaRPr>
          </a:p>
          <a:p>
            <a:pPr algn="ctr">
              <a:lnSpc>
                <a:spcPct val="150000"/>
              </a:lnSpc>
            </a:pPr>
            <a:r>
              <a:rPr lang="es-ES" sz="2400" b="1" strike="noStrike" spc="-1">
                <a:solidFill>
                  <a:srgbClr val="000000"/>
                </a:solidFill>
                <a:latin typeface="Calibri"/>
              </a:rPr>
              <a:t>Anticuerpos Anti Ro 52</a:t>
            </a:r>
            <a:endParaRPr lang="es-ES" sz="2400" b="0" strike="noStrike" spc="-1">
              <a:latin typeface="Arial"/>
            </a:endParaRPr>
          </a:p>
          <a:p>
            <a:pPr algn="ctr">
              <a:lnSpc>
                <a:spcPct val="150000"/>
              </a:lnSpc>
            </a:pPr>
            <a:r>
              <a:rPr lang="es-ES" sz="2400" b="1" strike="noStrike" spc="-1">
                <a:solidFill>
                  <a:srgbClr val="000000"/>
                </a:solidFill>
                <a:latin typeface="Calibri"/>
              </a:rPr>
              <a:t>Anticuerpos anti La</a:t>
            </a:r>
            <a:endParaRPr lang="es-ES" sz="2400" b="0" strike="noStrike" spc="-1">
              <a:latin typeface="Arial"/>
            </a:endParaRPr>
          </a:p>
          <a:p>
            <a:pPr algn="ctr">
              <a:lnSpc>
                <a:spcPct val="150000"/>
              </a:lnSpc>
            </a:pPr>
            <a:r>
              <a:rPr lang="es-ES" sz="2400" b="1" strike="noStrike" spc="-1">
                <a:solidFill>
                  <a:srgbClr val="000000"/>
                </a:solidFill>
                <a:latin typeface="Calibri"/>
              </a:rPr>
              <a:t>Hipergammaglob policlonal</a:t>
            </a:r>
            <a:endParaRPr lang="es-ES" sz="2400" b="0" strike="noStrike" spc="-1">
              <a:latin typeface="Arial"/>
            </a:endParaRPr>
          </a:p>
          <a:p>
            <a:pPr algn="ctr">
              <a:lnSpc>
                <a:spcPct val="150000"/>
              </a:lnSpc>
            </a:pPr>
            <a:r>
              <a:rPr lang="es-ES" sz="2400" b="1" strike="noStrike" spc="-1">
                <a:solidFill>
                  <a:srgbClr val="000000"/>
                </a:solidFill>
                <a:latin typeface="Calibri"/>
              </a:rPr>
              <a:t>Gammapatía monoclonales</a:t>
            </a:r>
            <a:endParaRPr lang="es-ES" sz="2400" b="0" strike="noStrike" spc="-1">
              <a:latin typeface="Arial"/>
            </a:endParaRPr>
          </a:p>
          <a:p>
            <a:pPr algn="ctr">
              <a:lnSpc>
                <a:spcPct val="150000"/>
              </a:lnSpc>
            </a:pPr>
            <a:r>
              <a:rPr lang="es-ES" sz="2400" b="1" strike="noStrike" spc="-1">
                <a:solidFill>
                  <a:srgbClr val="000000"/>
                </a:solidFill>
                <a:latin typeface="Calibri"/>
              </a:rPr>
              <a:t>Hipocomplementemia</a:t>
            </a:r>
            <a:endParaRPr lang="es-ES" sz="2400" b="0" strike="noStrike" spc="-1">
              <a:latin typeface="Arial"/>
            </a:endParaRPr>
          </a:p>
          <a:p>
            <a:pPr algn="ctr">
              <a:lnSpc>
                <a:spcPct val="150000"/>
              </a:lnSpc>
            </a:pPr>
            <a:r>
              <a:rPr lang="es-ES" sz="2400" b="1" strike="noStrike" spc="-1">
                <a:solidFill>
                  <a:srgbClr val="000000"/>
                </a:solidFill>
                <a:latin typeface="Calibri"/>
              </a:rPr>
              <a:t>Factor reumatoide</a:t>
            </a:r>
            <a:endParaRPr lang="es-ES" sz="2400" b="0" strike="noStrike" spc="-1">
              <a:latin typeface="Arial"/>
            </a:endParaRPr>
          </a:p>
          <a:p>
            <a:pPr algn="ctr">
              <a:lnSpc>
                <a:spcPct val="150000"/>
              </a:lnSpc>
            </a:pPr>
            <a:r>
              <a:rPr lang="es-ES" sz="2400" b="1" strike="noStrike" spc="-1">
                <a:solidFill>
                  <a:srgbClr val="000000"/>
                </a:solidFill>
                <a:latin typeface="Calibri"/>
              </a:rPr>
              <a:t>Crioglobulinemia</a:t>
            </a:r>
            <a:endParaRPr lang="es-ES" sz="2400" b="0" strike="noStrike" spc="-1">
              <a:latin typeface="Arial"/>
            </a:endParaRPr>
          </a:p>
          <a:p>
            <a:pPr algn="ctr">
              <a:lnSpc>
                <a:spcPct val="150000"/>
              </a:lnSpc>
            </a:pPr>
            <a:r>
              <a:rPr lang="es-ES" sz="2400" b="1" strike="noStrike" spc="-1">
                <a:solidFill>
                  <a:srgbClr val="000000"/>
                </a:solidFill>
                <a:latin typeface="Calibri"/>
              </a:rPr>
              <a:t>VSG, beta2 microglob, …</a:t>
            </a:r>
            <a:endParaRPr lang="es-ES" sz="2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s-ES" sz="2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s-ES" sz="2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s-ES" sz="2400" b="0" strike="noStrike" spc="-1">
              <a:latin typeface="Arial"/>
            </a:endParaRPr>
          </a:p>
        </p:txBody>
      </p:sp>
      <p:pic>
        <p:nvPicPr>
          <p:cNvPr id="67" name="Imagen 9"/>
          <p:cNvPicPr/>
          <p:nvPr/>
        </p:nvPicPr>
        <p:blipFill>
          <a:blip r:embed="rId3"/>
          <a:stretch/>
        </p:blipFill>
        <p:spPr>
          <a:xfrm>
            <a:off x="482400" y="874800"/>
            <a:ext cx="2945880" cy="4635000"/>
          </a:xfrm>
          <a:prstGeom prst="rect">
            <a:avLst/>
          </a:prstGeom>
          <a:ln>
            <a:noFill/>
          </a:ln>
        </p:spPr>
      </p:pic>
      <p:sp>
        <p:nvSpPr>
          <p:cNvPr id="68" name="CustomShape 4"/>
          <p:cNvSpPr/>
          <p:nvPr/>
        </p:nvSpPr>
        <p:spPr>
          <a:xfrm>
            <a:off x="482400" y="1089000"/>
            <a:ext cx="246960" cy="379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Imagen 2"/>
          <p:cNvPicPr/>
          <p:nvPr/>
        </p:nvPicPr>
        <p:blipFill>
          <a:blip r:embed="rId2" cstate="email"/>
          <a:stretch/>
        </p:blipFill>
        <p:spPr>
          <a:xfrm>
            <a:off x="3657240" y="-41040"/>
            <a:ext cx="4616640" cy="6857640"/>
          </a:xfrm>
          <a:prstGeom prst="rect">
            <a:avLst/>
          </a:prstGeom>
          <a:ln>
            <a:noFill/>
          </a:ln>
        </p:spPr>
      </p:pic>
      <p:sp>
        <p:nvSpPr>
          <p:cNvPr id="70" name="CustomShape 1"/>
          <p:cNvSpPr/>
          <p:nvPr/>
        </p:nvSpPr>
        <p:spPr>
          <a:xfrm>
            <a:off x="7311600" y="2971800"/>
            <a:ext cx="914040" cy="664920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8F8E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1" name="CustomShape 2"/>
          <p:cNvSpPr/>
          <p:nvPr/>
        </p:nvSpPr>
        <p:spPr>
          <a:xfrm>
            <a:off x="7369200" y="3012120"/>
            <a:ext cx="922320" cy="577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s-ES" sz="800" b="1" strike="noStrike" spc="-1">
                <a:solidFill>
                  <a:srgbClr val="000000"/>
                </a:solidFill>
                <a:latin typeface="Calibri"/>
              </a:rPr>
              <a:t>Afectación hematológica </a:t>
            </a:r>
            <a:endParaRPr lang="es-ES" sz="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s-ES" sz="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s-ES" sz="800" b="0" strike="noStrike" spc="-1">
                <a:solidFill>
                  <a:srgbClr val="000000"/>
                </a:solidFill>
                <a:latin typeface="Calibri"/>
              </a:rPr>
              <a:t>Citopenias</a:t>
            </a:r>
            <a:endParaRPr lang="es-ES" sz="800" b="0" strike="noStrike" spc="-1">
              <a:latin typeface="Arial"/>
            </a:endParaRPr>
          </a:p>
        </p:txBody>
      </p:sp>
      <p:sp>
        <p:nvSpPr>
          <p:cNvPr id="72" name="CustomShape 3"/>
          <p:cNvSpPr/>
          <p:nvPr/>
        </p:nvSpPr>
        <p:spPr>
          <a:xfrm>
            <a:off x="8309520" y="605520"/>
            <a:ext cx="3766320" cy="600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2400" b="1" strike="noStrike" spc="-1" dirty="0">
                <a:solidFill>
                  <a:srgbClr val="000000"/>
                </a:solidFill>
                <a:latin typeface="Calibri"/>
              </a:rPr>
              <a:t>Anticuerpos Anti Ro 60</a:t>
            </a:r>
            <a:endParaRPr lang="es-ES" sz="2400" b="0" strike="noStrike" spc="-1" dirty="0">
              <a:latin typeface="Arial"/>
            </a:endParaRPr>
          </a:p>
          <a:p>
            <a:pPr algn="ctr">
              <a:lnSpc>
                <a:spcPct val="150000"/>
              </a:lnSpc>
            </a:pPr>
            <a:r>
              <a:rPr lang="es-ES" sz="2400" b="1" strike="noStrike" spc="-1" dirty="0">
                <a:solidFill>
                  <a:srgbClr val="000000"/>
                </a:solidFill>
                <a:latin typeface="Calibri"/>
              </a:rPr>
              <a:t>Anticuerpos Anti Ro 52</a:t>
            </a:r>
            <a:endParaRPr lang="es-ES" sz="2400" b="0" strike="noStrike" spc="-1" dirty="0">
              <a:latin typeface="Arial"/>
            </a:endParaRPr>
          </a:p>
          <a:p>
            <a:pPr algn="ctr">
              <a:lnSpc>
                <a:spcPct val="150000"/>
              </a:lnSpc>
            </a:pPr>
            <a:r>
              <a:rPr lang="es-ES" sz="2400" b="1" strike="noStrike" spc="-1" dirty="0">
                <a:solidFill>
                  <a:srgbClr val="000000"/>
                </a:solidFill>
                <a:latin typeface="Calibri"/>
              </a:rPr>
              <a:t>Anticuerpos anti La</a:t>
            </a:r>
            <a:endParaRPr lang="es-ES" sz="2400" b="0" strike="noStrike" spc="-1" dirty="0">
              <a:latin typeface="Arial"/>
            </a:endParaRPr>
          </a:p>
          <a:p>
            <a:pPr algn="ctr">
              <a:lnSpc>
                <a:spcPct val="150000"/>
              </a:lnSpc>
            </a:pPr>
            <a:r>
              <a:rPr lang="es-ES" sz="2400" b="1" strike="noStrike" spc="-1" dirty="0" err="1">
                <a:solidFill>
                  <a:srgbClr val="000000"/>
                </a:solidFill>
                <a:latin typeface="Calibri"/>
              </a:rPr>
              <a:t>Hipergammaglob</a:t>
            </a:r>
            <a:r>
              <a:rPr lang="es-ES" sz="2400" b="1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es-ES" sz="2400" b="1" strike="noStrike" spc="-1" dirty="0" err="1">
                <a:solidFill>
                  <a:srgbClr val="000000"/>
                </a:solidFill>
                <a:latin typeface="Calibri"/>
              </a:rPr>
              <a:t>policlonal</a:t>
            </a:r>
            <a:endParaRPr lang="es-ES" sz="2400" b="0" strike="noStrike" spc="-1" dirty="0">
              <a:latin typeface="Arial"/>
            </a:endParaRPr>
          </a:p>
          <a:p>
            <a:pPr algn="ctr">
              <a:lnSpc>
                <a:spcPct val="150000"/>
              </a:lnSpc>
            </a:pPr>
            <a:r>
              <a:rPr lang="es-ES" sz="2400" b="1" strike="noStrike" spc="-1" dirty="0" err="1">
                <a:solidFill>
                  <a:srgbClr val="000000"/>
                </a:solidFill>
                <a:latin typeface="Calibri"/>
              </a:rPr>
              <a:t>Gammapatía</a:t>
            </a:r>
            <a:r>
              <a:rPr lang="es-ES" sz="2400" b="1" strike="noStrike" spc="-1" dirty="0">
                <a:solidFill>
                  <a:srgbClr val="000000"/>
                </a:solidFill>
                <a:latin typeface="Calibri"/>
              </a:rPr>
              <a:t> monoclonales</a:t>
            </a:r>
            <a:endParaRPr lang="es-ES" sz="2400" b="0" strike="noStrike" spc="-1" dirty="0">
              <a:latin typeface="Arial"/>
            </a:endParaRPr>
          </a:p>
          <a:p>
            <a:pPr algn="ctr">
              <a:lnSpc>
                <a:spcPct val="150000"/>
              </a:lnSpc>
            </a:pPr>
            <a:r>
              <a:rPr lang="es-ES" sz="2400" b="1" strike="noStrike" spc="-1" dirty="0" err="1">
                <a:solidFill>
                  <a:srgbClr val="000000"/>
                </a:solidFill>
                <a:latin typeface="Calibri"/>
              </a:rPr>
              <a:t>Hipocomplementemia</a:t>
            </a:r>
            <a:endParaRPr lang="es-ES" sz="2400" b="0" strike="noStrike" spc="-1" dirty="0">
              <a:latin typeface="Arial"/>
            </a:endParaRPr>
          </a:p>
          <a:p>
            <a:pPr algn="ctr">
              <a:lnSpc>
                <a:spcPct val="150000"/>
              </a:lnSpc>
            </a:pPr>
            <a:r>
              <a:rPr lang="es-ES" sz="2400" b="1" strike="noStrike" spc="-1" dirty="0">
                <a:solidFill>
                  <a:srgbClr val="000000"/>
                </a:solidFill>
                <a:latin typeface="Calibri"/>
              </a:rPr>
              <a:t>Factor reumatoide</a:t>
            </a:r>
            <a:endParaRPr lang="es-ES" sz="2400" b="0" strike="noStrike" spc="-1" dirty="0">
              <a:latin typeface="Arial"/>
            </a:endParaRPr>
          </a:p>
          <a:p>
            <a:pPr algn="ctr">
              <a:lnSpc>
                <a:spcPct val="150000"/>
              </a:lnSpc>
            </a:pPr>
            <a:r>
              <a:rPr lang="es-ES" sz="2400" b="1" strike="noStrike" spc="-1" dirty="0" err="1">
                <a:solidFill>
                  <a:srgbClr val="000000"/>
                </a:solidFill>
                <a:latin typeface="Calibri"/>
              </a:rPr>
              <a:t>Crioglobulinemia</a:t>
            </a:r>
            <a:endParaRPr lang="es-ES" sz="2400" b="0" strike="noStrike" spc="-1" dirty="0">
              <a:latin typeface="Arial"/>
            </a:endParaRPr>
          </a:p>
          <a:p>
            <a:pPr algn="ctr">
              <a:lnSpc>
                <a:spcPct val="150000"/>
              </a:lnSpc>
            </a:pPr>
            <a:r>
              <a:rPr lang="es-ES" sz="2400" b="1" strike="noStrike" spc="-1" dirty="0">
                <a:solidFill>
                  <a:srgbClr val="000000"/>
                </a:solidFill>
                <a:latin typeface="Calibri"/>
              </a:rPr>
              <a:t>VSG, beta2 </a:t>
            </a:r>
            <a:r>
              <a:rPr lang="es-ES" sz="2400" b="1" strike="noStrike" spc="-1" dirty="0" err="1">
                <a:solidFill>
                  <a:srgbClr val="000000"/>
                </a:solidFill>
                <a:latin typeface="Calibri"/>
              </a:rPr>
              <a:t>microglob</a:t>
            </a:r>
            <a:r>
              <a:rPr lang="es-ES" sz="2400" b="1" strike="noStrike" spc="-1" dirty="0">
                <a:solidFill>
                  <a:srgbClr val="000000"/>
                </a:solidFill>
                <a:latin typeface="Calibri"/>
              </a:rPr>
              <a:t>, …</a:t>
            </a:r>
            <a:endParaRPr lang="es-ES" sz="2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s-ES" sz="2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s-ES" sz="2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s-ES" sz="2400" b="0" strike="noStrike" spc="-1" dirty="0">
              <a:latin typeface="Arial"/>
            </a:endParaRPr>
          </a:p>
        </p:txBody>
      </p:sp>
      <p:pic>
        <p:nvPicPr>
          <p:cNvPr id="73" name="Imagen 9"/>
          <p:cNvPicPr/>
          <p:nvPr/>
        </p:nvPicPr>
        <p:blipFill>
          <a:blip r:embed="rId3"/>
          <a:stretch/>
        </p:blipFill>
        <p:spPr>
          <a:xfrm>
            <a:off x="482400" y="874800"/>
            <a:ext cx="2945880" cy="4635000"/>
          </a:xfrm>
          <a:prstGeom prst="rect">
            <a:avLst/>
          </a:prstGeom>
          <a:ln>
            <a:noFill/>
          </a:ln>
        </p:spPr>
      </p:pic>
      <p:sp>
        <p:nvSpPr>
          <p:cNvPr id="74" name="CustomShape 4"/>
          <p:cNvSpPr/>
          <p:nvPr/>
        </p:nvSpPr>
        <p:spPr>
          <a:xfrm>
            <a:off x="482400" y="1089000"/>
            <a:ext cx="246960" cy="379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5" name="CustomShape 5"/>
          <p:cNvSpPr/>
          <p:nvPr/>
        </p:nvSpPr>
        <p:spPr>
          <a:xfrm>
            <a:off x="1284120" y="5976360"/>
            <a:ext cx="9975960" cy="760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s-ES" sz="4400" b="1" strike="noStrike" spc="-1">
                <a:solidFill>
                  <a:srgbClr val="FF0000"/>
                </a:solidFill>
                <a:latin typeface="Calibri"/>
              </a:rPr>
              <a:t>SÍNDROME MUY HETEROGÉNEO</a:t>
            </a:r>
            <a:endParaRPr lang="es-ES" sz="44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1341</TotalTime>
  <Words>946</Words>
  <Application>Microsoft Office PowerPoint</Application>
  <PresentationFormat>Personalizado</PresentationFormat>
  <Paragraphs>418</Paragraphs>
  <Slides>55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55</vt:i4>
      </vt:variant>
    </vt:vector>
  </HeadingPairs>
  <TitlesOfParts>
    <vt:vector size="56" baseType="lpstr">
      <vt:lpstr>Office Theme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  <vt:lpstr>Diapositiva 37</vt:lpstr>
      <vt:lpstr>Diapositiva 38</vt:lpstr>
      <vt:lpstr>Diapositiva 39</vt:lpstr>
      <vt:lpstr>Diapositiva 40</vt:lpstr>
      <vt:lpstr>Diapositiva 41</vt:lpstr>
      <vt:lpstr>Diapositiva 42</vt:lpstr>
      <vt:lpstr>Diapositiva 43</vt:lpstr>
      <vt:lpstr>Diapositiva 44</vt:lpstr>
      <vt:lpstr>Diapositiva 45</vt:lpstr>
      <vt:lpstr>Diapositiva 46</vt:lpstr>
      <vt:lpstr>Diapositiva 47</vt:lpstr>
      <vt:lpstr>Diapositiva 48</vt:lpstr>
      <vt:lpstr>Diapositiva 49</vt:lpstr>
      <vt:lpstr>Diapositiva 50</vt:lpstr>
      <vt:lpstr>Diapositiva 51</vt:lpstr>
      <vt:lpstr>Diapositiva 52</vt:lpstr>
      <vt:lpstr>Diapositiva 53</vt:lpstr>
      <vt:lpstr>Diapositiva 54</vt:lpstr>
      <vt:lpstr>Diapositiva 55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subject/>
  <dc:creator>Microsoft Office User</dc:creator>
  <dc:description/>
  <cp:lastModifiedBy>Julio</cp:lastModifiedBy>
  <cp:revision>161</cp:revision>
  <dcterms:created xsi:type="dcterms:W3CDTF">2020-01-30T17:49:36Z</dcterms:created>
  <dcterms:modified xsi:type="dcterms:W3CDTF">2020-02-24T10:36:23Z</dcterms:modified>
  <dc:language>es-ES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2</vt:i4>
  </property>
  <property fmtid="{D5CDD505-2E9C-101B-9397-08002B2CF9AE}" pid="8" name="PresentationFormat">
    <vt:lpwstr>Panorámica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13</vt:i4>
  </property>
</Properties>
</file>