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01" r:id="rId2"/>
    <p:sldId id="257" r:id="rId3"/>
    <p:sldId id="743" r:id="rId4"/>
    <p:sldId id="592" r:id="rId5"/>
    <p:sldId id="745" r:id="rId6"/>
    <p:sldId id="750" r:id="rId7"/>
    <p:sldId id="756" r:id="rId8"/>
    <p:sldId id="560" r:id="rId9"/>
    <p:sldId id="748" r:id="rId10"/>
    <p:sldId id="759" r:id="rId11"/>
    <p:sldId id="692" r:id="rId12"/>
    <p:sldId id="751" r:id="rId13"/>
    <p:sldId id="755" r:id="rId14"/>
    <p:sldId id="781" r:id="rId15"/>
    <p:sldId id="754" r:id="rId16"/>
    <p:sldId id="762" r:id="rId17"/>
    <p:sldId id="763" r:id="rId18"/>
    <p:sldId id="771" r:id="rId19"/>
    <p:sldId id="772" r:id="rId20"/>
    <p:sldId id="773" r:id="rId21"/>
    <p:sldId id="774" r:id="rId22"/>
    <p:sldId id="770" r:id="rId23"/>
    <p:sldId id="767" r:id="rId24"/>
    <p:sldId id="766" r:id="rId25"/>
    <p:sldId id="765" r:id="rId26"/>
    <p:sldId id="813" r:id="rId27"/>
    <p:sldId id="814" r:id="rId28"/>
    <p:sldId id="802" r:id="rId29"/>
    <p:sldId id="803" r:id="rId30"/>
    <p:sldId id="804" r:id="rId31"/>
    <p:sldId id="805" r:id="rId32"/>
    <p:sldId id="809" r:id="rId33"/>
    <p:sldId id="782" r:id="rId34"/>
    <p:sldId id="769" r:id="rId35"/>
    <p:sldId id="788" r:id="rId36"/>
    <p:sldId id="787" r:id="rId37"/>
    <p:sldId id="819" r:id="rId38"/>
    <p:sldId id="785" r:id="rId39"/>
    <p:sldId id="820" r:id="rId40"/>
    <p:sldId id="821" r:id="rId41"/>
    <p:sldId id="800" r:id="rId42"/>
    <p:sldId id="823" r:id="rId43"/>
    <p:sldId id="822" r:id="rId44"/>
    <p:sldId id="824" r:id="rId45"/>
    <p:sldId id="816" r:id="rId46"/>
    <p:sldId id="817" r:id="rId47"/>
    <p:sldId id="810" r:id="rId48"/>
    <p:sldId id="790" r:id="rId49"/>
    <p:sldId id="811" r:id="rId50"/>
    <p:sldId id="797" r:id="rId51"/>
    <p:sldId id="796" r:id="rId52"/>
    <p:sldId id="795" r:id="rId53"/>
    <p:sldId id="794" r:id="rId54"/>
    <p:sldId id="806" r:id="rId55"/>
    <p:sldId id="807" r:id="rId56"/>
    <p:sldId id="808" r:id="rId5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33"/>
    <a:srgbClr val="FFFF99"/>
    <a:srgbClr val="FFFF66"/>
    <a:srgbClr val="FF9999"/>
    <a:srgbClr val="FF6600"/>
    <a:srgbClr val="000000"/>
    <a:srgbClr val="FF9966"/>
    <a:srgbClr val="003300"/>
    <a:srgbClr val="FF66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0" autoAdjust="0"/>
    <p:restoredTop sz="84759" autoAdjust="0"/>
  </p:normalViewPr>
  <p:slideViewPr>
    <p:cSldViewPr showGuides="1">
      <p:cViewPr varScale="1">
        <p:scale>
          <a:sx n="43" d="100"/>
          <a:sy n="43" d="100"/>
        </p:scale>
        <p:origin x="-1164" y="-4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60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41D02-F02D-4690-9225-10091F2B6629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46D6E-4D2C-4B02-81DE-E06EFA091E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933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579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*ITC:</a:t>
            </a:r>
            <a:r>
              <a:rPr lang="es-ES_tradnl" baseline="0" dirty="0" smtClean="0"/>
              <a:t> índice de toxicidad por corticoides.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1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6303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Principales dianas terapéuticas en el </a:t>
            </a:r>
            <a:r>
              <a:rPr lang="es-ES" dirty="0" err="1" smtClean="0"/>
              <a:t>tto</a:t>
            </a:r>
            <a:r>
              <a:rPr lang="es-ES" dirty="0" smtClean="0"/>
              <a:t> de la ACG.</a:t>
            </a:r>
          </a:p>
          <a:p>
            <a:r>
              <a:rPr lang="es-ES" dirty="0" err="1" smtClean="0"/>
              <a:t>VSMCs</a:t>
            </a:r>
            <a:r>
              <a:rPr lang="es-ES" dirty="0" smtClean="0"/>
              <a:t>: vascular </a:t>
            </a:r>
            <a:r>
              <a:rPr lang="es-ES" dirty="0" err="1" smtClean="0"/>
              <a:t>smooth</a:t>
            </a:r>
            <a:r>
              <a:rPr lang="es-ES" dirty="0" smtClean="0"/>
              <a:t> </a:t>
            </a:r>
            <a:r>
              <a:rPr lang="es-ES" dirty="0" err="1" smtClean="0"/>
              <a:t>muscle</a:t>
            </a:r>
            <a:r>
              <a:rPr lang="es-ES" dirty="0" smtClean="0"/>
              <a:t> </a:t>
            </a:r>
            <a:r>
              <a:rPr lang="es-ES" dirty="0" err="1" smtClean="0"/>
              <a:t>cells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597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348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6040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UDGS despertó la investigación</a:t>
            </a:r>
            <a:r>
              <a:rPr lang="es-ES_tradnl" baseline="0" dirty="0" smtClean="0"/>
              <a:t> por sus propiedades favorables como herramienta de primera línea para el </a:t>
            </a:r>
            <a:r>
              <a:rPr lang="es-ES_tradnl" baseline="0" dirty="0" err="1" smtClean="0"/>
              <a:t>dco</a:t>
            </a:r>
            <a:r>
              <a:rPr lang="es-ES_tradnl" baseline="0" dirty="0" smtClean="0"/>
              <a:t> de </a:t>
            </a:r>
            <a:r>
              <a:rPr lang="es-ES_tradnl" baseline="0" dirty="0" err="1" smtClean="0"/>
              <a:t>pSS</a:t>
            </a:r>
            <a:r>
              <a:rPr lang="es-ES_tradnl" baseline="0" dirty="0" smtClean="0"/>
              <a:t>.</a:t>
            </a:r>
          </a:p>
          <a:p>
            <a:r>
              <a:rPr lang="es-ES_tradnl" dirty="0" smtClean="0"/>
              <a:t>Evidencias acumuladas en los últimos</a:t>
            </a:r>
            <a:r>
              <a:rPr lang="es-ES_tradnl" baseline="0" dirty="0" smtClean="0"/>
              <a:t> 20 años (1992) del papel de la US glandular, que es capaz de detectar alteraciones estructurales típicas del parénquima glandular de los pacientes con </a:t>
            </a:r>
            <a:r>
              <a:rPr lang="es-ES_tradnl" baseline="0" dirty="0" err="1" smtClean="0"/>
              <a:t>pSS</a:t>
            </a:r>
            <a:r>
              <a:rPr lang="es-ES_tradnl" baseline="0" dirty="0" smtClean="0"/>
              <a:t>. Y con una </a:t>
            </a:r>
            <a:r>
              <a:rPr lang="es-ES_tradnl" baseline="0" dirty="0" err="1" smtClean="0"/>
              <a:t>effectiveness</a:t>
            </a:r>
            <a:r>
              <a:rPr lang="es-ES_tradnl" baseline="0" dirty="0" smtClean="0"/>
              <a:t> comparable a otras técnicas diagnósticas. Lo que ha llevado a estudios de investigación de su utilidad para ser incluida en criterios de clasificación</a:t>
            </a:r>
          </a:p>
          <a:p>
            <a:r>
              <a:rPr lang="es-ES_tradnl" baseline="0" dirty="0" smtClean="0"/>
              <a:t>Menos datos como </a:t>
            </a:r>
            <a:r>
              <a:rPr lang="es-ES_tradnl" baseline="0" dirty="0" err="1" smtClean="0"/>
              <a:t>biomarcador</a:t>
            </a:r>
            <a:r>
              <a:rPr lang="es-ES_tradnl" baseline="0" dirty="0" smtClean="0"/>
              <a:t> pronóstico y de seguimiento.</a:t>
            </a:r>
          </a:p>
          <a:p>
            <a:r>
              <a:rPr lang="es-ES_tradnl" baseline="0" dirty="0" smtClean="0"/>
              <a:t>Proyecto </a:t>
            </a:r>
            <a:r>
              <a:rPr lang="es-ES_tradnl" baseline="0" dirty="0" err="1" smtClean="0"/>
              <a:t>HarmonicSS</a:t>
            </a:r>
            <a:r>
              <a:rPr lang="es-ES_tradnl" baseline="0" dirty="0" smtClean="0"/>
              <a:t> para aplicar la inteligencia artificial.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24477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s-ES" smtClean="0">
                <a:latin typeface="Arial" panose="020B0604020202020204" pitchFamily="34" charset="0"/>
              </a:rPr>
              <a:t>[ note: superiority was achieved for the key secondary end point as non-inferiority was met.]</a:t>
            </a:r>
          </a:p>
          <a:p>
            <a:endParaRPr lang="en-GB" altLang="es-ES" b="1" smtClean="0">
              <a:latin typeface="Arial" panose="020B0604020202020204" pitchFamily="34" charset="0"/>
            </a:endParaRPr>
          </a:p>
          <a:p>
            <a:r>
              <a:rPr lang="en-GB" altLang="es-ES" b="1" smtClean="0">
                <a:latin typeface="Arial" panose="020B0604020202020204" pitchFamily="34" charset="0"/>
              </a:rPr>
              <a:t>Questions to Ad Board: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D3F4DE-DA98-49F6-B9C9-9AAFA701C35C}" type="slidenum">
              <a:rPr lang="pl-PL" altLang="es-ES" sz="1800">
                <a:solidFill>
                  <a:srgbClr val="000000"/>
                </a:solidFill>
              </a:rPr>
              <a:pPr/>
              <a:t>19</a:t>
            </a:fld>
            <a:endParaRPr lang="pl-PL" altLang="es-E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232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dirty="0" smtClean="0">
              <a:latin typeface="Arial" panose="020B0604020202020204" pitchFamily="34" charset="0"/>
            </a:endParaRPr>
          </a:p>
          <a:p>
            <a:endParaRPr lang="en-GB" altLang="es-ES" dirty="0" smtClean="0">
              <a:latin typeface="Arial" panose="020B0604020202020204" pitchFamily="34" charset="0"/>
            </a:endParaRPr>
          </a:p>
          <a:p>
            <a:endParaRPr lang="en-GB" altLang="es-ES" dirty="0" smtClean="0">
              <a:latin typeface="Arial" panose="020B0604020202020204" pitchFamily="34" charset="0"/>
            </a:endParaRPr>
          </a:p>
          <a:p>
            <a:endParaRPr lang="en-GB" altLang="es-ES" dirty="0" smtClean="0">
              <a:latin typeface="Arial" panose="020B0604020202020204" pitchFamily="34" charset="0"/>
            </a:endParaRPr>
          </a:p>
          <a:p>
            <a:endParaRPr lang="en-GB" altLang="es-ES" dirty="0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B7E7838-2C5E-45B2-AB70-7B0499625F01}" type="slidenum">
              <a:rPr lang="pl-PL" altLang="es-ES">
                <a:latin typeface="Times New Roman" panose="02020603050405020304" pitchFamily="18" charset="0"/>
              </a:rPr>
              <a:pPr/>
              <a:t>20</a:t>
            </a:fld>
            <a:endParaRPr lang="pl-P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160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41298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365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249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7193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Resultados que salen en el análisis por ITT sobre 41 pacientes.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11081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3489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GC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IS. No hay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específicamente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dirigido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manejo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mayor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síntomas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isquemia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recomienda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restituir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GC 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recomendada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la TAK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restituir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efectiva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actual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5-15 mg/d.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TCZ o MTX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usarse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2ª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línea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enfermedad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refractaria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vendrá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comorbilidades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contraindicaciones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seguimiento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largo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plazo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establecerá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forma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individualizada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asociar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son: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GiACTA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mayor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efcicacia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TCZ vs GC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132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habían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MTX: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Aunque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ensayos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aleatorizados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incluyeron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ACG de novo,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MTX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tenían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50%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(p=0,02)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meta-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análisis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Otros agentes no tienen estudios prospectivos o no han mostrado eficacia en ACG recidivante.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3489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Ensayo </a:t>
            </a:r>
            <a:r>
              <a:rPr lang="es-ES_tradnl" dirty="0" err="1" smtClean="0"/>
              <a:t>sirukumab</a:t>
            </a:r>
            <a:r>
              <a:rPr lang="es-ES_tradnl" dirty="0" smtClean="0"/>
              <a:t>:</a:t>
            </a:r>
            <a:r>
              <a:rPr lang="es-ES_tradnl" baseline="0" dirty="0" smtClean="0"/>
              <a:t> terminación precoz por decisión de GSK de devolver patente a </a:t>
            </a:r>
            <a:r>
              <a:rPr lang="es-ES_tradnl" baseline="0" dirty="0" err="1" smtClean="0"/>
              <a:t>Janssen</a:t>
            </a:r>
            <a:r>
              <a:rPr lang="es-ES_tradnl" baseline="0" dirty="0" smtClean="0"/>
              <a:t> y abandonar el desarrollo del producto en ACG.</a:t>
            </a:r>
          </a:p>
          <a:p>
            <a:r>
              <a:rPr lang="es-ES_tradnl" baseline="0" dirty="0" smtClean="0"/>
              <a:t>Ensayo </a:t>
            </a:r>
            <a:r>
              <a:rPr lang="es-ES_tradnl" baseline="0" dirty="0" err="1" smtClean="0"/>
              <a:t>abatacept</a:t>
            </a:r>
            <a:r>
              <a:rPr lang="es-ES_tradnl" baseline="0" dirty="0" smtClean="0"/>
              <a:t>: retirado por cambios en los objetivos de la compañía (BMS).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33563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6369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UDGS despertó la investigación</a:t>
            </a:r>
            <a:r>
              <a:rPr lang="es-ES_tradnl" baseline="0" dirty="0" smtClean="0"/>
              <a:t> por sus propiedades favorables como herramienta de primera línea para el </a:t>
            </a:r>
            <a:r>
              <a:rPr lang="es-ES_tradnl" baseline="0" dirty="0" err="1" smtClean="0"/>
              <a:t>dco</a:t>
            </a:r>
            <a:r>
              <a:rPr lang="es-ES_tradnl" baseline="0" dirty="0" smtClean="0"/>
              <a:t> de </a:t>
            </a:r>
            <a:r>
              <a:rPr lang="es-ES_tradnl" baseline="0" dirty="0" err="1" smtClean="0"/>
              <a:t>pSS</a:t>
            </a:r>
            <a:r>
              <a:rPr lang="es-ES_tradnl" baseline="0" dirty="0" smtClean="0"/>
              <a:t>.</a:t>
            </a:r>
          </a:p>
          <a:p>
            <a:r>
              <a:rPr lang="es-ES_tradnl" dirty="0" smtClean="0"/>
              <a:t>Evidencias acumuladas en los últimos</a:t>
            </a:r>
            <a:r>
              <a:rPr lang="es-ES_tradnl" baseline="0" dirty="0" smtClean="0"/>
              <a:t> 20 años (1992) del papel de la US glandular, que es capaz de detectar alteraciones estructurales típicas del parénquima glandular de los pacientes con </a:t>
            </a:r>
            <a:r>
              <a:rPr lang="es-ES_tradnl" baseline="0" dirty="0" err="1" smtClean="0"/>
              <a:t>pSS</a:t>
            </a:r>
            <a:r>
              <a:rPr lang="es-ES_tradnl" baseline="0" dirty="0" smtClean="0"/>
              <a:t>. Y con una </a:t>
            </a:r>
            <a:r>
              <a:rPr lang="es-ES_tradnl" baseline="0" dirty="0" err="1" smtClean="0"/>
              <a:t>effectiveness</a:t>
            </a:r>
            <a:r>
              <a:rPr lang="es-ES_tradnl" baseline="0" dirty="0" smtClean="0"/>
              <a:t> comparable a otras técnicas diagnósticas. Lo que ha llevado a estudios de investigación de su utilidad para ser incluida en criterios de clasificación</a:t>
            </a:r>
          </a:p>
          <a:p>
            <a:r>
              <a:rPr lang="es-ES_tradnl" baseline="0" dirty="0" smtClean="0"/>
              <a:t>Menos datos como </a:t>
            </a:r>
            <a:r>
              <a:rPr lang="es-ES_tradnl" baseline="0" dirty="0" err="1" smtClean="0"/>
              <a:t>biomarcador</a:t>
            </a:r>
            <a:r>
              <a:rPr lang="es-ES_tradnl" baseline="0" dirty="0" smtClean="0"/>
              <a:t> pronóstico y de seguimiento.</a:t>
            </a:r>
          </a:p>
          <a:p>
            <a:r>
              <a:rPr lang="es-ES_tradnl" baseline="0" dirty="0" smtClean="0"/>
              <a:t>Proyecto </a:t>
            </a:r>
            <a:r>
              <a:rPr lang="es-ES_tradnl" baseline="0" dirty="0" err="1" smtClean="0"/>
              <a:t>HarmonicSS</a:t>
            </a:r>
            <a:r>
              <a:rPr lang="es-ES_tradnl" baseline="0" dirty="0" smtClean="0"/>
              <a:t> para aplicar la inteligencia artificial.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9925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PD: pauta descendente.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09966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2073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8395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53091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25489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UDGS despertó la investigación</a:t>
            </a:r>
            <a:r>
              <a:rPr lang="es-ES_tradnl" baseline="0" dirty="0" smtClean="0"/>
              <a:t> por sus propiedades favorables como herramienta de primera línea para el </a:t>
            </a:r>
            <a:r>
              <a:rPr lang="es-ES_tradnl" baseline="0" dirty="0" err="1" smtClean="0"/>
              <a:t>dco</a:t>
            </a:r>
            <a:r>
              <a:rPr lang="es-ES_tradnl" baseline="0" dirty="0" smtClean="0"/>
              <a:t> de </a:t>
            </a:r>
            <a:r>
              <a:rPr lang="es-ES_tradnl" baseline="0" dirty="0" err="1" smtClean="0"/>
              <a:t>pSS</a:t>
            </a:r>
            <a:r>
              <a:rPr lang="es-ES_tradnl" baseline="0" dirty="0" smtClean="0"/>
              <a:t>.</a:t>
            </a:r>
          </a:p>
          <a:p>
            <a:r>
              <a:rPr lang="es-ES_tradnl" dirty="0" smtClean="0"/>
              <a:t>Evidencias acumuladas en los últimos</a:t>
            </a:r>
            <a:r>
              <a:rPr lang="es-ES_tradnl" baseline="0" dirty="0" smtClean="0"/>
              <a:t> 20 años (1992) del papel de la US glandular, que es capaz de detectar alteraciones estructurales típicas del parénquima glandular de los pacientes con </a:t>
            </a:r>
            <a:r>
              <a:rPr lang="es-ES_tradnl" baseline="0" dirty="0" err="1" smtClean="0"/>
              <a:t>pSS</a:t>
            </a:r>
            <a:r>
              <a:rPr lang="es-ES_tradnl" baseline="0" dirty="0" smtClean="0"/>
              <a:t>. Y con una </a:t>
            </a:r>
            <a:r>
              <a:rPr lang="es-ES_tradnl" baseline="0" dirty="0" err="1" smtClean="0"/>
              <a:t>effectiveness</a:t>
            </a:r>
            <a:r>
              <a:rPr lang="es-ES_tradnl" baseline="0" dirty="0" smtClean="0"/>
              <a:t> comparable a otras técnicas diagnósticas. Lo que ha llevado a estudios de investigación de su utilidad para ser incluida en criterios de clasificación</a:t>
            </a:r>
          </a:p>
          <a:p>
            <a:r>
              <a:rPr lang="es-ES_tradnl" baseline="0" dirty="0" smtClean="0"/>
              <a:t>Menos datos como </a:t>
            </a:r>
            <a:r>
              <a:rPr lang="es-ES_tradnl" baseline="0" dirty="0" err="1" smtClean="0"/>
              <a:t>biomarcador</a:t>
            </a:r>
            <a:r>
              <a:rPr lang="es-ES_tradnl" baseline="0" dirty="0" smtClean="0"/>
              <a:t> pronóstico y de seguimiento.</a:t>
            </a:r>
          </a:p>
          <a:p>
            <a:r>
              <a:rPr lang="es-ES_tradnl" baseline="0" dirty="0" smtClean="0"/>
              <a:t>Proyecto </a:t>
            </a:r>
            <a:r>
              <a:rPr lang="es-ES_tradnl" baseline="0" dirty="0" err="1" smtClean="0"/>
              <a:t>HarmonicSS</a:t>
            </a:r>
            <a:r>
              <a:rPr lang="es-ES_tradnl" baseline="0" dirty="0" smtClean="0"/>
              <a:t> para aplicar la inteligencia artificial.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8317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Sólo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ensayos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biológicos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ABT (Langford 2017) y TCZ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Nakaoka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2018)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ninguno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alcanzó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OP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Tocilizumab: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ensayo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pequeño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Nakaoka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señal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estadísticamente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borderline (p=0,0596)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HR para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recaída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similar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significativa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secundarios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(OS).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resto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evidencias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vienen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4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(n=89)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TAK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refractaria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GC 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aTNF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ha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abiertos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cautela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GC.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ABA: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ACG,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 el ABA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0677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1254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Sólo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ensayos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biológicos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ABT (Langford 2017) y TCZ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Nakaoka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2018)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ninguno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alcanzó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OP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Tocilizumab: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ensayo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pequeño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Nakaoka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señal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estadísticamente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borderline (p=0,0596)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HR para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recaída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similar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significativa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secundarios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(OS),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aparición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síntomas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síntomas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resto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evidencias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vienen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4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(n=89)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TAK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refractaria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GC 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aTNF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ha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abiertos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cautela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GC.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ABA: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ACG,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 el ABA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0677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extensión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96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prednisona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estabilización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pruebas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imagen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angioTAC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inesperados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0677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1774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Aquí </a:t>
            </a:r>
            <a:r>
              <a:rPr lang="es-ES" dirty="0" err="1" smtClean="0"/>
              <a:t>bios</a:t>
            </a:r>
            <a:r>
              <a:rPr lang="es-ES" dirty="0" smtClean="0"/>
              <a:t> solo incluyen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aTNF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tocilizumab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3048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Sólo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ensayos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biológicos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ABT (Langford 2017) y TCZ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Nakaoka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2018)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ninguno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alcanzó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OP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Tocilizumab: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ensayo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pequeño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Nakaoka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señal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estadísticamente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borderline (p=0,0596)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HR para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recaída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similar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significativa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secundarios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(OS),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aparición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síntomas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síntomas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resto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evidencias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vienen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4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(n=89)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TAK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refractaria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GC 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aTNF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ha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abiertos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cautela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GC.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ABA: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ACG,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 el ABA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0677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Sólo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ensayos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biológicos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ABT (Langford 2017) y TCZ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Nakaoka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2018)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ninguno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alcanzó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OP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Tocilizumab: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ensayo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pequeño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Nakaoka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señal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estadísticamente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borderline (p=0,0596)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HR para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recaída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similar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significativa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secundarios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(OS),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aparición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síntomas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síntomas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resto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evidencias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vienen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4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(n=89)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TAK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refractaria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GC 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aTNF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ha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abiertos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cautela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GC.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ABA: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ACG,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 el ABA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06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4287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Debido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rebrote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(70%),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desarrollo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nuevas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vasculares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incapacidad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conseguir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disminuir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prednisona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mantener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bajas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GC,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recomienda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forma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precoz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ahorradores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GC.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justificado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práctica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aunque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recomendación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bajo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sintéticos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convencionales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Bajo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series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controladas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MTX, LEFLU, MMF, AZA.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También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CF,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afectar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TAK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mujeres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fértil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intolerancia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terapéuticas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hay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evidencias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superioridad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biológicos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 FAME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convencionales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34890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GC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IS. No hay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específicamente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dirigido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manejo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mayor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síntomas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isquemia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recomienda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restituir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GC 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recomendada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la TAK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restituir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efectiva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actual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5-15 mg/d.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aTNF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TCZ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usarse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2ª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línea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enfermedad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refractaria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vendrá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comorbilidades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contraindicaciones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seguimiento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largo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plazo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establecerá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forma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individualizada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encontrado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recidiva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años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diagnóstico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34890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07818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95852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dirty="0" smtClean="0"/>
              <a:t>Estudio de extensión: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De los 17/20 pacientes del brazo de TCZ que estaban en</a:t>
            </a:r>
            <a:r>
              <a:rPr lang="es-ES_tradnl" baseline="0" dirty="0" smtClean="0"/>
              <a:t> remisión en la semana 52, sin medicación, en el periodo de extensión y tras una media de seguimiento de 27 meses, rebrotaron 8 en una media de 6 meses: 6 en los 5 meses, 1 al mes 13 y 1 al mes 14.</a:t>
            </a:r>
          </a:p>
          <a:p>
            <a:endParaRPr lang="es-ES_tradnl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 of the clinical, serological or MRA findings qualify to predict relapse.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Remarkably, MRA revealed a persisting wall enhancement of the descending aorta.</a:t>
            </a:r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289044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dirty="0" smtClean="0"/>
              <a:t>Estudio piloto abierto de optimización y retirada: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Se incluyeron 15 pacientes (11 de </a:t>
            </a:r>
            <a:r>
              <a:rPr lang="es-ES_tradnl" dirty="0" err="1" smtClean="0"/>
              <a:t>novo</a:t>
            </a:r>
            <a:r>
              <a:rPr lang="es-ES_tradnl" dirty="0" smtClean="0"/>
              <a:t> y 4 refractarias). Todas tenían evidencia en PET-TAC de afectación concomitante de grandes vasos torácicos.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aseline="0" dirty="0" smtClean="0"/>
              <a:t>El PET se hizo basal, a los 6 meses y a los 2 meses de retirar el TCZ.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aseline="0" dirty="0" smtClean="0"/>
              <a:t>Todos recibieron 50 mg/d de </a:t>
            </a:r>
            <a:r>
              <a:rPr lang="es-ES_tradnl" baseline="0" dirty="0" err="1" smtClean="0"/>
              <a:t>prednisona</a:t>
            </a:r>
            <a:r>
              <a:rPr lang="es-ES_tradnl" baseline="0" dirty="0" smtClean="0"/>
              <a:t> en PD de 2 meses + TCZ iv a dosis de 8 mg/kg/4sem o TCZ 162 mg/</a:t>
            </a:r>
            <a:r>
              <a:rPr lang="es-ES_tradnl" baseline="0" dirty="0" err="1" smtClean="0"/>
              <a:t>sem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sc</a:t>
            </a:r>
            <a:r>
              <a:rPr lang="es-ES_tradnl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aseline="0" dirty="0" smtClean="0"/>
              <a:t>Todos los pacientes consiguieron la remisión clínica. Los RFA y la EVA de dolor mejoró en todos los pacientes, pero el PET-TAC sólo mejoró significativamente respecto a su basal en los respondedores sostenidos a 18 meses.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98853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El 66,7% de los pacientes mantuvo la remisión a los 18 meses (6 meses después de suspender TCZ).</a:t>
            </a:r>
          </a:p>
          <a:p>
            <a:r>
              <a:rPr lang="es-ES_tradnl" baseline="0" dirty="0" smtClean="0"/>
              <a:t>Rebrotaron 5 pacientes. Todos ellos respondieron a reiniciar el TCZ a la última dosis recibida, sin necesitar corticoides. Además en 2 de ellos se pudo de nuevo suspender el TCZ, con remisión sostenida a los 8 y 14 meses. Los 3 restantes se mantienen en remisión con TCZ.</a:t>
            </a:r>
          </a:p>
          <a:p>
            <a:r>
              <a:rPr lang="es-ES_tradnl" baseline="0" dirty="0" smtClean="0"/>
              <a:t>A los 14 meses, los valores de SUV y TBR (PET-TAC) son significativamente más elevados en no respondedores.</a:t>
            </a:r>
          </a:p>
          <a:p>
            <a:r>
              <a:rPr lang="es-ES_tradnl" baseline="0" dirty="0" smtClean="0"/>
              <a:t>El tratamiento se toleró bien sin </a:t>
            </a:r>
            <a:r>
              <a:rPr lang="es-ES_tradnl" baseline="0" dirty="0" err="1" smtClean="0"/>
              <a:t>E.Adversos</a:t>
            </a:r>
            <a:r>
              <a:rPr lang="es-ES_tradnl" baseline="0" dirty="0" smtClean="0"/>
              <a:t> graves (sólo 2 </a:t>
            </a:r>
            <a:r>
              <a:rPr lang="es-ES_tradnl" baseline="0" dirty="0" err="1" smtClean="0"/>
              <a:t>ITUs</a:t>
            </a:r>
            <a:r>
              <a:rPr lang="es-ES_tradnl" baseline="0" dirty="0" smtClean="0"/>
              <a:t>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207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803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UDGS despertó la investigación</a:t>
            </a:r>
            <a:r>
              <a:rPr lang="es-ES_tradnl" baseline="0" dirty="0" smtClean="0"/>
              <a:t> por sus propiedades favorables como herramienta de primera línea para el </a:t>
            </a:r>
            <a:r>
              <a:rPr lang="es-ES_tradnl" baseline="0" dirty="0" err="1" smtClean="0"/>
              <a:t>dco</a:t>
            </a:r>
            <a:r>
              <a:rPr lang="es-ES_tradnl" baseline="0" dirty="0" smtClean="0"/>
              <a:t> de </a:t>
            </a:r>
            <a:r>
              <a:rPr lang="es-ES_tradnl" baseline="0" dirty="0" err="1" smtClean="0"/>
              <a:t>pSS</a:t>
            </a:r>
            <a:r>
              <a:rPr lang="es-ES_tradnl" baseline="0" dirty="0" smtClean="0"/>
              <a:t>.</a:t>
            </a:r>
          </a:p>
          <a:p>
            <a:r>
              <a:rPr lang="es-ES_tradnl" dirty="0" smtClean="0"/>
              <a:t>Evidencias acumuladas en los últimos</a:t>
            </a:r>
            <a:r>
              <a:rPr lang="es-ES_tradnl" baseline="0" dirty="0" smtClean="0"/>
              <a:t> 20 años (1992) del papel de la US glandular, que es capaz de detectar alteraciones estructurales típicas del parénquima glandular de los pacientes con </a:t>
            </a:r>
            <a:r>
              <a:rPr lang="es-ES_tradnl" baseline="0" dirty="0" err="1" smtClean="0"/>
              <a:t>pSS</a:t>
            </a:r>
            <a:r>
              <a:rPr lang="es-ES_tradnl" baseline="0" dirty="0" smtClean="0"/>
              <a:t>. Y con una </a:t>
            </a:r>
            <a:r>
              <a:rPr lang="es-ES_tradnl" baseline="0" dirty="0" err="1" smtClean="0"/>
              <a:t>effectiveness</a:t>
            </a:r>
            <a:r>
              <a:rPr lang="es-ES_tradnl" baseline="0" dirty="0" smtClean="0"/>
              <a:t> comparable a otras técnicas diagnósticas. Lo que ha llevado a estudios de investigación de su utilidad para ser incluida en criterios de clasificación</a:t>
            </a:r>
          </a:p>
          <a:p>
            <a:r>
              <a:rPr lang="es-ES_tradnl" baseline="0" dirty="0" smtClean="0"/>
              <a:t>Menos datos como </a:t>
            </a:r>
            <a:r>
              <a:rPr lang="es-ES_tradnl" baseline="0" dirty="0" err="1" smtClean="0"/>
              <a:t>biomarcador</a:t>
            </a:r>
            <a:r>
              <a:rPr lang="es-ES_tradnl" baseline="0" dirty="0" smtClean="0"/>
              <a:t> pronóstico y de seguimiento.</a:t>
            </a:r>
          </a:p>
          <a:p>
            <a:r>
              <a:rPr lang="es-ES_tradnl" baseline="0" dirty="0" smtClean="0"/>
              <a:t>Proyecto </a:t>
            </a:r>
            <a:r>
              <a:rPr lang="es-ES_tradnl" baseline="0" dirty="0" err="1" smtClean="0"/>
              <a:t>HarmonicSS</a:t>
            </a:r>
            <a:r>
              <a:rPr lang="es-ES_tradnl" baseline="0" dirty="0" smtClean="0"/>
              <a:t> para aplicar la inteligencia artificial.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506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24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667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6D6E-4D2C-4B02-81DE-E06EFA091E3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24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489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13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6761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6" y="246064"/>
            <a:ext cx="8709025" cy="10096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412776"/>
            <a:ext cx="8705850" cy="47297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7650" y="6353177"/>
            <a:ext cx="8420100" cy="50482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000"/>
            </a:lvl1pPr>
            <a:lvl2pPr marL="401638" indent="0">
              <a:buFontTx/>
              <a:buNone/>
              <a:defRPr/>
            </a:lvl2pPr>
            <a:lvl3pPr marL="803275" indent="0">
              <a:buFontTx/>
              <a:buNone/>
              <a:defRPr/>
            </a:lvl3pPr>
            <a:lvl4pPr marL="1195388" indent="0">
              <a:buFontTx/>
              <a:buNone/>
              <a:defRPr/>
            </a:lvl4pPr>
            <a:lvl5pPr marL="154781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A09E18-3AD5-4D6E-94ED-2E5D84B76D7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4704956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4476" y="246065"/>
            <a:ext cx="8709025" cy="10096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7650" y="6353177"/>
            <a:ext cx="8420100" cy="50482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000"/>
            </a:lvl1pPr>
            <a:lvl2pPr marL="401638" indent="0">
              <a:buFontTx/>
              <a:buNone/>
              <a:defRPr/>
            </a:lvl2pPr>
            <a:lvl3pPr marL="803275" indent="0">
              <a:buFontTx/>
              <a:buNone/>
              <a:defRPr/>
            </a:lvl3pPr>
            <a:lvl4pPr marL="1195388" indent="0">
              <a:buFontTx/>
              <a:buNone/>
              <a:defRPr/>
            </a:lvl4pPr>
            <a:lvl5pPr marL="154781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508484-F894-4486-B3FA-8EB762A924B4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618314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998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386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687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1901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766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069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105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256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7CE5-6424-4657-81EC-F076EEF7D4A5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1780-CA29-468E-9D29-A9F9CEA7F0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89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Humbr%C3%ADa%20A%5bAuthor%5d&amp;cauthor=true&amp;cauthor_uid=27050507" TargetMode="External"/><Relationship Id="rId13" Type="http://schemas.openxmlformats.org/officeDocument/2006/relationships/hyperlink" Target="https://www.ncbi.nlm.nih.gov/pubmed/?term=M%C3%ADnguez%20M%5bAuthor%5d&amp;cauthor=true&amp;cauthor_uid=27050507" TargetMode="External"/><Relationship Id="rId18" Type="http://schemas.openxmlformats.org/officeDocument/2006/relationships/hyperlink" Target="https://www.ncbi.nlm.nih.gov/pubmed/?term=Pina%20T%5bAuthor%5d&amp;cauthor=true&amp;cauthor_uid=27050507" TargetMode="External"/><Relationship Id="rId3" Type="http://schemas.openxmlformats.org/officeDocument/2006/relationships/hyperlink" Target="https://www.ncbi.nlm.nih.gov/pubmed/27050507" TargetMode="External"/><Relationship Id="rId7" Type="http://schemas.openxmlformats.org/officeDocument/2006/relationships/hyperlink" Target="https://www.ncbi.nlm.nih.gov/pubmed/?term=Casta%C3%B1eda%20S%5bAuthor%5d&amp;cauthor=true&amp;cauthor_uid=27050507" TargetMode="External"/><Relationship Id="rId12" Type="http://schemas.openxmlformats.org/officeDocument/2006/relationships/hyperlink" Target="https://www.ncbi.nlm.nih.gov/pubmed/?term=Melchor%20S%5bAuthor%5d&amp;cauthor=true&amp;cauthor_uid=27050507" TargetMode="External"/><Relationship Id="rId17" Type="http://schemas.openxmlformats.org/officeDocument/2006/relationships/hyperlink" Target="https://www.ncbi.nlm.nih.gov/pubmed/?term=Santos-G%C3%B3mez%20M%5bAuthor%5d&amp;cauthor=true&amp;cauthor_uid=27050507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s://www.ncbi.nlm.nih.gov/pubmed/?term=Calvo-R%C3%ADo%20V%5bAuthor%5d&amp;cauthor=true&amp;cauthor_uid=270505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ern%C3%A1ndez%20JL%5bAuthor%5d&amp;cauthor=true&amp;cauthor_uid=27050507" TargetMode="External"/><Relationship Id="rId11" Type="http://schemas.openxmlformats.org/officeDocument/2006/relationships/hyperlink" Target="https://www.ncbi.nlm.nih.gov/pubmed/?term=Freire%20M%5bAuthor%5d&amp;cauthor=true&amp;cauthor_uid=27050507" TargetMode="External"/><Relationship Id="rId5" Type="http://schemas.openxmlformats.org/officeDocument/2006/relationships/hyperlink" Target="https://www.ncbi.nlm.nih.gov/pubmed/?term=Blanco%20R%5bAuthor%5d&amp;cauthor=true&amp;cauthor_uid=27050507" TargetMode="External"/><Relationship Id="rId15" Type="http://schemas.openxmlformats.org/officeDocument/2006/relationships/hyperlink" Target="https://www.ncbi.nlm.nih.gov/pubmed/?term=Gonz%C3%A1lez-Vela%20C%5bAuthor%5d&amp;cauthor=true&amp;cauthor_uid=27050507" TargetMode="External"/><Relationship Id="rId10" Type="http://schemas.openxmlformats.org/officeDocument/2006/relationships/hyperlink" Target="https://www.ncbi.nlm.nih.gov/pubmed/?term=Bravo%20B%5bAuthor%5d&amp;cauthor=true&amp;cauthor_uid=27050507" TargetMode="External"/><Relationship Id="rId19" Type="http://schemas.openxmlformats.org/officeDocument/2006/relationships/hyperlink" Target="https://www.ncbi.nlm.nih.gov/pubmed/?term=Gonz%C3%A1lez-Gay%20MA%5bAuthor%5d&amp;cauthor=true&amp;cauthor_uid=27050507" TargetMode="External"/><Relationship Id="rId4" Type="http://schemas.openxmlformats.org/officeDocument/2006/relationships/hyperlink" Target="https://www.ncbi.nlm.nih.gov/pubmed/?term=Loricera%20J%5bAuthor%5d&amp;cauthor=true&amp;cauthor_uid=27050507" TargetMode="External"/><Relationship Id="rId9" Type="http://schemas.openxmlformats.org/officeDocument/2006/relationships/hyperlink" Target="https://www.ncbi.nlm.nih.gov/pubmed/?term=Ortego%20N%5bAuthor%5d&amp;cauthor=true&amp;cauthor_uid=27050507" TargetMode="External"/><Relationship Id="rId14" Type="http://schemas.openxmlformats.org/officeDocument/2006/relationships/hyperlink" Target="https://www.ncbi.nlm.nih.gov/pubmed/?term=Salvatierra%20J%5bAuthor%5d&amp;cauthor=true&amp;cauthor_uid=27050507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castas@gmail.com" TargetMode="Externa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3.png"/><Relationship Id="rId7" Type="http://schemas.openxmlformats.org/officeDocument/2006/relationships/image" Target="../media/image49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73136" y="2706489"/>
            <a:ext cx="5028020" cy="1470025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Segoe Print" panose="02000600000000000000" pitchFamily="2" charset="0"/>
              </a:rPr>
              <a:t>Tratamiento biológico en las vasculitis de grandes vasos</a:t>
            </a:r>
            <a:endParaRPr lang="es-ES" dirty="0">
              <a:latin typeface="Segoe Print" panose="020006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43306" y="5534052"/>
            <a:ext cx="4792074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1600" dirty="0" smtClean="0">
                <a:solidFill>
                  <a:schemeClr val="tx1"/>
                </a:solidFill>
              </a:rPr>
              <a:t>S. Castañeda Sanz, MD, PhD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57158" y="1428736"/>
            <a:ext cx="8496945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327720" y="4929198"/>
            <a:ext cx="8496945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3599" y="214290"/>
            <a:ext cx="3618929" cy="108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II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5978753"/>
            <a:ext cx="1204128" cy="8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643438" y="5925941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dirty="0"/>
              <a:t>Servicio de Reumatología</a:t>
            </a:r>
          </a:p>
          <a:p>
            <a:pPr algn="ctr">
              <a:spcBef>
                <a:spcPts val="0"/>
              </a:spcBef>
            </a:pPr>
            <a:r>
              <a:rPr lang="es-ES" dirty="0"/>
              <a:t>Hospital Univ. de La </a:t>
            </a:r>
            <a:r>
              <a:rPr lang="es-ES" dirty="0" smtClean="0"/>
              <a:t>Princesa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71902"/>
            <a:ext cx="3139239" cy="11425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58082" y="5072074"/>
            <a:ext cx="1643074" cy="900662"/>
          </a:xfrm>
          <a:prstGeom prst="rect">
            <a:avLst/>
          </a:prstGeom>
        </p:spPr>
      </p:pic>
      <p:pic>
        <p:nvPicPr>
          <p:cNvPr id="11" name="Picture 15" descr="logo_fi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642918"/>
            <a:ext cx="1626594" cy="61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9402" y="2000240"/>
            <a:ext cx="3535408" cy="3857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04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9" y="1641160"/>
            <a:ext cx="9002462" cy="430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3"/>
          <p:cNvSpPr txBox="1">
            <a:spLocks noChangeArrowheads="1"/>
          </p:cNvSpPr>
          <p:nvPr/>
        </p:nvSpPr>
        <p:spPr bwMode="auto">
          <a:xfrm>
            <a:off x="611560" y="6381328"/>
            <a:ext cx="4457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Pacheco Castellanos MC, et al. </a:t>
            </a:r>
            <a:r>
              <a:rPr lang="es-ES" alt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Reumatol</a:t>
            </a:r>
            <a:r>
              <a:rPr lang="es-E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s-E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2013; 9:65-8.</a:t>
            </a:r>
            <a:endParaRPr lang="es-ES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468560" y="336778"/>
            <a:ext cx="100811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latin typeface="Segoe Print" panose="02000600000000000000" pitchFamily="2" charset="0"/>
              </a:rPr>
              <a:t>Afectación </a:t>
            </a:r>
            <a:r>
              <a:rPr lang="es-ES_tradnl" sz="3200" dirty="0" err="1" smtClean="0">
                <a:latin typeface="Segoe Print" panose="02000600000000000000" pitchFamily="2" charset="0"/>
              </a:rPr>
              <a:t>extracraneal</a:t>
            </a:r>
            <a:r>
              <a:rPr lang="es-ES_tradnl" sz="3200" dirty="0" smtClean="0">
                <a:latin typeface="Segoe Print" panose="02000600000000000000" pitchFamily="2" charset="0"/>
              </a:rPr>
              <a:t> de ACG (PET/CT)</a:t>
            </a:r>
            <a:endParaRPr lang="es-ES" sz="3200" dirty="0">
              <a:latin typeface="Segoe Print" panose="02000600000000000000" pitchFamily="2" charset="0"/>
            </a:endParaRPr>
          </a:p>
        </p:txBody>
      </p:sp>
      <p:cxnSp>
        <p:nvCxnSpPr>
          <p:cNvPr id="6" name="3 Conector recto"/>
          <p:cNvCxnSpPr/>
          <p:nvPr/>
        </p:nvCxnSpPr>
        <p:spPr>
          <a:xfrm>
            <a:off x="214785" y="1124744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56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Nuevos Criterios Clasificación ACG</a:t>
            </a:r>
            <a:endParaRPr lang="es-ES" dirty="0">
              <a:latin typeface="Segoe Print" panose="020006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7312"/>
            <a:ext cx="822960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Criterios propuestos por DCVAS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07504" y="980728"/>
            <a:ext cx="8928000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9220600"/>
              </p:ext>
            </p:extLst>
          </p:nvPr>
        </p:nvGraphicFramePr>
        <p:xfrm>
          <a:off x="251520" y="1268760"/>
          <a:ext cx="8640960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386"/>
                <a:gridCol w="512094"/>
                <a:gridCol w="3804127"/>
                <a:gridCol w="516353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Propuesta DCVAS – Nuevos Criterios Clasificación</a:t>
                      </a:r>
                      <a:endParaRPr lang="es-E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/>
                        <a:t>Criterio</a:t>
                      </a:r>
                      <a:r>
                        <a:rPr lang="es-ES_tradnl" sz="2400" b="1" baseline="0" dirty="0" smtClean="0"/>
                        <a:t> de Inclusión</a:t>
                      </a:r>
                    </a:p>
                    <a:p>
                      <a:r>
                        <a:rPr lang="es-ES_tradnl" sz="2000" b="1" baseline="0" dirty="0" smtClean="0"/>
                        <a:t>Se deben cumplir los siguientes para ser considerado para clasificación:</a:t>
                      </a:r>
                    </a:p>
                    <a:p>
                      <a:r>
                        <a:rPr lang="es-ES_tradnl" sz="2000" b="0" baseline="0" dirty="0" smtClean="0"/>
                        <a:t>                    Diagnóstico de vasculitis                       </a:t>
                      </a:r>
                      <a:r>
                        <a:rPr lang="es-ES_tradnl" sz="2000" b="0" baseline="0" dirty="0" smtClean="0">
                          <a:latin typeface="Calibri"/>
                        </a:rPr>
                        <a:t>≥40 años de edad al diagnóstico</a:t>
                      </a:r>
                      <a:endParaRPr lang="es-E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/>
                        <a:t>Criterio: </a:t>
                      </a:r>
                      <a:r>
                        <a:rPr lang="es-ES_tradnl" sz="2400" b="1" baseline="0" dirty="0" smtClean="0">
                          <a:latin typeface="+mn-lt"/>
                        </a:rPr>
                        <a:t>≥ 6 puntos alcanza umbral de clasificación</a:t>
                      </a:r>
                      <a:endParaRPr lang="es-E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Manifestaciones Clínicas</a:t>
                      </a:r>
                      <a:endParaRPr lang="es-E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Parámetros de Laboratorio</a:t>
                      </a:r>
                      <a:endParaRPr lang="es-E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>
                          <a:solidFill>
                            <a:srgbClr val="FF0000"/>
                          </a:solidFill>
                        </a:rPr>
                        <a:t>Rigidez matutina en hombros o cuello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>
                          <a:solidFill>
                            <a:srgbClr val="FF0000"/>
                          </a:solidFill>
                        </a:rPr>
                        <a:t>Pérdida de visión súbita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>
                          <a:solidFill>
                            <a:srgbClr val="FF0000"/>
                          </a:solidFill>
                        </a:rPr>
                        <a:t>Claudicación mandibular o lingual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Cefalea temporal nueva</a:t>
                      </a:r>
                      <a:endParaRPr lang="es-ES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Sensibilidad</a:t>
                      </a:r>
                      <a:r>
                        <a:rPr lang="es-ES_tradnl" baseline="0" dirty="0" smtClean="0"/>
                        <a:t> en cuero cabelludo</a:t>
                      </a:r>
                      <a:endParaRPr lang="es-E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+2</a:t>
                      </a:r>
                      <a:endParaRPr lang="es-ES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+2</a:t>
                      </a:r>
                      <a:endParaRPr lang="es-ES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+2</a:t>
                      </a:r>
                      <a:endParaRPr lang="es-ES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+2</a:t>
                      </a:r>
                      <a:endParaRPr lang="es-ES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+2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VSG </a:t>
                      </a:r>
                      <a:r>
                        <a:rPr lang="es-ES_tradnl" sz="1800" b="0" baseline="0" dirty="0" smtClean="0">
                          <a:latin typeface="+mn-lt"/>
                        </a:rPr>
                        <a:t>≥ 50 mm/h o </a:t>
                      </a:r>
                      <a:r>
                        <a:rPr lang="es-ES_tradnl" sz="18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PCR ≥ 10 mg/L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+3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Biopsia Arteria temporal (seleccionar uno)</a:t>
                      </a:r>
                      <a:endParaRPr lang="es-E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4168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b="1" dirty="0" smtClean="0">
                          <a:solidFill>
                            <a:srgbClr val="FF0000"/>
                          </a:solidFill>
                        </a:rPr>
                        <a:t>Vasculitis definitiva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b="1" dirty="0" smtClean="0">
                          <a:solidFill>
                            <a:srgbClr val="FF0000"/>
                          </a:solidFill>
                        </a:rPr>
                        <a:t>Vasculitis posible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dirty="0" smtClean="0"/>
                        <a:t>+5</a:t>
                      </a:r>
                      <a:endParaRPr lang="es-ES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dirty="0" smtClean="0"/>
                        <a:t>+2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Hallazgos de imagen</a:t>
                      </a:r>
                      <a:endParaRPr lang="es-E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b="1" dirty="0" smtClean="0">
                          <a:solidFill>
                            <a:srgbClr val="FF0000"/>
                          </a:solidFill>
                        </a:rPr>
                        <a:t>Signo del halo en A. Temporal (US)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b="1" dirty="0" smtClean="0">
                          <a:solidFill>
                            <a:srgbClr val="FF0000"/>
                          </a:solidFill>
                        </a:rPr>
                        <a:t>Afectación Axilar bilateral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b="1" dirty="0" smtClean="0">
                          <a:solidFill>
                            <a:srgbClr val="FF0000"/>
                          </a:solidFill>
                        </a:rPr>
                        <a:t>PET-FDG con actividad en Aorta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dirty="0" smtClean="0"/>
                        <a:t>+5</a:t>
                      </a:r>
                      <a:endParaRPr lang="es-ES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dirty="0" smtClean="0"/>
                        <a:t>+3</a:t>
                      </a:r>
                      <a:endParaRPr lang="es-ES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dirty="0" smtClean="0"/>
                        <a:t>+3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Examen Físico</a:t>
                      </a:r>
                      <a:r>
                        <a:rPr lang="es-ES_tradnl" b="1" baseline="0" dirty="0" smtClean="0"/>
                        <a:t> </a:t>
                      </a:r>
                      <a:r>
                        <a:rPr lang="es-ES_tradnl" b="1" dirty="0" smtClean="0"/>
                        <a:t>de la Arteria Temporal</a:t>
                      </a:r>
                      <a:endParaRPr lang="es-E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solidFill>
                            <a:srgbClr val="FF0000"/>
                          </a:solidFill>
                        </a:rPr>
                        <a:t>Pulso reducido, tipo cordón o sensible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+1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971600" y="2575556"/>
            <a:ext cx="182880" cy="18288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788024" y="2575556"/>
            <a:ext cx="182880" cy="18288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372200" y="6589541"/>
            <a:ext cx="1976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Merkel P et al, ACR 2018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5879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80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Tratamiento de la ACG: Glucocorticoides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7200" y="134076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435280" cy="483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Terapia</a:t>
            </a:r>
            <a:r>
              <a:rPr lang="en-GB" dirty="0" smtClean="0"/>
              <a:t> de 1ª </a:t>
            </a:r>
            <a:r>
              <a:rPr lang="en-GB" dirty="0" err="1" smtClean="0"/>
              <a:t>línea</a:t>
            </a:r>
            <a:r>
              <a:rPr lang="en-GB" dirty="0" smtClean="0"/>
              <a:t>. </a:t>
            </a:r>
            <a:r>
              <a:rPr lang="en-GB" dirty="0" err="1" smtClean="0"/>
              <a:t>Remisión</a:t>
            </a:r>
            <a:r>
              <a:rPr lang="en-GB" dirty="0" smtClean="0"/>
              <a:t> </a:t>
            </a:r>
            <a:r>
              <a:rPr lang="en-GB" dirty="0" err="1" smtClean="0"/>
              <a:t>rápida</a:t>
            </a:r>
            <a:r>
              <a:rPr lang="en-GB" dirty="0" smtClean="0"/>
              <a:t> y </a:t>
            </a:r>
            <a:r>
              <a:rPr lang="en-GB" dirty="0" err="1" smtClean="0"/>
              <a:t>completa</a:t>
            </a:r>
            <a:r>
              <a:rPr lang="en-GB" dirty="0" smtClean="0"/>
              <a:t> </a:t>
            </a:r>
            <a:r>
              <a:rPr lang="en-GB" dirty="0" err="1" smtClean="0"/>
              <a:t>síntomas</a:t>
            </a:r>
            <a:endParaRPr lang="en-GB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Previenen aparición de complicaciones isquémicas</a:t>
            </a:r>
            <a:endParaRPr lang="en-GB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Dosis</a:t>
            </a:r>
            <a:r>
              <a:rPr lang="en-GB" dirty="0" smtClean="0"/>
              <a:t> variable: 40-60 mg/d de </a:t>
            </a:r>
            <a:r>
              <a:rPr lang="en-GB" dirty="0" err="1" smtClean="0"/>
              <a:t>prednisona</a:t>
            </a:r>
            <a:r>
              <a:rPr lang="en-GB" dirty="0" smtClean="0"/>
              <a:t> </a:t>
            </a:r>
            <a:r>
              <a:rPr lang="en-GB" dirty="0" err="1" smtClean="0"/>
              <a:t>equivalente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Inicio</a:t>
            </a:r>
            <a:r>
              <a:rPr lang="en-GB" dirty="0" smtClean="0"/>
              <a:t> </a:t>
            </a:r>
            <a:r>
              <a:rPr lang="en-GB" dirty="0" err="1" smtClean="0"/>
              <a:t>precoz</a:t>
            </a:r>
            <a:r>
              <a:rPr lang="en-GB" dirty="0" smtClean="0"/>
              <a:t> del </a:t>
            </a:r>
            <a:r>
              <a:rPr lang="en-GB" dirty="0" err="1" smtClean="0"/>
              <a:t>tratamiento</a:t>
            </a:r>
            <a:r>
              <a:rPr lang="en-GB" dirty="0" smtClean="0"/>
              <a:t>, no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r>
              <a:rPr lang="en-GB" dirty="0" smtClean="0"/>
              <a:t> </a:t>
            </a:r>
            <a:r>
              <a:rPr lang="en-GB" dirty="0" err="1" smtClean="0"/>
              <a:t>esperar</a:t>
            </a:r>
            <a:r>
              <a:rPr lang="en-GB" dirty="0" smtClean="0"/>
              <a:t> a la BAT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Respuesta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48-72 horas, de lo </a:t>
            </a:r>
            <a:r>
              <a:rPr lang="en-GB" dirty="0" err="1" smtClean="0"/>
              <a:t>contrario</a:t>
            </a:r>
            <a:r>
              <a:rPr lang="en-GB" dirty="0" smtClean="0"/>
              <a:t> </a:t>
            </a:r>
            <a:r>
              <a:rPr lang="en-GB" dirty="0" err="1" smtClean="0"/>
              <a:t>replantear</a:t>
            </a:r>
            <a:r>
              <a:rPr lang="en-GB" dirty="0" smtClean="0"/>
              <a:t> el </a:t>
            </a:r>
            <a:r>
              <a:rPr lang="en-GB" dirty="0" err="1" smtClean="0"/>
              <a:t>dxco</a:t>
            </a:r>
            <a:r>
              <a:rPr lang="en-GB" dirty="0"/>
              <a:t> 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Si </a:t>
            </a:r>
            <a:r>
              <a:rPr lang="en-GB" dirty="0" err="1" smtClean="0"/>
              <a:t>amenaza</a:t>
            </a:r>
            <a:r>
              <a:rPr lang="en-GB" dirty="0" smtClean="0"/>
              <a:t> visual, </a:t>
            </a:r>
            <a:r>
              <a:rPr lang="en-GB" dirty="0" err="1" smtClean="0"/>
              <a:t>dar</a:t>
            </a:r>
            <a:r>
              <a:rPr lang="en-GB" dirty="0" smtClean="0"/>
              <a:t> bolos IV de </a:t>
            </a:r>
            <a:r>
              <a:rPr lang="en-GB" dirty="0" err="1" smtClean="0"/>
              <a:t>metilprednisolona</a:t>
            </a:r>
            <a:r>
              <a:rPr lang="en-GB" dirty="0" smtClean="0"/>
              <a:t> (1g x 3 d)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Duración</a:t>
            </a:r>
            <a:r>
              <a:rPr lang="en-GB" dirty="0" smtClean="0"/>
              <a:t> del </a:t>
            </a:r>
            <a:r>
              <a:rPr lang="en-GB" dirty="0" err="1" smtClean="0"/>
              <a:t>tto</a:t>
            </a:r>
            <a:r>
              <a:rPr lang="en-GB" dirty="0" smtClean="0"/>
              <a:t> variable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función</a:t>
            </a:r>
            <a:r>
              <a:rPr lang="en-GB" dirty="0" smtClean="0"/>
              <a:t> de la </a:t>
            </a:r>
            <a:r>
              <a:rPr lang="en-GB" dirty="0" err="1" smtClean="0"/>
              <a:t>respuesta</a:t>
            </a:r>
            <a:r>
              <a:rPr lang="en-GB" dirty="0" smtClean="0"/>
              <a:t>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Alta </a:t>
            </a:r>
            <a:r>
              <a:rPr lang="en-GB" dirty="0" err="1" smtClean="0"/>
              <a:t>tasa</a:t>
            </a:r>
            <a:r>
              <a:rPr lang="en-GB" dirty="0" smtClean="0"/>
              <a:t> de </a:t>
            </a:r>
            <a:r>
              <a:rPr lang="en-GB" dirty="0" err="1" smtClean="0"/>
              <a:t>acontecimientos</a:t>
            </a:r>
            <a:r>
              <a:rPr lang="en-GB" dirty="0" smtClean="0"/>
              <a:t> </a:t>
            </a:r>
            <a:r>
              <a:rPr lang="en-GB" dirty="0" err="1" smtClean="0"/>
              <a:t>adversos</a:t>
            </a:r>
            <a:r>
              <a:rPr lang="en-GB" dirty="0" smtClean="0"/>
              <a:t> (ITC</a:t>
            </a:r>
            <a:r>
              <a:rPr lang="en-GB" baseline="30000" dirty="0" smtClean="0"/>
              <a:t>1</a:t>
            </a:r>
            <a:r>
              <a:rPr lang="en-GB" dirty="0" smtClean="0"/>
              <a:t>)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Asociar</a:t>
            </a:r>
            <a:r>
              <a:rPr lang="en-GB" dirty="0" smtClean="0"/>
              <a:t> “</a:t>
            </a:r>
            <a:r>
              <a:rPr lang="en-GB" dirty="0" err="1" smtClean="0"/>
              <a:t>fármacos</a:t>
            </a:r>
            <a:r>
              <a:rPr lang="en-GB" dirty="0" smtClean="0"/>
              <a:t> </a:t>
            </a:r>
            <a:r>
              <a:rPr lang="en-GB" dirty="0" err="1" smtClean="0"/>
              <a:t>ahorradores</a:t>
            </a:r>
            <a:r>
              <a:rPr lang="en-GB" dirty="0" smtClean="0"/>
              <a:t>” de GC</a:t>
            </a:r>
            <a:endParaRPr lang="en-GB" baseline="30000" dirty="0"/>
          </a:p>
          <a:p>
            <a:pPr lvl="1" algn="l"/>
            <a:endParaRPr lang="en-GB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687894" y="6471254"/>
            <a:ext cx="325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aseline="30000" dirty="0" smtClean="0"/>
              <a:t>1</a:t>
            </a:r>
            <a:r>
              <a:rPr lang="es-ES" sz="1400" dirty="0" smtClean="0"/>
              <a:t>Miloslavsky EM et al. ARD 2017;76:543-6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220181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4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Tratamiento de la ACG: MTX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096980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1340768"/>
            <a:ext cx="8951488" cy="22322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69979" y="6453336"/>
            <a:ext cx="3290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Mahr</a:t>
            </a:r>
            <a:r>
              <a:rPr lang="es-ES" sz="1200" dirty="0" smtClean="0"/>
              <a:t> AD et al. </a:t>
            </a:r>
            <a:r>
              <a:rPr lang="es-ES" sz="1200" dirty="0" err="1" smtClean="0"/>
              <a:t>Arthritis</a:t>
            </a:r>
            <a:r>
              <a:rPr lang="es-ES" sz="1200" dirty="0" smtClean="0"/>
              <a:t> </a:t>
            </a:r>
            <a:r>
              <a:rPr lang="es-ES" sz="1200" dirty="0" err="1" smtClean="0"/>
              <a:t>Rheum</a:t>
            </a:r>
            <a:r>
              <a:rPr lang="es-ES" sz="1200" dirty="0" smtClean="0"/>
              <a:t> </a:t>
            </a:r>
            <a:r>
              <a:rPr lang="es-ES" sz="1200" dirty="0"/>
              <a:t>2007; </a:t>
            </a:r>
            <a:r>
              <a:rPr lang="es-ES" sz="1200" dirty="0" smtClean="0"/>
              <a:t>56:2789-97 </a:t>
            </a:r>
            <a:endParaRPr lang="es-ES" sz="12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357216" y="3685883"/>
            <a:ext cx="8163630" cy="2612446"/>
            <a:chOff x="327720" y="3730127"/>
            <a:chExt cx="8163630" cy="261244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720" y="3730127"/>
              <a:ext cx="8163630" cy="2612446"/>
            </a:xfrm>
            <a:prstGeom prst="rect">
              <a:avLst/>
            </a:prstGeom>
          </p:spPr>
        </p:pic>
        <p:cxnSp>
          <p:nvCxnSpPr>
            <p:cNvPr id="9" name="Conector recto 8"/>
            <p:cNvCxnSpPr/>
            <p:nvPr/>
          </p:nvCxnSpPr>
          <p:spPr>
            <a:xfrm>
              <a:off x="2311988" y="6342573"/>
              <a:ext cx="7200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5882892" y="6342573"/>
              <a:ext cx="7200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7359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2" y="44624"/>
            <a:ext cx="7484524" cy="6743504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354294" y="1548549"/>
            <a:ext cx="2954808" cy="4328723"/>
            <a:chOff x="3354294" y="1548549"/>
            <a:chExt cx="2954808" cy="4328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49E0D2C-9ECE-4BFE-87A9-5CC36854FF4D}"/>
                </a:ext>
              </a:extLst>
            </p:cNvPr>
            <p:cNvSpPr/>
            <p:nvPr/>
          </p:nvSpPr>
          <p:spPr>
            <a:xfrm>
              <a:off x="3354294" y="1548549"/>
              <a:ext cx="636381" cy="6364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6C793FF-1EE3-46EE-9945-0FDA81D89477}"/>
                </a:ext>
              </a:extLst>
            </p:cNvPr>
            <p:cNvSpPr/>
            <p:nvPr/>
          </p:nvSpPr>
          <p:spPr>
            <a:xfrm>
              <a:off x="3479354" y="3281122"/>
              <a:ext cx="576279" cy="8405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0F892CC2-2C8B-4D03-A4F6-7C5CE8AA9213}"/>
                </a:ext>
              </a:extLst>
            </p:cNvPr>
            <p:cNvSpPr/>
            <p:nvPr/>
          </p:nvSpPr>
          <p:spPr>
            <a:xfrm>
              <a:off x="5724128" y="5013176"/>
              <a:ext cx="584974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B715607-4747-4597-A97C-739DDC1ED533}"/>
                </a:ext>
              </a:extLst>
            </p:cNvPr>
            <p:cNvSpPr/>
            <p:nvPr/>
          </p:nvSpPr>
          <p:spPr>
            <a:xfrm>
              <a:off x="4313951" y="2535754"/>
              <a:ext cx="516097" cy="4760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5706259" y="173471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latin typeface="Segoe Print" panose="02000600000000000000" pitchFamily="2" charset="0"/>
              </a:rPr>
              <a:t>Principales dianas terapéuticas</a:t>
            </a:r>
            <a:endParaRPr lang="es-ES" sz="3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23528" y="230698"/>
            <a:ext cx="1656184" cy="76944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latin typeface="Segoe Print" panose="02000600000000000000" pitchFamily="2" charset="0"/>
              </a:rPr>
              <a:t>ACG</a:t>
            </a:r>
            <a:endParaRPr lang="es-ES" sz="4400" dirty="0"/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7363441" y="5068313"/>
            <a:ext cx="3084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prstClr val="black"/>
                </a:solidFill>
              </a:rPr>
              <a:t>Dejaco </a:t>
            </a:r>
            <a:r>
              <a:rPr lang="da-DK" sz="1100" dirty="0" smtClean="0">
                <a:solidFill>
                  <a:prstClr val="black"/>
                </a:solidFill>
              </a:rPr>
              <a:t>C </a:t>
            </a:r>
            <a:r>
              <a:rPr lang="da-DK" sz="1100" dirty="0">
                <a:solidFill>
                  <a:prstClr val="black"/>
                </a:solidFill>
              </a:rPr>
              <a:t>et al. Nat Rev Rheumatol </a:t>
            </a:r>
            <a:r>
              <a:rPr lang="da-DK" sz="1100" dirty="0" smtClean="0">
                <a:solidFill>
                  <a:prstClr val="black"/>
                </a:solidFill>
              </a:rPr>
              <a:t>2017;13:578-92</a:t>
            </a:r>
            <a:endParaRPr lang="es-ES" sz="1100" dirty="0"/>
          </a:p>
        </p:txBody>
      </p:sp>
      <p:sp>
        <p:nvSpPr>
          <p:cNvPr id="16" name="Flecha derecha 15"/>
          <p:cNvSpPr/>
          <p:nvPr/>
        </p:nvSpPr>
        <p:spPr>
          <a:xfrm>
            <a:off x="2607793" y="1805712"/>
            <a:ext cx="576064" cy="12208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 rot="10132326" flipV="1">
            <a:off x="5009166" y="2617018"/>
            <a:ext cx="576064" cy="9607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>
            <a:off x="5042090" y="5351656"/>
            <a:ext cx="576064" cy="12208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19"/>
          <p:cNvSpPr/>
          <p:nvPr/>
        </p:nvSpPr>
        <p:spPr>
          <a:xfrm rot="15722796" flipV="1">
            <a:off x="3602685" y="4413137"/>
            <a:ext cx="576064" cy="9607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050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Tratamiento ACG: Biológicos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209008" y="1412776"/>
            <a:ext cx="8748464" cy="484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 err="1" smtClean="0"/>
              <a:t>Agentes</a:t>
            </a:r>
            <a:r>
              <a:rPr lang="en-GB" b="1" dirty="0" smtClean="0"/>
              <a:t> anti-TNF</a:t>
            </a:r>
            <a:r>
              <a:rPr lang="en-GB" dirty="0" smtClean="0"/>
              <a:t>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Infliximab, adalimumab, </a:t>
            </a:r>
            <a:r>
              <a:rPr lang="en-GB" sz="2400" dirty="0" err="1" smtClean="0"/>
              <a:t>etanercept</a:t>
            </a:r>
            <a:endParaRPr lang="en-GB" sz="2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b="1" dirty="0" smtClean="0"/>
              <a:t>Antagonistas de IL-6R</a:t>
            </a:r>
            <a:r>
              <a:rPr lang="es-ES" dirty="0" smtClean="0"/>
              <a:t>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400" b="1" dirty="0" err="1" smtClean="0">
                <a:solidFill>
                  <a:srgbClr val="C00000"/>
                </a:solidFill>
              </a:rPr>
              <a:t>Tocilizumab</a:t>
            </a:r>
            <a:r>
              <a:rPr lang="es-ES" sz="2400" b="1" dirty="0" smtClean="0">
                <a:solidFill>
                  <a:srgbClr val="C00000"/>
                </a:solidFill>
              </a:rPr>
              <a:t>: estudio </a:t>
            </a:r>
            <a:r>
              <a:rPr lang="es-ES" sz="2400" b="1" dirty="0" err="1" smtClean="0">
                <a:solidFill>
                  <a:srgbClr val="C00000"/>
                </a:solidFill>
              </a:rPr>
              <a:t>GiACTA</a:t>
            </a:r>
            <a:endParaRPr lang="es-ES" sz="2400" b="1" dirty="0" smtClean="0">
              <a:solidFill>
                <a:srgbClr val="C00000"/>
              </a:solidFill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400" dirty="0" err="1" smtClean="0"/>
              <a:t>Sarilumab</a:t>
            </a:r>
            <a:r>
              <a:rPr lang="es-ES" sz="2400" dirty="0" smtClean="0"/>
              <a:t>: ensayo en marcha</a:t>
            </a:r>
            <a:endParaRPr lang="en-GB" sz="2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 err="1" smtClean="0"/>
              <a:t>Otros</a:t>
            </a:r>
            <a:r>
              <a:rPr lang="en-GB" b="1" dirty="0" smtClean="0"/>
              <a:t> </a:t>
            </a:r>
            <a:r>
              <a:rPr lang="en-GB" b="1" dirty="0" err="1" smtClean="0"/>
              <a:t>agentes</a:t>
            </a:r>
            <a:r>
              <a:rPr lang="en-GB" b="1" dirty="0" smtClean="0"/>
              <a:t> </a:t>
            </a:r>
            <a:r>
              <a:rPr lang="en-GB" b="1" dirty="0" err="1" smtClean="0"/>
              <a:t>biológicos</a:t>
            </a:r>
            <a:r>
              <a:rPr lang="en-GB" dirty="0" smtClean="0"/>
              <a:t>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C00000"/>
                </a:solidFill>
              </a:rPr>
              <a:t>Abatacept</a:t>
            </a:r>
            <a:r>
              <a:rPr lang="en-GB" sz="2400" dirty="0" smtClean="0"/>
              <a:t>: </a:t>
            </a:r>
            <a:r>
              <a:rPr lang="en-GB" sz="2400" dirty="0" err="1" smtClean="0"/>
              <a:t>antagonista</a:t>
            </a:r>
            <a:r>
              <a:rPr lang="en-GB" sz="2400" dirty="0" smtClean="0"/>
              <a:t> </a:t>
            </a:r>
            <a:r>
              <a:rPr lang="en-GB" sz="2400" dirty="0" err="1" smtClean="0"/>
              <a:t>coestimulacion</a:t>
            </a:r>
            <a:r>
              <a:rPr lang="en-GB" sz="2400" dirty="0" smtClean="0"/>
              <a:t> del </a:t>
            </a:r>
            <a:r>
              <a:rPr lang="en-GB" sz="2400" dirty="0" err="1" smtClean="0"/>
              <a:t>linfocito</a:t>
            </a:r>
            <a:r>
              <a:rPr lang="en-GB" sz="2400" dirty="0" smtClean="0"/>
              <a:t> T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err="1" smtClean="0"/>
              <a:t>Ustekinumab</a:t>
            </a:r>
            <a:r>
              <a:rPr lang="en-GB" sz="2400" dirty="0" smtClean="0"/>
              <a:t>: </a:t>
            </a:r>
            <a:r>
              <a:rPr lang="en-GB" sz="2400" dirty="0" err="1" smtClean="0"/>
              <a:t>inh</a:t>
            </a:r>
            <a:r>
              <a:rPr lang="en-GB" sz="2400" dirty="0" smtClean="0"/>
              <a:t> de la </a:t>
            </a:r>
            <a:r>
              <a:rPr lang="en-GB" sz="2400" dirty="0" err="1" smtClean="0"/>
              <a:t>señalizacion</a:t>
            </a:r>
            <a:r>
              <a:rPr lang="en-GB" sz="2400" dirty="0" smtClean="0"/>
              <a:t> IL-12/IL-23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JAK/STAT inhibitors: </a:t>
            </a:r>
            <a:r>
              <a:rPr lang="en-GB" sz="2400" dirty="0" err="1" smtClean="0"/>
              <a:t>baricitinib</a:t>
            </a:r>
            <a:endParaRPr lang="en-GB" sz="2400" dirty="0" smtClean="0"/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GM-CSF: </a:t>
            </a:r>
            <a:r>
              <a:rPr lang="en-GB" sz="2400" dirty="0" err="1" smtClean="0"/>
              <a:t>mavrilimumab</a:t>
            </a:r>
            <a:endParaRPr lang="en-GB" sz="2400" dirty="0" smtClean="0"/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 algn="l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94984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sz="3600" dirty="0">
                <a:latin typeface="Segoe Print" panose="02000600000000000000" pitchFamily="2" charset="0"/>
              </a:rPr>
              <a:t>Biológicos </a:t>
            </a:r>
            <a:r>
              <a:rPr lang="es-ES_tradnl" sz="3600" dirty="0" smtClean="0">
                <a:latin typeface="Segoe Print" panose="02000600000000000000" pitchFamily="2" charset="0"/>
              </a:rPr>
              <a:t>en la ACG: TNF </a:t>
            </a:r>
            <a:r>
              <a:rPr lang="es-ES_tradnl" sz="3600" dirty="0" err="1" smtClean="0">
                <a:latin typeface="Segoe Print" panose="02000600000000000000" pitchFamily="2" charset="0"/>
              </a:rPr>
              <a:t>inhibitors</a:t>
            </a:r>
            <a:r>
              <a:rPr lang="es-ES_tradnl" sz="3600" dirty="0" smtClean="0">
                <a:latin typeface="Segoe Print" panose="02000600000000000000" pitchFamily="2" charset="0"/>
              </a:rPr>
              <a:t> 1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06760" y="1332696"/>
            <a:ext cx="851371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0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sz="3600" dirty="0">
                <a:latin typeface="Segoe Print" panose="02000600000000000000" pitchFamily="2" charset="0"/>
              </a:rPr>
              <a:t>Biológicos </a:t>
            </a:r>
            <a:r>
              <a:rPr lang="es-ES_tradnl" sz="3600" dirty="0" smtClean="0">
                <a:latin typeface="Segoe Print" panose="02000600000000000000" pitchFamily="2" charset="0"/>
              </a:rPr>
              <a:t>en la ACG: TNF </a:t>
            </a:r>
            <a:r>
              <a:rPr lang="es-ES_tradnl" sz="3600" dirty="0" err="1" smtClean="0">
                <a:latin typeface="Segoe Print" panose="02000600000000000000" pitchFamily="2" charset="0"/>
              </a:rPr>
              <a:t>inhibitors</a:t>
            </a:r>
            <a:r>
              <a:rPr lang="es-ES_tradnl" sz="3600" dirty="0" smtClean="0">
                <a:latin typeface="Segoe Print" panose="02000600000000000000" pitchFamily="2" charset="0"/>
              </a:rPr>
              <a:t> 2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3312" y="908720"/>
            <a:ext cx="8937376" cy="57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4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4 Grupo"/>
          <p:cNvGrpSpPr>
            <a:grpSpLocks/>
          </p:cNvGrpSpPr>
          <p:nvPr/>
        </p:nvGrpSpPr>
        <p:grpSpPr bwMode="auto">
          <a:xfrm>
            <a:off x="250825" y="1704975"/>
            <a:ext cx="8423275" cy="4460875"/>
            <a:chOff x="822325" y="1376363"/>
            <a:chExt cx="8423275" cy="4460875"/>
          </a:xfrm>
        </p:grpSpPr>
        <p:sp>
          <p:nvSpPr>
            <p:cNvPr id="6" name="Isosceles Triangle 1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50231" y="1135857"/>
              <a:ext cx="309563" cy="222567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355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endParaRPr>
            </a:p>
          </p:txBody>
        </p:sp>
        <p:cxnSp>
          <p:nvCxnSpPr>
            <p:cNvPr id="60422" name="Straight Connector 57"/>
            <p:cNvCxnSpPr>
              <a:cxnSpLocks noChangeShapeType="1"/>
            </p:cNvCxnSpPr>
            <p:nvPr/>
          </p:nvCxnSpPr>
          <p:spPr bwMode="auto">
            <a:xfrm>
              <a:off x="865188" y="2085975"/>
              <a:ext cx="14287" cy="31115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23" name="Straight Connector 37"/>
            <p:cNvCxnSpPr>
              <a:cxnSpLocks noChangeShapeType="1"/>
            </p:cNvCxnSpPr>
            <p:nvPr/>
          </p:nvCxnSpPr>
          <p:spPr bwMode="auto">
            <a:xfrm>
              <a:off x="1728788" y="2247900"/>
              <a:ext cx="4756150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Isosceles Triangle 1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53544" y="867570"/>
              <a:ext cx="311150" cy="442436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355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endParaRPr>
            </a:p>
          </p:txBody>
        </p:sp>
        <p:cxnSp>
          <p:nvCxnSpPr>
            <p:cNvPr id="60425" name="Straight Connector 39"/>
            <p:cNvCxnSpPr>
              <a:cxnSpLocks noChangeShapeType="1"/>
            </p:cNvCxnSpPr>
            <p:nvPr/>
          </p:nvCxnSpPr>
          <p:spPr bwMode="auto">
            <a:xfrm flipV="1">
              <a:off x="1704975" y="3055938"/>
              <a:ext cx="4779963" cy="63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Isosceles Triangle 1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56581" y="2920207"/>
              <a:ext cx="307975" cy="222408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355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endParaRPr>
            </a:p>
          </p:txBody>
        </p:sp>
        <p:cxnSp>
          <p:nvCxnSpPr>
            <p:cNvPr id="60427" name="Straight Connector 36"/>
            <p:cNvCxnSpPr>
              <a:cxnSpLocks noChangeShapeType="1"/>
            </p:cNvCxnSpPr>
            <p:nvPr/>
          </p:nvCxnSpPr>
          <p:spPr bwMode="auto">
            <a:xfrm flipV="1">
              <a:off x="1728788" y="4032250"/>
              <a:ext cx="4756150" cy="952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Isosceles Triangle 1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62138" y="3905251"/>
              <a:ext cx="307975" cy="222567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355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endParaRPr>
            </a:p>
          </p:txBody>
        </p:sp>
        <p:cxnSp>
          <p:nvCxnSpPr>
            <p:cNvPr id="60429" name="Straight Connector 38"/>
            <p:cNvCxnSpPr>
              <a:cxnSpLocks noChangeShapeType="1"/>
            </p:cNvCxnSpPr>
            <p:nvPr/>
          </p:nvCxnSpPr>
          <p:spPr bwMode="auto">
            <a:xfrm flipV="1">
              <a:off x="1728788" y="5018088"/>
              <a:ext cx="4756150" cy="15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TextBox 57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325" y="1674813"/>
              <a:ext cx="52959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kern="0" dirty="0">
                  <a:latin typeface="+mj-lt"/>
                </a:rPr>
                <a:t>SC placebo + 26-week pred taper (PBO + 26; n = 50)</a:t>
              </a:r>
            </a:p>
          </p:txBody>
        </p:sp>
        <p:sp>
          <p:nvSpPr>
            <p:cNvPr id="16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31850" y="2486026"/>
              <a:ext cx="4540250" cy="339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latin typeface="+mj-lt"/>
                </a:rPr>
                <a:t>SC placebo + 52-week pred taper (PBO + 52; n = </a:t>
              </a:r>
              <a:r>
                <a:rPr lang="en-US" sz="1600" kern="0" dirty="0" smtClean="0">
                  <a:latin typeface="+mj-lt"/>
                </a:rPr>
                <a:t>51)</a:t>
              </a:r>
              <a:endParaRPr lang="en-US" sz="1600" kern="0" dirty="0">
                <a:latin typeface="+mj-lt"/>
              </a:endParaRPr>
            </a:p>
          </p:txBody>
        </p:sp>
        <p:sp>
          <p:nvSpPr>
            <p:cNvPr id="17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27088" y="3376613"/>
              <a:ext cx="5789612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kern="0" dirty="0">
                  <a:latin typeface="+mj-lt"/>
                </a:rPr>
                <a:t>TCZ 162 mg QW + 26-week pred taper (TCZ QW; n = 100)</a:t>
              </a:r>
            </a:p>
          </p:txBody>
        </p:sp>
        <p:sp>
          <p:nvSpPr>
            <p:cNvPr id="18" name="Rectangle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41375" y="4327526"/>
              <a:ext cx="587216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kern="0" dirty="0">
                  <a:latin typeface="+mj-lt"/>
                </a:rPr>
                <a:t>TCZ 162 mg Q2W + 26-week pred taper (TCZ Q2W; n = </a:t>
              </a:r>
              <a:r>
                <a:rPr lang="en-US" sz="1600" kern="0" dirty="0" smtClean="0">
                  <a:latin typeface="+mj-lt"/>
                </a:rPr>
                <a:t>49)</a:t>
              </a:r>
              <a:endParaRPr lang="en-US" sz="1600" kern="0" dirty="0">
                <a:latin typeface="+mj-lt"/>
              </a:endParaRPr>
            </a:p>
          </p:txBody>
        </p:sp>
        <p:sp>
          <p:nvSpPr>
            <p:cNvPr id="19" name="TextBox 31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750" y="5375276"/>
              <a:ext cx="2522538" cy="4619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Primary end point</a:t>
              </a:r>
            </a:p>
          </p:txBody>
        </p:sp>
        <p:cxnSp>
          <p:nvCxnSpPr>
            <p:cNvPr id="60435" name="Straight Connector 52"/>
            <p:cNvCxnSpPr>
              <a:cxnSpLocks noChangeShapeType="1"/>
            </p:cNvCxnSpPr>
            <p:nvPr/>
          </p:nvCxnSpPr>
          <p:spPr bwMode="auto">
            <a:xfrm>
              <a:off x="6713538" y="3611563"/>
              <a:ext cx="23939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" name="TextBox 6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2450" y="2833688"/>
              <a:ext cx="2203450" cy="8318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chemeClr val="bg1"/>
                  </a:solidFill>
                  <a:latin typeface="+mj-lt"/>
                </a:rPr>
                <a:t>Open-label </a:t>
              </a:r>
            </a:p>
            <a:p>
              <a:pPr algn="ctr">
                <a:defRPr/>
              </a:pPr>
              <a:r>
                <a:rPr lang="en-US" kern="0" dirty="0">
                  <a:solidFill>
                    <a:schemeClr val="bg1"/>
                  </a:solidFill>
                  <a:latin typeface="+mj-lt"/>
                </a:rPr>
                <a:t>TCZ if flare</a:t>
              </a:r>
            </a:p>
          </p:txBody>
        </p:sp>
        <p:sp>
          <p:nvSpPr>
            <p:cNvPr id="22" name="Right Brace 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484938" y="2041526"/>
              <a:ext cx="247650" cy="3133725"/>
            </a:xfrm>
            <a:prstGeom prst="rightBrace">
              <a:avLst>
                <a:gd name="adj1" fmla="val 8355"/>
                <a:gd name="adj2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355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TextBox 77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300" y="1376363"/>
              <a:ext cx="10874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+mj-lt"/>
                </a:rPr>
                <a:t>Week 52</a:t>
              </a:r>
            </a:p>
          </p:txBody>
        </p:sp>
        <p:cxnSp>
          <p:nvCxnSpPr>
            <p:cNvPr id="60439" name="Straight Connector 59"/>
            <p:cNvCxnSpPr>
              <a:cxnSpLocks noChangeShapeType="1"/>
            </p:cNvCxnSpPr>
            <p:nvPr/>
          </p:nvCxnSpPr>
          <p:spPr bwMode="auto">
            <a:xfrm flipH="1">
              <a:off x="9245600" y="1916113"/>
              <a:ext cx="0" cy="32813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6" name="TextBox 7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101013" y="1676400"/>
            <a:ext cx="111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+mj-lt"/>
              </a:rPr>
              <a:t>Week 156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-252536" y="269776"/>
            <a:ext cx="96490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 err="1" smtClean="0">
                <a:latin typeface="Segoe Print" panose="02000600000000000000" pitchFamily="2" charset="0"/>
              </a:rPr>
              <a:t>Tto</a:t>
            </a:r>
            <a:r>
              <a:rPr lang="es-ES_tradnl" sz="3600" dirty="0" smtClean="0">
                <a:latin typeface="Segoe Print" panose="02000600000000000000" pitchFamily="2" charset="0"/>
              </a:rPr>
              <a:t> con </a:t>
            </a:r>
            <a:r>
              <a:rPr lang="es-ES_tradnl" sz="3600" dirty="0" err="1" smtClean="0">
                <a:latin typeface="Segoe Print" panose="02000600000000000000" pitchFamily="2" charset="0"/>
              </a:rPr>
              <a:t>Tocilizumab</a:t>
            </a:r>
            <a:r>
              <a:rPr lang="es-ES_tradnl" sz="3600" dirty="0">
                <a:latin typeface="Segoe Print" panose="02000600000000000000" pitchFamily="2" charset="0"/>
              </a:rPr>
              <a:t>:</a:t>
            </a:r>
            <a:r>
              <a:rPr lang="es-ES_tradnl" sz="3600" dirty="0" smtClean="0">
                <a:latin typeface="Segoe Print" panose="02000600000000000000" pitchFamily="2" charset="0"/>
              </a:rPr>
              <a:t> Estudio </a:t>
            </a:r>
            <a:r>
              <a:rPr lang="es-ES_tradnl" sz="3600" dirty="0" err="1" smtClean="0">
                <a:latin typeface="Segoe Print" panose="02000600000000000000" pitchFamily="2" charset="0"/>
              </a:rPr>
              <a:t>GiACTA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27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41672" y="1343204"/>
            <a:ext cx="554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[ACG nuevas 47.7%; recaídas/</a:t>
            </a:r>
            <a:r>
              <a:rPr lang="es-ES" b="1" dirty="0" err="1" smtClean="0">
                <a:solidFill>
                  <a:srgbClr val="C00000"/>
                </a:solidFill>
              </a:rPr>
              <a:t>corticorresistentes</a:t>
            </a:r>
            <a:r>
              <a:rPr lang="es-ES" b="1" dirty="0" smtClean="0">
                <a:solidFill>
                  <a:srgbClr val="C00000"/>
                </a:solidFill>
              </a:rPr>
              <a:t> 52.6%] 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8" name="16 CuadroTexto"/>
          <p:cNvSpPr txBox="1"/>
          <p:nvPr/>
        </p:nvSpPr>
        <p:spPr>
          <a:xfrm>
            <a:off x="669814" y="6441402"/>
            <a:ext cx="7579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Stone JH, </a:t>
            </a:r>
            <a:r>
              <a:rPr lang="es-ES_tradnl" sz="1400" dirty="0"/>
              <a:t>et al</a:t>
            </a:r>
            <a:r>
              <a:rPr lang="en-US" sz="1400" dirty="0"/>
              <a:t>. N </a:t>
            </a:r>
            <a:r>
              <a:rPr lang="en-US" sz="1400" dirty="0" err="1"/>
              <a:t>Engl</a:t>
            </a:r>
            <a:r>
              <a:rPr lang="en-US" sz="1400" dirty="0"/>
              <a:t> J Med. 2017;</a:t>
            </a:r>
            <a:r>
              <a:rPr lang="es-ES" sz="1400" dirty="0" smtClean="0"/>
              <a:t>377:317-28  //  </a:t>
            </a:r>
            <a:r>
              <a:rPr lang="es-ES" sz="1400" dirty="0" err="1" smtClean="0"/>
              <a:t>Tuckwell</a:t>
            </a:r>
            <a:r>
              <a:rPr lang="es-ES" sz="1400" dirty="0" smtClean="0"/>
              <a:t> K. </a:t>
            </a:r>
            <a:r>
              <a:rPr lang="es-ES" sz="1400" dirty="0" err="1" smtClean="0"/>
              <a:t>Semin</a:t>
            </a:r>
            <a:r>
              <a:rPr lang="es-ES" sz="1400" dirty="0" smtClean="0"/>
              <a:t> </a:t>
            </a:r>
            <a:r>
              <a:rPr lang="es-ES" sz="1400" dirty="0" err="1"/>
              <a:t>Arthritis</a:t>
            </a:r>
            <a:r>
              <a:rPr lang="es-ES" sz="1400" dirty="0"/>
              <a:t> </a:t>
            </a:r>
            <a:r>
              <a:rPr lang="es-ES" sz="1400" dirty="0" err="1" smtClean="0"/>
              <a:t>Rheum</a:t>
            </a:r>
            <a:r>
              <a:rPr lang="es-ES" sz="1400" dirty="0" smtClean="0"/>
              <a:t> 2017;46:657-64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429021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12776"/>
            <a:ext cx="7683500" cy="48307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 rot="10800000">
            <a:off x="539216" y="1914748"/>
            <a:ext cx="430887" cy="37465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Patients in Sustained </a:t>
            </a:r>
            <a:r>
              <a:rPr lang="en-GB" sz="1600" kern="0" dirty="0" smtClean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Remission </a:t>
            </a:r>
            <a:r>
              <a:rPr lang="en-GB" sz="16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%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30550" y="2564383"/>
            <a:ext cx="2752725" cy="909638"/>
            <a:chOff x="3024112" y="2097264"/>
            <a:chExt cx="2820911" cy="1115711"/>
          </a:xfrm>
        </p:grpSpPr>
        <p:sp>
          <p:nvSpPr>
            <p:cNvPr id="18" name="Runde Klammer links 4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4859750" y="2492873"/>
              <a:ext cx="72045" cy="1368159"/>
            </a:xfrm>
            <a:prstGeom prst="leftBracket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86368B"/>
                </a:solidFill>
              </a:endParaRPr>
            </a:p>
          </p:txBody>
        </p:sp>
        <p:sp>
          <p:nvSpPr>
            <p:cNvPr id="19" name="Textfeld 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644428" y="2741767"/>
              <a:ext cx="1200595" cy="4147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600" i="1" kern="0" dirty="0">
                  <a:solidFill>
                    <a:sysClr val="windowText" lastClr="000000"/>
                  </a:solidFill>
                  <a:latin typeface="Arial"/>
                  <a:ea typeface="ＭＳ Ｐゴシック" panose="020B0600070205080204" pitchFamily="34" charset="-128"/>
                  <a:cs typeface="Arial"/>
                </a:rPr>
                <a:t>p </a:t>
              </a:r>
              <a:r>
                <a:rPr lang="de-CH" sz="1600" kern="0" dirty="0">
                  <a:solidFill>
                    <a:sysClr val="windowText" lastClr="000000"/>
                  </a:solidFill>
                  <a:latin typeface="Arial"/>
                  <a:ea typeface="ＭＳ Ｐゴシック" panose="020B0600070205080204" pitchFamily="34" charset="-128"/>
                  <a:cs typeface="Arial"/>
                </a:rPr>
                <a:t>&lt; 0.0001</a:t>
              </a:r>
              <a:endParaRPr lang="en-US" sz="16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0" name="Runde Klammer links 6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4261092" y="1245818"/>
              <a:ext cx="81780" cy="2555739"/>
            </a:xfrm>
            <a:prstGeom prst="leftBracket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86368B"/>
                </a:solidFill>
              </a:endParaRPr>
            </a:p>
          </p:txBody>
        </p:sp>
        <p:sp>
          <p:nvSpPr>
            <p:cNvPr id="21" name="Textfeld 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572847" y="2097264"/>
              <a:ext cx="1200595" cy="4147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600" i="1" kern="0" dirty="0">
                  <a:solidFill>
                    <a:sysClr val="windowText" lastClr="000000"/>
                  </a:solidFill>
                  <a:latin typeface="Arial"/>
                  <a:ea typeface="ＭＳ Ｐゴシック" panose="020B0600070205080204" pitchFamily="34" charset="-128"/>
                  <a:cs typeface="Arial"/>
                </a:rPr>
                <a:t>p </a:t>
              </a:r>
              <a:r>
                <a:rPr lang="de-CH" sz="1600" kern="0" dirty="0">
                  <a:solidFill>
                    <a:sysClr val="windowText" lastClr="000000"/>
                  </a:solidFill>
                  <a:latin typeface="Arial"/>
                  <a:ea typeface="ＭＳ Ｐゴシック" panose="020B0600070205080204" pitchFamily="34" charset="-128"/>
                  <a:cs typeface="Arial"/>
                </a:rPr>
                <a:t>&lt; 0.0001</a:t>
              </a:r>
              <a:endParaRPr lang="en-US" sz="16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54388" y="6055818"/>
            <a:ext cx="3763962" cy="823912"/>
            <a:chOff x="3024111" y="5968610"/>
            <a:chExt cx="4233697" cy="823697"/>
          </a:xfrm>
        </p:grpSpPr>
        <p:sp>
          <p:nvSpPr>
            <p:cNvPr id="23" name="Runde Klammer links 8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4893556" y="4507045"/>
              <a:ext cx="98399" cy="3837290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86368B"/>
                </a:solidFill>
              </a:endParaRPr>
            </a:p>
          </p:txBody>
        </p:sp>
        <p:sp>
          <p:nvSpPr>
            <p:cNvPr id="24" name="Textfeld 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940023" y="6454258"/>
              <a:ext cx="1317785" cy="3380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600" i="1" kern="0" dirty="0">
                  <a:solidFill>
                    <a:sysClr val="windowText" lastClr="000000"/>
                  </a:solidFill>
                  <a:latin typeface="Arial"/>
                  <a:ea typeface="ＭＳ Ｐゴシック" panose="020B0600070205080204" pitchFamily="34" charset="-128"/>
                  <a:cs typeface="Arial"/>
                </a:rPr>
                <a:t>p </a:t>
              </a:r>
              <a:r>
                <a:rPr lang="de-CH" sz="1600" kern="0" dirty="0">
                  <a:solidFill>
                    <a:sysClr val="windowText" lastClr="000000"/>
                  </a:solidFill>
                  <a:latin typeface="Arial"/>
                  <a:ea typeface="ＭＳ Ｐゴシック" panose="020B0600070205080204" pitchFamily="34" charset="-128"/>
                  <a:cs typeface="Arial"/>
                </a:rPr>
                <a:t>&lt; 0.0001</a:t>
              </a:r>
              <a:endParaRPr lang="en-US" sz="16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" name="Runde Klammer links 10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5541833" y="4727603"/>
              <a:ext cx="71418" cy="2553432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86368B"/>
                </a:solidFill>
              </a:endParaRPr>
            </a:p>
          </p:txBody>
        </p:sp>
        <p:sp>
          <p:nvSpPr>
            <p:cNvPr id="26" name="Textfeld 1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940023" y="6054313"/>
              <a:ext cx="1317785" cy="3380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600" i="1" kern="0" dirty="0">
                  <a:solidFill>
                    <a:sysClr val="windowText" lastClr="000000"/>
                  </a:solidFill>
                  <a:latin typeface="Arial"/>
                  <a:ea typeface="ＭＳ Ｐゴシック" panose="020B0600070205080204" pitchFamily="34" charset="-128"/>
                  <a:cs typeface="Arial"/>
                </a:rPr>
                <a:t>p </a:t>
              </a:r>
              <a:r>
                <a:rPr lang="de-CH" sz="1600" kern="0" dirty="0">
                  <a:solidFill>
                    <a:sysClr val="windowText" lastClr="000000"/>
                  </a:solidFill>
                  <a:latin typeface="Arial"/>
                  <a:ea typeface="ＭＳ Ｐゴシック" panose="020B0600070205080204" pitchFamily="34" charset="-128"/>
                  <a:cs typeface="Arial"/>
                </a:rPr>
                <a:t>= 0.0002</a:t>
              </a:r>
              <a:endParaRPr lang="en-US" sz="1600" kern="0" dirty="0">
                <a:solidFill>
                  <a:sysClr val="windowText" lastClr="000000"/>
                </a:solidFill>
                <a:latin typeface="Arial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2055" name="Content Placeholder 2"/>
          <p:cNvSpPr txBox="1">
            <a:spLocks/>
          </p:cNvSpPr>
          <p:nvPr/>
        </p:nvSpPr>
        <p:spPr bwMode="auto">
          <a:xfrm>
            <a:off x="903198" y="1268760"/>
            <a:ext cx="6784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8925" indent="-2889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Superior efficacy of TCZ + 26-week prednisone versus </a:t>
            </a:r>
            <a:br>
              <a:rPr lang="en-US" altLang="en-US" sz="20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26-week and 52-week prednisone alone </a:t>
            </a:r>
          </a:p>
        </p:txBody>
      </p:sp>
      <p:grpSp>
        <p:nvGrpSpPr>
          <p:cNvPr id="2056" name="Group 29"/>
          <p:cNvGrpSpPr>
            <a:grpSpLocks/>
          </p:cNvGrpSpPr>
          <p:nvPr/>
        </p:nvGrpSpPr>
        <p:grpSpPr bwMode="auto">
          <a:xfrm>
            <a:off x="2484438" y="2153221"/>
            <a:ext cx="4732337" cy="338137"/>
            <a:chOff x="1832674" y="-1101015"/>
            <a:chExt cx="6287336" cy="404567"/>
          </a:xfrm>
        </p:grpSpPr>
        <p:sp>
          <p:nvSpPr>
            <p:cNvPr id="31" name="Rectangle 30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1832674" y="-1019342"/>
              <a:ext cx="217240" cy="218429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lnSpc>
                  <a:spcPct val="95000"/>
                </a:lnSpc>
                <a:defRPr/>
              </a:pPr>
              <a:endParaRPr lang="en-US" sz="1600" kern="0" dirty="0">
                <a:latin typeface="Arial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Rectangle 3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3361797" y="-1019342"/>
              <a:ext cx="219350" cy="21842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lnSpc>
                  <a:spcPct val="95000"/>
                </a:lnSpc>
                <a:defRPr/>
              </a:pPr>
              <a:endParaRPr lang="en-US" sz="1600" kern="0" dirty="0">
                <a:latin typeface="Arial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" name="Rectangle 32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890922" y="-1019342"/>
              <a:ext cx="219350" cy="218429"/>
            </a:xfrm>
            <a:prstGeom prst="rect">
              <a:avLst/>
            </a:prstGeom>
            <a:solidFill>
              <a:srgbClr val="008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lnSpc>
                  <a:spcPct val="95000"/>
                </a:lnSpc>
                <a:defRPr/>
              </a:pPr>
              <a:endParaRPr lang="en-US" sz="1600" kern="0" dirty="0">
                <a:latin typeface="Arial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6420046" y="-1019342"/>
              <a:ext cx="219350" cy="218429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lnSpc>
                  <a:spcPct val="95000"/>
                </a:lnSpc>
                <a:defRPr/>
              </a:pPr>
              <a:endParaRPr lang="en-US" sz="1600" kern="0" dirty="0">
                <a:latin typeface="Arial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TextBox 3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047806" y="-1101015"/>
              <a:ext cx="1451086" cy="404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ea typeface="ＭＳ Ｐゴシック" panose="020B0600070205080204" pitchFamily="34" charset="-128"/>
                </a:rPr>
                <a:t>PBO + 26</a:t>
              </a:r>
            </a:p>
          </p:txBody>
        </p:sp>
        <p:sp>
          <p:nvSpPr>
            <p:cNvPr id="36" name="TextBox 3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579039" y="-1101015"/>
              <a:ext cx="1451086" cy="404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ea typeface="ＭＳ Ｐゴシック" panose="020B0600070205080204" pitchFamily="34" charset="-128"/>
                </a:rPr>
                <a:t>PBO + 52</a:t>
              </a:r>
            </a:p>
          </p:txBody>
        </p:sp>
        <p:sp>
          <p:nvSpPr>
            <p:cNvPr id="37" name="TextBox 3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106054" y="-1101015"/>
              <a:ext cx="1322428" cy="404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ea typeface="ＭＳ Ｐゴシック" panose="020B0600070205080204" pitchFamily="34" charset="-128"/>
                </a:rPr>
                <a:t>TCZ QW</a:t>
              </a:r>
            </a:p>
          </p:txBody>
        </p:sp>
        <p:sp>
          <p:nvSpPr>
            <p:cNvPr id="38" name="TextBox 3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647833" y="-1101015"/>
              <a:ext cx="1472177" cy="404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ea typeface="ＭＳ Ｐゴシック" panose="020B0600070205080204" pitchFamily="34" charset="-128"/>
                </a:rPr>
                <a:t>TCZ Q2W</a:t>
              </a:r>
            </a:p>
          </p:txBody>
        </p:sp>
      </p:grpSp>
      <p:sp>
        <p:nvSpPr>
          <p:cNvPr id="27" name="1 Título"/>
          <p:cNvSpPr txBox="1">
            <a:spLocks/>
          </p:cNvSpPr>
          <p:nvPr/>
        </p:nvSpPr>
        <p:spPr>
          <a:xfrm>
            <a:off x="-252536" y="163785"/>
            <a:ext cx="9649072" cy="6885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latin typeface="Segoe Print" panose="02000600000000000000" pitchFamily="2" charset="0"/>
              </a:rPr>
              <a:t>Estudio </a:t>
            </a:r>
            <a:r>
              <a:rPr lang="es-ES_tradnl" sz="3200" dirty="0" err="1" smtClean="0">
                <a:latin typeface="Segoe Print" panose="02000600000000000000" pitchFamily="2" charset="0"/>
              </a:rPr>
              <a:t>GiACTA</a:t>
            </a:r>
            <a:r>
              <a:rPr lang="es-ES_tradnl" sz="3200" dirty="0" smtClean="0">
                <a:latin typeface="Segoe Print" panose="02000600000000000000" pitchFamily="2" charset="0"/>
              </a:rPr>
              <a:t>: Remisión sostenida</a:t>
            </a:r>
          </a:p>
        </p:txBody>
      </p:sp>
      <p:sp>
        <p:nvSpPr>
          <p:cNvPr id="29" name="16 CuadroTexto"/>
          <p:cNvSpPr txBox="1"/>
          <p:nvPr/>
        </p:nvSpPr>
        <p:spPr>
          <a:xfrm>
            <a:off x="179223" y="6501758"/>
            <a:ext cx="317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Stone JH, </a:t>
            </a:r>
            <a:r>
              <a:rPr lang="es-ES_tradnl" sz="1200" dirty="0"/>
              <a:t>et al</a:t>
            </a:r>
            <a:r>
              <a:rPr lang="en-US" sz="1200" dirty="0"/>
              <a:t>. N </a:t>
            </a:r>
            <a:r>
              <a:rPr lang="en-US" sz="1200" dirty="0" err="1"/>
              <a:t>Engl</a:t>
            </a:r>
            <a:r>
              <a:rPr lang="en-US" sz="1200" dirty="0"/>
              <a:t> J </a:t>
            </a:r>
            <a:r>
              <a:rPr lang="en-US" sz="1200" dirty="0" smtClean="0"/>
              <a:t>Med.2017;</a:t>
            </a:r>
            <a:r>
              <a:rPr lang="es-ES" sz="1200" dirty="0" smtClean="0"/>
              <a:t>377:317-328 </a:t>
            </a:r>
            <a:endParaRPr lang="es-ES" sz="1200" dirty="0"/>
          </a:p>
        </p:txBody>
      </p:sp>
      <p:cxnSp>
        <p:nvCxnSpPr>
          <p:cNvPr id="30" name="3 Conector recto"/>
          <p:cNvCxnSpPr/>
          <p:nvPr/>
        </p:nvCxnSpPr>
        <p:spPr>
          <a:xfrm>
            <a:off x="323528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834746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367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Conflictos de interés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34076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97644" y="1956573"/>
            <a:ext cx="8748712" cy="3267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altLang="es-ES" sz="2800" b="1" dirty="0" smtClean="0"/>
              <a:t>Ayudas de investigación</a:t>
            </a:r>
            <a:r>
              <a:rPr lang="es-ES_tradnl" altLang="es-ES" sz="2800" dirty="0" smtClean="0"/>
              <a:t>: </a:t>
            </a:r>
            <a:r>
              <a:rPr lang="es-ES_tradnl" altLang="es-ES" sz="2800" dirty="0" err="1" smtClean="0"/>
              <a:t>Abbvie</a:t>
            </a:r>
            <a:r>
              <a:rPr lang="es-ES_tradnl" altLang="es-ES" sz="2800" dirty="0" smtClean="0"/>
              <a:t>, MSD, Pfizer</a:t>
            </a:r>
          </a:p>
          <a:p>
            <a:pPr>
              <a:lnSpc>
                <a:spcPct val="150000"/>
              </a:lnSpc>
            </a:pPr>
            <a:r>
              <a:rPr lang="es-ES_tradnl" altLang="es-ES" sz="2800" b="1" dirty="0" smtClean="0"/>
              <a:t>Asesorías</a:t>
            </a:r>
            <a:r>
              <a:rPr lang="es-ES_tradnl" altLang="es-ES" sz="2800" dirty="0" smtClean="0"/>
              <a:t>: </a:t>
            </a:r>
            <a:r>
              <a:rPr lang="es-ES_tradnl" altLang="es-ES" sz="2800" dirty="0" err="1" smtClean="0"/>
              <a:t>Abbvie</a:t>
            </a:r>
            <a:r>
              <a:rPr lang="es-ES_tradnl" altLang="es-ES" sz="2800" dirty="0" smtClean="0"/>
              <a:t>, MSD, Lilly, Pfizer, Roche, Sanofi, UCB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s-ES_tradnl" altLang="es-ES" sz="2800" b="1" dirty="0" smtClean="0"/>
              <a:t>Ayudas  para Congresos</a:t>
            </a:r>
            <a:r>
              <a:rPr lang="es-ES_tradnl" altLang="es-ES" sz="2800" dirty="0" smtClean="0"/>
              <a:t>: </a:t>
            </a:r>
            <a:r>
              <a:rPr lang="es-ES_tradnl" altLang="es-ES" sz="2800" dirty="0" err="1" smtClean="0"/>
              <a:t>Abbvie</a:t>
            </a:r>
            <a:r>
              <a:rPr lang="es-ES_tradnl" altLang="es-ES" sz="2800" dirty="0" smtClean="0"/>
              <a:t>, BMS, </a:t>
            </a:r>
            <a:r>
              <a:rPr lang="es-ES_tradnl" altLang="es-ES" sz="2800" dirty="0" err="1" smtClean="0"/>
              <a:t>Gebro</a:t>
            </a:r>
            <a:r>
              <a:rPr lang="es-ES_tradnl" altLang="es-ES" sz="2800" dirty="0" smtClean="0"/>
              <a:t>, Lilly, MSD, </a:t>
            </a:r>
            <a:r>
              <a:rPr lang="es-ES_tradnl" altLang="es-ES" sz="2800" dirty="0" err="1" smtClean="0"/>
              <a:t>Novartis</a:t>
            </a:r>
            <a:r>
              <a:rPr lang="es-ES_tradnl" altLang="es-ES" sz="2800" dirty="0" smtClean="0"/>
              <a:t>, Pfizer, Roche, </a:t>
            </a:r>
            <a:r>
              <a:rPr lang="es-ES_tradnl" altLang="es-ES" sz="2800" dirty="0" err="1" smtClean="0"/>
              <a:t>Stada</a:t>
            </a:r>
            <a:r>
              <a:rPr lang="es-ES_tradnl" altLang="es-ES" sz="2800" dirty="0" smtClean="0"/>
              <a:t>, UCB</a:t>
            </a:r>
          </a:p>
          <a:p>
            <a:pPr>
              <a:buFont typeface="Arial" panose="020B0604020202020204" pitchFamily="34" charset="0"/>
              <a:buNone/>
            </a:pPr>
            <a:endParaRPr lang="es-ES" altLang="es-ES" sz="2800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177232" y="5949280"/>
            <a:ext cx="878278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*Se comentan indicaciones, dosis y/o pautas fuera de ficha técnica de la AEMPS Ɨ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493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7131050" y="476250"/>
            <a:ext cx="1089025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1444" name="Line 154"/>
          <p:cNvSpPr>
            <a:spLocks noChangeShapeType="1"/>
          </p:cNvSpPr>
          <p:nvPr/>
        </p:nvSpPr>
        <p:spPr bwMode="auto">
          <a:xfrm>
            <a:off x="1301750" y="1490663"/>
            <a:ext cx="7778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45" name="Line 155"/>
          <p:cNvSpPr>
            <a:spLocks noChangeShapeType="1"/>
          </p:cNvSpPr>
          <p:nvPr/>
        </p:nvSpPr>
        <p:spPr bwMode="auto">
          <a:xfrm>
            <a:off x="1301750" y="2293938"/>
            <a:ext cx="7778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46" name="Line 156"/>
          <p:cNvSpPr>
            <a:spLocks noChangeShapeType="1"/>
          </p:cNvSpPr>
          <p:nvPr/>
        </p:nvSpPr>
        <p:spPr bwMode="auto">
          <a:xfrm>
            <a:off x="1301750" y="3095625"/>
            <a:ext cx="7778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47" name="Line 157"/>
          <p:cNvSpPr>
            <a:spLocks noChangeShapeType="1"/>
          </p:cNvSpPr>
          <p:nvPr/>
        </p:nvSpPr>
        <p:spPr bwMode="auto">
          <a:xfrm>
            <a:off x="1301750" y="3897313"/>
            <a:ext cx="7778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48" name="Line 159"/>
          <p:cNvSpPr>
            <a:spLocks noChangeShapeType="1"/>
          </p:cNvSpPr>
          <p:nvPr/>
        </p:nvSpPr>
        <p:spPr bwMode="auto">
          <a:xfrm>
            <a:off x="1301750" y="4699000"/>
            <a:ext cx="7778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49" name="Line 160"/>
          <p:cNvSpPr>
            <a:spLocks noChangeShapeType="1"/>
          </p:cNvSpPr>
          <p:nvPr/>
        </p:nvSpPr>
        <p:spPr bwMode="auto">
          <a:xfrm>
            <a:off x="1635125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0" name="Line 161"/>
          <p:cNvSpPr>
            <a:spLocks noChangeShapeType="1"/>
          </p:cNvSpPr>
          <p:nvPr/>
        </p:nvSpPr>
        <p:spPr bwMode="auto">
          <a:xfrm>
            <a:off x="2139950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1" name="Line 162"/>
          <p:cNvSpPr>
            <a:spLocks noChangeShapeType="1"/>
          </p:cNvSpPr>
          <p:nvPr/>
        </p:nvSpPr>
        <p:spPr bwMode="auto">
          <a:xfrm>
            <a:off x="2646363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2" name="Line 163"/>
          <p:cNvSpPr>
            <a:spLocks noChangeShapeType="1"/>
          </p:cNvSpPr>
          <p:nvPr/>
        </p:nvSpPr>
        <p:spPr bwMode="auto">
          <a:xfrm>
            <a:off x="3154363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3" name="Line 164"/>
          <p:cNvSpPr>
            <a:spLocks noChangeShapeType="1"/>
          </p:cNvSpPr>
          <p:nvPr/>
        </p:nvSpPr>
        <p:spPr bwMode="auto">
          <a:xfrm>
            <a:off x="3656013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4" name="Line 165"/>
          <p:cNvSpPr>
            <a:spLocks noChangeShapeType="1"/>
          </p:cNvSpPr>
          <p:nvPr/>
        </p:nvSpPr>
        <p:spPr bwMode="auto">
          <a:xfrm>
            <a:off x="4164013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5" name="Line 166"/>
          <p:cNvSpPr>
            <a:spLocks noChangeShapeType="1"/>
          </p:cNvSpPr>
          <p:nvPr/>
        </p:nvSpPr>
        <p:spPr bwMode="auto">
          <a:xfrm>
            <a:off x="4670425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6" name="Line 167"/>
          <p:cNvSpPr>
            <a:spLocks noChangeShapeType="1"/>
          </p:cNvSpPr>
          <p:nvPr/>
        </p:nvSpPr>
        <p:spPr bwMode="auto">
          <a:xfrm>
            <a:off x="5175250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7" name="Line 168"/>
          <p:cNvSpPr>
            <a:spLocks noChangeShapeType="1"/>
          </p:cNvSpPr>
          <p:nvPr/>
        </p:nvSpPr>
        <p:spPr bwMode="auto">
          <a:xfrm>
            <a:off x="5681663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8" name="Line 169"/>
          <p:cNvSpPr>
            <a:spLocks noChangeShapeType="1"/>
          </p:cNvSpPr>
          <p:nvPr/>
        </p:nvSpPr>
        <p:spPr bwMode="auto">
          <a:xfrm>
            <a:off x="6184900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59" name="Line 170"/>
          <p:cNvSpPr>
            <a:spLocks noChangeShapeType="1"/>
          </p:cNvSpPr>
          <p:nvPr/>
        </p:nvSpPr>
        <p:spPr bwMode="auto">
          <a:xfrm>
            <a:off x="6691313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60" name="Line 171"/>
          <p:cNvSpPr>
            <a:spLocks noChangeShapeType="1"/>
          </p:cNvSpPr>
          <p:nvPr/>
        </p:nvSpPr>
        <p:spPr bwMode="auto">
          <a:xfrm>
            <a:off x="7199313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61" name="Line 172"/>
          <p:cNvSpPr>
            <a:spLocks noChangeShapeType="1"/>
          </p:cNvSpPr>
          <p:nvPr/>
        </p:nvSpPr>
        <p:spPr bwMode="auto">
          <a:xfrm>
            <a:off x="7702550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62" name="Line 173"/>
          <p:cNvSpPr>
            <a:spLocks noChangeShapeType="1"/>
          </p:cNvSpPr>
          <p:nvPr/>
        </p:nvSpPr>
        <p:spPr bwMode="auto">
          <a:xfrm>
            <a:off x="8210550" y="4699000"/>
            <a:ext cx="0" cy="84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63" name="Rectangle 180"/>
          <p:cNvSpPr>
            <a:spLocks noChangeArrowheads="1"/>
          </p:cNvSpPr>
          <p:nvPr/>
        </p:nvSpPr>
        <p:spPr bwMode="auto">
          <a:xfrm>
            <a:off x="1598613" y="4867275"/>
            <a:ext cx="85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0</a:t>
            </a:r>
            <a:endParaRPr lang="en-US" altLang="en-US" sz="2000"/>
          </a:p>
        </p:txBody>
      </p:sp>
      <p:sp>
        <p:nvSpPr>
          <p:cNvPr id="61464" name="Rectangle 181"/>
          <p:cNvSpPr>
            <a:spLocks noChangeArrowheads="1"/>
          </p:cNvSpPr>
          <p:nvPr/>
        </p:nvSpPr>
        <p:spPr bwMode="auto">
          <a:xfrm>
            <a:off x="2105025" y="4867275"/>
            <a:ext cx="85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4</a:t>
            </a:r>
            <a:endParaRPr lang="en-US" altLang="en-US" sz="2000"/>
          </a:p>
        </p:txBody>
      </p:sp>
      <p:sp>
        <p:nvSpPr>
          <p:cNvPr id="61465" name="Rectangle 182"/>
          <p:cNvSpPr>
            <a:spLocks noChangeArrowheads="1"/>
          </p:cNvSpPr>
          <p:nvPr/>
        </p:nvSpPr>
        <p:spPr bwMode="auto">
          <a:xfrm>
            <a:off x="2611438" y="4867275"/>
            <a:ext cx="85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8</a:t>
            </a:r>
            <a:endParaRPr lang="en-US" altLang="en-US" sz="2000"/>
          </a:p>
        </p:txBody>
      </p:sp>
      <p:sp>
        <p:nvSpPr>
          <p:cNvPr id="61466" name="Rectangle 183"/>
          <p:cNvSpPr>
            <a:spLocks noChangeArrowheads="1"/>
          </p:cNvSpPr>
          <p:nvPr/>
        </p:nvSpPr>
        <p:spPr bwMode="auto">
          <a:xfrm>
            <a:off x="3081338" y="486727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12</a:t>
            </a:r>
            <a:endParaRPr lang="en-US" altLang="en-US" sz="2000"/>
          </a:p>
        </p:txBody>
      </p:sp>
      <p:sp>
        <p:nvSpPr>
          <p:cNvPr id="61467" name="Rectangle 184"/>
          <p:cNvSpPr>
            <a:spLocks noChangeArrowheads="1"/>
          </p:cNvSpPr>
          <p:nvPr/>
        </p:nvSpPr>
        <p:spPr bwMode="auto">
          <a:xfrm>
            <a:off x="3587750" y="486727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16</a:t>
            </a:r>
            <a:endParaRPr lang="en-US" altLang="en-US" sz="2000"/>
          </a:p>
        </p:txBody>
      </p:sp>
      <p:sp>
        <p:nvSpPr>
          <p:cNvPr id="61468" name="Rectangle 185"/>
          <p:cNvSpPr>
            <a:spLocks noChangeArrowheads="1"/>
          </p:cNvSpPr>
          <p:nvPr/>
        </p:nvSpPr>
        <p:spPr bwMode="auto">
          <a:xfrm>
            <a:off x="4095750" y="486727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20</a:t>
            </a:r>
            <a:endParaRPr lang="en-US" altLang="en-US" sz="2000"/>
          </a:p>
        </p:txBody>
      </p:sp>
      <p:sp>
        <p:nvSpPr>
          <p:cNvPr id="61469" name="Rectangle 186"/>
          <p:cNvSpPr>
            <a:spLocks noChangeArrowheads="1"/>
          </p:cNvSpPr>
          <p:nvPr/>
        </p:nvSpPr>
        <p:spPr bwMode="auto">
          <a:xfrm>
            <a:off x="4600575" y="486727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24</a:t>
            </a:r>
            <a:endParaRPr lang="en-US" altLang="en-US" sz="2000"/>
          </a:p>
        </p:txBody>
      </p:sp>
      <p:sp>
        <p:nvSpPr>
          <p:cNvPr id="61470" name="Rectangle 187"/>
          <p:cNvSpPr>
            <a:spLocks noChangeArrowheads="1"/>
          </p:cNvSpPr>
          <p:nvPr/>
        </p:nvSpPr>
        <p:spPr bwMode="auto">
          <a:xfrm>
            <a:off x="5106988" y="486727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28</a:t>
            </a:r>
            <a:endParaRPr lang="en-US" altLang="en-US" sz="2000"/>
          </a:p>
        </p:txBody>
      </p:sp>
      <p:sp>
        <p:nvSpPr>
          <p:cNvPr id="61471" name="Rectangle 188"/>
          <p:cNvSpPr>
            <a:spLocks noChangeArrowheads="1"/>
          </p:cNvSpPr>
          <p:nvPr/>
        </p:nvSpPr>
        <p:spPr bwMode="auto">
          <a:xfrm>
            <a:off x="5610225" y="486727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32</a:t>
            </a:r>
            <a:endParaRPr lang="en-US" altLang="en-US" sz="2000"/>
          </a:p>
        </p:txBody>
      </p:sp>
      <p:sp>
        <p:nvSpPr>
          <p:cNvPr id="61472" name="Rectangle 189"/>
          <p:cNvSpPr>
            <a:spLocks noChangeArrowheads="1"/>
          </p:cNvSpPr>
          <p:nvPr/>
        </p:nvSpPr>
        <p:spPr bwMode="auto">
          <a:xfrm>
            <a:off x="6116638" y="486727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36</a:t>
            </a:r>
            <a:endParaRPr lang="en-US" altLang="en-US" sz="2000"/>
          </a:p>
        </p:txBody>
      </p:sp>
      <p:sp>
        <p:nvSpPr>
          <p:cNvPr id="61473" name="Rectangle 190"/>
          <p:cNvSpPr>
            <a:spLocks noChangeArrowheads="1"/>
          </p:cNvSpPr>
          <p:nvPr/>
        </p:nvSpPr>
        <p:spPr bwMode="auto">
          <a:xfrm>
            <a:off x="6624638" y="486727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40</a:t>
            </a:r>
            <a:endParaRPr lang="en-US" altLang="en-US" sz="2000"/>
          </a:p>
        </p:txBody>
      </p:sp>
      <p:sp>
        <p:nvSpPr>
          <p:cNvPr id="61474" name="Rectangle 191"/>
          <p:cNvSpPr>
            <a:spLocks noChangeArrowheads="1"/>
          </p:cNvSpPr>
          <p:nvPr/>
        </p:nvSpPr>
        <p:spPr bwMode="auto">
          <a:xfrm>
            <a:off x="7127875" y="486727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44</a:t>
            </a:r>
            <a:endParaRPr lang="en-US" altLang="en-US" sz="2000"/>
          </a:p>
        </p:txBody>
      </p:sp>
      <p:sp>
        <p:nvSpPr>
          <p:cNvPr id="61475" name="Rectangle 192"/>
          <p:cNvSpPr>
            <a:spLocks noChangeArrowheads="1"/>
          </p:cNvSpPr>
          <p:nvPr/>
        </p:nvSpPr>
        <p:spPr bwMode="auto">
          <a:xfrm>
            <a:off x="7635875" y="486727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48</a:t>
            </a:r>
            <a:endParaRPr lang="en-US" altLang="en-US" sz="2000"/>
          </a:p>
        </p:txBody>
      </p:sp>
      <p:sp>
        <p:nvSpPr>
          <p:cNvPr id="61476" name="Rectangle 193"/>
          <p:cNvSpPr>
            <a:spLocks noChangeArrowheads="1"/>
          </p:cNvSpPr>
          <p:nvPr/>
        </p:nvSpPr>
        <p:spPr bwMode="auto">
          <a:xfrm>
            <a:off x="8142288" y="4867275"/>
            <a:ext cx="169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52</a:t>
            </a:r>
            <a:endParaRPr lang="en-US" altLang="en-US" sz="2000"/>
          </a:p>
        </p:txBody>
      </p:sp>
      <p:sp>
        <p:nvSpPr>
          <p:cNvPr id="61477" name="Rectangle 194"/>
          <p:cNvSpPr>
            <a:spLocks noChangeArrowheads="1"/>
          </p:cNvSpPr>
          <p:nvPr/>
        </p:nvSpPr>
        <p:spPr bwMode="auto">
          <a:xfrm>
            <a:off x="4429125" y="5157788"/>
            <a:ext cx="1052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Time, weeks</a:t>
            </a:r>
            <a:endParaRPr lang="en-US" altLang="en-US"/>
          </a:p>
        </p:txBody>
      </p:sp>
      <p:sp>
        <p:nvSpPr>
          <p:cNvPr id="61478" name="Rectangle 198"/>
          <p:cNvSpPr>
            <a:spLocks noChangeArrowheads="1"/>
          </p:cNvSpPr>
          <p:nvPr/>
        </p:nvSpPr>
        <p:spPr bwMode="auto">
          <a:xfrm rot="-5400000">
            <a:off x="-780256" y="2953544"/>
            <a:ext cx="3132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Cumulative Glucocorticoid Dose, mg</a:t>
            </a:r>
            <a:endParaRPr lang="en-US" altLang="en-US"/>
          </a:p>
        </p:txBody>
      </p:sp>
      <p:sp>
        <p:nvSpPr>
          <p:cNvPr id="61479" name="Freeform 153"/>
          <p:cNvSpPr>
            <a:spLocks/>
          </p:cNvSpPr>
          <p:nvPr/>
        </p:nvSpPr>
        <p:spPr bwMode="auto">
          <a:xfrm>
            <a:off x="1379538" y="1423988"/>
            <a:ext cx="7097712" cy="3275012"/>
          </a:xfrm>
          <a:custGeom>
            <a:avLst/>
            <a:gdLst>
              <a:gd name="T0" fmla="*/ 0 w 5029"/>
              <a:gd name="T1" fmla="*/ 0 h 2063"/>
              <a:gd name="T2" fmla="*/ 0 w 5029"/>
              <a:gd name="T3" fmla="*/ 2147483647 h 2063"/>
              <a:gd name="T4" fmla="*/ 2147483647 w 5029"/>
              <a:gd name="T5" fmla="*/ 2147483647 h 2063"/>
              <a:gd name="T6" fmla="*/ 0 60000 65536"/>
              <a:gd name="T7" fmla="*/ 0 60000 65536"/>
              <a:gd name="T8" fmla="*/ 0 60000 65536"/>
              <a:gd name="T9" fmla="*/ 0 w 5029"/>
              <a:gd name="T10" fmla="*/ 0 h 2063"/>
              <a:gd name="T11" fmla="*/ 5029 w 5029"/>
              <a:gd name="T12" fmla="*/ 2063 h 2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29" h="2063">
                <a:moveTo>
                  <a:pt x="0" y="0"/>
                </a:moveTo>
                <a:lnTo>
                  <a:pt x="0" y="2063"/>
                </a:lnTo>
                <a:lnTo>
                  <a:pt x="5029" y="2063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" name="Rectangle 20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033588" y="1417638"/>
            <a:ext cx="1689100" cy="153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+mj-lt"/>
                <a:ea typeface="ＭＳ Ｐゴシック" panose="020B0600070205080204" pitchFamily="34" charset="-128"/>
              </a:rPr>
              <a:t>PBO QW + 26 week  (n = 50)</a:t>
            </a:r>
          </a:p>
        </p:txBody>
      </p:sp>
      <p:sp>
        <p:nvSpPr>
          <p:cNvPr id="82" name="Rectangle 20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033588" y="1582738"/>
            <a:ext cx="1689100" cy="153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+mj-lt"/>
                <a:ea typeface="ＭＳ Ｐゴシック" panose="020B0600070205080204" pitchFamily="34" charset="-128"/>
              </a:rPr>
              <a:t>PBO QW + 52 week  (n = 51)</a:t>
            </a:r>
          </a:p>
        </p:txBody>
      </p:sp>
      <p:sp>
        <p:nvSpPr>
          <p:cNvPr id="83" name="Rectangle 20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033588" y="1743075"/>
            <a:ext cx="1768475" cy="153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+mj-lt"/>
                <a:ea typeface="ＭＳ Ｐゴシック" panose="020B0600070205080204" pitchFamily="34" charset="-128"/>
              </a:rPr>
              <a:t>TCZ QW + 26 week   (n = 100)</a:t>
            </a:r>
          </a:p>
        </p:txBody>
      </p:sp>
      <p:sp>
        <p:nvSpPr>
          <p:cNvPr id="84" name="Rectangle 2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033588" y="1903413"/>
            <a:ext cx="1697037" cy="153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+mj-lt"/>
                <a:ea typeface="ＭＳ Ｐゴシック" panose="020B0600070205080204" pitchFamily="34" charset="-128"/>
              </a:rPr>
              <a:t>TCZ Q2W + 26 week (n = 49)</a:t>
            </a:r>
          </a:p>
        </p:txBody>
      </p:sp>
      <p:sp>
        <p:nvSpPr>
          <p:cNvPr id="61484" name="Line 236"/>
          <p:cNvSpPr>
            <a:spLocks noChangeShapeType="1"/>
          </p:cNvSpPr>
          <p:nvPr/>
        </p:nvSpPr>
        <p:spPr bwMode="auto">
          <a:xfrm>
            <a:off x="1477963" y="1498600"/>
            <a:ext cx="461962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85" name="Line 236"/>
          <p:cNvSpPr>
            <a:spLocks noChangeShapeType="1"/>
          </p:cNvSpPr>
          <p:nvPr/>
        </p:nvSpPr>
        <p:spPr bwMode="auto">
          <a:xfrm>
            <a:off x="1477963" y="1668463"/>
            <a:ext cx="4619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86" name="Line 236"/>
          <p:cNvSpPr>
            <a:spLocks noChangeShapeType="1"/>
          </p:cNvSpPr>
          <p:nvPr/>
        </p:nvSpPr>
        <p:spPr bwMode="auto">
          <a:xfrm>
            <a:off x="1477963" y="1836738"/>
            <a:ext cx="461962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8" name="Line 236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477963" y="2006600"/>
            <a:ext cx="461962" cy="0"/>
          </a:xfrm>
          <a:prstGeom prst="line">
            <a:avLst/>
          </a:prstGeom>
          <a:noFill/>
          <a:ln w="25400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  <p:sp>
        <p:nvSpPr>
          <p:cNvPr id="61488" name="Rectangle 174"/>
          <p:cNvSpPr>
            <a:spLocks noChangeArrowheads="1"/>
          </p:cNvSpPr>
          <p:nvPr/>
        </p:nvSpPr>
        <p:spPr bwMode="auto">
          <a:xfrm>
            <a:off x="923925" y="1416050"/>
            <a:ext cx="339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</a:rPr>
              <a:t>4000</a:t>
            </a:r>
            <a:endParaRPr lang="en-US" altLang="en-US" sz="2000"/>
          </a:p>
        </p:txBody>
      </p:sp>
      <p:sp>
        <p:nvSpPr>
          <p:cNvPr id="61489" name="Rectangle 175"/>
          <p:cNvSpPr>
            <a:spLocks noChangeArrowheads="1"/>
          </p:cNvSpPr>
          <p:nvPr/>
        </p:nvSpPr>
        <p:spPr bwMode="auto">
          <a:xfrm>
            <a:off x="915988" y="2219325"/>
            <a:ext cx="339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</a:rPr>
              <a:t>3000</a:t>
            </a:r>
            <a:endParaRPr lang="en-US" altLang="en-US" sz="2000"/>
          </a:p>
        </p:txBody>
      </p:sp>
      <p:sp>
        <p:nvSpPr>
          <p:cNvPr id="61490" name="Rectangle 176"/>
          <p:cNvSpPr>
            <a:spLocks noChangeArrowheads="1"/>
          </p:cNvSpPr>
          <p:nvPr/>
        </p:nvSpPr>
        <p:spPr bwMode="auto">
          <a:xfrm>
            <a:off x="915988" y="3022600"/>
            <a:ext cx="339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</a:rPr>
              <a:t>2000</a:t>
            </a:r>
            <a:endParaRPr lang="en-US" altLang="en-US" sz="2000"/>
          </a:p>
        </p:txBody>
      </p:sp>
      <p:sp>
        <p:nvSpPr>
          <p:cNvPr id="61491" name="Rectangle 177"/>
          <p:cNvSpPr>
            <a:spLocks noChangeArrowheads="1"/>
          </p:cNvSpPr>
          <p:nvPr/>
        </p:nvSpPr>
        <p:spPr bwMode="auto">
          <a:xfrm>
            <a:off x="915988" y="3825875"/>
            <a:ext cx="339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</a:rPr>
              <a:t>1000</a:t>
            </a:r>
            <a:endParaRPr lang="en-US" altLang="en-US" sz="2000"/>
          </a:p>
        </p:txBody>
      </p:sp>
      <p:sp>
        <p:nvSpPr>
          <p:cNvPr id="61492" name="Rectangle 179"/>
          <p:cNvSpPr>
            <a:spLocks noChangeArrowheads="1"/>
          </p:cNvSpPr>
          <p:nvPr/>
        </p:nvSpPr>
        <p:spPr bwMode="auto">
          <a:xfrm>
            <a:off x="1185863" y="4627563"/>
            <a:ext cx="85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</a:rPr>
              <a:t>0</a:t>
            </a:r>
            <a:endParaRPr lang="en-US" altLang="en-US" sz="2000"/>
          </a:p>
        </p:txBody>
      </p:sp>
      <p:grpSp>
        <p:nvGrpSpPr>
          <p:cNvPr id="61493" name="Group 1"/>
          <p:cNvGrpSpPr>
            <a:grpSpLocks/>
          </p:cNvGrpSpPr>
          <p:nvPr/>
        </p:nvGrpSpPr>
        <p:grpSpPr bwMode="auto">
          <a:xfrm>
            <a:off x="1593850" y="1573213"/>
            <a:ext cx="6611938" cy="2974975"/>
            <a:chOff x="1268413" y="2030413"/>
            <a:chExt cx="7437438" cy="2974976"/>
          </a:xfrm>
        </p:grpSpPr>
        <p:sp>
          <p:nvSpPr>
            <p:cNvPr id="61521" name="Oval 5"/>
            <p:cNvSpPr>
              <a:spLocks noChangeArrowheads="1"/>
            </p:cNvSpPr>
            <p:nvPr/>
          </p:nvSpPr>
          <p:spPr bwMode="auto">
            <a:xfrm>
              <a:off x="1268413" y="4914901"/>
              <a:ext cx="87313" cy="90488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22" name="Oval 6"/>
            <p:cNvSpPr>
              <a:spLocks noChangeArrowheads="1"/>
            </p:cNvSpPr>
            <p:nvPr/>
          </p:nvSpPr>
          <p:spPr bwMode="auto">
            <a:xfrm>
              <a:off x="1835151" y="4424363"/>
              <a:ext cx="87313" cy="90488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23" name="Oval 7"/>
            <p:cNvSpPr>
              <a:spLocks noChangeArrowheads="1"/>
            </p:cNvSpPr>
            <p:nvPr/>
          </p:nvSpPr>
          <p:spPr bwMode="auto">
            <a:xfrm>
              <a:off x="2401888" y="4141788"/>
              <a:ext cx="87313" cy="90488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24" name="Oval 8"/>
            <p:cNvSpPr>
              <a:spLocks noChangeArrowheads="1"/>
            </p:cNvSpPr>
            <p:nvPr/>
          </p:nvSpPr>
          <p:spPr bwMode="auto">
            <a:xfrm>
              <a:off x="2971801" y="3878263"/>
              <a:ext cx="88900" cy="85725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25" name="Oval 9"/>
            <p:cNvSpPr>
              <a:spLocks noChangeArrowheads="1"/>
            </p:cNvSpPr>
            <p:nvPr/>
          </p:nvSpPr>
          <p:spPr bwMode="auto">
            <a:xfrm>
              <a:off x="3530601" y="3697288"/>
              <a:ext cx="88900" cy="90488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26" name="Oval 10"/>
            <p:cNvSpPr>
              <a:spLocks noChangeArrowheads="1"/>
            </p:cNvSpPr>
            <p:nvPr/>
          </p:nvSpPr>
          <p:spPr bwMode="auto">
            <a:xfrm>
              <a:off x="4092576" y="3638551"/>
              <a:ext cx="93663" cy="90488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27" name="Oval 11"/>
            <p:cNvSpPr>
              <a:spLocks noChangeArrowheads="1"/>
            </p:cNvSpPr>
            <p:nvPr/>
          </p:nvSpPr>
          <p:spPr bwMode="auto">
            <a:xfrm>
              <a:off x="4659313" y="3425826"/>
              <a:ext cx="88900" cy="85725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28" name="Oval 12"/>
            <p:cNvSpPr>
              <a:spLocks noChangeArrowheads="1"/>
            </p:cNvSpPr>
            <p:nvPr/>
          </p:nvSpPr>
          <p:spPr bwMode="auto">
            <a:xfrm>
              <a:off x="5222876" y="3190876"/>
              <a:ext cx="92075" cy="85725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29" name="Oval 13"/>
            <p:cNvSpPr>
              <a:spLocks noChangeArrowheads="1"/>
            </p:cNvSpPr>
            <p:nvPr/>
          </p:nvSpPr>
          <p:spPr bwMode="auto">
            <a:xfrm>
              <a:off x="5789613" y="2989263"/>
              <a:ext cx="87313" cy="85725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30" name="Oval 14"/>
            <p:cNvSpPr>
              <a:spLocks noChangeArrowheads="1"/>
            </p:cNvSpPr>
            <p:nvPr/>
          </p:nvSpPr>
          <p:spPr bwMode="auto">
            <a:xfrm>
              <a:off x="6356351" y="2943226"/>
              <a:ext cx="87313" cy="90488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31" name="Oval 15"/>
            <p:cNvSpPr>
              <a:spLocks noChangeArrowheads="1"/>
            </p:cNvSpPr>
            <p:nvPr/>
          </p:nvSpPr>
          <p:spPr bwMode="auto">
            <a:xfrm>
              <a:off x="6918326" y="2738438"/>
              <a:ext cx="92075" cy="85725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32" name="Oval 16"/>
            <p:cNvSpPr>
              <a:spLocks noChangeArrowheads="1"/>
            </p:cNvSpPr>
            <p:nvPr/>
          </p:nvSpPr>
          <p:spPr bwMode="auto">
            <a:xfrm>
              <a:off x="7485063" y="2547938"/>
              <a:ext cx="87313" cy="90488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33" name="Oval 17"/>
            <p:cNvSpPr>
              <a:spLocks noChangeArrowheads="1"/>
            </p:cNvSpPr>
            <p:nvPr/>
          </p:nvSpPr>
          <p:spPr bwMode="auto">
            <a:xfrm>
              <a:off x="8051801" y="2206626"/>
              <a:ext cx="87313" cy="90488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34" name="Oval 18"/>
            <p:cNvSpPr>
              <a:spLocks noChangeArrowheads="1"/>
            </p:cNvSpPr>
            <p:nvPr/>
          </p:nvSpPr>
          <p:spPr bwMode="auto">
            <a:xfrm>
              <a:off x="8613776" y="2030413"/>
              <a:ext cx="92075" cy="85725"/>
            </a:xfrm>
            <a:prstGeom prst="ellipse">
              <a:avLst/>
            </a:prstGeom>
            <a:noFill/>
            <a:ln w="17463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ES">
                <a:latin typeface="Times New Roman" panose="02020603050405020304" pitchFamily="18" charset="0"/>
              </a:endParaRPr>
            </a:p>
          </p:txBody>
        </p:sp>
        <p:sp>
          <p:nvSpPr>
            <p:cNvPr id="61535" name="Freeform 19"/>
            <p:cNvSpPr>
              <a:spLocks/>
            </p:cNvSpPr>
            <p:nvPr/>
          </p:nvSpPr>
          <p:spPr bwMode="auto">
            <a:xfrm>
              <a:off x="1314451" y="2071688"/>
              <a:ext cx="7345363" cy="2887663"/>
            </a:xfrm>
            <a:custGeom>
              <a:avLst/>
              <a:gdLst>
                <a:gd name="T0" fmla="*/ 0 w 4627"/>
                <a:gd name="T1" fmla="*/ 2147483647 h 1819"/>
                <a:gd name="T2" fmla="*/ 2147483647 w 4627"/>
                <a:gd name="T3" fmla="*/ 2147483647 h 1819"/>
                <a:gd name="T4" fmla="*/ 2147483647 w 4627"/>
                <a:gd name="T5" fmla="*/ 2147483647 h 1819"/>
                <a:gd name="T6" fmla="*/ 2147483647 w 4627"/>
                <a:gd name="T7" fmla="*/ 2147483647 h 1819"/>
                <a:gd name="T8" fmla="*/ 2147483647 w 4627"/>
                <a:gd name="T9" fmla="*/ 2147483647 h 1819"/>
                <a:gd name="T10" fmla="*/ 2147483647 w 4627"/>
                <a:gd name="T11" fmla="*/ 2147483647 h 1819"/>
                <a:gd name="T12" fmla="*/ 2147483647 w 4627"/>
                <a:gd name="T13" fmla="*/ 2147483647 h 1819"/>
                <a:gd name="T14" fmla="*/ 2147483647 w 4627"/>
                <a:gd name="T15" fmla="*/ 2147483647 h 1819"/>
                <a:gd name="T16" fmla="*/ 2147483647 w 4627"/>
                <a:gd name="T17" fmla="*/ 2147483647 h 1819"/>
                <a:gd name="T18" fmla="*/ 2147483647 w 4627"/>
                <a:gd name="T19" fmla="*/ 2147483647 h 1819"/>
                <a:gd name="T20" fmla="*/ 2147483647 w 4627"/>
                <a:gd name="T21" fmla="*/ 2147483647 h 1819"/>
                <a:gd name="T22" fmla="*/ 2147483647 w 4627"/>
                <a:gd name="T23" fmla="*/ 2147483647 h 1819"/>
                <a:gd name="T24" fmla="*/ 2147483647 w 4627"/>
                <a:gd name="T25" fmla="*/ 2147483647 h 1819"/>
                <a:gd name="T26" fmla="*/ 2147483647 w 4627"/>
                <a:gd name="T27" fmla="*/ 0 h 18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27"/>
                <a:gd name="T43" fmla="*/ 0 h 1819"/>
                <a:gd name="T44" fmla="*/ 4627 w 4627"/>
                <a:gd name="T45" fmla="*/ 1819 h 18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27" h="1819">
                  <a:moveTo>
                    <a:pt x="0" y="1819"/>
                  </a:moveTo>
                  <a:lnTo>
                    <a:pt x="357" y="1511"/>
                  </a:lnTo>
                  <a:lnTo>
                    <a:pt x="714" y="1332"/>
                  </a:lnTo>
                  <a:lnTo>
                    <a:pt x="1073" y="1166"/>
                  </a:lnTo>
                  <a:lnTo>
                    <a:pt x="1425" y="1052"/>
                  </a:lnTo>
                  <a:lnTo>
                    <a:pt x="1779" y="1016"/>
                  </a:lnTo>
                  <a:lnTo>
                    <a:pt x="2136" y="881"/>
                  </a:lnTo>
                  <a:lnTo>
                    <a:pt x="2491" y="731"/>
                  </a:lnTo>
                  <a:lnTo>
                    <a:pt x="2848" y="606"/>
                  </a:lnTo>
                  <a:lnTo>
                    <a:pt x="3202" y="578"/>
                  </a:lnTo>
                  <a:lnTo>
                    <a:pt x="3559" y="446"/>
                  </a:lnTo>
                  <a:lnTo>
                    <a:pt x="3916" y="329"/>
                  </a:lnTo>
                  <a:lnTo>
                    <a:pt x="4270" y="114"/>
                  </a:lnTo>
                  <a:lnTo>
                    <a:pt x="4627" y="0"/>
                  </a:lnTo>
                </a:path>
              </a:pathLst>
            </a:custGeom>
            <a:noFill/>
            <a:ln w="25400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36" name="Freeform 20"/>
            <p:cNvSpPr>
              <a:spLocks/>
            </p:cNvSpPr>
            <p:nvPr/>
          </p:nvSpPr>
          <p:spPr bwMode="auto">
            <a:xfrm>
              <a:off x="1273176" y="4914901"/>
              <a:ext cx="79375" cy="65088"/>
            </a:xfrm>
            <a:custGeom>
              <a:avLst/>
              <a:gdLst>
                <a:gd name="T0" fmla="*/ 2147483647 w 50"/>
                <a:gd name="T1" fmla="*/ 0 h 41"/>
                <a:gd name="T2" fmla="*/ 2147483647 w 50"/>
                <a:gd name="T3" fmla="*/ 2147483647 h 41"/>
                <a:gd name="T4" fmla="*/ 0 w 50"/>
                <a:gd name="T5" fmla="*/ 2147483647 h 41"/>
                <a:gd name="T6" fmla="*/ 2147483647 w 5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1"/>
                <a:gd name="T14" fmla="*/ 50 w 5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1">
                  <a:moveTo>
                    <a:pt x="26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37" name="Freeform 21"/>
            <p:cNvSpPr>
              <a:spLocks/>
            </p:cNvSpPr>
            <p:nvPr/>
          </p:nvSpPr>
          <p:spPr bwMode="auto">
            <a:xfrm>
              <a:off x="1838326" y="4470401"/>
              <a:ext cx="76200" cy="65088"/>
            </a:xfrm>
            <a:custGeom>
              <a:avLst/>
              <a:gdLst>
                <a:gd name="T0" fmla="*/ 2147483647 w 48"/>
                <a:gd name="T1" fmla="*/ 0 h 41"/>
                <a:gd name="T2" fmla="*/ 2147483647 w 48"/>
                <a:gd name="T3" fmla="*/ 2147483647 h 41"/>
                <a:gd name="T4" fmla="*/ 0 w 48"/>
                <a:gd name="T5" fmla="*/ 2147483647 h 41"/>
                <a:gd name="T6" fmla="*/ 2147483647 w 4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1"/>
                <a:gd name="T14" fmla="*/ 48 w 48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1">
                  <a:moveTo>
                    <a:pt x="24" y="0"/>
                  </a:moveTo>
                  <a:lnTo>
                    <a:pt x="48" y="41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38" name="Freeform 22"/>
            <p:cNvSpPr>
              <a:spLocks/>
            </p:cNvSpPr>
            <p:nvPr/>
          </p:nvSpPr>
          <p:spPr bwMode="auto">
            <a:xfrm>
              <a:off x="2405063" y="4152901"/>
              <a:ext cx="76200" cy="66675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2147483647 h 42"/>
                <a:gd name="T4" fmla="*/ 0 w 48"/>
                <a:gd name="T5" fmla="*/ 2147483647 h 42"/>
                <a:gd name="T6" fmla="*/ 2147483647 w 4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2"/>
                <a:gd name="T14" fmla="*/ 48 w 4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2">
                  <a:moveTo>
                    <a:pt x="24" y="0"/>
                  </a:moveTo>
                  <a:lnTo>
                    <a:pt x="48" y="42"/>
                  </a:lnTo>
                  <a:lnTo>
                    <a:pt x="0" y="42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39" name="Freeform 23"/>
            <p:cNvSpPr>
              <a:spLocks/>
            </p:cNvSpPr>
            <p:nvPr/>
          </p:nvSpPr>
          <p:spPr bwMode="auto">
            <a:xfrm>
              <a:off x="2968626" y="4010026"/>
              <a:ext cx="79375" cy="65088"/>
            </a:xfrm>
            <a:custGeom>
              <a:avLst/>
              <a:gdLst>
                <a:gd name="T0" fmla="*/ 2147483647 w 50"/>
                <a:gd name="T1" fmla="*/ 0 h 41"/>
                <a:gd name="T2" fmla="*/ 2147483647 w 50"/>
                <a:gd name="T3" fmla="*/ 2147483647 h 41"/>
                <a:gd name="T4" fmla="*/ 0 w 50"/>
                <a:gd name="T5" fmla="*/ 2147483647 h 41"/>
                <a:gd name="T6" fmla="*/ 2147483647 w 5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1"/>
                <a:gd name="T14" fmla="*/ 50 w 5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1">
                  <a:moveTo>
                    <a:pt x="26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0" name="Freeform 24"/>
            <p:cNvSpPr>
              <a:spLocks/>
            </p:cNvSpPr>
            <p:nvPr/>
          </p:nvSpPr>
          <p:spPr bwMode="auto">
            <a:xfrm>
              <a:off x="3535363" y="3906838"/>
              <a:ext cx="74613" cy="65088"/>
            </a:xfrm>
            <a:custGeom>
              <a:avLst/>
              <a:gdLst>
                <a:gd name="T0" fmla="*/ 2147483647 w 47"/>
                <a:gd name="T1" fmla="*/ 0 h 41"/>
                <a:gd name="T2" fmla="*/ 2147483647 w 47"/>
                <a:gd name="T3" fmla="*/ 2147483647 h 41"/>
                <a:gd name="T4" fmla="*/ 0 w 47"/>
                <a:gd name="T5" fmla="*/ 2147483647 h 41"/>
                <a:gd name="T6" fmla="*/ 2147483647 w 47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1"/>
                <a:gd name="T14" fmla="*/ 47 w 47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1">
                  <a:moveTo>
                    <a:pt x="23" y="0"/>
                  </a:moveTo>
                  <a:lnTo>
                    <a:pt x="47" y="41"/>
                  </a:lnTo>
                  <a:lnTo>
                    <a:pt x="0" y="4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1" name="Freeform 25"/>
            <p:cNvSpPr>
              <a:spLocks/>
            </p:cNvSpPr>
            <p:nvPr/>
          </p:nvSpPr>
          <p:spPr bwMode="auto">
            <a:xfrm>
              <a:off x="4102101" y="3824288"/>
              <a:ext cx="74613" cy="65088"/>
            </a:xfrm>
            <a:custGeom>
              <a:avLst/>
              <a:gdLst>
                <a:gd name="T0" fmla="*/ 2147483647 w 47"/>
                <a:gd name="T1" fmla="*/ 0 h 41"/>
                <a:gd name="T2" fmla="*/ 2147483647 w 47"/>
                <a:gd name="T3" fmla="*/ 2147483647 h 41"/>
                <a:gd name="T4" fmla="*/ 0 w 47"/>
                <a:gd name="T5" fmla="*/ 2147483647 h 41"/>
                <a:gd name="T6" fmla="*/ 2147483647 w 47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1"/>
                <a:gd name="T14" fmla="*/ 47 w 47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1">
                  <a:moveTo>
                    <a:pt x="23" y="0"/>
                  </a:moveTo>
                  <a:lnTo>
                    <a:pt x="47" y="41"/>
                  </a:lnTo>
                  <a:lnTo>
                    <a:pt x="0" y="4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2" name="Freeform 26"/>
            <p:cNvSpPr>
              <a:spLocks/>
            </p:cNvSpPr>
            <p:nvPr/>
          </p:nvSpPr>
          <p:spPr bwMode="auto">
            <a:xfrm>
              <a:off x="4664076" y="3651251"/>
              <a:ext cx="79375" cy="66675"/>
            </a:xfrm>
            <a:custGeom>
              <a:avLst/>
              <a:gdLst>
                <a:gd name="T0" fmla="*/ 2147483647 w 50"/>
                <a:gd name="T1" fmla="*/ 0 h 42"/>
                <a:gd name="T2" fmla="*/ 2147483647 w 50"/>
                <a:gd name="T3" fmla="*/ 2147483647 h 42"/>
                <a:gd name="T4" fmla="*/ 0 w 50"/>
                <a:gd name="T5" fmla="*/ 2147483647 h 42"/>
                <a:gd name="T6" fmla="*/ 2147483647 w 50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2"/>
                <a:gd name="T14" fmla="*/ 50 w 50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2">
                  <a:moveTo>
                    <a:pt x="26" y="0"/>
                  </a:moveTo>
                  <a:lnTo>
                    <a:pt x="50" y="42"/>
                  </a:lnTo>
                  <a:lnTo>
                    <a:pt x="0" y="42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3" name="Freeform 27"/>
            <p:cNvSpPr>
              <a:spLocks/>
            </p:cNvSpPr>
            <p:nvPr/>
          </p:nvSpPr>
          <p:spPr bwMode="auto">
            <a:xfrm>
              <a:off x="5230813" y="3651251"/>
              <a:ext cx="76200" cy="66675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2147483647 h 42"/>
                <a:gd name="T4" fmla="*/ 0 w 48"/>
                <a:gd name="T5" fmla="*/ 2147483647 h 42"/>
                <a:gd name="T6" fmla="*/ 2147483647 w 4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2"/>
                <a:gd name="T14" fmla="*/ 48 w 4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2">
                  <a:moveTo>
                    <a:pt x="24" y="0"/>
                  </a:moveTo>
                  <a:lnTo>
                    <a:pt x="48" y="42"/>
                  </a:lnTo>
                  <a:lnTo>
                    <a:pt x="0" y="42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4" name="Freeform 28"/>
            <p:cNvSpPr>
              <a:spLocks/>
            </p:cNvSpPr>
            <p:nvPr/>
          </p:nvSpPr>
          <p:spPr bwMode="auto">
            <a:xfrm>
              <a:off x="5797551" y="3630613"/>
              <a:ext cx="74613" cy="66675"/>
            </a:xfrm>
            <a:custGeom>
              <a:avLst/>
              <a:gdLst>
                <a:gd name="T0" fmla="*/ 2147483647 w 47"/>
                <a:gd name="T1" fmla="*/ 0 h 42"/>
                <a:gd name="T2" fmla="*/ 2147483647 w 47"/>
                <a:gd name="T3" fmla="*/ 2147483647 h 42"/>
                <a:gd name="T4" fmla="*/ 0 w 47"/>
                <a:gd name="T5" fmla="*/ 2147483647 h 42"/>
                <a:gd name="T6" fmla="*/ 2147483647 w 47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2"/>
                <a:gd name="T14" fmla="*/ 47 w 47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2">
                  <a:moveTo>
                    <a:pt x="24" y="0"/>
                  </a:moveTo>
                  <a:lnTo>
                    <a:pt x="47" y="42"/>
                  </a:lnTo>
                  <a:lnTo>
                    <a:pt x="0" y="42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5" name="Freeform 29"/>
            <p:cNvSpPr>
              <a:spLocks/>
            </p:cNvSpPr>
            <p:nvPr/>
          </p:nvSpPr>
          <p:spPr bwMode="auto">
            <a:xfrm>
              <a:off x="6359526" y="3630613"/>
              <a:ext cx="79375" cy="66675"/>
            </a:xfrm>
            <a:custGeom>
              <a:avLst/>
              <a:gdLst>
                <a:gd name="T0" fmla="*/ 2147483647 w 50"/>
                <a:gd name="T1" fmla="*/ 0 h 42"/>
                <a:gd name="T2" fmla="*/ 2147483647 w 50"/>
                <a:gd name="T3" fmla="*/ 2147483647 h 42"/>
                <a:gd name="T4" fmla="*/ 0 w 50"/>
                <a:gd name="T5" fmla="*/ 2147483647 h 42"/>
                <a:gd name="T6" fmla="*/ 2147483647 w 50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2"/>
                <a:gd name="T14" fmla="*/ 50 w 50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2">
                  <a:moveTo>
                    <a:pt x="27" y="0"/>
                  </a:moveTo>
                  <a:lnTo>
                    <a:pt x="50" y="42"/>
                  </a:lnTo>
                  <a:lnTo>
                    <a:pt x="0" y="42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6" name="Freeform 30"/>
            <p:cNvSpPr>
              <a:spLocks/>
            </p:cNvSpPr>
            <p:nvPr/>
          </p:nvSpPr>
          <p:spPr bwMode="auto">
            <a:xfrm>
              <a:off x="6926263" y="3630613"/>
              <a:ext cx="76200" cy="66675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2147483647 h 42"/>
                <a:gd name="T4" fmla="*/ 0 w 48"/>
                <a:gd name="T5" fmla="*/ 2147483647 h 42"/>
                <a:gd name="T6" fmla="*/ 2147483647 w 4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2"/>
                <a:gd name="T14" fmla="*/ 48 w 4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2">
                  <a:moveTo>
                    <a:pt x="24" y="0"/>
                  </a:moveTo>
                  <a:lnTo>
                    <a:pt x="48" y="42"/>
                  </a:lnTo>
                  <a:lnTo>
                    <a:pt x="0" y="42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7" name="Freeform 31"/>
            <p:cNvSpPr>
              <a:spLocks/>
            </p:cNvSpPr>
            <p:nvPr/>
          </p:nvSpPr>
          <p:spPr bwMode="auto">
            <a:xfrm>
              <a:off x="7493001" y="3617913"/>
              <a:ext cx="76200" cy="66675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2147483647 h 42"/>
                <a:gd name="T4" fmla="*/ 0 w 48"/>
                <a:gd name="T5" fmla="*/ 2147483647 h 42"/>
                <a:gd name="T6" fmla="*/ 2147483647 w 4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2"/>
                <a:gd name="T14" fmla="*/ 48 w 4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2">
                  <a:moveTo>
                    <a:pt x="24" y="0"/>
                  </a:moveTo>
                  <a:lnTo>
                    <a:pt x="48" y="42"/>
                  </a:lnTo>
                  <a:lnTo>
                    <a:pt x="0" y="42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8" name="Freeform 32"/>
            <p:cNvSpPr>
              <a:spLocks/>
            </p:cNvSpPr>
            <p:nvPr/>
          </p:nvSpPr>
          <p:spPr bwMode="auto">
            <a:xfrm>
              <a:off x="8054976" y="3617913"/>
              <a:ext cx="80963" cy="66675"/>
            </a:xfrm>
            <a:custGeom>
              <a:avLst/>
              <a:gdLst>
                <a:gd name="T0" fmla="*/ 2147483647 w 51"/>
                <a:gd name="T1" fmla="*/ 0 h 42"/>
                <a:gd name="T2" fmla="*/ 2147483647 w 51"/>
                <a:gd name="T3" fmla="*/ 2147483647 h 42"/>
                <a:gd name="T4" fmla="*/ 0 w 51"/>
                <a:gd name="T5" fmla="*/ 2147483647 h 42"/>
                <a:gd name="T6" fmla="*/ 2147483647 w 51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2"/>
                <a:gd name="T14" fmla="*/ 51 w 51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2">
                  <a:moveTo>
                    <a:pt x="27" y="0"/>
                  </a:moveTo>
                  <a:lnTo>
                    <a:pt x="51" y="42"/>
                  </a:lnTo>
                  <a:lnTo>
                    <a:pt x="0" y="42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49" name="Freeform 33"/>
            <p:cNvSpPr>
              <a:spLocks/>
            </p:cNvSpPr>
            <p:nvPr/>
          </p:nvSpPr>
          <p:spPr bwMode="auto">
            <a:xfrm>
              <a:off x="8621713" y="3581401"/>
              <a:ext cx="76200" cy="65088"/>
            </a:xfrm>
            <a:custGeom>
              <a:avLst/>
              <a:gdLst>
                <a:gd name="T0" fmla="*/ 2147483647 w 48"/>
                <a:gd name="T1" fmla="*/ 0 h 41"/>
                <a:gd name="T2" fmla="*/ 2147483647 w 48"/>
                <a:gd name="T3" fmla="*/ 2147483647 h 41"/>
                <a:gd name="T4" fmla="*/ 0 w 48"/>
                <a:gd name="T5" fmla="*/ 2147483647 h 41"/>
                <a:gd name="T6" fmla="*/ 2147483647 w 4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1"/>
                <a:gd name="T14" fmla="*/ 48 w 48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1">
                  <a:moveTo>
                    <a:pt x="24" y="0"/>
                  </a:moveTo>
                  <a:lnTo>
                    <a:pt x="48" y="41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50" name="Freeform 34"/>
            <p:cNvSpPr>
              <a:spLocks/>
            </p:cNvSpPr>
            <p:nvPr/>
          </p:nvSpPr>
          <p:spPr bwMode="auto">
            <a:xfrm>
              <a:off x="1293813" y="3617913"/>
              <a:ext cx="7366000" cy="1330325"/>
            </a:xfrm>
            <a:custGeom>
              <a:avLst/>
              <a:gdLst>
                <a:gd name="T0" fmla="*/ 2147483647 w 4640"/>
                <a:gd name="T1" fmla="*/ 0 h 838"/>
                <a:gd name="T2" fmla="*/ 2147483647 w 4640"/>
                <a:gd name="T3" fmla="*/ 2147483647 h 838"/>
                <a:gd name="T4" fmla="*/ 2147483647 w 4640"/>
                <a:gd name="T5" fmla="*/ 2147483647 h 838"/>
                <a:gd name="T6" fmla="*/ 2147483647 w 4640"/>
                <a:gd name="T7" fmla="*/ 2147483647 h 838"/>
                <a:gd name="T8" fmla="*/ 2147483647 w 4640"/>
                <a:gd name="T9" fmla="*/ 2147483647 h 838"/>
                <a:gd name="T10" fmla="*/ 2147483647 w 4640"/>
                <a:gd name="T11" fmla="*/ 2147483647 h 838"/>
                <a:gd name="T12" fmla="*/ 2147483647 w 4640"/>
                <a:gd name="T13" fmla="*/ 2147483647 h 838"/>
                <a:gd name="T14" fmla="*/ 2147483647 w 4640"/>
                <a:gd name="T15" fmla="*/ 2147483647 h 838"/>
                <a:gd name="T16" fmla="*/ 2147483647 w 4640"/>
                <a:gd name="T17" fmla="*/ 2147483647 h 838"/>
                <a:gd name="T18" fmla="*/ 2147483647 w 4640"/>
                <a:gd name="T19" fmla="*/ 2147483647 h 838"/>
                <a:gd name="T20" fmla="*/ 2147483647 w 4640"/>
                <a:gd name="T21" fmla="*/ 2147483647 h 838"/>
                <a:gd name="T22" fmla="*/ 2147483647 w 4640"/>
                <a:gd name="T23" fmla="*/ 2147483647 h 838"/>
                <a:gd name="T24" fmla="*/ 2147483647 w 4640"/>
                <a:gd name="T25" fmla="*/ 2147483647 h 838"/>
                <a:gd name="T26" fmla="*/ 0 w 4640"/>
                <a:gd name="T27" fmla="*/ 2147483647 h 8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40"/>
                <a:gd name="T43" fmla="*/ 0 h 838"/>
                <a:gd name="T44" fmla="*/ 4640 w 4640"/>
                <a:gd name="T45" fmla="*/ 838 h 8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40" h="838">
                  <a:moveTo>
                    <a:pt x="4640" y="0"/>
                  </a:moveTo>
                  <a:lnTo>
                    <a:pt x="4283" y="21"/>
                  </a:lnTo>
                  <a:lnTo>
                    <a:pt x="3929" y="29"/>
                  </a:lnTo>
                  <a:lnTo>
                    <a:pt x="3572" y="29"/>
                  </a:lnTo>
                  <a:lnTo>
                    <a:pt x="3218" y="29"/>
                  </a:lnTo>
                  <a:lnTo>
                    <a:pt x="2861" y="29"/>
                  </a:lnTo>
                  <a:lnTo>
                    <a:pt x="2504" y="42"/>
                  </a:lnTo>
                  <a:lnTo>
                    <a:pt x="2149" y="50"/>
                  </a:lnTo>
                  <a:lnTo>
                    <a:pt x="1792" y="151"/>
                  </a:lnTo>
                  <a:lnTo>
                    <a:pt x="1435" y="208"/>
                  </a:lnTo>
                  <a:lnTo>
                    <a:pt x="1081" y="265"/>
                  </a:lnTo>
                  <a:lnTo>
                    <a:pt x="727" y="358"/>
                  </a:lnTo>
                  <a:lnTo>
                    <a:pt x="370" y="565"/>
                  </a:lnTo>
                  <a:lnTo>
                    <a:pt x="0" y="838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9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73771" y="4894264"/>
              <a:ext cx="78571" cy="65087"/>
            </a:xfrm>
            <a:custGeom>
              <a:avLst/>
              <a:gdLst>
                <a:gd name="T0" fmla="*/ 26 w 50"/>
                <a:gd name="T1" fmla="*/ 41 h 41"/>
                <a:gd name="T2" fmla="*/ 0 w 50"/>
                <a:gd name="T3" fmla="*/ 0 h 41"/>
                <a:gd name="T4" fmla="*/ 50 w 50"/>
                <a:gd name="T5" fmla="*/ 0 h 41"/>
                <a:gd name="T6" fmla="*/ 26 w 50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1">
                  <a:moveTo>
                    <a:pt x="26" y="41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00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838052" y="4346576"/>
              <a:ext cx="76785" cy="66675"/>
            </a:xfrm>
            <a:custGeom>
              <a:avLst/>
              <a:gdLst>
                <a:gd name="T0" fmla="*/ 24 w 48"/>
                <a:gd name="T1" fmla="*/ 42 h 42"/>
                <a:gd name="T2" fmla="*/ 0 w 48"/>
                <a:gd name="T3" fmla="*/ 0 h 42"/>
                <a:gd name="T4" fmla="*/ 48 w 48"/>
                <a:gd name="T5" fmla="*/ 0 h 42"/>
                <a:gd name="T6" fmla="*/ 24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24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24" y="42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01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9475" y="4087814"/>
              <a:ext cx="76785" cy="65087"/>
            </a:xfrm>
            <a:custGeom>
              <a:avLst/>
              <a:gdLst>
                <a:gd name="T0" fmla="*/ 24 w 48"/>
                <a:gd name="T1" fmla="*/ 41 h 41"/>
                <a:gd name="T2" fmla="*/ 0 w 48"/>
                <a:gd name="T3" fmla="*/ 0 h 41"/>
                <a:gd name="T4" fmla="*/ 48 w 48"/>
                <a:gd name="T5" fmla="*/ 0 h 41"/>
                <a:gd name="T6" fmla="*/ 24 w 48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24" y="41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24" y="41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03" name="Freeform 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68399" y="3927476"/>
              <a:ext cx="80357" cy="61913"/>
            </a:xfrm>
            <a:custGeom>
              <a:avLst/>
              <a:gdLst>
                <a:gd name="T0" fmla="*/ 26 w 50"/>
                <a:gd name="T1" fmla="*/ 39 h 39"/>
                <a:gd name="T2" fmla="*/ 0 w 50"/>
                <a:gd name="T3" fmla="*/ 0 h 39"/>
                <a:gd name="T4" fmla="*/ 50 w 50"/>
                <a:gd name="T5" fmla="*/ 0 h 39"/>
                <a:gd name="T6" fmla="*/ 26 w 50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9">
                  <a:moveTo>
                    <a:pt x="26" y="39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6" y="39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04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36251" y="3754439"/>
              <a:ext cx="73214" cy="65087"/>
            </a:xfrm>
            <a:custGeom>
              <a:avLst/>
              <a:gdLst>
                <a:gd name="T0" fmla="*/ 23 w 47"/>
                <a:gd name="T1" fmla="*/ 41 h 41"/>
                <a:gd name="T2" fmla="*/ 0 w 47"/>
                <a:gd name="T3" fmla="*/ 0 h 41"/>
                <a:gd name="T4" fmla="*/ 47 w 47"/>
                <a:gd name="T5" fmla="*/ 0 h 41"/>
                <a:gd name="T6" fmla="*/ 23 w 47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1">
                  <a:moveTo>
                    <a:pt x="23" y="41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23" y="41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05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105890" y="3651251"/>
              <a:ext cx="74999" cy="66675"/>
            </a:xfrm>
            <a:custGeom>
              <a:avLst/>
              <a:gdLst>
                <a:gd name="T0" fmla="*/ 24 w 48"/>
                <a:gd name="T1" fmla="*/ 42 h 42"/>
                <a:gd name="T2" fmla="*/ 0 w 48"/>
                <a:gd name="T3" fmla="*/ 0 h 42"/>
                <a:gd name="T4" fmla="*/ 48 w 48"/>
                <a:gd name="T5" fmla="*/ 0 h 42"/>
                <a:gd name="T6" fmla="*/ 24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24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24" y="42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06" name="Freeform 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68384" y="3617914"/>
              <a:ext cx="80357" cy="66675"/>
            </a:xfrm>
            <a:custGeom>
              <a:avLst/>
              <a:gdLst>
                <a:gd name="T0" fmla="*/ 23 w 50"/>
                <a:gd name="T1" fmla="*/ 42 h 42"/>
                <a:gd name="T2" fmla="*/ 0 w 50"/>
                <a:gd name="T3" fmla="*/ 0 h 42"/>
                <a:gd name="T4" fmla="*/ 50 w 50"/>
                <a:gd name="T5" fmla="*/ 0 h 42"/>
                <a:gd name="T6" fmla="*/ 23 w 50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2">
                  <a:moveTo>
                    <a:pt x="23" y="42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3" y="42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07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230880" y="3630614"/>
              <a:ext cx="76785" cy="66675"/>
            </a:xfrm>
            <a:custGeom>
              <a:avLst/>
              <a:gdLst>
                <a:gd name="T0" fmla="*/ 24 w 48"/>
                <a:gd name="T1" fmla="*/ 42 h 42"/>
                <a:gd name="T2" fmla="*/ 0 w 48"/>
                <a:gd name="T3" fmla="*/ 0 h 42"/>
                <a:gd name="T4" fmla="*/ 48 w 48"/>
                <a:gd name="T5" fmla="*/ 0 h 42"/>
                <a:gd name="T6" fmla="*/ 24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24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24" y="42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08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796946" y="3617914"/>
              <a:ext cx="74999" cy="66675"/>
            </a:xfrm>
            <a:custGeom>
              <a:avLst/>
              <a:gdLst>
                <a:gd name="T0" fmla="*/ 24 w 47"/>
                <a:gd name="T1" fmla="*/ 42 h 42"/>
                <a:gd name="T2" fmla="*/ 0 w 47"/>
                <a:gd name="T3" fmla="*/ 0 h 42"/>
                <a:gd name="T4" fmla="*/ 47 w 47"/>
                <a:gd name="T5" fmla="*/ 0 h 42"/>
                <a:gd name="T6" fmla="*/ 24 w 47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2">
                  <a:moveTo>
                    <a:pt x="24" y="4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24" y="42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09" name="Freeform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359442" y="3444875"/>
              <a:ext cx="78571" cy="66675"/>
            </a:xfrm>
            <a:custGeom>
              <a:avLst/>
              <a:gdLst>
                <a:gd name="T0" fmla="*/ 27 w 50"/>
                <a:gd name="T1" fmla="*/ 42 h 42"/>
                <a:gd name="T2" fmla="*/ 0 w 50"/>
                <a:gd name="T3" fmla="*/ 0 h 42"/>
                <a:gd name="T4" fmla="*/ 50 w 50"/>
                <a:gd name="T5" fmla="*/ 0 h 42"/>
                <a:gd name="T6" fmla="*/ 27 w 50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2">
                  <a:moveTo>
                    <a:pt x="27" y="42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27" y="42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10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925508" y="3359150"/>
              <a:ext cx="76786" cy="66675"/>
            </a:xfrm>
            <a:custGeom>
              <a:avLst/>
              <a:gdLst>
                <a:gd name="T0" fmla="*/ 24 w 48"/>
                <a:gd name="T1" fmla="*/ 42 h 42"/>
                <a:gd name="T2" fmla="*/ 0 w 48"/>
                <a:gd name="T3" fmla="*/ 0 h 42"/>
                <a:gd name="T4" fmla="*/ 48 w 48"/>
                <a:gd name="T5" fmla="*/ 0 h 42"/>
                <a:gd name="T6" fmla="*/ 24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24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24" y="42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11" name="Freeform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493361" y="3367088"/>
              <a:ext cx="74999" cy="66675"/>
            </a:xfrm>
            <a:custGeom>
              <a:avLst/>
              <a:gdLst>
                <a:gd name="T0" fmla="*/ 24 w 48"/>
                <a:gd name="T1" fmla="*/ 42 h 42"/>
                <a:gd name="T2" fmla="*/ 0 w 48"/>
                <a:gd name="T3" fmla="*/ 0 h 42"/>
                <a:gd name="T4" fmla="*/ 48 w 48"/>
                <a:gd name="T5" fmla="*/ 0 h 42"/>
                <a:gd name="T6" fmla="*/ 24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24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24" y="42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5612" name="Freeform 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055856" y="3478213"/>
              <a:ext cx="80356" cy="66675"/>
            </a:xfrm>
            <a:custGeom>
              <a:avLst/>
              <a:gdLst>
                <a:gd name="T0" fmla="*/ 27 w 51"/>
                <a:gd name="T1" fmla="*/ 42 h 42"/>
                <a:gd name="T2" fmla="*/ 0 w 51"/>
                <a:gd name="T3" fmla="*/ 0 h 42"/>
                <a:gd name="T4" fmla="*/ 51 w 51"/>
                <a:gd name="T5" fmla="*/ 0 h 42"/>
                <a:gd name="T6" fmla="*/ 27 w 51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2">
                  <a:moveTo>
                    <a:pt x="27" y="42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27" y="42"/>
                  </a:lnTo>
                  <a:close/>
                </a:path>
              </a:pathLst>
            </a:custGeom>
            <a:noFill/>
            <a:ln w="1746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61564" name="Freeform 48"/>
            <p:cNvSpPr>
              <a:spLocks/>
            </p:cNvSpPr>
            <p:nvPr/>
          </p:nvSpPr>
          <p:spPr bwMode="auto">
            <a:xfrm>
              <a:off x="8621713" y="3359151"/>
              <a:ext cx="76200" cy="66675"/>
            </a:xfrm>
            <a:custGeom>
              <a:avLst/>
              <a:gdLst>
                <a:gd name="T0" fmla="*/ 2147483647 w 48"/>
                <a:gd name="T1" fmla="*/ 2147483647 h 42"/>
                <a:gd name="T2" fmla="*/ 0 w 48"/>
                <a:gd name="T3" fmla="*/ 0 h 42"/>
                <a:gd name="T4" fmla="*/ 2147483647 w 48"/>
                <a:gd name="T5" fmla="*/ 0 h 42"/>
                <a:gd name="T6" fmla="*/ 2147483647 w 48"/>
                <a:gd name="T7" fmla="*/ 2147483647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2"/>
                <a:gd name="T14" fmla="*/ 48 w 4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2">
                  <a:moveTo>
                    <a:pt x="24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24" y="42"/>
                  </a:lnTo>
                  <a:close/>
                </a:path>
              </a:pathLst>
            </a:custGeom>
            <a:noFill/>
            <a:ln w="17463" cap="flat">
              <a:solidFill>
                <a:srgbClr val="8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14" name="Freeform 4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14841" y="3379788"/>
              <a:ext cx="7344582" cy="1535113"/>
            </a:xfrm>
            <a:custGeom>
              <a:avLst/>
              <a:gdLst>
                <a:gd name="T0" fmla="*/ 0 w 4627"/>
                <a:gd name="T1" fmla="*/ 967 h 967"/>
                <a:gd name="T2" fmla="*/ 357 w 4627"/>
                <a:gd name="T3" fmla="*/ 622 h 967"/>
                <a:gd name="T4" fmla="*/ 714 w 4627"/>
                <a:gd name="T5" fmla="*/ 459 h 967"/>
                <a:gd name="T6" fmla="*/ 1068 w 4627"/>
                <a:gd name="T7" fmla="*/ 358 h 967"/>
                <a:gd name="T8" fmla="*/ 1425 w 4627"/>
                <a:gd name="T9" fmla="*/ 257 h 967"/>
                <a:gd name="T10" fmla="*/ 1779 w 4627"/>
                <a:gd name="T11" fmla="*/ 192 h 967"/>
                <a:gd name="T12" fmla="*/ 2136 w 4627"/>
                <a:gd name="T13" fmla="*/ 171 h 967"/>
                <a:gd name="T14" fmla="*/ 2491 w 4627"/>
                <a:gd name="T15" fmla="*/ 171 h 967"/>
                <a:gd name="T16" fmla="*/ 2848 w 4627"/>
                <a:gd name="T17" fmla="*/ 168 h 967"/>
                <a:gd name="T18" fmla="*/ 3205 w 4627"/>
                <a:gd name="T19" fmla="*/ 62 h 967"/>
                <a:gd name="T20" fmla="*/ 3559 w 4627"/>
                <a:gd name="T21" fmla="*/ 0 h 967"/>
                <a:gd name="T22" fmla="*/ 3916 w 4627"/>
                <a:gd name="T23" fmla="*/ 8 h 967"/>
                <a:gd name="T24" fmla="*/ 4273 w 4627"/>
                <a:gd name="T25" fmla="*/ 83 h 967"/>
                <a:gd name="T26" fmla="*/ 4627 w 4627"/>
                <a:gd name="T27" fmla="*/ 8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27" h="967">
                  <a:moveTo>
                    <a:pt x="0" y="967"/>
                  </a:moveTo>
                  <a:lnTo>
                    <a:pt x="357" y="622"/>
                  </a:lnTo>
                  <a:lnTo>
                    <a:pt x="714" y="459"/>
                  </a:lnTo>
                  <a:lnTo>
                    <a:pt x="1068" y="358"/>
                  </a:lnTo>
                  <a:lnTo>
                    <a:pt x="1425" y="257"/>
                  </a:lnTo>
                  <a:lnTo>
                    <a:pt x="1779" y="192"/>
                  </a:lnTo>
                  <a:lnTo>
                    <a:pt x="2136" y="171"/>
                  </a:lnTo>
                  <a:lnTo>
                    <a:pt x="2491" y="171"/>
                  </a:lnTo>
                  <a:lnTo>
                    <a:pt x="2848" y="168"/>
                  </a:lnTo>
                  <a:lnTo>
                    <a:pt x="3205" y="62"/>
                  </a:lnTo>
                  <a:lnTo>
                    <a:pt x="3559" y="0"/>
                  </a:lnTo>
                  <a:lnTo>
                    <a:pt x="3916" y="8"/>
                  </a:lnTo>
                  <a:lnTo>
                    <a:pt x="4273" y="83"/>
                  </a:lnTo>
                  <a:lnTo>
                    <a:pt x="4627" y="8"/>
                  </a:lnTo>
                </a:path>
              </a:pathLst>
            </a:custGeom>
            <a:noFill/>
            <a:ln w="25400">
              <a:solidFill>
                <a:schemeClr val="accent4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61566" name="Line 50"/>
            <p:cNvSpPr>
              <a:spLocks noChangeShapeType="1"/>
            </p:cNvSpPr>
            <p:nvPr/>
          </p:nvSpPr>
          <p:spPr bwMode="auto">
            <a:xfrm>
              <a:off x="8631238" y="2054226"/>
              <a:ext cx="61913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67" name="Line 51"/>
            <p:cNvSpPr>
              <a:spLocks noChangeShapeType="1"/>
            </p:cNvSpPr>
            <p:nvPr/>
          </p:nvSpPr>
          <p:spPr bwMode="auto">
            <a:xfrm flipH="1">
              <a:off x="8631238" y="2054226"/>
              <a:ext cx="61913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68" name="Line 52"/>
            <p:cNvSpPr>
              <a:spLocks noChangeShapeType="1"/>
            </p:cNvSpPr>
            <p:nvPr/>
          </p:nvSpPr>
          <p:spPr bwMode="auto">
            <a:xfrm>
              <a:off x="8064501" y="2100263"/>
              <a:ext cx="61913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69" name="Line 53"/>
            <p:cNvSpPr>
              <a:spLocks noChangeShapeType="1"/>
            </p:cNvSpPr>
            <p:nvPr/>
          </p:nvSpPr>
          <p:spPr bwMode="auto">
            <a:xfrm flipH="1">
              <a:off x="8064501" y="2100263"/>
              <a:ext cx="61913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0" name="Line 54"/>
            <p:cNvSpPr>
              <a:spLocks noChangeShapeType="1"/>
            </p:cNvSpPr>
            <p:nvPr/>
          </p:nvSpPr>
          <p:spPr bwMode="auto">
            <a:xfrm>
              <a:off x="7500938" y="2178051"/>
              <a:ext cx="58738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1" name="Line 55"/>
            <p:cNvSpPr>
              <a:spLocks noChangeShapeType="1"/>
            </p:cNvSpPr>
            <p:nvPr/>
          </p:nvSpPr>
          <p:spPr bwMode="auto">
            <a:xfrm flipH="1">
              <a:off x="7500938" y="2178051"/>
              <a:ext cx="58738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2" name="Line 56"/>
            <p:cNvSpPr>
              <a:spLocks noChangeShapeType="1"/>
            </p:cNvSpPr>
            <p:nvPr/>
          </p:nvSpPr>
          <p:spPr bwMode="auto">
            <a:xfrm>
              <a:off x="6934201" y="2395538"/>
              <a:ext cx="63500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3" name="Line 57"/>
            <p:cNvSpPr>
              <a:spLocks noChangeShapeType="1"/>
            </p:cNvSpPr>
            <p:nvPr/>
          </p:nvSpPr>
          <p:spPr bwMode="auto">
            <a:xfrm flipH="1">
              <a:off x="6934201" y="2395538"/>
              <a:ext cx="63500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4" name="Line 58"/>
            <p:cNvSpPr>
              <a:spLocks noChangeShapeType="1"/>
            </p:cNvSpPr>
            <p:nvPr/>
          </p:nvSpPr>
          <p:spPr bwMode="auto">
            <a:xfrm>
              <a:off x="6367463" y="2638426"/>
              <a:ext cx="63500" cy="58738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5" name="Line 59"/>
            <p:cNvSpPr>
              <a:spLocks noChangeShapeType="1"/>
            </p:cNvSpPr>
            <p:nvPr/>
          </p:nvSpPr>
          <p:spPr bwMode="auto">
            <a:xfrm flipH="1">
              <a:off x="6367463" y="2638426"/>
              <a:ext cx="63500" cy="58738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6" name="Line 60"/>
            <p:cNvSpPr>
              <a:spLocks noChangeShapeType="1"/>
            </p:cNvSpPr>
            <p:nvPr/>
          </p:nvSpPr>
          <p:spPr bwMode="auto">
            <a:xfrm>
              <a:off x="5805488" y="2873376"/>
              <a:ext cx="58738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7" name="Line 61"/>
            <p:cNvSpPr>
              <a:spLocks noChangeShapeType="1"/>
            </p:cNvSpPr>
            <p:nvPr/>
          </p:nvSpPr>
          <p:spPr bwMode="auto">
            <a:xfrm flipH="1">
              <a:off x="5805488" y="2873376"/>
              <a:ext cx="58738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8" name="Line 62"/>
            <p:cNvSpPr>
              <a:spLocks noChangeShapeType="1"/>
            </p:cNvSpPr>
            <p:nvPr/>
          </p:nvSpPr>
          <p:spPr bwMode="auto">
            <a:xfrm>
              <a:off x="5238751" y="2989263"/>
              <a:ext cx="63500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79" name="Line 63"/>
            <p:cNvSpPr>
              <a:spLocks noChangeShapeType="1"/>
            </p:cNvSpPr>
            <p:nvPr/>
          </p:nvSpPr>
          <p:spPr bwMode="auto">
            <a:xfrm flipH="1">
              <a:off x="5238751" y="2989263"/>
              <a:ext cx="63500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61580" name="Group 25642"/>
            <p:cNvGrpSpPr>
              <a:grpSpLocks/>
            </p:cNvGrpSpPr>
            <p:nvPr/>
          </p:nvGrpSpPr>
          <p:grpSpPr bwMode="auto">
            <a:xfrm>
              <a:off x="4672013" y="3128963"/>
              <a:ext cx="63500" cy="61913"/>
              <a:chOff x="4672013" y="3128963"/>
              <a:chExt cx="63500" cy="61913"/>
            </a:xfrm>
          </p:grpSpPr>
          <p:sp>
            <p:nvSpPr>
              <p:cNvPr id="61594" name="Line 64"/>
              <p:cNvSpPr>
                <a:spLocks noChangeShapeType="1"/>
              </p:cNvSpPr>
              <p:nvPr/>
            </p:nvSpPr>
            <p:spPr bwMode="auto">
              <a:xfrm>
                <a:off x="4672013" y="3128963"/>
                <a:ext cx="63500" cy="61913"/>
              </a:xfrm>
              <a:prstGeom prst="line">
                <a:avLst/>
              </a:prstGeom>
              <a:noFill/>
              <a:ln w="17463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595" name="Line 65"/>
              <p:cNvSpPr>
                <a:spLocks noChangeShapeType="1"/>
              </p:cNvSpPr>
              <p:nvPr/>
            </p:nvSpPr>
            <p:spPr bwMode="auto">
              <a:xfrm flipH="1">
                <a:off x="4672013" y="3128963"/>
                <a:ext cx="63500" cy="61913"/>
              </a:xfrm>
              <a:prstGeom prst="line">
                <a:avLst/>
              </a:prstGeom>
              <a:noFill/>
              <a:ln w="17463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1581" name="Line 66"/>
            <p:cNvSpPr>
              <a:spLocks noChangeShapeType="1"/>
            </p:cNvSpPr>
            <p:nvPr/>
          </p:nvSpPr>
          <p:spPr bwMode="auto">
            <a:xfrm>
              <a:off x="4110038" y="3284538"/>
              <a:ext cx="58738" cy="58738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82" name="Line 67"/>
            <p:cNvSpPr>
              <a:spLocks noChangeShapeType="1"/>
            </p:cNvSpPr>
            <p:nvPr/>
          </p:nvSpPr>
          <p:spPr bwMode="auto">
            <a:xfrm flipH="1">
              <a:off x="4110038" y="3284538"/>
              <a:ext cx="58738" cy="58738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83" name="Line 68"/>
            <p:cNvSpPr>
              <a:spLocks noChangeShapeType="1"/>
            </p:cNvSpPr>
            <p:nvPr/>
          </p:nvSpPr>
          <p:spPr bwMode="auto">
            <a:xfrm>
              <a:off x="3543301" y="3565526"/>
              <a:ext cx="63500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84" name="Line 69"/>
            <p:cNvSpPr>
              <a:spLocks noChangeShapeType="1"/>
            </p:cNvSpPr>
            <p:nvPr/>
          </p:nvSpPr>
          <p:spPr bwMode="auto">
            <a:xfrm flipH="1">
              <a:off x="3543301" y="3565526"/>
              <a:ext cx="63500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85" name="Line 70"/>
            <p:cNvSpPr>
              <a:spLocks noChangeShapeType="1"/>
            </p:cNvSpPr>
            <p:nvPr/>
          </p:nvSpPr>
          <p:spPr bwMode="auto">
            <a:xfrm>
              <a:off x="2976563" y="3848101"/>
              <a:ext cx="63500" cy="58738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86" name="Line 71"/>
            <p:cNvSpPr>
              <a:spLocks noChangeShapeType="1"/>
            </p:cNvSpPr>
            <p:nvPr/>
          </p:nvSpPr>
          <p:spPr bwMode="auto">
            <a:xfrm flipH="1">
              <a:off x="2976563" y="3848101"/>
              <a:ext cx="63500" cy="58738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87" name="Line 72"/>
            <p:cNvSpPr>
              <a:spLocks noChangeShapeType="1"/>
            </p:cNvSpPr>
            <p:nvPr/>
          </p:nvSpPr>
          <p:spPr bwMode="auto">
            <a:xfrm>
              <a:off x="2414588" y="4087813"/>
              <a:ext cx="58738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88" name="Line 73"/>
            <p:cNvSpPr>
              <a:spLocks noChangeShapeType="1"/>
            </p:cNvSpPr>
            <p:nvPr/>
          </p:nvSpPr>
          <p:spPr bwMode="auto">
            <a:xfrm flipH="1">
              <a:off x="2414588" y="4087813"/>
              <a:ext cx="58738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89" name="Line 74"/>
            <p:cNvSpPr>
              <a:spLocks noChangeShapeType="1"/>
            </p:cNvSpPr>
            <p:nvPr/>
          </p:nvSpPr>
          <p:spPr bwMode="auto">
            <a:xfrm>
              <a:off x="1847851" y="4424363"/>
              <a:ext cx="61913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90" name="Line 75"/>
            <p:cNvSpPr>
              <a:spLocks noChangeShapeType="1"/>
            </p:cNvSpPr>
            <p:nvPr/>
          </p:nvSpPr>
          <p:spPr bwMode="auto">
            <a:xfrm flipH="1">
              <a:off x="1847851" y="4424363"/>
              <a:ext cx="61913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91" name="Line 76"/>
            <p:cNvSpPr>
              <a:spLocks noChangeShapeType="1"/>
            </p:cNvSpPr>
            <p:nvPr/>
          </p:nvSpPr>
          <p:spPr bwMode="auto">
            <a:xfrm>
              <a:off x="1281113" y="4927601"/>
              <a:ext cx="61913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92" name="Freeform 77"/>
            <p:cNvSpPr>
              <a:spLocks/>
            </p:cNvSpPr>
            <p:nvPr/>
          </p:nvSpPr>
          <p:spPr bwMode="auto">
            <a:xfrm>
              <a:off x="1281113" y="4927601"/>
              <a:ext cx="61913" cy="61913"/>
            </a:xfrm>
            <a:custGeom>
              <a:avLst/>
              <a:gdLst>
                <a:gd name="T0" fmla="*/ 2147483647 w 39"/>
                <a:gd name="T1" fmla="*/ 0 h 39"/>
                <a:gd name="T2" fmla="*/ 2147483647 w 39"/>
                <a:gd name="T3" fmla="*/ 2147483647 h 39"/>
                <a:gd name="T4" fmla="*/ 0 w 39"/>
                <a:gd name="T5" fmla="*/ 2147483647 h 39"/>
                <a:gd name="T6" fmla="*/ 0 60000 65536"/>
                <a:gd name="T7" fmla="*/ 0 60000 65536"/>
                <a:gd name="T8" fmla="*/ 0 60000 65536"/>
                <a:gd name="T9" fmla="*/ 0 w 39"/>
                <a:gd name="T10" fmla="*/ 0 h 39"/>
                <a:gd name="T11" fmla="*/ 39 w 39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39">
                  <a:moveTo>
                    <a:pt x="39" y="0"/>
                  </a:moveTo>
                  <a:lnTo>
                    <a:pt x="21" y="20"/>
                  </a:lnTo>
                  <a:lnTo>
                    <a:pt x="0" y="39"/>
                  </a:lnTo>
                </a:path>
              </a:pathLst>
            </a:custGeom>
            <a:noFill/>
            <a:ln w="17463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93" name="Freeform 78"/>
            <p:cNvSpPr>
              <a:spLocks/>
            </p:cNvSpPr>
            <p:nvPr/>
          </p:nvSpPr>
          <p:spPr bwMode="auto">
            <a:xfrm>
              <a:off x="1293813" y="2087563"/>
              <a:ext cx="7366000" cy="2860675"/>
            </a:xfrm>
            <a:custGeom>
              <a:avLst/>
              <a:gdLst>
                <a:gd name="T0" fmla="*/ 0 w 4640"/>
                <a:gd name="T1" fmla="*/ 2147483647 h 1802"/>
                <a:gd name="T2" fmla="*/ 2147483647 w 4640"/>
                <a:gd name="T3" fmla="*/ 2147483647 h 1802"/>
                <a:gd name="T4" fmla="*/ 2147483647 w 4640"/>
                <a:gd name="T5" fmla="*/ 2147483647 h 1802"/>
                <a:gd name="T6" fmla="*/ 2147483647 w 4640"/>
                <a:gd name="T7" fmla="*/ 2147483647 h 1802"/>
                <a:gd name="T8" fmla="*/ 2147483647 w 4640"/>
                <a:gd name="T9" fmla="*/ 2147483647 h 1802"/>
                <a:gd name="T10" fmla="*/ 2147483647 w 4640"/>
                <a:gd name="T11" fmla="*/ 2147483647 h 1802"/>
                <a:gd name="T12" fmla="*/ 2147483647 w 4640"/>
                <a:gd name="T13" fmla="*/ 2147483647 h 1802"/>
                <a:gd name="T14" fmla="*/ 2147483647 w 4640"/>
                <a:gd name="T15" fmla="*/ 2147483647 h 1802"/>
                <a:gd name="T16" fmla="*/ 2147483647 w 4640"/>
                <a:gd name="T17" fmla="*/ 2147483647 h 1802"/>
                <a:gd name="T18" fmla="*/ 2147483647 w 4640"/>
                <a:gd name="T19" fmla="*/ 2147483647 h 1802"/>
                <a:gd name="T20" fmla="*/ 2147483647 w 4640"/>
                <a:gd name="T21" fmla="*/ 2147483647 h 1802"/>
                <a:gd name="T22" fmla="*/ 2147483647 w 4640"/>
                <a:gd name="T23" fmla="*/ 2147483647 h 1802"/>
                <a:gd name="T24" fmla="*/ 2147483647 w 4640"/>
                <a:gd name="T25" fmla="*/ 2147483647 h 1802"/>
                <a:gd name="T26" fmla="*/ 2147483647 w 4640"/>
                <a:gd name="T27" fmla="*/ 0 h 18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40"/>
                <a:gd name="T43" fmla="*/ 0 h 1802"/>
                <a:gd name="T44" fmla="*/ 4640 w 4640"/>
                <a:gd name="T45" fmla="*/ 1802 h 18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40" h="1802">
                  <a:moveTo>
                    <a:pt x="0" y="1802"/>
                  </a:moveTo>
                  <a:lnTo>
                    <a:pt x="367" y="1493"/>
                  </a:lnTo>
                  <a:lnTo>
                    <a:pt x="727" y="1273"/>
                  </a:lnTo>
                  <a:lnTo>
                    <a:pt x="1086" y="1128"/>
                  </a:lnTo>
                  <a:lnTo>
                    <a:pt x="1435" y="949"/>
                  </a:lnTo>
                  <a:lnTo>
                    <a:pt x="1792" y="773"/>
                  </a:lnTo>
                  <a:lnTo>
                    <a:pt x="2149" y="674"/>
                  </a:lnTo>
                  <a:lnTo>
                    <a:pt x="2504" y="586"/>
                  </a:lnTo>
                  <a:lnTo>
                    <a:pt x="2861" y="513"/>
                  </a:lnTo>
                  <a:lnTo>
                    <a:pt x="3218" y="366"/>
                  </a:lnTo>
                  <a:lnTo>
                    <a:pt x="3572" y="213"/>
                  </a:lnTo>
                  <a:lnTo>
                    <a:pt x="3929" y="75"/>
                  </a:lnTo>
                  <a:lnTo>
                    <a:pt x="4283" y="26"/>
                  </a:lnTo>
                  <a:lnTo>
                    <a:pt x="464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1494" name="Oval 11"/>
          <p:cNvSpPr>
            <a:spLocks noChangeArrowheads="1"/>
          </p:cNvSpPr>
          <p:nvPr/>
        </p:nvSpPr>
        <p:spPr bwMode="auto">
          <a:xfrm>
            <a:off x="1670050" y="1460500"/>
            <a:ext cx="79375" cy="85725"/>
          </a:xfrm>
          <a:prstGeom prst="ellipse">
            <a:avLst/>
          </a:prstGeom>
          <a:noFill/>
          <a:ln w="17463">
            <a:solidFill>
              <a:srgbClr val="FFA5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ES">
              <a:latin typeface="Times New Roman" panose="02020603050405020304" pitchFamily="18" charset="0"/>
            </a:endParaRPr>
          </a:p>
        </p:txBody>
      </p:sp>
      <p:grpSp>
        <p:nvGrpSpPr>
          <p:cNvPr id="61495" name="Group 172"/>
          <p:cNvGrpSpPr>
            <a:grpSpLocks/>
          </p:cNvGrpSpPr>
          <p:nvPr/>
        </p:nvGrpSpPr>
        <p:grpSpPr bwMode="auto">
          <a:xfrm>
            <a:off x="1682750" y="1643063"/>
            <a:ext cx="55563" cy="61912"/>
            <a:chOff x="4672013" y="3128963"/>
            <a:chExt cx="63500" cy="61913"/>
          </a:xfrm>
        </p:grpSpPr>
        <p:sp>
          <p:nvSpPr>
            <p:cNvPr id="61519" name="Line 64"/>
            <p:cNvSpPr>
              <a:spLocks noChangeShapeType="1"/>
            </p:cNvSpPr>
            <p:nvPr/>
          </p:nvSpPr>
          <p:spPr bwMode="auto">
            <a:xfrm>
              <a:off x="4672013" y="3128963"/>
              <a:ext cx="63500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520" name="Line 65"/>
            <p:cNvSpPr>
              <a:spLocks noChangeShapeType="1"/>
            </p:cNvSpPr>
            <p:nvPr/>
          </p:nvSpPr>
          <p:spPr bwMode="auto">
            <a:xfrm flipH="1">
              <a:off x="4672013" y="3128963"/>
              <a:ext cx="63500" cy="61913"/>
            </a:xfrm>
            <a:prstGeom prst="line">
              <a:avLst/>
            </a:prstGeom>
            <a:noFill/>
            <a:ln w="17463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1496" name="Freeform 33"/>
          <p:cNvSpPr>
            <a:spLocks/>
          </p:cNvSpPr>
          <p:nvPr/>
        </p:nvSpPr>
        <p:spPr bwMode="auto">
          <a:xfrm>
            <a:off x="1676400" y="1814513"/>
            <a:ext cx="68263" cy="65087"/>
          </a:xfrm>
          <a:custGeom>
            <a:avLst/>
            <a:gdLst>
              <a:gd name="T0" fmla="*/ 2147483647 w 48"/>
              <a:gd name="T1" fmla="*/ 0 h 41"/>
              <a:gd name="T2" fmla="*/ 2147483647 w 48"/>
              <a:gd name="T3" fmla="*/ 2147483647 h 41"/>
              <a:gd name="T4" fmla="*/ 0 w 48"/>
              <a:gd name="T5" fmla="*/ 2147483647 h 41"/>
              <a:gd name="T6" fmla="*/ 2147483647 w 48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1"/>
              <a:gd name="T14" fmla="*/ 48 w 48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1">
                <a:moveTo>
                  <a:pt x="24" y="0"/>
                </a:moveTo>
                <a:lnTo>
                  <a:pt x="48" y="41"/>
                </a:lnTo>
                <a:lnTo>
                  <a:pt x="0" y="41"/>
                </a:lnTo>
                <a:lnTo>
                  <a:pt x="24" y="0"/>
                </a:lnTo>
                <a:close/>
              </a:path>
            </a:pathLst>
          </a:custGeom>
          <a:noFill/>
          <a:ln w="17463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7" name="Freeform 48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676400" y="1987550"/>
            <a:ext cx="68263" cy="66675"/>
          </a:xfrm>
          <a:custGeom>
            <a:avLst/>
            <a:gdLst>
              <a:gd name="T0" fmla="*/ 24 w 48"/>
              <a:gd name="T1" fmla="*/ 42 h 42"/>
              <a:gd name="T2" fmla="*/ 0 w 48"/>
              <a:gd name="T3" fmla="*/ 0 h 42"/>
              <a:gd name="T4" fmla="*/ 48 w 48"/>
              <a:gd name="T5" fmla="*/ 0 h 42"/>
              <a:gd name="T6" fmla="*/ 24 w 48"/>
              <a:gd name="T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2">
                <a:moveTo>
                  <a:pt x="24" y="42"/>
                </a:moveTo>
                <a:lnTo>
                  <a:pt x="0" y="0"/>
                </a:lnTo>
                <a:lnTo>
                  <a:pt x="48" y="0"/>
                </a:lnTo>
                <a:lnTo>
                  <a:pt x="24" y="42"/>
                </a:lnTo>
                <a:close/>
              </a:path>
            </a:pathLst>
          </a:custGeom>
          <a:noFill/>
          <a:ln w="17463" cap="flat">
            <a:solidFill>
              <a:schemeClr val="accent4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37" name="Table 13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730250" y="5445125"/>
          <a:ext cx="7681913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76">
                  <a:extLst>
                    <a:ext uri="{9D8B030D-6E8A-4147-A177-3AD203B41FA5}"/>
                  </a:extLst>
                </a:gridCol>
                <a:gridCol w="1377734">
                  <a:extLst>
                    <a:ext uri="{9D8B030D-6E8A-4147-A177-3AD203B41FA5}"/>
                  </a:extLst>
                </a:gridCol>
                <a:gridCol w="1344334">
                  <a:extLst>
                    <a:ext uri="{9D8B030D-6E8A-4147-A177-3AD203B41FA5}"/>
                  </a:extLst>
                </a:gridCol>
                <a:gridCol w="1280319">
                  <a:extLst>
                    <a:ext uri="{9D8B030D-6E8A-4147-A177-3AD203B41FA5}"/>
                  </a:extLst>
                </a:gridCol>
                <a:gridCol w="1408350">
                  <a:extLst>
                    <a:ext uri="{9D8B030D-6E8A-4147-A177-3AD203B41FA5}"/>
                  </a:extLst>
                </a:gridCol>
              </a:tblGrid>
              <a:tr h="438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Actual Cumulative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 Dose to </a:t>
                      </a:r>
                      <a:br>
                        <a:rPr lang="en-GB" sz="12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Week 52, mg</a:t>
                      </a:r>
                      <a:endParaRPr lang="en-GB" sz="1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PBO + 26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= 50</a:t>
                      </a: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PBO + 52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n = 51</a:t>
                      </a: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TCZ QW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= 100</a:t>
                      </a: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TCZ Q2W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= 49</a:t>
                      </a: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3158">
                <a:tc>
                  <a:txBody>
                    <a:bodyPr/>
                    <a:lstStyle/>
                    <a:p>
                      <a:r>
                        <a:rPr lang="en-GB" sz="1400" b="1" baseline="0" dirty="0"/>
                        <a:t>Median</a:t>
                      </a: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3296</a:t>
                      </a: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3818</a:t>
                      </a: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1862</a:t>
                      </a: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1862</a:t>
                      </a:r>
                    </a:p>
                  </a:txBody>
                  <a:tcPr marL="81291" marR="81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518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554038" y="6269038"/>
            <a:ext cx="6648450" cy="504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NZ" altLang="es-ES" smtClean="0"/>
              <a:t>Includes prednisone received as part of the taper, escape prednisone, and concomitant steroids.</a:t>
            </a:r>
            <a:r>
              <a:rPr lang="en-US" altLang="es-ES" smtClean="0"/>
              <a:t/>
            </a:r>
            <a:br>
              <a:rPr lang="en-US" altLang="es-ES" smtClean="0"/>
            </a:br>
            <a:r>
              <a:rPr lang="en-US" altLang="es-ES" i="1" smtClean="0"/>
              <a:t>p</a:t>
            </a:r>
            <a:r>
              <a:rPr lang="en-US" altLang="es-ES" smtClean="0"/>
              <a:t> ≤ 0.0003 for all comparisons of TCZ to PBO.</a:t>
            </a:r>
            <a:endParaRPr lang="en-NZ" altLang="es-ES" smtClean="0"/>
          </a:p>
        </p:txBody>
      </p:sp>
      <p:sp>
        <p:nvSpPr>
          <p:cNvPr id="138" name="1 Título"/>
          <p:cNvSpPr txBox="1">
            <a:spLocks/>
          </p:cNvSpPr>
          <p:nvPr/>
        </p:nvSpPr>
        <p:spPr>
          <a:xfrm>
            <a:off x="-296896" y="214313"/>
            <a:ext cx="96490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latin typeface="Segoe Print" panose="02000600000000000000" pitchFamily="2" charset="0"/>
              </a:rPr>
              <a:t>TCZ: efecto ahorrador de corticoides</a:t>
            </a:r>
            <a:endParaRPr lang="es-ES" sz="3200" dirty="0">
              <a:latin typeface="Segoe Print" panose="02000600000000000000" pitchFamily="2" charset="0"/>
            </a:endParaRPr>
          </a:p>
        </p:txBody>
      </p:sp>
      <p:cxnSp>
        <p:nvCxnSpPr>
          <p:cNvPr id="139" name="3 Conector recto"/>
          <p:cNvCxnSpPr/>
          <p:nvPr/>
        </p:nvCxnSpPr>
        <p:spPr>
          <a:xfrm>
            <a:off x="279168" y="103028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16 CuadroTexto"/>
          <p:cNvSpPr txBox="1"/>
          <p:nvPr/>
        </p:nvSpPr>
        <p:spPr>
          <a:xfrm>
            <a:off x="5780088" y="6464300"/>
            <a:ext cx="3093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Stone JH, </a:t>
            </a:r>
            <a:r>
              <a:rPr lang="es-ES_tradnl" sz="1200" dirty="0"/>
              <a:t>et al</a:t>
            </a:r>
            <a:r>
              <a:rPr lang="en-US" sz="1200" dirty="0"/>
              <a:t>. N </a:t>
            </a:r>
            <a:r>
              <a:rPr lang="en-US" sz="1200" dirty="0" err="1"/>
              <a:t>Engl</a:t>
            </a:r>
            <a:r>
              <a:rPr lang="en-US" sz="1200" dirty="0"/>
              <a:t> J </a:t>
            </a:r>
            <a:r>
              <a:rPr lang="en-US" sz="1200" dirty="0" smtClean="0"/>
              <a:t>Med </a:t>
            </a:r>
            <a:r>
              <a:rPr lang="en-US" sz="1200" dirty="0"/>
              <a:t>2017;</a:t>
            </a:r>
            <a:r>
              <a:rPr lang="es-ES" sz="1200" dirty="0" smtClean="0"/>
              <a:t>377:317-28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106906137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K:\Clients\Roche\ACTEMRA\PROJECTS\MANUSCRIPTS\150101122 GiACTA Primary Ms\Scientific Services\Figures\JPG\Figure 2B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52513"/>
            <a:ext cx="79375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4 CuadroTexto"/>
          <p:cNvSpPr txBox="1">
            <a:spLocks noChangeArrowheads="1"/>
          </p:cNvSpPr>
          <p:nvPr/>
        </p:nvSpPr>
        <p:spPr bwMode="auto">
          <a:xfrm>
            <a:off x="1691680" y="5805264"/>
            <a:ext cx="756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ES" dirty="0" smtClean="0">
                <a:latin typeface="Century Gothic" panose="020B0502020202020204" pitchFamily="34" charset="0"/>
              </a:rPr>
              <a:t>Tocilizumab no </a:t>
            </a:r>
            <a:r>
              <a:rPr lang="en-US" altLang="es-ES" dirty="0" err="1" smtClean="0">
                <a:latin typeface="Century Gothic" panose="020B0502020202020204" pitchFamily="34" charset="0"/>
              </a:rPr>
              <a:t>ocasionó</a:t>
            </a:r>
            <a:r>
              <a:rPr lang="en-US" altLang="es-ES" dirty="0" smtClean="0">
                <a:latin typeface="Century Gothic" panose="020B0502020202020204" pitchFamily="34" charset="0"/>
              </a:rPr>
              <a:t> mayor </a:t>
            </a:r>
            <a:r>
              <a:rPr lang="en-US" altLang="es-ES" dirty="0" err="1" smtClean="0">
                <a:latin typeface="Century Gothic" panose="020B0502020202020204" pitchFamily="34" charset="0"/>
              </a:rPr>
              <a:t>toxicidad</a:t>
            </a:r>
            <a:endParaRPr lang="en-US" altLang="es-ES" dirty="0">
              <a:latin typeface="Century Gothic" panose="020B0502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324544" y="126330"/>
            <a:ext cx="96490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latin typeface="Segoe Print" panose="02000600000000000000" pitchFamily="2" charset="0"/>
              </a:rPr>
              <a:t>Estudio </a:t>
            </a:r>
            <a:r>
              <a:rPr lang="es-ES_tradnl" sz="3200" dirty="0" err="1" smtClean="0">
                <a:latin typeface="Segoe Print" panose="02000600000000000000" pitchFamily="2" charset="0"/>
              </a:rPr>
              <a:t>GiACTA</a:t>
            </a:r>
            <a:r>
              <a:rPr lang="es-ES_tradnl" sz="3200" dirty="0" smtClean="0">
                <a:latin typeface="Segoe Print" panose="02000600000000000000" pitchFamily="2" charset="0"/>
              </a:rPr>
              <a:t>: Tiempo hasta primera recaída tras la remisión clínica</a:t>
            </a:r>
            <a:endParaRPr lang="es-ES" sz="3200" dirty="0">
              <a:latin typeface="Segoe Print" panose="02000600000000000000" pitchFamily="2" charset="0"/>
            </a:endParaRPr>
          </a:p>
        </p:txBody>
      </p:sp>
      <p:cxnSp>
        <p:nvCxnSpPr>
          <p:cNvPr id="6" name="3 Conector recto"/>
          <p:cNvCxnSpPr/>
          <p:nvPr/>
        </p:nvCxnSpPr>
        <p:spPr>
          <a:xfrm>
            <a:off x="251520" y="1268760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6 CuadroTexto"/>
          <p:cNvSpPr txBox="1"/>
          <p:nvPr/>
        </p:nvSpPr>
        <p:spPr>
          <a:xfrm>
            <a:off x="4820146" y="6453336"/>
            <a:ext cx="3615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Stone JH, </a:t>
            </a:r>
            <a:r>
              <a:rPr lang="es-ES_tradnl" sz="1400" dirty="0"/>
              <a:t>et al</a:t>
            </a:r>
            <a:r>
              <a:rPr lang="en-US" sz="1400" dirty="0"/>
              <a:t>. N </a:t>
            </a:r>
            <a:r>
              <a:rPr lang="en-US" sz="1400" dirty="0" err="1"/>
              <a:t>Engl</a:t>
            </a:r>
            <a:r>
              <a:rPr lang="en-US" sz="1400" dirty="0"/>
              <a:t> J Med. 2017;</a:t>
            </a:r>
            <a:r>
              <a:rPr lang="es-ES" sz="1400" dirty="0" smtClean="0"/>
              <a:t>377:317-28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187200269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Efecto del TCZ en los </a:t>
            </a:r>
            <a:r>
              <a:rPr lang="es-ES_tradnl" dirty="0" err="1" smtClean="0">
                <a:latin typeface="Segoe Print" panose="02000600000000000000" pitchFamily="2" charset="0"/>
              </a:rPr>
              <a:t>PROs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216024" y="1412776"/>
            <a:ext cx="9576048" cy="5176242"/>
          </a:xfrm>
          <a:prstGeom prst="rect">
            <a:avLst/>
          </a:prstGeom>
        </p:spPr>
      </p:pic>
      <p:sp>
        <p:nvSpPr>
          <p:cNvPr id="5" name="16 CuadroTexto"/>
          <p:cNvSpPr txBox="1"/>
          <p:nvPr/>
        </p:nvSpPr>
        <p:spPr>
          <a:xfrm>
            <a:off x="5673951" y="6339503"/>
            <a:ext cx="317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Stone JH, </a:t>
            </a:r>
            <a:r>
              <a:rPr lang="es-ES_tradnl" sz="1200" dirty="0"/>
              <a:t>et al</a:t>
            </a:r>
            <a:r>
              <a:rPr lang="en-US" sz="1200" dirty="0"/>
              <a:t>. N </a:t>
            </a:r>
            <a:r>
              <a:rPr lang="en-US" sz="1200" dirty="0" err="1"/>
              <a:t>Engl</a:t>
            </a:r>
            <a:r>
              <a:rPr lang="en-US" sz="1200" dirty="0"/>
              <a:t> J </a:t>
            </a:r>
            <a:r>
              <a:rPr lang="en-US" sz="1200" dirty="0" smtClean="0"/>
              <a:t>Med.2017;</a:t>
            </a:r>
            <a:r>
              <a:rPr lang="es-ES" sz="1200" dirty="0" smtClean="0"/>
              <a:t>377:317-28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6055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Tratamiento ACG: </a:t>
            </a:r>
            <a:r>
              <a:rPr lang="es-ES_tradnl" dirty="0" err="1" smtClean="0">
                <a:latin typeface="Segoe Print" panose="02000600000000000000" pitchFamily="2" charset="0"/>
              </a:rPr>
              <a:t>Abatacept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06" y="1628800"/>
            <a:ext cx="8666988" cy="4656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32040" y="6344249"/>
            <a:ext cx="359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Langford</a:t>
            </a:r>
            <a:r>
              <a:rPr lang="es-ES" dirty="0" smtClean="0"/>
              <a:t> CA et al, A&amp;R; 2017;69:837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778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-31676"/>
            <a:ext cx="9649072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Tratamiento ACG: </a:t>
            </a:r>
            <a:r>
              <a:rPr lang="es-ES_tradnl" dirty="0" err="1">
                <a:latin typeface="Segoe Print" panose="02000600000000000000" pitchFamily="2" charset="0"/>
              </a:rPr>
              <a:t>Abatacept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052736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146648"/>
            <a:ext cx="5328592" cy="57932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80112" y="2492896"/>
            <a:ext cx="31117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Población del estudio</a:t>
            </a:r>
            <a:r>
              <a:rPr lang="es-ES" sz="2000" dirty="0" smtClean="0"/>
              <a:t>: </a:t>
            </a:r>
          </a:p>
          <a:p>
            <a:r>
              <a:rPr lang="es-ES" sz="2000" dirty="0" smtClean="0"/>
              <a:t>49 pacientes elegibles; </a:t>
            </a:r>
          </a:p>
          <a:p>
            <a:r>
              <a:rPr lang="es-ES" sz="2000" dirty="0" smtClean="0"/>
              <a:t>41 alcanzaron la semana 12</a:t>
            </a:r>
          </a:p>
          <a:p>
            <a:endParaRPr lang="es-ES" sz="2000" dirty="0"/>
          </a:p>
          <a:p>
            <a:r>
              <a:rPr lang="es-ES" sz="2000" b="1" dirty="0" smtClean="0"/>
              <a:t>Características basales </a:t>
            </a:r>
            <a:r>
              <a:rPr lang="es-ES" sz="2000" dirty="0" smtClean="0"/>
              <a:t>≈ </a:t>
            </a:r>
          </a:p>
          <a:p>
            <a:r>
              <a:rPr lang="es-ES" sz="2000" dirty="0"/>
              <a:t>s</a:t>
            </a:r>
            <a:r>
              <a:rPr lang="es-ES" sz="2000" dirty="0" smtClean="0"/>
              <a:t>alvo &lt; edad en grupo ABT </a:t>
            </a:r>
          </a:p>
          <a:p>
            <a:r>
              <a:rPr lang="es-ES" sz="2000" dirty="0" smtClean="0"/>
              <a:t>(p=0.043)</a:t>
            </a:r>
          </a:p>
          <a:p>
            <a:endParaRPr lang="es-ES" sz="2000" dirty="0"/>
          </a:p>
          <a:p>
            <a:r>
              <a:rPr lang="es-ES" sz="2000" b="1" dirty="0" smtClean="0"/>
              <a:t>El % de recidivas </a:t>
            </a:r>
            <a:r>
              <a:rPr lang="es-ES" sz="2000" dirty="0" smtClean="0"/>
              <a:t>fue mayor </a:t>
            </a:r>
          </a:p>
          <a:p>
            <a:r>
              <a:rPr lang="es-ES" sz="2000" dirty="0" smtClean="0"/>
              <a:t>en el grupo placebo</a:t>
            </a:r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580112" y="6309320"/>
            <a:ext cx="2840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Langford</a:t>
            </a:r>
            <a:r>
              <a:rPr lang="es-ES" sz="1400" dirty="0" smtClean="0"/>
              <a:t> CA et al, A&amp;R; 2017;69:837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4097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53752"/>
            <a:ext cx="9649072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Tratamiento ACG: </a:t>
            </a:r>
            <a:r>
              <a:rPr lang="es-ES_tradnl" dirty="0" err="1" smtClean="0">
                <a:latin typeface="Segoe Print" panose="02000600000000000000" pitchFamily="2" charset="0"/>
              </a:rPr>
              <a:t>Abatacept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17440" y="1394768"/>
            <a:ext cx="4629084" cy="54006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76056" y="1999868"/>
            <a:ext cx="385188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Supervivencia libre de recidivas: </a:t>
            </a:r>
          </a:p>
          <a:p>
            <a:r>
              <a:rPr lang="es-ES" sz="2000" dirty="0" smtClean="0"/>
              <a:t>48% en ABA vs 31% </a:t>
            </a:r>
            <a:r>
              <a:rPr lang="es-ES" sz="2000" dirty="0" err="1" smtClean="0"/>
              <a:t>Pbo</a:t>
            </a:r>
            <a:r>
              <a:rPr lang="es-ES" sz="2000" dirty="0" smtClean="0"/>
              <a:t> a 12 m</a:t>
            </a:r>
          </a:p>
          <a:p>
            <a:endParaRPr lang="es-ES" sz="2000" dirty="0"/>
          </a:p>
          <a:p>
            <a:r>
              <a:rPr lang="es-ES" sz="2000" b="1" dirty="0"/>
              <a:t>R</a:t>
            </a:r>
            <a:r>
              <a:rPr lang="es-ES" sz="2000" b="1" dirty="0" smtClean="0"/>
              <a:t>emisión más prolongada en ABT: </a:t>
            </a:r>
          </a:p>
          <a:p>
            <a:r>
              <a:rPr lang="es-ES" sz="2000" dirty="0" smtClean="0"/>
              <a:t>9.9 m vs 3.9 en </a:t>
            </a:r>
            <a:r>
              <a:rPr lang="es-ES" sz="2000" dirty="0" err="1" smtClean="0"/>
              <a:t>pbo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b="1" dirty="0" smtClean="0"/>
              <a:t>Co-variables: </a:t>
            </a:r>
            <a:r>
              <a:rPr lang="es-ES" sz="2000" dirty="0" smtClean="0"/>
              <a:t>género, edad</a:t>
            </a:r>
            <a:r>
              <a:rPr lang="es-ES" sz="2000" dirty="0"/>
              <a:t> </a:t>
            </a:r>
            <a:r>
              <a:rPr lang="es-ES" sz="2000" dirty="0" smtClean="0"/>
              <a:t>al </a:t>
            </a:r>
            <a:r>
              <a:rPr lang="es-ES" sz="2000" dirty="0" err="1" smtClean="0"/>
              <a:t>dxco</a:t>
            </a:r>
            <a:r>
              <a:rPr lang="es-ES" sz="2000" dirty="0" smtClean="0"/>
              <a:t> </a:t>
            </a:r>
          </a:p>
          <a:p>
            <a:r>
              <a:rPr lang="es-ES" sz="2000" dirty="0" smtClean="0"/>
              <a:t>y a la inclusión no modificaron </a:t>
            </a:r>
          </a:p>
          <a:p>
            <a:r>
              <a:rPr lang="es-ES" sz="2000" dirty="0" smtClean="0"/>
              <a:t>los resultados</a:t>
            </a:r>
          </a:p>
          <a:p>
            <a:endParaRPr lang="es-ES" sz="2000" dirty="0"/>
          </a:p>
          <a:p>
            <a:r>
              <a:rPr lang="es-ES" sz="2000" b="1" dirty="0" smtClean="0"/>
              <a:t>No diferencias en toxicidad</a:t>
            </a:r>
            <a:r>
              <a:rPr lang="es-ES" sz="2000" dirty="0" smtClean="0"/>
              <a:t>: </a:t>
            </a:r>
          </a:p>
          <a:p>
            <a:r>
              <a:rPr lang="es-ES" sz="2000" dirty="0" smtClean="0"/>
              <a:t>infecciones, malignidad ni AA </a:t>
            </a:r>
          </a:p>
          <a:p>
            <a:r>
              <a:rPr lang="es-ES" sz="2000" dirty="0" smtClean="0"/>
              <a:t>severos</a:t>
            </a:r>
            <a:endParaRPr lang="es-E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715949" y="6309320"/>
            <a:ext cx="2840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Langford</a:t>
            </a:r>
            <a:r>
              <a:rPr lang="es-ES" sz="1400" dirty="0" smtClean="0"/>
              <a:t> CA et al, A&amp;R; 2017;69:837</a:t>
            </a:r>
            <a:endParaRPr lang="es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56250" y="3502749"/>
            <a:ext cx="83841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En pacientes con ACG, la adición de ABT al tratamiento estándar de </a:t>
            </a:r>
            <a:r>
              <a:rPr lang="es-ES" b="1" dirty="0" err="1" smtClean="0"/>
              <a:t>prednisona</a:t>
            </a:r>
            <a:r>
              <a:rPr lang="es-ES" b="1" dirty="0" smtClean="0"/>
              <a:t> </a:t>
            </a:r>
          </a:p>
          <a:p>
            <a:pPr algn="ctr"/>
            <a:r>
              <a:rPr lang="es-ES" b="1" dirty="0" smtClean="0"/>
              <a:t>redujo el riesgo de recidivas sin aumentar la toxicidad comparada con </a:t>
            </a:r>
            <a:r>
              <a:rPr lang="es-ES" b="1" dirty="0" err="1" smtClean="0"/>
              <a:t>prednisona</a:t>
            </a:r>
            <a:r>
              <a:rPr lang="es-ES" b="1" dirty="0" smtClean="0"/>
              <a:t> sola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8082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203" y="1052737"/>
            <a:ext cx="7554277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15148" y="1118590"/>
            <a:ext cx="2730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err="1"/>
              <a:t>Hellmich</a:t>
            </a:r>
            <a:r>
              <a:rPr lang="es-ES_tradnl" sz="1000" dirty="0"/>
              <a:t> B, et al. Ann </a:t>
            </a:r>
            <a:r>
              <a:rPr lang="es-ES_tradnl" sz="1000" dirty="0" err="1"/>
              <a:t>Rheum</a:t>
            </a:r>
            <a:r>
              <a:rPr lang="es-ES_tradnl" sz="1000" dirty="0"/>
              <a:t> </a:t>
            </a:r>
            <a:r>
              <a:rPr lang="es-ES_tradnl" sz="1000" dirty="0" err="1"/>
              <a:t>Dis</a:t>
            </a:r>
            <a:r>
              <a:rPr lang="es-ES_tradnl" sz="1000" dirty="0"/>
              <a:t> 2020;79:19–30</a:t>
            </a:r>
            <a:r>
              <a:rPr lang="fi-FI" sz="1000" dirty="0" smtClean="0"/>
              <a:t>.</a:t>
            </a:r>
            <a:endParaRPr lang="es-E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15" y="91617"/>
            <a:ext cx="5429250" cy="9544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793202" y="18428"/>
            <a:ext cx="7091165" cy="1143000"/>
          </a:xfrm>
        </p:spPr>
        <p:txBody>
          <a:bodyPr>
            <a:normAutofit/>
          </a:bodyPr>
          <a:lstStyle/>
          <a:p>
            <a:pPr algn="r"/>
            <a:r>
              <a:rPr lang="es-ES_tradnl" sz="3600" dirty="0" smtClean="0">
                <a:latin typeface="Segoe Print" panose="02000600000000000000" pitchFamily="2" charset="0"/>
              </a:rPr>
              <a:t>ACG</a:t>
            </a:r>
            <a:endParaRPr lang="es-ES" sz="3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9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764704" y="18428"/>
            <a:ext cx="9649072" cy="1143000"/>
          </a:xfrm>
        </p:spPr>
        <p:txBody>
          <a:bodyPr>
            <a:normAutofit/>
          </a:bodyPr>
          <a:lstStyle/>
          <a:p>
            <a:pPr algn="r"/>
            <a:r>
              <a:rPr lang="es-ES_tradnl" sz="3600" dirty="0" smtClean="0">
                <a:latin typeface="Segoe Print" panose="02000600000000000000" pitchFamily="2" charset="0"/>
              </a:rPr>
              <a:t>ACG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4 Grupo"/>
          <p:cNvGrpSpPr/>
          <p:nvPr/>
        </p:nvGrpSpPr>
        <p:grpSpPr>
          <a:xfrm>
            <a:off x="251520" y="1171788"/>
            <a:ext cx="8633460" cy="5665470"/>
            <a:chOff x="251520" y="1171788"/>
            <a:chExt cx="8633460" cy="56654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51520" y="1171788"/>
              <a:ext cx="8633460" cy="566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558395" y="2009551"/>
              <a:ext cx="2132518" cy="44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558395" y="2009551"/>
              <a:ext cx="2132518" cy="4465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6228184" y="6525344"/>
            <a:ext cx="2730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err="1"/>
              <a:t>Hellmich</a:t>
            </a:r>
            <a:r>
              <a:rPr lang="es-ES_tradnl" sz="1000" dirty="0"/>
              <a:t> B, et al. Ann </a:t>
            </a:r>
            <a:r>
              <a:rPr lang="es-ES_tradnl" sz="1000" dirty="0" err="1"/>
              <a:t>Rheum</a:t>
            </a:r>
            <a:r>
              <a:rPr lang="es-ES_tradnl" sz="1000" dirty="0"/>
              <a:t> </a:t>
            </a:r>
            <a:r>
              <a:rPr lang="es-ES_tradnl" sz="1000" dirty="0" err="1"/>
              <a:t>Dis</a:t>
            </a:r>
            <a:r>
              <a:rPr lang="es-ES_tradnl" sz="1000" dirty="0"/>
              <a:t> 2020;79:19–30</a:t>
            </a:r>
            <a:r>
              <a:rPr lang="fi-FI" sz="1000" dirty="0" smtClean="0"/>
              <a:t>.</a:t>
            </a:r>
            <a:endParaRPr lang="es-ES" sz="1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15" y="91617"/>
            <a:ext cx="5429250" cy="9544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22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116632"/>
            <a:ext cx="3264167" cy="856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450822" y="1749291"/>
            <a:ext cx="472969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Inhibición GM-CSF-R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MAVRILIMUMAB</a:t>
            </a:r>
            <a:r>
              <a:rPr lang="es-ES_tradnl" sz="2000" dirty="0" smtClean="0"/>
              <a:t> (KPL-301) – Fase II</a:t>
            </a:r>
          </a:p>
          <a:p>
            <a:pPr>
              <a:spcAft>
                <a:spcPts val="600"/>
              </a:spcAft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Inhibición IL-17</a:t>
            </a:r>
            <a:endParaRPr lang="es-ES_tradn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SECUKINUMAB</a:t>
            </a:r>
            <a:r>
              <a:rPr lang="es-ES_tradnl" sz="2000" dirty="0" smtClean="0"/>
              <a:t> </a:t>
            </a:r>
            <a:r>
              <a:rPr lang="es-ES_tradnl" sz="2000" dirty="0"/>
              <a:t>(</a:t>
            </a:r>
            <a:r>
              <a:rPr lang="es-ES_tradnl" sz="2000" dirty="0" err="1"/>
              <a:t>TitAIn</a:t>
            </a:r>
            <a:r>
              <a:rPr lang="es-ES_tradnl" sz="2000" dirty="0"/>
              <a:t>) – Fase </a:t>
            </a:r>
            <a:r>
              <a:rPr lang="es-ES_tradnl" sz="2000" dirty="0" smtClean="0"/>
              <a:t>II</a:t>
            </a:r>
          </a:p>
          <a:p>
            <a:pPr>
              <a:spcAft>
                <a:spcPts val="600"/>
              </a:spcAft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Inhibición IL12/IL23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USTEKINUMAB</a:t>
            </a:r>
            <a:r>
              <a:rPr lang="es-ES_tradnl" sz="2000" dirty="0" smtClean="0"/>
              <a:t> – Fase II</a:t>
            </a:r>
          </a:p>
          <a:p>
            <a:pPr>
              <a:spcAft>
                <a:spcPts val="600"/>
              </a:spcAft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Inhibición JAK1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b="1" dirty="0"/>
              <a:t>UPADACITINIB</a:t>
            </a:r>
            <a:r>
              <a:rPr lang="es-ES_tradnl" sz="2000" dirty="0"/>
              <a:t> (SELECT-GCA) – Fase </a:t>
            </a:r>
            <a:r>
              <a:rPr lang="es-ES_tradnl" sz="2000" dirty="0" smtClean="0"/>
              <a:t>III</a:t>
            </a:r>
          </a:p>
          <a:p>
            <a:pPr>
              <a:spcAft>
                <a:spcPts val="600"/>
              </a:spcAft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Inhibición </a:t>
            </a:r>
            <a:r>
              <a:rPr lang="es-ES_tradnl" sz="2400" b="1" dirty="0" err="1" smtClean="0">
                <a:solidFill>
                  <a:schemeClr val="accent1">
                    <a:lumMod val="75000"/>
                  </a:schemeClr>
                </a:solidFill>
              </a:rPr>
              <a:t>Coestimulación</a:t>
            </a:r>
            <a:endParaRPr lang="es-ES_tradnl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ABATACEPT</a:t>
            </a:r>
            <a:r>
              <a:rPr lang="es-ES_tradnl" sz="2000" dirty="0" smtClean="0"/>
              <a:t> – Fase III</a:t>
            </a:r>
            <a:endParaRPr lang="es-E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530361" y="386661"/>
            <a:ext cx="3282000" cy="95410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atin typeface="Segoe Print" panose="02000600000000000000" pitchFamily="2" charset="0"/>
              </a:rPr>
              <a:t>ACG</a:t>
            </a:r>
          </a:p>
          <a:p>
            <a:pPr algn="ctr">
              <a:spcAft>
                <a:spcPts val="1200"/>
              </a:spcAft>
            </a:pPr>
            <a:r>
              <a:rPr lang="es-ES_tradnl" sz="2800" b="1" dirty="0" smtClean="0">
                <a:latin typeface="Segoe Print" panose="02000600000000000000" pitchFamily="2" charset="0"/>
              </a:rPr>
              <a:t>EN MARCHA</a:t>
            </a:r>
            <a:endParaRPr lang="es-ES_tradnl" sz="2800" b="1" dirty="0">
              <a:latin typeface="Segoe Print" panose="020006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380428"/>
            <a:ext cx="4077655" cy="524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Inhibición IL-6 / IL6-R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TOCILIZUMAB</a:t>
            </a:r>
          </a:p>
          <a:p>
            <a:pPr marL="360000" lvl="1" indent="-180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_tradnl" sz="2000" dirty="0" smtClean="0"/>
              <a:t>GUSTO – Fase I y II</a:t>
            </a:r>
          </a:p>
          <a:p>
            <a:pPr marL="637200" lvl="2">
              <a:spcBef>
                <a:spcPts val="600"/>
              </a:spcBef>
            </a:pPr>
            <a:r>
              <a:rPr lang="es-ES_tradnl" sz="2000" dirty="0" smtClean="0"/>
              <a:t>+ Pauta </a:t>
            </a:r>
            <a:r>
              <a:rPr lang="es-ES_tradnl" sz="2000" dirty="0"/>
              <a:t>ultra corta </a:t>
            </a:r>
            <a:r>
              <a:rPr lang="es-ES_tradnl" sz="2000" dirty="0" smtClean="0"/>
              <a:t>GC iv</a:t>
            </a:r>
          </a:p>
          <a:p>
            <a:pPr marL="360000" lvl="1" indent="-180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_tradnl" sz="2000" dirty="0" smtClean="0"/>
              <a:t>Extensión WA28119 </a:t>
            </a:r>
            <a:r>
              <a:rPr lang="es-ES_tradnl" sz="2000" dirty="0"/>
              <a:t>– Fase III</a:t>
            </a:r>
          </a:p>
          <a:p>
            <a:pPr marL="360000" lvl="1" indent="-180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_tradnl" sz="2000" dirty="0" smtClean="0"/>
              <a:t>METOGIA (vs MTX) – Fase III</a:t>
            </a:r>
          </a:p>
          <a:p>
            <a:pPr marL="360000" lvl="1" indent="-180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_tradnl" sz="2000" dirty="0" smtClean="0"/>
              <a:t>Fase IV (Pauta corta GC oral)</a:t>
            </a:r>
          </a:p>
          <a:p>
            <a:pPr marL="360000" lvl="1" indent="-180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_tradnl" sz="2000" dirty="0" smtClean="0"/>
              <a:t>Registro TARGET GCAT</a:t>
            </a:r>
          </a:p>
          <a:p>
            <a:pPr marL="637200" lvl="2">
              <a:spcBef>
                <a:spcPts val="600"/>
              </a:spcBef>
            </a:pPr>
            <a:r>
              <a:rPr lang="es-ES_tradnl" sz="2000" dirty="0" smtClean="0"/>
              <a:t>vs otras terapias rescate (18 m)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SARILUMAB</a:t>
            </a:r>
            <a:endParaRPr lang="es-ES_tradnl" sz="2000" dirty="0"/>
          </a:p>
          <a:p>
            <a:pPr lvl="1">
              <a:spcBef>
                <a:spcPts val="600"/>
              </a:spcBef>
            </a:pPr>
            <a:r>
              <a:rPr lang="es-ES_tradnl" sz="2000" dirty="0" smtClean="0"/>
              <a:t>Fase </a:t>
            </a:r>
            <a:r>
              <a:rPr lang="es-ES_tradnl" sz="2000" dirty="0"/>
              <a:t>III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SIRUKUMAB</a:t>
            </a:r>
            <a:endParaRPr lang="es-ES_tradnl" sz="2000" dirty="0"/>
          </a:p>
          <a:p>
            <a:pPr lvl="1">
              <a:spcBef>
                <a:spcPts val="600"/>
              </a:spcBef>
            </a:pPr>
            <a:r>
              <a:rPr lang="es-ES_tradnl" sz="2000" dirty="0" smtClean="0"/>
              <a:t>Fase III</a:t>
            </a:r>
            <a:endParaRPr lang="es-ES_tradnl" sz="2000" dirty="0"/>
          </a:p>
        </p:txBody>
      </p:sp>
      <p:grpSp>
        <p:nvGrpSpPr>
          <p:cNvPr id="7" name="6 Grupo"/>
          <p:cNvGrpSpPr/>
          <p:nvPr/>
        </p:nvGrpSpPr>
        <p:grpSpPr>
          <a:xfrm>
            <a:off x="899592" y="5301208"/>
            <a:ext cx="5555141" cy="1584176"/>
            <a:chOff x="899592" y="5301208"/>
            <a:chExt cx="5555141" cy="1584176"/>
          </a:xfrm>
        </p:grpSpPr>
        <p:sp>
          <p:nvSpPr>
            <p:cNvPr id="5" name="4 Multiplicar"/>
            <p:cNvSpPr/>
            <p:nvPr/>
          </p:nvSpPr>
          <p:spPr>
            <a:xfrm>
              <a:off x="899592" y="5498537"/>
              <a:ext cx="946629" cy="1386847"/>
            </a:xfrm>
            <a:prstGeom prst="mathMultiply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Multiplicar"/>
            <p:cNvSpPr/>
            <p:nvPr/>
          </p:nvSpPr>
          <p:spPr>
            <a:xfrm>
              <a:off x="5508104" y="5301208"/>
              <a:ext cx="946629" cy="1386847"/>
            </a:xfrm>
            <a:prstGeom prst="mathMultiply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38930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116632"/>
            <a:ext cx="3264167" cy="856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84222" y="260648"/>
            <a:ext cx="4471096" cy="9541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 smtClean="0">
                <a:latin typeface="Segoe Print" panose="02000600000000000000" pitchFamily="2" charset="0"/>
              </a:rPr>
              <a:t>ACG</a:t>
            </a:r>
          </a:p>
          <a:p>
            <a:pPr algn="ctr">
              <a:spcAft>
                <a:spcPts val="1200"/>
              </a:spcAft>
            </a:pPr>
            <a:r>
              <a:rPr lang="es-ES_tradnl" sz="2800" b="1" dirty="0" smtClean="0">
                <a:latin typeface="Segoe Print" panose="02000600000000000000" pitchFamily="2" charset="0"/>
              </a:rPr>
              <a:t>PRE-RECLUTAMIENTO</a:t>
            </a:r>
            <a:endParaRPr lang="es-ES_tradnl" sz="2800" b="1" dirty="0">
              <a:latin typeface="Segoe Print" panose="020006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5556" y="1268760"/>
            <a:ext cx="79928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Pautas de corticoides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CORTDOSE</a:t>
            </a:r>
            <a:r>
              <a:rPr lang="es-ES_tradnl" sz="2200" dirty="0" smtClean="0"/>
              <a:t> – Fase III (aleatorizado, controlado, abierto)</a:t>
            </a:r>
          </a:p>
          <a:p>
            <a:pPr lvl="1">
              <a:spcAft>
                <a:spcPts val="600"/>
              </a:spcAft>
            </a:pPr>
            <a:r>
              <a:rPr lang="es-ES_tradnl" sz="2000" dirty="0" smtClean="0"/>
              <a:t>ACG de </a:t>
            </a:r>
            <a:r>
              <a:rPr lang="es-ES_tradnl" sz="2000" dirty="0" err="1" smtClean="0"/>
              <a:t>novo</a:t>
            </a:r>
            <a:r>
              <a:rPr lang="es-ES_tradnl" sz="2000" dirty="0" smtClean="0"/>
              <a:t>. Corticoides 52 semanas vs 28 semanas</a:t>
            </a:r>
          </a:p>
          <a:p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Inhibición IL1-R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ANAKINRA (</a:t>
            </a:r>
            <a:r>
              <a:rPr lang="es-ES_tradnl" sz="2200" b="1" dirty="0" err="1" smtClean="0"/>
              <a:t>GiAnT</a:t>
            </a:r>
            <a:r>
              <a:rPr lang="es-ES_tradnl" sz="2200" b="1" dirty="0" smtClean="0"/>
              <a:t>) </a:t>
            </a:r>
            <a:r>
              <a:rPr lang="es-ES_tradnl" sz="2200" dirty="0" smtClean="0"/>
              <a:t>– Fase III</a:t>
            </a:r>
          </a:p>
          <a:p>
            <a:pPr lvl="1">
              <a:spcAft>
                <a:spcPts val="600"/>
              </a:spcAft>
            </a:pPr>
            <a:r>
              <a:rPr lang="es-ES_tradnl" sz="2000" dirty="0" smtClean="0"/>
              <a:t>ACG de </a:t>
            </a:r>
            <a:r>
              <a:rPr lang="es-ES_tradnl" sz="2000" dirty="0" err="1" smtClean="0"/>
              <a:t>novo</a:t>
            </a:r>
            <a:r>
              <a:rPr lang="es-ES_tradnl" sz="2000" dirty="0" smtClean="0"/>
              <a:t> o refractaria. </a:t>
            </a:r>
            <a:r>
              <a:rPr lang="es-ES_tradnl" sz="2000" u="sng" dirty="0" smtClean="0"/>
              <a:t>OP</a:t>
            </a:r>
            <a:r>
              <a:rPr lang="es-ES_tradnl" sz="2000" dirty="0" smtClean="0"/>
              <a:t>: Tasa global de rebrote a 12 meses</a:t>
            </a:r>
          </a:p>
          <a:p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Inhibición IL6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TOCIAION</a:t>
            </a:r>
            <a:r>
              <a:rPr lang="es-ES_tradnl" sz="2200" dirty="0" smtClean="0"/>
              <a:t> – Fase II (ACG con NOIA)</a:t>
            </a:r>
          </a:p>
          <a:p>
            <a:pPr lvl="1">
              <a:spcAft>
                <a:spcPts val="600"/>
              </a:spcAft>
            </a:pPr>
            <a:r>
              <a:rPr lang="es-ES_tradnl" sz="2000" dirty="0" smtClean="0"/>
              <a:t>Abierto (18 m). </a:t>
            </a:r>
            <a:r>
              <a:rPr lang="es-ES_tradnl" sz="2000" dirty="0" err="1" smtClean="0"/>
              <a:t>Tocilizumab</a:t>
            </a:r>
            <a:r>
              <a:rPr lang="es-ES_tradnl" sz="2000" dirty="0" smtClean="0"/>
              <a:t> 162 mg/</a:t>
            </a:r>
            <a:r>
              <a:rPr lang="es-ES_tradnl" sz="2000" dirty="0" err="1" smtClean="0"/>
              <a:t>sem</a:t>
            </a:r>
            <a:r>
              <a:rPr lang="es-ES_tradnl" sz="2000" dirty="0" smtClean="0"/>
              <a:t> x 1mes + 3 bolos 1g </a:t>
            </a:r>
            <a:r>
              <a:rPr lang="es-ES_tradnl" sz="2000" dirty="0" err="1" smtClean="0"/>
              <a:t>MPred</a:t>
            </a:r>
            <a:r>
              <a:rPr lang="es-ES_tradnl" sz="2000" dirty="0" smtClean="0"/>
              <a:t> iv con PD GC oral desde 1 mg/kg/d + 75 mg/d AAS vs GC + AAS (8 </a:t>
            </a:r>
            <a:r>
              <a:rPr lang="es-ES_tradnl" sz="2000" dirty="0" err="1" smtClean="0"/>
              <a:t>sem</a:t>
            </a:r>
            <a:r>
              <a:rPr lang="es-ES_tradnl" sz="2000" dirty="0" smtClean="0"/>
              <a:t>.)</a:t>
            </a:r>
          </a:p>
          <a:p>
            <a:pPr lvl="1">
              <a:spcAft>
                <a:spcPts val="600"/>
              </a:spcAft>
            </a:pPr>
            <a:r>
              <a:rPr lang="es-ES_tradnl" sz="2000" u="sng" dirty="0" smtClean="0"/>
              <a:t>OP</a:t>
            </a:r>
            <a:r>
              <a:rPr lang="es-ES_tradnl" sz="2000" dirty="0" smtClean="0"/>
              <a:t>: Cambio ocular a </a:t>
            </a:r>
            <a:r>
              <a:rPr lang="es-ES_tradnl" sz="2000" dirty="0" err="1" smtClean="0"/>
              <a:t>sem</a:t>
            </a:r>
            <a:r>
              <a:rPr lang="es-ES_tradnl" sz="2000" dirty="0" smtClean="0"/>
              <a:t> 8</a:t>
            </a:r>
          </a:p>
          <a:p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Antagonistas receptor </a:t>
            </a:r>
            <a:r>
              <a:rPr lang="es-ES_tradnl" sz="2400" b="1" dirty="0" err="1" smtClean="0">
                <a:solidFill>
                  <a:schemeClr val="accent1">
                    <a:lumMod val="75000"/>
                  </a:schemeClr>
                </a:solidFill>
              </a:rPr>
              <a:t>endotelina</a:t>
            </a:r>
            <a:endParaRPr lang="es-ES_tradnl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BOSENTAN</a:t>
            </a:r>
            <a:r>
              <a:rPr lang="es-ES_tradnl" sz="2200" dirty="0" smtClean="0"/>
              <a:t> (CECIBO) – Fase III</a:t>
            </a:r>
          </a:p>
          <a:p>
            <a:pPr lvl="1"/>
            <a:r>
              <a:rPr lang="es-ES_tradnl" sz="2000" dirty="0" smtClean="0"/>
              <a:t>Abierto. ACG de </a:t>
            </a:r>
            <a:r>
              <a:rPr lang="es-ES_tradnl" sz="2000" dirty="0" err="1" smtClean="0"/>
              <a:t>novo</a:t>
            </a:r>
            <a:r>
              <a:rPr lang="es-ES_tradnl" sz="2000" dirty="0" smtClean="0"/>
              <a:t> con clínica visual</a:t>
            </a:r>
          </a:p>
          <a:p>
            <a:pPr lvl="1"/>
            <a:r>
              <a:rPr lang="es-ES_tradnl" sz="2000" dirty="0" smtClean="0"/>
              <a:t>Asociación de </a:t>
            </a:r>
            <a:r>
              <a:rPr lang="es-ES_tradnl" sz="2000" dirty="0" err="1" smtClean="0"/>
              <a:t>bosentan</a:t>
            </a:r>
            <a:r>
              <a:rPr lang="es-ES_tradnl" sz="2000" dirty="0" smtClean="0"/>
              <a:t> </a:t>
            </a:r>
            <a:r>
              <a:rPr lang="es-ES" sz="2000" dirty="0" smtClean="0"/>
              <a:t>145 </a:t>
            </a:r>
            <a:r>
              <a:rPr lang="es-ES" sz="2000" dirty="0"/>
              <a:t>mg/d x 14 días</a:t>
            </a:r>
          </a:p>
        </p:txBody>
      </p:sp>
    </p:spTree>
    <p:extLst>
      <p:ext uri="{BB962C8B-B14F-4D97-AF65-F5344CB8AC3E}">
        <p14:creationId xmlns:p14="http://schemas.microsoft.com/office/powerpoint/2010/main" xmlns="" val="35129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565" y="128229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5400" dirty="0" err="1" smtClean="0">
                <a:latin typeface="Segoe Print" panose="02000600000000000000" pitchFamily="2" charset="0"/>
              </a:rPr>
              <a:t>Guión</a:t>
            </a:r>
            <a:endParaRPr lang="es-ES" sz="5400" dirty="0">
              <a:latin typeface="Segoe Print" panose="020006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904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_tradnl" dirty="0" smtClean="0"/>
              <a:t>Arteritis de células gigantes (ACG)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_tradnl" dirty="0" smtClean="0"/>
              <a:t>Arteritis de </a:t>
            </a:r>
            <a:r>
              <a:rPr lang="es-ES_tradnl" dirty="0" err="1" smtClean="0"/>
              <a:t>Takayasu</a:t>
            </a:r>
            <a:r>
              <a:rPr lang="es-ES_tradnl" dirty="0" smtClean="0"/>
              <a:t> (</a:t>
            </a:r>
            <a:r>
              <a:rPr lang="es-ES_tradnl" dirty="0" err="1" smtClean="0"/>
              <a:t>ATk</a:t>
            </a:r>
            <a:r>
              <a:rPr lang="es-ES_tradnl" dirty="0" smtClean="0"/>
              <a:t>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_tradnl" dirty="0" smtClean="0"/>
              <a:t>Conclusiones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34076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3635896" y="3861048"/>
            <a:ext cx="5336976" cy="26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8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sz="4000" dirty="0" err="1" smtClean="0">
                <a:latin typeface="Segoe Print" panose="02000600000000000000" pitchFamily="2" charset="0"/>
              </a:rPr>
              <a:t>Tocilizumab</a:t>
            </a:r>
            <a:r>
              <a:rPr lang="es-ES_tradnl" sz="4000" dirty="0" smtClean="0">
                <a:latin typeface="Segoe Print" panose="02000600000000000000" pitchFamily="2" charset="0"/>
              </a:rPr>
              <a:t>: Pautas Corticoides</a:t>
            </a:r>
            <a:endParaRPr lang="es-ES" sz="4000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209008" y="1412776"/>
            <a:ext cx="8748464" cy="484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ESTUDIO DE PAUTAS DE CORTICOIDES</a:t>
            </a:r>
            <a:r>
              <a:rPr lang="en-GB" dirty="0" smtClean="0"/>
              <a:t>:</a:t>
            </a:r>
          </a:p>
          <a:p>
            <a:pPr marL="914400" lvl="1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GB" sz="2400" b="1" dirty="0" err="1" smtClean="0"/>
              <a:t>Pauta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ultracorta</a:t>
            </a:r>
            <a:r>
              <a:rPr lang="en-GB" sz="2400" b="1" dirty="0" smtClean="0"/>
              <a:t> (</a:t>
            </a:r>
            <a:r>
              <a:rPr lang="en-GB" sz="2400" b="1" dirty="0" err="1" smtClean="0"/>
              <a:t>Ensayo</a:t>
            </a:r>
            <a:r>
              <a:rPr lang="en-GB" sz="2400" b="1" dirty="0" smtClean="0"/>
              <a:t> GUSTO)</a:t>
            </a:r>
          </a:p>
          <a:p>
            <a:pPr marL="1200150" lvl="2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 err="1" smtClean="0"/>
              <a:t>Días</a:t>
            </a:r>
            <a:r>
              <a:rPr lang="en-GB" sz="2200" dirty="0" smtClean="0"/>
              <a:t> 0-2: </a:t>
            </a: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bolos de 500 mg MPRED iv</a:t>
            </a:r>
          </a:p>
          <a:p>
            <a:pPr marL="1200150" lvl="2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 err="1" smtClean="0"/>
              <a:t>Día</a:t>
            </a:r>
            <a:r>
              <a:rPr lang="en-GB" sz="2200" dirty="0" smtClean="0"/>
              <a:t> 3: TCZ iv 8 mg/kg</a:t>
            </a:r>
          </a:p>
          <a:p>
            <a:pPr marL="1200150" lvl="2" indent="-28575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 err="1" smtClean="0"/>
              <a:t>Días</a:t>
            </a:r>
            <a:r>
              <a:rPr lang="en-GB" sz="2200" dirty="0" smtClean="0"/>
              <a:t> 10 a 52 </a:t>
            </a:r>
            <a:r>
              <a:rPr lang="en-GB" sz="2200" dirty="0" err="1" smtClean="0"/>
              <a:t>sem</a:t>
            </a:r>
            <a:r>
              <a:rPr lang="en-GB" sz="2200" dirty="0" smtClean="0"/>
              <a:t>: TCZ </a:t>
            </a:r>
            <a:r>
              <a:rPr lang="en-GB" sz="2200" dirty="0" err="1" smtClean="0"/>
              <a:t>sc</a:t>
            </a:r>
            <a:r>
              <a:rPr lang="en-GB" sz="2200" dirty="0" smtClean="0"/>
              <a:t> 162 mg/</a:t>
            </a:r>
            <a:r>
              <a:rPr lang="en-GB" sz="2200" dirty="0" err="1" smtClean="0"/>
              <a:t>sem</a:t>
            </a:r>
            <a:endParaRPr lang="en-GB" sz="2200" dirty="0" smtClean="0"/>
          </a:p>
          <a:p>
            <a:pPr marL="914400" lvl="1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GB" sz="2400" b="1" dirty="0" err="1" smtClean="0"/>
              <a:t>Pauta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corta</a:t>
            </a:r>
            <a:endParaRPr lang="en-GB" sz="2400" b="1" dirty="0" smtClean="0"/>
          </a:p>
          <a:p>
            <a:pPr lvl="2" algn="l">
              <a:lnSpc>
                <a:spcPct val="120000"/>
              </a:lnSpc>
            </a:pPr>
            <a:r>
              <a:rPr lang="en-GB" sz="2200" dirty="0" err="1" smtClean="0"/>
              <a:t>Estudio</a:t>
            </a:r>
            <a:r>
              <a:rPr lang="en-GB" sz="2200" dirty="0" smtClean="0"/>
              <a:t> </a:t>
            </a:r>
            <a:r>
              <a:rPr lang="en-GB" sz="2200" dirty="0" err="1" smtClean="0"/>
              <a:t>abierto</a:t>
            </a:r>
            <a:r>
              <a:rPr lang="en-GB" sz="2200" dirty="0" smtClean="0"/>
              <a:t>, un solo </a:t>
            </a:r>
            <a:r>
              <a:rPr lang="en-GB" sz="2200" dirty="0" err="1" smtClean="0"/>
              <a:t>centro</a:t>
            </a:r>
            <a:r>
              <a:rPr lang="en-GB" sz="2200" dirty="0" smtClean="0"/>
              <a:t>, ACG de novo o </a:t>
            </a:r>
            <a:r>
              <a:rPr lang="en-GB" sz="2200" dirty="0" err="1" smtClean="0"/>
              <a:t>refractarias</a:t>
            </a:r>
            <a:endParaRPr lang="en-GB" sz="2200" dirty="0" smtClean="0"/>
          </a:p>
          <a:p>
            <a:pPr lvl="2" algn="l">
              <a:lnSpc>
                <a:spcPct val="120000"/>
              </a:lnSpc>
            </a:pPr>
            <a:r>
              <a:rPr lang="en-GB" sz="2200" dirty="0" smtClean="0"/>
              <a:t>TCZ 162 mg/</a:t>
            </a:r>
            <a:r>
              <a:rPr lang="en-GB" sz="2200" dirty="0" err="1" smtClean="0"/>
              <a:t>sem</a:t>
            </a:r>
            <a:r>
              <a:rPr lang="en-GB" sz="2200" dirty="0" smtClean="0"/>
              <a:t> </a:t>
            </a:r>
            <a:r>
              <a:rPr lang="en-GB" sz="2200" dirty="0" err="1" smtClean="0"/>
              <a:t>sc</a:t>
            </a:r>
            <a:r>
              <a:rPr lang="en-GB" sz="2200" dirty="0" smtClean="0"/>
              <a:t> + </a:t>
            </a:r>
            <a:r>
              <a:rPr lang="en-GB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pauta</a:t>
            </a: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descendente</a:t>
            </a: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GC 8 </a:t>
            </a:r>
            <a:r>
              <a:rPr lang="en-GB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semanas</a:t>
            </a:r>
            <a:endParaRPr lang="en-GB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/>
            <a:endParaRPr lang="en-GB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372200" y="2546901"/>
            <a:ext cx="2369248" cy="954107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6">
                    <a:lumMod val="50000"/>
                  </a:schemeClr>
                </a:solidFill>
              </a:rPr>
              <a:t>Objetivo principal</a:t>
            </a:r>
          </a:p>
          <a:p>
            <a:r>
              <a:rPr lang="es-ES_tradnl" dirty="0" smtClean="0"/>
              <a:t>Remisión a los 31 días, sostenida a </a:t>
            </a:r>
            <a:r>
              <a:rPr lang="es-ES_tradnl" dirty="0" err="1" smtClean="0"/>
              <a:t>sem</a:t>
            </a:r>
            <a:r>
              <a:rPr lang="es-ES_tradnl" dirty="0" smtClean="0"/>
              <a:t> 24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724128" y="5704220"/>
            <a:ext cx="3017320" cy="67710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6">
                    <a:lumMod val="50000"/>
                  </a:schemeClr>
                </a:solidFill>
              </a:rPr>
              <a:t>Objetivo principal</a:t>
            </a:r>
          </a:p>
          <a:p>
            <a:pPr algn="ctr"/>
            <a:r>
              <a:rPr lang="es-ES_tradnl" dirty="0" smtClean="0"/>
              <a:t>Remisión sostenida a </a:t>
            </a:r>
            <a:r>
              <a:rPr lang="es-ES_tradnl" dirty="0" err="1" smtClean="0"/>
              <a:t>sem</a:t>
            </a:r>
            <a:r>
              <a:rPr lang="es-ES_tradnl" dirty="0" smtClean="0"/>
              <a:t> 52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396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latin typeface="Segoe Print" panose="02000600000000000000" pitchFamily="2" charset="0"/>
              </a:rPr>
              <a:t>Tocilizumab</a:t>
            </a:r>
            <a:r>
              <a:rPr lang="es-ES_tradnl" dirty="0" smtClean="0">
                <a:latin typeface="Segoe Print" panose="02000600000000000000" pitchFamily="2" charset="0"/>
              </a:rPr>
              <a:t> vs Otras Terapias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209008" y="1412776"/>
            <a:ext cx="874846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Estudio</a:t>
            </a:r>
            <a:r>
              <a:rPr lang="en-GB" b="1" dirty="0"/>
              <a:t> </a:t>
            </a:r>
            <a:r>
              <a:rPr lang="en-GB" b="1" dirty="0" smtClean="0"/>
              <a:t>METOGIA </a:t>
            </a:r>
            <a:r>
              <a:rPr lang="en-GB" sz="2000" dirty="0" smtClean="0"/>
              <a:t>(ACG de novo y </a:t>
            </a:r>
            <a:r>
              <a:rPr lang="en-GB" sz="2000" dirty="0" err="1" smtClean="0"/>
              <a:t>refractarias</a:t>
            </a:r>
            <a:r>
              <a:rPr lang="en-GB" sz="2000" dirty="0" smtClean="0"/>
              <a:t>)</a:t>
            </a:r>
            <a:endParaRPr lang="en-GB" sz="2000" b="1" dirty="0"/>
          </a:p>
          <a:p>
            <a:pPr lvl="1" algn="l">
              <a:lnSpc>
                <a:spcPct val="120000"/>
              </a:lnSpc>
            </a:pPr>
            <a:r>
              <a:rPr lang="en-GB" sz="2200" dirty="0" err="1"/>
              <a:t>Estudio</a:t>
            </a:r>
            <a:r>
              <a:rPr lang="en-GB" sz="2200" dirty="0"/>
              <a:t> </a:t>
            </a:r>
            <a:r>
              <a:rPr lang="en-GB" sz="2200" dirty="0" err="1"/>
              <a:t>multicéntrico</a:t>
            </a:r>
            <a:r>
              <a:rPr lang="en-GB" sz="2200" dirty="0"/>
              <a:t> </a:t>
            </a:r>
            <a:r>
              <a:rPr lang="en-GB" sz="2200" dirty="0" err="1"/>
              <a:t>aleatorizado</a:t>
            </a:r>
            <a:r>
              <a:rPr lang="en-GB" sz="2200" dirty="0"/>
              <a:t>, </a:t>
            </a:r>
            <a:r>
              <a:rPr lang="en-GB" sz="2200" dirty="0" err="1"/>
              <a:t>controlado</a:t>
            </a:r>
            <a:r>
              <a:rPr lang="en-GB" sz="2200" dirty="0"/>
              <a:t>, de no </a:t>
            </a:r>
            <a:r>
              <a:rPr lang="en-GB" sz="2200" dirty="0" err="1"/>
              <a:t>inferioridad</a:t>
            </a:r>
            <a:endParaRPr lang="en-GB" sz="2200" dirty="0"/>
          </a:p>
          <a:p>
            <a:pPr lvl="1" algn="l">
              <a:lnSpc>
                <a:spcPct val="120000"/>
              </a:lnSpc>
            </a:pPr>
            <a:r>
              <a:rPr lang="en-GB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MTX 0,3 mg/kg/</a:t>
            </a:r>
            <a:r>
              <a:rPr lang="en-GB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r>
              <a:rPr lang="en-GB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dirty="0"/>
              <a:t>vs TCZ 162 mg/</a:t>
            </a:r>
            <a:r>
              <a:rPr lang="en-GB" sz="2200" dirty="0" err="1"/>
              <a:t>sem</a:t>
            </a:r>
            <a:r>
              <a:rPr lang="en-GB" sz="2200" dirty="0"/>
              <a:t> (12 </a:t>
            </a:r>
            <a:r>
              <a:rPr lang="en-GB" sz="2200" dirty="0" err="1"/>
              <a:t>meses</a:t>
            </a:r>
            <a:r>
              <a:rPr lang="en-GB" sz="2200" dirty="0" smtClean="0"/>
              <a:t>)</a:t>
            </a:r>
          </a:p>
          <a:p>
            <a:pPr lvl="1" algn="l">
              <a:lnSpc>
                <a:spcPct val="120000"/>
              </a:lnSpc>
            </a:pPr>
            <a:endParaRPr lang="en-GB" sz="2200" dirty="0"/>
          </a:p>
          <a:p>
            <a:pPr lvl="1" algn="l">
              <a:lnSpc>
                <a:spcPct val="120000"/>
              </a:lnSpc>
            </a:pPr>
            <a:endParaRPr lang="en-GB" sz="2200" dirty="0"/>
          </a:p>
          <a:p>
            <a:pPr marL="285750" indent="-285750" algn="l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b="1" dirty="0" err="1" smtClean="0"/>
              <a:t>Registro</a:t>
            </a:r>
            <a:r>
              <a:rPr lang="en-GB" b="1" dirty="0" smtClean="0"/>
              <a:t> TARGET GCAT </a:t>
            </a:r>
            <a:r>
              <a:rPr lang="en-GB" sz="2000" dirty="0" smtClean="0"/>
              <a:t>(ACG </a:t>
            </a:r>
            <a:r>
              <a:rPr lang="en-GB" sz="2000" dirty="0" err="1" smtClean="0"/>
              <a:t>refractarias</a:t>
            </a:r>
            <a:r>
              <a:rPr lang="en-GB" sz="2000" dirty="0" smtClean="0"/>
              <a:t>)</a:t>
            </a:r>
            <a:endParaRPr lang="en-GB" sz="2000" b="1" dirty="0" smtClean="0"/>
          </a:p>
          <a:p>
            <a:pPr lvl="1" algn="l">
              <a:lnSpc>
                <a:spcPct val="120000"/>
              </a:lnSpc>
            </a:pPr>
            <a:r>
              <a:rPr lang="en-GB" sz="2200" dirty="0" err="1" smtClean="0"/>
              <a:t>Cohorte</a:t>
            </a:r>
            <a:r>
              <a:rPr lang="en-GB" sz="2200" dirty="0" smtClean="0"/>
              <a:t> </a:t>
            </a:r>
            <a:r>
              <a:rPr lang="en-GB" sz="2200" dirty="0" err="1" smtClean="0"/>
              <a:t>prospectiva</a:t>
            </a:r>
            <a:r>
              <a:rPr lang="en-GB" sz="2200" dirty="0" smtClean="0"/>
              <a:t> de 500 ACG </a:t>
            </a:r>
            <a:r>
              <a:rPr lang="en-GB" sz="2200" dirty="0" err="1" smtClean="0"/>
              <a:t>refractarias</a:t>
            </a:r>
            <a:endParaRPr lang="en-GB" sz="2200" dirty="0"/>
          </a:p>
          <a:p>
            <a:pPr lvl="1" algn="l">
              <a:lnSpc>
                <a:spcPct val="120000"/>
              </a:lnSpc>
            </a:pPr>
            <a:r>
              <a:rPr lang="en-GB" sz="2200" dirty="0" smtClean="0"/>
              <a:t>TCZ vs </a:t>
            </a:r>
            <a:r>
              <a:rPr lang="en-GB" sz="2200" dirty="0" err="1" smtClean="0"/>
              <a:t>controles</a:t>
            </a:r>
            <a:r>
              <a:rPr lang="en-GB" sz="2200" dirty="0" smtClean="0"/>
              <a:t> </a:t>
            </a:r>
            <a:r>
              <a:rPr lang="en-GB" sz="2200" dirty="0" err="1" smtClean="0"/>
              <a:t>pareados</a:t>
            </a:r>
            <a:r>
              <a:rPr lang="en-GB" sz="2200" dirty="0" smtClean="0"/>
              <a:t> </a:t>
            </a:r>
            <a:r>
              <a:rPr lang="en-GB" sz="2200" dirty="0" err="1" smtClean="0"/>
              <a:t>por</a:t>
            </a:r>
            <a:r>
              <a:rPr lang="en-GB" sz="2200" dirty="0" smtClean="0"/>
              <a:t> </a:t>
            </a:r>
            <a:r>
              <a:rPr lang="en-GB" sz="2200" dirty="0" err="1" smtClean="0"/>
              <a:t>edad</a:t>
            </a:r>
            <a:r>
              <a:rPr lang="en-GB" sz="2200" dirty="0" smtClean="0"/>
              <a:t>, </a:t>
            </a:r>
            <a:r>
              <a:rPr lang="en-GB" sz="2200" dirty="0" err="1" smtClean="0"/>
              <a:t>sexo</a:t>
            </a:r>
            <a:r>
              <a:rPr lang="en-GB" sz="2200" dirty="0" smtClean="0"/>
              <a:t> y </a:t>
            </a:r>
            <a:r>
              <a:rPr lang="en-GB" sz="2200" dirty="0" err="1" smtClean="0"/>
              <a:t>centro</a:t>
            </a:r>
            <a:r>
              <a:rPr lang="en-GB" sz="2200" dirty="0" smtClean="0"/>
              <a:t> con </a:t>
            </a:r>
            <a:r>
              <a:rPr lang="en-GB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</a:t>
            </a: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erapias</a:t>
            </a:r>
            <a:endParaRPr lang="en-GB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0980" y="2924944"/>
            <a:ext cx="6696744" cy="769441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200" b="1" dirty="0" smtClean="0">
                <a:solidFill>
                  <a:schemeClr val="accent6">
                    <a:lumMod val="50000"/>
                  </a:schemeClr>
                </a:solidFill>
              </a:rPr>
              <a:t>Objetivo principal: </a:t>
            </a:r>
            <a:r>
              <a:rPr lang="es-ES_tradnl" sz="2200" dirty="0" smtClean="0">
                <a:solidFill>
                  <a:srgbClr val="FF0000"/>
                </a:solidFill>
              </a:rPr>
              <a:t>% pacientes sin rebrote ni desviación de pauta descendente de </a:t>
            </a:r>
            <a:r>
              <a:rPr lang="es-ES_tradnl" sz="2200" dirty="0" err="1" smtClean="0">
                <a:solidFill>
                  <a:srgbClr val="FF0000"/>
                </a:solidFill>
              </a:rPr>
              <a:t>prednisona</a:t>
            </a:r>
            <a:r>
              <a:rPr lang="es-ES_tradnl" sz="2200" dirty="0" smtClean="0">
                <a:solidFill>
                  <a:srgbClr val="FF0000"/>
                </a:solidFill>
              </a:rPr>
              <a:t> a 18 meses</a:t>
            </a:r>
            <a:endParaRPr lang="es-ES" sz="220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980" y="5539879"/>
            <a:ext cx="6696744" cy="769441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200" b="1" dirty="0" smtClean="0">
                <a:solidFill>
                  <a:schemeClr val="accent6">
                    <a:lumMod val="50000"/>
                  </a:schemeClr>
                </a:solidFill>
              </a:rPr>
              <a:t>Objetivo principal: </a:t>
            </a:r>
            <a:r>
              <a:rPr lang="es-ES_tradnl" sz="2200" dirty="0" smtClean="0">
                <a:solidFill>
                  <a:srgbClr val="FF0000"/>
                </a:solidFill>
              </a:rPr>
              <a:t>% pacientes en remisión completa o parcial a los 6 meses</a:t>
            </a:r>
            <a:endParaRPr lang="es-E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6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latin typeface="Segoe Print" panose="02000600000000000000" pitchFamily="2" charset="0"/>
              </a:rPr>
              <a:t>Otras Dianas – Eficacia y Seguridad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052736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209008" y="1196752"/>
            <a:ext cx="8748464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MAVRILIMUMAB </a:t>
            </a:r>
            <a:r>
              <a:rPr lang="en-GB" dirty="0"/>
              <a:t>(KPL-301) – </a:t>
            </a:r>
            <a:r>
              <a:rPr lang="en-GB" dirty="0" err="1"/>
              <a:t>Fase</a:t>
            </a:r>
            <a:r>
              <a:rPr lang="en-GB" dirty="0"/>
              <a:t> II </a:t>
            </a:r>
            <a:r>
              <a:rPr lang="en-GB" sz="2000" dirty="0"/>
              <a:t>(ACG de novo o </a:t>
            </a:r>
            <a:r>
              <a:rPr lang="en-GB" sz="2000" dirty="0" err="1"/>
              <a:t>refractarias</a:t>
            </a:r>
            <a:r>
              <a:rPr lang="en-GB" sz="2000" dirty="0"/>
              <a:t>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GB" sz="1800" dirty="0"/>
              <a:t>MAV 150 mg/2 </a:t>
            </a:r>
            <a:r>
              <a:rPr lang="en-GB" sz="1800" dirty="0" err="1"/>
              <a:t>sem</a:t>
            </a:r>
            <a:r>
              <a:rPr lang="en-GB" sz="1800" dirty="0"/>
              <a:t> vs PBO (12 </a:t>
            </a:r>
            <a:r>
              <a:rPr lang="en-GB" sz="1800" dirty="0" err="1"/>
              <a:t>meses</a:t>
            </a:r>
            <a:r>
              <a:rPr lang="en-GB" sz="1800" dirty="0"/>
              <a:t>) 26 </a:t>
            </a:r>
            <a:r>
              <a:rPr lang="en-GB" sz="1800" dirty="0" err="1"/>
              <a:t>sem</a:t>
            </a:r>
            <a:r>
              <a:rPr lang="en-GB" sz="1800" dirty="0"/>
              <a:t> + PD de GC 26 </a:t>
            </a:r>
            <a:r>
              <a:rPr lang="en-GB" sz="1800" dirty="0" err="1"/>
              <a:t>sem</a:t>
            </a:r>
            <a:endParaRPr lang="en-GB" sz="1800" dirty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GB" sz="1800" dirty="0"/>
              <a:t>12 </a:t>
            </a:r>
            <a:r>
              <a:rPr lang="en-GB" sz="1800" dirty="0" err="1"/>
              <a:t>semanas</a:t>
            </a:r>
            <a:r>
              <a:rPr lang="en-GB" sz="1800" dirty="0"/>
              <a:t> de </a:t>
            </a:r>
            <a:r>
              <a:rPr lang="en-GB" sz="1800" dirty="0" err="1"/>
              <a:t>seguimiento</a:t>
            </a:r>
            <a:r>
              <a:rPr lang="en-GB" sz="1800" dirty="0"/>
              <a:t> </a:t>
            </a:r>
            <a:r>
              <a:rPr lang="en-GB" sz="1800" dirty="0" err="1"/>
              <a:t>tras</a:t>
            </a:r>
            <a:r>
              <a:rPr lang="en-GB" sz="1800" dirty="0"/>
              <a:t> </a:t>
            </a:r>
            <a:r>
              <a:rPr lang="en-GB" sz="1800" dirty="0" err="1" smtClean="0"/>
              <a:t>retirada</a:t>
            </a:r>
            <a:endParaRPr lang="en-GB" sz="1800" dirty="0" smtClean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GB" sz="1800" u="sng" dirty="0" smtClean="0">
                <a:solidFill>
                  <a:schemeClr val="accent6">
                    <a:lumMod val="75000"/>
                  </a:schemeClr>
                </a:solidFill>
              </a:rPr>
              <a:t>OP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tiempo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hasta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rebrote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sem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26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SECUKINUMAB </a:t>
            </a:r>
            <a:r>
              <a:rPr lang="en-GB" dirty="0"/>
              <a:t>(</a:t>
            </a:r>
            <a:r>
              <a:rPr lang="en-GB" dirty="0" err="1"/>
              <a:t>TitAiN</a:t>
            </a:r>
            <a:r>
              <a:rPr lang="en-GB" dirty="0"/>
              <a:t>) – </a:t>
            </a:r>
            <a:r>
              <a:rPr lang="en-GB" dirty="0" err="1"/>
              <a:t>Fase</a:t>
            </a:r>
            <a:r>
              <a:rPr lang="en-GB" dirty="0"/>
              <a:t> II </a:t>
            </a:r>
            <a:r>
              <a:rPr lang="en-GB" sz="2000" dirty="0"/>
              <a:t>(ACG de </a:t>
            </a:r>
            <a:r>
              <a:rPr lang="en-GB" sz="2000" dirty="0" smtClean="0"/>
              <a:t>novo o </a:t>
            </a:r>
            <a:r>
              <a:rPr lang="en-GB" sz="2000" dirty="0" err="1" smtClean="0"/>
              <a:t>refractarias</a:t>
            </a:r>
            <a:r>
              <a:rPr lang="en-GB" sz="2000" dirty="0"/>
              <a:t>)</a:t>
            </a:r>
            <a:endParaRPr lang="en-GB" sz="2000" b="1" dirty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/>
              <a:t>300 mg </a:t>
            </a:r>
            <a:r>
              <a:rPr lang="en-GB" sz="1800" dirty="0" err="1" smtClean="0"/>
              <a:t>sc</a:t>
            </a:r>
            <a:r>
              <a:rPr lang="en-GB" sz="1800" dirty="0" smtClean="0"/>
              <a:t>/</a:t>
            </a:r>
            <a:r>
              <a:rPr lang="en-GB" sz="1800" dirty="0" err="1" smtClean="0"/>
              <a:t>sem</a:t>
            </a:r>
            <a:r>
              <a:rPr lang="en-GB" sz="1800" dirty="0" smtClean="0"/>
              <a:t> x 4 </a:t>
            </a:r>
            <a:r>
              <a:rPr lang="en-GB" sz="1800" dirty="0" err="1" smtClean="0"/>
              <a:t>sem</a:t>
            </a:r>
            <a:r>
              <a:rPr lang="en-GB" sz="1800" dirty="0" smtClean="0"/>
              <a:t> y </a:t>
            </a:r>
            <a:r>
              <a:rPr lang="en-GB" sz="1800" dirty="0" err="1" smtClean="0"/>
              <a:t>luego</a:t>
            </a:r>
            <a:r>
              <a:rPr lang="en-GB" sz="1800" dirty="0" smtClean="0"/>
              <a:t> </a:t>
            </a:r>
            <a:r>
              <a:rPr lang="en-GB" sz="1800" dirty="0" err="1" smtClean="0"/>
              <a:t>cada</a:t>
            </a:r>
            <a:r>
              <a:rPr lang="en-GB" sz="1800" dirty="0" smtClean="0"/>
              <a:t> 4 </a:t>
            </a:r>
            <a:r>
              <a:rPr lang="en-GB" sz="1800" dirty="0" err="1" smtClean="0"/>
              <a:t>sem</a:t>
            </a:r>
            <a:r>
              <a:rPr lang="en-GB" sz="1800" dirty="0" smtClean="0"/>
              <a:t> (52 </a:t>
            </a:r>
            <a:r>
              <a:rPr lang="en-GB" sz="1800" dirty="0" err="1" smtClean="0"/>
              <a:t>sem</a:t>
            </a:r>
            <a:r>
              <a:rPr lang="en-GB" sz="1800" dirty="0" smtClean="0"/>
              <a:t>) y </a:t>
            </a:r>
            <a:r>
              <a:rPr lang="en-GB" sz="1800" dirty="0"/>
              <a:t>8 </a:t>
            </a:r>
            <a:r>
              <a:rPr lang="en-GB" sz="1800" dirty="0" err="1"/>
              <a:t>sem</a:t>
            </a:r>
            <a:r>
              <a:rPr lang="en-GB" sz="1800" dirty="0"/>
              <a:t> </a:t>
            </a:r>
            <a:r>
              <a:rPr lang="en-GB" sz="1800" dirty="0" err="1"/>
              <a:t>seguimiento</a:t>
            </a:r>
            <a:r>
              <a:rPr lang="en-GB" sz="1800" dirty="0"/>
              <a:t> </a:t>
            </a:r>
            <a:r>
              <a:rPr lang="en-GB" sz="1800" dirty="0" err="1"/>
              <a:t>tras</a:t>
            </a:r>
            <a:r>
              <a:rPr lang="en-GB" sz="1800" dirty="0"/>
              <a:t> </a:t>
            </a:r>
            <a:r>
              <a:rPr lang="en-GB" sz="1800" dirty="0" err="1" smtClean="0"/>
              <a:t>retirada</a:t>
            </a:r>
            <a:endParaRPr lang="en-GB" sz="1800" dirty="0" smtClean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GB" sz="1800" u="sng" dirty="0" smtClean="0">
                <a:solidFill>
                  <a:schemeClr val="accent6">
                    <a:lumMod val="75000"/>
                  </a:schemeClr>
                </a:solidFill>
              </a:rPr>
              <a:t>OP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: %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Pacientes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remisión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sostenida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sem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28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USTEKINUMAB </a:t>
            </a:r>
            <a:r>
              <a:rPr lang="en-GB" dirty="0" smtClean="0"/>
              <a:t>(ULTRA) – </a:t>
            </a:r>
            <a:r>
              <a:rPr lang="en-GB" dirty="0" err="1"/>
              <a:t>Fase</a:t>
            </a:r>
            <a:r>
              <a:rPr lang="en-GB" dirty="0"/>
              <a:t> </a:t>
            </a:r>
            <a:r>
              <a:rPr lang="en-GB" dirty="0" smtClean="0"/>
              <a:t>II </a:t>
            </a:r>
            <a:r>
              <a:rPr lang="en-GB" sz="2000" dirty="0" smtClean="0"/>
              <a:t>(ACG </a:t>
            </a:r>
            <a:r>
              <a:rPr lang="en-GB" sz="2000" dirty="0" err="1" smtClean="0"/>
              <a:t>refractarias</a:t>
            </a:r>
            <a:r>
              <a:rPr lang="en-GB" sz="2000" dirty="0" smtClean="0"/>
              <a:t>)</a:t>
            </a:r>
            <a:endParaRPr lang="en-GB" sz="2000" dirty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90 mg </a:t>
            </a:r>
            <a:r>
              <a:rPr lang="en-US" sz="1800" dirty="0" err="1" smtClean="0"/>
              <a:t>sc</a:t>
            </a:r>
            <a:r>
              <a:rPr lang="en-US" sz="1800" dirty="0" smtClean="0"/>
              <a:t> a </a:t>
            </a:r>
            <a:r>
              <a:rPr lang="en-US" sz="1800" dirty="0" err="1" smtClean="0"/>
              <a:t>sem</a:t>
            </a:r>
            <a:r>
              <a:rPr lang="en-US" sz="1800" dirty="0" smtClean="0"/>
              <a:t> 0, 4, 16 y 28. </a:t>
            </a:r>
            <a:r>
              <a:rPr lang="en-US" sz="1800" dirty="0" err="1" smtClean="0"/>
              <a:t>Seguimiento</a:t>
            </a:r>
            <a:r>
              <a:rPr lang="en-US" sz="1800" dirty="0" smtClean="0"/>
              <a:t> 52 </a:t>
            </a:r>
            <a:r>
              <a:rPr lang="en-US" sz="1800" dirty="0" err="1" smtClean="0"/>
              <a:t>sem</a:t>
            </a:r>
            <a:endParaRPr lang="en-US" sz="1800" dirty="0" smtClean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OP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: %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Pacientes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sin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rebrote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ni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desviación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reducción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prednisona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UPADACITINIB </a:t>
            </a:r>
            <a:r>
              <a:rPr lang="en-GB" dirty="0" smtClean="0"/>
              <a:t>(SELECT-GCA) – </a:t>
            </a:r>
            <a:r>
              <a:rPr lang="en-GB" dirty="0" err="1" smtClean="0"/>
              <a:t>Fase</a:t>
            </a:r>
            <a:r>
              <a:rPr lang="en-GB" dirty="0" smtClean="0"/>
              <a:t> III </a:t>
            </a:r>
            <a:r>
              <a:rPr lang="en-GB" sz="2000" dirty="0" smtClean="0"/>
              <a:t>(ACG de novo o </a:t>
            </a:r>
            <a:r>
              <a:rPr lang="en-GB" sz="2000" dirty="0" err="1" smtClean="0"/>
              <a:t>refractarias</a:t>
            </a:r>
            <a:r>
              <a:rPr lang="en-GB" sz="2000" dirty="0" smtClean="0"/>
              <a:t>)</a:t>
            </a:r>
            <a:endParaRPr lang="en-GB" sz="2000" b="1" dirty="0" smtClean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GB" sz="1800" dirty="0" err="1" smtClean="0"/>
              <a:t>Periodo</a:t>
            </a:r>
            <a:r>
              <a:rPr lang="en-GB" sz="1800" dirty="0" smtClean="0"/>
              <a:t> 1: UPA + GC 26 </a:t>
            </a:r>
            <a:r>
              <a:rPr lang="en-GB" sz="1800" dirty="0" err="1" smtClean="0"/>
              <a:t>sem</a:t>
            </a:r>
            <a:r>
              <a:rPr lang="en-GB" sz="1800" dirty="0" smtClean="0"/>
              <a:t> vs GC 52 </a:t>
            </a:r>
            <a:r>
              <a:rPr lang="en-GB" sz="1800" dirty="0" err="1" smtClean="0"/>
              <a:t>sem</a:t>
            </a:r>
            <a:r>
              <a:rPr lang="en-GB" sz="1800" dirty="0" smtClean="0"/>
              <a:t> (52 </a:t>
            </a:r>
            <a:r>
              <a:rPr lang="en-GB" sz="1800" dirty="0" err="1" smtClean="0"/>
              <a:t>sem</a:t>
            </a:r>
            <a:r>
              <a:rPr lang="en-GB" sz="1800" dirty="0" smtClean="0"/>
              <a:t>)</a:t>
            </a:r>
            <a:endParaRPr lang="en-GB" sz="1800" dirty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GB" sz="1800" dirty="0" err="1" smtClean="0"/>
              <a:t>Periodo</a:t>
            </a:r>
            <a:r>
              <a:rPr lang="en-GB" sz="1800" dirty="0" smtClean="0"/>
              <a:t> 2: UPA </a:t>
            </a:r>
            <a:r>
              <a:rPr lang="en-GB" sz="1800" dirty="0" err="1" smtClean="0"/>
              <a:t>sostenido</a:t>
            </a:r>
            <a:r>
              <a:rPr lang="en-GB" sz="1800" dirty="0" smtClean="0"/>
              <a:t> vs </a:t>
            </a:r>
            <a:r>
              <a:rPr lang="en-GB" sz="1800" dirty="0" err="1" smtClean="0"/>
              <a:t>retirada</a:t>
            </a:r>
            <a:endParaRPr lang="en-GB" sz="1800" dirty="0" smtClean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GB" sz="1800" u="sng" dirty="0">
                <a:solidFill>
                  <a:schemeClr val="accent6">
                    <a:lumMod val="75000"/>
                  </a:schemeClr>
                </a:solidFill>
              </a:rPr>
              <a:t>OP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: % </a:t>
            </a:r>
            <a:r>
              <a:rPr lang="en-GB" sz="1800" dirty="0" err="1">
                <a:solidFill>
                  <a:schemeClr val="accent6">
                    <a:lumMod val="75000"/>
                  </a:schemeClr>
                </a:solidFill>
              </a:rPr>
              <a:t>Pacientes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6">
                    <a:lumMod val="75000"/>
                  </a:schemeClr>
                </a:solidFill>
              </a:rPr>
              <a:t>remisión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6">
                    <a:lumMod val="75000"/>
                  </a:schemeClr>
                </a:solidFill>
              </a:rPr>
              <a:t>sostenida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accent6">
                    <a:lumMod val="75000"/>
                  </a:schemeClr>
                </a:solidFill>
              </a:rPr>
              <a:t>sem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52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281922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565" y="128229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5400" dirty="0" err="1" smtClean="0">
                <a:latin typeface="Segoe Print" panose="02000600000000000000" pitchFamily="2" charset="0"/>
              </a:rPr>
              <a:t>Guión</a:t>
            </a:r>
            <a:endParaRPr lang="es-ES" sz="5400" dirty="0">
              <a:latin typeface="Segoe Print" panose="020006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904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_tradnl" dirty="0" smtClean="0">
                <a:solidFill>
                  <a:schemeClr val="bg1">
                    <a:lumMod val="65000"/>
                  </a:schemeClr>
                </a:solidFill>
              </a:rPr>
              <a:t>Arteritis de células gigantes (ACG)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_tradnl" dirty="0" smtClean="0"/>
              <a:t>Arteritis de </a:t>
            </a:r>
            <a:r>
              <a:rPr lang="es-ES_tradnl" dirty="0" err="1" smtClean="0"/>
              <a:t>Takayasu</a:t>
            </a:r>
            <a:r>
              <a:rPr lang="es-ES_tradnl" dirty="0" smtClean="0"/>
              <a:t> (</a:t>
            </a:r>
            <a:r>
              <a:rPr lang="es-ES_tradnl" dirty="0" err="1" smtClean="0"/>
              <a:t>ATk</a:t>
            </a:r>
            <a:r>
              <a:rPr lang="es-ES_tradnl" dirty="0" smtClean="0"/>
              <a:t>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_tradnl" dirty="0" smtClean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34076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868144" y="3284984"/>
            <a:ext cx="3100536" cy="33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6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-27384"/>
            <a:ext cx="9649072" cy="1143000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latin typeface="Segoe Print" panose="02000600000000000000" pitchFamily="2" charset="0"/>
              </a:rPr>
              <a:t>Concepto y epidemiología de la arteritis </a:t>
            </a:r>
            <a:r>
              <a:rPr lang="es-ES_tradnl" sz="2800" dirty="0" err="1" smtClean="0">
                <a:latin typeface="Segoe Print" panose="02000600000000000000" pitchFamily="2" charset="0"/>
              </a:rPr>
              <a:t>ATk</a:t>
            </a:r>
            <a:endParaRPr lang="es-ES" sz="2800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052736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7812360" y="5373216"/>
            <a:ext cx="1255024" cy="132674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385192" y="1394858"/>
            <a:ext cx="8435280" cy="484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Vasculitis </a:t>
            </a:r>
            <a:r>
              <a:rPr lang="en-GB" dirty="0" err="1" smtClean="0"/>
              <a:t>granulomatosa</a:t>
            </a:r>
            <a:r>
              <a:rPr lang="en-GB" dirty="0" smtClean="0"/>
              <a:t> q </a:t>
            </a:r>
            <a:r>
              <a:rPr lang="en-GB" dirty="0" err="1" smtClean="0"/>
              <a:t>afecta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todo</a:t>
            </a:r>
            <a:r>
              <a:rPr lang="en-GB" dirty="0" smtClean="0"/>
              <a:t> aorta y sus </a:t>
            </a:r>
            <a:r>
              <a:rPr lang="en-GB" dirty="0" err="1" smtClean="0"/>
              <a:t>ramas</a:t>
            </a:r>
            <a:r>
              <a:rPr lang="en-GB" dirty="0" smtClean="0"/>
              <a:t> </a:t>
            </a:r>
            <a:r>
              <a:rPr lang="en-GB" dirty="0" err="1" smtClean="0"/>
              <a:t>principales</a:t>
            </a:r>
            <a:endParaRPr lang="en-GB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Predomina en mujeres jóvenes, segunda y tercera décadas</a:t>
            </a:r>
            <a:endParaRPr lang="en-GB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Se ha </a:t>
            </a:r>
            <a:r>
              <a:rPr lang="en-GB" dirty="0" err="1" smtClean="0"/>
              <a:t>descrito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todas</a:t>
            </a:r>
            <a:r>
              <a:rPr lang="en-GB" dirty="0" smtClean="0"/>
              <a:t> las </a:t>
            </a:r>
            <a:r>
              <a:rPr lang="en-GB" dirty="0" err="1" smtClean="0"/>
              <a:t>razas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M</a:t>
            </a:r>
            <a:r>
              <a:rPr lang="en-GB" dirty="0" err="1" smtClean="0"/>
              <a:t>ás</a:t>
            </a:r>
            <a:r>
              <a:rPr lang="en-GB" dirty="0" smtClean="0"/>
              <a:t> </a:t>
            </a:r>
            <a:r>
              <a:rPr lang="en-GB" dirty="0" err="1" smtClean="0"/>
              <a:t>frecuente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asiáticos</a:t>
            </a:r>
            <a:r>
              <a:rPr lang="en-GB" dirty="0" smtClean="0"/>
              <a:t> que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caucásicos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Incidencia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raza</a:t>
            </a:r>
            <a:r>
              <a:rPr lang="en-GB" dirty="0" smtClean="0"/>
              <a:t> </a:t>
            </a:r>
            <a:r>
              <a:rPr lang="en-GB" dirty="0" err="1" smtClean="0"/>
              <a:t>blanca</a:t>
            </a:r>
            <a:r>
              <a:rPr lang="en-GB" dirty="0" smtClean="0"/>
              <a:t> 2.6 </a:t>
            </a:r>
            <a:r>
              <a:rPr lang="en-GB" dirty="0" err="1" smtClean="0"/>
              <a:t>nuevos</a:t>
            </a:r>
            <a:r>
              <a:rPr lang="en-GB" dirty="0" smtClean="0"/>
              <a:t> /1.000.000 hab./</a:t>
            </a:r>
            <a:r>
              <a:rPr lang="en-GB" dirty="0" err="1" smtClean="0"/>
              <a:t>año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Etiopatogenia</a:t>
            </a:r>
            <a:r>
              <a:rPr lang="en-GB" dirty="0" smtClean="0"/>
              <a:t> </a:t>
            </a:r>
            <a:r>
              <a:rPr lang="en-GB" dirty="0" err="1" smtClean="0"/>
              <a:t>desconocida</a:t>
            </a:r>
            <a:r>
              <a:rPr lang="en-GB" dirty="0" smtClean="0"/>
              <a:t>, </a:t>
            </a:r>
            <a:r>
              <a:rPr lang="en-GB" dirty="0" err="1" smtClean="0"/>
              <a:t>histopatología</a:t>
            </a:r>
            <a:r>
              <a:rPr lang="en-GB" dirty="0" smtClean="0"/>
              <a:t> ≈ ACG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Dosis</a:t>
            </a:r>
            <a:r>
              <a:rPr lang="en-GB" dirty="0" smtClean="0"/>
              <a:t> variable: 40-60 mg/d de </a:t>
            </a:r>
            <a:r>
              <a:rPr lang="en-GB" dirty="0" err="1" smtClean="0"/>
              <a:t>prednisona</a:t>
            </a:r>
            <a:r>
              <a:rPr lang="en-GB" dirty="0" smtClean="0"/>
              <a:t> </a:t>
            </a:r>
            <a:r>
              <a:rPr lang="en-GB" dirty="0" err="1" smtClean="0"/>
              <a:t>equivalente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“</a:t>
            </a:r>
            <a:r>
              <a:rPr lang="en-GB" dirty="0" err="1" smtClean="0"/>
              <a:t>Fármacos</a:t>
            </a:r>
            <a:r>
              <a:rPr lang="en-GB" dirty="0" smtClean="0"/>
              <a:t> </a:t>
            </a:r>
            <a:r>
              <a:rPr lang="en-GB" dirty="0" err="1" smtClean="0"/>
              <a:t>ahorradores</a:t>
            </a:r>
            <a:r>
              <a:rPr lang="en-GB" dirty="0" smtClean="0"/>
              <a:t>” de </a:t>
            </a:r>
            <a:r>
              <a:rPr lang="en-GB" dirty="0" err="1" smtClean="0"/>
              <a:t>corticoides</a:t>
            </a:r>
            <a:endParaRPr lang="en-GB" dirty="0" smtClean="0"/>
          </a:p>
          <a:p>
            <a:pPr lvl="1" algn="l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4988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Cuadro Clínico de la </a:t>
            </a:r>
            <a:r>
              <a:rPr lang="es-ES_tradnl" dirty="0" err="1" smtClean="0">
                <a:latin typeface="Segoe Print" panose="02000600000000000000" pitchFamily="2" charset="0"/>
              </a:rPr>
              <a:t>ATk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71700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67544" y="1412776"/>
            <a:ext cx="7992888" cy="52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03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Tratamiento de la </a:t>
            </a:r>
            <a:r>
              <a:rPr lang="es-ES_tradnl" dirty="0" err="1" smtClean="0">
                <a:latin typeface="Segoe Print" panose="02000600000000000000" pitchFamily="2" charset="0"/>
              </a:rPr>
              <a:t>ATk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364332" y="1556792"/>
            <a:ext cx="8672164" cy="484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Los GC (PDN 1 mg/kg) </a:t>
            </a:r>
            <a:r>
              <a:rPr lang="en-GB" dirty="0" err="1" smtClean="0"/>
              <a:t>constituyen</a:t>
            </a:r>
            <a:r>
              <a:rPr lang="en-GB" dirty="0" smtClean="0"/>
              <a:t> la </a:t>
            </a:r>
            <a:r>
              <a:rPr lang="en-GB" dirty="0" err="1" smtClean="0"/>
              <a:t>piedra</a:t>
            </a:r>
            <a:r>
              <a:rPr lang="en-GB" dirty="0" smtClean="0"/>
              <a:t> angular del </a:t>
            </a:r>
            <a:r>
              <a:rPr lang="en-GB" dirty="0" err="1" smtClean="0"/>
              <a:t>tto</a:t>
            </a:r>
            <a:endParaRPr lang="en-GB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La mitad de pacientes requiere un </a:t>
            </a:r>
            <a:r>
              <a:rPr lang="es-ES" dirty="0" err="1" smtClean="0"/>
              <a:t>tto</a:t>
            </a:r>
            <a:r>
              <a:rPr lang="es-ES" dirty="0" smtClean="0"/>
              <a:t> IS asociado (MTX, AZA, MMF)Ɨ bien porque no se consigue la remisión con GC solos o por recidivas al reducir la dosis</a:t>
            </a:r>
            <a:endParaRPr lang="en-GB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El </a:t>
            </a:r>
            <a:r>
              <a:rPr lang="en-GB" dirty="0" err="1" smtClean="0"/>
              <a:t>tto</a:t>
            </a:r>
            <a:r>
              <a:rPr lang="en-GB" dirty="0" smtClean="0"/>
              <a:t> </a:t>
            </a:r>
            <a:r>
              <a:rPr lang="en-GB" dirty="0" err="1" smtClean="0"/>
              <a:t>combinado</a:t>
            </a:r>
            <a:r>
              <a:rPr lang="en-GB" dirty="0" smtClean="0"/>
              <a:t> </a:t>
            </a:r>
            <a:r>
              <a:rPr lang="en-GB" dirty="0" err="1" smtClean="0"/>
              <a:t>controla</a:t>
            </a:r>
            <a:r>
              <a:rPr lang="en-GB" dirty="0" smtClean="0"/>
              <a:t> la </a:t>
            </a:r>
            <a:r>
              <a:rPr lang="en-GB" dirty="0" err="1" smtClean="0"/>
              <a:t>enfermedad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un 80% de </a:t>
            </a:r>
            <a:r>
              <a:rPr lang="en-GB" dirty="0" err="1" smtClean="0"/>
              <a:t>pacientes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El 20% restante </a:t>
            </a:r>
            <a:r>
              <a:rPr lang="en-GB" dirty="0" err="1" smtClean="0"/>
              <a:t>nunca</a:t>
            </a:r>
            <a:r>
              <a:rPr lang="en-GB" dirty="0" smtClean="0"/>
              <a:t> </a:t>
            </a:r>
            <a:r>
              <a:rPr lang="en-GB" dirty="0" err="1" smtClean="0"/>
              <a:t>consigue</a:t>
            </a:r>
            <a:r>
              <a:rPr lang="en-GB" dirty="0" smtClean="0"/>
              <a:t> la </a:t>
            </a:r>
            <a:r>
              <a:rPr lang="en-GB" dirty="0" err="1" smtClean="0"/>
              <a:t>remisión</a:t>
            </a:r>
            <a:r>
              <a:rPr lang="en-GB" dirty="0" smtClean="0"/>
              <a:t> </a:t>
            </a:r>
            <a:r>
              <a:rPr lang="en-GB" dirty="0" err="1" smtClean="0"/>
              <a:t>completa</a:t>
            </a:r>
            <a:r>
              <a:rPr lang="en-GB" dirty="0" smtClean="0"/>
              <a:t> y se produce un </a:t>
            </a:r>
            <a:r>
              <a:rPr lang="en-GB" dirty="0" err="1" smtClean="0"/>
              <a:t>daño</a:t>
            </a:r>
            <a:r>
              <a:rPr lang="en-GB" dirty="0" smtClean="0"/>
              <a:t> </a:t>
            </a:r>
            <a:r>
              <a:rPr lang="en-GB" dirty="0" err="1" smtClean="0"/>
              <a:t>estructural</a:t>
            </a:r>
            <a:r>
              <a:rPr lang="en-GB" dirty="0" smtClean="0"/>
              <a:t> </a:t>
            </a:r>
            <a:r>
              <a:rPr lang="en-GB" dirty="0" err="1" smtClean="0"/>
              <a:t>progresivo</a:t>
            </a:r>
            <a:r>
              <a:rPr lang="en-GB" dirty="0" smtClean="0"/>
              <a:t> a </a:t>
            </a:r>
            <a:r>
              <a:rPr lang="en-GB" dirty="0" err="1" smtClean="0"/>
              <a:t>pesar</a:t>
            </a:r>
            <a:r>
              <a:rPr lang="en-GB" dirty="0" smtClean="0"/>
              <a:t> del </a:t>
            </a:r>
            <a:r>
              <a:rPr lang="en-GB" dirty="0" err="1" smtClean="0"/>
              <a:t>tto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Uso</a:t>
            </a:r>
            <a:r>
              <a:rPr lang="en-GB" dirty="0" smtClean="0"/>
              <a:t> de </a:t>
            </a:r>
            <a:r>
              <a:rPr lang="en-GB" dirty="0" err="1" smtClean="0"/>
              <a:t>terapias</a:t>
            </a:r>
            <a:r>
              <a:rPr lang="en-GB" dirty="0" smtClean="0"/>
              <a:t> </a:t>
            </a:r>
            <a:r>
              <a:rPr lang="en-GB" dirty="0" err="1" smtClean="0"/>
              <a:t>biológicas</a:t>
            </a:r>
            <a:r>
              <a:rPr lang="en-GB" dirty="0" smtClean="0"/>
              <a:t> para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casos</a:t>
            </a:r>
            <a:r>
              <a:rPr lang="en-GB" dirty="0" smtClean="0"/>
              <a:t> </a:t>
            </a:r>
            <a:r>
              <a:rPr lang="en-GB" dirty="0" err="1" smtClean="0"/>
              <a:t>refractarios</a:t>
            </a:r>
            <a:endParaRPr lang="en-GB" dirty="0" smtClean="0"/>
          </a:p>
          <a:p>
            <a:pPr lvl="1" algn="l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4773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252536" y="269776"/>
            <a:ext cx="96490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 smtClean="0">
                <a:latin typeface="Segoe Print" panose="02000600000000000000" pitchFamily="2" charset="0"/>
              </a:rPr>
              <a:t>Terapia Biológica en TAKAYASU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611560" y="1885240"/>
            <a:ext cx="408060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/>
              <a:t>TOCILIZUMAB (Estudio TAKT)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 smtClean="0"/>
              <a:t>ABATACEPT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032536" y="1177588"/>
            <a:ext cx="3070071" cy="52322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2800" b="1" dirty="0" smtClean="0">
                <a:latin typeface="Segoe Print" panose="02000600000000000000" pitchFamily="2" charset="0"/>
              </a:rPr>
              <a:t>Ensayos Clínicos</a:t>
            </a:r>
            <a:endParaRPr lang="es-ES_tradnl" sz="2800" b="1" dirty="0">
              <a:latin typeface="Segoe Print" panose="020006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23032" y="3050957"/>
            <a:ext cx="4676280" cy="954107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 smtClean="0">
                <a:latin typeface="Segoe Print" panose="02000600000000000000" pitchFamily="2" charset="0"/>
              </a:rPr>
              <a:t>Estudios NO Controlados</a:t>
            </a:r>
          </a:p>
          <a:p>
            <a:pPr algn="ctr">
              <a:spcAft>
                <a:spcPts val="1200"/>
              </a:spcAft>
            </a:pPr>
            <a:r>
              <a:rPr lang="es-ES_tradnl" sz="2800" b="1" dirty="0" smtClean="0">
                <a:latin typeface="Segoe Print" panose="02000600000000000000" pitchFamily="2" charset="0"/>
              </a:rPr>
              <a:t>Series de Casos</a:t>
            </a:r>
            <a:endParaRPr lang="es-ES_tradnl" sz="2800" b="1" dirty="0">
              <a:latin typeface="Segoe Print" panose="020006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4192339"/>
            <a:ext cx="8213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/>
              <a:t>ANTAGONISTAS DEL TNF </a:t>
            </a:r>
            <a:r>
              <a:rPr lang="es-ES_tradnl" sz="2000" dirty="0" smtClean="0"/>
              <a:t>(1 prospectivo, varios retrospectivos)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/>
              <a:t>TOCILIZUMAB </a:t>
            </a:r>
            <a:r>
              <a:rPr lang="es-ES_tradnl" sz="2000" dirty="0" smtClean="0"/>
              <a:t>(1 </a:t>
            </a:r>
            <a:r>
              <a:rPr lang="es-ES_tradnl" sz="2000" dirty="0"/>
              <a:t>prospectivo, varios </a:t>
            </a:r>
            <a:r>
              <a:rPr lang="es-ES_tradnl" sz="2000" dirty="0" smtClean="0"/>
              <a:t>retrospectivos)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/>
              <a:t>RITUXIMAB</a:t>
            </a:r>
            <a:r>
              <a:rPr lang="es-ES_tradnl" sz="2000" dirty="0" smtClean="0"/>
              <a:t> (series de casos, retrospectivos)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/>
              <a:t>USTEKINUMAB</a:t>
            </a:r>
            <a:r>
              <a:rPr lang="es-ES_tradnl" sz="2000" dirty="0" smtClean="0"/>
              <a:t> (1 caso)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/>
              <a:t>TOFACITINIB</a:t>
            </a:r>
            <a:r>
              <a:rPr lang="es-ES_tradnl" sz="2000" dirty="0" smtClean="0"/>
              <a:t> (2 casos)</a:t>
            </a:r>
          </a:p>
        </p:txBody>
      </p:sp>
    </p:spTree>
    <p:extLst>
      <p:ext uri="{BB962C8B-B14F-4D97-AF65-F5344CB8AC3E}">
        <p14:creationId xmlns:p14="http://schemas.microsoft.com/office/powerpoint/2010/main" xmlns="" val="33243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53752"/>
            <a:ext cx="9649072" cy="1143000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latin typeface="Segoe Print" panose="02000600000000000000" pitchFamily="2" charset="0"/>
              </a:rPr>
              <a:t>Tratamiento biológico de la </a:t>
            </a:r>
            <a:r>
              <a:rPr lang="es-ES_tradnl" sz="4000" dirty="0" err="1" smtClean="0">
                <a:latin typeface="Segoe Print" panose="02000600000000000000" pitchFamily="2" charset="0"/>
              </a:rPr>
              <a:t>ATk</a:t>
            </a:r>
            <a:endParaRPr lang="es-ES" sz="4000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95536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51520" y="1685114"/>
            <a:ext cx="8604956" cy="41921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flipH="1">
            <a:off x="283178" y="6365633"/>
            <a:ext cx="293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*Estudios retrospectivos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34422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084168" y="6567155"/>
            <a:ext cx="2821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/>
              <a:t>Nakaoka</a:t>
            </a:r>
            <a:r>
              <a:rPr lang="fr-FR" sz="1000" dirty="0"/>
              <a:t> Y, et al. Ann </a:t>
            </a:r>
            <a:r>
              <a:rPr lang="fr-FR" sz="1000" dirty="0" err="1"/>
              <a:t>Rheum</a:t>
            </a:r>
            <a:r>
              <a:rPr lang="fr-FR" sz="1000" dirty="0"/>
              <a:t> </a:t>
            </a:r>
            <a:r>
              <a:rPr lang="fr-FR" sz="1000" dirty="0" smtClean="0"/>
              <a:t>Dis. 2018;77:348–54</a:t>
            </a:r>
            <a:endParaRPr lang="es-ES" sz="1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252536" y="269776"/>
            <a:ext cx="96490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 smtClean="0">
                <a:latin typeface="Segoe Print" panose="02000600000000000000" pitchFamily="2" charset="0"/>
              </a:rPr>
              <a:t>Ensayo TAKT – </a:t>
            </a:r>
            <a:r>
              <a:rPr lang="es-ES_tradnl" sz="3600" dirty="0" err="1" smtClean="0">
                <a:latin typeface="Segoe Print" panose="02000600000000000000" pitchFamily="2" charset="0"/>
              </a:rPr>
              <a:t>Tocilizumab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611560" y="1196752"/>
            <a:ext cx="7895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Aleatorizado, DC, PBO controlado en </a:t>
            </a:r>
            <a:r>
              <a:rPr lang="es-ES_tradnl" sz="2000" dirty="0" err="1"/>
              <a:t>Takayasu</a:t>
            </a:r>
            <a:r>
              <a:rPr lang="es-ES_tradnl" sz="2000" dirty="0"/>
              <a:t> </a:t>
            </a:r>
            <a:r>
              <a:rPr lang="es-ES_tradnl" sz="2000" dirty="0" smtClean="0"/>
              <a:t>refractaria (n=36)</a:t>
            </a: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TCZ 162 mg/</a:t>
            </a:r>
            <a:r>
              <a:rPr lang="es-ES_tradnl" sz="2000" dirty="0" err="1" smtClean="0"/>
              <a:t>sem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sc</a:t>
            </a:r>
            <a:r>
              <a:rPr lang="es-ES_tradnl" sz="2000" dirty="0" smtClean="0"/>
              <a:t> vs PBO (52 semanas)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u="sng" dirty="0" smtClean="0"/>
              <a:t>OP</a:t>
            </a:r>
            <a:r>
              <a:rPr lang="es-ES_tradnl" sz="2000" dirty="0" smtClean="0"/>
              <a:t>: Tiempo hasta la recidiva; </a:t>
            </a:r>
            <a:r>
              <a:rPr lang="es-ES_tradnl" sz="2000" u="sng" dirty="0" smtClean="0"/>
              <a:t>OS</a:t>
            </a:r>
            <a:r>
              <a:rPr lang="es-ES_tradnl" sz="2000" dirty="0" smtClean="0"/>
              <a:t>: Tiempo hasta la recidiva por síntomas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492896"/>
            <a:ext cx="3923824" cy="228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464" y="2780928"/>
            <a:ext cx="5700713" cy="275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8728" y="5733256"/>
            <a:ext cx="8145288" cy="707886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Tendencia favorable a TCZ en el tiempo hasta recidiva</a:t>
            </a:r>
            <a:r>
              <a:rPr lang="es-ES_tradnl" sz="2000" dirty="0" smtClean="0"/>
              <a:t>: HR 0,41, p=0,0596</a:t>
            </a:r>
          </a:p>
          <a:p>
            <a:r>
              <a:rPr lang="es-ES_tradnl" sz="2000" dirty="0" smtClean="0"/>
              <a:t>NO Eventos Adversos inesperados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5737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68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Epidemiología ACG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052736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95536" y="1495325"/>
            <a:ext cx="8229600" cy="4525963"/>
          </a:xfrm>
        </p:spPr>
        <p:txBody>
          <a:bodyPr/>
          <a:lstStyle/>
          <a:p>
            <a:r>
              <a:rPr lang="es-ES" dirty="0" smtClean="0"/>
              <a:t>Predominio en raza blanca/caucásica</a:t>
            </a:r>
          </a:p>
          <a:p>
            <a:r>
              <a:rPr lang="es-ES" dirty="0" smtClean="0"/>
              <a:t>Individuos de edad avanzada (&gt; 50 años)</a:t>
            </a:r>
          </a:p>
          <a:p>
            <a:r>
              <a:rPr lang="es-ES" dirty="0" smtClean="0"/>
              <a:t>Su incidencia aumenta con la edad</a:t>
            </a:r>
          </a:p>
          <a:p>
            <a:r>
              <a:rPr lang="es-ES" dirty="0" smtClean="0"/>
              <a:t>Predominio por sexo femenino (2:1 a 3:1)</a:t>
            </a:r>
          </a:p>
          <a:p>
            <a:r>
              <a:rPr lang="es-ES" dirty="0" smtClean="0"/>
              <a:t>Prevalencia en España: 10 casos nuevos/100.000 </a:t>
            </a:r>
            <a:r>
              <a:rPr lang="es-ES" dirty="0" err="1" smtClean="0"/>
              <a:t>hab</a:t>
            </a:r>
            <a:r>
              <a:rPr lang="es-ES" dirty="0" smtClean="0"/>
              <a:t>/año (</a:t>
            </a:r>
            <a:r>
              <a:rPr lang="es-ES" b="1" dirty="0" smtClean="0"/>
              <a:t>registro ARTESER</a:t>
            </a:r>
            <a:r>
              <a:rPr lang="es-ES" dirty="0" smtClean="0"/>
              <a:t>)</a:t>
            </a:r>
          </a:p>
          <a:p>
            <a:r>
              <a:rPr lang="es-ES" dirty="0" smtClean="0"/>
              <a:t>Segunda vasculitis más frecuente después de las vasculitis </a:t>
            </a:r>
            <a:r>
              <a:rPr lang="es-ES" dirty="0" err="1" smtClean="0"/>
              <a:t>leucocitoclásticas</a:t>
            </a:r>
            <a:r>
              <a:rPr lang="es-ES" dirty="0" smtClean="0"/>
              <a:t> y vasculitis </a:t>
            </a:r>
            <a:r>
              <a:rPr lang="es-ES" dirty="0" err="1" smtClean="0"/>
              <a:t>IgA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423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372200" y="6453336"/>
            <a:ext cx="2499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/>
              <a:t>Nakaoka</a:t>
            </a:r>
            <a:r>
              <a:rPr lang="fr-FR" sz="1000" dirty="0"/>
              <a:t> Y, et al. </a:t>
            </a:r>
            <a:r>
              <a:rPr lang="fr-FR" sz="1000" dirty="0" err="1"/>
              <a:t>Rheumatology</a:t>
            </a:r>
            <a:r>
              <a:rPr lang="fr-FR" sz="1000" dirty="0"/>
              <a:t> </a:t>
            </a:r>
            <a:r>
              <a:rPr lang="fr-FR" sz="1000" dirty="0" smtClean="0"/>
              <a:t>2020;0:1–8</a:t>
            </a:r>
            <a:endParaRPr lang="es-ES" sz="1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252536" y="269776"/>
            <a:ext cx="96490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 smtClean="0">
                <a:latin typeface="Segoe Print" panose="02000600000000000000" pitchFamily="2" charset="0"/>
              </a:rPr>
              <a:t>Extensión TAKT – </a:t>
            </a:r>
            <a:r>
              <a:rPr lang="es-ES_tradnl" sz="3600" dirty="0" err="1" smtClean="0">
                <a:latin typeface="Segoe Print" panose="02000600000000000000" pitchFamily="2" charset="0"/>
              </a:rPr>
              <a:t>Tocilizumab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611560" y="1196752"/>
            <a:ext cx="76218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Extensión abierta a 96 semanas (28 </a:t>
            </a:r>
            <a:r>
              <a:rPr lang="es-ES_tradnl" sz="2000" dirty="0" err="1" smtClean="0"/>
              <a:t>pacs</a:t>
            </a:r>
            <a:r>
              <a:rPr lang="es-ES_tradnl" sz="2000" dirty="0" smtClean="0"/>
              <a:t>)</a:t>
            </a: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TCZ 162 mg/</a:t>
            </a:r>
            <a:r>
              <a:rPr lang="es-ES_tradnl" sz="2000" dirty="0" err="1" smtClean="0"/>
              <a:t>sem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sc</a:t>
            </a:r>
            <a:r>
              <a:rPr lang="es-ES_tradnl" sz="2000" dirty="0" smtClean="0"/>
              <a:t> (28/36 pacientes) + GC a criterio del investigador</a:t>
            </a:r>
          </a:p>
          <a:p>
            <a:endParaRPr lang="es-ES_tradnl" sz="2000" u="sng" dirty="0"/>
          </a:p>
          <a:p>
            <a:pPr>
              <a:spcAft>
                <a:spcPts val="1200"/>
              </a:spcAft>
            </a:pPr>
            <a:r>
              <a:rPr lang="es-ES_tradnl" sz="2000" b="1" dirty="0" smtClean="0"/>
              <a:t>1. Dosis de </a:t>
            </a:r>
            <a:r>
              <a:rPr lang="es-ES_tradnl" sz="2000" b="1" dirty="0" err="1" smtClean="0"/>
              <a:t>prednisona</a:t>
            </a:r>
            <a:r>
              <a:rPr lang="es-ES_tradnl" sz="2000" b="1" dirty="0" smtClean="0"/>
              <a:t>: </a:t>
            </a:r>
            <a:r>
              <a:rPr lang="es-ES_tradnl" sz="2000" dirty="0" smtClean="0"/>
              <a:t>46.4% redujeron dosis a &lt; 0.1 mg/kg/d</a:t>
            </a:r>
          </a:p>
          <a:p>
            <a:pPr>
              <a:spcAft>
                <a:spcPts val="1200"/>
              </a:spcAft>
            </a:pPr>
            <a:r>
              <a:rPr lang="es-ES_tradnl" sz="2000" b="1" dirty="0" smtClean="0"/>
              <a:t>2. Pruebas de imagen: </a:t>
            </a:r>
            <a:r>
              <a:rPr lang="es-ES_tradnl" sz="2000" dirty="0" smtClean="0"/>
              <a:t>Mejor en 17.9% y estables en 67.9%</a:t>
            </a:r>
          </a:p>
          <a:p>
            <a:r>
              <a:rPr lang="es-ES_tradnl" sz="2000" b="1" dirty="0" smtClean="0"/>
              <a:t>3. Mejoría en calidad de vida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5544"/>
            <a:ext cx="4489886" cy="309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5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4544" y="-887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latin typeface="Segoe Print" panose="02000600000000000000" pitchFamily="2" charset="0"/>
              </a:rPr>
              <a:t>Tratamiento biológico </a:t>
            </a:r>
            <a:r>
              <a:rPr lang="es-ES_tradnl" sz="3200" dirty="0" err="1" smtClean="0">
                <a:latin typeface="Segoe Print" panose="02000600000000000000" pitchFamily="2" charset="0"/>
              </a:rPr>
              <a:t>ATk</a:t>
            </a:r>
            <a:r>
              <a:rPr lang="es-ES_tradnl" sz="3200" dirty="0" smtClean="0">
                <a:latin typeface="Segoe Print" panose="02000600000000000000" pitchFamily="2" charset="0"/>
              </a:rPr>
              <a:t>: </a:t>
            </a:r>
            <a:r>
              <a:rPr lang="es-ES_tradnl" sz="3200" dirty="0" err="1" smtClean="0">
                <a:latin typeface="Segoe Print" panose="02000600000000000000" pitchFamily="2" charset="0"/>
              </a:rPr>
              <a:t>Tocilizumab</a:t>
            </a:r>
            <a:endParaRPr lang="es-ES" sz="3200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15402" y="1121596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361688" y="6525344"/>
            <a:ext cx="4530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Loricera</a:t>
            </a:r>
            <a:r>
              <a:rPr lang="es-ES" sz="1600" dirty="0" smtClean="0"/>
              <a:t> J et </a:t>
            </a:r>
            <a:r>
              <a:rPr lang="es-ES" sz="1600" dirty="0"/>
              <a:t>al. </a:t>
            </a:r>
            <a:r>
              <a:rPr lang="es-ES" sz="1600" dirty="0" err="1" smtClean="0"/>
              <a:t>Clin</a:t>
            </a:r>
            <a:r>
              <a:rPr lang="es-ES" sz="1600" dirty="0" smtClean="0"/>
              <a:t> </a:t>
            </a:r>
            <a:r>
              <a:rPr lang="es-ES" sz="1600" dirty="0" err="1" smtClean="0"/>
              <a:t>Exp</a:t>
            </a:r>
            <a:r>
              <a:rPr lang="es-ES" sz="1600" dirty="0" smtClean="0"/>
              <a:t> </a:t>
            </a:r>
            <a:r>
              <a:rPr lang="es-ES" sz="1600" dirty="0" err="1" smtClean="0"/>
              <a:t>Rheumatol</a:t>
            </a:r>
            <a:r>
              <a:rPr lang="es-ES" sz="1600" dirty="0" smtClean="0"/>
              <a:t> 2016;34:S44-S53</a:t>
            </a:r>
            <a:endParaRPr lang="es-ES" sz="1600" dirty="0"/>
          </a:p>
        </p:txBody>
      </p:sp>
      <p:sp>
        <p:nvSpPr>
          <p:cNvPr id="8" name="Rectángulo 7"/>
          <p:cNvSpPr/>
          <p:nvPr/>
        </p:nvSpPr>
        <p:spPr>
          <a:xfrm>
            <a:off x="179512" y="138664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err="1">
                <a:solidFill>
                  <a:srgbClr val="660066"/>
                </a:solidFill>
                <a:latin typeface="arial" panose="020B0604020202020204" pitchFamily="34" charset="0"/>
                <a:hlinkClick r:id="rId3" tooltip="Clinical and experimental rheumatology."/>
              </a:rPr>
              <a:t>Clin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3" tooltip="Clinical and experimental rheumatology."/>
              </a:rPr>
              <a:t> </a:t>
            </a:r>
            <a:r>
              <a:rPr lang="es-ES" u="sng" dirty="0" err="1">
                <a:solidFill>
                  <a:srgbClr val="660066"/>
                </a:solidFill>
                <a:latin typeface="arial" panose="020B0604020202020204" pitchFamily="34" charset="0"/>
                <a:hlinkClick r:id="rId3" tooltip="Clinical and experimental rheumatology."/>
              </a:rPr>
              <a:t>Exp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3" tooltip="Clinical and experimental rheumatology."/>
              </a:rPr>
              <a:t> </a:t>
            </a:r>
            <a:r>
              <a:rPr lang="es-ES" u="sng" dirty="0" err="1">
                <a:solidFill>
                  <a:srgbClr val="660066"/>
                </a:solidFill>
                <a:latin typeface="arial" panose="020B0604020202020204" pitchFamily="34" charset="0"/>
                <a:hlinkClick r:id="rId3" tooltip="Clinical and experimental rheumatology."/>
              </a:rPr>
              <a:t>Rheumatol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3" tooltip="Clinical and experimental rheumatology."/>
              </a:rPr>
              <a:t>.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 2016 May-Jun;34(3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Suppl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97):S44-53.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Epub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2016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Apr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6.</a:t>
            </a:r>
          </a:p>
          <a:p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Tocilizumab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patients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with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Takayasu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 arteritis: a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retrospective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study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review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s-ES" u="sng" dirty="0" err="1">
                <a:solidFill>
                  <a:srgbClr val="660066"/>
                </a:solidFill>
                <a:latin typeface="arial" panose="020B0604020202020204" pitchFamily="34" charset="0"/>
                <a:hlinkClick r:id="rId4"/>
              </a:rPr>
              <a:t>Loricera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4"/>
              </a:rPr>
              <a:t> J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5"/>
              </a:rPr>
              <a:t>Blanco R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6"/>
              </a:rPr>
              <a:t>Hernández JL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7"/>
              </a:rPr>
              <a:t>Castañeda S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 err="1">
                <a:solidFill>
                  <a:srgbClr val="660066"/>
                </a:solidFill>
                <a:latin typeface="arial" panose="020B0604020202020204" pitchFamily="34" charset="0"/>
                <a:hlinkClick r:id="rId8"/>
              </a:rPr>
              <a:t>Humbría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8"/>
              </a:rPr>
              <a:t> A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 err="1">
                <a:solidFill>
                  <a:srgbClr val="660066"/>
                </a:solidFill>
                <a:latin typeface="arial" panose="020B0604020202020204" pitchFamily="34" charset="0"/>
                <a:hlinkClick r:id="rId9"/>
              </a:rPr>
              <a:t>Ortego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9"/>
              </a:rPr>
              <a:t> N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0"/>
              </a:rPr>
              <a:t>Bravo B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1"/>
              </a:rPr>
              <a:t>Freire M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2"/>
              </a:rPr>
              <a:t>Melchor S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3"/>
              </a:rPr>
              <a:t>Mínguez M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4"/>
              </a:rPr>
              <a:t>Salvatierra J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5"/>
              </a:rPr>
              <a:t>González-Vela C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6"/>
              </a:rPr>
              <a:t>Calvo-Río V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7"/>
              </a:rPr>
              <a:t>Santos-Gómez M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8"/>
              </a:rPr>
              <a:t>Pina T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u="sng" dirty="0">
                <a:solidFill>
                  <a:srgbClr val="660066"/>
                </a:solidFill>
                <a:latin typeface="arial" panose="020B0604020202020204" pitchFamily="34" charset="0"/>
                <a:hlinkClick r:id="rId19"/>
              </a:rPr>
              <a:t>González-Gay MA</a:t>
            </a:r>
            <a:r>
              <a:rPr lang="es-E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4775" y="3228787"/>
            <a:ext cx="8441413" cy="286232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8 pacientes (todas mujeres) con edad media 34 +/-16 años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Todos habían recibido GC anteriormente, y 7/8 además IS y/o biológicos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Respuesta muy satisfactoria en 7 a los 3 meses del inicio del TCZ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7 quedaron asintomáticas a los 15 meses (mediana) de seguimiento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 smtClean="0"/>
              <a:t>Prednisona</a:t>
            </a:r>
            <a:r>
              <a:rPr lang="es-ES" sz="2000" dirty="0" smtClean="0"/>
              <a:t> se bajó de 42.5 hasta 2.5 mg/d al final del seguimiento (p=0.011)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Dos suspenden por efectos adversos: LES en uno e ineficiencia en otro</a:t>
            </a:r>
            <a:endParaRPr lang="es-E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87775" y="6131223"/>
            <a:ext cx="8685519" cy="400110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TCZ parece eficaz en rescatar pacientes con </a:t>
            </a:r>
            <a:r>
              <a:rPr lang="es-ES" sz="2000" b="1" dirty="0" err="1" smtClean="0"/>
              <a:t>ATk</a:t>
            </a:r>
            <a:r>
              <a:rPr lang="es-ES" sz="2000" b="1" dirty="0" smtClean="0"/>
              <a:t> refractarios a otros tratamientos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293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252536" y="269776"/>
            <a:ext cx="96490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 smtClean="0">
                <a:latin typeface="Segoe Print" panose="02000600000000000000" pitchFamily="2" charset="0"/>
              </a:rPr>
              <a:t>Terapia Biológica en TAKAYASU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04480" y="1268760"/>
            <a:ext cx="8325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2800" b="1" dirty="0" smtClean="0"/>
              <a:t>Meta-análisis de Terapias con FAME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/>
              <a:t>Remisión 60% con GC + </a:t>
            </a:r>
            <a:r>
              <a:rPr lang="es-ES_tradnl" sz="2400" dirty="0" err="1" smtClean="0"/>
              <a:t>FAMEs</a:t>
            </a:r>
            <a:r>
              <a:rPr lang="es-ES_tradnl" sz="2400" dirty="0" smtClean="0"/>
              <a:t> o </a:t>
            </a:r>
            <a:r>
              <a:rPr lang="es-ES_tradnl" sz="2400" dirty="0" err="1" smtClean="0"/>
              <a:t>FAMEb</a:t>
            </a:r>
            <a:endParaRPr lang="es-ES_tradnl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400" dirty="0" smtClean="0"/>
              <a:t>Reducción significativa de RFA y dosis GC con ambos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/>
              <a:t>Tasa recidiva agregada con </a:t>
            </a:r>
            <a:r>
              <a:rPr lang="es-ES_tradnl" sz="2400" dirty="0" err="1" smtClean="0"/>
              <a:t>FAMEs</a:t>
            </a:r>
            <a:r>
              <a:rPr lang="es-ES_tradnl" sz="2400" dirty="0" smtClean="0"/>
              <a:t> (54%) &gt; </a:t>
            </a:r>
            <a:r>
              <a:rPr lang="es-ES_tradnl" sz="2400" dirty="0" err="1" smtClean="0"/>
              <a:t>FAMEb</a:t>
            </a:r>
            <a:r>
              <a:rPr lang="es-ES_tradnl" sz="2400" dirty="0" smtClean="0"/>
              <a:t> (31%)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/>
              <a:t>NS, pero pacientes + refractarios con </a:t>
            </a:r>
            <a:r>
              <a:rPr lang="es-ES_tradnl" sz="2200" dirty="0" err="1" smtClean="0"/>
              <a:t>FAMEb</a:t>
            </a:r>
            <a:endParaRPr lang="es-ES_trad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b="1" dirty="0" smtClean="0">
                <a:solidFill>
                  <a:srgbClr val="FF0000"/>
                </a:solidFill>
              </a:rPr>
              <a:t>Tasas de remisión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200" dirty="0" smtClean="0"/>
              <a:t>NS entre </a:t>
            </a:r>
            <a:r>
              <a:rPr lang="es-ES_tradnl" sz="2200" dirty="0" err="1" smtClean="0"/>
              <a:t>FAMEs</a:t>
            </a:r>
            <a:r>
              <a:rPr lang="es-ES_tradnl" sz="2200" dirty="0" smtClean="0"/>
              <a:t> ni entre </a:t>
            </a:r>
            <a:r>
              <a:rPr lang="es-ES_tradnl" sz="2200" dirty="0" err="1" smtClean="0"/>
              <a:t>FAMEb</a:t>
            </a:r>
            <a:r>
              <a:rPr lang="es-ES_tradnl" sz="2200" dirty="0" smtClean="0"/>
              <a:t> (TCZ vs </a:t>
            </a:r>
            <a:r>
              <a:rPr lang="es-ES_tradnl" sz="2200" dirty="0" err="1" smtClean="0"/>
              <a:t>aTNF</a:t>
            </a:r>
            <a:r>
              <a:rPr lang="es-ES_tradnl" sz="22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200" dirty="0" smtClean="0"/>
              <a:t>&gt; Supervivencia a 3 años libre de recidiva para </a:t>
            </a:r>
            <a:r>
              <a:rPr lang="es-ES_tradnl" sz="2200" dirty="0" err="1" smtClean="0"/>
              <a:t>FAMEb</a:t>
            </a:r>
            <a:r>
              <a:rPr lang="es-ES_tradnl" sz="2200" dirty="0" smtClean="0"/>
              <a:t> (TCZ o </a:t>
            </a:r>
            <a:r>
              <a:rPr lang="es-ES_tradnl" sz="2200" dirty="0" err="1" smtClean="0"/>
              <a:t>aTNF</a:t>
            </a:r>
            <a:r>
              <a:rPr lang="es-ES_tradnl" sz="2200" dirty="0" smtClean="0"/>
              <a:t>) versus </a:t>
            </a:r>
            <a:r>
              <a:rPr lang="es-ES_tradnl" sz="2200" dirty="0" err="1" smtClean="0"/>
              <a:t>FAMEs</a:t>
            </a:r>
            <a:r>
              <a:rPr lang="es-ES_tradnl" sz="2200" dirty="0" smtClean="0"/>
              <a:t> (</a:t>
            </a:r>
            <a:r>
              <a:rPr lang="es-ES_tradnl" sz="2200" dirty="0" err="1" smtClean="0"/>
              <a:t>st</a:t>
            </a:r>
            <a:r>
              <a:rPr lang="es-ES_tradnl" sz="2200" dirty="0" smtClean="0"/>
              <a:t> MTX): 91% vs 59%, p=0,0025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200" dirty="0" smtClean="0"/>
              <a:t>En población pediátrica, resultados similares</a:t>
            </a:r>
          </a:p>
          <a:p>
            <a:pPr lvl="2">
              <a:spcAft>
                <a:spcPts val="1200"/>
              </a:spcAft>
            </a:pPr>
            <a:r>
              <a:rPr lang="sv-SE" sz="2200" dirty="0" smtClean="0"/>
              <a:t>Superv sin recidiva a 2 años: 80</a:t>
            </a:r>
            <a:r>
              <a:rPr lang="sv-SE" sz="2200" dirty="0"/>
              <a:t>% </a:t>
            </a:r>
            <a:r>
              <a:rPr lang="sv-SE" sz="2200" dirty="0" smtClean="0"/>
              <a:t>FAMEb vs </a:t>
            </a:r>
            <a:r>
              <a:rPr lang="sv-SE" sz="2200" dirty="0"/>
              <a:t>43</a:t>
            </a:r>
            <a:r>
              <a:rPr lang="sv-SE" sz="2200" dirty="0" smtClean="0"/>
              <a:t>% FAMEs, p=0,03</a:t>
            </a:r>
            <a:endParaRPr lang="es-ES_trad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/>
              <a:t>Progresión </a:t>
            </a:r>
            <a:r>
              <a:rPr lang="es-ES_tradnl" sz="2400" dirty="0" err="1" smtClean="0"/>
              <a:t>angiográfica</a:t>
            </a:r>
            <a:r>
              <a:rPr lang="es-ES_tradnl" sz="2400" dirty="0" smtClean="0"/>
              <a:t> 20% con ambos</a:t>
            </a:r>
            <a:endParaRPr lang="es-ES" sz="2400" dirty="0"/>
          </a:p>
        </p:txBody>
      </p:sp>
      <p:grpSp>
        <p:nvGrpSpPr>
          <p:cNvPr id="8" name="7 Grupo"/>
          <p:cNvGrpSpPr/>
          <p:nvPr/>
        </p:nvGrpSpPr>
        <p:grpSpPr>
          <a:xfrm>
            <a:off x="6084168" y="1844824"/>
            <a:ext cx="973510" cy="461665"/>
            <a:chOff x="6084168" y="1844824"/>
            <a:chExt cx="973510" cy="461665"/>
          </a:xfrm>
        </p:grpSpPr>
        <p:sp>
          <p:nvSpPr>
            <p:cNvPr id="6" name="5 Flecha derecha"/>
            <p:cNvSpPr/>
            <p:nvPr/>
          </p:nvSpPr>
          <p:spPr>
            <a:xfrm>
              <a:off x="6084168" y="1967644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525160" y="1844824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400" b="1" dirty="0" smtClean="0">
                  <a:solidFill>
                    <a:schemeClr val="tx2">
                      <a:lumMod val="75000"/>
                    </a:schemeClr>
                  </a:solidFill>
                </a:rPr>
                <a:t>NS</a:t>
              </a:r>
              <a:endParaRPr lang="es-E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7997800" y="2895327"/>
            <a:ext cx="973510" cy="461665"/>
            <a:chOff x="6084168" y="1844824"/>
            <a:chExt cx="973510" cy="461665"/>
          </a:xfrm>
        </p:grpSpPr>
        <p:sp>
          <p:nvSpPr>
            <p:cNvPr id="11" name="10 Flecha derecha"/>
            <p:cNvSpPr/>
            <p:nvPr/>
          </p:nvSpPr>
          <p:spPr>
            <a:xfrm>
              <a:off x="6084168" y="1967644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525160" y="1844824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400" b="1" dirty="0" smtClean="0">
                  <a:solidFill>
                    <a:schemeClr val="tx2">
                      <a:lumMod val="75000"/>
                    </a:schemeClr>
                  </a:solidFill>
                </a:rPr>
                <a:t>NS</a:t>
              </a:r>
              <a:endParaRPr lang="es-E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6766842" y="4087931"/>
            <a:ext cx="973510" cy="461665"/>
            <a:chOff x="6084168" y="1844824"/>
            <a:chExt cx="973510" cy="461665"/>
          </a:xfrm>
        </p:grpSpPr>
        <p:sp>
          <p:nvSpPr>
            <p:cNvPr id="14" name="13 Flecha derecha"/>
            <p:cNvSpPr/>
            <p:nvPr/>
          </p:nvSpPr>
          <p:spPr>
            <a:xfrm>
              <a:off x="6084168" y="1967644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525160" y="1844824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400" b="1" dirty="0" smtClean="0">
                  <a:solidFill>
                    <a:schemeClr val="tx2">
                      <a:lumMod val="75000"/>
                    </a:schemeClr>
                  </a:solidFill>
                </a:rPr>
                <a:t>NS</a:t>
              </a:r>
              <a:endParaRPr lang="es-E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6458168" y="6614453"/>
            <a:ext cx="2688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Barra L, </a:t>
            </a:r>
            <a:r>
              <a:rPr lang="es-ES_tradnl" sz="1000" dirty="0"/>
              <a:t>et al. </a:t>
            </a:r>
            <a:r>
              <a:rPr lang="es-ES_tradnl" sz="1000" dirty="0" err="1"/>
              <a:t>Autoimmun</a:t>
            </a:r>
            <a:r>
              <a:rPr lang="es-ES_tradnl" sz="1000" dirty="0"/>
              <a:t> Rev. </a:t>
            </a:r>
            <a:r>
              <a:rPr lang="es-ES_tradnl" sz="1000" dirty="0" smtClean="0"/>
              <a:t>2018;17:683-93</a:t>
            </a:r>
            <a:r>
              <a:rPr lang="fi-FI" sz="1000" dirty="0" smtClean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xmlns="" val="563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084168" y="6614453"/>
            <a:ext cx="3062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err="1" smtClean="0"/>
              <a:t>Langford</a:t>
            </a:r>
            <a:r>
              <a:rPr lang="es-ES_tradnl" sz="1000" dirty="0" smtClean="0"/>
              <a:t> C, </a:t>
            </a:r>
            <a:r>
              <a:rPr lang="es-ES_tradnl" sz="1000" dirty="0"/>
              <a:t>et al. </a:t>
            </a:r>
            <a:r>
              <a:rPr lang="en-US" sz="1000" dirty="0"/>
              <a:t>Arthritis </a:t>
            </a:r>
            <a:r>
              <a:rPr lang="en-US" sz="1000" dirty="0" err="1"/>
              <a:t>Rheumatol</a:t>
            </a:r>
            <a:r>
              <a:rPr lang="en-US" sz="1000" dirty="0"/>
              <a:t>. </a:t>
            </a:r>
            <a:r>
              <a:rPr lang="en-US" sz="1000" dirty="0" smtClean="0"/>
              <a:t>2017;69:846–53</a:t>
            </a:r>
            <a:r>
              <a:rPr lang="fi-FI" sz="1000" dirty="0" smtClean="0"/>
              <a:t>.</a:t>
            </a:r>
            <a:endParaRPr lang="es-ES" sz="1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252536" y="269776"/>
            <a:ext cx="96490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 smtClean="0">
                <a:latin typeface="Segoe Print" panose="02000600000000000000" pitchFamily="2" charset="0"/>
              </a:rPr>
              <a:t>Ensayo con </a:t>
            </a:r>
            <a:r>
              <a:rPr lang="es-ES_tradnl" sz="3600" dirty="0" err="1" smtClean="0">
                <a:latin typeface="Segoe Print" panose="02000600000000000000" pitchFamily="2" charset="0"/>
              </a:rPr>
              <a:t>Abatacept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9" y="1937816"/>
            <a:ext cx="5000625" cy="47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82473" y="1150870"/>
            <a:ext cx="838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Aleatorizado, DC, en </a:t>
            </a:r>
            <a:r>
              <a:rPr lang="es-ES_tradnl" sz="2000" dirty="0" err="1"/>
              <a:t>Takayasu</a:t>
            </a:r>
            <a:r>
              <a:rPr lang="es-ES_tradnl" sz="2000" dirty="0"/>
              <a:t> </a:t>
            </a:r>
            <a:r>
              <a:rPr lang="es-ES_tradnl" sz="2000" dirty="0" smtClean="0"/>
              <a:t>refractaria o de </a:t>
            </a:r>
            <a:r>
              <a:rPr lang="es-ES_tradnl" sz="2000" dirty="0" err="1" smtClean="0"/>
              <a:t>novo</a:t>
            </a:r>
            <a:r>
              <a:rPr lang="es-ES_tradnl" sz="2000" dirty="0" smtClean="0"/>
              <a:t> (36 elegibles, 26 </a:t>
            </a:r>
            <a:r>
              <a:rPr lang="es-ES_tradnl" sz="2000" dirty="0" err="1" smtClean="0"/>
              <a:t>sem</a:t>
            </a:r>
            <a:r>
              <a:rPr lang="es-ES_tradnl" sz="2000" dirty="0" smtClean="0"/>
              <a:t> 12)</a:t>
            </a: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u="sng" dirty="0" smtClean="0"/>
              <a:t>OP</a:t>
            </a:r>
            <a:r>
              <a:rPr lang="es-ES_tradnl" sz="2000" dirty="0" smtClean="0"/>
              <a:t>: Duración remisión (tiempo libre de recidiva)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5076056" y="2060848"/>
            <a:ext cx="4000500" cy="4320480"/>
            <a:chOff x="5076056" y="1844824"/>
            <a:chExt cx="4000500" cy="4320480"/>
          </a:xfrm>
        </p:grpSpPr>
        <p:sp>
          <p:nvSpPr>
            <p:cNvPr id="6" name="5 CuadroTexto"/>
            <p:cNvSpPr txBox="1"/>
            <p:nvPr/>
          </p:nvSpPr>
          <p:spPr>
            <a:xfrm>
              <a:off x="5251604" y="5088086"/>
              <a:ext cx="3744416" cy="1077218"/>
            </a:xfrm>
            <a:prstGeom prst="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INEFICACIA DE ABATACEPT</a:t>
              </a:r>
            </a:p>
            <a:p>
              <a:r>
                <a:rPr lang="es-ES_tradnl" sz="2000" b="1" dirty="0" smtClean="0"/>
                <a:t>Duración media remisión</a:t>
              </a:r>
              <a:r>
                <a:rPr lang="es-ES_tradnl" sz="2000" dirty="0" smtClean="0"/>
                <a:t>:</a:t>
              </a:r>
            </a:p>
            <a:p>
              <a:r>
                <a:rPr lang="es-ES_tradnl" sz="2000" dirty="0" smtClean="0"/>
                <a:t>ABA 5,5 meses vs PBO 5,7 meses</a:t>
              </a:r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5076056" y="1844824"/>
              <a:ext cx="4000500" cy="2947035"/>
              <a:chOff x="5076056" y="1844824"/>
              <a:chExt cx="4000500" cy="2947035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1844824"/>
                <a:ext cx="4000500" cy="2947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7 CuadroTexto"/>
              <p:cNvSpPr txBox="1"/>
              <p:nvPr/>
            </p:nvSpPr>
            <p:spPr>
              <a:xfrm>
                <a:off x="6030594" y="2187440"/>
                <a:ext cx="3045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/>
                  <a:t>Supervivencia sin recaída:</a:t>
                </a:r>
              </a:p>
              <a:p>
                <a:r>
                  <a:rPr lang="es-ES_tradnl" dirty="0"/>
                  <a:t>ABA 22% vs PBO 40%, </a:t>
                </a:r>
                <a:r>
                  <a:rPr lang="es-ES_tradnl" dirty="0" smtClean="0"/>
                  <a:t>p=0,853</a:t>
                </a:r>
                <a:endParaRPr lang="es-ES_trad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246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868144" y="6525344"/>
            <a:ext cx="3206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Pazzola</a:t>
            </a:r>
            <a:r>
              <a:rPr lang="fr-FR" sz="1000" dirty="0" smtClean="0"/>
              <a:t> G, </a:t>
            </a:r>
            <a:r>
              <a:rPr lang="fr-FR" sz="1000" dirty="0"/>
              <a:t>et al. </a:t>
            </a:r>
            <a:r>
              <a:rPr lang="fr-FR" sz="1000" dirty="0" err="1"/>
              <a:t>Rheumatology</a:t>
            </a:r>
            <a:r>
              <a:rPr lang="fr-FR" sz="1000" dirty="0"/>
              <a:t> (Oxford). </a:t>
            </a:r>
            <a:r>
              <a:rPr lang="fr-FR" sz="1000" dirty="0" smtClean="0"/>
              <a:t>2018;57:1151-55</a:t>
            </a:r>
            <a:r>
              <a:rPr lang="fi-FI" sz="1000" dirty="0" smtClean="0"/>
              <a:t>.</a:t>
            </a:r>
            <a:endParaRPr lang="es-ES" sz="1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252536" y="269776"/>
            <a:ext cx="96490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 smtClean="0">
                <a:latin typeface="Segoe Print" panose="02000600000000000000" pitchFamily="2" charset="0"/>
              </a:rPr>
              <a:t>Serie de 7 casos – </a:t>
            </a:r>
            <a:r>
              <a:rPr lang="es-ES_tradnl" sz="3600" dirty="0" err="1" smtClean="0">
                <a:latin typeface="Segoe Print" panose="02000600000000000000" pitchFamily="2" charset="0"/>
              </a:rPr>
              <a:t>Rituximab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611560" y="1196752"/>
            <a:ext cx="82131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6 Mujeres con </a:t>
            </a:r>
            <a:r>
              <a:rPr lang="es-ES_tradnl" sz="2000" dirty="0" err="1" smtClean="0"/>
              <a:t>Takayasu</a:t>
            </a:r>
            <a:r>
              <a:rPr lang="es-ES_tradnl" sz="2000" dirty="0" smtClean="0"/>
              <a:t> (1 de </a:t>
            </a:r>
            <a:r>
              <a:rPr lang="es-ES_tradnl" sz="2000" dirty="0" err="1" smtClean="0"/>
              <a:t>novo</a:t>
            </a:r>
            <a:r>
              <a:rPr lang="es-ES_tradnl" sz="2000" dirty="0" smtClean="0"/>
              <a:t>, 5 refractarias) / Edad media 32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Actividad clínica y por PET-TAC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RTX 1g a 0 y 15 días </a:t>
            </a:r>
            <a:r>
              <a:rPr lang="es-ES_tradnl" dirty="0" smtClean="0"/>
              <a:t>(monoterapia en paciente de </a:t>
            </a:r>
            <a:r>
              <a:rPr lang="es-ES_tradnl" dirty="0" err="1" smtClean="0"/>
              <a:t>novo</a:t>
            </a:r>
            <a:r>
              <a:rPr lang="es-ES_tradnl" dirty="0" smtClean="0"/>
              <a:t>; rechazó GC)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Control evolutivo a 6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r>
              <a:rPr lang="es-ES_tradnl" sz="2000" b="1" dirty="0" smtClean="0"/>
              <a:t>RESULTADOS</a:t>
            </a:r>
          </a:p>
          <a:p>
            <a:r>
              <a:rPr lang="es-ES_tradnl" sz="2000" dirty="0" smtClean="0"/>
              <a:t>Remisión en 3/7 – Evidencia  de actividad o progresión imagen en 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310384" y="5673442"/>
            <a:ext cx="6501976" cy="707886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LOS DATOS NO AVALAN USO EN 1ª LÍNEA DE TRATAMIENTO</a:t>
            </a:r>
          </a:p>
          <a:p>
            <a:pPr algn="ctr"/>
            <a:r>
              <a:rPr lang="es-ES_tradnl" sz="2000" b="1" dirty="0" smtClean="0"/>
              <a:t>¿Potencial 2ª </a:t>
            </a:r>
            <a:r>
              <a:rPr lang="es-ES_tradnl" sz="2000" b="1" dirty="0" err="1" smtClean="0"/>
              <a:t>ó</a:t>
            </a:r>
            <a:r>
              <a:rPr lang="es-ES_tradnl" sz="2000" b="1" dirty="0" smtClean="0"/>
              <a:t> 3ª en no respondedores?</a:t>
            </a:r>
            <a:endParaRPr lang="es-E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67" y="2491052"/>
            <a:ext cx="8635365" cy="23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29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516" y="1060841"/>
            <a:ext cx="7547610" cy="579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72616" y="18428"/>
            <a:ext cx="9649072" cy="1143000"/>
          </a:xfrm>
        </p:spPr>
        <p:txBody>
          <a:bodyPr>
            <a:normAutofit/>
          </a:bodyPr>
          <a:lstStyle/>
          <a:p>
            <a:pPr algn="r"/>
            <a:r>
              <a:rPr lang="es-ES_tradnl" sz="3600" dirty="0" smtClean="0">
                <a:latin typeface="Segoe Print" panose="02000600000000000000" pitchFamily="2" charset="0"/>
              </a:rPr>
              <a:t>TAKAYASU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783930" y="1046022"/>
            <a:ext cx="2730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err="1"/>
              <a:t>Hellmich</a:t>
            </a:r>
            <a:r>
              <a:rPr lang="es-ES_tradnl" sz="1000" dirty="0"/>
              <a:t> B, et al. Ann </a:t>
            </a:r>
            <a:r>
              <a:rPr lang="es-ES_tradnl" sz="1000" dirty="0" err="1"/>
              <a:t>Rheum</a:t>
            </a:r>
            <a:r>
              <a:rPr lang="es-ES_tradnl" sz="1000" dirty="0"/>
              <a:t> </a:t>
            </a:r>
            <a:r>
              <a:rPr lang="es-ES_tradnl" sz="1000" dirty="0" err="1"/>
              <a:t>Dis</a:t>
            </a:r>
            <a:r>
              <a:rPr lang="es-ES_tradnl" sz="1000" dirty="0"/>
              <a:t> 2020;79:19–30</a:t>
            </a:r>
            <a:r>
              <a:rPr lang="fi-FI" sz="1000" dirty="0" smtClean="0"/>
              <a:t>.</a:t>
            </a:r>
            <a:endParaRPr lang="es-ES" sz="1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15" y="91617"/>
            <a:ext cx="5429250" cy="9544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40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27720" y="980728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420068" y="6614453"/>
            <a:ext cx="2730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err="1"/>
              <a:t>Hellmich</a:t>
            </a:r>
            <a:r>
              <a:rPr lang="es-ES_tradnl" sz="1000" dirty="0"/>
              <a:t> B, et al. Ann </a:t>
            </a:r>
            <a:r>
              <a:rPr lang="es-ES_tradnl" sz="1000" dirty="0" err="1"/>
              <a:t>Rheum</a:t>
            </a:r>
            <a:r>
              <a:rPr lang="es-ES_tradnl" sz="1000" dirty="0"/>
              <a:t> </a:t>
            </a:r>
            <a:r>
              <a:rPr lang="es-ES_tradnl" sz="1000" dirty="0" err="1"/>
              <a:t>Dis</a:t>
            </a:r>
            <a:r>
              <a:rPr lang="es-ES_tradnl" sz="1000" dirty="0"/>
              <a:t> 2020;79:19–30</a:t>
            </a:r>
            <a:r>
              <a:rPr lang="fi-FI" sz="1000" dirty="0" smtClean="0"/>
              <a:t>.</a:t>
            </a:r>
            <a:endParaRPr lang="es-E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516" y="1700808"/>
            <a:ext cx="7547610" cy="431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15" y="91617"/>
            <a:ext cx="5429250" cy="9544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-972616" y="18428"/>
            <a:ext cx="9649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3600" smtClean="0">
                <a:latin typeface="Segoe Print" panose="02000600000000000000" pitchFamily="2" charset="0"/>
              </a:rPr>
              <a:t>TAKAYASU</a:t>
            </a:r>
            <a:endParaRPr lang="es-ES" sz="3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1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116632"/>
            <a:ext cx="3264167" cy="856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95936" y="332656"/>
            <a:ext cx="4473440" cy="9541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_tradnl" sz="2800" b="1" dirty="0" smtClean="0">
                <a:latin typeface="Segoe Print" panose="02000600000000000000" pitchFamily="2" charset="0"/>
              </a:rPr>
              <a:t>ENFERMEDAD DE TAKAYASU</a:t>
            </a:r>
            <a:endParaRPr lang="es-ES_tradnl" sz="2800" b="1" dirty="0">
              <a:latin typeface="Segoe Print" panose="020006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2492" y="1412776"/>
            <a:ext cx="81009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Inhibición JAK1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200" b="1" dirty="0"/>
              <a:t>UPADACITINIB (SELECT-TAK) </a:t>
            </a:r>
            <a:r>
              <a:rPr lang="es-ES_tradnl" sz="2000" dirty="0" smtClean="0"/>
              <a:t>– Fase III (aleatorizado, DC, controlado)</a:t>
            </a:r>
          </a:p>
          <a:p>
            <a:pPr lvl="1">
              <a:spcAft>
                <a:spcPts val="600"/>
              </a:spcAft>
            </a:pPr>
            <a:r>
              <a:rPr lang="es-ES_tradnl" sz="2000" dirty="0" err="1" smtClean="0"/>
              <a:t>Takayasu</a:t>
            </a:r>
            <a:r>
              <a:rPr lang="es-ES_tradnl" sz="2000" dirty="0" smtClean="0"/>
              <a:t> refractarias. Asociado a PD de CG oral</a:t>
            </a:r>
          </a:p>
          <a:p>
            <a:pPr lvl="1">
              <a:spcAft>
                <a:spcPts val="1200"/>
              </a:spcAft>
            </a:pPr>
            <a:r>
              <a:rPr lang="es-ES_tradnl" sz="2000" u="sng" dirty="0" smtClean="0">
                <a:solidFill>
                  <a:schemeClr val="accent6">
                    <a:lumMod val="75000"/>
                  </a:schemeClr>
                </a:solidFill>
              </a:rPr>
              <a:t>OP</a:t>
            </a:r>
            <a:r>
              <a:rPr lang="es-ES_tradnl" sz="2000" dirty="0" smtClean="0">
                <a:solidFill>
                  <a:schemeClr val="accent6">
                    <a:lumMod val="75000"/>
                  </a:schemeClr>
                </a:solidFill>
              </a:rPr>
              <a:t>: tiempo hasta rebrote</a:t>
            </a:r>
          </a:p>
          <a:p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Tratamiento anti-inflamatorio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200" b="1" dirty="0"/>
              <a:t>Estudio </a:t>
            </a:r>
            <a:r>
              <a:rPr lang="es-ES_tradnl" sz="2200" b="1" dirty="0" smtClean="0"/>
              <a:t>ATITA </a:t>
            </a:r>
            <a:r>
              <a:rPr lang="es-ES_tradnl" sz="2200" dirty="0" smtClean="0"/>
              <a:t>– Fase II y III (aleatorizado y abierto)</a:t>
            </a:r>
          </a:p>
          <a:p>
            <a:pPr lvl="1">
              <a:spcAft>
                <a:spcPts val="600"/>
              </a:spcAft>
            </a:pPr>
            <a:r>
              <a:rPr lang="es-ES_tradnl" sz="2000" dirty="0" err="1" smtClean="0"/>
              <a:t>Takayasu</a:t>
            </a:r>
            <a:r>
              <a:rPr lang="es-ES_tradnl" sz="2000" dirty="0" smtClean="0"/>
              <a:t> inactivas (estudio </a:t>
            </a:r>
            <a:r>
              <a:rPr lang="es-ES_tradnl" sz="2000" dirty="0" err="1" smtClean="0"/>
              <a:t>biomarcadores</a:t>
            </a:r>
            <a:r>
              <a:rPr lang="es-ES_tradnl" sz="2000" dirty="0" smtClean="0"/>
              <a:t>).</a:t>
            </a:r>
          </a:p>
          <a:p>
            <a:pPr lvl="1">
              <a:spcAft>
                <a:spcPts val="600"/>
              </a:spcAft>
            </a:pPr>
            <a:r>
              <a:rPr lang="en-US" sz="2000" dirty="0" err="1" smtClean="0"/>
              <a:t>Prednisona</a:t>
            </a:r>
            <a:r>
              <a:rPr lang="en-US" sz="2000" dirty="0" smtClean="0"/>
              <a:t> 0,5 mg/kg/d y/o </a:t>
            </a:r>
            <a:r>
              <a:rPr lang="en-US" sz="2000" dirty="0" err="1" smtClean="0"/>
              <a:t>ciclofosfamida</a:t>
            </a:r>
            <a:r>
              <a:rPr lang="en-US" sz="2000" dirty="0" smtClean="0"/>
              <a:t> 2 mg/kg</a:t>
            </a:r>
            <a:endParaRPr lang="es-ES_tradnl" sz="2000" dirty="0" smtClean="0"/>
          </a:p>
          <a:p>
            <a:pPr lvl="1">
              <a:spcAft>
                <a:spcPts val="1200"/>
              </a:spcAft>
            </a:pPr>
            <a:r>
              <a:rPr lang="es-ES_tradnl" sz="2000" u="sng" dirty="0" smtClean="0">
                <a:solidFill>
                  <a:schemeClr val="accent6">
                    <a:lumMod val="75000"/>
                  </a:schemeClr>
                </a:solidFill>
              </a:rPr>
              <a:t>OP</a:t>
            </a:r>
            <a:r>
              <a:rPr lang="es-ES_tradnl" sz="2000" dirty="0" smtClean="0">
                <a:solidFill>
                  <a:schemeClr val="accent6">
                    <a:lumMod val="75000"/>
                  </a:schemeClr>
                </a:solidFill>
              </a:rPr>
              <a:t>: progresión de lesiones a 12 meses</a:t>
            </a:r>
          </a:p>
          <a:p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Antagonistas receptores de opioides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200" b="1" dirty="0" err="1"/>
              <a:t>Naltrexona</a:t>
            </a:r>
            <a:r>
              <a:rPr lang="es-ES_tradnl" sz="2200" b="1" dirty="0"/>
              <a:t> a dosis bajas (</a:t>
            </a:r>
            <a:r>
              <a:rPr lang="es-ES_tradnl" sz="2200" b="1" dirty="0" err="1"/>
              <a:t>LoDoNaVasc</a:t>
            </a:r>
            <a:r>
              <a:rPr lang="es-ES_tradnl" sz="2200" b="1" dirty="0"/>
              <a:t>) </a:t>
            </a:r>
            <a:r>
              <a:rPr lang="es-ES_tradnl" sz="2200" dirty="0" smtClean="0"/>
              <a:t>– Fase II (cruzamiento)</a:t>
            </a:r>
          </a:p>
          <a:p>
            <a:pPr lvl="1">
              <a:spcAft>
                <a:spcPts val="600"/>
              </a:spcAft>
            </a:pPr>
            <a:r>
              <a:rPr lang="es-ES_tradnl" sz="2000" dirty="0" smtClean="0"/>
              <a:t>4,5 mg/d 6 </a:t>
            </a:r>
            <a:r>
              <a:rPr lang="es-ES_tradnl" sz="2000" dirty="0" err="1" smtClean="0"/>
              <a:t>sem</a:t>
            </a:r>
            <a:r>
              <a:rPr lang="es-ES_tradnl" sz="2000" dirty="0" smtClean="0"/>
              <a:t> y retirada 6 </a:t>
            </a:r>
            <a:r>
              <a:rPr lang="es-ES_tradnl" sz="2000" dirty="0" err="1" smtClean="0"/>
              <a:t>sem</a:t>
            </a:r>
            <a:r>
              <a:rPr lang="es-ES_tradnl" sz="2000" dirty="0" smtClean="0"/>
              <a:t> vs pauta inversa</a:t>
            </a:r>
          </a:p>
          <a:p>
            <a:pPr lvl="1">
              <a:spcAft>
                <a:spcPts val="600"/>
              </a:spcAft>
            </a:pPr>
            <a:r>
              <a:rPr lang="es-ES_tradnl" sz="2000" u="sng" dirty="0" smtClean="0">
                <a:solidFill>
                  <a:schemeClr val="accent6">
                    <a:lumMod val="75000"/>
                  </a:schemeClr>
                </a:solidFill>
              </a:rPr>
              <a:t>OP</a:t>
            </a:r>
            <a:r>
              <a:rPr lang="es-ES_tradnl" sz="2000" dirty="0" smtClean="0">
                <a:solidFill>
                  <a:schemeClr val="accent6">
                    <a:lumMod val="75000"/>
                  </a:schemeClr>
                </a:solidFill>
              </a:rPr>
              <a:t>: Calidad de vida a 12 </a:t>
            </a:r>
            <a:r>
              <a:rPr lang="es-ES_tradnl" sz="2000" dirty="0" err="1" smtClean="0">
                <a:solidFill>
                  <a:schemeClr val="accent6">
                    <a:lumMod val="75000"/>
                  </a:schemeClr>
                </a:solidFill>
              </a:rPr>
              <a:t>sem</a:t>
            </a:r>
            <a:r>
              <a:rPr lang="es-ES_tradnl" sz="2000" dirty="0" smtClean="0">
                <a:solidFill>
                  <a:schemeClr val="accent6">
                    <a:lumMod val="75000"/>
                  </a:schemeClr>
                </a:solidFill>
              </a:rPr>
              <a:t> (PROMIS)</a:t>
            </a:r>
            <a:endParaRPr lang="es-E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4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latin typeface="Segoe Print" panose="02000600000000000000" pitchFamily="2" charset="0"/>
              </a:rPr>
              <a:t>Conclusiones 1: ACG</a:t>
            </a:r>
            <a:endParaRPr lang="es-ES" sz="3600" b="1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377295" y="1700808"/>
            <a:ext cx="8435280" cy="484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 smtClean="0"/>
              <a:t>Los GC son la </a:t>
            </a:r>
            <a:r>
              <a:rPr lang="en-GB" sz="2500" dirty="0" err="1" smtClean="0"/>
              <a:t>piedra</a:t>
            </a:r>
            <a:r>
              <a:rPr lang="en-GB" sz="2500" dirty="0" smtClean="0"/>
              <a:t> angular del </a:t>
            </a:r>
            <a:r>
              <a:rPr lang="en-GB" sz="2500" dirty="0" err="1" smtClean="0"/>
              <a:t>tto</a:t>
            </a:r>
            <a:r>
              <a:rPr lang="en-GB" sz="2500" dirty="0" smtClean="0"/>
              <a:t> de la ACG</a:t>
            </a:r>
            <a:endParaRPr lang="en-GB" sz="25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500" dirty="0" smtClean="0"/>
              <a:t>Elevada tasa de recidivas y efectos adversos (</a:t>
            </a:r>
            <a:r>
              <a:rPr lang="es-ES" sz="2500" dirty="0" err="1" smtClean="0"/>
              <a:t>poblac</a:t>
            </a:r>
            <a:r>
              <a:rPr lang="es-ES" sz="2500" dirty="0" smtClean="0"/>
              <a:t>. senil)</a:t>
            </a:r>
            <a:endParaRPr lang="en-GB" sz="2500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 smtClean="0"/>
              <a:t>Las </a:t>
            </a:r>
            <a:r>
              <a:rPr lang="en-GB" sz="2500" dirty="0" err="1" smtClean="0"/>
              <a:t>terapias</a:t>
            </a:r>
            <a:r>
              <a:rPr lang="en-GB" sz="2500" dirty="0" smtClean="0"/>
              <a:t> </a:t>
            </a:r>
            <a:r>
              <a:rPr lang="en-GB" sz="2500" dirty="0" err="1" smtClean="0"/>
              <a:t>biológicas</a:t>
            </a:r>
            <a:r>
              <a:rPr lang="en-GB" sz="2500" dirty="0"/>
              <a:t> </a:t>
            </a:r>
            <a:r>
              <a:rPr lang="en-GB" sz="2500" dirty="0" err="1" smtClean="0"/>
              <a:t>constituyen</a:t>
            </a:r>
            <a:r>
              <a:rPr lang="en-GB" sz="2500" dirty="0" smtClean="0"/>
              <a:t> un </a:t>
            </a:r>
            <a:r>
              <a:rPr lang="en-GB" sz="2500" dirty="0" err="1" smtClean="0"/>
              <a:t>punto</a:t>
            </a:r>
            <a:r>
              <a:rPr lang="en-GB" sz="2500" dirty="0" smtClean="0"/>
              <a:t> de </a:t>
            </a:r>
            <a:r>
              <a:rPr lang="en-GB" sz="2500" dirty="0" err="1" smtClean="0"/>
              <a:t>inflexión</a:t>
            </a:r>
            <a:endParaRPr lang="en-GB" sz="2500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 err="1" smtClean="0"/>
              <a:t>Reducción</a:t>
            </a:r>
            <a:r>
              <a:rPr lang="en-GB" sz="2500" dirty="0" smtClean="0"/>
              <a:t> </a:t>
            </a:r>
            <a:r>
              <a:rPr lang="en-GB" sz="2500" dirty="0" err="1" smtClean="0"/>
              <a:t>rápida</a:t>
            </a:r>
            <a:r>
              <a:rPr lang="en-GB" sz="2500" dirty="0" smtClean="0"/>
              <a:t> de la </a:t>
            </a:r>
            <a:r>
              <a:rPr lang="en-GB" sz="2500" dirty="0" err="1" smtClean="0"/>
              <a:t>dosis</a:t>
            </a:r>
            <a:r>
              <a:rPr lang="en-GB" sz="2500" dirty="0" smtClean="0"/>
              <a:t> GC y </a:t>
            </a:r>
            <a:r>
              <a:rPr lang="en-GB" sz="2500" dirty="0" err="1" smtClean="0"/>
              <a:t>mejoran</a:t>
            </a:r>
            <a:r>
              <a:rPr lang="en-GB" sz="2500" dirty="0" smtClean="0"/>
              <a:t> </a:t>
            </a:r>
            <a:r>
              <a:rPr lang="en-GB" sz="2500" dirty="0" err="1" smtClean="0"/>
              <a:t>calidad</a:t>
            </a:r>
            <a:r>
              <a:rPr lang="en-GB" sz="2500" dirty="0" smtClean="0"/>
              <a:t> de </a:t>
            </a:r>
            <a:r>
              <a:rPr lang="en-GB" sz="2500" dirty="0" err="1" smtClean="0"/>
              <a:t>vida</a:t>
            </a:r>
            <a:endParaRPr lang="en-GB" sz="2500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 smtClean="0"/>
              <a:t>Los </a:t>
            </a:r>
            <a:r>
              <a:rPr lang="en-GB" sz="2500" dirty="0" err="1" smtClean="0"/>
              <a:t>agentes</a:t>
            </a:r>
            <a:r>
              <a:rPr lang="en-GB" sz="2500" dirty="0" smtClean="0"/>
              <a:t> anti-TNF no son </a:t>
            </a:r>
            <a:r>
              <a:rPr lang="en-GB" sz="2500" dirty="0" err="1" smtClean="0"/>
              <a:t>eficaces</a:t>
            </a:r>
            <a:r>
              <a:rPr lang="en-GB" sz="2500" dirty="0" smtClean="0"/>
              <a:t> </a:t>
            </a:r>
            <a:r>
              <a:rPr lang="en-GB" sz="2500" dirty="0" err="1" smtClean="0"/>
              <a:t>en</a:t>
            </a:r>
            <a:r>
              <a:rPr lang="en-GB" sz="2500" dirty="0" smtClean="0"/>
              <a:t> ACG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 smtClean="0"/>
              <a:t>TCZ se </a:t>
            </a:r>
            <a:r>
              <a:rPr lang="en-GB" sz="2500" dirty="0" err="1" smtClean="0"/>
              <a:t>comporta</a:t>
            </a:r>
            <a:r>
              <a:rPr lang="en-GB" sz="2500" dirty="0" smtClean="0"/>
              <a:t> </a:t>
            </a:r>
            <a:r>
              <a:rPr lang="en-GB" sz="2500" dirty="0" err="1" smtClean="0"/>
              <a:t>como</a:t>
            </a:r>
            <a:r>
              <a:rPr lang="en-GB" sz="2500" dirty="0" smtClean="0"/>
              <a:t> </a:t>
            </a:r>
            <a:r>
              <a:rPr lang="en-GB" sz="2500" dirty="0" err="1" smtClean="0"/>
              <a:t>tto</a:t>
            </a:r>
            <a:r>
              <a:rPr lang="en-GB" sz="2500" dirty="0" smtClean="0"/>
              <a:t> </a:t>
            </a:r>
            <a:r>
              <a:rPr lang="en-GB" sz="2500" dirty="0" err="1" smtClean="0"/>
              <a:t>eficaz</a:t>
            </a:r>
            <a:r>
              <a:rPr lang="en-GB" sz="2500" dirty="0" smtClean="0"/>
              <a:t> y </a:t>
            </a:r>
            <a:r>
              <a:rPr lang="en-GB" sz="2500" dirty="0" err="1" smtClean="0"/>
              <a:t>alternativa</a:t>
            </a:r>
            <a:r>
              <a:rPr lang="en-GB" sz="2500" dirty="0" smtClean="0"/>
              <a:t> a GC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 err="1" smtClean="0"/>
              <a:t>Nuevos</a:t>
            </a:r>
            <a:r>
              <a:rPr lang="en-GB" sz="2500" dirty="0" smtClean="0"/>
              <a:t> </a:t>
            </a:r>
            <a:r>
              <a:rPr lang="en-GB" sz="2500" dirty="0" err="1" smtClean="0"/>
              <a:t>biológicos</a:t>
            </a:r>
            <a:r>
              <a:rPr lang="en-GB" sz="2500" dirty="0" smtClean="0"/>
              <a:t> </a:t>
            </a:r>
            <a:r>
              <a:rPr lang="en-GB" sz="2500" dirty="0" err="1" smtClean="0"/>
              <a:t>garantizan</a:t>
            </a:r>
            <a:r>
              <a:rPr lang="en-GB" sz="2500" dirty="0" smtClean="0"/>
              <a:t> un </a:t>
            </a:r>
            <a:r>
              <a:rPr lang="en-GB" sz="2500" dirty="0" err="1" smtClean="0"/>
              <a:t>futuro</a:t>
            </a:r>
            <a:r>
              <a:rPr lang="en-GB" sz="2500" dirty="0" smtClean="0"/>
              <a:t> </a:t>
            </a:r>
            <a:r>
              <a:rPr lang="en-GB" sz="2500" dirty="0" err="1" smtClean="0"/>
              <a:t>prometedor</a:t>
            </a:r>
            <a:r>
              <a:rPr lang="en-GB" sz="2500" dirty="0" smtClean="0"/>
              <a:t> ACG</a:t>
            </a:r>
          </a:p>
          <a:p>
            <a:pPr lvl="1" algn="l"/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xmlns="" val="9835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latin typeface="Segoe Print" panose="02000600000000000000" pitchFamily="2" charset="0"/>
              </a:rPr>
              <a:t>Conclusiones 2: </a:t>
            </a:r>
            <a:r>
              <a:rPr lang="es-ES_tradnl" sz="3600" b="1" dirty="0" err="1" smtClean="0">
                <a:latin typeface="Segoe Print" panose="02000600000000000000" pitchFamily="2" charset="0"/>
              </a:rPr>
              <a:t>ATk</a:t>
            </a:r>
            <a:endParaRPr lang="es-ES" sz="3600" b="1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539552" y="1556792"/>
            <a:ext cx="8435280" cy="484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Los GC son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pieza</a:t>
            </a:r>
            <a:r>
              <a:rPr lang="en-GB" dirty="0" smtClean="0"/>
              <a:t> clave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tto</a:t>
            </a:r>
            <a:r>
              <a:rPr lang="en-GB" dirty="0" smtClean="0"/>
              <a:t> de la </a:t>
            </a:r>
            <a:r>
              <a:rPr lang="en-GB" dirty="0" err="1" smtClean="0"/>
              <a:t>ATk</a:t>
            </a:r>
            <a:r>
              <a:rPr lang="en-GB" dirty="0" smtClean="0"/>
              <a:t> </a:t>
            </a:r>
            <a:endParaRPr lang="en-GB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La mitad de pacientes </a:t>
            </a:r>
            <a:r>
              <a:rPr lang="es-ES" dirty="0"/>
              <a:t>requieren IS </a:t>
            </a:r>
            <a:r>
              <a:rPr lang="es-ES" dirty="0" smtClean="0"/>
              <a:t>asociados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El </a:t>
            </a:r>
            <a:r>
              <a:rPr lang="en-GB" dirty="0" err="1"/>
              <a:t>t</a:t>
            </a:r>
            <a:r>
              <a:rPr lang="en-GB" dirty="0" err="1" smtClean="0"/>
              <a:t>to</a:t>
            </a:r>
            <a:r>
              <a:rPr lang="en-GB" dirty="0" smtClean="0"/>
              <a:t> </a:t>
            </a:r>
            <a:r>
              <a:rPr lang="en-GB" dirty="0" err="1" smtClean="0"/>
              <a:t>combinado</a:t>
            </a:r>
            <a:r>
              <a:rPr lang="en-GB" dirty="0" smtClean="0"/>
              <a:t>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controlar</a:t>
            </a:r>
            <a:r>
              <a:rPr lang="en-GB" dirty="0" smtClean="0"/>
              <a:t> al 80% de </a:t>
            </a:r>
            <a:r>
              <a:rPr lang="en-GB" dirty="0" err="1" smtClean="0"/>
              <a:t>pacientes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/>
              <a:t>casos</a:t>
            </a:r>
            <a:r>
              <a:rPr lang="en-GB" dirty="0"/>
              <a:t> </a:t>
            </a:r>
            <a:r>
              <a:rPr lang="en-GB" dirty="0" err="1"/>
              <a:t>refractarios</a:t>
            </a:r>
            <a:r>
              <a:rPr lang="en-GB" dirty="0"/>
              <a:t> </a:t>
            </a:r>
            <a:r>
              <a:rPr lang="en-GB" dirty="0" smtClean="0"/>
              <a:t>se </a:t>
            </a:r>
            <a:r>
              <a:rPr lang="en-GB" dirty="0" err="1" smtClean="0"/>
              <a:t>recomienda</a:t>
            </a:r>
            <a:r>
              <a:rPr lang="en-GB" dirty="0" smtClean="0"/>
              <a:t> </a:t>
            </a:r>
            <a:r>
              <a:rPr lang="en-GB" dirty="0" err="1" smtClean="0"/>
              <a:t>añadir</a:t>
            </a:r>
            <a:r>
              <a:rPr lang="en-GB" dirty="0" smtClean="0"/>
              <a:t> </a:t>
            </a:r>
            <a:r>
              <a:rPr lang="en-GB" dirty="0" err="1" smtClean="0"/>
              <a:t>terapias</a:t>
            </a:r>
            <a:r>
              <a:rPr lang="en-GB" dirty="0" smtClean="0"/>
              <a:t> </a:t>
            </a:r>
            <a:r>
              <a:rPr lang="en-GB" dirty="0" err="1" smtClean="0"/>
              <a:t>avanzadas</a:t>
            </a:r>
            <a:r>
              <a:rPr lang="en-GB" dirty="0" smtClean="0"/>
              <a:t>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 err="1" smtClean="0"/>
              <a:t>pesar</a:t>
            </a:r>
            <a:r>
              <a:rPr lang="en-GB" dirty="0" smtClean="0"/>
              <a:t> de </a:t>
            </a:r>
            <a:r>
              <a:rPr lang="en-GB" dirty="0" err="1" smtClean="0"/>
              <a:t>todo</a:t>
            </a:r>
            <a:r>
              <a:rPr lang="en-GB" dirty="0" smtClean="0"/>
              <a:t>, </a:t>
            </a:r>
            <a:r>
              <a:rPr lang="en-GB" dirty="0" err="1" smtClean="0"/>
              <a:t>algunos</a:t>
            </a:r>
            <a:r>
              <a:rPr lang="en-GB" dirty="0" smtClean="0"/>
              <a:t> </a:t>
            </a:r>
            <a:r>
              <a:rPr lang="en-GB" dirty="0" err="1" smtClean="0"/>
              <a:t>pacientes</a:t>
            </a:r>
            <a:r>
              <a:rPr lang="en-GB" dirty="0" smtClean="0"/>
              <a:t> </a:t>
            </a:r>
            <a:r>
              <a:rPr lang="en-GB" dirty="0" err="1" smtClean="0"/>
              <a:t>requieren</a:t>
            </a:r>
            <a:r>
              <a:rPr lang="en-GB" dirty="0" smtClean="0"/>
              <a:t> </a:t>
            </a:r>
            <a:r>
              <a:rPr lang="en-GB" dirty="0" err="1" smtClean="0"/>
              <a:t>medidas</a:t>
            </a:r>
            <a:r>
              <a:rPr lang="en-GB" dirty="0" smtClean="0"/>
              <a:t> de </a:t>
            </a:r>
            <a:r>
              <a:rPr lang="en-GB" dirty="0" err="1" smtClean="0"/>
              <a:t>revascularización</a:t>
            </a:r>
            <a:r>
              <a:rPr lang="en-GB" dirty="0" smtClean="0"/>
              <a:t> endovascular o </a:t>
            </a:r>
            <a:r>
              <a:rPr lang="en-GB" dirty="0" err="1" smtClean="0"/>
              <a:t>quirúrgica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C</a:t>
            </a:r>
            <a:r>
              <a:rPr lang="en-GB" dirty="0" err="1" smtClean="0"/>
              <a:t>irugía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fases</a:t>
            </a:r>
            <a:r>
              <a:rPr lang="en-GB" dirty="0" smtClean="0"/>
              <a:t> de </a:t>
            </a:r>
            <a:r>
              <a:rPr lang="en-GB" dirty="0" err="1" smtClean="0"/>
              <a:t>inactividad</a:t>
            </a:r>
            <a:r>
              <a:rPr lang="en-GB" dirty="0" smtClean="0"/>
              <a:t> y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centros</a:t>
            </a:r>
            <a:r>
              <a:rPr lang="en-GB" dirty="0" smtClean="0"/>
              <a:t> con </a:t>
            </a:r>
            <a:r>
              <a:rPr lang="en-GB" dirty="0" err="1" smtClean="0"/>
              <a:t>experiencia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El </a:t>
            </a:r>
            <a:r>
              <a:rPr lang="en-GB" dirty="0" err="1" smtClean="0"/>
              <a:t>futuro</a:t>
            </a:r>
            <a:r>
              <a:rPr lang="en-GB" dirty="0" smtClean="0"/>
              <a:t> de </a:t>
            </a:r>
            <a:r>
              <a:rPr lang="en-GB" dirty="0" err="1" smtClean="0"/>
              <a:t>estos</a:t>
            </a:r>
            <a:r>
              <a:rPr lang="en-GB" dirty="0" smtClean="0"/>
              <a:t> </a:t>
            </a:r>
            <a:r>
              <a:rPr lang="en-GB" dirty="0" err="1" smtClean="0"/>
              <a:t>pacientes</a:t>
            </a:r>
            <a:r>
              <a:rPr lang="en-GB" dirty="0" smtClean="0"/>
              <a:t> ha </a:t>
            </a:r>
            <a:r>
              <a:rPr lang="en-GB" dirty="0" err="1" smtClean="0"/>
              <a:t>mejorado</a:t>
            </a:r>
            <a:r>
              <a:rPr lang="en-GB" dirty="0" smtClean="0"/>
              <a:t> de forma </a:t>
            </a:r>
            <a:r>
              <a:rPr lang="en-GB" dirty="0" err="1" smtClean="0"/>
              <a:t>notoria</a:t>
            </a:r>
            <a:endParaRPr lang="en-GB" dirty="0" smtClean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 algn="l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9116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="" xmlns:a16="http://schemas.microsoft.com/office/drawing/2014/main" id="{0FC52BD8-DFE6-49F7-8C09-FDFD127596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1113482"/>
            <a:ext cx="8098520" cy="4619774"/>
          </a:xfrm>
          <a:prstGeom prst="rect">
            <a:avLst/>
          </a:prstGeom>
        </p:spPr>
      </p:pic>
      <p:sp>
        <p:nvSpPr>
          <p:cNvPr id="6" name="TextBox 27">
            <a:extLst>
              <a:ext uri="{FF2B5EF4-FFF2-40B4-BE49-F238E27FC236}">
                <a16:creationId xmlns="" xmlns:a16="http://schemas.microsoft.com/office/drawing/2014/main" id="{F6A54A30-44F3-4646-A4CA-4F22EE19493C}"/>
              </a:ext>
            </a:extLst>
          </p:cNvPr>
          <p:cNvSpPr txBox="1"/>
          <p:nvPr/>
        </p:nvSpPr>
        <p:spPr>
          <a:xfrm>
            <a:off x="142673" y="5785990"/>
            <a:ext cx="8802610" cy="10156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da-DK" sz="1200" baseline="30000" dirty="0"/>
              <a:t>a</a:t>
            </a:r>
            <a:r>
              <a:rPr lang="da-DK" sz="1200" dirty="0"/>
              <a:t>Annual population incidence per 100,000. </a:t>
            </a:r>
            <a:r>
              <a:rPr lang="da-DK" sz="1200" baseline="30000" dirty="0"/>
              <a:t>b</a:t>
            </a:r>
            <a:r>
              <a:rPr lang="da-DK" sz="1200" dirty="0"/>
              <a:t>Prevalence per 100,000. </a:t>
            </a:r>
            <a:r>
              <a:rPr lang="da-DK" sz="1200" baseline="30000" dirty="0"/>
              <a:t>c</a:t>
            </a:r>
            <a:r>
              <a:rPr lang="da-DK" sz="1200" dirty="0"/>
              <a:t>Annual population incidence &gt;50 years old per 100,000.</a:t>
            </a:r>
          </a:p>
          <a:p>
            <a:r>
              <a:rPr lang="da-DK" sz="1200" dirty="0"/>
              <a:t>HLA, Antígeno de Leucocito Humano. </a:t>
            </a:r>
          </a:p>
          <a:p>
            <a:r>
              <a:rPr lang="da-DK" sz="1200" dirty="0"/>
              <a:t>1. Kermani TA, et al. Ann Rheum Dis 2010;69:780</a:t>
            </a:r>
            <a:r>
              <a:rPr lang="da-DK" sz="1200" dirty="0">
                <a:solidFill>
                  <a:prstClr val="black"/>
                </a:solidFill>
              </a:rPr>
              <a:t>–</a:t>
            </a:r>
            <a:r>
              <a:rPr lang="da-DK" sz="1200" dirty="0"/>
              <a:t>1; 2. Lawrence RC, et al. Arthritis Rheum 2008; 58:26</a:t>
            </a:r>
            <a:r>
              <a:rPr lang="da-DK" sz="1200" dirty="0">
                <a:solidFill>
                  <a:prstClr val="black"/>
                </a:solidFill>
              </a:rPr>
              <a:t>–</a:t>
            </a:r>
            <a:r>
              <a:rPr lang="da-DK" sz="1200" dirty="0"/>
              <a:t>35; </a:t>
            </a:r>
            <a:br>
              <a:rPr lang="da-DK" sz="1200" dirty="0"/>
            </a:br>
            <a:r>
              <a:rPr lang="da-DK" sz="1200" dirty="0"/>
              <a:t>3. De Smit E, et al. J Rheumatol 2015;42:119–25; 4. </a:t>
            </a:r>
            <a:r>
              <a:rPr lang="en-GB" sz="1200" dirty="0"/>
              <a:t>Watts RA. Rheumatology 2014;53(Suppl. 2):i1–i2; </a:t>
            </a:r>
            <a:br>
              <a:rPr lang="en-GB" sz="1200" dirty="0"/>
            </a:br>
            <a:r>
              <a:rPr lang="en-GB" sz="1200" dirty="0"/>
              <a:t>5. Mackie SL, et al. Arthritis Res </a:t>
            </a:r>
            <a:r>
              <a:rPr lang="en-GB" sz="1200" dirty="0" err="1"/>
              <a:t>Ther</a:t>
            </a:r>
            <a:r>
              <a:rPr lang="en-GB" sz="1200" dirty="0"/>
              <a:t> 2015;17:195.</a:t>
            </a:r>
            <a:endParaRPr lang="da-DK" sz="1200" dirty="0"/>
          </a:p>
        </p:txBody>
      </p:sp>
      <p:sp>
        <p:nvSpPr>
          <p:cNvPr id="7" name="Rounded Rectangular Callout 9">
            <a:extLst>
              <a:ext uri="{FF2B5EF4-FFF2-40B4-BE49-F238E27FC236}">
                <a16:creationId xmlns="" xmlns:a16="http://schemas.microsoft.com/office/drawing/2014/main" id="{9AA16B60-F29F-40BA-85E1-F941CD395DB0}"/>
              </a:ext>
            </a:extLst>
          </p:cNvPr>
          <p:cNvSpPr/>
          <p:nvPr/>
        </p:nvSpPr>
        <p:spPr bwMode="auto">
          <a:xfrm>
            <a:off x="3779912" y="116599"/>
            <a:ext cx="4003744" cy="307224"/>
          </a:xfrm>
          <a:prstGeom prst="wedgeRoundRectCallout">
            <a:avLst>
              <a:gd name="adj1" fmla="val -40734"/>
              <a:gd name="adj2" fmla="val 662215"/>
              <a:gd name="adj3" fmla="val 16667"/>
            </a:avLst>
          </a:prstGeom>
          <a:solidFill>
            <a:srgbClr val="FF996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lnSpc>
                <a:spcPts val="1333"/>
              </a:lnSpc>
            </a:pP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incidencia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reportada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más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alta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Noruega</a:t>
            </a:r>
            <a:r>
              <a:rPr lang="en-GB" sz="1300" b="1" baseline="300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32.4</a:t>
            </a:r>
            <a:r>
              <a:rPr lang="en-GB" sz="1300" b="1" baseline="30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ounded Rectangular Callout 9">
            <a:extLst>
              <a:ext uri="{FF2B5EF4-FFF2-40B4-BE49-F238E27FC236}">
                <a16:creationId xmlns="" xmlns:a16="http://schemas.microsoft.com/office/drawing/2014/main" id="{696B7AF2-DB34-4045-A169-796CC112B7CF}"/>
              </a:ext>
            </a:extLst>
          </p:cNvPr>
          <p:cNvSpPr/>
          <p:nvPr/>
        </p:nvSpPr>
        <p:spPr bwMode="auto">
          <a:xfrm>
            <a:off x="0" y="90663"/>
            <a:ext cx="3673570" cy="531128"/>
          </a:xfrm>
          <a:prstGeom prst="wedgeRoundRectCallout">
            <a:avLst>
              <a:gd name="adj1" fmla="val -415"/>
              <a:gd name="adj2" fmla="val 482930"/>
              <a:gd name="adj3" fmla="val 16667"/>
            </a:avLst>
          </a:prstGeom>
          <a:solidFill>
            <a:srgbClr val="FF996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lnSpc>
                <a:spcPts val="1333"/>
              </a:lnSpc>
            </a:pPr>
            <a:r>
              <a:rPr lang="en-GB" sz="12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Estados</a:t>
            </a:r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Unidos de América </a:t>
            </a:r>
          </a:p>
          <a:p>
            <a:pPr algn="ctr">
              <a:lnSpc>
                <a:spcPts val="1333"/>
              </a:lnSpc>
            </a:pPr>
            <a:r>
              <a:rPr lang="en-GB" sz="12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Incidencia</a:t>
            </a:r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estimada</a:t>
            </a:r>
            <a:r>
              <a:rPr lang="en-GB" sz="1200" b="1" baseline="300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18.9</a:t>
            </a:r>
            <a:r>
              <a:rPr lang="en-GB" sz="1200" b="1" baseline="30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ts val="1333"/>
              </a:lnSpc>
            </a:pPr>
            <a:r>
              <a:rPr lang="en-GB" sz="12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Prevalencia</a:t>
            </a:r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estimada</a:t>
            </a:r>
            <a:r>
              <a:rPr lang="en-GB" sz="1200" b="1" baseline="300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228</a:t>
            </a:r>
            <a:r>
              <a:rPr lang="en-GB" sz="1200" b="1" baseline="30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34">
            <a:extLst>
              <a:ext uri="{FF2B5EF4-FFF2-40B4-BE49-F238E27FC236}">
                <a16:creationId xmlns="" xmlns:a16="http://schemas.microsoft.com/office/drawing/2014/main" id="{3BAA0522-58EC-4F6E-A950-B86D53BED58B}"/>
              </a:ext>
            </a:extLst>
          </p:cNvPr>
          <p:cNvSpPr/>
          <p:nvPr/>
        </p:nvSpPr>
        <p:spPr>
          <a:xfrm>
            <a:off x="7092280" y="2498899"/>
            <a:ext cx="1992756" cy="22838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smtClean="0">
                <a:solidFill>
                  <a:schemeClr val="tx1"/>
                </a:solidFill>
              </a:rPr>
              <a:t>≥ 3 </a:t>
            </a:r>
            <a:r>
              <a:rPr lang="en-GB" sz="2100" b="1" dirty="0" err="1">
                <a:solidFill>
                  <a:schemeClr val="tx1"/>
                </a:solidFill>
              </a:rPr>
              <a:t>millones</a:t>
            </a:r>
            <a:r>
              <a:rPr lang="en-GB" sz="21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sz="105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s</a:t>
            </a:r>
            <a:r>
              <a:rPr lang="en-GB" sz="1400" dirty="0" smtClean="0">
                <a:solidFill>
                  <a:schemeClr val="tx1"/>
                </a:solidFill>
              </a:rPr>
              <a:t>e </a:t>
            </a:r>
            <a:r>
              <a:rPr lang="en-GB" sz="1400" dirty="0" err="1">
                <a:solidFill>
                  <a:schemeClr val="tx1"/>
                </a:solidFill>
              </a:rPr>
              <a:t>espera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tengan</a:t>
            </a:r>
            <a:r>
              <a:rPr lang="en-GB" sz="1400" dirty="0" smtClean="0">
                <a:solidFill>
                  <a:schemeClr val="tx1"/>
                </a:solidFill>
              </a:rPr>
              <a:t> ACG  </a:t>
            </a:r>
            <a:r>
              <a:rPr lang="en-GB" sz="1400" dirty="0" err="1" smtClean="0">
                <a:solidFill>
                  <a:schemeClr val="tx1"/>
                </a:solidFill>
              </a:rPr>
              <a:t>en</a:t>
            </a:r>
            <a:r>
              <a:rPr lang="en-GB" sz="1400" dirty="0" smtClean="0">
                <a:solidFill>
                  <a:schemeClr val="tx1"/>
                </a:solidFill>
              </a:rPr>
              <a:t> 2050 </a:t>
            </a:r>
            <a:r>
              <a:rPr lang="en-GB" sz="1400" dirty="0" err="1">
                <a:solidFill>
                  <a:schemeClr val="tx1"/>
                </a:solidFill>
              </a:rPr>
              <a:t>en</a:t>
            </a:r>
            <a:r>
              <a:rPr lang="en-GB" sz="1400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050" dirty="0">
              <a:solidFill>
                <a:schemeClr val="tx1"/>
              </a:solidFill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</a:rPr>
              <a:t>América del Norte </a:t>
            </a:r>
          </a:p>
          <a:p>
            <a:pPr algn="ctr"/>
            <a:r>
              <a:rPr lang="en-GB" sz="1350" dirty="0" smtClean="0">
                <a:solidFill>
                  <a:schemeClr val="tx1"/>
                </a:solidFill>
              </a:rPr>
              <a:t>Europa</a:t>
            </a:r>
            <a:endParaRPr lang="en-GB" sz="1350" dirty="0">
              <a:solidFill>
                <a:schemeClr val="tx1"/>
              </a:solidFill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</a:rPr>
              <a:t> </a:t>
            </a:r>
            <a:r>
              <a:rPr lang="en-GB" sz="1350" dirty="0" err="1" smtClean="0">
                <a:solidFill>
                  <a:schemeClr val="tx1"/>
                </a:solidFill>
              </a:rPr>
              <a:t>Oceanía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9">
            <a:extLst>
              <a:ext uri="{FF2B5EF4-FFF2-40B4-BE49-F238E27FC236}">
                <a16:creationId xmlns="" xmlns:a16="http://schemas.microsoft.com/office/drawing/2014/main" id="{13D8CA1C-3335-429F-B7D2-987206B581FE}"/>
              </a:ext>
            </a:extLst>
          </p:cNvPr>
          <p:cNvSpPr/>
          <p:nvPr/>
        </p:nvSpPr>
        <p:spPr bwMode="auto">
          <a:xfrm>
            <a:off x="4067944" y="5290631"/>
            <a:ext cx="3849346" cy="305058"/>
          </a:xfrm>
          <a:prstGeom prst="wedgeRoundRectCallout">
            <a:avLst>
              <a:gd name="adj1" fmla="val -34416"/>
              <a:gd name="adj2" fmla="val -783521"/>
              <a:gd name="adj3" fmla="val 16667"/>
            </a:avLst>
          </a:prstGeom>
          <a:solidFill>
            <a:srgbClr val="FF996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lnSpc>
                <a:spcPts val="1333"/>
              </a:lnSpc>
            </a:pP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incidencia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reportada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más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baja</a:t>
            </a:r>
            <a:r>
              <a:rPr lang="en-GB" sz="1300" b="1" baseline="300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3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Turquía</a:t>
            </a:r>
            <a:r>
              <a:rPr lang="en-GB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1.1</a:t>
            </a:r>
            <a:r>
              <a:rPr lang="en-GB" sz="1300" b="1" baseline="30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30950" y="3592202"/>
            <a:ext cx="1801772" cy="2130405"/>
            <a:chOff x="142673" y="3190623"/>
            <a:chExt cx="1801772" cy="2130405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F03ACC06-D5C6-40B2-BB79-7FD052C3C05F}"/>
                </a:ext>
              </a:extLst>
            </p:cNvPr>
            <p:cNvGrpSpPr/>
            <p:nvPr/>
          </p:nvGrpSpPr>
          <p:grpSpPr>
            <a:xfrm>
              <a:off x="142673" y="3190623"/>
              <a:ext cx="1801772" cy="2130405"/>
              <a:chOff x="-923925" y="4460875"/>
              <a:chExt cx="1219201" cy="1677770"/>
            </a:xfrm>
          </p:grpSpPr>
          <p:sp>
            <p:nvSpPr>
              <p:cNvPr id="13" name="Rectangle 5">
                <a:extLst>
                  <a:ext uri="{FF2B5EF4-FFF2-40B4-BE49-F238E27FC236}">
                    <a16:creationId xmlns="" xmlns:a16="http://schemas.microsoft.com/office/drawing/2014/main" id="{230C9085-ED9D-448A-AF2B-EE9F86099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23925" y="4635500"/>
                <a:ext cx="1219201" cy="1503145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600" dirty="0">
                  <a:solidFill>
                    <a:srgbClr val="0D224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="" xmlns:a16="http://schemas.microsoft.com/office/drawing/2014/main" id="{20B9A44D-59BF-4ED7-9923-51BA1BEAC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81063" y="4587875"/>
                <a:ext cx="1133476" cy="1450817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600" dirty="0">
                  <a:solidFill>
                    <a:srgbClr val="0D224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="" xmlns:a16="http://schemas.microsoft.com/office/drawing/2014/main" id="{BAD0DD8D-63DF-4229-BE84-AC5081F782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6263" y="4460875"/>
                <a:ext cx="523875" cy="174625"/>
              </a:xfrm>
              <a:custGeom>
                <a:avLst/>
                <a:gdLst>
                  <a:gd name="T0" fmla="*/ 232 w 348"/>
                  <a:gd name="T1" fmla="*/ 58 h 115"/>
                  <a:gd name="T2" fmla="*/ 174 w 348"/>
                  <a:gd name="T3" fmla="*/ 0 h 115"/>
                  <a:gd name="T4" fmla="*/ 116 w 348"/>
                  <a:gd name="T5" fmla="*/ 58 h 115"/>
                  <a:gd name="T6" fmla="*/ 0 w 348"/>
                  <a:gd name="T7" fmla="*/ 58 h 115"/>
                  <a:gd name="T8" fmla="*/ 0 w 348"/>
                  <a:gd name="T9" fmla="*/ 115 h 115"/>
                  <a:gd name="T10" fmla="*/ 348 w 348"/>
                  <a:gd name="T11" fmla="*/ 115 h 115"/>
                  <a:gd name="T12" fmla="*/ 348 w 348"/>
                  <a:gd name="T13" fmla="*/ 58 h 115"/>
                  <a:gd name="T14" fmla="*/ 232 w 348"/>
                  <a:gd name="T15" fmla="*/ 58 h 115"/>
                  <a:gd name="T16" fmla="*/ 174 w 348"/>
                  <a:gd name="T17" fmla="*/ 31 h 115"/>
                  <a:gd name="T18" fmla="*/ 200 w 348"/>
                  <a:gd name="T19" fmla="*/ 58 h 115"/>
                  <a:gd name="T20" fmla="*/ 174 w 348"/>
                  <a:gd name="T21" fmla="*/ 84 h 115"/>
                  <a:gd name="T22" fmla="*/ 148 w 348"/>
                  <a:gd name="T23" fmla="*/ 58 h 115"/>
                  <a:gd name="T24" fmla="*/ 174 w 348"/>
                  <a:gd name="T25" fmla="*/ 3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8" h="115">
                    <a:moveTo>
                      <a:pt x="232" y="58"/>
                    </a:moveTo>
                    <a:cubicBezTo>
                      <a:pt x="232" y="26"/>
                      <a:pt x="206" y="0"/>
                      <a:pt x="174" y="0"/>
                    </a:cubicBezTo>
                    <a:cubicBezTo>
                      <a:pt x="142" y="0"/>
                      <a:pt x="116" y="26"/>
                      <a:pt x="116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48" y="115"/>
                      <a:pt x="348" y="115"/>
                      <a:pt x="348" y="115"/>
                    </a:cubicBezTo>
                    <a:cubicBezTo>
                      <a:pt x="348" y="58"/>
                      <a:pt x="348" y="58"/>
                      <a:pt x="348" y="58"/>
                    </a:cubicBezTo>
                    <a:lnTo>
                      <a:pt x="232" y="58"/>
                    </a:lnTo>
                    <a:close/>
                    <a:moveTo>
                      <a:pt x="174" y="31"/>
                    </a:moveTo>
                    <a:cubicBezTo>
                      <a:pt x="189" y="31"/>
                      <a:pt x="200" y="43"/>
                      <a:pt x="200" y="58"/>
                    </a:cubicBezTo>
                    <a:cubicBezTo>
                      <a:pt x="200" y="72"/>
                      <a:pt x="189" y="84"/>
                      <a:pt x="174" y="84"/>
                    </a:cubicBezTo>
                    <a:cubicBezTo>
                      <a:pt x="159" y="84"/>
                      <a:pt x="148" y="72"/>
                      <a:pt x="148" y="58"/>
                    </a:cubicBezTo>
                    <a:cubicBezTo>
                      <a:pt x="148" y="43"/>
                      <a:pt x="159" y="31"/>
                      <a:pt x="174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600" dirty="0">
                  <a:solidFill>
                    <a:srgbClr val="0D224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" name="CuadroTexto 1"/>
            <p:cNvSpPr txBox="1"/>
            <p:nvPr/>
          </p:nvSpPr>
          <p:spPr>
            <a:xfrm>
              <a:off x="205322" y="3669961"/>
              <a:ext cx="1687770" cy="117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200" dirty="0" smtClean="0"/>
                <a:t>Genética: HLA-DRB1*04</a:t>
              </a:r>
            </a:p>
            <a:p>
              <a:pPr>
                <a:lnSpc>
                  <a:spcPct val="150000"/>
                </a:lnSpc>
              </a:pPr>
              <a:r>
                <a:rPr lang="es-ES" sz="1200" dirty="0" smtClean="0"/>
                <a:t>Edad &gt; 50 años</a:t>
              </a:r>
            </a:p>
            <a:p>
              <a:pPr>
                <a:lnSpc>
                  <a:spcPct val="150000"/>
                </a:lnSpc>
              </a:pPr>
              <a:r>
                <a:rPr lang="es-ES" sz="1200" dirty="0" smtClean="0"/>
                <a:t>Sexo y raza</a:t>
              </a:r>
            </a:p>
            <a:p>
              <a:pPr>
                <a:lnSpc>
                  <a:spcPct val="150000"/>
                </a:lnSpc>
              </a:pPr>
              <a:r>
                <a:rPr lang="es-ES" sz="1200" dirty="0" smtClean="0"/>
                <a:t>Factores ambientales</a:t>
              </a:r>
              <a:endParaRPr lang="es-E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668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87067"/>
            <a:ext cx="7772400" cy="1470025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Molecular </a:t>
            </a:r>
            <a:r>
              <a:rPr lang="en-US" b="1" dirty="0"/>
              <a:t>stratification of patients with giant cell arteritis to tailor</a:t>
            </a:r>
            <a:br>
              <a:rPr lang="en-US" b="1" dirty="0"/>
            </a:br>
            <a:r>
              <a:rPr lang="en-US" b="1" dirty="0"/>
              <a:t>glucocorticoid and tocilizumab therapy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365204"/>
            <a:ext cx="3771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43292" y="1332756"/>
            <a:ext cx="422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PROYECTO START</a:t>
            </a:r>
            <a:endParaRPr lang="es-ES" sz="4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96165" y="224720"/>
            <a:ext cx="4779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Proyecto independiente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570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s-ES_tradnl" dirty="0" smtClean="0"/>
              <a:t>Diagrama de Flujo del Estudio</a:t>
            </a:r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612440" y="836712"/>
            <a:ext cx="7920000" cy="0"/>
          </a:xfrm>
          <a:prstGeom prst="line">
            <a:avLst/>
          </a:prstGeom>
          <a:ln w="152400" cmpd="thickThin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00163" y="980728"/>
            <a:ext cx="6543675" cy="48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726651" y="1052736"/>
            <a:ext cx="135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dirty="0" smtClean="0"/>
              <a:t>COHORTE</a:t>
            </a:r>
          </a:p>
          <a:p>
            <a:pPr algn="ctr"/>
            <a:r>
              <a:rPr lang="es-ES_tradnl" sz="1600" b="1" dirty="0" smtClean="0"/>
              <a:t>PROSPECTIVA</a:t>
            </a:r>
            <a:endParaRPr lang="es-ES" sz="16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2892056" y="5733256"/>
            <a:ext cx="5352352" cy="949484"/>
            <a:chOff x="2892056" y="5733256"/>
            <a:chExt cx="5352352" cy="9494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892056" y="6021288"/>
              <a:ext cx="3370521" cy="66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6 Conector recto de flecha"/>
            <p:cNvCxnSpPr/>
            <p:nvPr/>
          </p:nvCxnSpPr>
          <p:spPr>
            <a:xfrm>
              <a:off x="4561367" y="5733256"/>
              <a:ext cx="5317" cy="32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6686416" y="6074215"/>
              <a:ext cx="15579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600" b="1" dirty="0" smtClean="0"/>
                <a:t>COHORTE</a:t>
              </a:r>
            </a:p>
            <a:p>
              <a:pPr algn="ctr"/>
              <a:r>
                <a:rPr lang="es-ES_tradnl" sz="1600" b="1" dirty="0" smtClean="0"/>
                <a:t>RETROSPECTIVA</a:t>
              </a:r>
              <a:endParaRPr lang="es-ES" sz="1600" b="1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908" y="5895256"/>
            <a:ext cx="1623486" cy="34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34091" y="6352014"/>
            <a:ext cx="1811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hlinkClick r:id="rId5"/>
              </a:rPr>
              <a:t>scastas@gmail.com</a:t>
            </a:r>
            <a:endParaRPr lang="es-ES" sz="1600" dirty="0" smtClean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983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978"/>
            <a:ext cx="9144000" cy="5808366"/>
          </a:xfrm>
          <a:prstGeom prst="rect">
            <a:avLst/>
          </a:prstGeom>
        </p:spPr>
      </p:pic>
      <p:pic>
        <p:nvPicPr>
          <p:cNvPr id="5" name="Picture 15" descr="logo_fi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574" y="-66416"/>
            <a:ext cx="1626594" cy="61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838" y="140147"/>
            <a:ext cx="657840" cy="6441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841" y="90702"/>
            <a:ext cx="1688758" cy="60248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60" y="83652"/>
            <a:ext cx="1765700" cy="3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 II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621" y="551711"/>
            <a:ext cx="633024" cy="42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88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1" y="1013547"/>
            <a:ext cx="8974452" cy="57336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18" y="188640"/>
            <a:ext cx="2592288" cy="5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II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356" y="74659"/>
            <a:ext cx="1204128" cy="8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fi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12" y="188640"/>
            <a:ext cx="1626594" cy="61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410" y="137872"/>
            <a:ext cx="761534" cy="7456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478" y="90738"/>
            <a:ext cx="2306542" cy="82289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96233" y="2020110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EULAR 2019</a:t>
            </a:r>
            <a:endParaRPr lang="es-ES" sz="2800" b="1" dirty="0">
              <a:solidFill>
                <a:srgbClr val="FFFF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078" y="1121277"/>
            <a:ext cx="3341162" cy="53793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 rot="21285959">
            <a:off x="2314125" y="4499970"/>
            <a:ext cx="457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Muchas gracias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0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>
                <a:latin typeface="Segoe Print" panose="02000600000000000000" pitchFamily="2" charset="0"/>
              </a:rPr>
              <a:t>Tocilizumab</a:t>
            </a:r>
            <a:r>
              <a:rPr lang="es-ES_tradnl" dirty="0" smtClean="0">
                <a:latin typeface="Segoe Print" panose="02000600000000000000" pitchFamily="2" charset="0"/>
              </a:rPr>
              <a:t> – Efecto de Retirada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209008" y="1412776"/>
            <a:ext cx="874846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 err="1" smtClean="0"/>
              <a:t>Extensión</a:t>
            </a:r>
            <a:r>
              <a:rPr lang="en-GB" b="1" dirty="0" smtClean="0"/>
              <a:t> </a:t>
            </a:r>
            <a:r>
              <a:rPr lang="en-GB" b="1" dirty="0" err="1" smtClean="0"/>
              <a:t>Ensayo</a:t>
            </a:r>
            <a:r>
              <a:rPr lang="en-GB" b="1" dirty="0"/>
              <a:t> </a:t>
            </a:r>
            <a:r>
              <a:rPr lang="en-GB" b="1" dirty="0" err="1" smtClean="0"/>
              <a:t>Fase</a:t>
            </a:r>
            <a:r>
              <a:rPr lang="en-GB" b="1" dirty="0" smtClean="0"/>
              <a:t> II (NCT01450137) </a:t>
            </a:r>
            <a:r>
              <a:rPr lang="en-GB" sz="2000" dirty="0" smtClean="0"/>
              <a:t>(ACG de novo y </a:t>
            </a:r>
            <a:r>
              <a:rPr lang="en-GB" sz="2000" dirty="0" err="1" smtClean="0"/>
              <a:t>refractarias</a:t>
            </a:r>
            <a:r>
              <a:rPr lang="en-GB" sz="2000" dirty="0" smtClean="0"/>
              <a:t>)</a:t>
            </a:r>
            <a:endParaRPr lang="en-GB" sz="2000" b="1" dirty="0"/>
          </a:p>
          <a:p>
            <a:pPr lvl="1" algn="l">
              <a:lnSpc>
                <a:spcPct val="120000"/>
              </a:lnSpc>
            </a:pP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Brazo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TCZ</a:t>
            </a:r>
            <a:r>
              <a:rPr lang="en-GB" sz="2200" dirty="0" smtClean="0"/>
              <a:t>: 17/20 </a:t>
            </a:r>
            <a:r>
              <a:rPr lang="en-GB" sz="2200" dirty="0" err="1" smtClean="0"/>
              <a:t>en</a:t>
            </a:r>
            <a:r>
              <a:rPr lang="en-GB" sz="2200" dirty="0" smtClean="0"/>
              <a:t> </a:t>
            </a:r>
            <a:r>
              <a:rPr lang="en-GB" sz="2200" dirty="0" err="1" smtClean="0"/>
              <a:t>remisión</a:t>
            </a:r>
            <a:r>
              <a:rPr lang="en-GB" sz="2200" dirty="0" smtClean="0"/>
              <a:t> a 52 </a:t>
            </a:r>
            <a:r>
              <a:rPr lang="en-GB" sz="2200" dirty="0" err="1" smtClean="0"/>
              <a:t>semanas</a:t>
            </a:r>
            <a:r>
              <a:rPr lang="en-GB" sz="2200" dirty="0" smtClean="0"/>
              <a:t>, sin </a:t>
            </a:r>
            <a:r>
              <a:rPr lang="en-GB" sz="2200" dirty="0" err="1" smtClean="0"/>
              <a:t>medicación</a:t>
            </a:r>
            <a:endParaRPr lang="en-GB" sz="2200" dirty="0" smtClean="0"/>
          </a:p>
          <a:p>
            <a:pPr lvl="1" algn="l">
              <a:lnSpc>
                <a:spcPct val="120000"/>
              </a:lnSpc>
            </a:pPr>
            <a:endParaRPr lang="en-GB" sz="2200" dirty="0"/>
          </a:p>
          <a:p>
            <a:pPr lvl="1" algn="l">
              <a:lnSpc>
                <a:spcPct val="120000"/>
              </a:lnSpc>
            </a:pPr>
            <a:endParaRPr lang="en-GB" sz="2200" dirty="0" smtClean="0"/>
          </a:p>
          <a:p>
            <a:pPr lvl="1" algn="l">
              <a:lnSpc>
                <a:spcPct val="120000"/>
              </a:lnSpc>
            </a:pPr>
            <a:endParaRPr lang="en-GB" sz="2200" dirty="0"/>
          </a:p>
          <a:p>
            <a:pPr lvl="1" algn="l">
              <a:lnSpc>
                <a:spcPct val="120000"/>
              </a:lnSpc>
            </a:pPr>
            <a:endParaRPr lang="en-GB" sz="2200" dirty="0" smtClean="0"/>
          </a:p>
          <a:p>
            <a:pPr lvl="1" algn="l">
              <a:lnSpc>
                <a:spcPct val="120000"/>
              </a:lnSpc>
            </a:pPr>
            <a:endParaRPr lang="en-GB" u="sng" dirty="0" smtClean="0"/>
          </a:p>
          <a:p>
            <a:pPr lvl="1" algn="l">
              <a:lnSpc>
                <a:spcPct val="120000"/>
              </a:lnSpc>
              <a:spcBef>
                <a:spcPts val="1200"/>
              </a:spcBef>
            </a:pPr>
            <a:r>
              <a:rPr lang="en-GB" sz="2400" b="1" dirty="0" err="1" smtClean="0"/>
              <a:t>Rebrote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50%: </a:t>
            </a:r>
            <a:r>
              <a:rPr lang="en-GB" sz="2400" dirty="0" err="1" smtClean="0"/>
              <a:t>más</a:t>
            </a:r>
            <a:r>
              <a:rPr lang="en-GB" sz="2400" dirty="0" smtClean="0"/>
              <a:t> </a:t>
            </a:r>
            <a:r>
              <a:rPr lang="en-GB" sz="2400" dirty="0" err="1" smtClean="0"/>
              <a:t>jóvenes</a:t>
            </a:r>
            <a:r>
              <a:rPr lang="en-GB" sz="2400" dirty="0" smtClean="0"/>
              <a:t> y mayor </a:t>
            </a:r>
            <a:r>
              <a:rPr lang="en-GB" sz="2400" dirty="0" err="1" smtClean="0"/>
              <a:t>realce</a:t>
            </a:r>
            <a:r>
              <a:rPr lang="en-GB" sz="2400" dirty="0" smtClean="0"/>
              <a:t> mural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angioRM</a:t>
            </a:r>
            <a:endParaRPr lang="en-GB" sz="2400" dirty="0" smtClean="0"/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GB" u="sng" dirty="0" err="1" smtClean="0"/>
              <a:t>AngioRM</a:t>
            </a:r>
            <a:r>
              <a:rPr lang="en-GB" dirty="0" smtClean="0"/>
              <a:t>: </a:t>
            </a:r>
            <a:r>
              <a:rPr lang="en-GB" dirty="0" err="1" smtClean="0"/>
              <a:t>realce</a:t>
            </a:r>
            <a:r>
              <a:rPr lang="en-GB" dirty="0" smtClean="0"/>
              <a:t> de pared </a:t>
            </a:r>
            <a:r>
              <a:rPr lang="en-GB" dirty="0" err="1" smtClean="0"/>
              <a:t>persistente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todos</a:t>
            </a:r>
            <a:r>
              <a:rPr lang="en-GB" dirty="0" smtClean="0"/>
              <a:t> (6 </a:t>
            </a:r>
            <a:r>
              <a:rPr lang="en-GB" dirty="0" err="1" smtClean="0"/>
              <a:t>meses</a:t>
            </a:r>
            <a:r>
              <a:rPr lang="en-GB" dirty="0" smtClean="0"/>
              <a:t>)</a:t>
            </a:r>
          </a:p>
          <a:p>
            <a:pPr lvl="1" algn="l">
              <a:lnSpc>
                <a:spcPct val="120000"/>
              </a:lnSpc>
              <a:spcBef>
                <a:spcPts val="1200"/>
              </a:spcBef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IDENTIFICARON PREDICTORES DE REBROTE </a:t>
            </a:r>
            <a:r>
              <a:rPr lang="en-GB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clínicos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serológicos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AngioRM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07504" y="2505228"/>
            <a:ext cx="8915400" cy="2147908"/>
            <a:chOff x="107504" y="2505228"/>
            <a:chExt cx="8915400" cy="214790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07504" y="4264946"/>
              <a:ext cx="8915400" cy="38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07504" y="2505228"/>
              <a:ext cx="8915400" cy="175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6031025" y="6624648"/>
            <a:ext cx="3108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Adler S, et al. </a:t>
            </a:r>
            <a:r>
              <a:rPr lang="en-US" sz="1000" dirty="0"/>
              <a:t>Rheumatology (Oxford). </a:t>
            </a:r>
            <a:r>
              <a:rPr lang="en-US" sz="1000" dirty="0" smtClean="0"/>
              <a:t>2019;58:1639-43</a:t>
            </a:r>
            <a:r>
              <a:rPr lang="en-US" sz="1000" dirty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xmlns="" val="24165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8236" y="1988840"/>
            <a:ext cx="8938260" cy="446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>
                <a:latin typeface="Segoe Print" panose="02000600000000000000" pitchFamily="2" charset="0"/>
              </a:rPr>
              <a:t>Tocilizumab</a:t>
            </a:r>
            <a:r>
              <a:rPr lang="es-ES_tradnl" dirty="0" smtClean="0">
                <a:latin typeface="Segoe Print" panose="02000600000000000000" pitchFamily="2" charset="0"/>
              </a:rPr>
              <a:t> – Efecto de Retirada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209008" y="1412776"/>
            <a:ext cx="874846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 err="1" smtClean="0"/>
              <a:t>Estudio</a:t>
            </a:r>
            <a:r>
              <a:rPr lang="en-GB" b="1" dirty="0" smtClean="0"/>
              <a:t> </a:t>
            </a:r>
            <a:r>
              <a:rPr lang="en-GB" b="1" dirty="0" err="1" smtClean="0"/>
              <a:t>piloto</a:t>
            </a:r>
            <a:r>
              <a:rPr lang="en-GB" b="1" dirty="0" smtClean="0"/>
              <a:t> </a:t>
            </a:r>
            <a:r>
              <a:rPr lang="en-GB" b="1" dirty="0" err="1" smtClean="0"/>
              <a:t>abierto</a:t>
            </a:r>
            <a:r>
              <a:rPr lang="en-GB" b="1" dirty="0" smtClean="0"/>
              <a:t> </a:t>
            </a:r>
            <a:r>
              <a:rPr lang="en-GB" b="1" dirty="0" err="1" smtClean="0"/>
              <a:t>prospectivo</a:t>
            </a:r>
            <a:r>
              <a:rPr lang="en-GB" b="1" dirty="0" smtClean="0"/>
              <a:t> </a:t>
            </a:r>
            <a:r>
              <a:rPr lang="en-GB" sz="2000" dirty="0" smtClean="0"/>
              <a:t>(11 ACG de novo y 4 </a:t>
            </a:r>
            <a:r>
              <a:rPr lang="en-GB" sz="2000" dirty="0" err="1" smtClean="0"/>
              <a:t>refractarias</a:t>
            </a:r>
            <a:r>
              <a:rPr lang="en-GB" sz="2000" dirty="0" smtClean="0"/>
              <a:t>)</a:t>
            </a:r>
            <a:endParaRPr lang="en-GB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9825" y="5791616"/>
            <a:ext cx="3442735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schemeClr val="accent4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prst="angle"/>
            <a:contourClr>
              <a:schemeClr val="accent4">
                <a:lumMod val="60000"/>
                <a:lumOff val="4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 smtClean="0"/>
              <a:t>OP</a:t>
            </a:r>
            <a:r>
              <a:rPr lang="es-ES_tradnl" b="1" dirty="0" smtClean="0"/>
              <a:t>: % Pacientes en remisión a    los 6 meses tras retirada de TCZ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98236" y="3977768"/>
            <a:ext cx="1521436" cy="18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98236" y="6237312"/>
            <a:ext cx="1521436" cy="18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24677" y="4725144"/>
            <a:ext cx="18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Optimización TCZ</a:t>
            </a:r>
            <a:endParaRPr lang="es-ES" b="1" dirty="0">
              <a:solidFill>
                <a:srgbClr val="C00000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24677" y="4509120"/>
            <a:ext cx="48688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3248560" y="6211634"/>
            <a:ext cx="576064" cy="216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7 CuadroTexto"/>
          <p:cNvSpPr txBox="1"/>
          <p:nvPr/>
        </p:nvSpPr>
        <p:spPr>
          <a:xfrm>
            <a:off x="6156142" y="6585128"/>
            <a:ext cx="2840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err="1" smtClean="0"/>
              <a:t>Nannini</a:t>
            </a:r>
            <a:r>
              <a:rPr lang="es-ES_tradnl" sz="1000" dirty="0" smtClean="0"/>
              <a:t> C, et al. </a:t>
            </a:r>
            <a:r>
              <a:rPr lang="en-US" sz="1000" dirty="0"/>
              <a:t>Ann Rheum </a:t>
            </a:r>
            <a:r>
              <a:rPr lang="en-US" sz="1000" dirty="0" smtClean="0"/>
              <a:t>Dis. 2019;78:1444–46</a:t>
            </a:r>
            <a:r>
              <a:rPr lang="en-US" sz="1000" dirty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xmlns="" val="39585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36512" y="5085184"/>
            <a:ext cx="9222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Rebrote:</a:t>
            </a:r>
            <a:r>
              <a:rPr lang="es-ES_tradnl" dirty="0" smtClean="0"/>
              <a:t> 5 pacientes a 2-4 meses de suspender TCZ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5/5 Remisión tras reinicio TCZ a última dosis, sin necesidad de </a:t>
            </a:r>
            <a:r>
              <a:rPr lang="es-ES_tradnl" dirty="0" err="1" smtClean="0"/>
              <a:t>prednisona</a:t>
            </a:r>
            <a:endParaRPr lang="es-ES_tradnl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2/5 Remisión sostenida tras 2ª retirada TCZ (a 8 y 14 meses)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3/5 </a:t>
            </a:r>
            <a:r>
              <a:rPr lang="es-ES_tradnl" dirty="0"/>
              <a:t>Remisión sostenida </a:t>
            </a:r>
            <a:r>
              <a:rPr lang="es-ES_tradnl" dirty="0" smtClean="0"/>
              <a:t>con TCZ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PET-TAC: </a:t>
            </a:r>
            <a:r>
              <a:rPr lang="es-ES_tradnl" dirty="0" smtClean="0"/>
              <a:t>Valores significativamente más elevados de SUV y TBR en no respondedores, a 14 m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28"/>
            <a:ext cx="9649072" cy="1143000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>
                <a:latin typeface="Segoe Print" panose="02000600000000000000" pitchFamily="2" charset="0"/>
              </a:rPr>
              <a:t>Tocilizumab</a:t>
            </a:r>
            <a:r>
              <a:rPr lang="es-ES_tradnl" dirty="0" smtClean="0">
                <a:latin typeface="Segoe Print" panose="02000600000000000000" pitchFamily="2" charset="0"/>
              </a:rPr>
              <a:t> – Efecto de Retirada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196752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2C73B2-5BC8-4679-88E7-B59281D7E20B}"/>
              </a:ext>
            </a:extLst>
          </p:cNvPr>
          <p:cNvSpPr txBox="1">
            <a:spLocks/>
          </p:cNvSpPr>
          <p:nvPr/>
        </p:nvSpPr>
        <p:spPr>
          <a:xfrm>
            <a:off x="209008" y="1412776"/>
            <a:ext cx="874846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 err="1" smtClean="0"/>
              <a:t>Estudio</a:t>
            </a:r>
            <a:r>
              <a:rPr lang="en-GB" b="1" dirty="0" smtClean="0"/>
              <a:t> </a:t>
            </a:r>
            <a:r>
              <a:rPr lang="en-GB" b="1" dirty="0" err="1" smtClean="0"/>
              <a:t>piloto</a:t>
            </a:r>
            <a:r>
              <a:rPr lang="en-GB" b="1" dirty="0" smtClean="0"/>
              <a:t> </a:t>
            </a:r>
            <a:r>
              <a:rPr lang="en-GB" b="1" dirty="0" err="1" smtClean="0"/>
              <a:t>abierto</a:t>
            </a:r>
            <a:r>
              <a:rPr lang="en-GB" b="1" dirty="0" smtClean="0"/>
              <a:t> </a:t>
            </a:r>
            <a:r>
              <a:rPr lang="en-GB" b="1" dirty="0" err="1" smtClean="0"/>
              <a:t>prospectivo</a:t>
            </a:r>
            <a:r>
              <a:rPr lang="en-GB" b="1" dirty="0" smtClean="0"/>
              <a:t> </a:t>
            </a:r>
            <a:r>
              <a:rPr lang="en-GB" sz="2000" dirty="0" smtClean="0"/>
              <a:t>(ACG de novo y </a:t>
            </a:r>
            <a:r>
              <a:rPr lang="en-GB" sz="2000" dirty="0" err="1" smtClean="0"/>
              <a:t>refractarias</a:t>
            </a:r>
            <a:r>
              <a:rPr lang="en-GB" sz="2000" dirty="0" smtClean="0"/>
              <a:t>)</a:t>
            </a:r>
            <a:endParaRPr lang="en-GB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156176" y="6597352"/>
            <a:ext cx="2840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err="1" smtClean="0"/>
              <a:t>Nannini</a:t>
            </a:r>
            <a:r>
              <a:rPr lang="es-ES_tradnl" sz="1000" dirty="0" smtClean="0"/>
              <a:t> C, et al. </a:t>
            </a:r>
            <a:r>
              <a:rPr lang="en-US" sz="1000" dirty="0"/>
              <a:t>Ann Rheum </a:t>
            </a:r>
            <a:r>
              <a:rPr lang="en-US" sz="1000" dirty="0" smtClean="0"/>
              <a:t>Dis. 2019;78:1444–46</a:t>
            </a:r>
            <a:r>
              <a:rPr lang="en-US" sz="1000" dirty="0"/>
              <a:t>.</a:t>
            </a:r>
            <a:endParaRPr lang="es-ES" sz="1000" dirty="0"/>
          </a:p>
        </p:txBody>
      </p:sp>
      <p:grpSp>
        <p:nvGrpSpPr>
          <p:cNvPr id="3" name="2 Grupo"/>
          <p:cNvGrpSpPr/>
          <p:nvPr/>
        </p:nvGrpSpPr>
        <p:grpSpPr>
          <a:xfrm>
            <a:off x="89848" y="2132856"/>
            <a:ext cx="8938260" cy="2895601"/>
            <a:chOff x="76200" y="3983603"/>
            <a:chExt cx="8938260" cy="289560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6200" y="3983603"/>
              <a:ext cx="8938260" cy="66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6200" y="4642603"/>
              <a:ext cx="8938260" cy="223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0 CuadroTexto"/>
          <p:cNvSpPr txBox="1"/>
          <p:nvPr/>
        </p:nvSpPr>
        <p:spPr>
          <a:xfrm>
            <a:off x="1135564" y="2146504"/>
            <a:ext cx="684076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Remisión sostenida sin TCZ es posible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Posible papel del PET-TAC en manejo ACG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Potencial utilidad de pauta corta de </a:t>
            </a:r>
            <a:r>
              <a:rPr lang="es-ES_tradnl" sz="2400" dirty="0" err="1" smtClean="0"/>
              <a:t>prednisona</a:t>
            </a:r>
            <a:r>
              <a:rPr lang="es-ES_tradnl" sz="2400" dirty="0" smtClean="0"/>
              <a:t> y optimización de TCZ en pacientes con comorbilidad (DM, HTA, OP, glaucoma)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28993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68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Patogenia de la ACG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052736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233A85F0-BE69-454B-B2F7-BAB4A948D526}"/>
              </a:ext>
            </a:extLst>
          </p:cNvPr>
          <p:cNvSpPr txBox="1"/>
          <p:nvPr/>
        </p:nvSpPr>
        <p:spPr>
          <a:xfrm>
            <a:off x="255712" y="6237312"/>
            <a:ext cx="9932912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28600" indent="-228600">
              <a:buAutoNum type="arabicPeriod"/>
            </a:pPr>
            <a:r>
              <a:rPr lang="fr-FR" sz="1400" dirty="0" smtClean="0">
                <a:solidFill>
                  <a:prstClr val="black"/>
                </a:solidFill>
              </a:rPr>
              <a:t>Ly </a:t>
            </a:r>
            <a:r>
              <a:rPr lang="fr-FR" sz="1400" dirty="0">
                <a:solidFill>
                  <a:prstClr val="black"/>
                </a:solidFill>
              </a:rPr>
              <a:t>K-H, et al. </a:t>
            </a:r>
            <a:r>
              <a:rPr lang="fr-FR" sz="1400" dirty="0" err="1">
                <a:solidFill>
                  <a:prstClr val="black"/>
                </a:solidFill>
              </a:rPr>
              <a:t>Autoimmun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Rev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2010;9:635-45</a:t>
            </a:r>
            <a:r>
              <a:rPr lang="fr-FR" sz="1400" dirty="0">
                <a:solidFill>
                  <a:prstClr val="black"/>
                </a:solidFill>
              </a:rPr>
              <a:t>;</a:t>
            </a:r>
            <a:r>
              <a:rPr lang="da-DK" sz="1400" dirty="0">
                <a:solidFill>
                  <a:prstClr val="black"/>
                </a:solidFill>
              </a:rPr>
              <a:t> </a:t>
            </a:r>
            <a:r>
              <a:rPr lang="da-DK" sz="1400" dirty="0" smtClean="0">
                <a:solidFill>
                  <a:prstClr val="black"/>
                </a:solidFill>
              </a:rPr>
              <a:t> 2</a:t>
            </a:r>
            <a:r>
              <a:rPr lang="da-DK" sz="1400" dirty="0">
                <a:solidFill>
                  <a:prstClr val="black"/>
                </a:solidFill>
              </a:rPr>
              <a:t>. </a:t>
            </a:r>
            <a:r>
              <a:rPr lang="fr-FR" sz="1400" dirty="0">
                <a:solidFill>
                  <a:prstClr val="black"/>
                </a:solidFill>
              </a:rPr>
              <a:t>Carmona FD, et al. Expert </a:t>
            </a:r>
            <a:r>
              <a:rPr lang="fr-FR" sz="1400" dirty="0" err="1">
                <a:solidFill>
                  <a:prstClr val="black"/>
                </a:solidFill>
              </a:rPr>
              <a:t>Rev</a:t>
            </a:r>
            <a:r>
              <a:rPr lang="fr-FR" sz="1400" dirty="0">
                <a:solidFill>
                  <a:prstClr val="black"/>
                </a:solidFill>
              </a:rPr>
              <a:t> Clin </a:t>
            </a:r>
            <a:r>
              <a:rPr lang="fr-FR" sz="1400" dirty="0" err="1">
                <a:solidFill>
                  <a:prstClr val="black"/>
                </a:solidFill>
              </a:rPr>
              <a:t>Immunol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2015;12:57-66. </a:t>
            </a:r>
          </a:p>
          <a:p>
            <a:r>
              <a:rPr lang="fr-FR" sz="1400" dirty="0" smtClean="0">
                <a:solidFill>
                  <a:prstClr val="black"/>
                </a:solidFill>
              </a:rPr>
              <a:t>3</a:t>
            </a:r>
            <a:r>
              <a:rPr lang="fr-FR" sz="1400" dirty="0">
                <a:solidFill>
                  <a:prstClr val="black"/>
                </a:solidFill>
              </a:rPr>
              <a:t>. </a:t>
            </a:r>
            <a:r>
              <a:rPr lang="da-DK" sz="1400" dirty="0">
                <a:solidFill>
                  <a:prstClr val="black"/>
                </a:solidFill>
              </a:rPr>
              <a:t>Dejaco C, et al. Nat Rev Rheumatol </a:t>
            </a:r>
            <a:r>
              <a:rPr lang="da-DK" sz="1400" dirty="0" smtClean="0">
                <a:solidFill>
                  <a:prstClr val="black"/>
                </a:solidFill>
              </a:rPr>
              <a:t>2017;13:578-92</a:t>
            </a:r>
            <a:r>
              <a:rPr lang="da-DK" sz="1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9612" y="1340768"/>
            <a:ext cx="6984776" cy="46565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 rot="16200000">
            <a:off x="3113119" y="4939083"/>
            <a:ext cx="969437" cy="8818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09115" y="5226137"/>
            <a:ext cx="54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T </a:t>
            </a:r>
            <a:r>
              <a:rPr lang="es-ES" sz="1400" dirty="0" err="1" smtClean="0"/>
              <a:t>reg</a:t>
            </a:r>
            <a:endParaRPr lang="es-ES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 rot="16200000">
            <a:off x="4087281" y="4939083"/>
            <a:ext cx="969437" cy="8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6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Formas de presentación clínica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7720" y="1052736"/>
            <a:ext cx="8496944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57200" y="1556792"/>
            <a:ext cx="10521770" cy="59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74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5"/>
          <p:cNvGrpSpPr/>
          <p:nvPr/>
        </p:nvGrpSpPr>
        <p:grpSpPr>
          <a:xfrm>
            <a:off x="1543591" y="1988840"/>
            <a:ext cx="6052745" cy="4262665"/>
            <a:chOff x="1374330" y="847404"/>
            <a:chExt cx="8406591" cy="5920367"/>
          </a:xfrm>
        </p:grpSpPr>
        <p:pic>
          <p:nvPicPr>
            <p:cNvPr id="8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5221" y="847404"/>
              <a:ext cx="8345700" cy="5920367"/>
            </a:xfrm>
            <a:prstGeom prst="rect">
              <a:avLst/>
            </a:prstGeom>
          </p:spPr>
        </p:pic>
        <p:sp>
          <p:nvSpPr>
            <p:cNvPr id="9" name="CuadroTexto 3"/>
            <p:cNvSpPr txBox="1"/>
            <p:nvPr/>
          </p:nvSpPr>
          <p:spPr>
            <a:xfrm>
              <a:off x="1374330" y="905569"/>
              <a:ext cx="3596582" cy="85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latin typeface="+mj-lt"/>
                </a:rPr>
                <a:t>Prevalencia y </a:t>
              </a:r>
              <a:r>
                <a:rPr lang="es-ES" b="1" dirty="0" smtClean="0">
                  <a:latin typeface="+mj-lt"/>
                </a:rPr>
                <a:t>grado de superposición fenotípica</a:t>
              </a:r>
              <a:endParaRPr lang="es-ES" b="1" dirty="0">
                <a:latin typeface="+mj-lt"/>
              </a:endParaRPr>
            </a:p>
          </p:txBody>
        </p:sp>
        <p:sp>
          <p:nvSpPr>
            <p:cNvPr id="10" name="CuadroTexto 7"/>
            <p:cNvSpPr txBox="1"/>
            <p:nvPr/>
          </p:nvSpPr>
          <p:spPr>
            <a:xfrm>
              <a:off x="7448871" y="896678"/>
              <a:ext cx="2150000" cy="85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latin typeface="+mj-lt"/>
                </a:rPr>
                <a:t>Tipos de imagen</a:t>
              </a:r>
            </a:p>
          </p:txBody>
        </p:sp>
        <p:sp>
          <p:nvSpPr>
            <p:cNvPr id="11" name="CuadroTexto 8"/>
            <p:cNvSpPr txBox="1"/>
            <p:nvPr/>
          </p:nvSpPr>
          <p:spPr>
            <a:xfrm>
              <a:off x="5051737" y="891547"/>
              <a:ext cx="2307020" cy="85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latin typeface="+mj-lt"/>
                </a:rPr>
                <a:t>Localización de la inflamación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3" y="6454"/>
            <a:ext cx="9140894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Segoe Print" panose="02000600000000000000" pitchFamily="2" charset="0"/>
              </a:rPr>
              <a:t>Valoración Integral según Fenotipo</a:t>
            </a:r>
            <a:endParaRPr lang="es-ES" dirty="0">
              <a:latin typeface="Segoe Print" panose="02000600000000000000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91738" y="1124744"/>
            <a:ext cx="8964000" cy="0"/>
          </a:xfrm>
          <a:prstGeom prst="line">
            <a:avLst/>
          </a:prstGeom>
          <a:ln w="152400" cmpd="thickThin">
            <a:gradFill>
              <a:gsLst>
                <a:gs pos="0">
                  <a:srgbClr val="FF33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64088" y="6369753"/>
            <a:ext cx="320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/>
              <a:t>Dejaco</a:t>
            </a:r>
            <a:r>
              <a:rPr lang="es-ES_tradnl" sz="1400" dirty="0" smtClean="0"/>
              <a:t> C. </a:t>
            </a:r>
            <a:r>
              <a:rPr lang="es-ES_tradnl" sz="1400" dirty="0" err="1" smtClean="0"/>
              <a:t>Rheumatology</a:t>
            </a:r>
            <a:r>
              <a:rPr lang="es-ES_tradnl" sz="1400" dirty="0" smtClean="0"/>
              <a:t> 2017;56:506-15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7720" y="1365478"/>
            <a:ext cx="459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Espectro clínico de ACG / PMR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77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2452" y="1"/>
            <a:ext cx="9179728" cy="6775401"/>
            <a:chOff x="752828" y="26143"/>
            <a:chExt cx="9110305" cy="6667773"/>
          </a:xfrm>
        </p:grpSpPr>
        <p:sp>
          <p:nvSpPr>
            <p:cNvPr id="6" name="CuadroTexto 5"/>
            <p:cNvSpPr txBox="1"/>
            <p:nvPr/>
          </p:nvSpPr>
          <p:spPr>
            <a:xfrm>
              <a:off x="2789324" y="3342575"/>
              <a:ext cx="2284948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New onset headache </a:t>
              </a:r>
              <a:br>
                <a:rPr lang="en-US" sz="1300" dirty="0"/>
              </a:br>
              <a:r>
                <a:rPr lang="en-US" sz="1300" dirty="0"/>
                <a:t>Constitutional symptoms</a:t>
              </a:r>
            </a:p>
            <a:p>
              <a:pPr algn="ctr"/>
              <a:r>
                <a:rPr lang="en-US" sz="1300" dirty="0"/>
                <a:t>Jaw claudication</a:t>
              </a:r>
            </a:p>
            <a:p>
              <a:pPr algn="ctr"/>
              <a:r>
                <a:rPr lang="en-US" sz="1300" dirty="0"/>
                <a:t>Tongue claudication</a:t>
              </a:r>
            </a:p>
            <a:p>
              <a:pPr algn="ctr"/>
              <a:r>
                <a:rPr lang="en-US" sz="1300" dirty="0"/>
                <a:t>Temporal artery abnormalities</a:t>
              </a:r>
            </a:p>
            <a:p>
              <a:pPr algn="ctr"/>
              <a:r>
                <a:rPr lang="en-US" sz="1300" dirty="0"/>
                <a:t>Acute visual deficits</a:t>
              </a:r>
            </a:p>
            <a:p>
              <a:pPr algn="ctr"/>
              <a:r>
                <a:rPr lang="en-US" sz="1300" dirty="0"/>
                <a:t>Polymyalgia rheumatica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042933" y="4994409"/>
              <a:ext cx="177773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/>
                <a:t>Ultrasound</a:t>
              </a:r>
            </a:p>
            <a:p>
              <a:pPr algn="ctr"/>
              <a:r>
                <a:rPr lang="en-US" sz="1300" b="1" dirty="0"/>
                <a:t>Temporal artery biopsy</a:t>
              </a:r>
              <a:br>
                <a:rPr lang="en-US" sz="1300" b="1" dirty="0"/>
              </a:br>
              <a:r>
                <a:rPr lang="en-US" sz="1300" b="1" dirty="0"/>
                <a:t>PET/CT occasionally</a:t>
              </a:r>
              <a:endParaRPr lang="es-ES" sz="1300" b="1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828288" y="5772567"/>
              <a:ext cx="2168221" cy="89255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/>
                <a:t>Glucocorticoids at high doses</a:t>
              </a:r>
            </a:p>
            <a:p>
              <a:pPr algn="ctr"/>
              <a:r>
                <a:rPr lang="en-US" sz="1300" b="1" dirty="0"/>
                <a:t>Methotrexate</a:t>
              </a:r>
            </a:p>
            <a:p>
              <a:pPr algn="ctr"/>
              <a:r>
                <a:rPr lang="en-US" sz="1300" b="1" dirty="0" err="1" smtClean="0"/>
                <a:t>Tocilizumab</a:t>
              </a:r>
              <a:endParaRPr lang="en-US" sz="1300" b="1" dirty="0"/>
            </a:p>
            <a:p>
              <a:pPr algn="ctr"/>
              <a:r>
                <a:rPr lang="en-US" sz="1300" b="1" dirty="0"/>
                <a:t>Abatacept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728442" y="83884"/>
              <a:ext cx="1092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err="1"/>
                <a:t>Genetics</a:t>
              </a:r>
              <a:endParaRPr lang="es-ES" sz="20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778764" y="26143"/>
              <a:ext cx="3084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Environmental factors: aging, </a:t>
              </a:r>
            </a:p>
            <a:p>
              <a:pPr algn="ctr"/>
              <a:r>
                <a:rPr lang="en-US" dirty="0"/>
                <a:t>infections, epigenetics </a:t>
              </a:r>
              <a:endParaRPr lang="es-ES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079901" y="987912"/>
              <a:ext cx="1873371" cy="577641"/>
              <a:chOff x="4886716" y="987912"/>
              <a:chExt cx="1873371" cy="577641"/>
            </a:xfrm>
          </p:grpSpPr>
          <p:sp>
            <p:nvSpPr>
              <p:cNvPr id="39" name="Rectángulo redondeado 38"/>
              <p:cNvSpPr/>
              <p:nvPr/>
            </p:nvSpPr>
            <p:spPr>
              <a:xfrm>
                <a:off x="4886716" y="987912"/>
                <a:ext cx="1873371" cy="57764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4966104" y="1073304"/>
                <a:ext cx="17145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/>
                  <a:t>GCA spectrum</a:t>
                </a:r>
              </a:p>
            </p:txBody>
          </p:sp>
        </p:grpSp>
        <p:cxnSp>
          <p:nvCxnSpPr>
            <p:cNvPr id="12" name="Conector recto de flecha 11"/>
            <p:cNvCxnSpPr/>
            <p:nvPr/>
          </p:nvCxnSpPr>
          <p:spPr>
            <a:xfrm flipV="1">
              <a:off x="6978370" y="664854"/>
              <a:ext cx="852359" cy="342687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>
              <a:stCxn id="9" idx="2"/>
            </p:cNvCxnSpPr>
            <p:nvPr/>
          </p:nvCxnSpPr>
          <p:spPr>
            <a:xfrm>
              <a:off x="4274553" y="483994"/>
              <a:ext cx="807461" cy="48914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o 13"/>
            <p:cNvGrpSpPr/>
            <p:nvPr/>
          </p:nvGrpSpPr>
          <p:grpSpPr>
            <a:xfrm>
              <a:off x="3283814" y="1781385"/>
              <a:ext cx="1225448" cy="740781"/>
              <a:chOff x="5671153" y="808043"/>
              <a:chExt cx="734094" cy="392044"/>
            </a:xfrm>
            <a:noFill/>
          </p:grpSpPr>
          <p:sp>
            <p:nvSpPr>
              <p:cNvPr id="37" name="Rectángulo redondeado 36"/>
              <p:cNvSpPr/>
              <p:nvPr/>
            </p:nvSpPr>
            <p:spPr>
              <a:xfrm>
                <a:off x="5671153" y="808043"/>
                <a:ext cx="734094" cy="39204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/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5765964" y="821366"/>
                <a:ext cx="587375" cy="37463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b="1" dirty="0"/>
                  <a:t>Cranial </a:t>
                </a:r>
              </a:p>
              <a:p>
                <a:pPr algn="ctr"/>
                <a:r>
                  <a:rPr lang="es-ES" sz="2000" b="1" dirty="0"/>
                  <a:t>GCA</a:t>
                </a: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526603" y="1781385"/>
              <a:ext cx="1615422" cy="740781"/>
              <a:chOff x="5671153" y="808043"/>
              <a:chExt cx="734094" cy="392044"/>
            </a:xfrm>
            <a:noFill/>
          </p:grpSpPr>
          <p:sp>
            <p:nvSpPr>
              <p:cNvPr id="35" name="Rectángulo redondeado 34"/>
              <p:cNvSpPr/>
              <p:nvPr/>
            </p:nvSpPr>
            <p:spPr>
              <a:xfrm>
                <a:off x="5671153" y="808043"/>
                <a:ext cx="734094" cy="39204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/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5721177" y="818636"/>
                <a:ext cx="653537" cy="37463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b="1" dirty="0"/>
                  <a:t>Extracranial</a:t>
                </a:r>
              </a:p>
              <a:p>
                <a:pPr algn="ctr"/>
                <a:r>
                  <a:rPr lang="es-ES" sz="2000" b="1" dirty="0"/>
                  <a:t>GCA</a:t>
                </a:r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2789324" y="2693776"/>
              <a:ext cx="25953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Peak of Incidence 65-85 years</a:t>
              </a:r>
            </a:p>
            <a:p>
              <a:pPr algn="ctr"/>
              <a:r>
                <a:rPr lang="en-US" sz="1300" dirty="0"/>
                <a:t>Caucasian</a:t>
              </a:r>
              <a:endParaRPr lang="es-ES" sz="1300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004129" y="2694803"/>
              <a:ext cx="26404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Peak of Incidence 50-75 years</a:t>
              </a:r>
            </a:p>
            <a:p>
              <a:pPr algn="ctr"/>
              <a:r>
                <a:rPr lang="en-US" sz="1300" dirty="0"/>
                <a:t>Caucasian</a:t>
              </a:r>
              <a:endParaRPr lang="es-ES" sz="1300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066739" y="3342575"/>
              <a:ext cx="2540900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Constitutional symptoms</a:t>
              </a:r>
            </a:p>
            <a:p>
              <a:pPr algn="ctr"/>
              <a:r>
                <a:rPr lang="en-US" sz="1300" dirty="0"/>
                <a:t>Ischemic signs and symptoms of extremities; Limb claudication</a:t>
              </a:r>
              <a:endParaRPr lang="es-ES" sz="1300" dirty="0"/>
            </a:p>
            <a:p>
              <a:pPr algn="ctr"/>
              <a:r>
                <a:rPr lang="en-US" sz="1300" dirty="0"/>
                <a:t>Pulse asymmetry</a:t>
              </a:r>
              <a:endParaRPr lang="es-ES" sz="1300" dirty="0"/>
            </a:p>
            <a:p>
              <a:pPr algn="ctr"/>
              <a:r>
                <a:rPr lang="en-US" sz="1300" dirty="0"/>
                <a:t>Arterial pressure asymmetry</a:t>
              </a:r>
              <a:endParaRPr lang="es-ES" sz="1300" dirty="0"/>
            </a:p>
            <a:p>
              <a:pPr algn="ctr"/>
              <a:r>
                <a:rPr lang="en-US" sz="1300" dirty="0"/>
                <a:t>Peripheral arterial bruits</a:t>
              </a:r>
              <a:endParaRPr lang="es-ES" sz="1300" dirty="0"/>
            </a:p>
            <a:p>
              <a:pPr algn="ctr"/>
              <a:r>
                <a:rPr lang="en-US" sz="1300" dirty="0"/>
                <a:t>Distal necrosis or gangrene</a:t>
              </a:r>
              <a:endParaRPr lang="es-ES" sz="1300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046687" y="4896802"/>
              <a:ext cx="267958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/>
                <a:t>PET/CT </a:t>
              </a:r>
            </a:p>
            <a:p>
              <a:pPr algn="ctr"/>
              <a:r>
                <a:rPr lang="en-US" sz="1300" b="1" dirty="0"/>
                <a:t>Axillary ultrasound</a:t>
              </a:r>
            </a:p>
            <a:p>
              <a:pPr algn="ctr"/>
              <a:r>
                <a:rPr lang="en-US" sz="1300" b="1" dirty="0"/>
                <a:t>Magnetic resonance angiography</a:t>
              </a:r>
            </a:p>
            <a:p>
              <a:pPr algn="ctr"/>
              <a:r>
                <a:rPr lang="en-US" sz="1300" b="1" dirty="0"/>
                <a:t>Computed tomography angiography</a:t>
              </a:r>
              <a:endParaRPr lang="es-ES" sz="1300" b="1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7302366" y="5801364"/>
              <a:ext cx="2168221" cy="89255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/>
                <a:t>Glucocorticoids at high doses</a:t>
              </a:r>
            </a:p>
            <a:p>
              <a:pPr algn="ctr"/>
              <a:r>
                <a:rPr lang="en-US" sz="1300" b="1" dirty="0" err="1" smtClean="0"/>
                <a:t>Tocilizumab</a:t>
              </a:r>
              <a:endParaRPr lang="en-US" sz="1300" b="1" dirty="0"/>
            </a:p>
            <a:p>
              <a:pPr algn="ctr"/>
              <a:r>
                <a:rPr lang="en-US" sz="1300" b="1" dirty="0" smtClean="0"/>
                <a:t>Methotrexate</a:t>
              </a:r>
              <a:endParaRPr lang="en-US" sz="1300" b="1" dirty="0"/>
            </a:p>
            <a:p>
              <a:pPr algn="ctr"/>
              <a:r>
                <a:rPr lang="en-US" sz="1300" b="1" dirty="0"/>
                <a:t>Others</a:t>
              </a:r>
            </a:p>
          </p:txBody>
        </p:sp>
        <p:cxnSp>
          <p:nvCxnSpPr>
            <p:cNvPr id="21" name="Conector recto de flecha 20"/>
            <p:cNvCxnSpPr/>
            <p:nvPr/>
          </p:nvCxnSpPr>
          <p:spPr>
            <a:xfrm flipV="1">
              <a:off x="4468854" y="1554552"/>
              <a:ext cx="592539" cy="21147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/>
            <p:cNvCxnSpPr/>
            <p:nvPr/>
          </p:nvCxnSpPr>
          <p:spPr>
            <a:xfrm>
              <a:off x="6972742" y="1557466"/>
              <a:ext cx="548117" cy="24472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ángulo redondeado 22"/>
            <p:cNvSpPr/>
            <p:nvPr/>
          </p:nvSpPr>
          <p:spPr>
            <a:xfrm>
              <a:off x="809932" y="2691878"/>
              <a:ext cx="1623561" cy="5111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752828" y="2691878"/>
              <a:ext cx="1737769" cy="3715682"/>
              <a:chOff x="752828" y="2691878"/>
              <a:chExt cx="1737769" cy="3715682"/>
            </a:xfrm>
          </p:grpSpPr>
          <p:sp>
            <p:nvSpPr>
              <p:cNvPr id="28" name="CuadroTexto 27"/>
              <p:cNvSpPr txBox="1"/>
              <p:nvPr/>
            </p:nvSpPr>
            <p:spPr>
              <a:xfrm>
                <a:off x="1017027" y="3959561"/>
                <a:ext cx="1209370" cy="353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300" b="1" dirty="0"/>
                  <a:t>Clinical picture</a:t>
                </a: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1170627" y="6076535"/>
                <a:ext cx="90217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300" b="1" dirty="0"/>
                  <a:t>Treatment</a:t>
                </a: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1179925" y="5130068"/>
                <a:ext cx="88357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300" b="1" dirty="0"/>
                  <a:t>Diagnosis </a:t>
                </a: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752828" y="2691878"/>
                <a:ext cx="1737769" cy="49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300" b="1" dirty="0"/>
                  <a:t>Age of presentation; predominant race</a:t>
                </a:r>
              </a:p>
            </p:txBody>
          </p:sp>
          <p:sp>
            <p:nvSpPr>
              <p:cNvPr id="32" name="Rectángulo redondeado 31"/>
              <p:cNvSpPr/>
              <p:nvPr/>
            </p:nvSpPr>
            <p:spPr>
              <a:xfrm>
                <a:off x="809932" y="3932579"/>
                <a:ext cx="1623561" cy="3807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Rectángulo redondeado 32"/>
              <p:cNvSpPr/>
              <p:nvPr/>
            </p:nvSpPr>
            <p:spPr>
              <a:xfrm>
                <a:off x="809932" y="5085107"/>
                <a:ext cx="1623561" cy="3502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Rectángulo redondeado 33"/>
              <p:cNvSpPr/>
              <p:nvPr/>
            </p:nvSpPr>
            <p:spPr>
              <a:xfrm>
                <a:off x="809932" y="6005816"/>
                <a:ext cx="1623561" cy="40174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5454421" y="4781369"/>
              <a:ext cx="1949475" cy="1562281"/>
              <a:chOff x="5480179" y="4781369"/>
              <a:chExt cx="1949475" cy="1562281"/>
            </a:xfrm>
          </p:grpSpPr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498283" y="4781369"/>
                <a:ext cx="1195432" cy="1153383"/>
              </a:xfrm>
              <a:prstGeom prst="rect">
                <a:avLst/>
              </a:prstGeom>
            </p:spPr>
          </p:pic>
          <p:sp>
            <p:nvSpPr>
              <p:cNvPr id="27" name="CuadroTexto 26"/>
              <p:cNvSpPr txBox="1"/>
              <p:nvPr/>
            </p:nvSpPr>
            <p:spPr>
              <a:xfrm>
                <a:off x="5480179" y="5934752"/>
                <a:ext cx="1949475" cy="40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50" dirty="0" smtClean="0"/>
                  <a:t>PET/CT of a </a:t>
                </a:r>
                <a:r>
                  <a:rPr lang="es-ES" sz="1050" dirty="0" err="1" smtClean="0"/>
                  <a:t>patient</a:t>
                </a:r>
                <a:endParaRPr lang="es-ES" sz="1050" dirty="0" smtClean="0"/>
              </a:p>
              <a:p>
                <a:r>
                  <a:rPr lang="es-ES" sz="1050" dirty="0" err="1"/>
                  <a:t>w</a:t>
                </a:r>
                <a:r>
                  <a:rPr lang="es-ES" sz="1050" dirty="0" err="1" smtClean="0"/>
                  <a:t>ith</a:t>
                </a:r>
                <a:r>
                  <a:rPr lang="es-ES" sz="1050" dirty="0" smtClean="0"/>
                  <a:t> </a:t>
                </a:r>
                <a:r>
                  <a:rPr lang="es-ES" sz="1050" dirty="0" err="1" smtClean="0"/>
                  <a:t>extracranial</a:t>
                </a:r>
                <a:r>
                  <a:rPr lang="es-ES" sz="1050" dirty="0" smtClean="0"/>
                  <a:t> GCA </a:t>
                </a:r>
                <a:endParaRPr lang="es-ES" sz="1050" dirty="0"/>
              </a:p>
            </p:txBody>
          </p:sp>
        </p:grpSp>
      </p:grpSp>
      <p:sp>
        <p:nvSpPr>
          <p:cNvPr id="41" name="1 Título"/>
          <p:cNvSpPr>
            <a:spLocks noGrp="1"/>
          </p:cNvSpPr>
          <p:nvPr>
            <p:ph type="title"/>
          </p:nvPr>
        </p:nvSpPr>
        <p:spPr>
          <a:xfrm>
            <a:off x="167534" y="260648"/>
            <a:ext cx="2652828" cy="1143000"/>
          </a:xfrm>
          <a:solidFill>
            <a:srgbClr val="FF9999"/>
          </a:solidFill>
        </p:spPr>
        <p:txBody>
          <a:bodyPr>
            <a:noAutofit/>
          </a:bodyPr>
          <a:lstStyle/>
          <a:p>
            <a:r>
              <a:rPr lang="es-ES_tradnl" sz="3600" dirty="0" smtClean="0">
                <a:latin typeface="Segoe Print" panose="02000600000000000000" pitchFamily="2" charset="0"/>
              </a:rPr>
              <a:t>Fenotipos </a:t>
            </a:r>
            <a:br>
              <a:rPr lang="es-ES_tradnl" sz="3600" dirty="0" smtClean="0">
                <a:latin typeface="Segoe Print" panose="02000600000000000000" pitchFamily="2" charset="0"/>
              </a:rPr>
            </a:br>
            <a:r>
              <a:rPr lang="es-ES_tradnl" sz="3600" dirty="0" smtClean="0">
                <a:latin typeface="Segoe Print" panose="02000600000000000000" pitchFamily="2" charset="0"/>
              </a:rPr>
              <a:t>de ACG</a:t>
            </a:r>
            <a:endParaRPr lang="es-ES" sz="3600" dirty="0">
              <a:latin typeface="Segoe Print" panose="02000600000000000000" pitchFamily="2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95536" y="1475860"/>
            <a:ext cx="208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(Elaboración propia)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19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20005</TotalTime>
  <Words>5481</Words>
  <Application>Microsoft Office PowerPoint</Application>
  <PresentationFormat>Presentación en pantalla (4:3)</PresentationFormat>
  <Paragraphs>669</Paragraphs>
  <Slides>56</Slides>
  <Notes>46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Tema de Office</vt:lpstr>
      <vt:lpstr>Tratamiento biológico en las vasculitis de grandes vasos</vt:lpstr>
      <vt:lpstr>Conflictos de interés</vt:lpstr>
      <vt:lpstr>Guión</vt:lpstr>
      <vt:lpstr>Epidemiología ACG</vt:lpstr>
      <vt:lpstr>Diapositiva 5</vt:lpstr>
      <vt:lpstr>Patogenia de la ACG</vt:lpstr>
      <vt:lpstr>Formas de presentación clínica</vt:lpstr>
      <vt:lpstr>Valoración Integral según Fenotipo</vt:lpstr>
      <vt:lpstr>Fenotipos  de ACG</vt:lpstr>
      <vt:lpstr>Diapositiva 10</vt:lpstr>
      <vt:lpstr>Nuevos Criterios Clasificación ACG</vt:lpstr>
      <vt:lpstr>Tratamiento de la ACG: Glucocorticoides</vt:lpstr>
      <vt:lpstr>Tratamiento de la ACG: MTX</vt:lpstr>
      <vt:lpstr>Diapositiva 14</vt:lpstr>
      <vt:lpstr>Tratamiento ACG: Biológicos</vt:lpstr>
      <vt:lpstr>Biológicos en la ACG: TNF inhibitors 1</vt:lpstr>
      <vt:lpstr>Biológicos en la ACG: TNF inhibitors 2</vt:lpstr>
      <vt:lpstr>Diapositiva 18</vt:lpstr>
      <vt:lpstr>Diapositiva 19</vt:lpstr>
      <vt:lpstr>Diapositiva 20</vt:lpstr>
      <vt:lpstr>Diapositiva 21</vt:lpstr>
      <vt:lpstr>Efecto del TCZ en los PROs</vt:lpstr>
      <vt:lpstr>Tratamiento ACG: Abatacept</vt:lpstr>
      <vt:lpstr>Tratamiento ACG: Abatacept</vt:lpstr>
      <vt:lpstr>Tratamiento ACG: Abatacept</vt:lpstr>
      <vt:lpstr>ACG</vt:lpstr>
      <vt:lpstr>ACG</vt:lpstr>
      <vt:lpstr>Diapositiva 28</vt:lpstr>
      <vt:lpstr>Diapositiva 29</vt:lpstr>
      <vt:lpstr>Tocilizumab: Pautas Corticoides</vt:lpstr>
      <vt:lpstr>Tocilizumab vs Otras Terapias</vt:lpstr>
      <vt:lpstr>Otras Dianas – Eficacia y Seguridad</vt:lpstr>
      <vt:lpstr>Guión</vt:lpstr>
      <vt:lpstr>Concepto y epidemiología de la arteritis ATk</vt:lpstr>
      <vt:lpstr>Cuadro Clínico de la ATk</vt:lpstr>
      <vt:lpstr>Tratamiento de la ATk</vt:lpstr>
      <vt:lpstr>Diapositiva 37</vt:lpstr>
      <vt:lpstr>Tratamiento biológico de la ATk</vt:lpstr>
      <vt:lpstr>Diapositiva 39</vt:lpstr>
      <vt:lpstr>Diapositiva 40</vt:lpstr>
      <vt:lpstr>Tratamiento biológico ATk: Tocilizumab</vt:lpstr>
      <vt:lpstr>Diapositiva 42</vt:lpstr>
      <vt:lpstr>Diapositiva 43</vt:lpstr>
      <vt:lpstr>Diapositiva 44</vt:lpstr>
      <vt:lpstr>TAKAYASU</vt:lpstr>
      <vt:lpstr>Diapositiva 46</vt:lpstr>
      <vt:lpstr>Diapositiva 47</vt:lpstr>
      <vt:lpstr>Conclusiones 1: ACG</vt:lpstr>
      <vt:lpstr>Conclusiones 2: ATk</vt:lpstr>
      <vt:lpstr>Molecular stratification of patients with giant cell arteritis to tailor glucocorticoid and tocilizumab therapy</vt:lpstr>
      <vt:lpstr>Diagrama de Flujo del Estudio</vt:lpstr>
      <vt:lpstr>Diapositiva 52</vt:lpstr>
      <vt:lpstr>Diapositiva 53</vt:lpstr>
      <vt:lpstr>Tocilizumab – Efecto de Retirada</vt:lpstr>
      <vt:lpstr>Tocilizumab – Efecto de Retirada</vt:lpstr>
      <vt:lpstr>Tocilizumab – Efecto de Retirada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Utilidad de la Ecografía de Carótida en la Comorbilidad Cardiovascular</dc:title>
  <dc:creator>dactyo</dc:creator>
  <cp:lastModifiedBy>Julio</cp:lastModifiedBy>
  <cp:revision>1695</cp:revision>
  <dcterms:created xsi:type="dcterms:W3CDTF">2016-07-14T17:16:48Z</dcterms:created>
  <dcterms:modified xsi:type="dcterms:W3CDTF">2020-02-23T18:25:26Z</dcterms:modified>
</cp:coreProperties>
</file>