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1"/>
  </p:notesMasterIdLst>
  <p:sldIdLst>
    <p:sldId id="449" r:id="rId5"/>
    <p:sldId id="318" r:id="rId6"/>
    <p:sldId id="322" r:id="rId7"/>
    <p:sldId id="458" r:id="rId8"/>
    <p:sldId id="483" r:id="rId9"/>
    <p:sldId id="329" r:id="rId10"/>
    <p:sldId id="457" r:id="rId11"/>
    <p:sldId id="484" r:id="rId12"/>
    <p:sldId id="330" r:id="rId13"/>
    <p:sldId id="485" r:id="rId14"/>
    <p:sldId id="334" r:id="rId15"/>
    <p:sldId id="463" r:id="rId16"/>
    <p:sldId id="344" r:id="rId17"/>
    <p:sldId id="345" r:id="rId18"/>
    <p:sldId id="346" r:id="rId19"/>
    <p:sldId id="347" r:id="rId20"/>
    <p:sldId id="348" r:id="rId21"/>
    <p:sldId id="349" r:id="rId22"/>
    <p:sldId id="350" r:id="rId23"/>
    <p:sldId id="351" r:id="rId24"/>
    <p:sldId id="352" r:id="rId25"/>
    <p:sldId id="477" r:id="rId26"/>
    <p:sldId id="478" r:id="rId27"/>
    <p:sldId id="479" r:id="rId28"/>
    <p:sldId id="480" r:id="rId29"/>
    <p:sldId id="481" r:id="rId30"/>
    <p:sldId id="462" r:id="rId31"/>
    <p:sldId id="354" r:id="rId32"/>
    <p:sldId id="459" r:id="rId33"/>
    <p:sldId id="360" r:id="rId34"/>
    <p:sldId id="381" r:id="rId35"/>
    <p:sldId id="383" r:id="rId36"/>
    <p:sldId id="460" r:id="rId37"/>
    <p:sldId id="385" r:id="rId38"/>
    <p:sldId id="464" r:id="rId39"/>
    <p:sldId id="387" r:id="rId40"/>
    <p:sldId id="393" r:id="rId41"/>
    <p:sldId id="402" r:id="rId42"/>
    <p:sldId id="405" r:id="rId43"/>
    <p:sldId id="407" r:id="rId44"/>
    <p:sldId id="409" r:id="rId45"/>
    <p:sldId id="488" r:id="rId46"/>
    <p:sldId id="489" r:id="rId47"/>
    <p:sldId id="413" r:id="rId48"/>
    <p:sldId id="486" r:id="rId49"/>
    <p:sldId id="415" r:id="rId50"/>
    <p:sldId id="421" r:id="rId51"/>
    <p:sldId id="423" r:id="rId52"/>
    <p:sldId id="487" r:id="rId53"/>
    <p:sldId id="465" r:id="rId54"/>
    <p:sldId id="466" r:id="rId55"/>
    <p:sldId id="468" r:id="rId56"/>
    <p:sldId id="469" r:id="rId57"/>
    <p:sldId id="470" r:id="rId58"/>
    <p:sldId id="471" r:id="rId59"/>
    <p:sldId id="467" r:id="rId60"/>
    <p:sldId id="474" r:id="rId61"/>
    <p:sldId id="493" r:id="rId62"/>
    <p:sldId id="491" r:id="rId63"/>
    <p:sldId id="473" r:id="rId64"/>
    <p:sldId id="475" r:id="rId65"/>
    <p:sldId id="476" r:id="rId66"/>
    <p:sldId id="425" r:id="rId67"/>
    <p:sldId id="482" r:id="rId68"/>
    <p:sldId id="492" r:id="rId69"/>
    <p:sldId id="461"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aterina Zorova" initials="EZ" lastIdx="35" clrIdx="0">
    <p:extLst/>
  </p:cmAuthor>
  <p:cmAuthor id="2" name="Anjani Patel" initials="AP" lastIdx="18" clrIdx="1">
    <p:extLst/>
  </p:cmAuthor>
  <p:cmAuthor id="3" name="Paul Sensecall" initials="PS" lastIdx="119" clrIdx="2">
    <p:extLst/>
  </p:cmAuthor>
  <p:cmAuthor id="4" name="Patricia Canelo Alvarez" initials="PCA" lastIdx="1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943C"/>
    <a:srgbClr val="FF961B"/>
    <a:srgbClr val="0029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956" autoAdjust="0"/>
    <p:restoredTop sz="94550" autoAdjust="0"/>
  </p:normalViewPr>
  <p:slideViewPr>
    <p:cSldViewPr snapToGrid="0">
      <p:cViewPr varScale="1">
        <p:scale>
          <a:sx n="48" d="100"/>
          <a:sy n="48" d="100"/>
        </p:scale>
        <p:origin x="-97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14D04-C7EF-4505-8D1E-4A016B724873}" type="datetimeFigureOut">
              <a:rPr lang="en-GB" smtClean="0"/>
              <a:pPr/>
              <a:t>24/02/2020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77FB9-E022-4D3C-96B3-0BC901783C1A}" type="slidenum">
              <a:rPr lang="en-GB" smtClean="0"/>
              <a:pPr/>
              <a:t>‹Nº›</a:t>
            </a:fld>
            <a:endParaRPr lang="en-GB"/>
          </a:p>
        </p:txBody>
      </p:sp>
    </p:spTree>
    <p:extLst>
      <p:ext uri="{BB962C8B-B14F-4D97-AF65-F5344CB8AC3E}">
        <p14:creationId xmlns:p14="http://schemas.microsoft.com/office/powerpoint/2010/main" xmlns="" val="289285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ma.europa.eu/docs/en_GB/document_library/Scientific_guideline/2014/1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ma.europa.eu/"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ema.europa.eu/ema/" TargetMode="External"/><Relationship Id="rId4" Type="http://schemas.openxmlformats.org/officeDocument/2006/relationships/hyperlink" Target="https://www.cindyci.com/download_news_pdf.php?_id=375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 </a:t>
            </a:r>
          </a:p>
          <a:p>
            <a:endParaRPr lang="en-GB" sz="1200" dirty="0"/>
          </a:p>
          <a:p>
            <a:r>
              <a:rPr lang="en-GB" sz="1200" dirty="0"/>
              <a:t>1. Kozlowski S, et al. N </a:t>
            </a:r>
            <a:r>
              <a:rPr lang="en-GB" sz="1200" dirty="0" err="1"/>
              <a:t>Engl</a:t>
            </a:r>
            <a:r>
              <a:rPr lang="en-GB" sz="1200" dirty="0"/>
              <a:t> J Med 2011;365:385-8;</a:t>
            </a:r>
          </a:p>
          <a:p>
            <a:r>
              <a:rPr lang="en-GB" sz="1200" dirty="0"/>
              <a:t>2. Abraham J. </a:t>
            </a:r>
            <a:r>
              <a:rPr lang="en-GB" sz="1200" dirty="0" err="1"/>
              <a:t>Semin</a:t>
            </a:r>
            <a:r>
              <a:rPr lang="en-GB" sz="1200" dirty="0"/>
              <a:t> Oncol 2013;40(Suppi1):S5-S24;</a:t>
            </a:r>
          </a:p>
          <a:p>
            <a:r>
              <a:rPr lang="en-GB" sz="1200" dirty="0"/>
              <a:t>3. European Generics Medicines Association (EGA) Biosimilar Medicines Handbook. 2016 [online]. Available at: http://</a:t>
            </a:r>
            <a:r>
              <a:rPr lang="en-GB" sz="1200" dirty="0" err="1"/>
              <a:t>www.medicinesforeurope.com</a:t>
            </a:r>
            <a:r>
              <a:rPr lang="en-GB" sz="1200" dirty="0"/>
              <a:t>/</a:t>
            </a:r>
            <a:r>
              <a:rPr lang="en-GB" sz="1200" dirty="0" err="1"/>
              <a:t>wp</a:t>
            </a:r>
            <a:r>
              <a:rPr lang="en-GB" sz="1200" dirty="0"/>
              <a:t>-content/uploads/2016/04/BIOSIMILAR-MEDICINES-HANDBOOK_INT_web_links2.pdf</a:t>
            </a:r>
          </a:p>
          <a:p>
            <a:r>
              <a:rPr lang="en-GB" sz="1200" dirty="0"/>
              <a:t>[Accessed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2</a:t>
            </a:fld>
            <a:endParaRPr lang="en-GB"/>
          </a:p>
        </p:txBody>
      </p:sp>
    </p:spTree>
    <p:extLst>
      <p:ext uri="{BB962C8B-B14F-4D97-AF65-F5344CB8AC3E}">
        <p14:creationId xmlns:p14="http://schemas.microsoft.com/office/powerpoint/2010/main" xmlns="" val="253718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a:t>
            </a:r>
          </a:p>
          <a:p>
            <a:r>
              <a:rPr lang="en-GB" sz="1200" dirty="0"/>
              <a:t>EMA. CHMP/437/04. 30 Oct 2005. Available at: </a:t>
            </a:r>
            <a:r>
              <a:rPr lang="en-GB" sz="1200" dirty="0">
                <a:hlinkClick r:id="rId3"/>
              </a:rPr>
              <a:t>http://www.ema.europa.eu/docs/en_GB/document_library/Scientific_guideline/2014/10/</a:t>
            </a:r>
            <a:r>
              <a:rPr lang="en-GB" sz="1200" dirty="0"/>
              <a:t>WC500176768.pdf [Accessed March 2018]</a:t>
            </a:r>
          </a:p>
          <a:p>
            <a:r>
              <a:rPr lang="en-GB" sz="1200" dirty="0"/>
              <a:t>EMA. Biosimilars in the EU. 2017. Available at: http://</a:t>
            </a:r>
            <a:r>
              <a:rPr lang="en-GB" sz="1200" dirty="0" err="1"/>
              <a:t>www.ema.europa.eu</a:t>
            </a:r>
            <a:r>
              <a:rPr lang="en-GB" sz="1200" dirty="0"/>
              <a:t>/docs/</a:t>
            </a:r>
            <a:r>
              <a:rPr lang="en-GB" sz="1200" dirty="0" err="1"/>
              <a:t>en_GB</a:t>
            </a:r>
            <a:r>
              <a:rPr lang="en-GB" sz="1200" dirty="0"/>
              <a:t>/document library/Leaflet/2017/05/WC500226648.pdf</a:t>
            </a:r>
          </a:p>
          <a:p>
            <a:r>
              <a:rPr lang="en-GB" sz="1200" dirty="0"/>
              <a:t>[Accessed May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11</a:t>
            </a:fld>
            <a:endParaRPr lang="en-GB"/>
          </a:p>
        </p:txBody>
      </p:sp>
    </p:spTree>
    <p:extLst>
      <p:ext uri="{BB962C8B-B14F-4D97-AF65-F5344CB8AC3E}">
        <p14:creationId xmlns:p14="http://schemas.microsoft.com/office/powerpoint/2010/main" xmlns="" val="250805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13</a:t>
            </a:fld>
            <a:endParaRPr lang="en-GB"/>
          </a:p>
        </p:txBody>
      </p:sp>
    </p:spTree>
    <p:extLst>
      <p:ext uri="{BB962C8B-B14F-4D97-AF65-F5344CB8AC3E}">
        <p14:creationId xmlns:p14="http://schemas.microsoft.com/office/powerpoint/2010/main" xmlns="" val="207999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14</a:t>
            </a:fld>
            <a:endParaRPr lang="en-GB"/>
          </a:p>
        </p:txBody>
      </p:sp>
    </p:spTree>
    <p:extLst>
      <p:ext uri="{BB962C8B-B14F-4D97-AF65-F5344CB8AC3E}">
        <p14:creationId xmlns:p14="http://schemas.microsoft.com/office/powerpoint/2010/main" xmlns="" val="198470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15</a:t>
            </a:fld>
            <a:endParaRPr lang="en-GB"/>
          </a:p>
        </p:txBody>
      </p:sp>
    </p:spTree>
    <p:extLst>
      <p:ext uri="{BB962C8B-B14F-4D97-AF65-F5344CB8AC3E}">
        <p14:creationId xmlns:p14="http://schemas.microsoft.com/office/powerpoint/2010/main" xmlns="" val="220820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16</a:t>
            </a:fld>
            <a:endParaRPr lang="en-GB"/>
          </a:p>
        </p:txBody>
      </p:sp>
    </p:spTree>
    <p:extLst>
      <p:ext uri="{BB962C8B-B14F-4D97-AF65-F5344CB8AC3E}">
        <p14:creationId xmlns:p14="http://schemas.microsoft.com/office/powerpoint/2010/main" xmlns="" val="207446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17</a:t>
            </a:fld>
            <a:endParaRPr lang="en-GB"/>
          </a:p>
        </p:txBody>
      </p:sp>
    </p:spTree>
    <p:extLst>
      <p:ext uri="{BB962C8B-B14F-4D97-AF65-F5344CB8AC3E}">
        <p14:creationId xmlns:p14="http://schemas.microsoft.com/office/powerpoint/2010/main" xmlns="" val="4120628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18</a:t>
            </a:fld>
            <a:endParaRPr lang="en-GB"/>
          </a:p>
        </p:txBody>
      </p:sp>
    </p:spTree>
    <p:extLst>
      <p:ext uri="{BB962C8B-B14F-4D97-AF65-F5344CB8AC3E}">
        <p14:creationId xmlns:p14="http://schemas.microsoft.com/office/powerpoint/2010/main" xmlns="" val="134244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19</a:t>
            </a:fld>
            <a:endParaRPr lang="en-GB"/>
          </a:p>
        </p:txBody>
      </p:sp>
    </p:spTree>
    <p:extLst>
      <p:ext uri="{BB962C8B-B14F-4D97-AF65-F5344CB8AC3E}">
        <p14:creationId xmlns:p14="http://schemas.microsoft.com/office/powerpoint/2010/main" xmlns="" val="448181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20</a:t>
            </a:fld>
            <a:endParaRPr lang="en-GB"/>
          </a:p>
        </p:txBody>
      </p:sp>
    </p:spTree>
    <p:extLst>
      <p:ext uri="{BB962C8B-B14F-4D97-AF65-F5344CB8AC3E}">
        <p14:creationId xmlns:p14="http://schemas.microsoft.com/office/powerpoint/2010/main" xmlns="" val="419865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CHMP/437/04. 30 Oct 2005. Available at: </a:t>
            </a:r>
            <a:r>
              <a:rPr lang="en-GB" sz="1200" dirty="0">
                <a:hlinkClick r:id="rId3"/>
              </a:rPr>
              <a:t>http://www.ema.europa.eu/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/2009/09/WC500003517.pdf [Accessed March 2018];</a:t>
            </a:r>
          </a:p>
          <a:p>
            <a:r>
              <a:rPr lang="en-GB" sz="1200" dirty="0"/>
              <a:t>2. The </a:t>
            </a:r>
            <a:r>
              <a:rPr lang="en-GB" sz="1200" dirty="0" err="1"/>
              <a:t>Center</a:t>
            </a:r>
            <a:r>
              <a:rPr lang="en-GB" sz="1200" dirty="0"/>
              <a:t> for Biosimilars. A new IOVIA report predicts key role of biosimilars in developed markets in the coming years. Mar 2018. Available at: </a:t>
            </a:r>
            <a:r>
              <a:rPr lang="en-GB" sz="1200" dirty="0">
                <a:hlinkClick r:id="rId4"/>
              </a:rPr>
              <a:t>https://www.cindyci.com/download_news_pdf.php?_id=3754</a:t>
            </a:r>
            <a:r>
              <a:rPr lang="en-GB" sz="1200" dirty="0"/>
              <a:t>; [Accessed March 2018];</a:t>
            </a:r>
          </a:p>
          <a:p>
            <a:r>
              <a:rPr lang="en-GB" sz="1200" dirty="0"/>
              <a:t>3. EMA. Find medicine. Available at: </a:t>
            </a:r>
            <a:r>
              <a:rPr lang="en-GB" sz="1200" dirty="0">
                <a:hlinkClick r:id="rId5"/>
              </a:rPr>
              <a:t>http://www.ema.europa.eu/ema/</a:t>
            </a:r>
            <a:r>
              <a:rPr lang="en-GB" sz="1200" dirty="0" err="1"/>
              <a:t>index.jsp?curl</a:t>
            </a:r>
            <a:r>
              <a:rPr lang="en-GB" sz="1200" dirty="0"/>
              <a:t>=pages/includes/medicines/</a:t>
            </a:r>
            <a:r>
              <a:rPr lang="en-GB" sz="1200" dirty="0" err="1"/>
              <a:t>medicines_landing_page.jsp</a:t>
            </a:r>
            <a:r>
              <a:rPr lang="en-GB" sz="1200" dirty="0"/>
              <a:t>.</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21</a:t>
            </a:fld>
            <a:endParaRPr lang="en-GB"/>
          </a:p>
        </p:txBody>
      </p:sp>
    </p:spTree>
    <p:extLst>
      <p:ext uri="{BB962C8B-B14F-4D97-AF65-F5344CB8AC3E}">
        <p14:creationId xmlns:p14="http://schemas.microsoft.com/office/powerpoint/2010/main" xmlns="" val="51568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endParaRPr lang="en-GB" sz="1200" dirty="0"/>
          </a:p>
          <a:p>
            <a:r>
              <a:rPr lang="en-GB" sz="1200" dirty="0"/>
              <a:t>1. Nast A, et al. Arch Dermatol Res 2013;305:899 907;</a:t>
            </a:r>
          </a:p>
          <a:p>
            <a:r>
              <a:rPr lang="en-GB" sz="1200" dirty="0"/>
              <a:t>2. Savage P, Mahmoud S. Br J Cancer 2015;17;112:1037-41;</a:t>
            </a:r>
          </a:p>
          <a:p>
            <a:r>
              <a:rPr lang="en-GB" sz="1200" dirty="0"/>
              <a:t>3. Swedish </a:t>
            </a:r>
            <a:r>
              <a:rPr lang="en-GB" sz="1200" dirty="0" err="1"/>
              <a:t>lnstitute</a:t>
            </a:r>
            <a:r>
              <a:rPr lang="en-GB" sz="1200" dirty="0"/>
              <a:t> for Health Economics (IHE). Access to high-quality oncology care across Europe. Report 2014:2. Available at: http://</a:t>
            </a:r>
            <a:r>
              <a:rPr lang="en-GB" sz="1200" dirty="0" err="1"/>
              <a:t>portal.research.lu.se</a:t>
            </a:r>
            <a:r>
              <a:rPr lang="en-GB" sz="1200" dirty="0"/>
              <a:t>/portal/files/29186857/IHE_Report_2014_2.pdf</a:t>
            </a:r>
          </a:p>
          <a:p>
            <a:r>
              <a:rPr lang="en-GB" sz="1200" dirty="0"/>
              <a:t>[Accessed March 2018];</a:t>
            </a:r>
          </a:p>
          <a:p>
            <a:r>
              <a:rPr lang="en-GB" sz="1200" dirty="0"/>
              <a:t>4. </a:t>
            </a:r>
            <a:r>
              <a:rPr lang="en-GB" sz="1200" dirty="0" err="1"/>
              <a:t>Putrik</a:t>
            </a:r>
            <a:r>
              <a:rPr lang="en-GB" sz="1200" dirty="0"/>
              <a:t> P, et al. Ann Rheum Dis 2014;73:2010-21;</a:t>
            </a:r>
          </a:p>
          <a:p>
            <a:r>
              <a:rPr lang="en-GB" sz="1200" dirty="0"/>
              <a:t>5. </a:t>
            </a:r>
            <a:r>
              <a:rPr lang="en-GB" sz="1200" dirty="0" err="1"/>
              <a:t>Putrik</a:t>
            </a:r>
            <a:r>
              <a:rPr lang="en-GB" sz="1200" dirty="0"/>
              <a:t> P, et al. Ann Rheum Dis 20114;73:198-206;</a:t>
            </a:r>
          </a:p>
          <a:p>
            <a:r>
              <a:rPr lang="en-GB" sz="1200" dirty="0"/>
              <a:t>6. Ecker OM, et al., </a:t>
            </a:r>
            <a:r>
              <a:rPr lang="en-GB" sz="1200" dirty="0" err="1"/>
              <a:t>mAbs</a:t>
            </a:r>
            <a:r>
              <a:rPr lang="en-GB" sz="1200" dirty="0"/>
              <a:t> 2015; 7:9-14</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a:t>
            </a:fld>
            <a:endParaRPr lang="en-GB"/>
          </a:p>
        </p:txBody>
      </p:sp>
    </p:spTree>
    <p:extLst>
      <p:ext uri="{BB962C8B-B14F-4D97-AF65-F5344CB8AC3E}">
        <p14:creationId xmlns:p14="http://schemas.microsoft.com/office/powerpoint/2010/main" xmlns="" val="1654967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0377FB9-E022-4D3C-96B3-0BC901783C1A}" type="slidenum">
              <a:rPr lang="en-GB" smtClean="0"/>
              <a:pPr/>
              <a:t>23</a:t>
            </a:fld>
            <a:endParaRPr lang="en-GB"/>
          </a:p>
        </p:txBody>
      </p:sp>
    </p:spTree>
    <p:extLst>
      <p:ext uri="{BB962C8B-B14F-4D97-AF65-F5344CB8AC3E}">
        <p14:creationId xmlns:p14="http://schemas.microsoft.com/office/powerpoint/2010/main" xmlns="" val="121172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a:t>
            </a:r>
            <a:r>
              <a:rPr lang="en-GB" sz="1200" dirty="0" err="1"/>
              <a:t>Peyrin-Biroulet</a:t>
            </a:r>
            <a:r>
              <a:rPr lang="en-GB" sz="1200" dirty="0"/>
              <a:t> L, et al. J </a:t>
            </a:r>
            <a:r>
              <a:rPr lang="en-GB" sz="1200" dirty="0" err="1"/>
              <a:t>Crohns</a:t>
            </a:r>
            <a:r>
              <a:rPr lang="en-GB" sz="1200" dirty="0"/>
              <a:t> Colitis. 2017;11(1):128-33;</a:t>
            </a:r>
          </a:p>
          <a:p>
            <a:r>
              <a:rPr lang="en-GB" sz="1200" dirty="0"/>
              <a:t>2. Jacobs I, et al. Patient Prefer Adherence. 2016;10:937-48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28</a:t>
            </a:fld>
            <a:endParaRPr lang="en-GB"/>
          </a:p>
        </p:txBody>
      </p:sp>
    </p:spTree>
    <p:extLst>
      <p:ext uri="{BB962C8B-B14F-4D97-AF65-F5344CB8AC3E}">
        <p14:creationId xmlns:p14="http://schemas.microsoft.com/office/powerpoint/2010/main" xmlns="" val="145232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American College of Rheumatology Position Statement on Biosimilars. Revised May 12, 2016. Available at: https://</a:t>
            </a:r>
            <a:r>
              <a:rPr lang="en-GB" sz="1200" dirty="0" err="1"/>
              <a:t>www.rheumatoloqy.org</a:t>
            </a:r>
            <a:r>
              <a:rPr lang="en-GB" sz="1200" dirty="0"/>
              <a:t>/Portals/0/Files/Biosimilars-Position-</a:t>
            </a:r>
            <a:r>
              <a:rPr lang="en-GB" sz="1200" dirty="0" err="1"/>
              <a:t>Statement.pdf</a:t>
            </a:r>
            <a:r>
              <a:rPr lang="en-GB" sz="1200" dirty="0"/>
              <a:t> [Accessed March 2018];</a:t>
            </a:r>
          </a:p>
          <a:p>
            <a:r>
              <a:rPr lang="en-GB" sz="1200" dirty="0"/>
              <a:t>2. </a:t>
            </a:r>
            <a:r>
              <a:rPr lang="en-GB" sz="1200" dirty="0" err="1"/>
              <a:t>Davia</a:t>
            </a:r>
            <a:r>
              <a:rPr lang="en-GB" sz="1200" dirty="0"/>
              <a:t>, K. ACR Backs Biosimilars in New White Paper. </a:t>
            </a:r>
            <a:r>
              <a:rPr lang="en-GB" sz="1200" dirty="0" err="1"/>
              <a:t>Center</a:t>
            </a:r>
            <a:r>
              <a:rPr lang="en-GB" sz="1200" dirty="0"/>
              <a:t> for Biosimilars.</a:t>
            </a:r>
          </a:p>
          <a:p>
            <a:r>
              <a:rPr lang="en-GB" sz="1200" dirty="0"/>
              <a:t>Feb 2018. Available at: http://</a:t>
            </a:r>
            <a:r>
              <a:rPr lang="en-GB" sz="1200" dirty="0" err="1"/>
              <a:t>www.centerforbiosimilars.com</a:t>
            </a:r>
            <a:r>
              <a:rPr lang="en-GB" sz="1200" dirty="0"/>
              <a:t>/news/</a:t>
            </a:r>
            <a:r>
              <a:rPr lang="en-GB" sz="1200" dirty="0" err="1"/>
              <a:t>acr</a:t>
            </a:r>
            <a:r>
              <a:rPr lang="en-GB" sz="1200" dirty="0"/>
              <a:t>-</a:t>
            </a:r>
            <a:r>
              <a:rPr lang="en-GB" sz="1200" dirty="0" err="1"/>
              <a:t>backsbiosimilars</a:t>
            </a:r>
            <a:r>
              <a:rPr lang="en-GB" sz="1200" dirty="0"/>
              <a:t>-in-new-white-paper. [Accessed March 2018];</a:t>
            </a:r>
          </a:p>
          <a:p>
            <a:r>
              <a:rPr lang="en-GB" sz="1200" dirty="0"/>
              <a:t>3. Bridges SL Jr., et al. Arthritis </a:t>
            </a:r>
            <a:r>
              <a:rPr lang="en-GB" sz="1200" dirty="0" err="1"/>
              <a:t>Rheumatol</a:t>
            </a:r>
            <a:r>
              <a:rPr lang="en-GB" sz="1200" dirty="0"/>
              <a:t>. 2018;70(3):334-44</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29</a:t>
            </a:fld>
            <a:endParaRPr lang="en-GB"/>
          </a:p>
        </p:txBody>
      </p:sp>
    </p:spTree>
    <p:extLst>
      <p:ext uri="{BB962C8B-B14F-4D97-AF65-F5344CB8AC3E}">
        <p14:creationId xmlns:p14="http://schemas.microsoft.com/office/powerpoint/2010/main" xmlns="" val="36103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American College of Rheumatology Position Statement on Biosimilars. Revised May 12, 2016. Available at: https://</a:t>
            </a:r>
            <a:r>
              <a:rPr lang="en-GB" sz="1200" dirty="0" err="1"/>
              <a:t>www.rheumatoloqy.org</a:t>
            </a:r>
            <a:r>
              <a:rPr lang="en-GB" sz="1200" dirty="0"/>
              <a:t>/Portals/0/Files/Biosimilars-Position-</a:t>
            </a:r>
            <a:r>
              <a:rPr lang="en-GB" sz="1200" dirty="0" err="1"/>
              <a:t>Statement.pdf</a:t>
            </a:r>
            <a:r>
              <a:rPr lang="en-GB" sz="1200" dirty="0"/>
              <a:t> [Accessed March 2018];</a:t>
            </a:r>
          </a:p>
          <a:p>
            <a:r>
              <a:rPr lang="en-GB" sz="1200" dirty="0"/>
              <a:t>2. </a:t>
            </a:r>
            <a:r>
              <a:rPr lang="en-GB" sz="1200" dirty="0" err="1"/>
              <a:t>Davia</a:t>
            </a:r>
            <a:r>
              <a:rPr lang="en-GB" sz="1200" dirty="0"/>
              <a:t>, K. ACR Backs Biosimilars in New White Paper. </a:t>
            </a:r>
            <a:r>
              <a:rPr lang="en-GB" sz="1200" dirty="0" err="1"/>
              <a:t>Center</a:t>
            </a:r>
            <a:r>
              <a:rPr lang="en-GB" sz="1200" dirty="0"/>
              <a:t> for Biosimilars.</a:t>
            </a:r>
          </a:p>
          <a:p>
            <a:r>
              <a:rPr lang="en-GB" sz="1200" dirty="0"/>
              <a:t>Feb 2018. Available at: http://</a:t>
            </a:r>
            <a:r>
              <a:rPr lang="en-GB" sz="1200" dirty="0" err="1"/>
              <a:t>www.centerforbiosimilars.com</a:t>
            </a:r>
            <a:r>
              <a:rPr lang="en-GB" sz="1200" dirty="0"/>
              <a:t>/news/</a:t>
            </a:r>
            <a:r>
              <a:rPr lang="en-GB" sz="1200" dirty="0" err="1"/>
              <a:t>acr</a:t>
            </a:r>
            <a:r>
              <a:rPr lang="en-GB" sz="1200" dirty="0"/>
              <a:t>-</a:t>
            </a:r>
            <a:r>
              <a:rPr lang="en-GB" sz="1200" dirty="0" err="1"/>
              <a:t>backsbiosimilars</a:t>
            </a:r>
            <a:r>
              <a:rPr lang="en-GB" sz="1200" dirty="0"/>
              <a:t>-in-new-white-paper. [Accessed March 2018];</a:t>
            </a:r>
          </a:p>
          <a:p>
            <a:r>
              <a:rPr lang="en-GB" sz="1200" dirty="0"/>
              <a:t>3. Bridges SL Jr., et al. Arthritis </a:t>
            </a:r>
            <a:r>
              <a:rPr lang="en-GB" sz="1200" dirty="0" err="1"/>
              <a:t>Rheumatol</a:t>
            </a:r>
            <a:r>
              <a:rPr lang="en-GB" sz="1200" dirty="0"/>
              <a:t>. 2018;70(3):334-44</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30</a:t>
            </a:fld>
            <a:endParaRPr lang="en-GB"/>
          </a:p>
        </p:txBody>
      </p:sp>
    </p:spTree>
    <p:extLst>
      <p:ext uri="{BB962C8B-B14F-4D97-AF65-F5344CB8AC3E}">
        <p14:creationId xmlns:p14="http://schemas.microsoft.com/office/powerpoint/2010/main" xmlns="" val="361036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1. U.S. Food and Drug Administration (FDA). Guidance for Industry: Providing</a:t>
            </a:r>
            <a:r>
              <a:rPr lang="ru-RU" sz="1200" dirty="0"/>
              <a:t> </a:t>
            </a:r>
            <a:r>
              <a:rPr lang="en-GB" sz="1200" dirty="0"/>
              <a:t>Clinical Evidence of Effectiveness for Human Drug and Biological Products.</a:t>
            </a:r>
            <a:r>
              <a:rPr lang="ru-RU" sz="1200" dirty="0"/>
              <a:t> </a:t>
            </a:r>
            <a:r>
              <a:rPr lang="en-GB" sz="1200" dirty="0"/>
              <a:t>1998 [online]. Available at: https://</a:t>
            </a:r>
            <a:r>
              <a:rPr lang="en-GB" sz="1200" dirty="0" err="1"/>
              <a:t>www.fda.gov</a:t>
            </a:r>
            <a:r>
              <a:rPr lang="en-GB" sz="1200" dirty="0"/>
              <a:t>/</a:t>
            </a:r>
            <a:r>
              <a:rPr lang="en-GB" sz="1200" dirty="0" err="1"/>
              <a:t>ohrms</a:t>
            </a:r>
            <a:r>
              <a:rPr lang="en-GB" sz="1200" dirty="0"/>
              <a:t>/dockets/ac/06/</a:t>
            </a:r>
          </a:p>
          <a:p>
            <a:r>
              <a:rPr lang="en-GB" sz="1200" dirty="0"/>
              <a:t>Briefing</a:t>
            </a:r>
            <a:r>
              <a:rPr lang="ru-RU" sz="1200" dirty="0"/>
              <a:t>/</a:t>
            </a:r>
            <a:r>
              <a:rPr lang="en-GB" sz="1200" dirty="0"/>
              <a:t>2006-4227B1-02-02-FDA-Appendix1.pdf [Accessed March 2018]</a:t>
            </a:r>
          </a:p>
          <a:p>
            <a:endParaRPr lang="en-GB" sz="1200" dirty="0"/>
          </a:p>
          <a:p>
            <a:r>
              <a:rPr lang="en-GB" sz="1200" dirty="0"/>
              <a:t>2. McCamish M, </a:t>
            </a:r>
            <a:r>
              <a:rPr lang="en-GB" sz="1200" dirty="0" err="1"/>
              <a:t>Woollett</a:t>
            </a:r>
            <a:r>
              <a:rPr lang="en-GB" sz="1200" dirty="0"/>
              <a:t> G. Cl in </a:t>
            </a:r>
            <a:r>
              <a:rPr lang="en-GB" sz="1200" dirty="0" err="1"/>
              <a:t>Pharmacol</a:t>
            </a:r>
            <a:r>
              <a:rPr lang="en-GB" sz="1200" dirty="0"/>
              <a:t> </a:t>
            </a:r>
            <a:r>
              <a:rPr lang="en-GB" sz="1200" dirty="0" err="1"/>
              <a:t>Ther</a:t>
            </a:r>
            <a:r>
              <a:rPr lang="en-GB" sz="1200" dirty="0"/>
              <a:t>. 2012;91:405-17</a:t>
            </a:r>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31</a:t>
            </a:fld>
            <a:endParaRPr lang="en-GB"/>
          </a:p>
        </p:txBody>
      </p:sp>
    </p:spTree>
    <p:extLst>
      <p:ext uri="{BB962C8B-B14F-4D97-AF65-F5344CB8AC3E}">
        <p14:creationId xmlns:p14="http://schemas.microsoft.com/office/powerpoint/2010/main" xmlns="" val="335981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de" sz="1200" dirty="0" err="1"/>
              <a:t>Schiestl</a:t>
            </a:r>
            <a:r>
              <a:rPr lang="de" sz="1200" dirty="0"/>
              <a:t> M, et al. </a:t>
            </a:r>
            <a:r>
              <a:rPr lang="de" sz="1200" dirty="0" err="1"/>
              <a:t>Nat</a:t>
            </a:r>
            <a:r>
              <a:rPr lang="de" sz="1200" dirty="0"/>
              <a:t> </a:t>
            </a:r>
            <a:r>
              <a:rPr lang="de" sz="1200" dirty="0" err="1"/>
              <a:t>Biotechnol</a:t>
            </a:r>
            <a:r>
              <a:rPr lang="de" sz="1200" dirty="0"/>
              <a:t> 2011;29(4):310-2;</a:t>
            </a:r>
          </a:p>
          <a:p>
            <a:r>
              <a:rPr lang="de" sz="1200" dirty="0"/>
              <a:t>Schneider CK. Ann </a:t>
            </a:r>
            <a:r>
              <a:rPr lang="de" sz="1200" dirty="0" err="1"/>
              <a:t>Rheum</a:t>
            </a:r>
            <a:r>
              <a:rPr lang="de" sz="1200" dirty="0"/>
              <a:t> Dis 2013;72(3):315-8d</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32</a:t>
            </a:fld>
            <a:endParaRPr lang="en-GB"/>
          </a:p>
        </p:txBody>
      </p:sp>
    </p:spTree>
    <p:extLst>
      <p:ext uri="{BB962C8B-B14F-4D97-AF65-F5344CB8AC3E}">
        <p14:creationId xmlns:p14="http://schemas.microsoft.com/office/powerpoint/2010/main" xmlns="" val="3709129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ADCC</a:t>
            </a:r>
            <a:r>
              <a:rPr lang="en-GB" baseline="0" dirty="0" smtClean="0"/>
              <a:t> (</a:t>
            </a:r>
            <a:r>
              <a:rPr lang="en-GB" baseline="0" dirty="0" err="1" smtClean="0"/>
              <a:t>potencia</a:t>
            </a:r>
            <a:r>
              <a:rPr lang="en-GB" baseline="0" dirty="0" smtClean="0"/>
              <a:t> de </a:t>
            </a:r>
            <a:r>
              <a:rPr lang="en-GB" baseline="0" dirty="0" err="1" smtClean="0"/>
              <a:t>citotoxicidad</a:t>
            </a:r>
            <a:r>
              <a:rPr lang="en-GB" baseline="0" dirty="0" smtClean="0"/>
              <a:t> </a:t>
            </a:r>
            <a:r>
              <a:rPr lang="en-GB" baseline="0" dirty="0" err="1" smtClean="0"/>
              <a:t>mediada</a:t>
            </a:r>
            <a:r>
              <a:rPr lang="en-GB" baseline="0" dirty="0" smtClean="0"/>
              <a:t> </a:t>
            </a:r>
            <a:r>
              <a:rPr lang="en-GB" baseline="0" dirty="0" err="1" smtClean="0"/>
              <a:t>por</a:t>
            </a:r>
            <a:r>
              <a:rPr lang="en-GB" baseline="0" dirty="0" smtClean="0"/>
              <a:t> Ac). </a:t>
            </a:r>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33</a:t>
            </a:fld>
            <a:endParaRPr lang="en-GB"/>
          </a:p>
        </p:txBody>
      </p:sp>
    </p:spTree>
    <p:extLst>
      <p:ext uri="{BB962C8B-B14F-4D97-AF65-F5344CB8AC3E}">
        <p14:creationId xmlns:p14="http://schemas.microsoft.com/office/powerpoint/2010/main" xmlns="" val="3709129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indent="-228600">
              <a:buAutoNum type="arabicPeriod"/>
            </a:pPr>
            <a:r>
              <a:rPr lang="en-US" dirty="0"/>
              <a:t>Figure adapted from: </a:t>
            </a:r>
            <a:r>
              <a:rPr lang="en-US" dirty="0" err="1"/>
              <a:t>Gailbraith</a:t>
            </a:r>
            <a:r>
              <a:rPr lang="en-US" dirty="0"/>
              <a:t> D, </a:t>
            </a:r>
            <a:r>
              <a:rPr lang="en-US" dirty="0" err="1"/>
              <a:t>BioProcess</a:t>
            </a:r>
            <a:r>
              <a:rPr lang="en-US" dirty="0"/>
              <a:t> International 2014. Biosimilars awaken CROS [online]. Available from: http://</a:t>
            </a:r>
            <a:r>
              <a:rPr lang="en-US" dirty="0" err="1"/>
              <a:t>www.bioprocessintl.com</a:t>
            </a:r>
            <a:r>
              <a:rPr lang="en-US" dirty="0"/>
              <a:t>/manufacturing/biosimilars/biosimilars-awaken-</a:t>
            </a:r>
            <a:r>
              <a:rPr lang="en-US" dirty="0" err="1"/>
              <a:t>cros</a:t>
            </a:r>
            <a:r>
              <a:rPr lang="en-US" dirty="0"/>
              <a:t>/ [Accessed March 2018]</a:t>
            </a:r>
          </a:p>
          <a:p>
            <a:pPr marL="228600" indent="-228600">
              <a:buAutoNum type="arabicPeriod"/>
            </a:pPr>
            <a:r>
              <a:rPr lang="en-US" dirty="0"/>
              <a:t>Ramanan S. </a:t>
            </a:r>
            <a:r>
              <a:rPr lang="en-US" dirty="0" err="1"/>
              <a:t>BioDrugs</a:t>
            </a:r>
            <a:r>
              <a:rPr lang="en-US" dirty="0"/>
              <a:t> 2014;28:363-72 </a:t>
            </a:r>
          </a:p>
        </p:txBody>
      </p:sp>
      <p:sp>
        <p:nvSpPr>
          <p:cNvPr id="4" name="Slide Number Placeholder 3"/>
          <p:cNvSpPr>
            <a:spLocks noGrp="1"/>
          </p:cNvSpPr>
          <p:nvPr>
            <p:ph type="sldNum" sz="quarter" idx="5"/>
          </p:nvPr>
        </p:nvSpPr>
        <p:spPr/>
        <p:txBody>
          <a:bodyPr/>
          <a:lstStyle/>
          <a:p>
            <a:fld id="{A0377FB9-E022-4D3C-96B3-0BC901783C1A}" type="slidenum">
              <a:rPr lang="en-GB" smtClean="0"/>
              <a:pPr/>
              <a:t>34</a:t>
            </a:fld>
            <a:endParaRPr lang="en-GB"/>
          </a:p>
        </p:txBody>
      </p:sp>
    </p:spTree>
    <p:extLst>
      <p:ext uri="{BB962C8B-B14F-4D97-AF65-F5344CB8AC3E}">
        <p14:creationId xmlns:p14="http://schemas.microsoft.com/office/powerpoint/2010/main" xmlns="" val="360862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indent="-228600">
              <a:buAutoNum type="arabicPeriod"/>
            </a:pPr>
            <a:r>
              <a:rPr lang="en-US" dirty="0"/>
              <a:t>Figure adapted from: </a:t>
            </a:r>
            <a:r>
              <a:rPr lang="en-US" dirty="0" err="1"/>
              <a:t>Gailbraith</a:t>
            </a:r>
            <a:r>
              <a:rPr lang="en-US" dirty="0"/>
              <a:t> D, </a:t>
            </a:r>
            <a:r>
              <a:rPr lang="en-US" dirty="0" err="1"/>
              <a:t>BioProcess</a:t>
            </a:r>
            <a:r>
              <a:rPr lang="en-US" dirty="0"/>
              <a:t> International 2014. Biosimilars awaken CROS [online]. Available from: http://</a:t>
            </a:r>
            <a:r>
              <a:rPr lang="en-US" dirty="0" err="1"/>
              <a:t>www.bioprocessintl.com</a:t>
            </a:r>
            <a:r>
              <a:rPr lang="en-US" dirty="0"/>
              <a:t>/manufacturing/biosimilars/biosimilars-awaken-</a:t>
            </a:r>
            <a:r>
              <a:rPr lang="en-US" dirty="0" err="1"/>
              <a:t>cros</a:t>
            </a:r>
            <a:r>
              <a:rPr lang="en-US" dirty="0"/>
              <a:t>/ [Accessed March 2018]</a:t>
            </a:r>
          </a:p>
          <a:p>
            <a:pPr marL="228600" indent="-228600">
              <a:buAutoNum type="arabicPeriod"/>
            </a:pPr>
            <a:r>
              <a:rPr lang="en-US" dirty="0"/>
              <a:t>Ramanan S. </a:t>
            </a:r>
            <a:r>
              <a:rPr lang="en-US" dirty="0" err="1"/>
              <a:t>BioDrugs</a:t>
            </a:r>
            <a:r>
              <a:rPr lang="en-US" dirty="0"/>
              <a:t> 2014;28:363-72 </a:t>
            </a:r>
          </a:p>
        </p:txBody>
      </p:sp>
      <p:sp>
        <p:nvSpPr>
          <p:cNvPr id="4" name="Slide Number Placeholder 3"/>
          <p:cNvSpPr>
            <a:spLocks noGrp="1"/>
          </p:cNvSpPr>
          <p:nvPr>
            <p:ph type="sldNum" sz="quarter" idx="5"/>
          </p:nvPr>
        </p:nvSpPr>
        <p:spPr/>
        <p:txBody>
          <a:bodyPr/>
          <a:lstStyle/>
          <a:p>
            <a:fld id="{A0377FB9-E022-4D3C-96B3-0BC901783C1A}" type="slidenum">
              <a:rPr lang="en-GB" smtClean="0"/>
              <a:pPr/>
              <a:t>35</a:t>
            </a:fld>
            <a:endParaRPr lang="en-GB"/>
          </a:p>
        </p:txBody>
      </p:sp>
    </p:spTree>
    <p:extLst>
      <p:ext uri="{BB962C8B-B14F-4D97-AF65-F5344CB8AC3E}">
        <p14:creationId xmlns:p14="http://schemas.microsoft.com/office/powerpoint/2010/main" xmlns="" val="360862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nl" sz="1200" dirty="0"/>
              <a:t>Schiestl M, et al. Nat Biotechnol 2011;29:310-2</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36</a:t>
            </a:fld>
            <a:endParaRPr lang="en-GB"/>
          </a:p>
        </p:txBody>
      </p:sp>
    </p:spTree>
    <p:extLst>
      <p:ext uri="{BB962C8B-B14F-4D97-AF65-F5344CB8AC3E}">
        <p14:creationId xmlns:p14="http://schemas.microsoft.com/office/powerpoint/2010/main" xmlns="" val="321905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endParaRPr lang="en-GB" sz="1200" dirty="0"/>
          </a:p>
          <a:p>
            <a:r>
              <a:rPr lang="en-GB" sz="1200" dirty="0"/>
              <a:t>1. Nast A, et al. Arch Dermatol Res 2013;305:899 907;</a:t>
            </a:r>
          </a:p>
          <a:p>
            <a:r>
              <a:rPr lang="en-GB" sz="1200" dirty="0"/>
              <a:t>2. Savage P, Mahmoud S. Br J Cancer 2015;17;112:1037-41;</a:t>
            </a:r>
          </a:p>
          <a:p>
            <a:r>
              <a:rPr lang="en-GB" sz="1200" dirty="0"/>
              <a:t>3. Swedish </a:t>
            </a:r>
            <a:r>
              <a:rPr lang="en-GB" sz="1200" dirty="0" err="1"/>
              <a:t>lnstitute</a:t>
            </a:r>
            <a:r>
              <a:rPr lang="en-GB" sz="1200" dirty="0"/>
              <a:t> for Health Economics (IHE). Access to high-quality oncology care across Europe. Report 2014:2. Available at: http://</a:t>
            </a:r>
            <a:r>
              <a:rPr lang="en-GB" sz="1200" dirty="0" err="1"/>
              <a:t>portal.research.lu.se</a:t>
            </a:r>
            <a:r>
              <a:rPr lang="en-GB" sz="1200" dirty="0"/>
              <a:t>/portal/files/29186857/IHE_Report_2014_2.pdf</a:t>
            </a:r>
          </a:p>
          <a:p>
            <a:r>
              <a:rPr lang="en-GB" sz="1200" dirty="0"/>
              <a:t>[Accessed March 2018];</a:t>
            </a:r>
          </a:p>
          <a:p>
            <a:r>
              <a:rPr lang="en-GB" sz="1200" dirty="0"/>
              <a:t>4. </a:t>
            </a:r>
            <a:r>
              <a:rPr lang="en-GB" sz="1200" dirty="0" err="1"/>
              <a:t>Putrik</a:t>
            </a:r>
            <a:r>
              <a:rPr lang="en-GB" sz="1200" dirty="0"/>
              <a:t> P, et al. Ann Rheum Dis 2014;73:2010-21;</a:t>
            </a:r>
          </a:p>
          <a:p>
            <a:r>
              <a:rPr lang="en-GB" sz="1200" dirty="0"/>
              <a:t>5. </a:t>
            </a:r>
            <a:r>
              <a:rPr lang="en-GB" sz="1200" dirty="0" err="1"/>
              <a:t>Putrik</a:t>
            </a:r>
            <a:r>
              <a:rPr lang="en-GB" sz="1200" dirty="0"/>
              <a:t> P, et al. Ann Rheum Dis 20114;73:198-206;</a:t>
            </a:r>
          </a:p>
          <a:p>
            <a:r>
              <a:rPr lang="en-GB" sz="1200" dirty="0"/>
              <a:t>6. Ecker OM, et al., </a:t>
            </a:r>
            <a:r>
              <a:rPr lang="en-GB" sz="1200" dirty="0" err="1"/>
              <a:t>mAbs</a:t>
            </a:r>
            <a:r>
              <a:rPr lang="en-GB" sz="1200" dirty="0"/>
              <a:t> 2015; 7:9-14</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a:t>
            </a:fld>
            <a:endParaRPr lang="en-GB"/>
          </a:p>
        </p:txBody>
      </p:sp>
    </p:spTree>
    <p:extLst>
      <p:ext uri="{BB962C8B-B14F-4D97-AF65-F5344CB8AC3E}">
        <p14:creationId xmlns:p14="http://schemas.microsoft.com/office/powerpoint/2010/main" xmlns="" val="1654967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McCamish M &amp; </a:t>
            </a:r>
            <a:r>
              <a:rPr lang="en-GB" sz="1200" dirty="0" err="1"/>
              <a:t>Woollett</a:t>
            </a:r>
            <a:r>
              <a:rPr lang="en-GB" sz="1200" dirty="0"/>
              <a:t> G. Clin </a:t>
            </a:r>
            <a:r>
              <a:rPr lang="en-GB" sz="1200" dirty="0" err="1"/>
              <a:t>Pharmacol</a:t>
            </a:r>
            <a:r>
              <a:rPr lang="en-GB" sz="1200" dirty="0"/>
              <a:t> </a:t>
            </a:r>
            <a:r>
              <a:rPr lang="en-GB" sz="1200" dirty="0" err="1"/>
              <a:t>Ther</a:t>
            </a:r>
            <a:r>
              <a:rPr lang="en-GB" sz="1200" dirty="0"/>
              <a:t> 2012;91:405-17</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37</a:t>
            </a:fld>
            <a:endParaRPr lang="en-GB"/>
          </a:p>
        </p:txBody>
      </p:sp>
    </p:spTree>
    <p:extLst>
      <p:ext uri="{BB962C8B-B14F-4D97-AF65-F5344CB8AC3E}">
        <p14:creationId xmlns:p14="http://schemas.microsoft.com/office/powerpoint/2010/main" xmlns="" val="4223486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sz="1200" dirty="0" err="1"/>
              <a:t>Hyland</a:t>
            </a:r>
            <a:r>
              <a:rPr lang="fr" sz="1200" dirty="0"/>
              <a:t> E, et al. Br J Clin </a:t>
            </a:r>
            <a:r>
              <a:rPr lang="fr" sz="1200" dirty="0" err="1"/>
              <a:t>Pharmacol</a:t>
            </a:r>
            <a:r>
              <a:rPr lang="fr" sz="1200" dirty="0"/>
              <a:t> 2016;82:983-93</a:t>
            </a:r>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38</a:t>
            </a:fld>
            <a:endParaRPr lang="en-GB"/>
          </a:p>
        </p:txBody>
      </p:sp>
    </p:spTree>
    <p:extLst>
      <p:ext uri="{BB962C8B-B14F-4D97-AF65-F5344CB8AC3E}">
        <p14:creationId xmlns:p14="http://schemas.microsoft.com/office/powerpoint/2010/main" xmlns="" val="3579036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t>References:a</a:t>
            </a:r>
            <a:r>
              <a:rPr lang="en-GB" sz="1200" dirty="0"/>
              <a:t> biosimilar </a:t>
            </a:r>
          </a:p>
          <a:p>
            <a:r>
              <a:rPr lang="en-GB" sz="1200" dirty="0"/>
              <a:t>1. </a:t>
            </a:r>
            <a:r>
              <a:rPr lang="en-GB" sz="1200" dirty="0" err="1"/>
              <a:t>Mellstedt</a:t>
            </a:r>
            <a:r>
              <a:rPr lang="en-GB" sz="1200" dirty="0"/>
              <a:t> H, et al. Ann Oncol. 2008;19(3):411-419;</a:t>
            </a:r>
          </a:p>
          <a:p>
            <a:r>
              <a:rPr lang="en-GB" sz="1200" dirty="0"/>
              <a:t>2. Weise M, et al. Blood 2012;120(26):511-17;</a:t>
            </a:r>
          </a:p>
          <a:p>
            <a:r>
              <a:rPr lang="en-GB" sz="1200" dirty="0"/>
              <a:t>3. European Medicines Agency (EMA). Guideline on similar biological medicinal products containing monoclonal antibodies - non-clinical and clinical issues (EMA/CHMP/BMWP/403543/2010). 2012 [online]. Available at: http://</a:t>
            </a:r>
            <a:r>
              <a:rPr lang="en-GB" sz="1200" dirty="0" err="1"/>
              <a:t>www.ema.Europa.eu</a:t>
            </a:r>
            <a:r>
              <a:rPr lang="en-GB" sz="1200" dirty="0"/>
              <a:t>/docs/</a:t>
            </a:r>
            <a:r>
              <a:rPr lang="en-GB" sz="1200" dirty="0" err="1"/>
              <a:t>en_GB</a:t>
            </a:r>
            <a:r>
              <a:rPr lang="en-GB" sz="1200" dirty="0"/>
              <a:t>/</a:t>
            </a:r>
            <a:r>
              <a:rPr lang="en-GB" sz="1200" dirty="0" err="1"/>
              <a:t>document_library</a:t>
            </a:r>
            <a:r>
              <a:rPr lang="en-GB" sz="1200" dirty="0"/>
              <a:t>/</a:t>
            </a:r>
            <a:r>
              <a:rPr lang="en-GB" sz="1200" dirty="0" err="1"/>
              <a:t>Scientific_guideline</a:t>
            </a:r>
            <a:r>
              <a:rPr lang="en-GB" sz="1200" dirty="0"/>
              <a:t>/2012/06/WC500128686.pdf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39</a:t>
            </a:fld>
            <a:endParaRPr lang="en-GB"/>
          </a:p>
        </p:txBody>
      </p:sp>
    </p:spTree>
    <p:extLst>
      <p:ext uri="{BB962C8B-B14F-4D97-AF65-F5344CB8AC3E}">
        <p14:creationId xmlns:p14="http://schemas.microsoft.com/office/powerpoint/2010/main" xmlns="" val="326350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Weise M, et al. Blood 2012;120(26):511 -17;</a:t>
            </a:r>
          </a:p>
          <a:p>
            <a:r>
              <a:rPr lang="en-GB" sz="1200" dirty="0" err="1"/>
              <a:t>Kurki</a:t>
            </a:r>
            <a:r>
              <a:rPr lang="en-GB" sz="1200" dirty="0"/>
              <a:t> P, et al. J </a:t>
            </a:r>
            <a:r>
              <a:rPr lang="en-GB" sz="1200" dirty="0" err="1"/>
              <a:t>Crohns</a:t>
            </a:r>
            <a:r>
              <a:rPr lang="en-GB" sz="1200" dirty="0"/>
              <a:t> Colitis 2014;8(3):258</a:t>
            </a:r>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40</a:t>
            </a:fld>
            <a:endParaRPr lang="en-GB"/>
          </a:p>
        </p:txBody>
      </p:sp>
    </p:spTree>
    <p:extLst>
      <p:ext uri="{BB962C8B-B14F-4D97-AF65-F5344CB8AC3E}">
        <p14:creationId xmlns:p14="http://schemas.microsoft.com/office/powerpoint/2010/main" xmlns="" val="2321157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41</a:t>
            </a:fld>
            <a:endParaRPr lang="en-GB"/>
          </a:p>
        </p:txBody>
      </p:sp>
    </p:spTree>
    <p:extLst>
      <p:ext uri="{BB962C8B-B14F-4D97-AF65-F5344CB8AC3E}">
        <p14:creationId xmlns:p14="http://schemas.microsoft.com/office/powerpoint/2010/main" xmlns="" val="124298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a:t>
            </a:r>
            <a:r>
              <a:rPr lang="en-GB" sz="1200" dirty="0" err="1"/>
              <a:t>Mellstedt</a:t>
            </a:r>
            <a:r>
              <a:rPr lang="en-GB" sz="1200" dirty="0"/>
              <a:t> H, et al. Ann Oncol. 2008;19(3):411-19;</a:t>
            </a:r>
          </a:p>
          <a:p>
            <a:r>
              <a:rPr lang="en-GB" sz="1200" dirty="0"/>
              <a:t>2. Stanton, D. 2017. Biosimilar interchangeability: Do you know your switching from your substitution? Available at: https:/ /</a:t>
            </a:r>
            <a:r>
              <a:rPr lang="en-GB" sz="1200" dirty="0" err="1"/>
              <a:t>www.biopharma-reporter.com</a:t>
            </a:r>
            <a:r>
              <a:rPr lang="en-GB" sz="1200" dirty="0"/>
              <a:t>/</a:t>
            </a:r>
          </a:p>
          <a:p>
            <a:r>
              <a:rPr lang="en-GB" sz="1200" dirty="0"/>
              <a:t>Article/2017/03/21/Biosimilr-switching-interchangeability-and-substitution-the-EU-view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44</a:t>
            </a:fld>
            <a:endParaRPr lang="en-GB"/>
          </a:p>
        </p:txBody>
      </p:sp>
    </p:spTree>
    <p:extLst>
      <p:ext uri="{BB962C8B-B14F-4D97-AF65-F5344CB8AC3E}">
        <p14:creationId xmlns:p14="http://schemas.microsoft.com/office/powerpoint/2010/main" xmlns="" val="1181001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a:t>
            </a:r>
            <a:r>
              <a:rPr lang="en-GB" sz="1200" dirty="0" err="1"/>
              <a:t>Mellstedt</a:t>
            </a:r>
            <a:r>
              <a:rPr lang="en-GB" sz="1200" dirty="0"/>
              <a:t> H, et al. Ann Oncol. 2008;19(3):411-19;</a:t>
            </a:r>
          </a:p>
          <a:p>
            <a:r>
              <a:rPr lang="en-GB" sz="1200" dirty="0"/>
              <a:t>2. Stanton, D. 2017. Biosimilar interchangeability: Do you know your switching from your substitution? Available at: https:/ /</a:t>
            </a:r>
            <a:r>
              <a:rPr lang="en-GB" sz="1200" dirty="0" err="1"/>
              <a:t>www.biopharma-reporter.com</a:t>
            </a:r>
            <a:r>
              <a:rPr lang="en-GB" sz="1200" dirty="0"/>
              <a:t>/</a:t>
            </a:r>
          </a:p>
          <a:p>
            <a:r>
              <a:rPr lang="en-GB" sz="1200" dirty="0"/>
              <a:t>Article/2017/03/21/Biosimilr-switching-interchangeability-and-substitution-the-EU-view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45</a:t>
            </a:fld>
            <a:endParaRPr lang="en-GB"/>
          </a:p>
        </p:txBody>
      </p:sp>
    </p:spTree>
    <p:extLst>
      <p:ext uri="{BB962C8B-B14F-4D97-AF65-F5344CB8AC3E}">
        <p14:creationId xmlns:p14="http://schemas.microsoft.com/office/powerpoint/2010/main" xmlns="" val="1181001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1. EMA. Questions and answers on biosimilar medicines (similar biological medicinal products). September 27, 2012. Available at: http://</a:t>
            </a:r>
            <a:r>
              <a:rPr lang="en-GB" sz="1200" dirty="0" err="1"/>
              <a:t>www.medicinesforeurope.com</a:t>
            </a:r>
            <a:r>
              <a:rPr lang="en-GB" sz="1200" dirty="0"/>
              <a:t>/</a:t>
            </a:r>
            <a:r>
              <a:rPr lang="en-GB" sz="1200" dirty="0" err="1"/>
              <a:t>wp</a:t>
            </a:r>
            <a:r>
              <a:rPr lang="en-GB" sz="1200" dirty="0"/>
              <a:t>-content/uploads/2016/03/WC500020062.pdf [Accessed March 2018];</a:t>
            </a:r>
          </a:p>
          <a:p>
            <a:endParaRPr lang="en-GB" sz="1200" dirty="0"/>
          </a:p>
          <a:p>
            <a:r>
              <a:rPr lang="en-GB" sz="1200" dirty="0"/>
              <a:t>2. Heinemann L, et al. Diabetes </a:t>
            </a:r>
            <a:r>
              <a:rPr lang="en-GB" sz="1200" dirty="0" err="1"/>
              <a:t>Technol</a:t>
            </a:r>
            <a:r>
              <a:rPr lang="en-GB" sz="1200" dirty="0"/>
              <a:t> Ther.2015;17(7):510-26.</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46</a:t>
            </a:fld>
            <a:endParaRPr lang="en-GB"/>
          </a:p>
        </p:txBody>
      </p:sp>
    </p:spTree>
    <p:extLst>
      <p:ext uri="{BB962C8B-B14F-4D97-AF65-F5344CB8AC3E}">
        <p14:creationId xmlns:p14="http://schemas.microsoft.com/office/powerpoint/2010/main" xmlns="" val="2246855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IMS Institute 2016. Delivering on the Potential of Biosimilar Medicines.</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47</a:t>
            </a:fld>
            <a:endParaRPr lang="en-GB"/>
          </a:p>
        </p:txBody>
      </p:sp>
    </p:spTree>
    <p:extLst>
      <p:ext uri="{BB962C8B-B14F-4D97-AF65-F5344CB8AC3E}">
        <p14:creationId xmlns:p14="http://schemas.microsoft.com/office/powerpoint/2010/main" xmlns="" val="1486194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48</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endParaRPr lang="en-GB" sz="1200" dirty="0"/>
          </a:p>
          <a:p>
            <a:r>
              <a:rPr lang="en-GB" sz="1200" dirty="0"/>
              <a:t>1. Nast A, et al. Arch Dermatol Res 2013;305:899 907;</a:t>
            </a:r>
          </a:p>
          <a:p>
            <a:r>
              <a:rPr lang="en-GB" sz="1200" dirty="0"/>
              <a:t>2. Savage P, Mahmoud S. Br J Cancer 2015;17;112:1037-41;</a:t>
            </a:r>
          </a:p>
          <a:p>
            <a:r>
              <a:rPr lang="en-GB" sz="1200" dirty="0"/>
              <a:t>3. Swedish </a:t>
            </a:r>
            <a:r>
              <a:rPr lang="en-GB" sz="1200" dirty="0" err="1"/>
              <a:t>lnstitute</a:t>
            </a:r>
            <a:r>
              <a:rPr lang="en-GB" sz="1200" dirty="0"/>
              <a:t> for Health Economics (IHE). Access to high-quality oncology care across Europe. Report 2014:2. Available at: http://</a:t>
            </a:r>
            <a:r>
              <a:rPr lang="en-GB" sz="1200" dirty="0" err="1"/>
              <a:t>portal.research.lu.se</a:t>
            </a:r>
            <a:r>
              <a:rPr lang="en-GB" sz="1200" dirty="0"/>
              <a:t>/portal/files/29186857/IHE_Report_2014_2.pdf</a:t>
            </a:r>
          </a:p>
          <a:p>
            <a:r>
              <a:rPr lang="en-GB" sz="1200" dirty="0"/>
              <a:t>[Accessed March 2018];</a:t>
            </a:r>
          </a:p>
          <a:p>
            <a:r>
              <a:rPr lang="en-GB" sz="1200" dirty="0"/>
              <a:t>4. </a:t>
            </a:r>
            <a:r>
              <a:rPr lang="en-GB" sz="1200" dirty="0" err="1"/>
              <a:t>Putrik</a:t>
            </a:r>
            <a:r>
              <a:rPr lang="en-GB" sz="1200" dirty="0"/>
              <a:t> P, et al. Ann Rheum Dis 2014;73:2010-21;</a:t>
            </a:r>
          </a:p>
          <a:p>
            <a:r>
              <a:rPr lang="en-GB" sz="1200" dirty="0"/>
              <a:t>5. </a:t>
            </a:r>
            <a:r>
              <a:rPr lang="en-GB" sz="1200" dirty="0" err="1"/>
              <a:t>Putrik</a:t>
            </a:r>
            <a:r>
              <a:rPr lang="en-GB" sz="1200" dirty="0"/>
              <a:t> P, et al. Ann Rheum Dis 20114;73:198-206;</a:t>
            </a:r>
          </a:p>
          <a:p>
            <a:r>
              <a:rPr lang="en-GB" sz="1200" dirty="0"/>
              <a:t>6. Ecker OM, et al., </a:t>
            </a:r>
            <a:r>
              <a:rPr lang="en-GB" sz="1200" dirty="0" err="1"/>
              <a:t>mAbs</a:t>
            </a:r>
            <a:r>
              <a:rPr lang="en-GB" sz="1200" dirty="0"/>
              <a:t> 2015; 7:9-14</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a:t>
            </a:fld>
            <a:endParaRPr lang="en-GB"/>
          </a:p>
        </p:txBody>
      </p:sp>
    </p:spTree>
    <p:extLst>
      <p:ext uri="{BB962C8B-B14F-4D97-AF65-F5344CB8AC3E}">
        <p14:creationId xmlns:p14="http://schemas.microsoft.com/office/powerpoint/2010/main" xmlns="" val="1654967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50</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51</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52</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53</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54</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55</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56</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60</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61</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sz="1200" dirty="0"/>
              <a:t>NHS. Commissioning framework for biological medicines (including biosimilar medicines). Sep 2017. Available at: https://</a:t>
            </a:r>
            <a:r>
              <a:rPr lang="en-GB" sz="1200" dirty="0" err="1"/>
              <a:t>www.england.nhs.uk</a:t>
            </a:r>
            <a:r>
              <a:rPr lang="en-GB" sz="1200" dirty="0"/>
              <a:t>/</a:t>
            </a:r>
            <a:r>
              <a:rPr lang="en-GB" sz="1200" dirty="0" err="1"/>
              <a:t>wp</a:t>
            </a:r>
            <a:r>
              <a:rPr lang="en-GB" sz="1200" dirty="0"/>
              <a:t>-content/uploads/2017/09/</a:t>
            </a:r>
          </a:p>
          <a:p>
            <a:r>
              <a:rPr lang="en-GB" sz="1200" dirty="0"/>
              <a:t>biosimilar-medicines-commissioning-</a:t>
            </a:r>
            <a:r>
              <a:rPr lang="en-GB" sz="1200" dirty="0" err="1"/>
              <a:t>framework.pdf</a:t>
            </a:r>
            <a:r>
              <a:rPr lang="en-GB" sz="1200" dirty="0"/>
              <a:t>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62</a:t>
            </a:fld>
            <a:endParaRPr lang="en-GB"/>
          </a:p>
        </p:txBody>
      </p:sp>
    </p:spTree>
    <p:extLst>
      <p:ext uri="{BB962C8B-B14F-4D97-AF65-F5344CB8AC3E}">
        <p14:creationId xmlns:p14="http://schemas.microsoft.com/office/powerpoint/2010/main" xmlns="" val="283654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1. European Medicines Agency (EMA). Guideline on similar biological medicinal products (CHMP/437/04 Rev 1). 2014 [online]. Available at: http:/ /</a:t>
            </a:r>
            <a:r>
              <a:rPr lang="en-GB" sz="1200" dirty="0" err="1"/>
              <a:t>www.ema.europa.eu</a:t>
            </a:r>
            <a:r>
              <a:rPr lang="en-GB" sz="1200" dirty="0"/>
              <a:t>/docs/</a:t>
            </a:r>
            <a:r>
              <a:rPr lang="en-GB" sz="1200" dirty="0" err="1"/>
              <a:t>en</a:t>
            </a:r>
            <a:r>
              <a:rPr lang="en-GB" sz="1200" dirty="0"/>
              <a:t> GB/document library/</a:t>
            </a:r>
            <a:r>
              <a:rPr lang="en-GB" sz="1200" dirty="0" err="1"/>
              <a:t>Scientific_guideline</a:t>
            </a:r>
            <a:r>
              <a:rPr lang="en-GB" sz="1200" dirty="0"/>
              <a:t>/2014/10/WC500176768.pdf [Accessed March 2018];</a:t>
            </a:r>
          </a:p>
          <a:p>
            <a:r>
              <a:rPr lang="en-GB" sz="1200" dirty="0"/>
              <a:t>2. US Food and Drug Administration (FDA). Scientific Considerations. 28 Apr 2015. Available at: https://</a:t>
            </a:r>
            <a:r>
              <a:rPr lang="en-GB" sz="1200" dirty="0" err="1"/>
              <a:t>www.fda.gov</a:t>
            </a:r>
            <a:r>
              <a:rPr lang="en-GB" sz="1200" dirty="0"/>
              <a:t>/downloads/Drugs/</a:t>
            </a:r>
          </a:p>
          <a:p>
            <a:r>
              <a:rPr lang="en-GB" sz="1200" dirty="0" err="1"/>
              <a:t>GuidanceComplianceRegulatorylnformation</a:t>
            </a:r>
            <a:r>
              <a:rPr lang="en-GB" sz="1200" dirty="0"/>
              <a:t>/</a:t>
            </a:r>
            <a:r>
              <a:rPr lang="en-GB" sz="1200" dirty="0" err="1"/>
              <a:t>Guidances</a:t>
            </a:r>
            <a:r>
              <a:rPr lang="en-GB" sz="1200" dirty="0"/>
              <a:t>/UCM291128.pdf [Accessed March 2018];</a:t>
            </a:r>
          </a:p>
          <a:p>
            <a:r>
              <a:rPr lang="en-GB" sz="1200" dirty="0"/>
              <a:t>3. FDA. Quality Considerations. 28 Apr 2015. Available at https:/</a:t>
            </a:r>
            <a:r>
              <a:rPr lang="en-GB" sz="1200" dirty="0" err="1"/>
              <a:t>www.fda.gov</a:t>
            </a:r>
            <a:r>
              <a:rPr lang="en-GB" sz="1200" dirty="0"/>
              <a:t>/downloads/Drugs/</a:t>
            </a:r>
            <a:r>
              <a:rPr lang="en-GB" sz="1200" dirty="0" err="1"/>
              <a:t>GuidaneceComplianceRegulatorylnformation</a:t>
            </a:r>
            <a:r>
              <a:rPr lang="en-GB" sz="1200" dirty="0"/>
              <a:t>/</a:t>
            </a:r>
            <a:r>
              <a:rPr lang="en-GB" sz="1200" dirty="0" err="1"/>
              <a:t>Guidances</a:t>
            </a:r>
            <a:r>
              <a:rPr lang="en-GB" sz="1200" dirty="0"/>
              <a:t>/UCM291134.pdf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6</a:t>
            </a:fld>
            <a:endParaRPr lang="en-GB"/>
          </a:p>
        </p:txBody>
      </p:sp>
    </p:spTree>
    <p:extLst>
      <p:ext uri="{BB962C8B-B14F-4D97-AF65-F5344CB8AC3E}">
        <p14:creationId xmlns:p14="http://schemas.microsoft.com/office/powerpoint/2010/main" xmlns="" val="342129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1. European Medicines Agency (EMA). Guideline on similar biological medicinal products (CHMP/437/04 Rev 1). 2014 [online]. Available at: http:/ /</a:t>
            </a:r>
            <a:r>
              <a:rPr lang="en-GB" sz="1200" dirty="0" err="1"/>
              <a:t>www.ema.europa.eu</a:t>
            </a:r>
            <a:r>
              <a:rPr lang="en-GB" sz="1200" dirty="0"/>
              <a:t>/docs/</a:t>
            </a:r>
            <a:r>
              <a:rPr lang="en-GB" sz="1200" dirty="0" err="1"/>
              <a:t>en</a:t>
            </a:r>
            <a:r>
              <a:rPr lang="en-GB" sz="1200" dirty="0"/>
              <a:t> GB/document library/</a:t>
            </a:r>
            <a:r>
              <a:rPr lang="en-GB" sz="1200" dirty="0" err="1"/>
              <a:t>Scientific_guideline</a:t>
            </a:r>
            <a:r>
              <a:rPr lang="en-GB" sz="1200" dirty="0"/>
              <a:t>/2014/10/WC500176768.pdf [Accessed March 2018];</a:t>
            </a:r>
          </a:p>
          <a:p>
            <a:r>
              <a:rPr lang="en-GB" sz="1200" dirty="0"/>
              <a:t>2. US Food and Drug Administration (FDA). Scientific Considerations. 28 Apr 2015. Available at: https://</a:t>
            </a:r>
            <a:r>
              <a:rPr lang="en-GB" sz="1200" dirty="0" err="1"/>
              <a:t>www.fda.gov</a:t>
            </a:r>
            <a:r>
              <a:rPr lang="en-GB" sz="1200" dirty="0"/>
              <a:t>/downloads/Drugs/</a:t>
            </a:r>
          </a:p>
          <a:p>
            <a:r>
              <a:rPr lang="en-GB" sz="1200" dirty="0" err="1"/>
              <a:t>GuidanceComplianceRegulatorylnformation</a:t>
            </a:r>
            <a:r>
              <a:rPr lang="en-GB" sz="1200" dirty="0"/>
              <a:t>/</a:t>
            </a:r>
            <a:r>
              <a:rPr lang="en-GB" sz="1200" dirty="0" err="1"/>
              <a:t>Guidances</a:t>
            </a:r>
            <a:r>
              <a:rPr lang="en-GB" sz="1200" dirty="0"/>
              <a:t>/UCM291128.pdf [Accessed March 2018];</a:t>
            </a:r>
          </a:p>
          <a:p>
            <a:r>
              <a:rPr lang="en-GB" sz="1200" dirty="0"/>
              <a:t>3. FDA. Quality Considerations. 28 Apr 2015. Available at https:/</a:t>
            </a:r>
            <a:r>
              <a:rPr lang="en-GB" sz="1200" dirty="0" err="1"/>
              <a:t>www.fda.gov</a:t>
            </a:r>
            <a:r>
              <a:rPr lang="en-GB" sz="1200" dirty="0"/>
              <a:t>/downloads/Drugs/</a:t>
            </a:r>
            <a:r>
              <a:rPr lang="en-GB" sz="1200" dirty="0" err="1"/>
              <a:t>GuidaneceComplianceRegulatorylnformation</a:t>
            </a:r>
            <a:r>
              <a:rPr lang="en-GB" sz="1200" dirty="0"/>
              <a:t>/</a:t>
            </a:r>
            <a:r>
              <a:rPr lang="en-GB" sz="1200" dirty="0" err="1"/>
              <a:t>Guidances</a:t>
            </a:r>
            <a:r>
              <a:rPr lang="en-GB" sz="1200" dirty="0"/>
              <a:t>/UCM291134.pdf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7</a:t>
            </a:fld>
            <a:endParaRPr lang="en-GB"/>
          </a:p>
        </p:txBody>
      </p:sp>
    </p:spTree>
    <p:extLst>
      <p:ext uri="{BB962C8B-B14F-4D97-AF65-F5344CB8AC3E}">
        <p14:creationId xmlns:p14="http://schemas.microsoft.com/office/powerpoint/2010/main" xmlns="" val="159602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1. European Medicines Agency (EMA). Guideline on similar biological medicinal products (CHMP/437/04 Rev 1). 2014 [online]. Available at: http:/ /</a:t>
            </a:r>
            <a:r>
              <a:rPr lang="en-GB" sz="1200" dirty="0" err="1"/>
              <a:t>www.ema.europa.eu</a:t>
            </a:r>
            <a:r>
              <a:rPr lang="en-GB" sz="1200" dirty="0"/>
              <a:t>/docs/</a:t>
            </a:r>
            <a:r>
              <a:rPr lang="en-GB" sz="1200" dirty="0" err="1"/>
              <a:t>en</a:t>
            </a:r>
            <a:r>
              <a:rPr lang="en-GB" sz="1200" dirty="0"/>
              <a:t> GB/document library/</a:t>
            </a:r>
            <a:r>
              <a:rPr lang="en-GB" sz="1200" dirty="0" err="1"/>
              <a:t>Scientific_guideline</a:t>
            </a:r>
            <a:r>
              <a:rPr lang="en-GB" sz="1200" dirty="0"/>
              <a:t>/2014/10/WC500176768.pdf [Accessed March 2018];</a:t>
            </a:r>
          </a:p>
          <a:p>
            <a:r>
              <a:rPr lang="en-GB" sz="1200" dirty="0"/>
              <a:t>2. US Food and Drug Administration (FDA). Scientific Considerations. 28 Apr 2015. Available at: https://</a:t>
            </a:r>
            <a:r>
              <a:rPr lang="en-GB" sz="1200" dirty="0" err="1"/>
              <a:t>www.fda.gov</a:t>
            </a:r>
            <a:r>
              <a:rPr lang="en-GB" sz="1200" dirty="0"/>
              <a:t>/downloads/Drugs/</a:t>
            </a:r>
          </a:p>
          <a:p>
            <a:r>
              <a:rPr lang="en-GB" sz="1200" dirty="0" err="1"/>
              <a:t>GuidanceComplianceRegulatorylnformation</a:t>
            </a:r>
            <a:r>
              <a:rPr lang="en-GB" sz="1200" dirty="0"/>
              <a:t>/</a:t>
            </a:r>
            <a:r>
              <a:rPr lang="en-GB" sz="1200" dirty="0" err="1"/>
              <a:t>Guidances</a:t>
            </a:r>
            <a:r>
              <a:rPr lang="en-GB" sz="1200" dirty="0"/>
              <a:t>/UCM291128.pdf [Accessed March 2018];</a:t>
            </a:r>
          </a:p>
          <a:p>
            <a:r>
              <a:rPr lang="en-GB" sz="1200" dirty="0"/>
              <a:t>3. FDA. Quality Considerations. 28 Apr 2015. Available at https:/</a:t>
            </a:r>
            <a:r>
              <a:rPr lang="en-GB" sz="1200" dirty="0" err="1"/>
              <a:t>www.fda.gov</a:t>
            </a:r>
            <a:r>
              <a:rPr lang="en-GB" sz="1200" dirty="0"/>
              <a:t>/downloads/Drugs/</a:t>
            </a:r>
            <a:r>
              <a:rPr lang="en-GB" sz="1200" dirty="0" err="1"/>
              <a:t>GuidaneceComplianceRegulatorylnformation</a:t>
            </a:r>
            <a:r>
              <a:rPr lang="en-GB" sz="1200" dirty="0"/>
              <a:t>/</a:t>
            </a:r>
            <a:r>
              <a:rPr lang="en-GB" sz="1200" dirty="0" err="1"/>
              <a:t>Guidances</a:t>
            </a:r>
            <a:r>
              <a:rPr lang="en-GB" sz="1200" dirty="0"/>
              <a:t>/UCM291134.pdf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8</a:t>
            </a:fld>
            <a:endParaRPr lang="en-GB"/>
          </a:p>
        </p:txBody>
      </p:sp>
    </p:spTree>
    <p:extLst>
      <p:ext uri="{BB962C8B-B14F-4D97-AF65-F5344CB8AC3E}">
        <p14:creationId xmlns:p14="http://schemas.microsoft.com/office/powerpoint/2010/main" xmlns="" val="159602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1. European Medicines Agency (EMA). Guideline on similar biological medicinal products (CHMP/437/04 Rev 1). 2014 [online]. Available at: http:/ /</a:t>
            </a:r>
            <a:r>
              <a:rPr lang="en-GB" sz="1200" dirty="0" err="1"/>
              <a:t>www.ema.europa.eu</a:t>
            </a:r>
            <a:r>
              <a:rPr lang="en-GB" sz="1200" dirty="0"/>
              <a:t>/docs/</a:t>
            </a:r>
            <a:r>
              <a:rPr lang="en-GB" sz="1200" dirty="0" err="1"/>
              <a:t>en</a:t>
            </a:r>
            <a:r>
              <a:rPr lang="en-GB" sz="1200" dirty="0"/>
              <a:t> GB/document library/</a:t>
            </a:r>
            <a:r>
              <a:rPr lang="en-GB" sz="1200" dirty="0" err="1"/>
              <a:t>Scientific_guideline</a:t>
            </a:r>
            <a:r>
              <a:rPr lang="en-GB" sz="1200" dirty="0"/>
              <a:t>/2014/10/WC500176768.pdf [Accessed March 2018];</a:t>
            </a:r>
          </a:p>
          <a:p>
            <a:r>
              <a:rPr lang="en-GB" sz="1200" dirty="0"/>
              <a:t>2. US Food and Drug Administration (FDA). Scientific Considerations. 28 Apr 2015. Available at: https://</a:t>
            </a:r>
            <a:r>
              <a:rPr lang="en-GB" sz="1200" dirty="0" err="1"/>
              <a:t>www.fda.gov</a:t>
            </a:r>
            <a:r>
              <a:rPr lang="en-GB" sz="1200" dirty="0"/>
              <a:t>/downloads/Drugs/</a:t>
            </a:r>
          </a:p>
          <a:p>
            <a:r>
              <a:rPr lang="en-GB" sz="1200" dirty="0" err="1"/>
              <a:t>GuidanceComplianceRegulatorylnformation</a:t>
            </a:r>
            <a:r>
              <a:rPr lang="en-GB" sz="1200" dirty="0"/>
              <a:t>/</a:t>
            </a:r>
            <a:r>
              <a:rPr lang="en-GB" sz="1200" dirty="0" err="1"/>
              <a:t>Guidances</a:t>
            </a:r>
            <a:r>
              <a:rPr lang="en-GB" sz="1200" dirty="0"/>
              <a:t>/UCM291128.pdf [Accessed March 2018];</a:t>
            </a:r>
          </a:p>
          <a:p>
            <a:r>
              <a:rPr lang="en-GB" sz="1200" dirty="0"/>
              <a:t>3. FDA. Quality Considerations. 28 Apr 2015. Available at https:/</a:t>
            </a:r>
            <a:r>
              <a:rPr lang="en-GB" sz="1200" dirty="0" err="1"/>
              <a:t>www.fda.gov</a:t>
            </a:r>
            <a:r>
              <a:rPr lang="en-GB" sz="1200" dirty="0"/>
              <a:t>/downloads/Drugs/</a:t>
            </a:r>
            <a:r>
              <a:rPr lang="en-GB" sz="1200" dirty="0" err="1"/>
              <a:t>GuidaneceComplianceRegulatorylnformation</a:t>
            </a:r>
            <a:r>
              <a:rPr lang="en-GB" sz="1200" dirty="0"/>
              <a:t>/</a:t>
            </a:r>
            <a:r>
              <a:rPr lang="en-GB" sz="1200" dirty="0" err="1"/>
              <a:t>Guidances</a:t>
            </a:r>
            <a:r>
              <a:rPr lang="en-GB" sz="1200" dirty="0"/>
              <a:t>/UCM291134.pdf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9</a:t>
            </a:fld>
            <a:endParaRPr lang="en-GB"/>
          </a:p>
        </p:txBody>
      </p:sp>
    </p:spTree>
    <p:extLst>
      <p:ext uri="{BB962C8B-B14F-4D97-AF65-F5344CB8AC3E}">
        <p14:creationId xmlns:p14="http://schemas.microsoft.com/office/powerpoint/2010/main" xmlns="" val="359607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1. European Medicines Agency (EMA). Guideline on similar biological medicinal products (CHMP/437/04 Rev 1). 2014 [online]. Available at: http:/ /</a:t>
            </a:r>
            <a:r>
              <a:rPr lang="en-GB" sz="1200" dirty="0" err="1"/>
              <a:t>www.ema.europa.eu</a:t>
            </a:r>
            <a:r>
              <a:rPr lang="en-GB" sz="1200" dirty="0"/>
              <a:t>/docs/</a:t>
            </a:r>
            <a:r>
              <a:rPr lang="en-GB" sz="1200" dirty="0" err="1"/>
              <a:t>en</a:t>
            </a:r>
            <a:r>
              <a:rPr lang="en-GB" sz="1200" dirty="0"/>
              <a:t> GB/document library/</a:t>
            </a:r>
            <a:r>
              <a:rPr lang="en-GB" sz="1200" dirty="0" err="1"/>
              <a:t>Scientific_guideline</a:t>
            </a:r>
            <a:r>
              <a:rPr lang="en-GB" sz="1200" dirty="0"/>
              <a:t>/2014/10/WC500176768.pdf [Accessed March 2018];</a:t>
            </a:r>
          </a:p>
          <a:p>
            <a:r>
              <a:rPr lang="en-GB" sz="1200" dirty="0"/>
              <a:t>2. US Food and Drug Administration (FDA). Scientific Considerations. 28 Apr 2015. Available at: https://</a:t>
            </a:r>
            <a:r>
              <a:rPr lang="en-GB" sz="1200" dirty="0" err="1"/>
              <a:t>www.fda.gov</a:t>
            </a:r>
            <a:r>
              <a:rPr lang="en-GB" sz="1200" dirty="0"/>
              <a:t>/downloads/Drugs/</a:t>
            </a:r>
          </a:p>
          <a:p>
            <a:r>
              <a:rPr lang="en-GB" sz="1200" dirty="0" err="1"/>
              <a:t>GuidanceComplianceRegulatorylnformation</a:t>
            </a:r>
            <a:r>
              <a:rPr lang="en-GB" sz="1200" dirty="0"/>
              <a:t>/</a:t>
            </a:r>
            <a:r>
              <a:rPr lang="en-GB" sz="1200" dirty="0" err="1"/>
              <a:t>Guidances</a:t>
            </a:r>
            <a:r>
              <a:rPr lang="en-GB" sz="1200" dirty="0"/>
              <a:t>/UCM291128.pdf [Accessed March 2018];</a:t>
            </a:r>
          </a:p>
          <a:p>
            <a:r>
              <a:rPr lang="en-GB" sz="1200" dirty="0"/>
              <a:t>3. FDA. Quality Considerations. 28 Apr 2015. Available at https:/</a:t>
            </a:r>
            <a:r>
              <a:rPr lang="en-GB" sz="1200" dirty="0" err="1"/>
              <a:t>www.fda.gov</a:t>
            </a:r>
            <a:r>
              <a:rPr lang="en-GB" sz="1200" dirty="0"/>
              <a:t>/downloads/Drugs/</a:t>
            </a:r>
            <a:r>
              <a:rPr lang="en-GB" sz="1200" dirty="0" err="1"/>
              <a:t>GuidaneceComplianceRegulatorylnformation</a:t>
            </a:r>
            <a:r>
              <a:rPr lang="en-GB" sz="1200" dirty="0"/>
              <a:t>/</a:t>
            </a:r>
            <a:r>
              <a:rPr lang="en-GB" sz="1200" dirty="0" err="1"/>
              <a:t>Guidances</a:t>
            </a:r>
            <a:r>
              <a:rPr lang="en-GB" sz="1200" dirty="0"/>
              <a:t>/UCM291134.pdf [Accessed March 2018].</a:t>
            </a:r>
          </a:p>
          <a:p>
            <a:endParaRPr lang="en-GB" dirty="0"/>
          </a:p>
        </p:txBody>
      </p:sp>
      <p:sp>
        <p:nvSpPr>
          <p:cNvPr id="4" name="Slide Number Placeholder 3"/>
          <p:cNvSpPr>
            <a:spLocks noGrp="1"/>
          </p:cNvSpPr>
          <p:nvPr>
            <p:ph type="sldNum" sz="quarter" idx="5"/>
          </p:nvPr>
        </p:nvSpPr>
        <p:spPr/>
        <p:txBody>
          <a:bodyPr/>
          <a:lstStyle/>
          <a:p>
            <a:fld id="{A0377FB9-E022-4D3C-96B3-0BC901783C1A}" type="slidenum">
              <a:rPr lang="en-GB" smtClean="0"/>
              <a:pPr/>
              <a:t>10</a:t>
            </a:fld>
            <a:endParaRPr lang="en-GB"/>
          </a:p>
        </p:txBody>
      </p:sp>
    </p:spTree>
    <p:extLst>
      <p:ext uri="{BB962C8B-B14F-4D97-AF65-F5344CB8AC3E}">
        <p14:creationId xmlns:p14="http://schemas.microsoft.com/office/powerpoint/2010/main" xmlns="" val="359607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7" name="Rectangle 37">
            <a:extLst>
              <a:ext uri="{FF2B5EF4-FFF2-40B4-BE49-F238E27FC236}">
                <a16:creationId xmlns:a16="http://schemas.microsoft.com/office/drawing/2014/main" xmlns="" id="{A6B7CE97-FCE5-7E4A-BEB5-74F5BF40E5DB}"/>
              </a:ext>
            </a:extLst>
          </p:cNvPr>
          <p:cNvSpPr>
            <a:spLocks noChangeArrowheads="1"/>
          </p:cNvSpPr>
          <p:nvPr userDrawn="1"/>
        </p:nvSpPr>
        <p:spPr bwMode="auto">
          <a:xfrm rot="5400000">
            <a:off x="4850822" y="-3895145"/>
            <a:ext cx="129095" cy="7919386"/>
          </a:xfrm>
          <a:prstGeom prst="rect">
            <a:avLst/>
          </a:prstGeom>
          <a:solidFill>
            <a:schemeClr val="accent1"/>
          </a:solidFill>
          <a:ln w="9525">
            <a:noFill/>
            <a:miter lim="800000"/>
            <a:headEnd/>
            <a:tailEnd/>
          </a:ln>
          <a:effectLst/>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defRPr/>
            </a:pPr>
            <a:endParaRPr lang="de-DE" altLang="de-DE" sz="1723" dirty="0">
              <a:solidFill>
                <a:srgbClr val="000000"/>
              </a:solidFill>
            </a:endParaRPr>
          </a:p>
        </p:txBody>
      </p:sp>
      <p:pic>
        <p:nvPicPr>
          <p:cNvPr id="25" name="Picture 2" descr="https://kabi.intra.fresenius.com/guidelinesandprinciples/Brand-Navigator/Corporate-Design/Logo/LogoClaim/FK_Claim_RGB.png">
            <a:extLst>
              <a:ext uri="{FF2B5EF4-FFF2-40B4-BE49-F238E27FC236}">
                <a16:creationId xmlns:a16="http://schemas.microsoft.com/office/drawing/2014/main" xmlns="" id="{94A3AF74-5AC5-504B-9E1A-80430797C538}"/>
              </a:ext>
            </a:extLst>
          </p:cNvPr>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955676" y="460407"/>
            <a:ext cx="2637380" cy="115143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descr="A red and white hat&#10;&#10;Description automatically generated">
            <a:extLst>
              <a:ext uri="{FF2B5EF4-FFF2-40B4-BE49-F238E27FC236}">
                <a16:creationId xmlns:a16="http://schemas.microsoft.com/office/drawing/2014/main" xmlns="" id="{540FE258-6FBA-284D-B496-222EFD08C29B}"/>
              </a:ext>
            </a:extLst>
          </p:cNvPr>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9940066" y="0"/>
            <a:ext cx="2251934" cy="2958802"/>
          </a:xfrm>
          <a:prstGeom prst="rect">
            <a:avLst/>
          </a:prstGeom>
        </p:spPr>
      </p:pic>
      <p:sp>
        <p:nvSpPr>
          <p:cNvPr id="27" name="Title Placeholder 3">
            <a:extLst>
              <a:ext uri="{FF2B5EF4-FFF2-40B4-BE49-F238E27FC236}">
                <a16:creationId xmlns:a16="http://schemas.microsoft.com/office/drawing/2014/main" xmlns="" id="{96BB2F6F-34B0-C34C-A8CA-6A40BB1B933C}"/>
              </a:ext>
            </a:extLst>
          </p:cNvPr>
          <p:cNvSpPr>
            <a:spLocks noGrp="1"/>
          </p:cNvSpPr>
          <p:nvPr>
            <p:ph type="title"/>
          </p:nvPr>
        </p:nvSpPr>
        <p:spPr>
          <a:xfrm>
            <a:off x="955676" y="2336213"/>
            <a:ext cx="7919385" cy="2694796"/>
          </a:xfrm>
          <a:prstGeom prst="rect">
            <a:avLst/>
          </a:prstGeom>
        </p:spPr>
        <p:txBody>
          <a:bodyPr vert="horz" lIns="91440" tIns="45720" rIns="91440" bIns="45720" rtlCol="0" anchor="ctr">
            <a:normAutofit/>
          </a:bodyPr>
          <a:lstStyle>
            <a:lvl1pPr>
              <a:defRPr sz="3400">
                <a:solidFill>
                  <a:srgbClr val="002060"/>
                </a:solidFill>
              </a:defRPr>
            </a:lvl1pPr>
          </a:lstStyle>
          <a:p>
            <a:r>
              <a:rPr lang="en-US" dirty="0"/>
              <a:t>Click to edit Master title style</a:t>
            </a:r>
          </a:p>
        </p:txBody>
      </p:sp>
      <p:sp>
        <p:nvSpPr>
          <p:cNvPr id="28" name="Rectangle 38">
            <a:extLst>
              <a:ext uri="{FF2B5EF4-FFF2-40B4-BE49-F238E27FC236}">
                <a16:creationId xmlns:a16="http://schemas.microsoft.com/office/drawing/2014/main" xmlns="" id="{FC6FB042-2CB1-8B45-973B-3C15FAF7109C}"/>
              </a:ext>
            </a:extLst>
          </p:cNvPr>
          <p:cNvSpPr>
            <a:spLocks noGrp="1" noChangeArrowheads="1"/>
          </p:cNvSpPr>
          <p:nvPr>
            <p:ph type="ftr" sz="quarter" idx="3"/>
          </p:nvPr>
        </p:nvSpPr>
        <p:spPr bwMode="auto">
          <a:xfrm>
            <a:off x="8387255" y="6579515"/>
            <a:ext cx="3016469" cy="278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just" eaLnBrk="1" hangingPunct="1">
              <a:tabLst>
                <a:tab pos="10149392" algn="r"/>
              </a:tabLst>
              <a:defRPr sz="862">
                <a:solidFill>
                  <a:srgbClr val="002967"/>
                </a:solidFill>
              </a:defRPr>
            </a:lvl1pPr>
          </a:lstStyle>
          <a:p>
            <a:pPr fontAlgn="base">
              <a:spcBef>
                <a:spcPct val="0"/>
              </a:spcBef>
              <a:spcAft>
                <a:spcPct val="0"/>
              </a:spcAft>
              <a:defRPr/>
            </a:pPr>
            <a:r>
              <a:rPr lang="de-DE" altLang="de-DE" dirty="0"/>
              <a:t>© Copyright Fresenius </a:t>
            </a:r>
            <a:r>
              <a:rPr lang="de-DE" altLang="de-DE" dirty="0" err="1"/>
              <a:t>Kabi</a:t>
            </a:r>
            <a:r>
              <a:rPr lang="de-DE" altLang="de-DE" dirty="0"/>
              <a:t> AG - 2018 PEG Brand Plan</a:t>
            </a:r>
          </a:p>
        </p:txBody>
      </p:sp>
    </p:spTree>
    <p:extLst>
      <p:ext uri="{BB962C8B-B14F-4D97-AF65-F5344CB8AC3E}">
        <p14:creationId xmlns:p14="http://schemas.microsoft.com/office/powerpoint/2010/main" xmlns="" val="38028533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955" y="1589"/>
          <a:ext cx="1953" cy="1587"/>
        </p:xfrm>
        <a:graphic>
          <a:graphicData uri="http://schemas.openxmlformats.org/presentationml/2006/ole">
            <p:oleObj spid="_x0000_s2279" name="think-cell Slide" r:id="rId4" imgW="360" imgH="360" progId="">
              <p:embed/>
            </p:oleObj>
          </a:graphicData>
        </a:graphic>
      </p:graphicFrame>
      <p:sp>
        <p:nvSpPr>
          <p:cNvPr id="7" name="Titel 1">
            <a:extLst>
              <a:ext uri="{FF2B5EF4-FFF2-40B4-BE49-F238E27FC236}">
                <a16:creationId xmlns:a16="http://schemas.microsoft.com/office/drawing/2014/main" xmlns="" id="{FEDD6CDC-C6DE-5347-8F4F-5D43B6B7175C}"/>
              </a:ext>
            </a:extLst>
          </p:cNvPr>
          <p:cNvSpPr>
            <a:spLocks noGrp="1"/>
          </p:cNvSpPr>
          <p:nvPr>
            <p:ph type="title"/>
          </p:nvPr>
        </p:nvSpPr>
        <p:spPr>
          <a:xfrm>
            <a:off x="760142" y="306388"/>
            <a:ext cx="8869363" cy="755650"/>
          </a:xfrm>
        </p:spPr>
        <p:txBody>
          <a:bodyPr/>
          <a:lstStyle/>
          <a:p>
            <a:r>
              <a:rPr lang="de-DE" dirty="0"/>
              <a:t>Titelmasterformat durch Klicken bearbeiten</a:t>
            </a:r>
          </a:p>
        </p:txBody>
      </p:sp>
      <p:sp>
        <p:nvSpPr>
          <p:cNvPr id="8" name="Inhaltsplatzhalter 2">
            <a:extLst>
              <a:ext uri="{FF2B5EF4-FFF2-40B4-BE49-F238E27FC236}">
                <a16:creationId xmlns:a16="http://schemas.microsoft.com/office/drawing/2014/main" xmlns="" id="{05124D72-5BF7-AF4D-A299-A2048CC9C76B}"/>
              </a:ext>
            </a:extLst>
          </p:cNvPr>
          <p:cNvSpPr>
            <a:spLocks noGrp="1"/>
          </p:cNvSpPr>
          <p:nvPr>
            <p:ph idx="1"/>
          </p:nvPr>
        </p:nvSpPr>
        <p:spPr>
          <a:xfrm>
            <a:off x="760142" y="1628778"/>
            <a:ext cx="10643582" cy="4624878"/>
          </a:xfrm>
        </p:spPr>
        <p:txBody>
          <a:bodyPr/>
          <a:lstStyle>
            <a:lvl1pPr>
              <a:defRPr sz="18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xmlns="" val="17516990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26" name="Picture 25" descr="A red and white hat&#10;&#10;Description automatically generated">
            <a:extLst>
              <a:ext uri="{FF2B5EF4-FFF2-40B4-BE49-F238E27FC236}">
                <a16:creationId xmlns:a16="http://schemas.microsoft.com/office/drawing/2014/main" xmlns="" id="{540FE258-6FBA-284D-B496-222EFD08C29B}"/>
              </a:ext>
            </a:extLst>
          </p:cNvPr>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9940066" y="0"/>
            <a:ext cx="2251934" cy="2958802"/>
          </a:xfrm>
          <a:prstGeom prst="rect">
            <a:avLst/>
          </a:prstGeom>
        </p:spPr>
      </p:pic>
      <p:sp>
        <p:nvSpPr>
          <p:cNvPr id="27" name="Title Placeholder 3">
            <a:extLst>
              <a:ext uri="{FF2B5EF4-FFF2-40B4-BE49-F238E27FC236}">
                <a16:creationId xmlns:a16="http://schemas.microsoft.com/office/drawing/2014/main" xmlns="" id="{96BB2F6F-34B0-C34C-A8CA-6A40BB1B933C}"/>
              </a:ext>
            </a:extLst>
          </p:cNvPr>
          <p:cNvSpPr>
            <a:spLocks noGrp="1"/>
          </p:cNvSpPr>
          <p:nvPr>
            <p:ph type="title"/>
          </p:nvPr>
        </p:nvSpPr>
        <p:spPr>
          <a:xfrm>
            <a:off x="955676" y="2074363"/>
            <a:ext cx="7919385" cy="2694796"/>
          </a:xfrm>
          <a:prstGeom prst="rect">
            <a:avLst/>
          </a:prstGeom>
        </p:spPr>
        <p:txBody>
          <a:bodyPr vert="horz" lIns="91440" tIns="45720" rIns="91440" bIns="45720" rtlCol="0" anchor="ctr">
            <a:normAutofit/>
          </a:bodyPr>
          <a:lstStyle>
            <a:lvl1pPr>
              <a:defRPr sz="3400">
                <a:solidFill>
                  <a:srgbClr val="002060"/>
                </a:solidFill>
              </a:defRPr>
            </a:lvl1pPr>
          </a:lstStyle>
          <a:p>
            <a:r>
              <a:rPr lang="en-US" dirty="0"/>
              <a:t>Click to edit Master title style</a:t>
            </a:r>
          </a:p>
        </p:txBody>
      </p:sp>
    </p:spTree>
    <p:extLst>
      <p:ext uri="{BB962C8B-B14F-4D97-AF65-F5344CB8AC3E}">
        <p14:creationId xmlns:p14="http://schemas.microsoft.com/office/powerpoint/2010/main" xmlns="" val="33358503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grpSp>
        <p:nvGrpSpPr>
          <p:cNvPr id="8" name="Gruppieren 3"/>
          <p:cNvGrpSpPr>
            <a:grpSpLocks noChangeAspect="1"/>
          </p:cNvGrpSpPr>
          <p:nvPr userDrawn="1"/>
        </p:nvGrpSpPr>
        <p:grpSpPr bwMode="auto">
          <a:xfrm>
            <a:off x="9942514" y="333377"/>
            <a:ext cx="1993900" cy="703263"/>
            <a:chOff x="107950" y="1441450"/>
            <a:chExt cx="8878888" cy="3859213"/>
          </a:xfrm>
        </p:grpSpPr>
        <p:sp>
          <p:nvSpPr>
            <p:cNvPr id="9" name="Freeform 5"/>
            <p:cNvSpPr>
              <a:spLocks noChangeAspect="1"/>
            </p:cNvSpPr>
            <p:nvPr/>
          </p:nvSpPr>
          <p:spPr bwMode="auto">
            <a:xfrm>
              <a:off x="765381" y="1441450"/>
              <a:ext cx="989685" cy="2369538"/>
            </a:xfrm>
            <a:custGeom>
              <a:avLst/>
              <a:gdLst>
                <a:gd name="T0" fmla="*/ 2147483647 w 1924"/>
                <a:gd name="T1" fmla="*/ 2147483647 h 4605"/>
                <a:gd name="T2" fmla="*/ 2147483647 w 1924"/>
                <a:gd name="T3" fmla="*/ 2147483647 h 4605"/>
                <a:gd name="T4" fmla="*/ 2147483647 w 1924"/>
                <a:gd name="T5" fmla="*/ 2147483647 h 4605"/>
                <a:gd name="T6" fmla="*/ 2147483647 w 1924"/>
                <a:gd name="T7" fmla="*/ 2147483647 h 4605"/>
                <a:gd name="T8" fmla="*/ 2147483647 w 1924"/>
                <a:gd name="T9" fmla="*/ 2147483647 h 4605"/>
                <a:gd name="T10" fmla="*/ 2147483647 w 1924"/>
                <a:gd name="T11" fmla="*/ 2147483647 h 4605"/>
                <a:gd name="T12" fmla="*/ 2147483647 w 1924"/>
                <a:gd name="T13" fmla="*/ 2147483647 h 4605"/>
                <a:gd name="T14" fmla="*/ 2147483647 w 1924"/>
                <a:gd name="T15" fmla="*/ 2147483647 h 4605"/>
                <a:gd name="T16" fmla="*/ 2147483647 w 1924"/>
                <a:gd name="T17" fmla="*/ 2147483647 h 4605"/>
                <a:gd name="T18" fmla="*/ 2147483647 w 1924"/>
                <a:gd name="T19" fmla="*/ 2147483647 h 4605"/>
                <a:gd name="T20" fmla="*/ 2147483647 w 1924"/>
                <a:gd name="T21" fmla="*/ 2147483647 h 4605"/>
                <a:gd name="T22" fmla="*/ 2147483647 w 1924"/>
                <a:gd name="T23" fmla="*/ 2147483647 h 4605"/>
                <a:gd name="T24" fmla="*/ 2147483647 w 1924"/>
                <a:gd name="T25" fmla="*/ 2147483647 h 4605"/>
                <a:gd name="T26" fmla="*/ 2147483647 w 1924"/>
                <a:gd name="T27" fmla="*/ 2147483647 h 4605"/>
                <a:gd name="T28" fmla="*/ 2147483647 w 1924"/>
                <a:gd name="T29" fmla="*/ 2147483647 h 4605"/>
                <a:gd name="T30" fmla="*/ 2147483647 w 1924"/>
                <a:gd name="T31" fmla="*/ 2147483647 h 4605"/>
                <a:gd name="T32" fmla="*/ 2147483647 w 1924"/>
                <a:gd name="T33" fmla="*/ 2147483647 h 4605"/>
                <a:gd name="T34" fmla="*/ 2147483647 w 1924"/>
                <a:gd name="T35" fmla="*/ 2147483647 h 4605"/>
                <a:gd name="T36" fmla="*/ 2147483647 w 1924"/>
                <a:gd name="T37" fmla="*/ 2147483647 h 4605"/>
                <a:gd name="T38" fmla="*/ 2147483647 w 1924"/>
                <a:gd name="T39" fmla="*/ 2147483647 h 4605"/>
                <a:gd name="T40" fmla="*/ 2147483647 w 1924"/>
                <a:gd name="T41" fmla="*/ 2147483647 h 4605"/>
                <a:gd name="T42" fmla="*/ 2147483647 w 1924"/>
                <a:gd name="T43" fmla="*/ 2147483647 h 4605"/>
                <a:gd name="T44" fmla="*/ 2147483647 w 1924"/>
                <a:gd name="T45" fmla="*/ 2147483647 h 4605"/>
                <a:gd name="T46" fmla="*/ 2147483647 w 1924"/>
                <a:gd name="T47" fmla="*/ 2147483647 h 4605"/>
                <a:gd name="T48" fmla="*/ 2147483647 w 1924"/>
                <a:gd name="T49" fmla="*/ 2147483647 h 4605"/>
                <a:gd name="T50" fmla="*/ 2147483647 w 1924"/>
                <a:gd name="T51" fmla="*/ 2147483647 h 4605"/>
                <a:gd name="T52" fmla="*/ 2147483647 w 1924"/>
                <a:gd name="T53" fmla="*/ 2147483647 h 4605"/>
                <a:gd name="T54" fmla="*/ 2147483647 w 1924"/>
                <a:gd name="T55" fmla="*/ 2147483647 h 4605"/>
                <a:gd name="T56" fmla="*/ 2147483647 w 1924"/>
                <a:gd name="T57" fmla="*/ 2147483647 h 4605"/>
                <a:gd name="T58" fmla="*/ 2147483647 w 1924"/>
                <a:gd name="T59" fmla="*/ 2147483647 h 4605"/>
                <a:gd name="T60" fmla="*/ 2147483647 w 1924"/>
                <a:gd name="T61" fmla="*/ 2147483647 h 4605"/>
                <a:gd name="T62" fmla="*/ 0 w 1924"/>
                <a:gd name="T63" fmla="*/ 0 h 4605"/>
                <a:gd name="T64" fmla="*/ 2147483647 w 1924"/>
                <a:gd name="T65" fmla="*/ 2147483647 h 4605"/>
                <a:gd name="T66" fmla="*/ 2147483647 w 1924"/>
                <a:gd name="T67" fmla="*/ 2147483647 h 4605"/>
                <a:gd name="T68" fmla="*/ 2147483647 w 1924"/>
                <a:gd name="T69" fmla="*/ 2147483647 h 4605"/>
                <a:gd name="T70" fmla="*/ 2147483647 w 1924"/>
                <a:gd name="T71" fmla="*/ 2147483647 h 4605"/>
                <a:gd name="T72" fmla="*/ 2147483647 w 1924"/>
                <a:gd name="T73" fmla="*/ 2147483647 h 4605"/>
                <a:gd name="T74" fmla="*/ 2147483647 w 1924"/>
                <a:gd name="T75" fmla="*/ 2147483647 h 4605"/>
                <a:gd name="T76" fmla="*/ 2147483647 w 1924"/>
                <a:gd name="T77" fmla="*/ 2147483647 h 4605"/>
                <a:gd name="T78" fmla="*/ 2147483647 w 1924"/>
                <a:gd name="T79" fmla="*/ 2147483647 h 4605"/>
                <a:gd name="T80" fmla="*/ 2147483647 w 1924"/>
                <a:gd name="T81" fmla="*/ 2147483647 h 4605"/>
                <a:gd name="T82" fmla="*/ 2147483647 w 1924"/>
                <a:gd name="T83" fmla="*/ 2147483647 h 4605"/>
                <a:gd name="T84" fmla="*/ 2147483647 w 1924"/>
                <a:gd name="T85" fmla="*/ 2147483647 h 4605"/>
                <a:gd name="T86" fmla="*/ 2147483647 w 1924"/>
                <a:gd name="T87" fmla="*/ 2147483647 h 4605"/>
                <a:gd name="T88" fmla="*/ 2147483647 w 1924"/>
                <a:gd name="T89" fmla="*/ 2147483647 h 4605"/>
                <a:gd name="T90" fmla="*/ 2147483647 w 1924"/>
                <a:gd name="T91" fmla="*/ 2147483647 h 4605"/>
                <a:gd name="T92" fmla="*/ 2147483647 w 1924"/>
                <a:gd name="T93" fmla="*/ 2147483647 h 4605"/>
                <a:gd name="T94" fmla="*/ 2147483647 w 1924"/>
                <a:gd name="T95" fmla="*/ 2147483647 h 4605"/>
                <a:gd name="T96" fmla="*/ 2147483647 w 1924"/>
                <a:gd name="T97" fmla="*/ 2147483647 h 4605"/>
                <a:gd name="T98" fmla="*/ 2147483647 w 1924"/>
                <a:gd name="T99" fmla="*/ 2147483647 h 4605"/>
                <a:gd name="T100" fmla="*/ 2147483647 w 1924"/>
                <a:gd name="T101" fmla="*/ 2147483647 h 4605"/>
                <a:gd name="T102" fmla="*/ 2147483647 w 1924"/>
                <a:gd name="T103" fmla="*/ 2147483647 h 4605"/>
                <a:gd name="T104" fmla="*/ 2147483647 w 1924"/>
                <a:gd name="T105" fmla="*/ 2147483647 h 4605"/>
                <a:gd name="T106" fmla="*/ 2147483647 w 1924"/>
                <a:gd name="T107" fmla="*/ 2147483647 h 4605"/>
                <a:gd name="T108" fmla="*/ 2147483647 w 1924"/>
                <a:gd name="T109" fmla="*/ 2147483647 h 4605"/>
                <a:gd name="T110" fmla="*/ 2147483647 w 1924"/>
                <a:gd name="T111" fmla="*/ 2147483647 h 4605"/>
                <a:gd name="T112" fmla="*/ 2147483647 w 1924"/>
                <a:gd name="T113" fmla="*/ 2147483647 h 4605"/>
                <a:gd name="T114" fmla="*/ 2147483647 w 1924"/>
                <a:gd name="T115" fmla="*/ 2147483647 h 4605"/>
                <a:gd name="T116" fmla="*/ 2147483647 w 1924"/>
                <a:gd name="T117" fmla="*/ 2147483647 h 4605"/>
                <a:gd name="T118" fmla="*/ 2147483647 w 1924"/>
                <a:gd name="T119" fmla="*/ 2147483647 h 4605"/>
                <a:gd name="T120" fmla="*/ 2147483647 w 1924"/>
                <a:gd name="T121" fmla="*/ 2147483647 h 4605"/>
                <a:gd name="T122" fmla="*/ 2147483647 w 1924"/>
                <a:gd name="T123" fmla="*/ 2147483647 h 4605"/>
                <a:gd name="T124" fmla="*/ 2147483647 w 1924"/>
                <a:gd name="T125" fmla="*/ 2147483647 h 46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24" h="4605">
                  <a:moveTo>
                    <a:pt x="1924" y="4605"/>
                  </a:moveTo>
                  <a:lnTo>
                    <a:pt x="1924" y="2918"/>
                  </a:lnTo>
                  <a:lnTo>
                    <a:pt x="1923" y="2857"/>
                  </a:lnTo>
                  <a:lnTo>
                    <a:pt x="1921" y="2800"/>
                  </a:lnTo>
                  <a:lnTo>
                    <a:pt x="1917" y="2745"/>
                  </a:lnTo>
                  <a:lnTo>
                    <a:pt x="1911" y="2693"/>
                  </a:lnTo>
                  <a:lnTo>
                    <a:pt x="1904" y="2643"/>
                  </a:lnTo>
                  <a:lnTo>
                    <a:pt x="1896" y="2595"/>
                  </a:lnTo>
                  <a:lnTo>
                    <a:pt x="1886" y="2550"/>
                  </a:lnTo>
                  <a:lnTo>
                    <a:pt x="1875" y="2507"/>
                  </a:lnTo>
                  <a:lnTo>
                    <a:pt x="1863" y="2465"/>
                  </a:lnTo>
                  <a:lnTo>
                    <a:pt x="1849" y="2426"/>
                  </a:lnTo>
                  <a:lnTo>
                    <a:pt x="1833" y="2389"/>
                  </a:lnTo>
                  <a:lnTo>
                    <a:pt x="1818" y="2354"/>
                  </a:lnTo>
                  <a:lnTo>
                    <a:pt x="1801" y="2320"/>
                  </a:lnTo>
                  <a:lnTo>
                    <a:pt x="1783" y="2288"/>
                  </a:lnTo>
                  <a:lnTo>
                    <a:pt x="1764" y="2257"/>
                  </a:lnTo>
                  <a:lnTo>
                    <a:pt x="1744" y="2229"/>
                  </a:lnTo>
                  <a:lnTo>
                    <a:pt x="1723" y="2202"/>
                  </a:lnTo>
                  <a:lnTo>
                    <a:pt x="1702" y="2176"/>
                  </a:lnTo>
                  <a:lnTo>
                    <a:pt x="1679" y="2152"/>
                  </a:lnTo>
                  <a:lnTo>
                    <a:pt x="1656" y="2128"/>
                  </a:lnTo>
                  <a:lnTo>
                    <a:pt x="1632" y="2106"/>
                  </a:lnTo>
                  <a:lnTo>
                    <a:pt x="1609" y="2085"/>
                  </a:lnTo>
                  <a:lnTo>
                    <a:pt x="1584" y="2065"/>
                  </a:lnTo>
                  <a:lnTo>
                    <a:pt x="1558" y="2046"/>
                  </a:lnTo>
                  <a:lnTo>
                    <a:pt x="1533" y="2028"/>
                  </a:lnTo>
                  <a:lnTo>
                    <a:pt x="1506" y="2011"/>
                  </a:lnTo>
                  <a:lnTo>
                    <a:pt x="1481" y="1994"/>
                  </a:lnTo>
                  <a:lnTo>
                    <a:pt x="1454" y="1979"/>
                  </a:lnTo>
                  <a:lnTo>
                    <a:pt x="1401" y="1948"/>
                  </a:lnTo>
                  <a:lnTo>
                    <a:pt x="1346" y="1920"/>
                  </a:lnTo>
                  <a:lnTo>
                    <a:pt x="1238" y="1866"/>
                  </a:lnTo>
                  <a:lnTo>
                    <a:pt x="1185" y="1839"/>
                  </a:lnTo>
                  <a:lnTo>
                    <a:pt x="1134" y="1812"/>
                  </a:lnTo>
                  <a:lnTo>
                    <a:pt x="1084" y="1784"/>
                  </a:lnTo>
                  <a:lnTo>
                    <a:pt x="1060" y="1770"/>
                  </a:lnTo>
                  <a:lnTo>
                    <a:pt x="1037" y="1754"/>
                  </a:lnTo>
                  <a:lnTo>
                    <a:pt x="1013" y="1738"/>
                  </a:lnTo>
                  <a:lnTo>
                    <a:pt x="991" y="1721"/>
                  </a:lnTo>
                  <a:lnTo>
                    <a:pt x="969" y="1703"/>
                  </a:lnTo>
                  <a:lnTo>
                    <a:pt x="949" y="1685"/>
                  </a:lnTo>
                  <a:lnTo>
                    <a:pt x="929" y="1666"/>
                  </a:lnTo>
                  <a:lnTo>
                    <a:pt x="910" y="1646"/>
                  </a:lnTo>
                  <a:lnTo>
                    <a:pt x="892" y="1625"/>
                  </a:lnTo>
                  <a:lnTo>
                    <a:pt x="875" y="1602"/>
                  </a:lnTo>
                  <a:lnTo>
                    <a:pt x="859" y="1579"/>
                  </a:lnTo>
                  <a:lnTo>
                    <a:pt x="843" y="1554"/>
                  </a:lnTo>
                  <a:lnTo>
                    <a:pt x="830" y="1528"/>
                  </a:lnTo>
                  <a:lnTo>
                    <a:pt x="817" y="1500"/>
                  </a:lnTo>
                  <a:lnTo>
                    <a:pt x="806" y="1471"/>
                  </a:lnTo>
                  <a:lnTo>
                    <a:pt x="796" y="1440"/>
                  </a:lnTo>
                  <a:lnTo>
                    <a:pt x="788" y="1408"/>
                  </a:lnTo>
                  <a:lnTo>
                    <a:pt x="780" y="1374"/>
                  </a:lnTo>
                  <a:lnTo>
                    <a:pt x="775" y="1338"/>
                  </a:lnTo>
                  <a:lnTo>
                    <a:pt x="771" y="1301"/>
                  </a:lnTo>
                  <a:lnTo>
                    <a:pt x="769" y="1261"/>
                  </a:lnTo>
                  <a:lnTo>
                    <a:pt x="768" y="1219"/>
                  </a:lnTo>
                  <a:lnTo>
                    <a:pt x="769" y="1185"/>
                  </a:lnTo>
                  <a:lnTo>
                    <a:pt x="771" y="1147"/>
                  </a:lnTo>
                  <a:lnTo>
                    <a:pt x="776" y="1107"/>
                  </a:lnTo>
                  <a:lnTo>
                    <a:pt x="780" y="1064"/>
                  </a:lnTo>
                  <a:lnTo>
                    <a:pt x="794" y="974"/>
                  </a:lnTo>
                  <a:lnTo>
                    <a:pt x="810" y="879"/>
                  </a:lnTo>
                  <a:lnTo>
                    <a:pt x="824" y="783"/>
                  </a:lnTo>
                  <a:lnTo>
                    <a:pt x="838" y="690"/>
                  </a:lnTo>
                  <a:lnTo>
                    <a:pt x="843" y="645"/>
                  </a:lnTo>
                  <a:lnTo>
                    <a:pt x="848" y="602"/>
                  </a:lnTo>
                  <a:lnTo>
                    <a:pt x="850" y="562"/>
                  </a:lnTo>
                  <a:lnTo>
                    <a:pt x="851" y="524"/>
                  </a:lnTo>
                  <a:lnTo>
                    <a:pt x="850" y="489"/>
                  </a:lnTo>
                  <a:lnTo>
                    <a:pt x="849" y="456"/>
                  </a:lnTo>
                  <a:lnTo>
                    <a:pt x="847" y="425"/>
                  </a:lnTo>
                  <a:lnTo>
                    <a:pt x="843" y="394"/>
                  </a:lnTo>
                  <a:lnTo>
                    <a:pt x="840" y="365"/>
                  </a:lnTo>
                  <a:lnTo>
                    <a:pt x="835" y="337"/>
                  </a:lnTo>
                  <a:lnTo>
                    <a:pt x="830" y="310"/>
                  </a:lnTo>
                  <a:lnTo>
                    <a:pt x="824" y="285"/>
                  </a:lnTo>
                  <a:lnTo>
                    <a:pt x="819" y="261"/>
                  </a:lnTo>
                  <a:lnTo>
                    <a:pt x="812" y="237"/>
                  </a:lnTo>
                  <a:lnTo>
                    <a:pt x="804" y="216"/>
                  </a:lnTo>
                  <a:lnTo>
                    <a:pt x="797" y="194"/>
                  </a:lnTo>
                  <a:lnTo>
                    <a:pt x="781" y="156"/>
                  </a:lnTo>
                  <a:lnTo>
                    <a:pt x="766" y="122"/>
                  </a:lnTo>
                  <a:lnTo>
                    <a:pt x="750" y="93"/>
                  </a:lnTo>
                  <a:lnTo>
                    <a:pt x="734" y="67"/>
                  </a:lnTo>
                  <a:lnTo>
                    <a:pt x="720" y="46"/>
                  </a:lnTo>
                  <a:lnTo>
                    <a:pt x="707" y="29"/>
                  </a:lnTo>
                  <a:lnTo>
                    <a:pt x="696" y="17"/>
                  </a:lnTo>
                  <a:lnTo>
                    <a:pt x="688" y="7"/>
                  </a:lnTo>
                  <a:lnTo>
                    <a:pt x="680" y="0"/>
                  </a:lnTo>
                  <a:lnTo>
                    <a:pt x="0" y="0"/>
                  </a:lnTo>
                  <a:lnTo>
                    <a:pt x="8" y="7"/>
                  </a:lnTo>
                  <a:lnTo>
                    <a:pt x="16" y="17"/>
                  </a:lnTo>
                  <a:lnTo>
                    <a:pt x="27" y="29"/>
                  </a:lnTo>
                  <a:lnTo>
                    <a:pt x="40" y="46"/>
                  </a:lnTo>
                  <a:lnTo>
                    <a:pt x="54" y="67"/>
                  </a:lnTo>
                  <a:lnTo>
                    <a:pt x="70" y="93"/>
                  </a:lnTo>
                  <a:lnTo>
                    <a:pt x="86" y="122"/>
                  </a:lnTo>
                  <a:lnTo>
                    <a:pt x="102" y="156"/>
                  </a:lnTo>
                  <a:lnTo>
                    <a:pt x="117" y="194"/>
                  </a:lnTo>
                  <a:lnTo>
                    <a:pt x="125" y="216"/>
                  </a:lnTo>
                  <a:lnTo>
                    <a:pt x="132" y="237"/>
                  </a:lnTo>
                  <a:lnTo>
                    <a:pt x="139" y="261"/>
                  </a:lnTo>
                  <a:lnTo>
                    <a:pt x="144" y="285"/>
                  </a:lnTo>
                  <a:lnTo>
                    <a:pt x="150" y="310"/>
                  </a:lnTo>
                  <a:lnTo>
                    <a:pt x="155" y="337"/>
                  </a:lnTo>
                  <a:lnTo>
                    <a:pt x="160" y="365"/>
                  </a:lnTo>
                  <a:lnTo>
                    <a:pt x="163" y="394"/>
                  </a:lnTo>
                  <a:lnTo>
                    <a:pt x="167" y="425"/>
                  </a:lnTo>
                  <a:lnTo>
                    <a:pt x="169" y="456"/>
                  </a:lnTo>
                  <a:lnTo>
                    <a:pt x="171" y="489"/>
                  </a:lnTo>
                  <a:lnTo>
                    <a:pt x="171" y="524"/>
                  </a:lnTo>
                  <a:lnTo>
                    <a:pt x="170" y="562"/>
                  </a:lnTo>
                  <a:lnTo>
                    <a:pt x="168" y="602"/>
                  </a:lnTo>
                  <a:lnTo>
                    <a:pt x="163" y="645"/>
                  </a:lnTo>
                  <a:lnTo>
                    <a:pt x="158" y="689"/>
                  </a:lnTo>
                  <a:lnTo>
                    <a:pt x="145" y="782"/>
                  </a:lnTo>
                  <a:lnTo>
                    <a:pt x="130" y="876"/>
                  </a:lnTo>
                  <a:lnTo>
                    <a:pt x="114" y="971"/>
                  </a:lnTo>
                  <a:lnTo>
                    <a:pt x="100" y="1062"/>
                  </a:lnTo>
                  <a:lnTo>
                    <a:pt x="96" y="1104"/>
                  </a:lnTo>
                  <a:lnTo>
                    <a:pt x="91" y="1146"/>
                  </a:lnTo>
                  <a:lnTo>
                    <a:pt x="89" y="1184"/>
                  </a:lnTo>
                  <a:lnTo>
                    <a:pt x="88" y="1219"/>
                  </a:lnTo>
                  <a:lnTo>
                    <a:pt x="89" y="1261"/>
                  </a:lnTo>
                  <a:lnTo>
                    <a:pt x="91" y="1301"/>
                  </a:lnTo>
                  <a:lnTo>
                    <a:pt x="95" y="1339"/>
                  </a:lnTo>
                  <a:lnTo>
                    <a:pt x="100" y="1375"/>
                  </a:lnTo>
                  <a:lnTo>
                    <a:pt x="108" y="1409"/>
                  </a:lnTo>
                  <a:lnTo>
                    <a:pt x="116" y="1442"/>
                  </a:lnTo>
                  <a:lnTo>
                    <a:pt x="126" y="1473"/>
                  </a:lnTo>
                  <a:lnTo>
                    <a:pt x="137" y="1502"/>
                  </a:lnTo>
                  <a:lnTo>
                    <a:pt x="150" y="1529"/>
                  </a:lnTo>
                  <a:lnTo>
                    <a:pt x="163" y="1556"/>
                  </a:lnTo>
                  <a:lnTo>
                    <a:pt x="179" y="1581"/>
                  </a:lnTo>
                  <a:lnTo>
                    <a:pt x="195" y="1604"/>
                  </a:lnTo>
                  <a:lnTo>
                    <a:pt x="212" y="1627"/>
                  </a:lnTo>
                  <a:lnTo>
                    <a:pt x="230" y="1649"/>
                  </a:lnTo>
                  <a:lnTo>
                    <a:pt x="249" y="1670"/>
                  </a:lnTo>
                  <a:lnTo>
                    <a:pt x="268" y="1689"/>
                  </a:lnTo>
                  <a:lnTo>
                    <a:pt x="289" y="1707"/>
                  </a:lnTo>
                  <a:lnTo>
                    <a:pt x="311" y="1725"/>
                  </a:lnTo>
                  <a:lnTo>
                    <a:pt x="333" y="1741"/>
                  </a:lnTo>
                  <a:lnTo>
                    <a:pt x="356" y="1758"/>
                  </a:lnTo>
                  <a:lnTo>
                    <a:pt x="379" y="1774"/>
                  </a:lnTo>
                  <a:lnTo>
                    <a:pt x="404" y="1789"/>
                  </a:lnTo>
                  <a:lnTo>
                    <a:pt x="453" y="1818"/>
                  </a:lnTo>
                  <a:lnTo>
                    <a:pt x="505" y="1845"/>
                  </a:lnTo>
                  <a:lnTo>
                    <a:pt x="558" y="1872"/>
                  </a:lnTo>
                  <a:lnTo>
                    <a:pt x="666" y="1926"/>
                  </a:lnTo>
                  <a:lnTo>
                    <a:pt x="720" y="1955"/>
                  </a:lnTo>
                  <a:lnTo>
                    <a:pt x="772" y="1985"/>
                  </a:lnTo>
                  <a:lnTo>
                    <a:pt x="799" y="2001"/>
                  </a:lnTo>
                  <a:lnTo>
                    <a:pt x="825" y="2017"/>
                  </a:lnTo>
                  <a:lnTo>
                    <a:pt x="852" y="2035"/>
                  </a:lnTo>
                  <a:lnTo>
                    <a:pt x="877" y="2053"/>
                  </a:lnTo>
                  <a:lnTo>
                    <a:pt x="903" y="2072"/>
                  </a:lnTo>
                  <a:lnTo>
                    <a:pt x="928" y="2091"/>
                  </a:lnTo>
                  <a:lnTo>
                    <a:pt x="951" y="2112"/>
                  </a:lnTo>
                  <a:lnTo>
                    <a:pt x="975" y="2135"/>
                  </a:lnTo>
                  <a:lnTo>
                    <a:pt x="997" y="2157"/>
                  </a:lnTo>
                  <a:lnTo>
                    <a:pt x="1020" y="2182"/>
                  </a:lnTo>
                  <a:lnTo>
                    <a:pt x="1041" y="2208"/>
                  </a:lnTo>
                  <a:lnTo>
                    <a:pt x="1062" y="2235"/>
                  </a:lnTo>
                  <a:lnTo>
                    <a:pt x="1083" y="2263"/>
                  </a:lnTo>
                  <a:lnTo>
                    <a:pt x="1101" y="2293"/>
                  </a:lnTo>
                  <a:lnTo>
                    <a:pt x="1119" y="2325"/>
                  </a:lnTo>
                  <a:lnTo>
                    <a:pt x="1137" y="2358"/>
                  </a:lnTo>
                  <a:lnTo>
                    <a:pt x="1152" y="2393"/>
                  </a:lnTo>
                  <a:lnTo>
                    <a:pt x="1167" y="2430"/>
                  </a:lnTo>
                  <a:lnTo>
                    <a:pt x="1180" y="2470"/>
                  </a:lnTo>
                  <a:lnTo>
                    <a:pt x="1193" y="2510"/>
                  </a:lnTo>
                  <a:lnTo>
                    <a:pt x="1204" y="2554"/>
                  </a:lnTo>
                  <a:lnTo>
                    <a:pt x="1214" y="2599"/>
                  </a:lnTo>
                  <a:lnTo>
                    <a:pt x="1223" y="2646"/>
                  </a:lnTo>
                  <a:lnTo>
                    <a:pt x="1230" y="2695"/>
                  </a:lnTo>
                  <a:lnTo>
                    <a:pt x="1236" y="2747"/>
                  </a:lnTo>
                  <a:lnTo>
                    <a:pt x="1239" y="2801"/>
                  </a:lnTo>
                  <a:lnTo>
                    <a:pt x="1242" y="2858"/>
                  </a:lnTo>
                  <a:lnTo>
                    <a:pt x="1242" y="2918"/>
                  </a:lnTo>
                  <a:lnTo>
                    <a:pt x="1242" y="4605"/>
                  </a:lnTo>
                  <a:lnTo>
                    <a:pt x="1924" y="4605"/>
                  </a:lnTo>
                  <a:close/>
                </a:path>
              </a:pathLst>
            </a:custGeom>
            <a:solidFill>
              <a:srgbClr val="0063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fontAlgn="base" hangingPunct="0">
                <a:spcBef>
                  <a:spcPct val="0"/>
                </a:spcBef>
                <a:spcAft>
                  <a:spcPct val="0"/>
                </a:spcAft>
                <a:defRPr/>
              </a:pPr>
              <a:endParaRPr lang="fr-CH" sz="1722" dirty="0">
                <a:solidFill>
                  <a:srgbClr val="000000"/>
                </a:solidFill>
              </a:endParaRPr>
            </a:p>
          </p:txBody>
        </p:sp>
        <p:sp>
          <p:nvSpPr>
            <p:cNvPr id="10" name="Freeform 6"/>
            <p:cNvSpPr>
              <a:spLocks noChangeAspect="1"/>
            </p:cNvSpPr>
            <p:nvPr/>
          </p:nvSpPr>
          <p:spPr bwMode="auto">
            <a:xfrm>
              <a:off x="107950" y="1441450"/>
              <a:ext cx="989685" cy="2369538"/>
            </a:xfrm>
            <a:custGeom>
              <a:avLst/>
              <a:gdLst>
                <a:gd name="T0" fmla="*/ 2147483647 w 1924"/>
                <a:gd name="T1" fmla="*/ 2147483647 h 4605"/>
                <a:gd name="T2" fmla="*/ 2147483647 w 1924"/>
                <a:gd name="T3" fmla="*/ 2147483647 h 4605"/>
                <a:gd name="T4" fmla="*/ 2147483647 w 1924"/>
                <a:gd name="T5" fmla="*/ 2147483647 h 4605"/>
                <a:gd name="T6" fmla="*/ 2147483647 w 1924"/>
                <a:gd name="T7" fmla="*/ 2147483647 h 4605"/>
                <a:gd name="T8" fmla="*/ 2147483647 w 1924"/>
                <a:gd name="T9" fmla="*/ 2147483647 h 4605"/>
                <a:gd name="T10" fmla="*/ 2147483647 w 1924"/>
                <a:gd name="T11" fmla="*/ 2147483647 h 4605"/>
                <a:gd name="T12" fmla="*/ 2147483647 w 1924"/>
                <a:gd name="T13" fmla="*/ 2147483647 h 4605"/>
                <a:gd name="T14" fmla="*/ 2147483647 w 1924"/>
                <a:gd name="T15" fmla="*/ 2147483647 h 4605"/>
                <a:gd name="T16" fmla="*/ 2147483647 w 1924"/>
                <a:gd name="T17" fmla="*/ 2147483647 h 4605"/>
                <a:gd name="T18" fmla="*/ 2147483647 w 1924"/>
                <a:gd name="T19" fmla="*/ 2147483647 h 4605"/>
                <a:gd name="T20" fmla="*/ 2147483647 w 1924"/>
                <a:gd name="T21" fmla="*/ 2147483647 h 4605"/>
                <a:gd name="T22" fmla="*/ 2147483647 w 1924"/>
                <a:gd name="T23" fmla="*/ 2147483647 h 4605"/>
                <a:gd name="T24" fmla="*/ 2147483647 w 1924"/>
                <a:gd name="T25" fmla="*/ 2147483647 h 4605"/>
                <a:gd name="T26" fmla="*/ 2147483647 w 1924"/>
                <a:gd name="T27" fmla="*/ 2147483647 h 4605"/>
                <a:gd name="T28" fmla="*/ 2147483647 w 1924"/>
                <a:gd name="T29" fmla="*/ 2147483647 h 4605"/>
                <a:gd name="T30" fmla="*/ 2147483647 w 1924"/>
                <a:gd name="T31" fmla="*/ 2147483647 h 4605"/>
                <a:gd name="T32" fmla="*/ 2147483647 w 1924"/>
                <a:gd name="T33" fmla="*/ 2147483647 h 4605"/>
                <a:gd name="T34" fmla="*/ 2147483647 w 1924"/>
                <a:gd name="T35" fmla="*/ 2147483647 h 4605"/>
                <a:gd name="T36" fmla="*/ 2147483647 w 1924"/>
                <a:gd name="T37" fmla="*/ 2147483647 h 4605"/>
                <a:gd name="T38" fmla="*/ 2147483647 w 1924"/>
                <a:gd name="T39" fmla="*/ 2147483647 h 4605"/>
                <a:gd name="T40" fmla="*/ 2147483647 w 1924"/>
                <a:gd name="T41" fmla="*/ 2147483647 h 4605"/>
                <a:gd name="T42" fmla="*/ 2147483647 w 1924"/>
                <a:gd name="T43" fmla="*/ 2147483647 h 4605"/>
                <a:gd name="T44" fmla="*/ 2147483647 w 1924"/>
                <a:gd name="T45" fmla="*/ 2147483647 h 4605"/>
                <a:gd name="T46" fmla="*/ 2147483647 w 1924"/>
                <a:gd name="T47" fmla="*/ 2147483647 h 4605"/>
                <a:gd name="T48" fmla="*/ 2147483647 w 1924"/>
                <a:gd name="T49" fmla="*/ 2147483647 h 4605"/>
                <a:gd name="T50" fmla="*/ 2147483647 w 1924"/>
                <a:gd name="T51" fmla="*/ 2147483647 h 4605"/>
                <a:gd name="T52" fmla="*/ 2147483647 w 1924"/>
                <a:gd name="T53" fmla="*/ 2147483647 h 4605"/>
                <a:gd name="T54" fmla="*/ 2147483647 w 1924"/>
                <a:gd name="T55" fmla="*/ 2147483647 h 4605"/>
                <a:gd name="T56" fmla="*/ 2147483647 w 1924"/>
                <a:gd name="T57" fmla="*/ 2147483647 h 4605"/>
                <a:gd name="T58" fmla="*/ 2147483647 w 1924"/>
                <a:gd name="T59" fmla="*/ 2147483647 h 4605"/>
                <a:gd name="T60" fmla="*/ 2147483647 w 1924"/>
                <a:gd name="T61" fmla="*/ 2147483647 h 4605"/>
                <a:gd name="T62" fmla="*/ 0 w 1924"/>
                <a:gd name="T63" fmla="*/ 0 h 4605"/>
                <a:gd name="T64" fmla="*/ 2147483647 w 1924"/>
                <a:gd name="T65" fmla="*/ 2147483647 h 4605"/>
                <a:gd name="T66" fmla="*/ 2147483647 w 1924"/>
                <a:gd name="T67" fmla="*/ 2147483647 h 4605"/>
                <a:gd name="T68" fmla="*/ 2147483647 w 1924"/>
                <a:gd name="T69" fmla="*/ 2147483647 h 4605"/>
                <a:gd name="T70" fmla="*/ 2147483647 w 1924"/>
                <a:gd name="T71" fmla="*/ 2147483647 h 4605"/>
                <a:gd name="T72" fmla="*/ 2147483647 w 1924"/>
                <a:gd name="T73" fmla="*/ 2147483647 h 4605"/>
                <a:gd name="T74" fmla="*/ 2147483647 w 1924"/>
                <a:gd name="T75" fmla="*/ 2147483647 h 4605"/>
                <a:gd name="T76" fmla="*/ 2147483647 w 1924"/>
                <a:gd name="T77" fmla="*/ 2147483647 h 4605"/>
                <a:gd name="T78" fmla="*/ 2147483647 w 1924"/>
                <a:gd name="T79" fmla="*/ 2147483647 h 4605"/>
                <a:gd name="T80" fmla="*/ 2147483647 w 1924"/>
                <a:gd name="T81" fmla="*/ 2147483647 h 4605"/>
                <a:gd name="T82" fmla="*/ 2147483647 w 1924"/>
                <a:gd name="T83" fmla="*/ 2147483647 h 4605"/>
                <a:gd name="T84" fmla="*/ 2147483647 w 1924"/>
                <a:gd name="T85" fmla="*/ 2147483647 h 4605"/>
                <a:gd name="T86" fmla="*/ 2147483647 w 1924"/>
                <a:gd name="T87" fmla="*/ 2147483647 h 4605"/>
                <a:gd name="T88" fmla="*/ 2147483647 w 1924"/>
                <a:gd name="T89" fmla="*/ 2147483647 h 4605"/>
                <a:gd name="T90" fmla="*/ 2147483647 w 1924"/>
                <a:gd name="T91" fmla="*/ 2147483647 h 4605"/>
                <a:gd name="T92" fmla="*/ 2147483647 w 1924"/>
                <a:gd name="T93" fmla="*/ 2147483647 h 4605"/>
                <a:gd name="T94" fmla="*/ 2147483647 w 1924"/>
                <a:gd name="T95" fmla="*/ 2147483647 h 4605"/>
                <a:gd name="T96" fmla="*/ 2147483647 w 1924"/>
                <a:gd name="T97" fmla="*/ 2147483647 h 4605"/>
                <a:gd name="T98" fmla="*/ 2147483647 w 1924"/>
                <a:gd name="T99" fmla="*/ 2147483647 h 4605"/>
                <a:gd name="T100" fmla="*/ 2147483647 w 1924"/>
                <a:gd name="T101" fmla="*/ 2147483647 h 4605"/>
                <a:gd name="T102" fmla="*/ 2147483647 w 1924"/>
                <a:gd name="T103" fmla="*/ 2147483647 h 4605"/>
                <a:gd name="T104" fmla="*/ 2147483647 w 1924"/>
                <a:gd name="T105" fmla="*/ 2147483647 h 4605"/>
                <a:gd name="T106" fmla="*/ 2147483647 w 1924"/>
                <a:gd name="T107" fmla="*/ 2147483647 h 4605"/>
                <a:gd name="T108" fmla="*/ 2147483647 w 1924"/>
                <a:gd name="T109" fmla="*/ 2147483647 h 4605"/>
                <a:gd name="T110" fmla="*/ 2147483647 w 1924"/>
                <a:gd name="T111" fmla="*/ 2147483647 h 4605"/>
                <a:gd name="T112" fmla="*/ 2147483647 w 1924"/>
                <a:gd name="T113" fmla="*/ 2147483647 h 4605"/>
                <a:gd name="T114" fmla="*/ 2147483647 w 1924"/>
                <a:gd name="T115" fmla="*/ 2147483647 h 4605"/>
                <a:gd name="T116" fmla="*/ 2147483647 w 1924"/>
                <a:gd name="T117" fmla="*/ 2147483647 h 4605"/>
                <a:gd name="T118" fmla="*/ 2147483647 w 1924"/>
                <a:gd name="T119" fmla="*/ 2147483647 h 4605"/>
                <a:gd name="T120" fmla="*/ 2147483647 w 1924"/>
                <a:gd name="T121" fmla="*/ 2147483647 h 4605"/>
                <a:gd name="T122" fmla="*/ 2147483647 w 1924"/>
                <a:gd name="T123" fmla="*/ 2147483647 h 4605"/>
                <a:gd name="T124" fmla="*/ 2147483647 w 1924"/>
                <a:gd name="T125" fmla="*/ 2147483647 h 46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24" h="4605">
                  <a:moveTo>
                    <a:pt x="1924" y="4605"/>
                  </a:moveTo>
                  <a:lnTo>
                    <a:pt x="1924" y="2918"/>
                  </a:lnTo>
                  <a:lnTo>
                    <a:pt x="1923" y="2857"/>
                  </a:lnTo>
                  <a:lnTo>
                    <a:pt x="1921" y="2800"/>
                  </a:lnTo>
                  <a:lnTo>
                    <a:pt x="1916" y="2745"/>
                  </a:lnTo>
                  <a:lnTo>
                    <a:pt x="1911" y="2693"/>
                  </a:lnTo>
                  <a:lnTo>
                    <a:pt x="1904" y="2643"/>
                  </a:lnTo>
                  <a:lnTo>
                    <a:pt x="1895" y="2595"/>
                  </a:lnTo>
                  <a:lnTo>
                    <a:pt x="1886" y="2550"/>
                  </a:lnTo>
                  <a:lnTo>
                    <a:pt x="1875" y="2507"/>
                  </a:lnTo>
                  <a:lnTo>
                    <a:pt x="1862" y="2465"/>
                  </a:lnTo>
                  <a:lnTo>
                    <a:pt x="1848" y="2426"/>
                  </a:lnTo>
                  <a:lnTo>
                    <a:pt x="1833" y="2389"/>
                  </a:lnTo>
                  <a:lnTo>
                    <a:pt x="1817" y="2354"/>
                  </a:lnTo>
                  <a:lnTo>
                    <a:pt x="1800" y="2320"/>
                  </a:lnTo>
                  <a:lnTo>
                    <a:pt x="1783" y="2288"/>
                  </a:lnTo>
                  <a:lnTo>
                    <a:pt x="1763" y="2257"/>
                  </a:lnTo>
                  <a:lnTo>
                    <a:pt x="1743" y="2229"/>
                  </a:lnTo>
                  <a:lnTo>
                    <a:pt x="1723" y="2202"/>
                  </a:lnTo>
                  <a:lnTo>
                    <a:pt x="1700" y="2176"/>
                  </a:lnTo>
                  <a:lnTo>
                    <a:pt x="1679" y="2152"/>
                  </a:lnTo>
                  <a:lnTo>
                    <a:pt x="1656" y="2128"/>
                  </a:lnTo>
                  <a:lnTo>
                    <a:pt x="1632" y="2106"/>
                  </a:lnTo>
                  <a:lnTo>
                    <a:pt x="1608" y="2085"/>
                  </a:lnTo>
                  <a:lnTo>
                    <a:pt x="1584" y="2065"/>
                  </a:lnTo>
                  <a:lnTo>
                    <a:pt x="1558" y="2046"/>
                  </a:lnTo>
                  <a:lnTo>
                    <a:pt x="1532" y="2028"/>
                  </a:lnTo>
                  <a:lnTo>
                    <a:pt x="1506" y="2011"/>
                  </a:lnTo>
                  <a:lnTo>
                    <a:pt x="1480" y="1994"/>
                  </a:lnTo>
                  <a:lnTo>
                    <a:pt x="1453" y="1979"/>
                  </a:lnTo>
                  <a:lnTo>
                    <a:pt x="1399" y="1948"/>
                  </a:lnTo>
                  <a:lnTo>
                    <a:pt x="1345" y="1920"/>
                  </a:lnTo>
                  <a:lnTo>
                    <a:pt x="1237" y="1866"/>
                  </a:lnTo>
                  <a:lnTo>
                    <a:pt x="1185" y="1839"/>
                  </a:lnTo>
                  <a:lnTo>
                    <a:pt x="1133" y="1812"/>
                  </a:lnTo>
                  <a:lnTo>
                    <a:pt x="1083" y="1784"/>
                  </a:lnTo>
                  <a:lnTo>
                    <a:pt x="1059" y="1770"/>
                  </a:lnTo>
                  <a:lnTo>
                    <a:pt x="1035" y="1754"/>
                  </a:lnTo>
                  <a:lnTo>
                    <a:pt x="1013" y="1738"/>
                  </a:lnTo>
                  <a:lnTo>
                    <a:pt x="990" y="1721"/>
                  </a:lnTo>
                  <a:lnTo>
                    <a:pt x="969" y="1703"/>
                  </a:lnTo>
                  <a:lnTo>
                    <a:pt x="947" y="1685"/>
                  </a:lnTo>
                  <a:lnTo>
                    <a:pt x="928" y="1666"/>
                  </a:lnTo>
                  <a:lnTo>
                    <a:pt x="909" y="1646"/>
                  </a:lnTo>
                  <a:lnTo>
                    <a:pt x="891" y="1625"/>
                  </a:lnTo>
                  <a:lnTo>
                    <a:pt x="874" y="1602"/>
                  </a:lnTo>
                  <a:lnTo>
                    <a:pt x="858" y="1579"/>
                  </a:lnTo>
                  <a:lnTo>
                    <a:pt x="843" y="1554"/>
                  </a:lnTo>
                  <a:lnTo>
                    <a:pt x="829" y="1528"/>
                  </a:lnTo>
                  <a:lnTo>
                    <a:pt x="817" y="1500"/>
                  </a:lnTo>
                  <a:lnTo>
                    <a:pt x="806" y="1471"/>
                  </a:lnTo>
                  <a:lnTo>
                    <a:pt x="796" y="1440"/>
                  </a:lnTo>
                  <a:lnTo>
                    <a:pt x="787" y="1408"/>
                  </a:lnTo>
                  <a:lnTo>
                    <a:pt x="780" y="1374"/>
                  </a:lnTo>
                  <a:lnTo>
                    <a:pt x="774" y="1338"/>
                  </a:lnTo>
                  <a:lnTo>
                    <a:pt x="771" y="1301"/>
                  </a:lnTo>
                  <a:lnTo>
                    <a:pt x="768" y="1261"/>
                  </a:lnTo>
                  <a:lnTo>
                    <a:pt x="768" y="1219"/>
                  </a:lnTo>
                  <a:lnTo>
                    <a:pt x="768" y="1185"/>
                  </a:lnTo>
                  <a:lnTo>
                    <a:pt x="771" y="1147"/>
                  </a:lnTo>
                  <a:lnTo>
                    <a:pt x="774" y="1107"/>
                  </a:lnTo>
                  <a:lnTo>
                    <a:pt x="780" y="1064"/>
                  </a:lnTo>
                  <a:lnTo>
                    <a:pt x="793" y="974"/>
                  </a:lnTo>
                  <a:lnTo>
                    <a:pt x="809" y="879"/>
                  </a:lnTo>
                  <a:lnTo>
                    <a:pt x="824" y="783"/>
                  </a:lnTo>
                  <a:lnTo>
                    <a:pt x="837" y="690"/>
                  </a:lnTo>
                  <a:lnTo>
                    <a:pt x="843" y="645"/>
                  </a:lnTo>
                  <a:lnTo>
                    <a:pt x="846" y="602"/>
                  </a:lnTo>
                  <a:lnTo>
                    <a:pt x="850" y="562"/>
                  </a:lnTo>
                  <a:lnTo>
                    <a:pt x="851" y="524"/>
                  </a:lnTo>
                  <a:lnTo>
                    <a:pt x="850" y="489"/>
                  </a:lnTo>
                  <a:lnTo>
                    <a:pt x="849" y="456"/>
                  </a:lnTo>
                  <a:lnTo>
                    <a:pt x="846" y="425"/>
                  </a:lnTo>
                  <a:lnTo>
                    <a:pt x="843" y="394"/>
                  </a:lnTo>
                  <a:lnTo>
                    <a:pt x="840" y="365"/>
                  </a:lnTo>
                  <a:lnTo>
                    <a:pt x="835" y="337"/>
                  </a:lnTo>
                  <a:lnTo>
                    <a:pt x="829" y="310"/>
                  </a:lnTo>
                  <a:lnTo>
                    <a:pt x="824" y="285"/>
                  </a:lnTo>
                  <a:lnTo>
                    <a:pt x="817" y="261"/>
                  </a:lnTo>
                  <a:lnTo>
                    <a:pt x="810" y="237"/>
                  </a:lnTo>
                  <a:lnTo>
                    <a:pt x="804" y="216"/>
                  </a:lnTo>
                  <a:lnTo>
                    <a:pt x="797" y="194"/>
                  </a:lnTo>
                  <a:lnTo>
                    <a:pt x="781" y="156"/>
                  </a:lnTo>
                  <a:lnTo>
                    <a:pt x="765" y="122"/>
                  </a:lnTo>
                  <a:lnTo>
                    <a:pt x="750" y="93"/>
                  </a:lnTo>
                  <a:lnTo>
                    <a:pt x="734" y="67"/>
                  </a:lnTo>
                  <a:lnTo>
                    <a:pt x="719" y="46"/>
                  </a:lnTo>
                  <a:lnTo>
                    <a:pt x="707" y="29"/>
                  </a:lnTo>
                  <a:lnTo>
                    <a:pt x="696" y="17"/>
                  </a:lnTo>
                  <a:lnTo>
                    <a:pt x="687" y="7"/>
                  </a:lnTo>
                  <a:lnTo>
                    <a:pt x="680" y="0"/>
                  </a:lnTo>
                  <a:lnTo>
                    <a:pt x="0" y="0"/>
                  </a:lnTo>
                  <a:lnTo>
                    <a:pt x="8" y="7"/>
                  </a:lnTo>
                  <a:lnTo>
                    <a:pt x="16" y="17"/>
                  </a:lnTo>
                  <a:lnTo>
                    <a:pt x="27" y="29"/>
                  </a:lnTo>
                  <a:lnTo>
                    <a:pt x="39" y="46"/>
                  </a:lnTo>
                  <a:lnTo>
                    <a:pt x="54" y="67"/>
                  </a:lnTo>
                  <a:lnTo>
                    <a:pt x="70" y="93"/>
                  </a:lnTo>
                  <a:lnTo>
                    <a:pt x="85" y="122"/>
                  </a:lnTo>
                  <a:lnTo>
                    <a:pt x="101" y="156"/>
                  </a:lnTo>
                  <a:lnTo>
                    <a:pt x="117" y="194"/>
                  </a:lnTo>
                  <a:lnTo>
                    <a:pt x="124" y="216"/>
                  </a:lnTo>
                  <a:lnTo>
                    <a:pt x="131" y="237"/>
                  </a:lnTo>
                  <a:lnTo>
                    <a:pt x="137" y="261"/>
                  </a:lnTo>
                  <a:lnTo>
                    <a:pt x="144" y="285"/>
                  </a:lnTo>
                  <a:lnTo>
                    <a:pt x="149" y="310"/>
                  </a:lnTo>
                  <a:lnTo>
                    <a:pt x="155" y="337"/>
                  </a:lnTo>
                  <a:lnTo>
                    <a:pt x="160" y="365"/>
                  </a:lnTo>
                  <a:lnTo>
                    <a:pt x="163" y="394"/>
                  </a:lnTo>
                  <a:lnTo>
                    <a:pt x="166" y="425"/>
                  </a:lnTo>
                  <a:lnTo>
                    <a:pt x="169" y="456"/>
                  </a:lnTo>
                  <a:lnTo>
                    <a:pt x="170" y="489"/>
                  </a:lnTo>
                  <a:lnTo>
                    <a:pt x="171" y="524"/>
                  </a:lnTo>
                  <a:lnTo>
                    <a:pt x="170" y="562"/>
                  </a:lnTo>
                  <a:lnTo>
                    <a:pt x="167" y="602"/>
                  </a:lnTo>
                  <a:lnTo>
                    <a:pt x="163" y="645"/>
                  </a:lnTo>
                  <a:lnTo>
                    <a:pt x="157" y="689"/>
                  </a:lnTo>
                  <a:lnTo>
                    <a:pt x="144" y="782"/>
                  </a:lnTo>
                  <a:lnTo>
                    <a:pt x="129" y="876"/>
                  </a:lnTo>
                  <a:lnTo>
                    <a:pt x="114" y="971"/>
                  </a:lnTo>
                  <a:lnTo>
                    <a:pt x="100" y="1062"/>
                  </a:lnTo>
                  <a:lnTo>
                    <a:pt x="94" y="1104"/>
                  </a:lnTo>
                  <a:lnTo>
                    <a:pt x="91" y="1146"/>
                  </a:lnTo>
                  <a:lnTo>
                    <a:pt x="88" y="1184"/>
                  </a:lnTo>
                  <a:lnTo>
                    <a:pt x="88" y="1219"/>
                  </a:lnTo>
                  <a:lnTo>
                    <a:pt x="88" y="1261"/>
                  </a:lnTo>
                  <a:lnTo>
                    <a:pt x="91" y="1301"/>
                  </a:lnTo>
                  <a:lnTo>
                    <a:pt x="94" y="1339"/>
                  </a:lnTo>
                  <a:lnTo>
                    <a:pt x="100" y="1375"/>
                  </a:lnTo>
                  <a:lnTo>
                    <a:pt x="107" y="1409"/>
                  </a:lnTo>
                  <a:lnTo>
                    <a:pt x="116" y="1442"/>
                  </a:lnTo>
                  <a:lnTo>
                    <a:pt x="126" y="1473"/>
                  </a:lnTo>
                  <a:lnTo>
                    <a:pt x="137" y="1502"/>
                  </a:lnTo>
                  <a:lnTo>
                    <a:pt x="149" y="1529"/>
                  </a:lnTo>
                  <a:lnTo>
                    <a:pt x="163" y="1556"/>
                  </a:lnTo>
                  <a:lnTo>
                    <a:pt x="178" y="1581"/>
                  </a:lnTo>
                  <a:lnTo>
                    <a:pt x="193" y="1604"/>
                  </a:lnTo>
                  <a:lnTo>
                    <a:pt x="211" y="1627"/>
                  </a:lnTo>
                  <a:lnTo>
                    <a:pt x="229" y="1649"/>
                  </a:lnTo>
                  <a:lnTo>
                    <a:pt x="248" y="1670"/>
                  </a:lnTo>
                  <a:lnTo>
                    <a:pt x="267" y="1689"/>
                  </a:lnTo>
                  <a:lnTo>
                    <a:pt x="289" y="1707"/>
                  </a:lnTo>
                  <a:lnTo>
                    <a:pt x="310" y="1725"/>
                  </a:lnTo>
                  <a:lnTo>
                    <a:pt x="333" y="1741"/>
                  </a:lnTo>
                  <a:lnTo>
                    <a:pt x="355" y="1758"/>
                  </a:lnTo>
                  <a:lnTo>
                    <a:pt x="379" y="1774"/>
                  </a:lnTo>
                  <a:lnTo>
                    <a:pt x="402" y="1789"/>
                  </a:lnTo>
                  <a:lnTo>
                    <a:pt x="453" y="1818"/>
                  </a:lnTo>
                  <a:lnTo>
                    <a:pt x="505" y="1845"/>
                  </a:lnTo>
                  <a:lnTo>
                    <a:pt x="557" y="1872"/>
                  </a:lnTo>
                  <a:lnTo>
                    <a:pt x="664" y="1926"/>
                  </a:lnTo>
                  <a:lnTo>
                    <a:pt x="718" y="1955"/>
                  </a:lnTo>
                  <a:lnTo>
                    <a:pt x="772" y="1985"/>
                  </a:lnTo>
                  <a:lnTo>
                    <a:pt x="799" y="2001"/>
                  </a:lnTo>
                  <a:lnTo>
                    <a:pt x="825" y="2017"/>
                  </a:lnTo>
                  <a:lnTo>
                    <a:pt x="851" y="2035"/>
                  </a:lnTo>
                  <a:lnTo>
                    <a:pt x="877" y="2053"/>
                  </a:lnTo>
                  <a:lnTo>
                    <a:pt x="901" y="2072"/>
                  </a:lnTo>
                  <a:lnTo>
                    <a:pt x="926" y="2091"/>
                  </a:lnTo>
                  <a:lnTo>
                    <a:pt x="951" y="2112"/>
                  </a:lnTo>
                  <a:lnTo>
                    <a:pt x="974" y="2135"/>
                  </a:lnTo>
                  <a:lnTo>
                    <a:pt x="997" y="2157"/>
                  </a:lnTo>
                  <a:lnTo>
                    <a:pt x="1019" y="2182"/>
                  </a:lnTo>
                  <a:lnTo>
                    <a:pt x="1041" y="2208"/>
                  </a:lnTo>
                  <a:lnTo>
                    <a:pt x="1062" y="2235"/>
                  </a:lnTo>
                  <a:lnTo>
                    <a:pt x="1081" y="2263"/>
                  </a:lnTo>
                  <a:lnTo>
                    <a:pt x="1100" y="2293"/>
                  </a:lnTo>
                  <a:lnTo>
                    <a:pt x="1118" y="2325"/>
                  </a:lnTo>
                  <a:lnTo>
                    <a:pt x="1135" y="2358"/>
                  </a:lnTo>
                  <a:lnTo>
                    <a:pt x="1151" y="2393"/>
                  </a:lnTo>
                  <a:lnTo>
                    <a:pt x="1167" y="2430"/>
                  </a:lnTo>
                  <a:lnTo>
                    <a:pt x="1180" y="2470"/>
                  </a:lnTo>
                  <a:lnTo>
                    <a:pt x="1192" y="2510"/>
                  </a:lnTo>
                  <a:lnTo>
                    <a:pt x="1204" y="2554"/>
                  </a:lnTo>
                  <a:lnTo>
                    <a:pt x="1214" y="2599"/>
                  </a:lnTo>
                  <a:lnTo>
                    <a:pt x="1222" y="2646"/>
                  </a:lnTo>
                  <a:lnTo>
                    <a:pt x="1230" y="2695"/>
                  </a:lnTo>
                  <a:lnTo>
                    <a:pt x="1235" y="2747"/>
                  </a:lnTo>
                  <a:lnTo>
                    <a:pt x="1239" y="2801"/>
                  </a:lnTo>
                  <a:lnTo>
                    <a:pt x="1241" y="2858"/>
                  </a:lnTo>
                  <a:lnTo>
                    <a:pt x="1242" y="2918"/>
                  </a:lnTo>
                  <a:lnTo>
                    <a:pt x="1242" y="4605"/>
                  </a:lnTo>
                  <a:lnTo>
                    <a:pt x="1924" y="4605"/>
                  </a:lnTo>
                  <a:close/>
                </a:path>
              </a:pathLst>
            </a:custGeom>
            <a:solidFill>
              <a:srgbClr val="0063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fontAlgn="base" hangingPunct="0">
                <a:spcBef>
                  <a:spcPct val="0"/>
                </a:spcBef>
                <a:spcAft>
                  <a:spcPct val="0"/>
                </a:spcAft>
                <a:defRPr/>
              </a:pPr>
              <a:endParaRPr lang="fr-CH" sz="1722" dirty="0">
                <a:solidFill>
                  <a:srgbClr val="000000"/>
                </a:solidFill>
              </a:endParaRPr>
            </a:p>
          </p:txBody>
        </p:sp>
        <p:sp>
          <p:nvSpPr>
            <p:cNvPr id="11" name="Freeform 7"/>
            <p:cNvSpPr>
              <a:spLocks noChangeAspect="1"/>
            </p:cNvSpPr>
            <p:nvPr/>
          </p:nvSpPr>
          <p:spPr bwMode="auto">
            <a:xfrm>
              <a:off x="1415746" y="1441450"/>
              <a:ext cx="989685" cy="2369538"/>
            </a:xfrm>
            <a:custGeom>
              <a:avLst/>
              <a:gdLst>
                <a:gd name="T0" fmla="*/ 2147483647 w 1924"/>
                <a:gd name="T1" fmla="*/ 2147483647 h 4605"/>
                <a:gd name="T2" fmla="*/ 2147483647 w 1924"/>
                <a:gd name="T3" fmla="*/ 2147483647 h 4605"/>
                <a:gd name="T4" fmla="*/ 2147483647 w 1924"/>
                <a:gd name="T5" fmla="*/ 2147483647 h 4605"/>
                <a:gd name="T6" fmla="*/ 2147483647 w 1924"/>
                <a:gd name="T7" fmla="*/ 2147483647 h 4605"/>
                <a:gd name="T8" fmla="*/ 2147483647 w 1924"/>
                <a:gd name="T9" fmla="*/ 2147483647 h 4605"/>
                <a:gd name="T10" fmla="*/ 2147483647 w 1924"/>
                <a:gd name="T11" fmla="*/ 2147483647 h 4605"/>
                <a:gd name="T12" fmla="*/ 2147483647 w 1924"/>
                <a:gd name="T13" fmla="*/ 2147483647 h 4605"/>
                <a:gd name="T14" fmla="*/ 2147483647 w 1924"/>
                <a:gd name="T15" fmla="*/ 2147483647 h 4605"/>
                <a:gd name="T16" fmla="*/ 2147483647 w 1924"/>
                <a:gd name="T17" fmla="*/ 2147483647 h 4605"/>
                <a:gd name="T18" fmla="*/ 2147483647 w 1924"/>
                <a:gd name="T19" fmla="*/ 2147483647 h 4605"/>
                <a:gd name="T20" fmla="*/ 2147483647 w 1924"/>
                <a:gd name="T21" fmla="*/ 2147483647 h 4605"/>
                <a:gd name="T22" fmla="*/ 2147483647 w 1924"/>
                <a:gd name="T23" fmla="*/ 2147483647 h 4605"/>
                <a:gd name="T24" fmla="*/ 2147483647 w 1924"/>
                <a:gd name="T25" fmla="*/ 2147483647 h 4605"/>
                <a:gd name="T26" fmla="*/ 2147483647 w 1924"/>
                <a:gd name="T27" fmla="*/ 2147483647 h 4605"/>
                <a:gd name="T28" fmla="*/ 2147483647 w 1924"/>
                <a:gd name="T29" fmla="*/ 2147483647 h 4605"/>
                <a:gd name="T30" fmla="*/ 2147483647 w 1924"/>
                <a:gd name="T31" fmla="*/ 2147483647 h 4605"/>
                <a:gd name="T32" fmla="*/ 2147483647 w 1924"/>
                <a:gd name="T33" fmla="*/ 2147483647 h 4605"/>
                <a:gd name="T34" fmla="*/ 2147483647 w 1924"/>
                <a:gd name="T35" fmla="*/ 2147483647 h 4605"/>
                <a:gd name="T36" fmla="*/ 2147483647 w 1924"/>
                <a:gd name="T37" fmla="*/ 2147483647 h 4605"/>
                <a:gd name="T38" fmla="*/ 2147483647 w 1924"/>
                <a:gd name="T39" fmla="*/ 2147483647 h 4605"/>
                <a:gd name="T40" fmla="*/ 2147483647 w 1924"/>
                <a:gd name="T41" fmla="*/ 2147483647 h 4605"/>
                <a:gd name="T42" fmla="*/ 2147483647 w 1924"/>
                <a:gd name="T43" fmla="*/ 2147483647 h 4605"/>
                <a:gd name="T44" fmla="*/ 2147483647 w 1924"/>
                <a:gd name="T45" fmla="*/ 2147483647 h 4605"/>
                <a:gd name="T46" fmla="*/ 2147483647 w 1924"/>
                <a:gd name="T47" fmla="*/ 2147483647 h 4605"/>
                <a:gd name="T48" fmla="*/ 2147483647 w 1924"/>
                <a:gd name="T49" fmla="*/ 2147483647 h 4605"/>
                <a:gd name="T50" fmla="*/ 2147483647 w 1924"/>
                <a:gd name="T51" fmla="*/ 2147483647 h 4605"/>
                <a:gd name="T52" fmla="*/ 2147483647 w 1924"/>
                <a:gd name="T53" fmla="*/ 2147483647 h 4605"/>
                <a:gd name="T54" fmla="*/ 2147483647 w 1924"/>
                <a:gd name="T55" fmla="*/ 2147483647 h 4605"/>
                <a:gd name="T56" fmla="*/ 2147483647 w 1924"/>
                <a:gd name="T57" fmla="*/ 2147483647 h 4605"/>
                <a:gd name="T58" fmla="*/ 2147483647 w 1924"/>
                <a:gd name="T59" fmla="*/ 2147483647 h 4605"/>
                <a:gd name="T60" fmla="*/ 2147483647 w 1924"/>
                <a:gd name="T61" fmla="*/ 2147483647 h 4605"/>
                <a:gd name="T62" fmla="*/ 2147483647 w 1924"/>
                <a:gd name="T63" fmla="*/ 0 h 4605"/>
                <a:gd name="T64" fmla="*/ 2147483647 w 1924"/>
                <a:gd name="T65" fmla="*/ 2147483647 h 4605"/>
                <a:gd name="T66" fmla="*/ 2147483647 w 1924"/>
                <a:gd name="T67" fmla="*/ 2147483647 h 4605"/>
                <a:gd name="T68" fmla="*/ 2147483647 w 1924"/>
                <a:gd name="T69" fmla="*/ 2147483647 h 4605"/>
                <a:gd name="T70" fmla="*/ 2147483647 w 1924"/>
                <a:gd name="T71" fmla="*/ 2147483647 h 4605"/>
                <a:gd name="T72" fmla="*/ 2147483647 w 1924"/>
                <a:gd name="T73" fmla="*/ 2147483647 h 4605"/>
                <a:gd name="T74" fmla="*/ 2147483647 w 1924"/>
                <a:gd name="T75" fmla="*/ 2147483647 h 4605"/>
                <a:gd name="T76" fmla="*/ 2147483647 w 1924"/>
                <a:gd name="T77" fmla="*/ 2147483647 h 4605"/>
                <a:gd name="T78" fmla="*/ 2147483647 w 1924"/>
                <a:gd name="T79" fmla="*/ 2147483647 h 4605"/>
                <a:gd name="T80" fmla="*/ 2147483647 w 1924"/>
                <a:gd name="T81" fmla="*/ 2147483647 h 4605"/>
                <a:gd name="T82" fmla="*/ 2147483647 w 1924"/>
                <a:gd name="T83" fmla="*/ 2147483647 h 4605"/>
                <a:gd name="T84" fmla="*/ 2147483647 w 1924"/>
                <a:gd name="T85" fmla="*/ 2147483647 h 4605"/>
                <a:gd name="T86" fmla="*/ 2147483647 w 1924"/>
                <a:gd name="T87" fmla="*/ 2147483647 h 4605"/>
                <a:gd name="T88" fmla="*/ 2147483647 w 1924"/>
                <a:gd name="T89" fmla="*/ 2147483647 h 4605"/>
                <a:gd name="T90" fmla="*/ 2147483647 w 1924"/>
                <a:gd name="T91" fmla="*/ 2147483647 h 4605"/>
                <a:gd name="T92" fmla="*/ 2147483647 w 1924"/>
                <a:gd name="T93" fmla="*/ 2147483647 h 4605"/>
                <a:gd name="T94" fmla="*/ 2147483647 w 1924"/>
                <a:gd name="T95" fmla="*/ 2147483647 h 4605"/>
                <a:gd name="T96" fmla="*/ 2147483647 w 1924"/>
                <a:gd name="T97" fmla="*/ 2147483647 h 4605"/>
                <a:gd name="T98" fmla="*/ 2147483647 w 1924"/>
                <a:gd name="T99" fmla="*/ 2147483647 h 4605"/>
                <a:gd name="T100" fmla="*/ 2147483647 w 1924"/>
                <a:gd name="T101" fmla="*/ 2147483647 h 4605"/>
                <a:gd name="T102" fmla="*/ 2147483647 w 1924"/>
                <a:gd name="T103" fmla="*/ 2147483647 h 4605"/>
                <a:gd name="T104" fmla="*/ 2147483647 w 1924"/>
                <a:gd name="T105" fmla="*/ 2147483647 h 4605"/>
                <a:gd name="T106" fmla="*/ 2147483647 w 1924"/>
                <a:gd name="T107" fmla="*/ 2147483647 h 4605"/>
                <a:gd name="T108" fmla="*/ 2147483647 w 1924"/>
                <a:gd name="T109" fmla="*/ 2147483647 h 4605"/>
                <a:gd name="T110" fmla="*/ 2147483647 w 1924"/>
                <a:gd name="T111" fmla="*/ 2147483647 h 4605"/>
                <a:gd name="T112" fmla="*/ 2147483647 w 1924"/>
                <a:gd name="T113" fmla="*/ 2147483647 h 4605"/>
                <a:gd name="T114" fmla="*/ 2147483647 w 1924"/>
                <a:gd name="T115" fmla="*/ 2147483647 h 4605"/>
                <a:gd name="T116" fmla="*/ 2147483647 w 1924"/>
                <a:gd name="T117" fmla="*/ 2147483647 h 4605"/>
                <a:gd name="T118" fmla="*/ 2147483647 w 1924"/>
                <a:gd name="T119" fmla="*/ 2147483647 h 4605"/>
                <a:gd name="T120" fmla="*/ 2147483647 w 1924"/>
                <a:gd name="T121" fmla="*/ 2147483647 h 4605"/>
                <a:gd name="T122" fmla="*/ 2147483647 w 1924"/>
                <a:gd name="T123" fmla="*/ 2147483647 h 4605"/>
                <a:gd name="T124" fmla="*/ 2147483647 w 1924"/>
                <a:gd name="T125" fmla="*/ 2147483647 h 46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24" h="4605">
                  <a:moveTo>
                    <a:pt x="1924" y="4605"/>
                  </a:moveTo>
                  <a:lnTo>
                    <a:pt x="1243" y="4605"/>
                  </a:lnTo>
                  <a:lnTo>
                    <a:pt x="1243" y="2918"/>
                  </a:lnTo>
                  <a:lnTo>
                    <a:pt x="1241" y="2858"/>
                  </a:lnTo>
                  <a:lnTo>
                    <a:pt x="1239" y="2801"/>
                  </a:lnTo>
                  <a:lnTo>
                    <a:pt x="1235" y="2747"/>
                  </a:lnTo>
                  <a:lnTo>
                    <a:pt x="1229" y="2695"/>
                  </a:lnTo>
                  <a:lnTo>
                    <a:pt x="1222" y="2646"/>
                  </a:lnTo>
                  <a:lnTo>
                    <a:pt x="1213" y="2599"/>
                  </a:lnTo>
                  <a:lnTo>
                    <a:pt x="1203" y="2554"/>
                  </a:lnTo>
                  <a:lnTo>
                    <a:pt x="1192" y="2510"/>
                  </a:lnTo>
                  <a:lnTo>
                    <a:pt x="1180" y="2470"/>
                  </a:lnTo>
                  <a:lnTo>
                    <a:pt x="1166" y="2430"/>
                  </a:lnTo>
                  <a:lnTo>
                    <a:pt x="1152" y="2393"/>
                  </a:lnTo>
                  <a:lnTo>
                    <a:pt x="1136" y="2358"/>
                  </a:lnTo>
                  <a:lnTo>
                    <a:pt x="1119" y="2325"/>
                  </a:lnTo>
                  <a:lnTo>
                    <a:pt x="1101" y="2293"/>
                  </a:lnTo>
                  <a:lnTo>
                    <a:pt x="1082" y="2263"/>
                  </a:lnTo>
                  <a:lnTo>
                    <a:pt x="1062" y="2235"/>
                  </a:lnTo>
                  <a:lnTo>
                    <a:pt x="1041" y="2208"/>
                  </a:lnTo>
                  <a:lnTo>
                    <a:pt x="1019" y="2182"/>
                  </a:lnTo>
                  <a:lnTo>
                    <a:pt x="998" y="2157"/>
                  </a:lnTo>
                  <a:lnTo>
                    <a:pt x="974" y="2135"/>
                  </a:lnTo>
                  <a:lnTo>
                    <a:pt x="950" y="2112"/>
                  </a:lnTo>
                  <a:lnTo>
                    <a:pt x="927" y="2091"/>
                  </a:lnTo>
                  <a:lnTo>
                    <a:pt x="902" y="2072"/>
                  </a:lnTo>
                  <a:lnTo>
                    <a:pt x="876" y="2053"/>
                  </a:lnTo>
                  <a:lnTo>
                    <a:pt x="851" y="2035"/>
                  </a:lnTo>
                  <a:lnTo>
                    <a:pt x="826" y="2017"/>
                  </a:lnTo>
                  <a:lnTo>
                    <a:pt x="799" y="2001"/>
                  </a:lnTo>
                  <a:lnTo>
                    <a:pt x="773" y="1985"/>
                  </a:lnTo>
                  <a:lnTo>
                    <a:pt x="719" y="1955"/>
                  </a:lnTo>
                  <a:lnTo>
                    <a:pt x="665" y="1926"/>
                  </a:lnTo>
                  <a:lnTo>
                    <a:pt x="557" y="1872"/>
                  </a:lnTo>
                  <a:lnTo>
                    <a:pt x="504" y="1845"/>
                  </a:lnTo>
                  <a:lnTo>
                    <a:pt x="452" y="1818"/>
                  </a:lnTo>
                  <a:lnTo>
                    <a:pt x="403" y="1789"/>
                  </a:lnTo>
                  <a:lnTo>
                    <a:pt x="378" y="1774"/>
                  </a:lnTo>
                  <a:lnTo>
                    <a:pt x="355" y="1758"/>
                  </a:lnTo>
                  <a:lnTo>
                    <a:pt x="332" y="1741"/>
                  </a:lnTo>
                  <a:lnTo>
                    <a:pt x="310" y="1725"/>
                  </a:lnTo>
                  <a:lnTo>
                    <a:pt x="288" y="1707"/>
                  </a:lnTo>
                  <a:lnTo>
                    <a:pt x="268" y="1689"/>
                  </a:lnTo>
                  <a:lnTo>
                    <a:pt x="248" y="1670"/>
                  </a:lnTo>
                  <a:lnTo>
                    <a:pt x="229" y="1649"/>
                  </a:lnTo>
                  <a:lnTo>
                    <a:pt x="211" y="1627"/>
                  </a:lnTo>
                  <a:lnTo>
                    <a:pt x="194" y="1604"/>
                  </a:lnTo>
                  <a:lnTo>
                    <a:pt x="178" y="1581"/>
                  </a:lnTo>
                  <a:lnTo>
                    <a:pt x="162" y="1556"/>
                  </a:lnTo>
                  <a:lnTo>
                    <a:pt x="149" y="1529"/>
                  </a:lnTo>
                  <a:lnTo>
                    <a:pt x="137" y="1502"/>
                  </a:lnTo>
                  <a:lnTo>
                    <a:pt x="125" y="1473"/>
                  </a:lnTo>
                  <a:lnTo>
                    <a:pt x="115" y="1442"/>
                  </a:lnTo>
                  <a:lnTo>
                    <a:pt x="107" y="1409"/>
                  </a:lnTo>
                  <a:lnTo>
                    <a:pt x="101" y="1375"/>
                  </a:lnTo>
                  <a:lnTo>
                    <a:pt x="95" y="1339"/>
                  </a:lnTo>
                  <a:lnTo>
                    <a:pt x="91" y="1301"/>
                  </a:lnTo>
                  <a:lnTo>
                    <a:pt x="88" y="1261"/>
                  </a:lnTo>
                  <a:lnTo>
                    <a:pt x="87" y="1219"/>
                  </a:lnTo>
                  <a:lnTo>
                    <a:pt x="88" y="1184"/>
                  </a:lnTo>
                  <a:lnTo>
                    <a:pt x="91" y="1146"/>
                  </a:lnTo>
                  <a:lnTo>
                    <a:pt x="95" y="1104"/>
                  </a:lnTo>
                  <a:lnTo>
                    <a:pt x="101" y="1062"/>
                  </a:lnTo>
                  <a:lnTo>
                    <a:pt x="114" y="971"/>
                  </a:lnTo>
                  <a:lnTo>
                    <a:pt x="129" y="876"/>
                  </a:lnTo>
                  <a:lnTo>
                    <a:pt x="144" y="782"/>
                  </a:lnTo>
                  <a:lnTo>
                    <a:pt x="158" y="689"/>
                  </a:lnTo>
                  <a:lnTo>
                    <a:pt x="162" y="645"/>
                  </a:lnTo>
                  <a:lnTo>
                    <a:pt x="167" y="602"/>
                  </a:lnTo>
                  <a:lnTo>
                    <a:pt x="169" y="562"/>
                  </a:lnTo>
                  <a:lnTo>
                    <a:pt x="170" y="524"/>
                  </a:lnTo>
                  <a:lnTo>
                    <a:pt x="170" y="489"/>
                  </a:lnTo>
                  <a:lnTo>
                    <a:pt x="168" y="456"/>
                  </a:lnTo>
                  <a:lnTo>
                    <a:pt x="166" y="425"/>
                  </a:lnTo>
                  <a:lnTo>
                    <a:pt x="164" y="394"/>
                  </a:lnTo>
                  <a:lnTo>
                    <a:pt x="159" y="365"/>
                  </a:lnTo>
                  <a:lnTo>
                    <a:pt x="155" y="337"/>
                  </a:lnTo>
                  <a:lnTo>
                    <a:pt x="150" y="310"/>
                  </a:lnTo>
                  <a:lnTo>
                    <a:pt x="143" y="285"/>
                  </a:lnTo>
                  <a:lnTo>
                    <a:pt x="138" y="261"/>
                  </a:lnTo>
                  <a:lnTo>
                    <a:pt x="131" y="237"/>
                  </a:lnTo>
                  <a:lnTo>
                    <a:pt x="124" y="216"/>
                  </a:lnTo>
                  <a:lnTo>
                    <a:pt x="116" y="194"/>
                  </a:lnTo>
                  <a:lnTo>
                    <a:pt x="101" y="156"/>
                  </a:lnTo>
                  <a:lnTo>
                    <a:pt x="85" y="122"/>
                  </a:lnTo>
                  <a:lnTo>
                    <a:pt x="69" y="93"/>
                  </a:lnTo>
                  <a:lnTo>
                    <a:pt x="53" y="67"/>
                  </a:lnTo>
                  <a:lnTo>
                    <a:pt x="40" y="46"/>
                  </a:lnTo>
                  <a:lnTo>
                    <a:pt x="26" y="29"/>
                  </a:lnTo>
                  <a:lnTo>
                    <a:pt x="15" y="17"/>
                  </a:lnTo>
                  <a:lnTo>
                    <a:pt x="7" y="7"/>
                  </a:lnTo>
                  <a:lnTo>
                    <a:pt x="0" y="0"/>
                  </a:lnTo>
                  <a:lnTo>
                    <a:pt x="679" y="0"/>
                  </a:lnTo>
                  <a:lnTo>
                    <a:pt x="687" y="7"/>
                  </a:lnTo>
                  <a:lnTo>
                    <a:pt x="696" y="17"/>
                  </a:lnTo>
                  <a:lnTo>
                    <a:pt x="706" y="29"/>
                  </a:lnTo>
                  <a:lnTo>
                    <a:pt x="720" y="46"/>
                  </a:lnTo>
                  <a:lnTo>
                    <a:pt x="735" y="67"/>
                  </a:lnTo>
                  <a:lnTo>
                    <a:pt x="750" y="93"/>
                  </a:lnTo>
                  <a:lnTo>
                    <a:pt x="766" y="122"/>
                  </a:lnTo>
                  <a:lnTo>
                    <a:pt x="782" y="156"/>
                  </a:lnTo>
                  <a:lnTo>
                    <a:pt x="797" y="194"/>
                  </a:lnTo>
                  <a:lnTo>
                    <a:pt x="805" y="216"/>
                  </a:lnTo>
                  <a:lnTo>
                    <a:pt x="812" y="237"/>
                  </a:lnTo>
                  <a:lnTo>
                    <a:pt x="819" y="261"/>
                  </a:lnTo>
                  <a:lnTo>
                    <a:pt x="826" y="285"/>
                  </a:lnTo>
                  <a:lnTo>
                    <a:pt x="831" y="310"/>
                  </a:lnTo>
                  <a:lnTo>
                    <a:pt x="837" y="337"/>
                  </a:lnTo>
                  <a:lnTo>
                    <a:pt x="841" y="365"/>
                  </a:lnTo>
                  <a:lnTo>
                    <a:pt x="845" y="394"/>
                  </a:lnTo>
                  <a:lnTo>
                    <a:pt x="848" y="425"/>
                  </a:lnTo>
                  <a:lnTo>
                    <a:pt x="850" y="456"/>
                  </a:lnTo>
                  <a:lnTo>
                    <a:pt x="851" y="489"/>
                  </a:lnTo>
                  <a:lnTo>
                    <a:pt x="853" y="524"/>
                  </a:lnTo>
                  <a:lnTo>
                    <a:pt x="851" y="562"/>
                  </a:lnTo>
                  <a:lnTo>
                    <a:pt x="849" y="602"/>
                  </a:lnTo>
                  <a:lnTo>
                    <a:pt x="845" y="645"/>
                  </a:lnTo>
                  <a:lnTo>
                    <a:pt x="839" y="690"/>
                  </a:lnTo>
                  <a:lnTo>
                    <a:pt x="826" y="783"/>
                  </a:lnTo>
                  <a:lnTo>
                    <a:pt x="811" y="879"/>
                  </a:lnTo>
                  <a:lnTo>
                    <a:pt x="795" y="974"/>
                  </a:lnTo>
                  <a:lnTo>
                    <a:pt x="782" y="1064"/>
                  </a:lnTo>
                  <a:lnTo>
                    <a:pt x="777" y="1107"/>
                  </a:lnTo>
                  <a:lnTo>
                    <a:pt x="773" y="1147"/>
                  </a:lnTo>
                  <a:lnTo>
                    <a:pt x="771" y="1185"/>
                  </a:lnTo>
                  <a:lnTo>
                    <a:pt x="769" y="1219"/>
                  </a:lnTo>
                  <a:lnTo>
                    <a:pt x="771" y="1261"/>
                  </a:lnTo>
                  <a:lnTo>
                    <a:pt x="773" y="1301"/>
                  </a:lnTo>
                  <a:lnTo>
                    <a:pt x="776" y="1338"/>
                  </a:lnTo>
                  <a:lnTo>
                    <a:pt x="782" y="1374"/>
                  </a:lnTo>
                  <a:lnTo>
                    <a:pt x="790" y="1408"/>
                  </a:lnTo>
                  <a:lnTo>
                    <a:pt x="797" y="1440"/>
                  </a:lnTo>
                  <a:lnTo>
                    <a:pt x="808" y="1471"/>
                  </a:lnTo>
                  <a:lnTo>
                    <a:pt x="819" y="1500"/>
                  </a:lnTo>
                  <a:lnTo>
                    <a:pt x="831" y="1528"/>
                  </a:lnTo>
                  <a:lnTo>
                    <a:pt x="845" y="1554"/>
                  </a:lnTo>
                  <a:lnTo>
                    <a:pt x="859" y="1579"/>
                  </a:lnTo>
                  <a:lnTo>
                    <a:pt x="876" y="1602"/>
                  </a:lnTo>
                  <a:lnTo>
                    <a:pt x="893" y="1625"/>
                  </a:lnTo>
                  <a:lnTo>
                    <a:pt x="911" y="1646"/>
                  </a:lnTo>
                  <a:lnTo>
                    <a:pt x="930" y="1666"/>
                  </a:lnTo>
                  <a:lnTo>
                    <a:pt x="949" y="1685"/>
                  </a:lnTo>
                  <a:lnTo>
                    <a:pt x="971" y="1703"/>
                  </a:lnTo>
                  <a:lnTo>
                    <a:pt x="992" y="1721"/>
                  </a:lnTo>
                  <a:lnTo>
                    <a:pt x="1014" y="1738"/>
                  </a:lnTo>
                  <a:lnTo>
                    <a:pt x="1037" y="1754"/>
                  </a:lnTo>
                  <a:lnTo>
                    <a:pt x="1060" y="1770"/>
                  </a:lnTo>
                  <a:lnTo>
                    <a:pt x="1085" y="1784"/>
                  </a:lnTo>
                  <a:lnTo>
                    <a:pt x="1135" y="1812"/>
                  </a:lnTo>
                  <a:lnTo>
                    <a:pt x="1186" y="1839"/>
                  </a:lnTo>
                  <a:lnTo>
                    <a:pt x="1239" y="1866"/>
                  </a:lnTo>
                  <a:lnTo>
                    <a:pt x="1347" y="1920"/>
                  </a:lnTo>
                  <a:lnTo>
                    <a:pt x="1401" y="1948"/>
                  </a:lnTo>
                  <a:lnTo>
                    <a:pt x="1454" y="1979"/>
                  </a:lnTo>
                  <a:lnTo>
                    <a:pt x="1481" y="1994"/>
                  </a:lnTo>
                  <a:lnTo>
                    <a:pt x="1507" y="2011"/>
                  </a:lnTo>
                  <a:lnTo>
                    <a:pt x="1533" y="2028"/>
                  </a:lnTo>
                  <a:lnTo>
                    <a:pt x="1558" y="2046"/>
                  </a:lnTo>
                  <a:lnTo>
                    <a:pt x="1584" y="2065"/>
                  </a:lnTo>
                  <a:lnTo>
                    <a:pt x="1609" y="2085"/>
                  </a:lnTo>
                  <a:lnTo>
                    <a:pt x="1633" y="2106"/>
                  </a:lnTo>
                  <a:lnTo>
                    <a:pt x="1656" y="2128"/>
                  </a:lnTo>
                  <a:lnTo>
                    <a:pt x="1679" y="2152"/>
                  </a:lnTo>
                  <a:lnTo>
                    <a:pt x="1701" y="2176"/>
                  </a:lnTo>
                  <a:lnTo>
                    <a:pt x="1722" y="2202"/>
                  </a:lnTo>
                  <a:lnTo>
                    <a:pt x="1744" y="2229"/>
                  </a:lnTo>
                  <a:lnTo>
                    <a:pt x="1763" y="2257"/>
                  </a:lnTo>
                  <a:lnTo>
                    <a:pt x="1782" y="2288"/>
                  </a:lnTo>
                  <a:lnTo>
                    <a:pt x="1800" y="2320"/>
                  </a:lnTo>
                  <a:lnTo>
                    <a:pt x="1817" y="2354"/>
                  </a:lnTo>
                  <a:lnTo>
                    <a:pt x="1834" y="2389"/>
                  </a:lnTo>
                  <a:lnTo>
                    <a:pt x="1848" y="2426"/>
                  </a:lnTo>
                  <a:lnTo>
                    <a:pt x="1862" y="2465"/>
                  </a:lnTo>
                  <a:lnTo>
                    <a:pt x="1874" y="2507"/>
                  </a:lnTo>
                  <a:lnTo>
                    <a:pt x="1885" y="2550"/>
                  </a:lnTo>
                  <a:lnTo>
                    <a:pt x="1896" y="2595"/>
                  </a:lnTo>
                  <a:lnTo>
                    <a:pt x="1903" y="2643"/>
                  </a:lnTo>
                  <a:lnTo>
                    <a:pt x="1911" y="2693"/>
                  </a:lnTo>
                  <a:lnTo>
                    <a:pt x="1917" y="2745"/>
                  </a:lnTo>
                  <a:lnTo>
                    <a:pt x="1920" y="2800"/>
                  </a:lnTo>
                  <a:lnTo>
                    <a:pt x="1924" y="2857"/>
                  </a:lnTo>
                  <a:lnTo>
                    <a:pt x="1924" y="2918"/>
                  </a:lnTo>
                  <a:lnTo>
                    <a:pt x="1924" y="4605"/>
                  </a:lnTo>
                  <a:close/>
                </a:path>
              </a:pathLst>
            </a:custGeom>
            <a:solidFill>
              <a:srgbClr val="0063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fontAlgn="base" hangingPunct="0">
                <a:spcBef>
                  <a:spcPct val="0"/>
                </a:spcBef>
                <a:spcAft>
                  <a:spcPct val="0"/>
                </a:spcAft>
                <a:defRPr/>
              </a:pPr>
              <a:endParaRPr lang="fr-CH" sz="1722" dirty="0">
                <a:solidFill>
                  <a:srgbClr val="000000"/>
                </a:solidFill>
              </a:endParaRPr>
            </a:p>
          </p:txBody>
        </p:sp>
        <p:sp>
          <p:nvSpPr>
            <p:cNvPr id="12" name="Freeform 8"/>
            <p:cNvSpPr>
              <a:spLocks noChangeAspect="1" noEditPoints="1"/>
            </p:cNvSpPr>
            <p:nvPr/>
          </p:nvSpPr>
          <p:spPr bwMode="auto">
            <a:xfrm>
              <a:off x="3388049" y="3079219"/>
              <a:ext cx="2403521" cy="731769"/>
            </a:xfrm>
            <a:custGeom>
              <a:avLst/>
              <a:gdLst>
                <a:gd name="T0" fmla="*/ 2147483647 w 4675"/>
                <a:gd name="T1" fmla="*/ 2147483647 h 1417"/>
                <a:gd name="T2" fmla="*/ 2147483647 w 4675"/>
                <a:gd name="T3" fmla="*/ 2147483647 h 1417"/>
                <a:gd name="T4" fmla="*/ 2147483647 w 4675"/>
                <a:gd name="T5" fmla="*/ 2147483647 h 1417"/>
                <a:gd name="T6" fmla="*/ 2147483647 w 4675"/>
                <a:gd name="T7" fmla="*/ 2147483647 h 1417"/>
                <a:gd name="T8" fmla="*/ 2147483647 w 4675"/>
                <a:gd name="T9" fmla="*/ 2147483647 h 1417"/>
                <a:gd name="T10" fmla="*/ 2147483647 w 4675"/>
                <a:gd name="T11" fmla="*/ 2147483647 h 1417"/>
                <a:gd name="T12" fmla="*/ 2147483647 w 4675"/>
                <a:gd name="T13" fmla="*/ 2147483647 h 1417"/>
                <a:gd name="T14" fmla="*/ 2147483647 w 4675"/>
                <a:gd name="T15" fmla="*/ 2147483647 h 1417"/>
                <a:gd name="T16" fmla="*/ 2147483647 w 4675"/>
                <a:gd name="T17" fmla="*/ 2147483647 h 1417"/>
                <a:gd name="T18" fmla="*/ 2147483647 w 4675"/>
                <a:gd name="T19" fmla="*/ 2147483647 h 1417"/>
                <a:gd name="T20" fmla="*/ 2147483647 w 4675"/>
                <a:gd name="T21" fmla="*/ 2147483647 h 1417"/>
                <a:gd name="T22" fmla="*/ 2147483647 w 4675"/>
                <a:gd name="T23" fmla="*/ 2147483647 h 1417"/>
                <a:gd name="T24" fmla="*/ 2147483647 w 4675"/>
                <a:gd name="T25" fmla="*/ 2147483647 h 1417"/>
                <a:gd name="T26" fmla="*/ 2147483647 w 4675"/>
                <a:gd name="T27" fmla="*/ 2147483647 h 1417"/>
                <a:gd name="T28" fmla="*/ 2147483647 w 4675"/>
                <a:gd name="T29" fmla="*/ 2147483647 h 1417"/>
                <a:gd name="T30" fmla="*/ 2147483647 w 4675"/>
                <a:gd name="T31" fmla="*/ 2147483647 h 1417"/>
                <a:gd name="T32" fmla="*/ 2147483647 w 4675"/>
                <a:gd name="T33" fmla="*/ 2147483647 h 1417"/>
                <a:gd name="T34" fmla="*/ 2147483647 w 4675"/>
                <a:gd name="T35" fmla="*/ 2147483647 h 1417"/>
                <a:gd name="T36" fmla="*/ 2147483647 w 4675"/>
                <a:gd name="T37" fmla="*/ 2147483647 h 1417"/>
                <a:gd name="T38" fmla="*/ 2147483647 w 4675"/>
                <a:gd name="T39" fmla="*/ 2147483647 h 1417"/>
                <a:gd name="T40" fmla="*/ 2147483647 w 4675"/>
                <a:gd name="T41" fmla="*/ 2147483647 h 1417"/>
                <a:gd name="T42" fmla="*/ 2147483647 w 4675"/>
                <a:gd name="T43" fmla="*/ 2147483647 h 1417"/>
                <a:gd name="T44" fmla="*/ 2147483647 w 4675"/>
                <a:gd name="T45" fmla="*/ 2147483647 h 1417"/>
                <a:gd name="T46" fmla="*/ 2147483647 w 4675"/>
                <a:gd name="T47" fmla="*/ 2147483647 h 1417"/>
                <a:gd name="T48" fmla="*/ 2147483647 w 4675"/>
                <a:gd name="T49" fmla="*/ 2147483647 h 1417"/>
                <a:gd name="T50" fmla="*/ 2147483647 w 4675"/>
                <a:gd name="T51" fmla="*/ 2147483647 h 1417"/>
                <a:gd name="T52" fmla="*/ 2147483647 w 4675"/>
                <a:gd name="T53" fmla="*/ 2147483647 h 1417"/>
                <a:gd name="T54" fmla="*/ 2147483647 w 4675"/>
                <a:gd name="T55" fmla="*/ 2147483647 h 1417"/>
                <a:gd name="T56" fmla="*/ 2147483647 w 4675"/>
                <a:gd name="T57" fmla="*/ 2147483647 h 1417"/>
                <a:gd name="T58" fmla="*/ 2147483647 w 4675"/>
                <a:gd name="T59" fmla="*/ 2147483647 h 1417"/>
                <a:gd name="T60" fmla="*/ 2147483647 w 4675"/>
                <a:gd name="T61" fmla="*/ 2147483647 h 1417"/>
                <a:gd name="T62" fmla="*/ 2147483647 w 4675"/>
                <a:gd name="T63" fmla="*/ 2147483647 h 1417"/>
                <a:gd name="T64" fmla="*/ 2147483647 w 4675"/>
                <a:gd name="T65" fmla="*/ 0 h 1417"/>
                <a:gd name="T66" fmla="*/ 2147483647 w 4675"/>
                <a:gd name="T67" fmla="*/ 2147483647 h 1417"/>
                <a:gd name="T68" fmla="*/ 2147483647 w 4675"/>
                <a:gd name="T69" fmla="*/ 2147483647 h 1417"/>
                <a:gd name="T70" fmla="*/ 2147483647 w 4675"/>
                <a:gd name="T71" fmla="*/ 2147483647 h 1417"/>
                <a:gd name="T72" fmla="*/ 2147483647 w 4675"/>
                <a:gd name="T73" fmla="*/ 2147483647 h 1417"/>
                <a:gd name="T74" fmla="*/ 2147483647 w 4675"/>
                <a:gd name="T75" fmla="*/ 2147483647 h 1417"/>
                <a:gd name="T76" fmla="*/ 2147483647 w 4675"/>
                <a:gd name="T77" fmla="*/ 2147483647 h 1417"/>
                <a:gd name="T78" fmla="*/ 2147483647 w 4675"/>
                <a:gd name="T79" fmla="*/ 2147483647 h 1417"/>
                <a:gd name="T80" fmla="*/ 2147483647 w 4675"/>
                <a:gd name="T81" fmla="*/ 2147483647 h 1417"/>
                <a:gd name="T82" fmla="*/ 2147483647 w 4675"/>
                <a:gd name="T83" fmla="*/ 2147483647 h 1417"/>
                <a:gd name="T84" fmla="*/ 2147483647 w 4675"/>
                <a:gd name="T85" fmla="*/ 2147483647 h 1417"/>
                <a:gd name="T86" fmla="*/ 2147483647 w 4675"/>
                <a:gd name="T87" fmla="*/ 2147483647 h 1417"/>
                <a:gd name="T88" fmla="*/ 2147483647 w 4675"/>
                <a:gd name="T89" fmla="*/ 2147483647 h 1417"/>
                <a:gd name="T90" fmla="*/ 2147483647 w 4675"/>
                <a:gd name="T91" fmla="*/ 2147483647 h 1417"/>
                <a:gd name="T92" fmla="*/ 2147483647 w 4675"/>
                <a:gd name="T93" fmla="*/ 2147483647 h 1417"/>
                <a:gd name="T94" fmla="*/ 2147483647 w 4675"/>
                <a:gd name="T95" fmla="*/ 2147483647 h 1417"/>
                <a:gd name="T96" fmla="*/ 2147483647 w 4675"/>
                <a:gd name="T97" fmla="*/ 2147483647 h 1417"/>
                <a:gd name="T98" fmla="*/ 2147483647 w 4675"/>
                <a:gd name="T99" fmla="*/ 2147483647 h 1417"/>
                <a:gd name="T100" fmla="*/ 2147483647 w 4675"/>
                <a:gd name="T101" fmla="*/ 2147483647 h 1417"/>
                <a:gd name="T102" fmla="*/ 2147483647 w 4675"/>
                <a:gd name="T103" fmla="*/ 2147483647 h 1417"/>
                <a:gd name="T104" fmla="*/ 2147483647 w 4675"/>
                <a:gd name="T105" fmla="*/ 2147483647 h 1417"/>
                <a:gd name="T106" fmla="*/ 2147483647 w 4675"/>
                <a:gd name="T107" fmla="*/ 2147483647 h 1417"/>
                <a:gd name="T108" fmla="*/ 2147483647 w 4675"/>
                <a:gd name="T109" fmla="*/ 2147483647 h 1417"/>
                <a:gd name="T110" fmla="*/ 2147483647 w 4675"/>
                <a:gd name="T111" fmla="*/ 2147483647 h 14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5" h="1417">
                  <a:moveTo>
                    <a:pt x="860" y="1417"/>
                  </a:moveTo>
                  <a:lnTo>
                    <a:pt x="534" y="786"/>
                  </a:lnTo>
                  <a:lnTo>
                    <a:pt x="361" y="993"/>
                  </a:lnTo>
                  <a:lnTo>
                    <a:pt x="361" y="1417"/>
                  </a:lnTo>
                  <a:lnTo>
                    <a:pt x="0" y="1417"/>
                  </a:lnTo>
                  <a:lnTo>
                    <a:pt x="0" y="0"/>
                  </a:lnTo>
                  <a:lnTo>
                    <a:pt x="361" y="0"/>
                  </a:lnTo>
                  <a:lnTo>
                    <a:pt x="361" y="540"/>
                  </a:lnTo>
                  <a:lnTo>
                    <a:pt x="783" y="0"/>
                  </a:lnTo>
                  <a:lnTo>
                    <a:pt x="1217" y="0"/>
                  </a:lnTo>
                  <a:lnTo>
                    <a:pt x="793" y="495"/>
                  </a:lnTo>
                  <a:lnTo>
                    <a:pt x="1284" y="1417"/>
                  </a:lnTo>
                  <a:lnTo>
                    <a:pt x="860" y="1417"/>
                  </a:lnTo>
                  <a:close/>
                  <a:moveTo>
                    <a:pt x="2360" y="1417"/>
                  </a:moveTo>
                  <a:lnTo>
                    <a:pt x="2747" y="1417"/>
                  </a:lnTo>
                  <a:lnTo>
                    <a:pt x="2224" y="0"/>
                  </a:lnTo>
                  <a:lnTo>
                    <a:pt x="1867" y="0"/>
                  </a:lnTo>
                  <a:lnTo>
                    <a:pt x="1345" y="1417"/>
                  </a:lnTo>
                  <a:lnTo>
                    <a:pt x="1726" y="1417"/>
                  </a:lnTo>
                  <a:lnTo>
                    <a:pt x="1809" y="1145"/>
                  </a:lnTo>
                  <a:lnTo>
                    <a:pt x="2277" y="1145"/>
                  </a:lnTo>
                  <a:lnTo>
                    <a:pt x="2360" y="1417"/>
                  </a:lnTo>
                  <a:close/>
                  <a:moveTo>
                    <a:pt x="1902" y="847"/>
                  </a:moveTo>
                  <a:lnTo>
                    <a:pt x="2044" y="390"/>
                  </a:lnTo>
                  <a:lnTo>
                    <a:pt x="2183" y="847"/>
                  </a:lnTo>
                  <a:lnTo>
                    <a:pt x="1902" y="847"/>
                  </a:lnTo>
                  <a:close/>
                  <a:moveTo>
                    <a:pt x="3554" y="1417"/>
                  </a:moveTo>
                  <a:lnTo>
                    <a:pt x="3554" y="1417"/>
                  </a:lnTo>
                  <a:lnTo>
                    <a:pt x="3586" y="1415"/>
                  </a:lnTo>
                  <a:lnTo>
                    <a:pt x="3616" y="1414"/>
                  </a:lnTo>
                  <a:lnTo>
                    <a:pt x="3647" y="1412"/>
                  </a:lnTo>
                  <a:lnTo>
                    <a:pt x="3675" y="1409"/>
                  </a:lnTo>
                  <a:lnTo>
                    <a:pt x="3703" y="1404"/>
                  </a:lnTo>
                  <a:lnTo>
                    <a:pt x="3730" y="1400"/>
                  </a:lnTo>
                  <a:lnTo>
                    <a:pt x="3756" y="1393"/>
                  </a:lnTo>
                  <a:lnTo>
                    <a:pt x="3780" y="1386"/>
                  </a:lnTo>
                  <a:lnTo>
                    <a:pt x="3804" y="1378"/>
                  </a:lnTo>
                  <a:lnTo>
                    <a:pt x="3828" y="1369"/>
                  </a:lnTo>
                  <a:lnTo>
                    <a:pt x="3849" y="1359"/>
                  </a:lnTo>
                  <a:lnTo>
                    <a:pt x="3870" y="1348"/>
                  </a:lnTo>
                  <a:lnTo>
                    <a:pt x="3890" y="1337"/>
                  </a:lnTo>
                  <a:lnTo>
                    <a:pt x="3910" y="1324"/>
                  </a:lnTo>
                  <a:lnTo>
                    <a:pt x="3928" y="1311"/>
                  </a:lnTo>
                  <a:lnTo>
                    <a:pt x="3944" y="1297"/>
                  </a:lnTo>
                  <a:lnTo>
                    <a:pt x="3961" y="1282"/>
                  </a:lnTo>
                  <a:lnTo>
                    <a:pt x="3976" y="1266"/>
                  </a:lnTo>
                  <a:lnTo>
                    <a:pt x="3990" y="1249"/>
                  </a:lnTo>
                  <a:lnTo>
                    <a:pt x="4003" y="1232"/>
                  </a:lnTo>
                  <a:lnTo>
                    <a:pt x="4015" y="1213"/>
                  </a:lnTo>
                  <a:lnTo>
                    <a:pt x="4026" y="1194"/>
                  </a:lnTo>
                  <a:lnTo>
                    <a:pt x="4037" y="1174"/>
                  </a:lnTo>
                  <a:lnTo>
                    <a:pt x="4046" y="1154"/>
                  </a:lnTo>
                  <a:lnTo>
                    <a:pt x="4053" y="1132"/>
                  </a:lnTo>
                  <a:lnTo>
                    <a:pt x="4060" y="1110"/>
                  </a:lnTo>
                  <a:lnTo>
                    <a:pt x="4066" y="1086"/>
                  </a:lnTo>
                  <a:lnTo>
                    <a:pt x="4070" y="1063"/>
                  </a:lnTo>
                  <a:lnTo>
                    <a:pt x="4075" y="1038"/>
                  </a:lnTo>
                  <a:lnTo>
                    <a:pt x="4077" y="1012"/>
                  </a:lnTo>
                  <a:lnTo>
                    <a:pt x="4079" y="986"/>
                  </a:lnTo>
                  <a:lnTo>
                    <a:pt x="4079" y="959"/>
                  </a:lnTo>
                  <a:lnTo>
                    <a:pt x="4078" y="930"/>
                  </a:lnTo>
                  <a:lnTo>
                    <a:pt x="4076" y="902"/>
                  </a:lnTo>
                  <a:lnTo>
                    <a:pt x="4071" y="876"/>
                  </a:lnTo>
                  <a:lnTo>
                    <a:pt x="4065" y="851"/>
                  </a:lnTo>
                  <a:lnTo>
                    <a:pt x="4057" y="828"/>
                  </a:lnTo>
                  <a:lnTo>
                    <a:pt x="4048" y="805"/>
                  </a:lnTo>
                  <a:lnTo>
                    <a:pt x="4037" y="784"/>
                  </a:lnTo>
                  <a:lnTo>
                    <a:pt x="4024" y="764"/>
                  </a:lnTo>
                  <a:lnTo>
                    <a:pt x="4011" y="745"/>
                  </a:lnTo>
                  <a:lnTo>
                    <a:pt x="3995" y="728"/>
                  </a:lnTo>
                  <a:lnTo>
                    <a:pt x="3978" y="711"/>
                  </a:lnTo>
                  <a:lnTo>
                    <a:pt x="3960" y="696"/>
                  </a:lnTo>
                  <a:lnTo>
                    <a:pt x="3941" y="682"/>
                  </a:lnTo>
                  <a:lnTo>
                    <a:pt x="3921" y="669"/>
                  </a:lnTo>
                  <a:lnTo>
                    <a:pt x="3899" y="657"/>
                  </a:lnTo>
                  <a:lnTo>
                    <a:pt x="3877" y="647"/>
                  </a:lnTo>
                  <a:lnTo>
                    <a:pt x="3895" y="636"/>
                  </a:lnTo>
                  <a:lnTo>
                    <a:pt x="3912" y="624"/>
                  </a:lnTo>
                  <a:lnTo>
                    <a:pt x="3928" y="613"/>
                  </a:lnTo>
                  <a:lnTo>
                    <a:pt x="3942" y="600"/>
                  </a:lnTo>
                  <a:lnTo>
                    <a:pt x="3957" y="586"/>
                  </a:lnTo>
                  <a:lnTo>
                    <a:pt x="3970" y="573"/>
                  </a:lnTo>
                  <a:lnTo>
                    <a:pt x="3983" y="557"/>
                  </a:lnTo>
                  <a:lnTo>
                    <a:pt x="3995" y="541"/>
                  </a:lnTo>
                  <a:lnTo>
                    <a:pt x="4005" y="524"/>
                  </a:lnTo>
                  <a:lnTo>
                    <a:pt x="4014" y="505"/>
                  </a:lnTo>
                  <a:lnTo>
                    <a:pt x="4022" y="486"/>
                  </a:lnTo>
                  <a:lnTo>
                    <a:pt x="4029" y="466"/>
                  </a:lnTo>
                  <a:lnTo>
                    <a:pt x="4034" y="444"/>
                  </a:lnTo>
                  <a:lnTo>
                    <a:pt x="4038" y="421"/>
                  </a:lnTo>
                  <a:lnTo>
                    <a:pt x="4040" y="396"/>
                  </a:lnTo>
                  <a:lnTo>
                    <a:pt x="4041" y="369"/>
                  </a:lnTo>
                  <a:lnTo>
                    <a:pt x="4040" y="348"/>
                  </a:lnTo>
                  <a:lnTo>
                    <a:pt x="4039" y="327"/>
                  </a:lnTo>
                  <a:lnTo>
                    <a:pt x="4037" y="305"/>
                  </a:lnTo>
                  <a:lnTo>
                    <a:pt x="4033" y="285"/>
                  </a:lnTo>
                  <a:lnTo>
                    <a:pt x="4030" y="266"/>
                  </a:lnTo>
                  <a:lnTo>
                    <a:pt x="4024" y="247"/>
                  </a:lnTo>
                  <a:lnTo>
                    <a:pt x="4019" y="229"/>
                  </a:lnTo>
                  <a:lnTo>
                    <a:pt x="4012" y="211"/>
                  </a:lnTo>
                  <a:lnTo>
                    <a:pt x="4004" y="194"/>
                  </a:lnTo>
                  <a:lnTo>
                    <a:pt x="3995" y="178"/>
                  </a:lnTo>
                  <a:lnTo>
                    <a:pt x="3986" y="163"/>
                  </a:lnTo>
                  <a:lnTo>
                    <a:pt x="3975" y="148"/>
                  </a:lnTo>
                  <a:lnTo>
                    <a:pt x="3964" y="133"/>
                  </a:lnTo>
                  <a:lnTo>
                    <a:pt x="3951" y="120"/>
                  </a:lnTo>
                  <a:lnTo>
                    <a:pt x="3938" y="108"/>
                  </a:lnTo>
                  <a:lnTo>
                    <a:pt x="3923" y="95"/>
                  </a:lnTo>
                  <a:lnTo>
                    <a:pt x="3907" y="84"/>
                  </a:lnTo>
                  <a:lnTo>
                    <a:pt x="3892" y="73"/>
                  </a:lnTo>
                  <a:lnTo>
                    <a:pt x="3875" y="63"/>
                  </a:lnTo>
                  <a:lnTo>
                    <a:pt x="3856" y="54"/>
                  </a:lnTo>
                  <a:lnTo>
                    <a:pt x="3837" y="45"/>
                  </a:lnTo>
                  <a:lnTo>
                    <a:pt x="3816" y="37"/>
                  </a:lnTo>
                  <a:lnTo>
                    <a:pt x="3796" y="30"/>
                  </a:lnTo>
                  <a:lnTo>
                    <a:pt x="3774" y="23"/>
                  </a:lnTo>
                  <a:lnTo>
                    <a:pt x="3750" y="18"/>
                  </a:lnTo>
                  <a:lnTo>
                    <a:pt x="3726" y="13"/>
                  </a:lnTo>
                  <a:lnTo>
                    <a:pt x="3702" y="9"/>
                  </a:lnTo>
                  <a:lnTo>
                    <a:pt x="3675" y="5"/>
                  </a:lnTo>
                  <a:lnTo>
                    <a:pt x="3648" y="3"/>
                  </a:lnTo>
                  <a:lnTo>
                    <a:pt x="3620" y="1"/>
                  </a:lnTo>
                  <a:lnTo>
                    <a:pt x="3590" y="0"/>
                  </a:lnTo>
                  <a:lnTo>
                    <a:pt x="3561" y="0"/>
                  </a:lnTo>
                  <a:lnTo>
                    <a:pt x="2887" y="0"/>
                  </a:lnTo>
                  <a:lnTo>
                    <a:pt x="2887" y="1417"/>
                  </a:lnTo>
                  <a:lnTo>
                    <a:pt x="3554" y="1417"/>
                  </a:lnTo>
                  <a:close/>
                  <a:moveTo>
                    <a:pt x="3549" y="293"/>
                  </a:moveTo>
                  <a:lnTo>
                    <a:pt x="3549" y="293"/>
                  </a:lnTo>
                  <a:lnTo>
                    <a:pt x="3567" y="293"/>
                  </a:lnTo>
                  <a:lnTo>
                    <a:pt x="3585" y="295"/>
                  </a:lnTo>
                  <a:lnTo>
                    <a:pt x="3600" y="297"/>
                  </a:lnTo>
                  <a:lnTo>
                    <a:pt x="3614" y="302"/>
                  </a:lnTo>
                  <a:lnTo>
                    <a:pt x="3627" y="306"/>
                  </a:lnTo>
                  <a:lnTo>
                    <a:pt x="3639" y="312"/>
                  </a:lnTo>
                  <a:lnTo>
                    <a:pt x="3649" y="319"/>
                  </a:lnTo>
                  <a:lnTo>
                    <a:pt x="3658" y="326"/>
                  </a:lnTo>
                  <a:lnTo>
                    <a:pt x="3665" y="335"/>
                  </a:lnTo>
                  <a:lnTo>
                    <a:pt x="3671" y="344"/>
                  </a:lnTo>
                  <a:lnTo>
                    <a:pt x="3677" y="354"/>
                  </a:lnTo>
                  <a:lnTo>
                    <a:pt x="3681" y="364"/>
                  </a:lnTo>
                  <a:lnTo>
                    <a:pt x="3685" y="375"/>
                  </a:lnTo>
                  <a:lnTo>
                    <a:pt x="3687" y="387"/>
                  </a:lnTo>
                  <a:lnTo>
                    <a:pt x="3688" y="400"/>
                  </a:lnTo>
                  <a:lnTo>
                    <a:pt x="3688" y="412"/>
                  </a:lnTo>
                  <a:lnTo>
                    <a:pt x="3688" y="426"/>
                  </a:lnTo>
                  <a:lnTo>
                    <a:pt x="3687" y="438"/>
                  </a:lnTo>
                  <a:lnTo>
                    <a:pt x="3685" y="450"/>
                  </a:lnTo>
                  <a:lnTo>
                    <a:pt x="3681" y="462"/>
                  </a:lnTo>
                  <a:lnTo>
                    <a:pt x="3677" y="472"/>
                  </a:lnTo>
                  <a:lnTo>
                    <a:pt x="3671" y="482"/>
                  </a:lnTo>
                  <a:lnTo>
                    <a:pt x="3666" y="491"/>
                  </a:lnTo>
                  <a:lnTo>
                    <a:pt x="3658" y="499"/>
                  </a:lnTo>
                  <a:lnTo>
                    <a:pt x="3649" y="506"/>
                  </a:lnTo>
                  <a:lnTo>
                    <a:pt x="3640" y="513"/>
                  </a:lnTo>
                  <a:lnTo>
                    <a:pt x="3629" y="519"/>
                  </a:lnTo>
                  <a:lnTo>
                    <a:pt x="3616" y="523"/>
                  </a:lnTo>
                  <a:lnTo>
                    <a:pt x="3603" y="527"/>
                  </a:lnTo>
                  <a:lnTo>
                    <a:pt x="3587" y="530"/>
                  </a:lnTo>
                  <a:lnTo>
                    <a:pt x="3571" y="531"/>
                  </a:lnTo>
                  <a:lnTo>
                    <a:pt x="3553" y="532"/>
                  </a:lnTo>
                  <a:lnTo>
                    <a:pt x="3231" y="532"/>
                  </a:lnTo>
                  <a:lnTo>
                    <a:pt x="3231" y="293"/>
                  </a:lnTo>
                  <a:lnTo>
                    <a:pt x="3549" y="293"/>
                  </a:lnTo>
                  <a:close/>
                  <a:moveTo>
                    <a:pt x="3565" y="815"/>
                  </a:moveTo>
                  <a:lnTo>
                    <a:pt x="3565" y="815"/>
                  </a:lnTo>
                  <a:lnTo>
                    <a:pt x="3585" y="815"/>
                  </a:lnTo>
                  <a:lnTo>
                    <a:pt x="3603" y="818"/>
                  </a:lnTo>
                  <a:lnTo>
                    <a:pt x="3620" y="821"/>
                  </a:lnTo>
                  <a:lnTo>
                    <a:pt x="3635" y="826"/>
                  </a:lnTo>
                  <a:lnTo>
                    <a:pt x="3650" y="831"/>
                  </a:lnTo>
                  <a:lnTo>
                    <a:pt x="3662" y="838"/>
                  </a:lnTo>
                  <a:lnTo>
                    <a:pt x="3675" y="846"/>
                  </a:lnTo>
                  <a:lnTo>
                    <a:pt x="3685" y="855"/>
                  </a:lnTo>
                  <a:lnTo>
                    <a:pt x="3695" y="865"/>
                  </a:lnTo>
                  <a:lnTo>
                    <a:pt x="3703" y="876"/>
                  </a:lnTo>
                  <a:lnTo>
                    <a:pt x="3710" y="888"/>
                  </a:lnTo>
                  <a:lnTo>
                    <a:pt x="3715" y="902"/>
                  </a:lnTo>
                  <a:lnTo>
                    <a:pt x="3720" y="915"/>
                  </a:lnTo>
                  <a:lnTo>
                    <a:pt x="3722" y="931"/>
                  </a:lnTo>
                  <a:lnTo>
                    <a:pt x="3724" y="948"/>
                  </a:lnTo>
                  <a:lnTo>
                    <a:pt x="3725" y="965"/>
                  </a:lnTo>
                  <a:lnTo>
                    <a:pt x="3724" y="982"/>
                  </a:lnTo>
                  <a:lnTo>
                    <a:pt x="3722" y="997"/>
                  </a:lnTo>
                  <a:lnTo>
                    <a:pt x="3720" y="1013"/>
                  </a:lnTo>
                  <a:lnTo>
                    <a:pt x="3715" y="1028"/>
                  </a:lnTo>
                  <a:lnTo>
                    <a:pt x="3710" y="1041"/>
                  </a:lnTo>
                  <a:lnTo>
                    <a:pt x="3703" y="1055"/>
                  </a:lnTo>
                  <a:lnTo>
                    <a:pt x="3695" y="1066"/>
                  </a:lnTo>
                  <a:lnTo>
                    <a:pt x="3686" y="1077"/>
                  </a:lnTo>
                  <a:lnTo>
                    <a:pt x="3675" y="1087"/>
                  </a:lnTo>
                  <a:lnTo>
                    <a:pt x="3663" y="1095"/>
                  </a:lnTo>
                  <a:lnTo>
                    <a:pt x="3650" y="1103"/>
                  </a:lnTo>
                  <a:lnTo>
                    <a:pt x="3635" y="1110"/>
                  </a:lnTo>
                  <a:lnTo>
                    <a:pt x="3620" y="1114"/>
                  </a:lnTo>
                  <a:lnTo>
                    <a:pt x="3602" y="1118"/>
                  </a:lnTo>
                  <a:lnTo>
                    <a:pt x="3584" y="1120"/>
                  </a:lnTo>
                  <a:lnTo>
                    <a:pt x="3563" y="1121"/>
                  </a:lnTo>
                  <a:lnTo>
                    <a:pt x="3231" y="1121"/>
                  </a:lnTo>
                  <a:lnTo>
                    <a:pt x="3231" y="815"/>
                  </a:lnTo>
                  <a:lnTo>
                    <a:pt x="3565" y="815"/>
                  </a:lnTo>
                  <a:close/>
                  <a:moveTo>
                    <a:pt x="4312" y="1417"/>
                  </a:moveTo>
                  <a:lnTo>
                    <a:pt x="4675" y="1417"/>
                  </a:lnTo>
                  <a:lnTo>
                    <a:pt x="4675" y="0"/>
                  </a:lnTo>
                  <a:lnTo>
                    <a:pt x="4312" y="0"/>
                  </a:lnTo>
                  <a:lnTo>
                    <a:pt x="4312" y="1417"/>
                  </a:lnTo>
                  <a:close/>
                </a:path>
              </a:pathLst>
            </a:custGeom>
            <a:solidFill>
              <a:srgbClr val="0063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fontAlgn="base" hangingPunct="0">
                <a:spcBef>
                  <a:spcPct val="0"/>
                </a:spcBef>
                <a:spcAft>
                  <a:spcPct val="0"/>
                </a:spcAft>
                <a:defRPr/>
              </a:pPr>
              <a:endParaRPr lang="fr-CH" sz="1722" dirty="0">
                <a:solidFill>
                  <a:srgbClr val="000000"/>
                </a:solidFill>
              </a:endParaRPr>
            </a:p>
          </p:txBody>
        </p:sp>
        <p:sp>
          <p:nvSpPr>
            <p:cNvPr id="13" name="Freeform 9"/>
            <p:cNvSpPr>
              <a:spLocks noChangeAspect="1" noEditPoints="1"/>
            </p:cNvSpPr>
            <p:nvPr/>
          </p:nvSpPr>
          <p:spPr bwMode="auto">
            <a:xfrm>
              <a:off x="3388049" y="1972856"/>
              <a:ext cx="5598789" cy="757901"/>
            </a:xfrm>
            <a:custGeom>
              <a:avLst/>
              <a:gdLst>
                <a:gd name="T0" fmla="*/ 2147483647 w 10889"/>
                <a:gd name="T1" fmla="*/ 2147483647 h 1464"/>
                <a:gd name="T2" fmla="*/ 2147483647 w 10889"/>
                <a:gd name="T3" fmla="*/ 2147483647 h 1464"/>
                <a:gd name="T4" fmla="*/ 2147483647 w 10889"/>
                <a:gd name="T5" fmla="*/ 2147483647 h 1464"/>
                <a:gd name="T6" fmla="*/ 2147483647 w 10889"/>
                <a:gd name="T7" fmla="*/ 2147483647 h 1464"/>
                <a:gd name="T8" fmla="*/ 2147483647 w 10889"/>
                <a:gd name="T9" fmla="*/ 2147483647 h 1464"/>
                <a:gd name="T10" fmla="*/ 2147483647 w 10889"/>
                <a:gd name="T11" fmla="*/ 2147483647 h 1464"/>
                <a:gd name="T12" fmla="*/ 2147483647 w 10889"/>
                <a:gd name="T13" fmla="*/ 2147483647 h 1464"/>
                <a:gd name="T14" fmla="*/ 2147483647 w 10889"/>
                <a:gd name="T15" fmla="*/ 2147483647 h 1464"/>
                <a:gd name="T16" fmla="*/ 2147483647 w 10889"/>
                <a:gd name="T17" fmla="*/ 2147483647 h 1464"/>
                <a:gd name="T18" fmla="*/ 2147483647 w 10889"/>
                <a:gd name="T19" fmla="*/ 2147483647 h 1464"/>
                <a:gd name="T20" fmla="*/ 2147483647 w 10889"/>
                <a:gd name="T21" fmla="*/ 2147483647 h 1464"/>
                <a:gd name="T22" fmla="*/ 2147483647 w 10889"/>
                <a:gd name="T23" fmla="*/ 2147483647 h 1464"/>
                <a:gd name="T24" fmla="*/ 2147483647 w 10889"/>
                <a:gd name="T25" fmla="*/ 2147483647 h 1464"/>
                <a:gd name="T26" fmla="*/ 2147483647 w 10889"/>
                <a:gd name="T27" fmla="*/ 2147483647 h 1464"/>
                <a:gd name="T28" fmla="*/ 2147483647 w 10889"/>
                <a:gd name="T29" fmla="*/ 2147483647 h 1464"/>
                <a:gd name="T30" fmla="*/ 2147483647 w 10889"/>
                <a:gd name="T31" fmla="*/ 2147483647 h 1464"/>
                <a:gd name="T32" fmla="*/ 2147483647 w 10889"/>
                <a:gd name="T33" fmla="*/ 2147483647 h 1464"/>
                <a:gd name="T34" fmla="*/ 2147483647 w 10889"/>
                <a:gd name="T35" fmla="*/ 2147483647 h 1464"/>
                <a:gd name="T36" fmla="*/ 2147483647 w 10889"/>
                <a:gd name="T37" fmla="*/ 2147483647 h 1464"/>
                <a:gd name="T38" fmla="*/ 2147483647 w 10889"/>
                <a:gd name="T39" fmla="*/ 0 h 1464"/>
                <a:gd name="T40" fmla="*/ 2147483647 w 10889"/>
                <a:gd name="T41" fmla="*/ 2147483647 h 1464"/>
                <a:gd name="T42" fmla="*/ 2147483647 w 10889"/>
                <a:gd name="T43" fmla="*/ 2147483647 h 1464"/>
                <a:gd name="T44" fmla="*/ 2147483647 w 10889"/>
                <a:gd name="T45" fmla="*/ 2147483647 h 1464"/>
                <a:gd name="T46" fmla="*/ 2147483647 w 10889"/>
                <a:gd name="T47" fmla="*/ 2147483647 h 1464"/>
                <a:gd name="T48" fmla="*/ 2147483647 w 10889"/>
                <a:gd name="T49" fmla="*/ 2147483647 h 1464"/>
                <a:gd name="T50" fmla="*/ 2147483647 w 10889"/>
                <a:gd name="T51" fmla="*/ 2147483647 h 1464"/>
                <a:gd name="T52" fmla="*/ 2147483647 w 10889"/>
                <a:gd name="T53" fmla="*/ 2147483647 h 1464"/>
                <a:gd name="T54" fmla="*/ 2147483647 w 10889"/>
                <a:gd name="T55" fmla="*/ 2147483647 h 1464"/>
                <a:gd name="T56" fmla="*/ 2147483647 w 10889"/>
                <a:gd name="T57" fmla="*/ 2147483647 h 1464"/>
                <a:gd name="T58" fmla="*/ 2147483647 w 10889"/>
                <a:gd name="T59" fmla="*/ 2147483647 h 1464"/>
                <a:gd name="T60" fmla="*/ 2147483647 w 10889"/>
                <a:gd name="T61" fmla="*/ 2147483647 h 1464"/>
                <a:gd name="T62" fmla="*/ 2147483647 w 10889"/>
                <a:gd name="T63" fmla="*/ 2147483647 h 1464"/>
                <a:gd name="T64" fmla="*/ 2147483647 w 10889"/>
                <a:gd name="T65" fmla="*/ 2147483647 h 1464"/>
                <a:gd name="T66" fmla="*/ 2147483647 w 10889"/>
                <a:gd name="T67" fmla="*/ 2147483647 h 1464"/>
                <a:gd name="T68" fmla="*/ 2147483647 w 10889"/>
                <a:gd name="T69" fmla="*/ 2147483647 h 1464"/>
                <a:gd name="T70" fmla="*/ 2147483647 w 10889"/>
                <a:gd name="T71" fmla="*/ 2147483647 h 1464"/>
                <a:gd name="T72" fmla="*/ 2147483647 w 10889"/>
                <a:gd name="T73" fmla="*/ 2147483647 h 1464"/>
                <a:gd name="T74" fmla="*/ 2147483647 w 10889"/>
                <a:gd name="T75" fmla="*/ 2147483647 h 1464"/>
                <a:gd name="T76" fmla="*/ 2147483647 w 10889"/>
                <a:gd name="T77" fmla="*/ 2147483647 h 1464"/>
                <a:gd name="T78" fmla="*/ 2147483647 w 10889"/>
                <a:gd name="T79" fmla="*/ 2147483647 h 1464"/>
                <a:gd name="T80" fmla="*/ 2147483647 w 10889"/>
                <a:gd name="T81" fmla="*/ 2147483647 h 1464"/>
                <a:gd name="T82" fmla="*/ 2147483647 w 10889"/>
                <a:gd name="T83" fmla="*/ 2147483647 h 1464"/>
                <a:gd name="T84" fmla="*/ 2147483647 w 10889"/>
                <a:gd name="T85" fmla="*/ 2147483647 h 1464"/>
                <a:gd name="T86" fmla="*/ 2147483647 w 10889"/>
                <a:gd name="T87" fmla="*/ 2147483647 h 1464"/>
                <a:gd name="T88" fmla="*/ 2147483647 w 10889"/>
                <a:gd name="T89" fmla="*/ 2147483647 h 1464"/>
                <a:gd name="T90" fmla="*/ 2147483647 w 10889"/>
                <a:gd name="T91" fmla="*/ 2147483647 h 1464"/>
                <a:gd name="T92" fmla="*/ 2147483647 w 10889"/>
                <a:gd name="T93" fmla="*/ 2147483647 h 1464"/>
                <a:gd name="T94" fmla="*/ 2147483647 w 10889"/>
                <a:gd name="T95" fmla="*/ 2147483647 h 1464"/>
                <a:gd name="T96" fmla="*/ 2147483647 w 10889"/>
                <a:gd name="T97" fmla="*/ 2147483647 h 1464"/>
                <a:gd name="T98" fmla="*/ 2147483647 w 10889"/>
                <a:gd name="T99" fmla="*/ 2147483647 h 1464"/>
                <a:gd name="T100" fmla="*/ 2147483647 w 10889"/>
                <a:gd name="T101" fmla="*/ 2147483647 h 1464"/>
                <a:gd name="T102" fmla="*/ 2147483647 w 10889"/>
                <a:gd name="T103" fmla="*/ 2147483647 h 1464"/>
                <a:gd name="T104" fmla="*/ 2147483647 w 10889"/>
                <a:gd name="T105" fmla="*/ 2147483647 h 1464"/>
                <a:gd name="T106" fmla="*/ 2147483647 w 10889"/>
                <a:gd name="T107" fmla="*/ 2147483647 h 1464"/>
                <a:gd name="T108" fmla="*/ 2147483647 w 10889"/>
                <a:gd name="T109" fmla="*/ 2147483647 h 1464"/>
                <a:gd name="T110" fmla="*/ 2147483647 w 10889"/>
                <a:gd name="T111" fmla="*/ 2147483647 h 1464"/>
                <a:gd name="T112" fmla="*/ 2147483647 w 10889"/>
                <a:gd name="T113" fmla="*/ 2147483647 h 1464"/>
                <a:gd name="T114" fmla="*/ 2147483647 w 10889"/>
                <a:gd name="T115" fmla="*/ 2147483647 h 1464"/>
                <a:gd name="T116" fmla="*/ 2147483647 w 10889"/>
                <a:gd name="T117" fmla="*/ 2147483647 h 1464"/>
                <a:gd name="T118" fmla="*/ 2147483647 w 10889"/>
                <a:gd name="T119" fmla="*/ 2147483647 h 1464"/>
                <a:gd name="T120" fmla="*/ 2147483647 w 10889"/>
                <a:gd name="T121" fmla="*/ 2147483647 h 1464"/>
                <a:gd name="T122" fmla="*/ 2147483647 w 10889"/>
                <a:gd name="T123" fmla="*/ 2147483647 h 1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89" h="1464">
                  <a:moveTo>
                    <a:pt x="356" y="340"/>
                  </a:moveTo>
                  <a:lnTo>
                    <a:pt x="356" y="559"/>
                  </a:lnTo>
                  <a:lnTo>
                    <a:pt x="857" y="559"/>
                  </a:lnTo>
                  <a:lnTo>
                    <a:pt x="857" y="872"/>
                  </a:lnTo>
                  <a:lnTo>
                    <a:pt x="356" y="872"/>
                  </a:lnTo>
                  <a:lnTo>
                    <a:pt x="356" y="1442"/>
                  </a:lnTo>
                  <a:lnTo>
                    <a:pt x="0" y="1442"/>
                  </a:lnTo>
                  <a:lnTo>
                    <a:pt x="0" y="23"/>
                  </a:lnTo>
                  <a:lnTo>
                    <a:pt x="1057" y="23"/>
                  </a:lnTo>
                  <a:lnTo>
                    <a:pt x="1057" y="340"/>
                  </a:lnTo>
                  <a:lnTo>
                    <a:pt x="356" y="340"/>
                  </a:lnTo>
                  <a:close/>
                  <a:moveTo>
                    <a:pt x="1989" y="1442"/>
                  </a:moveTo>
                  <a:lnTo>
                    <a:pt x="2390" y="1442"/>
                  </a:lnTo>
                  <a:lnTo>
                    <a:pt x="2110" y="897"/>
                  </a:lnTo>
                  <a:lnTo>
                    <a:pt x="2141" y="882"/>
                  </a:lnTo>
                  <a:lnTo>
                    <a:pt x="2169" y="868"/>
                  </a:lnTo>
                  <a:lnTo>
                    <a:pt x="2196" y="851"/>
                  </a:lnTo>
                  <a:lnTo>
                    <a:pt x="2220" y="832"/>
                  </a:lnTo>
                  <a:lnTo>
                    <a:pt x="2244" y="811"/>
                  </a:lnTo>
                  <a:lnTo>
                    <a:pt x="2265" y="790"/>
                  </a:lnTo>
                  <a:lnTo>
                    <a:pt x="2286" y="767"/>
                  </a:lnTo>
                  <a:lnTo>
                    <a:pt x="2302" y="742"/>
                  </a:lnTo>
                  <a:lnTo>
                    <a:pt x="2318" y="716"/>
                  </a:lnTo>
                  <a:lnTo>
                    <a:pt x="2333" y="688"/>
                  </a:lnTo>
                  <a:lnTo>
                    <a:pt x="2344" y="658"/>
                  </a:lnTo>
                  <a:lnTo>
                    <a:pt x="2354" y="626"/>
                  </a:lnTo>
                  <a:lnTo>
                    <a:pt x="2362" y="592"/>
                  </a:lnTo>
                  <a:lnTo>
                    <a:pt x="2368" y="558"/>
                  </a:lnTo>
                  <a:lnTo>
                    <a:pt x="2371" y="520"/>
                  </a:lnTo>
                  <a:lnTo>
                    <a:pt x="2372" y="481"/>
                  </a:lnTo>
                  <a:lnTo>
                    <a:pt x="2371" y="451"/>
                  </a:lnTo>
                  <a:lnTo>
                    <a:pt x="2370" y="423"/>
                  </a:lnTo>
                  <a:lnTo>
                    <a:pt x="2366" y="395"/>
                  </a:lnTo>
                  <a:lnTo>
                    <a:pt x="2362" y="368"/>
                  </a:lnTo>
                  <a:lnTo>
                    <a:pt x="2356" y="343"/>
                  </a:lnTo>
                  <a:lnTo>
                    <a:pt x="2350" y="318"/>
                  </a:lnTo>
                  <a:lnTo>
                    <a:pt x="2342" y="295"/>
                  </a:lnTo>
                  <a:lnTo>
                    <a:pt x="2333" y="272"/>
                  </a:lnTo>
                  <a:lnTo>
                    <a:pt x="2323" y="251"/>
                  </a:lnTo>
                  <a:lnTo>
                    <a:pt x="2311" y="231"/>
                  </a:lnTo>
                  <a:lnTo>
                    <a:pt x="2299" y="212"/>
                  </a:lnTo>
                  <a:lnTo>
                    <a:pt x="2286" y="194"/>
                  </a:lnTo>
                  <a:lnTo>
                    <a:pt x="2271" y="177"/>
                  </a:lnTo>
                  <a:lnTo>
                    <a:pt x="2256" y="160"/>
                  </a:lnTo>
                  <a:lnTo>
                    <a:pt x="2239" y="144"/>
                  </a:lnTo>
                  <a:lnTo>
                    <a:pt x="2223" y="131"/>
                  </a:lnTo>
                  <a:lnTo>
                    <a:pt x="2205" y="117"/>
                  </a:lnTo>
                  <a:lnTo>
                    <a:pt x="2185" y="105"/>
                  </a:lnTo>
                  <a:lnTo>
                    <a:pt x="2165" y="92"/>
                  </a:lnTo>
                  <a:lnTo>
                    <a:pt x="2145" y="82"/>
                  </a:lnTo>
                  <a:lnTo>
                    <a:pt x="2124" y="72"/>
                  </a:lnTo>
                  <a:lnTo>
                    <a:pt x="2101" y="63"/>
                  </a:lnTo>
                  <a:lnTo>
                    <a:pt x="2079" y="55"/>
                  </a:lnTo>
                  <a:lnTo>
                    <a:pt x="2054" y="49"/>
                  </a:lnTo>
                  <a:lnTo>
                    <a:pt x="2030" y="43"/>
                  </a:lnTo>
                  <a:lnTo>
                    <a:pt x="2005" y="37"/>
                  </a:lnTo>
                  <a:lnTo>
                    <a:pt x="1979" y="33"/>
                  </a:lnTo>
                  <a:lnTo>
                    <a:pt x="1953" y="29"/>
                  </a:lnTo>
                  <a:lnTo>
                    <a:pt x="1926" y="26"/>
                  </a:lnTo>
                  <a:lnTo>
                    <a:pt x="1898" y="24"/>
                  </a:lnTo>
                  <a:lnTo>
                    <a:pt x="1870" y="23"/>
                  </a:lnTo>
                  <a:lnTo>
                    <a:pt x="1840" y="23"/>
                  </a:lnTo>
                  <a:lnTo>
                    <a:pt x="1195" y="23"/>
                  </a:lnTo>
                  <a:lnTo>
                    <a:pt x="1195" y="1442"/>
                  </a:lnTo>
                  <a:lnTo>
                    <a:pt x="1548" y="1442"/>
                  </a:lnTo>
                  <a:lnTo>
                    <a:pt x="1548" y="953"/>
                  </a:lnTo>
                  <a:lnTo>
                    <a:pt x="1749" y="953"/>
                  </a:lnTo>
                  <a:lnTo>
                    <a:pt x="1989" y="1442"/>
                  </a:lnTo>
                  <a:close/>
                  <a:moveTo>
                    <a:pt x="1830" y="329"/>
                  </a:moveTo>
                  <a:lnTo>
                    <a:pt x="1830" y="329"/>
                  </a:lnTo>
                  <a:lnTo>
                    <a:pt x="1853" y="329"/>
                  </a:lnTo>
                  <a:lnTo>
                    <a:pt x="1874" y="332"/>
                  </a:lnTo>
                  <a:lnTo>
                    <a:pt x="1894" y="335"/>
                  </a:lnTo>
                  <a:lnTo>
                    <a:pt x="1912" y="340"/>
                  </a:lnTo>
                  <a:lnTo>
                    <a:pt x="1928" y="345"/>
                  </a:lnTo>
                  <a:lnTo>
                    <a:pt x="1944" y="353"/>
                  </a:lnTo>
                  <a:lnTo>
                    <a:pt x="1957" y="361"/>
                  </a:lnTo>
                  <a:lnTo>
                    <a:pt x="1969" y="371"/>
                  </a:lnTo>
                  <a:lnTo>
                    <a:pt x="1980" y="382"/>
                  </a:lnTo>
                  <a:lnTo>
                    <a:pt x="1989" y="394"/>
                  </a:lnTo>
                  <a:lnTo>
                    <a:pt x="1996" y="407"/>
                  </a:lnTo>
                  <a:lnTo>
                    <a:pt x="2002" y="422"/>
                  </a:lnTo>
                  <a:lnTo>
                    <a:pt x="2007" y="436"/>
                  </a:lnTo>
                  <a:lnTo>
                    <a:pt x="2010" y="453"/>
                  </a:lnTo>
                  <a:lnTo>
                    <a:pt x="2012" y="471"/>
                  </a:lnTo>
                  <a:lnTo>
                    <a:pt x="2012" y="489"/>
                  </a:lnTo>
                  <a:lnTo>
                    <a:pt x="2012" y="509"/>
                  </a:lnTo>
                  <a:lnTo>
                    <a:pt x="2010" y="528"/>
                  </a:lnTo>
                  <a:lnTo>
                    <a:pt x="2007" y="545"/>
                  </a:lnTo>
                  <a:lnTo>
                    <a:pt x="2002" y="562"/>
                  </a:lnTo>
                  <a:lnTo>
                    <a:pt x="1996" y="577"/>
                  </a:lnTo>
                  <a:lnTo>
                    <a:pt x="1988" y="590"/>
                  </a:lnTo>
                  <a:lnTo>
                    <a:pt x="1979" y="602"/>
                  </a:lnTo>
                  <a:lnTo>
                    <a:pt x="1969" y="615"/>
                  </a:lnTo>
                  <a:lnTo>
                    <a:pt x="1956" y="624"/>
                  </a:lnTo>
                  <a:lnTo>
                    <a:pt x="1943" y="633"/>
                  </a:lnTo>
                  <a:lnTo>
                    <a:pt x="1927" y="641"/>
                  </a:lnTo>
                  <a:lnTo>
                    <a:pt x="1910" y="646"/>
                  </a:lnTo>
                  <a:lnTo>
                    <a:pt x="1892" y="651"/>
                  </a:lnTo>
                  <a:lnTo>
                    <a:pt x="1872" y="654"/>
                  </a:lnTo>
                  <a:lnTo>
                    <a:pt x="1849" y="656"/>
                  </a:lnTo>
                  <a:lnTo>
                    <a:pt x="1827" y="658"/>
                  </a:lnTo>
                  <a:lnTo>
                    <a:pt x="1548" y="658"/>
                  </a:lnTo>
                  <a:lnTo>
                    <a:pt x="1548" y="329"/>
                  </a:lnTo>
                  <a:lnTo>
                    <a:pt x="1830" y="329"/>
                  </a:lnTo>
                  <a:close/>
                  <a:moveTo>
                    <a:pt x="2575" y="1442"/>
                  </a:moveTo>
                  <a:lnTo>
                    <a:pt x="3649" y="1442"/>
                  </a:lnTo>
                  <a:lnTo>
                    <a:pt x="3649" y="1129"/>
                  </a:lnTo>
                  <a:lnTo>
                    <a:pt x="2931" y="1129"/>
                  </a:lnTo>
                  <a:lnTo>
                    <a:pt x="2931" y="852"/>
                  </a:lnTo>
                  <a:lnTo>
                    <a:pt x="3378" y="852"/>
                  </a:lnTo>
                  <a:lnTo>
                    <a:pt x="3378" y="544"/>
                  </a:lnTo>
                  <a:lnTo>
                    <a:pt x="2931" y="544"/>
                  </a:lnTo>
                  <a:lnTo>
                    <a:pt x="2931" y="335"/>
                  </a:lnTo>
                  <a:lnTo>
                    <a:pt x="3599" y="335"/>
                  </a:lnTo>
                  <a:lnTo>
                    <a:pt x="3599" y="23"/>
                  </a:lnTo>
                  <a:lnTo>
                    <a:pt x="2575" y="23"/>
                  </a:lnTo>
                  <a:lnTo>
                    <a:pt x="2575" y="1442"/>
                  </a:lnTo>
                  <a:close/>
                  <a:moveTo>
                    <a:pt x="4302" y="1464"/>
                  </a:moveTo>
                  <a:lnTo>
                    <a:pt x="4302" y="1464"/>
                  </a:lnTo>
                  <a:lnTo>
                    <a:pt x="4334" y="1464"/>
                  </a:lnTo>
                  <a:lnTo>
                    <a:pt x="4367" y="1462"/>
                  </a:lnTo>
                  <a:lnTo>
                    <a:pt x="4398" y="1461"/>
                  </a:lnTo>
                  <a:lnTo>
                    <a:pt x="4429" y="1458"/>
                  </a:lnTo>
                  <a:lnTo>
                    <a:pt x="4459" y="1453"/>
                  </a:lnTo>
                  <a:lnTo>
                    <a:pt x="4487" y="1449"/>
                  </a:lnTo>
                  <a:lnTo>
                    <a:pt x="4515" y="1443"/>
                  </a:lnTo>
                  <a:lnTo>
                    <a:pt x="4542" y="1436"/>
                  </a:lnTo>
                  <a:lnTo>
                    <a:pt x="4569" y="1428"/>
                  </a:lnTo>
                  <a:lnTo>
                    <a:pt x="4594" y="1420"/>
                  </a:lnTo>
                  <a:lnTo>
                    <a:pt x="4619" y="1411"/>
                  </a:lnTo>
                  <a:lnTo>
                    <a:pt x="4641" y="1400"/>
                  </a:lnTo>
                  <a:lnTo>
                    <a:pt x="4664" y="1390"/>
                  </a:lnTo>
                  <a:lnTo>
                    <a:pt x="4685" y="1378"/>
                  </a:lnTo>
                  <a:lnTo>
                    <a:pt x="4705" y="1365"/>
                  </a:lnTo>
                  <a:lnTo>
                    <a:pt x="4724" y="1351"/>
                  </a:lnTo>
                  <a:lnTo>
                    <a:pt x="4742" y="1336"/>
                  </a:lnTo>
                  <a:lnTo>
                    <a:pt x="4760" y="1320"/>
                  </a:lnTo>
                  <a:lnTo>
                    <a:pt x="4776" y="1305"/>
                  </a:lnTo>
                  <a:lnTo>
                    <a:pt x="4791" y="1287"/>
                  </a:lnTo>
                  <a:lnTo>
                    <a:pt x="4805" y="1269"/>
                  </a:lnTo>
                  <a:lnTo>
                    <a:pt x="4818" y="1250"/>
                  </a:lnTo>
                  <a:lnTo>
                    <a:pt x="4829" y="1229"/>
                  </a:lnTo>
                  <a:lnTo>
                    <a:pt x="4840" y="1208"/>
                  </a:lnTo>
                  <a:lnTo>
                    <a:pt x="4849" y="1187"/>
                  </a:lnTo>
                  <a:lnTo>
                    <a:pt x="4857" y="1164"/>
                  </a:lnTo>
                  <a:lnTo>
                    <a:pt x="4864" y="1141"/>
                  </a:lnTo>
                  <a:lnTo>
                    <a:pt x="4869" y="1116"/>
                  </a:lnTo>
                  <a:lnTo>
                    <a:pt x="4874" y="1090"/>
                  </a:lnTo>
                  <a:lnTo>
                    <a:pt x="4877" y="1063"/>
                  </a:lnTo>
                  <a:lnTo>
                    <a:pt x="4879" y="1036"/>
                  </a:lnTo>
                  <a:lnTo>
                    <a:pt x="4879" y="1008"/>
                  </a:lnTo>
                  <a:lnTo>
                    <a:pt x="4879" y="982"/>
                  </a:lnTo>
                  <a:lnTo>
                    <a:pt x="4877" y="958"/>
                  </a:lnTo>
                  <a:lnTo>
                    <a:pt x="4875" y="934"/>
                  </a:lnTo>
                  <a:lnTo>
                    <a:pt x="4872" y="911"/>
                  </a:lnTo>
                  <a:lnTo>
                    <a:pt x="4866" y="890"/>
                  </a:lnTo>
                  <a:lnTo>
                    <a:pt x="4860" y="869"/>
                  </a:lnTo>
                  <a:lnTo>
                    <a:pt x="4854" y="849"/>
                  </a:lnTo>
                  <a:lnTo>
                    <a:pt x="4846" y="829"/>
                  </a:lnTo>
                  <a:lnTo>
                    <a:pt x="4837" y="811"/>
                  </a:lnTo>
                  <a:lnTo>
                    <a:pt x="4827" y="793"/>
                  </a:lnTo>
                  <a:lnTo>
                    <a:pt x="4815" y="778"/>
                  </a:lnTo>
                  <a:lnTo>
                    <a:pt x="4804" y="761"/>
                  </a:lnTo>
                  <a:lnTo>
                    <a:pt x="4791" y="746"/>
                  </a:lnTo>
                  <a:lnTo>
                    <a:pt x="4777" y="732"/>
                  </a:lnTo>
                  <a:lnTo>
                    <a:pt x="4763" y="718"/>
                  </a:lnTo>
                  <a:lnTo>
                    <a:pt x="4747" y="705"/>
                  </a:lnTo>
                  <a:lnTo>
                    <a:pt x="4730" y="692"/>
                  </a:lnTo>
                  <a:lnTo>
                    <a:pt x="4712" y="680"/>
                  </a:lnTo>
                  <a:lnTo>
                    <a:pt x="4694" y="669"/>
                  </a:lnTo>
                  <a:lnTo>
                    <a:pt x="4674" y="658"/>
                  </a:lnTo>
                  <a:lnTo>
                    <a:pt x="4654" y="646"/>
                  </a:lnTo>
                  <a:lnTo>
                    <a:pt x="4633" y="637"/>
                  </a:lnTo>
                  <a:lnTo>
                    <a:pt x="4611" y="627"/>
                  </a:lnTo>
                  <a:lnTo>
                    <a:pt x="4588" y="618"/>
                  </a:lnTo>
                  <a:lnTo>
                    <a:pt x="4540" y="601"/>
                  </a:lnTo>
                  <a:lnTo>
                    <a:pt x="4488" y="585"/>
                  </a:lnTo>
                  <a:lnTo>
                    <a:pt x="4434" y="570"/>
                  </a:lnTo>
                  <a:lnTo>
                    <a:pt x="4377" y="556"/>
                  </a:lnTo>
                  <a:lnTo>
                    <a:pt x="4310" y="540"/>
                  </a:lnTo>
                  <a:lnTo>
                    <a:pt x="4255" y="524"/>
                  </a:lnTo>
                  <a:lnTo>
                    <a:pt x="4232" y="516"/>
                  </a:lnTo>
                  <a:lnTo>
                    <a:pt x="4212" y="509"/>
                  </a:lnTo>
                  <a:lnTo>
                    <a:pt x="4194" y="501"/>
                  </a:lnTo>
                  <a:lnTo>
                    <a:pt x="4178" y="494"/>
                  </a:lnTo>
                  <a:lnTo>
                    <a:pt x="4166" y="486"/>
                  </a:lnTo>
                  <a:lnTo>
                    <a:pt x="4155" y="478"/>
                  </a:lnTo>
                  <a:lnTo>
                    <a:pt x="4146" y="470"/>
                  </a:lnTo>
                  <a:lnTo>
                    <a:pt x="4139" y="461"/>
                  </a:lnTo>
                  <a:lnTo>
                    <a:pt x="4133" y="451"/>
                  </a:lnTo>
                  <a:lnTo>
                    <a:pt x="4130" y="441"/>
                  </a:lnTo>
                  <a:lnTo>
                    <a:pt x="4128" y="429"/>
                  </a:lnTo>
                  <a:lnTo>
                    <a:pt x="4128" y="418"/>
                  </a:lnTo>
                  <a:lnTo>
                    <a:pt x="4128" y="408"/>
                  </a:lnTo>
                  <a:lnTo>
                    <a:pt x="4129" y="398"/>
                  </a:lnTo>
                  <a:lnTo>
                    <a:pt x="4131" y="389"/>
                  </a:lnTo>
                  <a:lnTo>
                    <a:pt x="4135" y="380"/>
                  </a:lnTo>
                  <a:lnTo>
                    <a:pt x="4140" y="371"/>
                  </a:lnTo>
                  <a:lnTo>
                    <a:pt x="4146" y="363"/>
                  </a:lnTo>
                  <a:lnTo>
                    <a:pt x="4152" y="355"/>
                  </a:lnTo>
                  <a:lnTo>
                    <a:pt x="4161" y="347"/>
                  </a:lnTo>
                  <a:lnTo>
                    <a:pt x="4171" y="342"/>
                  </a:lnTo>
                  <a:lnTo>
                    <a:pt x="4183" y="336"/>
                  </a:lnTo>
                  <a:lnTo>
                    <a:pt x="4196" y="331"/>
                  </a:lnTo>
                  <a:lnTo>
                    <a:pt x="4211" y="326"/>
                  </a:lnTo>
                  <a:lnTo>
                    <a:pt x="4229" y="324"/>
                  </a:lnTo>
                  <a:lnTo>
                    <a:pt x="4248" y="320"/>
                  </a:lnTo>
                  <a:lnTo>
                    <a:pt x="4268" y="319"/>
                  </a:lnTo>
                  <a:lnTo>
                    <a:pt x="4292" y="319"/>
                  </a:lnTo>
                  <a:lnTo>
                    <a:pt x="4318" y="319"/>
                  </a:lnTo>
                  <a:lnTo>
                    <a:pt x="4343" y="322"/>
                  </a:lnTo>
                  <a:lnTo>
                    <a:pt x="4368" y="324"/>
                  </a:lnTo>
                  <a:lnTo>
                    <a:pt x="4393" y="327"/>
                  </a:lnTo>
                  <a:lnTo>
                    <a:pt x="4418" y="333"/>
                  </a:lnTo>
                  <a:lnTo>
                    <a:pt x="4441" y="338"/>
                  </a:lnTo>
                  <a:lnTo>
                    <a:pt x="4465" y="345"/>
                  </a:lnTo>
                  <a:lnTo>
                    <a:pt x="4488" y="353"/>
                  </a:lnTo>
                  <a:lnTo>
                    <a:pt x="4511" y="362"/>
                  </a:lnTo>
                  <a:lnTo>
                    <a:pt x="4534" y="372"/>
                  </a:lnTo>
                  <a:lnTo>
                    <a:pt x="4556" y="383"/>
                  </a:lnTo>
                  <a:lnTo>
                    <a:pt x="4578" y="395"/>
                  </a:lnTo>
                  <a:lnTo>
                    <a:pt x="4601" y="408"/>
                  </a:lnTo>
                  <a:lnTo>
                    <a:pt x="4622" y="422"/>
                  </a:lnTo>
                  <a:lnTo>
                    <a:pt x="4643" y="435"/>
                  </a:lnTo>
                  <a:lnTo>
                    <a:pt x="4665" y="451"/>
                  </a:lnTo>
                  <a:lnTo>
                    <a:pt x="4857" y="185"/>
                  </a:lnTo>
                  <a:lnTo>
                    <a:pt x="4830" y="163"/>
                  </a:lnTo>
                  <a:lnTo>
                    <a:pt x="4802" y="143"/>
                  </a:lnTo>
                  <a:lnTo>
                    <a:pt x="4774" y="124"/>
                  </a:lnTo>
                  <a:lnTo>
                    <a:pt x="4744" y="107"/>
                  </a:lnTo>
                  <a:lnTo>
                    <a:pt x="4713" y="90"/>
                  </a:lnTo>
                  <a:lnTo>
                    <a:pt x="4683" y="74"/>
                  </a:lnTo>
                  <a:lnTo>
                    <a:pt x="4650" y="61"/>
                  </a:lnTo>
                  <a:lnTo>
                    <a:pt x="4618" y="49"/>
                  </a:lnTo>
                  <a:lnTo>
                    <a:pt x="4583" y="37"/>
                  </a:lnTo>
                  <a:lnTo>
                    <a:pt x="4548" y="27"/>
                  </a:lnTo>
                  <a:lnTo>
                    <a:pt x="4511" y="19"/>
                  </a:lnTo>
                  <a:lnTo>
                    <a:pt x="4473" y="13"/>
                  </a:lnTo>
                  <a:lnTo>
                    <a:pt x="4434" y="7"/>
                  </a:lnTo>
                  <a:lnTo>
                    <a:pt x="4394" y="4"/>
                  </a:lnTo>
                  <a:lnTo>
                    <a:pt x="4351" y="1"/>
                  </a:lnTo>
                  <a:lnTo>
                    <a:pt x="4309" y="0"/>
                  </a:lnTo>
                  <a:lnTo>
                    <a:pt x="4278" y="1"/>
                  </a:lnTo>
                  <a:lnTo>
                    <a:pt x="4249" y="3"/>
                  </a:lnTo>
                  <a:lnTo>
                    <a:pt x="4221" y="5"/>
                  </a:lnTo>
                  <a:lnTo>
                    <a:pt x="4193" y="8"/>
                  </a:lnTo>
                  <a:lnTo>
                    <a:pt x="4166" y="13"/>
                  </a:lnTo>
                  <a:lnTo>
                    <a:pt x="4139" y="18"/>
                  </a:lnTo>
                  <a:lnTo>
                    <a:pt x="4113" y="24"/>
                  </a:lnTo>
                  <a:lnTo>
                    <a:pt x="4088" y="32"/>
                  </a:lnTo>
                  <a:lnTo>
                    <a:pt x="4064" y="40"/>
                  </a:lnTo>
                  <a:lnTo>
                    <a:pt x="4040" y="49"/>
                  </a:lnTo>
                  <a:lnTo>
                    <a:pt x="4017" y="59"/>
                  </a:lnTo>
                  <a:lnTo>
                    <a:pt x="3996" y="69"/>
                  </a:lnTo>
                  <a:lnTo>
                    <a:pt x="3975" y="80"/>
                  </a:lnTo>
                  <a:lnTo>
                    <a:pt x="3955" y="92"/>
                  </a:lnTo>
                  <a:lnTo>
                    <a:pt x="3935" y="106"/>
                  </a:lnTo>
                  <a:lnTo>
                    <a:pt x="3917" y="119"/>
                  </a:lnTo>
                  <a:lnTo>
                    <a:pt x="3899" y="134"/>
                  </a:lnTo>
                  <a:lnTo>
                    <a:pt x="3884" y="150"/>
                  </a:lnTo>
                  <a:lnTo>
                    <a:pt x="3868" y="167"/>
                  </a:lnTo>
                  <a:lnTo>
                    <a:pt x="3853" y="183"/>
                  </a:lnTo>
                  <a:lnTo>
                    <a:pt x="3840" y="200"/>
                  </a:lnTo>
                  <a:lnTo>
                    <a:pt x="3828" y="219"/>
                  </a:lnTo>
                  <a:lnTo>
                    <a:pt x="3816" y="238"/>
                  </a:lnTo>
                  <a:lnTo>
                    <a:pt x="3806" y="258"/>
                  </a:lnTo>
                  <a:lnTo>
                    <a:pt x="3797" y="278"/>
                  </a:lnTo>
                  <a:lnTo>
                    <a:pt x="3789" y="299"/>
                  </a:lnTo>
                  <a:lnTo>
                    <a:pt x="3783" y="320"/>
                  </a:lnTo>
                  <a:lnTo>
                    <a:pt x="3777" y="343"/>
                  </a:lnTo>
                  <a:lnTo>
                    <a:pt x="3772" y="367"/>
                  </a:lnTo>
                  <a:lnTo>
                    <a:pt x="3769" y="390"/>
                  </a:lnTo>
                  <a:lnTo>
                    <a:pt x="3767" y="414"/>
                  </a:lnTo>
                  <a:lnTo>
                    <a:pt x="3767" y="438"/>
                  </a:lnTo>
                  <a:lnTo>
                    <a:pt x="3767" y="464"/>
                  </a:lnTo>
                  <a:lnTo>
                    <a:pt x="3769" y="489"/>
                  </a:lnTo>
                  <a:lnTo>
                    <a:pt x="3771" y="513"/>
                  </a:lnTo>
                  <a:lnTo>
                    <a:pt x="3775" y="535"/>
                  </a:lnTo>
                  <a:lnTo>
                    <a:pt x="3779" y="558"/>
                  </a:lnTo>
                  <a:lnTo>
                    <a:pt x="3785" y="578"/>
                  </a:lnTo>
                  <a:lnTo>
                    <a:pt x="3790" y="598"/>
                  </a:lnTo>
                  <a:lnTo>
                    <a:pt x="3798" y="616"/>
                  </a:lnTo>
                  <a:lnTo>
                    <a:pt x="3806" y="634"/>
                  </a:lnTo>
                  <a:lnTo>
                    <a:pt x="3815" y="652"/>
                  </a:lnTo>
                  <a:lnTo>
                    <a:pt x="3826" y="668"/>
                  </a:lnTo>
                  <a:lnTo>
                    <a:pt x="3838" y="683"/>
                  </a:lnTo>
                  <a:lnTo>
                    <a:pt x="3849" y="698"/>
                  </a:lnTo>
                  <a:lnTo>
                    <a:pt x="3862" y="713"/>
                  </a:lnTo>
                  <a:lnTo>
                    <a:pt x="3876" y="726"/>
                  </a:lnTo>
                  <a:lnTo>
                    <a:pt x="3892" y="738"/>
                  </a:lnTo>
                  <a:lnTo>
                    <a:pt x="3907" y="751"/>
                  </a:lnTo>
                  <a:lnTo>
                    <a:pt x="3924" y="762"/>
                  </a:lnTo>
                  <a:lnTo>
                    <a:pt x="3941" y="773"/>
                  </a:lnTo>
                  <a:lnTo>
                    <a:pt x="3960" y="785"/>
                  </a:lnTo>
                  <a:lnTo>
                    <a:pt x="3979" y="795"/>
                  </a:lnTo>
                  <a:lnTo>
                    <a:pt x="3999" y="804"/>
                  </a:lnTo>
                  <a:lnTo>
                    <a:pt x="4021" y="813"/>
                  </a:lnTo>
                  <a:lnTo>
                    <a:pt x="4043" y="822"/>
                  </a:lnTo>
                  <a:lnTo>
                    <a:pt x="4091" y="838"/>
                  </a:lnTo>
                  <a:lnTo>
                    <a:pt x="4141" y="854"/>
                  </a:lnTo>
                  <a:lnTo>
                    <a:pt x="4195" y="869"/>
                  </a:lnTo>
                  <a:lnTo>
                    <a:pt x="4253" y="882"/>
                  </a:lnTo>
                  <a:lnTo>
                    <a:pt x="4327" y="900"/>
                  </a:lnTo>
                  <a:lnTo>
                    <a:pt x="4358" y="909"/>
                  </a:lnTo>
                  <a:lnTo>
                    <a:pt x="4385" y="918"/>
                  </a:lnTo>
                  <a:lnTo>
                    <a:pt x="4410" y="927"/>
                  </a:lnTo>
                  <a:lnTo>
                    <a:pt x="4432" y="935"/>
                  </a:lnTo>
                  <a:lnTo>
                    <a:pt x="4450" y="944"/>
                  </a:lnTo>
                  <a:lnTo>
                    <a:pt x="4467" y="952"/>
                  </a:lnTo>
                  <a:lnTo>
                    <a:pt x="4481" y="961"/>
                  </a:lnTo>
                  <a:lnTo>
                    <a:pt x="4492" y="970"/>
                  </a:lnTo>
                  <a:lnTo>
                    <a:pt x="4501" y="980"/>
                  </a:lnTo>
                  <a:lnTo>
                    <a:pt x="4507" y="990"/>
                  </a:lnTo>
                  <a:lnTo>
                    <a:pt x="4513" y="1000"/>
                  </a:lnTo>
                  <a:lnTo>
                    <a:pt x="4516" y="1011"/>
                  </a:lnTo>
                  <a:lnTo>
                    <a:pt x="4519" y="1023"/>
                  </a:lnTo>
                  <a:lnTo>
                    <a:pt x="4519" y="1035"/>
                  </a:lnTo>
                  <a:lnTo>
                    <a:pt x="4519" y="1049"/>
                  </a:lnTo>
                  <a:lnTo>
                    <a:pt x="4516" y="1062"/>
                  </a:lnTo>
                  <a:lnTo>
                    <a:pt x="4513" y="1074"/>
                  </a:lnTo>
                  <a:lnTo>
                    <a:pt x="4507" y="1086"/>
                  </a:lnTo>
                  <a:lnTo>
                    <a:pt x="4501" y="1096"/>
                  </a:lnTo>
                  <a:lnTo>
                    <a:pt x="4493" y="1105"/>
                  </a:lnTo>
                  <a:lnTo>
                    <a:pt x="4484" y="1113"/>
                  </a:lnTo>
                  <a:lnTo>
                    <a:pt x="4472" y="1120"/>
                  </a:lnTo>
                  <a:lnTo>
                    <a:pt x="4459" y="1126"/>
                  </a:lnTo>
                  <a:lnTo>
                    <a:pt x="4443" y="1132"/>
                  </a:lnTo>
                  <a:lnTo>
                    <a:pt x="4428" y="1136"/>
                  </a:lnTo>
                  <a:lnTo>
                    <a:pt x="4409" y="1140"/>
                  </a:lnTo>
                  <a:lnTo>
                    <a:pt x="4388" y="1143"/>
                  </a:lnTo>
                  <a:lnTo>
                    <a:pt x="4366" y="1144"/>
                  </a:lnTo>
                  <a:lnTo>
                    <a:pt x="4341" y="1145"/>
                  </a:lnTo>
                  <a:lnTo>
                    <a:pt x="4314" y="1146"/>
                  </a:lnTo>
                  <a:lnTo>
                    <a:pt x="4288" y="1145"/>
                  </a:lnTo>
                  <a:lnTo>
                    <a:pt x="4262" y="1143"/>
                  </a:lnTo>
                  <a:lnTo>
                    <a:pt x="4235" y="1140"/>
                  </a:lnTo>
                  <a:lnTo>
                    <a:pt x="4210" y="1135"/>
                  </a:lnTo>
                  <a:lnTo>
                    <a:pt x="4182" y="1129"/>
                  </a:lnTo>
                  <a:lnTo>
                    <a:pt x="4155" y="1122"/>
                  </a:lnTo>
                  <a:lnTo>
                    <a:pt x="4128" y="1114"/>
                  </a:lnTo>
                  <a:lnTo>
                    <a:pt x="4101" y="1105"/>
                  </a:lnTo>
                  <a:lnTo>
                    <a:pt x="4075" y="1095"/>
                  </a:lnTo>
                  <a:lnTo>
                    <a:pt x="4049" y="1083"/>
                  </a:lnTo>
                  <a:lnTo>
                    <a:pt x="4023" y="1071"/>
                  </a:lnTo>
                  <a:lnTo>
                    <a:pt x="3999" y="1059"/>
                  </a:lnTo>
                  <a:lnTo>
                    <a:pt x="3976" y="1045"/>
                  </a:lnTo>
                  <a:lnTo>
                    <a:pt x="3953" y="1032"/>
                  </a:lnTo>
                  <a:lnTo>
                    <a:pt x="3932" y="1017"/>
                  </a:lnTo>
                  <a:lnTo>
                    <a:pt x="3913" y="1002"/>
                  </a:lnTo>
                  <a:lnTo>
                    <a:pt x="3720" y="1264"/>
                  </a:lnTo>
                  <a:lnTo>
                    <a:pt x="3745" y="1286"/>
                  </a:lnTo>
                  <a:lnTo>
                    <a:pt x="3774" y="1306"/>
                  </a:lnTo>
                  <a:lnTo>
                    <a:pt x="3804" y="1326"/>
                  </a:lnTo>
                  <a:lnTo>
                    <a:pt x="3834" y="1345"/>
                  </a:lnTo>
                  <a:lnTo>
                    <a:pt x="3868" y="1362"/>
                  </a:lnTo>
                  <a:lnTo>
                    <a:pt x="3902" y="1379"/>
                  </a:lnTo>
                  <a:lnTo>
                    <a:pt x="3938" y="1395"/>
                  </a:lnTo>
                  <a:lnTo>
                    <a:pt x="3975" y="1408"/>
                  </a:lnTo>
                  <a:lnTo>
                    <a:pt x="4012" y="1420"/>
                  </a:lnTo>
                  <a:lnTo>
                    <a:pt x="4051" y="1432"/>
                  </a:lnTo>
                  <a:lnTo>
                    <a:pt x="4092" y="1442"/>
                  </a:lnTo>
                  <a:lnTo>
                    <a:pt x="4132" y="1450"/>
                  </a:lnTo>
                  <a:lnTo>
                    <a:pt x="4174" y="1456"/>
                  </a:lnTo>
                  <a:lnTo>
                    <a:pt x="4216" y="1461"/>
                  </a:lnTo>
                  <a:lnTo>
                    <a:pt x="4259" y="1463"/>
                  </a:lnTo>
                  <a:lnTo>
                    <a:pt x="4302" y="1464"/>
                  </a:lnTo>
                  <a:close/>
                  <a:moveTo>
                    <a:pt x="5072" y="1442"/>
                  </a:moveTo>
                  <a:lnTo>
                    <a:pt x="6145" y="1442"/>
                  </a:lnTo>
                  <a:lnTo>
                    <a:pt x="6145" y="1129"/>
                  </a:lnTo>
                  <a:lnTo>
                    <a:pt x="5427" y="1129"/>
                  </a:lnTo>
                  <a:lnTo>
                    <a:pt x="5427" y="852"/>
                  </a:lnTo>
                  <a:lnTo>
                    <a:pt x="5874" y="852"/>
                  </a:lnTo>
                  <a:lnTo>
                    <a:pt x="5874" y="544"/>
                  </a:lnTo>
                  <a:lnTo>
                    <a:pt x="5427" y="544"/>
                  </a:lnTo>
                  <a:lnTo>
                    <a:pt x="5427" y="335"/>
                  </a:lnTo>
                  <a:lnTo>
                    <a:pt x="6096" y="335"/>
                  </a:lnTo>
                  <a:lnTo>
                    <a:pt x="6096" y="23"/>
                  </a:lnTo>
                  <a:lnTo>
                    <a:pt x="5072" y="23"/>
                  </a:lnTo>
                  <a:lnTo>
                    <a:pt x="5072" y="1442"/>
                  </a:lnTo>
                  <a:close/>
                  <a:moveTo>
                    <a:pt x="7232" y="1442"/>
                  </a:moveTo>
                  <a:lnTo>
                    <a:pt x="7531" y="1442"/>
                  </a:lnTo>
                  <a:lnTo>
                    <a:pt x="7531" y="23"/>
                  </a:lnTo>
                  <a:lnTo>
                    <a:pt x="7186" y="23"/>
                  </a:lnTo>
                  <a:lnTo>
                    <a:pt x="7186" y="797"/>
                  </a:lnTo>
                  <a:lnTo>
                    <a:pt x="6638" y="23"/>
                  </a:lnTo>
                  <a:lnTo>
                    <a:pt x="6316" y="23"/>
                  </a:lnTo>
                  <a:lnTo>
                    <a:pt x="6316" y="1442"/>
                  </a:lnTo>
                  <a:lnTo>
                    <a:pt x="6661" y="1442"/>
                  </a:lnTo>
                  <a:lnTo>
                    <a:pt x="6661" y="629"/>
                  </a:lnTo>
                  <a:lnTo>
                    <a:pt x="7232" y="1442"/>
                  </a:lnTo>
                  <a:close/>
                  <a:moveTo>
                    <a:pt x="7788" y="1442"/>
                  </a:moveTo>
                  <a:lnTo>
                    <a:pt x="8151" y="1442"/>
                  </a:lnTo>
                  <a:lnTo>
                    <a:pt x="8151" y="23"/>
                  </a:lnTo>
                  <a:lnTo>
                    <a:pt x="7788" y="23"/>
                  </a:lnTo>
                  <a:lnTo>
                    <a:pt x="7788" y="1442"/>
                  </a:lnTo>
                  <a:close/>
                  <a:moveTo>
                    <a:pt x="8992" y="1464"/>
                  </a:moveTo>
                  <a:lnTo>
                    <a:pt x="8992" y="1464"/>
                  </a:lnTo>
                  <a:lnTo>
                    <a:pt x="9026" y="1464"/>
                  </a:lnTo>
                  <a:lnTo>
                    <a:pt x="9058" y="1462"/>
                  </a:lnTo>
                  <a:lnTo>
                    <a:pt x="9090" y="1459"/>
                  </a:lnTo>
                  <a:lnTo>
                    <a:pt x="9121" y="1455"/>
                  </a:lnTo>
                  <a:lnTo>
                    <a:pt x="9151" y="1450"/>
                  </a:lnTo>
                  <a:lnTo>
                    <a:pt x="9181" y="1443"/>
                  </a:lnTo>
                  <a:lnTo>
                    <a:pt x="9210" y="1435"/>
                  </a:lnTo>
                  <a:lnTo>
                    <a:pt x="9238" y="1426"/>
                  </a:lnTo>
                  <a:lnTo>
                    <a:pt x="9265" y="1416"/>
                  </a:lnTo>
                  <a:lnTo>
                    <a:pt x="9291" y="1405"/>
                  </a:lnTo>
                  <a:lnTo>
                    <a:pt x="9317" y="1392"/>
                  </a:lnTo>
                  <a:lnTo>
                    <a:pt x="9341" y="1379"/>
                  </a:lnTo>
                  <a:lnTo>
                    <a:pt x="9365" y="1363"/>
                  </a:lnTo>
                  <a:lnTo>
                    <a:pt x="9387" y="1347"/>
                  </a:lnTo>
                  <a:lnTo>
                    <a:pt x="9409" y="1329"/>
                  </a:lnTo>
                  <a:lnTo>
                    <a:pt x="9430" y="1310"/>
                  </a:lnTo>
                  <a:lnTo>
                    <a:pt x="9449" y="1290"/>
                  </a:lnTo>
                  <a:lnTo>
                    <a:pt x="9468" y="1269"/>
                  </a:lnTo>
                  <a:lnTo>
                    <a:pt x="9485" y="1246"/>
                  </a:lnTo>
                  <a:lnTo>
                    <a:pt x="9502" y="1222"/>
                  </a:lnTo>
                  <a:lnTo>
                    <a:pt x="9517" y="1197"/>
                  </a:lnTo>
                  <a:lnTo>
                    <a:pt x="9531" y="1170"/>
                  </a:lnTo>
                  <a:lnTo>
                    <a:pt x="9544" y="1142"/>
                  </a:lnTo>
                  <a:lnTo>
                    <a:pt x="9555" y="1113"/>
                  </a:lnTo>
                  <a:lnTo>
                    <a:pt x="9566" y="1082"/>
                  </a:lnTo>
                  <a:lnTo>
                    <a:pt x="9575" y="1050"/>
                  </a:lnTo>
                  <a:lnTo>
                    <a:pt x="9583" y="1017"/>
                  </a:lnTo>
                  <a:lnTo>
                    <a:pt x="9589" y="982"/>
                  </a:lnTo>
                  <a:lnTo>
                    <a:pt x="9594" y="946"/>
                  </a:lnTo>
                  <a:lnTo>
                    <a:pt x="9598" y="909"/>
                  </a:lnTo>
                  <a:lnTo>
                    <a:pt x="9600" y="870"/>
                  </a:lnTo>
                  <a:lnTo>
                    <a:pt x="9600" y="829"/>
                  </a:lnTo>
                  <a:lnTo>
                    <a:pt x="9600" y="23"/>
                  </a:lnTo>
                  <a:lnTo>
                    <a:pt x="9239" y="23"/>
                  </a:lnTo>
                  <a:lnTo>
                    <a:pt x="9239" y="829"/>
                  </a:lnTo>
                  <a:lnTo>
                    <a:pt x="9238" y="865"/>
                  </a:lnTo>
                  <a:lnTo>
                    <a:pt x="9236" y="898"/>
                  </a:lnTo>
                  <a:lnTo>
                    <a:pt x="9230" y="929"/>
                  </a:lnTo>
                  <a:lnTo>
                    <a:pt x="9223" y="960"/>
                  </a:lnTo>
                  <a:lnTo>
                    <a:pt x="9216" y="987"/>
                  </a:lnTo>
                  <a:lnTo>
                    <a:pt x="9205" y="1013"/>
                  </a:lnTo>
                  <a:lnTo>
                    <a:pt x="9193" y="1036"/>
                  </a:lnTo>
                  <a:lnTo>
                    <a:pt x="9185" y="1046"/>
                  </a:lnTo>
                  <a:lnTo>
                    <a:pt x="9178" y="1058"/>
                  </a:lnTo>
                  <a:lnTo>
                    <a:pt x="9171" y="1067"/>
                  </a:lnTo>
                  <a:lnTo>
                    <a:pt x="9163" y="1077"/>
                  </a:lnTo>
                  <a:lnTo>
                    <a:pt x="9154" y="1084"/>
                  </a:lnTo>
                  <a:lnTo>
                    <a:pt x="9144" y="1092"/>
                  </a:lnTo>
                  <a:lnTo>
                    <a:pt x="9135" y="1100"/>
                  </a:lnTo>
                  <a:lnTo>
                    <a:pt x="9124" y="1107"/>
                  </a:lnTo>
                  <a:lnTo>
                    <a:pt x="9113" y="1113"/>
                  </a:lnTo>
                  <a:lnTo>
                    <a:pt x="9102" y="1118"/>
                  </a:lnTo>
                  <a:lnTo>
                    <a:pt x="9091" y="1124"/>
                  </a:lnTo>
                  <a:lnTo>
                    <a:pt x="9078" y="1128"/>
                  </a:lnTo>
                  <a:lnTo>
                    <a:pt x="9066" y="1132"/>
                  </a:lnTo>
                  <a:lnTo>
                    <a:pt x="9053" y="1135"/>
                  </a:lnTo>
                  <a:lnTo>
                    <a:pt x="9039" y="1137"/>
                  </a:lnTo>
                  <a:lnTo>
                    <a:pt x="9026" y="1138"/>
                  </a:lnTo>
                  <a:lnTo>
                    <a:pt x="9011" y="1140"/>
                  </a:lnTo>
                  <a:lnTo>
                    <a:pt x="8996" y="1140"/>
                  </a:lnTo>
                  <a:lnTo>
                    <a:pt x="8981" y="1140"/>
                  </a:lnTo>
                  <a:lnTo>
                    <a:pt x="8966" y="1138"/>
                  </a:lnTo>
                  <a:lnTo>
                    <a:pt x="8951" y="1137"/>
                  </a:lnTo>
                  <a:lnTo>
                    <a:pt x="8938" y="1135"/>
                  </a:lnTo>
                  <a:lnTo>
                    <a:pt x="8924" y="1132"/>
                  </a:lnTo>
                  <a:lnTo>
                    <a:pt x="8912" y="1128"/>
                  </a:lnTo>
                  <a:lnTo>
                    <a:pt x="8900" y="1124"/>
                  </a:lnTo>
                  <a:lnTo>
                    <a:pt x="8888" y="1118"/>
                  </a:lnTo>
                  <a:lnTo>
                    <a:pt x="8877" y="1113"/>
                  </a:lnTo>
                  <a:lnTo>
                    <a:pt x="8866" y="1107"/>
                  </a:lnTo>
                  <a:lnTo>
                    <a:pt x="8856" y="1099"/>
                  </a:lnTo>
                  <a:lnTo>
                    <a:pt x="8846" y="1092"/>
                  </a:lnTo>
                  <a:lnTo>
                    <a:pt x="8837" y="1084"/>
                  </a:lnTo>
                  <a:lnTo>
                    <a:pt x="8828" y="1076"/>
                  </a:lnTo>
                  <a:lnTo>
                    <a:pt x="8820" y="1067"/>
                  </a:lnTo>
                  <a:lnTo>
                    <a:pt x="8812" y="1056"/>
                  </a:lnTo>
                  <a:lnTo>
                    <a:pt x="8804" y="1046"/>
                  </a:lnTo>
                  <a:lnTo>
                    <a:pt x="8797" y="1035"/>
                  </a:lnTo>
                  <a:lnTo>
                    <a:pt x="8791" y="1024"/>
                  </a:lnTo>
                  <a:lnTo>
                    <a:pt x="8785" y="1011"/>
                  </a:lnTo>
                  <a:lnTo>
                    <a:pt x="8774" y="987"/>
                  </a:lnTo>
                  <a:lnTo>
                    <a:pt x="8766" y="959"/>
                  </a:lnTo>
                  <a:lnTo>
                    <a:pt x="8759" y="929"/>
                  </a:lnTo>
                  <a:lnTo>
                    <a:pt x="8755" y="898"/>
                  </a:lnTo>
                  <a:lnTo>
                    <a:pt x="8751" y="864"/>
                  </a:lnTo>
                  <a:lnTo>
                    <a:pt x="8750" y="829"/>
                  </a:lnTo>
                  <a:lnTo>
                    <a:pt x="8750" y="23"/>
                  </a:lnTo>
                  <a:lnTo>
                    <a:pt x="8387" y="23"/>
                  </a:lnTo>
                  <a:lnTo>
                    <a:pt x="8387" y="829"/>
                  </a:lnTo>
                  <a:lnTo>
                    <a:pt x="8388" y="870"/>
                  </a:lnTo>
                  <a:lnTo>
                    <a:pt x="8391" y="909"/>
                  </a:lnTo>
                  <a:lnTo>
                    <a:pt x="8394" y="946"/>
                  </a:lnTo>
                  <a:lnTo>
                    <a:pt x="8398" y="982"/>
                  </a:lnTo>
                  <a:lnTo>
                    <a:pt x="8405" y="1017"/>
                  </a:lnTo>
                  <a:lnTo>
                    <a:pt x="8413" y="1051"/>
                  </a:lnTo>
                  <a:lnTo>
                    <a:pt x="8422" y="1083"/>
                  </a:lnTo>
                  <a:lnTo>
                    <a:pt x="8432" y="1114"/>
                  </a:lnTo>
                  <a:lnTo>
                    <a:pt x="8443" y="1143"/>
                  </a:lnTo>
                  <a:lnTo>
                    <a:pt x="8456" y="1171"/>
                  </a:lnTo>
                  <a:lnTo>
                    <a:pt x="8470" y="1198"/>
                  </a:lnTo>
                  <a:lnTo>
                    <a:pt x="8485" y="1223"/>
                  </a:lnTo>
                  <a:lnTo>
                    <a:pt x="8502" y="1247"/>
                  </a:lnTo>
                  <a:lnTo>
                    <a:pt x="8519" y="1270"/>
                  </a:lnTo>
                  <a:lnTo>
                    <a:pt x="8538" y="1291"/>
                  </a:lnTo>
                  <a:lnTo>
                    <a:pt x="8557" y="1311"/>
                  </a:lnTo>
                  <a:lnTo>
                    <a:pt x="8578" y="1331"/>
                  </a:lnTo>
                  <a:lnTo>
                    <a:pt x="8600" y="1347"/>
                  </a:lnTo>
                  <a:lnTo>
                    <a:pt x="8622" y="1364"/>
                  </a:lnTo>
                  <a:lnTo>
                    <a:pt x="8646" y="1379"/>
                  </a:lnTo>
                  <a:lnTo>
                    <a:pt x="8670" y="1392"/>
                  </a:lnTo>
                  <a:lnTo>
                    <a:pt x="8695" y="1406"/>
                  </a:lnTo>
                  <a:lnTo>
                    <a:pt x="8721" y="1417"/>
                  </a:lnTo>
                  <a:lnTo>
                    <a:pt x="8749" y="1427"/>
                  </a:lnTo>
                  <a:lnTo>
                    <a:pt x="8776" y="1436"/>
                  </a:lnTo>
                  <a:lnTo>
                    <a:pt x="8805" y="1443"/>
                  </a:lnTo>
                  <a:lnTo>
                    <a:pt x="8835" y="1450"/>
                  </a:lnTo>
                  <a:lnTo>
                    <a:pt x="8865" y="1455"/>
                  </a:lnTo>
                  <a:lnTo>
                    <a:pt x="8895" y="1459"/>
                  </a:lnTo>
                  <a:lnTo>
                    <a:pt x="8927" y="1462"/>
                  </a:lnTo>
                  <a:lnTo>
                    <a:pt x="8959" y="1464"/>
                  </a:lnTo>
                  <a:lnTo>
                    <a:pt x="8992" y="1464"/>
                  </a:lnTo>
                  <a:close/>
                  <a:moveTo>
                    <a:pt x="10311" y="1464"/>
                  </a:moveTo>
                  <a:lnTo>
                    <a:pt x="10311" y="1464"/>
                  </a:lnTo>
                  <a:lnTo>
                    <a:pt x="10344" y="1464"/>
                  </a:lnTo>
                  <a:lnTo>
                    <a:pt x="10377" y="1462"/>
                  </a:lnTo>
                  <a:lnTo>
                    <a:pt x="10408" y="1461"/>
                  </a:lnTo>
                  <a:lnTo>
                    <a:pt x="10438" y="1458"/>
                  </a:lnTo>
                  <a:lnTo>
                    <a:pt x="10468" y="1453"/>
                  </a:lnTo>
                  <a:lnTo>
                    <a:pt x="10497" y="1449"/>
                  </a:lnTo>
                  <a:lnTo>
                    <a:pt x="10525" y="1443"/>
                  </a:lnTo>
                  <a:lnTo>
                    <a:pt x="10552" y="1436"/>
                  </a:lnTo>
                  <a:lnTo>
                    <a:pt x="10578" y="1428"/>
                  </a:lnTo>
                  <a:lnTo>
                    <a:pt x="10602" y="1420"/>
                  </a:lnTo>
                  <a:lnTo>
                    <a:pt x="10627" y="1411"/>
                  </a:lnTo>
                  <a:lnTo>
                    <a:pt x="10651" y="1400"/>
                  </a:lnTo>
                  <a:lnTo>
                    <a:pt x="10673" y="1390"/>
                  </a:lnTo>
                  <a:lnTo>
                    <a:pt x="10693" y="1378"/>
                  </a:lnTo>
                  <a:lnTo>
                    <a:pt x="10715" y="1365"/>
                  </a:lnTo>
                  <a:lnTo>
                    <a:pt x="10734" y="1351"/>
                  </a:lnTo>
                  <a:lnTo>
                    <a:pt x="10752" y="1336"/>
                  </a:lnTo>
                  <a:lnTo>
                    <a:pt x="10769" y="1320"/>
                  </a:lnTo>
                  <a:lnTo>
                    <a:pt x="10784" y="1305"/>
                  </a:lnTo>
                  <a:lnTo>
                    <a:pt x="10800" y="1287"/>
                  </a:lnTo>
                  <a:lnTo>
                    <a:pt x="10814" y="1269"/>
                  </a:lnTo>
                  <a:lnTo>
                    <a:pt x="10826" y="1250"/>
                  </a:lnTo>
                  <a:lnTo>
                    <a:pt x="10838" y="1229"/>
                  </a:lnTo>
                  <a:lnTo>
                    <a:pt x="10849" y="1208"/>
                  </a:lnTo>
                  <a:lnTo>
                    <a:pt x="10858" y="1187"/>
                  </a:lnTo>
                  <a:lnTo>
                    <a:pt x="10865" y="1164"/>
                  </a:lnTo>
                  <a:lnTo>
                    <a:pt x="10873" y="1141"/>
                  </a:lnTo>
                  <a:lnTo>
                    <a:pt x="10879" y="1116"/>
                  </a:lnTo>
                  <a:lnTo>
                    <a:pt x="10883" y="1090"/>
                  </a:lnTo>
                  <a:lnTo>
                    <a:pt x="10886" y="1063"/>
                  </a:lnTo>
                  <a:lnTo>
                    <a:pt x="10888" y="1036"/>
                  </a:lnTo>
                  <a:lnTo>
                    <a:pt x="10889" y="1008"/>
                  </a:lnTo>
                  <a:lnTo>
                    <a:pt x="10888" y="982"/>
                  </a:lnTo>
                  <a:lnTo>
                    <a:pt x="10887" y="958"/>
                  </a:lnTo>
                  <a:lnTo>
                    <a:pt x="10883" y="934"/>
                  </a:lnTo>
                  <a:lnTo>
                    <a:pt x="10880" y="911"/>
                  </a:lnTo>
                  <a:lnTo>
                    <a:pt x="10876" y="890"/>
                  </a:lnTo>
                  <a:lnTo>
                    <a:pt x="10869" y="869"/>
                  </a:lnTo>
                  <a:lnTo>
                    <a:pt x="10862" y="849"/>
                  </a:lnTo>
                  <a:lnTo>
                    <a:pt x="10854" y="829"/>
                  </a:lnTo>
                  <a:lnTo>
                    <a:pt x="10845" y="811"/>
                  </a:lnTo>
                  <a:lnTo>
                    <a:pt x="10835" y="793"/>
                  </a:lnTo>
                  <a:lnTo>
                    <a:pt x="10824" y="778"/>
                  </a:lnTo>
                  <a:lnTo>
                    <a:pt x="10813" y="761"/>
                  </a:lnTo>
                  <a:lnTo>
                    <a:pt x="10799" y="746"/>
                  </a:lnTo>
                  <a:lnTo>
                    <a:pt x="10786" y="732"/>
                  </a:lnTo>
                  <a:lnTo>
                    <a:pt x="10771" y="718"/>
                  </a:lnTo>
                  <a:lnTo>
                    <a:pt x="10755" y="705"/>
                  </a:lnTo>
                  <a:lnTo>
                    <a:pt x="10738" y="692"/>
                  </a:lnTo>
                  <a:lnTo>
                    <a:pt x="10720" y="680"/>
                  </a:lnTo>
                  <a:lnTo>
                    <a:pt x="10702" y="669"/>
                  </a:lnTo>
                  <a:lnTo>
                    <a:pt x="10683" y="658"/>
                  </a:lnTo>
                  <a:lnTo>
                    <a:pt x="10663" y="646"/>
                  </a:lnTo>
                  <a:lnTo>
                    <a:pt x="10642" y="637"/>
                  </a:lnTo>
                  <a:lnTo>
                    <a:pt x="10619" y="627"/>
                  </a:lnTo>
                  <a:lnTo>
                    <a:pt x="10597" y="618"/>
                  </a:lnTo>
                  <a:lnTo>
                    <a:pt x="10548" y="601"/>
                  </a:lnTo>
                  <a:lnTo>
                    <a:pt x="10498" y="585"/>
                  </a:lnTo>
                  <a:lnTo>
                    <a:pt x="10443" y="570"/>
                  </a:lnTo>
                  <a:lnTo>
                    <a:pt x="10385" y="556"/>
                  </a:lnTo>
                  <a:lnTo>
                    <a:pt x="10318" y="540"/>
                  </a:lnTo>
                  <a:lnTo>
                    <a:pt x="10264" y="524"/>
                  </a:lnTo>
                  <a:lnTo>
                    <a:pt x="10241" y="516"/>
                  </a:lnTo>
                  <a:lnTo>
                    <a:pt x="10220" y="509"/>
                  </a:lnTo>
                  <a:lnTo>
                    <a:pt x="10202" y="501"/>
                  </a:lnTo>
                  <a:lnTo>
                    <a:pt x="10188" y="494"/>
                  </a:lnTo>
                  <a:lnTo>
                    <a:pt x="10174" y="486"/>
                  </a:lnTo>
                  <a:lnTo>
                    <a:pt x="10163" y="478"/>
                  </a:lnTo>
                  <a:lnTo>
                    <a:pt x="10154" y="470"/>
                  </a:lnTo>
                  <a:lnTo>
                    <a:pt x="10147" y="461"/>
                  </a:lnTo>
                  <a:lnTo>
                    <a:pt x="10143" y="451"/>
                  </a:lnTo>
                  <a:lnTo>
                    <a:pt x="10139" y="441"/>
                  </a:lnTo>
                  <a:lnTo>
                    <a:pt x="10137" y="429"/>
                  </a:lnTo>
                  <a:lnTo>
                    <a:pt x="10136" y="418"/>
                  </a:lnTo>
                  <a:lnTo>
                    <a:pt x="10137" y="408"/>
                  </a:lnTo>
                  <a:lnTo>
                    <a:pt x="10138" y="398"/>
                  </a:lnTo>
                  <a:lnTo>
                    <a:pt x="10140" y="389"/>
                  </a:lnTo>
                  <a:lnTo>
                    <a:pt x="10144" y="380"/>
                  </a:lnTo>
                  <a:lnTo>
                    <a:pt x="10148" y="371"/>
                  </a:lnTo>
                  <a:lnTo>
                    <a:pt x="10154" y="363"/>
                  </a:lnTo>
                  <a:lnTo>
                    <a:pt x="10161" y="355"/>
                  </a:lnTo>
                  <a:lnTo>
                    <a:pt x="10170" y="347"/>
                  </a:lnTo>
                  <a:lnTo>
                    <a:pt x="10180" y="342"/>
                  </a:lnTo>
                  <a:lnTo>
                    <a:pt x="10191" y="336"/>
                  </a:lnTo>
                  <a:lnTo>
                    <a:pt x="10205" y="331"/>
                  </a:lnTo>
                  <a:lnTo>
                    <a:pt x="10220" y="326"/>
                  </a:lnTo>
                  <a:lnTo>
                    <a:pt x="10237" y="324"/>
                  </a:lnTo>
                  <a:lnTo>
                    <a:pt x="10256" y="320"/>
                  </a:lnTo>
                  <a:lnTo>
                    <a:pt x="10278" y="319"/>
                  </a:lnTo>
                  <a:lnTo>
                    <a:pt x="10300" y="319"/>
                  </a:lnTo>
                  <a:lnTo>
                    <a:pt x="10327" y="319"/>
                  </a:lnTo>
                  <a:lnTo>
                    <a:pt x="10352" y="322"/>
                  </a:lnTo>
                  <a:lnTo>
                    <a:pt x="10378" y="324"/>
                  </a:lnTo>
                  <a:lnTo>
                    <a:pt x="10402" y="327"/>
                  </a:lnTo>
                  <a:lnTo>
                    <a:pt x="10426" y="333"/>
                  </a:lnTo>
                  <a:lnTo>
                    <a:pt x="10451" y="338"/>
                  </a:lnTo>
                  <a:lnTo>
                    <a:pt x="10473" y="345"/>
                  </a:lnTo>
                  <a:lnTo>
                    <a:pt x="10497" y="353"/>
                  </a:lnTo>
                  <a:lnTo>
                    <a:pt x="10520" y="362"/>
                  </a:lnTo>
                  <a:lnTo>
                    <a:pt x="10543" y="372"/>
                  </a:lnTo>
                  <a:lnTo>
                    <a:pt x="10565" y="383"/>
                  </a:lnTo>
                  <a:lnTo>
                    <a:pt x="10587" y="395"/>
                  </a:lnTo>
                  <a:lnTo>
                    <a:pt x="10609" y="408"/>
                  </a:lnTo>
                  <a:lnTo>
                    <a:pt x="10631" y="422"/>
                  </a:lnTo>
                  <a:lnTo>
                    <a:pt x="10653" y="435"/>
                  </a:lnTo>
                  <a:lnTo>
                    <a:pt x="10674" y="451"/>
                  </a:lnTo>
                  <a:lnTo>
                    <a:pt x="10867" y="185"/>
                  </a:lnTo>
                  <a:lnTo>
                    <a:pt x="10840" y="163"/>
                  </a:lnTo>
                  <a:lnTo>
                    <a:pt x="10811" y="143"/>
                  </a:lnTo>
                  <a:lnTo>
                    <a:pt x="10782" y="124"/>
                  </a:lnTo>
                  <a:lnTo>
                    <a:pt x="10753" y="107"/>
                  </a:lnTo>
                  <a:lnTo>
                    <a:pt x="10723" y="90"/>
                  </a:lnTo>
                  <a:lnTo>
                    <a:pt x="10691" y="74"/>
                  </a:lnTo>
                  <a:lnTo>
                    <a:pt x="10659" y="61"/>
                  </a:lnTo>
                  <a:lnTo>
                    <a:pt x="10626" y="49"/>
                  </a:lnTo>
                  <a:lnTo>
                    <a:pt x="10591" y="37"/>
                  </a:lnTo>
                  <a:lnTo>
                    <a:pt x="10556" y="27"/>
                  </a:lnTo>
                  <a:lnTo>
                    <a:pt x="10519" y="19"/>
                  </a:lnTo>
                  <a:lnTo>
                    <a:pt x="10482" y="13"/>
                  </a:lnTo>
                  <a:lnTo>
                    <a:pt x="10443" y="7"/>
                  </a:lnTo>
                  <a:lnTo>
                    <a:pt x="10402" y="4"/>
                  </a:lnTo>
                  <a:lnTo>
                    <a:pt x="10360" y="1"/>
                  </a:lnTo>
                  <a:lnTo>
                    <a:pt x="10317" y="0"/>
                  </a:lnTo>
                  <a:lnTo>
                    <a:pt x="10287" y="1"/>
                  </a:lnTo>
                  <a:lnTo>
                    <a:pt x="10258" y="3"/>
                  </a:lnTo>
                  <a:lnTo>
                    <a:pt x="10229" y="5"/>
                  </a:lnTo>
                  <a:lnTo>
                    <a:pt x="10201" y="8"/>
                  </a:lnTo>
                  <a:lnTo>
                    <a:pt x="10174" y="13"/>
                  </a:lnTo>
                  <a:lnTo>
                    <a:pt x="10148" y="18"/>
                  </a:lnTo>
                  <a:lnTo>
                    <a:pt x="10122" y="24"/>
                  </a:lnTo>
                  <a:lnTo>
                    <a:pt x="10097" y="32"/>
                  </a:lnTo>
                  <a:lnTo>
                    <a:pt x="10073" y="40"/>
                  </a:lnTo>
                  <a:lnTo>
                    <a:pt x="10049" y="49"/>
                  </a:lnTo>
                  <a:lnTo>
                    <a:pt x="10027" y="59"/>
                  </a:lnTo>
                  <a:lnTo>
                    <a:pt x="10004" y="69"/>
                  </a:lnTo>
                  <a:lnTo>
                    <a:pt x="9983" y="80"/>
                  </a:lnTo>
                  <a:lnTo>
                    <a:pt x="9964" y="92"/>
                  </a:lnTo>
                  <a:lnTo>
                    <a:pt x="9944" y="106"/>
                  </a:lnTo>
                  <a:lnTo>
                    <a:pt x="9926" y="119"/>
                  </a:lnTo>
                  <a:lnTo>
                    <a:pt x="9909" y="134"/>
                  </a:lnTo>
                  <a:lnTo>
                    <a:pt x="9892" y="150"/>
                  </a:lnTo>
                  <a:lnTo>
                    <a:pt x="9876" y="167"/>
                  </a:lnTo>
                  <a:lnTo>
                    <a:pt x="9862" y="183"/>
                  </a:lnTo>
                  <a:lnTo>
                    <a:pt x="9848" y="200"/>
                  </a:lnTo>
                  <a:lnTo>
                    <a:pt x="9836" y="219"/>
                  </a:lnTo>
                  <a:lnTo>
                    <a:pt x="9825" y="238"/>
                  </a:lnTo>
                  <a:lnTo>
                    <a:pt x="9815" y="258"/>
                  </a:lnTo>
                  <a:lnTo>
                    <a:pt x="9806" y="278"/>
                  </a:lnTo>
                  <a:lnTo>
                    <a:pt x="9798" y="299"/>
                  </a:lnTo>
                  <a:lnTo>
                    <a:pt x="9791" y="320"/>
                  </a:lnTo>
                  <a:lnTo>
                    <a:pt x="9785" y="343"/>
                  </a:lnTo>
                  <a:lnTo>
                    <a:pt x="9781" y="367"/>
                  </a:lnTo>
                  <a:lnTo>
                    <a:pt x="9777" y="390"/>
                  </a:lnTo>
                  <a:lnTo>
                    <a:pt x="9775" y="414"/>
                  </a:lnTo>
                  <a:lnTo>
                    <a:pt x="9775" y="438"/>
                  </a:lnTo>
                  <a:lnTo>
                    <a:pt x="9775" y="464"/>
                  </a:lnTo>
                  <a:lnTo>
                    <a:pt x="9777" y="489"/>
                  </a:lnTo>
                  <a:lnTo>
                    <a:pt x="9780" y="513"/>
                  </a:lnTo>
                  <a:lnTo>
                    <a:pt x="9783" y="535"/>
                  </a:lnTo>
                  <a:lnTo>
                    <a:pt x="9788" y="558"/>
                  </a:lnTo>
                  <a:lnTo>
                    <a:pt x="9793" y="578"/>
                  </a:lnTo>
                  <a:lnTo>
                    <a:pt x="9799" y="598"/>
                  </a:lnTo>
                  <a:lnTo>
                    <a:pt x="9807" y="616"/>
                  </a:lnTo>
                  <a:lnTo>
                    <a:pt x="9815" y="634"/>
                  </a:lnTo>
                  <a:lnTo>
                    <a:pt x="9825" y="652"/>
                  </a:lnTo>
                  <a:lnTo>
                    <a:pt x="9835" y="668"/>
                  </a:lnTo>
                  <a:lnTo>
                    <a:pt x="9846" y="683"/>
                  </a:lnTo>
                  <a:lnTo>
                    <a:pt x="9858" y="698"/>
                  </a:lnTo>
                  <a:lnTo>
                    <a:pt x="9871" y="713"/>
                  </a:lnTo>
                  <a:lnTo>
                    <a:pt x="9885" y="726"/>
                  </a:lnTo>
                  <a:lnTo>
                    <a:pt x="9900" y="738"/>
                  </a:lnTo>
                  <a:lnTo>
                    <a:pt x="9916" y="751"/>
                  </a:lnTo>
                  <a:lnTo>
                    <a:pt x="9933" y="762"/>
                  </a:lnTo>
                  <a:lnTo>
                    <a:pt x="9951" y="773"/>
                  </a:lnTo>
                  <a:lnTo>
                    <a:pt x="9969" y="785"/>
                  </a:lnTo>
                  <a:lnTo>
                    <a:pt x="9989" y="795"/>
                  </a:lnTo>
                  <a:lnTo>
                    <a:pt x="10009" y="804"/>
                  </a:lnTo>
                  <a:lnTo>
                    <a:pt x="10030" y="813"/>
                  </a:lnTo>
                  <a:lnTo>
                    <a:pt x="10053" y="822"/>
                  </a:lnTo>
                  <a:lnTo>
                    <a:pt x="10100" y="838"/>
                  </a:lnTo>
                  <a:lnTo>
                    <a:pt x="10151" y="854"/>
                  </a:lnTo>
                  <a:lnTo>
                    <a:pt x="10205" y="869"/>
                  </a:lnTo>
                  <a:lnTo>
                    <a:pt x="10262" y="882"/>
                  </a:lnTo>
                  <a:lnTo>
                    <a:pt x="10335" y="900"/>
                  </a:lnTo>
                  <a:lnTo>
                    <a:pt x="10366" y="909"/>
                  </a:lnTo>
                  <a:lnTo>
                    <a:pt x="10394" y="918"/>
                  </a:lnTo>
                  <a:lnTo>
                    <a:pt x="10419" y="927"/>
                  </a:lnTo>
                  <a:lnTo>
                    <a:pt x="10441" y="935"/>
                  </a:lnTo>
                  <a:lnTo>
                    <a:pt x="10460" y="944"/>
                  </a:lnTo>
                  <a:lnTo>
                    <a:pt x="10475" y="952"/>
                  </a:lnTo>
                  <a:lnTo>
                    <a:pt x="10489" y="961"/>
                  </a:lnTo>
                  <a:lnTo>
                    <a:pt x="10500" y="970"/>
                  </a:lnTo>
                  <a:lnTo>
                    <a:pt x="10509" y="980"/>
                  </a:lnTo>
                  <a:lnTo>
                    <a:pt x="10517" y="990"/>
                  </a:lnTo>
                  <a:lnTo>
                    <a:pt x="10521" y="1000"/>
                  </a:lnTo>
                  <a:lnTo>
                    <a:pt x="10525" y="1011"/>
                  </a:lnTo>
                  <a:lnTo>
                    <a:pt x="10527" y="1023"/>
                  </a:lnTo>
                  <a:lnTo>
                    <a:pt x="10528" y="1035"/>
                  </a:lnTo>
                  <a:lnTo>
                    <a:pt x="10527" y="1049"/>
                  </a:lnTo>
                  <a:lnTo>
                    <a:pt x="10525" y="1062"/>
                  </a:lnTo>
                  <a:lnTo>
                    <a:pt x="10521" y="1074"/>
                  </a:lnTo>
                  <a:lnTo>
                    <a:pt x="10517" y="1086"/>
                  </a:lnTo>
                  <a:lnTo>
                    <a:pt x="10510" y="1096"/>
                  </a:lnTo>
                  <a:lnTo>
                    <a:pt x="10502" y="1105"/>
                  </a:lnTo>
                  <a:lnTo>
                    <a:pt x="10492" y="1113"/>
                  </a:lnTo>
                  <a:lnTo>
                    <a:pt x="10481" y="1120"/>
                  </a:lnTo>
                  <a:lnTo>
                    <a:pt x="10468" y="1126"/>
                  </a:lnTo>
                  <a:lnTo>
                    <a:pt x="10453" y="1132"/>
                  </a:lnTo>
                  <a:lnTo>
                    <a:pt x="10436" y="1136"/>
                  </a:lnTo>
                  <a:lnTo>
                    <a:pt x="10417" y="1140"/>
                  </a:lnTo>
                  <a:lnTo>
                    <a:pt x="10397" y="1143"/>
                  </a:lnTo>
                  <a:lnTo>
                    <a:pt x="10374" y="1144"/>
                  </a:lnTo>
                  <a:lnTo>
                    <a:pt x="10350" y="1145"/>
                  </a:lnTo>
                  <a:lnTo>
                    <a:pt x="10323" y="1146"/>
                  </a:lnTo>
                  <a:lnTo>
                    <a:pt x="10298" y="1145"/>
                  </a:lnTo>
                  <a:lnTo>
                    <a:pt x="10272" y="1143"/>
                  </a:lnTo>
                  <a:lnTo>
                    <a:pt x="10245" y="1140"/>
                  </a:lnTo>
                  <a:lnTo>
                    <a:pt x="10218" y="1135"/>
                  </a:lnTo>
                  <a:lnTo>
                    <a:pt x="10191" y="1129"/>
                  </a:lnTo>
                  <a:lnTo>
                    <a:pt x="10164" y="1122"/>
                  </a:lnTo>
                  <a:lnTo>
                    <a:pt x="10137" y="1114"/>
                  </a:lnTo>
                  <a:lnTo>
                    <a:pt x="10110" y="1105"/>
                  </a:lnTo>
                  <a:lnTo>
                    <a:pt x="10083" y="1095"/>
                  </a:lnTo>
                  <a:lnTo>
                    <a:pt x="10057" y="1083"/>
                  </a:lnTo>
                  <a:lnTo>
                    <a:pt x="10033" y="1071"/>
                  </a:lnTo>
                  <a:lnTo>
                    <a:pt x="10008" y="1059"/>
                  </a:lnTo>
                  <a:lnTo>
                    <a:pt x="9984" y="1045"/>
                  </a:lnTo>
                  <a:lnTo>
                    <a:pt x="9962" y="1032"/>
                  </a:lnTo>
                  <a:lnTo>
                    <a:pt x="9940" y="1017"/>
                  </a:lnTo>
                  <a:lnTo>
                    <a:pt x="9921" y="1002"/>
                  </a:lnTo>
                  <a:lnTo>
                    <a:pt x="9728" y="1264"/>
                  </a:lnTo>
                  <a:lnTo>
                    <a:pt x="9755" y="1286"/>
                  </a:lnTo>
                  <a:lnTo>
                    <a:pt x="9782" y="1306"/>
                  </a:lnTo>
                  <a:lnTo>
                    <a:pt x="9812" y="1326"/>
                  </a:lnTo>
                  <a:lnTo>
                    <a:pt x="9844" y="1345"/>
                  </a:lnTo>
                  <a:lnTo>
                    <a:pt x="9876" y="1362"/>
                  </a:lnTo>
                  <a:lnTo>
                    <a:pt x="9910" y="1379"/>
                  </a:lnTo>
                  <a:lnTo>
                    <a:pt x="9946" y="1395"/>
                  </a:lnTo>
                  <a:lnTo>
                    <a:pt x="9983" y="1408"/>
                  </a:lnTo>
                  <a:lnTo>
                    <a:pt x="10021" y="1420"/>
                  </a:lnTo>
                  <a:lnTo>
                    <a:pt x="10061" y="1432"/>
                  </a:lnTo>
                  <a:lnTo>
                    <a:pt x="10100" y="1442"/>
                  </a:lnTo>
                  <a:lnTo>
                    <a:pt x="10142" y="1450"/>
                  </a:lnTo>
                  <a:lnTo>
                    <a:pt x="10183" y="1456"/>
                  </a:lnTo>
                  <a:lnTo>
                    <a:pt x="10225" y="1461"/>
                  </a:lnTo>
                  <a:lnTo>
                    <a:pt x="10267" y="1463"/>
                  </a:lnTo>
                  <a:lnTo>
                    <a:pt x="10311" y="1464"/>
                  </a:lnTo>
                  <a:close/>
                </a:path>
              </a:pathLst>
            </a:custGeom>
            <a:solidFill>
              <a:srgbClr val="0063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fontAlgn="base" hangingPunct="0">
                <a:spcBef>
                  <a:spcPct val="0"/>
                </a:spcBef>
                <a:spcAft>
                  <a:spcPct val="0"/>
                </a:spcAft>
                <a:defRPr/>
              </a:pPr>
              <a:endParaRPr lang="fr-CH" sz="1722" dirty="0">
                <a:solidFill>
                  <a:srgbClr val="000000"/>
                </a:solidFill>
              </a:endParaRPr>
            </a:p>
          </p:txBody>
        </p:sp>
        <p:sp>
          <p:nvSpPr>
            <p:cNvPr id="14" name="Freeform 10"/>
            <p:cNvSpPr>
              <a:spLocks noChangeAspect="1" noEditPoints="1"/>
            </p:cNvSpPr>
            <p:nvPr/>
          </p:nvSpPr>
          <p:spPr bwMode="auto">
            <a:xfrm>
              <a:off x="3338562" y="4446933"/>
              <a:ext cx="5627066" cy="853730"/>
            </a:xfrm>
            <a:custGeom>
              <a:avLst/>
              <a:gdLst>
                <a:gd name="T0" fmla="*/ 2147483647 w 10949"/>
                <a:gd name="T1" fmla="*/ 2147483647 h 1667"/>
                <a:gd name="T2" fmla="*/ 2147483647 w 10949"/>
                <a:gd name="T3" fmla="*/ 2147483647 h 1667"/>
                <a:gd name="T4" fmla="*/ 2147483647 w 10949"/>
                <a:gd name="T5" fmla="*/ 2147483647 h 1667"/>
                <a:gd name="T6" fmla="*/ 2147483647 w 10949"/>
                <a:gd name="T7" fmla="*/ 2147483647 h 1667"/>
                <a:gd name="T8" fmla="*/ 2147483647 w 10949"/>
                <a:gd name="T9" fmla="*/ 2147483647 h 1667"/>
                <a:gd name="T10" fmla="*/ 2147483647 w 10949"/>
                <a:gd name="T11" fmla="*/ 2147483647 h 1667"/>
                <a:gd name="T12" fmla="*/ 2147483647 w 10949"/>
                <a:gd name="T13" fmla="*/ 2147483647 h 1667"/>
                <a:gd name="T14" fmla="*/ 2147483647 w 10949"/>
                <a:gd name="T15" fmla="*/ 2147483647 h 1667"/>
                <a:gd name="T16" fmla="*/ 2147483647 w 10949"/>
                <a:gd name="T17" fmla="*/ 2147483647 h 1667"/>
                <a:gd name="T18" fmla="*/ 2147483647 w 10949"/>
                <a:gd name="T19" fmla="*/ 2147483647 h 1667"/>
                <a:gd name="T20" fmla="*/ 2147483647 w 10949"/>
                <a:gd name="T21" fmla="*/ 2147483647 h 1667"/>
                <a:gd name="T22" fmla="*/ 2147483647 w 10949"/>
                <a:gd name="T23" fmla="*/ 2147483647 h 1667"/>
                <a:gd name="T24" fmla="*/ 2147483647 w 10949"/>
                <a:gd name="T25" fmla="*/ 2147483647 h 1667"/>
                <a:gd name="T26" fmla="*/ 2147483647 w 10949"/>
                <a:gd name="T27" fmla="*/ 2147483647 h 1667"/>
                <a:gd name="T28" fmla="*/ 2147483647 w 10949"/>
                <a:gd name="T29" fmla="*/ 2147483647 h 1667"/>
                <a:gd name="T30" fmla="*/ 2147483647 w 10949"/>
                <a:gd name="T31" fmla="*/ 2147483647 h 1667"/>
                <a:gd name="T32" fmla="*/ 2147483647 w 10949"/>
                <a:gd name="T33" fmla="*/ 2147483647 h 1667"/>
                <a:gd name="T34" fmla="*/ 2147483647 w 10949"/>
                <a:gd name="T35" fmla="*/ 2147483647 h 1667"/>
                <a:gd name="T36" fmla="*/ 2147483647 w 10949"/>
                <a:gd name="T37" fmla="*/ 2147483647 h 1667"/>
                <a:gd name="T38" fmla="*/ 2147483647 w 10949"/>
                <a:gd name="T39" fmla="*/ 2147483647 h 1667"/>
                <a:gd name="T40" fmla="*/ 2147483647 w 10949"/>
                <a:gd name="T41" fmla="*/ 2147483647 h 1667"/>
                <a:gd name="T42" fmla="*/ 2147483647 w 10949"/>
                <a:gd name="T43" fmla="*/ 2147483647 h 1667"/>
                <a:gd name="T44" fmla="*/ 2147483647 w 10949"/>
                <a:gd name="T45" fmla="*/ 2147483647 h 1667"/>
                <a:gd name="T46" fmla="*/ 2147483647 w 10949"/>
                <a:gd name="T47" fmla="*/ 2147483647 h 1667"/>
                <a:gd name="T48" fmla="*/ 2147483647 w 10949"/>
                <a:gd name="T49" fmla="*/ 2147483647 h 1667"/>
                <a:gd name="T50" fmla="*/ 2147483647 w 10949"/>
                <a:gd name="T51" fmla="*/ 2147483647 h 1667"/>
                <a:gd name="T52" fmla="*/ 2147483647 w 10949"/>
                <a:gd name="T53" fmla="*/ 2147483647 h 1667"/>
                <a:gd name="T54" fmla="*/ 2147483647 w 10949"/>
                <a:gd name="T55" fmla="*/ 2147483647 h 1667"/>
                <a:gd name="T56" fmla="*/ 2147483647 w 10949"/>
                <a:gd name="T57" fmla="*/ 2147483647 h 1667"/>
                <a:gd name="T58" fmla="*/ 2147483647 w 10949"/>
                <a:gd name="T59" fmla="*/ 2147483647 h 1667"/>
                <a:gd name="T60" fmla="*/ 2147483647 w 10949"/>
                <a:gd name="T61" fmla="*/ 2147483647 h 1667"/>
                <a:gd name="T62" fmla="*/ 2147483647 w 10949"/>
                <a:gd name="T63" fmla="*/ 2147483647 h 1667"/>
                <a:gd name="T64" fmla="*/ 2147483647 w 10949"/>
                <a:gd name="T65" fmla="*/ 2147483647 h 1667"/>
                <a:gd name="T66" fmla="*/ 2147483647 w 10949"/>
                <a:gd name="T67" fmla="*/ 2147483647 h 1667"/>
                <a:gd name="T68" fmla="*/ 2147483647 w 10949"/>
                <a:gd name="T69" fmla="*/ 2147483647 h 1667"/>
                <a:gd name="T70" fmla="*/ 2147483647 w 10949"/>
                <a:gd name="T71" fmla="*/ 2147483647 h 1667"/>
                <a:gd name="T72" fmla="*/ 2147483647 w 10949"/>
                <a:gd name="T73" fmla="*/ 2147483647 h 1667"/>
                <a:gd name="T74" fmla="*/ 2147483647 w 10949"/>
                <a:gd name="T75" fmla="*/ 2147483647 h 1667"/>
                <a:gd name="T76" fmla="*/ 2147483647 w 10949"/>
                <a:gd name="T77" fmla="*/ 2147483647 h 1667"/>
                <a:gd name="T78" fmla="*/ 2147483647 w 10949"/>
                <a:gd name="T79" fmla="*/ 2147483647 h 1667"/>
                <a:gd name="T80" fmla="*/ 2147483647 w 10949"/>
                <a:gd name="T81" fmla="*/ 2147483647 h 1667"/>
                <a:gd name="T82" fmla="*/ 2147483647 w 10949"/>
                <a:gd name="T83" fmla="*/ 2147483647 h 1667"/>
                <a:gd name="T84" fmla="*/ 2147483647 w 10949"/>
                <a:gd name="T85" fmla="*/ 2147483647 h 1667"/>
                <a:gd name="T86" fmla="*/ 2147483647 w 10949"/>
                <a:gd name="T87" fmla="*/ 2147483647 h 1667"/>
                <a:gd name="T88" fmla="*/ 2147483647 w 10949"/>
                <a:gd name="T89" fmla="*/ 2147483647 h 1667"/>
                <a:gd name="T90" fmla="*/ 2147483647 w 10949"/>
                <a:gd name="T91" fmla="*/ 2147483647 h 1667"/>
                <a:gd name="T92" fmla="*/ 2147483647 w 10949"/>
                <a:gd name="T93" fmla="*/ 2147483647 h 1667"/>
                <a:gd name="T94" fmla="*/ 2147483647 w 10949"/>
                <a:gd name="T95" fmla="*/ 2147483647 h 1667"/>
                <a:gd name="T96" fmla="*/ 2147483647 w 10949"/>
                <a:gd name="T97" fmla="*/ 2147483647 h 1667"/>
                <a:gd name="T98" fmla="*/ 2147483647 w 10949"/>
                <a:gd name="T99" fmla="*/ 2147483647 h 1667"/>
                <a:gd name="T100" fmla="*/ 2147483647 w 10949"/>
                <a:gd name="T101" fmla="*/ 2147483647 h 1667"/>
                <a:gd name="T102" fmla="*/ 2147483647 w 10949"/>
                <a:gd name="T103" fmla="*/ 2147483647 h 1667"/>
                <a:gd name="T104" fmla="*/ 2147483647 w 10949"/>
                <a:gd name="T105" fmla="*/ 2147483647 h 1667"/>
                <a:gd name="T106" fmla="*/ 2147483647 w 10949"/>
                <a:gd name="T107" fmla="*/ 2147483647 h 1667"/>
                <a:gd name="T108" fmla="*/ 2147483647 w 10949"/>
                <a:gd name="T109" fmla="*/ 2147483647 h 1667"/>
                <a:gd name="T110" fmla="*/ 2147483647 w 10949"/>
                <a:gd name="T111" fmla="*/ 2147483647 h 1667"/>
                <a:gd name="T112" fmla="*/ 2147483647 w 10949"/>
                <a:gd name="T113" fmla="*/ 2147483647 h 1667"/>
                <a:gd name="T114" fmla="*/ 2147483647 w 10949"/>
                <a:gd name="T115" fmla="*/ 2147483647 h 1667"/>
                <a:gd name="T116" fmla="*/ 2147483647 w 10949"/>
                <a:gd name="T117" fmla="*/ 2147483647 h 1667"/>
                <a:gd name="T118" fmla="*/ 2147483647 w 10949"/>
                <a:gd name="T119" fmla="*/ 2147483647 h 1667"/>
                <a:gd name="T120" fmla="*/ 2147483647 w 10949"/>
                <a:gd name="T121" fmla="*/ 2147483647 h 1667"/>
                <a:gd name="T122" fmla="*/ 2147483647 w 10949"/>
                <a:gd name="T123" fmla="*/ 2147483647 h 1667"/>
                <a:gd name="T124" fmla="*/ 2147483647 w 10949"/>
                <a:gd name="T125" fmla="*/ 2147483647 h 16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9" h="1667">
                  <a:moveTo>
                    <a:pt x="10949" y="815"/>
                  </a:moveTo>
                  <a:lnTo>
                    <a:pt x="10949" y="815"/>
                  </a:lnTo>
                  <a:lnTo>
                    <a:pt x="10949" y="790"/>
                  </a:lnTo>
                  <a:lnTo>
                    <a:pt x="10948" y="765"/>
                  </a:lnTo>
                  <a:lnTo>
                    <a:pt x="10946" y="741"/>
                  </a:lnTo>
                  <a:lnTo>
                    <a:pt x="10943" y="716"/>
                  </a:lnTo>
                  <a:lnTo>
                    <a:pt x="10940" y="694"/>
                  </a:lnTo>
                  <a:lnTo>
                    <a:pt x="10936" y="672"/>
                  </a:lnTo>
                  <a:lnTo>
                    <a:pt x="10930" y="649"/>
                  </a:lnTo>
                  <a:lnTo>
                    <a:pt x="10924" y="628"/>
                  </a:lnTo>
                  <a:lnTo>
                    <a:pt x="10918" y="606"/>
                  </a:lnTo>
                  <a:lnTo>
                    <a:pt x="10911" y="586"/>
                  </a:lnTo>
                  <a:lnTo>
                    <a:pt x="10903" y="567"/>
                  </a:lnTo>
                  <a:lnTo>
                    <a:pt x="10894" y="548"/>
                  </a:lnTo>
                  <a:lnTo>
                    <a:pt x="10884" y="530"/>
                  </a:lnTo>
                  <a:lnTo>
                    <a:pt x="10874" y="513"/>
                  </a:lnTo>
                  <a:lnTo>
                    <a:pt x="10864" y="496"/>
                  </a:lnTo>
                  <a:lnTo>
                    <a:pt x="10851" y="481"/>
                  </a:lnTo>
                  <a:lnTo>
                    <a:pt x="10839" y="465"/>
                  </a:lnTo>
                  <a:lnTo>
                    <a:pt x="10825" y="450"/>
                  </a:lnTo>
                  <a:lnTo>
                    <a:pt x="10812" y="437"/>
                  </a:lnTo>
                  <a:lnTo>
                    <a:pt x="10797" y="424"/>
                  </a:lnTo>
                  <a:lnTo>
                    <a:pt x="10782" y="413"/>
                  </a:lnTo>
                  <a:lnTo>
                    <a:pt x="10766" y="402"/>
                  </a:lnTo>
                  <a:lnTo>
                    <a:pt x="10749" y="392"/>
                  </a:lnTo>
                  <a:lnTo>
                    <a:pt x="10732" y="383"/>
                  </a:lnTo>
                  <a:lnTo>
                    <a:pt x="10714" y="375"/>
                  </a:lnTo>
                  <a:lnTo>
                    <a:pt x="10695" y="368"/>
                  </a:lnTo>
                  <a:lnTo>
                    <a:pt x="10676" y="363"/>
                  </a:lnTo>
                  <a:lnTo>
                    <a:pt x="10656" y="357"/>
                  </a:lnTo>
                  <a:lnTo>
                    <a:pt x="10634" y="354"/>
                  </a:lnTo>
                  <a:lnTo>
                    <a:pt x="10613" y="351"/>
                  </a:lnTo>
                  <a:lnTo>
                    <a:pt x="10591" y="349"/>
                  </a:lnTo>
                  <a:lnTo>
                    <a:pt x="10568" y="349"/>
                  </a:lnTo>
                  <a:lnTo>
                    <a:pt x="10547" y="349"/>
                  </a:lnTo>
                  <a:lnTo>
                    <a:pt x="10526" y="350"/>
                  </a:lnTo>
                  <a:lnTo>
                    <a:pt x="10506" y="354"/>
                  </a:lnTo>
                  <a:lnTo>
                    <a:pt x="10486" y="357"/>
                  </a:lnTo>
                  <a:lnTo>
                    <a:pt x="10467" y="363"/>
                  </a:lnTo>
                  <a:lnTo>
                    <a:pt x="10448" y="368"/>
                  </a:lnTo>
                  <a:lnTo>
                    <a:pt x="10429" y="375"/>
                  </a:lnTo>
                  <a:lnTo>
                    <a:pt x="10411" y="383"/>
                  </a:lnTo>
                  <a:lnTo>
                    <a:pt x="10394" y="392"/>
                  </a:lnTo>
                  <a:lnTo>
                    <a:pt x="10377" y="402"/>
                  </a:lnTo>
                  <a:lnTo>
                    <a:pt x="10360" y="412"/>
                  </a:lnTo>
                  <a:lnTo>
                    <a:pt x="10344" y="424"/>
                  </a:lnTo>
                  <a:lnTo>
                    <a:pt x="10329" y="437"/>
                  </a:lnTo>
                  <a:lnTo>
                    <a:pt x="10314" y="450"/>
                  </a:lnTo>
                  <a:lnTo>
                    <a:pt x="10301" y="465"/>
                  </a:lnTo>
                  <a:lnTo>
                    <a:pt x="10287" y="481"/>
                  </a:lnTo>
                  <a:lnTo>
                    <a:pt x="10274" y="496"/>
                  </a:lnTo>
                  <a:lnTo>
                    <a:pt x="10262" y="514"/>
                  </a:lnTo>
                  <a:lnTo>
                    <a:pt x="10250" y="532"/>
                  </a:lnTo>
                  <a:lnTo>
                    <a:pt x="10240" y="551"/>
                  </a:lnTo>
                  <a:lnTo>
                    <a:pt x="10230" y="570"/>
                  </a:lnTo>
                  <a:lnTo>
                    <a:pt x="10221" y="591"/>
                  </a:lnTo>
                  <a:lnTo>
                    <a:pt x="10213" y="612"/>
                  </a:lnTo>
                  <a:lnTo>
                    <a:pt x="10205" y="634"/>
                  </a:lnTo>
                  <a:lnTo>
                    <a:pt x="10198" y="657"/>
                  </a:lnTo>
                  <a:lnTo>
                    <a:pt x="10193" y="682"/>
                  </a:lnTo>
                  <a:lnTo>
                    <a:pt x="10187" y="705"/>
                  </a:lnTo>
                  <a:lnTo>
                    <a:pt x="10183" y="731"/>
                  </a:lnTo>
                  <a:lnTo>
                    <a:pt x="10179" y="757"/>
                  </a:lnTo>
                  <a:lnTo>
                    <a:pt x="10177" y="783"/>
                  </a:lnTo>
                  <a:lnTo>
                    <a:pt x="10176" y="811"/>
                  </a:lnTo>
                  <a:lnTo>
                    <a:pt x="10176" y="839"/>
                  </a:lnTo>
                  <a:lnTo>
                    <a:pt x="10176" y="873"/>
                  </a:lnTo>
                  <a:lnTo>
                    <a:pt x="10178" y="905"/>
                  </a:lnTo>
                  <a:lnTo>
                    <a:pt x="10180" y="937"/>
                  </a:lnTo>
                  <a:lnTo>
                    <a:pt x="10185" y="967"/>
                  </a:lnTo>
                  <a:lnTo>
                    <a:pt x="10190" y="995"/>
                  </a:lnTo>
                  <a:lnTo>
                    <a:pt x="10196" y="1023"/>
                  </a:lnTo>
                  <a:lnTo>
                    <a:pt x="10203" y="1049"/>
                  </a:lnTo>
                  <a:lnTo>
                    <a:pt x="10211" y="1074"/>
                  </a:lnTo>
                  <a:lnTo>
                    <a:pt x="10220" y="1097"/>
                  </a:lnTo>
                  <a:lnTo>
                    <a:pt x="10230" y="1120"/>
                  </a:lnTo>
                  <a:lnTo>
                    <a:pt x="10240" y="1140"/>
                  </a:lnTo>
                  <a:lnTo>
                    <a:pt x="10251" y="1160"/>
                  </a:lnTo>
                  <a:lnTo>
                    <a:pt x="10263" y="1178"/>
                  </a:lnTo>
                  <a:lnTo>
                    <a:pt x="10276" y="1196"/>
                  </a:lnTo>
                  <a:lnTo>
                    <a:pt x="10289" y="1213"/>
                  </a:lnTo>
                  <a:lnTo>
                    <a:pt x="10303" y="1228"/>
                  </a:lnTo>
                  <a:lnTo>
                    <a:pt x="10317" y="1242"/>
                  </a:lnTo>
                  <a:lnTo>
                    <a:pt x="10332" y="1255"/>
                  </a:lnTo>
                  <a:lnTo>
                    <a:pt x="10347" y="1267"/>
                  </a:lnTo>
                  <a:lnTo>
                    <a:pt x="10362" y="1278"/>
                  </a:lnTo>
                  <a:lnTo>
                    <a:pt x="10378" y="1288"/>
                  </a:lnTo>
                  <a:lnTo>
                    <a:pt x="10394" y="1297"/>
                  </a:lnTo>
                  <a:lnTo>
                    <a:pt x="10411" y="1305"/>
                  </a:lnTo>
                  <a:lnTo>
                    <a:pt x="10428" y="1312"/>
                  </a:lnTo>
                  <a:lnTo>
                    <a:pt x="10443" y="1319"/>
                  </a:lnTo>
                  <a:lnTo>
                    <a:pt x="10460" y="1323"/>
                  </a:lnTo>
                  <a:lnTo>
                    <a:pt x="10477" y="1328"/>
                  </a:lnTo>
                  <a:lnTo>
                    <a:pt x="10494" y="1331"/>
                  </a:lnTo>
                  <a:lnTo>
                    <a:pt x="10511" y="1334"/>
                  </a:lnTo>
                  <a:lnTo>
                    <a:pt x="10528" y="1337"/>
                  </a:lnTo>
                  <a:lnTo>
                    <a:pt x="10544" y="1338"/>
                  </a:lnTo>
                  <a:lnTo>
                    <a:pt x="10560" y="1338"/>
                  </a:lnTo>
                  <a:lnTo>
                    <a:pt x="10586" y="1338"/>
                  </a:lnTo>
                  <a:lnTo>
                    <a:pt x="10611" y="1336"/>
                  </a:lnTo>
                  <a:lnTo>
                    <a:pt x="10635" y="1333"/>
                  </a:lnTo>
                  <a:lnTo>
                    <a:pt x="10658" y="1331"/>
                  </a:lnTo>
                  <a:lnTo>
                    <a:pt x="10679" y="1327"/>
                  </a:lnTo>
                  <a:lnTo>
                    <a:pt x="10701" y="1322"/>
                  </a:lnTo>
                  <a:lnTo>
                    <a:pt x="10721" y="1316"/>
                  </a:lnTo>
                  <a:lnTo>
                    <a:pt x="10741" y="1310"/>
                  </a:lnTo>
                  <a:lnTo>
                    <a:pt x="10761" y="1302"/>
                  </a:lnTo>
                  <a:lnTo>
                    <a:pt x="10780" y="1294"/>
                  </a:lnTo>
                  <a:lnTo>
                    <a:pt x="10800" y="1285"/>
                  </a:lnTo>
                  <a:lnTo>
                    <a:pt x="10820" y="1275"/>
                  </a:lnTo>
                  <a:lnTo>
                    <a:pt x="10859" y="1252"/>
                  </a:lnTo>
                  <a:lnTo>
                    <a:pt x="10901" y="1228"/>
                  </a:lnTo>
                  <a:lnTo>
                    <a:pt x="10837" y="1130"/>
                  </a:lnTo>
                  <a:lnTo>
                    <a:pt x="10805" y="1150"/>
                  </a:lnTo>
                  <a:lnTo>
                    <a:pt x="10775" y="1168"/>
                  </a:lnTo>
                  <a:lnTo>
                    <a:pt x="10746" y="1184"/>
                  </a:lnTo>
                  <a:lnTo>
                    <a:pt x="10730" y="1191"/>
                  </a:lnTo>
                  <a:lnTo>
                    <a:pt x="10715" y="1196"/>
                  </a:lnTo>
                  <a:lnTo>
                    <a:pt x="10700" y="1202"/>
                  </a:lnTo>
                  <a:lnTo>
                    <a:pt x="10684" y="1206"/>
                  </a:lnTo>
                  <a:lnTo>
                    <a:pt x="10667" y="1211"/>
                  </a:lnTo>
                  <a:lnTo>
                    <a:pt x="10650" y="1214"/>
                  </a:lnTo>
                  <a:lnTo>
                    <a:pt x="10632" y="1216"/>
                  </a:lnTo>
                  <a:lnTo>
                    <a:pt x="10614" y="1219"/>
                  </a:lnTo>
                  <a:lnTo>
                    <a:pt x="10595" y="1220"/>
                  </a:lnTo>
                  <a:lnTo>
                    <a:pt x="10575" y="1220"/>
                  </a:lnTo>
                  <a:lnTo>
                    <a:pt x="10560" y="1220"/>
                  </a:lnTo>
                  <a:lnTo>
                    <a:pt x="10547" y="1219"/>
                  </a:lnTo>
                  <a:lnTo>
                    <a:pt x="10533" y="1216"/>
                  </a:lnTo>
                  <a:lnTo>
                    <a:pt x="10520" y="1214"/>
                  </a:lnTo>
                  <a:lnTo>
                    <a:pt x="10506" y="1211"/>
                  </a:lnTo>
                  <a:lnTo>
                    <a:pt x="10494" y="1206"/>
                  </a:lnTo>
                  <a:lnTo>
                    <a:pt x="10481" y="1202"/>
                  </a:lnTo>
                  <a:lnTo>
                    <a:pt x="10470" y="1196"/>
                  </a:lnTo>
                  <a:lnTo>
                    <a:pt x="10458" y="1191"/>
                  </a:lnTo>
                  <a:lnTo>
                    <a:pt x="10447" y="1184"/>
                  </a:lnTo>
                  <a:lnTo>
                    <a:pt x="10437" y="1177"/>
                  </a:lnTo>
                  <a:lnTo>
                    <a:pt x="10426" y="1168"/>
                  </a:lnTo>
                  <a:lnTo>
                    <a:pt x="10416" y="1160"/>
                  </a:lnTo>
                  <a:lnTo>
                    <a:pt x="10407" y="1151"/>
                  </a:lnTo>
                  <a:lnTo>
                    <a:pt x="10398" y="1141"/>
                  </a:lnTo>
                  <a:lnTo>
                    <a:pt x="10389" y="1130"/>
                  </a:lnTo>
                  <a:lnTo>
                    <a:pt x="10381" y="1120"/>
                  </a:lnTo>
                  <a:lnTo>
                    <a:pt x="10374" y="1107"/>
                  </a:lnTo>
                  <a:lnTo>
                    <a:pt x="10359" y="1083"/>
                  </a:lnTo>
                  <a:lnTo>
                    <a:pt x="10347" y="1056"/>
                  </a:lnTo>
                  <a:lnTo>
                    <a:pt x="10335" y="1027"/>
                  </a:lnTo>
                  <a:lnTo>
                    <a:pt x="10326" y="995"/>
                  </a:lnTo>
                  <a:lnTo>
                    <a:pt x="10320" y="961"/>
                  </a:lnTo>
                  <a:lnTo>
                    <a:pt x="10314" y="927"/>
                  </a:lnTo>
                  <a:lnTo>
                    <a:pt x="10311" y="890"/>
                  </a:lnTo>
                  <a:lnTo>
                    <a:pt x="10943" y="890"/>
                  </a:lnTo>
                  <a:lnTo>
                    <a:pt x="10947" y="873"/>
                  </a:lnTo>
                  <a:lnTo>
                    <a:pt x="10948" y="856"/>
                  </a:lnTo>
                  <a:lnTo>
                    <a:pt x="10949" y="837"/>
                  </a:lnTo>
                  <a:lnTo>
                    <a:pt x="10949" y="815"/>
                  </a:lnTo>
                  <a:close/>
                  <a:moveTo>
                    <a:pt x="10311" y="779"/>
                  </a:moveTo>
                  <a:lnTo>
                    <a:pt x="10311" y="779"/>
                  </a:lnTo>
                  <a:lnTo>
                    <a:pt x="10315" y="741"/>
                  </a:lnTo>
                  <a:lnTo>
                    <a:pt x="10321" y="705"/>
                  </a:lnTo>
                  <a:lnTo>
                    <a:pt x="10329" y="672"/>
                  </a:lnTo>
                  <a:lnTo>
                    <a:pt x="10338" y="641"/>
                  </a:lnTo>
                  <a:lnTo>
                    <a:pt x="10349" y="613"/>
                  </a:lnTo>
                  <a:lnTo>
                    <a:pt x="10361" y="587"/>
                  </a:lnTo>
                  <a:lnTo>
                    <a:pt x="10376" y="564"/>
                  </a:lnTo>
                  <a:lnTo>
                    <a:pt x="10384" y="554"/>
                  </a:lnTo>
                  <a:lnTo>
                    <a:pt x="10392" y="543"/>
                  </a:lnTo>
                  <a:lnTo>
                    <a:pt x="10399" y="533"/>
                  </a:lnTo>
                  <a:lnTo>
                    <a:pt x="10408" y="525"/>
                  </a:lnTo>
                  <a:lnTo>
                    <a:pt x="10417" y="516"/>
                  </a:lnTo>
                  <a:lnTo>
                    <a:pt x="10428" y="510"/>
                  </a:lnTo>
                  <a:lnTo>
                    <a:pt x="10438" y="502"/>
                  </a:lnTo>
                  <a:lnTo>
                    <a:pt x="10448" y="496"/>
                  </a:lnTo>
                  <a:lnTo>
                    <a:pt x="10458" y="491"/>
                  </a:lnTo>
                  <a:lnTo>
                    <a:pt x="10469" y="485"/>
                  </a:lnTo>
                  <a:lnTo>
                    <a:pt x="10492" y="477"/>
                  </a:lnTo>
                  <a:lnTo>
                    <a:pt x="10515" y="470"/>
                  </a:lnTo>
                  <a:lnTo>
                    <a:pt x="10540" y="467"/>
                  </a:lnTo>
                  <a:lnTo>
                    <a:pt x="10566" y="466"/>
                  </a:lnTo>
                  <a:lnTo>
                    <a:pt x="10582" y="467"/>
                  </a:lnTo>
                  <a:lnTo>
                    <a:pt x="10596" y="468"/>
                  </a:lnTo>
                  <a:lnTo>
                    <a:pt x="10611" y="469"/>
                  </a:lnTo>
                  <a:lnTo>
                    <a:pt x="10624" y="472"/>
                  </a:lnTo>
                  <a:lnTo>
                    <a:pt x="10638" y="475"/>
                  </a:lnTo>
                  <a:lnTo>
                    <a:pt x="10650" y="479"/>
                  </a:lnTo>
                  <a:lnTo>
                    <a:pt x="10662" y="484"/>
                  </a:lnTo>
                  <a:lnTo>
                    <a:pt x="10675" y="490"/>
                  </a:lnTo>
                  <a:lnTo>
                    <a:pt x="10686" y="495"/>
                  </a:lnTo>
                  <a:lnTo>
                    <a:pt x="10697" y="502"/>
                  </a:lnTo>
                  <a:lnTo>
                    <a:pt x="10707" y="509"/>
                  </a:lnTo>
                  <a:lnTo>
                    <a:pt x="10718" y="516"/>
                  </a:lnTo>
                  <a:lnTo>
                    <a:pt x="10727" y="524"/>
                  </a:lnTo>
                  <a:lnTo>
                    <a:pt x="10735" y="533"/>
                  </a:lnTo>
                  <a:lnTo>
                    <a:pt x="10744" y="543"/>
                  </a:lnTo>
                  <a:lnTo>
                    <a:pt x="10752" y="554"/>
                  </a:lnTo>
                  <a:lnTo>
                    <a:pt x="10767" y="575"/>
                  </a:lnTo>
                  <a:lnTo>
                    <a:pt x="10780" y="599"/>
                  </a:lnTo>
                  <a:lnTo>
                    <a:pt x="10792" y="624"/>
                  </a:lnTo>
                  <a:lnTo>
                    <a:pt x="10802" y="652"/>
                  </a:lnTo>
                  <a:lnTo>
                    <a:pt x="10810" y="682"/>
                  </a:lnTo>
                  <a:lnTo>
                    <a:pt x="10815" y="713"/>
                  </a:lnTo>
                  <a:lnTo>
                    <a:pt x="10820" y="745"/>
                  </a:lnTo>
                  <a:lnTo>
                    <a:pt x="10823" y="779"/>
                  </a:lnTo>
                  <a:lnTo>
                    <a:pt x="10311" y="779"/>
                  </a:lnTo>
                  <a:close/>
                  <a:moveTo>
                    <a:pt x="9704" y="238"/>
                  </a:moveTo>
                  <a:lnTo>
                    <a:pt x="9704" y="368"/>
                  </a:lnTo>
                  <a:lnTo>
                    <a:pt x="9573" y="368"/>
                  </a:lnTo>
                  <a:lnTo>
                    <a:pt x="9573" y="483"/>
                  </a:lnTo>
                  <a:lnTo>
                    <a:pt x="9704" y="483"/>
                  </a:lnTo>
                  <a:lnTo>
                    <a:pt x="9704" y="1318"/>
                  </a:lnTo>
                  <a:lnTo>
                    <a:pt x="9839" y="1318"/>
                  </a:lnTo>
                  <a:lnTo>
                    <a:pt x="9839" y="483"/>
                  </a:lnTo>
                  <a:lnTo>
                    <a:pt x="10025" y="483"/>
                  </a:lnTo>
                  <a:lnTo>
                    <a:pt x="10025" y="368"/>
                  </a:lnTo>
                  <a:lnTo>
                    <a:pt x="9839" y="368"/>
                  </a:lnTo>
                  <a:lnTo>
                    <a:pt x="9839" y="228"/>
                  </a:lnTo>
                  <a:lnTo>
                    <a:pt x="9840" y="213"/>
                  </a:lnTo>
                  <a:lnTo>
                    <a:pt x="9841" y="201"/>
                  </a:lnTo>
                  <a:lnTo>
                    <a:pt x="9843" y="188"/>
                  </a:lnTo>
                  <a:lnTo>
                    <a:pt x="9846" y="178"/>
                  </a:lnTo>
                  <a:lnTo>
                    <a:pt x="9851" y="169"/>
                  </a:lnTo>
                  <a:lnTo>
                    <a:pt x="9855" y="160"/>
                  </a:lnTo>
                  <a:lnTo>
                    <a:pt x="9861" y="154"/>
                  </a:lnTo>
                  <a:lnTo>
                    <a:pt x="9867" y="148"/>
                  </a:lnTo>
                  <a:lnTo>
                    <a:pt x="9873" y="142"/>
                  </a:lnTo>
                  <a:lnTo>
                    <a:pt x="9881" y="138"/>
                  </a:lnTo>
                  <a:lnTo>
                    <a:pt x="9889" y="134"/>
                  </a:lnTo>
                  <a:lnTo>
                    <a:pt x="9898" y="132"/>
                  </a:lnTo>
                  <a:lnTo>
                    <a:pt x="9907" y="130"/>
                  </a:lnTo>
                  <a:lnTo>
                    <a:pt x="9916" y="129"/>
                  </a:lnTo>
                  <a:lnTo>
                    <a:pt x="9936" y="128"/>
                  </a:lnTo>
                  <a:lnTo>
                    <a:pt x="9953" y="129"/>
                  </a:lnTo>
                  <a:lnTo>
                    <a:pt x="9968" y="129"/>
                  </a:lnTo>
                  <a:lnTo>
                    <a:pt x="9982" y="131"/>
                  </a:lnTo>
                  <a:lnTo>
                    <a:pt x="9997" y="133"/>
                  </a:lnTo>
                  <a:lnTo>
                    <a:pt x="10011" y="137"/>
                  </a:lnTo>
                  <a:lnTo>
                    <a:pt x="10023" y="140"/>
                  </a:lnTo>
                  <a:lnTo>
                    <a:pt x="10035" y="145"/>
                  </a:lnTo>
                  <a:lnTo>
                    <a:pt x="10047" y="149"/>
                  </a:lnTo>
                  <a:lnTo>
                    <a:pt x="10047" y="21"/>
                  </a:lnTo>
                  <a:lnTo>
                    <a:pt x="10022" y="14"/>
                  </a:lnTo>
                  <a:lnTo>
                    <a:pt x="9996" y="9"/>
                  </a:lnTo>
                  <a:lnTo>
                    <a:pt x="9964" y="6"/>
                  </a:lnTo>
                  <a:lnTo>
                    <a:pt x="9927" y="5"/>
                  </a:lnTo>
                  <a:lnTo>
                    <a:pt x="9904" y="6"/>
                  </a:lnTo>
                  <a:lnTo>
                    <a:pt x="9880" y="9"/>
                  </a:lnTo>
                  <a:lnTo>
                    <a:pt x="9858" y="12"/>
                  </a:lnTo>
                  <a:lnTo>
                    <a:pt x="9836" y="18"/>
                  </a:lnTo>
                  <a:lnTo>
                    <a:pt x="9817" y="26"/>
                  </a:lnTo>
                  <a:lnTo>
                    <a:pt x="9798" y="34"/>
                  </a:lnTo>
                  <a:lnTo>
                    <a:pt x="9781" y="45"/>
                  </a:lnTo>
                  <a:lnTo>
                    <a:pt x="9766" y="58"/>
                  </a:lnTo>
                  <a:lnTo>
                    <a:pt x="9752" y="73"/>
                  </a:lnTo>
                  <a:lnTo>
                    <a:pt x="9740" y="90"/>
                  </a:lnTo>
                  <a:lnTo>
                    <a:pt x="9728" y="109"/>
                  </a:lnTo>
                  <a:lnTo>
                    <a:pt x="9719" y="130"/>
                  </a:lnTo>
                  <a:lnTo>
                    <a:pt x="9713" y="154"/>
                  </a:lnTo>
                  <a:lnTo>
                    <a:pt x="9708" y="179"/>
                  </a:lnTo>
                  <a:lnTo>
                    <a:pt x="9705" y="208"/>
                  </a:lnTo>
                  <a:lnTo>
                    <a:pt x="9704" y="238"/>
                  </a:lnTo>
                  <a:close/>
                  <a:moveTo>
                    <a:pt x="9143" y="1318"/>
                  </a:moveTo>
                  <a:lnTo>
                    <a:pt x="9279" y="1318"/>
                  </a:lnTo>
                  <a:lnTo>
                    <a:pt x="9279" y="368"/>
                  </a:lnTo>
                  <a:lnTo>
                    <a:pt x="9143" y="368"/>
                  </a:lnTo>
                  <a:lnTo>
                    <a:pt x="9143" y="1318"/>
                  </a:lnTo>
                  <a:close/>
                  <a:moveTo>
                    <a:pt x="9214" y="5"/>
                  </a:moveTo>
                  <a:lnTo>
                    <a:pt x="9214" y="5"/>
                  </a:lnTo>
                  <a:lnTo>
                    <a:pt x="9202" y="5"/>
                  </a:lnTo>
                  <a:lnTo>
                    <a:pt x="9193" y="8"/>
                  </a:lnTo>
                  <a:lnTo>
                    <a:pt x="9183" y="10"/>
                  </a:lnTo>
                  <a:lnTo>
                    <a:pt x="9174" y="13"/>
                  </a:lnTo>
                  <a:lnTo>
                    <a:pt x="9165" y="17"/>
                  </a:lnTo>
                  <a:lnTo>
                    <a:pt x="9158" y="22"/>
                  </a:lnTo>
                  <a:lnTo>
                    <a:pt x="9150" y="28"/>
                  </a:lnTo>
                  <a:lnTo>
                    <a:pt x="9143" y="33"/>
                  </a:lnTo>
                  <a:lnTo>
                    <a:pt x="9136" y="40"/>
                  </a:lnTo>
                  <a:lnTo>
                    <a:pt x="9131" y="48"/>
                  </a:lnTo>
                  <a:lnTo>
                    <a:pt x="9126" y="56"/>
                  </a:lnTo>
                  <a:lnTo>
                    <a:pt x="9122" y="65"/>
                  </a:lnTo>
                  <a:lnTo>
                    <a:pt x="9118" y="74"/>
                  </a:lnTo>
                  <a:lnTo>
                    <a:pt x="9116" y="83"/>
                  </a:lnTo>
                  <a:lnTo>
                    <a:pt x="9115" y="93"/>
                  </a:lnTo>
                  <a:lnTo>
                    <a:pt x="9114" y="102"/>
                  </a:lnTo>
                  <a:lnTo>
                    <a:pt x="9115" y="112"/>
                  </a:lnTo>
                  <a:lnTo>
                    <a:pt x="9116" y="122"/>
                  </a:lnTo>
                  <a:lnTo>
                    <a:pt x="9118" y="131"/>
                  </a:lnTo>
                  <a:lnTo>
                    <a:pt x="9122" y="140"/>
                  </a:lnTo>
                  <a:lnTo>
                    <a:pt x="9126" y="148"/>
                  </a:lnTo>
                  <a:lnTo>
                    <a:pt x="9131" y="156"/>
                  </a:lnTo>
                  <a:lnTo>
                    <a:pt x="9136" y="164"/>
                  </a:lnTo>
                  <a:lnTo>
                    <a:pt x="9143" y="170"/>
                  </a:lnTo>
                  <a:lnTo>
                    <a:pt x="9150" y="176"/>
                  </a:lnTo>
                  <a:lnTo>
                    <a:pt x="9158" y="182"/>
                  </a:lnTo>
                  <a:lnTo>
                    <a:pt x="9165" y="187"/>
                  </a:lnTo>
                  <a:lnTo>
                    <a:pt x="9174" y="191"/>
                  </a:lnTo>
                  <a:lnTo>
                    <a:pt x="9183" y="194"/>
                  </a:lnTo>
                  <a:lnTo>
                    <a:pt x="9193" y="196"/>
                  </a:lnTo>
                  <a:lnTo>
                    <a:pt x="9202" y="199"/>
                  </a:lnTo>
                  <a:lnTo>
                    <a:pt x="9214" y="199"/>
                  </a:lnTo>
                  <a:lnTo>
                    <a:pt x="9223" y="199"/>
                  </a:lnTo>
                  <a:lnTo>
                    <a:pt x="9232" y="196"/>
                  </a:lnTo>
                  <a:lnTo>
                    <a:pt x="9241" y="194"/>
                  </a:lnTo>
                  <a:lnTo>
                    <a:pt x="9250" y="191"/>
                  </a:lnTo>
                  <a:lnTo>
                    <a:pt x="9258" y="187"/>
                  </a:lnTo>
                  <a:lnTo>
                    <a:pt x="9265" y="182"/>
                  </a:lnTo>
                  <a:lnTo>
                    <a:pt x="9272" y="176"/>
                  </a:lnTo>
                  <a:lnTo>
                    <a:pt x="9279" y="170"/>
                  </a:lnTo>
                  <a:lnTo>
                    <a:pt x="9286" y="164"/>
                  </a:lnTo>
                  <a:lnTo>
                    <a:pt x="9291" y="156"/>
                  </a:lnTo>
                  <a:lnTo>
                    <a:pt x="9296" y="148"/>
                  </a:lnTo>
                  <a:lnTo>
                    <a:pt x="9299" y="140"/>
                  </a:lnTo>
                  <a:lnTo>
                    <a:pt x="9303" y="131"/>
                  </a:lnTo>
                  <a:lnTo>
                    <a:pt x="9305" y="122"/>
                  </a:lnTo>
                  <a:lnTo>
                    <a:pt x="9307" y="112"/>
                  </a:lnTo>
                  <a:lnTo>
                    <a:pt x="9307" y="102"/>
                  </a:lnTo>
                  <a:lnTo>
                    <a:pt x="9307" y="93"/>
                  </a:lnTo>
                  <a:lnTo>
                    <a:pt x="9305" y="83"/>
                  </a:lnTo>
                  <a:lnTo>
                    <a:pt x="9303" y="74"/>
                  </a:lnTo>
                  <a:lnTo>
                    <a:pt x="9299" y="65"/>
                  </a:lnTo>
                  <a:lnTo>
                    <a:pt x="9296" y="56"/>
                  </a:lnTo>
                  <a:lnTo>
                    <a:pt x="9291" y="48"/>
                  </a:lnTo>
                  <a:lnTo>
                    <a:pt x="9286" y="40"/>
                  </a:lnTo>
                  <a:lnTo>
                    <a:pt x="9279" y="33"/>
                  </a:lnTo>
                  <a:lnTo>
                    <a:pt x="9272" y="28"/>
                  </a:lnTo>
                  <a:lnTo>
                    <a:pt x="9265" y="22"/>
                  </a:lnTo>
                  <a:lnTo>
                    <a:pt x="9258" y="17"/>
                  </a:lnTo>
                  <a:lnTo>
                    <a:pt x="9250" y="13"/>
                  </a:lnTo>
                  <a:lnTo>
                    <a:pt x="9241" y="10"/>
                  </a:lnTo>
                  <a:lnTo>
                    <a:pt x="9232" y="8"/>
                  </a:lnTo>
                  <a:lnTo>
                    <a:pt x="9223" y="5"/>
                  </a:lnTo>
                  <a:lnTo>
                    <a:pt x="9214" y="5"/>
                  </a:lnTo>
                  <a:close/>
                  <a:moveTo>
                    <a:pt x="8632" y="1318"/>
                  </a:moveTo>
                  <a:lnTo>
                    <a:pt x="8766" y="1318"/>
                  </a:lnTo>
                  <a:lnTo>
                    <a:pt x="8766" y="0"/>
                  </a:lnTo>
                  <a:lnTo>
                    <a:pt x="8632" y="76"/>
                  </a:lnTo>
                  <a:lnTo>
                    <a:pt x="8632" y="1318"/>
                  </a:lnTo>
                  <a:close/>
                  <a:moveTo>
                    <a:pt x="7498" y="486"/>
                  </a:moveTo>
                  <a:lnTo>
                    <a:pt x="7498" y="368"/>
                  </a:lnTo>
                  <a:lnTo>
                    <a:pt x="7363" y="368"/>
                  </a:lnTo>
                  <a:lnTo>
                    <a:pt x="7363" y="1318"/>
                  </a:lnTo>
                  <a:lnTo>
                    <a:pt x="7498" y="1318"/>
                  </a:lnTo>
                  <a:lnTo>
                    <a:pt x="7498" y="761"/>
                  </a:lnTo>
                  <a:lnTo>
                    <a:pt x="7499" y="728"/>
                  </a:lnTo>
                  <a:lnTo>
                    <a:pt x="7501" y="696"/>
                  </a:lnTo>
                  <a:lnTo>
                    <a:pt x="7505" y="667"/>
                  </a:lnTo>
                  <a:lnTo>
                    <a:pt x="7512" y="640"/>
                  </a:lnTo>
                  <a:lnTo>
                    <a:pt x="7519" y="614"/>
                  </a:lnTo>
                  <a:lnTo>
                    <a:pt x="7528" y="591"/>
                  </a:lnTo>
                  <a:lnTo>
                    <a:pt x="7539" y="569"/>
                  </a:lnTo>
                  <a:lnTo>
                    <a:pt x="7551" y="549"/>
                  </a:lnTo>
                  <a:lnTo>
                    <a:pt x="7565" y="532"/>
                  </a:lnTo>
                  <a:lnTo>
                    <a:pt x="7581" y="516"/>
                  </a:lnTo>
                  <a:lnTo>
                    <a:pt x="7598" y="504"/>
                  </a:lnTo>
                  <a:lnTo>
                    <a:pt x="7607" y="497"/>
                  </a:lnTo>
                  <a:lnTo>
                    <a:pt x="7617" y="493"/>
                  </a:lnTo>
                  <a:lnTo>
                    <a:pt x="7626" y="488"/>
                  </a:lnTo>
                  <a:lnTo>
                    <a:pt x="7636" y="484"/>
                  </a:lnTo>
                  <a:lnTo>
                    <a:pt x="7657" y="478"/>
                  </a:lnTo>
                  <a:lnTo>
                    <a:pt x="7680" y="475"/>
                  </a:lnTo>
                  <a:lnTo>
                    <a:pt x="7704" y="474"/>
                  </a:lnTo>
                  <a:lnTo>
                    <a:pt x="7727" y="474"/>
                  </a:lnTo>
                  <a:lnTo>
                    <a:pt x="7748" y="476"/>
                  </a:lnTo>
                  <a:lnTo>
                    <a:pt x="7767" y="479"/>
                  </a:lnTo>
                  <a:lnTo>
                    <a:pt x="7785" y="483"/>
                  </a:lnTo>
                  <a:lnTo>
                    <a:pt x="7802" y="488"/>
                  </a:lnTo>
                  <a:lnTo>
                    <a:pt x="7818" y="495"/>
                  </a:lnTo>
                  <a:lnTo>
                    <a:pt x="7832" y="502"/>
                  </a:lnTo>
                  <a:lnTo>
                    <a:pt x="7847" y="510"/>
                  </a:lnTo>
                  <a:lnTo>
                    <a:pt x="7882" y="372"/>
                  </a:lnTo>
                  <a:lnTo>
                    <a:pt x="7868" y="367"/>
                  </a:lnTo>
                  <a:lnTo>
                    <a:pt x="7855" y="363"/>
                  </a:lnTo>
                  <a:lnTo>
                    <a:pt x="7839" y="358"/>
                  </a:lnTo>
                  <a:lnTo>
                    <a:pt x="7821" y="355"/>
                  </a:lnTo>
                  <a:lnTo>
                    <a:pt x="7802" y="352"/>
                  </a:lnTo>
                  <a:lnTo>
                    <a:pt x="7782" y="350"/>
                  </a:lnTo>
                  <a:lnTo>
                    <a:pt x="7758" y="349"/>
                  </a:lnTo>
                  <a:lnTo>
                    <a:pt x="7734" y="349"/>
                  </a:lnTo>
                  <a:lnTo>
                    <a:pt x="7714" y="349"/>
                  </a:lnTo>
                  <a:lnTo>
                    <a:pt x="7695" y="351"/>
                  </a:lnTo>
                  <a:lnTo>
                    <a:pt x="7677" y="355"/>
                  </a:lnTo>
                  <a:lnTo>
                    <a:pt x="7659" y="359"/>
                  </a:lnTo>
                  <a:lnTo>
                    <a:pt x="7643" y="365"/>
                  </a:lnTo>
                  <a:lnTo>
                    <a:pt x="7626" y="372"/>
                  </a:lnTo>
                  <a:lnTo>
                    <a:pt x="7610" y="379"/>
                  </a:lnTo>
                  <a:lnTo>
                    <a:pt x="7594" y="388"/>
                  </a:lnTo>
                  <a:lnTo>
                    <a:pt x="7578" y="399"/>
                  </a:lnTo>
                  <a:lnTo>
                    <a:pt x="7565" y="409"/>
                  </a:lnTo>
                  <a:lnTo>
                    <a:pt x="7551" y="420"/>
                  </a:lnTo>
                  <a:lnTo>
                    <a:pt x="7539" y="432"/>
                  </a:lnTo>
                  <a:lnTo>
                    <a:pt x="7527" y="445"/>
                  </a:lnTo>
                  <a:lnTo>
                    <a:pt x="7517" y="458"/>
                  </a:lnTo>
                  <a:lnTo>
                    <a:pt x="7507" y="472"/>
                  </a:lnTo>
                  <a:lnTo>
                    <a:pt x="7498" y="486"/>
                  </a:lnTo>
                  <a:close/>
                  <a:moveTo>
                    <a:pt x="6667" y="349"/>
                  </a:moveTo>
                  <a:lnTo>
                    <a:pt x="6667" y="349"/>
                  </a:lnTo>
                  <a:lnTo>
                    <a:pt x="6646" y="349"/>
                  </a:lnTo>
                  <a:lnTo>
                    <a:pt x="6624" y="350"/>
                  </a:lnTo>
                  <a:lnTo>
                    <a:pt x="6604" y="354"/>
                  </a:lnTo>
                  <a:lnTo>
                    <a:pt x="6583" y="357"/>
                  </a:lnTo>
                  <a:lnTo>
                    <a:pt x="6562" y="361"/>
                  </a:lnTo>
                  <a:lnTo>
                    <a:pt x="6543" y="367"/>
                  </a:lnTo>
                  <a:lnTo>
                    <a:pt x="6523" y="373"/>
                  </a:lnTo>
                  <a:lnTo>
                    <a:pt x="6505" y="381"/>
                  </a:lnTo>
                  <a:lnTo>
                    <a:pt x="6486" y="390"/>
                  </a:lnTo>
                  <a:lnTo>
                    <a:pt x="6468" y="399"/>
                  </a:lnTo>
                  <a:lnTo>
                    <a:pt x="6451" y="409"/>
                  </a:lnTo>
                  <a:lnTo>
                    <a:pt x="6434" y="420"/>
                  </a:lnTo>
                  <a:lnTo>
                    <a:pt x="6417" y="432"/>
                  </a:lnTo>
                  <a:lnTo>
                    <a:pt x="6402" y="446"/>
                  </a:lnTo>
                  <a:lnTo>
                    <a:pt x="6387" y="460"/>
                  </a:lnTo>
                  <a:lnTo>
                    <a:pt x="6373" y="476"/>
                  </a:lnTo>
                  <a:lnTo>
                    <a:pt x="6359" y="492"/>
                  </a:lnTo>
                  <a:lnTo>
                    <a:pt x="6346" y="509"/>
                  </a:lnTo>
                  <a:lnTo>
                    <a:pt x="6333" y="527"/>
                  </a:lnTo>
                  <a:lnTo>
                    <a:pt x="6322" y="546"/>
                  </a:lnTo>
                  <a:lnTo>
                    <a:pt x="6311" y="566"/>
                  </a:lnTo>
                  <a:lnTo>
                    <a:pt x="6301" y="586"/>
                  </a:lnTo>
                  <a:lnTo>
                    <a:pt x="6292" y="608"/>
                  </a:lnTo>
                  <a:lnTo>
                    <a:pt x="6284" y="631"/>
                  </a:lnTo>
                  <a:lnTo>
                    <a:pt x="6276" y="655"/>
                  </a:lnTo>
                  <a:lnTo>
                    <a:pt x="6270" y="678"/>
                  </a:lnTo>
                  <a:lnTo>
                    <a:pt x="6265" y="704"/>
                  </a:lnTo>
                  <a:lnTo>
                    <a:pt x="6259" y="730"/>
                  </a:lnTo>
                  <a:lnTo>
                    <a:pt x="6256" y="757"/>
                  </a:lnTo>
                  <a:lnTo>
                    <a:pt x="6253" y="785"/>
                  </a:lnTo>
                  <a:lnTo>
                    <a:pt x="6252" y="814"/>
                  </a:lnTo>
                  <a:lnTo>
                    <a:pt x="6251" y="843"/>
                  </a:lnTo>
                  <a:lnTo>
                    <a:pt x="6251" y="874"/>
                  </a:lnTo>
                  <a:lnTo>
                    <a:pt x="6253" y="903"/>
                  </a:lnTo>
                  <a:lnTo>
                    <a:pt x="6256" y="930"/>
                  </a:lnTo>
                  <a:lnTo>
                    <a:pt x="6259" y="958"/>
                  </a:lnTo>
                  <a:lnTo>
                    <a:pt x="6263" y="984"/>
                  </a:lnTo>
                  <a:lnTo>
                    <a:pt x="6269" y="1009"/>
                  </a:lnTo>
                  <a:lnTo>
                    <a:pt x="6276" y="1033"/>
                  </a:lnTo>
                  <a:lnTo>
                    <a:pt x="6283" y="1057"/>
                  </a:lnTo>
                  <a:lnTo>
                    <a:pt x="6290" y="1079"/>
                  </a:lnTo>
                  <a:lnTo>
                    <a:pt x="6299" y="1101"/>
                  </a:lnTo>
                  <a:lnTo>
                    <a:pt x="6310" y="1122"/>
                  </a:lnTo>
                  <a:lnTo>
                    <a:pt x="6320" y="1141"/>
                  </a:lnTo>
                  <a:lnTo>
                    <a:pt x="6331" y="1160"/>
                  </a:lnTo>
                  <a:lnTo>
                    <a:pt x="6343" y="1178"/>
                  </a:lnTo>
                  <a:lnTo>
                    <a:pt x="6356" y="1195"/>
                  </a:lnTo>
                  <a:lnTo>
                    <a:pt x="6369" y="1212"/>
                  </a:lnTo>
                  <a:lnTo>
                    <a:pt x="6383" y="1227"/>
                  </a:lnTo>
                  <a:lnTo>
                    <a:pt x="6397" y="1241"/>
                  </a:lnTo>
                  <a:lnTo>
                    <a:pt x="6413" y="1255"/>
                  </a:lnTo>
                  <a:lnTo>
                    <a:pt x="6429" y="1266"/>
                  </a:lnTo>
                  <a:lnTo>
                    <a:pt x="6446" y="1278"/>
                  </a:lnTo>
                  <a:lnTo>
                    <a:pt x="6462" y="1288"/>
                  </a:lnTo>
                  <a:lnTo>
                    <a:pt x="6480" y="1297"/>
                  </a:lnTo>
                  <a:lnTo>
                    <a:pt x="6498" y="1306"/>
                  </a:lnTo>
                  <a:lnTo>
                    <a:pt x="6517" y="1313"/>
                  </a:lnTo>
                  <a:lnTo>
                    <a:pt x="6537" y="1320"/>
                  </a:lnTo>
                  <a:lnTo>
                    <a:pt x="6556" y="1325"/>
                  </a:lnTo>
                  <a:lnTo>
                    <a:pt x="6576" y="1330"/>
                  </a:lnTo>
                  <a:lnTo>
                    <a:pt x="6596" y="1333"/>
                  </a:lnTo>
                  <a:lnTo>
                    <a:pt x="6618" y="1336"/>
                  </a:lnTo>
                  <a:lnTo>
                    <a:pt x="6639" y="1338"/>
                  </a:lnTo>
                  <a:lnTo>
                    <a:pt x="6660" y="1338"/>
                  </a:lnTo>
                  <a:lnTo>
                    <a:pt x="6682" y="1337"/>
                  </a:lnTo>
                  <a:lnTo>
                    <a:pt x="6703" y="1336"/>
                  </a:lnTo>
                  <a:lnTo>
                    <a:pt x="6724" y="1333"/>
                  </a:lnTo>
                  <a:lnTo>
                    <a:pt x="6745" y="1330"/>
                  </a:lnTo>
                  <a:lnTo>
                    <a:pt x="6765" y="1324"/>
                  </a:lnTo>
                  <a:lnTo>
                    <a:pt x="6785" y="1319"/>
                  </a:lnTo>
                  <a:lnTo>
                    <a:pt x="6804" y="1312"/>
                  </a:lnTo>
                  <a:lnTo>
                    <a:pt x="6823" y="1305"/>
                  </a:lnTo>
                  <a:lnTo>
                    <a:pt x="6841" y="1296"/>
                  </a:lnTo>
                  <a:lnTo>
                    <a:pt x="6859" y="1286"/>
                  </a:lnTo>
                  <a:lnTo>
                    <a:pt x="6877" y="1276"/>
                  </a:lnTo>
                  <a:lnTo>
                    <a:pt x="6894" y="1264"/>
                  </a:lnTo>
                  <a:lnTo>
                    <a:pt x="6910" y="1251"/>
                  </a:lnTo>
                  <a:lnTo>
                    <a:pt x="6925" y="1238"/>
                  </a:lnTo>
                  <a:lnTo>
                    <a:pt x="6941" y="1223"/>
                  </a:lnTo>
                  <a:lnTo>
                    <a:pt x="6955" y="1207"/>
                  </a:lnTo>
                  <a:lnTo>
                    <a:pt x="6969" y="1192"/>
                  </a:lnTo>
                  <a:lnTo>
                    <a:pt x="6982" y="1174"/>
                  </a:lnTo>
                  <a:lnTo>
                    <a:pt x="6994" y="1156"/>
                  </a:lnTo>
                  <a:lnTo>
                    <a:pt x="7005" y="1137"/>
                  </a:lnTo>
                  <a:lnTo>
                    <a:pt x="7017" y="1116"/>
                  </a:lnTo>
                  <a:lnTo>
                    <a:pt x="7027" y="1095"/>
                  </a:lnTo>
                  <a:lnTo>
                    <a:pt x="7036" y="1074"/>
                  </a:lnTo>
                  <a:lnTo>
                    <a:pt x="7043" y="1051"/>
                  </a:lnTo>
                  <a:lnTo>
                    <a:pt x="7051" y="1027"/>
                  </a:lnTo>
                  <a:lnTo>
                    <a:pt x="7058" y="1003"/>
                  </a:lnTo>
                  <a:lnTo>
                    <a:pt x="7064" y="977"/>
                  </a:lnTo>
                  <a:lnTo>
                    <a:pt x="7068" y="950"/>
                  </a:lnTo>
                  <a:lnTo>
                    <a:pt x="7072" y="923"/>
                  </a:lnTo>
                  <a:lnTo>
                    <a:pt x="7074" y="895"/>
                  </a:lnTo>
                  <a:lnTo>
                    <a:pt x="7076" y="866"/>
                  </a:lnTo>
                  <a:lnTo>
                    <a:pt x="7076" y="837"/>
                  </a:lnTo>
                  <a:lnTo>
                    <a:pt x="7076" y="807"/>
                  </a:lnTo>
                  <a:lnTo>
                    <a:pt x="7074" y="778"/>
                  </a:lnTo>
                  <a:lnTo>
                    <a:pt x="7072" y="750"/>
                  </a:lnTo>
                  <a:lnTo>
                    <a:pt x="7068" y="723"/>
                  </a:lnTo>
                  <a:lnTo>
                    <a:pt x="7064" y="697"/>
                  </a:lnTo>
                  <a:lnTo>
                    <a:pt x="7058" y="673"/>
                  </a:lnTo>
                  <a:lnTo>
                    <a:pt x="7052" y="648"/>
                  </a:lnTo>
                  <a:lnTo>
                    <a:pt x="7045" y="624"/>
                  </a:lnTo>
                  <a:lnTo>
                    <a:pt x="7037" y="602"/>
                  </a:lnTo>
                  <a:lnTo>
                    <a:pt x="7028" y="581"/>
                  </a:lnTo>
                  <a:lnTo>
                    <a:pt x="7019" y="560"/>
                  </a:lnTo>
                  <a:lnTo>
                    <a:pt x="7008" y="541"/>
                  </a:lnTo>
                  <a:lnTo>
                    <a:pt x="6996" y="522"/>
                  </a:lnTo>
                  <a:lnTo>
                    <a:pt x="6985" y="504"/>
                  </a:lnTo>
                  <a:lnTo>
                    <a:pt x="6972" y="487"/>
                  </a:lnTo>
                  <a:lnTo>
                    <a:pt x="6959" y="472"/>
                  </a:lnTo>
                  <a:lnTo>
                    <a:pt x="6945" y="457"/>
                  </a:lnTo>
                  <a:lnTo>
                    <a:pt x="6930" y="443"/>
                  </a:lnTo>
                  <a:lnTo>
                    <a:pt x="6914" y="430"/>
                  </a:lnTo>
                  <a:lnTo>
                    <a:pt x="6898" y="418"/>
                  </a:lnTo>
                  <a:lnTo>
                    <a:pt x="6882" y="408"/>
                  </a:lnTo>
                  <a:lnTo>
                    <a:pt x="6865" y="397"/>
                  </a:lnTo>
                  <a:lnTo>
                    <a:pt x="6847" y="387"/>
                  </a:lnTo>
                  <a:lnTo>
                    <a:pt x="6829" y="379"/>
                  </a:lnTo>
                  <a:lnTo>
                    <a:pt x="6810" y="373"/>
                  </a:lnTo>
                  <a:lnTo>
                    <a:pt x="6791" y="366"/>
                  </a:lnTo>
                  <a:lnTo>
                    <a:pt x="6771" y="360"/>
                  </a:lnTo>
                  <a:lnTo>
                    <a:pt x="6751" y="356"/>
                  </a:lnTo>
                  <a:lnTo>
                    <a:pt x="6731" y="352"/>
                  </a:lnTo>
                  <a:lnTo>
                    <a:pt x="6710" y="350"/>
                  </a:lnTo>
                  <a:lnTo>
                    <a:pt x="6688" y="349"/>
                  </a:lnTo>
                  <a:lnTo>
                    <a:pt x="6667" y="349"/>
                  </a:lnTo>
                  <a:close/>
                  <a:moveTo>
                    <a:pt x="6664" y="1220"/>
                  </a:moveTo>
                  <a:lnTo>
                    <a:pt x="6664" y="1220"/>
                  </a:lnTo>
                  <a:lnTo>
                    <a:pt x="6648" y="1220"/>
                  </a:lnTo>
                  <a:lnTo>
                    <a:pt x="6633" y="1219"/>
                  </a:lnTo>
                  <a:lnTo>
                    <a:pt x="6619" y="1216"/>
                  </a:lnTo>
                  <a:lnTo>
                    <a:pt x="6604" y="1214"/>
                  </a:lnTo>
                  <a:lnTo>
                    <a:pt x="6591" y="1211"/>
                  </a:lnTo>
                  <a:lnTo>
                    <a:pt x="6577" y="1206"/>
                  </a:lnTo>
                  <a:lnTo>
                    <a:pt x="6564" y="1202"/>
                  </a:lnTo>
                  <a:lnTo>
                    <a:pt x="6551" y="1195"/>
                  </a:lnTo>
                  <a:lnTo>
                    <a:pt x="6539" y="1189"/>
                  </a:lnTo>
                  <a:lnTo>
                    <a:pt x="6526" y="1182"/>
                  </a:lnTo>
                  <a:lnTo>
                    <a:pt x="6515" y="1174"/>
                  </a:lnTo>
                  <a:lnTo>
                    <a:pt x="6504" y="1166"/>
                  </a:lnTo>
                  <a:lnTo>
                    <a:pt x="6494" y="1156"/>
                  </a:lnTo>
                  <a:lnTo>
                    <a:pt x="6484" y="1146"/>
                  </a:lnTo>
                  <a:lnTo>
                    <a:pt x="6474" y="1136"/>
                  </a:lnTo>
                  <a:lnTo>
                    <a:pt x="6465" y="1123"/>
                  </a:lnTo>
                  <a:lnTo>
                    <a:pt x="6456" y="1111"/>
                  </a:lnTo>
                  <a:lnTo>
                    <a:pt x="6448" y="1098"/>
                  </a:lnTo>
                  <a:lnTo>
                    <a:pt x="6440" y="1085"/>
                  </a:lnTo>
                  <a:lnTo>
                    <a:pt x="6432" y="1070"/>
                  </a:lnTo>
                  <a:lnTo>
                    <a:pt x="6425" y="1055"/>
                  </a:lnTo>
                  <a:lnTo>
                    <a:pt x="6420" y="1039"/>
                  </a:lnTo>
                  <a:lnTo>
                    <a:pt x="6414" y="1022"/>
                  </a:lnTo>
                  <a:lnTo>
                    <a:pt x="6408" y="1005"/>
                  </a:lnTo>
                  <a:lnTo>
                    <a:pt x="6404" y="987"/>
                  </a:lnTo>
                  <a:lnTo>
                    <a:pt x="6399" y="968"/>
                  </a:lnTo>
                  <a:lnTo>
                    <a:pt x="6396" y="949"/>
                  </a:lnTo>
                  <a:lnTo>
                    <a:pt x="6394" y="929"/>
                  </a:lnTo>
                  <a:lnTo>
                    <a:pt x="6392" y="907"/>
                  </a:lnTo>
                  <a:lnTo>
                    <a:pt x="6389" y="886"/>
                  </a:lnTo>
                  <a:lnTo>
                    <a:pt x="6388" y="840"/>
                  </a:lnTo>
                  <a:lnTo>
                    <a:pt x="6389" y="795"/>
                  </a:lnTo>
                  <a:lnTo>
                    <a:pt x="6392" y="774"/>
                  </a:lnTo>
                  <a:lnTo>
                    <a:pt x="6394" y="752"/>
                  </a:lnTo>
                  <a:lnTo>
                    <a:pt x="6396" y="732"/>
                  </a:lnTo>
                  <a:lnTo>
                    <a:pt x="6399" y="713"/>
                  </a:lnTo>
                  <a:lnTo>
                    <a:pt x="6404" y="695"/>
                  </a:lnTo>
                  <a:lnTo>
                    <a:pt x="6408" y="677"/>
                  </a:lnTo>
                  <a:lnTo>
                    <a:pt x="6414" y="659"/>
                  </a:lnTo>
                  <a:lnTo>
                    <a:pt x="6420" y="643"/>
                  </a:lnTo>
                  <a:lnTo>
                    <a:pt x="6425" y="628"/>
                  </a:lnTo>
                  <a:lnTo>
                    <a:pt x="6432" y="612"/>
                  </a:lnTo>
                  <a:lnTo>
                    <a:pt x="6440" y="599"/>
                  </a:lnTo>
                  <a:lnTo>
                    <a:pt x="6448" y="585"/>
                  </a:lnTo>
                  <a:lnTo>
                    <a:pt x="6456" y="572"/>
                  </a:lnTo>
                  <a:lnTo>
                    <a:pt x="6465" y="559"/>
                  </a:lnTo>
                  <a:lnTo>
                    <a:pt x="6474" y="548"/>
                  </a:lnTo>
                  <a:lnTo>
                    <a:pt x="6484" y="538"/>
                  </a:lnTo>
                  <a:lnTo>
                    <a:pt x="6494" y="528"/>
                  </a:lnTo>
                  <a:lnTo>
                    <a:pt x="6504" y="519"/>
                  </a:lnTo>
                  <a:lnTo>
                    <a:pt x="6515" y="511"/>
                  </a:lnTo>
                  <a:lnTo>
                    <a:pt x="6526" y="503"/>
                  </a:lnTo>
                  <a:lnTo>
                    <a:pt x="6539" y="496"/>
                  </a:lnTo>
                  <a:lnTo>
                    <a:pt x="6551" y="490"/>
                  </a:lnTo>
                  <a:lnTo>
                    <a:pt x="6564" y="484"/>
                  </a:lnTo>
                  <a:lnTo>
                    <a:pt x="6577" y="479"/>
                  </a:lnTo>
                  <a:lnTo>
                    <a:pt x="6591" y="475"/>
                  </a:lnTo>
                  <a:lnTo>
                    <a:pt x="6604" y="472"/>
                  </a:lnTo>
                  <a:lnTo>
                    <a:pt x="6619" y="469"/>
                  </a:lnTo>
                  <a:lnTo>
                    <a:pt x="6633" y="468"/>
                  </a:lnTo>
                  <a:lnTo>
                    <a:pt x="6648" y="467"/>
                  </a:lnTo>
                  <a:lnTo>
                    <a:pt x="6664" y="466"/>
                  </a:lnTo>
                  <a:lnTo>
                    <a:pt x="6679" y="467"/>
                  </a:lnTo>
                  <a:lnTo>
                    <a:pt x="6694" y="468"/>
                  </a:lnTo>
                  <a:lnTo>
                    <a:pt x="6709" y="469"/>
                  </a:lnTo>
                  <a:lnTo>
                    <a:pt x="6723" y="472"/>
                  </a:lnTo>
                  <a:lnTo>
                    <a:pt x="6737" y="475"/>
                  </a:lnTo>
                  <a:lnTo>
                    <a:pt x="6750" y="479"/>
                  </a:lnTo>
                  <a:lnTo>
                    <a:pt x="6764" y="484"/>
                  </a:lnTo>
                  <a:lnTo>
                    <a:pt x="6776" y="490"/>
                  </a:lnTo>
                  <a:lnTo>
                    <a:pt x="6788" y="496"/>
                  </a:lnTo>
                  <a:lnTo>
                    <a:pt x="6801" y="503"/>
                  </a:lnTo>
                  <a:lnTo>
                    <a:pt x="6812" y="511"/>
                  </a:lnTo>
                  <a:lnTo>
                    <a:pt x="6823" y="519"/>
                  </a:lnTo>
                  <a:lnTo>
                    <a:pt x="6834" y="528"/>
                  </a:lnTo>
                  <a:lnTo>
                    <a:pt x="6845" y="538"/>
                  </a:lnTo>
                  <a:lnTo>
                    <a:pt x="6855" y="548"/>
                  </a:lnTo>
                  <a:lnTo>
                    <a:pt x="6864" y="559"/>
                  </a:lnTo>
                  <a:lnTo>
                    <a:pt x="6873" y="572"/>
                  </a:lnTo>
                  <a:lnTo>
                    <a:pt x="6882" y="585"/>
                  </a:lnTo>
                  <a:lnTo>
                    <a:pt x="6889" y="599"/>
                  </a:lnTo>
                  <a:lnTo>
                    <a:pt x="6896" y="612"/>
                  </a:lnTo>
                  <a:lnTo>
                    <a:pt x="6903" y="628"/>
                  </a:lnTo>
                  <a:lnTo>
                    <a:pt x="6910" y="643"/>
                  </a:lnTo>
                  <a:lnTo>
                    <a:pt x="6915" y="659"/>
                  </a:lnTo>
                  <a:lnTo>
                    <a:pt x="6921" y="677"/>
                  </a:lnTo>
                  <a:lnTo>
                    <a:pt x="6925" y="695"/>
                  </a:lnTo>
                  <a:lnTo>
                    <a:pt x="6929" y="713"/>
                  </a:lnTo>
                  <a:lnTo>
                    <a:pt x="6932" y="732"/>
                  </a:lnTo>
                  <a:lnTo>
                    <a:pt x="6936" y="752"/>
                  </a:lnTo>
                  <a:lnTo>
                    <a:pt x="6938" y="774"/>
                  </a:lnTo>
                  <a:lnTo>
                    <a:pt x="6939" y="795"/>
                  </a:lnTo>
                  <a:lnTo>
                    <a:pt x="6940" y="840"/>
                  </a:lnTo>
                  <a:lnTo>
                    <a:pt x="6939" y="886"/>
                  </a:lnTo>
                  <a:lnTo>
                    <a:pt x="6938" y="907"/>
                  </a:lnTo>
                  <a:lnTo>
                    <a:pt x="6936" y="929"/>
                  </a:lnTo>
                  <a:lnTo>
                    <a:pt x="6932" y="949"/>
                  </a:lnTo>
                  <a:lnTo>
                    <a:pt x="6929" y="968"/>
                  </a:lnTo>
                  <a:lnTo>
                    <a:pt x="6925" y="987"/>
                  </a:lnTo>
                  <a:lnTo>
                    <a:pt x="6921" y="1005"/>
                  </a:lnTo>
                  <a:lnTo>
                    <a:pt x="6915" y="1022"/>
                  </a:lnTo>
                  <a:lnTo>
                    <a:pt x="6910" y="1039"/>
                  </a:lnTo>
                  <a:lnTo>
                    <a:pt x="6903" y="1055"/>
                  </a:lnTo>
                  <a:lnTo>
                    <a:pt x="6896" y="1070"/>
                  </a:lnTo>
                  <a:lnTo>
                    <a:pt x="6889" y="1085"/>
                  </a:lnTo>
                  <a:lnTo>
                    <a:pt x="6882" y="1098"/>
                  </a:lnTo>
                  <a:lnTo>
                    <a:pt x="6873" y="1111"/>
                  </a:lnTo>
                  <a:lnTo>
                    <a:pt x="6864" y="1123"/>
                  </a:lnTo>
                  <a:lnTo>
                    <a:pt x="6855" y="1136"/>
                  </a:lnTo>
                  <a:lnTo>
                    <a:pt x="6845" y="1146"/>
                  </a:lnTo>
                  <a:lnTo>
                    <a:pt x="6834" y="1156"/>
                  </a:lnTo>
                  <a:lnTo>
                    <a:pt x="6823" y="1166"/>
                  </a:lnTo>
                  <a:lnTo>
                    <a:pt x="6812" y="1174"/>
                  </a:lnTo>
                  <a:lnTo>
                    <a:pt x="6801" y="1182"/>
                  </a:lnTo>
                  <a:lnTo>
                    <a:pt x="6788" y="1189"/>
                  </a:lnTo>
                  <a:lnTo>
                    <a:pt x="6776" y="1195"/>
                  </a:lnTo>
                  <a:lnTo>
                    <a:pt x="6764" y="1202"/>
                  </a:lnTo>
                  <a:lnTo>
                    <a:pt x="6750" y="1206"/>
                  </a:lnTo>
                  <a:lnTo>
                    <a:pt x="6737" y="1211"/>
                  </a:lnTo>
                  <a:lnTo>
                    <a:pt x="6723" y="1214"/>
                  </a:lnTo>
                  <a:lnTo>
                    <a:pt x="6709" y="1216"/>
                  </a:lnTo>
                  <a:lnTo>
                    <a:pt x="6694" y="1219"/>
                  </a:lnTo>
                  <a:lnTo>
                    <a:pt x="6679" y="1220"/>
                  </a:lnTo>
                  <a:lnTo>
                    <a:pt x="6664" y="1220"/>
                  </a:lnTo>
                  <a:close/>
                  <a:moveTo>
                    <a:pt x="5759" y="238"/>
                  </a:moveTo>
                  <a:lnTo>
                    <a:pt x="5759" y="368"/>
                  </a:lnTo>
                  <a:lnTo>
                    <a:pt x="5628" y="368"/>
                  </a:lnTo>
                  <a:lnTo>
                    <a:pt x="5628" y="483"/>
                  </a:lnTo>
                  <a:lnTo>
                    <a:pt x="5759" y="483"/>
                  </a:lnTo>
                  <a:lnTo>
                    <a:pt x="5759" y="1318"/>
                  </a:lnTo>
                  <a:lnTo>
                    <a:pt x="5895" y="1318"/>
                  </a:lnTo>
                  <a:lnTo>
                    <a:pt x="5895" y="483"/>
                  </a:lnTo>
                  <a:lnTo>
                    <a:pt x="6081" y="483"/>
                  </a:lnTo>
                  <a:lnTo>
                    <a:pt x="6081" y="368"/>
                  </a:lnTo>
                  <a:lnTo>
                    <a:pt x="5895" y="368"/>
                  </a:lnTo>
                  <a:lnTo>
                    <a:pt x="5895" y="228"/>
                  </a:lnTo>
                  <a:lnTo>
                    <a:pt x="5896" y="213"/>
                  </a:lnTo>
                  <a:lnTo>
                    <a:pt x="5897" y="201"/>
                  </a:lnTo>
                  <a:lnTo>
                    <a:pt x="5899" y="188"/>
                  </a:lnTo>
                  <a:lnTo>
                    <a:pt x="5903" y="178"/>
                  </a:lnTo>
                  <a:lnTo>
                    <a:pt x="5906" y="169"/>
                  </a:lnTo>
                  <a:lnTo>
                    <a:pt x="5911" y="160"/>
                  </a:lnTo>
                  <a:lnTo>
                    <a:pt x="5916" y="154"/>
                  </a:lnTo>
                  <a:lnTo>
                    <a:pt x="5923" y="148"/>
                  </a:lnTo>
                  <a:lnTo>
                    <a:pt x="5930" y="142"/>
                  </a:lnTo>
                  <a:lnTo>
                    <a:pt x="5936" y="138"/>
                  </a:lnTo>
                  <a:lnTo>
                    <a:pt x="5944" y="134"/>
                  </a:lnTo>
                  <a:lnTo>
                    <a:pt x="5953" y="132"/>
                  </a:lnTo>
                  <a:lnTo>
                    <a:pt x="5962" y="130"/>
                  </a:lnTo>
                  <a:lnTo>
                    <a:pt x="5972" y="129"/>
                  </a:lnTo>
                  <a:lnTo>
                    <a:pt x="5993" y="128"/>
                  </a:lnTo>
                  <a:lnTo>
                    <a:pt x="6008" y="129"/>
                  </a:lnTo>
                  <a:lnTo>
                    <a:pt x="6023" y="129"/>
                  </a:lnTo>
                  <a:lnTo>
                    <a:pt x="6039" y="131"/>
                  </a:lnTo>
                  <a:lnTo>
                    <a:pt x="6052" y="133"/>
                  </a:lnTo>
                  <a:lnTo>
                    <a:pt x="6066" y="137"/>
                  </a:lnTo>
                  <a:lnTo>
                    <a:pt x="6078" y="140"/>
                  </a:lnTo>
                  <a:lnTo>
                    <a:pt x="6090" y="145"/>
                  </a:lnTo>
                  <a:lnTo>
                    <a:pt x="6103" y="149"/>
                  </a:lnTo>
                  <a:lnTo>
                    <a:pt x="6103" y="21"/>
                  </a:lnTo>
                  <a:lnTo>
                    <a:pt x="6078" y="14"/>
                  </a:lnTo>
                  <a:lnTo>
                    <a:pt x="6051" y="9"/>
                  </a:lnTo>
                  <a:lnTo>
                    <a:pt x="6021" y="6"/>
                  </a:lnTo>
                  <a:lnTo>
                    <a:pt x="5983" y="5"/>
                  </a:lnTo>
                  <a:lnTo>
                    <a:pt x="5959" y="6"/>
                  </a:lnTo>
                  <a:lnTo>
                    <a:pt x="5935" y="9"/>
                  </a:lnTo>
                  <a:lnTo>
                    <a:pt x="5913" y="12"/>
                  </a:lnTo>
                  <a:lnTo>
                    <a:pt x="5893" y="18"/>
                  </a:lnTo>
                  <a:lnTo>
                    <a:pt x="5872" y="26"/>
                  </a:lnTo>
                  <a:lnTo>
                    <a:pt x="5854" y="34"/>
                  </a:lnTo>
                  <a:lnTo>
                    <a:pt x="5838" y="45"/>
                  </a:lnTo>
                  <a:lnTo>
                    <a:pt x="5822" y="58"/>
                  </a:lnTo>
                  <a:lnTo>
                    <a:pt x="5807" y="73"/>
                  </a:lnTo>
                  <a:lnTo>
                    <a:pt x="5795" y="90"/>
                  </a:lnTo>
                  <a:lnTo>
                    <a:pt x="5785" y="109"/>
                  </a:lnTo>
                  <a:lnTo>
                    <a:pt x="5776" y="130"/>
                  </a:lnTo>
                  <a:lnTo>
                    <a:pt x="5769" y="154"/>
                  </a:lnTo>
                  <a:lnTo>
                    <a:pt x="5763" y="179"/>
                  </a:lnTo>
                  <a:lnTo>
                    <a:pt x="5760" y="208"/>
                  </a:lnTo>
                  <a:lnTo>
                    <a:pt x="5759" y="238"/>
                  </a:lnTo>
                  <a:close/>
                  <a:moveTo>
                    <a:pt x="4698" y="475"/>
                  </a:moveTo>
                  <a:lnTo>
                    <a:pt x="4698" y="475"/>
                  </a:lnTo>
                  <a:lnTo>
                    <a:pt x="4684" y="461"/>
                  </a:lnTo>
                  <a:lnTo>
                    <a:pt x="4672" y="448"/>
                  </a:lnTo>
                  <a:lnTo>
                    <a:pt x="4659" y="436"/>
                  </a:lnTo>
                  <a:lnTo>
                    <a:pt x="4644" y="423"/>
                  </a:lnTo>
                  <a:lnTo>
                    <a:pt x="4629" y="412"/>
                  </a:lnTo>
                  <a:lnTo>
                    <a:pt x="4615" y="402"/>
                  </a:lnTo>
                  <a:lnTo>
                    <a:pt x="4599" y="392"/>
                  </a:lnTo>
                  <a:lnTo>
                    <a:pt x="4583" y="383"/>
                  </a:lnTo>
                  <a:lnTo>
                    <a:pt x="4566" y="376"/>
                  </a:lnTo>
                  <a:lnTo>
                    <a:pt x="4550" y="368"/>
                  </a:lnTo>
                  <a:lnTo>
                    <a:pt x="4532" y="363"/>
                  </a:lnTo>
                  <a:lnTo>
                    <a:pt x="4512" y="358"/>
                  </a:lnTo>
                  <a:lnTo>
                    <a:pt x="4493" y="354"/>
                  </a:lnTo>
                  <a:lnTo>
                    <a:pt x="4473" y="351"/>
                  </a:lnTo>
                  <a:lnTo>
                    <a:pt x="4452" y="349"/>
                  </a:lnTo>
                  <a:lnTo>
                    <a:pt x="4430" y="349"/>
                  </a:lnTo>
                  <a:lnTo>
                    <a:pt x="4411" y="349"/>
                  </a:lnTo>
                  <a:lnTo>
                    <a:pt x="4393" y="350"/>
                  </a:lnTo>
                  <a:lnTo>
                    <a:pt x="4375" y="354"/>
                  </a:lnTo>
                  <a:lnTo>
                    <a:pt x="4357" y="357"/>
                  </a:lnTo>
                  <a:lnTo>
                    <a:pt x="4340" y="361"/>
                  </a:lnTo>
                  <a:lnTo>
                    <a:pt x="4323" y="367"/>
                  </a:lnTo>
                  <a:lnTo>
                    <a:pt x="4307" y="374"/>
                  </a:lnTo>
                  <a:lnTo>
                    <a:pt x="4290" y="381"/>
                  </a:lnTo>
                  <a:lnTo>
                    <a:pt x="4274" y="390"/>
                  </a:lnTo>
                  <a:lnTo>
                    <a:pt x="4258" y="399"/>
                  </a:lnTo>
                  <a:lnTo>
                    <a:pt x="4244" y="410"/>
                  </a:lnTo>
                  <a:lnTo>
                    <a:pt x="4229" y="421"/>
                  </a:lnTo>
                  <a:lnTo>
                    <a:pt x="4215" y="433"/>
                  </a:lnTo>
                  <a:lnTo>
                    <a:pt x="4201" y="447"/>
                  </a:lnTo>
                  <a:lnTo>
                    <a:pt x="4189" y="461"/>
                  </a:lnTo>
                  <a:lnTo>
                    <a:pt x="4176" y="477"/>
                  </a:lnTo>
                  <a:lnTo>
                    <a:pt x="4164" y="494"/>
                  </a:lnTo>
                  <a:lnTo>
                    <a:pt x="4153" y="511"/>
                  </a:lnTo>
                  <a:lnTo>
                    <a:pt x="4143" y="530"/>
                  </a:lnTo>
                  <a:lnTo>
                    <a:pt x="4133" y="549"/>
                  </a:lnTo>
                  <a:lnTo>
                    <a:pt x="4124" y="569"/>
                  </a:lnTo>
                  <a:lnTo>
                    <a:pt x="4115" y="591"/>
                  </a:lnTo>
                  <a:lnTo>
                    <a:pt x="4107" y="613"/>
                  </a:lnTo>
                  <a:lnTo>
                    <a:pt x="4100" y="637"/>
                  </a:lnTo>
                  <a:lnTo>
                    <a:pt x="4093" y="661"/>
                  </a:lnTo>
                  <a:lnTo>
                    <a:pt x="4088" y="686"/>
                  </a:lnTo>
                  <a:lnTo>
                    <a:pt x="4083" y="712"/>
                  </a:lnTo>
                  <a:lnTo>
                    <a:pt x="4079" y="740"/>
                  </a:lnTo>
                  <a:lnTo>
                    <a:pt x="4075" y="768"/>
                  </a:lnTo>
                  <a:lnTo>
                    <a:pt x="4073" y="797"/>
                  </a:lnTo>
                  <a:lnTo>
                    <a:pt x="4072" y="827"/>
                  </a:lnTo>
                  <a:lnTo>
                    <a:pt x="4072" y="858"/>
                  </a:lnTo>
                  <a:lnTo>
                    <a:pt x="4072" y="888"/>
                  </a:lnTo>
                  <a:lnTo>
                    <a:pt x="4073" y="919"/>
                  </a:lnTo>
                  <a:lnTo>
                    <a:pt x="4075" y="947"/>
                  </a:lnTo>
                  <a:lnTo>
                    <a:pt x="4079" y="975"/>
                  </a:lnTo>
                  <a:lnTo>
                    <a:pt x="4082" y="1002"/>
                  </a:lnTo>
                  <a:lnTo>
                    <a:pt x="4086" y="1027"/>
                  </a:lnTo>
                  <a:lnTo>
                    <a:pt x="4092" y="1051"/>
                  </a:lnTo>
                  <a:lnTo>
                    <a:pt x="4098" y="1074"/>
                  </a:lnTo>
                  <a:lnTo>
                    <a:pt x="4104" y="1096"/>
                  </a:lnTo>
                  <a:lnTo>
                    <a:pt x="4112" y="1118"/>
                  </a:lnTo>
                  <a:lnTo>
                    <a:pt x="4120" y="1138"/>
                  </a:lnTo>
                  <a:lnTo>
                    <a:pt x="4129" y="1157"/>
                  </a:lnTo>
                  <a:lnTo>
                    <a:pt x="4138" y="1175"/>
                  </a:lnTo>
                  <a:lnTo>
                    <a:pt x="4148" y="1192"/>
                  </a:lnTo>
                  <a:lnTo>
                    <a:pt x="4160" y="1209"/>
                  </a:lnTo>
                  <a:lnTo>
                    <a:pt x="4171" y="1223"/>
                  </a:lnTo>
                  <a:lnTo>
                    <a:pt x="4182" y="1238"/>
                  </a:lnTo>
                  <a:lnTo>
                    <a:pt x="4194" y="1251"/>
                  </a:lnTo>
                  <a:lnTo>
                    <a:pt x="4208" y="1263"/>
                  </a:lnTo>
                  <a:lnTo>
                    <a:pt x="4220" y="1274"/>
                  </a:lnTo>
                  <a:lnTo>
                    <a:pt x="4235" y="1285"/>
                  </a:lnTo>
                  <a:lnTo>
                    <a:pt x="4248" y="1294"/>
                  </a:lnTo>
                  <a:lnTo>
                    <a:pt x="4263" y="1302"/>
                  </a:lnTo>
                  <a:lnTo>
                    <a:pt x="4279" y="1310"/>
                  </a:lnTo>
                  <a:lnTo>
                    <a:pt x="4294" y="1316"/>
                  </a:lnTo>
                  <a:lnTo>
                    <a:pt x="4310" y="1322"/>
                  </a:lnTo>
                  <a:lnTo>
                    <a:pt x="4326" y="1327"/>
                  </a:lnTo>
                  <a:lnTo>
                    <a:pt x="4343" y="1331"/>
                  </a:lnTo>
                  <a:lnTo>
                    <a:pt x="4360" y="1334"/>
                  </a:lnTo>
                  <a:lnTo>
                    <a:pt x="4376" y="1336"/>
                  </a:lnTo>
                  <a:lnTo>
                    <a:pt x="4394" y="1338"/>
                  </a:lnTo>
                  <a:lnTo>
                    <a:pt x="4411" y="1338"/>
                  </a:lnTo>
                  <a:lnTo>
                    <a:pt x="4435" y="1337"/>
                  </a:lnTo>
                  <a:lnTo>
                    <a:pt x="4458" y="1334"/>
                  </a:lnTo>
                  <a:lnTo>
                    <a:pt x="4480" y="1331"/>
                  </a:lnTo>
                  <a:lnTo>
                    <a:pt x="4501" y="1327"/>
                  </a:lnTo>
                  <a:lnTo>
                    <a:pt x="4521" y="1321"/>
                  </a:lnTo>
                  <a:lnTo>
                    <a:pt x="4541" y="1314"/>
                  </a:lnTo>
                  <a:lnTo>
                    <a:pt x="4560" y="1306"/>
                  </a:lnTo>
                  <a:lnTo>
                    <a:pt x="4578" y="1297"/>
                  </a:lnTo>
                  <a:lnTo>
                    <a:pt x="4594" y="1287"/>
                  </a:lnTo>
                  <a:lnTo>
                    <a:pt x="4611" y="1277"/>
                  </a:lnTo>
                  <a:lnTo>
                    <a:pt x="4627" y="1266"/>
                  </a:lnTo>
                  <a:lnTo>
                    <a:pt x="4643" y="1254"/>
                  </a:lnTo>
                  <a:lnTo>
                    <a:pt x="4657" y="1241"/>
                  </a:lnTo>
                  <a:lnTo>
                    <a:pt x="4671" y="1229"/>
                  </a:lnTo>
                  <a:lnTo>
                    <a:pt x="4698" y="1202"/>
                  </a:lnTo>
                  <a:lnTo>
                    <a:pt x="4698" y="1251"/>
                  </a:lnTo>
                  <a:lnTo>
                    <a:pt x="4697" y="1291"/>
                  </a:lnTo>
                  <a:lnTo>
                    <a:pt x="4693" y="1328"/>
                  </a:lnTo>
                  <a:lnTo>
                    <a:pt x="4691" y="1345"/>
                  </a:lnTo>
                  <a:lnTo>
                    <a:pt x="4689" y="1361"/>
                  </a:lnTo>
                  <a:lnTo>
                    <a:pt x="4686" y="1377"/>
                  </a:lnTo>
                  <a:lnTo>
                    <a:pt x="4681" y="1392"/>
                  </a:lnTo>
                  <a:lnTo>
                    <a:pt x="4677" y="1406"/>
                  </a:lnTo>
                  <a:lnTo>
                    <a:pt x="4671" y="1420"/>
                  </a:lnTo>
                  <a:lnTo>
                    <a:pt x="4665" y="1432"/>
                  </a:lnTo>
                  <a:lnTo>
                    <a:pt x="4659" y="1445"/>
                  </a:lnTo>
                  <a:lnTo>
                    <a:pt x="4651" y="1456"/>
                  </a:lnTo>
                  <a:lnTo>
                    <a:pt x="4642" y="1467"/>
                  </a:lnTo>
                  <a:lnTo>
                    <a:pt x="4633" y="1477"/>
                  </a:lnTo>
                  <a:lnTo>
                    <a:pt x="4621" y="1487"/>
                  </a:lnTo>
                  <a:lnTo>
                    <a:pt x="4610" y="1496"/>
                  </a:lnTo>
                  <a:lnTo>
                    <a:pt x="4598" y="1504"/>
                  </a:lnTo>
                  <a:lnTo>
                    <a:pt x="4585" y="1512"/>
                  </a:lnTo>
                  <a:lnTo>
                    <a:pt x="4571" y="1519"/>
                  </a:lnTo>
                  <a:lnTo>
                    <a:pt x="4555" y="1525"/>
                  </a:lnTo>
                  <a:lnTo>
                    <a:pt x="4539" y="1531"/>
                  </a:lnTo>
                  <a:lnTo>
                    <a:pt x="4521" y="1537"/>
                  </a:lnTo>
                  <a:lnTo>
                    <a:pt x="4503" y="1542"/>
                  </a:lnTo>
                  <a:lnTo>
                    <a:pt x="4483" y="1547"/>
                  </a:lnTo>
                  <a:lnTo>
                    <a:pt x="4462" y="1550"/>
                  </a:lnTo>
                  <a:lnTo>
                    <a:pt x="4416" y="1557"/>
                  </a:lnTo>
                  <a:lnTo>
                    <a:pt x="4365" y="1561"/>
                  </a:lnTo>
                  <a:lnTo>
                    <a:pt x="4309" y="1564"/>
                  </a:lnTo>
                  <a:lnTo>
                    <a:pt x="4352" y="1667"/>
                  </a:lnTo>
                  <a:lnTo>
                    <a:pt x="4384" y="1666"/>
                  </a:lnTo>
                  <a:lnTo>
                    <a:pt x="4416" y="1664"/>
                  </a:lnTo>
                  <a:lnTo>
                    <a:pt x="4445" y="1660"/>
                  </a:lnTo>
                  <a:lnTo>
                    <a:pt x="4474" y="1657"/>
                  </a:lnTo>
                  <a:lnTo>
                    <a:pt x="4501" y="1652"/>
                  </a:lnTo>
                  <a:lnTo>
                    <a:pt x="4527" y="1647"/>
                  </a:lnTo>
                  <a:lnTo>
                    <a:pt x="4553" y="1641"/>
                  </a:lnTo>
                  <a:lnTo>
                    <a:pt x="4577" y="1634"/>
                  </a:lnTo>
                  <a:lnTo>
                    <a:pt x="4599" y="1627"/>
                  </a:lnTo>
                  <a:lnTo>
                    <a:pt x="4620" y="1619"/>
                  </a:lnTo>
                  <a:lnTo>
                    <a:pt x="4641" y="1610"/>
                  </a:lnTo>
                  <a:lnTo>
                    <a:pt x="4660" y="1600"/>
                  </a:lnTo>
                  <a:lnTo>
                    <a:pt x="4678" y="1589"/>
                  </a:lnTo>
                  <a:lnTo>
                    <a:pt x="4695" y="1578"/>
                  </a:lnTo>
                  <a:lnTo>
                    <a:pt x="4710" y="1566"/>
                  </a:lnTo>
                  <a:lnTo>
                    <a:pt x="4725" y="1552"/>
                  </a:lnTo>
                  <a:lnTo>
                    <a:pt x="4738" y="1539"/>
                  </a:lnTo>
                  <a:lnTo>
                    <a:pt x="4752" y="1524"/>
                  </a:lnTo>
                  <a:lnTo>
                    <a:pt x="4763" y="1509"/>
                  </a:lnTo>
                  <a:lnTo>
                    <a:pt x="4774" y="1493"/>
                  </a:lnTo>
                  <a:lnTo>
                    <a:pt x="4784" y="1476"/>
                  </a:lnTo>
                  <a:lnTo>
                    <a:pt x="4792" y="1458"/>
                  </a:lnTo>
                  <a:lnTo>
                    <a:pt x="4801" y="1439"/>
                  </a:lnTo>
                  <a:lnTo>
                    <a:pt x="4808" y="1420"/>
                  </a:lnTo>
                  <a:lnTo>
                    <a:pt x="4814" y="1398"/>
                  </a:lnTo>
                  <a:lnTo>
                    <a:pt x="4819" y="1378"/>
                  </a:lnTo>
                  <a:lnTo>
                    <a:pt x="4824" y="1356"/>
                  </a:lnTo>
                  <a:lnTo>
                    <a:pt x="4827" y="1333"/>
                  </a:lnTo>
                  <a:lnTo>
                    <a:pt x="4831" y="1309"/>
                  </a:lnTo>
                  <a:lnTo>
                    <a:pt x="4832" y="1284"/>
                  </a:lnTo>
                  <a:lnTo>
                    <a:pt x="4833" y="1259"/>
                  </a:lnTo>
                  <a:lnTo>
                    <a:pt x="4834" y="1232"/>
                  </a:lnTo>
                  <a:lnTo>
                    <a:pt x="4834" y="368"/>
                  </a:lnTo>
                  <a:lnTo>
                    <a:pt x="4698" y="368"/>
                  </a:lnTo>
                  <a:lnTo>
                    <a:pt x="4698" y="475"/>
                  </a:lnTo>
                  <a:close/>
                  <a:moveTo>
                    <a:pt x="4698" y="1083"/>
                  </a:moveTo>
                  <a:lnTo>
                    <a:pt x="4698" y="1083"/>
                  </a:lnTo>
                  <a:lnTo>
                    <a:pt x="4684" y="1097"/>
                  </a:lnTo>
                  <a:lnTo>
                    <a:pt x="4672" y="1112"/>
                  </a:lnTo>
                  <a:lnTo>
                    <a:pt x="4659" y="1127"/>
                  </a:lnTo>
                  <a:lnTo>
                    <a:pt x="4644" y="1139"/>
                  </a:lnTo>
                  <a:lnTo>
                    <a:pt x="4630" y="1151"/>
                  </a:lnTo>
                  <a:lnTo>
                    <a:pt x="4615" y="1163"/>
                  </a:lnTo>
                  <a:lnTo>
                    <a:pt x="4600" y="1173"/>
                  </a:lnTo>
                  <a:lnTo>
                    <a:pt x="4584" y="1183"/>
                  </a:lnTo>
                  <a:lnTo>
                    <a:pt x="4569" y="1191"/>
                  </a:lnTo>
                  <a:lnTo>
                    <a:pt x="4553" y="1198"/>
                  </a:lnTo>
                  <a:lnTo>
                    <a:pt x="4536" y="1205"/>
                  </a:lnTo>
                  <a:lnTo>
                    <a:pt x="4519" y="1210"/>
                  </a:lnTo>
                  <a:lnTo>
                    <a:pt x="4501" y="1214"/>
                  </a:lnTo>
                  <a:lnTo>
                    <a:pt x="4483" y="1218"/>
                  </a:lnTo>
                  <a:lnTo>
                    <a:pt x="4465" y="1220"/>
                  </a:lnTo>
                  <a:lnTo>
                    <a:pt x="4446" y="1220"/>
                  </a:lnTo>
                  <a:lnTo>
                    <a:pt x="4433" y="1220"/>
                  </a:lnTo>
                  <a:lnTo>
                    <a:pt x="4418" y="1219"/>
                  </a:lnTo>
                  <a:lnTo>
                    <a:pt x="4406" y="1216"/>
                  </a:lnTo>
                  <a:lnTo>
                    <a:pt x="4392" y="1214"/>
                  </a:lnTo>
                  <a:lnTo>
                    <a:pt x="4380" y="1211"/>
                  </a:lnTo>
                  <a:lnTo>
                    <a:pt x="4369" y="1206"/>
                  </a:lnTo>
                  <a:lnTo>
                    <a:pt x="4356" y="1202"/>
                  </a:lnTo>
                  <a:lnTo>
                    <a:pt x="4345" y="1196"/>
                  </a:lnTo>
                  <a:lnTo>
                    <a:pt x="4334" y="1191"/>
                  </a:lnTo>
                  <a:lnTo>
                    <a:pt x="4324" y="1184"/>
                  </a:lnTo>
                  <a:lnTo>
                    <a:pt x="4314" y="1176"/>
                  </a:lnTo>
                  <a:lnTo>
                    <a:pt x="4305" y="1168"/>
                  </a:lnTo>
                  <a:lnTo>
                    <a:pt x="4294" y="1159"/>
                  </a:lnTo>
                  <a:lnTo>
                    <a:pt x="4285" y="1149"/>
                  </a:lnTo>
                  <a:lnTo>
                    <a:pt x="4278" y="1139"/>
                  </a:lnTo>
                  <a:lnTo>
                    <a:pt x="4270" y="1128"/>
                  </a:lnTo>
                  <a:lnTo>
                    <a:pt x="4262" y="1115"/>
                  </a:lnTo>
                  <a:lnTo>
                    <a:pt x="4255" y="1103"/>
                  </a:lnTo>
                  <a:lnTo>
                    <a:pt x="4248" y="1091"/>
                  </a:lnTo>
                  <a:lnTo>
                    <a:pt x="4242" y="1076"/>
                  </a:lnTo>
                  <a:lnTo>
                    <a:pt x="4236" y="1061"/>
                  </a:lnTo>
                  <a:lnTo>
                    <a:pt x="4231" y="1047"/>
                  </a:lnTo>
                  <a:lnTo>
                    <a:pt x="4222" y="1014"/>
                  </a:lnTo>
                  <a:lnTo>
                    <a:pt x="4215" y="978"/>
                  </a:lnTo>
                  <a:lnTo>
                    <a:pt x="4210" y="940"/>
                  </a:lnTo>
                  <a:lnTo>
                    <a:pt x="4207" y="900"/>
                  </a:lnTo>
                  <a:lnTo>
                    <a:pt x="4206" y="857"/>
                  </a:lnTo>
                  <a:lnTo>
                    <a:pt x="4207" y="810"/>
                  </a:lnTo>
                  <a:lnTo>
                    <a:pt x="4209" y="766"/>
                  </a:lnTo>
                  <a:lnTo>
                    <a:pt x="4213" y="725"/>
                  </a:lnTo>
                  <a:lnTo>
                    <a:pt x="4220" y="688"/>
                  </a:lnTo>
                  <a:lnTo>
                    <a:pt x="4228" y="652"/>
                  </a:lnTo>
                  <a:lnTo>
                    <a:pt x="4238" y="621"/>
                  </a:lnTo>
                  <a:lnTo>
                    <a:pt x="4244" y="606"/>
                  </a:lnTo>
                  <a:lnTo>
                    <a:pt x="4251" y="592"/>
                  </a:lnTo>
                  <a:lnTo>
                    <a:pt x="4257" y="578"/>
                  </a:lnTo>
                  <a:lnTo>
                    <a:pt x="4264" y="566"/>
                  </a:lnTo>
                  <a:lnTo>
                    <a:pt x="4272" y="554"/>
                  </a:lnTo>
                  <a:lnTo>
                    <a:pt x="4280" y="542"/>
                  </a:lnTo>
                  <a:lnTo>
                    <a:pt x="4288" y="532"/>
                  </a:lnTo>
                  <a:lnTo>
                    <a:pt x="4297" y="522"/>
                  </a:lnTo>
                  <a:lnTo>
                    <a:pt x="4307" y="513"/>
                  </a:lnTo>
                  <a:lnTo>
                    <a:pt x="4317" y="505"/>
                  </a:lnTo>
                  <a:lnTo>
                    <a:pt x="4327" y="497"/>
                  </a:lnTo>
                  <a:lnTo>
                    <a:pt x="4337" y="492"/>
                  </a:lnTo>
                  <a:lnTo>
                    <a:pt x="4348" y="485"/>
                  </a:lnTo>
                  <a:lnTo>
                    <a:pt x="4361" y="481"/>
                  </a:lnTo>
                  <a:lnTo>
                    <a:pt x="4373" y="476"/>
                  </a:lnTo>
                  <a:lnTo>
                    <a:pt x="4385" y="473"/>
                  </a:lnTo>
                  <a:lnTo>
                    <a:pt x="4399" y="469"/>
                  </a:lnTo>
                  <a:lnTo>
                    <a:pt x="4412" y="468"/>
                  </a:lnTo>
                  <a:lnTo>
                    <a:pt x="4426" y="467"/>
                  </a:lnTo>
                  <a:lnTo>
                    <a:pt x="4441" y="466"/>
                  </a:lnTo>
                  <a:lnTo>
                    <a:pt x="4462" y="467"/>
                  </a:lnTo>
                  <a:lnTo>
                    <a:pt x="4482" y="469"/>
                  </a:lnTo>
                  <a:lnTo>
                    <a:pt x="4501" y="473"/>
                  </a:lnTo>
                  <a:lnTo>
                    <a:pt x="4520" y="477"/>
                  </a:lnTo>
                  <a:lnTo>
                    <a:pt x="4539" y="483"/>
                  </a:lnTo>
                  <a:lnTo>
                    <a:pt x="4557" y="491"/>
                  </a:lnTo>
                  <a:lnTo>
                    <a:pt x="4574" y="499"/>
                  </a:lnTo>
                  <a:lnTo>
                    <a:pt x="4591" y="508"/>
                  </a:lnTo>
                  <a:lnTo>
                    <a:pt x="4608" y="518"/>
                  </a:lnTo>
                  <a:lnTo>
                    <a:pt x="4623" y="529"/>
                  </a:lnTo>
                  <a:lnTo>
                    <a:pt x="4637" y="540"/>
                  </a:lnTo>
                  <a:lnTo>
                    <a:pt x="4651" y="552"/>
                  </a:lnTo>
                  <a:lnTo>
                    <a:pt x="4664" y="566"/>
                  </a:lnTo>
                  <a:lnTo>
                    <a:pt x="4677" y="579"/>
                  </a:lnTo>
                  <a:lnTo>
                    <a:pt x="4688" y="594"/>
                  </a:lnTo>
                  <a:lnTo>
                    <a:pt x="4698" y="609"/>
                  </a:lnTo>
                  <a:lnTo>
                    <a:pt x="4698" y="1083"/>
                  </a:lnTo>
                  <a:close/>
                  <a:moveTo>
                    <a:pt x="3508" y="349"/>
                  </a:moveTo>
                  <a:lnTo>
                    <a:pt x="3508" y="349"/>
                  </a:lnTo>
                  <a:lnTo>
                    <a:pt x="3485" y="349"/>
                  </a:lnTo>
                  <a:lnTo>
                    <a:pt x="3464" y="351"/>
                  </a:lnTo>
                  <a:lnTo>
                    <a:pt x="3444" y="355"/>
                  </a:lnTo>
                  <a:lnTo>
                    <a:pt x="3423" y="358"/>
                  </a:lnTo>
                  <a:lnTo>
                    <a:pt x="3404" y="364"/>
                  </a:lnTo>
                  <a:lnTo>
                    <a:pt x="3386" y="370"/>
                  </a:lnTo>
                  <a:lnTo>
                    <a:pt x="3368" y="378"/>
                  </a:lnTo>
                  <a:lnTo>
                    <a:pt x="3351" y="386"/>
                  </a:lnTo>
                  <a:lnTo>
                    <a:pt x="3336" y="396"/>
                  </a:lnTo>
                  <a:lnTo>
                    <a:pt x="3320" y="406"/>
                  </a:lnTo>
                  <a:lnTo>
                    <a:pt x="3305" y="418"/>
                  </a:lnTo>
                  <a:lnTo>
                    <a:pt x="3292" y="430"/>
                  </a:lnTo>
                  <a:lnTo>
                    <a:pt x="3280" y="442"/>
                  </a:lnTo>
                  <a:lnTo>
                    <a:pt x="3267" y="456"/>
                  </a:lnTo>
                  <a:lnTo>
                    <a:pt x="3256" y="469"/>
                  </a:lnTo>
                  <a:lnTo>
                    <a:pt x="3245" y="484"/>
                  </a:lnTo>
                  <a:lnTo>
                    <a:pt x="3245" y="368"/>
                  </a:lnTo>
                  <a:lnTo>
                    <a:pt x="3110" y="368"/>
                  </a:lnTo>
                  <a:lnTo>
                    <a:pt x="3110" y="1318"/>
                  </a:lnTo>
                  <a:lnTo>
                    <a:pt x="3245" y="1318"/>
                  </a:lnTo>
                  <a:lnTo>
                    <a:pt x="3245" y="763"/>
                  </a:lnTo>
                  <a:lnTo>
                    <a:pt x="3246" y="725"/>
                  </a:lnTo>
                  <a:lnTo>
                    <a:pt x="3249" y="691"/>
                  </a:lnTo>
                  <a:lnTo>
                    <a:pt x="3255" y="658"/>
                  </a:lnTo>
                  <a:lnTo>
                    <a:pt x="3263" y="629"/>
                  </a:lnTo>
                  <a:lnTo>
                    <a:pt x="3267" y="614"/>
                  </a:lnTo>
                  <a:lnTo>
                    <a:pt x="3273" y="602"/>
                  </a:lnTo>
                  <a:lnTo>
                    <a:pt x="3278" y="590"/>
                  </a:lnTo>
                  <a:lnTo>
                    <a:pt x="3284" y="577"/>
                  </a:lnTo>
                  <a:lnTo>
                    <a:pt x="3291" y="566"/>
                  </a:lnTo>
                  <a:lnTo>
                    <a:pt x="3298" y="556"/>
                  </a:lnTo>
                  <a:lnTo>
                    <a:pt x="3305" y="546"/>
                  </a:lnTo>
                  <a:lnTo>
                    <a:pt x="3313" y="537"/>
                  </a:lnTo>
                  <a:lnTo>
                    <a:pt x="3321" y="528"/>
                  </a:lnTo>
                  <a:lnTo>
                    <a:pt x="3330" y="520"/>
                  </a:lnTo>
                  <a:lnTo>
                    <a:pt x="3338" y="512"/>
                  </a:lnTo>
                  <a:lnTo>
                    <a:pt x="3348" y="505"/>
                  </a:lnTo>
                  <a:lnTo>
                    <a:pt x="3367" y="493"/>
                  </a:lnTo>
                  <a:lnTo>
                    <a:pt x="3387" y="483"/>
                  </a:lnTo>
                  <a:lnTo>
                    <a:pt x="3410" y="476"/>
                  </a:lnTo>
                  <a:lnTo>
                    <a:pt x="3432" y="470"/>
                  </a:lnTo>
                  <a:lnTo>
                    <a:pt x="3456" y="467"/>
                  </a:lnTo>
                  <a:lnTo>
                    <a:pt x="3481" y="466"/>
                  </a:lnTo>
                  <a:lnTo>
                    <a:pt x="3508" y="467"/>
                  </a:lnTo>
                  <a:lnTo>
                    <a:pt x="3534" y="470"/>
                  </a:lnTo>
                  <a:lnTo>
                    <a:pt x="3557" y="476"/>
                  </a:lnTo>
                  <a:lnTo>
                    <a:pt x="3568" y="479"/>
                  </a:lnTo>
                  <a:lnTo>
                    <a:pt x="3580" y="484"/>
                  </a:lnTo>
                  <a:lnTo>
                    <a:pt x="3590" y="488"/>
                  </a:lnTo>
                  <a:lnTo>
                    <a:pt x="3600" y="494"/>
                  </a:lnTo>
                  <a:lnTo>
                    <a:pt x="3609" y="500"/>
                  </a:lnTo>
                  <a:lnTo>
                    <a:pt x="3618" y="506"/>
                  </a:lnTo>
                  <a:lnTo>
                    <a:pt x="3627" y="513"/>
                  </a:lnTo>
                  <a:lnTo>
                    <a:pt x="3635" y="521"/>
                  </a:lnTo>
                  <a:lnTo>
                    <a:pt x="3643" y="529"/>
                  </a:lnTo>
                  <a:lnTo>
                    <a:pt x="3649" y="538"/>
                  </a:lnTo>
                  <a:lnTo>
                    <a:pt x="3656" y="547"/>
                  </a:lnTo>
                  <a:lnTo>
                    <a:pt x="3663" y="557"/>
                  </a:lnTo>
                  <a:lnTo>
                    <a:pt x="3674" y="579"/>
                  </a:lnTo>
                  <a:lnTo>
                    <a:pt x="3683" y="603"/>
                  </a:lnTo>
                  <a:lnTo>
                    <a:pt x="3691" y="630"/>
                  </a:lnTo>
                  <a:lnTo>
                    <a:pt x="3696" y="659"/>
                  </a:lnTo>
                  <a:lnTo>
                    <a:pt x="3701" y="691"/>
                  </a:lnTo>
                  <a:lnTo>
                    <a:pt x="3704" y="725"/>
                  </a:lnTo>
                  <a:lnTo>
                    <a:pt x="3704" y="763"/>
                  </a:lnTo>
                  <a:lnTo>
                    <a:pt x="3704" y="1318"/>
                  </a:lnTo>
                  <a:lnTo>
                    <a:pt x="3840" y="1318"/>
                  </a:lnTo>
                  <a:lnTo>
                    <a:pt x="3840" y="739"/>
                  </a:lnTo>
                  <a:lnTo>
                    <a:pt x="3840" y="714"/>
                  </a:lnTo>
                  <a:lnTo>
                    <a:pt x="3839" y="690"/>
                  </a:lnTo>
                  <a:lnTo>
                    <a:pt x="3837" y="667"/>
                  </a:lnTo>
                  <a:lnTo>
                    <a:pt x="3835" y="645"/>
                  </a:lnTo>
                  <a:lnTo>
                    <a:pt x="3831" y="622"/>
                  </a:lnTo>
                  <a:lnTo>
                    <a:pt x="3827" y="602"/>
                  </a:lnTo>
                  <a:lnTo>
                    <a:pt x="3822" y="582"/>
                  </a:lnTo>
                  <a:lnTo>
                    <a:pt x="3817" y="563"/>
                  </a:lnTo>
                  <a:lnTo>
                    <a:pt x="3810" y="545"/>
                  </a:lnTo>
                  <a:lnTo>
                    <a:pt x="3803" y="528"/>
                  </a:lnTo>
                  <a:lnTo>
                    <a:pt x="3797" y="511"/>
                  </a:lnTo>
                  <a:lnTo>
                    <a:pt x="3788" y="495"/>
                  </a:lnTo>
                  <a:lnTo>
                    <a:pt x="3780" y="481"/>
                  </a:lnTo>
                  <a:lnTo>
                    <a:pt x="3770" y="467"/>
                  </a:lnTo>
                  <a:lnTo>
                    <a:pt x="3759" y="454"/>
                  </a:lnTo>
                  <a:lnTo>
                    <a:pt x="3749" y="441"/>
                  </a:lnTo>
                  <a:lnTo>
                    <a:pt x="3738" y="430"/>
                  </a:lnTo>
                  <a:lnTo>
                    <a:pt x="3726" y="419"/>
                  </a:lnTo>
                  <a:lnTo>
                    <a:pt x="3713" y="410"/>
                  </a:lnTo>
                  <a:lnTo>
                    <a:pt x="3701" y="400"/>
                  </a:lnTo>
                  <a:lnTo>
                    <a:pt x="3688" y="392"/>
                  </a:lnTo>
                  <a:lnTo>
                    <a:pt x="3674" y="384"/>
                  </a:lnTo>
                  <a:lnTo>
                    <a:pt x="3659" y="377"/>
                  </a:lnTo>
                  <a:lnTo>
                    <a:pt x="3644" y="372"/>
                  </a:lnTo>
                  <a:lnTo>
                    <a:pt x="3629" y="366"/>
                  </a:lnTo>
                  <a:lnTo>
                    <a:pt x="3612" y="361"/>
                  </a:lnTo>
                  <a:lnTo>
                    <a:pt x="3596" y="357"/>
                  </a:lnTo>
                  <a:lnTo>
                    <a:pt x="3580" y="355"/>
                  </a:lnTo>
                  <a:lnTo>
                    <a:pt x="3562" y="351"/>
                  </a:lnTo>
                  <a:lnTo>
                    <a:pt x="3544" y="350"/>
                  </a:lnTo>
                  <a:lnTo>
                    <a:pt x="3526" y="349"/>
                  </a:lnTo>
                  <a:lnTo>
                    <a:pt x="3508" y="349"/>
                  </a:lnTo>
                  <a:close/>
                  <a:moveTo>
                    <a:pt x="2638" y="1318"/>
                  </a:moveTo>
                  <a:lnTo>
                    <a:pt x="2773" y="1318"/>
                  </a:lnTo>
                  <a:lnTo>
                    <a:pt x="2773" y="368"/>
                  </a:lnTo>
                  <a:lnTo>
                    <a:pt x="2638" y="368"/>
                  </a:lnTo>
                  <a:lnTo>
                    <a:pt x="2638" y="1318"/>
                  </a:lnTo>
                  <a:close/>
                  <a:moveTo>
                    <a:pt x="2707" y="5"/>
                  </a:moveTo>
                  <a:lnTo>
                    <a:pt x="2707" y="5"/>
                  </a:lnTo>
                  <a:lnTo>
                    <a:pt x="2697" y="5"/>
                  </a:lnTo>
                  <a:lnTo>
                    <a:pt x="2687" y="8"/>
                  </a:lnTo>
                  <a:lnTo>
                    <a:pt x="2678" y="10"/>
                  </a:lnTo>
                  <a:lnTo>
                    <a:pt x="2668" y="13"/>
                  </a:lnTo>
                  <a:lnTo>
                    <a:pt x="2660" y="17"/>
                  </a:lnTo>
                  <a:lnTo>
                    <a:pt x="2652" y="22"/>
                  </a:lnTo>
                  <a:lnTo>
                    <a:pt x="2645" y="28"/>
                  </a:lnTo>
                  <a:lnTo>
                    <a:pt x="2638" y="33"/>
                  </a:lnTo>
                  <a:lnTo>
                    <a:pt x="2631" y="40"/>
                  </a:lnTo>
                  <a:lnTo>
                    <a:pt x="2625" y="48"/>
                  </a:lnTo>
                  <a:lnTo>
                    <a:pt x="2621" y="56"/>
                  </a:lnTo>
                  <a:lnTo>
                    <a:pt x="2616" y="65"/>
                  </a:lnTo>
                  <a:lnTo>
                    <a:pt x="2613" y="74"/>
                  </a:lnTo>
                  <a:lnTo>
                    <a:pt x="2611" y="83"/>
                  </a:lnTo>
                  <a:lnTo>
                    <a:pt x="2610" y="93"/>
                  </a:lnTo>
                  <a:lnTo>
                    <a:pt x="2609" y="102"/>
                  </a:lnTo>
                  <a:lnTo>
                    <a:pt x="2610" y="112"/>
                  </a:lnTo>
                  <a:lnTo>
                    <a:pt x="2611" y="122"/>
                  </a:lnTo>
                  <a:lnTo>
                    <a:pt x="2613" y="131"/>
                  </a:lnTo>
                  <a:lnTo>
                    <a:pt x="2616" y="140"/>
                  </a:lnTo>
                  <a:lnTo>
                    <a:pt x="2621" y="148"/>
                  </a:lnTo>
                  <a:lnTo>
                    <a:pt x="2625" y="156"/>
                  </a:lnTo>
                  <a:lnTo>
                    <a:pt x="2631" y="164"/>
                  </a:lnTo>
                  <a:lnTo>
                    <a:pt x="2638" y="170"/>
                  </a:lnTo>
                  <a:lnTo>
                    <a:pt x="2645" y="176"/>
                  </a:lnTo>
                  <a:lnTo>
                    <a:pt x="2652" y="182"/>
                  </a:lnTo>
                  <a:lnTo>
                    <a:pt x="2660" y="187"/>
                  </a:lnTo>
                  <a:lnTo>
                    <a:pt x="2668" y="191"/>
                  </a:lnTo>
                  <a:lnTo>
                    <a:pt x="2678" y="194"/>
                  </a:lnTo>
                  <a:lnTo>
                    <a:pt x="2687" y="196"/>
                  </a:lnTo>
                  <a:lnTo>
                    <a:pt x="2697" y="199"/>
                  </a:lnTo>
                  <a:lnTo>
                    <a:pt x="2707" y="199"/>
                  </a:lnTo>
                  <a:lnTo>
                    <a:pt x="2718" y="199"/>
                  </a:lnTo>
                  <a:lnTo>
                    <a:pt x="2727" y="196"/>
                  </a:lnTo>
                  <a:lnTo>
                    <a:pt x="2736" y="194"/>
                  </a:lnTo>
                  <a:lnTo>
                    <a:pt x="2745" y="191"/>
                  </a:lnTo>
                  <a:lnTo>
                    <a:pt x="2752" y="187"/>
                  </a:lnTo>
                  <a:lnTo>
                    <a:pt x="2760" y="182"/>
                  </a:lnTo>
                  <a:lnTo>
                    <a:pt x="2767" y="176"/>
                  </a:lnTo>
                  <a:lnTo>
                    <a:pt x="2774" y="170"/>
                  </a:lnTo>
                  <a:lnTo>
                    <a:pt x="2781" y="164"/>
                  </a:lnTo>
                  <a:lnTo>
                    <a:pt x="2786" y="156"/>
                  </a:lnTo>
                  <a:lnTo>
                    <a:pt x="2791" y="148"/>
                  </a:lnTo>
                  <a:lnTo>
                    <a:pt x="2794" y="140"/>
                  </a:lnTo>
                  <a:lnTo>
                    <a:pt x="2797" y="131"/>
                  </a:lnTo>
                  <a:lnTo>
                    <a:pt x="2800" y="122"/>
                  </a:lnTo>
                  <a:lnTo>
                    <a:pt x="2802" y="112"/>
                  </a:lnTo>
                  <a:lnTo>
                    <a:pt x="2802" y="102"/>
                  </a:lnTo>
                  <a:lnTo>
                    <a:pt x="2802" y="93"/>
                  </a:lnTo>
                  <a:lnTo>
                    <a:pt x="2800" y="83"/>
                  </a:lnTo>
                  <a:lnTo>
                    <a:pt x="2797" y="74"/>
                  </a:lnTo>
                  <a:lnTo>
                    <a:pt x="2794" y="65"/>
                  </a:lnTo>
                  <a:lnTo>
                    <a:pt x="2791" y="56"/>
                  </a:lnTo>
                  <a:lnTo>
                    <a:pt x="2786" y="48"/>
                  </a:lnTo>
                  <a:lnTo>
                    <a:pt x="2781" y="40"/>
                  </a:lnTo>
                  <a:lnTo>
                    <a:pt x="2774" y="33"/>
                  </a:lnTo>
                  <a:lnTo>
                    <a:pt x="2767" y="28"/>
                  </a:lnTo>
                  <a:lnTo>
                    <a:pt x="2760" y="22"/>
                  </a:lnTo>
                  <a:lnTo>
                    <a:pt x="2752" y="17"/>
                  </a:lnTo>
                  <a:lnTo>
                    <a:pt x="2745" y="13"/>
                  </a:lnTo>
                  <a:lnTo>
                    <a:pt x="2736" y="10"/>
                  </a:lnTo>
                  <a:lnTo>
                    <a:pt x="2727" y="8"/>
                  </a:lnTo>
                  <a:lnTo>
                    <a:pt x="2718" y="5"/>
                  </a:lnTo>
                  <a:lnTo>
                    <a:pt x="2707" y="5"/>
                  </a:lnTo>
                  <a:close/>
                  <a:moveTo>
                    <a:pt x="2050" y="486"/>
                  </a:moveTo>
                  <a:lnTo>
                    <a:pt x="2050" y="368"/>
                  </a:lnTo>
                  <a:lnTo>
                    <a:pt x="1914" y="368"/>
                  </a:lnTo>
                  <a:lnTo>
                    <a:pt x="1914" y="1318"/>
                  </a:lnTo>
                  <a:lnTo>
                    <a:pt x="2050" y="1318"/>
                  </a:lnTo>
                  <a:lnTo>
                    <a:pt x="2050" y="761"/>
                  </a:lnTo>
                  <a:lnTo>
                    <a:pt x="2050" y="728"/>
                  </a:lnTo>
                  <a:lnTo>
                    <a:pt x="2053" y="696"/>
                  </a:lnTo>
                  <a:lnTo>
                    <a:pt x="2057" y="667"/>
                  </a:lnTo>
                  <a:lnTo>
                    <a:pt x="2063" y="640"/>
                  </a:lnTo>
                  <a:lnTo>
                    <a:pt x="2070" y="614"/>
                  </a:lnTo>
                  <a:lnTo>
                    <a:pt x="2080" y="591"/>
                  </a:lnTo>
                  <a:lnTo>
                    <a:pt x="2090" y="569"/>
                  </a:lnTo>
                  <a:lnTo>
                    <a:pt x="2103" y="549"/>
                  </a:lnTo>
                  <a:lnTo>
                    <a:pt x="2117" y="532"/>
                  </a:lnTo>
                  <a:lnTo>
                    <a:pt x="2132" y="516"/>
                  </a:lnTo>
                  <a:lnTo>
                    <a:pt x="2149" y="504"/>
                  </a:lnTo>
                  <a:lnTo>
                    <a:pt x="2158" y="497"/>
                  </a:lnTo>
                  <a:lnTo>
                    <a:pt x="2168" y="493"/>
                  </a:lnTo>
                  <a:lnTo>
                    <a:pt x="2177" y="488"/>
                  </a:lnTo>
                  <a:lnTo>
                    <a:pt x="2187" y="484"/>
                  </a:lnTo>
                  <a:lnTo>
                    <a:pt x="2208" y="478"/>
                  </a:lnTo>
                  <a:lnTo>
                    <a:pt x="2232" y="475"/>
                  </a:lnTo>
                  <a:lnTo>
                    <a:pt x="2256" y="474"/>
                  </a:lnTo>
                  <a:lnTo>
                    <a:pt x="2278" y="474"/>
                  </a:lnTo>
                  <a:lnTo>
                    <a:pt x="2299" y="476"/>
                  </a:lnTo>
                  <a:lnTo>
                    <a:pt x="2319" y="479"/>
                  </a:lnTo>
                  <a:lnTo>
                    <a:pt x="2337" y="483"/>
                  </a:lnTo>
                  <a:lnTo>
                    <a:pt x="2353" y="488"/>
                  </a:lnTo>
                  <a:lnTo>
                    <a:pt x="2369" y="495"/>
                  </a:lnTo>
                  <a:lnTo>
                    <a:pt x="2384" y="502"/>
                  </a:lnTo>
                  <a:lnTo>
                    <a:pt x="2398" y="510"/>
                  </a:lnTo>
                  <a:lnTo>
                    <a:pt x="2433" y="372"/>
                  </a:lnTo>
                  <a:lnTo>
                    <a:pt x="2420" y="367"/>
                  </a:lnTo>
                  <a:lnTo>
                    <a:pt x="2406" y="363"/>
                  </a:lnTo>
                  <a:lnTo>
                    <a:pt x="2391" y="358"/>
                  </a:lnTo>
                  <a:lnTo>
                    <a:pt x="2373" y="355"/>
                  </a:lnTo>
                  <a:lnTo>
                    <a:pt x="2353" y="352"/>
                  </a:lnTo>
                  <a:lnTo>
                    <a:pt x="2333" y="350"/>
                  </a:lnTo>
                  <a:lnTo>
                    <a:pt x="2310" y="349"/>
                  </a:lnTo>
                  <a:lnTo>
                    <a:pt x="2285" y="349"/>
                  </a:lnTo>
                  <a:lnTo>
                    <a:pt x="2266" y="349"/>
                  </a:lnTo>
                  <a:lnTo>
                    <a:pt x="2247" y="351"/>
                  </a:lnTo>
                  <a:lnTo>
                    <a:pt x="2229" y="355"/>
                  </a:lnTo>
                  <a:lnTo>
                    <a:pt x="2211" y="359"/>
                  </a:lnTo>
                  <a:lnTo>
                    <a:pt x="2194" y="365"/>
                  </a:lnTo>
                  <a:lnTo>
                    <a:pt x="2177" y="372"/>
                  </a:lnTo>
                  <a:lnTo>
                    <a:pt x="2161" y="379"/>
                  </a:lnTo>
                  <a:lnTo>
                    <a:pt x="2146" y="388"/>
                  </a:lnTo>
                  <a:lnTo>
                    <a:pt x="2131" y="399"/>
                  </a:lnTo>
                  <a:lnTo>
                    <a:pt x="2116" y="409"/>
                  </a:lnTo>
                  <a:lnTo>
                    <a:pt x="2103" y="420"/>
                  </a:lnTo>
                  <a:lnTo>
                    <a:pt x="2090" y="432"/>
                  </a:lnTo>
                  <a:lnTo>
                    <a:pt x="2078" y="445"/>
                  </a:lnTo>
                  <a:lnTo>
                    <a:pt x="2068" y="458"/>
                  </a:lnTo>
                  <a:lnTo>
                    <a:pt x="2058" y="472"/>
                  </a:lnTo>
                  <a:lnTo>
                    <a:pt x="2050" y="486"/>
                  </a:lnTo>
                  <a:close/>
                  <a:moveTo>
                    <a:pt x="1274" y="349"/>
                  </a:moveTo>
                  <a:lnTo>
                    <a:pt x="1274" y="349"/>
                  </a:lnTo>
                  <a:lnTo>
                    <a:pt x="1252" y="349"/>
                  </a:lnTo>
                  <a:lnTo>
                    <a:pt x="1230" y="350"/>
                  </a:lnTo>
                  <a:lnTo>
                    <a:pt x="1207" y="351"/>
                  </a:lnTo>
                  <a:lnTo>
                    <a:pt x="1185" y="354"/>
                  </a:lnTo>
                  <a:lnTo>
                    <a:pt x="1142" y="360"/>
                  </a:lnTo>
                  <a:lnTo>
                    <a:pt x="1100" y="369"/>
                  </a:lnTo>
                  <a:lnTo>
                    <a:pt x="1061" y="381"/>
                  </a:lnTo>
                  <a:lnTo>
                    <a:pt x="1024" y="393"/>
                  </a:lnTo>
                  <a:lnTo>
                    <a:pt x="989" y="409"/>
                  </a:lnTo>
                  <a:lnTo>
                    <a:pt x="956" y="424"/>
                  </a:lnTo>
                  <a:lnTo>
                    <a:pt x="1007" y="534"/>
                  </a:lnTo>
                  <a:lnTo>
                    <a:pt x="1036" y="519"/>
                  </a:lnTo>
                  <a:lnTo>
                    <a:pt x="1067" y="504"/>
                  </a:lnTo>
                  <a:lnTo>
                    <a:pt x="1097" y="492"/>
                  </a:lnTo>
                  <a:lnTo>
                    <a:pt x="1128" y="482"/>
                  </a:lnTo>
                  <a:lnTo>
                    <a:pt x="1161" y="474"/>
                  </a:lnTo>
                  <a:lnTo>
                    <a:pt x="1195" y="467"/>
                  </a:lnTo>
                  <a:lnTo>
                    <a:pt x="1230" y="464"/>
                  </a:lnTo>
                  <a:lnTo>
                    <a:pt x="1265" y="463"/>
                  </a:lnTo>
                  <a:lnTo>
                    <a:pt x="1291" y="464"/>
                  </a:lnTo>
                  <a:lnTo>
                    <a:pt x="1315" y="466"/>
                  </a:lnTo>
                  <a:lnTo>
                    <a:pt x="1336" y="469"/>
                  </a:lnTo>
                  <a:lnTo>
                    <a:pt x="1357" y="475"/>
                  </a:lnTo>
                  <a:lnTo>
                    <a:pt x="1376" y="483"/>
                  </a:lnTo>
                  <a:lnTo>
                    <a:pt x="1392" y="492"/>
                  </a:lnTo>
                  <a:lnTo>
                    <a:pt x="1407" y="502"/>
                  </a:lnTo>
                  <a:lnTo>
                    <a:pt x="1421" y="514"/>
                  </a:lnTo>
                  <a:lnTo>
                    <a:pt x="1433" y="528"/>
                  </a:lnTo>
                  <a:lnTo>
                    <a:pt x="1443" y="543"/>
                  </a:lnTo>
                  <a:lnTo>
                    <a:pt x="1452" y="561"/>
                  </a:lnTo>
                  <a:lnTo>
                    <a:pt x="1460" y="579"/>
                  </a:lnTo>
                  <a:lnTo>
                    <a:pt x="1464" y="601"/>
                  </a:lnTo>
                  <a:lnTo>
                    <a:pt x="1469" y="622"/>
                  </a:lnTo>
                  <a:lnTo>
                    <a:pt x="1471" y="647"/>
                  </a:lnTo>
                  <a:lnTo>
                    <a:pt x="1472" y="673"/>
                  </a:lnTo>
                  <a:lnTo>
                    <a:pt x="1472" y="784"/>
                  </a:lnTo>
                  <a:lnTo>
                    <a:pt x="1450" y="774"/>
                  </a:lnTo>
                  <a:lnTo>
                    <a:pt x="1425" y="763"/>
                  </a:lnTo>
                  <a:lnTo>
                    <a:pt x="1398" y="754"/>
                  </a:lnTo>
                  <a:lnTo>
                    <a:pt x="1369" y="746"/>
                  </a:lnTo>
                  <a:lnTo>
                    <a:pt x="1337" y="739"/>
                  </a:lnTo>
                  <a:lnTo>
                    <a:pt x="1305" y="734"/>
                  </a:lnTo>
                  <a:lnTo>
                    <a:pt x="1270" y="731"/>
                  </a:lnTo>
                  <a:lnTo>
                    <a:pt x="1235" y="730"/>
                  </a:lnTo>
                  <a:lnTo>
                    <a:pt x="1200" y="731"/>
                  </a:lnTo>
                  <a:lnTo>
                    <a:pt x="1165" y="734"/>
                  </a:lnTo>
                  <a:lnTo>
                    <a:pt x="1132" y="740"/>
                  </a:lnTo>
                  <a:lnTo>
                    <a:pt x="1099" y="748"/>
                  </a:lnTo>
                  <a:lnTo>
                    <a:pt x="1068" y="758"/>
                  </a:lnTo>
                  <a:lnTo>
                    <a:pt x="1052" y="764"/>
                  </a:lnTo>
                  <a:lnTo>
                    <a:pt x="1037" y="770"/>
                  </a:lnTo>
                  <a:lnTo>
                    <a:pt x="1023" y="777"/>
                  </a:lnTo>
                  <a:lnTo>
                    <a:pt x="1009" y="785"/>
                  </a:lnTo>
                  <a:lnTo>
                    <a:pt x="996" y="793"/>
                  </a:lnTo>
                  <a:lnTo>
                    <a:pt x="982" y="802"/>
                  </a:lnTo>
                  <a:lnTo>
                    <a:pt x="970" y="812"/>
                  </a:lnTo>
                  <a:lnTo>
                    <a:pt x="959" y="822"/>
                  </a:lnTo>
                  <a:lnTo>
                    <a:pt x="947" y="832"/>
                  </a:lnTo>
                  <a:lnTo>
                    <a:pt x="937" y="843"/>
                  </a:lnTo>
                  <a:lnTo>
                    <a:pt x="927" y="856"/>
                  </a:lnTo>
                  <a:lnTo>
                    <a:pt x="918" y="869"/>
                  </a:lnTo>
                  <a:lnTo>
                    <a:pt x="909" y="883"/>
                  </a:lnTo>
                  <a:lnTo>
                    <a:pt x="901" y="896"/>
                  </a:lnTo>
                  <a:lnTo>
                    <a:pt x="895" y="911"/>
                  </a:lnTo>
                  <a:lnTo>
                    <a:pt x="889" y="927"/>
                  </a:lnTo>
                  <a:lnTo>
                    <a:pt x="883" y="942"/>
                  </a:lnTo>
                  <a:lnTo>
                    <a:pt x="879" y="959"/>
                  </a:lnTo>
                  <a:lnTo>
                    <a:pt x="875" y="977"/>
                  </a:lnTo>
                  <a:lnTo>
                    <a:pt x="873" y="995"/>
                  </a:lnTo>
                  <a:lnTo>
                    <a:pt x="872" y="1014"/>
                  </a:lnTo>
                  <a:lnTo>
                    <a:pt x="871" y="1033"/>
                  </a:lnTo>
                  <a:lnTo>
                    <a:pt x="872" y="1055"/>
                  </a:lnTo>
                  <a:lnTo>
                    <a:pt x="873" y="1075"/>
                  </a:lnTo>
                  <a:lnTo>
                    <a:pt x="875" y="1094"/>
                  </a:lnTo>
                  <a:lnTo>
                    <a:pt x="879" y="1113"/>
                  </a:lnTo>
                  <a:lnTo>
                    <a:pt x="882" y="1130"/>
                  </a:lnTo>
                  <a:lnTo>
                    <a:pt x="887" y="1147"/>
                  </a:lnTo>
                  <a:lnTo>
                    <a:pt x="892" y="1164"/>
                  </a:lnTo>
                  <a:lnTo>
                    <a:pt x="898" y="1178"/>
                  </a:lnTo>
                  <a:lnTo>
                    <a:pt x="905" y="1193"/>
                  </a:lnTo>
                  <a:lnTo>
                    <a:pt x="913" y="1206"/>
                  </a:lnTo>
                  <a:lnTo>
                    <a:pt x="920" y="1219"/>
                  </a:lnTo>
                  <a:lnTo>
                    <a:pt x="928" y="1231"/>
                  </a:lnTo>
                  <a:lnTo>
                    <a:pt x="937" y="1242"/>
                  </a:lnTo>
                  <a:lnTo>
                    <a:pt x="947" y="1252"/>
                  </a:lnTo>
                  <a:lnTo>
                    <a:pt x="958" y="1263"/>
                  </a:lnTo>
                  <a:lnTo>
                    <a:pt x="968" y="1272"/>
                  </a:lnTo>
                  <a:lnTo>
                    <a:pt x="979" y="1281"/>
                  </a:lnTo>
                  <a:lnTo>
                    <a:pt x="990" y="1288"/>
                  </a:lnTo>
                  <a:lnTo>
                    <a:pt x="1001" y="1295"/>
                  </a:lnTo>
                  <a:lnTo>
                    <a:pt x="1014" y="1302"/>
                  </a:lnTo>
                  <a:lnTo>
                    <a:pt x="1040" y="1313"/>
                  </a:lnTo>
                  <a:lnTo>
                    <a:pt x="1065" y="1322"/>
                  </a:lnTo>
                  <a:lnTo>
                    <a:pt x="1092" y="1330"/>
                  </a:lnTo>
                  <a:lnTo>
                    <a:pt x="1119" y="1334"/>
                  </a:lnTo>
                  <a:lnTo>
                    <a:pt x="1147" y="1337"/>
                  </a:lnTo>
                  <a:lnTo>
                    <a:pt x="1176" y="1338"/>
                  </a:lnTo>
                  <a:lnTo>
                    <a:pt x="1200" y="1337"/>
                  </a:lnTo>
                  <a:lnTo>
                    <a:pt x="1224" y="1334"/>
                  </a:lnTo>
                  <a:lnTo>
                    <a:pt x="1248" y="1331"/>
                  </a:lnTo>
                  <a:lnTo>
                    <a:pt x="1270" y="1327"/>
                  </a:lnTo>
                  <a:lnTo>
                    <a:pt x="1291" y="1321"/>
                  </a:lnTo>
                  <a:lnTo>
                    <a:pt x="1312" y="1314"/>
                  </a:lnTo>
                  <a:lnTo>
                    <a:pt x="1331" y="1306"/>
                  </a:lnTo>
                  <a:lnTo>
                    <a:pt x="1350" y="1297"/>
                  </a:lnTo>
                  <a:lnTo>
                    <a:pt x="1368" y="1287"/>
                  </a:lnTo>
                  <a:lnTo>
                    <a:pt x="1385" y="1277"/>
                  </a:lnTo>
                  <a:lnTo>
                    <a:pt x="1400" y="1266"/>
                  </a:lnTo>
                  <a:lnTo>
                    <a:pt x="1416" y="1254"/>
                  </a:lnTo>
                  <a:lnTo>
                    <a:pt x="1432" y="1241"/>
                  </a:lnTo>
                  <a:lnTo>
                    <a:pt x="1445" y="1229"/>
                  </a:lnTo>
                  <a:lnTo>
                    <a:pt x="1459" y="1215"/>
                  </a:lnTo>
                  <a:lnTo>
                    <a:pt x="1472" y="1202"/>
                  </a:lnTo>
                  <a:lnTo>
                    <a:pt x="1472" y="1318"/>
                  </a:lnTo>
                  <a:lnTo>
                    <a:pt x="1607" y="1318"/>
                  </a:lnTo>
                  <a:lnTo>
                    <a:pt x="1607" y="656"/>
                  </a:lnTo>
                  <a:lnTo>
                    <a:pt x="1607" y="636"/>
                  </a:lnTo>
                  <a:lnTo>
                    <a:pt x="1606" y="616"/>
                  </a:lnTo>
                  <a:lnTo>
                    <a:pt x="1604" y="597"/>
                  </a:lnTo>
                  <a:lnTo>
                    <a:pt x="1602" y="579"/>
                  </a:lnTo>
                  <a:lnTo>
                    <a:pt x="1598" y="563"/>
                  </a:lnTo>
                  <a:lnTo>
                    <a:pt x="1595" y="546"/>
                  </a:lnTo>
                  <a:lnTo>
                    <a:pt x="1590" y="530"/>
                  </a:lnTo>
                  <a:lnTo>
                    <a:pt x="1585" y="515"/>
                  </a:lnTo>
                  <a:lnTo>
                    <a:pt x="1578" y="501"/>
                  </a:lnTo>
                  <a:lnTo>
                    <a:pt x="1571" y="487"/>
                  </a:lnTo>
                  <a:lnTo>
                    <a:pt x="1564" y="474"/>
                  </a:lnTo>
                  <a:lnTo>
                    <a:pt x="1557" y="461"/>
                  </a:lnTo>
                  <a:lnTo>
                    <a:pt x="1548" y="450"/>
                  </a:lnTo>
                  <a:lnTo>
                    <a:pt x="1539" y="439"/>
                  </a:lnTo>
                  <a:lnTo>
                    <a:pt x="1528" y="429"/>
                  </a:lnTo>
                  <a:lnTo>
                    <a:pt x="1518" y="420"/>
                  </a:lnTo>
                  <a:lnTo>
                    <a:pt x="1507" y="411"/>
                  </a:lnTo>
                  <a:lnTo>
                    <a:pt x="1495" y="402"/>
                  </a:lnTo>
                  <a:lnTo>
                    <a:pt x="1482" y="395"/>
                  </a:lnTo>
                  <a:lnTo>
                    <a:pt x="1470" y="387"/>
                  </a:lnTo>
                  <a:lnTo>
                    <a:pt x="1457" y="382"/>
                  </a:lnTo>
                  <a:lnTo>
                    <a:pt x="1443" y="375"/>
                  </a:lnTo>
                  <a:lnTo>
                    <a:pt x="1428" y="370"/>
                  </a:lnTo>
                  <a:lnTo>
                    <a:pt x="1413" y="366"/>
                  </a:lnTo>
                  <a:lnTo>
                    <a:pt x="1397" y="361"/>
                  </a:lnTo>
                  <a:lnTo>
                    <a:pt x="1381" y="358"/>
                  </a:lnTo>
                  <a:lnTo>
                    <a:pt x="1348" y="352"/>
                  </a:lnTo>
                  <a:lnTo>
                    <a:pt x="1313" y="349"/>
                  </a:lnTo>
                  <a:lnTo>
                    <a:pt x="1274" y="349"/>
                  </a:lnTo>
                  <a:close/>
                  <a:moveTo>
                    <a:pt x="1472" y="1084"/>
                  </a:moveTo>
                  <a:lnTo>
                    <a:pt x="1472" y="1084"/>
                  </a:lnTo>
                  <a:lnTo>
                    <a:pt x="1461" y="1100"/>
                  </a:lnTo>
                  <a:lnTo>
                    <a:pt x="1449" y="1113"/>
                  </a:lnTo>
                  <a:lnTo>
                    <a:pt x="1436" y="1128"/>
                  </a:lnTo>
                  <a:lnTo>
                    <a:pt x="1422" y="1140"/>
                  </a:lnTo>
                  <a:lnTo>
                    <a:pt x="1408" y="1152"/>
                  </a:lnTo>
                  <a:lnTo>
                    <a:pt x="1392" y="1165"/>
                  </a:lnTo>
                  <a:lnTo>
                    <a:pt x="1377" y="1176"/>
                  </a:lnTo>
                  <a:lnTo>
                    <a:pt x="1360" y="1186"/>
                  </a:lnTo>
                  <a:lnTo>
                    <a:pt x="1342" y="1195"/>
                  </a:lnTo>
                  <a:lnTo>
                    <a:pt x="1324" y="1203"/>
                  </a:lnTo>
                  <a:lnTo>
                    <a:pt x="1305" y="1210"/>
                  </a:lnTo>
                  <a:lnTo>
                    <a:pt x="1286" y="1216"/>
                  </a:lnTo>
                  <a:lnTo>
                    <a:pt x="1264" y="1221"/>
                  </a:lnTo>
                  <a:lnTo>
                    <a:pt x="1244" y="1224"/>
                  </a:lnTo>
                  <a:lnTo>
                    <a:pt x="1222" y="1227"/>
                  </a:lnTo>
                  <a:lnTo>
                    <a:pt x="1199" y="1228"/>
                  </a:lnTo>
                  <a:lnTo>
                    <a:pt x="1178" y="1227"/>
                  </a:lnTo>
                  <a:lnTo>
                    <a:pt x="1158" y="1224"/>
                  </a:lnTo>
                  <a:lnTo>
                    <a:pt x="1138" y="1221"/>
                  </a:lnTo>
                  <a:lnTo>
                    <a:pt x="1119" y="1215"/>
                  </a:lnTo>
                  <a:lnTo>
                    <a:pt x="1103" y="1209"/>
                  </a:lnTo>
                  <a:lnTo>
                    <a:pt x="1087" y="1201"/>
                  </a:lnTo>
                  <a:lnTo>
                    <a:pt x="1072" y="1191"/>
                  </a:lnTo>
                  <a:lnTo>
                    <a:pt x="1059" y="1179"/>
                  </a:lnTo>
                  <a:lnTo>
                    <a:pt x="1046" y="1166"/>
                  </a:lnTo>
                  <a:lnTo>
                    <a:pt x="1036" y="1151"/>
                  </a:lnTo>
                  <a:lnTo>
                    <a:pt x="1027" y="1134"/>
                  </a:lnTo>
                  <a:lnTo>
                    <a:pt x="1019" y="1116"/>
                  </a:lnTo>
                  <a:lnTo>
                    <a:pt x="1014" y="1096"/>
                  </a:lnTo>
                  <a:lnTo>
                    <a:pt x="1009" y="1074"/>
                  </a:lnTo>
                  <a:lnTo>
                    <a:pt x="1006" y="1050"/>
                  </a:lnTo>
                  <a:lnTo>
                    <a:pt x="1006" y="1024"/>
                  </a:lnTo>
                  <a:lnTo>
                    <a:pt x="1006" y="1003"/>
                  </a:lnTo>
                  <a:lnTo>
                    <a:pt x="1009" y="983"/>
                  </a:lnTo>
                  <a:lnTo>
                    <a:pt x="1014" y="964"/>
                  </a:lnTo>
                  <a:lnTo>
                    <a:pt x="1020" y="946"/>
                  </a:lnTo>
                  <a:lnTo>
                    <a:pt x="1029" y="929"/>
                  </a:lnTo>
                  <a:lnTo>
                    <a:pt x="1040" y="913"/>
                  </a:lnTo>
                  <a:lnTo>
                    <a:pt x="1051" y="900"/>
                  </a:lnTo>
                  <a:lnTo>
                    <a:pt x="1064" y="887"/>
                  </a:lnTo>
                  <a:lnTo>
                    <a:pt x="1080" y="876"/>
                  </a:lnTo>
                  <a:lnTo>
                    <a:pt x="1096" y="866"/>
                  </a:lnTo>
                  <a:lnTo>
                    <a:pt x="1115" y="858"/>
                  </a:lnTo>
                  <a:lnTo>
                    <a:pt x="1134" y="851"/>
                  </a:lnTo>
                  <a:lnTo>
                    <a:pt x="1155" y="846"/>
                  </a:lnTo>
                  <a:lnTo>
                    <a:pt x="1178" y="841"/>
                  </a:lnTo>
                  <a:lnTo>
                    <a:pt x="1203" y="839"/>
                  </a:lnTo>
                  <a:lnTo>
                    <a:pt x="1228" y="839"/>
                  </a:lnTo>
                  <a:lnTo>
                    <a:pt x="1269" y="839"/>
                  </a:lnTo>
                  <a:lnTo>
                    <a:pt x="1306" y="842"/>
                  </a:lnTo>
                  <a:lnTo>
                    <a:pt x="1340" y="847"/>
                  </a:lnTo>
                  <a:lnTo>
                    <a:pt x="1370" y="852"/>
                  </a:lnTo>
                  <a:lnTo>
                    <a:pt x="1398" y="860"/>
                  </a:lnTo>
                  <a:lnTo>
                    <a:pt x="1424" y="869"/>
                  </a:lnTo>
                  <a:lnTo>
                    <a:pt x="1449" y="881"/>
                  </a:lnTo>
                  <a:lnTo>
                    <a:pt x="1472" y="893"/>
                  </a:lnTo>
                  <a:lnTo>
                    <a:pt x="1472" y="1084"/>
                  </a:lnTo>
                  <a:close/>
                  <a:moveTo>
                    <a:pt x="400" y="466"/>
                  </a:moveTo>
                  <a:lnTo>
                    <a:pt x="400" y="466"/>
                  </a:lnTo>
                  <a:lnTo>
                    <a:pt x="418" y="467"/>
                  </a:lnTo>
                  <a:lnTo>
                    <a:pt x="435" y="468"/>
                  </a:lnTo>
                  <a:lnTo>
                    <a:pt x="451" y="469"/>
                  </a:lnTo>
                  <a:lnTo>
                    <a:pt x="466" y="473"/>
                  </a:lnTo>
                  <a:lnTo>
                    <a:pt x="481" y="476"/>
                  </a:lnTo>
                  <a:lnTo>
                    <a:pt x="496" y="481"/>
                  </a:lnTo>
                  <a:lnTo>
                    <a:pt x="510" y="485"/>
                  </a:lnTo>
                  <a:lnTo>
                    <a:pt x="524" y="491"/>
                  </a:lnTo>
                  <a:lnTo>
                    <a:pt x="537" y="497"/>
                  </a:lnTo>
                  <a:lnTo>
                    <a:pt x="551" y="504"/>
                  </a:lnTo>
                  <a:lnTo>
                    <a:pt x="564" y="512"/>
                  </a:lnTo>
                  <a:lnTo>
                    <a:pt x="577" y="521"/>
                  </a:lnTo>
                  <a:lnTo>
                    <a:pt x="602" y="540"/>
                  </a:lnTo>
                  <a:lnTo>
                    <a:pt x="628" y="561"/>
                  </a:lnTo>
                  <a:lnTo>
                    <a:pt x="709" y="460"/>
                  </a:lnTo>
                  <a:lnTo>
                    <a:pt x="696" y="449"/>
                  </a:lnTo>
                  <a:lnTo>
                    <a:pt x="680" y="437"/>
                  </a:lnTo>
                  <a:lnTo>
                    <a:pt x="665" y="425"/>
                  </a:lnTo>
                  <a:lnTo>
                    <a:pt x="650" y="415"/>
                  </a:lnTo>
                  <a:lnTo>
                    <a:pt x="633" y="405"/>
                  </a:lnTo>
                  <a:lnTo>
                    <a:pt x="616" y="396"/>
                  </a:lnTo>
                  <a:lnTo>
                    <a:pt x="598" y="388"/>
                  </a:lnTo>
                  <a:lnTo>
                    <a:pt x="580" y="381"/>
                  </a:lnTo>
                  <a:lnTo>
                    <a:pt x="561" y="373"/>
                  </a:lnTo>
                  <a:lnTo>
                    <a:pt x="541" y="367"/>
                  </a:lnTo>
                  <a:lnTo>
                    <a:pt x="520" y="361"/>
                  </a:lnTo>
                  <a:lnTo>
                    <a:pt x="500" y="357"/>
                  </a:lnTo>
                  <a:lnTo>
                    <a:pt x="478" y="354"/>
                  </a:lnTo>
                  <a:lnTo>
                    <a:pt x="456" y="350"/>
                  </a:lnTo>
                  <a:lnTo>
                    <a:pt x="433" y="349"/>
                  </a:lnTo>
                  <a:lnTo>
                    <a:pt x="409" y="349"/>
                  </a:lnTo>
                  <a:lnTo>
                    <a:pt x="390" y="349"/>
                  </a:lnTo>
                  <a:lnTo>
                    <a:pt x="372" y="350"/>
                  </a:lnTo>
                  <a:lnTo>
                    <a:pt x="353" y="352"/>
                  </a:lnTo>
                  <a:lnTo>
                    <a:pt x="334" y="356"/>
                  </a:lnTo>
                  <a:lnTo>
                    <a:pt x="316" y="359"/>
                  </a:lnTo>
                  <a:lnTo>
                    <a:pt x="298" y="365"/>
                  </a:lnTo>
                  <a:lnTo>
                    <a:pt x="279" y="370"/>
                  </a:lnTo>
                  <a:lnTo>
                    <a:pt x="261" y="377"/>
                  </a:lnTo>
                  <a:lnTo>
                    <a:pt x="244" y="385"/>
                  </a:lnTo>
                  <a:lnTo>
                    <a:pt x="226" y="394"/>
                  </a:lnTo>
                  <a:lnTo>
                    <a:pt x="209" y="403"/>
                  </a:lnTo>
                  <a:lnTo>
                    <a:pt x="192" y="414"/>
                  </a:lnTo>
                  <a:lnTo>
                    <a:pt x="176" y="425"/>
                  </a:lnTo>
                  <a:lnTo>
                    <a:pt x="161" y="438"/>
                  </a:lnTo>
                  <a:lnTo>
                    <a:pt x="145" y="451"/>
                  </a:lnTo>
                  <a:lnTo>
                    <a:pt x="130" y="467"/>
                  </a:lnTo>
                  <a:lnTo>
                    <a:pt x="116" y="482"/>
                  </a:lnTo>
                  <a:lnTo>
                    <a:pt x="102" y="499"/>
                  </a:lnTo>
                  <a:lnTo>
                    <a:pt x="90" y="516"/>
                  </a:lnTo>
                  <a:lnTo>
                    <a:pt x="78" y="536"/>
                  </a:lnTo>
                  <a:lnTo>
                    <a:pt x="65" y="556"/>
                  </a:lnTo>
                  <a:lnTo>
                    <a:pt x="55" y="576"/>
                  </a:lnTo>
                  <a:lnTo>
                    <a:pt x="45" y="599"/>
                  </a:lnTo>
                  <a:lnTo>
                    <a:pt x="36" y="622"/>
                  </a:lnTo>
                  <a:lnTo>
                    <a:pt x="28" y="646"/>
                  </a:lnTo>
                  <a:lnTo>
                    <a:pt x="21" y="672"/>
                  </a:lnTo>
                  <a:lnTo>
                    <a:pt x="15" y="697"/>
                  </a:lnTo>
                  <a:lnTo>
                    <a:pt x="10" y="725"/>
                  </a:lnTo>
                  <a:lnTo>
                    <a:pt x="6" y="755"/>
                  </a:lnTo>
                  <a:lnTo>
                    <a:pt x="2" y="784"/>
                  </a:lnTo>
                  <a:lnTo>
                    <a:pt x="1" y="815"/>
                  </a:lnTo>
                  <a:lnTo>
                    <a:pt x="0" y="848"/>
                  </a:lnTo>
                  <a:lnTo>
                    <a:pt x="1" y="878"/>
                  </a:lnTo>
                  <a:lnTo>
                    <a:pt x="2" y="907"/>
                  </a:lnTo>
                  <a:lnTo>
                    <a:pt x="6" y="937"/>
                  </a:lnTo>
                  <a:lnTo>
                    <a:pt x="9" y="964"/>
                  </a:lnTo>
                  <a:lnTo>
                    <a:pt x="13" y="991"/>
                  </a:lnTo>
                  <a:lnTo>
                    <a:pt x="19" y="1015"/>
                  </a:lnTo>
                  <a:lnTo>
                    <a:pt x="26" y="1040"/>
                  </a:lnTo>
                  <a:lnTo>
                    <a:pt x="34" y="1064"/>
                  </a:lnTo>
                  <a:lnTo>
                    <a:pt x="42" y="1086"/>
                  </a:lnTo>
                  <a:lnTo>
                    <a:pt x="51" y="1109"/>
                  </a:lnTo>
                  <a:lnTo>
                    <a:pt x="61" y="1129"/>
                  </a:lnTo>
                  <a:lnTo>
                    <a:pt x="72" y="1148"/>
                  </a:lnTo>
                  <a:lnTo>
                    <a:pt x="83" y="1167"/>
                  </a:lnTo>
                  <a:lnTo>
                    <a:pt x="96" y="1185"/>
                  </a:lnTo>
                  <a:lnTo>
                    <a:pt x="109" y="1201"/>
                  </a:lnTo>
                  <a:lnTo>
                    <a:pt x="122" y="1216"/>
                  </a:lnTo>
                  <a:lnTo>
                    <a:pt x="136" y="1232"/>
                  </a:lnTo>
                  <a:lnTo>
                    <a:pt x="151" y="1246"/>
                  </a:lnTo>
                  <a:lnTo>
                    <a:pt x="166" y="1258"/>
                  </a:lnTo>
                  <a:lnTo>
                    <a:pt x="182" y="1270"/>
                  </a:lnTo>
                  <a:lnTo>
                    <a:pt x="199" y="1281"/>
                  </a:lnTo>
                  <a:lnTo>
                    <a:pt x="215" y="1291"/>
                  </a:lnTo>
                  <a:lnTo>
                    <a:pt x="233" y="1300"/>
                  </a:lnTo>
                  <a:lnTo>
                    <a:pt x="249" y="1307"/>
                  </a:lnTo>
                  <a:lnTo>
                    <a:pt x="267" y="1315"/>
                  </a:lnTo>
                  <a:lnTo>
                    <a:pt x="285" y="1321"/>
                  </a:lnTo>
                  <a:lnTo>
                    <a:pt x="305" y="1327"/>
                  </a:lnTo>
                  <a:lnTo>
                    <a:pt x="324" y="1330"/>
                  </a:lnTo>
                  <a:lnTo>
                    <a:pt x="342" y="1333"/>
                  </a:lnTo>
                  <a:lnTo>
                    <a:pt x="362" y="1336"/>
                  </a:lnTo>
                  <a:lnTo>
                    <a:pt x="381" y="1338"/>
                  </a:lnTo>
                  <a:lnTo>
                    <a:pt x="400" y="1338"/>
                  </a:lnTo>
                  <a:lnTo>
                    <a:pt x="425" y="1337"/>
                  </a:lnTo>
                  <a:lnTo>
                    <a:pt x="448" y="1336"/>
                  </a:lnTo>
                  <a:lnTo>
                    <a:pt x="471" y="1332"/>
                  </a:lnTo>
                  <a:lnTo>
                    <a:pt x="493" y="1329"/>
                  </a:lnTo>
                  <a:lnTo>
                    <a:pt x="515" y="1323"/>
                  </a:lnTo>
                  <a:lnTo>
                    <a:pt x="535" y="1318"/>
                  </a:lnTo>
                  <a:lnTo>
                    <a:pt x="554" y="1311"/>
                  </a:lnTo>
                  <a:lnTo>
                    <a:pt x="573" y="1302"/>
                  </a:lnTo>
                  <a:lnTo>
                    <a:pt x="591" y="1293"/>
                  </a:lnTo>
                  <a:lnTo>
                    <a:pt x="609" y="1283"/>
                  </a:lnTo>
                  <a:lnTo>
                    <a:pt x="626" y="1273"/>
                  </a:lnTo>
                  <a:lnTo>
                    <a:pt x="643" y="1260"/>
                  </a:lnTo>
                  <a:lnTo>
                    <a:pt x="660" y="1248"/>
                  </a:lnTo>
                  <a:lnTo>
                    <a:pt x="675" y="1234"/>
                  </a:lnTo>
                  <a:lnTo>
                    <a:pt x="690" y="1221"/>
                  </a:lnTo>
                  <a:lnTo>
                    <a:pt x="706" y="1206"/>
                  </a:lnTo>
                  <a:lnTo>
                    <a:pt x="625" y="1119"/>
                  </a:lnTo>
                  <a:lnTo>
                    <a:pt x="600" y="1141"/>
                  </a:lnTo>
                  <a:lnTo>
                    <a:pt x="575" y="1161"/>
                  </a:lnTo>
                  <a:lnTo>
                    <a:pt x="563" y="1170"/>
                  </a:lnTo>
                  <a:lnTo>
                    <a:pt x="551" y="1178"/>
                  </a:lnTo>
                  <a:lnTo>
                    <a:pt x="538" y="1186"/>
                  </a:lnTo>
                  <a:lnTo>
                    <a:pt x="525" y="1193"/>
                  </a:lnTo>
                  <a:lnTo>
                    <a:pt x="511" y="1200"/>
                  </a:lnTo>
                  <a:lnTo>
                    <a:pt x="498" y="1204"/>
                  </a:lnTo>
                  <a:lnTo>
                    <a:pt x="484" y="1210"/>
                  </a:lnTo>
                  <a:lnTo>
                    <a:pt x="470" y="1213"/>
                  </a:lnTo>
                  <a:lnTo>
                    <a:pt x="454" y="1216"/>
                  </a:lnTo>
                  <a:lnTo>
                    <a:pt x="438" y="1219"/>
                  </a:lnTo>
                  <a:lnTo>
                    <a:pt x="423" y="1220"/>
                  </a:lnTo>
                  <a:lnTo>
                    <a:pt x="406" y="1220"/>
                  </a:lnTo>
                  <a:lnTo>
                    <a:pt x="390" y="1220"/>
                  </a:lnTo>
                  <a:lnTo>
                    <a:pt x="374" y="1219"/>
                  </a:lnTo>
                  <a:lnTo>
                    <a:pt x="360" y="1216"/>
                  </a:lnTo>
                  <a:lnTo>
                    <a:pt x="346" y="1213"/>
                  </a:lnTo>
                  <a:lnTo>
                    <a:pt x="332" y="1210"/>
                  </a:lnTo>
                  <a:lnTo>
                    <a:pt x="318" y="1204"/>
                  </a:lnTo>
                  <a:lnTo>
                    <a:pt x="306" y="1200"/>
                  </a:lnTo>
                  <a:lnTo>
                    <a:pt x="292" y="1193"/>
                  </a:lnTo>
                  <a:lnTo>
                    <a:pt x="281" y="1186"/>
                  </a:lnTo>
                  <a:lnTo>
                    <a:pt x="269" y="1178"/>
                  </a:lnTo>
                  <a:lnTo>
                    <a:pt x="257" y="1169"/>
                  </a:lnTo>
                  <a:lnTo>
                    <a:pt x="247" y="1160"/>
                  </a:lnTo>
                  <a:lnTo>
                    <a:pt x="236" y="1150"/>
                  </a:lnTo>
                  <a:lnTo>
                    <a:pt x="227" y="1139"/>
                  </a:lnTo>
                  <a:lnTo>
                    <a:pt x="217" y="1128"/>
                  </a:lnTo>
                  <a:lnTo>
                    <a:pt x="209" y="1115"/>
                  </a:lnTo>
                  <a:lnTo>
                    <a:pt x="200" y="1103"/>
                  </a:lnTo>
                  <a:lnTo>
                    <a:pt x="192" y="1089"/>
                  </a:lnTo>
                  <a:lnTo>
                    <a:pt x="185" y="1075"/>
                  </a:lnTo>
                  <a:lnTo>
                    <a:pt x="178" y="1060"/>
                  </a:lnTo>
                  <a:lnTo>
                    <a:pt x="172" y="1045"/>
                  </a:lnTo>
                  <a:lnTo>
                    <a:pt x="166" y="1029"/>
                  </a:lnTo>
                  <a:lnTo>
                    <a:pt x="161" y="1012"/>
                  </a:lnTo>
                  <a:lnTo>
                    <a:pt x="156" y="995"/>
                  </a:lnTo>
                  <a:lnTo>
                    <a:pt x="148" y="959"/>
                  </a:lnTo>
                  <a:lnTo>
                    <a:pt x="143" y="920"/>
                  </a:lnTo>
                  <a:lnTo>
                    <a:pt x="139" y="879"/>
                  </a:lnTo>
                  <a:lnTo>
                    <a:pt x="138" y="837"/>
                  </a:lnTo>
                  <a:lnTo>
                    <a:pt x="138" y="814"/>
                  </a:lnTo>
                  <a:lnTo>
                    <a:pt x="139" y="793"/>
                  </a:lnTo>
                  <a:lnTo>
                    <a:pt x="140" y="773"/>
                  </a:lnTo>
                  <a:lnTo>
                    <a:pt x="143" y="752"/>
                  </a:lnTo>
                  <a:lnTo>
                    <a:pt x="146" y="733"/>
                  </a:lnTo>
                  <a:lnTo>
                    <a:pt x="149" y="714"/>
                  </a:lnTo>
                  <a:lnTo>
                    <a:pt x="153" y="696"/>
                  </a:lnTo>
                  <a:lnTo>
                    <a:pt x="157" y="678"/>
                  </a:lnTo>
                  <a:lnTo>
                    <a:pt x="163" y="661"/>
                  </a:lnTo>
                  <a:lnTo>
                    <a:pt x="169" y="646"/>
                  </a:lnTo>
                  <a:lnTo>
                    <a:pt x="175" y="630"/>
                  </a:lnTo>
                  <a:lnTo>
                    <a:pt x="182" y="615"/>
                  </a:lnTo>
                  <a:lnTo>
                    <a:pt x="189" y="601"/>
                  </a:lnTo>
                  <a:lnTo>
                    <a:pt x="197" y="587"/>
                  </a:lnTo>
                  <a:lnTo>
                    <a:pt x="205" y="575"/>
                  </a:lnTo>
                  <a:lnTo>
                    <a:pt x="214" y="563"/>
                  </a:lnTo>
                  <a:lnTo>
                    <a:pt x="223" y="551"/>
                  </a:lnTo>
                  <a:lnTo>
                    <a:pt x="232" y="540"/>
                  </a:lnTo>
                  <a:lnTo>
                    <a:pt x="242" y="530"/>
                  </a:lnTo>
                  <a:lnTo>
                    <a:pt x="252" y="521"/>
                  </a:lnTo>
                  <a:lnTo>
                    <a:pt x="263" y="512"/>
                  </a:lnTo>
                  <a:lnTo>
                    <a:pt x="273" y="504"/>
                  </a:lnTo>
                  <a:lnTo>
                    <a:pt x="284" y="497"/>
                  </a:lnTo>
                  <a:lnTo>
                    <a:pt x="297" y="491"/>
                  </a:lnTo>
                  <a:lnTo>
                    <a:pt x="309" y="485"/>
                  </a:lnTo>
                  <a:lnTo>
                    <a:pt x="320" y="481"/>
                  </a:lnTo>
                  <a:lnTo>
                    <a:pt x="334" y="476"/>
                  </a:lnTo>
                  <a:lnTo>
                    <a:pt x="346" y="473"/>
                  </a:lnTo>
                  <a:lnTo>
                    <a:pt x="360" y="469"/>
                  </a:lnTo>
                  <a:lnTo>
                    <a:pt x="373" y="468"/>
                  </a:lnTo>
                  <a:lnTo>
                    <a:pt x="387" y="467"/>
                  </a:lnTo>
                  <a:lnTo>
                    <a:pt x="400" y="466"/>
                  </a:lnTo>
                  <a:close/>
                </a:path>
              </a:pathLst>
            </a:custGeom>
            <a:solidFill>
              <a:srgbClr val="0063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fontAlgn="base" hangingPunct="0">
                <a:spcBef>
                  <a:spcPct val="0"/>
                </a:spcBef>
                <a:spcAft>
                  <a:spcPct val="0"/>
                </a:spcAft>
                <a:defRPr/>
              </a:pPr>
              <a:endParaRPr lang="fr-CH" sz="1722" dirty="0">
                <a:solidFill>
                  <a:srgbClr val="000000"/>
                </a:solidFill>
              </a:endParaRPr>
            </a:p>
          </p:txBody>
        </p:sp>
      </p:grpSp>
      <p:sp>
        <p:nvSpPr>
          <p:cNvPr id="18" name="Foliennummernplatzhalter 4"/>
          <p:cNvSpPr txBox="1">
            <a:spLocks/>
          </p:cNvSpPr>
          <p:nvPr userDrawn="1"/>
        </p:nvSpPr>
        <p:spPr bwMode="auto">
          <a:xfrm>
            <a:off x="74632" y="6630988"/>
            <a:ext cx="274391" cy="22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defPPr>
              <a:defRPr lang="en-US"/>
            </a:defPPr>
            <a:lvl1pPr marL="0" algn="l" defTabSz="914400" rtl="0" eaLnBrk="1" latinLnBrk="0" hangingPunct="1">
              <a:tabLst>
                <a:tab pos="10149017" algn="r"/>
              </a:tabLst>
              <a:defRPr sz="800" kern="1200">
                <a:solidFill>
                  <a:srgbClr val="00296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9CFA461-CC5E-4665-A115-E6056DA730C6}" type="slidenum">
              <a:rPr lang="de-DE" altLang="de-DE" smtClean="0"/>
              <a:pPr>
                <a:defRPr/>
              </a:pPr>
              <a:t>‹Nº›</a:t>
            </a:fld>
            <a:endParaRPr lang="de-DE" altLang="de-DE" dirty="0"/>
          </a:p>
        </p:txBody>
      </p:sp>
      <p:sp>
        <p:nvSpPr>
          <p:cNvPr id="19" name="Fußzeilenplatzhalter 2"/>
          <p:cNvSpPr>
            <a:spLocks noGrp="1"/>
          </p:cNvSpPr>
          <p:nvPr>
            <p:ph type="ftr" sz="quarter" idx="10"/>
          </p:nvPr>
        </p:nvSpPr>
        <p:spPr>
          <a:xfrm>
            <a:off x="955676" y="6652382"/>
            <a:ext cx="1829276" cy="170558"/>
          </a:xfrm>
        </p:spPr>
        <p:txBody>
          <a:bodyPr/>
          <a:lstStyle>
            <a:lvl1pPr>
              <a:defRPr>
                <a:solidFill>
                  <a:srgbClr val="002967"/>
                </a:solidFill>
              </a:defRPr>
            </a:lvl1pPr>
          </a:lstStyle>
          <a:p>
            <a:pPr>
              <a:defRPr/>
            </a:pPr>
            <a:r>
              <a:rPr lang="de-DE" altLang="de-DE" dirty="0"/>
              <a:t>© Copyright Fresenius </a:t>
            </a:r>
            <a:r>
              <a:rPr lang="de-DE" altLang="de-DE" dirty="0" err="1"/>
              <a:t>Kabi</a:t>
            </a:r>
            <a:r>
              <a:rPr lang="de-DE" altLang="de-DE" dirty="0"/>
              <a:t> AG - 2018 PEG Brand Plan</a:t>
            </a:r>
          </a:p>
        </p:txBody>
      </p:sp>
    </p:spTree>
    <p:extLst>
      <p:ext uri="{BB962C8B-B14F-4D97-AF65-F5344CB8AC3E}">
        <p14:creationId xmlns:p14="http://schemas.microsoft.com/office/powerpoint/2010/main" xmlns="" val="21839512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xmlns="" val="4098110552"/>
              </p:ext>
            </p:extLst>
          </p:nvPr>
        </p:nvGraphicFramePr>
        <p:xfrm>
          <a:off x="1955" y="1589"/>
          <a:ext cx="1953" cy="1587"/>
        </p:xfrm>
        <a:graphic>
          <a:graphicData uri="http://schemas.openxmlformats.org/presentationml/2006/ole">
            <p:oleObj spid="_x0000_s1255" name="think-cell Slide" r:id="rId9" imgW="360" imgH="360" progId="">
              <p:embed/>
            </p:oleObj>
          </a:graphicData>
        </a:graphic>
      </p:graphicFrame>
      <p:sp>
        <p:nvSpPr>
          <p:cNvPr id="2" name="Rectangle 1" hidden="1">
            <a:extLst>
              <a:ext uri="{FF2B5EF4-FFF2-40B4-BE49-F238E27FC236}">
                <a16:creationId xmlns:a16="http://schemas.microsoft.com/office/drawing/2014/main" xmlns="" id="{4AAB435A-2BD1-41C5-A674-AAF428A33AFC}"/>
              </a:ext>
            </a:extLst>
          </p:cNvPr>
          <p:cNvSpPr/>
          <p:nvPr userDrawn="1">
            <p:custDataLst>
              <p:tags r:id="rId8"/>
            </p:custDataLst>
          </p:nvPr>
        </p:nvSpPr>
        <p:spPr bwMode="auto">
          <a:xfrm>
            <a:off x="0" y="0"/>
            <a:ext cx="158750" cy="158750"/>
          </a:xfrm>
          <a:prstGeom prst="rect">
            <a:avLst/>
          </a:prstGeom>
          <a:solidFill>
            <a:srgbClr val="002967"/>
          </a:solidFill>
          <a:ln w="9525" cap="flat" cmpd="sng" algn="ctr">
            <a:solidFill>
              <a:srgbClr val="002967"/>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ts val="2600"/>
              </a:lnSpc>
              <a:spcBef>
                <a:spcPct val="0"/>
              </a:spcBef>
              <a:spcAft>
                <a:spcPct val="0"/>
              </a:spcAft>
              <a:buClrTx/>
              <a:buSzTx/>
              <a:buFontTx/>
              <a:buNone/>
              <a:tabLst/>
            </a:pPr>
            <a:endParaRPr lang="de-DE" sz="2500" b="0" i="0" baseline="0" dirty="0" err="1">
              <a:solidFill>
                <a:schemeClr val="bg1"/>
              </a:solidFill>
              <a:latin typeface="Verdana" panose="020B0604030504040204" pitchFamily="34" charset="0"/>
              <a:ea typeface="+mj-ea"/>
              <a:cs typeface="+mj-cs"/>
              <a:sym typeface="Verdana" panose="020B0604030504040204" pitchFamily="34" charset="0"/>
            </a:endParaRPr>
          </a:p>
        </p:txBody>
      </p:sp>
      <p:sp>
        <p:nvSpPr>
          <p:cNvPr id="25" name="Rectangle 3">
            <a:extLst>
              <a:ext uri="{FF2B5EF4-FFF2-40B4-BE49-F238E27FC236}">
                <a16:creationId xmlns:a16="http://schemas.microsoft.com/office/drawing/2014/main" xmlns="" id="{3AAE6041-628A-F94C-BEB2-EA4583FFBD46}"/>
              </a:ext>
            </a:extLst>
          </p:cNvPr>
          <p:cNvSpPr>
            <a:spLocks noGrp="1" noChangeArrowheads="1"/>
          </p:cNvSpPr>
          <p:nvPr>
            <p:ph type="title"/>
          </p:nvPr>
        </p:nvSpPr>
        <p:spPr bwMode="auto">
          <a:xfrm>
            <a:off x="760142" y="306388"/>
            <a:ext cx="8869363" cy="75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altLang="de-DE" dirty="0" err="1"/>
              <a:t>TitelTitelmasterformat</a:t>
            </a:r>
            <a:r>
              <a:rPr lang="de-DE" altLang="de-DE" dirty="0"/>
              <a:t> durch Klicken</a:t>
            </a:r>
          </a:p>
        </p:txBody>
      </p:sp>
      <p:sp>
        <p:nvSpPr>
          <p:cNvPr id="26" name="Rectangle 4">
            <a:extLst>
              <a:ext uri="{FF2B5EF4-FFF2-40B4-BE49-F238E27FC236}">
                <a16:creationId xmlns:a16="http://schemas.microsoft.com/office/drawing/2014/main" xmlns="" id="{0A4FEE9E-0C08-2E40-95E5-24E7F0D9743D}"/>
              </a:ext>
            </a:extLst>
          </p:cNvPr>
          <p:cNvSpPr>
            <a:spLocks noGrp="1" noChangeArrowheads="1"/>
          </p:cNvSpPr>
          <p:nvPr>
            <p:ph type="body" idx="1"/>
          </p:nvPr>
        </p:nvSpPr>
        <p:spPr bwMode="auto">
          <a:xfrm>
            <a:off x="760142" y="1628778"/>
            <a:ext cx="10643582" cy="4624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p>
            <a:pPr lvl="0"/>
            <a:r>
              <a:rPr lang="de-DE" altLang="de-DE" dirty="0"/>
              <a:t>Textmasterformate durch Klicken </a:t>
            </a:r>
            <a:r>
              <a:rPr lang="de-DE" altLang="de-DE" dirty="0" err="1"/>
              <a:t>bearbeit</a:t>
            </a:r>
            <a:endParaRPr lang="de-DE" altLang="de-DE" dirty="0"/>
          </a:p>
        </p:txBody>
      </p:sp>
      <p:grpSp>
        <p:nvGrpSpPr>
          <p:cNvPr id="27" name="Group 30">
            <a:extLst>
              <a:ext uri="{FF2B5EF4-FFF2-40B4-BE49-F238E27FC236}">
                <a16:creationId xmlns:a16="http://schemas.microsoft.com/office/drawing/2014/main" xmlns="" id="{2B9FE479-5642-9542-9F9A-C0329C42C685}"/>
              </a:ext>
            </a:extLst>
          </p:cNvPr>
          <p:cNvGrpSpPr>
            <a:grpSpLocks/>
          </p:cNvGrpSpPr>
          <p:nvPr userDrawn="1"/>
        </p:nvGrpSpPr>
        <p:grpSpPr bwMode="auto">
          <a:xfrm>
            <a:off x="760142" y="1230639"/>
            <a:ext cx="10996613" cy="68262"/>
            <a:chOff x="486" y="750"/>
            <a:chExt cx="5628" cy="43"/>
          </a:xfrm>
        </p:grpSpPr>
        <p:sp>
          <p:nvSpPr>
            <p:cNvPr id="28" name="Rectangle 27">
              <a:extLst>
                <a:ext uri="{FF2B5EF4-FFF2-40B4-BE49-F238E27FC236}">
                  <a16:creationId xmlns:a16="http://schemas.microsoft.com/office/drawing/2014/main" xmlns="" id="{B0765476-FF72-8C49-AA99-4D6AD6FAC895}"/>
                </a:ext>
              </a:extLst>
            </p:cNvPr>
            <p:cNvSpPr>
              <a:spLocks noChangeArrowheads="1"/>
            </p:cNvSpPr>
            <p:nvPr/>
          </p:nvSpPr>
          <p:spPr bwMode="auto">
            <a:xfrm>
              <a:off x="515" y="752"/>
              <a:ext cx="5599" cy="41"/>
            </a:xfrm>
            <a:prstGeom prst="rect">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defRPr/>
              </a:pPr>
              <a:endParaRPr lang="de-DE" altLang="de-DE" sz="1722">
                <a:solidFill>
                  <a:srgbClr val="000000"/>
                </a:solidFill>
              </a:endParaRPr>
            </a:p>
          </p:txBody>
        </p:sp>
        <p:sp>
          <p:nvSpPr>
            <p:cNvPr id="29" name="Oval 28">
              <a:extLst>
                <a:ext uri="{FF2B5EF4-FFF2-40B4-BE49-F238E27FC236}">
                  <a16:creationId xmlns:a16="http://schemas.microsoft.com/office/drawing/2014/main" xmlns="" id="{A2448570-622E-6B45-B96A-002D2452AC6E}"/>
                </a:ext>
              </a:extLst>
            </p:cNvPr>
            <p:cNvSpPr>
              <a:spLocks noChangeArrowheads="1"/>
            </p:cNvSpPr>
            <p:nvPr/>
          </p:nvSpPr>
          <p:spPr bwMode="auto">
            <a:xfrm>
              <a:off x="486" y="750"/>
              <a:ext cx="52" cy="41"/>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defRPr/>
              </a:pPr>
              <a:endParaRPr lang="de-DE" altLang="de-DE" sz="1722">
                <a:solidFill>
                  <a:srgbClr val="000000"/>
                </a:solidFill>
              </a:endParaRPr>
            </a:p>
          </p:txBody>
        </p:sp>
      </p:grpSp>
      <p:sp>
        <p:nvSpPr>
          <p:cNvPr id="30" name="Rectangle 37">
            <a:extLst>
              <a:ext uri="{FF2B5EF4-FFF2-40B4-BE49-F238E27FC236}">
                <a16:creationId xmlns:a16="http://schemas.microsoft.com/office/drawing/2014/main" xmlns="" id="{1916BD4D-47C6-A54C-A597-0C77DF35F6E0}"/>
              </a:ext>
            </a:extLst>
          </p:cNvPr>
          <p:cNvSpPr>
            <a:spLocks noChangeArrowheads="1"/>
          </p:cNvSpPr>
          <p:nvPr userDrawn="1"/>
        </p:nvSpPr>
        <p:spPr bwMode="auto">
          <a:xfrm>
            <a:off x="244476" y="336552"/>
            <a:ext cx="92075" cy="6264275"/>
          </a:xfrm>
          <a:prstGeom prst="rect">
            <a:avLst/>
          </a:prstGeom>
          <a:solidFill>
            <a:schemeClr val="folHlink"/>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algn="ctr" eaLnBrk="0" fontAlgn="base" hangingPunct="0">
              <a:spcBef>
                <a:spcPct val="0"/>
              </a:spcBef>
              <a:spcAft>
                <a:spcPct val="0"/>
              </a:spcAft>
              <a:defRPr sz="1400">
                <a:solidFill>
                  <a:schemeClr val="tx1"/>
                </a:solidFill>
                <a:latin typeface="Verdana" pitchFamily="34" charset="0"/>
              </a:defRPr>
            </a:lvl6pPr>
            <a:lvl7pPr marL="2971800" indent="-228600" algn="ctr" eaLnBrk="0" fontAlgn="base" hangingPunct="0">
              <a:spcBef>
                <a:spcPct val="0"/>
              </a:spcBef>
              <a:spcAft>
                <a:spcPct val="0"/>
              </a:spcAft>
              <a:defRPr sz="1400">
                <a:solidFill>
                  <a:schemeClr val="tx1"/>
                </a:solidFill>
                <a:latin typeface="Verdana" pitchFamily="34" charset="0"/>
              </a:defRPr>
            </a:lvl7pPr>
            <a:lvl8pPr marL="3429000" indent="-228600" algn="ctr" eaLnBrk="0" fontAlgn="base" hangingPunct="0">
              <a:spcBef>
                <a:spcPct val="0"/>
              </a:spcBef>
              <a:spcAft>
                <a:spcPct val="0"/>
              </a:spcAft>
              <a:defRPr sz="1400">
                <a:solidFill>
                  <a:schemeClr val="tx1"/>
                </a:solidFill>
                <a:latin typeface="Verdana" pitchFamily="34" charset="0"/>
              </a:defRPr>
            </a:lvl8pPr>
            <a:lvl9pPr marL="3886200" indent="-228600" algn="ctr"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defRPr/>
            </a:pPr>
            <a:endParaRPr lang="de-DE" altLang="de-DE" sz="1722">
              <a:solidFill>
                <a:srgbClr val="000000"/>
              </a:solidFill>
            </a:endParaRPr>
          </a:p>
        </p:txBody>
      </p:sp>
      <p:pic>
        <p:nvPicPr>
          <p:cNvPr id="31" name="Picture 2" descr="https://kabi.intra.fresenius.com/guidelinesandprinciples/Brand-Navigator/Corporate-Design/Logo/LogoClaim/FK_Claim_RGB.png">
            <a:extLst>
              <a:ext uri="{FF2B5EF4-FFF2-40B4-BE49-F238E27FC236}">
                <a16:creationId xmlns:a16="http://schemas.microsoft.com/office/drawing/2014/main" xmlns="" id="{48D0C305-7357-3E44-90AD-F88B44443C59}"/>
              </a:ext>
            </a:extLst>
          </p:cNvPr>
          <p:cNvPicPr>
            <a:picLocks noChangeAspect="1" noChangeArrowheads="1"/>
          </p:cNvPicPr>
          <p:nvPr userDrawn="1"/>
        </p:nvPicPr>
        <p:blipFill>
          <a:blip r:embed="rId10" cstate="email">
            <a:extLst>
              <a:ext uri="{28A0092B-C50C-407E-A947-70E740481C1C}">
                <a14:useLocalDpi xmlns:a14="http://schemas.microsoft.com/office/drawing/2010/main" xmlns=""/>
              </a:ext>
            </a:extLst>
          </a:blip>
          <a:srcRect/>
          <a:stretch>
            <a:fillRect/>
          </a:stretch>
        </p:blipFill>
        <p:spPr bwMode="auto">
          <a:xfrm>
            <a:off x="10182366" y="341547"/>
            <a:ext cx="1562543" cy="6821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8946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52" r:id="rId3"/>
    <p:sldLayoutId id="2147483751" r:id="rId4"/>
  </p:sldLayoutIdLst>
  <p:transition/>
  <p:hf hdr="0" dt="0"/>
  <p:txStyles>
    <p:titleStyle>
      <a:lvl1pPr algn="l" rtl="0" eaLnBrk="1" fontAlgn="base" hangingPunct="1">
        <a:lnSpc>
          <a:spcPts val="2600"/>
        </a:lnSpc>
        <a:spcBef>
          <a:spcPct val="0"/>
        </a:spcBef>
        <a:spcAft>
          <a:spcPct val="0"/>
        </a:spcAft>
        <a:defRPr sz="2500">
          <a:solidFill>
            <a:schemeClr val="hlink"/>
          </a:solidFill>
          <a:latin typeface="+mj-lt"/>
          <a:ea typeface="+mj-ea"/>
          <a:cs typeface="+mj-cs"/>
        </a:defRPr>
      </a:lvl1pPr>
      <a:lvl2pPr algn="l" rtl="0" eaLnBrk="1" fontAlgn="base" hangingPunct="1">
        <a:lnSpc>
          <a:spcPts val="2600"/>
        </a:lnSpc>
        <a:spcBef>
          <a:spcPct val="0"/>
        </a:spcBef>
        <a:spcAft>
          <a:spcPct val="0"/>
        </a:spcAft>
        <a:defRPr sz="2500">
          <a:solidFill>
            <a:schemeClr val="hlink"/>
          </a:solidFill>
          <a:latin typeface="Verdana" pitchFamily="34" charset="0"/>
        </a:defRPr>
      </a:lvl2pPr>
      <a:lvl3pPr algn="l" rtl="0" eaLnBrk="1" fontAlgn="base" hangingPunct="1">
        <a:lnSpc>
          <a:spcPts val="2600"/>
        </a:lnSpc>
        <a:spcBef>
          <a:spcPct val="0"/>
        </a:spcBef>
        <a:spcAft>
          <a:spcPct val="0"/>
        </a:spcAft>
        <a:defRPr sz="2500">
          <a:solidFill>
            <a:schemeClr val="hlink"/>
          </a:solidFill>
          <a:latin typeface="Verdana" pitchFamily="34" charset="0"/>
        </a:defRPr>
      </a:lvl3pPr>
      <a:lvl4pPr algn="l" rtl="0" eaLnBrk="1" fontAlgn="base" hangingPunct="1">
        <a:lnSpc>
          <a:spcPts val="2600"/>
        </a:lnSpc>
        <a:spcBef>
          <a:spcPct val="0"/>
        </a:spcBef>
        <a:spcAft>
          <a:spcPct val="0"/>
        </a:spcAft>
        <a:defRPr sz="2500">
          <a:solidFill>
            <a:schemeClr val="hlink"/>
          </a:solidFill>
          <a:latin typeface="Verdana" pitchFamily="34" charset="0"/>
        </a:defRPr>
      </a:lvl4pPr>
      <a:lvl5pPr algn="l" rtl="0" eaLnBrk="1" fontAlgn="base" hangingPunct="1">
        <a:lnSpc>
          <a:spcPts val="2600"/>
        </a:lnSpc>
        <a:spcBef>
          <a:spcPct val="0"/>
        </a:spcBef>
        <a:spcAft>
          <a:spcPct val="0"/>
        </a:spcAft>
        <a:defRPr sz="2500">
          <a:solidFill>
            <a:schemeClr val="hlink"/>
          </a:solidFill>
          <a:latin typeface="Verdana" pitchFamily="34" charset="0"/>
        </a:defRPr>
      </a:lvl5pPr>
      <a:lvl6pPr marL="457200" algn="l" rtl="0" eaLnBrk="1" fontAlgn="base" hangingPunct="1">
        <a:lnSpc>
          <a:spcPts val="2600"/>
        </a:lnSpc>
        <a:spcBef>
          <a:spcPct val="0"/>
        </a:spcBef>
        <a:spcAft>
          <a:spcPct val="0"/>
        </a:spcAft>
        <a:defRPr sz="2500">
          <a:solidFill>
            <a:schemeClr val="hlink"/>
          </a:solidFill>
          <a:latin typeface="Verdana" pitchFamily="34" charset="0"/>
        </a:defRPr>
      </a:lvl6pPr>
      <a:lvl7pPr marL="914400" algn="l" rtl="0" eaLnBrk="1" fontAlgn="base" hangingPunct="1">
        <a:lnSpc>
          <a:spcPts val="2600"/>
        </a:lnSpc>
        <a:spcBef>
          <a:spcPct val="0"/>
        </a:spcBef>
        <a:spcAft>
          <a:spcPct val="0"/>
        </a:spcAft>
        <a:defRPr sz="2500">
          <a:solidFill>
            <a:schemeClr val="hlink"/>
          </a:solidFill>
          <a:latin typeface="Verdana" pitchFamily="34" charset="0"/>
        </a:defRPr>
      </a:lvl7pPr>
      <a:lvl8pPr marL="1371600" algn="l" rtl="0" eaLnBrk="1" fontAlgn="base" hangingPunct="1">
        <a:lnSpc>
          <a:spcPts val="2600"/>
        </a:lnSpc>
        <a:spcBef>
          <a:spcPct val="0"/>
        </a:spcBef>
        <a:spcAft>
          <a:spcPct val="0"/>
        </a:spcAft>
        <a:defRPr sz="2500">
          <a:solidFill>
            <a:schemeClr val="hlink"/>
          </a:solidFill>
          <a:latin typeface="Verdana" pitchFamily="34" charset="0"/>
        </a:defRPr>
      </a:lvl8pPr>
      <a:lvl9pPr marL="1828800" algn="l" rtl="0" eaLnBrk="1" fontAlgn="base" hangingPunct="1">
        <a:lnSpc>
          <a:spcPts val="2600"/>
        </a:lnSpc>
        <a:spcBef>
          <a:spcPct val="0"/>
        </a:spcBef>
        <a:spcAft>
          <a:spcPct val="0"/>
        </a:spcAft>
        <a:defRPr sz="2500">
          <a:solidFill>
            <a:schemeClr val="hlink"/>
          </a:solidFill>
          <a:latin typeface="Verdana" pitchFamily="34" charset="0"/>
        </a:defRPr>
      </a:lvl9pPr>
    </p:titleStyle>
    <p:bodyStyle>
      <a:lvl1pPr marL="0" indent="0" algn="l" rtl="0" eaLnBrk="1" fontAlgn="base" hangingPunct="1">
        <a:lnSpc>
          <a:spcPts val="2400"/>
        </a:lnSpc>
        <a:spcBef>
          <a:spcPct val="0"/>
        </a:spcBef>
        <a:spcAft>
          <a:spcPct val="30000"/>
        </a:spcAft>
        <a:buFont typeface="Wingdings" pitchFamily="2" charset="2"/>
        <a:buNone/>
        <a:defRPr>
          <a:solidFill>
            <a:schemeClr val="hlink"/>
          </a:solidFill>
          <a:latin typeface="+mn-lt"/>
          <a:ea typeface="+mn-ea"/>
          <a:cs typeface="+mn-cs"/>
        </a:defRPr>
      </a:lvl1pPr>
      <a:lvl2pPr marL="533400" indent="-265113" algn="l" rtl="0" eaLnBrk="1" fontAlgn="base" hangingPunct="1">
        <a:lnSpc>
          <a:spcPts val="2400"/>
        </a:lnSpc>
        <a:spcBef>
          <a:spcPct val="0"/>
        </a:spcBef>
        <a:spcAft>
          <a:spcPct val="30000"/>
        </a:spcAft>
        <a:buChar char="–"/>
        <a:defRPr sz="1600">
          <a:solidFill>
            <a:schemeClr val="hlink"/>
          </a:solidFill>
          <a:latin typeface="+mn-lt"/>
        </a:defRPr>
      </a:lvl2pPr>
      <a:lvl3pPr marL="812800" indent="-277813" algn="l" rtl="0" eaLnBrk="1" fontAlgn="base" hangingPunct="1">
        <a:lnSpc>
          <a:spcPts val="2400"/>
        </a:lnSpc>
        <a:spcBef>
          <a:spcPct val="0"/>
        </a:spcBef>
        <a:spcAft>
          <a:spcPct val="30000"/>
        </a:spcAft>
        <a:buChar char="•"/>
        <a:defRPr sz="1400">
          <a:solidFill>
            <a:schemeClr val="hlink"/>
          </a:solidFill>
          <a:latin typeface="+mn-lt"/>
        </a:defRPr>
      </a:lvl3pPr>
      <a:lvl4pPr marL="1079500" indent="-265113" algn="l" rtl="0" eaLnBrk="1" fontAlgn="base" hangingPunct="1">
        <a:lnSpc>
          <a:spcPts val="2400"/>
        </a:lnSpc>
        <a:spcBef>
          <a:spcPct val="0"/>
        </a:spcBef>
        <a:spcAft>
          <a:spcPct val="30000"/>
        </a:spcAft>
        <a:buChar char="–"/>
        <a:defRPr sz="1400">
          <a:solidFill>
            <a:schemeClr val="hlink"/>
          </a:solidFill>
          <a:latin typeface="+mn-lt"/>
        </a:defRPr>
      </a:lvl4pPr>
      <a:lvl5pPr marL="1346200" indent="-265113" algn="l" rtl="0" eaLnBrk="1" fontAlgn="base" hangingPunct="1">
        <a:lnSpc>
          <a:spcPts val="2400"/>
        </a:lnSpc>
        <a:spcBef>
          <a:spcPct val="0"/>
        </a:spcBef>
        <a:spcAft>
          <a:spcPct val="30000"/>
        </a:spcAft>
        <a:buChar char="»"/>
        <a:defRPr sz="1400">
          <a:solidFill>
            <a:schemeClr val="hlink"/>
          </a:solidFill>
          <a:latin typeface="+mn-lt"/>
        </a:defRPr>
      </a:lvl5pPr>
      <a:lvl6pPr marL="1803400" indent="-265113" algn="l" rtl="0" eaLnBrk="1" fontAlgn="base" hangingPunct="1">
        <a:lnSpc>
          <a:spcPts val="2400"/>
        </a:lnSpc>
        <a:spcBef>
          <a:spcPct val="0"/>
        </a:spcBef>
        <a:spcAft>
          <a:spcPct val="30000"/>
        </a:spcAft>
        <a:buChar char="»"/>
        <a:defRPr sz="1400">
          <a:solidFill>
            <a:schemeClr val="hlink"/>
          </a:solidFill>
          <a:latin typeface="+mn-lt"/>
        </a:defRPr>
      </a:lvl6pPr>
      <a:lvl7pPr marL="2260600" indent="-265113" algn="l" rtl="0" eaLnBrk="1" fontAlgn="base" hangingPunct="1">
        <a:lnSpc>
          <a:spcPts val="2400"/>
        </a:lnSpc>
        <a:spcBef>
          <a:spcPct val="0"/>
        </a:spcBef>
        <a:spcAft>
          <a:spcPct val="30000"/>
        </a:spcAft>
        <a:buChar char="»"/>
        <a:defRPr sz="1400">
          <a:solidFill>
            <a:schemeClr val="hlink"/>
          </a:solidFill>
          <a:latin typeface="+mn-lt"/>
        </a:defRPr>
      </a:lvl7pPr>
      <a:lvl8pPr marL="2717800" indent="-265113" algn="l" rtl="0" eaLnBrk="1" fontAlgn="base" hangingPunct="1">
        <a:lnSpc>
          <a:spcPts val="2400"/>
        </a:lnSpc>
        <a:spcBef>
          <a:spcPct val="0"/>
        </a:spcBef>
        <a:spcAft>
          <a:spcPct val="30000"/>
        </a:spcAft>
        <a:buChar char="»"/>
        <a:defRPr sz="1400">
          <a:solidFill>
            <a:schemeClr val="hlink"/>
          </a:solidFill>
          <a:latin typeface="+mn-lt"/>
        </a:defRPr>
      </a:lvl8pPr>
      <a:lvl9pPr marL="3175000" indent="-265113" algn="l" rtl="0" eaLnBrk="1" fontAlgn="base" hangingPunct="1">
        <a:lnSpc>
          <a:spcPts val="2400"/>
        </a:lnSpc>
        <a:spcBef>
          <a:spcPct val="0"/>
        </a:spcBef>
        <a:spcAft>
          <a:spcPct val="30000"/>
        </a:spcAft>
        <a:buChar char="»"/>
        <a:defRPr sz="1400">
          <a:solidFill>
            <a:schemeClr val="hlink"/>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CC30-1C45-FA48-A05B-D1C2F26C645C}"/>
              </a:ext>
            </a:extLst>
          </p:cNvPr>
          <p:cNvSpPr>
            <a:spLocks noGrp="1"/>
          </p:cNvSpPr>
          <p:nvPr>
            <p:ph type="title"/>
          </p:nvPr>
        </p:nvSpPr>
        <p:spPr>
          <a:xfrm>
            <a:off x="3856382" y="1290765"/>
            <a:ext cx="7637623" cy="5155593"/>
          </a:xfrm>
        </p:spPr>
        <p:txBody>
          <a:bodyPr>
            <a:normAutofit/>
          </a:bodyPr>
          <a:lstStyle/>
          <a:p>
            <a:pPr algn="ctr">
              <a:lnSpc>
                <a:spcPct val="100000"/>
              </a:lnSpc>
            </a:pPr>
            <a:r>
              <a:rPr lang="es-ES" sz="3600" b="1" dirty="0" smtClean="0">
                <a:solidFill>
                  <a:srgbClr val="002967"/>
                </a:solidFill>
              </a:rPr>
              <a:t>FÁRMACOS BIOLÓGICOS </a:t>
            </a:r>
            <a:r>
              <a:rPr lang="es-ES" sz="3600" dirty="0" smtClean="0">
                <a:solidFill>
                  <a:srgbClr val="002967"/>
                </a:solidFill>
              </a:rPr>
              <a:t/>
            </a:r>
            <a:br>
              <a:rPr lang="es-ES" sz="3600" dirty="0" smtClean="0">
                <a:solidFill>
                  <a:srgbClr val="002967"/>
                </a:solidFill>
              </a:rPr>
            </a:br>
            <a:r>
              <a:rPr lang="es-ES" sz="3600" dirty="0">
                <a:solidFill>
                  <a:srgbClr val="002967"/>
                </a:solidFill>
              </a:rPr>
              <a:t/>
            </a:r>
            <a:br>
              <a:rPr lang="es-ES" sz="3600" dirty="0">
                <a:solidFill>
                  <a:srgbClr val="002967"/>
                </a:solidFill>
              </a:rPr>
            </a:br>
            <a:r>
              <a:rPr lang="es-ES" sz="3600" dirty="0" smtClean="0">
                <a:solidFill>
                  <a:srgbClr val="002967"/>
                </a:solidFill>
              </a:rPr>
              <a:t>ORIGINALES VS BIOSIMILARES.</a:t>
            </a:r>
            <a:br>
              <a:rPr lang="es-ES" sz="3600" dirty="0" smtClean="0">
                <a:solidFill>
                  <a:srgbClr val="002967"/>
                </a:solidFill>
              </a:rPr>
            </a:br>
            <a:r>
              <a:rPr lang="es-ES" sz="3600" dirty="0">
                <a:solidFill>
                  <a:srgbClr val="002967"/>
                </a:solidFill>
              </a:rPr>
              <a:t/>
            </a:r>
            <a:br>
              <a:rPr lang="es-ES" sz="3600" dirty="0">
                <a:solidFill>
                  <a:srgbClr val="002967"/>
                </a:solidFill>
              </a:rPr>
            </a:br>
            <a:r>
              <a:rPr lang="es-ES" sz="3600" dirty="0" smtClean="0">
                <a:solidFill>
                  <a:srgbClr val="002967"/>
                </a:solidFill>
              </a:rPr>
              <a:t/>
            </a:r>
            <a:br>
              <a:rPr lang="es-ES" sz="3600" dirty="0" smtClean="0">
                <a:solidFill>
                  <a:srgbClr val="002967"/>
                </a:solidFill>
              </a:rPr>
            </a:br>
            <a:r>
              <a:rPr lang="es-ES" sz="2400" dirty="0" smtClean="0">
                <a:solidFill>
                  <a:schemeClr val="bg1">
                    <a:lumMod val="50000"/>
                  </a:schemeClr>
                </a:solidFill>
              </a:rPr>
              <a:t>Dr. Alejandro Muñoz Jiménez.</a:t>
            </a:r>
            <a:br>
              <a:rPr lang="es-ES" sz="2400" dirty="0" smtClean="0">
                <a:solidFill>
                  <a:schemeClr val="bg1">
                    <a:lumMod val="50000"/>
                  </a:schemeClr>
                </a:solidFill>
              </a:rPr>
            </a:br>
            <a:r>
              <a:rPr lang="es-ES" sz="2400" dirty="0" smtClean="0">
                <a:solidFill>
                  <a:schemeClr val="bg1">
                    <a:lumMod val="50000"/>
                  </a:schemeClr>
                </a:solidFill>
              </a:rPr>
              <a:t/>
            </a:r>
            <a:br>
              <a:rPr lang="es-ES" sz="2400" dirty="0" smtClean="0">
                <a:solidFill>
                  <a:schemeClr val="bg1">
                    <a:lumMod val="50000"/>
                  </a:schemeClr>
                </a:solidFill>
              </a:rPr>
            </a:br>
            <a:r>
              <a:rPr lang="es-ES" sz="1800" dirty="0" smtClean="0">
                <a:solidFill>
                  <a:schemeClr val="bg1">
                    <a:lumMod val="50000"/>
                  </a:schemeClr>
                </a:solidFill>
              </a:rPr>
              <a:t>Reumatología | H. U. Virgen del Rocío| Sevilla</a:t>
            </a:r>
            <a:br>
              <a:rPr lang="es-ES" sz="1800" dirty="0" smtClean="0">
                <a:solidFill>
                  <a:schemeClr val="bg1">
                    <a:lumMod val="50000"/>
                  </a:schemeClr>
                </a:solidFill>
              </a:rPr>
            </a:br>
            <a:r>
              <a:rPr lang="es-ES" sz="1800" dirty="0" smtClean="0">
                <a:solidFill>
                  <a:schemeClr val="bg1">
                    <a:lumMod val="50000"/>
                  </a:schemeClr>
                </a:solidFill>
              </a:rPr>
              <a:t>Prof. </a:t>
            </a:r>
            <a:r>
              <a:rPr lang="es-ES" sz="1800" dirty="0" err="1" smtClean="0">
                <a:solidFill>
                  <a:schemeClr val="bg1">
                    <a:lumMod val="50000"/>
                  </a:schemeClr>
                </a:solidFill>
              </a:rPr>
              <a:t>Asoc</a:t>
            </a:r>
            <a:r>
              <a:rPr lang="es-ES" sz="1800" dirty="0" smtClean="0">
                <a:solidFill>
                  <a:schemeClr val="bg1">
                    <a:lumMod val="50000"/>
                  </a:schemeClr>
                </a:solidFill>
              </a:rPr>
              <a:t>. de la Facultad de Medicina | Universidad de Sevilla</a:t>
            </a:r>
            <a:r>
              <a:rPr lang="es-ES" sz="1800" dirty="0" smtClean="0">
                <a:solidFill>
                  <a:srgbClr val="002967"/>
                </a:solidFill>
              </a:rPr>
              <a:t> </a:t>
            </a:r>
            <a:r>
              <a:rPr lang="es-ES" sz="1800" dirty="0">
                <a:solidFill>
                  <a:srgbClr val="002967"/>
                </a:solidFill>
              </a:rPr>
              <a:t/>
            </a:r>
            <a:br>
              <a:rPr lang="es-ES" sz="1800" dirty="0">
                <a:solidFill>
                  <a:srgbClr val="002967"/>
                </a:solidFill>
              </a:rPr>
            </a:br>
            <a:endParaRPr lang="es-ES" sz="1800" dirty="0">
              <a:solidFill>
                <a:srgbClr val="002967"/>
              </a:solidFill>
            </a:endParaRPr>
          </a:p>
        </p:txBody>
      </p:sp>
      <p:pic>
        <p:nvPicPr>
          <p:cNvPr id="4098" name="Picture 2"/>
          <p:cNvPicPr>
            <a:picLocks noChangeAspect="1" noChangeArrowheads="1"/>
          </p:cNvPicPr>
          <p:nvPr/>
        </p:nvPicPr>
        <p:blipFill>
          <a:blip r:embed="rId2" cstate="email"/>
          <a:srcRect/>
          <a:stretch>
            <a:fillRect/>
          </a:stretch>
        </p:blipFill>
        <p:spPr bwMode="auto">
          <a:xfrm>
            <a:off x="164341" y="636096"/>
            <a:ext cx="3704726" cy="5665304"/>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11625803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E92D315A-C1D9-1A44-ABB8-A5B75C447723}"/>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375234" y="1918170"/>
            <a:ext cx="5445552" cy="3851134"/>
          </a:xfrm>
          <a:prstGeom prst="rect">
            <a:avLst/>
          </a:prstGeom>
        </p:spPr>
      </p:pic>
      <p:sp>
        <p:nvSpPr>
          <p:cNvPr id="2" name="Title 1">
            <a:extLst>
              <a:ext uri="{FF2B5EF4-FFF2-40B4-BE49-F238E27FC236}">
                <a16:creationId xmlns:a16="http://schemas.microsoft.com/office/drawing/2014/main" xmlns="" id="{9041F69C-40FA-4345-90D3-323B848082FD}"/>
              </a:ext>
            </a:extLst>
          </p:cNvPr>
          <p:cNvSpPr>
            <a:spLocks noGrp="1"/>
          </p:cNvSpPr>
          <p:nvPr>
            <p:ph type="title"/>
          </p:nvPr>
        </p:nvSpPr>
        <p:spPr/>
        <p:txBody>
          <a:bodyPr/>
          <a:lstStyle/>
          <a:p>
            <a:r>
              <a:rPr lang="es-ES"/>
              <a:t>¿Qué es un biosimilar?</a:t>
            </a:r>
          </a:p>
        </p:txBody>
      </p:sp>
      <p:sp>
        <p:nvSpPr>
          <p:cNvPr id="13" name="TextBox 12">
            <a:extLst>
              <a:ext uri="{FF2B5EF4-FFF2-40B4-BE49-F238E27FC236}">
                <a16:creationId xmlns:a16="http://schemas.microsoft.com/office/drawing/2014/main" xmlns="" id="{63EB23CB-95B5-F048-93BE-1F8E1B891C4A}"/>
              </a:ext>
            </a:extLst>
          </p:cNvPr>
          <p:cNvSpPr txBox="1"/>
          <p:nvPr/>
        </p:nvSpPr>
        <p:spPr>
          <a:xfrm>
            <a:off x="6661524" y="2290954"/>
            <a:ext cx="4841105" cy="2923878"/>
          </a:xfrm>
          <a:prstGeom prst="rect">
            <a:avLst/>
          </a:prstGeom>
          <a:noFill/>
        </p:spPr>
        <p:txBody>
          <a:bodyPr wrap="square" rtlCol="0">
            <a:spAutoFit/>
          </a:bodyPr>
          <a:lstStyle/>
          <a:p>
            <a:r>
              <a:rPr lang="es-ES" dirty="0">
                <a:solidFill>
                  <a:srgbClr val="31353A"/>
                </a:solidFill>
              </a:rPr>
              <a:t>FDA</a:t>
            </a:r>
            <a:r>
              <a:rPr lang="es-ES" baseline="30000" dirty="0">
                <a:solidFill>
                  <a:srgbClr val="31353A"/>
                </a:solidFill>
              </a:rPr>
              <a:t>2,3</a:t>
            </a:r>
          </a:p>
          <a:p>
            <a:endParaRPr lang="en-US" baseline="30000" dirty="0">
              <a:solidFill>
                <a:srgbClr val="31353A"/>
              </a:solidFill>
            </a:endParaRPr>
          </a:p>
          <a:p>
            <a:r>
              <a:rPr lang="es-ES" sz="1400" dirty="0">
                <a:solidFill>
                  <a:srgbClr val="31353A"/>
                </a:solidFill>
              </a:rPr>
              <a:t>Los biosimilares son un tipo de producto biológico </a:t>
            </a:r>
            <a:r>
              <a:rPr lang="es-ES" sz="1400" dirty="0">
                <a:solidFill>
                  <a:schemeClr val="bg1"/>
                </a:solidFill>
              </a:rPr>
              <a:t>muy similar </a:t>
            </a:r>
            <a:r>
              <a:rPr lang="es-ES" sz="1400" dirty="0">
                <a:solidFill>
                  <a:srgbClr val="31353A"/>
                </a:solidFill>
              </a:rPr>
              <a:t>a un producto biológico de referencia ya aprobado</a:t>
            </a:r>
          </a:p>
          <a:p>
            <a:endParaRPr lang="en-US" sz="1400" dirty="0">
              <a:solidFill>
                <a:srgbClr val="31353A"/>
              </a:solidFill>
            </a:endParaRPr>
          </a:p>
          <a:p>
            <a:r>
              <a:rPr lang="es-ES" sz="1400" dirty="0">
                <a:solidFill>
                  <a:srgbClr val="31353A"/>
                </a:solidFill>
              </a:rPr>
              <a:t>No deben existir diferencias clínicamente significativas entre el biosimilar y el medicamento de referencia en cuanto a su seguridad, pureza y potencia</a:t>
            </a:r>
          </a:p>
          <a:p>
            <a:endParaRPr lang="en-US" sz="1400" dirty="0">
              <a:solidFill>
                <a:schemeClr val="bg1"/>
              </a:solidFill>
            </a:endParaRPr>
          </a:p>
          <a:p>
            <a:r>
              <a:rPr lang="es-ES" sz="1400" dirty="0">
                <a:solidFill>
                  <a:schemeClr val="bg1"/>
                </a:solidFill>
              </a:rPr>
              <a:t>Se tolera la existencia de pequeñas diferencias en los componentes clínicamente inactivos</a:t>
            </a:r>
          </a:p>
        </p:txBody>
      </p:sp>
      <p:pic>
        <p:nvPicPr>
          <p:cNvPr id="10" name="Picture 9">
            <a:extLst>
              <a:ext uri="{FF2B5EF4-FFF2-40B4-BE49-F238E27FC236}">
                <a16:creationId xmlns:a16="http://schemas.microsoft.com/office/drawing/2014/main" xmlns="" id="{E2A241D0-0921-F342-A753-A60629EFF98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9526" y="1904173"/>
            <a:ext cx="5445552" cy="3851134"/>
          </a:xfrm>
          <a:prstGeom prst="rect">
            <a:avLst/>
          </a:prstGeom>
        </p:spPr>
      </p:pic>
      <p:pic>
        <p:nvPicPr>
          <p:cNvPr id="11" name="Picture 10">
            <a:extLst>
              <a:ext uri="{FF2B5EF4-FFF2-40B4-BE49-F238E27FC236}">
                <a16:creationId xmlns:a16="http://schemas.microsoft.com/office/drawing/2014/main" xmlns="" id="{0A534AB5-222F-334C-977E-21D0E31BB8F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83212" y="2907529"/>
            <a:ext cx="2070100" cy="2070100"/>
          </a:xfrm>
          <a:prstGeom prst="rect">
            <a:avLst/>
          </a:prstGeom>
        </p:spPr>
      </p:pic>
      <p:pic>
        <p:nvPicPr>
          <p:cNvPr id="12" name="Picture 11">
            <a:extLst>
              <a:ext uri="{FF2B5EF4-FFF2-40B4-BE49-F238E27FC236}">
                <a16:creationId xmlns:a16="http://schemas.microsoft.com/office/drawing/2014/main" xmlns="" id="{CA13AE4E-2181-1D40-BF91-EAA112C4485D}"/>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6200000">
            <a:off x="3133392" y="4193343"/>
            <a:ext cx="569740" cy="569740"/>
          </a:xfrm>
          <a:prstGeom prst="rect">
            <a:avLst/>
          </a:prstGeom>
        </p:spPr>
      </p:pic>
      <p:sp>
        <p:nvSpPr>
          <p:cNvPr id="14" name="Rectangle 13">
            <a:extLst>
              <a:ext uri="{FF2B5EF4-FFF2-40B4-BE49-F238E27FC236}">
                <a16:creationId xmlns:a16="http://schemas.microsoft.com/office/drawing/2014/main" xmlns="" id="{DFC8DCE4-A9DD-0644-99F1-781B91C65BEA}"/>
              </a:ext>
            </a:extLst>
          </p:cNvPr>
          <p:cNvSpPr/>
          <p:nvPr/>
        </p:nvSpPr>
        <p:spPr>
          <a:xfrm>
            <a:off x="3012529" y="3757913"/>
            <a:ext cx="848309" cy="369332"/>
          </a:xfrm>
          <a:prstGeom prst="rect">
            <a:avLst/>
          </a:prstGeom>
        </p:spPr>
        <p:txBody>
          <a:bodyPr wrap="none">
            <a:spAutoFit/>
          </a:bodyPr>
          <a:lstStyle/>
          <a:p>
            <a:r>
              <a:rPr lang="es-ES" b="1">
                <a:solidFill>
                  <a:srgbClr val="7030A0"/>
                </a:solidFill>
              </a:rPr>
              <a:t>EMA</a:t>
            </a:r>
            <a:r>
              <a:rPr lang="es-ES" b="1" baseline="30000">
                <a:solidFill>
                  <a:srgbClr val="7030A0"/>
                </a:solidFill>
              </a:rPr>
              <a:t>1</a:t>
            </a:r>
          </a:p>
        </p:txBody>
      </p:sp>
      <p:sp>
        <p:nvSpPr>
          <p:cNvPr id="9" name="CuadroTexto 8"/>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5" name="CuadroTexto 14"/>
          <p:cNvSpPr txBox="1"/>
          <p:nvPr/>
        </p:nvSpPr>
        <p:spPr>
          <a:xfrm>
            <a:off x="591976" y="5842336"/>
            <a:ext cx="11484321" cy="1246495"/>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900" dirty="0">
                <a:solidFill>
                  <a:srgbClr val="7F7F7F"/>
                </a:solidFill>
              </a:rPr>
              <a:t>1. European Medicines Agency (EMA). Guideline on similar biological medicinal products (CHMP/437/04 Rev 1). 2014 [online]. Available at: http:/ /</a:t>
            </a:r>
            <a:r>
              <a:rPr lang="en-GB" sz="900" dirty="0" err="1">
                <a:solidFill>
                  <a:srgbClr val="7F7F7F"/>
                </a:solidFill>
              </a:rPr>
              <a:t>www.ema.europa.eu</a:t>
            </a:r>
            <a:r>
              <a:rPr lang="en-GB" sz="900" dirty="0">
                <a:solidFill>
                  <a:srgbClr val="7F7F7F"/>
                </a:solidFill>
              </a:rPr>
              <a:t>/docs/en GB/document library/</a:t>
            </a:r>
            <a:r>
              <a:rPr lang="en-GB" sz="900" dirty="0" err="1">
                <a:solidFill>
                  <a:srgbClr val="7F7F7F"/>
                </a:solidFill>
              </a:rPr>
              <a:t>Scientific_guideline</a:t>
            </a:r>
            <a:r>
              <a:rPr lang="en-GB" sz="900" dirty="0">
                <a:solidFill>
                  <a:srgbClr val="7F7F7F"/>
                </a:solidFill>
              </a:rPr>
              <a:t>/2014/10/WC500176768.pdf [Accessed March 2018];</a:t>
            </a:r>
          </a:p>
          <a:p>
            <a:r>
              <a:rPr lang="en-GB" sz="900" dirty="0">
                <a:solidFill>
                  <a:srgbClr val="7F7F7F"/>
                </a:solidFill>
              </a:rPr>
              <a:t>2. US Food and Drug Administration (FDA). Scientific Considerations. 28 Apr 2015. Available at: https://</a:t>
            </a:r>
            <a:r>
              <a:rPr lang="en-GB" sz="900" dirty="0" err="1">
                <a:solidFill>
                  <a:srgbClr val="7F7F7F"/>
                </a:solidFill>
              </a:rPr>
              <a:t>www.fda.gov</a:t>
            </a:r>
            <a:r>
              <a:rPr lang="en-GB" sz="900" dirty="0">
                <a:solidFill>
                  <a:srgbClr val="7F7F7F"/>
                </a:solidFill>
              </a:rPr>
              <a:t>/downloads/</a:t>
            </a:r>
            <a:r>
              <a:rPr lang="en-GB" sz="900" dirty="0" smtClean="0">
                <a:solidFill>
                  <a:srgbClr val="7F7F7F"/>
                </a:solidFill>
              </a:rPr>
              <a:t>Drugs</a:t>
            </a:r>
            <a:endParaRPr lang="en-GB" sz="900" dirty="0">
              <a:solidFill>
                <a:srgbClr val="7F7F7F"/>
              </a:solidFill>
            </a:endParaRPr>
          </a:p>
          <a:p>
            <a:r>
              <a:rPr lang="en-GB" sz="900" dirty="0">
                <a:solidFill>
                  <a:srgbClr val="7F7F7F"/>
                </a:solidFill>
              </a:rPr>
              <a:t>3. FDA. Quality Considerations. 28 Apr 2015. Available at https:/</a:t>
            </a:r>
            <a:r>
              <a:rPr lang="en-GB" sz="900" dirty="0" err="1">
                <a:solidFill>
                  <a:srgbClr val="7F7F7F"/>
                </a:solidFill>
              </a:rPr>
              <a:t>www.fda.gov</a:t>
            </a:r>
            <a:r>
              <a:rPr lang="en-GB" sz="900" dirty="0">
                <a:solidFill>
                  <a:srgbClr val="7F7F7F"/>
                </a:solidFill>
              </a:rPr>
              <a:t>/downloads/Drugs/</a:t>
            </a:r>
            <a:r>
              <a:rPr lang="en-GB" sz="900" dirty="0" err="1">
                <a:solidFill>
                  <a:srgbClr val="7F7F7F"/>
                </a:solidFill>
              </a:rPr>
              <a:t>GuidaneceComplianceRegulatorylnformation</a:t>
            </a:r>
            <a:r>
              <a:rPr lang="en-GB" sz="900" dirty="0">
                <a:solidFill>
                  <a:srgbClr val="7F7F7F"/>
                </a:solidFill>
              </a:rPr>
              <a:t>/</a:t>
            </a:r>
            <a:r>
              <a:rPr lang="en-GB" sz="900" dirty="0" err="1">
                <a:solidFill>
                  <a:srgbClr val="7F7F7F"/>
                </a:solidFill>
              </a:rPr>
              <a:t>Guidances</a:t>
            </a:r>
            <a:r>
              <a:rPr lang="en-GB" sz="900" dirty="0">
                <a:solidFill>
                  <a:srgbClr val="7F7F7F"/>
                </a:solidFill>
              </a:rPr>
              <a:t>/UCM291134.pdf [Accessed March 2018].</a:t>
            </a:r>
          </a:p>
          <a:p>
            <a:endParaRPr lang="en-GB" sz="900" dirty="0">
              <a:solidFill>
                <a:srgbClr val="7F7F7F"/>
              </a:solidFill>
            </a:endParaRPr>
          </a:p>
          <a:p>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22153930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latin typeface="Verdana" panose="020B0604030504040204" pitchFamily="34" charset="0"/>
                <a:ea typeface="Verdana" panose="020B0604030504040204" pitchFamily="34" charset="0"/>
                <a:cs typeface="Verdana" panose="020B0604030504040204" pitchFamily="34" charset="0"/>
              </a:rPr>
              <a:t>Directrices europeas sobre los biosimilares</a:t>
            </a:r>
          </a:p>
        </p:txBody>
      </p:sp>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74428" y="4908427"/>
            <a:ext cx="10596215"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2264401"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499130"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4748065"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6029333"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7447551"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8640347"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639352" y="4324440"/>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2006</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1943939" y="4327608"/>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2006</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3198094" y="4327608"/>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4455050" y="4339931"/>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2006</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5728297" y="4337087"/>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2009</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7139117" y="4343009"/>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2010</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8331913" y="4349460"/>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2012</a:t>
            </a:r>
          </a:p>
        </p:txBody>
      </p:sp>
      <p:sp>
        <p:nvSpPr>
          <p:cNvPr id="12" name="TextBox 11">
            <a:extLst>
              <a:ext uri="{FF2B5EF4-FFF2-40B4-BE49-F238E27FC236}">
                <a16:creationId xmlns:a16="http://schemas.microsoft.com/office/drawing/2014/main" xmlns="" id="{4CF318AA-BC90-6A46-B84E-19E0DCAC028F}"/>
              </a:ext>
            </a:extLst>
          </p:cNvPr>
          <p:cNvSpPr txBox="1"/>
          <p:nvPr/>
        </p:nvSpPr>
        <p:spPr>
          <a:xfrm>
            <a:off x="498232" y="5190136"/>
            <a:ext cx="1226040" cy="461665"/>
          </a:xfrm>
          <a:prstGeom prst="rect">
            <a:avLst/>
          </a:prstGeom>
          <a:noFill/>
        </p:spPr>
        <p:txBody>
          <a:bodyPr wrap="none" rtlCol="0">
            <a:spAutoFit/>
          </a:bodyPr>
          <a:lstStyle/>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Insulina</a:t>
            </a:r>
          </a:p>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Revisado en 2015</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9813588"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Oval 33">
            <a:extLst>
              <a:ext uri="{FF2B5EF4-FFF2-40B4-BE49-F238E27FC236}">
                <a16:creationId xmlns:a16="http://schemas.microsoft.com/office/drawing/2014/main" xmlns="" id="{6A54F896-3802-C94B-85D2-39C63862D601}"/>
              </a:ext>
            </a:extLst>
          </p:cNvPr>
          <p:cNvSpPr>
            <a:spLocks/>
          </p:cNvSpPr>
          <p:nvPr/>
        </p:nvSpPr>
        <p:spPr bwMode="auto">
          <a:xfrm>
            <a:off x="11264447"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9505154" y="4343840"/>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10891222" y="4347225"/>
            <a:ext cx="943802" cy="307777"/>
          </a:xfrm>
          <a:prstGeom prst="rect">
            <a:avLst/>
          </a:prstGeom>
          <a:solidFill>
            <a:srgbClr val="7030A0"/>
          </a:solidFill>
        </p:spPr>
        <p:txBody>
          <a:bodyPr wrap="square" rtlCol="0">
            <a:spAutoFit/>
          </a:bodyPr>
          <a:lstStyle/>
          <a:p>
            <a:pPr algn="ctr"/>
            <a:r>
              <a:rPr lang="es-ES" sz="1400">
                <a:solidFill>
                  <a:schemeClr val="bg1"/>
                </a:solidFill>
                <a:latin typeface="Verdana" panose="020B0604030504040204" pitchFamily="34" charset="0"/>
                <a:ea typeface="Verdana" panose="020B0604030504040204" pitchFamily="34" charset="0"/>
                <a:cs typeface="Verdana" panose="020B0604030504040204" pitchFamily="34" charset="0"/>
              </a:rPr>
              <a:t>2013</a:t>
            </a:r>
          </a:p>
        </p:txBody>
      </p:sp>
      <p:sp>
        <p:nvSpPr>
          <p:cNvPr id="37" name="TextBox 36">
            <a:extLst>
              <a:ext uri="{FF2B5EF4-FFF2-40B4-BE49-F238E27FC236}">
                <a16:creationId xmlns:a16="http://schemas.microsoft.com/office/drawing/2014/main" xmlns="" id="{A6719F5C-ECA3-2340-A5BB-3840E44A7B27}"/>
              </a:ext>
            </a:extLst>
          </p:cNvPr>
          <p:cNvSpPr txBox="1"/>
          <p:nvPr/>
        </p:nvSpPr>
        <p:spPr>
          <a:xfrm>
            <a:off x="10826534" y="5190136"/>
            <a:ext cx="1073178" cy="461665"/>
          </a:xfrm>
          <a:prstGeom prst="rect">
            <a:avLst/>
          </a:prstGeom>
          <a:noFill/>
        </p:spPr>
        <p:txBody>
          <a:bodyPr wrap="square" rtlCol="0">
            <a:spAutoFit/>
          </a:bodyPr>
          <a:lstStyle/>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Folitropina</a:t>
            </a:r>
          </a:p>
          <a:p>
            <a:pPr algn="ctr"/>
            <a:endParaRPr lang="en-US" sz="12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val 37">
            <a:extLst>
              <a:ext uri="{FF2B5EF4-FFF2-40B4-BE49-F238E27FC236}">
                <a16:creationId xmlns:a16="http://schemas.microsoft.com/office/drawing/2014/main" xmlns="" id="{1DEF40E7-334D-0249-98CF-5ABEDFB88341}"/>
              </a:ext>
            </a:extLst>
          </p:cNvPr>
          <p:cNvSpPr>
            <a:spLocks/>
          </p:cNvSpPr>
          <p:nvPr/>
        </p:nvSpPr>
        <p:spPr bwMode="auto">
          <a:xfrm>
            <a:off x="933791" y="4767820"/>
            <a:ext cx="326935" cy="326935"/>
          </a:xfrm>
          <a:prstGeom prst="ellipse">
            <a:avLst/>
          </a:prstGeom>
          <a:solidFill>
            <a:schemeClr val="accent2">
              <a:lumMod val="50000"/>
            </a:schemeClr>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a:extLst>
              <a:ext uri="{FF2B5EF4-FFF2-40B4-BE49-F238E27FC236}">
                <a16:creationId xmlns:a16="http://schemas.microsoft.com/office/drawing/2014/main" xmlns="" id="{77F3EBEE-B9F8-494A-A63C-42C64A84095D}"/>
              </a:ext>
            </a:extLst>
          </p:cNvPr>
          <p:cNvSpPr txBox="1"/>
          <p:nvPr/>
        </p:nvSpPr>
        <p:spPr>
          <a:xfrm>
            <a:off x="1812287" y="5190136"/>
            <a:ext cx="1231426" cy="276999"/>
          </a:xfrm>
          <a:prstGeom prst="rect">
            <a:avLst/>
          </a:prstGeom>
          <a:noFill/>
        </p:spPr>
        <p:txBody>
          <a:bodyPr wrap="square" rtlCol="0">
            <a:spAutoFit/>
          </a:bodyPr>
          <a:lstStyle/>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Somatropina</a:t>
            </a:r>
          </a:p>
        </p:txBody>
      </p:sp>
      <p:sp>
        <p:nvSpPr>
          <p:cNvPr id="40" name="TextBox 39">
            <a:extLst>
              <a:ext uri="{FF2B5EF4-FFF2-40B4-BE49-F238E27FC236}">
                <a16:creationId xmlns:a16="http://schemas.microsoft.com/office/drawing/2014/main" xmlns="" id="{381E95A2-6DC1-D647-8BE9-E1CBC57FDD3F}"/>
              </a:ext>
            </a:extLst>
          </p:cNvPr>
          <p:cNvSpPr txBox="1"/>
          <p:nvPr/>
        </p:nvSpPr>
        <p:spPr>
          <a:xfrm>
            <a:off x="3183457" y="5190136"/>
            <a:ext cx="973077" cy="646331"/>
          </a:xfrm>
          <a:prstGeom prst="rect">
            <a:avLst/>
          </a:prstGeom>
          <a:noFill/>
        </p:spPr>
        <p:txBody>
          <a:bodyPr wrap="square" rtlCol="0">
            <a:spAutoFit/>
          </a:bodyPr>
          <a:lstStyle/>
          <a:p>
            <a:pPr algn="ct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G-CSF</a:t>
            </a:r>
          </a:p>
          <a:p>
            <a:pPr algn="ct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Revisión en curso</a:t>
            </a:r>
          </a:p>
        </p:txBody>
      </p:sp>
      <p:sp>
        <p:nvSpPr>
          <p:cNvPr id="41" name="TextBox 40">
            <a:extLst>
              <a:ext uri="{FF2B5EF4-FFF2-40B4-BE49-F238E27FC236}">
                <a16:creationId xmlns:a16="http://schemas.microsoft.com/office/drawing/2014/main" xmlns="" id="{B7C51455-D43C-B141-84CE-24E34050F831}"/>
              </a:ext>
            </a:extLst>
          </p:cNvPr>
          <p:cNvSpPr txBox="1"/>
          <p:nvPr/>
        </p:nvSpPr>
        <p:spPr>
          <a:xfrm>
            <a:off x="4461287" y="5190136"/>
            <a:ext cx="931329" cy="646331"/>
          </a:xfrm>
          <a:prstGeom prst="rect">
            <a:avLst/>
          </a:prstGeom>
          <a:noFill/>
        </p:spPr>
        <p:txBody>
          <a:bodyPr wrap="square" rtlCol="0">
            <a:spAutoFit/>
          </a:bodyPr>
          <a:lstStyle/>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Epoetina</a:t>
            </a:r>
          </a:p>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Revisado en 2010</a:t>
            </a:r>
          </a:p>
        </p:txBody>
      </p:sp>
      <p:sp>
        <p:nvSpPr>
          <p:cNvPr id="42" name="TextBox 41">
            <a:extLst>
              <a:ext uri="{FF2B5EF4-FFF2-40B4-BE49-F238E27FC236}">
                <a16:creationId xmlns:a16="http://schemas.microsoft.com/office/drawing/2014/main" xmlns="" id="{8D4AD9A1-0AC2-5D45-B445-238CE07D830D}"/>
              </a:ext>
            </a:extLst>
          </p:cNvPr>
          <p:cNvSpPr txBox="1"/>
          <p:nvPr/>
        </p:nvSpPr>
        <p:spPr>
          <a:xfrm>
            <a:off x="5497121" y="5190136"/>
            <a:ext cx="1406154" cy="646331"/>
          </a:xfrm>
          <a:prstGeom prst="rect">
            <a:avLst/>
          </a:prstGeom>
          <a:noFill/>
        </p:spPr>
        <p:txBody>
          <a:bodyPr wrap="square" rtlCol="0">
            <a:spAutoFit/>
          </a:bodyPr>
          <a:lstStyle/>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Interferón-⍺</a:t>
            </a:r>
          </a:p>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Revisión en curso</a:t>
            </a:r>
          </a:p>
          <a:p>
            <a:pPr algn="ctr"/>
            <a:endPar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a:extLst>
              <a:ext uri="{FF2B5EF4-FFF2-40B4-BE49-F238E27FC236}">
                <a16:creationId xmlns:a16="http://schemas.microsoft.com/office/drawing/2014/main" xmlns="" id="{B4A67C94-2853-7E48-9F87-82037EB02F29}"/>
              </a:ext>
            </a:extLst>
          </p:cNvPr>
          <p:cNvSpPr txBox="1"/>
          <p:nvPr/>
        </p:nvSpPr>
        <p:spPr>
          <a:xfrm>
            <a:off x="6911724" y="5190136"/>
            <a:ext cx="1398588" cy="646331"/>
          </a:xfrm>
          <a:prstGeom prst="rect">
            <a:avLst/>
          </a:prstGeom>
          <a:noFill/>
        </p:spPr>
        <p:txBody>
          <a:bodyPr wrap="square" rtlCol="0">
            <a:spAutoFit/>
          </a:bodyPr>
          <a:lstStyle/>
          <a:p>
            <a:pPr algn="ct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LMWH</a:t>
            </a:r>
          </a:p>
          <a:p>
            <a:pPr algn="ct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Revisado en 2016</a:t>
            </a:r>
          </a:p>
          <a:p>
            <a:pPr algn="ctr"/>
            <a:endPar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TextBox 43">
            <a:extLst>
              <a:ext uri="{FF2B5EF4-FFF2-40B4-BE49-F238E27FC236}">
                <a16:creationId xmlns:a16="http://schemas.microsoft.com/office/drawing/2014/main" xmlns="" id="{6F20940A-FB58-3148-BD48-80751356C43A}"/>
              </a:ext>
            </a:extLst>
          </p:cNvPr>
          <p:cNvSpPr txBox="1"/>
          <p:nvPr/>
        </p:nvSpPr>
        <p:spPr>
          <a:xfrm>
            <a:off x="8459810" y="5190136"/>
            <a:ext cx="688009" cy="461665"/>
          </a:xfrm>
          <a:prstGeom prst="rect">
            <a:avLst/>
          </a:prstGeom>
          <a:noFill/>
        </p:spPr>
        <p:txBody>
          <a:bodyPr wrap="square" rtlCol="0">
            <a:spAutoFit/>
          </a:bodyPr>
          <a:lstStyle/>
          <a:p>
            <a:pPr algn="ctr"/>
            <a:r>
              <a:rPr lang="es-ES" sz="1200">
                <a:solidFill>
                  <a:srgbClr val="002060"/>
                </a:solidFill>
                <a:latin typeface="Verdana" panose="020B0604030504040204" pitchFamily="34" charset="0"/>
                <a:ea typeface="Verdana" panose="020B0604030504040204" pitchFamily="34" charset="0"/>
                <a:cs typeface="Verdana" panose="020B0604030504040204" pitchFamily="34" charset="0"/>
              </a:rPr>
              <a:t>mAbs</a:t>
            </a:r>
          </a:p>
          <a:p>
            <a:pPr algn="ctr"/>
            <a:endPar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a:extLst>
              <a:ext uri="{FF2B5EF4-FFF2-40B4-BE49-F238E27FC236}">
                <a16:creationId xmlns:a16="http://schemas.microsoft.com/office/drawing/2014/main" xmlns="" id="{D0FE18B0-8CDA-B446-B1EA-6BF2B88B4A55}"/>
              </a:ext>
            </a:extLst>
          </p:cNvPr>
          <p:cNvSpPr txBox="1"/>
          <p:nvPr/>
        </p:nvSpPr>
        <p:spPr>
          <a:xfrm>
            <a:off x="9325274" y="5190136"/>
            <a:ext cx="1303562" cy="461665"/>
          </a:xfrm>
          <a:prstGeom prst="rect">
            <a:avLst/>
          </a:prstGeom>
          <a:noFill/>
        </p:spPr>
        <p:txBody>
          <a:bodyPr wrap="square" rtlCol="0">
            <a:spAutoFit/>
          </a:bodyPr>
          <a:lstStyle/>
          <a:p>
            <a:pPr algn="ctr"/>
            <a:r>
              <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rPr>
              <a:t>Interferón-</a:t>
            </a:r>
            <a:r>
              <a:rPr lang="es-ES" sz="1200" dirty="0" err="1">
                <a:solidFill>
                  <a:srgbClr val="002060"/>
                </a:solidFill>
                <a:latin typeface="Verdana" panose="020B0604030504040204" pitchFamily="34" charset="0"/>
                <a:ea typeface="Verdana" panose="020B0604030504040204" pitchFamily="34" charset="0"/>
                <a:cs typeface="Verdana" panose="020B0604030504040204" pitchFamily="34" charset="0"/>
              </a:rPr>
              <a:t>Β</a:t>
            </a:r>
            <a:endParaRPr lang="es-E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screen shot of a monitor&#10;&#10;Description automatically generated">
            <a:extLst>
              <a:ext uri="{FF2B5EF4-FFF2-40B4-BE49-F238E27FC236}">
                <a16:creationId xmlns:a16="http://schemas.microsoft.com/office/drawing/2014/main" xmlns="" id="{C7153FAE-66CE-5F4F-BD4D-9F2E870E738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73486" y="1630175"/>
            <a:ext cx="10223500" cy="2336800"/>
          </a:xfrm>
          <a:prstGeom prst="rect">
            <a:avLst/>
          </a:prstGeom>
        </p:spPr>
      </p:pic>
      <p:sp>
        <p:nvSpPr>
          <p:cNvPr id="46" name="TextBox 45">
            <a:extLst>
              <a:ext uri="{FF2B5EF4-FFF2-40B4-BE49-F238E27FC236}">
                <a16:creationId xmlns:a16="http://schemas.microsoft.com/office/drawing/2014/main" xmlns="" id="{95A46455-00C6-5F4C-B0E7-C8C6235B5B01}"/>
              </a:ext>
            </a:extLst>
          </p:cNvPr>
          <p:cNvSpPr txBox="1"/>
          <p:nvPr/>
        </p:nvSpPr>
        <p:spPr>
          <a:xfrm>
            <a:off x="1939530" y="1744660"/>
            <a:ext cx="8509426" cy="461665"/>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Directiva general 9CHMP/437/04)</a:t>
            </a:r>
          </a:p>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Directrices sobre Medicamentos Biológicos Similares</a:t>
            </a:r>
          </a:p>
        </p:txBody>
      </p:sp>
      <p:sp>
        <p:nvSpPr>
          <p:cNvPr id="47" name="TextBox 46">
            <a:extLst>
              <a:ext uri="{FF2B5EF4-FFF2-40B4-BE49-F238E27FC236}">
                <a16:creationId xmlns:a16="http://schemas.microsoft.com/office/drawing/2014/main" xmlns="" id="{5E167B0C-9A0C-0343-9088-FCAF172E91E3}"/>
              </a:ext>
            </a:extLst>
          </p:cNvPr>
          <p:cNvSpPr txBox="1"/>
          <p:nvPr/>
        </p:nvSpPr>
        <p:spPr>
          <a:xfrm>
            <a:off x="2196374" y="2645490"/>
            <a:ext cx="3677897" cy="276999"/>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Directrices clínicas/no clínicas</a:t>
            </a:r>
          </a:p>
        </p:txBody>
      </p:sp>
      <p:sp>
        <p:nvSpPr>
          <p:cNvPr id="3" name="TextBox 2">
            <a:extLst>
              <a:ext uri="{FF2B5EF4-FFF2-40B4-BE49-F238E27FC236}">
                <a16:creationId xmlns:a16="http://schemas.microsoft.com/office/drawing/2014/main" xmlns="" id="{D9375263-4FFF-A141-A445-C92754241BCA}"/>
              </a:ext>
            </a:extLst>
          </p:cNvPr>
          <p:cNvSpPr txBox="1"/>
          <p:nvPr/>
        </p:nvSpPr>
        <p:spPr>
          <a:xfrm>
            <a:off x="1087160" y="2567743"/>
            <a:ext cx="1110068" cy="461665"/>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Revisadas</a:t>
            </a:r>
          </a:p>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2015</a:t>
            </a:r>
          </a:p>
        </p:txBody>
      </p:sp>
      <p:sp>
        <p:nvSpPr>
          <p:cNvPr id="48" name="TextBox 47">
            <a:extLst>
              <a:ext uri="{FF2B5EF4-FFF2-40B4-BE49-F238E27FC236}">
                <a16:creationId xmlns:a16="http://schemas.microsoft.com/office/drawing/2014/main" xmlns="" id="{11271912-2CBB-A84F-ACC4-6B24EDF3ED17}"/>
              </a:ext>
            </a:extLst>
          </p:cNvPr>
          <p:cNvSpPr txBox="1"/>
          <p:nvPr/>
        </p:nvSpPr>
        <p:spPr>
          <a:xfrm>
            <a:off x="9975384" y="1744660"/>
            <a:ext cx="1110068" cy="461665"/>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Revisadas</a:t>
            </a:r>
          </a:p>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2014</a:t>
            </a:r>
          </a:p>
        </p:txBody>
      </p:sp>
      <p:sp>
        <p:nvSpPr>
          <p:cNvPr id="49" name="TextBox 48">
            <a:extLst>
              <a:ext uri="{FF2B5EF4-FFF2-40B4-BE49-F238E27FC236}">
                <a16:creationId xmlns:a16="http://schemas.microsoft.com/office/drawing/2014/main" xmlns="" id="{473891CA-79AE-8042-9B3D-9AFB097A4AC4}"/>
              </a:ext>
            </a:extLst>
          </p:cNvPr>
          <p:cNvSpPr txBox="1"/>
          <p:nvPr/>
        </p:nvSpPr>
        <p:spPr>
          <a:xfrm>
            <a:off x="9979484" y="2521079"/>
            <a:ext cx="1110068" cy="461665"/>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Revisadas</a:t>
            </a:r>
          </a:p>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2014</a:t>
            </a:r>
          </a:p>
        </p:txBody>
      </p:sp>
      <p:sp>
        <p:nvSpPr>
          <p:cNvPr id="50" name="TextBox 49">
            <a:extLst>
              <a:ext uri="{FF2B5EF4-FFF2-40B4-BE49-F238E27FC236}">
                <a16:creationId xmlns:a16="http://schemas.microsoft.com/office/drawing/2014/main" xmlns="" id="{85B12388-6514-8C42-A5C1-E149C41C8922}"/>
              </a:ext>
            </a:extLst>
          </p:cNvPr>
          <p:cNvSpPr txBox="1"/>
          <p:nvPr/>
        </p:nvSpPr>
        <p:spPr>
          <a:xfrm>
            <a:off x="7826064" y="3516017"/>
            <a:ext cx="1110068" cy="276999"/>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2017</a:t>
            </a:r>
          </a:p>
        </p:txBody>
      </p:sp>
      <p:sp>
        <p:nvSpPr>
          <p:cNvPr id="51" name="TextBox 50">
            <a:extLst>
              <a:ext uri="{FF2B5EF4-FFF2-40B4-BE49-F238E27FC236}">
                <a16:creationId xmlns:a16="http://schemas.microsoft.com/office/drawing/2014/main" xmlns="" id="{D4A6FBBB-8F3C-3A41-9239-C16589C7534A}"/>
              </a:ext>
            </a:extLst>
          </p:cNvPr>
          <p:cNvSpPr txBox="1"/>
          <p:nvPr/>
        </p:nvSpPr>
        <p:spPr>
          <a:xfrm>
            <a:off x="6462626" y="2658320"/>
            <a:ext cx="3677897" cy="276999"/>
          </a:xfrm>
          <a:prstGeom prst="rect">
            <a:avLst/>
          </a:prstGeom>
          <a:noFill/>
        </p:spPr>
        <p:txBody>
          <a:bodyPr wrap="square" rtlCol="0">
            <a:spAutoFit/>
          </a:bodyPr>
          <a:lstStyle/>
          <a:p>
            <a:pPr algn="ctr"/>
            <a:r>
              <a:rPr lang="es-ES" sz="1200" b="1">
                <a:solidFill>
                  <a:schemeClr val="bg1"/>
                </a:solidFill>
                <a:latin typeface="Verdana" panose="020B0604030504040204" pitchFamily="34" charset="0"/>
                <a:ea typeface="Verdana" panose="020B0604030504040204" pitchFamily="34" charset="0"/>
                <a:cs typeface="Verdana" panose="020B0604030504040204" pitchFamily="34" charset="0"/>
              </a:rPr>
              <a:t>Directrices en materia de calidad</a:t>
            </a:r>
          </a:p>
        </p:txBody>
      </p:sp>
      <p:sp>
        <p:nvSpPr>
          <p:cNvPr id="52" name="TextBox 51">
            <a:extLst>
              <a:ext uri="{FF2B5EF4-FFF2-40B4-BE49-F238E27FC236}">
                <a16:creationId xmlns:a16="http://schemas.microsoft.com/office/drawing/2014/main" xmlns="" id="{F8AB3BC2-AD38-0F43-BBA0-BA9F1992C2DA}"/>
              </a:ext>
            </a:extLst>
          </p:cNvPr>
          <p:cNvSpPr txBox="1"/>
          <p:nvPr/>
        </p:nvSpPr>
        <p:spPr>
          <a:xfrm>
            <a:off x="3868526" y="3423683"/>
            <a:ext cx="4123474" cy="461665"/>
          </a:xfrm>
          <a:prstGeom prst="rect">
            <a:avLst/>
          </a:prstGeom>
          <a:noFill/>
        </p:spPr>
        <p:txBody>
          <a:bodyPr wrap="square" rtlCol="0">
            <a:spAutoFit/>
          </a:bodyPr>
          <a:lstStyle/>
          <a:p>
            <a:pPr algn="ctr"/>
            <a:r>
              <a:rPr lang="es-ES" sz="1200" b="1" dirty="0">
                <a:solidFill>
                  <a:schemeClr val="bg1"/>
                </a:solidFill>
                <a:latin typeface="Verdana" panose="020B0604030504040204" pitchFamily="34" charset="0"/>
                <a:ea typeface="Verdana" panose="020B0604030504040204" pitchFamily="34" charset="0"/>
                <a:cs typeface="Verdana" panose="020B0604030504040204" pitchFamily="34" charset="0"/>
              </a:rPr>
              <a:t>Biosimilares en la UE: Guía para profesionales sanitarios</a:t>
            </a:r>
          </a:p>
        </p:txBody>
      </p:sp>
      <p:sp>
        <p:nvSpPr>
          <p:cNvPr id="53" name="CuadroTexto 5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54" name="CuadroTexto 53"/>
          <p:cNvSpPr txBox="1"/>
          <p:nvPr/>
        </p:nvSpPr>
        <p:spPr>
          <a:xfrm>
            <a:off x="591976" y="5842336"/>
            <a:ext cx="11484321" cy="830997"/>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900" dirty="0">
                <a:solidFill>
                  <a:srgbClr val="7F7F7F"/>
                </a:solidFill>
              </a:rPr>
              <a:t>EMA. CHMP/437/04. 30 Oct 2005. Available at: http://</a:t>
            </a:r>
            <a:r>
              <a:rPr lang="en-GB" sz="900" dirty="0" err="1">
                <a:solidFill>
                  <a:srgbClr val="7F7F7F"/>
                </a:solidFill>
              </a:rPr>
              <a:t>www.ema.europa.eu</a:t>
            </a:r>
            <a:r>
              <a:rPr lang="en-GB" sz="900" dirty="0">
                <a:solidFill>
                  <a:srgbClr val="7F7F7F"/>
                </a:solidFill>
              </a:rPr>
              <a:t>/docs/</a:t>
            </a:r>
            <a:r>
              <a:rPr lang="en-GB" sz="900" dirty="0" err="1">
                <a:solidFill>
                  <a:srgbClr val="7F7F7F"/>
                </a:solidFill>
              </a:rPr>
              <a:t>en_GB</a:t>
            </a:r>
            <a:r>
              <a:rPr lang="en-GB" sz="900" dirty="0">
                <a:solidFill>
                  <a:srgbClr val="7F7F7F"/>
                </a:solidFill>
              </a:rPr>
              <a:t>/</a:t>
            </a:r>
            <a:r>
              <a:rPr lang="en-GB" sz="900" dirty="0" err="1">
                <a:solidFill>
                  <a:srgbClr val="7F7F7F"/>
                </a:solidFill>
              </a:rPr>
              <a:t>document_library</a:t>
            </a:r>
            <a:r>
              <a:rPr lang="en-GB" sz="900" dirty="0">
                <a:solidFill>
                  <a:srgbClr val="7F7F7F"/>
                </a:solidFill>
              </a:rPr>
              <a:t>/</a:t>
            </a:r>
            <a:r>
              <a:rPr lang="en-GB" sz="900" dirty="0" err="1">
                <a:solidFill>
                  <a:srgbClr val="7F7F7F"/>
                </a:solidFill>
              </a:rPr>
              <a:t>Scientific_guideline</a:t>
            </a:r>
            <a:r>
              <a:rPr lang="en-GB" sz="900" dirty="0">
                <a:solidFill>
                  <a:srgbClr val="7F7F7F"/>
                </a:solidFill>
              </a:rPr>
              <a:t>/2014/10/WC500176768.pdf [Accessed March 2018]</a:t>
            </a:r>
          </a:p>
          <a:p>
            <a:r>
              <a:rPr lang="en-GB" sz="900" dirty="0">
                <a:solidFill>
                  <a:srgbClr val="7F7F7F"/>
                </a:solidFill>
              </a:rPr>
              <a:t>EMA. </a:t>
            </a:r>
            <a:r>
              <a:rPr lang="en-GB" sz="900" dirty="0" err="1">
                <a:solidFill>
                  <a:srgbClr val="7F7F7F"/>
                </a:solidFill>
              </a:rPr>
              <a:t>Biosimilars</a:t>
            </a:r>
            <a:r>
              <a:rPr lang="en-GB" sz="900" dirty="0">
                <a:solidFill>
                  <a:srgbClr val="7F7F7F"/>
                </a:solidFill>
              </a:rPr>
              <a:t> in the EU. 2017. Available at: http://</a:t>
            </a:r>
            <a:r>
              <a:rPr lang="en-GB" sz="900" dirty="0" err="1">
                <a:solidFill>
                  <a:srgbClr val="7F7F7F"/>
                </a:solidFill>
              </a:rPr>
              <a:t>www.ema.europa.eu</a:t>
            </a:r>
            <a:r>
              <a:rPr lang="en-GB" sz="900" dirty="0">
                <a:solidFill>
                  <a:srgbClr val="7F7F7F"/>
                </a:solidFill>
              </a:rPr>
              <a:t>/docs/</a:t>
            </a:r>
            <a:r>
              <a:rPr lang="en-GB" sz="900" dirty="0" err="1">
                <a:solidFill>
                  <a:srgbClr val="7F7F7F"/>
                </a:solidFill>
              </a:rPr>
              <a:t>en_GB</a:t>
            </a:r>
            <a:r>
              <a:rPr lang="en-GB" sz="900" dirty="0">
                <a:solidFill>
                  <a:srgbClr val="7F7F7F"/>
                </a:solidFill>
              </a:rPr>
              <a:t>/document library/Leaflet/2017/05/WC500226648.pdf</a:t>
            </a:r>
          </a:p>
          <a:p>
            <a:r>
              <a:rPr lang="en-GB" sz="900" dirty="0">
                <a:solidFill>
                  <a:srgbClr val="7F7F7F"/>
                </a:solidFill>
              </a:rPr>
              <a:t>[Accessed May 2018</a:t>
            </a:r>
            <a:r>
              <a:rPr lang="en-GB" sz="900" dirty="0" smtClean="0">
                <a:solidFill>
                  <a:srgbClr val="7F7F7F"/>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26983286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a:spLocks noGrp="1"/>
          </p:cNvSpPr>
          <p:nvPr/>
        </p:nvSpPr>
        <p:spPr>
          <a:xfrm>
            <a:off x="-2255084" y="-537514"/>
            <a:ext cx="10210800" cy="838200"/>
          </a:xfrm>
          <a:prstGeom prst="rect">
            <a:avLst/>
          </a:prstGeom>
        </p:spPr>
        <p:txBody>
          <a:bodyPr vert="horz" lIns="99002" tIns="49493" rIns="99002" bIns="49493" rtlCol="0" anchor="ctr">
            <a:normAutofit/>
          </a:bodyPr>
          <a:lstStyle>
            <a:lvl1pPr algn="ctr" defTabSz="494994" rtl="0" eaLnBrk="1" latinLnBrk="0" hangingPunct="1">
              <a:spcBef>
                <a:spcPct val="0"/>
              </a:spcBef>
              <a:buNone/>
              <a:defRPr sz="4800" b="1" kern="1200">
                <a:solidFill>
                  <a:srgbClr val="9C8C37"/>
                </a:solidFill>
                <a:effectLst>
                  <a:outerShdw blurRad="50800" dist="38100" dir="2700000">
                    <a:srgbClr val="000000">
                      <a:alpha val="43000"/>
                    </a:srgbClr>
                  </a:outerShdw>
                </a:effectLst>
                <a:latin typeface="+mj-lt"/>
                <a:ea typeface="+mj-ea"/>
                <a:cs typeface="+mj-cs"/>
              </a:defRPr>
            </a:lvl1pPr>
          </a:lstStyle>
          <a:p>
            <a:endParaRPr lang="es-ES" kern="1200"/>
          </a:p>
        </p:txBody>
      </p:sp>
      <p:grpSp>
        <p:nvGrpSpPr>
          <p:cNvPr id="5" name="Group 4"/>
          <p:cNvGrpSpPr>
            <a:grpSpLocks noChangeAspect="1"/>
          </p:cNvGrpSpPr>
          <p:nvPr/>
        </p:nvGrpSpPr>
        <p:grpSpPr bwMode="auto">
          <a:xfrm>
            <a:off x="1587431" y="1454896"/>
            <a:ext cx="9118124" cy="5083188"/>
            <a:chOff x="81" y="990"/>
            <a:chExt cx="6576" cy="3666"/>
          </a:xfrm>
        </p:grpSpPr>
        <p:sp>
          <p:nvSpPr>
            <p:cNvPr id="8" name="AutoShape 3"/>
            <p:cNvSpPr>
              <a:spLocks noChangeAspect="1" noChangeArrowheads="1" noTextEdit="1"/>
            </p:cNvSpPr>
            <p:nvPr/>
          </p:nvSpPr>
          <p:spPr bwMode="auto">
            <a:xfrm>
              <a:off x="81" y="990"/>
              <a:ext cx="6570" cy="3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kern="120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 y="990"/>
              <a:ext cx="6576" cy="3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178190" y="2191723"/>
            <a:ext cx="1711619" cy="316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uadroTexto 9"/>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41021369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2160410"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3866665" y="244634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1311028" y="244955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328161" y="3197134"/>
            <a:ext cx="2479813" cy="1600438"/>
          </a:xfrm>
          <a:prstGeom prst="rect">
            <a:avLst/>
          </a:prstGeom>
          <a:noFill/>
        </p:spPr>
        <p:txBody>
          <a:bodyPr wrap="square" rtlCol="0">
            <a:spAutoFit/>
          </a:bodyPr>
          <a:lstStyle/>
          <a:p>
            <a:pPr algn="ctr"/>
            <a:r>
              <a:rPr lang="es-ES" sz="1200" dirty="0"/>
              <a:t>Se establece la </a:t>
            </a:r>
            <a:r>
              <a:rPr lang="es-ES" sz="1200" b="1" dirty="0" smtClean="0"/>
              <a:t>BASE JURÍDICA PARA LA REGULACIÓN DE LOS BIOSIMILARES </a:t>
            </a:r>
            <a:r>
              <a:rPr lang="es-ES" sz="1200" dirty="0" smtClean="0"/>
              <a:t>en </a:t>
            </a:r>
            <a:r>
              <a:rPr lang="es-ES" sz="1200" dirty="0"/>
              <a:t>la Directiva 2001/83/CE de la UE, en su versión modificada (2004/27/CE)</a:t>
            </a:r>
          </a:p>
          <a:p>
            <a:endParaRPr lang="en-US" sz="1400" dirty="0"/>
          </a:p>
        </p:txBody>
      </p:sp>
      <p:sp>
        <p:nvSpPr>
          <p:cNvPr id="34" name="CuadroTexto 33"/>
          <p:cNvSpPr txBox="1"/>
          <p:nvPr/>
        </p:nvSpPr>
        <p:spPr>
          <a:xfrm>
            <a:off x="452054" y="5544803"/>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0" name="CuadroTexto 39"/>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24768280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3866665" y="244634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2167901" y="243822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1254521" y="3191177"/>
            <a:ext cx="2479813" cy="861774"/>
          </a:xfrm>
          <a:prstGeom prst="rect">
            <a:avLst/>
          </a:prstGeom>
          <a:noFill/>
        </p:spPr>
        <p:txBody>
          <a:bodyPr wrap="square" rtlCol="0">
            <a:spAutoFit/>
          </a:bodyPr>
          <a:lstStyle/>
          <a:p>
            <a:pPr algn="ctr"/>
            <a:r>
              <a:rPr lang="es-ES" sz="1200"/>
              <a:t>Publicación de la primera</a:t>
            </a:r>
          </a:p>
          <a:p>
            <a:pPr algn="ctr"/>
            <a:r>
              <a:rPr lang="es-ES" sz="1200"/>
              <a:t>Directiva sobre similares</a:t>
            </a:r>
          </a:p>
          <a:p>
            <a:pPr algn="ctr"/>
            <a:r>
              <a:rPr lang="es-ES" sz="1200"/>
              <a:t>CHMP/437/041</a:t>
            </a:r>
          </a:p>
          <a:p>
            <a:endParaRPr lang="en-US" sz="1400" dirty="0"/>
          </a:p>
        </p:txBody>
      </p:sp>
      <p:sp>
        <p:nvSpPr>
          <p:cNvPr id="43"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34" name="CuadroTexto 33"/>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0" name="CuadroTexto 39"/>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24330523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2171021" y="244634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3866665" y="244634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2995700" y="2438313"/>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2600970" y="3188964"/>
            <a:ext cx="1329459" cy="492443"/>
          </a:xfrm>
          <a:prstGeom prst="rect">
            <a:avLst/>
          </a:prstGeom>
          <a:noFill/>
        </p:spPr>
        <p:txBody>
          <a:bodyPr wrap="square" rtlCol="0">
            <a:spAutoFit/>
          </a:bodyPr>
          <a:lstStyle/>
          <a:p>
            <a:pPr algn="ctr"/>
            <a:r>
              <a:rPr lang="es-ES" sz="1200"/>
              <a:t>Somatropina</a:t>
            </a:r>
          </a:p>
          <a:p>
            <a:endParaRPr lang="en-US" sz="1400" dirty="0"/>
          </a:p>
        </p:txBody>
      </p:sp>
      <p:sp>
        <p:nvSpPr>
          <p:cNvPr id="34"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1079133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2165873"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3803079" y="244955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3532790" y="3181580"/>
            <a:ext cx="1080578" cy="492443"/>
          </a:xfrm>
          <a:prstGeom prst="rect">
            <a:avLst/>
          </a:prstGeom>
          <a:noFill/>
        </p:spPr>
        <p:txBody>
          <a:bodyPr wrap="square" rtlCol="0">
            <a:spAutoFit/>
          </a:bodyPr>
          <a:lstStyle/>
          <a:p>
            <a:pPr algn="ctr"/>
            <a:r>
              <a:rPr lang="es-ES" sz="1200"/>
              <a:t>Epoetina</a:t>
            </a:r>
          </a:p>
          <a:p>
            <a:endParaRPr lang="en-US" sz="1400" dirty="0"/>
          </a:p>
        </p:txBody>
      </p:sp>
      <p:sp>
        <p:nvSpPr>
          <p:cNvPr id="34"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41667591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2165873"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5486478" y="244955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3864886" y="2442162"/>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5216189" y="3179099"/>
            <a:ext cx="1080578" cy="492443"/>
          </a:xfrm>
          <a:prstGeom prst="rect">
            <a:avLst/>
          </a:prstGeom>
          <a:noFill/>
        </p:spPr>
        <p:txBody>
          <a:bodyPr wrap="square" rtlCol="0">
            <a:spAutoFit/>
          </a:bodyPr>
          <a:lstStyle/>
          <a:p>
            <a:pPr algn="ctr"/>
            <a:r>
              <a:rPr lang="es-ES" sz="1200"/>
              <a:t>Filgrastim</a:t>
            </a:r>
          </a:p>
          <a:p>
            <a:endParaRPr lang="en-US" sz="1400" dirty="0"/>
          </a:p>
        </p:txBody>
      </p:sp>
      <p:sp>
        <p:nvSpPr>
          <p:cNvPr id="34"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5377754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2165873"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7489696" y="244955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3792375"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7154607" y="3181580"/>
            <a:ext cx="1195237" cy="677108"/>
          </a:xfrm>
          <a:prstGeom prst="rect">
            <a:avLst/>
          </a:prstGeom>
          <a:noFill/>
        </p:spPr>
        <p:txBody>
          <a:bodyPr wrap="square" rtlCol="0">
            <a:spAutoFit/>
          </a:bodyPr>
          <a:lstStyle/>
          <a:p>
            <a:pPr algn="ctr"/>
            <a:r>
              <a:rPr lang="es-ES" sz="1200"/>
              <a:t>Infliximab</a:t>
            </a:r>
          </a:p>
          <a:p>
            <a:pPr algn="ctr"/>
            <a:r>
              <a:rPr lang="es-ES" sz="1200"/>
              <a:t>Folitropina-⍺</a:t>
            </a:r>
          </a:p>
          <a:p>
            <a:endParaRPr lang="en-US" sz="1400" dirty="0"/>
          </a:p>
        </p:txBody>
      </p:sp>
      <p:sp>
        <p:nvSpPr>
          <p:cNvPr id="43"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34" name="Oval 33">
            <a:extLst>
              <a:ext uri="{FF2B5EF4-FFF2-40B4-BE49-F238E27FC236}">
                <a16:creationId xmlns:a16="http://schemas.microsoft.com/office/drawing/2014/main" xmlns="" id="{2A34F659-FA87-AD4A-951F-059475A63122}"/>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36878555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2165873"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8262362" y="244955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3818221"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7986975" y="3186336"/>
            <a:ext cx="1080578" cy="492443"/>
          </a:xfrm>
          <a:prstGeom prst="rect">
            <a:avLst/>
          </a:prstGeom>
          <a:noFill/>
        </p:spPr>
        <p:txBody>
          <a:bodyPr wrap="square" rtlCol="0">
            <a:spAutoFit/>
          </a:bodyPr>
          <a:lstStyle/>
          <a:p>
            <a:pPr algn="ctr"/>
            <a:r>
              <a:rPr lang="es-ES" sz="1200"/>
              <a:t>Insulina</a:t>
            </a:r>
          </a:p>
          <a:p>
            <a:endParaRPr lang="en-US" sz="1400" dirty="0"/>
          </a:p>
        </p:txBody>
      </p:sp>
      <p:sp>
        <p:nvSpPr>
          <p:cNvPr id="34"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9775237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dirty="0"/>
              <a:t>¿Qué es un medicamento biológico?</a:t>
            </a:r>
          </a:p>
        </p:txBody>
      </p:sp>
      <p:graphicFrame>
        <p:nvGraphicFramePr>
          <p:cNvPr id="6" name="Table 5">
            <a:extLst>
              <a:ext uri="{FF2B5EF4-FFF2-40B4-BE49-F238E27FC236}">
                <a16:creationId xmlns:a16="http://schemas.microsoft.com/office/drawing/2014/main" xmlns="" id="{B575E329-23E9-E94C-B08A-36503C6A4251}"/>
              </a:ext>
            </a:extLst>
          </p:cNvPr>
          <p:cNvGraphicFramePr>
            <a:graphicFrameLocks noGrp="1"/>
          </p:cNvGraphicFramePr>
          <p:nvPr>
            <p:extLst>
              <p:ext uri="{D42A27DB-BD31-4B8C-83A1-F6EECF244321}">
                <p14:modId xmlns:p14="http://schemas.microsoft.com/office/powerpoint/2010/main" xmlns="" val="1072547854"/>
              </p:ext>
            </p:extLst>
          </p:nvPr>
        </p:nvGraphicFramePr>
        <p:xfrm>
          <a:off x="2007462" y="1782030"/>
          <a:ext cx="9130158" cy="3510971"/>
        </p:xfrm>
        <a:graphic>
          <a:graphicData uri="http://schemas.openxmlformats.org/drawingml/2006/table">
            <a:tbl>
              <a:tblPr firstRow="1" bandRow="1">
                <a:tableStyleId>{21E4AEA4-8DFA-4A89-87EB-49C32662AFE0}</a:tableStyleId>
              </a:tblPr>
              <a:tblGrid>
                <a:gridCol w="2354251">
                  <a:extLst>
                    <a:ext uri="{9D8B030D-6E8A-4147-A177-3AD203B41FA5}">
                      <a16:colId xmlns:a16="http://schemas.microsoft.com/office/drawing/2014/main" xmlns="" val="4216655728"/>
                    </a:ext>
                  </a:extLst>
                </a:gridCol>
                <a:gridCol w="3063202">
                  <a:extLst>
                    <a:ext uri="{9D8B030D-6E8A-4147-A177-3AD203B41FA5}">
                      <a16:colId xmlns:a16="http://schemas.microsoft.com/office/drawing/2014/main" xmlns="" val="2982006612"/>
                    </a:ext>
                  </a:extLst>
                </a:gridCol>
                <a:gridCol w="3712705">
                  <a:extLst>
                    <a:ext uri="{9D8B030D-6E8A-4147-A177-3AD203B41FA5}">
                      <a16:colId xmlns:a16="http://schemas.microsoft.com/office/drawing/2014/main" xmlns="" val="3586087978"/>
                    </a:ext>
                  </a:extLst>
                </a:gridCol>
              </a:tblGrid>
              <a:tr h="389285">
                <a:tc>
                  <a:txBody>
                    <a:bodyPr/>
                    <a:lstStyle/>
                    <a:p>
                      <a:r>
                        <a:rPr lang="es-ES" sz="1300"/>
                        <a:t>Característica</a:t>
                      </a:r>
                    </a:p>
                  </a:txBody>
                  <a:tcPr marL="92179" marR="92179" marT="46090" marB="46090" anchor="ctr">
                    <a:lnL w="12700" cmpd="sng">
                      <a:noFill/>
                    </a:lnL>
                    <a:lnR w="1905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s-ES" sz="1300"/>
                        <a:t>Fármacos tradicionales</a:t>
                      </a:r>
                    </a:p>
                  </a:txBody>
                  <a:tcPr marL="92179" marR="92179" marT="46090" marB="4609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s-ES" sz="1300"/>
                        <a:t>Fármacos biológicos</a:t>
                      </a:r>
                    </a:p>
                  </a:txBody>
                  <a:tcPr marL="92179" marR="92179" marT="46090" marB="46090" anchor="ctr">
                    <a:lnL w="1905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149924251"/>
                  </a:ext>
                </a:extLst>
              </a:tr>
              <a:tr h="912015">
                <a:tc>
                  <a:txBody>
                    <a:bodyPr/>
                    <a:lstStyle/>
                    <a:p>
                      <a:r>
                        <a:rPr lang="es-ES" sz="1300"/>
                        <a:t>Tamaño, estructura</a:t>
                      </a:r>
                    </a:p>
                  </a:txBody>
                  <a:tcPr marL="92179" marR="92179" marT="46090" marB="46090">
                    <a:lnL w="12700" cmpd="sng">
                      <a:noFill/>
                    </a:lnL>
                    <a:lnR w="635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300" dirty="0"/>
                        <a:t>Generalmente se trata de moléculas </a:t>
                      </a:r>
                      <a:r>
                        <a:rPr lang="es-ES" sz="1300" b="1" dirty="0" smtClean="0"/>
                        <a:t>PEQUEÑAS</a:t>
                      </a:r>
                      <a:r>
                        <a:rPr lang="es-ES" sz="1300" dirty="0" smtClean="0"/>
                        <a:t>, </a:t>
                      </a:r>
                      <a:r>
                        <a:rPr lang="es-ES" sz="1300" dirty="0"/>
                        <a:t>con una </a:t>
                      </a:r>
                      <a:r>
                        <a:rPr lang="es-ES" sz="1300" b="1" dirty="0">
                          <a:solidFill>
                            <a:srgbClr val="FF0000"/>
                          </a:solidFill>
                        </a:rPr>
                        <a:t>estructura simple</a:t>
                      </a:r>
                    </a:p>
                  </a:txBody>
                  <a:tcPr marL="92179" marR="92179" marT="46090" marB="46090">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300" dirty="0"/>
                        <a:t>Moléculas de </a:t>
                      </a:r>
                      <a:r>
                        <a:rPr lang="es-ES" sz="1300" b="1" dirty="0" smtClean="0"/>
                        <a:t>GRAN TAMAÑO</a:t>
                      </a:r>
                      <a:r>
                        <a:rPr lang="es-ES" sz="1300" dirty="0" smtClean="0"/>
                        <a:t> con </a:t>
                      </a:r>
                      <a:r>
                        <a:rPr lang="es-ES" sz="1300" b="1" dirty="0">
                          <a:solidFill>
                            <a:srgbClr val="FF0000"/>
                          </a:solidFill>
                        </a:rPr>
                        <a:t>múltiples estructuras </a:t>
                      </a:r>
                      <a:r>
                        <a:rPr lang="es-ES" sz="1300" dirty="0"/>
                        <a:t>y modificaciones </a:t>
                      </a:r>
                      <a:r>
                        <a:rPr lang="es-ES" sz="1300" dirty="0" err="1"/>
                        <a:t>postraduccionales</a:t>
                      </a:r>
                      <a:endParaRPr lang="es-ES" sz="1300" dirty="0"/>
                    </a:p>
                  </a:txBody>
                  <a:tcPr marL="92179" marR="92179" marT="46090" marB="46090">
                    <a:lnL w="6350" cap="flat" cmpd="sng" algn="ctr">
                      <a:solidFill>
                        <a:schemeClr val="accent5"/>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86373407"/>
                  </a:ext>
                </a:extLst>
              </a:tr>
              <a:tr h="648828">
                <a:tc>
                  <a:txBody>
                    <a:bodyPr/>
                    <a:lstStyle/>
                    <a:p>
                      <a:r>
                        <a:rPr lang="es-ES" sz="1300"/>
                        <a:t>Formas</a:t>
                      </a:r>
                    </a:p>
                  </a:txBody>
                  <a:tcPr marL="92179" marR="92179" marT="46090" marB="46090">
                    <a:lnL w="12700" cmpd="sng">
                      <a:noFill/>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300" dirty="0"/>
                        <a:t>Una forma, homogénea</a:t>
                      </a:r>
                    </a:p>
                  </a:txBody>
                  <a:tcPr marL="92179" marR="92179" marT="46090" marB="46090">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300" b="1" dirty="0" smtClean="0"/>
                        <a:t>HETEROGÉNEA</a:t>
                      </a:r>
                      <a:r>
                        <a:rPr lang="es-ES" sz="1300" dirty="0" smtClean="0"/>
                        <a:t>, </a:t>
                      </a:r>
                      <a:r>
                        <a:rPr lang="es-ES" sz="1300" dirty="0"/>
                        <a:t>múltiples </a:t>
                      </a:r>
                      <a:r>
                        <a:rPr lang="es-ES" sz="1300" dirty="0" err="1"/>
                        <a:t>isoformas</a:t>
                      </a:r>
                      <a:endParaRPr lang="es-ES" sz="1300" dirty="0"/>
                    </a:p>
                  </a:txBody>
                  <a:tcPr marL="92179" marR="92179" marT="46090" marB="46090">
                    <a:lnL w="6350" cap="flat" cmpd="sng" algn="ctr">
                      <a:solidFill>
                        <a:schemeClr val="accent5"/>
                      </a:solidFill>
                      <a:prstDash val="solid"/>
                      <a:round/>
                      <a:headEnd type="none" w="med" len="med"/>
                      <a:tailEnd type="none" w="med" len="med"/>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27854245"/>
                  </a:ext>
                </a:extLst>
              </a:tr>
              <a:tr h="648828">
                <a:tc>
                  <a:txBody>
                    <a:bodyPr/>
                    <a:lstStyle/>
                    <a:p>
                      <a:r>
                        <a:rPr lang="es-ES" sz="1300"/>
                        <a:t>Inmunogenicidad</a:t>
                      </a:r>
                    </a:p>
                  </a:txBody>
                  <a:tcPr marL="92179" marR="92179" marT="46090" marB="46090">
                    <a:lnL w="12700" cmpd="sng">
                      <a:noFill/>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300"/>
                        <a:t>Por lo general, no generan inmunogenicidad</a:t>
                      </a:r>
                    </a:p>
                  </a:txBody>
                  <a:tcPr marL="92179" marR="92179" marT="46090" marB="46090">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300" dirty="0"/>
                        <a:t>Pueden generar </a:t>
                      </a:r>
                      <a:r>
                        <a:rPr lang="es-ES" sz="1300" b="1" dirty="0" smtClean="0"/>
                        <a:t>INMUNOGENICIDAD</a:t>
                      </a:r>
                      <a:endParaRPr lang="es-ES" sz="1300" b="1" dirty="0"/>
                    </a:p>
                  </a:txBody>
                  <a:tcPr marL="92179" marR="92179" marT="46090" marB="46090">
                    <a:lnL w="6350" cap="flat" cmpd="sng" algn="ctr">
                      <a:solidFill>
                        <a:schemeClr val="accent5"/>
                      </a:solidFill>
                      <a:prstDash val="solid"/>
                      <a:round/>
                      <a:headEnd type="none" w="med" len="med"/>
                      <a:tailEnd type="none" w="med" len="med"/>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51043492"/>
                  </a:ext>
                </a:extLst>
              </a:tr>
              <a:tr h="912015">
                <a:tc>
                  <a:txBody>
                    <a:bodyPr/>
                    <a:lstStyle/>
                    <a:p>
                      <a:r>
                        <a:rPr lang="es-ES" sz="1300"/>
                        <a:t>Estabilidad</a:t>
                      </a:r>
                    </a:p>
                  </a:txBody>
                  <a:tcPr marL="92179" marR="92179" marT="46090" marB="46090">
                    <a:lnL w="12700" cmpd="sng">
                      <a:noFill/>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S" sz="1300" dirty="0"/>
                        <a:t>Por lo general, son estables y predecibles </a:t>
                      </a:r>
                    </a:p>
                  </a:txBody>
                  <a:tcPr marL="92179" marR="92179" marT="46090" marB="46090">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S" sz="1300" dirty="0"/>
                        <a:t>Pueden ser sensibles a las </a:t>
                      </a:r>
                      <a:r>
                        <a:rPr lang="es-ES" sz="1300" b="1" dirty="0" smtClean="0"/>
                        <a:t>CONDICIONES FÍSICAS </a:t>
                      </a:r>
                      <a:endParaRPr lang="es-ES" sz="1300" b="1" dirty="0"/>
                    </a:p>
                    <a:p>
                      <a:r>
                        <a:rPr lang="es-ES" sz="1300" dirty="0"/>
                        <a:t>(p. ej., pH, temperatura)</a:t>
                      </a:r>
                    </a:p>
                  </a:txBody>
                  <a:tcPr marL="92179" marR="92179" marT="46090" marB="46090">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67855221"/>
                  </a:ext>
                </a:extLst>
              </a:tr>
            </a:tbl>
          </a:graphicData>
        </a:graphic>
      </p:graphicFrame>
      <p:sp>
        <p:nvSpPr>
          <p:cNvPr id="9" name="CuadroTexto 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5" name="Title 1">
            <a:extLst>
              <a:ext uri="{FF2B5EF4-FFF2-40B4-BE49-F238E27FC236}">
                <a16:creationId xmlns:a16="http://schemas.microsoft.com/office/drawing/2014/main" xmlns="" id="{27E23771-FE85-EB4F-B68F-0A63BB32F0FE}"/>
              </a:ext>
            </a:extLst>
          </p:cNvPr>
          <p:cNvSpPr txBox="1">
            <a:spLocks/>
          </p:cNvSpPr>
          <p:nvPr/>
        </p:nvSpPr>
        <p:spPr bwMode="auto">
          <a:xfrm>
            <a:off x="2008452" y="5579565"/>
            <a:ext cx="9175976" cy="75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2600"/>
              </a:lnSpc>
              <a:spcBef>
                <a:spcPct val="0"/>
              </a:spcBef>
              <a:spcAft>
                <a:spcPct val="0"/>
              </a:spcAft>
              <a:defRPr sz="2500">
                <a:solidFill>
                  <a:schemeClr val="hlink"/>
                </a:solidFill>
                <a:latin typeface="+mj-lt"/>
                <a:ea typeface="+mj-ea"/>
                <a:cs typeface="+mj-cs"/>
              </a:defRPr>
            </a:lvl1pPr>
            <a:lvl2pPr algn="l" rtl="0" eaLnBrk="1" fontAlgn="base" hangingPunct="1">
              <a:lnSpc>
                <a:spcPts val="2600"/>
              </a:lnSpc>
              <a:spcBef>
                <a:spcPct val="0"/>
              </a:spcBef>
              <a:spcAft>
                <a:spcPct val="0"/>
              </a:spcAft>
              <a:defRPr sz="2500">
                <a:solidFill>
                  <a:schemeClr val="hlink"/>
                </a:solidFill>
                <a:latin typeface="Verdana" pitchFamily="34" charset="0"/>
              </a:defRPr>
            </a:lvl2pPr>
            <a:lvl3pPr algn="l" rtl="0" eaLnBrk="1" fontAlgn="base" hangingPunct="1">
              <a:lnSpc>
                <a:spcPts val="2600"/>
              </a:lnSpc>
              <a:spcBef>
                <a:spcPct val="0"/>
              </a:spcBef>
              <a:spcAft>
                <a:spcPct val="0"/>
              </a:spcAft>
              <a:defRPr sz="2500">
                <a:solidFill>
                  <a:schemeClr val="hlink"/>
                </a:solidFill>
                <a:latin typeface="Verdana" pitchFamily="34" charset="0"/>
              </a:defRPr>
            </a:lvl3pPr>
            <a:lvl4pPr algn="l" rtl="0" eaLnBrk="1" fontAlgn="base" hangingPunct="1">
              <a:lnSpc>
                <a:spcPts val="2600"/>
              </a:lnSpc>
              <a:spcBef>
                <a:spcPct val="0"/>
              </a:spcBef>
              <a:spcAft>
                <a:spcPct val="0"/>
              </a:spcAft>
              <a:defRPr sz="2500">
                <a:solidFill>
                  <a:schemeClr val="hlink"/>
                </a:solidFill>
                <a:latin typeface="Verdana" pitchFamily="34" charset="0"/>
              </a:defRPr>
            </a:lvl4pPr>
            <a:lvl5pPr algn="l" rtl="0" eaLnBrk="1" fontAlgn="base" hangingPunct="1">
              <a:lnSpc>
                <a:spcPts val="2600"/>
              </a:lnSpc>
              <a:spcBef>
                <a:spcPct val="0"/>
              </a:spcBef>
              <a:spcAft>
                <a:spcPct val="0"/>
              </a:spcAft>
              <a:defRPr sz="2500">
                <a:solidFill>
                  <a:schemeClr val="hlink"/>
                </a:solidFill>
                <a:latin typeface="Verdana" pitchFamily="34" charset="0"/>
              </a:defRPr>
            </a:lvl5pPr>
            <a:lvl6pPr marL="457200" algn="l" rtl="0" eaLnBrk="1" fontAlgn="base" hangingPunct="1">
              <a:lnSpc>
                <a:spcPts val="2600"/>
              </a:lnSpc>
              <a:spcBef>
                <a:spcPct val="0"/>
              </a:spcBef>
              <a:spcAft>
                <a:spcPct val="0"/>
              </a:spcAft>
              <a:defRPr sz="2500">
                <a:solidFill>
                  <a:schemeClr val="hlink"/>
                </a:solidFill>
                <a:latin typeface="Verdana" pitchFamily="34" charset="0"/>
              </a:defRPr>
            </a:lvl6pPr>
            <a:lvl7pPr marL="914400" algn="l" rtl="0" eaLnBrk="1" fontAlgn="base" hangingPunct="1">
              <a:lnSpc>
                <a:spcPts val="2600"/>
              </a:lnSpc>
              <a:spcBef>
                <a:spcPct val="0"/>
              </a:spcBef>
              <a:spcAft>
                <a:spcPct val="0"/>
              </a:spcAft>
              <a:defRPr sz="2500">
                <a:solidFill>
                  <a:schemeClr val="hlink"/>
                </a:solidFill>
                <a:latin typeface="Verdana" pitchFamily="34" charset="0"/>
              </a:defRPr>
            </a:lvl7pPr>
            <a:lvl8pPr marL="1371600" algn="l" rtl="0" eaLnBrk="1" fontAlgn="base" hangingPunct="1">
              <a:lnSpc>
                <a:spcPts val="2600"/>
              </a:lnSpc>
              <a:spcBef>
                <a:spcPct val="0"/>
              </a:spcBef>
              <a:spcAft>
                <a:spcPct val="0"/>
              </a:spcAft>
              <a:defRPr sz="2500">
                <a:solidFill>
                  <a:schemeClr val="hlink"/>
                </a:solidFill>
                <a:latin typeface="Verdana" pitchFamily="34" charset="0"/>
              </a:defRPr>
            </a:lvl8pPr>
            <a:lvl9pPr marL="1828800" algn="l" rtl="0" eaLnBrk="1" fontAlgn="base" hangingPunct="1">
              <a:lnSpc>
                <a:spcPts val="2600"/>
              </a:lnSpc>
              <a:spcBef>
                <a:spcPct val="0"/>
              </a:spcBef>
              <a:spcAft>
                <a:spcPct val="0"/>
              </a:spcAft>
              <a:defRPr sz="2500">
                <a:solidFill>
                  <a:schemeClr val="hlink"/>
                </a:solidFill>
                <a:latin typeface="Verdana" pitchFamily="34" charset="0"/>
              </a:defRPr>
            </a:lvl9pPr>
          </a:lstStyle>
          <a:p>
            <a:pPr algn="ctr"/>
            <a:r>
              <a:rPr lang="es-ES" b="1" dirty="0" smtClean="0">
                <a:solidFill>
                  <a:srgbClr val="008000"/>
                </a:solidFill>
              </a:rPr>
              <a:t>HETEROGENEIDAD</a:t>
            </a:r>
            <a:endParaRPr lang="es-ES" b="1" dirty="0">
              <a:solidFill>
                <a:srgbClr val="008000"/>
              </a:solidFill>
            </a:endParaRPr>
          </a:p>
        </p:txBody>
      </p:sp>
    </p:spTree>
    <p:extLst>
      <p:ext uri="{BB962C8B-B14F-4D97-AF65-F5344CB8AC3E}">
        <p14:creationId xmlns:p14="http://schemas.microsoft.com/office/powerpoint/2010/main" xmlns="" val="37445822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2165873"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9850372" y="2449556"/>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3803079"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10883623"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9569717" y="3186166"/>
            <a:ext cx="1080578" cy="276999"/>
          </a:xfrm>
          <a:prstGeom prst="rect">
            <a:avLst/>
          </a:prstGeom>
          <a:noFill/>
        </p:spPr>
        <p:txBody>
          <a:bodyPr wrap="square" rtlCol="0">
            <a:spAutoFit/>
          </a:bodyPr>
          <a:lstStyle/>
          <a:p>
            <a:pPr algn="ctr"/>
            <a:r>
              <a:rPr lang="es-ES" sz="1200"/>
              <a:t>Etanercept</a:t>
            </a:r>
          </a:p>
        </p:txBody>
      </p:sp>
      <p:sp>
        <p:nvSpPr>
          <p:cNvPr id="34"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7188237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a:extLst>
              <a:ext uri="{FF2B5EF4-FFF2-40B4-BE49-F238E27FC236}">
                <a16:creationId xmlns:a16="http://schemas.microsoft.com/office/drawing/2014/main" xmlns="" id="{B454D2E9-9A8C-C448-AE9F-F72177BAD81A}"/>
              </a:ext>
            </a:extLst>
          </p:cNvPr>
          <p:cNvPicPr>
            <a:picLocks/>
          </p:cNvPicPr>
          <p:nvPr/>
        </p:nvPicPr>
        <p:blipFill>
          <a:blip r:embed="rId3" cstate="email">
            <a:extLst>
              <a:ext uri="{28A0092B-C50C-407E-A947-70E740481C1C}">
                <a14:useLocalDpi xmlns:a14="http://schemas.microsoft.com/office/drawing/2010/main" xmlns="" val="0"/>
              </a:ext>
            </a:extLst>
          </a:blip>
          <a:stretch>
            <a:fillRect/>
          </a:stretch>
        </p:blipFill>
        <p:spPr bwMode="auto">
          <a:xfrm flipV="1">
            <a:off x="920622" y="2719556"/>
            <a:ext cx="1099625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a:extLst>
              <a:ext uri="{FF2B5EF4-FFF2-40B4-BE49-F238E27FC236}">
                <a16:creationId xmlns:a16="http://schemas.microsoft.com/office/drawing/2014/main" xmlns="" id="{ED5D1C85-7609-1642-8460-F527826BB4E5}"/>
              </a:ext>
            </a:extLst>
          </p:cNvPr>
          <p:cNvSpPr>
            <a:spLocks/>
          </p:cNvSpPr>
          <p:nvPr/>
        </p:nvSpPr>
        <p:spPr bwMode="auto">
          <a:xfrm>
            <a:off x="1288364" y="243822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0" name="Oval 19">
            <a:extLst>
              <a:ext uri="{FF2B5EF4-FFF2-40B4-BE49-F238E27FC236}">
                <a16:creationId xmlns:a16="http://schemas.microsoft.com/office/drawing/2014/main" xmlns="" id="{33971AFD-0D54-CB41-9A96-80DF080FBD13}"/>
              </a:ext>
            </a:extLst>
          </p:cNvPr>
          <p:cNvSpPr>
            <a:spLocks/>
          </p:cNvSpPr>
          <p:nvPr/>
        </p:nvSpPr>
        <p:spPr bwMode="auto">
          <a:xfrm>
            <a:off x="3017283"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1" name="Oval 20">
            <a:extLst>
              <a:ext uri="{FF2B5EF4-FFF2-40B4-BE49-F238E27FC236}">
                <a16:creationId xmlns:a16="http://schemas.microsoft.com/office/drawing/2014/main" xmlns="" id="{56859641-22C4-1C4E-ACB1-6372752C6EBC}"/>
              </a:ext>
            </a:extLst>
          </p:cNvPr>
          <p:cNvSpPr>
            <a:spLocks/>
          </p:cNvSpPr>
          <p:nvPr/>
        </p:nvSpPr>
        <p:spPr bwMode="auto">
          <a:xfrm>
            <a:off x="2165873" y="243790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3" name="Oval 22">
            <a:extLst>
              <a:ext uri="{FF2B5EF4-FFF2-40B4-BE49-F238E27FC236}">
                <a16:creationId xmlns:a16="http://schemas.microsoft.com/office/drawing/2014/main" xmlns="" id="{568E1325-624E-EF43-95CE-E8B58464C1F6}"/>
              </a:ext>
            </a:extLst>
          </p:cNvPr>
          <p:cNvSpPr>
            <a:spLocks/>
          </p:cNvSpPr>
          <p:nvPr/>
        </p:nvSpPr>
        <p:spPr bwMode="auto">
          <a:xfrm>
            <a:off x="10832729" y="2442975"/>
            <a:ext cx="540000" cy="540000"/>
          </a:xfrm>
          <a:prstGeom prst="ellipse">
            <a:avLst/>
          </a:prstGeom>
          <a:solidFill>
            <a:srgbClr val="FFFF00"/>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4" name="Oval 23">
            <a:extLst>
              <a:ext uri="{FF2B5EF4-FFF2-40B4-BE49-F238E27FC236}">
                <a16:creationId xmlns:a16="http://schemas.microsoft.com/office/drawing/2014/main" xmlns="" id="{B1611911-3CEC-4944-AA55-C50242F64442}"/>
              </a:ext>
            </a:extLst>
          </p:cNvPr>
          <p:cNvSpPr>
            <a:spLocks/>
          </p:cNvSpPr>
          <p:nvPr/>
        </p:nvSpPr>
        <p:spPr bwMode="auto">
          <a:xfrm>
            <a:off x="8300332" y="2449556"/>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5" name="Oval 24">
            <a:extLst>
              <a:ext uri="{FF2B5EF4-FFF2-40B4-BE49-F238E27FC236}">
                <a16:creationId xmlns:a16="http://schemas.microsoft.com/office/drawing/2014/main" xmlns="" id="{C1E6FC71-CB23-A640-8F1B-EFFD5679D80C}"/>
              </a:ext>
            </a:extLst>
          </p:cNvPr>
          <p:cNvSpPr>
            <a:spLocks/>
          </p:cNvSpPr>
          <p:nvPr/>
        </p:nvSpPr>
        <p:spPr bwMode="auto">
          <a:xfrm>
            <a:off x="5470569" y="2442975"/>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26" name="TextBox 25">
            <a:extLst>
              <a:ext uri="{FF2B5EF4-FFF2-40B4-BE49-F238E27FC236}">
                <a16:creationId xmlns:a16="http://schemas.microsoft.com/office/drawing/2014/main" xmlns="" id="{7C9A612D-C84B-444B-8B9F-2D93C0A715B8}"/>
              </a:ext>
            </a:extLst>
          </p:cNvPr>
          <p:cNvSpPr txBox="1"/>
          <p:nvPr/>
        </p:nvSpPr>
        <p:spPr>
          <a:xfrm>
            <a:off x="1216789" y="1983768"/>
            <a:ext cx="762290" cy="338554"/>
          </a:xfrm>
          <a:prstGeom prst="rect">
            <a:avLst/>
          </a:prstGeom>
          <a:solidFill>
            <a:srgbClr val="7030A0"/>
          </a:solidFill>
        </p:spPr>
        <p:txBody>
          <a:bodyPr wrap="square" rtlCol="0">
            <a:spAutoFit/>
          </a:bodyPr>
          <a:lstStyle/>
          <a:p>
            <a:r>
              <a:rPr lang="es-ES" sz="1600">
                <a:solidFill>
                  <a:schemeClr val="bg1"/>
                </a:solidFill>
              </a:rPr>
              <a:t>2004</a:t>
            </a:r>
          </a:p>
        </p:txBody>
      </p:sp>
      <p:sp>
        <p:nvSpPr>
          <p:cNvPr id="27" name="TextBox 26">
            <a:extLst>
              <a:ext uri="{FF2B5EF4-FFF2-40B4-BE49-F238E27FC236}">
                <a16:creationId xmlns:a16="http://schemas.microsoft.com/office/drawing/2014/main" xmlns="" id="{BE653F0F-B09D-EB4E-B003-80512ED9C363}"/>
              </a:ext>
            </a:extLst>
          </p:cNvPr>
          <p:cNvSpPr txBox="1"/>
          <p:nvPr/>
        </p:nvSpPr>
        <p:spPr>
          <a:xfrm>
            <a:off x="2066037" y="1983768"/>
            <a:ext cx="762290" cy="338554"/>
          </a:xfrm>
          <a:prstGeom prst="rect">
            <a:avLst/>
          </a:prstGeom>
          <a:solidFill>
            <a:srgbClr val="7030A0"/>
          </a:solidFill>
        </p:spPr>
        <p:txBody>
          <a:bodyPr wrap="square" rtlCol="0">
            <a:spAutoFit/>
          </a:bodyPr>
          <a:lstStyle/>
          <a:p>
            <a:r>
              <a:rPr lang="es-ES" sz="1600">
                <a:solidFill>
                  <a:schemeClr val="bg1"/>
                </a:solidFill>
              </a:rPr>
              <a:t>2005</a:t>
            </a:r>
          </a:p>
        </p:txBody>
      </p:sp>
      <p:sp>
        <p:nvSpPr>
          <p:cNvPr id="28" name="TextBox 27">
            <a:extLst>
              <a:ext uri="{FF2B5EF4-FFF2-40B4-BE49-F238E27FC236}">
                <a16:creationId xmlns:a16="http://schemas.microsoft.com/office/drawing/2014/main" xmlns="" id="{CFB7C445-160E-A542-B363-2875B9167D3D}"/>
              </a:ext>
            </a:extLst>
          </p:cNvPr>
          <p:cNvSpPr txBox="1"/>
          <p:nvPr/>
        </p:nvSpPr>
        <p:spPr>
          <a:xfrm>
            <a:off x="2902728" y="1983768"/>
            <a:ext cx="762290" cy="338554"/>
          </a:xfrm>
          <a:prstGeom prst="rect">
            <a:avLst/>
          </a:prstGeom>
          <a:solidFill>
            <a:srgbClr val="7030A0"/>
          </a:solidFill>
        </p:spPr>
        <p:txBody>
          <a:bodyPr wrap="square" rtlCol="0">
            <a:spAutoFit/>
          </a:bodyPr>
          <a:lstStyle/>
          <a:p>
            <a:r>
              <a:rPr lang="es-ES" sz="1600">
                <a:solidFill>
                  <a:schemeClr val="bg1"/>
                </a:solidFill>
              </a:rPr>
              <a:t>2006</a:t>
            </a:r>
          </a:p>
        </p:txBody>
      </p:sp>
      <p:sp>
        <p:nvSpPr>
          <p:cNvPr id="29" name="TextBox 28">
            <a:extLst>
              <a:ext uri="{FF2B5EF4-FFF2-40B4-BE49-F238E27FC236}">
                <a16:creationId xmlns:a16="http://schemas.microsoft.com/office/drawing/2014/main" xmlns="" id="{86194328-8A04-684D-981A-5F51E88579B2}"/>
              </a:ext>
            </a:extLst>
          </p:cNvPr>
          <p:cNvSpPr txBox="1"/>
          <p:nvPr/>
        </p:nvSpPr>
        <p:spPr>
          <a:xfrm>
            <a:off x="3732455" y="1983768"/>
            <a:ext cx="762290" cy="338554"/>
          </a:xfrm>
          <a:prstGeom prst="rect">
            <a:avLst/>
          </a:prstGeom>
          <a:solidFill>
            <a:srgbClr val="7030A0"/>
          </a:solidFill>
        </p:spPr>
        <p:txBody>
          <a:bodyPr wrap="square" rtlCol="0">
            <a:spAutoFit/>
          </a:bodyPr>
          <a:lstStyle/>
          <a:p>
            <a:r>
              <a:rPr lang="es-ES" sz="1600">
                <a:solidFill>
                  <a:schemeClr val="bg1"/>
                </a:solidFill>
              </a:rPr>
              <a:t>2007</a:t>
            </a:r>
          </a:p>
        </p:txBody>
      </p:sp>
      <p:sp>
        <p:nvSpPr>
          <p:cNvPr id="30" name="TextBox 29">
            <a:extLst>
              <a:ext uri="{FF2B5EF4-FFF2-40B4-BE49-F238E27FC236}">
                <a16:creationId xmlns:a16="http://schemas.microsoft.com/office/drawing/2014/main" xmlns="" id="{9CB9FF15-499F-EF4B-BF89-1FBF5441640D}"/>
              </a:ext>
            </a:extLst>
          </p:cNvPr>
          <p:cNvSpPr txBox="1"/>
          <p:nvPr/>
        </p:nvSpPr>
        <p:spPr>
          <a:xfrm>
            <a:off x="4569500" y="1983768"/>
            <a:ext cx="762290"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2008</a:t>
            </a:r>
          </a:p>
        </p:txBody>
      </p:sp>
      <p:sp>
        <p:nvSpPr>
          <p:cNvPr id="31" name="TextBox 30">
            <a:extLst>
              <a:ext uri="{FF2B5EF4-FFF2-40B4-BE49-F238E27FC236}">
                <a16:creationId xmlns:a16="http://schemas.microsoft.com/office/drawing/2014/main" xmlns="" id="{3D0D73F4-701F-BE42-BAC4-04B79CA377CD}"/>
              </a:ext>
            </a:extLst>
          </p:cNvPr>
          <p:cNvSpPr txBox="1"/>
          <p:nvPr/>
        </p:nvSpPr>
        <p:spPr>
          <a:xfrm>
            <a:off x="5403639" y="1983768"/>
            <a:ext cx="707078" cy="338554"/>
          </a:xfrm>
          <a:prstGeom prst="rect">
            <a:avLst/>
          </a:prstGeom>
          <a:solidFill>
            <a:srgbClr val="7030A0"/>
          </a:solidFill>
        </p:spPr>
        <p:txBody>
          <a:bodyPr wrap="square" rtlCol="0">
            <a:spAutoFit/>
          </a:bodyPr>
          <a:lstStyle/>
          <a:p>
            <a:r>
              <a:rPr lang="es-ES" sz="1600">
                <a:solidFill>
                  <a:schemeClr val="bg1"/>
                </a:solidFill>
              </a:rPr>
              <a:t>2009</a:t>
            </a:r>
          </a:p>
        </p:txBody>
      </p:sp>
      <p:sp>
        <p:nvSpPr>
          <p:cNvPr id="32" name="TextBox 31">
            <a:extLst>
              <a:ext uri="{FF2B5EF4-FFF2-40B4-BE49-F238E27FC236}">
                <a16:creationId xmlns:a16="http://schemas.microsoft.com/office/drawing/2014/main" xmlns="" id="{CE14A74F-4686-E843-9663-398C4632C8D7}"/>
              </a:ext>
            </a:extLst>
          </p:cNvPr>
          <p:cNvSpPr txBox="1"/>
          <p:nvPr/>
        </p:nvSpPr>
        <p:spPr>
          <a:xfrm>
            <a:off x="6192510" y="1983768"/>
            <a:ext cx="1127198"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2010-12</a:t>
            </a:r>
          </a:p>
        </p:txBody>
      </p:sp>
      <p:sp>
        <p:nvSpPr>
          <p:cNvPr id="33" name="Oval 32">
            <a:extLst>
              <a:ext uri="{FF2B5EF4-FFF2-40B4-BE49-F238E27FC236}">
                <a16:creationId xmlns:a16="http://schemas.microsoft.com/office/drawing/2014/main" xmlns="" id="{47FF46A8-5A19-DC45-ADCD-93C37EFC269D}"/>
              </a:ext>
            </a:extLst>
          </p:cNvPr>
          <p:cNvSpPr>
            <a:spLocks/>
          </p:cNvSpPr>
          <p:nvPr/>
        </p:nvSpPr>
        <p:spPr bwMode="auto">
          <a:xfrm>
            <a:off x="7486206"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5" name="TextBox 34">
            <a:extLst>
              <a:ext uri="{FF2B5EF4-FFF2-40B4-BE49-F238E27FC236}">
                <a16:creationId xmlns:a16="http://schemas.microsoft.com/office/drawing/2014/main" xmlns="" id="{3707E0C6-FFBA-3947-B556-719FBC7D97F3}"/>
              </a:ext>
            </a:extLst>
          </p:cNvPr>
          <p:cNvSpPr txBox="1"/>
          <p:nvPr/>
        </p:nvSpPr>
        <p:spPr>
          <a:xfrm>
            <a:off x="7401501" y="1983768"/>
            <a:ext cx="716391" cy="338554"/>
          </a:xfrm>
          <a:prstGeom prst="rect">
            <a:avLst/>
          </a:prstGeom>
          <a:solidFill>
            <a:srgbClr val="7030A0"/>
          </a:solidFill>
        </p:spPr>
        <p:txBody>
          <a:bodyPr wrap="square" rtlCol="0">
            <a:spAutoFit/>
          </a:bodyPr>
          <a:lstStyle/>
          <a:p>
            <a:r>
              <a:rPr lang="es-ES" sz="1600">
                <a:solidFill>
                  <a:schemeClr val="bg1"/>
                </a:solidFill>
              </a:rPr>
              <a:t>2013</a:t>
            </a:r>
          </a:p>
        </p:txBody>
      </p:sp>
      <p:sp>
        <p:nvSpPr>
          <p:cNvPr id="36" name="TextBox 35">
            <a:extLst>
              <a:ext uri="{FF2B5EF4-FFF2-40B4-BE49-F238E27FC236}">
                <a16:creationId xmlns:a16="http://schemas.microsoft.com/office/drawing/2014/main" xmlns="" id="{10CAE94D-FFC1-3A40-9C4E-C1760E381773}"/>
              </a:ext>
            </a:extLst>
          </p:cNvPr>
          <p:cNvSpPr txBox="1"/>
          <p:nvPr/>
        </p:nvSpPr>
        <p:spPr>
          <a:xfrm>
            <a:off x="8169069" y="1983768"/>
            <a:ext cx="716391" cy="338554"/>
          </a:xfrm>
          <a:prstGeom prst="rect">
            <a:avLst/>
          </a:prstGeom>
          <a:solidFill>
            <a:srgbClr val="7030A0"/>
          </a:solidFill>
        </p:spPr>
        <p:txBody>
          <a:bodyPr wrap="square" rtlCol="0">
            <a:spAutoFit/>
          </a:bodyPr>
          <a:lstStyle/>
          <a:p>
            <a:r>
              <a:rPr lang="es-ES" sz="1600">
                <a:solidFill>
                  <a:schemeClr val="bg1"/>
                </a:solidFill>
              </a:rPr>
              <a:t>2014</a:t>
            </a:r>
          </a:p>
        </p:txBody>
      </p:sp>
      <p:sp>
        <p:nvSpPr>
          <p:cNvPr id="37" name="Oval 36">
            <a:extLst>
              <a:ext uri="{FF2B5EF4-FFF2-40B4-BE49-F238E27FC236}">
                <a16:creationId xmlns:a16="http://schemas.microsoft.com/office/drawing/2014/main" xmlns="" id="{E5A1AED5-4BAB-7A4A-A378-DE6A734D86FE}"/>
              </a:ext>
            </a:extLst>
          </p:cNvPr>
          <p:cNvSpPr>
            <a:spLocks/>
          </p:cNvSpPr>
          <p:nvPr/>
        </p:nvSpPr>
        <p:spPr bwMode="auto">
          <a:xfrm>
            <a:off x="9871925" y="2469989"/>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38" name="TextBox 37">
            <a:extLst>
              <a:ext uri="{FF2B5EF4-FFF2-40B4-BE49-F238E27FC236}">
                <a16:creationId xmlns:a16="http://schemas.microsoft.com/office/drawing/2014/main" xmlns="" id="{E9A77A63-8706-B241-A1AE-797B87C35F5D}"/>
              </a:ext>
            </a:extLst>
          </p:cNvPr>
          <p:cNvSpPr txBox="1"/>
          <p:nvPr/>
        </p:nvSpPr>
        <p:spPr>
          <a:xfrm>
            <a:off x="10550723" y="1986535"/>
            <a:ext cx="1124490" cy="338554"/>
          </a:xfrm>
          <a:prstGeom prst="rect">
            <a:avLst/>
          </a:prstGeom>
          <a:solidFill>
            <a:srgbClr val="7030A0"/>
          </a:solidFill>
        </p:spPr>
        <p:txBody>
          <a:bodyPr wrap="square" rtlCol="0">
            <a:spAutoFit/>
          </a:bodyPr>
          <a:lstStyle/>
          <a:p>
            <a:r>
              <a:rPr lang="es-ES" sz="1600">
                <a:solidFill>
                  <a:schemeClr val="bg1"/>
                </a:solidFill>
              </a:rPr>
              <a:t>2017/18</a:t>
            </a:r>
          </a:p>
        </p:txBody>
      </p:sp>
      <p:sp>
        <p:nvSpPr>
          <p:cNvPr id="39" name="Oval 38">
            <a:extLst>
              <a:ext uri="{FF2B5EF4-FFF2-40B4-BE49-F238E27FC236}">
                <a16:creationId xmlns:a16="http://schemas.microsoft.com/office/drawing/2014/main" xmlns="" id="{4BC3C9DB-7489-3646-9518-D811E9BA443A}"/>
              </a:ext>
            </a:extLst>
          </p:cNvPr>
          <p:cNvSpPr>
            <a:spLocks/>
          </p:cNvSpPr>
          <p:nvPr/>
        </p:nvSpPr>
        <p:spPr bwMode="auto">
          <a:xfrm>
            <a:off x="3799550" y="2440293"/>
            <a:ext cx="540000" cy="540000"/>
          </a:xfrm>
          <a:prstGeom prst="ellipse">
            <a:avLst/>
          </a:prstGeom>
          <a:solidFill>
            <a:schemeClr val="bg1"/>
          </a:solidFill>
          <a:ln w="95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err="1">
              <a:solidFill>
                <a:schemeClr val="bg1"/>
              </a:solidFill>
            </a:endParaRPr>
          </a:p>
        </p:txBody>
      </p:sp>
      <p:sp>
        <p:nvSpPr>
          <p:cNvPr id="41" name="TextBox 40">
            <a:extLst>
              <a:ext uri="{FF2B5EF4-FFF2-40B4-BE49-F238E27FC236}">
                <a16:creationId xmlns:a16="http://schemas.microsoft.com/office/drawing/2014/main" xmlns="" id="{7249D774-978A-A041-B71D-3470ABCEA9B1}"/>
              </a:ext>
            </a:extLst>
          </p:cNvPr>
          <p:cNvSpPr txBox="1"/>
          <p:nvPr/>
        </p:nvSpPr>
        <p:spPr>
          <a:xfrm>
            <a:off x="8969384" y="1983768"/>
            <a:ext cx="716391" cy="338554"/>
          </a:xfrm>
          <a:prstGeom prst="rect">
            <a:avLst/>
          </a:prstGeom>
          <a:solidFill>
            <a:schemeClr val="tx2">
              <a:lumMod val="60000"/>
              <a:lumOff val="40000"/>
            </a:schemeClr>
          </a:solidFill>
        </p:spPr>
        <p:txBody>
          <a:bodyPr wrap="square" rtlCol="0">
            <a:spAutoFit/>
          </a:bodyPr>
          <a:lstStyle/>
          <a:p>
            <a:r>
              <a:rPr lang="es-ES" sz="1600">
                <a:solidFill>
                  <a:srgbClr val="7030A0"/>
                </a:solidFill>
              </a:rPr>
              <a:t>2015</a:t>
            </a:r>
          </a:p>
        </p:txBody>
      </p:sp>
      <p:sp>
        <p:nvSpPr>
          <p:cNvPr id="42" name="TextBox 41">
            <a:extLst>
              <a:ext uri="{FF2B5EF4-FFF2-40B4-BE49-F238E27FC236}">
                <a16:creationId xmlns:a16="http://schemas.microsoft.com/office/drawing/2014/main" xmlns="" id="{BF3784C4-A3D7-7540-88B1-BC8664A19B1B}"/>
              </a:ext>
            </a:extLst>
          </p:cNvPr>
          <p:cNvSpPr txBox="1"/>
          <p:nvPr/>
        </p:nvSpPr>
        <p:spPr>
          <a:xfrm>
            <a:off x="9752538" y="1980076"/>
            <a:ext cx="714936" cy="338554"/>
          </a:xfrm>
          <a:prstGeom prst="rect">
            <a:avLst/>
          </a:prstGeom>
          <a:solidFill>
            <a:srgbClr val="7030A0"/>
          </a:solidFill>
        </p:spPr>
        <p:txBody>
          <a:bodyPr wrap="square" rtlCol="0">
            <a:spAutoFit/>
          </a:bodyPr>
          <a:lstStyle/>
          <a:p>
            <a:r>
              <a:rPr lang="es-ES" sz="1600">
                <a:solidFill>
                  <a:schemeClr val="bg1"/>
                </a:solidFill>
              </a:rPr>
              <a:t>2016</a:t>
            </a:r>
          </a:p>
        </p:txBody>
      </p:sp>
      <p:sp>
        <p:nvSpPr>
          <p:cNvPr id="7" name="TextBox 6">
            <a:extLst>
              <a:ext uri="{FF2B5EF4-FFF2-40B4-BE49-F238E27FC236}">
                <a16:creationId xmlns:a16="http://schemas.microsoft.com/office/drawing/2014/main" xmlns="" id="{E4657E20-0595-904F-B577-AA33E2C3416B}"/>
              </a:ext>
            </a:extLst>
          </p:cNvPr>
          <p:cNvSpPr txBox="1"/>
          <p:nvPr/>
        </p:nvSpPr>
        <p:spPr>
          <a:xfrm>
            <a:off x="10419653" y="3185396"/>
            <a:ext cx="1497221" cy="1415772"/>
          </a:xfrm>
          <a:prstGeom prst="rect">
            <a:avLst/>
          </a:prstGeom>
          <a:noFill/>
        </p:spPr>
        <p:txBody>
          <a:bodyPr wrap="square" rtlCol="0">
            <a:spAutoFit/>
          </a:bodyPr>
          <a:lstStyle/>
          <a:p>
            <a:pPr algn="ctr"/>
            <a:r>
              <a:rPr lang="es-ES" sz="1200"/>
              <a:t>Rituximab</a:t>
            </a:r>
          </a:p>
          <a:p>
            <a:pPr algn="ctr"/>
            <a:r>
              <a:rPr lang="es-ES" sz="1200"/>
              <a:t>Adalimumab</a:t>
            </a:r>
          </a:p>
          <a:p>
            <a:pPr algn="ctr"/>
            <a:r>
              <a:rPr lang="es-ES" sz="1200"/>
              <a:t>Teriparatida</a:t>
            </a:r>
          </a:p>
          <a:p>
            <a:pPr algn="ctr"/>
            <a:r>
              <a:rPr lang="es-ES" sz="1200"/>
              <a:t>Insulina lispro</a:t>
            </a:r>
          </a:p>
          <a:p>
            <a:pPr algn="ctr"/>
            <a:r>
              <a:rPr lang="es-ES" sz="1200"/>
              <a:t>Insulina glargina</a:t>
            </a:r>
          </a:p>
          <a:p>
            <a:pPr algn="ctr"/>
            <a:endParaRPr lang="en-GB" sz="1200" dirty="0"/>
          </a:p>
          <a:p>
            <a:endParaRPr lang="en-US" sz="1400" dirty="0"/>
          </a:p>
        </p:txBody>
      </p:sp>
      <p:sp>
        <p:nvSpPr>
          <p:cNvPr id="34"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Desarrollo y aprobación de biosimilares en Europa</a:t>
            </a:r>
          </a:p>
        </p:txBody>
      </p:sp>
      <p:sp>
        <p:nvSpPr>
          <p:cNvPr id="40" name="CuadroTexto 39"/>
          <p:cNvSpPr txBox="1"/>
          <p:nvPr/>
        </p:nvSpPr>
        <p:spPr>
          <a:xfrm>
            <a:off x="452054" y="5534561"/>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EMA. CHMP/437/04. 30 Oct 2005. Available at: http://</a:t>
            </a:r>
            <a:r>
              <a:rPr lang="en-GB" sz="1000" dirty="0" err="1">
                <a:solidFill>
                  <a:schemeClr val="bg1">
                    <a:lumMod val="50000"/>
                  </a:schemeClr>
                </a:solidFill>
              </a:rPr>
              <a:t>www.ema.europa.eu</a:t>
            </a:r>
            <a:r>
              <a:rPr lang="en-GB" sz="1000" dirty="0">
                <a:solidFill>
                  <a:schemeClr val="bg1">
                    <a:lumMod val="50000"/>
                  </a:schemeClr>
                </a:solidFill>
              </a:rPr>
              <a:t>/docs/</a:t>
            </a:r>
            <a:r>
              <a:rPr lang="en-GB" sz="1000" dirty="0" err="1">
                <a:solidFill>
                  <a:schemeClr val="bg1">
                    <a:lumMod val="50000"/>
                  </a:schemeClr>
                </a:solidFill>
              </a:rPr>
              <a:t>en_GB</a:t>
            </a:r>
            <a:r>
              <a:rPr lang="en-GB" sz="1000" dirty="0">
                <a:solidFill>
                  <a:schemeClr val="bg1">
                    <a:lumMod val="50000"/>
                  </a:schemeClr>
                </a:solidFill>
              </a:rPr>
              <a:t>/</a:t>
            </a:r>
            <a:r>
              <a:rPr lang="en-GB" sz="1000" dirty="0" err="1">
                <a:solidFill>
                  <a:schemeClr val="bg1">
                    <a:lumMod val="50000"/>
                  </a:schemeClr>
                </a:solidFill>
              </a:rPr>
              <a:t>document_library</a:t>
            </a:r>
            <a:r>
              <a:rPr lang="en-GB" sz="1000" dirty="0">
                <a:solidFill>
                  <a:schemeClr val="bg1">
                    <a:lumMod val="50000"/>
                  </a:schemeClr>
                </a:solidFill>
              </a:rPr>
              <a:t>/</a:t>
            </a:r>
            <a:r>
              <a:rPr lang="en-GB" sz="1000" dirty="0" err="1">
                <a:solidFill>
                  <a:schemeClr val="bg1">
                    <a:lumMod val="50000"/>
                  </a:schemeClr>
                </a:solidFill>
              </a:rPr>
              <a:t>Scientific_guideline</a:t>
            </a:r>
            <a:r>
              <a:rPr lang="en-GB" sz="1000" dirty="0">
                <a:solidFill>
                  <a:schemeClr val="bg1">
                    <a:lumMod val="50000"/>
                  </a:schemeClr>
                </a:solidFill>
              </a:rPr>
              <a:t>/2009/09/WC500003517.pdf [Accessed March 2018];</a:t>
            </a:r>
          </a:p>
          <a:p>
            <a:r>
              <a:rPr lang="en-GB" sz="1000" dirty="0">
                <a:solidFill>
                  <a:schemeClr val="bg1">
                    <a:lumMod val="50000"/>
                  </a:schemeClr>
                </a:solidFill>
              </a:rPr>
              <a:t>2. The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 A new IOVIA report predicts key role of </a:t>
            </a:r>
            <a:r>
              <a:rPr lang="en-GB" sz="1000" dirty="0" err="1">
                <a:solidFill>
                  <a:schemeClr val="bg1">
                    <a:lumMod val="50000"/>
                  </a:schemeClr>
                </a:solidFill>
              </a:rPr>
              <a:t>biosimilars</a:t>
            </a:r>
            <a:r>
              <a:rPr lang="en-GB" sz="1000" dirty="0">
                <a:solidFill>
                  <a:schemeClr val="bg1">
                    <a:lumMod val="50000"/>
                  </a:schemeClr>
                </a:solidFill>
              </a:rPr>
              <a:t> in developed markets in the coming years. Mar 2018. Available at: https://</a:t>
            </a:r>
            <a:r>
              <a:rPr lang="en-GB" sz="1000" dirty="0" err="1">
                <a:solidFill>
                  <a:schemeClr val="bg1">
                    <a:lumMod val="50000"/>
                  </a:schemeClr>
                </a:solidFill>
              </a:rPr>
              <a:t>www.cindyci.com</a:t>
            </a:r>
            <a:r>
              <a:rPr lang="en-GB" sz="1000" dirty="0">
                <a:solidFill>
                  <a:schemeClr val="bg1">
                    <a:lumMod val="50000"/>
                  </a:schemeClr>
                </a:solidFill>
              </a:rPr>
              <a:t>/download_news_pdf.</a:t>
            </a:r>
            <a:r>
              <a:rPr lang="en-GB" sz="1000" dirty="0" err="1">
                <a:solidFill>
                  <a:schemeClr val="bg1">
                    <a:lumMod val="50000"/>
                  </a:schemeClr>
                </a:solidFill>
              </a:rPr>
              <a:t>php</a:t>
            </a:r>
            <a:r>
              <a:rPr lang="en-GB" sz="1000" dirty="0">
                <a:solidFill>
                  <a:schemeClr val="bg1">
                    <a:lumMod val="50000"/>
                  </a:schemeClr>
                </a:solidFill>
              </a:rPr>
              <a:t>?_id=3754; [Accessed March 2018];</a:t>
            </a:r>
          </a:p>
          <a:p>
            <a:r>
              <a:rPr lang="en-GB" sz="1000" dirty="0">
                <a:solidFill>
                  <a:schemeClr val="bg1">
                    <a:lumMod val="50000"/>
                  </a:schemeClr>
                </a:solidFill>
              </a:rPr>
              <a:t>3. EMA. Find medicine. Available at: http://</a:t>
            </a:r>
            <a:r>
              <a:rPr lang="en-GB" sz="1000" dirty="0" err="1">
                <a:solidFill>
                  <a:schemeClr val="bg1">
                    <a:lumMod val="50000"/>
                  </a:schemeClr>
                </a:solidFill>
              </a:rPr>
              <a:t>www.ema.europa.eu</a:t>
            </a:r>
            <a:r>
              <a:rPr lang="en-GB" sz="1000" dirty="0">
                <a:solidFill>
                  <a:schemeClr val="bg1">
                    <a:lumMod val="50000"/>
                  </a:schemeClr>
                </a:solidFill>
              </a:rPr>
              <a:t>/</a:t>
            </a:r>
            <a:r>
              <a:rPr lang="en-GB" sz="1000" dirty="0" err="1">
                <a:solidFill>
                  <a:schemeClr val="bg1">
                    <a:lumMod val="50000"/>
                  </a:schemeClr>
                </a:solidFill>
              </a:rPr>
              <a:t>ema</a:t>
            </a:r>
            <a:r>
              <a:rPr lang="en-GB" sz="1000" dirty="0">
                <a:solidFill>
                  <a:schemeClr val="bg1">
                    <a:lumMod val="50000"/>
                  </a:schemeClr>
                </a:solidFill>
              </a:rPr>
              <a:t>/</a:t>
            </a:r>
            <a:r>
              <a:rPr lang="en-GB" sz="1000" dirty="0" err="1">
                <a:solidFill>
                  <a:schemeClr val="bg1">
                    <a:lumMod val="50000"/>
                  </a:schemeClr>
                </a:solidFill>
              </a:rPr>
              <a:t>index.jsp?curl</a:t>
            </a:r>
            <a:r>
              <a:rPr lang="en-GB" sz="1000" dirty="0">
                <a:solidFill>
                  <a:schemeClr val="bg1">
                    <a:lumMod val="50000"/>
                  </a:schemeClr>
                </a:solidFill>
              </a:rPr>
              <a:t>=pages/includes/medicines/</a:t>
            </a:r>
            <a:r>
              <a:rPr lang="en-GB" sz="1000" dirty="0" err="1">
                <a:solidFill>
                  <a:schemeClr val="bg1">
                    <a:lumMod val="50000"/>
                  </a:schemeClr>
                </a:solidFill>
              </a:rPr>
              <a:t>medicines_landing_page.jsp</a:t>
            </a:r>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44" name="CuadroTexto 4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27622094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p:cNvPicPr>
            <a:picLocks noGrp="1" noChangeAspect="1"/>
          </p:cNvPicPr>
          <p:nvPr>
            <p:ph idx="1"/>
          </p:nvPr>
        </p:nvPicPr>
        <p:blipFill>
          <a:blip r:embed="rId2"/>
          <a:srcRect l="-18754" r="-18754"/>
          <a:stretch>
            <a:fillRect/>
          </a:stretch>
        </p:blipFill>
        <p:spPr/>
      </p:pic>
      <p:sp>
        <p:nvSpPr>
          <p:cNvPr id="5" name="Rectángulo 4"/>
          <p:cNvSpPr/>
          <p:nvPr/>
        </p:nvSpPr>
        <p:spPr>
          <a:xfrm>
            <a:off x="5086522" y="593601"/>
            <a:ext cx="3794579" cy="369332"/>
          </a:xfrm>
          <a:prstGeom prst="rect">
            <a:avLst/>
          </a:prstGeom>
        </p:spPr>
        <p:txBody>
          <a:bodyPr wrap="none">
            <a:spAutoFit/>
          </a:bodyPr>
          <a:lstStyle/>
          <a:p>
            <a:r>
              <a:rPr lang="es-ES" dirty="0" err="1"/>
              <a:t>File:Biosimilars</a:t>
            </a:r>
            <a:r>
              <a:rPr lang="es-ES" dirty="0"/>
              <a:t> </a:t>
            </a:r>
            <a:r>
              <a:rPr lang="es-ES" dirty="0" err="1"/>
              <a:t>Patent</a:t>
            </a:r>
            <a:r>
              <a:rPr lang="es-ES" dirty="0"/>
              <a:t> </a:t>
            </a:r>
            <a:r>
              <a:rPr lang="es-ES" dirty="0" err="1"/>
              <a:t>Cliff.png</a:t>
            </a:r>
            <a:endParaRPr lang="es-ES" dirty="0"/>
          </a:p>
        </p:txBody>
      </p:sp>
    </p:spTree>
    <p:extLst>
      <p:ext uri="{BB962C8B-B14F-4D97-AF65-F5344CB8AC3E}">
        <p14:creationId xmlns:p14="http://schemas.microsoft.com/office/powerpoint/2010/main" xmlns="" val="2126624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ítulo 1"/>
          <p:cNvSpPr>
            <a:spLocks noGrp="1"/>
          </p:cNvSpPr>
          <p:nvPr>
            <p:ph type="title"/>
          </p:nvPr>
        </p:nvSpPr>
        <p:spPr>
          <a:xfrm>
            <a:off x="760142" y="306388"/>
            <a:ext cx="10967120" cy="755650"/>
          </a:xfrm>
        </p:spPr>
        <p:txBody>
          <a:bodyPr/>
          <a:lstStyle/>
          <a:p>
            <a:r>
              <a:rPr lang="es-ES" dirty="0"/>
              <a:t>Evolución creciente de biosimilares en España</a:t>
            </a:r>
            <a:r>
              <a:rPr lang="es-ES" dirty="0" smtClean="0"/>
              <a:t>.</a:t>
            </a:r>
            <a:endParaRPr lang="es-ES" dirty="0"/>
          </a:p>
        </p:txBody>
      </p:sp>
      <p:pic>
        <p:nvPicPr>
          <p:cNvPr id="4" name="Marcador de contenido 3"/>
          <p:cNvPicPr>
            <a:picLocks noGrp="1" noChangeAspect="1"/>
          </p:cNvPicPr>
          <p:nvPr>
            <p:ph idx="1"/>
          </p:nvPr>
        </p:nvPicPr>
        <p:blipFill>
          <a:blip r:embed="rId3" cstate="email"/>
          <a:srcRect l="-14730" r="-14730"/>
          <a:stretch>
            <a:fillRect/>
          </a:stretch>
        </p:blipFill>
        <p:spPr>
          <a:xfrm>
            <a:off x="780627" y="1362497"/>
            <a:ext cx="10643582" cy="4624878"/>
          </a:xfrm>
        </p:spPr>
      </p:pic>
      <p:sp>
        <p:nvSpPr>
          <p:cNvPr id="10" name="CuadroTexto 9"/>
          <p:cNvSpPr txBox="1"/>
          <p:nvPr/>
        </p:nvSpPr>
        <p:spPr>
          <a:xfrm>
            <a:off x="441812" y="6118329"/>
            <a:ext cx="11624243" cy="553998"/>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a:t>
            </a:r>
            <a:r>
              <a:rPr lang="en-GB" sz="1000" dirty="0" smtClean="0">
                <a:solidFill>
                  <a:schemeClr val="bg1">
                    <a:lumMod val="50000"/>
                  </a:schemeClr>
                </a:solidFill>
              </a:rPr>
              <a:t>.Agencia Española del </a:t>
            </a:r>
            <a:r>
              <a:rPr lang="en-GB" sz="1000" dirty="0" err="1" smtClean="0">
                <a:solidFill>
                  <a:schemeClr val="bg1">
                    <a:lumMod val="50000"/>
                  </a:schemeClr>
                </a:solidFill>
              </a:rPr>
              <a:t>Medicamento</a:t>
            </a:r>
            <a:r>
              <a:rPr lang="en-GB" sz="1000" dirty="0" smtClean="0">
                <a:solidFill>
                  <a:schemeClr val="bg1">
                    <a:lumMod val="50000"/>
                  </a:schemeClr>
                </a:solidFill>
              </a:rPr>
              <a:t>; 2019.</a:t>
            </a: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30315312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41812" y="6118329"/>
            <a:ext cx="11624243" cy="553998"/>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t>
            </a:r>
            <a:r>
              <a:rPr lang="en-GB" sz="1000" dirty="0" err="1">
                <a:solidFill>
                  <a:schemeClr val="bg1">
                    <a:lumMod val="50000"/>
                  </a:schemeClr>
                </a:solidFill>
              </a:rPr>
              <a:t>Junio</a:t>
            </a:r>
            <a:r>
              <a:rPr lang="en-GB" sz="1000" dirty="0">
                <a:solidFill>
                  <a:schemeClr val="bg1">
                    <a:lumMod val="50000"/>
                  </a:schemeClr>
                </a:solidFill>
              </a:rPr>
              <a:t> 2018 </a:t>
            </a:r>
            <a:r>
              <a:rPr lang="en-GB" sz="1000" dirty="0" err="1">
                <a:solidFill>
                  <a:schemeClr val="bg1">
                    <a:lumMod val="50000"/>
                  </a:schemeClr>
                </a:solidFill>
              </a:rPr>
              <a:t>Unidad</a:t>
            </a:r>
            <a:r>
              <a:rPr lang="en-GB" sz="1000" dirty="0">
                <a:solidFill>
                  <a:schemeClr val="bg1">
                    <a:lumMod val="50000"/>
                  </a:schemeClr>
                </a:solidFill>
              </a:rPr>
              <a:t> Editorial </a:t>
            </a:r>
            <a:r>
              <a:rPr lang="en-GB" sz="1000" dirty="0" err="1">
                <a:solidFill>
                  <a:schemeClr val="bg1">
                    <a:lumMod val="50000"/>
                  </a:schemeClr>
                </a:solidFill>
              </a:rPr>
              <a:t>Revistas</a:t>
            </a:r>
            <a:r>
              <a:rPr lang="en-GB" sz="1000" dirty="0">
                <a:solidFill>
                  <a:schemeClr val="bg1">
                    <a:lumMod val="50000"/>
                  </a:schemeClr>
                </a:solidFill>
              </a:rPr>
              <a:t>, </a:t>
            </a:r>
            <a:r>
              <a:rPr lang="en-GB" sz="1000" dirty="0" smtClean="0">
                <a:solidFill>
                  <a:schemeClr val="bg1">
                    <a:lumMod val="50000"/>
                  </a:schemeClr>
                </a:solidFill>
              </a:rPr>
              <a:t>S.L.U</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2" name="Título 1"/>
          <p:cNvSpPr>
            <a:spLocks noGrp="1"/>
          </p:cNvSpPr>
          <p:nvPr>
            <p:ph type="title"/>
          </p:nvPr>
        </p:nvSpPr>
        <p:spPr/>
        <p:txBody>
          <a:bodyPr/>
          <a:lstStyle/>
          <a:p>
            <a:r>
              <a:rPr lang="es-ES" dirty="0" smtClean="0"/>
              <a:t>Penetración de biosimilares</a:t>
            </a:r>
            <a:endParaRPr lang="es-ES" dirty="0"/>
          </a:p>
        </p:txBody>
      </p:sp>
      <p:pic>
        <p:nvPicPr>
          <p:cNvPr id="5" name="Marcador de contenido 4"/>
          <p:cNvPicPr>
            <a:picLocks noGrp="1" noChangeAspect="1"/>
          </p:cNvPicPr>
          <p:nvPr>
            <p:ph idx="1"/>
          </p:nvPr>
        </p:nvPicPr>
        <p:blipFill>
          <a:blip r:embed="rId2" cstate="email"/>
          <a:srcRect l="-131587" r="-131587"/>
          <a:stretch>
            <a:fillRect/>
          </a:stretch>
        </p:blipFill>
        <p:spPr>
          <a:xfrm>
            <a:off x="760142" y="1413334"/>
            <a:ext cx="11139400" cy="4840322"/>
          </a:xfrm>
        </p:spPr>
      </p:pic>
      <p:sp>
        <p:nvSpPr>
          <p:cNvPr id="7" name="CuadroTexto 6"/>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9" name="CuadroTexto 8"/>
          <p:cNvSpPr txBox="1"/>
          <p:nvPr/>
        </p:nvSpPr>
        <p:spPr>
          <a:xfrm>
            <a:off x="4813811" y="4342418"/>
            <a:ext cx="3011192" cy="184348"/>
          </a:xfrm>
          <a:prstGeom prst="rect">
            <a:avLst/>
          </a:prstGeom>
          <a:solidFill>
            <a:srgbClr val="FFFF00">
              <a:alpha val="29000"/>
            </a:srgbClr>
          </a:solidFill>
        </p:spPr>
        <p:txBody>
          <a:bodyPr wrap="square" rtlCol="0">
            <a:spAutoFit/>
          </a:bodyPr>
          <a:lstStyle/>
          <a:p>
            <a:endParaRPr lang="es-ES" sz="600" dirty="0"/>
          </a:p>
        </p:txBody>
      </p:sp>
      <p:sp>
        <p:nvSpPr>
          <p:cNvPr id="10" name="CuadroTexto 9"/>
          <p:cNvSpPr txBox="1"/>
          <p:nvPr/>
        </p:nvSpPr>
        <p:spPr>
          <a:xfrm>
            <a:off x="4833065" y="5068370"/>
            <a:ext cx="3011192" cy="707886"/>
          </a:xfrm>
          <a:prstGeom prst="rect">
            <a:avLst/>
          </a:prstGeom>
          <a:solidFill>
            <a:srgbClr val="FFFF00">
              <a:alpha val="29000"/>
            </a:srgbClr>
          </a:solidFill>
        </p:spPr>
        <p:txBody>
          <a:bodyPr wrap="square" rtlCol="0">
            <a:spAutoFit/>
          </a:bodyPr>
          <a:lstStyle/>
          <a:p>
            <a:endParaRPr lang="es-ES" sz="4000" dirty="0"/>
          </a:p>
        </p:txBody>
      </p:sp>
      <p:sp>
        <p:nvSpPr>
          <p:cNvPr id="12" name="CuadroTexto 11"/>
          <p:cNvSpPr txBox="1"/>
          <p:nvPr/>
        </p:nvSpPr>
        <p:spPr>
          <a:xfrm>
            <a:off x="4802337" y="6020809"/>
            <a:ext cx="3011192" cy="184348"/>
          </a:xfrm>
          <a:prstGeom prst="rect">
            <a:avLst/>
          </a:prstGeom>
          <a:solidFill>
            <a:srgbClr val="FF6600">
              <a:alpha val="29000"/>
            </a:srgbClr>
          </a:solidFill>
        </p:spPr>
        <p:txBody>
          <a:bodyPr wrap="square" rtlCol="0">
            <a:spAutoFit/>
          </a:bodyPr>
          <a:lstStyle/>
          <a:p>
            <a:endParaRPr lang="es-ES" sz="600" dirty="0"/>
          </a:p>
        </p:txBody>
      </p:sp>
    </p:spTree>
    <p:extLst>
      <p:ext uri="{BB962C8B-B14F-4D97-AF65-F5344CB8AC3E}">
        <p14:creationId xmlns:p14="http://schemas.microsoft.com/office/powerpoint/2010/main" xmlns="" val="35195061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20-02-14 a las 22.38.32.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10500" y="1368134"/>
            <a:ext cx="3745089" cy="1014520"/>
          </a:xfrm>
          <a:prstGeom prst="rect">
            <a:avLst/>
          </a:prstGeom>
        </p:spPr>
      </p:pic>
      <p:pic>
        <p:nvPicPr>
          <p:cNvPr id="4" name="Marcador de contenido 3"/>
          <p:cNvPicPr>
            <a:picLocks noGrp="1" noChangeAspect="1"/>
          </p:cNvPicPr>
          <p:nvPr>
            <p:ph idx="1"/>
          </p:nvPr>
        </p:nvPicPr>
        <p:blipFill>
          <a:blip r:embed="rId3" cstate="email"/>
          <a:srcRect l="-26725" r="-26725"/>
          <a:stretch>
            <a:fillRect/>
          </a:stretch>
        </p:blipFill>
        <p:spPr>
          <a:xfrm>
            <a:off x="2409889" y="2096670"/>
            <a:ext cx="10643582" cy="4624878"/>
          </a:xfrm>
        </p:spPr>
      </p:pic>
      <p:sp>
        <p:nvSpPr>
          <p:cNvPr id="6" name="CuadroTexto 5"/>
          <p:cNvSpPr txBox="1"/>
          <p:nvPr/>
        </p:nvSpPr>
        <p:spPr>
          <a:xfrm>
            <a:off x="4250736" y="4258447"/>
            <a:ext cx="6885140" cy="223460"/>
          </a:xfrm>
          <a:prstGeom prst="rect">
            <a:avLst/>
          </a:prstGeom>
          <a:noFill/>
          <a:ln w="31750">
            <a:solidFill>
              <a:srgbClr val="0000FF"/>
            </a:solidFill>
          </a:ln>
        </p:spPr>
        <p:txBody>
          <a:bodyPr wrap="square" rtlCol="0">
            <a:spAutoFit/>
          </a:bodyPr>
          <a:lstStyle/>
          <a:p>
            <a:endParaRPr lang="es-ES" sz="600" dirty="0"/>
          </a:p>
        </p:txBody>
      </p:sp>
      <p:sp>
        <p:nvSpPr>
          <p:cNvPr id="7" name="CuadroTexto 6"/>
          <p:cNvSpPr txBox="1"/>
          <p:nvPr/>
        </p:nvSpPr>
        <p:spPr>
          <a:xfrm>
            <a:off x="441812" y="6118329"/>
            <a:ext cx="11624243" cy="553998"/>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t>
            </a:r>
            <a:r>
              <a:rPr lang="en-GB" sz="1000" dirty="0" err="1">
                <a:solidFill>
                  <a:schemeClr val="bg1">
                    <a:lumMod val="50000"/>
                  </a:schemeClr>
                </a:solidFill>
              </a:rPr>
              <a:t>Junio</a:t>
            </a:r>
            <a:r>
              <a:rPr lang="en-GB" sz="1000" dirty="0">
                <a:solidFill>
                  <a:schemeClr val="bg1">
                    <a:lumMod val="50000"/>
                  </a:schemeClr>
                </a:solidFill>
              </a:rPr>
              <a:t> 2018 </a:t>
            </a:r>
            <a:r>
              <a:rPr lang="en-GB" sz="1000" dirty="0" err="1">
                <a:solidFill>
                  <a:schemeClr val="bg1">
                    <a:lumMod val="50000"/>
                  </a:schemeClr>
                </a:solidFill>
              </a:rPr>
              <a:t>Unidad</a:t>
            </a:r>
            <a:r>
              <a:rPr lang="en-GB" sz="1000" dirty="0">
                <a:solidFill>
                  <a:schemeClr val="bg1">
                    <a:lumMod val="50000"/>
                  </a:schemeClr>
                </a:solidFill>
              </a:rPr>
              <a:t> Editorial </a:t>
            </a:r>
            <a:r>
              <a:rPr lang="en-GB" sz="1000" dirty="0" err="1">
                <a:solidFill>
                  <a:schemeClr val="bg1">
                    <a:lumMod val="50000"/>
                  </a:schemeClr>
                </a:solidFill>
              </a:rPr>
              <a:t>Revistas</a:t>
            </a:r>
            <a:r>
              <a:rPr lang="en-GB" sz="1000" dirty="0">
                <a:solidFill>
                  <a:schemeClr val="bg1">
                    <a:lumMod val="50000"/>
                  </a:schemeClr>
                </a:solidFill>
              </a:rPr>
              <a:t>, </a:t>
            </a:r>
            <a:r>
              <a:rPr lang="en-GB" sz="1000" dirty="0" smtClean="0">
                <a:solidFill>
                  <a:schemeClr val="bg1">
                    <a:lumMod val="50000"/>
                  </a:schemeClr>
                </a:solidFill>
              </a:rPr>
              <a:t>S.L.U</a:t>
            </a:r>
            <a:r>
              <a:rPr lang="nb-NO" sz="1000" dirty="0" smtClean="0">
                <a:solidFill>
                  <a:schemeClr val="bg1">
                    <a:lumMod val="50000"/>
                  </a:schemeClr>
                </a:solidFill>
              </a:rPr>
              <a:t> </a:t>
            </a:r>
            <a:endParaRPr lang="en-GB" sz="1000" dirty="0">
              <a:solidFill>
                <a:schemeClr val="bg1">
                  <a:lumMod val="50000"/>
                </a:schemeClr>
              </a:solidFill>
            </a:endParaRPr>
          </a:p>
        </p:txBody>
      </p:sp>
      <p:sp>
        <p:nvSpPr>
          <p:cNvPr id="8" name="CuadroTexto 7"/>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24928331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BIOSIMILARES autorizados por la EMA. </a:t>
            </a:r>
            <a:endParaRPr lang="es-ES" dirty="0"/>
          </a:p>
        </p:txBody>
      </p:sp>
      <p:pic>
        <p:nvPicPr>
          <p:cNvPr id="6" name="Marcador de contenido 5"/>
          <p:cNvPicPr>
            <a:picLocks noGrp="1" noChangeAspect="1"/>
          </p:cNvPicPr>
          <p:nvPr>
            <p:ph idx="1"/>
          </p:nvPr>
        </p:nvPicPr>
        <p:blipFill>
          <a:blip r:embed="rId2"/>
          <a:srcRect l="-24986" r="-24986"/>
          <a:stretch>
            <a:fillRect/>
          </a:stretch>
        </p:blipFill>
        <p:spPr>
          <a:xfrm>
            <a:off x="240756" y="1403093"/>
            <a:ext cx="11454856" cy="4977395"/>
          </a:xfrm>
        </p:spPr>
      </p:pic>
      <p:sp>
        <p:nvSpPr>
          <p:cNvPr id="7" name="CuadroTexto 6"/>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8" name="CuadroTexto 7"/>
          <p:cNvSpPr txBox="1"/>
          <p:nvPr/>
        </p:nvSpPr>
        <p:spPr>
          <a:xfrm>
            <a:off x="2151095" y="2609556"/>
            <a:ext cx="3932742" cy="688224"/>
          </a:xfrm>
          <a:prstGeom prst="rect">
            <a:avLst/>
          </a:prstGeom>
          <a:noFill/>
          <a:ln w="31750">
            <a:solidFill>
              <a:schemeClr val="tx1">
                <a:lumMod val="40000"/>
                <a:lumOff val="60000"/>
              </a:schemeClr>
            </a:solidFill>
          </a:ln>
        </p:spPr>
        <p:txBody>
          <a:bodyPr wrap="square" rtlCol="0">
            <a:spAutoFit/>
          </a:bodyPr>
          <a:lstStyle/>
          <a:p>
            <a:endParaRPr lang="es-ES" sz="600" dirty="0"/>
          </a:p>
        </p:txBody>
      </p:sp>
      <p:sp>
        <p:nvSpPr>
          <p:cNvPr id="9" name="CuadroTexto 8"/>
          <p:cNvSpPr txBox="1"/>
          <p:nvPr/>
        </p:nvSpPr>
        <p:spPr>
          <a:xfrm>
            <a:off x="2160105" y="4707851"/>
            <a:ext cx="3932742" cy="400110"/>
          </a:xfrm>
          <a:prstGeom prst="rect">
            <a:avLst/>
          </a:prstGeom>
          <a:noFill/>
          <a:ln w="31750">
            <a:solidFill>
              <a:srgbClr val="5C9DFF"/>
            </a:solidFill>
          </a:ln>
        </p:spPr>
        <p:txBody>
          <a:bodyPr wrap="square" rtlCol="0">
            <a:spAutoFit/>
          </a:bodyPr>
          <a:lstStyle/>
          <a:p>
            <a:endParaRPr lang="es-ES" sz="2000" dirty="0"/>
          </a:p>
        </p:txBody>
      </p:sp>
      <p:sp>
        <p:nvSpPr>
          <p:cNvPr id="10" name="CuadroTexto 9"/>
          <p:cNvSpPr txBox="1"/>
          <p:nvPr/>
        </p:nvSpPr>
        <p:spPr>
          <a:xfrm>
            <a:off x="6082850" y="3151133"/>
            <a:ext cx="3667678" cy="523220"/>
          </a:xfrm>
          <a:prstGeom prst="rect">
            <a:avLst/>
          </a:prstGeom>
          <a:noFill/>
          <a:ln w="31750">
            <a:solidFill>
              <a:srgbClr val="5C9DFF"/>
            </a:solidFill>
          </a:ln>
        </p:spPr>
        <p:txBody>
          <a:bodyPr wrap="square" rtlCol="0">
            <a:spAutoFit/>
          </a:bodyPr>
          <a:lstStyle/>
          <a:p>
            <a:endParaRPr lang="es-ES" sz="2800" dirty="0"/>
          </a:p>
        </p:txBody>
      </p:sp>
      <p:sp>
        <p:nvSpPr>
          <p:cNvPr id="11" name="CuadroTexto 10"/>
          <p:cNvSpPr txBox="1"/>
          <p:nvPr/>
        </p:nvSpPr>
        <p:spPr>
          <a:xfrm>
            <a:off x="6103333" y="4195774"/>
            <a:ext cx="3657437" cy="1107996"/>
          </a:xfrm>
          <a:prstGeom prst="rect">
            <a:avLst/>
          </a:prstGeom>
          <a:noFill/>
          <a:ln w="31750">
            <a:solidFill>
              <a:srgbClr val="5C9DFF"/>
            </a:solidFill>
          </a:ln>
        </p:spPr>
        <p:txBody>
          <a:bodyPr wrap="square" rtlCol="0">
            <a:spAutoFit/>
          </a:bodyPr>
          <a:lstStyle/>
          <a:p>
            <a:endParaRPr lang="es-ES" sz="6600" dirty="0"/>
          </a:p>
        </p:txBody>
      </p:sp>
    </p:spTree>
    <p:extLst>
      <p:ext uri="{BB962C8B-B14F-4D97-AF65-F5344CB8AC3E}">
        <p14:creationId xmlns:p14="http://schemas.microsoft.com/office/powerpoint/2010/main" xmlns="" val="37385235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REMSIMA | 2013</a:t>
            </a:r>
            <a:endParaRPr lang="es-ES" dirty="0"/>
          </a:p>
        </p:txBody>
      </p:sp>
      <p:sp>
        <p:nvSpPr>
          <p:cNvPr id="4" name="1 Título"/>
          <p:cNvSpPr>
            <a:spLocks noGrp="1"/>
          </p:cNvSpPr>
          <p:nvPr/>
        </p:nvSpPr>
        <p:spPr>
          <a:xfrm>
            <a:off x="-735546" y="-130205"/>
            <a:ext cx="10210800" cy="838200"/>
          </a:xfrm>
          <a:prstGeom prst="rect">
            <a:avLst/>
          </a:prstGeom>
        </p:spPr>
        <p:txBody>
          <a:bodyPr vert="horz" lIns="99002" tIns="49493" rIns="99002" bIns="49493" rtlCol="0" anchor="ctr">
            <a:normAutofit/>
          </a:bodyPr>
          <a:lstStyle>
            <a:lvl1pPr algn="ctr" defTabSz="494994" rtl="0" eaLnBrk="1" latinLnBrk="0" hangingPunct="1">
              <a:spcBef>
                <a:spcPct val="0"/>
              </a:spcBef>
              <a:buNone/>
              <a:defRPr sz="4800" b="1" kern="1200">
                <a:solidFill>
                  <a:srgbClr val="9C8C37"/>
                </a:solidFill>
                <a:effectLst>
                  <a:outerShdw blurRad="50800" dist="38100" dir="2700000">
                    <a:srgbClr val="000000">
                      <a:alpha val="43000"/>
                    </a:srgbClr>
                  </a:outerShdw>
                </a:effectLst>
                <a:latin typeface="+mj-lt"/>
                <a:ea typeface="+mj-ea"/>
                <a:cs typeface="+mj-cs"/>
              </a:defRPr>
            </a:lvl1pPr>
          </a:lstStyle>
          <a:p>
            <a:endParaRPr lang="es-ES" kern="120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902299" y="2702124"/>
            <a:ext cx="5743575" cy="2600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1212" y="1433663"/>
            <a:ext cx="2575893" cy="1425370"/>
          </a:xfrm>
          <a:prstGeom prst="rect">
            <a:avLst/>
          </a:prstGeom>
          <a:noFill/>
          <a:ln w="254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Grp="1" noChangeAspect="1" noChangeArrowheads="1"/>
          </p:cNvPicPr>
          <p:nvPr>
            <p:ph idx="1"/>
          </p:nvPr>
        </p:nvPicPr>
        <p:blipFill>
          <a:blip r:embed="rId4" cstate="email">
            <a:extLst>
              <a:ext uri="{28A0092B-C50C-407E-A947-70E740481C1C}">
                <a14:useLocalDpi xmlns:a14="http://schemas.microsoft.com/office/drawing/2010/main" xmlns="" val="0"/>
              </a:ext>
            </a:extLst>
          </a:blip>
          <a:srcRect/>
          <a:stretch>
            <a:fillRect/>
          </a:stretch>
        </p:blipFill>
        <p:spPr bwMode="auto">
          <a:xfrm>
            <a:off x="493715" y="2894942"/>
            <a:ext cx="5525390" cy="2400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uadroTexto 7"/>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38320616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82495" cy="755650"/>
          </a:xfrm>
        </p:spPr>
        <p:txBody>
          <a:bodyPr/>
          <a:lstStyle/>
          <a:p>
            <a:pPr algn="just"/>
            <a:r>
              <a:rPr lang="es-ES" dirty="0"/>
              <a:t>La mayoría de los pacientes no están familiarizados con los biosimilares</a:t>
            </a:r>
            <a:r>
              <a:rPr lang="es-ES" baseline="30000" dirty="0"/>
              <a:t>1</a:t>
            </a:r>
          </a:p>
        </p:txBody>
      </p:sp>
      <p:pic>
        <p:nvPicPr>
          <p:cNvPr id="5" name="Picture 4" descr="A screenshot of a video game&#10;&#10;Description automatically generated">
            <a:extLst>
              <a:ext uri="{FF2B5EF4-FFF2-40B4-BE49-F238E27FC236}">
                <a16:creationId xmlns:a16="http://schemas.microsoft.com/office/drawing/2014/main" xmlns="" id="{0B6425BB-BCC7-0642-8A8C-820F3B1EB6E3}"/>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118854" y="1507973"/>
            <a:ext cx="10643936" cy="4009326"/>
          </a:xfrm>
          <a:prstGeom prst="rect">
            <a:avLst/>
          </a:prstGeom>
        </p:spPr>
      </p:pic>
      <p:sp>
        <p:nvSpPr>
          <p:cNvPr id="4" name="TextBox 3">
            <a:extLst>
              <a:ext uri="{FF2B5EF4-FFF2-40B4-BE49-F238E27FC236}">
                <a16:creationId xmlns:a16="http://schemas.microsoft.com/office/drawing/2014/main" xmlns="" id="{304AC50A-1954-404B-B4FE-24201948D8F7}"/>
              </a:ext>
            </a:extLst>
          </p:cNvPr>
          <p:cNvSpPr txBox="1"/>
          <p:nvPr/>
        </p:nvSpPr>
        <p:spPr>
          <a:xfrm>
            <a:off x="3722789" y="1584173"/>
            <a:ext cx="3635829" cy="307777"/>
          </a:xfrm>
          <a:prstGeom prst="rect">
            <a:avLst/>
          </a:prstGeom>
          <a:noFill/>
        </p:spPr>
        <p:txBody>
          <a:bodyPr wrap="square" rtlCol="0">
            <a:spAutoFit/>
          </a:bodyPr>
          <a:lstStyle/>
          <a:p>
            <a:pPr algn="ctr"/>
            <a:r>
              <a:rPr lang="es-ES" sz="1400">
                <a:solidFill>
                  <a:schemeClr val="bg1"/>
                </a:solidFill>
              </a:rPr>
              <a:t>ESTADOS UNIDOS</a:t>
            </a:r>
          </a:p>
        </p:txBody>
      </p:sp>
      <p:sp>
        <p:nvSpPr>
          <p:cNvPr id="9" name="TextBox 8">
            <a:extLst>
              <a:ext uri="{FF2B5EF4-FFF2-40B4-BE49-F238E27FC236}">
                <a16:creationId xmlns:a16="http://schemas.microsoft.com/office/drawing/2014/main" xmlns="" id="{24EBEB4F-32BD-DA47-83CD-150C2193AC34}"/>
              </a:ext>
            </a:extLst>
          </p:cNvPr>
          <p:cNvSpPr txBox="1"/>
          <p:nvPr/>
        </p:nvSpPr>
        <p:spPr>
          <a:xfrm>
            <a:off x="8110432" y="1601524"/>
            <a:ext cx="3635829" cy="307777"/>
          </a:xfrm>
          <a:prstGeom prst="rect">
            <a:avLst/>
          </a:prstGeom>
          <a:noFill/>
        </p:spPr>
        <p:txBody>
          <a:bodyPr wrap="square" rtlCol="0">
            <a:spAutoFit/>
          </a:bodyPr>
          <a:lstStyle/>
          <a:p>
            <a:pPr algn="ctr"/>
            <a:r>
              <a:rPr lang="es-ES" sz="1400">
                <a:solidFill>
                  <a:schemeClr val="bg1"/>
                </a:solidFill>
              </a:rPr>
              <a:t>EUROPA</a:t>
            </a:r>
          </a:p>
        </p:txBody>
      </p:sp>
      <p:sp>
        <p:nvSpPr>
          <p:cNvPr id="10" name="TextBox 9">
            <a:extLst>
              <a:ext uri="{FF2B5EF4-FFF2-40B4-BE49-F238E27FC236}">
                <a16:creationId xmlns:a16="http://schemas.microsoft.com/office/drawing/2014/main" xmlns="" id="{281A1C5C-5A40-5344-8192-06B12753299C}"/>
              </a:ext>
            </a:extLst>
          </p:cNvPr>
          <p:cNvSpPr txBox="1"/>
          <p:nvPr/>
        </p:nvSpPr>
        <p:spPr>
          <a:xfrm>
            <a:off x="3591134" y="2075699"/>
            <a:ext cx="1687743" cy="507831"/>
          </a:xfrm>
          <a:prstGeom prst="rect">
            <a:avLst/>
          </a:prstGeom>
          <a:noFill/>
        </p:spPr>
        <p:txBody>
          <a:bodyPr wrap="square" rtlCol="0">
            <a:spAutoFit/>
          </a:bodyPr>
          <a:lstStyle/>
          <a:p>
            <a:pPr algn="ctr"/>
            <a:r>
              <a:rPr lang="es-ES" sz="900" b="1" dirty="0"/>
              <a:t>Personas que conocen los biosimilares</a:t>
            </a:r>
            <a:r>
              <a:rPr lang="es-ES" sz="900" dirty="0"/>
              <a:t/>
            </a:r>
            <a:br>
              <a:rPr lang="es-ES" sz="900" dirty="0"/>
            </a:br>
            <a:r>
              <a:rPr lang="es-ES" sz="900" dirty="0"/>
              <a:t>n=270</a:t>
            </a:r>
          </a:p>
        </p:txBody>
      </p:sp>
      <p:sp>
        <p:nvSpPr>
          <p:cNvPr id="14" name="TextBox 13">
            <a:extLst>
              <a:ext uri="{FF2B5EF4-FFF2-40B4-BE49-F238E27FC236}">
                <a16:creationId xmlns:a16="http://schemas.microsoft.com/office/drawing/2014/main" xmlns="" id="{2BA1B511-A9ED-E840-9E63-177A8E6F36D6}"/>
              </a:ext>
            </a:extLst>
          </p:cNvPr>
          <p:cNvSpPr txBox="1"/>
          <p:nvPr/>
        </p:nvSpPr>
        <p:spPr>
          <a:xfrm>
            <a:off x="5670576" y="2082416"/>
            <a:ext cx="1985893" cy="507831"/>
          </a:xfrm>
          <a:prstGeom prst="rect">
            <a:avLst/>
          </a:prstGeom>
          <a:noFill/>
        </p:spPr>
        <p:txBody>
          <a:bodyPr wrap="square" rtlCol="0">
            <a:spAutoFit/>
          </a:bodyPr>
          <a:lstStyle/>
          <a:p>
            <a:pPr algn="ctr"/>
            <a:r>
              <a:rPr lang="es-ES" sz="900" b="1" dirty="0"/>
              <a:t>Personas que no conocen* los biosimilares</a:t>
            </a:r>
            <a:r>
              <a:rPr lang="es-ES" sz="900" dirty="0"/>
              <a:t/>
            </a:r>
            <a:br>
              <a:rPr lang="es-ES" sz="900" dirty="0"/>
            </a:br>
            <a:r>
              <a:rPr lang="es-ES" sz="900" dirty="0"/>
              <a:t>n=610</a:t>
            </a:r>
          </a:p>
        </p:txBody>
      </p:sp>
      <p:sp>
        <p:nvSpPr>
          <p:cNvPr id="15" name="TextBox 14">
            <a:extLst>
              <a:ext uri="{FF2B5EF4-FFF2-40B4-BE49-F238E27FC236}">
                <a16:creationId xmlns:a16="http://schemas.microsoft.com/office/drawing/2014/main" xmlns="" id="{56D0939B-592E-4A46-8BA2-28F92839B094}"/>
              </a:ext>
            </a:extLst>
          </p:cNvPr>
          <p:cNvSpPr txBox="1"/>
          <p:nvPr/>
        </p:nvSpPr>
        <p:spPr>
          <a:xfrm>
            <a:off x="7885661" y="2111835"/>
            <a:ext cx="1687743" cy="507831"/>
          </a:xfrm>
          <a:prstGeom prst="rect">
            <a:avLst/>
          </a:prstGeom>
          <a:noFill/>
        </p:spPr>
        <p:txBody>
          <a:bodyPr wrap="square" rtlCol="0">
            <a:spAutoFit/>
          </a:bodyPr>
          <a:lstStyle/>
          <a:p>
            <a:pPr algn="ctr"/>
            <a:r>
              <a:rPr lang="es-ES" sz="900" b="1" dirty="0"/>
              <a:t>Personas que conocen los biosimilares</a:t>
            </a:r>
            <a:r>
              <a:rPr lang="es-ES" sz="900" dirty="0"/>
              <a:t/>
            </a:r>
            <a:br>
              <a:rPr lang="es-ES" sz="900" dirty="0"/>
            </a:br>
            <a:r>
              <a:rPr lang="es-ES" sz="900" dirty="0"/>
              <a:t>n=496</a:t>
            </a:r>
          </a:p>
        </p:txBody>
      </p:sp>
      <p:sp>
        <p:nvSpPr>
          <p:cNvPr id="16" name="TextBox 15">
            <a:extLst>
              <a:ext uri="{FF2B5EF4-FFF2-40B4-BE49-F238E27FC236}">
                <a16:creationId xmlns:a16="http://schemas.microsoft.com/office/drawing/2014/main" xmlns="" id="{63C84E68-84CB-1C4D-9670-E626117529AC}"/>
              </a:ext>
            </a:extLst>
          </p:cNvPr>
          <p:cNvSpPr txBox="1"/>
          <p:nvPr/>
        </p:nvSpPr>
        <p:spPr>
          <a:xfrm>
            <a:off x="9965103" y="2118552"/>
            <a:ext cx="2026879" cy="507831"/>
          </a:xfrm>
          <a:prstGeom prst="rect">
            <a:avLst/>
          </a:prstGeom>
          <a:noFill/>
        </p:spPr>
        <p:txBody>
          <a:bodyPr wrap="square" rtlCol="0">
            <a:spAutoFit/>
          </a:bodyPr>
          <a:lstStyle/>
          <a:p>
            <a:pPr algn="ctr"/>
            <a:r>
              <a:rPr lang="es-ES" sz="900" b="1" dirty="0"/>
              <a:t>Personas que no conocen* los biosimilares</a:t>
            </a:r>
            <a:r>
              <a:rPr lang="es-ES" sz="900" dirty="0"/>
              <a:t/>
            </a:r>
            <a:br>
              <a:rPr lang="es-ES" sz="900" dirty="0"/>
            </a:br>
            <a:r>
              <a:rPr lang="es-ES" sz="900" dirty="0"/>
              <a:t>n=758</a:t>
            </a:r>
          </a:p>
        </p:txBody>
      </p:sp>
      <p:sp>
        <p:nvSpPr>
          <p:cNvPr id="17" name="TextBox 16">
            <a:extLst>
              <a:ext uri="{FF2B5EF4-FFF2-40B4-BE49-F238E27FC236}">
                <a16:creationId xmlns:a16="http://schemas.microsoft.com/office/drawing/2014/main" xmlns="" id="{99E90E89-F82D-7E41-A92D-0E296DD1AF76}"/>
              </a:ext>
            </a:extLst>
          </p:cNvPr>
          <p:cNvSpPr txBox="1"/>
          <p:nvPr/>
        </p:nvSpPr>
        <p:spPr>
          <a:xfrm>
            <a:off x="8876982" y="2389464"/>
            <a:ext cx="2176241" cy="230832"/>
          </a:xfrm>
          <a:prstGeom prst="rect">
            <a:avLst/>
          </a:prstGeom>
          <a:noFill/>
        </p:spPr>
        <p:txBody>
          <a:bodyPr wrap="square" rtlCol="0">
            <a:spAutoFit/>
          </a:bodyPr>
          <a:lstStyle/>
          <a:p>
            <a:pPr algn="ctr"/>
            <a:r>
              <a:rPr lang="es-ES" sz="900"/>
              <a:t>Brecha de percepción</a:t>
            </a:r>
          </a:p>
        </p:txBody>
      </p:sp>
      <p:sp>
        <p:nvSpPr>
          <p:cNvPr id="19" name="TextBox 18">
            <a:extLst>
              <a:ext uri="{FF2B5EF4-FFF2-40B4-BE49-F238E27FC236}">
                <a16:creationId xmlns:a16="http://schemas.microsoft.com/office/drawing/2014/main" xmlns="" id="{6F13028E-4026-3645-BAF8-507A1216B2DE}"/>
              </a:ext>
            </a:extLst>
          </p:cNvPr>
          <p:cNvSpPr txBox="1"/>
          <p:nvPr/>
        </p:nvSpPr>
        <p:spPr>
          <a:xfrm>
            <a:off x="4582455" y="2438390"/>
            <a:ext cx="2176241" cy="230832"/>
          </a:xfrm>
          <a:prstGeom prst="rect">
            <a:avLst/>
          </a:prstGeom>
          <a:noFill/>
        </p:spPr>
        <p:txBody>
          <a:bodyPr wrap="square" rtlCol="0">
            <a:spAutoFit/>
          </a:bodyPr>
          <a:lstStyle/>
          <a:p>
            <a:pPr algn="ctr"/>
            <a:r>
              <a:rPr lang="es-ES" sz="900"/>
              <a:t>Brecha de percepción</a:t>
            </a:r>
          </a:p>
        </p:txBody>
      </p:sp>
      <p:sp>
        <p:nvSpPr>
          <p:cNvPr id="6" name="TextBox 5">
            <a:extLst>
              <a:ext uri="{FF2B5EF4-FFF2-40B4-BE49-F238E27FC236}">
                <a16:creationId xmlns:a16="http://schemas.microsoft.com/office/drawing/2014/main" xmlns="" id="{2A86F4D1-42EC-F742-8140-83843E138429}"/>
              </a:ext>
            </a:extLst>
          </p:cNvPr>
          <p:cNvSpPr txBox="1"/>
          <p:nvPr/>
        </p:nvSpPr>
        <p:spPr>
          <a:xfrm>
            <a:off x="437424" y="3410447"/>
            <a:ext cx="3388534" cy="2215991"/>
          </a:xfrm>
          <a:prstGeom prst="rect">
            <a:avLst/>
          </a:prstGeom>
          <a:noFill/>
        </p:spPr>
        <p:txBody>
          <a:bodyPr wrap="square" rtlCol="0">
            <a:spAutoFit/>
          </a:bodyPr>
          <a:lstStyle/>
          <a:p>
            <a:endParaRPr lang="en-US" dirty="0"/>
          </a:p>
          <a:p>
            <a:r>
              <a:rPr lang="es-ES" sz="1400" dirty="0">
                <a:solidFill>
                  <a:srgbClr val="7030A0"/>
                </a:solidFill>
              </a:rPr>
              <a:t>Eficacia</a:t>
            </a:r>
          </a:p>
          <a:p>
            <a:r>
              <a:rPr lang="es-ES" sz="1000" dirty="0"/>
              <a:t>Es la mejor opción para tratar la enfermedad</a:t>
            </a:r>
          </a:p>
          <a:p>
            <a:endParaRPr lang="en-US" sz="1000" dirty="0"/>
          </a:p>
          <a:p>
            <a:r>
              <a:rPr lang="es-ES" sz="1000" dirty="0"/>
              <a:t>Permite tratar la enfermedad de forma eficaz</a:t>
            </a:r>
          </a:p>
          <a:p>
            <a:endParaRPr lang="en-US" sz="1100" dirty="0"/>
          </a:p>
          <a:p>
            <a:endParaRPr lang="en-US" sz="1100" dirty="0"/>
          </a:p>
          <a:p>
            <a:r>
              <a:rPr lang="es-ES" sz="1400" dirty="0">
                <a:solidFill>
                  <a:srgbClr val="7030A0"/>
                </a:solidFill>
              </a:rPr>
              <a:t>Acceso/precio</a:t>
            </a:r>
          </a:p>
          <a:p>
            <a:r>
              <a:rPr lang="es-ES" sz="1000" dirty="0"/>
              <a:t/>
            </a:r>
            <a:br>
              <a:rPr lang="es-ES" sz="1000" dirty="0"/>
            </a:br>
            <a:r>
              <a:rPr lang="es-ES" sz="1000" dirty="0"/>
              <a:t>Es asequible</a:t>
            </a:r>
          </a:p>
          <a:p>
            <a:endParaRPr lang="en-US" sz="1000" dirty="0"/>
          </a:p>
          <a:p>
            <a:r>
              <a:rPr lang="es-ES" sz="1000" dirty="0"/>
              <a:t>Es eficaz y tiene un precio razonable</a:t>
            </a:r>
          </a:p>
        </p:txBody>
      </p:sp>
      <p:sp>
        <p:nvSpPr>
          <p:cNvPr id="20" name="TextBox 19">
            <a:extLst>
              <a:ext uri="{FF2B5EF4-FFF2-40B4-BE49-F238E27FC236}">
                <a16:creationId xmlns:a16="http://schemas.microsoft.com/office/drawing/2014/main" xmlns="" id="{ED1E2C8F-E79A-A641-8BFF-A33481939BBD}"/>
              </a:ext>
            </a:extLst>
          </p:cNvPr>
          <p:cNvSpPr txBox="1"/>
          <p:nvPr/>
        </p:nvSpPr>
        <p:spPr>
          <a:xfrm>
            <a:off x="437424" y="2415170"/>
            <a:ext cx="3546796" cy="1354217"/>
          </a:xfrm>
          <a:prstGeom prst="rect">
            <a:avLst/>
          </a:prstGeom>
          <a:noFill/>
        </p:spPr>
        <p:txBody>
          <a:bodyPr wrap="square" rtlCol="0">
            <a:spAutoFit/>
          </a:bodyPr>
          <a:lstStyle/>
          <a:p>
            <a:r>
              <a:rPr lang="es-ES" sz="1400" dirty="0">
                <a:solidFill>
                  <a:srgbClr val="7030A0"/>
                </a:solidFill>
              </a:rPr>
              <a:t>Seguridad</a:t>
            </a:r>
          </a:p>
          <a:p>
            <a:r>
              <a:rPr lang="es-ES" sz="1000" dirty="0"/>
              <a:t>Se sienten cómodos al cambiar a este medicamento</a:t>
            </a:r>
          </a:p>
          <a:p>
            <a:endParaRPr lang="en-US" sz="1000" dirty="0"/>
          </a:p>
          <a:p>
            <a:r>
              <a:rPr lang="es-ES" sz="1000" dirty="0"/>
              <a:t>Es seguro</a:t>
            </a:r>
          </a:p>
          <a:p>
            <a:endParaRPr lang="en-US" sz="1000" dirty="0"/>
          </a:p>
          <a:p>
            <a:r>
              <a:rPr lang="es-ES" sz="1000" dirty="0"/>
              <a:t>Sus efectos secundarios son mínimos</a:t>
            </a:r>
          </a:p>
          <a:p>
            <a:endParaRPr lang="en-US" dirty="0"/>
          </a:p>
        </p:txBody>
      </p:sp>
      <p:sp>
        <p:nvSpPr>
          <p:cNvPr id="22" name="CuadroTexto 21"/>
          <p:cNvSpPr txBox="1"/>
          <p:nvPr/>
        </p:nvSpPr>
        <p:spPr>
          <a:xfrm>
            <a:off x="462817" y="5889702"/>
            <a:ext cx="11624243" cy="861774"/>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t>
            </a:r>
            <a:r>
              <a:rPr lang="en-GB" sz="1000" dirty="0" err="1">
                <a:solidFill>
                  <a:schemeClr val="bg1">
                    <a:lumMod val="50000"/>
                  </a:schemeClr>
                </a:solidFill>
              </a:rPr>
              <a:t>Peyrin-Biroulet</a:t>
            </a:r>
            <a:r>
              <a:rPr lang="en-GB" sz="1000" dirty="0">
                <a:solidFill>
                  <a:schemeClr val="bg1">
                    <a:lumMod val="50000"/>
                  </a:schemeClr>
                </a:solidFill>
              </a:rPr>
              <a:t> L, et al. J </a:t>
            </a:r>
            <a:r>
              <a:rPr lang="en-GB" sz="1000" dirty="0" err="1">
                <a:solidFill>
                  <a:schemeClr val="bg1">
                    <a:lumMod val="50000"/>
                  </a:schemeClr>
                </a:solidFill>
              </a:rPr>
              <a:t>Crohns</a:t>
            </a:r>
            <a:r>
              <a:rPr lang="en-GB" sz="1000" dirty="0">
                <a:solidFill>
                  <a:schemeClr val="bg1">
                    <a:lumMod val="50000"/>
                  </a:schemeClr>
                </a:solidFill>
              </a:rPr>
              <a:t> Colitis. 2017;11(1):128-33;</a:t>
            </a:r>
          </a:p>
          <a:p>
            <a:r>
              <a:rPr lang="en-GB" sz="1000" dirty="0">
                <a:solidFill>
                  <a:schemeClr val="bg1">
                    <a:lumMod val="50000"/>
                  </a:schemeClr>
                </a:solidFill>
              </a:rPr>
              <a:t>2. Jacobs I, et al. Patient Prefer Adherence. 2016;10:937-48</a:t>
            </a:r>
          </a:p>
          <a:p>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5369566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9474104" cy="755650"/>
          </a:xfrm>
        </p:spPr>
        <p:txBody>
          <a:bodyPr/>
          <a:lstStyle/>
          <a:p>
            <a:r>
              <a:rPr lang="es-ES" sz="2400" dirty="0"/>
              <a:t>Informe estratégico del ACR sobre los biosimilares </a:t>
            </a:r>
            <a:r>
              <a:rPr lang="es-ES" sz="2400" dirty="0" smtClean="0"/>
              <a:t>| 2015</a:t>
            </a:r>
            <a:endParaRPr lang="es-ES" sz="2400" dirty="0"/>
          </a:p>
        </p:txBody>
      </p:sp>
      <p:sp>
        <p:nvSpPr>
          <p:cNvPr id="9" name="CuadroTexto 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3" name="CuadroTexto 12"/>
          <p:cNvSpPr txBox="1"/>
          <p:nvPr/>
        </p:nvSpPr>
        <p:spPr>
          <a:xfrm>
            <a:off x="452054" y="5534561"/>
            <a:ext cx="11624243" cy="1477328"/>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American College of Rheumatology Position Statement on </a:t>
            </a:r>
            <a:r>
              <a:rPr lang="en-GB" sz="1000" dirty="0" err="1">
                <a:solidFill>
                  <a:schemeClr val="bg1">
                    <a:lumMod val="50000"/>
                  </a:schemeClr>
                </a:solidFill>
              </a:rPr>
              <a:t>Biosimilars</a:t>
            </a:r>
            <a:r>
              <a:rPr lang="en-GB" sz="1000" dirty="0">
                <a:solidFill>
                  <a:schemeClr val="bg1">
                    <a:lumMod val="50000"/>
                  </a:schemeClr>
                </a:solidFill>
              </a:rPr>
              <a:t>. Revised May 12, 2016. Available at: https://</a:t>
            </a:r>
            <a:r>
              <a:rPr lang="en-GB" sz="1000" dirty="0" err="1">
                <a:solidFill>
                  <a:schemeClr val="bg1">
                    <a:lumMod val="50000"/>
                  </a:schemeClr>
                </a:solidFill>
              </a:rPr>
              <a:t>www.rheumatoloqy.org</a:t>
            </a:r>
            <a:r>
              <a:rPr lang="en-GB" sz="1000" dirty="0">
                <a:solidFill>
                  <a:schemeClr val="bg1">
                    <a:lumMod val="50000"/>
                  </a:schemeClr>
                </a:solidFill>
              </a:rPr>
              <a:t>/Portals/0/Files/</a:t>
            </a:r>
            <a:r>
              <a:rPr lang="en-GB" sz="1000" dirty="0" err="1">
                <a:solidFill>
                  <a:schemeClr val="bg1">
                    <a:lumMod val="50000"/>
                  </a:schemeClr>
                </a:solidFill>
              </a:rPr>
              <a:t>Biosimilars</a:t>
            </a:r>
            <a:r>
              <a:rPr lang="en-GB" sz="1000" dirty="0">
                <a:solidFill>
                  <a:schemeClr val="bg1">
                    <a:lumMod val="50000"/>
                  </a:schemeClr>
                </a:solidFill>
              </a:rPr>
              <a:t>-Position-</a:t>
            </a:r>
            <a:r>
              <a:rPr lang="en-GB" sz="1000" dirty="0" err="1">
                <a:solidFill>
                  <a:schemeClr val="bg1">
                    <a:lumMod val="50000"/>
                  </a:schemeClr>
                </a:solidFill>
              </a:rPr>
              <a:t>Statement.pdf</a:t>
            </a:r>
            <a:r>
              <a:rPr lang="en-GB" sz="1000" dirty="0">
                <a:solidFill>
                  <a:schemeClr val="bg1">
                    <a:lumMod val="50000"/>
                  </a:schemeClr>
                </a:solidFill>
              </a:rPr>
              <a:t> [Accessed March 2018];</a:t>
            </a:r>
          </a:p>
          <a:p>
            <a:r>
              <a:rPr lang="en-GB" sz="1000" dirty="0">
                <a:solidFill>
                  <a:schemeClr val="bg1">
                    <a:lumMod val="50000"/>
                  </a:schemeClr>
                </a:solidFill>
              </a:rPr>
              <a:t>2. </a:t>
            </a:r>
            <a:r>
              <a:rPr lang="en-GB" sz="1000" dirty="0" err="1">
                <a:solidFill>
                  <a:schemeClr val="bg1">
                    <a:lumMod val="50000"/>
                  </a:schemeClr>
                </a:solidFill>
              </a:rPr>
              <a:t>Davia</a:t>
            </a:r>
            <a:r>
              <a:rPr lang="en-GB" sz="1000" dirty="0">
                <a:solidFill>
                  <a:schemeClr val="bg1">
                    <a:lumMod val="50000"/>
                  </a:schemeClr>
                </a:solidFill>
              </a:rPr>
              <a:t>, K. ACR Backs </a:t>
            </a:r>
            <a:r>
              <a:rPr lang="en-GB" sz="1000" dirty="0" err="1">
                <a:solidFill>
                  <a:schemeClr val="bg1">
                    <a:lumMod val="50000"/>
                  </a:schemeClr>
                </a:solidFill>
              </a:rPr>
              <a:t>Biosimilars</a:t>
            </a:r>
            <a:r>
              <a:rPr lang="en-GB" sz="1000" dirty="0">
                <a:solidFill>
                  <a:schemeClr val="bg1">
                    <a:lumMod val="50000"/>
                  </a:schemeClr>
                </a:solidFill>
              </a:rPr>
              <a:t> in New White Paper.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a:t>
            </a:r>
          </a:p>
          <a:p>
            <a:r>
              <a:rPr lang="en-GB" sz="1000" dirty="0">
                <a:solidFill>
                  <a:schemeClr val="bg1">
                    <a:lumMod val="50000"/>
                  </a:schemeClr>
                </a:solidFill>
              </a:rPr>
              <a:t>Feb 2018. Available at: http://</a:t>
            </a:r>
            <a:r>
              <a:rPr lang="en-GB" sz="1000" dirty="0" err="1">
                <a:solidFill>
                  <a:schemeClr val="bg1">
                    <a:lumMod val="50000"/>
                  </a:schemeClr>
                </a:solidFill>
              </a:rPr>
              <a:t>www.centerforbiosimilars.com</a:t>
            </a:r>
            <a:r>
              <a:rPr lang="en-GB" sz="1000" dirty="0">
                <a:solidFill>
                  <a:schemeClr val="bg1">
                    <a:lumMod val="50000"/>
                  </a:schemeClr>
                </a:solidFill>
              </a:rPr>
              <a:t>/news/</a:t>
            </a:r>
            <a:r>
              <a:rPr lang="en-GB" sz="1000" dirty="0" err="1">
                <a:solidFill>
                  <a:schemeClr val="bg1">
                    <a:lumMod val="50000"/>
                  </a:schemeClr>
                </a:solidFill>
              </a:rPr>
              <a:t>acr</a:t>
            </a:r>
            <a:r>
              <a:rPr lang="en-GB" sz="1000" dirty="0">
                <a:solidFill>
                  <a:schemeClr val="bg1">
                    <a:lumMod val="50000"/>
                  </a:schemeClr>
                </a:solidFill>
              </a:rPr>
              <a:t>-</a:t>
            </a:r>
            <a:r>
              <a:rPr lang="en-GB" sz="1000" dirty="0" err="1">
                <a:solidFill>
                  <a:schemeClr val="bg1">
                    <a:lumMod val="50000"/>
                  </a:schemeClr>
                </a:solidFill>
              </a:rPr>
              <a:t>backsbiosimilars</a:t>
            </a:r>
            <a:r>
              <a:rPr lang="en-GB" sz="1000" dirty="0">
                <a:solidFill>
                  <a:schemeClr val="bg1">
                    <a:lumMod val="50000"/>
                  </a:schemeClr>
                </a:solidFill>
              </a:rPr>
              <a:t>-in-new-white-paper. [Accessed March 2018];</a:t>
            </a:r>
          </a:p>
          <a:p>
            <a:r>
              <a:rPr lang="en-GB" sz="1000" dirty="0">
                <a:solidFill>
                  <a:schemeClr val="bg1">
                    <a:lumMod val="50000"/>
                  </a:schemeClr>
                </a:solidFill>
              </a:rPr>
              <a:t>3. Bridges SL Jr., et al. Arthritis </a:t>
            </a:r>
            <a:r>
              <a:rPr lang="en-GB" sz="1000" dirty="0" err="1">
                <a:solidFill>
                  <a:schemeClr val="bg1">
                    <a:lumMod val="50000"/>
                  </a:schemeClr>
                </a:solidFill>
              </a:rPr>
              <a:t>Rheumatol</a:t>
            </a:r>
            <a:r>
              <a:rPr lang="en-GB" sz="1000" dirty="0">
                <a:solidFill>
                  <a:schemeClr val="bg1">
                    <a:lumMod val="50000"/>
                  </a:schemeClr>
                </a:solidFill>
              </a:rPr>
              <a:t>. 2018;70(3):334-44</a:t>
            </a:r>
          </a:p>
          <a:p>
            <a:endParaRPr lang="en-GB" sz="1000" dirty="0">
              <a:solidFill>
                <a:schemeClr val="bg1">
                  <a:lumMod val="50000"/>
                </a:schemeClr>
              </a:solidFill>
            </a:endParaRPr>
          </a:p>
          <a:p>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pic>
        <p:nvPicPr>
          <p:cNvPr id="4" name="Imagen 3"/>
          <p:cNvPicPr>
            <a:picLocks noChangeAspect="1"/>
          </p:cNvPicPr>
          <p:nvPr/>
        </p:nvPicPr>
        <p:blipFill>
          <a:blip r:embed="rId3"/>
          <a:stretch>
            <a:fillRect/>
          </a:stretch>
        </p:blipFill>
        <p:spPr>
          <a:xfrm>
            <a:off x="3138865" y="1598516"/>
            <a:ext cx="5482448" cy="2060778"/>
          </a:xfrm>
          <a:prstGeom prst="rect">
            <a:avLst/>
          </a:prstGeom>
        </p:spPr>
      </p:pic>
      <p:pic>
        <p:nvPicPr>
          <p:cNvPr id="5" name="Imagen 4"/>
          <p:cNvPicPr>
            <a:picLocks noChangeAspect="1"/>
          </p:cNvPicPr>
          <p:nvPr/>
        </p:nvPicPr>
        <p:blipFill>
          <a:blip r:embed="rId4"/>
          <a:stretch>
            <a:fillRect/>
          </a:stretch>
        </p:blipFill>
        <p:spPr>
          <a:xfrm>
            <a:off x="2460784" y="3702282"/>
            <a:ext cx="7150100" cy="1778000"/>
          </a:xfrm>
          <a:prstGeom prst="rect">
            <a:avLst/>
          </a:prstGeom>
        </p:spPr>
      </p:pic>
    </p:spTree>
    <p:extLst>
      <p:ext uri="{BB962C8B-B14F-4D97-AF65-F5344CB8AC3E}">
        <p14:creationId xmlns:p14="http://schemas.microsoft.com/office/powerpoint/2010/main" xmlns="" val="6091554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Retos que plantean los medicamentos biológicos</a:t>
            </a:r>
          </a:p>
        </p:txBody>
      </p:sp>
      <p:sp>
        <p:nvSpPr>
          <p:cNvPr id="3" name="TextBox 2">
            <a:extLst>
              <a:ext uri="{FF2B5EF4-FFF2-40B4-BE49-F238E27FC236}">
                <a16:creationId xmlns:a16="http://schemas.microsoft.com/office/drawing/2014/main" xmlns="" id="{4FB7C350-D251-3245-9ACD-243B531B443F}"/>
              </a:ext>
            </a:extLst>
          </p:cNvPr>
          <p:cNvSpPr txBox="1"/>
          <p:nvPr/>
        </p:nvSpPr>
        <p:spPr>
          <a:xfrm>
            <a:off x="1389664" y="1811626"/>
            <a:ext cx="10277631" cy="3385542"/>
          </a:xfrm>
          <a:prstGeom prst="rect">
            <a:avLst/>
          </a:prstGeom>
          <a:noFill/>
        </p:spPr>
        <p:txBody>
          <a:bodyPr wrap="square" rtlCol="0">
            <a:spAutoFit/>
          </a:bodyPr>
          <a:lstStyle/>
          <a:p>
            <a:r>
              <a:rPr lang="es-ES" sz="1400" dirty="0"/>
              <a:t>Hasta un </a:t>
            </a:r>
            <a:r>
              <a:rPr lang="es-ES" sz="1400" b="1" dirty="0"/>
              <a:t>45 %</a:t>
            </a:r>
            <a:r>
              <a:rPr lang="es-ES" sz="1400" dirty="0"/>
              <a:t> de los médicos alemanes consideran que el precio de los fármacos biológicos es un obstáculo importante o muy importante a la hora de recetarlos para tratar la psoriasis de moderada a </a:t>
            </a:r>
            <a:r>
              <a:rPr lang="es-ES" sz="1400" dirty="0" smtClean="0"/>
              <a:t>grave</a:t>
            </a:r>
            <a:r>
              <a:rPr lang="es-ES" sz="1400" baseline="30000" dirty="0" smtClean="0"/>
              <a:t>1</a:t>
            </a:r>
          </a:p>
          <a:p>
            <a:endParaRPr lang="es-ES" sz="1400" baseline="30000" dirty="0"/>
          </a:p>
          <a:p>
            <a:endParaRPr lang="es-ES" sz="1400" baseline="30000" dirty="0" smtClean="0"/>
          </a:p>
          <a:p>
            <a:endParaRPr lang="es-ES" sz="1400" baseline="30000" dirty="0"/>
          </a:p>
          <a:p>
            <a:endParaRPr lang="es-ES" sz="1400" baseline="30000" dirty="0" smtClean="0"/>
          </a:p>
          <a:p>
            <a:endParaRPr lang="es-ES" sz="1400" baseline="30000" dirty="0"/>
          </a:p>
          <a:p>
            <a:endParaRPr lang="en-GB" sz="1400" dirty="0"/>
          </a:p>
          <a:p>
            <a:r>
              <a:rPr lang="es-ES" sz="1400" dirty="0"/>
              <a:t>Investigadores del Reino Unido notificaron que, entre el año 2000 y el año 2014, el precio promedio de un ciclo de tratamiento con un nuevo fármaco anticanceroso </a:t>
            </a:r>
            <a:r>
              <a:rPr lang="es-ES" sz="1400" b="1" dirty="0"/>
              <a:t>aumentó casi un 450 %</a:t>
            </a:r>
            <a:r>
              <a:rPr lang="es-ES" sz="1400" b="1" baseline="30000" dirty="0" smtClean="0"/>
              <a:t>2</a:t>
            </a:r>
          </a:p>
          <a:p>
            <a:endParaRPr lang="es-ES" sz="1400" b="1" baseline="30000" dirty="0"/>
          </a:p>
          <a:p>
            <a:endParaRPr lang="es-ES" sz="1400" b="1" baseline="30000" dirty="0" smtClean="0"/>
          </a:p>
          <a:p>
            <a:endParaRPr lang="es-ES" sz="1400" b="1" baseline="30000" dirty="0"/>
          </a:p>
          <a:p>
            <a:endParaRPr lang="es-ES" sz="1400" b="1" baseline="30000" dirty="0"/>
          </a:p>
          <a:p>
            <a:endParaRPr lang="en-GB" sz="1400" dirty="0"/>
          </a:p>
          <a:p>
            <a:r>
              <a:rPr lang="es-ES" sz="1400" dirty="0"/>
              <a:t>La capacidad de acceder a nuevos medicamentos contra el cáncer en </a:t>
            </a:r>
            <a:r>
              <a:rPr lang="es-ES" sz="1400" dirty="0" smtClean="0"/>
              <a:t>Europa depende </a:t>
            </a:r>
            <a:r>
              <a:rPr lang="es-ES" sz="1400" dirty="0"/>
              <a:t>del país en el que vivan los pacientes</a:t>
            </a:r>
            <a:r>
              <a:rPr lang="es-ES" sz="1400" baseline="30000" dirty="0"/>
              <a:t>3</a:t>
            </a:r>
          </a:p>
          <a:p>
            <a:endParaRPr lang="en-US" dirty="0"/>
          </a:p>
        </p:txBody>
      </p:sp>
      <p:pic>
        <p:nvPicPr>
          <p:cNvPr id="12" name="Picture 11">
            <a:extLst>
              <a:ext uri="{FF2B5EF4-FFF2-40B4-BE49-F238E27FC236}">
                <a16:creationId xmlns:a16="http://schemas.microsoft.com/office/drawing/2014/main" xmlns="" id="{036D2A4E-CA5E-EA46-9245-C5EC490DA374}"/>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22652" y="1989060"/>
            <a:ext cx="479603" cy="585757"/>
          </a:xfrm>
          <a:prstGeom prst="rect">
            <a:avLst/>
          </a:prstGeom>
        </p:spPr>
      </p:pic>
      <p:pic>
        <p:nvPicPr>
          <p:cNvPr id="16" name="Picture 15">
            <a:extLst>
              <a:ext uri="{FF2B5EF4-FFF2-40B4-BE49-F238E27FC236}">
                <a16:creationId xmlns:a16="http://schemas.microsoft.com/office/drawing/2014/main" xmlns="" id="{CC5A63D4-E892-5045-9056-1C390C5B8E6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8276" y="3321770"/>
            <a:ext cx="498060" cy="498060"/>
          </a:xfrm>
          <a:prstGeom prst="rect">
            <a:avLst/>
          </a:prstGeom>
        </p:spPr>
      </p:pic>
      <p:pic>
        <p:nvPicPr>
          <p:cNvPr id="20" name="Picture 19">
            <a:extLst>
              <a:ext uri="{FF2B5EF4-FFF2-40B4-BE49-F238E27FC236}">
                <a16:creationId xmlns:a16="http://schemas.microsoft.com/office/drawing/2014/main" xmlns="" id="{576BCB13-CFA2-5245-AFAA-40EC1F62CA5C}"/>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27852" y="4338908"/>
            <a:ext cx="637964" cy="498060"/>
          </a:xfrm>
          <a:prstGeom prst="rect">
            <a:avLst/>
          </a:prstGeom>
        </p:spPr>
      </p:pic>
      <p:sp>
        <p:nvSpPr>
          <p:cNvPr id="4" name="CuadroTexto 3"/>
          <p:cNvSpPr txBox="1"/>
          <p:nvPr/>
        </p:nvSpPr>
        <p:spPr>
          <a:xfrm>
            <a:off x="613502" y="5534561"/>
            <a:ext cx="11312110" cy="1015663"/>
          </a:xfrm>
          <a:prstGeom prst="rect">
            <a:avLst/>
          </a:prstGeom>
          <a:noFill/>
        </p:spPr>
        <p:txBody>
          <a:bodyPr wrap="square" rtlCol="0">
            <a:spAutoFit/>
          </a:bodyPr>
          <a:lstStyle/>
          <a:p>
            <a:r>
              <a:rPr lang="en-GB" sz="1000" b="1" dirty="0">
                <a:solidFill>
                  <a:schemeClr val="bg1">
                    <a:lumMod val="50000"/>
                  </a:schemeClr>
                </a:solidFill>
              </a:rPr>
              <a:t>References:</a:t>
            </a:r>
          </a:p>
          <a:p>
            <a:endParaRPr lang="en-GB" sz="1000" dirty="0">
              <a:solidFill>
                <a:schemeClr val="bg1">
                  <a:lumMod val="50000"/>
                </a:schemeClr>
              </a:solidFill>
            </a:endParaRPr>
          </a:p>
          <a:p>
            <a:r>
              <a:rPr lang="en-GB" sz="1000" dirty="0">
                <a:solidFill>
                  <a:schemeClr val="bg1">
                    <a:lumMod val="50000"/>
                  </a:schemeClr>
                </a:solidFill>
              </a:rPr>
              <a:t>1. Nast A, et al. Arch </a:t>
            </a:r>
            <a:r>
              <a:rPr lang="en-GB" sz="1000" dirty="0" err="1">
                <a:solidFill>
                  <a:schemeClr val="bg1">
                    <a:lumMod val="50000"/>
                  </a:schemeClr>
                </a:solidFill>
              </a:rPr>
              <a:t>Dermatol</a:t>
            </a:r>
            <a:r>
              <a:rPr lang="en-GB" sz="1000" dirty="0">
                <a:solidFill>
                  <a:schemeClr val="bg1">
                    <a:lumMod val="50000"/>
                  </a:schemeClr>
                </a:solidFill>
              </a:rPr>
              <a:t> Res 2013;305:899 907;</a:t>
            </a:r>
          </a:p>
          <a:p>
            <a:r>
              <a:rPr lang="en-GB" sz="1000" dirty="0">
                <a:solidFill>
                  <a:schemeClr val="bg1">
                    <a:lumMod val="50000"/>
                  </a:schemeClr>
                </a:solidFill>
              </a:rPr>
              <a:t>2. Savage P, Mahmoud S. Br J Cancer 2015;17;112:1037-41;</a:t>
            </a:r>
          </a:p>
          <a:p>
            <a:r>
              <a:rPr lang="en-GB" sz="1000" dirty="0">
                <a:solidFill>
                  <a:schemeClr val="bg1">
                    <a:lumMod val="50000"/>
                  </a:schemeClr>
                </a:solidFill>
              </a:rPr>
              <a:t>3. Swedish </a:t>
            </a:r>
            <a:r>
              <a:rPr lang="en-GB" sz="1000" dirty="0" err="1">
                <a:solidFill>
                  <a:schemeClr val="bg1">
                    <a:lumMod val="50000"/>
                  </a:schemeClr>
                </a:solidFill>
              </a:rPr>
              <a:t>lnstitute</a:t>
            </a:r>
            <a:r>
              <a:rPr lang="en-GB" sz="1000" dirty="0">
                <a:solidFill>
                  <a:schemeClr val="bg1">
                    <a:lumMod val="50000"/>
                  </a:schemeClr>
                </a:solidFill>
              </a:rPr>
              <a:t> for Health Economics (IHE). Access to high-quality oncology care across Europe. Report 2014:2. Available at: http://</a:t>
            </a:r>
            <a:r>
              <a:rPr lang="en-GB" sz="1000" dirty="0" err="1">
                <a:solidFill>
                  <a:schemeClr val="bg1">
                    <a:lumMod val="50000"/>
                  </a:schemeClr>
                </a:solidFill>
              </a:rPr>
              <a:t>portal.research.lu.se</a:t>
            </a:r>
            <a:r>
              <a:rPr lang="en-GB" sz="1000" dirty="0">
                <a:solidFill>
                  <a:schemeClr val="bg1">
                    <a:lumMod val="50000"/>
                  </a:schemeClr>
                </a:solidFill>
              </a:rPr>
              <a:t>/portal/files/29186857/IHE_Report_2014_2.</a:t>
            </a:r>
            <a:r>
              <a:rPr lang="en-GB" sz="1000" dirty="0" smtClean="0">
                <a:solidFill>
                  <a:schemeClr val="bg1">
                    <a:lumMod val="50000"/>
                  </a:schemeClr>
                </a:solidFill>
              </a:rPr>
              <a:t>pdf</a:t>
            </a:r>
            <a:endParaRPr lang="en-GB" sz="1000" dirty="0">
              <a:solidFill>
                <a:schemeClr val="bg1">
                  <a:lumMod val="50000"/>
                </a:schemeClr>
              </a:solidFill>
            </a:endParaRP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10375726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9474104" cy="755650"/>
          </a:xfrm>
        </p:spPr>
        <p:txBody>
          <a:bodyPr/>
          <a:lstStyle/>
          <a:p>
            <a:r>
              <a:rPr lang="es-ES" sz="2400" dirty="0"/>
              <a:t>Informe estratégico del ACR sobre los biosimilares </a:t>
            </a:r>
            <a:r>
              <a:rPr lang="es-ES" sz="2400" dirty="0" smtClean="0"/>
              <a:t>| 2018</a:t>
            </a:r>
            <a:endParaRPr lang="es-ES" sz="2400" dirty="0"/>
          </a:p>
        </p:txBody>
      </p:sp>
      <p:sp>
        <p:nvSpPr>
          <p:cNvPr id="7" name="TextBox 6">
            <a:extLst>
              <a:ext uri="{FF2B5EF4-FFF2-40B4-BE49-F238E27FC236}">
                <a16:creationId xmlns:a16="http://schemas.microsoft.com/office/drawing/2014/main" xmlns="" id="{4BFDCC2D-244B-294D-9658-90A7A36B4E22}"/>
              </a:ext>
            </a:extLst>
          </p:cNvPr>
          <p:cNvSpPr txBox="1"/>
          <p:nvPr/>
        </p:nvSpPr>
        <p:spPr>
          <a:xfrm>
            <a:off x="756506" y="4650861"/>
            <a:ext cx="11284809" cy="830997"/>
          </a:xfrm>
          <a:prstGeom prst="rect">
            <a:avLst/>
          </a:prstGeom>
          <a:noFill/>
        </p:spPr>
        <p:txBody>
          <a:bodyPr wrap="square" rtlCol="0">
            <a:spAutoFit/>
          </a:bodyPr>
          <a:lstStyle/>
          <a:p>
            <a:pPr algn="ctr"/>
            <a:r>
              <a:rPr lang="es-ES" sz="1600" dirty="0" smtClean="0">
                <a:solidFill>
                  <a:srgbClr val="002967"/>
                </a:solidFill>
              </a:rPr>
              <a:t>«</a:t>
            </a:r>
            <a:r>
              <a:rPr lang="es-ES" sz="1600" dirty="0">
                <a:solidFill>
                  <a:srgbClr val="002967"/>
                </a:solidFill>
              </a:rPr>
              <a:t>Ahora que los biosimilares se han utilizado con éxito en Europa, se dispone de datos adquiridos de forma rigurosa que respaldan un uso más amplio de estos fármacos, y los EE. UU. están a punto de realizar una transición similar, el ACR está dispuesto a reconsiderar su posición»</a:t>
            </a:r>
            <a:r>
              <a:rPr lang="es-ES" sz="1600" baseline="30000" dirty="0">
                <a:solidFill>
                  <a:srgbClr val="002967"/>
                </a:solidFill>
              </a:rPr>
              <a:t>2,3</a:t>
            </a:r>
          </a:p>
        </p:txBody>
      </p:sp>
      <p:sp>
        <p:nvSpPr>
          <p:cNvPr id="9" name="CuadroTexto 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descr="Captura de pantalla 2020-02-09 a las 21.50.33.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873771" y="1603518"/>
            <a:ext cx="7067486" cy="2940678"/>
          </a:xfrm>
          <a:prstGeom prst="rect">
            <a:avLst/>
          </a:prstGeom>
        </p:spPr>
      </p:pic>
      <p:sp>
        <p:nvSpPr>
          <p:cNvPr id="13" name="CuadroTexto 12"/>
          <p:cNvSpPr txBox="1"/>
          <p:nvPr/>
        </p:nvSpPr>
        <p:spPr>
          <a:xfrm>
            <a:off x="452054" y="5534561"/>
            <a:ext cx="11624243" cy="1477328"/>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American College of Rheumatology Position Statement on </a:t>
            </a:r>
            <a:r>
              <a:rPr lang="en-GB" sz="1000" dirty="0" err="1">
                <a:solidFill>
                  <a:schemeClr val="bg1">
                    <a:lumMod val="50000"/>
                  </a:schemeClr>
                </a:solidFill>
              </a:rPr>
              <a:t>Biosimilars</a:t>
            </a:r>
            <a:r>
              <a:rPr lang="en-GB" sz="1000" dirty="0">
                <a:solidFill>
                  <a:schemeClr val="bg1">
                    <a:lumMod val="50000"/>
                  </a:schemeClr>
                </a:solidFill>
              </a:rPr>
              <a:t>. Revised May 12, 2016. Available at: https://</a:t>
            </a:r>
            <a:r>
              <a:rPr lang="en-GB" sz="1000" dirty="0" err="1">
                <a:solidFill>
                  <a:schemeClr val="bg1">
                    <a:lumMod val="50000"/>
                  </a:schemeClr>
                </a:solidFill>
              </a:rPr>
              <a:t>www.rheumatoloqy.org</a:t>
            </a:r>
            <a:r>
              <a:rPr lang="en-GB" sz="1000" dirty="0">
                <a:solidFill>
                  <a:schemeClr val="bg1">
                    <a:lumMod val="50000"/>
                  </a:schemeClr>
                </a:solidFill>
              </a:rPr>
              <a:t>/Portals/0/Files/</a:t>
            </a:r>
            <a:r>
              <a:rPr lang="en-GB" sz="1000" dirty="0" err="1">
                <a:solidFill>
                  <a:schemeClr val="bg1">
                    <a:lumMod val="50000"/>
                  </a:schemeClr>
                </a:solidFill>
              </a:rPr>
              <a:t>Biosimilars</a:t>
            </a:r>
            <a:r>
              <a:rPr lang="en-GB" sz="1000" dirty="0">
                <a:solidFill>
                  <a:schemeClr val="bg1">
                    <a:lumMod val="50000"/>
                  </a:schemeClr>
                </a:solidFill>
              </a:rPr>
              <a:t>-Position-</a:t>
            </a:r>
            <a:r>
              <a:rPr lang="en-GB" sz="1000" dirty="0" err="1">
                <a:solidFill>
                  <a:schemeClr val="bg1">
                    <a:lumMod val="50000"/>
                  </a:schemeClr>
                </a:solidFill>
              </a:rPr>
              <a:t>Statement.pdf</a:t>
            </a:r>
            <a:r>
              <a:rPr lang="en-GB" sz="1000" dirty="0">
                <a:solidFill>
                  <a:schemeClr val="bg1">
                    <a:lumMod val="50000"/>
                  </a:schemeClr>
                </a:solidFill>
              </a:rPr>
              <a:t> [Accessed March 2018];</a:t>
            </a:r>
          </a:p>
          <a:p>
            <a:r>
              <a:rPr lang="en-GB" sz="1000" dirty="0">
                <a:solidFill>
                  <a:schemeClr val="bg1">
                    <a:lumMod val="50000"/>
                  </a:schemeClr>
                </a:solidFill>
              </a:rPr>
              <a:t>2. </a:t>
            </a:r>
            <a:r>
              <a:rPr lang="en-GB" sz="1000" dirty="0" err="1">
                <a:solidFill>
                  <a:schemeClr val="bg1">
                    <a:lumMod val="50000"/>
                  </a:schemeClr>
                </a:solidFill>
              </a:rPr>
              <a:t>Davia</a:t>
            </a:r>
            <a:r>
              <a:rPr lang="en-GB" sz="1000" dirty="0">
                <a:solidFill>
                  <a:schemeClr val="bg1">
                    <a:lumMod val="50000"/>
                  </a:schemeClr>
                </a:solidFill>
              </a:rPr>
              <a:t>, K. ACR Backs </a:t>
            </a:r>
            <a:r>
              <a:rPr lang="en-GB" sz="1000" dirty="0" err="1">
                <a:solidFill>
                  <a:schemeClr val="bg1">
                    <a:lumMod val="50000"/>
                  </a:schemeClr>
                </a:solidFill>
              </a:rPr>
              <a:t>Biosimilars</a:t>
            </a:r>
            <a:r>
              <a:rPr lang="en-GB" sz="1000" dirty="0">
                <a:solidFill>
                  <a:schemeClr val="bg1">
                    <a:lumMod val="50000"/>
                  </a:schemeClr>
                </a:solidFill>
              </a:rPr>
              <a:t> in New White Paper. </a:t>
            </a:r>
            <a:r>
              <a:rPr lang="en-GB" sz="1000" dirty="0" err="1">
                <a:solidFill>
                  <a:schemeClr val="bg1">
                    <a:lumMod val="50000"/>
                  </a:schemeClr>
                </a:solidFill>
              </a:rPr>
              <a:t>Center</a:t>
            </a:r>
            <a:r>
              <a:rPr lang="en-GB" sz="1000" dirty="0">
                <a:solidFill>
                  <a:schemeClr val="bg1">
                    <a:lumMod val="50000"/>
                  </a:schemeClr>
                </a:solidFill>
              </a:rPr>
              <a:t> for </a:t>
            </a:r>
            <a:r>
              <a:rPr lang="en-GB" sz="1000" dirty="0" err="1">
                <a:solidFill>
                  <a:schemeClr val="bg1">
                    <a:lumMod val="50000"/>
                  </a:schemeClr>
                </a:solidFill>
              </a:rPr>
              <a:t>Biosimilars</a:t>
            </a:r>
            <a:r>
              <a:rPr lang="en-GB" sz="1000" dirty="0">
                <a:solidFill>
                  <a:schemeClr val="bg1">
                    <a:lumMod val="50000"/>
                  </a:schemeClr>
                </a:solidFill>
              </a:rPr>
              <a:t>.</a:t>
            </a:r>
          </a:p>
          <a:p>
            <a:r>
              <a:rPr lang="en-GB" sz="1000" dirty="0">
                <a:solidFill>
                  <a:schemeClr val="bg1">
                    <a:lumMod val="50000"/>
                  </a:schemeClr>
                </a:solidFill>
              </a:rPr>
              <a:t>Feb 2018. Available at: http://</a:t>
            </a:r>
            <a:r>
              <a:rPr lang="en-GB" sz="1000" dirty="0" err="1">
                <a:solidFill>
                  <a:schemeClr val="bg1">
                    <a:lumMod val="50000"/>
                  </a:schemeClr>
                </a:solidFill>
              </a:rPr>
              <a:t>www.centerforbiosimilars.com</a:t>
            </a:r>
            <a:r>
              <a:rPr lang="en-GB" sz="1000" dirty="0">
                <a:solidFill>
                  <a:schemeClr val="bg1">
                    <a:lumMod val="50000"/>
                  </a:schemeClr>
                </a:solidFill>
              </a:rPr>
              <a:t>/news/</a:t>
            </a:r>
            <a:r>
              <a:rPr lang="en-GB" sz="1000" dirty="0" err="1">
                <a:solidFill>
                  <a:schemeClr val="bg1">
                    <a:lumMod val="50000"/>
                  </a:schemeClr>
                </a:solidFill>
              </a:rPr>
              <a:t>acr</a:t>
            </a:r>
            <a:r>
              <a:rPr lang="en-GB" sz="1000" dirty="0">
                <a:solidFill>
                  <a:schemeClr val="bg1">
                    <a:lumMod val="50000"/>
                  </a:schemeClr>
                </a:solidFill>
              </a:rPr>
              <a:t>-</a:t>
            </a:r>
            <a:r>
              <a:rPr lang="en-GB" sz="1000" dirty="0" err="1">
                <a:solidFill>
                  <a:schemeClr val="bg1">
                    <a:lumMod val="50000"/>
                  </a:schemeClr>
                </a:solidFill>
              </a:rPr>
              <a:t>backsbiosimilars</a:t>
            </a:r>
            <a:r>
              <a:rPr lang="en-GB" sz="1000" dirty="0">
                <a:solidFill>
                  <a:schemeClr val="bg1">
                    <a:lumMod val="50000"/>
                  </a:schemeClr>
                </a:solidFill>
              </a:rPr>
              <a:t>-in-new-white-paper. [Accessed March 2018];</a:t>
            </a:r>
          </a:p>
          <a:p>
            <a:r>
              <a:rPr lang="en-GB" sz="1000" dirty="0">
                <a:solidFill>
                  <a:schemeClr val="bg1">
                    <a:lumMod val="50000"/>
                  </a:schemeClr>
                </a:solidFill>
              </a:rPr>
              <a:t>3. Bridges SL Jr., et al. Arthritis </a:t>
            </a:r>
            <a:r>
              <a:rPr lang="en-GB" sz="1000" dirty="0" err="1">
                <a:solidFill>
                  <a:schemeClr val="bg1">
                    <a:lumMod val="50000"/>
                  </a:schemeClr>
                </a:solidFill>
              </a:rPr>
              <a:t>Rheumatol</a:t>
            </a:r>
            <a:r>
              <a:rPr lang="en-GB" sz="1000" dirty="0">
                <a:solidFill>
                  <a:schemeClr val="bg1">
                    <a:lumMod val="50000"/>
                  </a:schemeClr>
                </a:solidFill>
              </a:rPr>
              <a:t>. 2018;70(3):334-44</a:t>
            </a:r>
          </a:p>
          <a:p>
            <a:endParaRPr lang="en-GB" sz="1000" dirty="0">
              <a:solidFill>
                <a:schemeClr val="bg1">
                  <a:lumMod val="50000"/>
                </a:schemeClr>
              </a:solidFill>
            </a:endParaRPr>
          </a:p>
          <a:p>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37676836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82495" cy="755650"/>
          </a:xfrm>
        </p:spPr>
        <p:txBody>
          <a:bodyPr/>
          <a:lstStyle/>
          <a:p>
            <a:r>
              <a:rPr lang="es-ES" dirty="0"/>
              <a:t>El desarrollo de productos biosimilares es diferente al desarrollo de medicamentos de referencia</a:t>
            </a:r>
          </a:p>
        </p:txBody>
      </p:sp>
      <p:sp>
        <p:nvSpPr>
          <p:cNvPr id="7" name="TextBox 6">
            <a:extLst>
              <a:ext uri="{FF2B5EF4-FFF2-40B4-BE49-F238E27FC236}">
                <a16:creationId xmlns:a16="http://schemas.microsoft.com/office/drawing/2014/main" xmlns="" id="{4BFDCC2D-244B-294D-9658-90A7A36B4E22}"/>
              </a:ext>
            </a:extLst>
          </p:cNvPr>
          <p:cNvSpPr txBox="1"/>
          <p:nvPr/>
        </p:nvSpPr>
        <p:spPr>
          <a:xfrm>
            <a:off x="946977" y="1652386"/>
            <a:ext cx="4933163" cy="738664"/>
          </a:xfrm>
          <a:prstGeom prst="rect">
            <a:avLst/>
          </a:prstGeom>
          <a:noFill/>
        </p:spPr>
        <p:txBody>
          <a:bodyPr wrap="square" rtlCol="0">
            <a:spAutoFit/>
          </a:bodyPr>
          <a:lstStyle/>
          <a:p>
            <a:pPr algn="ctr"/>
            <a:r>
              <a:rPr lang="es-ES" sz="1400" b="1" dirty="0"/>
              <a:t>Desarrollo de medicamentos de referencia</a:t>
            </a:r>
            <a:r>
              <a:rPr lang="es-ES" sz="1400" b="1" baseline="30000" dirty="0"/>
              <a:t>1</a:t>
            </a:r>
            <a:r>
              <a:rPr lang="es-ES" sz="1400" b="1" dirty="0"/>
              <a:t>:</a:t>
            </a:r>
          </a:p>
          <a:p>
            <a:pPr algn="ctr"/>
            <a:r>
              <a:rPr lang="es-ES" sz="1400" dirty="0"/>
              <a:t>Debe constatarse que la nueva molécula aporta</a:t>
            </a:r>
          </a:p>
          <a:p>
            <a:pPr algn="ctr"/>
            <a:r>
              <a:rPr lang="es-ES" sz="1400" dirty="0"/>
              <a:t>beneficios clínicos significativos</a:t>
            </a:r>
          </a:p>
        </p:txBody>
      </p:sp>
      <p:sp>
        <p:nvSpPr>
          <p:cNvPr id="11" name="TextBox 10">
            <a:extLst>
              <a:ext uri="{FF2B5EF4-FFF2-40B4-BE49-F238E27FC236}">
                <a16:creationId xmlns:a16="http://schemas.microsoft.com/office/drawing/2014/main" xmlns="" id="{A0640494-3674-BB4C-88DD-3DA087865E12}"/>
              </a:ext>
            </a:extLst>
          </p:cNvPr>
          <p:cNvSpPr txBox="1"/>
          <p:nvPr/>
        </p:nvSpPr>
        <p:spPr>
          <a:xfrm>
            <a:off x="6880950" y="1666455"/>
            <a:ext cx="4073844" cy="954107"/>
          </a:xfrm>
          <a:prstGeom prst="rect">
            <a:avLst/>
          </a:prstGeom>
          <a:noFill/>
        </p:spPr>
        <p:txBody>
          <a:bodyPr wrap="square" rtlCol="0">
            <a:spAutoFit/>
          </a:bodyPr>
          <a:lstStyle/>
          <a:p>
            <a:pPr algn="ctr"/>
            <a:r>
              <a:rPr lang="es-ES" sz="1400" b="1" dirty="0"/>
              <a:t>Desarrollo de biosimilares</a:t>
            </a:r>
            <a:r>
              <a:rPr lang="es-ES" sz="1400" b="1" baseline="30000" dirty="0"/>
              <a:t>2</a:t>
            </a:r>
            <a:r>
              <a:rPr lang="es-ES" sz="1400" b="1" dirty="0"/>
              <a:t>:</a:t>
            </a:r>
          </a:p>
          <a:p>
            <a:pPr algn="ctr"/>
            <a:r>
              <a:rPr lang="es-ES" sz="1400" dirty="0"/>
              <a:t>Debe constatarse que la molécula es muy similar al medicamentos de referencia</a:t>
            </a:r>
          </a:p>
          <a:p>
            <a:endParaRPr lang="en-GB" sz="1400" dirty="0"/>
          </a:p>
        </p:txBody>
      </p:sp>
      <p:pic>
        <p:nvPicPr>
          <p:cNvPr id="4" name="Picture 3">
            <a:extLst>
              <a:ext uri="{FF2B5EF4-FFF2-40B4-BE49-F238E27FC236}">
                <a16:creationId xmlns:a16="http://schemas.microsoft.com/office/drawing/2014/main" xmlns="" id="{08E1A474-F1D1-7E4C-810D-B93DB68C65E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8640" y="2424369"/>
            <a:ext cx="11432005" cy="3379272"/>
          </a:xfrm>
          <a:prstGeom prst="rect">
            <a:avLst/>
          </a:prstGeom>
        </p:spPr>
      </p:pic>
      <p:sp>
        <p:nvSpPr>
          <p:cNvPr id="5" name="TextBox 4">
            <a:extLst>
              <a:ext uri="{FF2B5EF4-FFF2-40B4-BE49-F238E27FC236}">
                <a16:creationId xmlns:a16="http://schemas.microsoft.com/office/drawing/2014/main" xmlns="" id="{6AF82EF5-E73E-E249-BE04-ACCBB1C5462E}"/>
              </a:ext>
            </a:extLst>
          </p:cNvPr>
          <p:cNvSpPr txBox="1"/>
          <p:nvPr/>
        </p:nvSpPr>
        <p:spPr>
          <a:xfrm>
            <a:off x="479849" y="2704852"/>
            <a:ext cx="885179" cy="523220"/>
          </a:xfrm>
          <a:prstGeom prst="rect">
            <a:avLst/>
          </a:prstGeom>
          <a:noFill/>
        </p:spPr>
        <p:txBody>
          <a:bodyPr wrap="none" rtlCol="0">
            <a:spAutoFit/>
          </a:bodyPr>
          <a:lstStyle/>
          <a:p>
            <a:r>
              <a:rPr lang="es-ES" sz="1400"/>
              <a:t>Estudios </a:t>
            </a:r>
          </a:p>
          <a:p>
            <a:r>
              <a:rPr lang="es-ES" sz="1400"/>
              <a:t>clínicos</a:t>
            </a:r>
          </a:p>
        </p:txBody>
      </p:sp>
      <p:sp>
        <p:nvSpPr>
          <p:cNvPr id="10" name="TextBox 9">
            <a:extLst>
              <a:ext uri="{FF2B5EF4-FFF2-40B4-BE49-F238E27FC236}">
                <a16:creationId xmlns:a16="http://schemas.microsoft.com/office/drawing/2014/main" xmlns="" id="{52F1A711-B0A3-6B4E-A38C-03E9A1ECABBA}"/>
              </a:ext>
            </a:extLst>
          </p:cNvPr>
          <p:cNvSpPr txBox="1"/>
          <p:nvPr/>
        </p:nvSpPr>
        <p:spPr>
          <a:xfrm>
            <a:off x="10017149" y="2620562"/>
            <a:ext cx="824265" cy="523220"/>
          </a:xfrm>
          <a:prstGeom prst="rect">
            <a:avLst/>
          </a:prstGeom>
          <a:noFill/>
        </p:spPr>
        <p:txBody>
          <a:bodyPr wrap="none" rtlCol="0">
            <a:spAutoFit/>
          </a:bodyPr>
          <a:lstStyle/>
          <a:p>
            <a:r>
              <a:rPr lang="es-ES" sz="1400"/>
              <a:t>Estudios</a:t>
            </a:r>
          </a:p>
          <a:p>
            <a:r>
              <a:rPr lang="es-ES" sz="1400"/>
              <a:t>clínicos</a:t>
            </a:r>
          </a:p>
        </p:txBody>
      </p:sp>
      <p:sp>
        <p:nvSpPr>
          <p:cNvPr id="12" name="TextBox 11">
            <a:extLst>
              <a:ext uri="{FF2B5EF4-FFF2-40B4-BE49-F238E27FC236}">
                <a16:creationId xmlns:a16="http://schemas.microsoft.com/office/drawing/2014/main" xmlns="" id="{1B13D19C-5405-404E-995A-7351A4DD3D97}"/>
              </a:ext>
            </a:extLst>
          </p:cNvPr>
          <p:cNvSpPr txBox="1"/>
          <p:nvPr/>
        </p:nvSpPr>
        <p:spPr>
          <a:xfrm>
            <a:off x="906977" y="3806228"/>
            <a:ext cx="747320" cy="307777"/>
          </a:xfrm>
          <a:prstGeom prst="rect">
            <a:avLst/>
          </a:prstGeom>
          <a:noFill/>
        </p:spPr>
        <p:txBody>
          <a:bodyPr wrap="none" rtlCol="0">
            <a:spAutoFit/>
          </a:bodyPr>
          <a:lstStyle/>
          <a:p>
            <a:r>
              <a:rPr lang="es-ES" sz="1400"/>
              <a:t>FC/FD</a:t>
            </a:r>
          </a:p>
        </p:txBody>
      </p:sp>
      <p:sp>
        <p:nvSpPr>
          <p:cNvPr id="15" name="TextBox 14">
            <a:extLst>
              <a:ext uri="{FF2B5EF4-FFF2-40B4-BE49-F238E27FC236}">
                <a16:creationId xmlns:a16="http://schemas.microsoft.com/office/drawing/2014/main" xmlns="" id="{657B7983-CE6B-6543-9D39-A12D21A83E3A}"/>
              </a:ext>
            </a:extLst>
          </p:cNvPr>
          <p:cNvSpPr txBox="1"/>
          <p:nvPr/>
        </p:nvSpPr>
        <p:spPr>
          <a:xfrm>
            <a:off x="10361905" y="3435657"/>
            <a:ext cx="747320" cy="307777"/>
          </a:xfrm>
          <a:prstGeom prst="rect">
            <a:avLst/>
          </a:prstGeom>
          <a:noFill/>
        </p:spPr>
        <p:txBody>
          <a:bodyPr wrap="none" rtlCol="0">
            <a:spAutoFit/>
          </a:bodyPr>
          <a:lstStyle/>
          <a:p>
            <a:r>
              <a:rPr lang="es-ES" sz="1400"/>
              <a:t>FC/FD</a:t>
            </a:r>
          </a:p>
        </p:txBody>
      </p:sp>
      <p:sp>
        <p:nvSpPr>
          <p:cNvPr id="16" name="TextBox 15">
            <a:extLst>
              <a:ext uri="{FF2B5EF4-FFF2-40B4-BE49-F238E27FC236}">
                <a16:creationId xmlns:a16="http://schemas.microsoft.com/office/drawing/2014/main" xmlns="" id="{99F3C28D-5961-9549-A8C6-9E7369A79B88}"/>
              </a:ext>
            </a:extLst>
          </p:cNvPr>
          <p:cNvSpPr txBox="1"/>
          <p:nvPr/>
        </p:nvSpPr>
        <p:spPr>
          <a:xfrm>
            <a:off x="1128358" y="4345040"/>
            <a:ext cx="1229824" cy="307777"/>
          </a:xfrm>
          <a:prstGeom prst="rect">
            <a:avLst/>
          </a:prstGeom>
          <a:noFill/>
        </p:spPr>
        <p:txBody>
          <a:bodyPr wrap="none" rtlCol="0">
            <a:spAutoFit/>
          </a:bodyPr>
          <a:lstStyle/>
          <a:p>
            <a:r>
              <a:rPr lang="es-ES" sz="1400"/>
              <a:t>No clínico</a:t>
            </a:r>
          </a:p>
        </p:txBody>
      </p:sp>
      <p:sp>
        <p:nvSpPr>
          <p:cNvPr id="17" name="TextBox 16">
            <a:extLst>
              <a:ext uri="{FF2B5EF4-FFF2-40B4-BE49-F238E27FC236}">
                <a16:creationId xmlns:a16="http://schemas.microsoft.com/office/drawing/2014/main" xmlns="" id="{3301CA2B-6ADB-BE40-A12A-84FEB65825AB}"/>
              </a:ext>
            </a:extLst>
          </p:cNvPr>
          <p:cNvSpPr txBox="1"/>
          <p:nvPr/>
        </p:nvSpPr>
        <p:spPr>
          <a:xfrm>
            <a:off x="10456454" y="3906801"/>
            <a:ext cx="1229824" cy="307777"/>
          </a:xfrm>
          <a:prstGeom prst="rect">
            <a:avLst/>
          </a:prstGeom>
          <a:noFill/>
        </p:spPr>
        <p:txBody>
          <a:bodyPr wrap="none" rtlCol="0">
            <a:spAutoFit/>
          </a:bodyPr>
          <a:lstStyle/>
          <a:p>
            <a:r>
              <a:rPr lang="es-ES" sz="1400"/>
              <a:t>No clínico</a:t>
            </a:r>
          </a:p>
        </p:txBody>
      </p:sp>
      <p:sp>
        <p:nvSpPr>
          <p:cNvPr id="18" name="TextBox 17">
            <a:extLst>
              <a:ext uri="{FF2B5EF4-FFF2-40B4-BE49-F238E27FC236}">
                <a16:creationId xmlns:a16="http://schemas.microsoft.com/office/drawing/2014/main" xmlns="" id="{CCF7DE37-67FD-EE4D-BBDB-5247CF32A9BA}"/>
              </a:ext>
            </a:extLst>
          </p:cNvPr>
          <p:cNvSpPr txBox="1"/>
          <p:nvPr/>
        </p:nvSpPr>
        <p:spPr>
          <a:xfrm>
            <a:off x="1714918" y="4966619"/>
            <a:ext cx="1233094" cy="523220"/>
          </a:xfrm>
          <a:prstGeom prst="rect">
            <a:avLst/>
          </a:prstGeom>
          <a:noFill/>
        </p:spPr>
        <p:txBody>
          <a:bodyPr wrap="none" rtlCol="0">
            <a:spAutoFit/>
          </a:bodyPr>
          <a:lstStyle/>
          <a:p>
            <a:r>
              <a:rPr lang="es-ES" sz="1400"/>
              <a:t>Programa</a:t>
            </a:r>
          </a:p>
          <a:p>
            <a:r>
              <a:rPr lang="es-ES" sz="1400"/>
              <a:t>analítico</a:t>
            </a:r>
          </a:p>
        </p:txBody>
      </p:sp>
      <p:sp>
        <p:nvSpPr>
          <p:cNvPr id="19" name="TextBox 18">
            <a:extLst>
              <a:ext uri="{FF2B5EF4-FFF2-40B4-BE49-F238E27FC236}">
                <a16:creationId xmlns:a16="http://schemas.microsoft.com/office/drawing/2014/main" xmlns="" id="{3FA62C13-A296-B443-B387-D87C3AD9FE36}"/>
              </a:ext>
            </a:extLst>
          </p:cNvPr>
          <p:cNvSpPr txBox="1"/>
          <p:nvPr/>
        </p:nvSpPr>
        <p:spPr>
          <a:xfrm>
            <a:off x="10847011" y="4669971"/>
            <a:ext cx="1229887" cy="523220"/>
          </a:xfrm>
          <a:prstGeom prst="rect">
            <a:avLst/>
          </a:prstGeom>
          <a:noFill/>
        </p:spPr>
        <p:txBody>
          <a:bodyPr wrap="none" rtlCol="0">
            <a:spAutoFit/>
          </a:bodyPr>
          <a:lstStyle/>
          <a:p>
            <a:pPr algn="r"/>
            <a:r>
              <a:rPr lang="es-ES" sz="1400"/>
              <a:t>Programa</a:t>
            </a:r>
          </a:p>
          <a:p>
            <a:pPr algn="r"/>
            <a:r>
              <a:rPr lang="es-ES" sz="1400"/>
              <a:t>analítico</a:t>
            </a:r>
          </a:p>
        </p:txBody>
      </p:sp>
      <p:sp>
        <p:nvSpPr>
          <p:cNvPr id="20" name="TextBox 19">
            <a:extLst>
              <a:ext uri="{FF2B5EF4-FFF2-40B4-BE49-F238E27FC236}">
                <a16:creationId xmlns:a16="http://schemas.microsoft.com/office/drawing/2014/main" xmlns="" id="{3753FF46-1372-1240-9DEC-14682308F91B}"/>
              </a:ext>
            </a:extLst>
          </p:cNvPr>
          <p:cNvSpPr txBox="1"/>
          <p:nvPr/>
        </p:nvSpPr>
        <p:spPr>
          <a:xfrm>
            <a:off x="4721243" y="4573062"/>
            <a:ext cx="1837820" cy="938719"/>
          </a:xfrm>
          <a:prstGeom prst="rect">
            <a:avLst/>
          </a:prstGeom>
          <a:noFill/>
        </p:spPr>
        <p:txBody>
          <a:bodyPr wrap="square" rtlCol="0">
            <a:spAutoFit/>
          </a:bodyPr>
          <a:lstStyle/>
          <a:p>
            <a:r>
              <a:rPr lang="es-ES" sz="1100" b="1" dirty="0">
                <a:solidFill>
                  <a:schemeClr val="bg1"/>
                </a:solidFill>
              </a:rPr>
              <a:t>El programa analítico es la piedra angular del desarrollo de biosimilares</a:t>
            </a:r>
            <a:endParaRPr lang="es-ES" sz="1300" b="1" dirty="0">
              <a:solidFill>
                <a:schemeClr val="bg1"/>
              </a:solidFill>
            </a:endParaRPr>
          </a:p>
        </p:txBody>
      </p:sp>
      <p:sp>
        <p:nvSpPr>
          <p:cNvPr id="21" name="TextBox 20">
            <a:extLst>
              <a:ext uri="{FF2B5EF4-FFF2-40B4-BE49-F238E27FC236}">
                <a16:creationId xmlns:a16="http://schemas.microsoft.com/office/drawing/2014/main" xmlns="" id="{C0EAA97D-90D9-0C44-9774-F4656D9A057D}"/>
              </a:ext>
            </a:extLst>
          </p:cNvPr>
          <p:cNvSpPr txBox="1"/>
          <p:nvPr/>
        </p:nvSpPr>
        <p:spPr>
          <a:xfrm>
            <a:off x="5624563" y="3203668"/>
            <a:ext cx="2090637" cy="523220"/>
          </a:xfrm>
          <a:prstGeom prst="rect">
            <a:avLst/>
          </a:prstGeom>
          <a:noFill/>
        </p:spPr>
        <p:txBody>
          <a:bodyPr wrap="none" rtlCol="0">
            <a:spAutoFit/>
          </a:bodyPr>
          <a:lstStyle/>
          <a:p>
            <a:r>
              <a:rPr lang="es-ES" sz="1400" b="1"/>
              <a:t>Programa clínico</a:t>
            </a:r>
          </a:p>
          <a:p>
            <a:r>
              <a:rPr lang="es-ES" sz="1400" b="1"/>
              <a:t>sólido</a:t>
            </a:r>
          </a:p>
        </p:txBody>
      </p:sp>
      <p:sp>
        <p:nvSpPr>
          <p:cNvPr id="22" name="TextBox 21">
            <a:extLst>
              <a:ext uri="{FF2B5EF4-FFF2-40B4-BE49-F238E27FC236}">
                <a16:creationId xmlns:a16="http://schemas.microsoft.com/office/drawing/2014/main" xmlns="" id="{7BB7E054-5B97-B348-AB3E-4C7C2DB26078}"/>
              </a:ext>
            </a:extLst>
          </p:cNvPr>
          <p:cNvSpPr txBox="1"/>
          <p:nvPr/>
        </p:nvSpPr>
        <p:spPr>
          <a:xfrm>
            <a:off x="6048558" y="2545655"/>
            <a:ext cx="1770036" cy="523220"/>
          </a:xfrm>
          <a:prstGeom prst="rect">
            <a:avLst/>
          </a:prstGeom>
          <a:noFill/>
        </p:spPr>
        <p:txBody>
          <a:bodyPr wrap="none" rtlCol="0">
            <a:spAutoFit/>
          </a:bodyPr>
          <a:lstStyle/>
          <a:p>
            <a:r>
              <a:rPr lang="es-ES" sz="1400" b="1" dirty="0"/>
              <a:t>Programa clínico</a:t>
            </a:r>
          </a:p>
          <a:p>
            <a:r>
              <a:rPr lang="es-ES" sz="1400" b="1" dirty="0"/>
              <a:t>diseñado a medida</a:t>
            </a:r>
          </a:p>
        </p:txBody>
      </p:sp>
      <p:sp>
        <p:nvSpPr>
          <p:cNvPr id="24" name="CuadroTexto 23"/>
          <p:cNvSpPr txBox="1"/>
          <p:nvPr/>
        </p:nvSpPr>
        <p:spPr>
          <a:xfrm>
            <a:off x="439094" y="5767804"/>
            <a:ext cx="11624243" cy="1323439"/>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U.S. Food and Drug Administration (FDA). Guidance for Industry: Providing Clinical Evidence of Effectiveness for Human Drug and Biological Products. 1998 [online]. Available at: https://</a:t>
            </a:r>
            <a:r>
              <a:rPr lang="en-GB" sz="1000" dirty="0" err="1">
                <a:solidFill>
                  <a:schemeClr val="bg1">
                    <a:lumMod val="50000"/>
                  </a:schemeClr>
                </a:solidFill>
              </a:rPr>
              <a:t>www.fda.gov</a:t>
            </a:r>
            <a:r>
              <a:rPr lang="en-GB" sz="1000" dirty="0">
                <a:solidFill>
                  <a:schemeClr val="bg1">
                    <a:lumMod val="50000"/>
                  </a:schemeClr>
                </a:solidFill>
              </a:rPr>
              <a:t>/</a:t>
            </a:r>
            <a:r>
              <a:rPr lang="en-GB" sz="1000" dirty="0" err="1">
                <a:solidFill>
                  <a:schemeClr val="bg1">
                    <a:lumMod val="50000"/>
                  </a:schemeClr>
                </a:solidFill>
              </a:rPr>
              <a:t>ohrms</a:t>
            </a:r>
            <a:r>
              <a:rPr lang="en-GB" sz="1000" dirty="0">
                <a:solidFill>
                  <a:schemeClr val="bg1">
                    <a:lumMod val="50000"/>
                  </a:schemeClr>
                </a:solidFill>
              </a:rPr>
              <a:t>/dockets/ac/06/</a:t>
            </a:r>
          </a:p>
          <a:p>
            <a:r>
              <a:rPr lang="en-GB" sz="1000" dirty="0">
                <a:solidFill>
                  <a:schemeClr val="bg1">
                    <a:lumMod val="50000"/>
                  </a:schemeClr>
                </a:solidFill>
              </a:rPr>
              <a:t>Briefing/2006-4227B1-02-02-FDA-Appendix1.pdf [Accessed March 2018]</a:t>
            </a:r>
          </a:p>
          <a:p>
            <a:r>
              <a:rPr lang="en-GB" sz="1000" dirty="0" smtClean="0">
                <a:solidFill>
                  <a:schemeClr val="bg1">
                    <a:lumMod val="50000"/>
                  </a:schemeClr>
                </a:solidFill>
              </a:rPr>
              <a:t>2</a:t>
            </a:r>
            <a:r>
              <a:rPr lang="en-GB" sz="1000" dirty="0">
                <a:solidFill>
                  <a:schemeClr val="bg1">
                    <a:lumMod val="50000"/>
                  </a:schemeClr>
                </a:solidFill>
              </a:rPr>
              <a:t>. </a:t>
            </a:r>
            <a:r>
              <a:rPr lang="en-GB" sz="1000" dirty="0" err="1">
                <a:solidFill>
                  <a:schemeClr val="bg1">
                    <a:lumMod val="50000"/>
                  </a:schemeClr>
                </a:solidFill>
              </a:rPr>
              <a:t>McCamish</a:t>
            </a:r>
            <a:r>
              <a:rPr lang="en-GB" sz="1000" dirty="0">
                <a:solidFill>
                  <a:schemeClr val="bg1">
                    <a:lumMod val="50000"/>
                  </a:schemeClr>
                </a:solidFill>
              </a:rPr>
              <a:t> M, </a:t>
            </a:r>
            <a:r>
              <a:rPr lang="en-GB" sz="1000" dirty="0" err="1">
                <a:solidFill>
                  <a:schemeClr val="bg1">
                    <a:lumMod val="50000"/>
                  </a:schemeClr>
                </a:solidFill>
              </a:rPr>
              <a:t>Woollett</a:t>
            </a:r>
            <a:r>
              <a:rPr lang="en-GB" sz="1000" dirty="0">
                <a:solidFill>
                  <a:schemeClr val="bg1">
                    <a:lumMod val="50000"/>
                  </a:schemeClr>
                </a:solidFill>
              </a:rPr>
              <a:t> G. </a:t>
            </a:r>
            <a:r>
              <a:rPr lang="en-GB" sz="1000" dirty="0" err="1">
                <a:solidFill>
                  <a:schemeClr val="bg1">
                    <a:lumMod val="50000"/>
                  </a:schemeClr>
                </a:solidFill>
              </a:rPr>
              <a:t>Cl</a:t>
            </a:r>
            <a:r>
              <a:rPr lang="en-GB" sz="1000" dirty="0">
                <a:solidFill>
                  <a:schemeClr val="bg1">
                    <a:lumMod val="50000"/>
                  </a:schemeClr>
                </a:solidFill>
              </a:rPr>
              <a:t> in </a:t>
            </a:r>
            <a:r>
              <a:rPr lang="en-GB" sz="1000" dirty="0" err="1">
                <a:solidFill>
                  <a:schemeClr val="bg1">
                    <a:lumMod val="50000"/>
                  </a:schemeClr>
                </a:solidFill>
              </a:rPr>
              <a:t>Pharmacol</a:t>
            </a:r>
            <a:r>
              <a:rPr lang="en-GB" sz="1000" dirty="0">
                <a:solidFill>
                  <a:schemeClr val="bg1">
                    <a:lumMod val="50000"/>
                  </a:schemeClr>
                </a:solidFill>
              </a:rPr>
              <a:t> </a:t>
            </a:r>
            <a:r>
              <a:rPr lang="en-GB" sz="1000" dirty="0" err="1">
                <a:solidFill>
                  <a:schemeClr val="bg1">
                    <a:lumMod val="50000"/>
                  </a:schemeClr>
                </a:solidFill>
              </a:rPr>
              <a:t>Ther</a:t>
            </a:r>
            <a:r>
              <a:rPr lang="en-GB" sz="1000" dirty="0">
                <a:solidFill>
                  <a:schemeClr val="bg1">
                    <a:lumMod val="50000"/>
                  </a:schemeClr>
                </a:solidFill>
              </a:rPr>
              <a:t>. 2012;91:405-17</a:t>
            </a:r>
          </a:p>
          <a:p>
            <a:endParaRPr lang="en-GB" sz="1000" dirty="0">
              <a:solidFill>
                <a:schemeClr val="bg1">
                  <a:lumMod val="50000"/>
                </a:schemeClr>
              </a:solidFill>
            </a:endParaRPr>
          </a:p>
          <a:p>
            <a:r>
              <a:rPr lang="en-GB" sz="1000" dirty="0" smtClean="0">
                <a:solidFill>
                  <a:schemeClr val="bg1">
                    <a:lumMod val="50000"/>
                  </a:schemeClr>
                </a:solidFill>
              </a:rPr>
              <a:t>.</a:t>
            </a: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28846304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81502" cy="755650"/>
          </a:xfrm>
        </p:spPr>
        <p:txBody>
          <a:bodyPr/>
          <a:lstStyle/>
          <a:p>
            <a:pPr algn="just"/>
            <a:r>
              <a:rPr lang="es-ES" sz="2400" dirty="0" smtClean="0"/>
              <a:t>VARIABILIDAD ENTRE DIFERENTES LOTES DE MEDICAMENTOS BIOLÓGICOS</a:t>
            </a:r>
            <a:endParaRPr lang="es-ES" sz="2400" dirty="0"/>
          </a:p>
        </p:txBody>
      </p:sp>
      <p:sp>
        <p:nvSpPr>
          <p:cNvPr id="7" name="TextBox 6">
            <a:extLst>
              <a:ext uri="{FF2B5EF4-FFF2-40B4-BE49-F238E27FC236}">
                <a16:creationId xmlns:a16="http://schemas.microsoft.com/office/drawing/2014/main" xmlns="" id="{4BFDCC2D-244B-294D-9658-90A7A36B4E22}"/>
              </a:ext>
            </a:extLst>
          </p:cNvPr>
          <p:cNvSpPr txBox="1"/>
          <p:nvPr/>
        </p:nvSpPr>
        <p:spPr>
          <a:xfrm>
            <a:off x="760141" y="1372423"/>
            <a:ext cx="11015969" cy="2031325"/>
          </a:xfrm>
          <a:prstGeom prst="rect">
            <a:avLst/>
          </a:prstGeom>
          <a:noFill/>
        </p:spPr>
        <p:txBody>
          <a:bodyPr wrap="square" rtlCol="0">
            <a:spAutoFit/>
          </a:bodyPr>
          <a:lstStyle/>
          <a:p>
            <a:pPr algn="ctr"/>
            <a:endParaRPr lang="es-ES" sz="1400" b="1" dirty="0" smtClean="0"/>
          </a:p>
          <a:p>
            <a:pPr algn="ctr"/>
            <a:endParaRPr lang="es-ES" sz="1400" b="1" dirty="0"/>
          </a:p>
          <a:p>
            <a:pPr algn="ctr"/>
            <a:endParaRPr lang="es-ES" sz="1400" b="1" dirty="0" smtClean="0"/>
          </a:p>
          <a:p>
            <a:pPr algn="ctr"/>
            <a:endParaRPr lang="es-ES" sz="1400" b="1" dirty="0"/>
          </a:p>
          <a:p>
            <a:pPr algn="ctr"/>
            <a:endParaRPr lang="es-ES" sz="1400" b="1" dirty="0" smtClean="0"/>
          </a:p>
          <a:p>
            <a:pPr algn="ctr"/>
            <a:r>
              <a:rPr lang="es-ES" sz="1400" b="1" dirty="0" smtClean="0"/>
              <a:t>Variabilidad </a:t>
            </a:r>
            <a:r>
              <a:rPr lang="es-ES" sz="1400" b="1" dirty="0"/>
              <a:t>entre lotes</a:t>
            </a:r>
          </a:p>
          <a:p>
            <a:pPr algn="ctr"/>
            <a:endParaRPr lang="en-GB" sz="1400" dirty="0"/>
          </a:p>
          <a:p>
            <a:pPr algn="ctr"/>
            <a:r>
              <a:rPr lang="es-ES" sz="1400" b="1" dirty="0"/>
              <a:t>Modificaciones en el proceso de fabricación</a:t>
            </a:r>
          </a:p>
          <a:p>
            <a:endParaRPr lang="en-GB" sz="1400" b="1" dirty="0"/>
          </a:p>
        </p:txBody>
      </p:sp>
      <p:sp>
        <p:nvSpPr>
          <p:cNvPr id="18" name="CuadroTexto 17"/>
          <p:cNvSpPr txBox="1"/>
          <p:nvPr/>
        </p:nvSpPr>
        <p:spPr>
          <a:xfrm>
            <a:off x="426135" y="5897384"/>
            <a:ext cx="11624243" cy="861774"/>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t>
            </a:r>
            <a:r>
              <a:rPr lang="de" sz="1000" dirty="0">
                <a:solidFill>
                  <a:schemeClr val="bg1">
                    <a:lumMod val="50000"/>
                  </a:schemeClr>
                </a:solidFill>
              </a:rPr>
              <a:t>Schiestl M, et al. Nat Biotechnol 2011;29(4):</a:t>
            </a:r>
            <a:r>
              <a:rPr lang="de" sz="1000" dirty="0" smtClean="0">
                <a:solidFill>
                  <a:schemeClr val="bg1">
                    <a:lumMod val="50000"/>
                  </a:schemeClr>
                </a:solidFill>
              </a:rPr>
              <a:t>310-2</a:t>
            </a:r>
            <a:r>
              <a:rPr lang="es-ES_tradnl" sz="1000" dirty="0" smtClean="0">
                <a:solidFill>
                  <a:schemeClr val="bg1">
                    <a:lumMod val="50000"/>
                  </a:schemeClr>
                </a:solidFill>
              </a:rPr>
              <a:t>. </a:t>
            </a:r>
          </a:p>
          <a:p>
            <a:r>
              <a:rPr lang="es-ES_tradnl" sz="1000" dirty="0" smtClean="0">
                <a:solidFill>
                  <a:schemeClr val="bg1">
                    <a:lumMod val="50000"/>
                  </a:schemeClr>
                </a:solidFill>
              </a:rPr>
              <a:t>2. </a:t>
            </a:r>
            <a:r>
              <a:rPr lang="de" sz="1000" dirty="0" smtClean="0">
                <a:solidFill>
                  <a:schemeClr val="bg1">
                    <a:lumMod val="50000"/>
                  </a:schemeClr>
                </a:solidFill>
              </a:rPr>
              <a:t>Schneider </a:t>
            </a:r>
            <a:r>
              <a:rPr lang="de" sz="1000" dirty="0">
                <a:solidFill>
                  <a:schemeClr val="bg1">
                    <a:lumMod val="50000"/>
                  </a:schemeClr>
                </a:solidFill>
              </a:rPr>
              <a:t>CK. Ann Rheum Dis 2013;72(3):315-8d</a:t>
            </a:r>
          </a:p>
          <a:p>
            <a:endParaRPr lang="en-GB" sz="1000" dirty="0">
              <a:solidFill>
                <a:schemeClr val="bg1">
                  <a:lumMod val="50000"/>
                </a:schemeClr>
              </a:solidFill>
            </a:endParaRPr>
          </a:p>
        </p:txBody>
      </p:sp>
    </p:spTree>
    <p:extLst>
      <p:ext uri="{BB962C8B-B14F-4D97-AF65-F5344CB8AC3E}">
        <p14:creationId xmlns:p14="http://schemas.microsoft.com/office/powerpoint/2010/main" xmlns="" val="253513858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grpSp>
        <p:nvGrpSpPr>
          <p:cNvPr id="3" name="Agrupar 2"/>
          <p:cNvGrpSpPr/>
          <p:nvPr/>
        </p:nvGrpSpPr>
        <p:grpSpPr>
          <a:xfrm>
            <a:off x="2523007" y="1440311"/>
            <a:ext cx="6816893" cy="4677824"/>
            <a:chOff x="5419245" y="1638609"/>
            <a:chExt cx="6712794" cy="4739695"/>
          </a:xfrm>
        </p:grpSpPr>
        <p:pic>
          <p:nvPicPr>
            <p:cNvPr id="4" name="Picture 3">
              <a:extLst>
                <a:ext uri="{FF2B5EF4-FFF2-40B4-BE49-F238E27FC236}">
                  <a16:creationId xmlns:a16="http://schemas.microsoft.com/office/drawing/2014/main" xmlns="" id="{77082842-2A65-3A49-94A1-C8A8BF24725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19245" y="1638609"/>
              <a:ext cx="6662421" cy="4666392"/>
            </a:xfrm>
            <a:prstGeom prst="rect">
              <a:avLst/>
            </a:prstGeom>
          </p:spPr>
        </p:pic>
        <p:grpSp>
          <p:nvGrpSpPr>
            <p:cNvPr id="6" name="Agrupar 5"/>
            <p:cNvGrpSpPr/>
            <p:nvPr/>
          </p:nvGrpSpPr>
          <p:grpSpPr>
            <a:xfrm>
              <a:off x="6018354" y="1665256"/>
              <a:ext cx="6113685" cy="4713048"/>
              <a:chOff x="6018354" y="1665256"/>
              <a:chExt cx="6113685" cy="4713048"/>
            </a:xfrm>
          </p:grpSpPr>
          <p:sp>
            <p:nvSpPr>
              <p:cNvPr id="8" name="TextBox 7">
                <a:extLst>
                  <a:ext uri="{FF2B5EF4-FFF2-40B4-BE49-F238E27FC236}">
                    <a16:creationId xmlns:a16="http://schemas.microsoft.com/office/drawing/2014/main" xmlns="" id="{B277DA14-8DF9-6B4F-B8FF-B61E1748A0A9}"/>
                  </a:ext>
                </a:extLst>
              </p:cNvPr>
              <p:cNvSpPr txBox="1"/>
              <p:nvPr/>
            </p:nvSpPr>
            <p:spPr>
              <a:xfrm>
                <a:off x="6018354" y="2069320"/>
                <a:ext cx="492443" cy="1259319"/>
              </a:xfrm>
              <a:prstGeom prst="rect">
                <a:avLst/>
              </a:prstGeom>
              <a:noFill/>
            </p:spPr>
            <p:txBody>
              <a:bodyPr vert="vert270" wrap="none" rtlCol="0">
                <a:spAutoFit/>
              </a:bodyPr>
              <a:lstStyle/>
              <a:p>
                <a:r>
                  <a:rPr lang="es-ES" sz="1000" dirty="0"/>
                  <a:t>G0 </a:t>
                </a:r>
                <a:r>
                  <a:rPr lang="es-ES" sz="1000" dirty="0" err="1"/>
                  <a:t>fucosilado</a:t>
                </a:r>
                <a:r>
                  <a:rPr lang="es-ES" sz="1000" dirty="0"/>
                  <a:t/>
                </a:r>
                <a:br>
                  <a:rPr lang="es-ES" sz="1000" dirty="0"/>
                </a:br>
                <a:r>
                  <a:rPr lang="es-ES" sz="1000" dirty="0"/>
                  <a:t>(porcentaje relativo)</a:t>
                </a:r>
              </a:p>
            </p:txBody>
          </p:sp>
          <p:sp>
            <p:nvSpPr>
              <p:cNvPr id="5" name="TextBox 4">
                <a:extLst>
                  <a:ext uri="{FF2B5EF4-FFF2-40B4-BE49-F238E27FC236}">
                    <a16:creationId xmlns:a16="http://schemas.microsoft.com/office/drawing/2014/main" xmlns="" id="{95B6D966-0346-E943-9E5E-AEF19F18264C}"/>
                  </a:ext>
                </a:extLst>
              </p:cNvPr>
              <p:cNvSpPr txBox="1"/>
              <p:nvPr/>
            </p:nvSpPr>
            <p:spPr>
              <a:xfrm>
                <a:off x="8750457" y="3567674"/>
                <a:ext cx="952505" cy="253916"/>
              </a:xfrm>
              <a:prstGeom prst="rect">
                <a:avLst/>
              </a:prstGeom>
              <a:noFill/>
            </p:spPr>
            <p:txBody>
              <a:bodyPr wrap="none" rtlCol="0">
                <a:spAutoFit/>
              </a:bodyPr>
              <a:lstStyle/>
              <a:p>
                <a:r>
                  <a:rPr lang="es-ES" sz="1050" dirty="0"/>
                  <a:t>Fecha de caducidad</a:t>
                </a:r>
              </a:p>
            </p:txBody>
          </p:sp>
          <p:sp>
            <p:nvSpPr>
              <p:cNvPr id="9" name="TextBox 8">
                <a:extLst>
                  <a:ext uri="{FF2B5EF4-FFF2-40B4-BE49-F238E27FC236}">
                    <a16:creationId xmlns:a16="http://schemas.microsoft.com/office/drawing/2014/main" xmlns="" id="{CD55E6E8-BBF8-9544-8543-DAB78B289B78}"/>
                  </a:ext>
                </a:extLst>
              </p:cNvPr>
              <p:cNvSpPr txBox="1"/>
              <p:nvPr/>
            </p:nvSpPr>
            <p:spPr>
              <a:xfrm>
                <a:off x="10479353" y="6124388"/>
                <a:ext cx="952505" cy="253916"/>
              </a:xfrm>
              <a:prstGeom prst="rect">
                <a:avLst/>
              </a:prstGeom>
              <a:noFill/>
            </p:spPr>
            <p:txBody>
              <a:bodyPr wrap="none" rtlCol="0">
                <a:spAutoFit/>
              </a:bodyPr>
              <a:lstStyle/>
              <a:p>
                <a:r>
                  <a:rPr lang="es-ES" sz="1050"/>
                  <a:t>Fecha de caducidad</a:t>
                </a:r>
              </a:p>
            </p:txBody>
          </p:sp>
          <p:sp>
            <p:nvSpPr>
              <p:cNvPr id="10" name="TextBox 9">
                <a:extLst>
                  <a:ext uri="{FF2B5EF4-FFF2-40B4-BE49-F238E27FC236}">
                    <a16:creationId xmlns:a16="http://schemas.microsoft.com/office/drawing/2014/main" xmlns="" id="{F2226F38-0DBE-BE48-857C-432DB1D31B92}"/>
                  </a:ext>
                </a:extLst>
              </p:cNvPr>
              <p:cNvSpPr txBox="1"/>
              <p:nvPr/>
            </p:nvSpPr>
            <p:spPr>
              <a:xfrm>
                <a:off x="7789458" y="1665256"/>
                <a:ext cx="3292018" cy="369332"/>
              </a:xfrm>
              <a:prstGeom prst="rect">
                <a:avLst/>
              </a:prstGeom>
              <a:noFill/>
            </p:spPr>
            <p:txBody>
              <a:bodyPr wrap="square" rtlCol="0">
                <a:spAutoFit/>
              </a:bodyPr>
              <a:lstStyle/>
              <a:p>
                <a:pPr algn="ctr"/>
                <a:r>
                  <a:rPr lang="es-ES" sz="900" b="1" dirty="0"/>
                  <a:t>Variabilidad de la variante principal del </a:t>
                </a:r>
                <a:r>
                  <a:rPr lang="es-ES" sz="900" b="1" dirty="0" err="1"/>
                  <a:t>glicano</a:t>
                </a:r>
                <a:r>
                  <a:rPr lang="es-ES" sz="900" b="1" dirty="0"/>
                  <a:t> en un anticuerpo monoclonal comercial</a:t>
                </a:r>
              </a:p>
            </p:txBody>
          </p:sp>
          <p:sp>
            <p:nvSpPr>
              <p:cNvPr id="11" name="TextBox 10">
                <a:extLst>
                  <a:ext uri="{FF2B5EF4-FFF2-40B4-BE49-F238E27FC236}">
                    <a16:creationId xmlns:a16="http://schemas.microsoft.com/office/drawing/2014/main" xmlns="" id="{D7FB85AF-BF44-5042-B076-C5FEDC615B75}"/>
                  </a:ext>
                </a:extLst>
              </p:cNvPr>
              <p:cNvSpPr txBox="1"/>
              <p:nvPr/>
            </p:nvSpPr>
            <p:spPr>
              <a:xfrm>
                <a:off x="7383096" y="6114833"/>
                <a:ext cx="952505" cy="253916"/>
              </a:xfrm>
              <a:prstGeom prst="rect">
                <a:avLst/>
              </a:prstGeom>
              <a:noFill/>
            </p:spPr>
            <p:txBody>
              <a:bodyPr wrap="none" rtlCol="0">
                <a:spAutoFit/>
              </a:bodyPr>
              <a:lstStyle/>
              <a:p>
                <a:r>
                  <a:rPr lang="es-ES" sz="1050" dirty="0"/>
                  <a:t>Fecha de caducidad</a:t>
                </a:r>
              </a:p>
            </p:txBody>
          </p:sp>
          <p:sp>
            <p:nvSpPr>
              <p:cNvPr id="12" name="TextBox 11">
                <a:extLst>
                  <a:ext uri="{FF2B5EF4-FFF2-40B4-BE49-F238E27FC236}">
                    <a16:creationId xmlns:a16="http://schemas.microsoft.com/office/drawing/2014/main" xmlns="" id="{44C4698A-1025-BC4E-B008-71F17C71A09A}"/>
                  </a:ext>
                </a:extLst>
              </p:cNvPr>
              <p:cNvSpPr txBox="1"/>
              <p:nvPr/>
            </p:nvSpPr>
            <p:spPr>
              <a:xfrm>
                <a:off x="10280581" y="4368257"/>
                <a:ext cx="1151277" cy="276999"/>
              </a:xfrm>
              <a:prstGeom prst="rect">
                <a:avLst/>
              </a:prstGeom>
              <a:noFill/>
            </p:spPr>
            <p:txBody>
              <a:bodyPr wrap="none" rtlCol="0">
                <a:spAutoFit/>
              </a:bodyPr>
              <a:lstStyle/>
              <a:p>
                <a:r>
                  <a:rPr lang="es-ES" sz="1200" b="1" dirty="0">
                    <a:solidFill>
                      <a:srgbClr val="FFC000"/>
                    </a:solidFill>
                  </a:rPr>
                  <a:t>Posterior al cambio</a:t>
                </a:r>
              </a:p>
            </p:txBody>
          </p:sp>
          <p:sp>
            <p:nvSpPr>
              <p:cNvPr id="13" name="TextBox 12">
                <a:extLst>
                  <a:ext uri="{FF2B5EF4-FFF2-40B4-BE49-F238E27FC236}">
                    <a16:creationId xmlns:a16="http://schemas.microsoft.com/office/drawing/2014/main" xmlns="" id="{EAA26A30-9698-8442-B6F3-D75290949655}"/>
                  </a:ext>
                </a:extLst>
              </p:cNvPr>
              <p:cNvSpPr txBox="1"/>
              <p:nvPr/>
            </p:nvSpPr>
            <p:spPr>
              <a:xfrm>
                <a:off x="7497613" y="4368257"/>
                <a:ext cx="1151277" cy="276999"/>
              </a:xfrm>
              <a:prstGeom prst="rect">
                <a:avLst/>
              </a:prstGeom>
              <a:noFill/>
            </p:spPr>
            <p:txBody>
              <a:bodyPr wrap="none" rtlCol="0">
                <a:spAutoFit/>
              </a:bodyPr>
              <a:lstStyle/>
              <a:p>
                <a:r>
                  <a:rPr lang="es-ES" sz="1200" b="1" dirty="0">
                    <a:solidFill>
                      <a:srgbClr val="FFC000"/>
                    </a:solidFill>
                  </a:rPr>
                  <a:t>Posterior al cambio</a:t>
                </a:r>
              </a:p>
            </p:txBody>
          </p:sp>
          <p:sp>
            <p:nvSpPr>
              <p:cNvPr id="14" name="TextBox 13">
                <a:extLst>
                  <a:ext uri="{FF2B5EF4-FFF2-40B4-BE49-F238E27FC236}">
                    <a16:creationId xmlns:a16="http://schemas.microsoft.com/office/drawing/2014/main" xmlns="" id="{FF8FBC86-3E47-E941-9DD1-2D5700DAD5D3}"/>
                  </a:ext>
                </a:extLst>
              </p:cNvPr>
              <p:cNvSpPr txBox="1"/>
              <p:nvPr/>
            </p:nvSpPr>
            <p:spPr>
              <a:xfrm>
                <a:off x="6782674" y="4117177"/>
                <a:ext cx="2581156" cy="253916"/>
              </a:xfrm>
              <a:prstGeom prst="rect">
                <a:avLst/>
              </a:prstGeom>
              <a:noFill/>
            </p:spPr>
            <p:txBody>
              <a:bodyPr wrap="none" rtlCol="0">
                <a:spAutoFit/>
              </a:bodyPr>
              <a:lstStyle/>
              <a:p>
                <a:r>
                  <a:rPr lang="es-ES" sz="1050" b="1"/>
                  <a:t>Potencia ADCC (% de referencia)</a:t>
                </a:r>
              </a:p>
            </p:txBody>
          </p:sp>
          <p:sp>
            <p:nvSpPr>
              <p:cNvPr id="15" name="TextBox 14">
                <a:extLst>
                  <a:ext uri="{FF2B5EF4-FFF2-40B4-BE49-F238E27FC236}">
                    <a16:creationId xmlns:a16="http://schemas.microsoft.com/office/drawing/2014/main" xmlns="" id="{665F672E-C0D8-6C45-B77E-974EF3A67A03}"/>
                  </a:ext>
                </a:extLst>
              </p:cNvPr>
              <p:cNvSpPr txBox="1"/>
              <p:nvPr/>
            </p:nvSpPr>
            <p:spPr>
              <a:xfrm>
                <a:off x="9435467" y="4115196"/>
                <a:ext cx="2696572" cy="253916"/>
              </a:xfrm>
              <a:prstGeom prst="rect">
                <a:avLst/>
              </a:prstGeom>
              <a:noFill/>
            </p:spPr>
            <p:txBody>
              <a:bodyPr wrap="none" rtlCol="0">
                <a:spAutoFit/>
              </a:bodyPr>
              <a:lstStyle/>
              <a:p>
                <a:r>
                  <a:rPr lang="es-ES" sz="1050" b="1"/>
                  <a:t>G0 no fucosilado (% de glicanos)</a:t>
                </a:r>
              </a:p>
            </p:txBody>
          </p:sp>
          <p:sp>
            <p:nvSpPr>
              <p:cNvPr id="16" name="TextBox 15">
                <a:extLst>
                  <a:ext uri="{FF2B5EF4-FFF2-40B4-BE49-F238E27FC236}">
                    <a16:creationId xmlns:a16="http://schemas.microsoft.com/office/drawing/2014/main" xmlns="" id="{3AB32AB8-85BA-F24E-896A-F31884A551F7}"/>
                  </a:ext>
                </a:extLst>
              </p:cNvPr>
              <p:cNvSpPr txBox="1"/>
              <p:nvPr/>
            </p:nvSpPr>
            <p:spPr>
              <a:xfrm>
                <a:off x="9892493" y="5013813"/>
                <a:ext cx="1063112" cy="276999"/>
              </a:xfrm>
              <a:prstGeom prst="rect">
                <a:avLst/>
              </a:prstGeom>
              <a:noFill/>
            </p:spPr>
            <p:txBody>
              <a:bodyPr wrap="none" rtlCol="0">
                <a:spAutoFit/>
              </a:bodyPr>
              <a:lstStyle/>
              <a:p>
                <a:r>
                  <a:rPr lang="es-ES" sz="1200" b="1" dirty="0">
                    <a:solidFill>
                      <a:srgbClr val="7030A0"/>
                    </a:solidFill>
                  </a:rPr>
                  <a:t>Anterior al cambio</a:t>
                </a:r>
              </a:p>
            </p:txBody>
          </p:sp>
          <p:sp>
            <p:nvSpPr>
              <p:cNvPr id="17" name="TextBox 16">
                <a:extLst>
                  <a:ext uri="{FF2B5EF4-FFF2-40B4-BE49-F238E27FC236}">
                    <a16:creationId xmlns:a16="http://schemas.microsoft.com/office/drawing/2014/main" xmlns="" id="{C01D86BE-4C94-B644-9524-C7D43CB75E20}"/>
                  </a:ext>
                </a:extLst>
              </p:cNvPr>
              <p:cNvSpPr txBox="1"/>
              <p:nvPr/>
            </p:nvSpPr>
            <p:spPr>
              <a:xfrm>
                <a:off x="6854742" y="5402211"/>
                <a:ext cx="1063112" cy="276999"/>
              </a:xfrm>
              <a:prstGeom prst="rect">
                <a:avLst/>
              </a:prstGeom>
              <a:noFill/>
            </p:spPr>
            <p:txBody>
              <a:bodyPr wrap="none" rtlCol="0">
                <a:spAutoFit/>
              </a:bodyPr>
              <a:lstStyle/>
              <a:p>
                <a:r>
                  <a:rPr lang="es-ES" sz="1200" b="1" dirty="0">
                    <a:solidFill>
                      <a:srgbClr val="7030A0"/>
                    </a:solidFill>
                  </a:rPr>
                  <a:t>Anterior al cambio</a:t>
                </a:r>
              </a:p>
            </p:txBody>
          </p:sp>
        </p:grpSp>
      </p:grpSp>
      <p:sp>
        <p:nvSpPr>
          <p:cNvPr id="18" name="CuadroTexto 17"/>
          <p:cNvSpPr txBox="1"/>
          <p:nvPr/>
        </p:nvSpPr>
        <p:spPr>
          <a:xfrm>
            <a:off x="426135" y="5897384"/>
            <a:ext cx="11624243" cy="861774"/>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a:t>
            </a:r>
            <a:r>
              <a:rPr lang="de" sz="1000" dirty="0">
                <a:solidFill>
                  <a:schemeClr val="bg1">
                    <a:lumMod val="50000"/>
                  </a:schemeClr>
                </a:solidFill>
              </a:rPr>
              <a:t>Schiestl M, et al. Nat Biotechnol 2011;29(4):</a:t>
            </a:r>
            <a:r>
              <a:rPr lang="de" sz="1000" dirty="0" smtClean="0">
                <a:solidFill>
                  <a:schemeClr val="bg1">
                    <a:lumMod val="50000"/>
                  </a:schemeClr>
                </a:solidFill>
              </a:rPr>
              <a:t>310-2</a:t>
            </a:r>
            <a:r>
              <a:rPr lang="es-ES_tradnl" sz="1000" dirty="0" smtClean="0">
                <a:solidFill>
                  <a:schemeClr val="bg1">
                    <a:lumMod val="50000"/>
                  </a:schemeClr>
                </a:solidFill>
              </a:rPr>
              <a:t>. </a:t>
            </a:r>
          </a:p>
          <a:p>
            <a:r>
              <a:rPr lang="es-ES_tradnl" sz="1000" dirty="0" smtClean="0">
                <a:solidFill>
                  <a:schemeClr val="bg1">
                    <a:lumMod val="50000"/>
                  </a:schemeClr>
                </a:solidFill>
              </a:rPr>
              <a:t>2. </a:t>
            </a:r>
            <a:r>
              <a:rPr lang="de" sz="1000" dirty="0" smtClean="0">
                <a:solidFill>
                  <a:schemeClr val="bg1">
                    <a:lumMod val="50000"/>
                  </a:schemeClr>
                </a:solidFill>
              </a:rPr>
              <a:t>Schneider </a:t>
            </a:r>
            <a:r>
              <a:rPr lang="de" sz="1000" dirty="0">
                <a:solidFill>
                  <a:schemeClr val="bg1">
                    <a:lumMod val="50000"/>
                  </a:schemeClr>
                </a:solidFill>
              </a:rPr>
              <a:t>CK. Ann Rheum Dis 2013;72(3):315-8d</a:t>
            </a:r>
          </a:p>
          <a:p>
            <a:endParaRPr lang="en-GB" sz="1000" dirty="0">
              <a:solidFill>
                <a:schemeClr val="bg1">
                  <a:lumMod val="50000"/>
                </a:schemeClr>
              </a:solidFill>
            </a:endParaRPr>
          </a:p>
        </p:txBody>
      </p:sp>
      <p:sp>
        <p:nvSpPr>
          <p:cNvPr id="22" name="CuadroTexto 21"/>
          <p:cNvSpPr txBox="1"/>
          <p:nvPr/>
        </p:nvSpPr>
        <p:spPr>
          <a:xfrm>
            <a:off x="2077294" y="1443824"/>
            <a:ext cx="991929"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3" name="CuadroTexto 22"/>
          <p:cNvSpPr txBox="1"/>
          <p:nvPr/>
        </p:nvSpPr>
        <p:spPr>
          <a:xfrm>
            <a:off x="2305036" y="5093831"/>
            <a:ext cx="991929"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5"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81502" cy="755650"/>
          </a:xfrm>
        </p:spPr>
        <p:txBody>
          <a:bodyPr/>
          <a:lstStyle/>
          <a:p>
            <a:pPr algn="just"/>
            <a:r>
              <a:rPr lang="es-ES" sz="2400" dirty="0" smtClean="0"/>
              <a:t>VARIABILIDAD ENTRE DIFERENTES LOTES DE MEDICAMENTOS BIOLÓGICOS</a:t>
            </a:r>
            <a:endParaRPr lang="es-ES" sz="2400" dirty="0"/>
          </a:p>
        </p:txBody>
      </p:sp>
    </p:spTree>
    <p:extLst>
      <p:ext uri="{BB962C8B-B14F-4D97-AF65-F5344CB8AC3E}">
        <p14:creationId xmlns:p14="http://schemas.microsoft.com/office/powerpoint/2010/main" xmlns="" val="6706408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81502" cy="755650"/>
          </a:xfrm>
        </p:spPr>
        <p:txBody>
          <a:bodyPr/>
          <a:lstStyle/>
          <a:p>
            <a:r>
              <a:rPr lang="es-ES" dirty="0"/>
              <a:t>El medicamento que un médico administra hoy a un paciente no es </a:t>
            </a:r>
            <a:r>
              <a:rPr lang="es-ES" dirty="0" smtClean="0"/>
              <a:t>idéntico (pero </a:t>
            </a:r>
            <a:r>
              <a:rPr lang="es-ES" dirty="0"/>
              <a:t>si comparable) al autorizado años atrás</a:t>
            </a:r>
          </a:p>
        </p:txBody>
      </p:sp>
      <p:sp>
        <p:nvSpPr>
          <p:cNvPr id="13" name="CuadroTexto 12"/>
          <p:cNvSpPr txBox="1"/>
          <p:nvPr/>
        </p:nvSpPr>
        <p:spPr>
          <a:xfrm>
            <a:off x="426135" y="5897384"/>
            <a:ext cx="11624243" cy="707886"/>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 </a:t>
            </a:r>
            <a:r>
              <a:rPr lang="en-GB" sz="1000" dirty="0" err="1">
                <a:solidFill>
                  <a:schemeClr val="bg1">
                    <a:lumMod val="50000"/>
                  </a:schemeClr>
                </a:solidFill>
              </a:rPr>
              <a:t>Biosimilars</a:t>
            </a:r>
            <a:r>
              <a:rPr lang="en-GB" sz="1000" dirty="0">
                <a:solidFill>
                  <a:schemeClr val="bg1">
                    <a:lumMod val="50000"/>
                  </a:schemeClr>
                </a:solidFill>
              </a:rPr>
              <a:t> in rheumatology: the wind of  change. Christian K Schneider. Ann Rheum Dis 2013 72: 315-318</a:t>
            </a:r>
          </a:p>
          <a:p>
            <a:endParaRPr lang="en-GB" sz="1000" dirty="0">
              <a:solidFill>
                <a:schemeClr val="bg1">
                  <a:lumMod val="50000"/>
                </a:schemeClr>
              </a:solidFill>
            </a:endParaRPr>
          </a:p>
        </p:txBody>
      </p:sp>
      <p:pic>
        <p:nvPicPr>
          <p:cNvPr id="14" name="Imagen 13" descr="grafica.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85309" y="1465280"/>
            <a:ext cx="6124806" cy="4463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29457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81502" cy="755650"/>
          </a:xfrm>
        </p:spPr>
        <p:txBody>
          <a:bodyPr/>
          <a:lstStyle/>
          <a:p>
            <a:r>
              <a:rPr lang="es-ES" dirty="0"/>
              <a:t>En los medicamentos biológicos, ningún lote es idéntico a otro</a:t>
            </a:r>
          </a:p>
        </p:txBody>
      </p:sp>
      <p:pic>
        <p:nvPicPr>
          <p:cNvPr id="6" name="Picture 5" descr="A screen shot of a computer&#10;&#10;Description automatically generated">
            <a:extLst>
              <a:ext uri="{FF2B5EF4-FFF2-40B4-BE49-F238E27FC236}">
                <a16:creationId xmlns:a16="http://schemas.microsoft.com/office/drawing/2014/main" xmlns="" id="{E75B861B-5A98-244A-A367-1B8BB69DA3A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51729" y="1469332"/>
            <a:ext cx="8568010" cy="4194052"/>
          </a:xfrm>
          <a:prstGeom prst="rect">
            <a:avLst/>
          </a:prstGeom>
        </p:spPr>
      </p:pic>
      <p:sp>
        <p:nvSpPr>
          <p:cNvPr id="4" name="TextBox 3">
            <a:extLst>
              <a:ext uri="{FF2B5EF4-FFF2-40B4-BE49-F238E27FC236}">
                <a16:creationId xmlns:a16="http://schemas.microsoft.com/office/drawing/2014/main" xmlns="" id="{81C5EC76-0E89-F14E-A5E6-CCA72DED6E66}"/>
              </a:ext>
            </a:extLst>
          </p:cNvPr>
          <p:cNvSpPr txBox="1"/>
          <p:nvPr/>
        </p:nvSpPr>
        <p:spPr>
          <a:xfrm>
            <a:off x="5731426" y="5761157"/>
            <a:ext cx="1337226" cy="246221"/>
          </a:xfrm>
          <a:prstGeom prst="rect">
            <a:avLst/>
          </a:prstGeom>
          <a:noFill/>
        </p:spPr>
        <p:txBody>
          <a:bodyPr wrap="none" rtlCol="0">
            <a:spAutoFit/>
          </a:bodyPr>
          <a:lstStyle/>
          <a:p>
            <a:r>
              <a:rPr lang="es-ES" sz="1000" b="1" dirty="0"/>
              <a:t>Lotes de producción</a:t>
            </a:r>
            <a:r>
              <a:rPr lang="es-ES" sz="1000" b="1" baseline="30000" dirty="0"/>
              <a:t>2</a:t>
            </a:r>
          </a:p>
        </p:txBody>
      </p:sp>
      <p:sp>
        <p:nvSpPr>
          <p:cNvPr id="7" name="TextBox 6">
            <a:extLst>
              <a:ext uri="{FF2B5EF4-FFF2-40B4-BE49-F238E27FC236}">
                <a16:creationId xmlns:a16="http://schemas.microsoft.com/office/drawing/2014/main" xmlns="" id="{DF96586C-D997-D641-BD7B-ECAFA382887D}"/>
              </a:ext>
            </a:extLst>
          </p:cNvPr>
          <p:cNvSpPr txBox="1"/>
          <p:nvPr/>
        </p:nvSpPr>
        <p:spPr>
          <a:xfrm>
            <a:off x="5282320" y="3412273"/>
            <a:ext cx="1931939" cy="246221"/>
          </a:xfrm>
          <a:prstGeom prst="rect">
            <a:avLst/>
          </a:prstGeom>
          <a:noFill/>
        </p:spPr>
        <p:txBody>
          <a:bodyPr wrap="none" rtlCol="0">
            <a:spAutoFit/>
          </a:bodyPr>
          <a:lstStyle/>
          <a:p>
            <a:r>
              <a:rPr lang="es-ES" sz="1000" b="1"/>
              <a:t>Número de lote de Humira</a:t>
            </a:r>
            <a:r>
              <a:rPr lang="es-ES" sz="1000" baseline="30000">
                <a:solidFill>
                  <a:schemeClr val="bg2"/>
                </a:solidFill>
              </a:rPr>
              <a:t>®</a:t>
            </a:r>
            <a:r>
              <a:rPr lang="es-ES" sz="1000" b="1" baseline="30000"/>
              <a:t>1</a:t>
            </a:r>
          </a:p>
        </p:txBody>
      </p:sp>
      <p:sp>
        <p:nvSpPr>
          <p:cNvPr id="8" name="TextBox 7">
            <a:extLst>
              <a:ext uri="{FF2B5EF4-FFF2-40B4-BE49-F238E27FC236}">
                <a16:creationId xmlns:a16="http://schemas.microsoft.com/office/drawing/2014/main" xmlns="" id="{CF9A0C2E-895D-BD47-91D1-ADEA78B4EBF5}"/>
              </a:ext>
            </a:extLst>
          </p:cNvPr>
          <p:cNvSpPr txBox="1"/>
          <p:nvPr/>
        </p:nvSpPr>
        <p:spPr>
          <a:xfrm>
            <a:off x="2297151" y="4154748"/>
            <a:ext cx="492443" cy="1653658"/>
          </a:xfrm>
          <a:prstGeom prst="rect">
            <a:avLst/>
          </a:prstGeom>
          <a:noFill/>
        </p:spPr>
        <p:txBody>
          <a:bodyPr vert="vert270" wrap="none" rtlCol="0">
            <a:spAutoFit/>
          </a:bodyPr>
          <a:lstStyle/>
          <a:p>
            <a:pPr algn="ctr"/>
            <a:r>
              <a:rPr lang="es-ES" sz="1000" b="1"/>
              <a:t>Concentración de proteínas</a:t>
            </a:r>
            <a:br>
              <a:rPr lang="es-ES" sz="1000" b="1"/>
            </a:br>
            <a:r>
              <a:rPr lang="es-ES" sz="1000" b="1"/>
              <a:t>(normalizada) </a:t>
            </a:r>
          </a:p>
        </p:txBody>
      </p:sp>
      <p:sp>
        <p:nvSpPr>
          <p:cNvPr id="10" name="TextBox 9">
            <a:extLst>
              <a:ext uri="{FF2B5EF4-FFF2-40B4-BE49-F238E27FC236}">
                <a16:creationId xmlns:a16="http://schemas.microsoft.com/office/drawing/2014/main" xmlns="" id="{21C01934-0E4F-6E49-A0A1-C42C2017D210}"/>
              </a:ext>
            </a:extLst>
          </p:cNvPr>
          <p:cNvSpPr txBox="1"/>
          <p:nvPr/>
        </p:nvSpPr>
        <p:spPr>
          <a:xfrm>
            <a:off x="9383283" y="4363942"/>
            <a:ext cx="338554" cy="1235274"/>
          </a:xfrm>
          <a:prstGeom prst="rect">
            <a:avLst/>
          </a:prstGeom>
          <a:noFill/>
        </p:spPr>
        <p:txBody>
          <a:bodyPr vert="vert270" wrap="none" rtlCol="0">
            <a:spAutoFit/>
          </a:bodyPr>
          <a:lstStyle/>
          <a:p>
            <a:pPr algn="ctr"/>
            <a:r>
              <a:rPr lang="es-ES" sz="1000"/>
              <a:t>Variabilidad normal</a:t>
            </a:r>
          </a:p>
        </p:txBody>
      </p:sp>
      <p:sp>
        <p:nvSpPr>
          <p:cNvPr id="11" name="TextBox 10">
            <a:extLst>
              <a:ext uri="{FF2B5EF4-FFF2-40B4-BE49-F238E27FC236}">
                <a16:creationId xmlns:a16="http://schemas.microsoft.com/office/drawing/2014/main" xmlns="" id="{B1262E6E-2A27-A940-9E73-C2B4FCDAACF4}"/>
              </a:ext>
            </a:extLst>
          </p:cNvPr>
          <p:cNvSpPr txBox="1"/>
          <p:nvPr/>
        </p:nvSpPr>
        <p:spPr>
          <a:xfrm>
            <a:off x="1052650" y="1585953"/>
            <a:ext cx="338554" cy="1634423"/>
          </a:xfrm>
          <a:prstGeom prst="rect">
            <a:avLst/>
          </a:prstGeom>
          <a:noFill/>
        </p:spPr>
        <p:txBody>
          <a:bodyPr vert="vert270" wrap="none" rtlCol="0">
            <a:spAutoFit/>
          </a:bodyPr>
          <a:lstStyle/>
          <a:p>
            <a:pPr algn="ctr"/>
            <a:r>
              <a:rPr lang="es-ES" sz="1000" b="1"/>
              <a:t>Potencia relativa (%)</a:t>
            </a:r>
          </a:p>
        </p:txBody>
      </p:sp>
      <p:sp>
        <p:nvSpPr>
          <p:cNvPr id="9" name="TextBox 8">
            <a:extLst>
              <a:ext uri="{FF2B5EF4-FFF2-40B4-BE49-F238E27FC236}">
                <a16:creationId xmlns:a16="http://schemas.microsoft.com/office/drawing/2014/main" xmlns="" id="{70D0E8C6-B8BB-5C48-B156-CFEBF85066CE}"/>
              </a:ext>
            </a:extLst>
          </p:cNvPr>
          <p:cNvSpPr txBox="1"/>
          <p:nvPr/>
        </p:nvSpPr>
        <p:spPr>
          <a:xfrm>
            <a:off x="4710043" y="1545649"/>
            <a:ext cx="2771913" cy="307777"/>
          </a:xfrm>
          <a:prstGeom prst="rect">
            <a:avLst/>
          </a:prstGeom>
          <a:noFill/>
        </p:spPr>
        <p:txBody>
          <a:bodyPr wrap="none" rtlCol="0">
            <a:spAutoFit/>
          </a:bodyPr>
          <a:lstStyle/>
          <a:p>
            <a:r>
              <a:rPr lang="es-ES" sz="1400" b="1"/>
              <a:t>Variabilidad entre lotes</a:t>
            </a:r>
          </a:p>
        </p:txBody>
      </p:sp>
      <p:sp>
        <p:nvSpPr>
          <p:cNvPr id="13" name="CuadroTexto 12"/>
          <p:cNvSpPr txBox="1"/>
          <p:nvPr/>
        </p:nvSpPr>
        <p:spPr>
          <a:xfrm>
            <a:off x="426135" y="5897384"/>
            <a:ext cx="11624243" cy="1015663"/>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Figure adapted from: </a:t>
            </a:r>
            <a:r>
              <a:rPr lang="en-GB" sz="1000" dirty="0" err="1">
                <a:solidFill>
                  <a:schemeClr val="bg1">
                    <a:lumMod val="50000"/>
                  </a:schemeClr>
                </a:solidFill>
              </a:rPr>
              <a:t>Gailbraith</a:t>
            </a:r>
            <a:r>
              <a:rPr lang="en-GB" sz="1000" dirty="0">
                <a:solidFill>
                  <a:schemeClr val="bg1">
                    <a:lumMod val="50000"/>
                  </a:schemeClr>
                </a:solidFill>
              </a:rPr>
              <a:t> D, </a:t>
            </a:r>
            <a:r>
              <a:rPr lang="en-GB" sz="1000" dirty="0" err="1">
                <a:solidFill>
                  <a:schemeClr val="bg1">
                    <a:lumMod val="50000"/>
                  </a:schemeClr>
                </a:solidFill>
              </a:rPr>
              <a:t>BioProcess</a:t>
            </a:r>
            <a:r>
              <a:rPr lang="en-GB" sz="1000" dirty="0">
                <a:solidFill>
                  <a:schemeClr val="bg1">
                    <a:lumMod val="50000"/>
                  </a:schemeClr>
                </a:solidFill>
              </a:rPr>
              <a:t> International 2014. </a:t>
            </a:r>
            <a:r>
              <a:rPr lang="en-GB" sz="1000" dirty="0" err="1">
                <a:solidFill>
                  <a:schemeClr val="bg1">
                    <a:lumMod val="50000"/>
                  </a:schemeClr>
                </a:solidFill>
              </a:rPr>
              <a:t>Biosimilars</a:t>
            </a:r>
            <a:r>
              <a:rPr lang="en-GB" sz="1000" dirty="0">
                <a:solidFill>
                  <a:schemeClr val="bg1">
                    <a:lumMod val="50000"/>
                  </a:schemeClr>
                </a:solidFill>
              </a:rPr>
              <a:t> awaken CROS [online]. Available from: http://</a:t>
            </a:r>
            <a:r>
              <a:rPr lang="en-GB" sz="1000" dirty="0" err="1">
                <a:solidFill>
                  <a:schemeClr val="bg1">
                    <a:lumMod val="50000"/>
                  </a:schemeClr>
                </a:solidFill>
              </a:rPr>
              <a:t>www.bioprocessintl.com</a:t>
            </a:r>
            <a:r>
              <a:rPr lang="en-GB" sz="1000" dirty="0">
                <a:solidFill>
                  <a:schemeClr val="bg1">
                    <a:lumMod val="50000"/>
                  </a:schemeClr>
                </a:solidFill>
              </a:rPr>
              <a:t>/manufacturing/</a:t>
            </a:r>
            <a:r>
              <a:rPr lang="en-GB" sz="1000" dirty="0" err="1">
                <a:solidFill>
                  <a:schemeClr val="bg1">
                    <a:lumMod val="50000"/>
                  </a:schemeClr>
                </a:solidFill>
              </a:rPr>
              <a:t>biosimilars</a:t>
            </a:r>
            <a:r>
              <a:rPr lang="en-GB" sz="1000" dirty="0">
                <a:solidFill>
                  <a:schemeClr val="bg1">
                    <a:lumMod val="50000"/>
                  </a:schemeClr>
                </a:solidFill>
              </a:rPr>
              <a:t>/</a:t>
            </a:r>
            <a:r>
              <a:rPr lang="en-GB" sz="1000" dirty="0" err="1">
                <a:solidFill>
                  <a:schemeClr val="bg1">
                    <a:lumMod val="50000"/>
                  </a:schemeClr>
                </a:solidFill>
              </a:rPr>
              <a:t>biosimilars</a:t>
            </a:r>
            <a:r>
              <a:rPr lang="en-GB" sz="1000" dirty="0">
                <a:solidFill>
                  <a:schemeClr val="bg1">
                    <a:lumMod val="50000"/>
                  </a:schemeClr>
                </a:solidFill>
              </a:rPr>
              <a:t>-awaken-</a:t>
            </a:r>
            <a:r>
              <a:rPr lang="en-GB" sz="1000" dirty="0" err="1">
                <a:solidFill>
                  <a:schemeClr val="bg1">
                    <a:lumMod val="50000"/>
                  </a:schemeClr>
                </a:solidFill>
              </a:rPr>
              <a:t>cros</a:t>
            </a:r>
            <a:r>
              <a:rPr lang="en-GB" sz="1000" dirty="0">
                <a:solidFill>
                  <a:schemeClr val="bg1">
                    <a:lumMod val="50000"/>
                  </a:schemeClr>
                </a:solidFill>
              </a:rPr>
              <a:t>/ [Accessed March 2018]</a:t>
            </a:r>
          </a:p>
          <a:p>
            <a:r>
              <a:rPr lang="en-GB" sz="1000" dirty="0" smtClean="0">
                <a:solidFill>
                  <a:schemeClr val="bg1">
                    <a:lumMod val="50000"/>
                  </a:schemeClr>
                </a:solidFill>
              </a:rPr>
              <a:t>2. </a:t>
            </a:r>
            <a:r>
              <a:rPr lang="en-GB" sz="1000" dirty="0" err="1" smtClean="0">
                <a:solidFill>
                  <a:schemeClr val="bg1">
                    <a:lumMod val="50000"/>
                  </a:schemeClr>
                </a:solidFill>
              </a:rPr>
              <a:t>Ramanan</a:t>
            </a:r>
            <a:r>
              <a:rPr lang="en-GB" sz="1000" dirty="0" smtClean="0">
                <a:solidFill>
                  <a:schemeClr val="bg1">
                    <a:lumMod val="50000"/>
                  </a:schemeClr>
                </a:solidFill>
              </a:rPr>
              <a:t> </a:t>
            </a:r>
            <a:r>
              <a:rPr lang="en-GB" sz="1000" dirty="0">
                <a:solidFill>
                  <a:schemeClr val="bg1">
                    <a:lumMod val="50000"/>
                  </a:schemeClr>
                </a:solidFill>
              </a:rPr>
              <a:t>S. </a:t>
            </a:r>
            <a:r>
              <a:rPr lang="en-GB" sz="1000" dirty="0" err="1">
                <a:solidFill>
                  <a:schemeClr val="bg1">
                    <a:lumMod val="50000"/>
                  </a:schemeClr>
                </a:solidFill>
              </a:rPr>
              <a:t>BioDrugs</a:t>
            </a:r>
            <a:r>
              <a:rPr lang="en-GB" sz="1000" dirty="0">
                <a:solidFill>
                  <a:schemeClr val="bg1">
                    <a:lumMod val="50000"/>
                  </a:schemeClr>
                </a:solidFill>
              </a:rPr>
              <a:t> 2014;28:363-72 </a:t>
            </a:r>
          </a:p>
          <a:p>
            <a:endParaRPr lang="en-GB" sz="1000" dirty="0">
              <a:solidFill>
                <a:schemeClr val="bg1">
                  <a:lumMod val="50000"/>
                </a:schemeClr>
              </a:solidFill>
            </a:endParaRPr>
          </a:p>
        </p:txBody>
      </p:sp>
    </p:spTree>
    <p:extLst>
      <p:ext uri="{BB962C8B-B14F-4D97-AF65-F5344CB8AC3E}">
        <p14:creationId xmlns:p14="http://schemas.microsoft.com/office/powerpoint/2010/main" xmlns="" val="178011688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7846" cy="755650"/>
          </a:xfrm>
        </p:spPr>
        <p:txBody>
          <a:bodyPr/>
          <a:lstStyle/>
          <a:p>
            <a:r>
              <a:rPr lang="es-ES" dirty="0"/>
              <a:t>Las modificaciones introducidas en el proceso de fabricación pueden generar variabilidad</a:t>
            </a:r>
          </a:p>
        </p:txBody>
      </p:sp>
      <p:sp>
        <p:nvSpPr>
          <p:cNvPr id="7" name="TextBox 6">
            <a:extLst>
              <a:ext uri="{FF2B5EF4-FFF2-40B4-BE49-F238E27FC236}">
                <a16:creationId xmlns:a16="http://schemas.microsoft.com/office/drawing/2014/main" xmlns="" id="{228C543B-A2DA-1B45-8A7B-6458B5A280EB}"/>
              </a:ext>
            </a:extLst>
          </p:cNvPr>
          <p:cNvSpPr txBox="1"/>
          <p:nvPr/>
        </p:nvSpPr>
        <p:spPr>
          <a:xfrm>
            <a:off x="760142" y="1480763"/>
            <a:ext cx="6856044" cy="800219"/>
          </a:xfrm>
          <a:prstGeom prst="rect">
            <a:avLst/>
          </a:prstGeom>
          <a:noFill/>
        </p:spPr>
        <p:txBody>
          <a:bodyPr wrap="none" rtlCol="0">
            <a:spAutoFit/>
          </a:bodyPr>
          <a:lstStyle/>
          <a:p>
            <a:r>
              <a:rPr lang="es-ES" sz="1400" b="1" dirty="0"/>
              <a:t>Modificaciones en el proceso de fabricación</a:t>
            </a:r>
          </a:p>
          <a:p>
            <a:r>
              <a:rPr lang="es-ES" sz="1400" dirty="0"/>
              <a:t>Comparación de los lotes de </a:t>
            </a:r>
            <a:r>
              <a:rPr lang="es-ES" sz="1400" dirty="0" err="1"/>
              <a:t>etanercept</a:t>
            </a:r>
            <a:r>
              <a:rPr lang="es-ES" sz="1400" dirty="0"/>
              <a:t> (</a:t>
            </a:r>
            <a:r>
              <a:rPr lang="es-ES" sz="1400" dirty="0" err="1"/>
              <a:t>Enbrel</a:t>
            </a:r>
            <a:r>
              <a:rPr lang="es-ES" sz="1400" baseline="30000" dirty="0"/>
              <a:t>®</a:t>
            </a:r>
            <a:r>
              <a:rPr lang="es-ES" sz="1400" dirty="0"/>
              <a:t>) antes y después de introducir un cambio en el proceso de fabricación</a:t>
            </a:r>
          </a:p>
          <a:p>
            <a:endParaRPr lang="en-US" dirty="0"/>
          </a:p>
        </p:txBody>
      </p:sp>
      <p:pic>
        <p:nvPicPr>
          <p:cNvPr id="8" name="Picture 7" descr="A close up of a sign&#10;&#10;Description automatically generated">
            <a:extLst>
              <a:ext uri="{FF2B5EF4-FFF2-40B4-BE49-F238E27FC236}">
                <a16:creationId xmlns:a16="http://schemas.microsoft.com/office/drawing/2014/main" xmlns="" id="{0C30BE0D-CE77-704A-8767-E2F929A627FA}"/>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562468" y="2376351"/>
            <a:ext cx="7924114" cy="2841894"/>
          </a:xfrm>
          <a:prstGeom prst="rect">
            <a:avLst/>
          </a:prstGeom>
        </p:spPr>
      </p:pic>
      <p:sp>
        <p:nvSpPr>
          <p:cNvPr id="3" name="TextBox 2">
            <a:extLst>
              <a:ext uri="{FF2B5EF4-FFF2-40B4-BE49-F238E27FC236}">
                <a16:creationId xmlns:a16="http://schemas.microsoft.com/office/drawing/2014/main" xmlns="" id="{AD5897B4-2373-BD4C-AAFC-E54474374FA9}"/>
              </a:ext>
            </a:extLst>
          </p:cNvPr>
          <p:cNvSpPr txBox="1"/>
          <p:nvPr/>
        </p:nvSpPr>
        <p:spPr>
          <a:xfrm>
            <a:off x="2562468" y="3700729"/>
            <a:ext cx="1007007" cy="246221"/>
          </a:xfrm>
          <a:prstGeom prst="rect">
            <a:avLst/>
          </a:prstGeom>
          <a:noFill/>
        </p:spPr>
        <p:txBody>
          <a:bodyPr wrap="none" rtlCol="0">
            <a:spAutoFit/>
          </a:bodyPr>
          <a:lstStyle/>
          <a:p>
            <a:r>
              <a:rPr lang="es-ES" sz="1000" b="1"/>
              <a:t>Antes del cambio</a:t>
            </a:r>
          </a:p>
        </p:txBody>
      </p:sp>
      <p:sp>
        <p:nvSpPr>
          <p:cNvPr id="9" name="TextBox 8">
            <a:extLst>
              <a:ext uri="{FF2B5EF4-FFF2-40B4-BE49-F238E27FC236}">
                <a16:creationId xmlns:a16="http://schemas.microsoft.com/office/drawing/2014/main" xmlns="" id="{910F6E6B-6914-0546-BFA9-31E56F173AF3}"/>
              </a:ext>
            </a:extLst>
          </p:cNvPr>
          <p:cNvSpPr txBox="1"/>
          <p:nvPr/>
        </p:nvSpPr>
        <p:spPr>
          <a:xfrm>
            <a:off x="2492934" y="4448721"/>
            <a:ext cx="1079142" cy="246221"/>
          </a:xfrm>
          <a:prstGeom prst="rect">
            <a:avLst/>
          </a:prstGeom>
          <a:noFill/>
        </p:spPr>
        <p:txBody>
          <a:bodyPr wrap="none" rtlCol="0">
            <a:spAutoFit/>
          </a:bodyPr>
          <a:lstStyle/>
          <a:p>
            <a:r>
              <a:rPr lang="es-ES" sz="1000" b="1"/>
              <a:t>Posterior al cambio</a:t>
            </a:r>
          </a:p>
        </p:txBody>
      </p:sp>
      <p:sp>
        <p:nvSpPr>
          <p:cNvPr id="6" name="TextBox 5">
            <a:extLst>
              <a:ext uri="{FF2B5EF4-FFF2-40B4-BE49-F238E27FC236}">
                <a16:creationId xmlns:a16="http://schemas.microsoft.com/office/drawing/2014/main" xmlns="" id="{AE559FB2-8782-6044-BA72-63F21CA7864F}"/>
              </a:ext>
            </a:extLst>
          </p:cNvPr>
          <p:cNvSpPr txBox="1"/>
          <p:nvPr/>
        </p:nvSpPr>
        <p:spPr>
          <a:xfrm>
            <a:off x="3839077" y="5356170"/>
            <a:ext cx="748923" cy="261610"/>
          </a:xfrm>
          <a:prstGeom prst="rect">
            <a:avLst/>
          </a:prstGeom>
          <a:noFill/>
        </p:spPr>
        <p:txBody>
          <a:bodyPr wrap="none" rtlCol="0">
            <a:spAutoFit/>
          </a:bodyPr>
          <a:lstStyle/>
          <a:p>
            <a:r>
              <a:rPr lang="es-ES" sz="1100" b="1"/>
              <a:t>t (min)</a:t>
            </a:r>
          </a:p>
        </p:txBody>
      </p:sp>
      <p:sp>
        <p:nvSpPr>
          <p:cNvPr id="13" name="TextBox 12">
            <a:extLst>
              <a:ext uri="{FF2B5EF4-FFF2-40B4-BE49-F238E27FC236}">
                <a16:creationId xmlns:a16="http://schemas.microsoft.com/office/drawing/2014/main" xmlns="" id="{7E702A0C-3BB3-6946-9473-F6E474245352}"/>
              </a:ext>
            </a:extLst>
          </p:cNvPr>
          <p:cNvSpPr txBox="1"/>
          <p:nvPr/>
        </p:nvSpPr>
        <p:spPr>
          <a:xfrm>
            <a:off x="9407440" y="4571831"/>
            <a:ext cx="1079142" cy="246221"/>
          </a:xfrm>
          <a:prstGeom prst="rect">
            <a:avLst/>
          </a:prstGeom>
          <a:noFill/>
        </p:spPr>
        <p:txBody>
          <a:bodyPr wrap="none" rtlCol="0">
            <a:spAutoFit/>
          </a:bodyPr>
          <a:lstStyle/>
          <a:p>
            <a:r>
              <a:rPr lang="es-ES" sz="1000" b="1"/>
              <a:t>Posterior al cambio</a:t>
            </a:r>
          </a:p>
        </p:txBody>
      </p:sp>
      <p:sp>
        <p:nvSpPr>
          <p:cNvPr id="14" name="TextBox 13">
            <a:extLst>
              <a:ext uri="{FF2B5EF4-FFF2-40B4-BE49-F238E27FC236}">
                <a16:creationId xmlns:a16="http://schemas.microsoft.com/office/drawing/2014/main" xmlns="" id="{11FDEAD5-3D9E-CE40-A134-8183F6B20C47}"/>
              </a:ext>
            </a:extLst>
          </p:cNvPr>
          <p:cNvSpPr txBox="1"/>
          <p:nvPr/>
        </p:nvSpPr>
        <p:spPr>
          <a:xfrm>
            <a:off x="9316390" y="2976021"/>
            <a:ext cx="1007007" cy="246221"/>
          </a:xfrm>
          <a:prstGeom prst="rect">
            <a:avLst/>
          </a:prstGeom>
          <a:noFill/>
        </p:spPr>
        <p:txBody>
          <a:bodyPr wrap="none" rtlCol="0">
            <a:spAutoFit/>
          </a:bodyPr>
          <a:lstStyle/>
          <a:p>
            <a:r>
              <a:rPr lang="es-ES" sz="1000" b="1"/>
              <a:t>Antes del cambio</a:t>
            </a:r>
          </a:p>
        </p:txBody>
      </p:sp>
      <p:sp>
        <p:nvSpPr>
          <p:cNvPr id="15" name="TextBox 14">
            <a:extLst>
              <a:ext uri="{FF2B5EF4-FFF2-40B4-BE49-F238E27FC236}">
                <a16:creationId xmlns:a16="http://schemas.microsoft.com/office/drawing/2014/main" xmlns="" id="{F2EEDB26-CDB9-954A-89A2-8561BF3C5E0B}"/>
              </a:ext>
            </a:extLst>
          </p:cNvPr>
          <p:cNvSpPr txBox="1"/>
          <p:nvPr/>
        </p:nvSpPr>
        <p:spPr>
          <a:xfrm>
            <a:off x="6674085" y="2410587"/>
            <a:ext cx="353943" cy="2773422"/>
          </a:xfrm>
          <a:prstGeom prst="rect">
            <a:avLst/>
          </a:prstGeom>
          <a:noFill/>
        </p:spPr>
        <p:txBody>
          <a:bodyPr vert="vert270" wrap="square" rtlCol="0">
            <a:spAutoFit/>
          </a:bodyPr>
          <a:lstStyle/>
          <a:p>
            <a:r>
              <a:rPr lang="es-ES" sz="1100" b="1"/>
              <a:t>Glicanos G2F (% área relativa)</a:t>
            </a:r>
          </a:p>
        </p:txBody>
      </p:sp>
      <p:sp>
        <p:nvSpPr>
          <p:cNvPr id="16" name="TextBox 15">
            <a:extLst>
              <a:ext uri="{FF2B5EF4-FFF2-40B4-BE49-F238E27FC236}">
                <a16:creationId xmlns:a16="http://schemas.microsoft.com/office/drawing/2014/main" xmlns="" id="{E7CCD87E-8939-A841-9C63-758ACCE408D1}"/>
              </a:ext>
            </a:extLst>
          </p:cNvPr>
          <p:cNvSpPr txBox="1"/>
          <p:nvPr/>
        </p:nvSpPr>
        <p:spPr>
          <a:xfrm flipH="1">
            <a:off x="8115082" y="5346585"/>
            <a:ext cx="2208315" cy="261610"/>
          </a:xfrm>
          <a:prstGeom prst="rect">
            <a:avLst/>
          </a:prstGeom>
          <a:noFill/>
        </p:spPr>
        <p:txBody>
          <a:bodyPr wrap="square" rtlCol="0">
            <a:spAutoFit/>
          </a:bodyPr>
          <a:lstStyle/>
          <a:p>
            <a:pPr algn="ctr"/>
            <a:r>
              <a:rPr lang="es-ES" sz="1100" b="1"/>
              <a:t>Fecha de caducidad</a:t>
            </a:r>
          </a:p>
        </p:txBody>
      </p:sp>
      <p:sp>
        <p:nvSpPr>
          <p:cNvPr id="17" name="CuadroTexto 16"/>
          <p:cNvSpPr txBox="1"/>
          <p:nvPr/>
        </p:nvSpPr>
        <p:spPr>
          <a:xfrm>
            <a:off x="426135" y="5897384"/>
            <a:ext cx="11624243" cy="1015663"/>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Figure adapted from: </a:t>
            </a:r>
            <a:r>
              <a:rPr lang="en-GB" sz="1000" dirty="0" err="1">
                <a:solidFill>
                  <a:schemeClr val="bg1">
                    <a:lumMod val="50000"/>
                  </a:schemeClr>
                </a:solidFill>
              </a:rPr>
              <a:t>Gailbraith</a:t>
            </a:r>
            <a:r>
              <a:rPr lang="en-GB" sz="1000" dirty="0">
                <a:solidFill>
                  <a:schemeClr val="bg1">
                    <a:lumMod val="50000"/>
                  </a:schemeClr>
                </a:solidFill>
              </a:rPr>
              <a:t> D, </a:t>
            </a:r>
            <a:r>
              <a:rPr lang="en-GB" sz="1000" dirty="0" err="1">
                <a:solidFill>
                  <a:schemeClr val="bg1">
                    <a:lumMod val="50000"/>
                  </a:schemeClr>
                </a:solidFill>
              </a:rPr>
              <a:t>BioProcess</a:t>
            </a:r>
            <a:r>
              <a:rPr lang="en-GB" sz="1000" dirty="0">
                <a:solidFill>
                  <a:schemeClr val="bg1">
                    <a:lumMod val="50000"/>
                  </a:schemeClr>
                </a:solidFill>
              </a:rPr>
              <a:t> International 2014. </a:t>
            </a:r>
            <a:r>
              <a:rPr lang="en-GB" sz="1000" dirty="0" err="1">
                <a:solidFill>
                  <a:schemeClr val="bg1">
                    <a:lumMod val="50000"/>
                  </a:schemeClr>
                </a:solidFill>
              </a:rPr>
              <a:t>Biosimilars</a:t>
            </a:r>
            <a:r>
              <a:rPr lang="en-GB" sz="1000" dirty="0">
                <a:solidFill>
                  <a:schemeClr val="bg1">
                    <a:lumMod val="50000"/>
                  </a:schemeClr>
                </a:solidFill>
              </a:rPr>
              <a:t> awaken CROS [online]. Available from: http://</a:t>
            </a:r>
            <a:r>
              <a:rPr lang="en-GB" sz="1000" dirty="0" err="1">
                <a:solidFill>
                  <a:schemeClr val="bg1">
                    <a:lumMod val="50000"/>
                  </a:schemeClr>
                </a:solidFill>
              </a:rPr>
              <a:t>www.bioprocessintl.com</a:t>
            </a:r>
            <a:r>
              <a:rPr lang="en-GB" sz="1000" dirty="0">
                <a:solidFill>
                  <a:schemeClr val="bg1">
                    <a:lumMod val="50000"/>
                  </a:schemeClr>
                </a:solidFill>
              </a:rPr>
              <a:t>/manufacturing/</a:t>
            </a:r>
            <a:r>
              <a:rPr lang="en-GB" sz="1000" dirty="0" err="1">
                <a:solidFill>
                  <a:schemeClr val="bg1">
                    <a:lumMod val="50000"/>
                  </a:schemeClr>
                </a:solidFill>
              </a:rPr>
              <a:t>biosimilars</a:t>
            </a:r>
            <a:r>
              <a:rPr lang="en-GB" sz="1000" dirty="0">
                <a:solidFill>
                  <a:schemeClr val="bg1">
                    <a:lumMod val="50000"/>
                  </a:schemeClr>
                </a:solidFill>
              </a:rPr>
              <a:t>/</a:t>
            </a:r>
            <a:r>
              <a:rPr lang="en-GB" sz="1000" dirty="0" err="1">
                <a:solidFill>
                  <a:schemeClr val="bg1">
                    <a:lumMod val="50000"/>
                  </a:schemeClr>
                </a:solidFill>
              </a:rPr>
              <a:t>biosimilars</a:t>
            </a:r>
            <a:r>
              <a:rPr lang="en-GB" sz="1000" dirty="0">
                <a:solidFill>
                  <a:schemeClr val="bg1">
                    <a:lumMod val="50000"/>
                  </a:schemeClr>
                </a:solidFill>
              </a:rPr>
              <a:t>-awaken-</a:t>
            </a:r>
            <a:r>
              <a:rPr lang="en-GB" sz="1000" dirty="0" err="1">
                <a:solidFill>
                  <a:schemeClr val="bg1">
                    <a:lumMod val="50000"/>
                  </a:schemeClr>
                </a:solidFill>
              </a:rPr>
              <a:t>cros</a:t>
            </a:r>
            <a:r>
              <a:rPr lang="en-GB" sz="1000" dirty="0">
                <a:solidFill>
                  <a:schemeClr val="bg1">
                    <a:lumMod val="50000"/>
                  </a:schemeClr>
                </a:solidFill>
              </a:rPr>
              <a:t>/ [Accessed March 2018]</a:t>
            </a:r>
          </a:p>
          <a:p>
            <a:r>
              <a:rPr lang="en-GB" sz="1000" dirty="0" smtClean="0">
                <a:solidFill>
                  <a:schemeClr val="bg1">
                    <a:lumMod val="50000"/>
                  </a:schemeClr>
                </a:solidFill>
              </a:rPr>
              <a:t>2. </a:t>
            </a:r>
            <a:r>
              <a:rPr lang="en-GB" sz="1000" dirty="0" err="1" smtClean="0">
                <a:solidFill>
                  <a:schemeClr val="bg1">
                    <a:lumMod val="50000"/>
                  </a:schemeClr>
                </a:solidFill>
              </a:rPr>
              <a:t>Ramanan</a:t>
            </a:r>
            <a:r>
              <a:rPr lang="en-GB" sz="1000" dirty="0" smtClean="0">
                <a:solidFill>
                  <a:schemeClr val="bg1">
                    <a:lumMod val="50000"/>
                  </a:schemeClr>
                </a:solidFill>
              </a:rPr>
              <a:t> </a:t>
            </a:r>
            <a:r>
              <a:rPr lang="en-GB" sz="1000" dirty="0">
                <a:solidFill>
                  <a:schemeClr val="bg1">
                    <a:lumMod val="50000"/>
                  </a:schemeClr>
                </a:solidFill>
              </a:rPr>
              <a:t>S. </a:t>
            </a:r>
            <a:r>
              <a:rPr lang="en-GB" sz="1000" dirty="0" err="1">
                <a:solidFill>
                  <a:schemeClr val="bg1">
                    <a:lumMod val="50000"/>
                  </a:schemeClr>
                </a:solidFill>
              </a:rPr>
              <a:t>BioDrugs</a:t>
            </a:r>
            <a:r>
              <a:rPr lang="en-GB" sz="1000" dirty="0">
                <a:solidFill>
                  <a:schemeClr val="bg1">
                    <a:lumMod val="50000"/>
                  </a:schemeClr>
                </a:solidFill>
              </a:rPr>
              <a:t> 2014;28:363-72 </a:t>
            </a:r>
          </a:p>
          <a:p>
            <a:endParaRPr lang="en-GB" sz="1000" dirty="0">
              <a:solidFill>
                <a:schemeClr val="bg1">
                  <a:lumMod val="50000"/>
                </a:schemeClr>
              </a:solidFill>
            </a:endParaRPr>
          </a:p>
        </p:txBody>
      </p:sp>
    </p:spTree>
    <p:extLst>
      <p:ext uri="{BB962C8B-B14F-4D97-AF65-F5344CB8AC3E}">
        <p14:creationId xmlns:p14="http://schemas.microsoft.com/office/powerpoint/2010/main" xmlns="" val="8544628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60969" cy="755650"/>
          </a:xfrm>
        </p:spPr>
        <p:txBody>
          <a:bodyPr/>
          <a:lstStyle/>
          <a:p>
            <a:r>
              <a:rPr lang="es-ES" dirty="0"/>
              <a:t>Los biosimilares deben encontrarse dentro del margen variación del medicamento de referencia</a:t>
            </a:r>
          </a:p>
        </p:txBody>
      </p:sp>
      <p:sp>
        <p:nvSpPr>
          <p:cNvPr id="10" name="TextBox 9">
            <a:extLst>
              <a:ext uri="{FF2B5EF4-FFF2-40B4-BE49-F238E27FC236}">
                <a16:creationId xmlns:a16="http://schemas.microsoft.com/office/drawing/2014/main" xmlns="" id="{CD9D08F6-D91B-E243-9562-3EF242D3F4DA}"/>
              </a:ext>
            </a:extLst>
          </p:cNvPr>
          <p:cNvSpPr txBox="1"/>
          <p:nvPr/>
        </p:nvSpPr>
        <p:spPr>
          <a:xfrm>
            <a:off x="760142" y="1580441"/>
            <a:ext cx="10785864" cy="923330"/>
          </a:xfrm>
          <a:prstGeom prst="rect">
            <a:avLst/>
          </a:prstGeom>
          <a:noFill/>
        </p:spPr>
        <p:txBody>
          <a:bodyPr wrap="square" rtlCol="0">
            <a:spAutoFit/>
          </a:bodyPr>
          <a:lstStyle/>
          <a:p>
            <a:pPr algn="just"/>
            <a:r>
              <a:rPr lang="es-ES" b="1" dirty="0">
                <a:solidFill>
                  <a:srgbClr val="FF0000"/>
                </a:solidFill>
              </a:rPr>
              <a:t>Un biosimilar puede ser tan similar a su medicamento de referencia como un medicamento de referencia lo es a sí mismo</a:t>
            </a:r>
          </a:p>
          <a:p>
            <a:endParaRPr lang="en-US" dirty="0">
              <a:solidFill>
                <a:srgbClr val="FF0000"/>
              </a:solidFill>
            </a:endParaRPr>
          </a:p>
        </p:txBody>
      </p:sp>
      <p:pic>
        <p:nvPicPr>
          <p:cNvPr id="5" name="Picture 4" descr="A picture containing display&#10;&#10;Description automatically generated">
            <a:extLst>
              <a:ext uri="{FF2B5EF4-FFF2-40B4-BE49-F238E27FC236}">
                <a16:creationId xmlns:a16="http://schemas.microsoft.com/office/drawing/2014/main" xmlns="" id="{D3735B40-C4E5-F841-A730-BF598F940585}"/>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009127" y="2745175"/>
            <a:ext cx="8609399" cy="2706928"/>
          </a:xfrm>
          <a:prstGeom prst="rect">
            <a:avLst/>
          </a:prstGeom>
        </p:spPr>
      </p:pic>
      <p:sp>
        <p:nvSpPr>
          <p:cNvPr id="3" name="TextBox 2">
            <a:extLst>
              <a:ext uri="{FF2B5EF4-FFF2-40B4-BE49-F238E27FC236}">
                <a16:creationId xmlns:a16="http://schemas.microsoft.com/office/drawing/2014/main" xmlns="" id="{2A5D88E7-7DF9-4B4C-9CB3-E9540245F33F}"/>
              </a:ext>
            </a:extLst>
          </p:cNvPr>
          <p:cNvSpPr txBox="1"/>
          <p:nvPr/>
        </p:nvSpPr>
        <p:spPr>
          <a:xfrm>
            <a:off x="2135139" y="2844224"/>
            <a:ext cx="1556303" cy="1169551"/>
          </a:xfrm>
          <a:prstGeom prst="rect">
            <a:avLst/>
          </a:prstGeom>
          <a:noFill/>
        </p:spPr>
        <p:txBody>
          <a:bodyPr wrap="square" rtlCol="0">
            <a:spAutoFit/>
          </a:bodyPr>
          <a:lstStyle/>
          <a:p>
            <a:pPr algn="ctr"/>
            <a:r>
              <a:rPr lang="es-ES" sz="1400" dirty="0">
                <a:solidFill>
                  <a:schemeClr val="bg1"/>
                </a:solidFill>
              </a:rPr>
              <a:t>Medicamento de referencia en el momento de su aprobación</a:t>
            </a:r>
          </a:p>
        </p:txBody>
      </p:sp>
      <p:sp>
        <p:nvSpPr>
          <p:cNvPr id="7" name="TextBox 6">
            <a:extLst>
              <a:ext uri="{FF2B5EF4-FFF2-40B4-BE49-F238E27FC236}">
                <a16:creationId xmlns:a16="http://schemas.microsoft.com/office/drawing/2014/main" xmlns="" id="{CC789301-45FF-F344-92F7-097AA5B34BB8}"/>
              </a:ext>
            </a:extLst>
          </p:cNvPr>
          <p:cNvSpPr txBox="1"/>
          <p:nvPr/>
        </p:nvSpPr>
        <p:spPr>
          <a:xfrm>
            <a:off x="8936207" y="2844224"/>
            <a:ext cx="1556303" cy="1169551"/>
          </a:xfrm>
          <a:prstGeom prst="rect">
            <a:avLst/>
          </a:prstGeom>
          <a:noFill/>
        </p:spPr>
        <p:txBody>
          <a:bodyPr wrap="square" rtlCol="0">
            <a:spAutoFit/>
          </a:bodyPr>
          <a:lstStyle/>
          <a:p>
            <a:pPr algn="ctr"/>
            <a:r>
              <a:rPr lang="es-ES" sz="1400">
                <a:solidFill>
                  <a:schemeClr val="bg1"/>
                </a:solidFill>
              </a:rPr>
              <a:t>Medicamento de referencia después de un cambio en la fabricación</a:t>
            </a:r>
          </a:p>
        </p:txBody>
      </p:sp>
      <p:sp>
        <p:nvSpPr>
          <p:cNvPr id="6" name="TextBox 5">
            <a:extLst>
              <a:ext uri="{FF2B5EF4-FFF2-40B4-BE49-F238E27FC236}">
                <a16:creationId xmlns:a16="http://schemas.microsoft.com/office/drawing/2014/main" xmlns="" id="{C9491360-D889-2746-B7A4-C5D78E6F505D}"/>
              </a:ext>
            </a:extLst>
          </p:cNvPr>
          <p:cNvSpPr txBox="1"/>
          <p:nvPr/>
        </p:nvSpPr>
        <p:spPr>
          <a:xfrm>
            <a:off x="4477589" y="3059668"/>
            <a:ext cx="3672471" cy="584775"/>
          </a:xfrm>
          <a:prstGeom prst="rect">
            <a:avLst/>
          </a:prstGeom>
          <a:noFill/>
        </p:spPr>
        <p:txBody>
          <a:bodyPr wrap="square" rtlCol="0">
            <a:spAutoFit/>
          </a:bodyPr>
          <a:lstStyle/>
          <a:p>
            <a:pPr algn="ctr"/>
            <a:r>
              <a:rPr lang="es-ES" sz="1600" b="1"/>
              <a:t>Variación de un parámetro específico del medicamento de referencia</a:t>
            </a:r>
          </a:p>
        </p:txBody>
      </p:sp>
      <p:sp>
        <p:nvSpPr>
          <p:cNvPr id="8" name="TextBox 7">
            <a:extLst>
              <a:ext uri="{FF2B5EF4-FFF2-40B4-BE49-F238E27FC236}">
                <a16:creationId xmlns:a16="http://schemas.microsoft.com/office/drawing/2014/main" xmlns="" id="{62D2E34B-1137-BF47-B9E7-EBEFC3F74849}"/>
              </a:ext>
            </a:extLst>
          </p:cNvPr>
          <p:cNvSpPr txBox="1"/>
          <p:nvPr/>
        </p:nvSpPr>
        <p:spPr>
          <a:xfrm>
            <a:off x="5365972" y="4908227"/>
            <a:ext cx="1895707" cy="369332"/>
          </a:xfrm>
          <a:prstGeom prst="rect">
            <a:avLst/>
          </a:prstGeom>
          <a:noFill/>
        </p:spPr>
        <p:txBody>
          <a:bodyPr wrap="square" rtlCol="0">
            <a:spAutoFit/>
          </a:bodyPr>
          <a:lstStyle/>
          <a:p>
            <a:pPr algn="ctr"/>
            <a:r>
              <a:rPr lang="es-ES">
                <a:solidFill>
                  <a:schemeClr val="bg1"/>
                </a:solidFill>
              </a:rPr>
              <a:t>Biosimilar</a:t>
            </a:r>
          </a:p>
        </p:txBody>
      </p:sp>
      <p:sp>
        <p:nvSpPr>
          <p:cNvPr id="11" name="CuadroTexto 10"/>
          <p:cNvSpPr txBox="1"/>
          <p:nvPr/>
        </p:nvSpPr>
        <p:spPr>
          <a:xfrm>
            <a:off x="426135" y="5897384"/>
            <a:ext cx="11624243" cy="707886"/>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pPr lvl="0"/>
            <a:r>
              <a:rPr lang="en-GB" sz="1000" dirty="0">
                <a:solidFill>
                  <a:schemeClr val="bg1">
                    <a:lumMod val="50000"/>
                  </a:schemeClr>
                </a:solidFill>
              </a:rPr>
              <a:t>1. </a:t>
            </a:r>
            <a:r>
              <a:rPr lang="en-GB" sz="1000" dirty="0" err="1">
                <a:solidFill>
                  <a:schemeClr val="bg1">
                    <a:lumMod val="50000"/>
                  </a:schemeClr>
                </a:solidFill>
              </a:rPr>
              <a:t>McCamish</a:t>
            </a:r>
            <a:r>
              <a:rPr lang="en-GB" sz="1000" dirty="0">
                <a:solidFill>
                  <a:schemeClr val="bg1">
                    <a:lumMod val="50000"/>
                  </a:schemeClr>
                </a:solidFill>
              </a:rPr>
              <a:t> M &amp; </a:t>
            </a:r>
            <a:r>
              <a:rPr lang="en-GB" sz="1000" dirty="0" err="1">
                <a:solidFill>
                  <a:schemeClr val="bg1">
                    <a:lumMod val="50000"/>
                  </a:schemeClr>
                </a:solidFill>
              </a:rPr>
              <a:t>Woollett</a:t>
            </a:r>
            <a:r>
              <a:rPr lang="en-GB" sz="1000" dirty="0">
                <a:solidFill>
                  <a:schemeClr val="bg1">
                    <a:lumMod val="50000"/>
                  </a:schemeClr>
                </a:solidFill>
              </a:rPr>
              <a:t> G. </a:t>
            </a:r>
            <a:r>
              <a:rPr lang="en-GB" sz="1000" dirty="0" err="1">
                <a:solidFill>
                  <a:schemeClr val="bg1">
                    <a:lumMod val="50000"/>
                  </a:schemeClr>
                </a:solidFill>
              </a:rPr>
              <a:t>Clin</a:t>
            </a:r>
            <a:r>
              <a:rPr lang="en-GB" sz="1000" dirty="0">
                <a:solidFill>
                  <a:schemeClr val="bg1">
                    <a:lumMod val="50000"/>
                  </a:schemeClr>
                </a:solidFill>
              </a:rPr>
              <a:t> </a:t>
            </a:r>
            <a:r>
              <a:rPr lang="en-GB" sz="1000" dirty="0" err="1">
                <a:solidFill>
                  <a:schemeClr val="bg1">
                    <a:lumMod val="50000"/>
                  </a:schemeClr>
                </a:solidFill>
              </a:rPr>
              <a:t>Pharmacol</a:t>
            </a:r>
            <a:r>
              <a:rPr lang="en-GB" sz="1000" dirty="0">
                <a:solidFill>
                  <a:schemeClr val="bg1">
                    <a:lumMod val="50000"/>
                  </a:schemeClr>
                </a:solidFill>
              </a:rPr>
              <a:t> </a:t>
            </a:r>
            <a:r>
              <a:rPr lang="en-GB" sz="1000" dirty="0" err="1">
                <a:solidFill>
                  <a:schemeClr val="bg1">
                    <a:lumMod val="50000"/>
                  </a:schemeClr>
                </a:solidFill>
              </a:rPr>
              <a:t>Ther</a:t>
            </a:r>
            <a:r>
              <a:rPr lang="en-GB" sz="1000" dirty="0">
                <a:solidFill>
                  <a:schemeClr val="bg1">
                    <a:lumMod val="50000"/>
                  </a:schemeClr>
                </a:solidFill>
              </a:rPr>
              <a:t> 2012;91:405-17</a:t>
            </a:r>
          </a:p>
          <a:p>
            <a:pPr lvl="0"/>
            <a:r>
              <a:rPr lang="en-GB"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40567157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0993258" cy="755650"/>
          </a:xfrm>
        </p:spPr>
        <p:txBody>
          <a:bodyPr/>
          <a:lstStyle/>
          <a:p>
            <a:pPr algn="just"/>
            <a:r>
              <a:rPr lang="es-ES" dirty="0"/>
              <a:t>La FC y la FD se utilizan para constatar la </a:t>
            </a:r>
            <a:r>
              <a:rPr lang="es-ES" dirty="0" err="1"/>
              <a:t>biosimilitud</a:t>
            </a:r>
            <a:r>
              <a:rPr lang="es-ES" dirty="0"/>
              <a:t> con el medicamento de referencia</a:t>
            </a:r>
          </a:p>
        </p:txBody>
      </p:sp>
      <p:sp>
        <p:nvSpPr>
          <p:cNvPr id="12" name="TextBox 11">
            <a:extLst>
              <a:ext uri="{FF2B5EF4-FFF2-40B4-BE49-F238E27FC236}">
                <a16:creationId xmlns:a16="http://schemas.microsoft.com/office/drawing/2014/main" xmlns="" id="{5710DB50-0AC9-AA43-A680-F1F3024A1832}"/>
              </a:ext>
            </a:extLst>
          </p:cNvPr>
          <p:cNvSpPr txBox="1"/>
          <p:nvPr/>
        </p:nvSpPr>
        <p:spPr>
          <a:xfrm>
            <a:off x="7814416" y="2880613"/>
            <a:ext cx="3949747" cy="1446550"/>
          </a:xfrm>
          <a:prstGeom prst="rect">
            <a:avLst/>
          </a:prstGeom>
          <a:noFill/>
        </p:spPr>
        <p:txBody>
          <a:bodyPr wrap="square" rtlCol="0">
            <a:spAutoFit/>
          </a:bodyPr>
          <a:lstStyle/>
          <a:p>
            <a:pPr algn="just"/>
            <a:r>
              <a:rPr lang="es-ES" sz="1100" dirty="0">
                <a:solidFill>
                  <a:srgbClr val="7F7F7F"/>
                </a:solidFill>
              </a:rPr>
              <a:t>Perfiles de la concentración sérica media a lo largo del tiempo (en escala semilogarítmica) por tratamiento tras una única inyección administrada por vía subcutánea de 40 mg de MSB11022 y del medicamento de referencia en los Estados Unidos (MR EE.UU) y del medicamento de referencia en Europa (MR UE), </a:t>
            </a:r>
            <a:r>
              <a:rPr lang="es-ES" sz="1100" dirty="0" err="1">
                <a:solidFill>
                  <a:srgbClr val="7F7F7F"/>
                </a:solidFill>
              </a:rPr>
              <a:t>adalimumab</a:t>
            </a:r>
            <a:endParaRPr lang="es-ES" sz="1100" dirty="0">
              <a:solidFill>
                <a:srgbClr val="7F7F7F"/>
              </a:solidFill>
            </a:endParaRPr>
          </a:p>
          <a:p>
            <a:endParaRPr lang="en-US" sz="1100" dirty="0"/>
          </a:p>
        </p:txBody>
      </p:sp>
      <p:pic>
        <p:nvPicPr>
          <p:cNvPr id="4" name="Picture 3">
            <a:extLst>
              <a:ext uri="{FF2B5EF4-FFF2-40B4-BE49-F238E27FC236}">
                <a16:creationId xmlns:a16="http://schemas.microsoft.com/office/drawing/2014/main" xmlns="" id="{BD387BFE-37BE-E34E-8CCD-01639AF6EB78}"/>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18712" y="2296971"/>
            <a:ext cx="9561869" cy="3507161"/>
          </a:xfrm>
          <a:prstGeom prst="rect">
            <a:avLst/>
          </a:prstGeom>
        </p:spPr>
      </p:pic>
      <p:pic>
        <p:nvPicPr>
          <p:cNvPr id="6" name="Picture 5">
            <a:extLst>
              <a:ext uri="{FF2B5EF4-FFF2-40B4-BE49-F238E27FC236}">
                <a16:creationId xmlns:a16="http://schemas.microsoft.com/office/drawing/2014/main" xmlns="" id="{21A9EE1A-7A2F-BB43-86E0-D136A6C00C0F}"/>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541076" y="1873621"/>
            <a:ext cx="6248400" cy="774700"/>
          </a:xfrm>
          <a:prstGeom prst="rect">
            <a:avLst/>
          </a:prstGeom>
        </p:spPr>
      </p:pic>
      <p:sp>
        <p:nvSpPr>
          <p:cNvPr id="3" name="TextBox 2">
            <a:extLst>
              <a:ext uri="{FF2B5EF4-FFF2-40B4-BE49-F238E27FC236}">
                <a16:creationId xmlns:a16="http://schemas.microsoft.com/office/drawing/2014/main" xmlns="" id="{6D9B9A4B-C972-F94F-967C-2C89ACEFED8D}"/>
              </a:ext>
            </a:extLst>
          </p:cNvPr>
          <p:cNvSpPr txBox="1"/>
          <p:nvPr/>
        </p:nvSpPr>
        <p:spPr>
          <a:xfrm>
            <a:off x="343367" y="2316131"/>
            <a:ext cx="430887" cy="2820644"/>
          </a:xfrm>
          <a:prstGeom prst="rect">
            <a:avLst/>
          </a:prstGeom>
          <a:noFill/>
        </p:spPr>
        <p:txBody>
          <a:bodyPr vert="vert270" wrap="none" rtlCol="0">
            <a:spAutoFit/>
          </a:bodyPr>
          <a:lstStyle/>
          <a:p>
            <a:r>
              <a:rPr lang="es-ES" sz="1600" b="1"/>
              <a:t>Concentración (ng ml</a:t>
            </a:r>
            <a:r>
              <a:rPr lang="es-ES" sz="1600" b="1" baseline="30000"/>
              <a:t>-1</a:t>
            </a:r>
            <a:r>
              <a:rPr lang="es-ES" sz="1600" b="1"/>
              <a:t>)</a:t>
            </a:r>
          </a:p>
        </p:txBody>
      </p:sp>
      <p:sp>
        <p:nvSpPr>
          <p:cNvPr id="11" name="TextBox 10">
            <a:extLst>
              <a:ext uri="{FF2B5EF4-FFF2-40B4-BE49-F238E27FC236}">
                <a16:creationId xmlns:a16="http://schemas.microsoft.com/office/drawing/2014/main" xmlns="" id="{ABF4739E-5072-384E-BC8B-8954653140FC}"/>
              </a:ext>
            </a:extLst>
          </p:cNvPr>
          <p:cNvSpPr txBox="1"/>
          <p:nvPr/>
        </p:nvSpPr>
        <p:spPr>
          <a:xfrm rot="5400000">
            <a:off x="4135455" y="5615395"/>
            <a:ext cx="430887" cy="1095813"/>
          </a:xfrm>
          <a:prstGeom prst="rect">
            <a:avLst/>
          </a:prstGeom>
          <a:noFill/>
        </p:spPr>
        <p:txBody>
          <a:bodyPr vert="vert270" wrap="none" rtlCol="0">
            <a:spAutoFit/>
          </a:bodyPr>
          <a:lstStyle/>
          <a:p>
            <a:r>
              <a:rPr lang="es-ES" sz="1600" b="1"/>
              <a:t>Tiempo (h)</a:t>
            </a:r>
          </a:p>
        </p:txBody>
      </p:sp>
      <p:sp>
        <p:nvSpPr>
          <p:cNvPr id="5" name="TextBox 4">
            <a:extLst>
              <a:ext uri="{FF2B5EF4-FFF2-40B4-BE49-F238E27FC236}">
                <a16:creationId xmlns:a16="http://schemas.microsoft.com/office/drawing/2014/main" xmlns="" id="{BBDF6E9A-D068-3A41-915E-F13DC9032535}"/>
              </a:ext>
            </a:extLst>
          </p:cNvPr>
          <p:cNvSpPr txBox="1"/>
          <p:nvPr/>
        </p:nvSpPr>
        <p:spPr>
          <a:xfrm>
            <a:off x="7963169" y="5361248"/>
            <a:ext cx="1205651" cy="307777"/>
          </a:xfrm>
          <a:prstGeom prst="rect">
            <a:avLst/>
          </a:prstGeom>
          <a:noFill/>
        </p:spPr>
        <p:txBody>
          <a:bodyPr wrap="none" rtlCol="0">
            <a:spAutoFit/>
          </a:bodyPr>
          <a:lstStyle/>
          <a:p>
            <a:r>
              <a:rPr lang="es-ES" sz="1400" dirty="0"/>
              <a:t>MR EE. UU.</a:t>
            </a:r>
          </a:p>
        </p:txBody>
      </p:sp>
      <p:sp>
        <p:nvSpPr>
          <p:cNvPr id="7" name="TextBox 6">
            <a:extLst>
              <a:ext uri="{FF2B5EF4-FFF2-40B4-BE49-F238E27FC236}">
                <a16:creationId xmlns:a16="http://schemas.microsoft.com/office/drawing/2014/main" xmlns="" id="{00421701-CF76-CF4E-8FD4-ADC0A8ADF9B2}"/>
              </a:ext>
            </a:extLst>
          </p:cNvPr>
          <p:cNvSpPr txBox="1"/>
          <p:nvPr/>
        </p:nvSpPr>
        <p:spPr>
          <a:xfrm>
            <a:off x="9225801" y="5346573"/>
            <a:ext cx="736099" cy="307777"/>
          </a:xfrm>
          <a:prstGeom prst="rect">
            <a:avLst/>
          </a:prstGeom>
          <a:noFill/>
        </p:spPr>
        <p:txBody>
          <a:bodyPr wrap="none" rtlCol="0">
            <a:spAutoFit/>
          </a:bodyPr>
          <a:lstStyle/>
          <a:p>
            <a:r>
              <a:rPr lang="es-ES" sz="1400" dirty="0"/>
              <a:t>MR UE</a:t>
            </a:r>
          </a:p>
        </p:txBody>
      </p:sp>
      <p:sp>
        <p:nvSpPr>
          <p:cNvPr id="8" name="TextBox 7">
            <a:extLst>
              <a:ext uri="{FF2B5EF4-FFF2-40B4-BE49-F238E27FC236}">
                <a16:creationId xmlns:a16="http://schemas.microsoft.com/office/drawing/2014/main" xmlns="" id="{82CCD3A6-EDFD-F041-BA60-8C9FA9856BB5}"/>
              </a:ext>
            </a:extLst>
          </p:cNvPr>
          <p:cNvSpPr txBox="1"/>
          <p:nvPr/>
        </p:nvSpPr>
        <p:spPr>
          <a:xfrm>
            <a:off x="10280581" y="5360998"/>
            <a:ext cx="1151277" cy="307777"/>
          </a:xfrm>
          <a:prstGeom prst="rect">
            <a:avLst/>
          </a:prstGeom>
          <a:noFill/>
        </p:spPr>
        <p:txBody>
          <a:bodyPr wrap="none" rtlCol="0">
            <a:spAutoFit/>
          </a:bodyPr>
          <a:lstStyle/>
          <a:p>
            <a:r>
              <a:rPr lang="es-ES" sz="1400"/>
              <a:t>MSB11022</a:t>
            </a:r>
          </a:p>
        </p:txBody>
      </p:sp>
      <p:sp>
        <p:nvSpPr>
          <p:cNvPr id="13" name="TextBox 12">
            <a:extLst>
              <a:ext uri="{FF2B5EF4-FFF2-40B4-BE49-F238E27FC236}">
                <a16:creationId xmlns:a16="http://schemas.microsoft.com/office/drawing/2014/main" xmlns="" id="{D506A775-02B0-FF45-8036-6B3317211108}"/>
              </a:ext>
            </a:extLst>
          </p:cNvPr>
          <p:cNvSpPr txBox="1"/>
          <p:nvPr/>
        </p:nvSpPr>
        <p:spPr>
          <a:xfrm>
            <a:off x="5813946" y="1907253"/>
            <a:ext cx="5696377" cy="738664"/>
          </a:xfrm>
          <a:prstGeom prst="rect">
            <a:avLst/>
          </a:prstGeom>
          <a:noFill/>
        </p:spPr>
        <p:txBody>
          <a:bodyPr wrap="square" rtlCol="0">
            <a:spAutoFit/>
          </a:bodyPr>
          <a:lstStyle/>
          <a:p>
            <a:pPr algn="ctr"/>
            <a:r>
              <a:rPr lang="es-ES" sz="1400" dirty="0">
                <a:solidFill>
                  <a:schemeClr val="bg1"/>
                </a:solidFill>
              </a:rPr>
              <a:t>FC de MSB11022</a:t>
            </a:r>
            <a:br>
              <a:rPr lang="es-ES" sz="1400" dirty="0">
                <a:solidFill>
                  <a:schemeClr val="bg1"/>
                </a:solidFill>
              </a:rPr>
            </a:br>
            <a:r>
              <a:rPr lang="es-ES" sz="1400" dirty="0">
                <a:solidFill>
                  <a:schemeClr val="bg1"/>
                </a:solidFill>
              </a:rPr>
              <a:t>(biosimilar propuesto de </a:t>
            </a:r>
            <a:r>
              <a:rPr lang="es-ES" sz="1400" dirty="0" err="1">
                <a:solidFill>
                  <a:schemeClr val="bg1"/>
                </a:solidFill>
              </a:rPr>
              <a:t>adalimumab</a:t>
            </a:r>
            <a:r>
              <a:rPr lang="es-ES" sz="1400" dirty="0">
                <a:solidFill>
                  <a:schemeClr val="bg1"/>
                </a:solidFill>
              </a:rPr>
              <a:t>) en comparación con el medicamento de referencia</a:t>
            </a:r>
          </a:p>
        </p:txBody>
      </p:sp>
      <p:sp>
        <p:nvSpPr>
          <p:cNvPr id="15" name="CuadroTexto 14"/>
          <p:cNvSpPr txBox="1"/>
          <p:nvPr/>
        </p:nvSpPr>
        <p:spPr>
          <a:xfrm>
            <a:off x="426135" y="6150114"/>
            <a:ext cx="11624243" cy="707886"/>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 Hyland E, et al. Br J </a:t>
            </a:r>
            <a:r>
              <a:rPr lang="en-GB" sz="1000" dirty="0" err="1">
                <a:solidFill>
                  <a:schemeClr val="bg1">
                    <a:lumMod val="50000"/>
                  </a:schemeClr>
                </a:solidFill>
              </a:rPr>
              <a:t>Clin</a:t>
            </a:r>
            <a:r>
              <a:rPr lang="en-GB" sz="1000" dirty="0">
                <a:solidFill>
                  <a:schemeClr val="bg1">
                    <a:lumMod val="50000"/>
                  </a:schemeClr>
                </a:solidFill>
              </a:rPr>
              <a:t> </a:t>
            </a:r>
            <a:r>
              <a:rPr lang="en-GB" sz="1000" dirty="0" err="1">
                <a:solidFill>
                  <a:schemeClr val="bg1">
                    <a:lumMod val="50000"/>
                  </a:schemeClr>
                </a:solidFill>
              </a:rPr>
              <a:t>Pharmacol</a:t>
            </a:r>
            <a:r>
              <a:rPr lang="en-GB" sz="1000" dirty="0">
                <a:solidFill>
                  <a:schemeClr val="bg1">
                    <a:lumMod val="50000"/>
                  </a:schemeClr>
                </a:solidFill>
              </a:rPr>
              <a:t> 2016;82:983-93</a:t>
            </a:r>
          </a:p>
          <a:p>
            <a:endParaRPr lang="en-GB" sz="1000" dirty="0">
              <a:solidFill>
                <a:schemeClr val="bg1">
                  <a:lumMod val="50000"/>
                </a:schemeClr>
              </a:solidFill>
            </a:endParaRPr>
          </a:p>
        </p:txBody>
      </p:sp>
    </p:spTree>
    <p:extLst>
      <p:ext uri="{BB962C8B-B14F-4D97-AF65-F5344CB8AC3E}">
        <p14:creationId xmlns:p14="http://schemas.microsoft.com/office/powerpoint/2010/main" xmlns="" val="41062423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Introducción al concepto de extrapolación</a:t>
            </a:r>
          </a:p>
        </p:txBody>
      </p:sp>
      <p:sp>
        <p:nvSpPr>
          <p:cNvPr id="12" name="TextBox 11">
            <a:extLst>
              <a:ext uri="{FF2B5EF4-FFF2-40B4-BE49-F238E27FC236}">
                <a16:creationId xmlns:a16="http://schemas.microsoft.com/office/drawing/2014/main" xmlns="" id="{5710DB50-0AC9-AA43-A680-F1F3024A1832}"/>
              </a:ext>
            </a:extLst>
          </p:cNvPr>
          <p:cNvSpPr txBox="1"/>
          <p:nvPr/>
        </p:nvSpPr>
        <p:spPr>
          <a:xfrm>
            <a:off x="703554" y="1422705"/>
            <a:ext cx="10638928" cy="1107996"/>
          </a:xfrm>
          <a:prstGeom prst="rect">
            <a:avLst/>
          </a:prstGeom>
          <a:noFill/>
        </p:spPr>
        <p:txBody>
          <a:bodyPr wrap="square" rtlCol="0">
            <a:spAutoFit/>
          </a:bodyPr>
          <a:lstStyle/>
          <a:p>
            <a:pPr algn="just"/>
            <a:r>
              <a:rPr lang="es-ES" sz="1600" dirty="0"/>
              <a:t>La extrapolación consiste en la aprobación de un biosimilar para una indicación que no se ha evaluado en ensayos clínicos. En este caso, la aprobación se basa en la evaluación clínica y en la aprobación del medicamento de referencia para dicha indicación</a:t>
            </a:r>
            <a:r>
              <a:rPr lang="es-ES" sz="1600" baseline="30000" dirty="0"/>
              <a:t>1</a:t>
            </a:r>
          </a:p>
          <a:p>
            <a:endParaRPr lang="en-US" b="1" dirty="0"/>
          </a:p>
        </p:txBody>
      </p:sp>
      <p:grpSp>
        <p:nvGrpSpPr>
          <p:cNvPr id="3" name="Agrupar 2"/>
          <p:cNvGrpSpPr/>
          <p:nvPr/>
        </p:nvGrpSpPr>
        <p:grpSpPr>
          <a:xfrm>
            <a:off x="1821001" y="2586668"/>
            <a:ext cx="8737686" cy="2912648"/>
            <a:chOff x="776971" y="2360667"/>
            <a:chExt cx="10931149" cy="4059383"/>
          </a:xfrm>
        </p:grpSpPr>
        <p:pic>
          <p:nvPicPr>
            <p:cNvPr id="8" name="Picture 7">
              <a:extLst>
                <a:ext uri="{FF2B5EF4-FFF2-40B4-BE49-F238E27FC236}">
                  <a16:creationId xmlns:a16="http://schemas.microsoft.com/office/drawing/2014/main" xmlns="" id="{EB1180BE-251E-3E43-9B81-C07B45F1971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76971" y="2360667"/>
              <a:ext cx="10931149" cy="4059383"/>
            </a:xfrm>
            <a:prstGeom prst="rect">
              <a:avLst/>
            </a:prstGeom>
          </p:spPr>
        </p:pic>
        <p:sp>
          <p:nvSpPr>
            <p:cNvPr id="9" name="TextBox 8">
              <a:extLst>
                <a:ext uri="{FF2B5EF4-FFF2-40B4-BE49-F238E27FC236}">
                  <a16:creationId xmlns:a16="http://schemas.microsoft.com/office/drawing/2014/main" xmlns="" id="{76872099-CFCE-1B4C-8B9F-551E3817F8E6}"/>
                </a:ext>
              </a:extLst>
            </p:cNvPr>
            <p:cNvSpPr txBox="1"/>
            <p:nvPr/>
          </p:nvSpPr>
          <p:spPr>
            <a:xfrm>
              <a:off x="1039529" y="4613444"/>
              <a:ext cx="1584775" cy="523220"/>
            </a:xfrm>
            <a:prstGeom prst="rect">
              <a:avLst/>
            </a:prstGeom>
            <a:noFill/>
          </p:spPr>
          <p:txBody>
            <a:bodyPr wrap="square" rtlCol="0">
              <a:spAutoFit/>
            </a:bodyPr>
            <a:lstStyle/>
            <a:p>
              <a:r>
                <a:rPr lang="es-ES" sz="1400" b="1" dirty="0"/>
                <a:t>Medicamento de referencia</a:t>
              </a:r>
            </a:p>
          </p:txBody>
        </p:sp>
        <p:sp>
          <p:nvSpPr>
            <p:cNvPr id="11" name="TextBox 10">
              <a:extLst>
                <a:ext uri="{FF2B5EF4-FFF2-40B4-BE49-F238E27FC236}">
                  <a16:creationId xmlns:a16="http://schemas.microsoft.com/office/drawing/2014/main" xmlns="" id="{97793D95-AF09-BA40-B7B8-D464D7E117AC}"/>
                </a:ext>
              </a:extLst>
            </p:cNvPr>
            <p:cNvSpPr txBox="1"/>
            <p:nvPr/>
          </p:nvSpPr>
          <p:spPr>
            <a:xfrm>
              <a:off x="3367237" y="4594866"/>
              <a:ext cx="1194558" cy="307777"/>
            </a:xfrm>
            <a:prstGeom prst="rect">
              <a:avLst/>
            </a:prstGeom>
            <a:noFill/>
          </p:spPr>
          <p:txBody>
            <a:bodyPr wrap="none" rtlCol="0">
              <a:spAutoFit/>
            </a:bodyPr>
            <a:lstStyle/>
            <a:p>
              <a:r>
                <a:rPr lang="es-ES" sz="1400" b="1"/>
                <a:t>Biosimilar</a:t>
              </a:r>
            </a:p>
          </p:txBody>
        </p:sp>
        <p:sp>
          <p:nvSpPr>
            <p:cNvPr id="13" name="TextBox 12">
              <a:extLst>
                <a:ext uri="{FF2B5EF4-FFF2-40B4-BE49-F238E27FC236}">
                  <a16:creationId xmlns:a16="http://schemas.microsoft.com/office/drawing/2014/main" xmlns="" id="{25C8E35A-3335-0545-8418-716E8FDCFCFC}"/>
                </a:ext>
              </a:extLst>
            </p:cNvPr>
            <p:cNvSpPr txBox="1"/>
            <p:nvPr/>
          </p:nvSpPr>
          <p:spPr>
            <a:xfrm>
              <a:off x="7508371" y="3392322"/>
              <a:ext cx="3363421" cy="523220"/>
            </a:xfrm>
            <a:prstGeom prst="rect">
              <a:avLst/>
            </a:prstGeom>
            <a:noFill/>
          </p:spPr>
          <p:txBody>
            <a:bodyPr wrap="none" rtlCol="0">
              <a:spAutoFit/>
            </a:bodyPr>
            <a:lstStyle/>
            <a:p>
              <a:r>
                <a:rPr lang="es-ES" sz="1400" b="1" dirty="0"/>
                <a:t>La extrapolación no se realiza de una</a:t>
              </a:r>
            </a:p>
            <a:p>
              <a:r>
                <a:rPr lang="es-ES" sz="1400" b="1" dirty="0"/>
                <a:t>experiencia clínica a otra...</a:t>
              </a:r>
            </a:p>
          </p:txBody>
        </p:sp>
        <p:sp>
          <p:nvSpPr>
            <p:cNvPr id="14" name="TextBox 13">
              <a:extLst>
                <a:ext uri="{FF2B5EF4-FFF2-40B4-BE49-F238E27FC236}">
                  <a16:creationId xmlns:a16="http://schemas.microsoft.com/office/drawing/2014/main" xmlns="" id="{A52DBBB8-8DD2-A84D-80D2-2ED2DCF77E4F}"/>
                </a:ext>
              </a:extLst>
            </p:cNvPr>
            <p:cNvSpPr txBox="1"/>
            <p:nvPr/>
          </p:nvSpPr>
          <p:spPr>
            <a:xfrm>
              <a:off x="883163" y="2406763"/>
              <a:ext cx="3108543" cy="523220"/>
            </a:xfrm>
            <a:prstGeom prst="rect">
              <a:avLst/>
            </a:prstGeom>
            <a:noFill/>
          </p:spPr>
          <p:txBody>
            <a:bodyPr wrap="none" rtlCol="0">
              <a:spAutoFit/>
            </a:bodyPr>
            <a:lstStyle/>
            <a:p>
              <a:r>
                <a:rPr lang="es-ES" sz="1400" b="1" dirty="0">
                  <a:solidFill>
                    <a:schemeClr val="bg1"/>
                  </a:solidFill>
                </a:rPr>
                <a:t>Extrapolación del medicamento de</a:t>
              </a:r>
            </a:p>
            <a:p>
              <a:r>
                <a:rPr lang="es-ES" sz="1400" b="1" dirty="0">
                  <a:solidFill>
                    <a:schemeClr val="bg1"/>
                  </a:solidFill>
                </a:rPr>
                <a:t>referencia a un biosimilar</a:t>
              </a:r>
            </a:p>
          </p:txBody>
        </p:sp>
        <p:sp>
          <p:nvSpPr>
            <p:cNvPr id="15" name="TextBox 14">
              <a:extLst>
                <a:ext uri="{FF2B5EF4-FFF2-40B4-BE49-F238E27FC236}">
                  <a16:creationId xmlns:a16="http://schemas.microsoft.com/office/drawing/2014/main" xmlns="" id="{08E34324-18EB-3741-B3D5-6971E5C03FB4}"/>
                </a:ext>
              </a:extLst>
            </p:cNvPr>
            <p:cNvSpPr txBox="1"/>
            <p:nvPr/>
          </p:nvSpPr>
          <p:spPr>
            <a:xfrm>
              <a:off x="7508371" y="2420411"/>
              <a:ext cx="2864078" cy="523220"/>
            </a:xfrm>
            <a:prstGeom prst="rect">
              <a:avLst/>
            </a:prstGeom>
            <a:noFill/>
          </p:spPr>
          <p:txBody>
            <a:bodyPr wrap="square" rtlCol="0">
              <a:spAutoFit/>
            </a:bodyPr>
            <a:lstStyle/>
            <a:p>
              <a:r>
                <a:rPr lang="es-ES" sz="1400" b="1">
                  <a:solidFill>
                    <a:schemeClr val="bg1"/>
                  </a:solidFill>
                </a:rPr>
                <a:t>...no de una indicación</a:t>
              </a:r>
            </a:p>
            <a:p>
              <a:r>
                <a:rPr lang="es-ES" sz="1400" b="1">
                  <a:solidFill>
                    <a:schemeClr val="bg1"/>
                  </a:solidFill>
                </a:rPr>
                <a:t>   a otra indicación...</a:t>
              </a:r>
            </a:p>
          </p:txBody>
        </p:sp>
        <p:sp>
          <p:nvSpPr>
            <p:cNvPr id="10" name="TextBox 9">
              <a:extLst>
                <a:ext uri="{FF2B5EF4-FFF2-40B4-BE49-F238E27FC236}">
                  <a16:creationId xmlns:a16="http://schemas.microsoft.com/office/drawing/2014/main" xmlns="" id="{F8D31E96-4ADA-4746-A1F3-C542B9D219AB}"/>
                </a:ext>
              </a:extLst>
            </p:cNvPr>
            <p:cNvSpPr txBox="1"/>
            <p:nvPr/>
          </p:nvSpPr>
          <p:spPr>
            <a:xfrm>
              <a:off x="10909046" y="5374581"/>
              <a:ext cx="489236" cy="338554"/>
            </a:xfrm>
            <a:prstGeom prst="rect">
              <a:avLst/>
            </a:prstGeom>
            <a:noFill/>
          </p:spPr>
          <p:txBody>
            <a:bodyPr wrap="none" rtlCol="0">
              <a:spAutoFit/>
            </a:bodyPr>
            <a:lstStyle/>
            <a:p>
              <a:r>
                <a:rPr lang="es-ES" sz="1600" b="1" dirty="0">
                  <a:solidFill>
                    <a:schemeClr val="bg1"/>
                  </a:solidFill>
                </a:rPr>
                <a:t>EAA</a:t>
              </a:r>
            </a:p>
          </p:txBody>
        </p:sp>
        <p:sp>
          <p:nvSpPr>
            <p:cNvPr id="16" name="TextBox 15">
              <a:extLst>
                <a:ext uri="{FF2B5EF4-FFF2-40B4-BE49-F238E27FC236}">
                  <a16:creationId xmlns:a16="http://schemas.microsoft.com/office/drawing/2014/main" xmlns="" id="{EF7B1F83-FC6B-144C-BA11-45E65841187B}"/>
                </a:ext>
              </a:extLst>
            </p:cNvPr>
            <p:cNvSpPr txBox="1"/>
            <p:nvPr/>
          </p:nvSpPr>
          <p:spPr>
            <a:xfrm>
              <a:off x="10609216" y="4626517"/>
              <a:ext cx="615874" cy="338554"/>
            </a:xfrm>
            <a:prstGeom prst="rect">
              <a:avLst/>
            </a:prstGeom>
            <a:noFill/>
          </p:spPr>
          <p:txBody>
            <a:bodyPr wrap="none" rtlCol="0">
              <a:spAutoFit/>
            </a:bodyPr>
            <a:lstStyle/>
            <a:p>
              <a:r>
                <a:rPr lang="es-ES" sz="1600" b="1">
                  <a:solidFill>
                    <a:schemeClr val="bg1"/>
                  </a:solidFill>
                </a:rPr>
                <a:t>APs</a:t>
              </a:r>
            </a:p>
          </p:txBody>
        </p:sp>
        <p:sp>
          <p:nvSpPr>
            <p:cNvPr id="17" name="TextBox 16">
              <a:extLst>
                <a:ext uri="{FF2B5EF4-FFF2-40B4-BE49-F238E27FC236}">
                  <a16:creationId xmlns:a16="http://schemas.microsoft.com/office/drawing/2014/main" xmlns="" id="{38E1853A-C3D0-304B-95C2-45EC03DC928C}"/>
                </a:ext>
              </a:extLst>
            </p:cNvPr>
            <p:cNvSpPr txBox="1"/>
            <p:nvPr/>
          </p:nvSpPr>
          <p:spPr>
            <a:xfrm>
              <a:off x="9964492" y="5368384"/>
              <a:ext cx="500458" cy="338554"/>
            </a:xfrm>
            <a:prstGeom prst="rect">
              <a:avLst/>
            </a:prstGeom>
            <a:noFill/>
          </p:spPr>
          <p:txBody>
            <a:bodyPr wrap="none" rtlCol="0">
              <a:spAutoFit/>
            </a:bodyPr>
            <a:lstStyle/>
            <a:p>
              <a:r>
                <a:rPr lang="es-ES" sz="1600" b="1">
                  <a:solidFill>
                    <a:schemeClr val="bg1"/>
                  </a:solidFill>
                </a:rPr>
                <a:t>CU</a:t>
              </a:r>
            </a:p>
          </p:txBody>
        </p:sp>
        <p:sp>
          <p:nvSpPr>
            <p:cNvPr id="18" name="TextBox 17">
              <a:extLst>
                <a:ext uri="{FF2B5EF4-FFF2-40B4-BE49-F238E27FC236}">
                  <a16:creationId xmlns:a16="http://schemas.microsoft.com/office/drawing/2014/main" xmlns="" id="{6CD9A471-CB42-9449-B38F-6F300846317B}"/>
                </a:ext>
              </a:extLst>
            </p:cNvPr>
            <p:cNvSpPr txBox="1"/>
            <p:nvPr/>
          </p:nvSpPr>
          <p:spPr>
            <a:xfrm>
              <a:off x="8279455" y="5399161"/>
              <a:ext cx="1369286" cy="276999"/>
            </a:xfrm>
            <a:prstGeom prst="rect">
              <a:avLst/>
            </a:prstGeom>
            <a:noFill/>
          </p:spPr>
          <p:txBody>
            <a:bodyPr wrap="none" rtlCol="0">
              <a:spAutoFit/>
            </a:bodyPr>
            <a:lstStyle/>
            <a:p>
              <a:r>
                <a:rPr lang="es-ES" sz="1200" b="1" dirty="0">
                  <a:solidFill>
                    <a:schemeClr val="bg1"/>
                  </a:solidFill>
                </a:rPr>
                <a:t>Extrapolación</a:t>
              </a:r>
            </a:p>
          </p:txBody>
        </p:sp>
        <p:sp>
          <p:nvSpPr>
            <p:cNvPr id="19" name="TextBox 18">
              <a:extLst>
                <a:ext uri="{FF2B5EF4-FFF2-40B4-BE49-F238E27FC236}">
                  <a16:creationId xmlns:a16="http://schemas.microsoft.com/office/drawing/2014/main" xmlns="" id="{1CE4BE4E-67D6-6C42-A625-3D7E3423D651}"/>
                </a:ext>
              </a:extLst>
            </p:cNvPr>
            <p:cNvSpPr txBox="1"/>
            <p:nvPr/>
          </p:nvSpPr>
          <p:spPr>
            <a:xfrm>
              <a:off x="7331870" y="5368384"/>
              <a:ext cx="503664" cy="338554"/>
            </a:xfrm>
            <a:prstGeom prst="rect">
              <a:avLst/>
            </a:prstGeom>
            <a:noFill/>
          </p:spPr>
          <p:txBody>
            <a:bodyPr wrap="none" rtlCol="0">
              <a:spAutoFit/>
            </a:bodyPr>
            <a:lstStyle/>
            <a:p>
              <a:r>
                <a:rPr lang="es-ES" sz="1600" b="1">
                  <a:solidFill>
                    <a:schemeClr val="bg1"/>
                  </a:solidFill>
                </a:rPr>
                <a:t>AR</a:t>
              </a:r>
            </a:p>
          </p:txBody>
        </p:sp>
        <p:pic>
          <p:nvPicPr>
            <p:cNvPr id="6" name="Picture 5">
              <a:extLst>
                <a:ext uri="{FF2B5EF4-FFF2-40B4-BE49-F238E27FC236}">
                  <a16:creationId xmlns:a16="http://schemas.microsoft.com/office/drawing/2014/main" xmlns="" id="{E1F58623-E890-A741-93A2-D2466D6C23A0}"/>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591198" y="5229399"/>
              <a:ext cx="749300" cy="685800"/>
            </a:xfrm>
            <a:prstGeom prst="rect">
              <a:avLst/>
            </a:prstGeom>
          </p:spPr>
        </p:pic>
        <p:sp>
          <p:nvSpPr>
            <p:cNvPr id="20" name="TextBox 19">
              <a:extLst>
                <a:ext uri="{FF2B5EF4-FFF2-40B4-BE49-F238E27FC236}">
                  <a16:creationId xmlns:a16="http://schemas.microsoft.com/office/drawing/2014/main" xmlns="" id="{54949AA8-337A-7643-90F2-4D824E009709}"/>
                </a:ext>
              </a:extLst>
            </p:cNvPr>
            <p:cNvSpPr txBox="1"/>
            <p:nvPr/>
          </p:nvSpPr>
          <p:spPr>
            <a:xfrm>
              <a:off x="2169678" y="3817436"/>
              <a:ext cx="1200970" cy="307777"/>
            </a:xfrm>
            <a:prstGeom prst="rect">
              <a:avLst/>
            </a:prstGeom>
            <a:noFill/>
          </p:spPr>
          <p:txBody>
            <a:bodyPr wrap="none" rtlCol="0">
              <a:spAutoFit/>
            </a:bodyPr>
            <a:lstStyle/>
            <a:p>
              <a:r>
                <a:rPr lang="es-ES" sz="1400" b="1"/>
                <a:t>Equivalencia</a:t>
              </a:r>
            </a:p>
          </p:txBody>
        </p:sp>
      </p:grpSp>
      <p:sp>
        <p:nvSpPr>
          <p:cNvPr id="21" name="CuadroTexto 20"/>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2" name="CuadroTexto 21"/>
          <p:cNvSpPr txBox="1"/>
          <p:nvPr/>
        </p:nvSpPr>
        <p:spPr>
          <a:xfrm>
            <a:off x="426135" y="5730401"/>
            <a:ext cx="11624243" cy="1323439"/>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rgbClr val="7F7F7F"/>
                </a:solidFill>
              </a:rPr>
              <a:t>1. </a:t>
            </a:r>
            <a:r>
              <a:rPr lang="en-GB" sz="1000" dirty="0" err="1">
                <a:solidFill>
                  <a:srgbClr val="7F7F7F"/>
                </a:solidFill>
              </a:rPr>
              <a:t>Mellstedt</a:t>
            </a:r>
            <a:r>
              <a:rPr lang="en-GB" sz="1000" dirty="0">
                <a:solidFill>
                  <a:srgbClr val="7F7F7F"/>
                </a:solidFill>
              </a:rPr>
              <a:t> H, et al. Ann </a:t>
            </a:r>
            <a:r>
              <a:rPr lang="en-GB" sz="1000" dirty="0" err="1">
                <a:solidFill>
                  <a:srgbClr val="7F7F7F"/>
                </a:solidFill>
              </a:rPr>
              <a:t>Oncol</a:t>
            </a:r>
            <a:r>
              <a:rPr lang="en-GB" sz="1000" dirty="0">
                <a:solidFill>
                  <a:srgbClr val="7F7F7F"/>
                </a:solidFill>
              </a:rPr>
              <a:t>. 2008;19(3):411-419;</a:t>
            </a:r>
          </a:p>
          <a:p>
            <a:r>
              <a:rPr lang="en-GB" sz="1000" dirty="0">
                <a:solidFill>
                  <a:srgbClr val="7F7F7F"/>
                </a:solidFill>
              </a:rPr>
              <a:t>2. Weise M, et al. Blood 2012;120(26):511-17;</a:t>
            </a:r>
          </a:p>
          <a:p>
            <a:r>
              <a:rPr lang="en-GB" sz="1000" dirty="0">
                <a:solidFill>
                  <a:srgbClr val="7F7F7F"/>
                </a:solidFill>
              </a:rPr>
              <a:t>3. European Medicines Agency (EMA). Guideline on similar biological medicinal products containing monoclonal antibodies - non-clinical and clinical issues (EMA/CHMP/BMWP/403543/2010). 2012 [online]. Available at: http://</a:t>
            </a:r>
            <a:r>
              <a:rPr lang="en-GB" sz="1000" dirty="0" err="1">
                <a:solidFill>
                  <a:srgbClr val="7F7F7F"/>
                </a:solidFill>
              </a:rPr>
              <a:t>www.ema.Europa.eu</a:t>
            </a:r>
            <a:r>
              <a:rPr lang="en-GB" sz="1000" dirty="0">
                <a:solidFill>
                  <a:srgbClr val="7F7F7F"/>
                </a:solidFill>
              </a:rPr>
              <a:t>/docs/</a:t>
            </a:r>
            <a:r>
              <a:rPr lang="en-GB" sz="1000" dirty="0" err="1">
                <a:solidFill>
                  <a:srgbClr val="7F7F7F"/>
                </a:solidFill>
              </a:rPr>
              <a:t>en_GB</a:t>
            </a:r>
            <a:r>
              <a:rPr lang="en-GB" sz="1000" dirty="0">
                <a:solidFill>
                  <a:srgbClr val="7F7F7F"/>
                </a:solidFill>
              </a:rPr>
              <a:t>/</a:t>
            </a:r>
            <a:r>
              <a:rPr lang="en-GB" sz="1000" dirty="0" err="1">
                <a:solidFill>
                  <a:srgbClr val="7F7F7F"/>
                </a:solidFill>
              </a:rPr>
              <a:t>document_library</a:t>
            </a:r>
            <a:r>
              <a:rPr lang="en-GB" sz="1000" dirty="0">
                <a:solidFill>
                  <a:srgbClr val="7F7F7F"/>
                </a:solidFill>
              </a:rPr>
              <a:t>/</a:t>
            </a:r>
            <a:r>
              <a:rPr lang="en-GB" sz="1000" dirty="0" err="1">
                <a:solidFill>
                  <a:srgbClr val="7F7F7F"/>
                </a:solidFill>
              </a:rPr>
              <a:t>Scientific_guideline</a:t>
            </a:r>
            <a:r>
              <a:rPr lang="en-GB" sz="1000" dirty="0">
                <a:solidFill>
                  <a:srgbClr val="7F7F7F"/>
                </a:solidFill>
              </a:rPr>
              <a:t>/2012/06/WC500128686.pdf [Accessed March 2018]</a:t>
            </a:r>
          </a:p>
          <a:p>
            <a:endParaRPr lang="en-GB" sz="1000" dirty="0">
              <a:solidFill>
                <a:srgbClr val="7F7F7F"/>
              </a:solidFill>
            </a:endParaRPr>
          </a:p>
          <a:p>
            <a:endParaRPr lang="en-GB" sz="1000" dirty="0">
              <a:solidFill>
                <a:srgbClr val="7F7F7F"/>
              </a:solidFill>
            </a:endParaRPr>
          </a:p>
        </p:txBody>
      </p:sp>
    </p:spTree>
    <p:extLst>
      <p:ext uri="{BB962C8B-B14F-4D97-AF65-F5344CB8AC3E}">
        <p14:creationId xmlns:p14="http://schemas.microsoft.com/office/powerpoint/2010/main" xmlns="" val="41080109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Retos que plantean los medicamentos biológicos</a:t>
            </a:r>
          </a:p>
        </p:txBody>
      </p:sp>
      <p:sp>
        <p:nvSpPr>
          <p:cNvPr id="9" name="TextBox 8">
            <a:extLst>
              <a:ext uri="{FF2B5EF4-FFF2-40B4-BE49-F238E27FC236}">
                <a16:creationId xmlns:a16="http://schemas.microsoft.com/office/drawing/2014/main" xmlns="" id="{BC6D25EB-EA50-924B-B815-E4E714F10727}"/>
              </a:ext>
            </a:extLst>
          </p:cNvPr>
          <p:cNvSpPr txBox="1"/>
          <p:nvPr/>
        </p:nvSpPr>
        <p:spPr>
          <a:xfrm>
            <a:off x="1408600" y="1697184"/>
            <a:ext cx="10323274" cy="3426579"/>
          </a:xfrm>
          <a:prstGeom prst="rect">
            <a:avLst/>
          </a:prstGeom>
          <a:noFill/>
        </p:spPr>
        <p:txBody>
          <a:bodyPr wrap="square" rtlCol="0">
            <a:spAutoFit/>
          </a:bodyPr>
          <a:lstStyle/>
          <a:p>
            <a:endParaRPr lang="es-ES" sz="1400" dirty="0" smtClean="0"/>
          </a:p>
          <a:p>
            <a:pPr algn="just"/>
            <a:r>
              <a:rPr lang="es-ES" sz="1400" dirty="0" smtClean="0"/>
              <a:t>El </a:t>
            </a:r>
            <a:r>
              <a:rPr lang="es-ES" b="1" dirty="0"/>
              <a:t>22 %</a:t>
            </a:r>
            <a:r>
              <a:rPr lang="es-ES" sz="1400" b="1" dirty="0"/>
              <a:t> de los países europeos </a:t>
            </a:r>
            <a:r>
              <a:rPr lang="es-ES" sz="1600" b="1" dirty="0" smtClean="0">
                <a:solidFill>
                  <a:srgbClr val="FF0000"/>
                </a:solidFill>
              </a:rPr>
              <a:t>NO FACILITA EL ACCESO </a:t>
            </a:r>
            <a:r>
              <a:rPr lang="es-ES" sz="1400" dirty="0" smtClean="0"/>
              <a:t>a </a:t>
            </a:r>
            <a:r>
              <a:rPr lang="es-ES" sz="1400" dirty="0"/>
              <a:t>medicamentos biológicos para el tratamiento de la </a:t>
            </a:r>
            <a:r>
              <a:rPr lang="es-ES" sz="1400" dirty="0" smtClean="0"/>
              <a:t>ARTRITIS REUMATOIDE.</a:t>
            </a:r>
          </a:p>
          <a:p>
            <a:pPr algn="just"/>
            <a:endParaRPr lang="es-ES" sz="1400" dirty="0"/>
          </a:p>
          <a:p>
            <a:pPr algn="just"/>
            <a:r>
              <a:rPr lang="es-ES" b="1" dirty="0"/>
              <a:t>10</a:t>
            </a:r>
            <a:r>
              <a:rPr lang="es-ES" sz="1400" b="1" dirty="0"/>
              <a:t> países de la UE </a:t>
            </a:r>
            <a:r>
              <a:rPr lang="es-ES" sz="1600" b="1" dirty="0" smtClean="0">
                <a:solidFill>
                  <a:srgbClr val="FF0000"/>
                </a:solidFill>
              </a:rPr>
              <a:t>NO SUBVENCIONAN </a:t>
            </a:r>
            <a:r>
              <a:rPr lang="es-ES" sz="1400" dirty="0" smtClean="0"/>
              <a:t>ningún </a:t>
            </a:r>
            <a:r>
              <a:rPr lang="es-ES" sz="1400" dirty="0"/>
              <a:t>tipo de medicamento biológico para el tratamiento de la </a:t>
            </a:r>
            <a:r>
              <a:rPr lang="es-ES" sz="1400" dirty="0" smtClean="0"/>
              <a:t>ARTRITIS REUMAATOIDE</a:t>
            </a:r>
            <a:r>
              <a:rPr lang="es-ES" sz="1400" baseline="30000" dirty="0" smtClean="0"/>
              <a:t>4.</a:t>
            </a:r>
          </a:p>
          <a:p>
            <a:pPr algn="just"/>
            <a:endParaRPr lang="es-ES" sz="1400" baseline="30000" dirty="0"/>
          </a:p>
          <a:p>
            <a:pPr algn="just"/>
            <a:endParaRPr lang="es-ES" sz="1400" baseline="30000" dirty="0" smtClean="0"/>
          </a:p>
          <a:p>
            <a:pPr algn="just"/>
            <a:endParaRPr lang="es-ES" sz="1400" baseline="30000" dirty="0"/>
          </a:p>
          <a:p>
            <a:pPr algn="just"/>
            <a:endParaRPr lang="es-ES" sz="1400" baseline="30000" dirty="0" smtClean="0"/>
          </a:p>
          <a:p>
            <a:pPr algn="just"/>
            <a:endParaRPr lang="es-ES" sz="1400" baseline="30000" dirty="0"/>
          </a:p>
          <a:p>
            <a:pPr algn="just"/>
            <a:r>
              <a:rPr lang="es-ES" sz="1400" dirty="0" smtClean="0"/>
              <a:t>El </a:t>
            </a:r>
            <a:r>
              <a:rPr lang="es-ES" sz="1600" b="1" dirty="0" smtClean="0">
                <a:solidFill>
                  <a:srgbClr val="FF0000"/>
                </a:solidFill>
              </a:rPr>
              <a:t>PRECIO DE UN AÑO DE TRATAMIENTO </a:t>
            </a:r>
            <a:r>
              <a:rPr lang="es-ES" sz="1400" dirty="0" smtClean="0"/>
              <a:t>de </a:t>
            </a:r>
            <a:r>
              <a:rPr lang="es-ES" sz="1400" dirty="0"/>
              <a:t>la artritis reumatoide (AR) con un fármaco </a:t>
            </a:r>
            <a:r>
              <a:rPr lang="es-ES" sz="1400" dirty="0" smtClean="0"/>
              <a:t>biológico es </a:t>
            </a:r>
            <a:r>
              <a:rPr lang="es-ES" sz="1400" dirty="0"/>
              <a:t>superior al producto interior bruto per cápita (PIB) de </a:t>
            </a:r>
            <a:r>
              <a:rPr lang="es-ES" b="1" dirty="0"/>
              <a:t>26</a:t>
            </a:r>
            <a:r>
              <a:rPr lang="es-ES" sz="1400" b="1" dirty="0"/>
              <a:t> países </a:t>
            </a:r>
            <a:r>
              <a:rPr lang="es-ES" sz="1400" b="1" dirty="0" smtClean="0"/>
              <a:t>europeos</a:t>
            </a:r>
            <a:r>
              <a:rPr lang="es-ES" sz="1400" baseline="30000" dirty="0" smtClean="0"/>
              <a:t>5</a:t>
            </a:r>
          </a:p>
          <a:p>
            <a:pPr algn="just"/>
            <a:endParaRPr lang="es-ES" sz="1400" baseline="30000" dirty="0"/>
          </a:p>
          <a:p>
            <a:pPr algn="just"/>
            <a:endParaRPr lang="es-ES" sz="1400" baseline="30000" dirty="0" smtClean="0"/>
          </a:p>
          <a:p>
            <a:pPr algn="just"/>
            <a:endParaRPr lang="es-ES" sz="1400" baseline="30000" dirty="0"/>
          </a:p>
          <a:p>
            <a:endParaRPr lang="en-US" dirty="0"/>
          </a:p>
        </p:txBody>
      </p:sp>
      <p:pic>
        <p:nvPicPr>
          <p:cNvPr id="14" name="Picture 13">
            <a:extLst>
              <a:ext uri="{FF2B5EF4-FFF2-40B4-BE49-F238E27FC236}">
                <a16:creationId xmlns:a16="http://schemas.microsoft.com/office/drawing/2014/main" xmlns="" id="{A902D69A-9A0B-8D4D-9CBB-9A87D6518E05}"/>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07433" y="2037168"/>
            <a:ext cx="575269" cy="668054"/>
          </a:xfrm>
          <a:prstGeom prst="rect">
            <a:avLst/>
          </a:prstGeom>
        </p:spPr>
      </p:pic>
      <p:pic>
        <p:nvPicPr>
          <p:cNvPr id="18" name="Picture 17">
            <a:extLst>
              <a:ext uri="{FF2B5EF4-FFF2-40B4-BE49-F238E27FC236}">
                <a16:creationId xmlns:a16="http://schemas.microsoft.com/office/drawing/2014/main" xmlns="" id="{2B9DA3F3-1D12-2543-8AFC-8B1B4DAEBF1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2195" y="3791130"/>
            <a:ext cx="681606" cy="426004"/>
          </a:xfrm>
          <a:prstGeom prst="rect">
            <a:avLst/>
          </a:prstGeom>
        </p:spPr>
      </p:pic>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5" name="CuadroTexto 14"/>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7" name="CuadroTexto 16"/>
          <p:cNvSpPr txBox="1"/>
          <p:nvPr/>
        </p:nvSpPr>
        <p:spPr>
          <a:xfrm>
            <a:off x="527396" y="5771322"/>
            <a:ext cx="1138745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nb-NO" sz="1000" dirty="0">
                <a:solidFill>
                  <a:schemeClr val="bg1">
                    <a:lumMod val="50000"/>
                  </a:schemeClr>
                </a:solidFill>
              </a:rPr>
              <a:t>4. </a:t>
            </a:r>
            <a:r>
              <a:rPr lang="nb-NO" sz="1000" dirty="0" err="1">
                <a:solidFill>
                  <a:schemeClr val="bg1">
                    <a:lumMod val="50000"/>
                  </a:schemeClr>
                </a:solidFill>
              </a:rPr>
              <a:t>Putrik</a:t>
            </a:r>
            <a:r>
              <a:rPr lang="nb-NO" sz="1000" dirty="0">
                <a:solidFill>
                  <a:schemeClr val="bg1">
                    <a:lumMod val="50000"/>
                  </a:schemeClr>
                </a:solidFill>
              </a:rPr>
              <a:t> P, et al. Ann </a:t>
            </a:r>
            <a:r>
              <a:rPr lang="nb-NO" sz="1000" dirty="0" err="1">
                <a:solidFill>
                  <a:schemeClr val="bg1">
                    <a:lumMod val="50000"/>
                  </a:schemeClr>
                </a:solidFill>
              </a:rPr>
              <a:t>Rheum</a:t>
            </a:r>
            <a:r>
              <a:rPr lang="nb-NO" sz="1000" dirty="0">
                <a:solidFill>
                  <a:schemeClr val="bg1">
                    <a:lumMod val="50000"/>
                  </a:schemeClr>
                </a:solidFill>
              </a:rPr>
              <a:t> Dis 2014;73:2010-21;</a:t>
            </a:r>
          </a:p>
          <a:p>
            <a:r>
              <a:rPr lang="nb-NO" sz="1000" dirty="0">
                <a:solidFill>
                  <a:schemeClr val="bg1">
                    <a:lumMod val="50000"/>
                  </a:schemeClr>
                </a:solidFill>
              </a:rPr>
              <a:t>5. </a:t>
            </a:r>
            <a:r>
              <a:rPr lang="nb-NO" sz="1000" dirty="0" err="1">
                <a:solidFill>
                  <a:schemeClr val="bg1">
                    <a:lumMod val="50000"/>
                  </a:schemeClr>
                </a:solidFill>
              </a:rPr>
              <a:t>Putrik</a:t>
            </a:r>
            <a:r>
              <a:rPr lang="nb-NO" sz="1000" dirty="0">
                <a:solidFill>
                  <a:schemeClr val="bg1">
                    <a:lumMod val="50000"/>
                  </a:schemeClr>
                </a:solidFill>
              </a:rPr>
              <a:t> P, et al. Ann </a:t>
            </a:r>
            <a:r>
              <a:rPr lang="nb-NO" sz="1000" dirty="0" err="1">
                <a:solidFill>
                  <a:schemeClr val="bg1">
                    <a:lumMod val="50000"/>
                  </a:schemeClr>
                </a:solidFill>
              </a:rPr>
              <a:t>Rheum</a:t>
            </a:r>
            <a:r>
              <a:rPr lang="nb-NO" sz="1000" dirty="0">
                <a:solidFill>
                  <a:schemeClr val="bg1">
                    <a:lumMod val="50000"/>
                  </a:schemeClr>
                </a:solidFill>
              </a:rPr>
              <a:t> Dis 20114;73:198-206;</a:t>
            </a:r>
          </a:p>
          <a:p>
            <a:r>
              <a:rPr lang="nb-NO" sz="1000" dirty="0">
                <a:solidFill>
                  <a:schemeClr val="bg1">
                    <a:lumMod val="50000"/>
                  </a:schemeClr>
                </a:solidFill>
              </a:rPr>
              <a:t>6. </a:t>
            </a:r>
            <a:r>
              <a:rPr lang="nb-NO" sz="1000" dirty="0" err="1">
                <a:solidFill>
                  <a:schemeClr val="bg1">
                    <a:lumMod val="50000"/>
                  </a:schemeClr>
                </a:solidFill>
              </a:rPr>
              <a:t>Ecker</a:t>
            </a:r>
            <a:r>
              <a:rPr lang="nb-NO" sz="1000" dirty="0">
                <a:solidFill>
                  <a:schemeClr val="bg1">
                    <a:lumMod val="50000"/>
                  </a:schemeClr>
                </a:solidFill>
              </a:rPr>
              <a:t> OM, et al., </a:t>
            </a:r>
            <a:r>
              <a:rPr lang="nb-NO" sz="1000" dirty="0" err="1">
                <a:solidFill>
                  <a:schemeClr val="bg1">
                    <a:lumMod val="50000"/>
                  </a:schemeClr>
                </a:solidFill>
              </a:rPr>
              <a:t>mAbs</a:t>
            </a:r>
            <a:r>
              <a:rPr lang="nb-NO" sz="1000" dirty="0">
                <a:solidFill>
                  <a:schemeClr val="bg1">
                    <a:lumMod val="50000"/>
                  </a:schemeClr>
                </a:solidFill>
              </a:rPr>
              <a:t> 2015; 7:9-14</a:t>
            </a:r>
          </a:p>
          <a:p>
            <a:pPr algn="r"/>
            <a:endParaRPr lang="nb-NO" sz="1000" dirty="0">
              <a:solidFill>
                <a:schemeClr val="bg1">
                  <a:lumMod val="50000"/>
                </a:schemeClr>
              </a:solidFill>
            </a:endParaRPr>
          </a:p>
          <a:p>
            <a:pPr algn="r"/>
            <a:endParaRPr lang="en-GB" sz="1000" dirty="0">
              <a:solidFill>
                <a:schemeClr val="bg1">
                  <a:lumMod val="50000"/>
                </a:schemeClr>
              </a:solidFill>
            </a:endParaRPr>
          </a:p>
        </p:txBody>
      </p:sp>
    </p:spTree>
    <p:extLst>
      <p:ext uri="{BB962C8B-B14F-4D97-AF65-F5344CB8AC3E}">
        <p14:creationId xmlns:p14="http://schemas.microsoft.com/office/powerpoint/2010/main" xmlns="" val="421148191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La extrapolación se basa en los datos acumulados</a:t>
            </a:r>
          </a:p>
        </p:txBody>
      </p:sp>
      <p:sp>
        <p:nvSpPr>
          <p:cNvPr id="12" name="TextBox 11">
            <a:extLst>
              <a:ext uri="{FF2B5EF4-FFF2-40B4-BE49-F238E27FC236}">
                <a16:creationId xmlns:a16="http://schemas.microsoft.com/office/drawing/2014/main" xmlns="" id="{5710DB50-0AC9-AA43-A680-F1F3024A1832}"/>
              </a:ext>
            </a:extLst>
          </p:cNvPr>
          <p:cNvSpPr txBox="1"/>
          <p:nvPr/>
        </p:nvSpPr>
        <p:spPr>
          <a:xfrm>
            <a:off x="676873" y="1404914"/>
            <a:ext cx="11098054" cy="800219"/>
          </a:xfrm>
          <a:prstGeom prst="rect">
            <a:avLst/>
          </a:prstGeom>
          <a:noFill/>
        </p:spPr>
        <p:txBody>
          <a:bodyPr wrap="square" rtlCol="0">
            <a:spAutoFit/>
          </a:bodyPr>
          <a:lstStyle/>
          <a:p>
            <a:pPr algn="just"/>
            <a:r>
              <a:rPr lang="es-ES" sz="1400" dirty="0"/>
              <a:t>La extrapolación se basa en una comparación exhaustiva entre todos los datos obtenidos sobre el biosimilar y los estudios clínicos y la experiencia acerca del medicamento de referencia en todas las indicaciones clínicas</a:t>
            </a:r>
          </a:p>
          <a:p>
            <a:endParaRPr lang="en-US" b="1" dirty="0"/>
          </a:p>
        </p:txBody>
      </p:sp>
      <p:grpSp>
        <p:nvGrpSpPr>
          <p:cNvPr id="7" name="Agrupar 6"/>
          <p:cNvGrpSpPr/>
          <p:nvPr/>
        </p:nvGrpSpPr>
        <p:grpSpPr>
          <a:xfrm>
            <a:off x="1743488" y="2186841"/>
            <a:ext cx="9471753" cy="3387807"/>
            <a:chOff x="785564" y="2036174"/>
            <a:chExt cx="10718800" cy="4434991"/>
          </a:xfrm>
        </p:grpSpPr>
        <p:pic>
          <p:nvPicPr>
            <p:cNvPr id="6" name="Picture 5">
              <a:extLst>
                <a:ext uri="{FF2B5EF4-FFF2-40B4-BE49-F238E27FC236}">
                  <a16:creationId xmlns:a16="http://schemas.microsoft.com/office/drawing/2014/main" xmlns="" id="{D04F25C2-BA6A-8C43-BB9F-75540B16FAE9}"/>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85564" y="2330965"/>
              <a:ext cx="10718800" cy="4140200"/>
            </a:xfrm>
            <a:prstGeom prst="rect">
              <a:avLst/>
            </a:prstGeom>
          </p:spPr>
        </p:pic>
        <p:sp>
          <p:nvSpPr>
            <p:cNvPr id="3" name="TextBox 2">
              <a:extLst>
                <a:ext uri="{FF2B5EF4-FFF2-40B4-BE49-F238E27FC236}">
                  <a16:creationId xmlns:a16="http://schemas.microsoft.com/office/drawing/2014/main" xmlns="" id="{E25BD97B-1640-C444-941B-0DD89E3E63CB}"/>
                </a:ext>
              </a:extLst>
            </p:cNvPr>
            <p:cNvSpPr txBox="1"/>
            <p:nvPr/>
          </p:nvSpPr>
          <p:spPr>
            <a:xfrm>
              <a:off x="5796495" y="4724214"/>
              <a:ext cx="2303621" cy="483494"/>
            </a:xfrm>
            <a:prstGeom prst="rect">
              <a:avLst/>
            </a:prstGeom>
            <a:noFill/>
          </p:spPr>
          <p:txBody>
            <a:bodyPr wrap="square" rtlCol="0">
              <a:spAutoFit/>
            </a:bodyPr>
            <a:lstStyle/>
            <a:p>
              <a:pPr algn="ctr"/>
              <a:r>
                <a:rPr lang="es-ES" b="1" dirty="0"/>
                <a:t>Extrapolación</a:t>
              </a:r>
            </a:p>
          </p:txBody>
        </p:sp>
        <p:sp>
          <p:nvSpPr>
            <p:cNvPr id="4" name="Rectangle 3">
              <a:extLst>
                <a:ext uri="{FF2B5EF4-FFF2-40B4-BE49-F238E27FC236}">
                  <a16:creationId xmlns:a16="http://schemas.microsoft.com/office/drawing/2014/main" xmlns="" id="{5B73D6F7-9F2E-2341-A8EC-6934E4BE0A2B}"/>
                </a:ext>
              </a:extLst>
            </p:cNvPr>
            <p:cNvSpPr/>
            <p:nvPr/>
          </p:nvSpPr>
          <p:spPr>
            <a:xfrm>
              <a:off x="3817123" y="6079530"/>
              <a:ext cx="2452916" cy="307777"/>
            </a:xfrm>
            <a:prstGeom prst="rect">
              <a:avLst/>
            </a:prstGeom>
          </p:spPr>
          <p:txBody>
            <a:bodyPr wrap="none">
              <a:spAutoFit/>
            </a:bodyPr>
            <a:lstStyle/>
            <a:p>
              <a:pPr algn="ctr"/>
              <a:r>
                <a:rPr lang="es-ES" sz="1400">
                  <a:solidFill>
                    <a:schemeClr val="bg1"/>
                  </a:solidFill>
                </a:rPr>
                <a:t>Indicaciones menos sensibles</a:t>
              </a:r>
            </a:p>
          </p:txBody>
        </p:sp>
        <p:sp>
          <p:nvSpPr>
            <p:cNvPr id="8" name="Rectangle 7">
              <a:extLst>
                <a:ext uri="{FF2B5EF4-FFF2-40B4-BE49-F238E27FC236}">
                  <a16:creationId xmlns:a16="http://schemas.microsoft.com/office/drawing/2014/main" xmlns="" id="{346E9E5D-E241-8046-A54B-AD57993E89E4}"/>
                </a:ext>
              </a:extLst>
            </p:cNvPr>
            <p:cNvSpPr/>
            <p:nvPr/>
          </p:nvSpPr>
          <p:spPr>
            <a:xfrm>
              <a:off x="4342330" y="3476739"/>
              <a:ext cx="1454245" cy="307777"/>
            </a:xfrm>
            <a:prstGeom prst="rect">
              <a:avLst/>
            </a:prstGeom>
          </p:spPr>
          <p:txBody>
            <a:bodyPr wrap="none">
              <a:spAutoFit/>
            </a:bodyPr>
            <a:lstStyle/>
            <a:p>
              <a:pPr algn="ctr"/>
              <a:r>
                <a:rPr lang="es-ES" sz="1400">
                  <a:solidFill>
                    <a:schemeClr val="bg1"/>
                  </a:solidFill>
                </a:rPr>
                <a:t>FC/FD en humanos</a:t>
              </a:r>
            </a:p>
          </p:txBody>
        </p:sp>
        <p:sp>
          <p:nvSpPr>
            <p:cNvPr id="9" name="Rectangle 8">
              <a:extLst>
                <a:ext uri="{FF2B5EF4-FFF2-40B4-BE49-F238E27FC236}">
                  <a16:creationId xmlns:a16="http://schemas.microsoft.com/office/drawing/2014/main" xmlns="" id="{AB6F260D-9A94-1E4B-8994-AABC707DF038}"/>
                </a:ext>
              </a:extLst>
            </p:cNvPr>
            <p:cNvSpPr/>
            <p:nvPr/>
          </p:nvSpPr>
          <p:spPr>
            <a:xfrm>
              <a:off x="4093870" y="4004366"/>
              <a:ext cx="1935145" cy="307777"/>
            </a:xfrm>
            <a:prstGeom prst="rect">
              <a:avLst/>
            </a:prstGeom>
          </p:spPr>
          <p:txBody>
            <a:bodyPr wrap="none">
              <a:spAutoFit/>
            </a:bodyPr>
            <a:lstStyle/>
            <a:p>
              <a:pPr algn="ctr"/>
              <a:r>
                <a:rPr lang="es-ES" sz="1400">
                  <a:solidFill>
                    <a:schemeClr val="bg1"/>
                  </a:solidFill>
                </a:rPr>
                <a:t>Indicación sensible</a:t>
              </a:r>
            </a:p>
          </p:txBody>
        </p:sp>
        <p:sp>
          <p:nvSpPr>
            <p:cNvPr id="10" name="Rectangle 9">
              <a:extLst>
                <a:ext uri="{FF2B5EF4-FFF2-40B4-BE49-F238E27FC236}">
                  <a16:creationId xmlns:a16="http://schemas.microsoft.com/office/drawing/2014/main" xmlns="" id="{F22366BD-005D-F746-B8CA-2752B9D4456B}"/>
                </a:ext>
              </a:extLst>
            </p:cNvPr>
            <p:cNvSpPr/>
            <p:nvPr/>
          </p:nvSpPr>
          <p:spPr>
            <a:xfrm>
              <a:off x="4179333" y="2966784"/>
              <a:ext cx="1919116" cy="307777"/>
            </a:xfrm>
            <a:prstGeom prst="rect">
              <a:avLst/>
            </a:prstGeom>
          </p:spPr>
          <p:txBody>
            <a:bodyPr wrap="none">
              <a:spAutoFit/>
            </a:bodyPr>
            <a:lstStyle/>
            <a:p>
              <a:pPr algn="ctr"/>
              <a:r>
                <a:rPr lang="es-ES" sz="1400">
                  <a:solidFill>
                    <a:schemeClr val="bg1"/>
                  </a:solidFill>
                </a:rPr>
                <a:t>Funciones biológicas</a:t>
              </a:r>
            </a:p>
          </p:txBody>
        </p:sp>
        <p:sp>
          <p:nvSpPr>
            <p:cNvPr id="11" name="Rectangle 10">
              <a:extLst>
                <a:ext uri="{FF2B5EF4-FFF2-40B4-BE49-F238E27FC236}">
                  <a16:creationId xmlns:a16="http://schemas.microsoft.com/office/drawing/2014/main" xmlns="" id="{DFC7893F-C743-A444-BDB9-E64316E1AD91}"/>
                </a:ext>
              </a:extLst>
            </p:cNvPr>
            <p:cNvSpPr/>
            <p:nvPr/>
          </p:nvSpPr>
          <p:spPr>
            <a:xfrm>
              <a:off x="4037507" y="2484602"/>
              <a:ext cx="2012154" cy="307777"/>
            </a:xfrm>
            <a:prstGeom prst="rect">
              <a:avLst/>
            </a:prstGeom>
          </p:spPr>
          <p:txBody>
            <a:bodyPr wrap="none">
              <a:spAutoFit/>
            </a:bodyPr>
            <a:lstStyle/>
            <a:p>
              <a:pPr algn="ctr"/>
              <a:r>
                <a:rPr lang="es-ES" sz="1400">
                  <a:solidFill>
                    <a:schemeClr val="bg1"/>
                  </a:solidFill>
                </a:rPr>
                <a:t>Atributos estructurales</a:t>
              </a:r>
            </a:p>
          </p:txBody>
        </p:sp>
        <p:sp>
          <p:nvSpPr>
            <p:cNvPr id="13" name="TextBox 12">
              <a:extLst>
                <a:ext uri="{FF2B5EF4-FFF2-40B4-BE49-F238E27FC236}">
                  <a16:creationId xmlns:a16="http://schemas.microsoft.com/office/drawing/2014/main" xmlns="" id="{95F8CFC8-F60A-384F-B2D5-18BF80B61B5E}"/>
                </a:ext>
              </a:extLst>
            </p:cNvPr>
            <p:cNvSpPr txBox="1"/>
            <p:nvPr/>
          </p:nvSpPr>
          <p:spPr>
            <a:xfrm>
              <a:off x="785564" y="3233446"/>
              <a:ext cx="2040673" cy="584775"/>
            </a:xfrm>
            <a:prstGeom prst="rect">
              <a:avLst/>
            </a:prstGeom>
            <a:noFill/>
          </p:spPr>
          <p:txBody>
            <a:bodyPr wrap="square" rtlCol="0">
              <a:spAutoFit/>
            </a:bodyPr>
            <a:lstStyle/>
            <a:p>
              <a:pPr algn="ctr"/>
              <a:r>
                <a:rPr lang="es-ES" sz="1600" b="1"/>
                <a:t>Datos acumulados</a:t>
              </a:r>
            </a:p>
          </p:txBody>
        </p:sp>
        <p:sp>
          <p:nvSpPr>
            <p:cNvPr id="14" name="Rectangle 13">
              <a:extLst>
                <a:ext uri="{FF2B5EF4-FFF2-40B4-BE49-F238E27FC236}">
                  <a16:creationId xmlns:a16="http://schemas.microsoft.com/office/drawing/2014/main" xmlns="" id="{C1B8CD31-F6F8-8A4C-B595-54C8A6946AAC}"/>
                </a:ext>
              </a:extLst>
            </p:cNvPr>
            <p:cNvSpPr/>
            <p:nvPr/>
          </p:nvSpPr>
          <p:spPr>
            <a:xfrm>
              <a:off x="8223749" y="6079530"/>
              <a:ext cx="1752403" cy="307777"/>
            </a:xfrm>
            <a:prstGeom prst="rect">
              <a:avLst/>
            </a:prstGeom>
          </p:spPr>
          <p:txBody>
            <a:bodyPr wrap="none">
              <a:spAutoFit/>
            </a:bodyPr>
            <a:lstStyle/>
            <a:p>
              <a:pPr algn="ctr"/>
              <a:r>
                <a:rPr lang="es-ES" sz="1400" b="1">
                  <a:solidFill>
                    <a:schemeClr val="bg1"/>
                  </a:solidFill>
                </a:rPr>
                <a:t>JUSTIFICADO</a:t>
              </a:r>
            </a:p>
          </p:txBody>
        </p:sp>
        <p:sp>
          <p:nvSpPr>
            <p:cNvPr id="5" name="TextBox 4">
              <a:extLst>
                <a:ext uri="{FF2B5EF4-FFF2-40B4-BE49-F238E27FC236}">
                  <a16:creationId xmlns:a16="http://schemas.microsoft.com/office/drawing/2014/main" xmlns="" id="{C108DE70-E316-3148-8F5C-838F5FB0F083}"/>
                </a:ext>
              </a:extLst>
            </p:cNvPr>
            <p:cNvSpPr txBox="1"/>
            <p:nvPr/>
          </p:nvSpPr>
          <p:spPr>
            <a:xfrm>
              <a:off x="7197362" y="2036174"/>
              <a:ext cx="1550851" cy="461665"/>
            </a:xfrm>
            <a:prstGeom prst="rect">
              <a:avLst/>
            </a:prstGeom>
            <a:noFill/>
          </p:spPr>
          <p:txBody>
            <a:bodyPr wrap="square" rtlCol="0">
              <a:spAutoFit/>
            </a:bodyPr>
            <a:lstStyle/>
            <a:p>
              <a:r>
                <a:rPr lang="es-ES" sz="1200" b="1" dirty="0"/>
                <a:t>Medicamento de referencia</a:t>
              </a:r>
            </a:p>
          </p:txBody>
        </p:sp>
        <p:sp>
          <p:nvSpPr>
            <p:cNvPr id="15" name="TextBox 14">
              <a:extLst>
                <a:ext uri="{FF2B5EF4-FFF2-40B4-BE49-F238E27FC236}">
                  <a16:creationId xmlns:a16="http://schemas.microsoft.com/office/drawing/2014/main" xmlns="" id="{269E6AB5-FC66-5040-8133-EE0DCA60EC49}"/>
                </a:ext>
              </a:extLst>
            </p:cNvPr>
            <p:cNvSpPr txBox="1"/>
            <p:nvPr/>
          </p:nvSpPr>
          <p:spPr>
            <a:xfrm>
              <a:off x="9932396" y="2159668"/>
              <a:ext cx="1053494" cy="276999"/>
            </a:xfrm>
            <a:prstGeom prst="rect">
              <a:avLst/>
            </a:prstGeom>
            <a:noFill/>
          </p:spPr>
          <p:txBody>
            <a:bodyPr wrap="none" rtlCol="0">
              <a:spAutoFit/>
            </a:bodyPr>
            <a:lstStyle/>
            <a:p>
              <a:r>
                <a:rPr lang="es-ES" sz="1200" b="1" dirty="0"/>
                <a:t>Biosimilar</a:t>
              </a:r>
              <a:endParaRPr lang="es-ES" sz="1400" b="1" dirty="0"/>
            </a:p>
          </p:txBody>
        </p:sp>
        <p:sp>
          <p:nvSpPr>
            <p:cNvPr id="16" name="Rectangle 15">
              <a:extLst>
                <a:ext uri="{FF2B5EF4-FFF2-40B4-BE49-F238E27FC236}">
                  <a16:creationId xmlns:a16="http://schemas.microsoft.com/office/drawing/2014/main" xmlns="" id="{CE729C0F-467E-D545-A90E-9F250320D8A1}"/>
                </a:ext>
              </a:extLst>
            </p:cNvPr>
            <p:cNvSpPr/>
            <p:nvPr/>
          </p:nvSpPr>
          <p:spPr>
            <a:xfrm>
              <a:off x="7892581" y="2459960"/>
              <a:ext cx="2573141" cy="276999"/>
            </a:xfrm>
            <a:prstGeom prst="rect">
              <a:avLst/>
            </a:prstGeom>
          </p:spPr>
          <p:txBody>
            <a:bodyPr wrap="none">
              <a:spAutoFit/>
            </a:bodyPr>
            <a:lstStyle/>
            <a:p>
              <a:pPr algn="ctr"/>
              <a:r>
                <a:rPr lang="es-ES" sz="1200" b="1">
                  <a:solidFill>
                    <a:schemeClr val="bg1"/>
                  </a:solidFill>
                </a:rPr>
                <a:t>MUY SIMILAR </a:t>
              </a:r>
            </a:p>
          </p:txBody>
        </p:sp>
        <p:sp>
          <p:nvSpPr>
            <p:cNvPr id="18" name="Rectangle 17">
              <a:extLst>
                <a:ext uri="{FF2B5EF4-FFF2-40B4-BE49-F238E27FC236}">
                  <a16:creationId xmlns:a16="http://schemas.microsoft.com/office/drawing/2014/main" xmlns="" id="{78179EC3-17E6-5947-9D5D-6B614EF2C339}"/>
                </a:ext>
              </a:extLst>
            </p:cNvPr>
            <p:cNvSpPr/>
            <p:nvPr/>
          </p:nvSpPr>
          <p:spPr>
            <a:xfrm>
              <a:off x="7892580" y="2968906"/>
              <a:ext cx="2573141" cy="276999"/>
            </a:xfrm>
            <a:prstGeom prst="rect">
              <a:avLst/>
            </a:prstGeom>
          </p:spPr>
          <p:txBody>
            <a:bodyPr wrap="none">
              <a:spAutoFit/>
            </a:bodyPr>
            <a:lstStyle/>
            <a:p>
              <a:pPr algn="ctr"/>
              <a:r>
                <a:rPr lang="es-ES" sz="1200" b="1">
                  <a:solidFill>
                    <a:schemeClr val="bg1"/>
                  </a:solidFill>
                </a:rPr>
                <a:t>MUY SIMILAR </a:t>
              </a:r>
            </a:p>
          </p:txBody>
        </p:sp>
        <p:sp>
          <p:nvSpPr>
            <p:cNvPr id="19" name="Rectangle 18">
              <a:extLst>
                <a:ext uri="{FF2B5EF4-FFF2-40B4-BE49-F238E27FC236}">
                  <a16:creationId xmlns:a16="http://schemas.microsoft.com/office/drawing/2014/main" xmlns="" id="{E2E16574-CC20-FB4A-9D52-B43ED01BB089}"/>
                </a:ext>
              </a:extLst>
            </p:cNvPr>
            <p:cNvSpPr/>
            <p:nvPr/>
          </p:nvSpPr>
          <p:spPr>
            <a:xfrm>
              <a:off x="7948891" y="3470778"/>
              <a:ext cx="2573141" cy="276999"/>
            </a:xfrm>
            <a:prstGeom prst="rect">
              <a:avLst/>
            </a:prstGeom>
          </p:spPr>
          <p:txBody>
            <a:bodyPr wrap="none">
              <a:spAutoFit/>
            </a:bodyPr>
            <a:lstStyle/>
            <a:p>
              <a:pPr algn="ctr"/>
              <a:r>
                <a:rPr lang="es-ES" sz="1200" b="1">
                  <a:solidFill>
                    <a:schemeClr val="bg1"/>
                  </a:solidFill>
                </a:rPr>
                <a:t>MUY SIMILAR </a:t>
              </a:r>
            </a:p>
          </p:txBody>
        </p:sp>
        <p:sp>
          <p:nvSpPr>
            <p:cNvPr id="20" name="Rectangle 19">
              <a:extLst>
                <a:ext uri="{FF2B5EF4-FFF2-40B4-BE49-F238E27FC236}">
                  <a16:creationId xmlns:a16="http://schemas.microsoft.com/office/drawing/2014/main" xmlns="" id="{FF111636-29D2-F648-B1C8-075F04FF1FB8}"/>
                </a:ext>
              </a:extLst>
            </p:cNvPr>
            <p:cNvSpPr/>
            <p:nvPr/>
          </p:nvSpPr>
          <p:spPr>
            <a:xfrm>
              <a:off x="7892580" y="4017640"/>
              <a:ext cx="2573141" cy="276999"/>
            </a:xfrm>
            <a:prstGeom prst="rect">
              <a:avLst/>
            </a:prstGeom>
          </p:spPr>
          <p:txBody>
            <a:bodyPr wrap="none">
              <a:spAutoFit/>
            </a:bodyPr>
            <a:lstStyle/>
            <a:p>
              <a:pPr algn="ctr"/>
              <a:r>
                <a:rPr lang="es-ES" sz="1200" b="1">
                  <a:solidFill>
                    <a:schemeClr val="bg1"/>
                  </a:solidFill>
                </a:rPr>
                <a:t>MUY SIMILAR </a:t>
              </a:r>
            </a:p>
          </p:txBody>
        </p:sp>
      </p:grpSp>
      <p:sp>
        <p:nvSpPr>
          <p:cNvPr id="21" name="CuadroTexto 20"/>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22" name="CuadroTexto 21"/>
          <p:cNvSpPr txBox="1"/>
          <p:nvPr/>
        </p:nvSpPr>
        <p:spPr>
          <a:xfrm>
            <a:off x="426135" y="5996226"/>
            <a:ext cx="11624243" cy="861774"/>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1000" dirty="0">
                <a:solidFill>
                  <a:schemeClr val="bg1">
                    <a:lumMod val="50000"/>
                  </a:schemeClr>
                </a:solidFill>
              </a:rPr>
              <a:t>1</a:t>
            </a:r>
            <a:r>
              <a:rPr lang="en-GB" sz="1000" dirty="0" smtClean="0">
                <a:solidFill>
                  <a:schemeClr val="bg1">
                    <a:lumMod val="50000"/>
                  </a:schemeClr>
                </a:solidFill>
              </a:rPr>
              <a:t>.</a:t>
            </a:r>
            <a:r>
              <a:rPr lang="nb-NO" sz="1000" dirty="0">
                <a:solidFill>
                  <a:schemeClr val="bg1">
                    <a:lumMod val="50000"/>
                  </a:schemeClr>
                </a:solidFill>
              </a:rPr>
              <a:t> </a:t>
            </a:r>
            <a:r>
              <a:rPr lang="nb-NO" sz="1000" dirty="0" err="1">
                <a:solidFill>
                  <a:schemeClr val="bg1">
                    <a:lumMod val="50000"/>
                  </a:schemeClr>
                </a:solidFill>
              </a:rPr>
              <a:t>Weise</a:t>
            </a:r>
            <a:r>
              <a:rPr lang="nb-NO" sz="1000" dirty="0">
                <a:solidFill>
                  <a:schemeClr val="bg1">
                    <a:lumMod val="50000"/>
                  </a:schemeClr>
                </a:solidFill>
              </a:rPr>
              <a:t> M, et al. Blood 2012;120(26):511 -17;</a:t>
            </a:r>
          </a:p>
          <a:p>
            <a:r>
              <a:rPr lang="nb-NO" sz="1000" dirty="0" err="1">
                <a:solidFill>
                  <a:schemeClr val="bg1">
                    <a:lumMod val="50000"/>
                  </a:schemeClr>
                </a:solidFill>
              </a:rPr>
              <a:t>Kurki</a:t>
            </a:r>
            <a:r>
              <a:rPr lang="nb-NO" sz="1000" dirty="0">
                <a:solidFill>
                  <a:schemeClr val="bg1">
                    <a:lumMod val="50000"/>
                  </a:schemeClr>
                </a:solidFill>
              </a:rPr>
              <a:t> P, et al. J </a:t>
            </a:r>
            <a:r>
              <a:rPr lang="nb-NO" sz="1000" dirty="0" err="1">
                <a:solidFill>
                  <a:schemeClr val="bg1">
                    <a:lumMod val="50000"/>
                  </a:schemeClr>
                </a:solidFill>
              </a:rPr>
              <a:t>Crohns</a:t>
            </a:r>
            <a:r>
              <a:rPr lang="nb-NO" sz="1000" dirty="0">
                <a:solidFill>
                  <a:schemeClr val="bg1">
                    <a:lumMod val="50000"/>
                  </a:schemeClr>
                </a:solidFill>
              </a:rPr>
              <a:t> </a:t>
            </a:r>
            <a:r>
              <a:rPr lang="nb-NO" sz="1000" dirty="0" err="1">
                <a:solidFill>
                  <a:schemeClr val="bg1">
                    <a:lumMod val="50000"/>
                  </a:schemeClr>
                </a:solidFill>
              </a:rPr>
              <a:t>Colitis</a:t>
            </a:r>
            <a:r>
              <a:rPr lang="nb-NO" sz="1000" dirty="0">
                <a:solidFill>
                  <a:schemeClr val="bg1">
                    <a:lumMod val="50000"/>
                  </a:schemeClr>
                </a:solidFill>
              </a:rPr>
              <a:t> 2014;8(3):258</a:t>
            </a:r>
          </a:p>
          <a:p>
            <a:r>
              <a:rPr lang="en-GB"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39050695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2" name="TextBox 11">
            <a:extLst>
              <a:ext uri="{FF2B5EF4-FFF2-40B4-BE49-F238E27FC236}">
                <a16:creationId xmlns:a16="http://schemas.microsoft.com/office/drawing/2014/main" xmlns="" id="{5710DB50-0AC9-AA43-A680-F1F3024A1832}"/>
              </a:ext>
            </a:extLst>
          </p:cNvPr>
          <p:cNvSpPr txBox="1"/>
          <p:nvPr/>
        </p:nvSpPr>
        <p:spPr>
          <a:xfrm>
            <a:off x="760142" y="2036183"/>
            <a:ext cx="3143734" cy="2831544"/>
          </a:xfrm>
          <a:prstGeom prst="rect">
            <a:avLst/>
          </a:prstGeom>
          <a:noFill/>
        </p:spPr>
        <p:txBody>
          <a:bodyPr wrap="square" rtlCol="0">
            <a:spAutoFit/>
          </a:bodyPr>
          <a:lstStyle/>
          <a:p>
            <a:pPr algn="just"/>
            <a:r>
              <a:rPr lang="es-ES" sz="1600" dirty="0"/>
              <a:t>La Ficha técnica de un biosimilar </a:t>
            </a:r>
            <a:r>
              <a:rPr lang="es-ES" sz="1600" b="1" dirty="0"/>
              <a:t>puede ser </a:t>
            </a:r>
            <a:r>
              <a:rPr lang="es-ES" sz="1600" b="1" dirty="0">
                <a:solidFill>
                  <a:srgbClr val="FF0000"/>
                </a:solidFill>
              </a:rPr>
              <a:t>idéntica</a:t>
            </a:r>
            <a:r>
              <a:rPr lang="es-ES" sz="1600" b="1" dirty="0"/>
              <a:t> a la del medicamento de referencia </a:t>
            </a:r>
            <a:r>
              <a:rPr lang="es-ES" sz="1600" dirty="0"/>
              <a:t>(si el conjunto de datos es lo suficientemente congruente y constata una similitud suficiente con este)</a:t>
            </a:r>
          </a:p>
          <a:p>
            <a:pPr algn="just"/>
            <a:endParaRPr lang="en-GB" sz="1600" dirty="0"/>
          </a:p>
          <a:p>
            <a:pPr algn="just"/>
            <a:endParaRPr lang="en-US" b="1" dirty="0"/>
          </a:p>
        </p:txBody>
      </p:sp>
      <p:pic>
        <p:nvPicPr>
          <p:cNvPr id="11" name="Picture 10">
            <a:extLst>
              <a:ext uri="{FF2B5EF4-FFF2-40B4-BE49-F238E27FC236}">
                <a16:creationId xmlns:a16="http://schemas.microsoft.com/office/drawing/2014/main" xmlns="" id="{1A837649-AF38-9247-8097-5DB7922704D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03876" y="2060141"/>
            <a:ext cx="522151" cy="522151"/>
          </a:xfrm>
          <a:prstGeom prst="rect">
            <a:avLst/>
          </a:prstGeom>
        </p:spPr>
      </p:pic>
      <p:sp>
        <p:nvSpPr>
          <p:cNvPr id="13" name="Title 1">
            <a:extLst>
              <a:ext uri="{FF2B5EF4-FFF2-40B4-BE49-F238E27FC236}">
                <a16:creationId xmlns:a16="http://schemas.microsoft.com/office/drawing/2014/main" xmlns="" id="{60DF5352-F2DE-FB44-8E0C-2290A57CE4CF}"/>
              </a:ext>
            </a:extLst>
          </p:cNvPr>
          <p:cNvSpPr>
            <a:spLocks noGrp="1"/>
          </p:cNvSpPr>
          <p:nvPr>
            <p:ph type="title"/>
          </p:nvPr>
        </p:nvSpPr>
        <p:spPr>
          <a:xfrm>
            <a:off x="760142" y="306388"/>
            <a:ext cx="10993258" cy="755650"/>
          </a:xfrm>
        </p:spPr>
        <p:txBody>
          <a:bodyPr/>
          <a:lstStyle/>
          <a:p>
            <a:pPr algn="just"/>
            <a:r>
              <a:rPr lang="es-ES" sz="2200" dirty="0"/>
              <a:t>Comparación de la ficha técnica de un medicamento biosimilar con la ficha técnica de un medicamento de referencia</a:t>
            </a:r>
          </a:p>
        </p:txBody>
      </p:sp>
      <p:sp>
        <p:nvSpPr>
          <p:cNvPr id="14" name="TextBox 13">
            <a:extLst>
              <a:ext uri="{FF2B5EF4-FFF2-40B4-BE49-F238E27FC236}">
                <a16:creationId xmlns:a16="http://schemas.microsoft.com/office/drawing/2014/main" xmlns="" id="{3BAA872F-D052-3E4F-A250-465A704524FC}"/>
              </a:ext>
            </a:extLst>
          </p:cNvPr>
          <p:cNvSpPr txBox="1"/>
          <p:nvPr/>
        </p:nvSpPr>
        <p:spPr>
          <a:xfrm>
            <a:off x="8288126" y="2765251"/>
            <a:ext cx="3314701" cy="3046988"/>
          </a:xfrm>
          <a:prstGeom prst="rect">
            <a:avLst/>
          </a:prstGeom>
          <a:noFill/>
        </p:spPr>
        <p:txBody>
          <a:bodyPr wrap="square" rtlCol="0">
            <a:spAutoFit/>
          </a:bodyPr>
          <a:lstStyle/>
          <a:p>
            <a:pPr algn="just"/>
            <a:r>
              <a:rPr lang="es-ES" sz="1600" dirty="0"/>
              <a:t>También es posible que un fabricante </a:t>
            </a:r>
            <a:r>
              <a:rPr lang="es-ES" sz="1600" b="1" dirty="0">
                <a:solidFill>
                  <a:srgbClr val="FF0000"/>
                </a:solidFill>
              </a:rPr>
              <a:t>opte por eliminar determinadas indicaciones </a:t>
            </a:r>
            <a:r>
              <a:rPr lang="es-ES" sz="1600" dirty="0"/>
              <a:t>por razones comerciales, como por ejemplo</a:t>
            </a:r>
            <a:r>
              <a:rPr lang="es-ES" sz="1600" dirty="0" smtClean="0"/>
              <a:t>, en </a:t>
            </a:r>
            <a:r>
              <a:rPr lang="es-ES" sz="1600" dirty="0"/>
              <a:t>el caso de que decida </a:t>
            </a:r>
            <a:r>
              <a:rPr lang="es-ES" sz="1600" b="1" dirty="0"/>
              <a:t>optar por no desarrollar presentaciones pediátricas</a:t>
            </a:r>
            <a:r>
              <a:rPr lang="es-ES" sz="1600" dirty="0"/>
              <a:t> y, por lo tanto, no deba incluir las indicaciones sobre la población pediátrica en la Ficha </a:t>
            </a:r>
            <a:r>
              <a:rPr lang="es-ES" sz="1600" dirty="0" smtClean="0"/>
              <a:t>técnica</a:t>
            </a:r>
            <a:r>
              <a:rPr lang="en-GB" sz="1600" dirty="0" smtClean="0"/>
              <a:t>. </a:t>
            </a:r>
            <a:endParaRPr lang="es-ES" sz="1600" dirty="0"/>
          </a:p>
        </p:txBody>
      </p:sp>
      <p:pic>
        <p:nvPicPr>
          <p:cNvPr id="15" name="Picture 14">
            <a:extLst>
              <a:ext uri="{FF2B5EF4-FFF2-40B4-BE49-F238E27FC236}">
                <a16:creationId xmlns:a16="http://schemas.microsoft.com/office/drawing/2014/main" xmlns="" id="{CB22FE1A-EA73-CC48-9755-E1237B65185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28298" y="3073519"/>
            <a:ext cx="565428" cy="565428"/>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05730101-7591-B849-B839-5A221FE478F8}"/>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737494" y="2093898"/>
            <a:ext cx="2638626" cy="3488353"/>
          </a:xfrm>
          <a:prstGeom prst="rect">
            <a:avLst/>
          </a:prstGeom>
        </p:spPr>
      </p:pic>
      <p:sp>
        <p:nvSpPr>
          <p:cNvPr id="5" name="Rectangle 4">
            <a:extLst>
              <a:ext uri="{FF2B5EF4-FFF2-40B4-BE49-F238E27FC236}">
                <a16:creationId xmlns:a16="http://schemas.microsoft.com/office/drawing/2014/main" xmlns="" id="{098AA4A1-8244-A141-B009-77C8E7447A23}"/>
              </a:ext>
            </a:extLst>
          </p:cNvPr>
          <p:cNvSpPr/>
          <p:nvPr/>
        </p:nvSpPr>
        <p:spPr>
          <a:xfrm>
            <a:off x="4983893" y="3454746"/>
            <a:ext cx="1993556" cy="707886"/>
          </a:xfrm>
          <a:prstGeom prst="rect">
            <a:avLst/>
          </a:prstGeom>
        </p:spPr>
        <p:txBody>
          <a:bodyPr wrap="square">
            <a:spAutoFit/>
          </a:bodyPr>
          <a:lstStyle/>
          <a:p>
            <a:pPr algn="ctr"/>
            <a:r>
              <a:rPr lang="es-ES" sz="4000" b="1">
                <a:solidFill>
                  <a:srgbClr val="7030A0"/>
                </a:solidFill>
              </a:rPr>
              <a:t>FT</a:t>
            </a:r>
          </a:p>
        </p:txBody>
      </p:sp>
    </p:spTree>
    <p:extLst>
      <p:ext uri="{BB962C8B-B14F-4D97-AF65-F5344CB8AC3E}">
        <p14:creationId xmlns:p14="http://schemas.microsoft.com/office/powerpoint/2010/main" xmlns="" val="359955108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FICHA TÉCNICA. Bo vs Bs</a:t>
            </a:r>
            <a:endParaRPr lang="es-ES" dirty="0"/>
          </a:p>
        </p:txBody>
      </p:sp>
      <p:pic>
        <p:nvPicPr>
          <p:cNvPr id="5" name="Marcador de contenido 4" descr="Captura de pantalla 2020-02-15 a las 0.18.42.png"/>
          <p:cNvPicPr>
            <a:picLocks noGrp="1" noChangeAspect="1"/>
          </p:cNvPicPr>
          <p:nvPr>
            <p:ph idx="1"/>
          </p:nvPr>
        </p:nvPicPr>
        <p:blipFill>
          <a:blip r:embed="rId2">
            <a:extLst>
              <a:ext uri="{28A0092B-C50C-407E-A947-70E740481C1C}">
                <a14:useLocalDpi xmlns:a14="http://schemas.microsoft.com/office/drawing/2010/main" xmlns="" val="0"/>
              </a:ext>
            </a:extLst>
          </a:blip>
          <a:srcRect t="-23311" b="-23311"/>
          <a:stretch>
            <a:fillRect/>
          </a:stretch>
        </p:blipFill>
        <p:spPr>
          <a:xfrm>
            <a:off x="802125" y="946521"/>
            <a:ext cx="7825293" cy="3400267"/>
          </a:xfrm>
        </p:spPr>
      </p:pic>
      <p:sp>
        <p:nvSpPr>
          <p:cNvPr id="4" name="CuadroTexto 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6" name="Imagen 5" descr="Captura de pantalla 2020-02-15 a las 0.20.33.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7941" y="3959868"/>
            <a:ext cx="7918894" cy="2265985"/>
          </a:xfrm>
          <a:prstGeom prst="rect">
            <a:avLst/>
          </a:prstGeom>
        </p:spPr>
      </p:pic>
    </p:spTree>
    <p:extLst>
      <p:ext uri="{BB962C8B-B14F-4D97-AF65-F5344CB8AC3E}">
        <p14:creationId xmlns:p14="http://schemas.microsoft.com/office/powerpoint/2010/main" xmlns="" val="55754471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FICHA TÉCNICA. Bo vs Bs</a:t>
            </a:r>
            <a:endParaRPr lang="es-ES" dirty="0"/>
          </a:p>
        </p:txBody>
      </p:sp>
      <p:sp>
        <p:nvSpPr>
          <p:cNvPr id="4" name="CuadroTexto 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7" name="Imagen 6" descr="Captura de pantalla 2020-02-15 a las 0.23.16.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2068" y="1854170"/>
            <a:ext cx="7962900" cy="1435100"/>
          </a:xfrm>
          <a:prstGeom prst="rect">
            <a:avLst/>
          </a:prstGeom>
        </p:spPr>
      </p:pic>
      <p:pic>
        <p:nvPicPr>
          <p:cNvPr id="3" name="Imagen 2" descr="Captura de pantalla 2020-02-15 a las 0.23.59.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176" y="3936182"/>
            <a:ext cx="8191500" cy="1511300"/>
          </a:xfrm>
          <a:prstGeom prst="rect">
            <a:avLst/>
          </a:prstGeom>
        </p:spPr>
      </p:pic>
    </p:spTree>
    <p:extLst>
      <p:ext uri="{BB962C8B-B14F-4D97-AF65-F5344CB8AC3E}">
        <p14:creationId xmlns:p14="http://schemas.microsoft.com/office/powerpoint/2010/main" xmlns="" val="30468846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5" name="Picture 4" descr="A picture containing object&#10;&#10;Description automatically generated">
            <a:extLst>
              <a:ext uri="{FF2B5EF4-FFF2-40B4-BE49-F238E27FC236}">
                <a16:creationId xmlns:a16="http://schemas.microsoft.com/office/drawing/2014/main" xmlns="" id="{D365D6F2-2D4A-D94D-869F-652EDF9B863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7517" y="1510259"/>
            <a:ext cx="10879936" cy="1513027"/>
          </a:xfrm>
          <a:prstGeom prst="rect">
            <a:avLst/>
          </a:prstGeom>
        </p:spPr>
      </p:pic>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1004021" cy="755650"/>
          </a:xfrm>
        </p:spPr>
        <p:txBody>
          <a:bodyPr/>
          <a:lstStyle/>
          <a:p>
            <a:r>
              <a:rPr lang="es-ES" dirty="0"/>
              <a:t>Comprender la capacidad de intercambio entre los medicamentos</a:t>
            </a:r>
          </a:p>
        </p:txBody>
      </p:sp>
      <p:grpSp>
        <p:nvGrpSpPr>
          <p:cNvPr id="4" name="Group 3"/>
          <p:cNvGrpSpPr/>
          <p:nvPr/>
        </p:nvGrpSpPr>
        <p:grpSpPr>
          <a:xfrm>
            <a:off x="1976516" y="2887094"/>
            <a:ext cx="8393082" cy="584413"/>
            <a:chOff x="1506703" y="3316863"/>
            <a:chExt cx="9386721" cy="653600"/>
          </a:xfrm>
        </p:grpSpPr>
        <p:pic>
          <p:nvPicPr>
            <p:cNvPr id="17" name="Picture 16">
              <a:extLst>
                <a:ext uri="{FF2B5EF4-FFF2-40B4-BE49-F238E27FC236}">
                  <a16:creationId xmlns:a16="http://schemas.microsoft.com/office/drawing/2014/main" xmlns="" id="{C26D4BA7-F8AB-1F42-9D43-C509E083B58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06703" y="3343498"/>
              <a:ext cx="626552" cy="626552"/>
            </a:xfrm>
            <a:prstGeom prst="rect">
              <a:avLst/>
            </a:prstGeom>
            <a:ln>
              <a:solidFill>
                <a:schemeClr val="bg1"/>
              </a:solidFill>
            </a:ln>
          </p:spPr>
        </p:pic>
        <p:pic>
          <p:nvPicPr>
            <p:cNvPr id="19" name="Picture 18">
              <a:extLst>
                <a:ext uri="{FF2B5EF4-FFF2-40B4-BE49-F238E27FC236}">
                  <a16:creationId xmlns:a16="http://schemas.microsoft.com/office/drawing/2014/main" xmlns="" id="{9E197151-6C07-744F-AAF1-8B2A60B9FDA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0266872" y="3343911"/>
              <a:ext cx="626552" cy="626552"/>
            </a:xfrm>
            <a:prstGeom prst="rect">
              <a:avLst/>
            </a:prstGeom>
            <a:ln>
              <a:solidFill>
                <a:schemeClr val="bg1"/>
              </a:solidFill>
            </a:ln>
          </p:spPr>
        </p:pic>
        <p:pic>
          <p:nvPicPr>
            <p:cNvPr id="16" name="Picture 15">
              <a:extLst>
                <a:ext uri="{FF2B5EF4-FFF2-40B4-BE49-F238E27FC236}">
                  <a16:creationId xmlns:a16="http://schemas.microsoft.com/office/drawing/2014/main" xmlns="" id="{D9AEC92F-2F41-304E-8EA4-3C8FD850CD4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5776981" y="3316863"/>
              <a:ext cx="626552" cy="626552"/>
            </a:xfrm>
            <a:prstGeom prst="rect">
              <a:avLst/>
            </a:prstGeom>
            <a:ln>
              <a:solidFill>
                <a:schemeClr val="bg1"/>
              </a:solidFill>
            </a:ln>
          </p:spPr>
        </p:pic>
      </p:grpSp>
      <p:sp>
        <p:nvSpPr>
          <p:cNvPr id="20" name="TextBox 19">
            <a:extLst>
              <a:ext uri="{FF2B5EF4-FFF2-40B4-BE49-F238E27FC236}">
                <a16:creationId xmlns:a16="http://schemas.microsoft.com/office/drawing/2014/main" xmlns="" id="{E86E926C-F59E-FF43-9159-826BC3A1D6A5}"/>
              </a:ext>
            </a:extLst>
          </p:cNvPr>
          <p:cNvSpPr txBox="1"/>
          <p:nvPr/>
        </p:nvSpPr>
        <p:spPr>
          <a:xfrm>
            <a:off x="542336" y="3637408"/>
            <a:ext cx="3594784" cy="2554545"/>
          </a:xfrm>
          <a:prstGeom prst="rect">
            <a:avLst/>
          </a:prstGeom>
          <a:noFill/>
        </p:spPr>
        <p:txBody>
          <a:bodyPr wrap="square" rtlCol="0">
            <a:spAutoFit/>
          </a:bodyPr>
          <a:lstStyle/>
          <a:p>
            <a:pPr algn="ctr"/>
            <a:r>
              <a:rPr lang="es-ES" sz="1400" b="1" dirty="0"/>
              <a:t>Consiste en el intercambio de un medicamento por otro que se espera que tenga el mismo efecto clínico sin un riesgo significativo de que se produzca un resultado adverso para la salud</a:t>
            </a:r>
            <a:r>
              <a:rPr lang="es-ES" sz="1400" b="1" baseline="30000" dirty="0"/>
              <a:t>1,2</a:t>
            </a:r>
            <a:r>
              <a:rPr lang="es-ES" sz="1400" b="1" dirty="0"/>
              <a:t>:</a:t>
            </a:r>
          </a:p>
          <a:p>
            <a:pPr algn="ctr"/>
            <a:endParaRPr lang="en-GB" sz="1400" dirty="0"/>
          </a:p>
          <a:p>
            <a:pPr algn="ctr"/>
            <a:r>
              <a:rPr lang="es-ES" sz="1000" dirty="0"/>
              <a:t>Puede consistir, por ejemplo, en la sustitución de un medicamento de referencia por un producto biosimilar (o viceversa), o la sustitución de un biosimilar por otro</a:t>
            </a:r>
          </a:p>
          <a:p>
            <a:endParaRPr lang="en-US" dirty="0"/>
          </a:p>
        </p:txBody>
      </p:sp>
      <p:sp>
        <p:nvSpPr>
          <p:cNvPr id="21" name="TextBox 20">
            <a:extLst>
              <a:ext uri="{FF2B5EF4-FFF2-40B4-BE49-F238E27FC236}">
                <a16:creationId xmlns:a16="http://schemas.microsoft.com/office/drawing/2014/main" xmlns="" id="{E8F157BD-33BC-BB4D-A00F-237D4A956E50}"/>
              </a:ext>
            </a:extLst>
          </p:cNvPr>
          <p:cNvSpPr txBox="1"/>
          <p:nvPr/>
        </p:nvSpPr>
        <p:spPr>
          <a:xfrm>
            <a:off x="4509949" y="3640882"/>
            <a:ext cx="3134841" cy="1231106"/>
          </a:xfrm>
          <a:prstGeom prst="rect">
            <a:avLst/>
          </a:prstGeom>
          <a:noFill/>
        </p:spPr>
        <p:txBody>
          <a:bodyPr wrap="square" rtlCol="0">
            <a:spAutoFit/>
          </a:bodyPr>
          <a:lstStyle/>
          <a:p>
            <a:pPr algn="ctr"/>
            <a:r>
              <a:rPr lang="es-ES" sz="1400" b="1" dirty="0"/>
              <a:t>Situación en la que un paciente cambia de un medicamento a otro bajo la supervisión de un médico</a:t>
            </a:r>
            <a:r>
              <a:rPr lang="es-ES" sz="1400" b="1" baseline="30000" dirty="0"/>
              <a:t>1,2</a:t>
            </a:r>
          </a:p>
          <a:p>
            <a:endParaRPr lang="en-US" dirty="0"/>
          </a:p>
        </p:txBody>
      </p:sp>
      <p:sp>
        <p:nvSpPr>
          <p:cNvPr id="22" name="TextBox 21">
            <a:extLst>
              <a:ext uri="{FF2B5EF4-FFF2-40B4-BE49-F238E27FC236}">
                <a16:creationId xmlns:a16="http://schemas.microsoft.com/office/drawing/2014/main" xmlns="" id="{41AC3861-DF27-9042-89DE-03ECFAE624D5}"/>
              </a:ext>
            </a:extLst>
          </p:cNvPr>
          <p:cNvSpPr txBox="1"/>
          <p:nvPr/>
        </p:nvSpPr>
        <p:spPr>
          <a:xfrm>
            <a:off x="8183307" y="3637408"/>
            <a:ext cx="3744867" cy="2728952"/>
          </a:xfrm>
          <a:prstGeom prst="rect">
            <a:avLst/>
          </a:prstGeom>
          <a:noFill/>
        </p:spPr>
        <p:txBody>
          <a:bodyPr wrap="square" rtlCol="0">
            <a:spAutoFit/>
          </a:bodyPr>
          <a:lstStyle/>
          <a:p>
            <a:pPr algn="ctr"/>
            <a:r>
              <a:rPr lang="es-ES" sz="1400" b="1" dirty="0"/>
              <a:t>Situación en la que la decisión de cambiar el tratamiento la toma el farmacéutico sin el consentimiento del médico que lo ha prescrito</a:t>
            </a:r>
            <a:r>
              <a:rPr lang="es-ES" sz="1400" b="1" baseline="30000" dirty="0"/>
              <a:t>1,2</a:t>
            </a:r>
          </a:p>
          <a:p>
            <a:pPr algn="ctr"/>
            <a:endParaRPr lang="en-GB" sz="1400" baseline="30000" dirty="0"/>
          </a:p>
          <a:p>
            <a:pPr algn="ctr"/>
            <a:r>
              <a:rPr lang="es-ES" sz="1100" dirty="0"/>
              <a:t>Es, por ejemplo, el caso habitual de optar por un medicamento genérico</a:t>
            </a:r>
          </a:p>
          <a:p>
            <a:pPr algn="ctr"/>
            <a:r>
              <a:rPr lang="es-ES" sz="1100" dirty="0"/>
              <a:t>de los fármacos tradicionales</a:t>
            </a:r>
          </a:p>
          <a:p>
            <a:pPr algn="ctr"/>
            <a:endParaRPr lang="en-GB" sz="1100" dirty="0"/>
          </a:p>
          <a:p>
            <a:pPr algn="ctr"/>
            <a:r>
              <a:rPr lang="es-ES" sz="1100" dirty="0"/>
              <a:t>No obstante, en la mayoría de los países europeos, exceptuando Polonia, los farmacéuticos no pueden modificar el tratamiento prescrito por el médico</a:t>
            </a:r>
          </a:p>
          <a:p>
            <a:endParaRPr lang="en-US" dirty="0"/>
          </a:p>
        </p:txBody>
      </p:sp>
      <p:sp>
        <p:nvSpPr>
          <p:cNvPr id="11" name="TextBox 10">
            <a:extLst>
              <a:ext uri="{FF2B5EF4-FFF2-40B4-BE49-F238E27FC236}">
                <a16:creationId xmlns:a16="http://schemas.microsoft.com/office/drawing/2014/main" xmlns="" id="{CB5063E6-0B24-3E42-BB83-82FF376D5760}"/>
              </a:ext>
            </a:extLst>
          </p:cNvPr>
          <p:cNvSpPr txBox="1"/>
          <p:nvPr/>
        </p:nvSpPr>
        <p:spPr>
          <a:xfrm>
            <a:off x="727517" y="2339857"/>
            <a:ext cx="3224423" cy="615553"/>
          </a:xfrm>
          <a:prstGeom prst="rect">
            <a:avLst/>
          </a:prstGeom>
          <a:noFill/>
        </p:spPr>
        <p:txBody>
          <a:bodyPr wrap="square" rtlCol="0">
            <a:spAutoFit/>
          </a:bodyPr>
          <a:lstStyle/>
          <a:p>
            <a:pPr algn="ctr"/>
            <a:r>
              <a:rPr lang="es-ES" sz="1600" b="1" dirty="0">
                <a:solidFill>
                  <a:srgbClr val="0070C0"/>
                </a:solidFill>
              </a:rPr>
              <a:t>CAPACIDAD DE INTERCAMBIO</a:t>
            </a:r>
          </a:p>
          <a:p>
            <a:endParaRPr lang="en-US" dirty="0"/>
          </a:p>
        </p:txBody>
      </p:sp>
      <p:sp>
        <p:nvSpPr>
          <p:cNvPr id="12" name="TextBox 11">
            <a:extLst>
              <a:ext uri="{FF2B5EF4-FFF2-40B4-BE49-F238E27FC236}">
                <a16:creationId xmlns:a16="http://schemas.microsoft.com/office/drawing/2014/main" xmlns="" id="{D3289A15-C39B-F648-8629-5DFB2C951CC6}"/>
              </a:ext>
            </a:extLst>
          </p:cNvPr>
          <p:cNvSpPr txBox="1"/>
          <p:nvPr/>
        </p:nvSpPr>
        <p:spPr>
          <a:xfrm>
            <a:off x="8443530" y="2435211"/>
            <a:ext cx="3224423" cy="615553"/>
          </a:xfrm>
          <a:prstGeom prst="rect">
            <a:avLst/>
          </a:prstGeom>
          <a:noFill/>
        </p:spPr>
        <p:txBody>
          <a:bodyPr wrap="square" rtlCol="0">
            <a:spAutoFit/>
          </a:bodyPr>
          <a:lstStyle/>
          <a:p>
            <a:pPr algn="ctr"/>
            <a:r>
              <a:rPr lang="es-ES" sz="1600" b="1">
                <a:solidFill>
                  <a:srgbClr val="0070C0"/>
                </a:solidFill>
              </a:rPr>
              <a:t>SUSTITUCIÓN</a:t>
            </a:r>
          </a:p>
          <a:p>
            <a:endParaRPr lang="en-US" dirty="0"/>
          </a:p>
        </p:txBody>
      </p:sp>
      <p:sp>
        <p:nvSpPr>
          <p:cNvPr id="13" name="TextBox 12">
            <a:extLst>
              <a:ext uri="{FF2B5EF4-FFF2-40B4-BE49-F238E27FC236}">
                <a16:creationId xmlns:a16="http://schemas.microsoft.com/office/drawing/2014/main" xmlns="" id="{3749E17B-BDFD-1A4C-A5D7-061FF4FFF54B}"/>
              </a:ext>
            </a:extLst>
          </p:cNvPr>
          <p:cNvSpPr txBox="1"/>
          <p:nvPr/>
        </p:nvSpPr>
        <p:spPr>
          <a:xfrm>
            <a:off x="4509949" y="2462689"/>
            <a:ext cx="3224423" cy="615553"/>
          </a:xfrm>
          <a:prstGeom prst="rect">
            <a:avLst/>
          </a:prstGeom>
          <a:noFill/>
        </p:spPr>
        <p:txBody>
          <a:bodyPr wrap="square" rtlCol="0">
            <a:spAutoFit/>
          </a:bodyPr>
          <a:lstStyle/>
          <a:p>
            <a:pPr algn="ctr"/>
            <a:r>
              <a:rPr lang="es-ES" sz="1600" b="1">
                <a:solidFill>
                  <a:srgbClr val="0070C0"/>
                </a:solidFill>
              </a:rPr>
              <a:t>CAMBIO</a:t>
            </a:r>
          </a:p>
          <a:p>
            <a:endParaRPr lang="en-US" dirty="0"/>
          </a:p>
        </p:txBody>
      </p:sp>
      <p:sp>
        <p:nvSpPr>
          <p:cNvPr id="15" name="CuadroTexto 14"/>
          <p:cNvSpPr txBox="1"/>
          <p:nvPr/>
        </p:nvSpPr>
        <p:spPr>
          <a:xfrm>
            <a:off x="415372" y="5956399"/>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pPr algn="just"/>
            <a:endParaRPr lang="en-GB" sz="1000" b="1" dirty="0" smtClean="0">
              <a:solidFill>
                <a:schemeClr val="bg1">
                  <a:lumMod val="50000"/>
                </a:schemeClr>
              </a:solidFill>
            </a:endParaRPr>
          </a:p>
          <a:p>
            <a:r>
              <a:rPr lang="en-GB" sz="1000" dirty="0">
                <a:solidFill>
                  <a:schemeClr val="bg1">
                    <a:lumMod val="50000"/>
                  </a:schemeClr>
                </a:solidFill>
              </a:rPr>
              <a:t>1. </a:t>
            </a:r>
            <a:r>
              <a:rPr lang="en-GB" sz="1000" dirty="0" err="1">
                <a:solidFill>
                  <a:schemeClr val="bg1">
                    <a:lumMod val="50000"/>
                  </a:schemeClr>
                </a:solidFill>
              </a:rPr>
              <a:t>Mellstedt</a:t>
            </a:r>
            <a:r>
              <a:rPr lang="en-GB" sz="1000" dirty="0">
                <a:solidFill>
                  <a:schemeClr val="bg1">
                    <a:lumMod val="50000"/>
                  </a:schemeClr>
                </a:solidFill>
              </a:rPr>
              <a:t> H, et al. Ann </a:t>
            </a:r>
            <a:r>
              <a:rPr lang="en-GB" sz="1000" dirty="0" err="1">
                <a:solidFill>
                  <a:schemeClr val="bg1">
                    <a:lumMod val="50000"/>
                  </a:schemeClr>
                </a:solidFill>
              </a:rPr>
              <a:t>Oncol</a:t>
            </a:r>
            <a:r>
              <a:rPr lang="en-GB" sz="1000" dirty="0">
                <a:solidFill>
                  <a:schemeClr val="bg1">
                    <a:lumMod val="50000"/>
                  </a:schemeClr>
                </a:solidFill>
              </a:rPr>
              <a:t>. 2008;19(3):411-19;</a:t>
            </a:r>
          </a:p>
          <a:p>
            <a:r>
              <a:rPr lang="en-GB" sz="1000" dirty="0">
                <a:solidFill>
                  <a:schemeClr val="bg1">
                    <a:lumMod val="50000"/>
                  </a:schemeClr>
                </a:solidFill>
              </a:rPr>
              <a:t>2. Stanton, D. 2017. </a:t>
            </a:r>
            <a:r>
              <a:rPr lang="en-GB" sz="1000" dirty="0" err="1">
                <a:solidFill>
                  <a:schemeClr val="bg1">
                    <a:lumMod val="50000"/>
                  </a:schemeClr>
                </a:solidFill>
              </a:rPr>
              <a:t>Biosimilar</a:t>
            </a:r>
            <a:r>
              <a:rPr lang="en-GB" sz="1000" dirty="0">
                <a:solidFill>
                  <a:schemeClr val="bg1">
                    <a:lumMod val="50000"/>
                  </a:schemeClr>
                </a:solidFill>
              </a:rPr>
              <a:t> </a:t>
            </a:r>
            <a:r>
              <a:rPr lang="en-GB" sz="1000" dirty="0" err="1">
                <a:solidFill>
                  <a:schemeClr val="bg1">
                    <a:lumMod val="50000"/>
                  </a:schemeClr>
                </a:solidFill>
              </a:rPr>
              <a:t>interchangeability</a:t>
            </a:r>
            <a:r>
              <a:rPr lang="en-GB" sz="1000" dirty="0">
                <a:solidFill>
                  <a:schemeClr val="bg1">
                    <a:lumMod val="50000"/>
                  </a:schemeClr>
                </a:solidFill>
              </a:rPr>
              <a:t>: Do you know your switching from your substitution? Available at: https:/ /</a:t>
            </a:r>
            <a:r>
              <a:rPr lang="en-GB" sz="1000" dirty="0" err="1">
                <a:solidFill>
                  <a:schemeClr val="bg1">
                    <a:lumMod val="50000"/>
                  </a:schemeClr>
                </a:solidFill>
              </a:rPr>
              <a:t>www.biopharma-reporter.com</a:t>
            </a:r>
            <a:r>
              <a:rPr lang="en-GB" sz="1000" dirty="0" smtClean="0">
                <a:solidFill>
                  <a:schemeClr val="bg1">
                    <a:lumMod val="50000"/>
                  </a:schemeClr>
                </a:solidFill>
              </a:rPr>
              <a:t>/ Article</a:t>
            </a:r>
            <a:r>
              <a:rPr lang="en-GB" sz="1000" dirty="0">
                <a:solidFill>
                  <a:schemeClr val="bg1">
                    <a:lumMod val="50000"/>
                  </a:schemeClr>
                </a:solidFill>
              </a:rPr>
              <a:t>/2017/03/21/Biosimilr-switching-interchangeability-and-substitution-the-EU-view [Accessed March 2018).</a:t>
            </a:r>
          </a:p>
          <a:p>
            <a:endParaRPr lang="en-GB" sz="1000" b="1" dirty="0">
              <a:solidFill>
                <a:schemeClr val="bg1">
                  <a:lumMod val="50000"/>
                </a:schemeClr>
              </a:solidFill>
            </a:endParaRPr>
          </a:p>
          <a:p>
            <a:endParaRPr lang="en-GB" sz="1000" b="1" dirty="0">
              <a:solidFill>
                <a:schemeClr val="bg1">
                  <a:lumMod val="50000"/>
                </a:schemeClr>
              </a:solidFill>
            </a:endParaRPr>
          </a:p>
        </p:txBody>
      </p:sp>
    </p:spTree>
    <p:extLst>
      <p:ext uri="{BB962C8B-B14F-4D97-AF65-F5344CB8AC3E}">
        <p14:creationId xmlns:p14="http://schemas.microsoft.com/office/powerpoint/2010/main" xmlns="" val="270537873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5" name="Picture 4" descr="A picture containing object&#10;&#10;Description automatically generated">
            <a:extLst>
              <a:ext uri="{FF2B5EF4-FFF2-40B4-BE49-F238E27FC236}">
                <a16:creationId xmlns:a16="http://schemas.microsoft.com/office/drawing/2014/main" xmlns="" id="{D365D6F2-2D4A-D94D-869F-652EDF9B863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7517" y="1510259"/>
            <a:ext cx="10879936" cy="1513027"/>
          </a:xfrm>
          <a:prstGeom prst="rect">
            <a:avLst/>
          </a:prstGeom>
        </p:spPr>
      </p:pic>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11004021" cy="755650"/>
          </a:xfrm>
        </p:spPr>
        <p:txBody>
          <a:bodyPr/>
          <a:lstStyle/>
          <a:p>
            <a:r>
              <a:rPr lang="es-ES" dirty="0"/>
              <a:t>Comprender la capacidad de intercambio entre los medicamentos</a:t>
            </a:r>
          </a:p>
        </p:txBody>
      </p:sp>
      <p:grpSp>
        <p:nvGrpSpPr>
          <p:cNvPr id="4" name="Group 3"/>
          <p:cNvGrpSpPr/>
          <p:nvPr/>
        </p:nvGrpSpPr>
        <p:grpSpPr>
          <a:xfrm>
            <a:off x="1976516" y="2887094"/>
            <a:ext cx="8393082" cy="584413"/>
            <a:chOff x="1506703" y="3316863"/>
            <a:chExt cx="9386721" cy="653600"/>
          </a:xfrm>
        </p:grpSpPr>
        <p:pic>
          <p:nvPicPr>
            <p:cNvPr id="17" name="Picture 16">
              <a:extLst>
                <a:ext uri="{FF2B5EF4-FFF2-40B4-BE49-F238E27FC236}">
                  <a16:creationId xmlns:a16="http://schemas.microsoft.com/office/drawing/2014/main" xmlns="" id="{C26D4BA7-F8AB-1F42-9D43-C509E083B58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06703" y="3343498"/>
              <a:ext cx="626552" cy="626552"/>
            </a:xfrm>
            <a:prstGeom prst="rect">
              <a:avLst/>
            </a:prstGeom>
            <a:ln>
              <a:solidFill>
                <a:schemeClr val="bg1"/>
              </a:solidFill>
            </a:ln>
          </p:spPr>
        </p:pic>
        <p:pic>
          <p:nvPicPr>
            <p:cNvPr id="19" name="Picture 18">
              <a:extLst>
                <a:ext uri="{FF2B5EF4-FFF2-40B4-BE49-F238E27FC236}">
                  <a16:creationId xmlns:a16="http://schemas.microsoft.com/office/drawing/2014/main" xmlns="" id="{9E197151-6C07-744F-AAF1-8B2A60B9FDA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0266872" y="3343911"/>
              <a:ext cx="626552" cy="626552"/>
            </a:xfrm>
            <a:prstGeom prst="rect">
              <a:avLst/>
            </a:prstGeom>
            <a:ln>
              <a:solidFill>
                <a:schemeClr val="bg1"/>
              </a:solidFill>
            </a:ln>
          </p:spPr>
        </p:pic>
        <p:pic>
          <p:nvPicPr>
            <p:cNvPr id="16" name="Picture 15">
              <a:extLst>
                <a:ext uri="{FF2B5EF4-FFF2-40B4-BE49-F238E27FC236}">
                  <a16:creationId xmlns:a16="http://schemas.microsoft.com/office/drawing/2014/main" xmlns="" id="{D9AEC92F-2F41-304E-8EA4-3C8FD850CD4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5776981" y="3316863"/>
              <a:ext cx="626552" cy="626552"/>
            </a:xfrm>
            <a:prstGeom prst="rect">
              <a:avLst/>
            </a:prstGeom>
            <a:ln>
              <a:solidFill>
                <a:schemeClr val="bg1"/>
              </a:solidFill>
            </a:ln>
          </p:spPr>
        </p:pic>
      </p:grpSp>
      <p:sp>
        <p:nvSpPr>
          <p:cNvPr id="20" name="TextBox 19">
            <a:extLst>
              <a:ext uri="{FF2B5EF4-FFF2-40B4-BE49-F238E27FC236}">
                <a16:creationId xmlns:a16="http://schemas.microsoft.com/office/drawing/2014/main" xmlns="" id="{E86E926C-F59E-FF43-9159-826BC3A1D6A5}"/>
              </a:ext>
            </a:extLst>
          </p:cNvPr>
          <p:cNvSpPr txBox="1"/>
          <p:nvPr/>
        </p:nvSpPr>
        <p:spPr>
          <a:xfrm>
            <a:off x="542336" y="3637408"/>
            <a:ext cx="3594784" cy="2554545"/>
          </a:xfrm>
          <a:prstGeom prst="rect">
            <a:avLst/>
          </a:prstGeom>
          <a:noFill/>
        </p:spPr>
        <p:txBody>
          <a:bodyPr wrap="square" rtlCol="0">
            <a:spAutoFit/>
          </a:bodyPr>
          <a:lstStyle/>
          <a:p>
            <a:pPr algn="ctr"/>
            <a:r>
              <a:rPr lang="es-ES" sz="1400" b="1" dirty="0"/>
              <a:t>Consiste en el intercambio de un medicamento por otro que se espera que tenga el mismo efecto clínico sin un riesgo significativo de que se produzca un resultado adverso para la salud</a:t>
            </a:r>
            <a:r>
              <a:rPr lang="es-ES" sz="1400" b="1" baseline="30000" dirty="0"/>
              <a:t>1,2</a:t>
            </a:r>
            <a:r>
              <a:rPr lang="es-ES" sz="1400" b="1" dirty="0"/>
              <a:t>:</a:t>
            </a:r>
          </a:p>
          <a:p>
            <a:pPr algn="ctr"/>
            <a:endParaRPr lang="en-GB" sz="1400" dirty="0"/>
          </a:p>
          <a:p>
            <a:pPr algn="ctr"/>
            <a:r>
              <a:rPr lang="es-ES" sz="1000" dirty="0"/>
              <a:t>Puede consistir, por ejemplo, en la sustitución de un medicamento de referencia por un producto biosimilar (o viceversa), o la sustitución de un biosimilar por otro</a:t>
            </a:r>
          </a:p>
          <a:p>
            <a:endParaRPr lang="en-US" dirty="0"/>
          </a:p>
        </p:txBody>
      </p:sp>
      <p:sp>
        <p:nvSpPr>
          <p:cNvPr id="21" name="TextBox 20">
            <a:extLst>
              <a:ext uri="{FF2B5EF4-FFF2-40B4-BE49-F238E27FC236}">
                <a16:creationId xmlns:a16="http://schemas.microsoft.com/office/drawing/2014/main" xmlns="" id="{E8F157BD-33BC-BB4D-A00F-237D4A956E50}"/>
              </a:ext>
            </a:extLst>
          </p:cNvPr>
          <p:cNvSpPr txBox="1"/>
          <p:nvPr/>
        </p:nvSpPr>
        <p:spPr>
          <a:xfrm>
            <a:off x="4509949" y="3640882"/>
            <a:ext cx="3134841" cy="1231106"/>
          </a:xfrm>
          <a:prstGeom prst="rect">
            <a:avLst/>
          </a:prstGeom>
          <a:noFill/>
        </p:spPr>
        <p:txBody>
          <a:bodyPr wrap="square" rtlCol="0">
            <a:spAutoFit/>
          </a:bodyPr>
          <a:lstStyle/>
          <a:p>
            <a:pPr algn="ctr"/>
            <a:r>
              <a:rPr lang="es-ES" sz="1400" b="1" dirty="0">
                <a:solidFill>
                  <a:schemeClr val="bg1">
                    <a:lumMod val="85000"/>
                  </a:schemeClr>
                </a:solidFill>
              </a:rPr>
              <a:t>Situación en la que un paciente cambia de un medicamento a otro bajo la supervisión de un médico</a:t>
            </a:r>
            <a:r>
              <a:rPr lang="es-ES" sz="1400" b="1" baseline="30000" dirty="0">
                <a:solidFill>
                  <a:schemeClr val="bg1">
                    <a:lumMod val="85000"/>
                  </a:schemeClr>
                </a:solidFill>
              </a:rPr>
              <a:t>1,2</a:t>
            </a:r>
          </a:p>
          <a:p>
            <a:endParaRPr lang="en-US" dirty="0">
              <a:solidFill>
                <a:schemeClr val="bg1">
                  <a:lumMod val="85000"/>
                </a:schemeClr>
              </a:solidFill>
            </a:endParaRPr>
          </a:p>
        </p:txBody>
      </p:sp>
      <p:sp>
        <p:nvSpPr>
          <p:cNvPr id="22" name="TextBox 21">
            <a:extLst>
              <a:ext uri="{FF2B5EF4-FFF2-40B4-BE49-F238E27FC236}">
                <a16:creationId xmlns:a16="http://schemas.microsoft.com/office/drawing/2014/main" xmlns="" id="{41AC3861-DF27-9042-89DE-03ECFAE624D5}"/>
              </a:ext>
            </a:extLst>
          </p:cNvPr>
          <p:cNvSpPr txBox="1"/>
          <p:nvPr/>
        </p:nvSpPr>
        <p:spPr>
          <a:xfrm>
            <a:off x="8183307" y="3637408"/>
            <a:ext cx="3744867" cy="2728952"/>
          </a:xfrm>
          <a:prstGeom prst="rect">
            <a:avLst/>
          </a:prstGeom>
          <a:noFill/>
        </p:spPr>
        <p:txBody>
          <a:bodyPr wrap="square" rtlCol="0">
            <a:spAutoFit/>
          </a:bodyPr>
          <a:lstStyle/>
          <a:p>
            <a:pPr algn="ctr"/>
            <a:r>
              <a:rPr lang="es-ES" sz="1400" b="1" dirty="0">
                <a:solidFill>
                  <a:srgbClr val="D9D9D9"/>
                </a:solidFill>
              </a:rPr>
              <a:t>Situación en la que la decisión de cambiar el tratamiento la toma el farmacéutico sin el consentimiento del médico que lo ha prescrito</a:t>
            </a:r>
            <a:r>
              <a:rPr lang="es-ES" sz="1400" b="1" baseline="30000" dirty="0">
                <a:solidFill>
                  <a:srgbClr val="D9D9D9"/>
                </a:solidFill>
              </a:rPr>
              <a:t>1,2</a:t>
            </a:r>
          </a:p>
          <a:p>
            <a:pPr algn="ctr"/>
            <a:endParaRPr lang="en-GB" sz="1400" baseline="30000" dirty="0">
              <a:solidFill>
                <a:srgbClr val="D9D9D9"/>
              </a:solidFill>
            </a:endParaRPr>
          </a:p>
          <a:p>
            <a:pPr algn="ctr"/>
            <a:r>
              <a:rPr lang="es-ES" sz="1100" dirty="0">
                <a:solidFill>
                  <a:srgbClr val="D9D9D9"/>
                </a:solidFill>
              </a:rPr>
              <a:t>Es, por ejemplo, el caso habitual de optar por un medicamento genérico</a:t>
            </a:r>
          </a:p>
          <a:p>
            <a:pPr algn="ctr"/>
            <a:r>
              <a:rPr lang="es-ES" sz="1100" dirty="0">
                <a:solidFill>
                  <a:srgbClr val="D9D9D9"/>
                </a:solidFill>
              </a:rPr>
              <a:t>de los fármacos tradicionales</a:t>
            </a:r>
          </a:p>
          <a:p>
            <a:pPr algn="ctr"/>
            <a:endParaRPr lang="en-GB" sz="1100" dirty="0">
              <a:solidFill>
                <a:srgbClr val="D9D9D9"/>
              </a:solidFill>
            </a:endParaRPr>
          </a:p>
          <a:p>
            <a:pPr algn="ctr"/>
            <a:r>
              <a:rPr lang="es-ES" sz="1100" dirty="0">
                <a:solidFill>
                  <a:srgbClr val="D9D9D9"/>
                </a:solidFill>
              </a:rPr>
              <a:t>No obstante, en la mayoría de los países europeos, exceptuando Polonia, los farmacéuticos no pueden modificar el tratamiento prescrito por el médico</a:t>
            </a:r>
          </a:p>
          <a:p>
            <a:endParaRPr lang="en-US" dirty="0">
              <a:solidFill>
                <a:srgbClr val="D9D9D9"/>
              </a:solidFill>
            </a:endParaRPr>
          </a:p>
        </p:txBody>
      </p:sp>
      <p:sp>
        <p:nvSpPr>
          <p:cNvPr id="11" name="TextBox 10">
            <a:extLst>
              <a:ext uri="{FF2B5EF4-FFF2-40B4-BE49-F238E27FC236}">
                <a16:creationId xmlns:a16="http://schemas.microsoft.com/office/drawing/2014/main" xmlns="" id="{CB5063E6-0B24-3E42-BB83-82FF376D5760}"/>
              </a:ext>
            </a:extLst>
          </p:cNvPr>
          <p:cNvSpPr txBox="1"/>
          <p:nvPr/>
        </p:nvSpPr>
        <p:spPr>
          <a:xfrm>
            <a:off x="727517" y="2339857"/>
            <a:ext cx="3224423" cy="615553"/>
          </a:xfrm>
          <a:prstGeom prst="rect">
            <a:avLst/>
          </a:prstGeom>
          <a:noFill/>
        </p:spPr>
        <p:txBody>
          <a:bodyPr wrap="square" rtlCol="0">
            <a:spAutoFit/>
          </a:bodyPr>
          <a:lstStyle/>
          <a:p>
            <a:pPr algn="ctr"/>
            <a:r>
              <a:rPr lang="es-ES" sz="1600" b="1" dirty="0">
                <a:solidFill>
                  <a:srgbClr val="0070C0"/>
                </a:solidFill>
              </a:rPr>
              <a:t>CAPACIDAD DE INTERCAMBIO</a:t>
            </a:r>
          </a:p>
          <a:p>
            <a:endParaRPr lang="en-US" dirty="0"/>
          </a:p>
        </p:txBody>
      </p:sp>
      <p:sp>
        <p:nvSpPr>
          <p:cNvPr id="12" name="TextBox 11">
            <a:extLst>
              <a:ext uri="{FF2B5EF4-FFF2-40B4-BE49-F238E27FC236}">
                <a16:creationId xmlns:a16="http://schemas.microsoft.com/office/drawing/2014/main" xmlns="" id="{D3289A15-C39B-F648-8629-5DFB2C951CC6}"/>
              </a:ext>
            </a:extLst>
          </p:cNvPr>
          <p:cNvSpPr txBox="1"/>
          <p:nvPr/>
        </p:nvSpPr>
        <p:spPr>
          <a:xfrm>
            <a:off x="8443530" y="2435211"/>
            <a:ext cx="3224423" cy="615553"/>
          </a:xfrm>
          <a:prstGeom prst="rect">
            <a:avLst/>
          </a:prstGeom>
          <a:noFill/>
        </p:spPr>
        <p:txBody>
          <a:bodyPr wrap="square" rtlCol="0">
            <a:spAutoFit/>
          </a:bodyPr>
          <a:lstStyle/>
          <a:p>
            <a:pPr algn="ctr"/>
            <a:r>
              <a:rPr lang="es-ES" sz="1600" b="1" dirty="0">
                <a:solidFill>
                  <a:srgbClr val="0070C0"/>
                </a:solidFill>
              </a:rPr>
              <a:t>SUSTITUCIÓN</a:t>
            </a:r>
          </a:p>
          <a:p>
            <a:endParaRPr lang="en-US" dirty="0"/>
          </a:p>
        </p:txBody>
      </p:sp>
      <p:sp>
        <p:nvSpPr>
          <p:cNvPr id="13" name="TextBox 12">
            <a:extLst>
              <a:ext uri="{FF2B5EF4-FFF2-40B4-BE49-F238E27FC236}">
                <a16:creationId xmlns:a16="http://schemas.microsoft.com/office/drawing/2014/main" xmlns="" id="{3749E17B-BDFD-1A4C-A5D7-061FF4FFF54B}"/>
              </a:ext>
            </a:extLst>
          </p:cNvPr>
          <p:cNvSpPr txBox="1"/>
          <p:nvPr/>
        </p:nvSpPr>
        <p:spPr>
          <a:xfrm>
            <a:off x="4509949" y="2462689"/>
            <a:ext cx="3224423" cy="615553"/>
          </a:xfrm>
          <a:prstGeom prst="rect">
            <a:avLst/>
          </a:prstGeom>
          <a:noFill/>
        </p:spPr>
        <p:txBody>
          <a:bodyPr wrap="square" rtlCol="0">
            <a:spAutoFit/>
          </a:bodyPr>
          <a:lstStyle/>
          <a:p>
            <a:pPr algn="ctr"/>
            <a:r>
              <a:rPr lang="es-ES" sz="1600" b="1" dirty="0">
                <a:solidFill>
                  <a:srgbClr val="0070C0"/>
                </a:solidFill>
              </a:rPr>
              <a:t>CAMBIO</a:t>
            </a:r>
          </a:p>
          <a:p>
            <a:endParaRPr lang="en-US" dirty="0"/>
          </a:p>
        </p:txBody>
      </p:sp>
      <p:sp>
        <p:nvSpPr>
          <p:cNvPr id="15" name="CuadroTexto 14"/>
          <p:cNvSpPr txBox="1"/>
          <p:nvPr/>
        </p:nvSpPr>
        <p:spPr>
          <a:xfrm>
            <a:off x="415372" y="5956399"/>
            <a:ext cx="1162424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pPr algn="just"/>
            <a:endParaRPr lang="en-GB" sz="1000" b="1" dirty="0" smtClean="0">
              <a:solidFill>
                <a:schemeClr val="bg1">
                  <a:lumMod val="50000"/>
                </a:schemeClr>
              </a:solidFill>
            </a:endParaRPr>
          </a:p>
          <a:p>
            <a:r>
              <a:rPr lang="en-GB" sz="1000" dirty="0">
                <a:solidFill>
                  <a:schemeClr val="bg1">
                    <a:lumMod val="50000"/>
                  </a:schemeClr>
                </a:solidFill>
              </a:rPr>
              <a:t>1. </a:t>
            </a:r>
            <a:r>
              <a:rPr lang="en-GB" sz="1000" dirty="0" err="1">
                <a:solidFill>
                  <a:schemeClr val="bg1">
                    <a:lumMod val="50000"/>
                  </a:schemeClr>
                </a:solidFill>
              </a:rPr>
              <a:t>Mellstedt</a:t>
            </a:r>
            <a:r>
              <a:rPr lang="en-GB" sz="1000" dirty="0">
                <a:solidFill>
                  <a:schemeClr val="bg1">
                    <a:lumMod val="50000"/>
                  </a:schemeClr>
                </a:solidFill>
              </a:rPr>
              <a:t> H, et al. Ann </a:t>
            </a:r>
            <a:r>
              <a:rPr lang="en-GB" sz="1000" dirty="0" err="1">
                <a:solidFill>
                  <a:schemeClr val="bg1">
                    <a:lumMod val="50000"/>
                  </a:schemeClr>
                </a:solidFill>
              </a:rPr>
              <a:t>Oncol</a:t>
            </a:r>
            <a:r>
              <a:rPr lang="en-GB" sz="1000" dirty="0">
                <a:solidFill>
                  <a:schemeClr val="bg1">
                    <a:lumMod val="50000"/>
                  </a:schemeClr>
                </a:solidFill>
              </a:rPr>
              <a:t>. 2008;19(3):411-19;</a:t>
            </a:r>
          </a:p>
          <a:p>
            <a:r>
              <a:rPr lang="en-GB" sz="1000" dirty="0">
                <a:solidFill>
                  <a:schemeClr val="bg1">
                    <a:lumMod val="50000"/>
                  </a:schemeClr>
                </a:solidFill>
              </a:rPr>
              <a:t>2. Stanton, D. 2017. </a:t>
            </a:r>
            <a:r>
              <a:rPr lang="en-GB" sz="1000" dirty="0" err="1">
                <a:solidFill>
                  <a:schemeClr val="bg1">
                    <a:lumMod val="50000"/>
                  </a:schemeClr>
                </a:solidFill>
              </a:rPr>
              <a:t>Biosimilar</a:t>
            </a:r>
            <a:r>
              <a:rPr lang="en-GB" sz="1000" dirty="0">
                <a:solidFill>
                  <a:schemeClr val="bg1">
                    <a:lumMod val="50000"/>
                  </a:schemeClr>
                </a:solidFill>
              </a:rPr>
              <a:t> </a:t>
            </a:r>
            <a:r>
              <a:rPr lang="en-GB" sz="1000" dirty="0" err="1">
                <a:solidFill>
                  <a:schemeClr val="bg1">
                    <a:lumMod val="50000"/>
                  </a:schemeClr>
                </a:solidFill>
              </a:rPr>
              <a:t>interchangeability</a:t>
            </a:r>
            <a:r>
              <a:rPr lang="en-GB" sz="1000" dirty="0">
                <a:solidFill>
                  <a:schemeClr val="bg1">
                    <a:lumMod val="50000"/>
                  </a:schemeClr>
                </a:solidFill>
              </a:rPr>
              <a:t>: Do you know your switching from your substitution? Available at: https:/ /</a:t>
            </a:r>
            <a:r>
              <a:rPr lang="en-GB" sz="1000" dirty="0" err="1">
                <a:solidFill>
                  <a:schemeClr val="bg1">
                    <a:lumMod val="50000"/>
                  </a:schemeClr>
                </a:solidFill>
              </a:rPr>
              <a:t>www.biopharma-reporter.com</a:t>
            </a:r>
            <a:r>
              <a:rPr lang="en-GB" sz="1000" dirty="0" smtClean="0">
                <a:solidFill>
                  <a:schemeClr val="bg1">
                    <a:lumMod val="50000"/>
                  </a:schemeClr>
                </a:solidFill>
              </a:rPr>
              <a:t>/ Article</a:t>
            </a:r>
            <a:r>
              <a:rPr lang="en-GB" sz="1000" dirty="0">
                <a:solidFill>
                  <a:schemeClr val="bg1">
                    <a:lumMod val="50000"/>
                  </a:schemeClr>
                </a:solidFill>
              </a:rPr>
              <a:t>/2017/03/21/Biosimilr-switching-interchangeability-and-substitution-the-EU-view [Accessed March 2018).</a:t>
            </a:r>
          </a:p>
          <a:p>
            <a:endParaRPr lang="en-GB" sz="1000" b="1" dirty="0">
              <a:solidFill>
                <a:schemeClr val="bg1">
                  <a:lumMod val="50000"/>
                </a:schemeClr>
              </a:solidFill>
            </a:endParaRPr>
          </a:p>
          <a:p>
            <a:endParaRPr lang="en-GB" sz="1000" b="1" dirty="0">
              <a:solidFill>
                <a:schemeClr val="bg1">
                  <a:lumMod val="50000"/>
                </a:schemeClr>
              </a:solidFill>
            </a:endParaRPr>
          </a:p>
        </p:txBody>
      </p:sp>
    </p:spTree>
    <p:extLst>
      <p:ext uri="{BB962C8B-B14F-4D97-AF65-F5344CB8AC3E}">
        <p14:creationId xmlns:p14="http://schemas.microsoft.com/office/powerpoint/2010/main" xmlns="" val="169661663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5894658" cy="755650"/>
          </a:xfrm>
        </p:spPr>
        <p:txBody>
          <a:bodyPr/>
          <a:lstStyle/>
          <a:p>
            <a:r>
              <a:rPr lang="es-ES" dirty="0"/>
              <a:t>INTERCAMBIO DE MEDICAMENTOS EN LA UE/LOS EE. UU.</a:t>
            </a:r>
          </a:p>
        </p:txBody>
      </p:sp>
      <p:sp>
        <p:nvSpPr>
          <p:cNvPr id="12" name="TextBox 11">
            <a:extLst>
              <a:ext uri="{FF2B5EF4-FFF2-40B4-BE49-F238E27FC236}">
                <a16:creationId xmlns:a16="http://schemas.microsoft.com/office/drawing/2014/main" xmlns="" id="{5710DB50-0AC9-AA43-A680-F1F3024A1832}"/>
              </a:ext>
            </a:extLst>
          </p:cNvPr>
          <p:cNvSpPr txBox="1"/>
          <p:nvPr/>
        </p:nvSpPr>
        <p:spPr>
          <a:xfrm>
            <a:off x="710497" y="2140625"/>
            <a:ext cx="10464801" cy="1846659"/>
          </a:xfrm>
          <a:prstGeom prst="rect">
            <a:avLst/>
          </a:prstGeom>
          <a:noFill/>
        </p:spPr>
        <p:txBody>
          <a:bodyPr wrap="square" rtlCol="0">
            <a:spAutoFit/>
          </a:bodyPr>
          <a:lstStyle/>
          <a:p>
            <a:r>
              <a:rPr lang="es-ES" sz="1600" dirty="0"/>
              <a:t>En los EE. UU., el intercambio de medicamentos no se aborda de forma específica en las directrices sobre biosimilares de la FDA, pero se define de forma clara en la Ley de Competencia de Precios e Innovación en Biológicos de 2009 (enmienda a la Sección 351(k) de la Ley del Servicio de Salud Pública), en la que se establece que los productos «intercambiables» pueden sustituirse sin que sea necesaria la intervención del médico que los receta, siempre que</a:t>
            </a:r>
            <a:r>
              <a:rPr lang="es-ES" sz="1600" baseline="30000" dirty="0"/>
              <a:t>2</a:t>
            </a:r>
            <a:r>
              <a:rPr lang="es-ES" sz="1600" dirty="0"/>
              <a:t>:</a:t>
            </a:r>
          </a:p>
          <a:p>
            <a:endParaRPr lang="en-GB" sz="1600" dirty="0"/>
          </a:p>
          <a:p>
            <a:endParaRPr lang="en-US" b="1" dirty="0"/>
          </a:p>
        </p:txBody>
      </p:sp>
      <p:sp>
        <p:nvSpPr>
          <p:cNvPr id="3" name="TextBox 2">
            <a:extLst>
              <a:ext uri="{FF2B5EF4-FFF2-40B4-BE49-F238E27FC236}">
                <a16:creationId xmlns:a16="http://schemas.microsoft.com/office/drawing/2014/main" xmlns="" id="{CD5BFB03-655C-B446-9E23-07D68DF8D285}"/>
              </a:ext>
            </a:extLst>
          </p:cNvPr>
          <p:cNvSpPr txBox="1"/>
          <p:nvPr/>
        </p:nvSpPr>
        <p:spPr>
          <a:xfrm>
            <a:off x="710497" y="1450935"/>
            <a:ext cx="10847203" cy="523220"/>
          </a:xfrm>
          <a:prstGeom prst="rect">
            <a:avLst/>
          </a:prstGeom>
          <a:noFill/>
        </p:spPr>
        <p:txBody>
          <a:bodyPr wrap="square" rtlCol="0">
            <a:spAutoFit/>
          </a:bodyPr>
          <a:lstStyle/>
          <a:p>
            <a:r>
              <a:rPr lang="es-ES" sz="1400" b="1" dirty="0"/>
              <a:t>En la UE, el intercambio y sustitución de medicamentos se encuentra fuera del alcance de la aprobación de la EMA. Cada estado miembro de la UE sigue una política propia en esta materia</a:t>
            </a:r>
            <a:r>
              <a:rPr lang="es-ES" sz="1400" b="1" baseline="30000" dirty="0"/>
              <a:t>1,2</a:t>
            </a:r>
          </a:p>
        </p:txBody>
      </p:sp>
      <p:pic>
        <p:nvPicPr>
          <p:cNvPr id="7" name="Picture 6">
            <a:extLst>
              <a:ext uri="{FF2B5EF4-FFF2-40B4-BE49-F238E27FC236}">
                <a16:creationId xmlns:a16="http://schemas.microsoft.com/office/drawing/2014/main" xmlns="" id="{FF913FAA-2FAD-244C-9604-473A836D137E}"/>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654800" y="3379187"/>
            <a:ext cx="5181600" cy="3478813"/>
          </a:xfrm>
          <a:prstGeom prst="rect">
            <a:avLst/>
          </a:prstGeom>
        </p:spPr>
      </p:pic>
      <p:sp>
        <p:nvSpPr>
          <p:cNvPr id="9" name="TextBox 8">
            <a:extLst>
              <a:ext uri="{FF2B5EF4-FFF2-40B4-BE49-F238E27FC236}">
                <a16:creationId xmlns:a16="http://schemas.microsoft.com/office/drawing/2014/main" xmlns="" id="{5710DB50-0AC9-AA43-A680-F1F3024A1832}"/>
              </a:ext>
            </a:extLst>
          </p:cNvPr>
          <p:cNvSpPr txBox="1"/>
          <p:nvPr/>
        </p:nvSpPr>
        <p:spPr>
          <a:xfrm>
            <a:off x="710497" y="3515010"/>
            <a:ext cx="5664201" cy="2677656"/>
          </a:xfrm>
          <a:prstGeom prst="rect">
            <a:avLst/>
          </a:prstGeom>
          <a:noFill/>
        </p:spPr>
        <p:txBody>
          <a:bodyPr wrap="square" rtlCol="0">
            <a:spAutoFit/>
          </a:bodyPr>
          <a:lstStyle/>
          <a:p>
            <a:pPr marL="285750" indent="-285750">
              <a:buFont typeface="Arial" panose="020B0604020202020204" pitchFamily="34" charset="0"/>
              <a:buChar char="•"/>
            </a:pPr>
            <a:r>
              <a:rPr lang="es-ES" sz="1400" dirty="0"/>
              <a:t>Se disponga de suficiente información que constate la </a:t>
            </a:r>
            <a:r>
              <a:rPr lang="es-ES" sz="1400" dirty="0" err="1"/>
              <a:t>biosimilitud</a:t>
            </a:r>
            <a:r>
              <a:rPr lang="es-ES" sz="1400" dirty="0"/>
              <a:t> del producto con el medicamento de referencia</a:t>
            </a:r>
          </a:p>
          <a:p>
            <a:endParaRPr lang="en-GB" sz="1400" dirty="0"/>
          </a:p>
          <a:p>
            <a:pPr marL="285750" indent="-285750">
              <a:buFont typeface="Arial" panose="020B0604020202020204" pitchFamily="34" charset="0"/>
              <a:buChar char="•"/>
            </a:pPr>
            <a:r>
              <a:rPr lang="es-ES" sz="1400" dirty="0"/>
              <a:t>El producto produce el mismo resultado clínico que el medicamento de referencia en un paciente dado</a:t>
            </a:r>
          </a:p>
          <a:p>
            <a:endParaRPr lang="en-GB" sz="1400" dirty="0"/>
          </a:p>
          <a:p>
            <a:pPr marL="285750" indent="-285750">
              <a:buFont typeface="Arial" panose="020B0604020202020204" pitchFamily="34" charset="0"/>
              <a:buChar char="•"/>
            </a:pPr>
            <a:r>
              <a:rPr lang="es-ES" sz="1400" dirty="0"/>
              <a:t>En el caso de que un producto se administre más de una vez, el riesgo de que la seguridad o eficacia disminuya al sustituir el medicamento de referencia por un biosimilar no debe superar el riesgo de utilizar únicamente el medicamento de referencia</a:t>
            </a:r>
          </a:p>
        </p:txBody>
      </p:sp>
      <p:sp>
        <p:nvSpPr>
          <p:cNvPr id="8" name="CuadroTexto 7"/>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32529548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Los biosimilares pueden reducir los costes y facilitar el acceso de los pacientes a los medicamentos</a:t>
            </a:r>
          </a:p>
        </p:txBody>
      </p:sp>
      <p:pic>
        <p:nvPicPr>
          <p:cNvPr id="5" name="Picture 4">
            <a:extLst>
              <a:ext uri="{FF2B5EF4-FFF2-40B4-BE49-F238E27FC236}">
                <a16:creationId xmlns:a16="http://schemas.microsoft.com/office/drawing/2014/main" xmlns="" id="{6A8866CB-C9C0-DE47-A9DB-00D2028EF974}"/>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31774" y="1493030"/>
            <a:ext cx="9664356" cy="4366693"/>
          </a:xfrm>
          <a:prstGeom prst="rect">
            <a:avLst/>
          </a:prstGeom>
        </p:spPr>
      </p:pic>
      <p:sp>
        <p:nvSpPr>
          <p:cNvPr id="3" name="TextBox 2">
            <a:extLst>
              <a:ext uri="{FF2B5EF4-FFF2-40B4-BE49-F238E27FC236}">
                <a16:creationId xmlns:a16="http://schemas.microsoft.com/office/drawing/2014/main" xmlns="" id="{63270703-48A3-6B46-B6DD-F5117A50D3F6}"/>
              </a:ext>
            </a:extLst>
          </p:cNvPr>
          <p:cNvSpPr txBox="1"/>
          <p:nvPr/>
        </p:nvSpPr>
        <p:spPr>
          <a:xfrm>
            <a:off x="927099" y="1612954"/>
            <a:ext cx="5651122" cy="584775"/>
          </a:xfrm>
          <a:prstGeom prst="rect">
            <a:avLst/>
          </a:prstGeom>
          <a:noFill/>
        </p:spPr>
        <p:txBody>
          <a:bodyPr wrap="square" rtlCol="0">
            <a:spAutoFit/>
          </a:bodyPr>
          <a:lstStyle/>
          <a:p>
            <a:r>
              <a:rPr lang="es-ES" sz="1600" b="1" dirty="0">
                <a:solidFill>
                  <a:srgbClr val="7030A0"/>
                </a:solidFill>
              </a:rPr>
              <a:t>Uso de la epoetina en la UE tras la introducción de biosimilares en el mercado</a:t>
            </a:r>
          </a:p>
        </p:txBody>
      </p:sp>
      <p:sp>
        <p:nvSpPr>
          <p:cNvPr id="8" name="TextBox 7">
            <a:extLst>
              <a:ext uri="{FF2B5EF4-FFF2-40B4-BE49-F238E27FC236}">
                <a16:creationId xmlns:a16="http://schemas.microsoft.com/office/drawing/2014/main" xmlns="" id="{699A03A2-9380-E948-BB44-2D536A952E0B}"/>
              </a:ext>
            </a:extLst>
          </p:cNvPr>
          <p:cNvSpPr txBox="1"/>
          <p:nvPr/>
        </p:nvSpPr>
        <p:spPr>
          <a:xfrm>
            <a:off x="927099" y="2840980"/>
            <a:ext cx="3842719" cy="261610"/>
          </a:xfrm>
          <a:prstGeom prst="rect">
            <a:avLst/>
          </a:prstGeom>
          <a:noFill/>
        </p:spPr>
        <p:txBody>
          <a:bodyPr wrap="none" rtlCol="0">
            <a:spAutoFit/>
          </a:bodyPr>
          <a:lstStyle/>
          <a:p>
            <a:r>
              <a:rPr lang="es-ES" sz="1100" b="1"/>
              <a:t>Aumento medio del volumen de días de tratamiento</a:t>
            </a:r>
          </a:p>
        </p:txBody>
      </p:sp>
      <p:sp>
        <p:nvSpPr>
          <p:cNvPr id="6" name="TextBox 5">
            <a:extLst>
              <a:ext uri="{FF2B5EF4-FFF2-40B4-BE49-F238E27FC236}">
                <a16:creationId xmlns:a16="http://schemas.microsoft.com/office/drawing/2014/main" xmlns="" id="{42102963-E102-AA43-B4D8-3D8F0E0FAE21}"/>
              </a:ext>
            </a:extLst>
          </p:cNvPr>
          <p:cNvSpPr txBox="1"/>
          <p:nvPr/>
        </p:nvSpPr>
        <p:spPr>
          <a:xfrm>
            <a:off x="6796585" y="5295553"/>
            <a:ext cx="4117473" cy="600164"/>
          </a:xfrm>
          <a:prstGeom prst="rect">
            <a:avLst/>
          </a:prstGeom>
          <a:noFill/>
        </p:spPr>
        <p:txBody>
          <a:bodyPr wrap="square" rtlCol="0">
            <a:spAutoFit/>
          </a:bodyPr>
          <a:lstStyle/>
          <a:p>
            <a:r>
              <a:rPr lang="es-ES" sz="1100" b="1" dirty="0"/>
              <a:t>Aumento del uso promedio de epoetina tras introducir los biosimilares en los países en los que su acceso estaba restringido anteriormente</a:t>
            </a:r>
          </a:p>
        </p:txBody>
      </p:sp>
      <p:sp>
        <p:nvSpPr>
          <p:cNvPr id="9" name="TextBox 8">
            <a:extLst>
              <a:ext uri="{FF2B5EF4-FFF2-40B4-BE49-F238E27FC236}">
                <a16:creationId xmlns:a16="http://schemas.microsoft.com/office/drawing/2014/main" xmlns="" id="{C2330711-F493-2E40-8A49-F9956E6CDD13}"/>
              </a:ext>
            </a:extLst>
          </p:cNvPr>
          <p:cNvSpPr txBox="1"/>
          <p:nvPr/>
        </p:nvSpPr>
        <p:spPr>
          <a:xfrm>
            <a:off x="1031774" y="4298086"/>
            <a:ext cx="2908168" cy="261610"/>
          </a:xfrm>
          <a:prstGeom prst="rect">
            <a:avLst/>
          </a:prstGeom>
          <a:noFill/>
        </p:spPr>
        <p:txBody>
          <a:bodyPr wrap="none" rtlCol="0">
            <a:spAutoFit/>
          </a:bodyPr>
          <a:lstStyle/>
          <a:p>
            <a:r>
              <a:rPr lang="es-ES" sz="1100" b="1"/>
              <a:t>Variación en el precio por día de tratamiento</a:t>
            </a:r>
          </a:p>
        </p:txBody>
      </p:sp>
      <p:sp>
        <p:nvSpPr>
          <p:cNvPr id="10" name="TextBox 9">
            <a:extLst>
              <a:ext uri="{FF2B5EF4-FFF2-40B4-BE49-F238E27FC236}">
                <a16:creationId xmlns:a16="http://schemas.microsoft.com/office/drawing/2014/main" xmlns="" id="{BF63B8E4-AFED-3040-9502-9492D2E4B16D}"/>
              </a:ext>
            </a:extLst>
          </p:cNvPr>
          <p:cNvSpPr txBox="1"/>
          <p:nvPr/>
        </p:nvSpPr>
        <p:spPr>
          <a:xfrm>
            <a:off x="1031774" y="4654333"/>
            <a:ext cx="2882520" cy="246221"/>
          </a:xfrm>
          <a:prstGeom prst="rect">
            <a:avLst/>
          </a:prstGeom>
          <a:noFill/>
        </p:spPr>
        <p:txBody>
          <a:bodyPr wrap="none" rtlCol="0">
            <a:spAutoFit/>
          </a:bodyPr>
          <a:lstStyle/>
          <a:p>
            <a:r>
              <a:rPr lang="es-ES" sz="1000" i="1"/>
              <a:t>En todo el mercado, entre su comercialización y el año 2014</a:t>
            </a:r>
          </a:p>
        </p:txBody>
      </p:sp>
      <p:sp>
        <p:nvSpPr>
          <p:cNvPr id="11" name="CuadroTexto 10"/>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2" name="CuadroTexto 11"/>
          <p:cNvSpPr txBox="1"/>
          <p:nvPr/>
        </p:nvSpPr>
        <p:spPr>
          <a:xfrm>
            <a:off x="415372" y="5956399"/>
            <a:ext cx="11624243" cy="707886"/>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pPr algn="just"/>
            <a:endParaRPr lang="en-GB" sz="1000" b="1" dirty="0" smtClean="0">
              <a:solidFill>
                <a:schemeClr val="bg1">
                  <a:lumMod val="50000"/>
                </a:schemeClr>
              </a:solidFill>
            </a:endParaRPr>
          </a:p>
          <a:p>
            <a:pPr lvl="0"/>
            <a:r>
              <a:rPr lang="en-GB" sz="1000" dirty="0">
                <a:solidFill>
                  <a:schemeClr val="bg1">
                    <a:lumMod val="50000"/>
                  </a:schemeClr>
                </a:solidFill>
              </a:rPr>
              <a:t>1. IMS Institute 2016. Delivering on the Potential of </a:t>
            </a:r>
            <a:r>
              <a:rPr lang="en-GB" sz="1000" dirty="0" err="1">
                <a:solidFill>
                  <a:schemeClr val="bg1">
                    <a:lumMod val="50000"/>
                  </a:schemeClr>
                </a:solidFill>
              </a:rPr>
              <a:t>Biosimilar</a:t>
            </a:r>
            <a:r>
              <a:rPr lang="en-GB" sz="1000" dirty="0">
                <a:solidFill>
                  <a:schemeClr val="bg1">
                    <a:lumMod val="50000"/>
                  </a:schemeClr>
                </a:solidFill>
              </a:rPr>
              <a:t> Medicines.</a:t>
            </a:r>
          </a:p>
          <a:p>
            <a:pPr lvl="0"/>
            <a:endParaRPr lang="en-GB" sz="1000" b="1" dirty="0">
              <a:solidFill>
                <a:schemeClr val="bg1">
                  <a:lumMod val="50000"/>
                </a:schemeClr>
              </a:solidFill>
            </a:endParaRPr>
          </a:p>
        </p:txBody>
      </p:sp>
    </p:spTree>
    <p:extLst>
      <p:ext uri="{BB962C8B-B14F-4D97-AF65-F5344CB8AC3E}">
        <p14:creationId xmlns:p14="http://schemas.microsoft.com/office/powerpoint/2010/main" xmlns="" val="247001522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4976" cy="755650"/>
          </a:xfrm>
        </p:spPr>
        <p:txBody>
          <a:bodyPr/>
          <a:lstStyle/>
          <a:p>
            <a:r>
              <a:rPr lang="es-ES" dirty="0"/>
              <a:t>Los biosimilares ofrecen ventajas para los sistemas sanitarios</a:t>
            </a:r>
          </a:p>
        </p:txBody>
      </p:sp>
      <p:sp>
        <p:nvSpPr>
          <p:cNvPr id="7" name="TextBox 6">
            <a:extLst>
              <a:ext uri="{FF2B5EF4-FFF2-40B4-BE49-F238E27FC236}">
                <a16:creationId xmlns:a16="http://schemas.microsoft.com/office/drawing/2014/main" xmlns="" id="{A7C6920D-EA77-8841-AC22-996A7400EF92}"/>
              </a:ext>
            </a:extLst>
          </p:cNvPr>
          <p:cNvSpPr txBox="1"/>
          <p:nvPr/>
        </p:nvSpPr>
        <p:spPr>
          <a:xfrm>
            <a:off x="760142" y="1538833"/>
            <a:ext cx="10971732" cy="784830"/>
          </a:xfrm>
          <a:prstGeom prst="rect">
            <a:avLst/>
          </a:prstGeom>
          <a:noFill/>
        </p:spPr>
        <p:txBody>
          <a:bodyPr wrap="square" rtlCol="0">
            <a:spAutoFit/>
          </a:bodyPr>
          <a:lstStyle/>
          <a:p>
            <a:pPr marL="285750" indent="-285750" algn="just">
              <a:buFont typeface="Arial" panose="020B0604020202020204" pitchFamily="34" charset="0"/>
              <a:buChar char="•"/>
            </a:pPr>
            <a:r>
              <a:rPr lang="es-ES" sz="1500" dirty="0"/>
              <a:t>El aumento de la </a:t>
            </a:r>
            <a:r>
              <a:rPr lang="es-ES" sz="1500" b="1" dirty="0" smtClean="0"/>
              <a:t>COMPETENCIA</a:t>
            </a:r>
            <a:r>
              <a:rPr lang="es-ES" sz="1500" dirty="0" smtClean="0"/>
              <a:t> </a:t>
            </a:r>
            <a:r>
              <a:rPr lang="es-ES" sz="1500" dirty="0"/>
              <a:t>entre los medicamentos biológicos puede generar un </a:t>
            </a:r>
            <a:r>
              <a:rPr lang="es-ES" sz="1500" b="1" dirty="0"/>
              <a:t>ahorro significativo </a:t>
            </a:r>
            <a:r>
              <a:rPr lang="es-ES" sz="1500" dirty="0"/>
              <a:t>en los sistemas sanitarios de todo el mundo gracias al uso de medicamentos que garantizan la mejor relación calidad-precio, entre los cuales se encuentran los </a:t>
            </a:r>
            <a:r>
              <a:rPr lang="es-ES" sz="1500" dirty="0" smtClean="0"/>
              <a:t>biosimilares</a:t>
            </a:r>
            <a:r>
              <a:rPr lang="en-GB" sz="1500" dirty="0" smtClean="0"/>
              <a:t>. </a:t>
            </a:r>
            <a:endParaRPr lang="es-ES" sz="1500" dirty="0"/>
          </a:p>
        </p:txBody>
      </p:sp>
      <p:pic>
        <p:nvPicPr>
          <p:cNvPr id="4" name="Picture 3" descr="A picture containing sky, indoor&#10;&#10;Description automatically generated">
            <a:extLst>
              <a:ext uri="{FF2B5EF4-FFF2-40B4-BE49-F238E27FC236}">
                <a16:creationId xmlns:a16="http://schemas.microsoft.com/office/drawing/2014/main" xmlns="" id="{89B193AC-410B-584B-B624-D6EEC78D342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6064" y="2478893"/>
            <a:ext cx="8147119" cy="2808551"/>
          </a:xfrm>
          <a:prstGeom prst="rect">
            <a:avLst/>
          </a:prstGeom>
        </p:spPr>
      </p:pic>
      <p:sp>
        <p:nvSpPr>
          <p:cNvPr id="3" name="TextBox 2">
            <a:extLst>
              <a:ext uri="{FF2B5EF4-FFF2-40B4-BE49-F238E27FC236}">
                <a16:creationId xmlns:a16="http://schemas.microsoft.com/office/drawing/2014/main" xmlns="" id="{E60435DA-E6E1-FA46-BD61-103DDCFD2983}"/>
              </a:ext>
            </a:extLst>
          </p:cNvPr>
          <p:cNvSpPr txBox="1"/>
          <p:nvPr/>
        </p:nvSpPr>
        <p:spPr>
          <a:xfrm>
            <a:off x="2320716" y="2950632"/>
            <a:ext cx="1345240" cy="369332"/>
          </a:xfrm>
          <a:prstGeom prst="rect">
            <a:avLst/>
          </a:prstGeom>
          <a:noFill/>
        </p:spPr>
        <p:txBody>
          <a:bodyPr wrap="none" rtlCol="0">
            <a:spAutoFit/>
          </a:bodyPr>
          <a:lstStyle/>
          <a:p>
            <a:r>
              <a:rPr lang="es-ES">
                <a:solidFill>
                  <a:schemeClr val="bg1"/>
                </a:solidFill>
              </a:rPr>
              <a:t>Infliximab</a:t>
            </a:r>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4" name="CuadroTexto 13"/>
          <p:cNvSpPr txBox="1"/>
          <p:nvPr/>
        </p:nvSpPr>
        <p:spPr>
          <a:xfrm>
            <a:off x="415372" y="5956399"/>
            <a:ext cx="11624243" cy="861774"/>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pPr algn="just"/>
            <a:endParaRPr lang="en-GB" sz="1000" b="1" dirty="0" smtClean="0">
              <a:solidFill>
                <a:schemeClr val="bg1">
                  <a:lumMod val="50000"/>
                </a:schemeClr>
              </a:solidFill>
            </a:endParaRPr>
          </a:p>
          <a:p>
            <a:r>
              <a:rPr lang="en-GB" sz="1000" dirty="0">
                <a:solidFill>
                  <a:schemeClr val="bg1">
                    <a:lumMod val="50000"/>
                  </a:schemeClr>
                </a:solidFill>
              </a:rPr>
              <a:t>1. NHS. Commissioning framework for biological medicines (including </a:t>
            </a:r>
            <a:r>
              <a:rPr lang="en-GB" sz="1000" dirty="0" err="1">
                <a:solidFill>
                  <a:schemeClr val="bg1">
                    <a:lumMod val="50000"/>
                  </a:schemeClr>
                </a:solidFill>
              </a:rPr>
              <a:t>biosimilar</a:t>
            </a:r>
            <a:r>
              <a:rPr lang="en-GB" sz="1000" dirty="0">
                <a:solidFill>
                  <a:schemeClr val="bg1">
                    <a:lumMod val="50000"/>
                  </a:schemeClr>
                </a:solidFill>
              </a:rPr>
              <a:t> medicines). Sep 2017. Available at: https://</a:t>
            </a:r>
            <a:r>
              <a:rPr lang="en-GB" sz="1000" dirty="0" err="1">
                <a:solidFill>
                  <a:schemeClr val="bg1">
                    <a:lumMod val="50000"/>
                  </a:schemeClr>
                </a:solidFill>
              </a:rPr>
              <a:t>www.england.nhs.uk</a:t>
            </a:r>
            <a:r>
              <a:rPr lang="en-GB" sz="1000" dirty="0">
                <a:solidFill>
                  <a:schemeClr val="bg1">
                    <a:lumMod val="50000"/>
                  </a:schemeClr>
                </a:solidFill>
              </a:rPr>
              <a:t>/</a:t>
            </a:r>
            <a:r>
              <a:rPr lang="en-GB" sz="1000" dirty="0" err="1">
                <a:solidFill>
                  <a:schemeClr val="bg1">
                    <a:lumMod val="50000"/>
                  </a:schemeClr>
                </a:solidFill>
              </a:rPr>
              <a:t>wp</a:t>
            </a:r>
            <a:r>
              <a:rPr lang="en-GB" sz="1000" dirty="0">
                <a:solidFill>
                  <a:schemeClr val="bg1">
                    <a:lumMod val="50000"/>
                  </a:schemeClr>
                </a:solidFill>
              </a:rPr>
              <a:t>-content/uploads/2017/09/</a:t>
            </a:r>
          </a:p>
          <a:p>
            <a:r>
              <a:rPr lang="en-GB" sz="1000" dirty="0" err="1">
                <a:solidFill>
                  <a:schemeClr val="bg1">
                    <a:lumMod val="50000"/>
                  </a:schemeClr>
                </a:solidFill>
              </a:rPr>
              <a:t>biosimilar</a:t>
            </a:r>
            <a:r>
              <a:rPr lang="en-GB" sz="1000" dirty="0">
                <a:solidFill>
                  <a:schemeClr val="bg1">
                    <a:lumMod val="50000"/>
                  </a:schemeClr>
                </a:solidFill>
              </a:rPr>
              <a:t>-medicines-commissioning-</a:t>
            </a:r>
            <a:r>
              <a:rPr lang="en-GB" sz="1000" dirty="0" err="1">
                <a:solidFill>
                  <a:schemeClr val="bg1">
                    <a:lumMod val="50000"/>
                  </a:schemeClr>
                </a:solidFill>
              </a:rPr>
              <a:t>framework.pdf</a:t>
            </a:r>
            <a:r>
              <a:rPr lang="en-GB" sz="1000" dirty="0">
                <a:solidFill>
                  <a:schemeClr val="bg1">
                    <a:lumMod val="50000"/>
                  </a:schemeClr>
                </a:solidFill>
              </a:rPr>
              <a:t> [Accessed March 2018]</a:t>
            </a:r>
          </a:p>
          <a:p>
            <a:endParaRPr lang="en-GB" sz="1000" b="1" dirty="0">
              <a:solidFill>
                <a:schemeClr val="bg1">
                  <a:lumMod val="50000"/>
                </a:schemeClr>
              </a:solidFill>
            </a:endParaRPr>
          </a:p>
        </p:txBody>
      </p:sp>
    </p:spTree>
    <p:extLst>
      <p:ext uri="{BB962C8B-B14F-4D97-AF65-F5344CB8AC3E}">
        <p14:creationId xmlns:p14="http://schemas.microsoft.com/office/powerpoint/2010/main" xmlns="" val="248367912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CC30-1C45-FA48-A05B-D1C2F26C645C}"/>
              </a:ext>
            </a:extLst>
          </p:cNvPr>
          <p:cNvSpPr>
            <a:spLocks noGrp="1"/>
          </p:cNvSpPr>
          <p:nvPr>
            <p:ph type="title"/>
          </p:nvPr>
        </p:nvSpPr>
        <p:spPr>
          <a:xfrm>
            <a:off x="801297" y="598287"/>
            <a:ext cx="10692710" cy="5848071"/>
          </a:xfrm>
        </p:spPr>
        <p:txBody>
          <a:bodyPr>
            <a:normAutofit/>
          </a:bodyPr>
          <a:lstStyle/>
          <a:p>
            <a:pPr algn="ctr">
              <a:lnSpc>
                <a:spcPct val="100000"/>
              </a:lnSpc>
            </a:pPr>
            <a:r>
              <a:rPr lang="es-ES" sz="3600" b="1" dirty="0" smtClean="0">
                <a:solidFill>
                  <a:srgbClr val="002967"/>
                </a:solidFill>
              </a:rPr>
              <a:t>FÁRMACOS BIOLÓGICOS </a:t>
            </a:r>
            <a:r>
              <a:rPr lang="es-ES" sz="3600" dirty="0" smtClean="0">
                <a:solidFill>
                  <a:srgbClr val="002967"/>
                </a:solidFill>
              </a:rPr>
              <a:t/>
            </a:r>
            <a:br>
              <a:rPr lang="es-ES" sz="3600" dirty="0" smtClean="0">
                <a:solidFill>
                  <a:srgbClr val="002967"/>
                </a:solidFill>
              </a:rPr>
            </a:br>
            <a:r>
              <a:rPr lang="es-ES" sz="3600" dirty="0" smtClean="0">
                <a:solidFill>
                  <a:srgbClr val="002967"/>
                </a:solidFill>
              </a:rPr>
              <a:t>ORIGINALES VS BIOSIMILARES</a:t>
            </a:r>
            <a:br>
              <a:rPr lang="es-ES" sz="3600" dirty="0" smtClean="0">
                <a:solidFill>
                  <a:srgbClr val="002967"/>
                </a:solidFill>
              </a:rPr>
            </a:br>
            <a:r>
              <a:rPr lang="es-ES" sz="3600" dirty="0" smtClean="0">
                <a:solidFill>
                  <a:srgbClr val="002967"/>
                </a:solidFill>
              </a:rPr>
              <a:t/>
            </a:r>
            <a:br>
              <a:rPr lang="es-ES" sz="3600" dirty="0" smtClean="0">
                <a:solidFill>
                  <a:srgbClr val="002967"/>
                </a:solidFill>
              </a:rPr>
            </a:br>
            <a:r>
              <a:rPr lang="es-ES" sz="3600" dirty="0" smtClean="0">
                <a:solidFill>
                  <a:srgbClr val="002967"/>
                </a:solidFill>
              </a:rPr>
              <a:t/>
            </a:r>
            <a:br>
              <a:rPr lang="es-ES" sz="3600" dirty="0" smtClean="0">
                <a:solidFill>
                  <a:srgbClr val="002967"/>
                </a:solidFill>
              </a:rPr>
            </a:br>
            <a:r>
              <a:rPr lang="es-ES" sz="3600" dirty="0" smtClean="0">
                <a:solidFill>
                  <a:schemeClr val="bg1">
                    <a:lumMod val="50000"/>
                  </a:schemeClr>
                </a:solidFill>
              </a:rPr>
              <a:t>ÚLTIMAS PUBLICACIONES</a:t>
            </a:r>
            <a:endParaRPr lang="es-ES" sz="1800" dirty="0">
              <a:solidFill>
                <a:schemeClr val="bg1">
                  <a:lumMod val="50000"/>
                </a:schemeClr>
              </a:solidFill>
            </a:endParaRPr>
          </a:p>
        </p:txBody>
      </p:sp>
    </p:spTree>
    <p:extLst>
      <p:ext uri="{BB962C8B-B14F-4D97-AF65-F5344CB8AC3E}">
        <p14:creationId xmlns:p14="http://schemas.microsoft.com/office/powerpoint/2010/main" xmlns="" val="6587048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a:t>Retos que plantean los medicamentos biológicos</a:t>
            </a:r>
          </a:p>
        </p:txBody>
      </p:sp>
      <p:sp>
        <p:nvSpPr>
          <p:cNvPr id="9" name="TextBox 8">
            <a:extLst>
              <a:ext uri="{FF2B5EF4-FFF2-40B4-BE49-F238E27FC236}">
                <a16:creationId xmlns:a16="http://schemas.microsoft.com/office/drawing/2014/main" xmlns="" id="{BC6D25EB-EA50-924B-B815-E4E714F10727}"/>
              </a:ext>
            </a:extLst>
          </p:cNvPr>
          <p:cNvSpPr txBox="1"/>
          <p:nvPr/>
        </p:nvSpPr>
        <p:spPr>
          <a:xfrm>
            <a:off x="1408600" y="1697184"/>
            <a:ext cx="10323274" cy="1877437"/>
          </a:xfrm>
          <a:prstGeom prst="rect">
            <a:avLst/>
          </a:prstGeom>
          <a:noFill/>
        </p:spPr>
        <p:txBody>
          <a:bodyPr wrap="square" rtlCol="0">
            <a:spAutoFit/>
          </a:bodyPr>
          <a:lstStyle/>
          <a:p>
            <a:endParaRPr lang="es-ES" sz="1400" dirty="0" smtClean="0"/>
          </a:p>
          <a:p>
            <a:pPr algn="just"/>
            <a:endParaRPr lang="es-ES" sz="1400" baseline="30000" dirty="0"/>
          </a:p>
          <a:p>
            <a:pPr algn="just"/>
            <a:endParaRPr lang="es-ES" sz="1400" baseline="30000" dirty="0" smtClean="0"/>
          </a:p>
          <a:p>
            <a:pPr algn="just"/>
            <a:r>
              <a:rPr lang="es-ES" sz="1400" dirty="0"/>
              <a:t>No obstante, el uso de esta clase de productos </a:t>
            </a:r>
            <a:r>
              <a:rPr lang="es-ES" sz="1400" dirty="0" err="1"/>
              <a:t>biofarmacéuticos</a:t>
            </a:r>
            <a:r>
              <a:rPr lang="es-ES" sz="1400" dirty="0"/>
              <a:t> ha experimentado un aumento significativo. </a:t>
            </a:r>
            <a:endParaRPr lang="es-ES" sz="1400" dirty="0" smtClean="0"/>
          </a:p>
          <a:p>
            <a:pPr algn="just"/>
            <a:r>
              <a:rPr lang="es-ES" sz="1400" dirty="0"/>
              <a:t>	</a:t>
            </a:r>
            <a:endParaRPr lang="es-ES" sz="1400" dirty="0" smtClean="0"/>
          </a:p>
          <a:p>
            <a:pPr algn="just"/>
            <a:r>
              <a:rPr lang="es-ES" sz="1400" dirty="0"/>
              <a:t>	</a:t>
            </a:r>
            <a:r>
              <a:rPr lang="es-ES" sz="1400" dirty="0" smtClean="0"/>
              <a:t>Se </a:t>
            </a:r>
            <a:r>
              <a:rPr lang="es-ES" sz="1400" dirty="0"/>
              <a:t>aprueban </a:t>
            </a:r>
            <a:r>
              <a:rPr lang="es-ES" sz="1400" b="1" dirty="0"/>
              <a:t>4 productos nuevos cada </a:t>
            </a:r>
            <a:r>
              <a:rPr lang="es-ES" sz="1400" b="1" dirty="0" smtClean="0"/>
              <a:t>año</a:t>
            </a:r>
            <a:r>
              <a:rPr lang="es-ES" sz="1400" dirty="0" smtClean="0"/>
              <a:t>. </a:t>
            </a:r>
          </a:p>
          <a:p>
            <a:pPr algn="just"/>
            <a:r>
              <a:rPr lang="es-ES" sz="1400" dirty="0"/>
              <a:t>	</a:t>
            </a:r>
            <a:r>
              <a:rPr lang="es-ES" sz="1400" dirty="0" smtClean="0"/>
              <a:t>El </a:t>
            </a:r>
            <a:r>
              <a:rPr lang="es-ES" sz="1400" dirty="0"/>
              <a:t>volumen total de ventas a nivel mundial asciende a </a:t>
            </a:r>
            <a:r>
              <a:rPr lang="es-ES" sz="1400" b="1" dirty="0"/>
              <a:t>125 000 millones de dólare</a:t>
            </a:r>
            <a:r>
              <a:rPr lang="es-ES" sz="1400" dirty="0"/>
              <a:t>s</a:t>
            </a:r>
            <a:r>
              <a:rPr lang="es-ES" sz="1400" baseline="30000" dirty="0"/>
              <a:t>6</a:t>
            </a:r>
          </a:p>
          <a:p>
            <a:pPr algn="just"/>
            <a:endParaRPr lang="es-ES" sz="1400" baseline="30000" dirty="0"/>
          </a:p>
          <a:p>
            <a:endParaRPr lang="en-US" dirty="0"/>
          </a:p>
        </p:txBody>
      </p:sp>
      <p:pic>
        <p:nvPicPr>
          <p:cNvPr id="18" name="Picture 17">
            <a:extLst>
              <a:ext uri="{FF2B5EF4-FFF2-40B4-BE49-F238E27FC236}">
                <a16:creationId xmlns:a16="http://schemas.microsoft.com/office/drawing/2014/main" xmlns="" id="{2B9DA3F3-1D12-2543-8AFC-8B1B4DAEBF1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1711" y="2326588"/>
            <a:ext cx="681606" cy="426004"/>
          </a:xfrm>
          <a:prstGeom prst="rect">
            <a:avLst/>
          </a:prstGeom>
        </p:spPr>
      </p:pic>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5" name="CuadroTexto 14"/>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7" name="CuadroTexto 16"/>
          <p:cNvSpPr txBox="1"/>
          <p:nvPr/>
        </p:nvSpPr>
        <p:spPr>
          <a:xfrm>
            <a:off x="527396" y="5771322"/>
            <a:ext cx="11387453" cy="1169551"/>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nb-NO" sz="1000" dirty="0">
                <a:solidFill>
                  <a:schemeClr val="bg1">
                    <a:lumMod val="50000"/>
                  </a:schemeClr>
                </a:solidFill>
              </a:rPr>
              <a:t>4. </a:t>
            </a:r>
            <a:r>
              <a:rPr lang="nb-NO" sz="1000" dirty="0" err="1">
                <a:solidFill>
                  <a:schemeClr val="bg1">
                    <a:lumMod val="50000"/>
                  </a:schemeClr>
                </a:solidFill>
              </a:rPr>
              <a:t>Putrik</a:t>
            </a:r>
            <a:r>
              <a:rPr lang="nb-NO" sz="1000" dirty="0">
                <a:solidFill>
                  <a:schemeClr val="bg1">
                    <a:lumMod val="50000"/>
                  </a:schemeClr>
                </a:solidFill>
              </a:rPr>
              <a:t> P, et al. Ann </a:t>
            </a:r>
            <a:r>
              <a:rPr lang="nb-NO" sz="1000" dirty="0" err="1">
                <a:solidFill>
                  <a:schemeClr val="bg1">
                    <a:lumMod val="50000"/>
                  </a:schemeClr>
                </a:solidFill>
              </a:rPr>
              <a:t>Rheum</a:t>
            </a:r>
            <a:r>
              <a:rPr lang="nb-NO" sz="1000" dirty="0">
                <a:solidFill>
                  <a:schemeClr val="bg1">
                    <a:lumMod val="50000"/>
                  </a:schemeClr>
                </a:solidFill>
              </a:rPr>
              <a:t> Dis 2014;73:2010-21;</a:t>
            </a:r>
          </a:p>
          <a:p>
            <a:r>
              <a:rPr lang="nb-NO" sz="1000" dirty="0">
                <a:solidFill>
                  <a:schemeClr val="bg1">
                    <a:lumMod val="50000"/>
                  </a:schemeClr>
                </a:solidFill>
              </a:rPr>
              <a:t>5. </a:t>
            </a:r>
            <a:r>
              <a:rPr lang="nb-NO" sz="1000" dirty="0" err="1">
                <a:solidFill>
                  <a:schemeClr val="bg1">
                    <a:lumMod val="50000"/>
                  </a:schemeClr>
                </a:solidFill>
              </a:rPr>
              <a:t>Putrik</a:t>
            </a:r>
            <a:r>
              <a:rPr lang="nb-NO" sz="1000" dirty="0">
                <a:solidFill>
                  <a:schemeClr val="bg1">
                    <a:lumMod val="50000"/>
                  </a:schemeClr>
                </a:solidFill>
              </a:rPr>
              <a:t> P, et al. Ann </a:t>
            </a:r>
            <a:r>
              <a:rPr lang="nb-NO" sz="1000" dirty="0" err="1">
                <a:solidFill>
                  <a:schemeClr val="bg1">
                    <a:lumMod val="50000"/>
                  </a:schemeClr>
                </a:solidFill>
              </a:rPr>
              <a:t>Rheum</a:t>
            </a:r>
            <a:r>
              <a:rPr lang="nb-NO" sz="1000" dirty="0">
                <a:solidFill>
                  <a:schemeClr val="bg1">
                    <a:lumMod val="50000"/>
                  </a:schemeClr>
                </a:solidFill>
              </a:rPr>
              <a:t> Dis 20114;73:198-206;</a:t>
            </a:r>
          </a:p>
          <a:p>
            <a:r>
              <a:rPr lang="nb-NO" sz="1000" dirty="0">
                <a:solidFill>
                  <a:schemeClr val="bg1">
                    <a:lumMod val="50000"/>
                  </a:schemeClr>
                </a:solidFill>
              </a:rPr>
              <a:t>6. </a:t>
            </a:r>
            <a:r>
              <a:rPr lang="nb-NO" sz="1000" dirty="0" err="1">
                <a:solidFill>
                  <a:schemeClr val="bg1">
                    <a:lumMod val="50000"/>
                  </a:schemeClr>
                </a:solidFill>
              </a:rPr>
              <a:t>Ecker</a:t>
            </a:r>
            <a:r>
              <a:rPr lang="nb-NO" sz="1000" dirty="0">
                <a:solidFill>
                  <a:schemeClr val="bg1">
                    <a:lumMod val="50000"/>
                  </a:schemeClr>
                </a:solidFill>
              </a:rPr>
              <a:t> OM, et al., </a:t>
            </a:r>
            <a:r>
              <a:rPr lang="nb-NO" sz="1000" dirty="0" err="1">
                <a:solidFill>
                  <a:schemeClr val="bg1">
                    <a:lumMod val="50000"/>
                  </a:schemeClr>
                </a:solidFill>
              </a:rPr>
              <a:t>mAbs</a:t>
            </a:r>
            <a:r>
              <a:rPr lang="nb-NO" sz="1000" dirty="0">
                <a:solidFill>
                  <a:schemeClr val="bg1">
                    <a:lumMod val="50000"/>
                  </a:schemeClr>
                </a:solidFill>
              </a:rPr>
              <a:t> 2015; 7:9-14</a:t>
            </a:r>
          </a:p>
          <a:p>
            <a:pPr algn="r"/>
            <a:endParaRPr lang="nb-NO" sz="1000" dirty="0">
              <a:solidFill>
                <a:schemeClr val="bg1">
                  <a:lumMod val="50000"/>
                </a:schemeClr>
              </a:solidFill>
            </a:endParaRPr>
          </a:p>
          <a:p>
            <a:pPr algn="r"/>
            <a:endParaRPr lang="en-GB" sz="1000" dirty="0">
              <a:solidFill>
                <a:schemeClr val="bg1">
                  <a:lumMod val="50000"/>
                </a:schemeClr>
              </a:solidFill>
            </a:endParaRPr>
          </a:p>
        </p:txBody>
      </p:sp>
      <p:pic>
        <p:nvPicPr>
          <p:cNvPr id="3" name="Imagen 2"/>
          <p:cNvPicPr>
            <a:picLocks noChangeAspect="1"/>
          </p:cNvPicPr>
          <p:nvPr/>
        </p:nvPicPr>
        <p:blipFill>
          <a:blip r:embed="rId4" cstate="email"/>
          <a:stretch>
            <a:fillRect/>
          </a:stretch>
        </p:blipFill>
        <p:spPr>
          <a:xfrm>
            <a:off x="7968393" y="3848271"/>
            <a:ext cx="3355118" cy="2240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9035265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err="1" smtClean="0"/>
              <a:t>Rheumatoid</a:t>
            </a:r>
            <a:r>
              <a:rPr lang="es-ES" dirty="0" smtClean="0"/>
              <a:t> </a:t>
            </a:r>
            <a:r>
              <a:rPr lang="es-ES" dirty="0" err="1" smtClean="0"/>
              <a:t>Arthritis</a:t>
            </a:r>
            <a:r>
              <a:rPr lang="es-ES" dirty="0" smtClean="0"/>
              <a:t> 2020 | Revisión Sistemática </a:t>
            </a:r>
            <a:endParaRPr lang="es-ES" dirty="0"/>
          </a:p>
        </p:txBody>
      </p:sp>
      <p:sp>
        <p:nvSpPr>
          <p:cNvPr id="3" name="TextBox 2">
            <a:extLst>
              <a:ext uri="{FF2B5EF4-FFF2-40B4-BE49-F238E27FC236}">
                <a16:creationId xmlns:a16="http://schemas.microsoft.com/office/drawing/2014/main" xmlns="" id="{E60435DA-E6E1-FA46-BD61-103DDCFD2983}"/>
              </a:ext>
            </a:extLst>
          </p:cNvPr>
          <p:cNvSpPr txBox="1"/>
          <p:nvPr/>
        </p:nvSpPr>
        <p:spPr>
          <a:xfrm>
            <a:off x="2320716" y="2950632"/>
            <a:ext cx="1345240" cy="369332"/>
          </a:xfrm>
          <a:prstGeom prst="rect">
            <a:avLst/>
          </a:prstGeom>
          <a:noFill/>
        </p:spPr>
        <p:txBody>
          <a:bodyPr wrap="none" rtlCol="0">
            <a:spAutoFit/>
          </a:bodyPr>
          <a:lstStyle/>
          <a:p>
            <a:r>
              <a:rPr lang="es-ES" dirty="0" err="1">
                <a:solidFill>
                  <a:schemeClr val="bg1"/>
                </a:solidFill>
              </a:rPr>
              <a:t>Infliximab</a:t>
            </a:r>
            <a:endParaRPr lang="es-ES" dirty="0">
              <a:solidFill>
                <a:schemeClr val="bg1"/>
              </a:solidFill>
            </a:endParaRPr>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5" name="Imagen 4" descr="Captura de pantalla 2020-02-10 a las 0.46.21.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6209065" y="1643727"/>
            <a:ext cx="5600135" cy="4132509"/>
          </a:xfrm>
          <a:prstGeom prst="rect">
            <a:avLst/>
          </a:prstGeom>
        </p:spPr>
      </p:pic>
      <p:pic>
        <p:nvPicPr>
          <p:cNvPr id="6" name="Imagen 5" descr="Captura de pantalla 2020-02-10 a las 0.45.27.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16524" y="3291558"/>
            <a:ext cx="1182542" cy="2709993"/>
          </a:xfrm>
          <a:prstGeom prst="rect">
            <a:avLst/>
          </a:prstGeom>
        </p:spPr>
      </p:pic>
      <p:pic>
        <p:nvPicPr>
          <p:cNvPr id="15" name="Imagen 14" descr="Captura de pantalla 2020-02-10 a las 0.45.18.pn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3003" y="1371283"/>
            <a:ext cx="5350834" cy="2427870"/>
          </a:xfrm>
          <a:prstGeom prst="rect">
            <a:avLst/>
          </a:prstGeom>
        </p:spPr>
      </p:pic>
    </p:spTree>
    <p:extLst>
      <p:ext uri="{BB962C8B-B14F-4D97-AF65-F5344CB8AC3E}">
        <p14:creationId xmlns:p14="http://schemas.microsoft.com/office/powerpoint/2010/main" xmlns="" val="348476825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a:t>Inflamm</a:t>
            </a:r>
            <a:r>
              <a:rPr lang="es-ES" dirty="0"/>
              <a:t> </a:t>
            </a:r>
            <a:r>
              <a:rPr lang="es-ES" dirty="0" err="1"/>
              <a:t>Bowel</a:t>
            </a:r>
            <a:r>
              <a:rPr lang="es-ES" dirty="0"/>
              <a:t> </a:t>
            </a:r>
            <a:r>
              <a:rPr lang="es-ES" dirty="0" err="1" smtClean="0"/>
              <a:t>Dis</a:t>
            </a:r>
            <a:r>
              <a:rPr lang="es-ES" dirty="0" smtClean="0"/>
              <a:t> 2020.</a:t>
            </a:r>
            <a:endParaRPr lang="es-ES" dirty="0"/>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4" name="Imagen 3" descr="Captura de pantalla 2020-02-10 a las 0.52.38.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365" y="1416968"/>
            <a:ext cx="7375480" cy="2255312"/>
          </a:xfrm>
          <a:prstGeom prst="rect">
            <a:avLst/>
          </a:prstGeom>
        </p:spPr>
      </p:pic>
      <p:pic>
        <p:nvPicPr>
          <p:cNvPr id="3" name="Imagen 2" descr="Captura de pantalla 2020-02-14 a las 0.12.42.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1245" y="3759376"/>
            <a:ext cx="5873379" cy="2755756"/>
          </a:xfrm>
          <a:prstGeom prst="rect">
            <a:avLst/>
          </a:prstGeom>
        </p:spPr>
      </p:pic>
      <p:pic>
        <p:nvPicPr>
          <p:cNvPr id="5" name="Imagen 4"/>
          <p:cNvPicPr>
            <a:picLocks noChangeAspect="1"/>
          </p:cNvPicPr>
          <p:nvPr/>
        </p:nvPicPr>
        <p:blipFill>
          <a:blip r:embed="rId5"/>
          <a:stretch>
            <a:fillRect/>
          </a:stretch>
        </p:blipFill>
        <p:spPr>
          <a:xfrm>
            <a:off x="620173" y="3746477"/>
            <a:ext cx="3441700" cy="635000"/>
          </a:xfrm>
          <a:prstGeom prst="rect">
            <a:avLst/>
          </a:prstGeom>
        </p:spPr>
      </p:pic>
      <p:pic>
        <p:nvPicPr>
          <p:cNvPr id="6" name="Imagen 5"/>
          <p:cNvPicPr>
            <a:picLocks noChangeAspect="1"/>
          </p:cNvPicPr>
          <p:nvPr/>
        </p:nvPicPr>
        <p:blipFill>
          <a:blip r:embed="rId6" cstate="email"/>
          <a:stretch>
            <a:fillRect/>
          </a:stretch>
        </p:blipFill>
        <p:spPr>
          <a:xfrm>
            <a:off x="8701194" y="1784365"/>
            <a:ext cx="3138561" cy="1765220"/>
          </a:xfrm>
          <a:prstGeom prst="rect">
            <a:avLst/>
          </a:prstGeom>
        </p:spPr>
      </p:pic>
    </p:spTree>
    <p:extLst>
      <p:ext uri="{BB962C8B-B14F-4D97-AF65-F5344CB8AC3E}">
        <p14:creationId xmlns:p14="http://schemas.microsoft.com/office/powerpoint/2010/main" xmlns="" val="35917366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smtClean="0"/>
              <a:t>Drugs</a:t>
            </a:r>
            <a:r>
              <a:rPr lang="es-ES" dirty="0" smtClean="0"/>
              <a:t> 2020.</a:t>
            </a:r>
            <a:endParaRPr lang="es-ES" dirty="0"/>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descr="Captura de pantalla 2020-02-10 a las 1.10.10.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123856" y="1531670"/>
            <a:ext cx="6409634" cy="2576499"/>
          </a:xfrm>
          <a:prstGeom prst="rect">
            <a:avLst/>
          </a:prstGeom>
        </p:spPr>
      </p:pic>
      <p:pic>
        <p:nvPicPr>
          <p:cNvPr id="14" name="Imagen 13"/>
          <p:cNvPicPr>
            <a:picLocks noChangeAspect="1"/>
          </p:cNvPicPr>
          <p:nvPr/>
        </p:nvPicPr>
        <p:blipFill>
          <a:blip r:embed="rId4" cstate="email"/>
          <a:stretch>
            <a:fillRect/>
          </a:stretch>
        </p:blipFill>
        <p:spPr>
          <a:xfrm>
            <a:off x="4555416" y="4271981"/>
            <a:ext cx="3138561" cy="1765220"/>
          </a:xfrm>
          <a:prstGeom prst="rect">
            <a:avLst/>
          </a:prstGeom>
        </p:spPr>
      </p:pic>
    </p:spTree>
    <p:extLst>
      <p:ext uri="{BB962C8B-B14F-4D97-AF65-F5344CB8AC3E}">
        <p14:creationId xmlns:p14="http://schemas.microsoft.com/office/powerpoint/2010/main" xmlns="" val="102489120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p:cNvPicPr>
            <a:picLocks noChangeAspect="1"/>
          </p:cNvPicPr>
          <p:nvPr/>
        </p:nvPicPr>
        <p:blipFill>
          <a:blip r:embed="rId3" cstate="email"/>
          <a:stretch>
            <a:fillRect/>
          </a:stretch>
        </p:blipFill>
        <p:spPr>
          <a:xfrm>
            <a:off x="3594127" y="1669372"/>
            <a:ext cx="4609835" cy="4195949"/>
          </a:xfrm>
          <a:prstGeom prst="rect">
            <a:avLst/>
          </a:prstGeom>
        </p:spPr>
      </p:pic>
      <p:sp>
        <p:nvSpPr>
          <p:cNvPr id="15"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smtClean="0"/>
              <a:t>Drugs</a:t>
            </a:r>
            <a:r>
              <a:rPr lang="es-ES" dirty="0" smtClean="0"/>
              <a:t> 2020.</a:t>
            </a:r>
            <a:endParaRPr lang="es-ES" dirty="0"/>
          </a:p>
        </p:txBody>
      </p:sp>
    </p:spTree>
    <p:extLst>
      <p:ext uri="{BB962C8B-B14F-4D97-AF65-F5344CB8AC3E}">
        <p14:creationId xmlns:p14="http://schemas.microsoft.com/office/powerpoint/2010/main" xmlns="" val="6491067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descr="Captura de pantalla 2020-02-10 a las 1.15.46.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543784" y="1493425"/>
            <a:ext cx="5370486" cy="5251917"/>
          </a:xfrm>
          <a:prstGeom prst="rect">
            <a:avLst/>
          </a:prstGeom>
        </p:spPr>
      </p:pic>
      <p:sp>
        <p:nvSpPr>
          <p:cNvPr id="14"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smtClean="0"/>
              <a:t>Drugs</a:t>
            </a:r>
            <a:r>
              <a:rPr lang="es-ES" dirty="0" smtClean="0"/>
              <a:t> 2020.</a:t>
            </a:r>
            <a:endParaRPr lang="es-ES" dirty="0"/>
          </a:p>
        </p:txBody>
      </p:sp>
    </p:spTree>
    <p:extLst>
      <p:ext uri="{BB962C8B-B14F-4D97-AF65-F5344CB8AC3E}">
        <p14:creationId xmlns:p14="http://schemas.microsoft.com/office/powerpoint/2010/main" xmlns="" val="64910673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4"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smtClean="0"/>
              <a:t>Journal</a:t>
            </a:r>
            <a:r>
              <a:rPr lang="es-ES" dirty="0" smtClean="0"/>
              <a:t> of </a:t>
            </a:r>
            <a:r>
              <a:rPr lang="es-ES" dirty="0" err="1"/>
              <a:t>M</a:t>
            </a:r>
            <a:r>
              <a:rPr lang="es-ES" dirty="0" err="1" smtClean="0"/>
              <a:t>arket</a:t>
            </a:r>
            <a:r>
              <a:rPr lang="es-ES" dirty="0" smtClean="0"/>
              <a:t> Access 2019 | VALOR AÑADIDO</a:t>
            </a:r>
            <a:endParaRPr lang="es-ES" dirty="0"/>
          </a:p>
        </p:txBody>
      </p:sp>
      <p:pic>
        <p:nvPicPr>
          <p:cNvPr id="4" name="Imagen 3" descr="Captura de pantalla 2020-02-10 a las 1.20.1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45452" y="1569937"/>
            <a:ext cx="7707943" cy="5163996"/>
          </a:xfrm>
          <a:prstGeom prst="rect">
            <a:avLst/>
          </a:prstGeom>
        </p:spPr>
      </p:pic>
    </p:spTree>
    <p:extLst>
      <p:ext uri="{BB962C8B-B14F-4D97-AF65-F5344CB8AC3E}">
        <p14:creationId xmlns:p14="http://schemas.microsoft.com/office/powerpoint/2010/main" xmlns="" val="64910673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a:t>Biologics</a:t>
            </a:r>
            <a:r>
              <a:rPr lang="es-ES" dirty="0"/>
              <a:t>: Targets and </a:t>
            </a:r>
            <a:r>
              <a:rPr lang="es-ES" dirty="0" err="1"/>
              <a:t>Therapy</a:t>
            </a:r>
            <a:r>
              <a:rPr lang="es-ES" dirty="0"/>
              <a:t> </a:t>
            </a:r>
            <a:r>
              <a:rPr lang="es-ES" dirty="0" smtClean="0"/>
              <a:t>2020 | </a:t>
            </a:r>
            <a:r>
              <a:rPr lang="es-ES" dirty="0" err="1" smtClean="0"/>
              <a:t>Biobetter</a:t>
            </a:r>
            <a:r>
              <a:rPr lang="es-ES" dirty="0" smtClean="0"/>
              <a:t> </a:t>
            </a:r>
            <a:endParaRPr lang="es-ES" dirty="0"/>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descr="Captura de pantalla 2020-02-10 a las 1.06.23.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297972" y="1394453"/>
            <a:ext cx="6452556" cy="1876196"/>
          </a:xfrm>
          <a:prstGeom prst="rect">
            <a:avLst/>
          </a:prstGeom>
        </p:spPr>
      </p:pic>
      <p:pic>
        <p:nvPicPr>
          <p:cNvPr id="5" name="Imagen 4" descr="Captura de pantalla 2020-02-10 a las 1.08.18.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79032" y="3338746"/>
            <a:ext cx="4089509" cy="3119832"/>
          </a:xfrm>
          <a:prstGeom prst="rect">
            <a:avLst/>
          </a:prstGeom>
        </p:spPr>
      </p:pic>
    </p:spTree>
    <p:extLst>
      <p:ext uri="{BB962C8B-B14F-4D97-AF65-F5344CB8AC3E}">
        <p14:creationId xmlns:p14="http://schemas.microsoft.com/office/powerpoint/2010/main" xmlns="" val="102489120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Biobetter</a:t>
            </a:r>
            <a:endParaRPr lang="es-ES" dirty="0"/>
          </a:p>
        </p:txBody>
      </p:sp>
      <p:pic>
        <p:nvPicPr>
          <p:cNvPr id="6" name="Marcador de contenido 5" descr="Captura de pantalla 2020-02-14 a las 0.19.30.png"/>
          <p:cNvPicPr>
            <a:picLocks noGrp="1" noChangeAspect="1"/>
          </p:cNvPicPr>
          <p:nvPr>
            <p:ph idx="1"/>
          </p:nvPr>
        </p:nvPicPr>
        <p:blipFill>
          <a:blip r:embed="rId2">
            <a:extLst>
              <a:ext uri="{28A0092B-C50C-407E-A947-70E740481C1C}">
                <a14:useLocalDpi xmlns:a14="http://schemas.microsoft.com/office/drawing/2010/main" xmlns="" val="0"/>
              </a:ext>
            </a:extLst>
          </a:blip>
          <a:srcRect t="-242289" b="-242289"/>
          <a:stretch>
            <a:fillRect/>
          </a:stretch>
        </p:blipFill>
        <p:spPr>
          <a:xfrm>
            <a:off x="708931" y="-347842"/>
            <a:ext cx="10643582" cy="4624878"/>
          </a:xfrm>
        </p:spPr>
      </p:pic>
      <p:sp>
        <p:nvSpPr>
          <p:cNvPr id="5" name="CuadroTexto 4"/>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7" name="Imagen 6" descr="Captura de pantalla 2020-02-14 a las 0.19.5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8583" y="2509984"/>
            <a:ext cx="10160000" cy="838200"/>
          </a:xfrm>
          <a:prstGeom prst="rect">
            <a:avLst/>
          </a:prstGeom>
        </p:spPr>
      </p:pic>
      <p:pic>
        <p:nvPicPr>
          <p:cNvPr id="8" name="Imagen 7" descr="Captura de pantalla 2020-02-14 a las 0.20.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4771" y="3749823"/>
            <a:ext cx="11208754" cy="850102"/>
          </a:xfrm>
          <a:prstGeom prst="rect">
            <a:avLst/>
          </a:prstGeom>
        </p:spPr>
      </p:pic>
    </p:spTree>
    <p:extLst>
      <p:ext uri="{BB962C8B-B14F-4D97-AF65-F5344CB8AC3E}">
        <p14:creationId xmlns:p14="http://schemas.microsoft.com/office/powerpoint/2010/main" xmlns="" val="419118948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Biobetter</a:t>
            </a:r>
            <a:endParaRPr lang="es-ES" dirty="0"/>
          </a:p>
        </p:txBody>
      </p:sp>
      <p:sp>
        <p:nvSpPr>
          <p:cNvPr id="5" name="CuadroTexto 4"/>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4" name="Marcador de contenido 3"/>
          <p:cNvPicPr>
            <a:picLocks noGrp="1" noChangeAspect="1"/>
          </p:cNvPicPr>
          <p:nvPr>
            <p:ph idx="1"/>
          </p:nvPr>
        </p:nvPicPr>
        <p:blipFill>
          <a:blip r:embed="rId2" cstate="email"/>
          <a:srcRect l="-48519" r="-48519"/>
          <a:stretch>
            <a:fillRect/>
          </a:stretch>
        </p:blipFill>
        <p:spPr/>
      </p:pic>
    </p:spTree>
    <p:extLst>
      <p:ext uri="{BB962C8B-B14F-4D97-AF65-F5344CB8AC3E}">
        <p14:creationId xmlns:p14="http://schemas.microsoft.com/office/powerpoint/2010/main" xmlns="" val="1525240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Biobetter</a:t>
            </a:r>
            <a:endParaRPr lang="es-ES" dirty="0"/>
          </a:p>
        </p:txBody>
      </p:sp>
      <p:sp>
        <p:nvSpPr>
          <p:cNvPr id="5" name="CuadroTexto 4"/>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9" name="Marcador de contenido 3"/>
          <p:cNvPicPr>
            <a:picLocks noGrp="1" noChangeAspect="1"/>
          </p:cNvPicPr>
          <p:nvPr>
            <p:ph idx="1"/>
          </p:nvPr>
        </p:nvPicPr>
        <p:blipFill>
          <a:blip r:embed="rId2"/>
          <a:srcRect l="-23932" r="-23932"/>
          <a:stretch>
            <a:fillRect/>
          </a:stretch>
        </p:blipFill>
        <p:spPr>
          <a:xfrm>
            <a:off x="5363273" y="2322208"/>
            <a:ext cx="7273480" cy="3160492"/>
          </a:xfrm>
        </p:spPr>
      </p:pic>
      <p:pic>
        <p:nvPicPr>
          <p:cNvPr id="4" name="Imagen 3" descr="Captura de pantalla 2020-02-15 a las 0.45.39.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78401" y="2204217"/>
            <a:ext cx="5009235" cy="3148880"/>
          </a:xfrm>
          <a:prstGeom prst="rect">
            <a:avLst/>
          </a:prstGeom>
        </p:spPr>
      </p:pic>
    </p:spTree>
    <p:extLst>
      <p:ext uri="{BB962C8B-B14F-4D97-AF65-F5344CB8AC3E}">
        <p14:creationId xmlns:p14="http://schemas.microsoft.com/office/powerpoint/2010/main" xmlns="" val="27640102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1F69C-40FA-4345-90D3-323B848082FD}"/>
              </a:ext>
            </a:extLst>
          </p:cNvPr>
          <p:cNvSpPr>
            <a:spLocks noGrp="1"/>
          </p:cNvSpPr>
          <p:nvPr>
            <p:ph type="title"/>
          </p:nvPr>
        </p:nvSpPr>
        <p:spPr/>
        <p:txBody>
          <a:bodyPr anchor="ctr"/>
          <a:lstStyle/>
          <a:p>
            <a:r>
              <a:rPr lang="es-ES" sz="2500" dirty="0"/>
              <a:t>¿Qué es un biosimilar?</a:t>
            </a:r>
          </a:p>
        </p:txBody>
      </p:sp>
      <p:pic>
        <p:nvPicPr>
          <p:cNvPr id="9" name="Picture 8">
            <a:extLst>
              <a:ext uri="{FF2B5EF4-FFF2-40B4-BE49-F238E27FC236}">
                <a16:creationId xmlns:a16="http://schemas.microsoft.com/office/drawing/2014/main" xmlns="" id="{84688A8A-102C-A643-9D6A-3484EA56A97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9526" y="1904173"/>
            <a:ext cx="5445552" cy="3851134"/>
          </a:xfrm>
          <a:prstGeom prst="rect">
            <a:avLst/>
          </a:prstGeom>
        </p:spPr>
      </p:pic>
      <p:pic>
        <p:nvPicPr>
          <p:cNvPr id="16" name="Picture 15">
            <a:extLst>
              <a:ext uri="{FF2B5EF4-FFF2-40B4-BE49-F238E27FC236}">
                <a16:creationId xmlns:a16="http://schemas.microsoft.com/office/drawing/2014/main" xmlns="" id="{5907B31E-13AE-9A4E-B057-AE83C9BEE5F9}"/>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375234" y="1918170"/>
            <a:ext cx="5445552" cy="3851134"/>
          </a:xfrm>
          <a:prstGeom prst="rect">
            <a:avLst/>
          </a:prstGeom>
        </p:spPr>
      </p:pic>
      <p:pic>
        <p:nvPicPr>
          <p:cNvPr id="10" name="Picture 9">
            <a:extLst>
              <a:ext uri="{FF2B5EF4-FFF2-40B4-BE49-F238E27FC236}">
                <a16:creationId xmlns:a16="http://schemas.microsoft.com/office/drawing/2014/main" xmlns="" id="{9A65175C-363A-DA48-B604-EEACB13087C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83212" y="2907529"/>
            <a:ext cx="2070100" cy="2070100"/>
          </a:xfrm>
          <a:prstGeom prst="rect">
            <a:avLst/>
          </a:prstGeom>
        </p:spPr>
      </p:pic>
      <p:pic>
        <p:nvPicPr>
          <p:cNvPr id="11" name="Picture 10">
            <a:extLst>
              <a:ext uri="{FF2B5EF4-FFF2-40B4-BE49-F238E27FC236}">
                <a16:creationId xmlns:a16="http://schemas.microsoft.com/office/drawing/2014/main" xmlns="" id="{3A4FB4CA-F30D-4E40-B44C-C9D0E42DEE5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206496" y="2907529"/>
            <a:ext cx="2070100" cy="2070100"/>
          </a:xfrm>
          <a:prstGeom prst="rect">
            <a:avLst/>
          </a:prstGeom>
        </p:spPr>
      </p:pic>
      <p:pic>
        <p:nvPicPr>
          <p:cNvPr id="19" name="Picture 18">
            <a:extLst>
              <a:ext uri="{FF2B5EF4-FFF2-40B4-BE49-F238E27FC236}">
                <a16:creationId xmlns:a16="http://schemas.microsoft.com/office/drawing/2014/main" xmlns="" id="{ECC12B5A-CBB6-BC42-865C-C1AA043CC2C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6200000">
            <a:off x="8956676" y="4193343"/>
            <a:ext cx="569740" cy="569740"/>
          </a:xfrm>
          <a:prstGeom prst="rect">
            <a:avLst/>
          </a:prstGeom>
        </p:spPr>
      </p:pic>
      <p:pic>
        <p:nvPicPr>
          <p:cNvPr id="12" name="Picture 11">
            <a:extLst>
              <a:ext uri="{FF2B5EF4-FFF2-40B4-BE49-F238E27FC236}">
                <a16:creationId xmlns:a16="http://schemas.microsoft.com/office/drawing/2014/main" xmlns="" id="{EA9A52F4-9851-0741-833E-0D49E6D4BC3B}"/>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6200000">
            <a:off x="3133392" y="4193343"/>
            <a:ext cx="569740" cy="569740"/>
          </a:xfrm>
          <a:prstGeom prst="rect">
            <a:avLst/>
          </a:prstGeom>
        </p:spPr>
      </p:pic>
      <p:sp>
        <p:nvSpPr>
          <p:cNvPr id="3" name="Rectangle 2">
            <a:extLst>
              <a:ext uri="{FF2B5EF4-FFF2-40B4-BE49-F238E27FC236}">
                <a16:creationId xmlns:a16="http://schemas.microsoft.com/office/drawing/2014/main" xmlns="" id="{5450A6CB-8399-AB4F-8EFF-2ACAA6DF072E}"/>
              </a:ext>
            </a:extLst>
          </p:cNvPr>
          <p:cNvSpPr/>
          <p:nvPr/>
        </p:nvSpPr>
        <p:spPr>
          <a:xfrm>
            <a:off x="3012529" y="3757913"/>
            <a:ext cx="848309" cy="369332"/>
          </a:xfrm>
          <a:prstGeom prst="rect">
            <a:avLst/>
          </a:prstGeom>
        </p:spPr>
        <p:txBody>
          <a:bodyPr wrap="none">
            <a:spAutoFit/>
          </a:bodyPr>
          <a:lstStyle/>
          <a:p>
            <a:r>
              <a:rPr lang="es-ES" b="1">
                <a:solidFill>
                  <a:srgbClr val="7030A0"/>
                </a:solidFill>
              </a:rPr>
              <a:t>EMA</a:t>
            </a:r>
            <a:r>
              <a:rPr lang="es-ES" b="1" baseline="30000">
                <a:solidFill>
                  <a:srgbClr val="7030A0"/>
                </a:solidFill>
              </a:rPr>
              <a:t>1</a:t>
            </a:r>
          </a:p>
        </p:txBody>
      </p:sp>
      <p:sp>
        <p:nvSpPr>
          <p:cNvPr id="4" name="Rectangle 3">
            <a:extLst>
              <a:ext uri="{FF2B5EF4-FFF2-40B4-BE49-F238E27FC236}">
                <a16:creationId xmlns:a16="http://schemas.microsoft.com/office/drawing/2014/main" xmlns="" id="{2474E6D6-257F-0143-A537-294E866165EE}"/>
              </a:ext>
            </a:extLst>
          </p:cNvPr>
          <p:cNvSpPr/>
          <p:nvPr/>
        </p:nvSpPr>
        <p:spPr>
          <a:xfrm>
            <a:off x="8804086" y="3757913"/>
            <a:ext cx="981359" cy="369332"/>
          </a:xfrm>
          <a:prstGeom prst="rect">
            <a:avLst/>
          </a:prstGeom>
        </p:spPr>
        <p:txBody>
          <a:bodyPr wrap="none">
            <a:spAutoFit/>
          </a:bodyPr>
          <a:lstStyle/>
          <a:p>
            <a:r>
              <a:rPr lang="es-ES" b="1">
                <a:solidFill>
                  <a:srgbClr val="7030A0"/>
                </a:solidFill>
              </a:rPr>
              <a:t>FDA</a:t>
            </a:r>
            <a:r>
              <a:rPr lang="es-ES" b="1" baseline="30000">
                <a:solidFill>
                  <a:srgbClr val="7030A0"/>
                </a:solidFill>
              </a:rPr>
              <a:t>2,3</a:t>
            </a:r>
          </a:p>
        </p:txBody>
      </p:sp>
      <p:sp>
        <p:nvSpPr>
          <p:cNvPr id="13" name="CuadroTexto 12"/>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4" name="CuadroTexto 13"/>
          <p:cNvSpPr txBox="1"/>
          <p:nvPr/>
        </p:nvSpPr>
        <p:spPr>
          <a:xfrm>
            <a:off x="591976" y="5842336"/>
            <a:ext cx="11484321" cy="1246495"/>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900" dirty="0">
                <a:solidFill>
                  <a:srgbClr val="7F7F7F"/>
                </a:solidFill>
              </a:rPr>
              <a:t>1. European Medicines Agency (EMA). Guideline on similar biological medicinal products (CHMP/437/04 Rev 1). 2014 [online]. Available at: http:/ /</a:t>
            </a:r>
            <a:r>
              <a:rPr lang="en-GB" sz="900" dirty="0" err="1">
                <a:solidFill>
                  <a:srgbClr val="7F7F7F"/>
                </a:solidFill>
              </a:rPr>
              <a:t>www.ema.europa.eu</a:t>
            </a:r>
            <a:r>
              <a:rPr lang="en-GB" sz="900" dirty="0">
                <a:solidFill>
                  <a:srgbClr val="7F7F7F"/>
                </a:solidFill>
              </a:rPr>
              <a:t>/docs/en GB/document library/</a:t>
            </a:r>
            <a:r>
              <a:rPr lang="en-GB" sz="900" dirty="0" err="1">
                <a:solidFill>
                  <a:srgbClr val="7F7F7F"/>
                </a:solidFill>
              </a:rPr>
              <a:t>Scientific_guideline</a:t>
            </a:r>
            <a:r>
              <a:rPr lang="en-GB" sz="900" dirty="0">
                <a:solidFill>
                  <a:srgbClr val="7F7F7F"/>
                </a:solidFill>
              </a:rPr>
              <a:t>/2014/10/WC500176768.pdf [Accessed March 2018];</a:t>
            </a:r>
          </a:p>
          <a:p>
            <a:r>
              <a:rPr lang="en-GB" sz="900" dirty="0">
                <a:solidFill>
                  <a:srgbClr val="7F7F7F"/>
                </a:solidFill>
              </a:rPr>
              <a:t>2. US Food and Drug Administration (FDA). Scientific Considerations. 28 Apr 2015. Available at: https://</a:t>
            </a:r>
            <a:r>
              <a:rPr lang="en-GB" sz="900" dirty="0" err="1">
                <a:solidFill>
                  <a:srgbClr val="7F7F7F"/>
                </a:solidFill>
              </a:rPr>
              <a:t>www.fda.gov</a:t>
            </a:r>
            <a:r>
              <a:rPr lang="en-GB" sz="900" dirty="0">
                <a:solidFill>
                  <a:srgbClr val="7F7F7F"/>
                </a:solidFill>
              </a:rPr>
              <a:t>/downloads/</a:t>
            </a:r>
            <a:r>
              <a:rPr lang="en-GB" sz="900" dirty="0" smtClean="0">
                <a:solidFill>
                  <a:srgbClr val="7F7F7F"/>
                </a:solidFill>
              </a:rPr>
              <a:t>Drugs</a:t>
            </a:r>
            <a:endParaRPr lang="en-GB" sz="900" dirty="0">
              <a:solidFill>
                <a:srgbClr val="7F7F7F"/>
              </a:solidFill>
            </a:endParaRPr>
          </a:p>
          <a:p>
            <a:r>
              <a:rPr lang="en-GB" sz="900" dirty="0">
                <a:solidFill>
                  <a:srgbClr val="7F7F7F"/>
                </a:solidFill>
              </a:rPr>
              <a:t>3. FDA. Quality Considerations. 28 Apr 2015. Available at https:/</a:t>
            </a:r>
            <a:r>
              <a:rPr lang="en-GB" sz="900" dirty="0" err="1">
                <a:solidFill>
                  <a:srgbClr val="7F7F7F"/>
                </a:solidFill>
              </a:rPr>
              <a:t>www.fda.gov</a:t>
            </a:r>
            <a:r>
              <a:rPr lang="en-GB" sz="900" dirty="0">
                <a:solidFill>
                  <a:srgbClr val="7F7F7F"/>
                </a:solidFill>
              </a:rPr>
              <a:t>/downloads/Drugs/</a:t>
            </a:r>
            <a:r>
              <a:rPr lang="en-GB" sz="900" dirty="0" err="1">
                <a:solidFill>
                  <a:srgbClr val="7F7F7F"/>
                </a:solidFill>
              </a:rPr>
              <a:t>GuidaneceComplianceRegulatorylnformation</a:t>
            </a:r>
            <a:r>
              <a:rPr lang="en-GB" sz="900" dirty="0">
                <a:solidFill>
                  <a:srgbClr val="7F7F7F"/>
                </a:solidFill>
              </a:rPr>
              <a:t>/</a:t>
            </a:r>
            <a:r>
              <a:rPr lang="en-GB" sz="900" dirty="0" err="1">
                <a:solidFill>
                  <a:srgbClr val="7F7F7F"/>
                </a:solidFill>
              </a:rPr>
              <a:t>Guidances</a:t>
            </a:r>
            <a:r>
              <a:rPr lang="en-GB" sz="900" dirty="0">
                <a:solidFill>
                  <a:srgbClr val="7F7F7F"/>
                </a:solidFill>
              </a:rPr>
              <a:t>/UCM291134.pdf [Accessed March 2018].</a:t>
            </a:r>
          </a:p>
          <a:p>
            <a:endParaRPr lang="en-GB" sz="900" dirty="0">
              <a:solidFill>
                <a:srgbClr val="7F7F7F"/>
              </a:solidFill>
            </a:endParaRPr>
          </a:p>
          <a:p>
            <a:pPr algn="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273452221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a:t>Inflamm</a:t>
            </a:r>
            <a:r>
              <a:rPr lang="es-ES" dirty="0"/>
              <a:t> </a:t>
            </a:r>
            <a:r>
              <a:rPr lang="es-ES" dirty="0" err="1"/>
              <a:t>Bowel</a:t>
            </a:r>
            <a:r>
              <a:rPr lang="es-ES" dirty="0"/>
              <a:t> </a:t>
            </a:r>
            <a:r>
              <a:rPr lang="es-ES" dirty="0" err="1" smtClean="0"/>
              <a:t>Dis</a:t>
            </a:r>
            <a:r>
              <a:rPr lang="es-ES" dirty="0" smtClean="0"/>
              <a:t> 2020.</a:t>
            </a:r>
            <a:endParaRPr lang="es-ES" dirty="0"/>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descr="Captura de pantalla 2020-02-14 a las 0.32.1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9364" y="1412658"/>
            <a:ext cx="6915927" cy="2735171"/>
          </a:xfrm>
          <a:prstGeom prst="rect">
            <a:avLst/>
          </a:prstGeom>
        </p:spPr>
      </p:pic>
    </p:spTree>
    <p:extLst>
      <p:ext uri="{BB962C8B-B14F-4D97-AF65-F5344CB8AC3E}">
        <p14:creationId xmlns:p14="http://schemas.microsoft.com/office/powerpoint/2010/main" xmlns="" val="64910673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a:t>Inflamm</a:t>
            </a:r>
            <a:r>
              <a:rPr lang="es-ES" dirty="0"/>
              <a:t> </a:t>
            </a:r>
            <a:r>
              <a:rPr lang="es-ES" dirty="0" err="1"/>
              <a:t>Bowel</a:t>
            </a:r>
            <a:r>
              <a:rPr lang="es-ES" dirty="0"/>
              <a:t> </a:t>
            </a:r>
            <a:r>
              <a:rPr lang="es-ES" dirty="0" err="1" smtClean="0"/>
              <a:t>Dis</a:t>
            </a:r>
            <a:r>
              <a:rPr lang="es-ES" dirty="0" smtClean="0"/>
              <a:t> 2020.</a:t>
            </a:r>
            <a:endParaRPr lang="es-ES" dirty="0"/>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4" name="Imagen 3" descr="Captura de pantalla 2020-02-14 a las 0.46.04.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919013" y="1615519"/>
            <a:ext cx="7056348" cy="5037650"/>
          </a:xfrm>
          <a:prstGeom prst="rect">
            <a:avLst/>
          </a:prstGeom>
        </p:spPr>
      </p:pic>
    </p:spTree>
    <p:extLst>
      <p:ext uri="{BB962C8B-B14F-4D97-AF65-F5344CB8AC3E}">
        <p14:creationId xmlns:p14="http://schemas.microsoft.com/office/powerpoint/2010/main" xmlns="" val="382318693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3" y="306388"/>
            <a:ext cx="10991034" cy="755650"/>
          </a:xfrm>
        </p:spPr>
        <p:txBody>
          <a:bodyPr/>
          <a:lstStyle/>
          <a:p>
            <a:r>
              <a:rPr lang="es-ES" dirty="0" smtClean="0"/>
              <a:t> </a:t>
            </a:r>
            <a:r>
              <a:rPr lang="es-ES" dirty="0" err="1"/>
              <a:t>Inflamm</a:t>
            </a:r>
            <a:r>
              <a:rPr lang="es-ES" dirty="0"/>
              <a:t> </a:t>
            </a:r>
            <a:r>
              <a:rPr lang="es-ES" dirty="0" err="1"/>
              <a:t>Bowel</a:t>
            </a:r>
            <a:r>
              <a:rPr lang="es-ES" dirty="0"/>
              <a:t> </a:t>
            </a:r>
            <a:r>
              <a:rPr lang="es-ES" dirty="0" err="1" smtClean="0"/>
              <a:t>Dis</a:t>
            </a:r>
            <a:r>
              <a:rPr lang="es-ES" dirty="0" smtClean="0"/>
              <a:t> 2020.</a:t>
            </a:r>
            <a:endParaRPr lang="es-ES" dirty="0"/>
          </a:p>
        </p:txBody>
      </p:sp>
      <p:sp>
        <p:nvSpPr>
          <p:cNvPr id="8" name="TextBox 7">
            <a:extLst>
              <a:ext uri="{FF2B5EF4-FFF2-40B4-BE49-F238E27FC236}">
                <a16:creationId xmlns:a16="http://schemas.microsoft.com/office/drawing/2014/main" xmlns="" id="{FA567E4D-8641-2F44-8241-C37217E56C8C}"/>
              </a:ext>
            </a:extLst>
          </p:cNvPr>
          <p:cNvSpPr txBox="1"/>
          <p:nvPr/>
        </p:nvSpPr>
        <p:spPr>
          <a:xfrm>
            <a:off x="2406209" y="4496934"/>
            <a:ext cx="1435008" cy="369332"/>
          </a:xfrm>
          <a:prstGeom prst="rect">
            <a:avLst/>
          </a:prstGeom>
          <a:noFill/>
        </p:spPr>
        <p:txBody>
          <a:bodyPr wrap="none" rtlCol="0">
            <a:spAutoFit/>
          </a:bodyPr>
          <a:lstStyle/>
          <a:p>
            <a:r>
              <a:rPr lang="es-ES">
                <a:solidFill>
                  <a:schemeClr val="bg1"/>
                </a:solidFill>
              </a:rPr>
              <a:t>Etanercept</a:t>
            </a:r>
          </a:p>
        </p:txBody>
      </p:sp>
      <p:sp>
        <p:nvSpPr>
          <p:cNvPr id="9" name="TextBox 8">
            <a:extLst>
              <a:ext uri="{FF2B5EF4-FFF2-40B4-BE49-F238E27FC236}">
                <a16:creationId xmlns:a16="http://schemas.microsoft.com/office/drawing/2014/main" xmlns="" id="{F6389636-C405-3743-ADD3-8B916278DC88}"/>
              </a:ext>
            </a:extLst>
          </p:cNvPr>
          <p:cNvSpPr txBox="1"/>
          <p:nvPr/>
        </p:nvSpPr>
        <p:spPr>
          <a:xfrm>
            <a:off x="4476668" y="2521649"/>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14 meses</a:t>
            </a:r>
            <a:br>
              <a:rPr lang="es-ES" dirty="0">
                <a:solidFill>
                  <a:schemeClr val="bg1"/>
                </a:solidFill>
              </a:rPr>
            </a:br>
            <a:r>
              <a:rPr lang="es-ES" dirty="0">
                <a:solidFill>
                  <a:schemeClr val="bg1"/>
                </a:solidFill>
              </a:rPr>
              <a:t>posteriores a su comercialización</a:t>
            </a:r>
          </a:p>
        </p:txBody>
      </p:sp>
      <p:sp>
        <p:nvSpPr>
          <p:cNvPr id="10" name="TextBox 9">
            <a:extLst>
              <a:ext uri="{FF2B5EF4-FFF2-40B4-BE49-F238E27FC236}">
                <a16:creationId xmlns:a16="http://schemas.microsoft.com/office/drawing/2014/main" xmlns="" id="{68629739-92AC-AC4B-A923-2EC77C92EDA4}"/>
              </a:ext>
            </a:extLst>
          </p:cNvPr>
          <p:cNvSpPr txBox="1"/>
          <p:nvPr/>
        </p:nvSpPr>
        <p:spPr>
          <a:xfrm>
            <a:off x="7373644" y="2535298"/>
            <a:ext cx="2894020" cy="1200329"/>
          </a:xfrm>
          <a:prstGeom prst="rect">
            <a:avLst/>
          </a:prstGeom>
          <a:noFill/>
        </p:spPr>
        <p:txBody>
          <a:bodyPr wrap="square" rtlCol="0">
            <a:spAutoFit/>
          </a:bodyPr>
          <a:lstStyle/>
          <a:p>
            <a:r>
              <a:rPr lang="es-ES" dirty="0">
                <a:solidFill>
                  <a:schemeClr val="bg1"/>
                </a:solidFill>
              </a:rPr>
              <a:t>Actualmente, el 80 % de los pacientes son tratados con el biosimilar</a:t>
            </a:r>
          </a:p>
        </p:txBody>
      </p:sp>
      <p:sp>
        <p:nvSpPr>
          <p:cNvPr id="11" name="TextBox 10">
            <a:extLst>
              <a:ext uri="{FF2B5EF4-FFF2-40B4-BE49-F238E27FC236}">
                <a16:creationId xmlns:a16="http://schemas.microsoft.com/office/drawing/2014/main" xmlns="" id="{A486F016-3A08-F347-BAD4-53D5EDFF2AE2}"/>
              </a:ext>
            </a:extLst>
          </p:cNvPr>
          <p:cNvSpPr txBox="1"/>
          <p:nvPr/>
        </p:nvSpPr>
        <p:spPr>
          <a:xfrm>
            <a:off x="4476668" y="4062007"/>
            <a:ext cx="2436074" cy="1200329"/>
          </a:xfrm>
          <a:prstGeom prst="rect">
            <a:avLst/>
          </a:prstGeom>
          <a:noFill/>
        </p:spPr>
        <p:txBody>
          <a:bodyPr wrap="square" rtlCol="0">
            <a:spAutoFit/>
          </a:bodyPr>
          <a:lstStyle/>
          <a:p>
            <a:r>
              <a:rPr lang="es-ES" dirty="0">
                <a:solidFill>
                  <a:schemeClr val="bg1"/>
                </a:solidFill>
              </a:rPr>
              <a:t>Uso del 44 %</a:t>
            </a:r>
            <a:br>
              <a:rPr lang="es-ES" dirty="0">
                <a:solidFill>
                  <a:schemeClr val="bg1"/>
                </a:solidFill>
              </a:rPr>
            </a:br>
            <a:r>
              <a:rPr lang="es-ES" dirty="0">
                <a:solidFill>
                  <a:schemeClr val="bg1"/>
                </a:solidFill>
              </a:rPr>
              <a:t>en los 10 meses</a:t>
            </a:r>
            <a:br>
              <a:rPr lang="es-ES" dirty="0">
                <a:solidFill>
                  <a:schemeClr val="bg1"/>
                </a:solidFill>
              </a:rPr>
            </a:br>
            <a:r>
              <a:rPr lang="es-ES" dirty="0">
                <a:solidFill>
                  <a:schemeClr val="bg1"/>
                </a:solidFill>
              </a:rPr>
              <a:t>posteriores a su comercialización</a:t>
            </a:r>
          </a:p>
        </p:txBody>
      </p:sp>
      <p:sp>
        <p:nvSpPr>
          <p:cNvPr id="12" name="TextBox 11">
            <a:extLst>
              <a:ext uri="{FF2B5EF4-FFF2-40B4-BE49-F238E27FC236}">
                <a16:creationId xmlns:a16="http://schemas.microsoft.com/office/drawing/2014/main" xmlns="" id="{05B00E32-7482-2E4F-B7DA-165CC255D4C2}"/>
              </a:ext>
            </a:extLst>
          </p:cNvPr>
          <p:cNvSpPr txBox="1"/>
          <p:nvPr/>
        </p:nvSpPr>
        <p:spPr>
          <a:xfrm>
            <a:off x="7373645" y="4062007"/>
            <a:ext cx="2706706" cy="1200329"/>
          </a:xfrm>
          <a:prstGeom prst="rect">
            <a:avLst/>
          </a:prstGeom>
          <a:noFill/>
        </p:spPr>
        <p:txBody>
          <a:bodyPr wrap="square" rtlCol="0">
            <a:spAutoFit/>
          </a:bodyPr>
          <a:lstStyle/>
          <a:p>
            <a:r>
              <a:rPr lang="es-ES" dirty="0">
                <a:solidFill>
                  <a:schemeClr val="bg1"/>
                </a:solidFill>
              </a:rPr>
              <a:t>Actualmente, el 58 % de los pacientes son tratados con el biosimilar</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descr="Captura de pantalla 2020-02-14 a las 0.52.26.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81168" y="1433816"/>
            <a:ext cx="2984723" cy="5147661"/>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xmlns="" val="2058417544"/>
              </p:ext>
            </p:extLst>
          </p:nvPr>
        </p:nvGraphicFramePr>
        <p:xfrm>
          <a:off x="7038421" y="1895248"/>
          <a:ext cx="1609988" cy="4358640"/>
        </p:xfrm>
        <a:graphic>
          <a:graphicData uri="http://schemas.openxmlformats.org/drawingml/2006/table">
            <a:tbl>
              <a:tblPr firstRow="1" bandRow="1">
                <a:tableStyleId>{C4B1156A-380E-4F78-BDF5-A606A8083BF9}</a:tableStyleId>
              </a:tblPr>
              <a:tblGrid>
                <a:gridCol w="1609988"/>
              </a:tblGrid>
              <a:tr h="370840">
                <a:tc>
                  <a:txBody>
                    <a:bodyPr/>
                    <a:lstStyle/>
                    <a:p>
                      <a:pPr algn="ctr"/>
                      <a:endParaRPr lang="es-ES" baseline="0" dirty="0" smtClean="0"/>
                    </a:p>
                    <a:p>
                      <a:pPr algn="ctr"/>
                      <a:r>
                        <a:rPr lang="es-ES" baseline="0" dirty="0" smtClean="0"/>
                        <a:t>NOCEBO EFFECT</a:t>
                      </a:r>
                    </a:p>
                    <a:p>
                      <a:pPr algn="ctr"/>
                      <a:endParaRPr lang="es-ES" dirty="0"/>
                    </a:p>
                  </a:txBody>
                  <a:tcPr anchor="ctr"/>
                </a:tc>
              </a:tr>
              <a:tr h="370840">
                <a:tc>
                  <a:txBody>
                    <a:bodyPr/>
                    <a:lstStyle/>
                    <a:p>
                      <a:pPr algn="ctr"/>
                      <a:r>
                        <a:rPr lang="es-ES" sz="1600" dirty="0" smtClean="0">
                          <a:solidFill>
                            <a:srgbClr val="FF6600"/>
                          </a:solidFill>
                        </a:rPr>
                        <a:t>SWITCHING BACK TO ORIGINATOR</a:t>
                      </a:r>
                      <a:endParaRPr lang="es-ES" sz="1600" dirty="0">
                        <a:solidFill>
                          <a:srgbClr val="FF6600"/>
                        </a:solidFill>
                      </a:endParaRPr>
                    </a:p>
                  </a:txBody>
                  <a:tcPr anchor="ctr"/>
                </a:tc>
              </a:tr>
              <a:tr h="370840">
                <a:tc>
                  <a:txBody>
                    <a:bodyPr/>
                    <a:lstStyle/>
                    <a:p>
                      <a:pPr algn="ctr"/>
                      <a:r>
                        <a:rPr lang="es-ES" dirty="0" smtClean="0"/>
                        <a:t>ROBUST STUDIES</a:t>
                      </a:r>
                      <a:endParaRPr lang="es-ES" dirty="0"/>
                    </a:p>
                  </a:txBody>
                  <a:tcPr anchor="ctr"/>
                </a:tc>
              </a:tr>
              <a:tr h="370840">
                <a:tc>
                  <a:txBody>
                    <a:bodyPr/>
                    <a:lstStyle/>
                    <a:p>
                      <a:pPr algn="ctr"/>
                      <a:endParaRPr lang="es-ES" dirty="0" smtClean="0"/>
                    </a:p>
                    <a:p>
                      <a:pPr algn="ctr"/>
                      <a:r>
                        <a:rPr lang="es-ES" dirty="0" smtClean="0"/>
                        <a:t>EDUCATION</a:t>
                      </a:r>
                      <a:endParaRPr lang="es-ES" dirty="0"/>
                    </a:p>
                  </a:txBody>
                  <a:tcPr anchor="ctr"/>
                </a:tc>
              </a:tr>
              <a:tr h="370840">
                <a:tc>
                  <a:txBody>
                    <a:bodyPr/>
                    <a:lstStyle/>
                    <a:p>
                      <a:pPr algn="ctr"/>
                      <a:endParaRPr lang="es-ES" sz="1600" dirty="0" smtClean="0"/>
                    </a:p>
                    <a:p>
                      <a:pPr algn="ctr"/>
                      <a:r>
                        <a:rPr lang="es-ES" sz="1600" dirty="0" smtClean="0">
                          <a:solidFill>
                            <a:srgbClr val="FF6600"/>
                          </a:solidFill>
                        </a:rPr>
                        <a:t>SWITCHING</a:t>
                      </a:r>
                      <a:r>
                        <a:rPr lang="es-ES" sz="1600" baseline="0" dirty="0" smtClean="0">
                          <a:solidFill>
                            <a:srgbClr val="FF6600"/>
                          </a:solidFill>
                        </a:rPr>
                        <a:t> BACK TO ORIGINATOR</a:t>
                      </a:r>
                      <a:endParaRPr lang="es-ES" sz="1600" dirty="0">
                        <a:solidFill>
                          <a:srgbClr val="FF6600"/>
                        </a:solidFill>
                      </a:endParaRPr>
                    </a:p>
                  </a:txBody>
                  <a:tcPr anchor="ctr"/>
                </a:tc>
              </a:tr>
            </a:tbl>
          </a:graphicData>
        </a:graphic>
      </p:graphicFrame>
    </p:spTree>
    <p:extLst>
      <p:ext uri="{BB962C8B-B14F-4D97-AF65-F5344CB8AC3E}">
        <p14:creationId xmlns:p14="http://schemas.microsoft.com/office/powerpoint/2010/main" xmlns="" val="37014027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dirty="0"/>
              <a:t>Resumen de los beneficios que ofrecen los biosimilares</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3" name="Imagen 2"/>
          <p:cNvPicPr>
            <a:picLocks noChangeAspect="1"/>
          </p:cNvPicPr>
          <p:nvPr/>
        </p:nvPicPr>
        <p:blipFill rotWithShape="1">
          <a:blip r:embed="rId2" cstate="email"/>
          <a:srcRect/>
          <a:stretch/>
        </p:blipFill>
        <p:spPr>
          <a:xfrm>
            <a:off x="3400393" y="1505508"/>
            <a:ext cx="5827785" cy="5171985"/>
          </a:xfrm>
          <a:prstGeom prst="rect">
            <a:avLst/>
          </a:prstGeom>
        </p:spPr>
      </p:pic>
    </p:spTree>
    <p:extLst>
      <p:ext uri="{BB962C8B-B14F-4D97-AF65-F5344CB8AC3E}">
        <p14:creationId xmlns:p14="http://schemas.microsoft.com/office/powerpoint/2010/main" xmlns="" val="195474964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3771-FE85-EB4F-B68F-0A63BB32F0FE}"/>
              </a:ext>
            </a:extLst>
          </p:cNvPr>
          <p:cNvSpPr>
            <a:spLocks noGrp="1"/>
          </p:cNvSpPr>
          <p:nvPr>
            <p:ph type="title"/>
          </p:nvPr>
        </p:nvSpPr>
        <p:spPr/>
        <p:txBody>
          <a:bodyPr/>
          <a:lstStyle/>
          <a:p>
            <a:r>
              <a:rPr lang="es-ES" dirty="0"/>
              <a:t>Resumen de los beneficios que ofrecen los biosimilares</a:t>
            </a:r>
          </a:p>
        </p:txBody>
      </p:sp>
      <p:sp>
        <p:nvSpPr>
          <p:cNvPr id="13" name="CuadroTexto 12"/>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5" name="TextBox 11">
            <a:extLst>
              <a:ext uri="{FF2B5EF4-FFF2-40B4-BE49-F238E27FC236}">
                <a16:creationId xmlns:a16="http://schemas.microsoft.com/office/drawing/2014/main" xmlns="" id="{5710DB50-0AC9-AA43-A680-F1F3024A1832}"/>
              </a:ext>
            </a:extLst>
          </p:cNvPr>
          <p:cNvSpPr txBox="1"/>
          <p:nvPr/>
        </p:nvSpPr>
        <p:spPr>
          <a:xfrm>
            <a:off x="676873" y="1404914"/>
            <a:ext cx="11098054" cy="4247317"/>
          </a:xfrm>
          <a:prstGeom prst="rect">
            <a:avLst/>
          </a:prstGeom>
          <a:noFill/>
        </p:spPr>
        <p:txBody>
          <a:bodyPr wrap="square" rtlCol="0">
            <a:spAutoFit/>
          </a:bodyPr>
          <a:lstStyle/>
          <a:p>
            <a:pPr marL="285750" indent="-285750">
              <a:buFont typeface="Wingdings" charset="2"/>
              <a:buChar char="u"/>
            </a:pPr>
            <a:r>
              <a:rPr lang="en-US" b="1" dirty="0" smtClean="0"/>
              <a:t>EFECTO </a:t>
            </a:r>
            <a:r>
              <a:rPr lang="en-US" b="1" dirty="0" err="1" smtClean="0"/>
              <a:t>Nocebo</a:t>
            </a:r>
            <a:r>
              <a:rPr lang="en-US" b="1" dirty="0" smtClean="0"/>
              <a:t>.</a:t>
            </a:r>
          </a:p>
          <a:p>
            <a:pPr marL="285750" indent="-285750">
              <a:buFont typeface="Wingdings" charset="2"/>
              <a:buChar char="u"/>
            </a:pPr>
            <a:endParaRPr lang="en-US" b="1" dirty="0" smtClean="0"/>
          </a:p>
          <a:p>
            <a:pPr marL="285750" indent="-285750">
              <a:buFont typeface="Wingdings" charset="2"/>
              <a:buChar char="u"/>
            </a:pPr>
            <a:r>
              <a:rPr lang="en-US" b="1" dirty="0" smtClean="0"/>
              <a:t>No a la SUSTITUCION. </a:t>
            </a:r>
          </a:p>
          <a:p>
            <a:pPr marL="285750" indent="-285750">
              <a:buFont typeface="Wingdings" charset="2"/>
              <a:buChar char="u"/>
            </a:pPr>
            <a:endParaRPr lang="en-US" b="1" dirty="0"/>
          </a:p>
          <a:p>
            <a:pPr marL="285750" indent="-285750">
              <a:buFont typeface="Wingdings" charset="2"/>
              <a:buChar char="u"/>
            </a:pPr>
            <a:r>
              <a:rPr lang="en-US" b="1" dirty="0" smtClean="0"/>
              <a:t>INTERCAMBIO (con </a:t>
            </a:r>
            <a:r>
              <a:rPr lang="en-US" b="1" dirty="0" err="1" smtClean="0"/>
              <a:t>comunicación</a:t>
            </a:r>
            <a:r>
              <a:rPr lang="en-US" b="1" dirty="0" smtClean="0"/>
              <a:t> y </a:t>
            </a:r>
            <a:r>
              <a:rPr lang="en-US" b="1" dirty="0" err="1" smtClean="0"/>
              <a:t>aprobación</a:t>
            </a:r>
            <a:r>
              <a:rPr lang="en-US" b="1" dirty="0" smtClean="0"/>
              <a:t> M-P).</a:t>
            </a:r>
          </a:p>
          <a:p>
            <a:pPr marL="285750" indent="-285750">
              <a:buFont typeface="Wingdings" charset="2"/>
              <a:buChar char="u"/>
            </a:pPr>
            <a:endParaRPr lang="en-US" b="1" dirty="0" smtClean="0"/>
          </a:p>
          <a:p>
            <a:pPr marL="285750" indent="-285750">
              <a:buFont typeface="Wingdings" charset="2"/>
              <a:buChar char="u"/>
            </a:pPr>
            <a:r>
              <a:rPr lang="en-US" b="1" dirty="0" smtClean="0"/>
              <a:t>Discontinued and switched back originator.</a:t>
            </a:r>
          </a:p>
          <a:p>
            <a:pPr marL="285750" indent="-285750">
              <a:buFont typeface="Wingdings" charset="2"/>
              <a:buChar char="u"/>
            </a:pPr>
            <a:endParaRPr lang="en-US" b="1" dirty="0"/>
          </a:p>
          <a:p>
            <a:pPr marL="285750" indent="-285750">
              <a:buFont typeface="Wingdings" charset="2"/>
              <a:buChar char="u"/>
            </a:pPr>
            <a:r>
              <a:rPr lang="en-US" b="1" dirty="0" err="1" smtClean="0"/>
              <a:t>Chequear</a:t>
            </a:r>
            <a:r>
              <a:rPr lang="en-US" b="1" dirty="0" smtClean="0"/>
              <a:t> a </a:t>
            </a:r>
            <a:r>
              <a:rPr lang="en-US" b="1" dirty="0" err="1" smtClean="0"/>
              <a:t>nuestros</a:t>
            </a:r>
            <a:r>
              <a:rPr lang="en-US" b="1" dirty="0" smtClean="0"/>
              <a:t> </a:t>
            </a:r>
            <a:r>
              <a:rPr lang="en-US" b="1" dirty="0" err="1" smtClean="0"/>
              <a:t>pacientes</a:t>
            </a:r>
            <a:r>
              <a:rPr lang="en-US" b="1" dirty="0" smtClean="0"/>
              <a:t> </a:t>
            </a:r>
            <a:r>
              <a:rPr lang="en-US" b="1" dirty="0" err="1" smtClean="0"/>
              <a:t>tras</a:t>
            </a:r>
            <a:r>
              <a:rPr lang="en-US" b="1" dirty="0" smtClean="0"/>
              <a:t> el </a:t>
            </a:r>
            <a:r>
              <a:rPr lang="en-US" b="1" dirty="0" err="1" smtClean="0"/>
              <a:t>intercambio</a:t>
            </a:r>
            <a:r>
              <a:rPr lang="en-US" b="1" dirty="0" smtClean="0"/>
              <a:t>.</a:t>
            </a:r>
          </a:p>
          <a:p>
            <a:pPr marL="285750" indent="-285750">
              <a:buFont typeface="Wingdings" charset="2"/>
              <a:buChar char="u"/>
            </a:pPr>
            <a:endParaRPr lang="en-US" b="1" dirty="0"/>
          </a:p>
          <a:p>
            <a:pPr marL="285750" indent="-285750">
              <a:buFont typeface="Wingdings" charset="2"/>
              <a:buChar char="u"/>
            </a:pPr>
            <a:r>
              <a:rPr lang="en-US" b="1" dirty="0" smtClean="0"/>
              <a:t>BIOBETTERS  </a:t>
            </a:r>
          </a:p>
          <a:p>
            <a:pPr marL="285750" indent="-285750">
              <a:buFont typeface="Wingdings" charset="2"/>
              <a:buChar char="u"/>
            </a:pPr>
            <a:endParaRPr lang="en-US" b="1" dirty="0"/>
          </a:p>
          <a:p>
            <a:pPr marL="285750" indent="-285750">
              <a:buFont typeface="Wingdings" charset="2"/>
              <a:buChar char="u"/>
            </a:pPr>
            <a:endParaRPr lang="en-US" b="1" dirty="0" smtClean="0"/>
          </a:p>
          <a:p>
            <a:pPr marL="285750" indent="-285750">
              <a:buFont typeface="Wingdings" charset="2"/>
              <a:buChar char="u"/>
            </a:pPr>
            <a:endParaRPr lang="en-US" b="1" dirty="0" smtClean="0"/>
          </a:p>
          <a:p>
            <a:pPr marL="285750" indent="-285750">
              <a:buFont typeface="Wingdings" charset="2"/>
              <a:buChar char="u"/>
            </a:pPr>
            <a:endParaRPr lang="en-US" b="1" dirty="0"/>
          </a:p>
        </p:txBody>
      </p:sp>
    </p:spTree>
    <p:extLst>
      <p:ext uri="{BB962C8B-B14F-4D97-AF65-F5344CB8AC3E}">
        <p14:creationId xmlns:p14="http://schemas.microsoft.com/office/powerpoint/2010/main" xmlns="" val="318530090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pic>
        <p:nvPicPr>
          <p:cNvPr id="5" name="Imagen 4" descr="Captura de pantalla 2020-02-15 a las 1.01.15.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4114292" y="1878834"/>
            <a:ext cx="4125232" cy="3694686"/>
          </a:xfrm>
          <a:prstGeom prst="rect">
            <a:avLst/>
          </a:prstGeom>
        </p:spPr>
      </p:pic>
      <p:sp>
        <p:nvSpPr>
          <p:cNvPr id="8" name="Title 1">
            <a:extLst>
              <a:ext uri="{FF2B5EF4-FFF2-40B4-BE49-F238E27FC236}">
                <a16:creationId xmlns:a16="http://schemas.microsoft.com/office/drawing/2014/main" xmlns="" id="{27E23771-FE85-EB4F-B68F-0A63BB32F0FE}"/>
              </a:ext>
            </a:extLst>
          </p:cNvPr>
          <p:cNvSpPr>
            <a:spLocks noGrp="1"/>
          </p:cNvSpPr>
          <p:nvPr>
            <p:ph type="title"/>
          </p:nvPr>
        </p:nvSpPr>
        <p:spPr>
          <a:xfrm>
            <a:off x="760142" y="306388"/>
            <a:ext cx="8869363" cy="755650"/>
          </a:xfrm>
        </p:spPr>
        <p:txBody>
          <a:bodyPr/>
          <a:lstStyle/>
          <a:p>
            <a:r>
              <a:rPr lang="es-ES" dirty="0" err="1" smtClean="0"/>
              <a:t>SlideShare</a:t>
            </a:r>
            <a:endParaRPr lang="es-ES" dirty="0"/>
          </a:p>
        </p:txBody>
      </p:sp>
    </p:spTree>
    <p:extLst>
      <p:ext uri="{BB962C8B-B14F-4D97-AF65-F5344CB8AC3E}">
        <p14:creationId xmlns:p14="http://schemas.microsoft.com/office/powerpoint/2010/main" xmlns="" val="44204599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bwMode="auto">
          <a:xfrm>
            <a:off x="770905" y="2522013"/>
            <a:ext cx="10643582" cy="4624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50000"/>
              </a:lnSpc>
              <a:spcBef>
                <a:spcPts val="0"/>
              </a:spcBef>
              <a:spcAft>
                <a:spcPts val="0"/>
              </a:spcAft>
              <a:buClrTx/>
              <a:buSzTx/>
              <a:buFontTx/>
              <a:buNone/>
              <a:tabLst/>
              <a:defRPr/>
            </a:pPr>
            <a:r>
              <a:rPr kumimoji="0" lang="es-ES" sz="13800" b="1" i="0" u="none" strike="noStrike" kern="0" cap="none" spc="0" normalizeH="0" baseline="0" noProof="0" dirty="0" smtClean="0">
                <a:ln>
                  <a:noFill/>
                </a:ln>
                <a:solidFill>
                  <a:sysClr val="windowText" lastClr="000000">
                    <a:lumMod val="50000"/>
                    <a:lumOff val="50000"/>
                  </a:sysClr>
                </a:solidFill>
                <a:effectLst/>
                <a:uLnTx/>
                <a:uFillTx/>
                <a:latin typeface="Avenir Book"/>
                <a:cs typeface="Avenir Book"/>
              </a:rPr>
              <a:t>FIN</a:t>
            </a:r>
            <a:endParaRPr kumimoji="0" lang="es-ES" sz="11500" b="1" i="0" u="none" strike="noStrike" kern="0" cap="none" spc="0" normalizeH="0" baseline="0" noProof="0" dirty="0" smtClean="0">
              <a:ln>
                <a:noFill/>
              </a:ln>
              <a:solidFill>
                <a:sysClr val="windowText" lastClr="000000">
                  <a:lumMod val="50000"/>
                  <a:lumOff val="50000"/>
                </a:sysClr>
              </a:solidFill>
              <a:effectLst/>
              <a:uLnTx/>
              <a:uFillTx/>
              <a:latin typeface="Avenir Book"/>
              <a:cs typeface="Avenir Book"/>
            </a:endParaRPr>
          </a:p>
          <a:p>
            <a:pPr marL="0" marR="0" lvl="0" indent="0" algn="ctr" defTabSz="914400" eaLnBrk="1" fontAlgn="auto" latinLnBrk="0" hangingPunct="1">
              <a:lnSpc>
                <a:spcPct val="50000"/>
              </a:lnSpc>
              <a:spcBef>
                <a:spcPts val="0"/>
              </a:spcBef>
              <a:spcAft>
                <a:spcPts val="0"/>
              </a:spcAft>
              <a:buClrTx/>
              <a:buSzTx/>
              <a:buFontTx/>
              <a:buNone/>
              <a:tabLst/>
              <a:defRPr/>
            </a:pPr>
            <a:r>
              <a:rPr kumimoji="0" lang="es-ES" sz="2800" b="1" i="0" u="none" strike="noStrike" kern="0" cap="none" spc="0" normalizeH="0" baseline="0" noProof="0" dirty="0" smtClean="0">
                <a:ln>
                  <a:noFill/>
                </a:ln>
                <a:solidFill>
                  <a:sysClr val="windowText" lastClr="000000">
                    <a:lumMod val="50000"/>
                    <a:lumOff val="50000"/>
                  </a:sysClr>
                </a:solidFill>
                <a:effectLst/>
                <a:uLnTx/>
                <a:uFillTx/>
                <a:latin typeface="Avenir Book"/>
                <a:cs typeface="Avenir Book"/>
              </a:rPr>
              <a:t>Muchas Gracias</a:t>
            </a:r>
            <a:endParaRPr kumimoji="0" lang="es-ES" sz="2800" b="1" i="0" u="none" strike="noStrike" kern="0" cap="none" spc="0" normalizeH="0" baseline="0" noProof="0" dirty="0">
              <a:ln>
                <a:noFill/>
              </a:ln>
              <a:solidFill>
                <a:sysClr val="windowText" lastClr="000000">
                  <a:lumMod val="50000"/>
                  <a:lumOff val="50000"/>
                </a:sysClr>
              </a:solidFill>
              <a:effectLst/>
              <a:uLnTx/>
              <a:uFillTx/>
              <a:latin typeface="Avenir Book"/>
              <a:cs typeface="Avenir Book"/>
            </a:endParaRPr>
          </a:p>
        </p:txBody>
      </p:sp>
      <p:sp>
        <p:nvSpPr>
          <p:cNvPr id="7" name="CuadroTexto 6"/>
          <p:cNvSpPr txBox="1"/>
          <p:nvPr/>
        </p:nvSpPr>
        <p:spPr>
          <a:xfrm>
            <a:off x="10031290" y="30133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Tree>
    <p:extLst>
      <p:ext uri="{BB962C8B-B14F-4D97-AF65-F5344CB8AC3E}">
        <p14:creationId xmlns:p14="http://schemas.microsoft.com/office/powerpoint/2010/main" xmlns="" val="24312945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1F69C-40FA-4345-90D3-323B848082FD}"/>
              </a:ext>
            </a:extLst>
          </p:cNvPr>
          <p:cNvSpPr>
            <a:spLocks noGrp="1"/>
          </p:cNvSpPr>
          <p:nvPr>
            <p:ph type="title"/>
          </p:nvPr>
        </p:nvSpPr>
        <p:spPr/>
        <p:txBody>
          <a:bodyPr anchor="ctr"/>
          <a:lstStyle/>
          <a:p>
            <a:r>
              <a:rPr lang="es-ES" sz="2500"/>
              <a:t>¿Qué es un biosimilar?</a:t>
            </a:r>
          </a:p>
        </p:txBody>
      </p:sp>
      <p:pic>
        <p:nvPicPr>
          <p:cNvPr id="8" name="Picture 7">
            <a:extLst>
              <a:ext uri="{FF2B5EF4-FFF2-40B4-BE49-F238E27FC236}">
                <a16:creationId xmlns:a16="http://schemas.microsoft.com/office/drawing/2014/main" xmlns="" id="{1C05BB09-924A-C94F-8FF5-767EBEA2FF6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9526" y="1904173"/>
            <a:ext cx="5445552" cy="3851134"/>
          </a:xfrm>
          <a:prstGeom prst="rect">
            <a:avLst/>
          </a:prstGeom>
        </p:spPr>
      </p:pic>
      <p:sp>
        <p:nvSpPr>
          <p:cNvPr id="13" name="TextBox 12">
            <a:extLst>
              <a:ext uri="{FF2B5EF4-FFF2-40B4-BE49-F238E27FC236}">
                <a16:creationId xmlns:a16="http://schemas.microsoft.com/office/drawing/2014/main" xmlns="" id="{63EB23CB-95B5-F048-93BE-1F8E1B891C4A}"/>
              </a:ext>
            </a:extLst>
          </p:cNvPr>
          <p:cNvSpPr txBox="1"/>
          <p:nvPr/>
        </p:nvSpPr>
        <p:spPr>
          <a:xfrm>
            <a:off x="940545" y="2192270"/>
            <a:ext cx="5262694" cy="3354765"/>
          </a:xfrm>
          <a:prstGeom prst="rect">
            <a:avLst/>
          </a:prstGeom>
          <a:noFill/>
        </p:spPr>
        <p:txBody>
          <a:bodyPr wrap="square" rtlCol="0">
            <a:spAutoFit/>
          </a:bodyPr>
          <a:lstStyle/>
          <a:p>
            <a:r>
              <a:rPr lang="es-ES">
                <a:solidFill>
                  <a:schemeClr val="bg1"/>
                </a:solidFill>
              </a:rPr>
              <a:t>EMA</a:t>
            </a:r>
            <a:r>
              <a:rPr lang="es-ES" baseline="30000">
                <a:solidFill>
                  <a:schemeClr val="bg1"/>
                </a:solidFill>
              </a:rPr>
              <a:t>1</a:t>
            </a:r>
          </a:p>
          <a:p>
            <a:endParaRPr lang="en-US" baseline="30000" dirty="0">
              <a:solidFill>
                <a:schemeClr val="bg1"/>
              </a:solidFill>
            </a:endParaRPr>
          </a:p>
          <a:p>
            <a:r>
              <a:rPr lang="es-ES" sz="1400">
                <a:solidFill>
                  <a:schemeClr val="bg1"/>
                </a:solidFill>
              </a:rPr>
              <a:t>Un biosimilar es un medicamento biológico que contiene una versión del principio activo del primer producto biológico original autorizado (medicamento de referencia/especialidad farmacéutica original)</a:t>
            </a:r>
          </a:p>
          <a:p>
            <a:endParaRPr lang="en-US" sz="1400" dirty="0">
              <a:solidFill>
                <a:schemeClr val="bg1"/>
              </a:solidFill>
            </a:endParaRPr>
          </a:p>
          <a:p>
            <a:r>
              <a:rPr lang="es-ES" sz="1400">
                <a:solidFill>
                  <a:schemeClr val="bg1"/>
                </a:solidFill>
              </a:rPr>
              <a:t>Es necesario establecer la similitud con el medicamento de referencia en términos de calidad, actividad biológica, seguridad y eficacia mediante un exhaustivo proceso de comparación</a:t>
            </a:r>
          </a:p>
          <a:p>
            <a:endParaRPr lang="en-US" sz="1400" dirty="0">
              <a:solidFill>
                <a:schemeClr val="bg1"/>
              </a:solidFill>
            </a:endParaRPr>
          </a:p>
          <a:p>
            <a:r>
              <a:rPr lang="es-ES" sz="1400">
                <a:solidFill>
                  <a:schemeClr val="bg1"/>
                </a:solidFill>
              </a:rPr>
              <a:t>Un biosimilar debe ser muy similar al medicamento de referencia, tanto en sus características fisicoquímicas como biológicas</a:t>
            </a:r>
          </a:p>
        </p:txBody>
      </p:sp>
      <p:pic>
        <p:nvPicPr>
          <p:cNvPr id="9" name="Picture 8">
            <a:extLst>
              <a:ext uri="{FF2B5EF4-FFF2-40B4-BE49-F238E27FC236}">
                <a16:creationId xmlns:a16="http://schemas.microsoft.com/office/drawing/2014/main" xmlns="" id="{7CC26114-88FB-5248-A22E-21AE7BA156B9}"/>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375234" y="1918170"/>
            <a:ext cx="5445552" cy="3851134"/>
          </a:xfrm>
          <a:prstGeom prst="rect">
            <a:avLst/>
          </a:prstGeom>
        </p:spPr>
      </p:pic>
      <p:pic>
        <p:nvPicPr>
          <p:cNvPr id="10" name="Picture 9">
            <a:extLst>
              <a:ext uri="{FF2B5EF4-FFF2-40B4-BE49-F238E27FC236}">
                <a16:creationId xmlns:a16="http://schemas.microsoft.com/office/drawing/2014/main" xmlns="" id="{CC3C0F79-B9B6-6748-A499-0A650818517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206496" y="2907529"/>
            <a:ext cx="2070100" cy="2070100"/>
          </a:xfrm>
          <a:prstGeom prst="rect">
            <a:avLst/>
          </a:prstGeom>
        </p:spPr>
      </p:pic>
      <p:pic>
        <p:nvPicPr>
          <p:cNvPr id="11" name="Picture 10">
            <a:extLst>
              <a:ext uri="{FF2B5EF4-FFF2-40B4-BE49-F238E27FC236}">
                <a16:creationId xmlns:a16="http://schemas.microsoft.com/office/drawing/2014/main" xmlns="" id="{C00D6B42-4582-8340-A000-4E681257DAB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6200000">
            <a:off x="8956676" y="4193343"/>
            <a:ext cx="569740" cy="569740"/>
          </a:xfrm>
          <a:prstGeom prst="rect">
            <a:avLst/>
          </a:prstGeom>
        </p:spPr>
      </p:pic>
      <p:sp>
        <p:nvSpPr>
          <p:cNvPr id="12" name="Rectangle 11">
            <a:extLst>
              <a:ext uri="{FF2B5EF4-FFF2-40B4-BE49-F238E27FC236}">
                <a16:creationId xmlns:a16="http://schemas.microsoft.com/office/drawing/2014/main" xmlns="" id="{99E67B8D-FFCA-9749-A105-E6066C3D648F}"/>
              </a:ext>
            </a:extLst>
          </p:cNvPr>
          <p:cNvSpPr/>
          <p:nvPr/>
        </p:nvSpPr>
        <p:spPr>
          <a:xfrm>
            <a:off x="8804086" y="3757913"/>
            <a:ext cx="981359" cy="369332"/>
          </a:xfrm>
          <a:prstGeom prst="rect">
            <a:avLst/>
          </a:prstGeom>
        </p:spPr>
        <p:txBody>
          <a:bodyPr wrap="none">
            <a:spAutoFit/>
          </a:bodyPr>
          <a:lstStyle/>
          <a:p>
            <a:r>
              <a:rPr lang="es-ES" b="1">
                <a:solidFill>
                  <a:srgbClr val="7030A0"/>
                </a:solidFill>
              </a:rPr>
              <a:t>FDA</a:t>
            </a:r>
            <a:r>
              <a:rPr lang="es-ES" b="1" baseline="30000">
                <a:solidFill>
                  <a:srgbClr val="7030A0"/>
                </a:solidFill>
              </a:rPr>
              <a:t>2,3</a:t>
            </a:r>
          </a:p>
        </p:txBody>
      </p:sp>
      <p:sp>
        <p:nvSpPr>
          <p:cNvPr id="14" name="CuadroTexto 13"/>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5" name="CuadroTexto 14"/>
          <p:cNvSpPr txBox="1"/>
          <p:nvPr/>
        </p:nvSpPr>
        <p:spPr>
          <a:xfrm>
            <a:off x="591976" y="5842336"/>
            <a:ext cx="11484321" cy="1246495"/>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900" dirty="0">
                <a:solidFill>
                  <a:srgbClr val="7F7F7F"/>
                </a:solidFill>
              </a:rPr>
              <a:t>1. European Medicines Agency (EMA). Guideline on similar biological medicinal products (CHMP/437/04 Rev 1). 2014 [online]. Available at: http:/ /</a:t>
            </a:r>
            <a:r>
              <a:rPr lang="en-GB" sz="900" dirty="0" err="1">
                <a:solidFill>
                  <a:srgbClr val="7F7F7F"/>
                </a:solidFill>
              </a:rPr>
              <a:t>www.ema.europa.eu</a:t>
            </a:r>
            <a:r>
              <a:rPr lang="en-GB" sz="900" dirty="0">
                <a:solidFill>
                  <a:srgbClr val="7F7F7F"/>
                </a:solidFill>
              </a:rPr>
              <a:t>/docs/en GB/document library/</a:t>
            </a:r>
            <a:r>
              <a:rPr lang="en-GB" sz="900" dirty="0" err="1">
                <a:solidFill>
                  <a:srgbClr val="7F7F7F"/>
                </a:solidFill>
              </a:rPr>
              <a:t>Scientific_guideline</a:t>
            </a:r>
            <a:r>
              <a:rPr lang="en-GB" sz="900" dirty="0">
                <a:solidFill>
                  <a:srgbClr val="7F7F7F"/>
                </a:solidFill>
              </a:rPr>
              <a:t>/2014/10/WC500176768.pdf [Accessed March 2018];</a:t>
            </a:r>
          </a:p>
          <a:p>
            <a:r>
              <a:rPr lang="en-GB" sz="900" dirty="0">
                <a:solidFill>
                  <a:srgbClr val="7F7F7F"/>
                </a:solidFill>
              </a:rPr>
              <a:t>2. US Food and Drug Administration (FDA). Scientific Considerations. 28 Apr 2015. Available at: https://</a:t>
            </a:r>
            <a:r>
              <a:rPr lang="en-GB" sz="900" dirty="0" err="1">
                <a:solidFill>
                  <a:srgbClr val="7F7F7F"/>
                </a:solidFill>
              </a:rPr>
              <a:t>www.fda.gov</a:t>
            </a:r>
            <a:r>
              <a:rPr lang="en-GB" sz="900" dirty="0">
                <a:solidFill>
                  <a:srgbClr val="7F7F7F"/>
                </a:solidFill>
              </a:rPr>
              <a:t>/downloads/</a:t>
            </a:r>
            <a:r>
              <a:rPr lang="en-GB" sz="900" dirty="0" smtClean="0">
                <a:solidFill>
                  <a:srgbClr val="7F7F7F"/>
                </a:solidFill>
              </a:rPr>
              <a:t>Drugs</a:t>
            </a:r>
            <a:endParaRPr lang="en-GB" sz="900" dirty="0">
              <a:solidFill>
                <a:srgbClr val="7F7F7F"/>
              </a:solidFill>
            </a:endParaRPr>
          </a:p>
          <a:p>
            <a:r>
              <a:rPr lang="en-GB" sz="900" dirty="0">
                <a:solidFill>
                  <a:srgbClr val="7F7F7F"/>
                </a:solidFill>
              </a:rPr>
              <a:t>3. FDA. Quality Considerations. 28 Apr 2015. Available at https:/</a:t>
            </a:r>
            <a:r>
              <a:rPr lang="en-GB" sz="900" dirty="0" err="1">
                <a:solidFill>
                  <a:srgbClr val="7F7F7F"/>
                </a:solidFill>
              </a:rPr>
              <a:t>www.fda.gov</a:t>
            </a:r>
            <a:r>
              <a:rPr lang="en-GB" sz="900" dirty="0">
                <a:solidFill>
                  <a:srgbClr val="7F7F7F"/>
                </a:solidFill>
              </a:rPr>
              <a:t>/downloads/Drugs/</a:t>
            </a:r>
            <a:r>
              <a:rPr lang="en-GB" sz="900" dirty="0" err="1">
                <a:solidFill>
                  <a:srgbClr val="7F7F7F"/>
                </a:solidFill>
              </a:rPr>
              <a:t>GuidaneceComplianceRegulatorylnformation</a:t>
            </a:r>
            <a:r>
              <a:rPr lang="en-GB" sz="900" dirty="0">
                <a:solidFill>
                  <a:srgbClr val="7F7F7F"/>
                </a:solidFill>
              </a:rPr>
              <a:t>/</a:t>
            </a:r>
            <a:r>
              <a:rPr lang="en-GB" sz="900" dirty="0" err="1">
                <a:solidFill>
                  <a:srgbClr val="7F7F7F"/>
                </a:solidFill>
              </a:rPr>
              <a:t>Guidances</a:t>
            </a:r>
            <a:r>
              <a:rPr lang="en-GB" sz="900" dirty="0">
                <a:solidFill>
                  <a:srgbClr val="7F7F7F"/>
                </a:solidFill>
              </a:rPr>
              <a:t>/UCM291134.pdf [Accessed March 2018].</a:t>
            </a:r>
          </a:p>
          <a:p>
            <a:pPr algn="r"/>
            <a:endParaRPr lang="en-GB" sz="900" dirty="0">
              <a:solidFill>
                <a:srgbClr val="7F7F7F"/>
              </a:solidFill>
            </a:endParaRPr>
          </a:p>
          <a:p>
            <a:pPr algn="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1382679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1F69C-40FA-4345-90D3-323B848082FD}"/>
              </a:ext>
            </a:extLst>
          </p:cNvPr>
          <p:cNvSpPr>
            <a:spLocks noGrp="1"/>
          </p:cNvSpPr>
          <p:nvPr>
            <p:ph type="title"/>
          </p:nvPr>
        </p:nvSpPr>
        <p:spPr/>
        <p:txBody>
          <a:bodyPr anchor="ctr"/>
          <a:lstStyle/>
          <a:p>
            <a:r>
              <a:rPr lang="es-ES" sz="2500" dirty="0"/>
              <a:t>¿Qué es un biosimilar?</a:t>
            </a:r>
          </a:p>
        </p:txBody>
      </p:sp>
      <p:pic>
        <p:nvPicPr>
          <p:cNvPr id="8" name="Picture 7">
            <a:extLst>
              <a:ext uri="{FF2B5EF4-FFF2-40B4-BE49-F238E27FC236}">
                <a16:creationId xmlns:a16="http://schemas.microsoft.com/office/drawing/2014/main" xmlns="" id="{1C05BB09-924A-C94F-8FF5-767EBEA2FF6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9526" y="1904173"/>
            <a:ext cx="5445552" cy="3851134"/>
          </a:xfrm>
          <a:prstGeom prst="rect">
            <a:avLst/>
          </a:prstGeom>
        </p:spPr>
      </p:pic>
      <p:sp>
        <p:nvSpPr>
          <p:cNvPr id="13" name="TextBox 12">
            <a:extLst>
              <a:ext uri="{FF2B5EF4-FFF2-40B4-BE49-F238E27FC236}">
                <a16:creationId xmlns:a16="http://schemas.microsoft.com/office/drawing/2014/main" xmlns="" id="{63EB23CB-95B5-F048-93BE-1F8E1B891C4A}"/>
              </a:ext>
            </a:extLst>
          </p:cNvPr>
          <p:cNvSpPr txBox="1"/>
          <p:nvPr/>
        </p:nvSpPr>
        <p:spPr>
          <a:xfrm>
            <a:off x="940545" y="2192270"/>
            <a:ext cx="5262694" cy="3354765"/>
          </a:xfrm>
          <a:prstGeom prst="rect">
            <a:avLst/>
          </a:prstGeom>
          <a:noFill/>
        </p:spPr>
        <p:txBody>
          <a:bodyPr wrap="square" rtlCol="0">
            <a:spAutoFit/>
          </a:bodyPr>
          <a:lstStyle/>
          <a:p>
            <a:r>
              <a:rPr lang="es-ES" dirty="0">
                <a:solidFill>
                  <a:schemeClr val="bg2">
                    <a:lumMod val="50000"/>
                  </a:schemeClr>
                </a:solidFill>
              </a:rPr>
              <a:t>EMA</a:t>
            </a:r>
            <a:r>
              <a:rPr lang="es-ES" baseline="30000" dirty="0">
                <a:solidFill>
                  <a:schemeClr val="bg2">
                    <a:lumMod val="50000"/>
                  </a:schemeClr>
                </a:solidFill>
              </a:rPr>
              <a:t>1</a:t>
            </a:r>
          </a:p>
          <a:p>
            <a:endParaRPr lang="en-US" baseline="30000" dirty="0">
              <a:solidFill>
                <a:schemeClr val="bg2">
                  <a:lumMod val="50000"/>
                </a:schemeClr>
              </a:solidFill>
            </a:endParaRPr>
          </a:p>
          <a:p>
            <a:r>
              <a:rPr lang="es-ES" sz="1400" dirty="0">
                <a:solidFill>
                  <a:schemeClr val="bg2">
                    <a:lumMod val="50000"/>
                  </a:schemeClr>
                </a:solidFill>
              </a:rPr>
              <a:t>Un biosimilar es un medicamento biológico que contiene una versión del principio activo del primer producto biológico original autorizado (medicamento de referencia/especialidad farmacéutica original)</a:t>
            </a:r>
          </a:p>
          <a:p>
            <a:endParaRPr lang="en-US" sz="1400" dirty="0">
              <a:solidFill>
                <a:schemeClr val="bg2">
                  <a:lumMod val="50000"/>
                </a:schemeClr>
              </a:solidFill>
            </a:endParaRPr>
          </a:p>
          <a:p>
            <a:r>
              <a:rPr lang="es-ES" sz="1400" dirty="0">
                <a:solidFill>
                  <a:schemeClr val="bg2">
                    <a:lumMod val="50000"/>
                  </a:schemeClr>
                </a:solidFill>
              </a:rPr>
              <a:t>Es necesario establecer la similitud con el medicamento de referencia en términos de calidad, actividad biológica, seguridad y eficacia mediante un exhaustivo proceso de comparación</a:t>
            </a:r>
          </a:p>
          <a:p>
            <a:endParaRPr lang="en-US" sz="1400" dirty="0">
              <a:solidFill>
                <a:schemeClr val="bg2">
                  <a:lumMod val="50000"/>
                </a:schemeClr>
              </a:solidFill>
            </a:endParaRPr>
          </a:p>
          <a:p>
            <a:r>
              <a:rPr lang="es-ES" sz="1400" dirty="0">
                <a:solidFill>
                  <a:schemeClr val="bg2">
                    <a:lumMod val="50000"/>
                  </a:schemeClr>
                </a:solidFill>
              </a:rPr>
              <a:t>Un biosimilar debe</a:t>
            </a:r>
            <a:r>
              <a:rPr lang="es-ES" sz="1400" dirty="0">
                <a:solidFill>
                  <a:schemeClr val="bg1"/>
                </a:solidFill>
              </a:rPr>
              <a:t> ser muy similar al medicamento de referencia, </a:t>
            </a:r>
            <a:r>
              <a:rPr lang="es-ES" sz="1400" dirty="0">
                <a:solidFill>
                  <a:srgbClr val="31353A"/>
                </a:solidFill>
              </a:rPr>
              <a:t>tanto en sus características fisicoquímicas como biológicas</a:t>
            </a:r>
          </a:p>
        </p:txBody>
      </p:sp>
      <p:pic>
        <p:nvPicPr>
          <p:cNvPr id="9" name="Picture 8">
            <a:extLst>
              <a:ext uri="{FF2B5EF4-FFF2-40B4-BE49-F238E27FC236}">
                <a16:creationId xmlns:a16="http://schemas.microsoft.com/office/drawing/2014/main" xmlns="" id="{7CC26114-88FB-5248-A22E-21AE7BA156B9}"/>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375234" y="1918170"/>
            <a:ext cx="5445552" cy="3851134"/>
          </a:xfrm>
          <a:prstGeom prst="rect">
            <a:avLst/>
          </a:prstGeom>
        </p:spPr>
      </p:pic>
      <p:pic>
        <p:nvPicPr>
          <p:cNvPr id="10" name="Picture 9">
            <a:extLst>
              <a:ext uri="{FF2B5EF4-FFF2-40B4-BE49-F238E27FC236}">
                <a16:creationId xmlns:a16="http://schemas.microsoft.com/office/drawing/2014/main" xmlns="" id="{CC3C0F79-B9B6-6748-A499-0A650818517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206496" y="2907529"/>
            <a:ext cx="2070100" cy="2070100"/>
          </a:xfrm>
          <a:prstGeom prst="rect">
            <a:avLst/>
          </a:prstGeom>
        </p:spPr>
      </p:pic>
      <p:pic>
        <p:nvPicPr>
          <p:cNvPr id="11" name="Picture 10">
            <a:extLst>
              <a:ext uri="{FF2B5EF4-FFF2-40B4-BE49-F238E27FC236}">
                <a16:creationId xmlns:a16="http://schemas.microsoft.com/office/drawing/2014/main" xmlns="" id="{C00D6B42-4582-8340-A000-4E681257DAB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6200000">
            <a:off x="8956676" y="4193343"/>
            <a:ext cx="569740" cy="569740"/>
          </a:xfrm>
          <a:prstGeom prst="rect">
            <a:avLst/>
          </a:prstGeom>
        </p:spPr>
      </p:pic>
      <p:sp>
        <p:nvSpPr>
          <p:cNvPr id="12" name="Rectangle 11">
            <a:extLst>
              <a:ext uri="{FF2B5EF4-FFF2-40B4-BE49-F238E27FC236}">
                <a16:creationId xmlns:a16="http://schemas.microsoft.com/office/drawing/2014/main" xmlns="" id="{99E67B8D-FFCA-9749-A105-E6066C3D648F}"/>
              </a:ext>
            </a:extLst>
          </p:cNvPr>
          <p:cNvSpPr/>
          <p:nvPr/>
        </p:nvSpPr>
        <p:spPr>
          <a:xfrm>
            <a:off x="8804086" y="3757913"/>
            <a:ext cx="981359" cy="369332"/>
          </a:xfrm>
          <a:prstGeom prst="rect">
            <a:avLst/>
          </a:prstGeom>
        </p:spPr>
        <p:txBody>
          <a:bodyPr wrap="none">
            <a:spAutoFit/>
          </a:bodyPr>
          <a:lstStyle/>
          <a:p>
            <a:r>
              <a:rPr lang="es-ES" b="1">
                <a:solidFill>
                  <a:srgbClr val="7030A0"/>
                </a:solidFill>
              </a:rPr>
              <a:t>FDA</a:t>
            </a:r>
            <a:r>
              <a:rPr lang="es-ES" b="1" baseline="30000">
                <a:solidFill>
                  <a:srgbClr val="7030A0"/>
                </a:solidFill>
              </a:rPr>
              <a:t>2,3</a:t>
            </a:r>
          </a:p>
        </p:txBody>
      </p:sp>
      <p:sp>
        <p:nvSpPr>
          <p:cNvPr id="14" name="CuadroTexto 13"/>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5" name="CuadroTexto 14"/>
          <p:cNvSpPr txBox="1"/>
          <p:nvPr/>
        </p:nvSpPr>
        <p:spPr>
          <a:xfrm>
            <a:off x="591976" y="5842336"/>
            <a:ext cx="11484321" cy="1246495"/>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900" dirty="0">
                <a:solidFill>
                  <a:srgbClr val="7F7F7F"/>
                </a:solidFill>
              </a:rPr>
              <a:t>1. European Medicines Agency (EMA). Guideline on similar biological medicinal products (CHMP/437/04 Rev 1). 2014 [online]. Available at: http:/ /</a:t>
            </a:r>
            <a:r>
              <a:rPr lang="en-GB" sz="900" dirty="0" err="1">
                <a:solidFill>
                  <a:srgbClr val="7F7F7F"/>
                </a:solidFill>
              </a:rPr>
              <a:t>www.ema.europa.eu</a:t>
            </a:r>
            <a:r>
              <a:rPr lang="en-GB" sz="900" dirty="0">
                <a:solidFill>
                  <a:srgbClr val="7F7F7F"/>
                </a:solidFill>
              </a:rPr>
              <a:t>/docs/en GB/document library/</a:t>
            </a:r>
            <a:r>
              <a:rPr lang="en-GB" sz="900" dirty="0" err="1">
                <a:solidFill>
                  <a:srgbClr val="7F7F7F"/>
                </a:solidFill>
              </a:rPr>
              <a:t>Scientific_guideline</a:t>
            </a:r>
            <a:r>
              <a:rPr lang="en-GB" sz="900" dirty="0">
                <a:solidFill>
                  <a:srgbClr val="7F7F7F"/>
                </a:solidFill>
              </a:rPr>
              <a:t>/2014/10/WC500176768.pdf [Accessed March 2018];</a:t>
            </a:r>
          </a:p>
          <a:p>
            <a:r>
              <a:rPr lang="en-GB" sz="900" dirty="0">
                <a:solidFill>
                  <a:srgbClr val="7F7F7F"/>
                </a:solidFill>
              </a:rPr>
              <a:t>2. US Food and Drug Administration (FDA). Scientific Considerations. 28 Apr 2015. Available at: https://</a:t>
            </a:r>
            <a:r>
              <a:rPr lang="en-GB" sz="900" dirty="0" err="1">
                <a:solidFill>
                  <a:srgbClr val="7F7F7F"/>
                </a:solidFill>
              </a:rPr>
              <a:t>www.fda.gov</a:t>
            </a:r>
            <a:r>
              <a:rPr lang="en-GB" sz="900" dirty="0">
                <a:solidFill>
                  <a:srgbClr val="7F7F7F"/>
                </a:solidFill>
              </a:rPr>
              <a:t>/downloads/</a:t>
            </a:r>
            <a:r>
              <a:rPr lang="en-GB" sz="900" dirty="0" smtClean="0">
                <a:solidFill>
                  <a:srgbClr val="7F7F7F"/>
                </a:solidFill>
              </a:rPr>
              <a:t>Drugs</a:t>
            </a:r>
            <a:endParaRPr lang="en-GB" sz="900" dirty="0">
              <a:solidFill>
                <a:srgbClr val="7F7F7F"/>
              </a:solidFill>
            </a:endParaRPr>
          </a:p>
          <a:p>
            <a:r>
              <a:rPr lang="en-GB" sz="900" dirty="0">
                <a:solidFill>
                  <a:srgbClr val="7F7F7F"/>
                </a:solidFill>
              </a:rPr>
              <a:t>3. FDA. Quality Considerations. 28 Apr 2015. Available at https:/</a:t>
            </a:r>
            <a:r>
              <a:rPr lang="en-GB" sz="900" dirty="0" err="1">
                <a:solidFill>
                  <a:srgbClr val="7F7F7F"/>
                </a:solidFill>
              </a:rPr>
              <a:t>www.fda.gov</a:t>
            </a:r>
            <a:r>
              <a:rPr lang="en-GB" sz="900" dirty="0">
                <a:solidFill>
                  <a:srgbClr val="7F7F7F"/>
                </a:solidFill>
              </a:rPr>
              <a:t>/downloads/Drugs/</a:t>
            </a:r>
            <a:r>
              <a:rPr lang="en-GB" sz="900" dirty="0" err="1">
                <a:solidFill>
                  <a:srgbClr val="7F7F7F"/>
                </a:solidFill>
              </a:rPr>
              <a:t>GuidaneceComplianceRegulatorylnformation</a:t>
            </a:r>
            <a:r>
              <a:rPr lang="en-GB" sz="900" dirty="0">
                <a:solidFill>
                  <a:srgbClr val="7F7F7F"/>
                </a:solidFill>
              </a:rPr>
              <a:t>/</a:t>
            </a:r>
            <a:r>
              <a:rPr lang="en-GB" sz="900" dirty="0" err="1">
                <a:solidFill>
                  <a:srgbClr val="7F7F7F"/>
                </a:solidFill>
              </a:rPr>
              <a:t>Guidances</a:t>
            </a:r>
            <a:r>
              <a:rPr lang="en-GB" sz="900" dirty="0">
                <a:solidFill>
                  <a:srgbClr val="7F7F7F"/>
                </a:solidFill>
              </a:rPr>
              <a:t>/UCM291134.pdf [Accessed March 2018].</a:t>
            </a:r>
          </a:p>
          <a:p>
            <a:pPr algn="r"/>
            <a:endParaRPr lang="en-GB" sz="900" dirty="0">
              <a:solidFill>
                <a:srgbClr val="7F7F7F"/>
              </a:solidFill>
            </a:endParaRPr>
          </a:p>
          <a:p>
            <a:pPr algn="r"/>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639039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E92D315A-C1D9-1A44-ABB8-A5B75C447723}"/>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375234" y="1918170"/>
            <a:ext cx="5445552" cy="3851134"/>
          </a:xfrm>
          <a:prstGeom prst="rect">
            <a:avLst/>
          </a:prstGeom>
        </p:spPr>
      </p:pic>
      <p:sp>
        <p:nvSpPr>
          <p:cNvPr id="2" name="Title 1">
            <a:extLst>
              <a:ext uri="{FF2B5EF4-FFF2-40B4-BE49-F238E27FC236}">
                <a16:creationId xmlns:a16="http://schemas.microsoft.com/office/drawing/2014/main" xmlns="" id="{9041F69C-40FA-4345-90D3-323B848082FD}"/>
              </a:ext>
            </a:extLst>
          </p:cNvPr>
          <p:cNvSpPr>
            <a:spLocks noGrp="1"/>
          </p:cNvSpPr>
          <p:nvPr>
            <p:ph type="title"/>
          </p:nvPr>
        </p:nvSpPr>
        <p:spPr/>
        <p:txBody>
          <a:bodyPr/>
          <a:lstStyle/>
          <a:p>
            <a:r>
              <a:rPr lang="es-ES"/>
              <a:t>¿Qué es un biosimilar?</a:t>
            </a:r>
          </a:p>
        </p:txBody>
      </p:sp>
      <p:sp>
        <p:nvSpPr>
          <p:cNvPr id="13" name="TextBox 12">
            <a:extLst>
              <a:ext uri="{FF2B5EF4-FFF2-40B4-BE49-F238E27FC236}">
                <a16:creationId xmlns:a16="http://schemas.microsoft.com/office/drawing/2014/main" xmlns="" id="{63EB23CB-95B5-F048-93BE-1F8E1B891C4A}"/>
              </a:ext>
            </a:extLst>
          </p:cNvPr>
          <p:cNvSpPr txBox="1"/>
          <p:nvPr/>
        </p:nvSpPr>
        <p:spPr>
          <a:xfrm>
            <a:off x="6661524" y="2290954"/>
            <a:ext cx="4841105" cy="2923878"/>
          </a:xfrm>
          <a:prstGeom prst="rect">
            <a:avLst/>
          </a:prstGeom>
          <a:noFill/>
        </p:spPr>
        <p:txBody>
          <a:bodyPr wrap="square" rtlCol="0">
            <a:spAutoFit/>
          </a:bodyPr>
          <a:lstStyle/>
          <a:p>
            <a:r>
              <a:rPr lang="es-ES">
                <a:solidFill>
                  <a:schemeClr val="bg1"/>
                </a:solidFill>
              </a:rPr>
              <a:t>FDA</a:t>
            </a:r>
            <a:r>
              <a:rPr lang="es-ES" baseline="30000">
                <a:solidFill>
                  <a:schemeClr val="bg1"/>
                </a:solidFill>
              </a:rPr>
              <a:t>2,3</a:t>
            </a:r>
          </a:p>
          <a:p>
            <a:endParaRPr lang="en-US" baseline="30000" dirty="0">
              <a:solidFill>
                <a:schemeClr val="bg1"/>
              </a:solidFill>
            </a:endParaRPr>
          </a:p>
          <a:p>
            <a:r>
              <a:rPr lang="es-ES" sz="1400">
                <a:solidFill>
                  <a:schemeClr val="bg1"/>
                </a:solidFill>
              </a:rPr>
              <a:t>Los biosimilares son un tipo de producto biológico muy similar a un producto biológico de referencia ya aprobado</a:t>
            </a:r>
          </a:p>
          <a:p>
            <a:endParaRPr lang="en-US" sz="1400" dirty="0">
              <a:solidFill>
                <a:schemeClr val="bg1"/>
              </a:solidFill>
            </a:endParaRPr>
          </a:p>
          <a:p>
            <a:r>
              <a:rPr lang="es-ES" sz="1400">
                <a:solidFill>
                  <a:schemeClr val="bg1"/>
                </a:solidFill>
              </a:rPr>
              <a:t>No deben existir diferencias clínicamente significativas entre el biosimilar y el medicamento de referencia en cuanto a su seguridad, pureza y potencia</a:t>
            </a:r>
          </a:p>
          <a:p>
            <a:endParaRPr lang="en-US" sz="1400" dirty="0">
              <a:solidFill>
                <a:schemeClr val="bg1"/>
              </a:solidFill>
            </a:endParaRPr>
          </a:p>
          <a:p>
            <a:r>
              <a:rPr lang="es-ES" sz="1400">
                <a:solidFill>
                  <a:schemeClr val="bg1"/>
                </a:solidFill>
              </a:rPr>
              <a:t>Se tolera la existencia de pequeñas diferencias en los componentes clínicamente inactivos</a:t>
            </a:r>
          </a:p>
        </p:txBody>
      </p:sp>
      <p:pic>
        <p:nvPicPr>
          <p:cNvPr id="10" name="Picture 9">
            <a:extLst>
              <a:ext uri="{FF2B5EF4-FFF2-40B4-BE49-F238E27FC236}">
                <a16:creationId xmlns:a16="http://schemas.microsoft.com/office/drawing/2014/main" xmlns="" id="{E2A241D0-0921-F342-A753-A60629EFF98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09526" y="1904173"/>
            <a:ext cx="5445552" cy="3851134"/>
          </a:xfrm>
          <a:prstGeom prst="rect">
            <a:avLst/>
          </a:prstGeom>
        </p:spPr>
      </p:pic>
      <p:pic>
        <p:nvPicPr>
          <p:cNvPr id="11" name="Picture 10">
            <a:extLst>
              <a:ext uri="{FF2B5EF4-FFF2-40B4-BE49-F238E27FC236}">
                <a16:creationId xmlns:a16="http://schemas.microsoft.com/office/drawing/2014/main" xmlns="" id="{0A534AB5-222F-334C-977E-21D0E31BB8F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83212" y="2907529"/>
            <a:ext cx="2070100" cy="2070100"/>
          </a:xfrm>
          <a:prstGeom prst="rect">
            <a:avLst/>
          </a:prstGeom>
        </p:spPr>
      </p:pic>
      <p:pic>
        <p:nvPicPr>
          <p:cNvPr id="12" name="Picture 11">
            <a:extLst>
              <a:ext uri="{FF2B5EF4-FFF2-40B4-BE49-F238E27FC236}">
                <a16:creationId xmlns:a16="http://schemas.microsoft.com/office/drawing/2014/main" xmlns="" id="{CA13AE4E-2181-1D40-BF91-EAA112C4485D}"/>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6200000">
            <a:off x="3133392" y="4193343"/>
            <a:ext cx="569740" cy="569740"/>
          </a:xfrm>
          <a:prstGeom prst="rect">
            <a:avLst/>
          </a:prstGeom>
        </p:spPr>
      </p:pic>
      <p:sp>
        <p:nvSpPr>
          <p:cNvPr id="14" name="Rectangle 13">
            <a:extLst>
              <a:ext uri="{FF2B5EF4-FFF2-40B4-BE49-F238E27FC236}">
                <a16:creationId xmlns:a16="http://schemas.microsoft.com/office/drawing/2014/main" xmlns="" id="{DFC8DCE4-A9DD-0644-99F1-781B91C65BEA}"/>
              </a:ext>
            </a:extLst>
          </p:cNvPr>
          <p:cNvSpPr/>
          <p:nvPr/>
        </p:nvSpPr>
        <p:spPr>
          <a:xfrm>
            <a:off x="3012529" y="3757913"/>
            <a:ext cx="848309" cy="369332"/>
          </a:xfrm>
          <a:prstGeom prst="rect">
            <a:avLst/>
          </a:prstGeom>
        </p:spPr>
        <p:txBody>
          <a:bodyPr wrap="none">
            <a:spAutoFit/>
          </a:bodyPr>
          <a:lstStyle/>
          <a:p>
            <a:r>
              <a:rPr lang="es-ES" b="1">
                <a:solidFill>
                  <a:srgbClr val="7030A0"/>
                </a:solidFill>
              </a:rPr>
              <a:t>EMA</a:t>
            </a:r>
            <a:r>
              <a:rPr lang="es-ES" b="1" baseline="30000">
                <a:solidFill>
                  <a:srgbClr val="7030A0"/>
                </a:solidFill>
              </a:rPr>
              <a:t>1</a:t>
            </a:r>
          </a:p>
        </p:txBody>
      </p:sp>
      <p:sp>
        <p:nvSpPr>
          <p:cNvPr id="9" name="CuadroTexto 8"/>
          <p:cNvSpPr txBox="1"/>
          <p:nvPr/>
        </p:nvSpPr>
        <p:spPr>
          <a:xfrm>
            <a:off x="10183690" y="281542"/>
            <a:ext cx="1862032" cy="923330"/>
          </a:xfrm>
          <a:prstGeom prst="rect">
            <a:avLst/>
          </a:prstGeom>
          <a:solidFill>
            <a:schemeClr val="bg1"/>
          </a:solidFill>
        </p:spPr>
        <p:txBody>
          <a:bodyPr wrap="square" rtlCol="0">
            <a:spAutoFit/>
          </a:bodyPr>
          <a:lstStyle/>
          <a:p>
            <a:endParaRPr lang="es-ES" dirty="0" smtClean="0"/>
          </a:p>
          <a:p>
            <a:endParaRPr lang="es-ES" dirty="0"/>
          </a:p>
          <a:p>
            <a:endParaRPr lang="es-ES" dirty="0"/>
          </a:p>
        </p:txBody>
      </p:sp>
      <p:sp>
        <p:nvSpPr>
          <p:cNvPr id="15" name="CuadroTexto 14"/>
          <p:cNvSpPr txBox="1"/>
          <p:nvPr/>
        </p:nvSpPr>
        <p:spPr>
          <a:xfrm>
            <a:off x="591976" y="5842336"/>
            <a:ext cx="11484321" cy="1246495"/>
          </a:xfrm>
          <a:prstGeom prst="rect">
            <a:avLst/>
          </a:prstGeom>
          <a:noFill/>
        </p:spPr>
        <p:txBody>
          <a:bodyPr wrap="square" rtlCol="0">
            <a:spAutoFit/>
          </a:bodyPr>
          <a:lstStyle/>
          <a:p>
            <a:r>
              <a:rPr lang="en-GB" sz="1000" b="1" dirty="0">
                <a:solidFill>
                  <a:schemeClr val="bg1">
                    <a:lumMod val="50000"/>
                  </a:schemeClr>
                </a:solidFill>
              </a:rPr>
              <a:t>References</a:t>
            </a:r>
            <a:r>
              <a:rPr lang="en-GB" sz="1000" b="1" dirty="0" smtClean="0">
                <a:solidFill>
                  <a:schemeClr val="bg1">
                    <a:lumMod val="50000"/>
                  </a:schemeClr>
                </a:solidFill>
              </a:rPr>
              <a:t>:</a:t>
            </a:r>
          </a:p>
          <a:p>
            <a:endParaRPr lang="en-GB" sz="1000" b="1" dirty="0">
              <a:solidFill>
                <a:schemeClr val="bg1">
                  <a:lumMod val="50000"/>
                </a:schemeClr>
              </a:solidFill>
            </a:endParaRPr>
          </a:p>
          <a:p>
            <a:r>
              <a:rPr lang="en-GB" sz="900" dirty="0">
                <a:solidFill>
                  <a:srgbClr val="7F7F7F"/>
                </a:solidFill>
              </a:rPr>
              <a:t>1. European Medicines Agency (EMA). Guideline on similar biological medicinal products (CHMP/437/04 Rev 1). 2014 [online]. Available at: http:/ /</a:t>
            </a:r>
            <a:r>
              <a:rPr lang="en-GB" sz="900" dirty="0" err="1">
                <a:solidFill>
                  <a:srgbClr val="7F7F7F"/>
                </a:solidFill>
              </a:rPr>
              <a:t>www.ema.europa.eu</a:t>
            </a:r>
            <a:r>
              <a:rPr lang="en-GB" sz="900" dirty="0">
                <a:solidFill>
                  <a:srgbClr val="7F7F7F"/>
                </a:solidFill>
              </a:rPr>
              <a:t>/docs/en GB/document library/</a:t>
            </a:r>
            <a:r>
              <a:rPr lang="en-GB" sz="900" dirty="0" err="1">
                <a:solidFill>
                  <a:srgbClr val="7F7F7F"/>
                </a:solidFill>
              </a:rPr>
              <a:t>Scientific_guideline</a:t>
            </a:r>
            <a:r>
              <a:rPr lang="en-GB" sz="900" dirty="0">
                <a:solidFill>
                  <a:srgbClr val="7F7F7F"/>
                </a:solidFill>
              </a:rPr>
              <a:t>/2014/10/WC500176768.pdf [Accessed March 2018];</a:t>
            </a:r>
          </a:p>
          <a:p>
            <a:r>
              <a:rPr lang="en-GB" sz="900" dirty="0">
                <a:solidFill>
                  <a:srgbClr val="7F7F7F"/>
                </a:solidFill>
              </a:rPr>
              <a:t>2. US Food and Drug Administration (FDA). Scientific Considerations. 28 Apr 2015. Available at: https://</a:t>
            </a:r>
            <a:r>
              <a:rPr lang="en-GB" sz="900" dirty="0" err="1">
                <a:solidFill>
                  <a:srgbClr val="7F7F7F"/>
                </a:solidFill>
              </a:rPr>
              <a:t>www.fda.gov</a:t>
            </a:r>
            <a:r>
              <a:rPr lang="en-GB" sz="900" dirty="0">
                <a:solidFill>
                  <a:srgbClr val="7F7F7F"/>
                </a:solidFill>
              </a:rPr>
              <a:t>/downloads/</a:t>
            </a:r>
            <a:r>
              <a:rPr lang="en-GB" sz="900" dirty="0" smtClean="0">
                <a:solidFill>
                  <a:srgbClr val="7F7F7F"/>
                </a:solidFill>
              </a:rPr>
              <a:t>Drugs</a:t>
            </a:r>
            <a:endParaRPr lang="en-GB" sz="900" dirty="0">
              <a:solidFill>
                <a:srgbClr val="7F7F7F"/>
              </a:solidFill>
            </a:endParaRPr>
          </a:p>
          <a:p>
            <a:r>
              <a:rPr lang="en-GB" sz="900" dirty="0">
                <a:solidFill>
                  <a:srgbClr val="7F7F7F"/>
                </a:solidFill>
              </a:rPr>
              <a:t>3. FDA. Quality Considerations. 28 Apr 2015. Available at https:/</a:t>
            </a:r>
            <a:r>
              <a:rPr lang="en-GB" sz="900" dirty="0" err="1">
                <a:solidFill>
                  <a:srgbClr val="7F7F7F"/>
                </a:solidFill>
              </a:rPr>
              <a:t>www.fda.gov</a:t>
            </a:r>
            <a:r>
              <a:rPr lang="en-GB" sz="900" dirty="0">
                <a:solidFill>
                  <a:srgbClr val="7F7F7F"/>
                </a:solidFill>
              </a:rPr>
              <a:t>/downloads/Drugs/</a:t>
            </a:r>
            <a:r>
              <a:rPr lang="en-GB" sz="900" dirty="0" err="1">
                <a:solidFill>
                  <a:srgbClr val="7F7F7F"/>
                </a:solidFill>
              </a:rPr>
              <a:t>GuidaneceComplianceRegulatorylnformation</a:t>
            </a:r>
            <a:r>
              <a:rPr lang="en-GB" sz="900" dirty="0">
                <a:solidFill>
                  <a:srgbClr val="7F7F7F"/>
                </a:solidFill>
              </a:rPr>
              <a:t>/</a:t>
            </a:r>
            <a:r>
              <a:rPr lang="en-GB" sz="900" dirty="0" err="1">
                <a:solidFill>
                  <a:srgbClr val="7F7F7F"/>
                </a:solidFill>
              </a:rPr>
              <a:t>Guidances</a:t>
            </a:r>
            <a:r>
              <a:rPr lang="en-GB" sz="900" dirty="0">
                <a:solidFill>
                  <a:srgbClr val="7F7F7F"/>
                </a:solidFill>
              </a:rPr>
              <a:t>/UCM291134.pdf [Accessed March 2018].</a:t>
            </a:r>
          </a:p>
          <a:p>
            <a:endParaRPr lang="en-GB" sz="900" dirty="0">
              <a:solidFill>
                <a:srgbClr val="7F7F7F"/>
              </a:solidFill>
            </a:endParaRPr>
          </a:p>
          <a:p>
            <a:r>
              <a:rPr lang="nb-NO" sz="1000" dirty="0" smtClean="0">
                <a:solidFill>
                  <a:schemeClr val="bg1">
                    <a:lumMod val="50000"/>
                  </a:schemeClr>
                </a:solidFill>
              </a:rPr>
              <a:t>. </a:t>
            </a:r>
            <a:endParaRPr lang="en-GB" sz="1000" dirty="0">
              <a:solidFill>
                <a:schemeClr val="bg1">
                  <a:lumMod val="50000"/>
                </a:schemeClr>
              </a:solidFill>
            </a:endParaRPr>
          </a:p>
        </p:txBody>
      </p:sp>
    </p:spTree>
    <p:extLst>
      <p:ext uri="{BB962C8B-B14F-4D97-AF65-F5344CB8AC3E}">
        <p14:creationId xmlns:p14="http://schemas.microsoft.com/office/powerpoint/2010/main" xmlns="" val="245504029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_bVkLGblTf6BY1xxKqmD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KPresentationTheme">
  <a:themeElements>
    <a:clrScheme name="Fresenius Kabi Div Pharma">
      <a:dk1>
        <a:srgbClr val="002967"/>
      </a:dk1>
      <a:lt1>
        <a:srgbClr val="FFFFFF"/>
      </a:lt1>
      <a:dk2>
        <a:srgbClr val="B1B4B9"/>
      </a:dk2>
      <a:lt2>
        <a:srgbClr val="636A73"/>
      </a:lt2>
      <a:accent1>
        <a:srgbClr val="0063BE"/>
      </a:accent1>
      <a:accent2>
        <a:srgbClr val="CCE0F2"/>
      </a:accent2>
      <a:accent3>
        <a:srgbClr val="667FA4"/>
      </a:accent3>
      <a:accent4>
        <a:srgbClr val="E0E1E3"/>
      </a:accent4>
      <a:accent5>
        <a:srgbClr val="B1B4B9"/>
      </a:accent5>
      <a:accent6>
        <a:srgbClr val="F1AA00"/>
      </a:accent6>
      <a:hlink>
        <a:srgbClr val="002967"/>
      </a:hlink>
      <a:folHlink>
        <a:srgbClr val="66A1D8"/>
      </a:folHlink>
    </a:clrScheme>
    <a:fontScheme name="fk-template2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967"/>
        </a:solidFill>
        <a:ln w="9525" cap="flat" cmpd="sng" algn="ctr">
          <a:solidFill>
            <a:srgbClr val="002967"/>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sz="1600" dirty="0" err="1" smtClean="0">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k-template2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k-template2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k-template2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k-template2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k-template2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k-template2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k-template2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k-template2b 8">
        <a:dk1>
          <a:srgbClr val="000000"/>
        </a:dk1>
        <a:lt1>
          <a:srgbClr val="FFFFFF"/>
        </a:lt1>
        <a:dk2>
          <a:srgbClr val="B1B4B9"/>
        </a:dk2>
        <a:lt2>
          <a:srgbClr val="636A73"/>
        </a:lt2>
        <a:accent1>
          <a:srgbClr val="0063B9"/>
        </a:accent1>
        <a:accent2>
          <a:srgbClr val="CCE0F2"/>
        </a:accent2>
        <a:accent3>
          <a:srgbClr val="FFFFFF"/>
        </a:accent3>
        <a:accent4>
          <a:srgbClr val="000000"/>
        </a:accent4>
        <a:accent5>
          <a:srgbClr val="AAB7D9"/>
        </a:accent5>
        <a:accent6>
          <a:srgbClr val="B9CBDB"/>
        </a:accent6>
        <a:hlink>
          <a:srgbClr val="002967"/>
        </a:hlink>
        <a:folHlink>
          <a:srgbClr val="66A1D8"/>
        </a:folHlink>
      </a:clrScheme>
      <a:clrMap bg1="lt1" tx1="dk1" bg2="lt2" tx2="dk2" accent1="accent1" accent2="accent2" accent3="accent3" accent4="accent4" accent5="accent5" accent6="accent6" hlink="hlink" folHlink="folHlink"/>
    </a:extraClrScheme>
    <a:extraClrScheme>
      <a:clrScheme name="fk-template2b 9">
        <a:dk1>
          <a:srgbClr val="000000"/>
        </a:dk1>
        <a:lt1>
          <a:srgbClr val="FFFFFF"/>
        </a:lt1>
        <a:dk2>
          <a:srgbClr val="B1B4B9"/>
        </a:dk2>
        <a:lt2>
          <a:srgbClr val="636A73"/>
        </a:lt2>
        <a:accent1>
          <a:srgbClr val="0063BE"/>
        </a:accent1>
        <a:accent2>
          <a:srgbClr val="CCE0F2"/>
        </a:accent2>
        <a:accent3>
          <a:srgbClr val="FFFFFF"/>
        </a:accent3>
        <a:accent4>
          <a:srgbClr val="000000"/>
        </a:accent4>
        <a:accent5>
          <a:srgbClr val="AAB7DB"/>
        </a:accent5>
        <a:accent6>
          <a:srgbClr val="B9CBDB"/>
        </a:accent6>
        <a:hlink>
          <a:srgbClr val="002967"/>
        </a:hlink>
        <a:folHlink>
          <a:srgbClr val="66A1D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FKPresentationTheme" id="{75DF46CF-EC04-404A-9FE1-C3E552F6CF58}" vid="{A0B22DF2-7E73-4BF6-B404-287AEF0787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016C40A3574B44E9E588B4583AAE6D9" ma:contentTypeVersion="10" ma:contentTypeDescription="Ein neues Dokument erstellen." ma:contentTypeScope="" ma:versionID="9d2345a2114c83a3c253d8230105ffed">
  <xsd:schema xmlns:xsd="http://www.w3.org/2001/XMLSchema" xmlns:xs="http://www.w3.org/2001/XMLSchema" xmlns:p="http://schemas.microsoft.com/office/2006/metadata/properties" xmlns:ns3="66349fd3-dc73-4a8f-bb17-a2c665831702" targetNamespace="http://schemas.microsoft.com/office/2006/metadata/properties" ma:root="true" ma:fieldsID="2cf7cab38c02b0e13a3f464eb88d7ce9" ns3:_="">
    <xsd:import namespace="66349fd3-dc73-4a8f-bb17-a2c6658317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49fd3-dc73-4a8f-bb17-a2c665831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DF0D3C-2800-4D2B-BF69-3F7FBF8C8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49fd3-dc73-4a8f-bb17-a2c665831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69BF8-B71D-431A-9320-36FB18A0FFC2}">
  <ds:schemaRefs>
    <ds:schemaRef ds:uri="http://schemas.microsoft.com/sharepoint/v3/contenttype/forms"/>
  </ds:schemaRefs>
</ds:datastoreItem>
</file>

<file path=customXml/itemProps3.xml><?xml version="1.0" encoding="utf-8"?>
<ds:datastoreItem xmlns:ds="http://schemas.openxmlformats.org/officeDocument/2006/customXml" ds:itemID="{D49C845C-10B5-4B3C-A4BD-623B4325643F}">
  <ds:schemaRefs>
    <ds:schemaRef ds:uri="http://schemas.microsoft.com/office/2006/metadata/properties"/>
    <ds:schemaRef ds:uri="66349fd3-dc73-4a8f-bb17-a2c665831702"/>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518</TotalTime>
  <Words>7087</Words>
  <Application>Microsoft Macintosh PowerPoint</Application>
  <PresentationFormat>Personalizado</PresentationFormat>
  <Paragraphs>1040</Paragraphs>
  <Slides>66</Slides>
  <Notes>49</Notes>
  <HiddenSlides>6</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66</vt:i4>
      </vt:variant>
    </vt:vector>
  </HeadingPairs>
  <TitlesOfParts>
    <vt:vector size="68" baseType="lpstr">
      <vt:lpstr>FKPresentationTheme</vt:lpstr>
      <vt:lpstr>think-cell Slide</vt:lpstr>
      <vt:lpstr>FÁRMACOS BIOLÓGICOS   ORIGINALES VS BIOSIMILARES.   Dr. Alejandro Muñoz Jiménez.  Reumatología | H. U. Virgen del Rocío| Sevilla Prof. Asoc. de la Facultad de Medicina | Universidad de Sevilla  </vt:lpstr>
      <vt:lpstr>¿Qué es un medicamento biológico?</vt:lpstr>
      <vt:lpstr>Retos que plantean los medicamentos biológicos</vt:lpstr>
      <vt:lpstr>Retos que plantean los medicamentos biológicos</vt:lpstr>
      <vt:lpstr>Retos que plantean los medicamentos biológicos</vt:lpstr>
      <vt:lpstr>¿Qué es un biosimilar?</vt:lpstr>
      <vt:lpstr>¿Qué es un biosimilar?</vt:lpstr>
      <vt:lpstr>¿Qué es un biosimilar?</vt:lpstr>
      <vt:lpstr>¿Qué es un biosimilar?</vt:lpstr>
      <vt:lpstr>¿Qué es un biosimilar?</vt:lpstr>
      <vt:lpstr>Directrices europeas sobre los biosimilares</vt:lpstr>
      <vt:lpstr>Diapositiva 12</vt:lpstr>
      <vt:lpstr>Desarrollo y aprobación de biosimilares en Europa</vt:lpstr>
      <vt:lpstr>Desarrollo y aprobación de biosimilares en Europa</vt:lpstr>
      <vt:lpstr>Desarrollo y aprobación de biosimilares en Europa</vt:lpstr>
      <vt:lpstr>Desarrollo y aprobación de biosimilares en Europa</vt:lpstr>
      <vt:lpstr>Desarrollo y aprobación de biosimilares en Europa</vt:lpstr>
      <vt:lpstr>Desarrollo y aprobación de biosimilares en Europa</vt:lpstr>
      <vt:lpstr>Desarrollo y aprobación de biosimilares en Europa</vt:lpstr>
      <vt:lpstr>Desarrollo y aprobación de biosimilares en Europa</vt:lpstr>
      <vt:lpstr>Desarrollo y aprobación de biosimilares en Europa</vt:lpstr>
      <vt:lpstr>Diapositiva 22</vt:lpstr>
      <vt:lpstr>Evolución creciente de biosimilares en España.</vt:lpstr>
      <vt:lpstr>Penetración de biosimilares</vt:lpstr>
      <vt:lpstr>Diapositiva 25</vt:lpstr>
      <vt:lpstr>BIOSIMILARES autorizados por la EMA. </vt:lpstr>
      <vt:lpstr>REMSIMA | 2013</vt:lpstr>
      <vt:lpstr>La mayoría de los pacientes no están familiarizados con los biosimilares1</vt:lpstr>
      <vt:lpstr>Informe estratégico del ACR sobre los biosimilares | 2015</vt:lpstr>
      <vt:lpstr>Informe estratégico del ACR sobre los biosimilares | 2018</vt:lpstr>
      <vt:lpstr>El desarrollo de productos biosimilares es diferente al desarrollo de medicamentos de referencia</vt:lpstr>
      <vt:lpstr>VARIABILIDAD ENTRE DIFERENTES LOTES DE MEDICAMENTOS BIOLÓGICOS</vt:lpstr>
      <vt:lpstr>VARIABILIDAD ENTRE DIFERENTES LOTES DE MEDICAMENTOS BIOLÓGICOS</vt:lpstr>
      <vt:lpstr>El medicamento que un médico administra hoy a un paciente no es idéntico (pero si comparable) al autorizado años atrás</vt:lpstr>
      <vt:lpstr>En los medicamentos biológicos, ningún lote es idéntico a otro</vt:lpstr>
      <vt:lpstr>Las modificaciones introducidas en el proceso de fabricación pueden generar variabilidad</vt:lpstr>
      <vt:lpstr>Los biosimilares deben encontrarse dentro del margen variación del medicamento de referencia</vt:lpstr>
      <vt:lpstr>La FC y la FD se utilizan para constatar la biosimilitud con el medicamento de referencia</vt:lpstr>
      <vt:lpstr>Introducción al concepto de extrapolación</vt:lpstr>
      <vt:lpstr>La extrapolación se basa en los datos acumulados</vt:lpstr>
      <vt:lpstr>Comparación de la ficha técnica de un medicamento biosimilar con la ficha técnica de un medicamento de referencia</vt:lpstr>
      <vt:lpstr>FICHA TÉCNICA. Bo vs Bs</vt:lpstr>
      <vt:lpstr>FICHA TÉCNICA. Bo vs Bs</vt:lpstr>
      <vt:lpstr>Comprender la capacidad de intercambio entre los medicamentos</vt:lpstr>
      <vt:lpstr>Comprender la capacidad de intercambio entre los medicamentos</vt:lpstr>
      <vt:lpstr>INTERCAMBIO DE MEDICAMENTOS EN LA UE/LOS EE. UU.</vt:lpstr>
      <vt:lpstr>Los biosimilares pueden reducir los costes y facilitar el acceso de los pacientes a los medicamentos</vt:lpstr>
      <vt:lpstr>Los biosimilares ofrecen ventajas para los sistemas sanitarios</vt:lpstr>
      <vt:lpstr>FÁRMACOS BIOLÓGICOS  ORIGINALES VS BIOSIMILARES   ÚLTIMAS PUBLICACIONES</vt:lpstr>
      <vt:lpstr>Rheumatoid Arthritis 2020 | Revisión Sistemática </vt:lpstr>
      <vt:lpstr> Inflamm Bowel Dis 2020.</vt:lpstr>
      <vt:lpstr> Drugs 2020.</vt:lpstr>
      <vt:lpstr> Drugs 2020.</vt:lpstr>
      <vt:lpstr> Drugs 2020.</vt:lpstr>
      <vt:lpstr> Journal of Market Access 2019 | VALOR AÑADIDO</vt:lpstr>
      <vt:lpstr>  Biologics: Targets and Therapy 2020 | Biobetter </vt:lpstr>
      <vt:lpstr>Biobetter</vt:lpstr>
      <vt:lpstr>Biobetter</vt:lpstr>
      <vt:lpstr>Biobetter</vt:lpstr>
      <vt:lpstr> Inflamm Bowel Dis 2020.</vt:lpstr>
      <vt:lpstr> Inflamm Bowel Dis 2020.</vt:lpstr>
      <vt:lpstr> Inflamm Bowel Dis 2020.</vt:lpstr>
      <vt:lpstr>Resumen de los beneficios que ofrecen los biosimilares</vt:lpstr>
      <vt:lpstr>Resumen de los beneficios que ofrecen los biosimilares</vt:lpstr>
      <vt:lpstr>SlideShare</vt:lpstr>
      <vt:lpstr>Diapositiva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Solene Darmon</dc:creator>
  <cp:lastModifiedBy>Julio</cp:lastModifiedBy>
  <cp:revision>352</cp:revision>
  <dcterms:created xsi:type="dcterms:W3CDTF">2018-10-23T15:20:34Z</dcterms:created>
  <dcterms:modified xsi:type="dcterms:W3CDTF">2020-02-24T21:08:23Z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0x010100E016C40A3574B44E9E588B4583AAE6D9</vt:lpwstr>
  </property>
  <property fmtid="{D5CDD505-2E9C-101B-9397-08002B2CF9AE}" pid="3" name="fkDocumentType">
    <vt:lpwstr>2;#Documentation|39e8c7cb-0bb2-4d4a-9e42-4583f7c6b9a5</vt:lpwstr>
  </property>
</Properties>
</file>