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1343" r:id="rId3"/>
    <p:sldId id="1346" r:id="rId4"/>
    <p:sldId id="1347" r:id="rId5"/>
    <p:sldId id="1325" r:id="rId6"/>
    <p:sldId id="1324" r:id="rId7"/>
    <p:sldId id="292" r:id="rId8"/>
    <p:sldId id="293" r:id="rId9"/>
    <p:sldId id="1208" r:id="rId10"/>
    <p:sldId id="1383" r:id="rId11"/>
    <p:sldId id="1379" r:id="rId12"/>
    <p:sldId id="1401" r:id="rId13"/>
    <p:sldId id="1395" r:id="rId14"/>
    <p:sldId id="1337" r:id="rId15"/>
    <p:sldId id="1349" r:id="rId16"/>
    <p:sldId id="1416" r:id="rId17"/>
    <p:sldId id="302" r:id="rId18"/>
    <p:sldId id="306" r:id="rId19"/>
    <p:sldId id="1351" r:id="rId20"/>
    <p:sldId id="1352" r:id="rId21"/>
    <p:sldId id="1353" r:id="rId22"/>
    <p:sldId id="1354" r:id="rId23"/>
    <p:sldId id="1359" r:id="rId24"/>
    <p:sldId id="1368" r:id="rId25"/>
    <p:sldId id="1360" r:id="rId26"/>
    <p:sldId id="1410" r:id="rId27"/>
    <p:sldId id="1361" r:id="rId28"/>
    <p:sldId id="1365" r:id="rId29"/>
    <p:sldId id="1367" r:id="rId30"/>
    <p:sldId id="1374" r:id="rId31"/>
    <p:sldId id="1372" r:id="rId32"/>
    <p:sldId id="1373" r:id="rId33"/>
    <p:sldId id="1414" r:id="rId34"/>
    <p:sldId id="1392" r:id="rId35"/>
    <p:sldId id="1407" r:id="rId36"/>
    <p:sldId id="1404" r:id="rId37"/>
    <p:sldId id="1396" r:id="rId38"/>
    <p:sldId id="1386" r:id="rId39"/>
    <p:sldId id="1413" r:id="rId40"/>
    <p:sldId id="1417" r:id="rId41"/>
    <p:sldId id="1333" r:id="rId4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cotos" initials="r" lastIdx="2" clrIdx="0">
    <p:extLst>
      <p:ext uri="{19B8F6BF-5375-455C-9EA6-DF929625EA0E}">
        <p15:presenceInfo xmlns:p15="http://schemas.microsoft.com/office/powerpoint/2012/main" xmlns="" userId="rcot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-7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0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05E4E7-EA6F-47FB-9F2A-B1950DF0132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5BC5CD0-3827-46FA-8B05-70471E62D683}">
      <dgm:prSet phldrT="[Texto]"/>
      <dgm:spPr/>
      <dgm:t>
        <a:bodyPr/>
        <a:lstStyle/>
        <a:p>
          <a:r>
            <a:rPr lang="es-ES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VITAMINA D</a:t>
          </a:r>
          <a:r>
            <a:rPr lang="es-ES" dirty="0"/>
            <a:t> </a:t>
          </a:r>
        </a:p>
      </dgm:t>
    </dgm:pt>
    <dgm:pt modelId="{415617C3-0745-4248-B6AF-53B4E52E3FFB}" type="parTrans" cxnId="{6B51A1CA-39DE-4F54-8024-30319666749B}">
      <dgm:prSet/>
      <dgm:spPr/>
      <dgm:t>
        <a:bodyPr/>
        <a:lstStyle/>
        <a:p>
          <a:endParaRPr lang="es-ES"/>
        </a:p>
      </dgm:t>
    </dgm:pt>
    <dgm:pt modelId="{00EBED4E-8696-4EC2-BA99-277915672C90}" type="sibTrans" cxnId="{6B51A1CA-39DE-4F54-8024-30319666749B}">
      <dgm:prSet/>
      <dgm:spPr/>
      <dgm:t>
        <a:bodyPr/>
        <a:lstStyle/>
        <a:p>
          <a:endParaRPr lang="es-ES"/>
        </a:p>
      </dgm:t>
    </dgm:pt>
    <dgm:pt modelId="{115E8F63-3611-4119-A01E-1CCBB640468B}">
      <dgm:prSet phldrT="[Texto]" custT="1"/>
      <dgm:spPr/>
      <dgm:t>
        <a:bodyPr/>
        <a:lstStyle/>
        <a:p>
          <a:r>
            <a:rPr lang="es-ES" sz="900" dirty="0"/>
            <a:t>Actividad</a:t>
          </a:r>
        </a:p>
      </dgm:t>
    </dgm:pt>
    <dgm:pt modelId="{5F5AEF82-827E-41AD-A0F7-AEDD29BD61E9}" type="parTrans" cxnId="{92F4480D-9D5F-4908-AA61-D43AB752FB6C}">
      <dgm:prSet/>
      <dgm:spPr/>
      <dgm:t>
        <a:bodyPr/>
        <a:lstStyle/>
        <a:p>
          <a:endParaRPr lang="es-ES"/>
        </a:p>
      </dgm:t>
    </dgm:pt>
    <dgm:pt modelId="{B6211D6E-AC33-4C73-996F-F2C5AE5CC36A}" type="sibTrans" cxnId="{92F4480D-9D5F-4908-AA61-D43AB752FB6C}">
      <dgm:prSet/>
      <dgm:spPr/>
      <dgm:t>
        <a:bodyPr/>
        <a:lstStyle/>
        <a:p>
          <a:endParaRPr lang="es-ES"/>
        </a:p>
      </dgm:t>
    </dgm:pt>
    <dgm:pt modelId="{C647C464-7D46-4078-A208-22E8CD053CA5}">
      <dgm:prSet phldrT="[Texto]" custT="1"/>
      <dgm:spPr/>
      <dgm:t>
        <a:bodyPr/>
        <a:lstStyle/>
        <a:p>
          <a:r>
            <a:rPr lang="es-ES" sz="900" dirty="0"/>
            <a:t>Osteoporosis</a:t>
          </a:r>
        </a:p>
      </dgm:t>
    </dgm:pt>
    <dgm:pt modelId="{5513FF54-2317-4CF9-938B-E139DE5471DC}" type="parTrans" cxnId="{680DB3FD-1F24-49D0-A145-7DA8C35AAB66}">
      <dgm:prSet/>
      <dgm:spPr/>
      <dgm:t>
        <a:bodyPr/>
        <a:lstStyle/>
        <a:p>
          <a:endParaRPr lang="es-ES"/>
        </a:p>
      </dgm:t>
    </dgm:pt>
    <dgm:pt modelId="{4E5B1208-F148-489C-BE1A-63E331F45C28}" type="sibTrans" cxnId="{680DB3FD-1F24-49D0-A145-7DA8C35AAB66}">
      <dgm:prSet/>
      <dgm:spPr/>
      <dgm:t>
        <a:bodyPr/>
        <a:lstStyle/>
        <a:p>
          <a:endParaRPr lang="es-ES"/>
        </a:p>
      </dgm:t>
    </dgm:pt>
    <dgm:pt modelId="{CEDEBD8B-50B9-4930-8406-F5A414BB40FD}">
      <dgm:prSet phldrT="[Texto]" custT="1"/>
      <dgm:spPr/>
      <dgm:t>
        <a:bodyPr/>
        <a:lstStyle/>
        <a:p>
          <a:r>
            <a:rPr lang="es-ES" sz="900" dirty="0"/>
            <a:t>Riesgo de Infecciones</a:t>
          </a:r>
        </a:p>
      </dgm:t>
    </dgm:pt>
    <dgm:pt modelId="{B421B5B0-1BCE-405F-9445-1FB5E1941F1D}" type="parTrans" cxnId="{3F62DC51-9A73-4B24-9FF3-45D2613F28A9}">
      <dgm:prSet/>
      <dgm:spPr/>
      <dgm:t>
        <a:bodyPr/>
        <a:lstStyle/>
        <a:p>
          <a:endParaRPr lang="es-ES"/>
        </a:p>
      </dgm:t>
    </dgm:pt>
    <dgm:pt modelId="{1B2D8874-3038-4BA0-B57C-2E80A369971D}" type="sibTrans" cxnId="{3F62DC51-9A73-4B24-9FF3-45D2613F28A9}">
      <dgm:prSet/>
      <dgm:spPr/>
      <dgm:t>
        <a:bodyPr/>
        <a:lstStyle/>
        <a:p>
          <a:endParaRPr lang="es-ES"/>
        </a:p>
      </dgm:t>
    </dgm:pt>
    <dgm:pt modelId="{F36E023F-D9D0-4593-A907-0A68F59D4530}">
      <dgm:prSet phldrT="[Texto]" custT="1"/>
      <dgm:spPr/>
      <dgm:t>
        <a:bodyPr/>
        <a:lstStyle/>
        <a:p>
          <a:r>
            <a:rPr lang="es-ES" sz="900" dirty="0"/>
            <a:t>Riesgo Cardiovascular</a:t>
          </a:r>
        </a:p>
      </dgm:t>
    </dgm:pt>
    <dgm:pt modelId="{0EDC4719-019E-4861-8983-1583F17B4E39}" type="parTrans" cxnId="{45784B87-83B1-4CCF-8AD2-10ADD8DD38EB}">
      <dgm:prSet/>
      <dgm:spPr/>
      <dgm:t>
        <a:bodyPr/>
        <a:lstStyle/>
        <a:p>
          <a:endParaRPr lang="es-ES"/>
        </a:p>
      </dgm:t>
    </dgm:pt>
    <dgm:pt modelId="{C184BF09-E020-4664-86B5-BD348F3550EB}" type="sibTrans" cxnId="{45784B87-83B1-4CCF-8AD2-10ADD8DD38EB}">
      <dgm:prSet/>
      <dgm:spPr/>
      <dgm:t>
        <a:bodyPr/>
        <a:lstStyle/>
        <a:p>
          <a:endParaRPr lang="es-ES"/>
        </a:p>
      </dgm:t>
    </dgm:pt>
    <dgm:pt modelId="{EB2D0142-0E0C-48CB-B928-A49F37FF935D}">
      <dgm:prSet custT="1"/>
      <dgm:spPr/>
      <dgm:t>
        <a:bodyPr/>
        <a:lstStyle/>
        <a:p>
          <a:r>
            <a:rPr lang="es-ES" sz="900" dirty="0"/>
            <a:t>Riesgo neoplásico</a:t>
          </a:r>
        </a:p>
      </dgm:t>
    </dgm:pt>
    <dgm:pt modelId="{314E2811-9A98-48EC-ADA2-BAA20BAA7048}" type="parTrans" cxnId="{C893B3B1-208A-4AEB-B82B-9F835592793C}">
      <dgm:prSet/>
      <dgm:spPr/>
      <dgm:t>
        <a:bodyPr/>
        <a:lstStyle/>
        <a:p>
          <a:endParaRPr lang="es-ES"/>
        </a:p>
      </dgm:t>
    </dgm:pt>
    <dgm:pt modelId="{65C913AC-3EF6-4D43-B67C-9FF4BFDC6DC2}" type="sibTrans" cxnId="{C893B3B1-208A-4AEB-B82B-9F835592793C}">
      <dgm:prSet/>
      <dgm:spPr/>
      <dgm:t>
        <a:bodyPr/>
        <a:lstStyle/>
        <a:p>
          <a:endParaRPr lang="es-ES"/>
        </a:p>
      </dgm:t>
    </dgm:pt>
    <dgm:pt modelId="{B0F30C2D-D753-49C9-8802-D41831DD8FE1}">
      <dgm:prSet custT="1"/>
      <dgm:spPr/>
      <dgm:t>
        <a:bodyPr/>
        <a:lstStyle/>
        <a:p>
          <a:r>
            <a:rPr lang="es-ES" sz="900" dirty="0"/>
            <a:t>Embarazo</a:t>
          </a:r>
        </a:p>
      </dgm:t>
    </dgm:pt>
    <dgm:pt modelId="{29520397-8220-4A3C-AC49-F9DA94425063}" type="parTrans" cxnId="{473CF80B-67A1-4024-8738-DA41761CE3D6}">
      <dgm:prSet/>
      <dgm:spPr/>
      <dgm:t>
        <a:bodyPr/>
        <a:lstStyle/>
        <a:p>
          <a:endParaRPr lang="es-ES"/>
        </a:p>
      </dgm:t>
    </dgm:pt>
    <dgm:pt modelId="{7B02B96D-DBD9-4081-82C2-626FB67B638C}" type="sibTrans" cxnId="{473CF80B-67A1-4024-8738-DA41761CE3D6}">
      <dgm:prSet/>
      <dgm:spPr/>
      <dgm:t>
        <a:bodyPr/>
        <a:lstStyle/>
        <a:p>
          <a:endParaRPr lang="es-ES"/>
        </a:p>
      </dgm:t>
    </dgm:pt>
    <dgm:pt modelId="{6292C6C5-C5DB-4406-ABB9-0667F481974F}">
      <dgm:prSet custT="1"/>
      <dgm:spPr/>
      <dgm:t>
        <a:bodyPr/>
        <a:lstStyle/>
        <a:p>
          <a:r>
            <a:rPr lang="es-ES" sz="900" dirty="0"/>
            <a:t>Comorbilidad</a:t>
          </a:r>
        </a:p>
        <a:p>
          <a:r>
            <a:rPr lang="es-ES" sz="900" dirty="0"/>
            <a:t>(depresión, sedentarismo…)</a:t>
          </a:r>
        </a:p>
      </dgm:t>
    </dgm:pt>
    <dgm:pt modelId="{88582352-8864-4790-A59B-79C456073F35}" type="parTrans" cxnId="{DA75FF84-2F51-4A66-A161-F30F26D1ECFE}">
      <dgm:prSet/>
      <dgm:spPr/>
      <dgm:t>
        <a:bodyPr/>
        <a:lstStyle/>
        <a:p>
          <a:endParaRPr lang="es-ES"/>
        </a:p>
      </dgm:t>
    </dgm:pt>
    <dgm:pt modelId="{90B2F6F4-D8D9-47CB-8FDF-2EC7E957475F}" type="sibTrans" cxnId="{DA75FF84-2F51-4A66-A161-F30F26D1ECFE}">
      <dgm:prSet/>
      <dgm:spPr/>
      <dgm:t>
        <a:bodyPr/>
        <a:lstStyle/>
        <a:p>
          <a:endParaRPr lang="es-ES"/>
        </a:p>
      </dgm:t>
    </dgm:pt>
    <dgm:pt modelId="{07D0E3B9-E450-46C5-8819-C09CBA0307B8}" type="pres">
      <dgm:prSet presAssocID="{8205E4E7-EA6F-47FB-9F2A-B1950DF0132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D4281AF-D8EE-4EB6-9DF6-037CD791E841}" type="pres">
      <dgm:prSet presAssocID="{25BC5CD0-3827-46FA-8B05-70471E62D683}" presName="centerShape" presStyleLbl="node0" presStyleIdx="0" presStyleCnt="1" custScaleX="161748" custScaleY="120999" custLinFactNeighborX="0" custLinFactNeighborY="-5024"/>
      <dgm:spPr/>
      <dgm:t>
        <a:bodyPr/>
        <a:lstStyle/>
        <a:p>
          <a:endParaRPr lang="es-ES"/>
        </a:p>
      </dgm:t>
    </dgm:pt>
    <dgm:pt modelId="{B6052E17-173D-4B47-ACC7-C9296F36F87B}" type="pres">
      <dgm:prSet presAssocID="{6292C6C5-C5DB-4406-ABB9-0667F481974F}" presName="node" presStyleLbl="node1" presStyleIdx="0" presStyleCnt="7" custScaleX="144724" custScaleY="115931" custRadScaleRad="1062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B63E88-6E2F-4454-B0B1-F3D81137A410}" type="pres">
      <dgm:prSet presAssocID="{6292C6C5-C5DB-4406-ABB9-0667F481974F}" presName="dummy" presStyleCnt="0"/>
      <dgm:spPr/>
    </dgm:pt>
    <dgm:pt modelId="{A6EBF994-F37A-467B-A71F-24D6BEE9F9C5}" type="pres">
      <dgm:prSet presAssocID="{90B2F6F4-D8D9-47CB-8FDF-2EC7E957475F}" presName="sibTrans" presStyleLbl="sibTrans2D1" presStyleIdx="0" presStyleCnt="7"/>
      <dgm:spPr/>
      <dgm:t>
        <a:bodyPr/>
        <a:lstStyle/>
        <a:p>
          <a:endParaRPr lang="es-ES"/>
        </a:p>
      </dgm:t>
    </dgm:pt>
    <dgm:pt modelId="{C929E3A7-2A0C-4D6C-9C42-D534DFA4BAC3}" type="pres">
      <dgm:prSet presAssocID="{B0F30C2D-D753-49C9-8802-D41831DD8FE1}" presName="node" presStyleLbl="node1" presStyleIdx="1" presStyleCnt="7" custScaleX="144724" custScaleY="1159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65CEF1-745B-4AFA-B15D-462FF570507A}" type="pres">
      <dgm:prSet presAssocID="{B0F30C2D-D753-49C9-8802-D41831DD8FE1}" presName="dummy" presStyleCnt="0"/>
      <dgm:spPr/>
    </dgm:pt>
    <dgm:pt modelId="{9E539483-92DE-4112-A356-77E2AA6D18E4}" type="pres">
      <dgm:prSet presAssocID="{7B02B96D-DBD9-4081-82C2-626FB67B638C}" presName="sibTrans" presStyleLbl="sibTrans2D1" presStyleIdx="1" presStyleCnt="7"/>
      <dgm:spPr/>
      <dgm:t>
        <a:bodyPr/>
        <a:lstStyle/>
        <a:p>
          <a:endParaRPr lang="es-ES"/>
        </a:p>
      </dgm:t>
    </dgm:pt>
    <dgm:pt modelId="{C79611B3-B6CB-4301-947D-DFEE1AA92165}" type="pres">
      <dgm:prSet presAssocID="{115E8F63-3611-4119-A01E-1CCBB640468B}" presName="node" presStyleLbl="node1" presStyleIdx="2" presStyleCnt="7" custScaleX="144724" custScaleY="1159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330C03-BC60-465D-B34C-FAC21BCDBF6F}" type="pres">
      <dgm:prSet presAssocID="{115E8F63-3611-4119-A01E-1CCBB640468B}" presName="dummy" presStyleCnt="0"/>
      <dgm:spPr/>
    </dgm:pt>
    <dgm:pt modelId="{A0814CF7-37BF-4218-9534-B5E9674EFDEC}" type="pres">
      <dgm:prSet presAssocID="{B6211D6E-AC33-4C73-996F-F2C5AE5CC36A}" presName="sibTrans" presStyleLbl="sibTrans2D1" presStyleIdx="2" presStyleCnt="7"/>
      <dgm:spPr/>
      <dgm:t>
        <a:bodyPr/>
        <a:lstStyle/>
        <a:p>
          <a:endParaRPr lang="es-ES"/>
        </a:p>
      </dgm:t>
    </dgm:pt>
    <dgm:pt modelId="{548DCA2F-B7C5-4D2A-84E1-A3FFFFA0039E}" type="pres">
      <dgm:prSet presAssocID="{EB2D0142-0E0C-48CB-B928-A49F37FF935D}" presName="node" presStyleLbl="node1" presStyleIdx="3" presStyleCnt="7" custScaleX="144724" custScaleY="1159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E5BBEC-5044-41E1-8825-19AD0D157F9D}" type="pres">
      <dgm:prSet presAssocID="{EB2D0142-0E0C-48CB-B928-A49F37FF935D}" presName="dummy" presStyleCnt="0"/>
      <dgm:spPr/>
    </dgm:pt>
    <dgm:pt modelId="{6B6659FB-F553-414C-B054-086B42AE0410}" type="pres">
      <dgm:prSet presAssocID="{65C913AC-3EF6-4D43-B67C-9FF4BFDC6DC2}" presName="sibTrans" presStyleLbl="sibTrans2D1" presStyleIdx="3" presStyleCnt="7"/>
      <dgm:spPr/>
      <dgm:t>
        <a:bodyPr/>
        <a:lstStyle/>
        <a:p>
          <a:endParaRPr lang="es-ES"/>
        </a:p>
      </dgm:t>
    </dgm:pt>
    <dgm:pt modelId="{4E9EA34D-5981-464A-BC15-3E987E8FCC39}" type="pres">
      <dgm:prSet presAssocID="{C647C464-7D46-4078-A208-22E8CD053CA5}" presName="node" presStyleLbl="node1" presStyleIdx="4" presStyleCnt="7" custScaleX="144724" custScaleY="1159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CCAF45-6B21-495D-93FA-844ADC4D8160}" type="pres">
      <dgm:prSet presAssocID="{C647C464-7D46-4078-A208-22E8CD053CA5}" presName="dummy" presStyleCnt="0"/>
      <dgm:spPr/>
    </dgm:pt>
    <dgm:pt modelId="{D0712EDC-17EE-4779-9F99-78DB9D5DD750}" type="pres">
      <dgm:prSet presAssocID="{4E5B1208-F148-489C-BE1A-63E331F45C28}" presName="sibTrans" presStyleLbl="sibTrans2D1" presStyleIdx="4" presStyleCnt="7"/>
      <dgm:spPr/>
      <dgm:t>
        <a:bodyPr/>
        <a:lstStyle/>
        <a:p>
          <a:endParaRPr lang="es-ES"/>
        </a:p>
      </dgm:t>
    </dgm:pt>
    <dgm:pt modelId="{1CDBEB1F-417E-444C-A679-C29FB361C430}" type="pres">
      <dgm:prSet presAssocID="{CEDEBD8B-50B9-4930-8406-F5A414BB40FD}" presName="node" presStyleLbl="node1" presStyleIdx="5" presStyleCnt="7" custScaleX="144724" custScaleY="1159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75BFC-2F9E-4365-9A3F-EF514AF0019B}" type="pres">
      <dgm:prSet presAssocID="{CEDEBD8B-50B9-4930-8406-F5A414BB40FD}" presName="dummy" presStyleCnt="0"/>
      <dgm:spPr/>
    </dgm:pt>
    <dgm:pt modelId="{AA75C225-C1BF-4BBB-BDF7-B14AA42B24D7}" type="pres">
      <dgm:prSet presAssocID="{1B2D8874-3038-4BA0-B57C-2E80A369971D}" presName="sibTrans" presStyleLbl="sibTrans2D1" presStyleIdx="5" presStyleCnt="7"/>
      <dgm:spPr/>
      <dgm:t>
        <a:bodyPr/>
        <a:lstStyle/>
        <a:p>
          <a:endParaRPr lang="es-ES"/>
        </a:p>
      </dgm:t>
    </dgm:pt>
    <dgm:pt modelId="{C52AE08E-155E-473E-968D-782395F7756C}" type="pres">
      <dgm:prSet presAssocID="{F36E023F-D9D0-4593-A907-0A68F59D4530}" presName="node" presStyleLbl="node1" presStyleIdx="6" presStyleCnt="7" custScaleX="144724" custScaleY="1159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A26D9A-5909-4B70-A355-D0D8F415FF04}" type="pres">
      <dgm:prSet presAssocID="{F36E023F-D9D0-4593-A907-0A68F59D4530}" presName="dummy" presStyleCnt="0"/>
      <dgm:spPr/>
    </dgm:pt>
    <dgm:pt modelId="{4A3E91CF-C032-462D-9C2B-1EA58FA0E686}" type="pres">
      <dgm:prSet presAssocID="{C184BF09-E020-4664-86B5-BD348F3550EB}" presName="sibTrans" presStyleLbl="sibTrans2D1" presStyleIdx="6" presStyleCnt="7" custLinFactNeighborX="0" custLinFactNeighborY="0"/>
      <dgm:spPr/>
      <dgm:t>
        <a:bodyPr/>
        <a:lstStyle/>
        <a:p>
          <a:endParaRPr lang="es-ES"/>
        </a:p>
      </dgm:t>
    </dgm:pt>
  </dgm:ptLst>
  <dgm:cxnLst>
    <dgm:cxn modelId="{E97B6BD5-E686-4B8E-ADB5-1555E9DA7D8B}" type="presOf" srcId="{B6211D6E-AC33-4C73-996F-F2C5AE5CC36A}" destId="{A0814CF7-37BF-4218-9534-B5E9674EFDEC}" srcOrd="0" destOrd="0" presId="urn:microsoft.com/office/officeart/2005/8/layout/radial6"/>
    <dgm:cxn modelId="{491E9EDE-F089-46C1-9F7E-1F47864F0497}" type="presOf" srcId="{EB2D0142-0E0C-48CB-B928-A49F37FF935D}" destId="{548DCA2F-B7C5-4D2A-84E1-A3FFFFA0039E}" srcOrd="0" destOrd="0" presId="urn:microsoft.com/office/officeart/2005/8/layout/radial6"/>
    <dgm:cxn modelId="{5AEB4750-DBA0-4C10-BB9C-C60EAF6EBD62}" type="presOf" srcId="{25BC5CD0-3827-46FA-8B05-70471E62D683}" destId="{CD4281AF-D8EE-4EB6-9DF6-037CD791E841}" srcOrd="0" destOrd="0" presId="urn:microsoft.com/office/officeart/2005/8/layout/radial6"/>
    <dgm:cxn modelId="{CE9E1ED0-B137-4FAC-B274-50A919296752}" type="presOf" srcId="{90B2F6F4-D8D9-47CB-8FDF-2EC7E957475F}" destId="{A6EBF994-F37A-467B-A71F-24D6BEE9F9C5}" srcOrd="0" destOrd="0" presId="urn:microsoft.com/office/officeart/2005/8/layout/radial6"/>
    <dgm:cxn modelId="{473CF80B-67A1-4024-8738-DA41761CE3D6}" srcId="{25BC5CD0-3827-46FA-8B05-70471E62D683}" destId="{B0F30C2D-D753-49C9-8802-D41831DD8FE1}" srcOrd="1" destOrd="0" parTransId="{29520397-8220-4A3C-AC49-F9DA94425063}" sibTransId="{7B02B96D-DBD9-4081-82C2-626FB67B638C}"/>
    <dgm:cxn modelId="{4B464F4F-3AC7-4F57-B8DD-BC563BC6DE21}" type="presOf" srcId="{B0F30C2D-D753-49C9-8802-D41831DD8FE1}" destId="{C929E3A7-2A0C-4D6C-9C42-D534DFA4BAC3}" srcOrd="0" destOrd="0" presId="urn:microsoft.com/office/officeart/2005/8/layout/radial6"/>
    <dgm:cxn modelId="{B06377FB-ADCB-43CA-B5D9-6C27DCF473CD}" type="presOf" srcId="{CEDEBD8B-50B9-4930-8406-F5A414BB40FD}" destId="{1CDBEB1F-417E-444C-A679-C29FB361C430}" srcOrd="0" destOrd="0" presId="urn:microsoft.com/office/officeart/2005/8/layout/radial6"/>
    <dgm:cxn modelId="{45784B87-83B1-4CCF-8AD2-10ADD8DD38EB}" srcId="{25BC5CD0-3827-46FA-8B05-70471E62D683}" destId="{F36E023F-D9D0-4593-A907-0A68F59D4530}" srcOrd="6" destOrd="0" parTransId="{0EDC4719-019E-4861-8983-1583F17B4E39}" sibTransId="{C184BF09-E020-4664-86B5-BD348F3550EB}"/>
    <dgm:cxn modelId="{DA75FF84-2F51-4A66-A161-F30F26D1ECFE}" srcId="{25BC5CD0-3827-46FA-8B05-70471E62D683}" destId="{6292C6C5-C5DB-4406-ABB9-0667F481974F}" srcOrd="0" destOrd="0" parTransId="{88582352-8864-4790-A59B-79C456073F35}" sibTransId="{90B2F6F4-D8D9-47CB-8FDF-2EC7E957475F}"/>
    <dgm:cxn modelId="{305BD1AF-6662-4C21-90CE-AB3FDDBFA02B}" type="presOf" srcId="{4E5B1208-F148-489C-BE1A-63E331F45C28}" destId="{D0712EDC-17EE-4779-9F99-78DB9D5DD750}" srcOrd="0" destOrd="0" presId="urn:microsoft.com/office/officeart/2005/8/layout/radial6"/>
    <dgm:cxn modelId="{3E0B596C-7120-4A69-99A9-5EC8B2D06B45}" type="presOf" srcId="{C184BF09-E020-4664-86B5-BD348F3550EB}" destId="{4A3E91CF-C032-462D-9C2B-1EA58FA0E686}" srcOrd="0" destOrd="0" presId="urn:microsoft.com/office/officeart/2005/8/layout/radial6"/>
    <dgm:cxn modelId="{39E5D408-8E9D-4EAA-966F-031CB3794B5A}" type="presOf" srcId="{F36E023F-D9D0-4593-A907-0A68F59D4530}" destId="{C52AE08E-155E-473E-968D-782395F7756C}" srcOrd="0" destOrd="0" presId="urn:microsoft.com/office/officeart/2005/8/layout/radial6"/>
    <dgm:cxn modelId="{E7D75F96-34F0-45BF-997D-45206B5D68F5}" type="presOf" srcId="{6292C6C5-C5DB-4406-ABB9-0667F481974F}" destId="{B6052E17-173D-4B47-ACC7-C9296F36F87B}" srcOrd="0" destOrd="0" presId="urn:microsoft.com/office/officeart/2005/8/layout/radial6"/>
    <dgm:cxn modelId="{86EBC2EA-BA9D-4F06-A4E1-8EAFCE268C0F}" type="presOf" srcId="{7B02B96D-DBD9-4081-82C2-626FB67B638C}" destId="{9E539483-92DE-4112-A356-77E2AA6D18E4}" srcOrd="0" destOrd="0" presId="urn:microsoft.com/office/officeart/2005/8/layout/radial6"/>
    <dgm:cxn modelId="{92F4480D-9D5F-4908-AA61-D43AB752FB6C}" srcId="{25BC5CD0-3827-46FA-8B05-70471E62D683}" destId="{115E8F63-3611-4119-A01E-1CCBB640468B}" srcOrd="2" destOrd="0" parTransId="{5F5AEF82-827E-41AD-A0F7-AEDD29BD61E9}" sibTransId="{B6211D6E-AC33-4C73-996F-F2C5AE5CC36A}"/>
    <dgm:cxn modelId="{CA06B3C3-59E9-4631-92B3-DB7FF3EB8084}" type="presOf" srcId="{65C913AC-3EF6-4D43-B67C-9FF4BFDC6DC2}" destId="{6B6659FB-F553-414C-B054-086B42AE0410}" srcOrd="0" destOrd="0" presId="urn:microsoft.com/office/officeart/2005/8/layout/radial6"/>
    <dgm:cxn modelId="{6B51A1CA-39DE-4F54-8024-30319666749B}" srcId="{8205E4E7-EA6F-47FB-9F2A-B1950DF01325}" destId="{25BC5CD0-3827-46FA-8B05-70471E62D683}" srcOrd="0" destOrd="0" parTransId="{415617C3-0745-4248-B6AF-53B4E52E3FFB}" sibTransId="{00EBED4E-8696-4EC2-BA99-277915672C90}"/>
    <dgm:cxn modelId="{3F62DC51-9A73-4B24-9FF3-45D2613F28A9}" srcId="{25BC5CD0-3827-46FA-8B05-70471E62D683}" destId="{CEDEBD8B-50B9-4930-8406-F5A414BB40FD}" srcOrd="5" destOrd="0" parTransId="{B421B5B0-1BCE-405F-9445-1FB5E1941F1D}" sibTransId="{1B2D8874-3038-4BA0-B57C-2E80A369971D}"/>
    <dgm:cxn modelId="{567AD767-0F37-49EE-A1B3-A390D66005C3}" type="presOf" srcId="{8205E4E7-EA6F-47FB-9F2A-B1950DF01325}" destId="{07D0E3B9-E450-46C5-8819-C09CBA0307B8}" srcOrd="0" destOrd="0" presId="urn:microsoft.com/office/officeart/2005/8/layout/radial6"/>
    <dgm:cxn modelId="{680DB3FD-1F24-49D0-A145-7DA8C35AAB66}" srcId="{25BC5CD0-3827-46FA-8B05-70471E62D683}" destId="{C647C464-7D46-4078-A208-22E8CD053CA5}" srcOrd="4" destOrd="0" parTransId="{5513FF54-2317-4CF9-938B-E139DE5471DC}" sibTransId="{4E5B1208-F148-489C-BE1A-63E331F45C28}"/>
    <dgm:cxn modelId="{5CE1071F-0A7E-49AC-A303-7267A296D59A}" type="presOf" srcId="{C647C464-7D46-4078-A208-22E8CD053CA5}" destId="{4E9EA34D-5981-464A-BC15-3E987E8FCC39}" srcOrd="0" destOrd="0" presId="urn:microsoft.com/office/officeart/2005/8/layout/radial6"/>
    <dgm:cxn modelId="{C893B3B1-208A-4AEB-B82B-9F835592793C}" srcId="{25BC5CD0-3827-46FA-8B05-70471E62D683}" destId="{EB2D0142-0E0C-48CB-B928-A49F37FF935D}" srcOrd="3" destOrd="0" parTransId="{314E2811-9A98-48EC-ADA2-BAA20BAA7048}" sibTransId="{65C913AC-3EF6-4D43-B67C-9FF4BFDC6DC2}"/>
    <dgm:cxn modelId="{36F5E972-0818-4CC2-BD40-59920BC7260C}" type="presOf" srcId="{1B2D8874-3038-4BA0-B57C-2E80A369971D}" destId="{AA75C225-C1BF-4BBB-BDF7-B14AA42B24D7}" srcOrd="0" destOrd="0" presId="urn:microsoft.com/office/officeart/2005/8/layout/radial6"/>
    <dgm:cxn modelId="{486AA8D8-975C-4DE0-9F86-069B85033C45}" type="presOf" srcId="{115E8F63-3611-4119-A01E-1CCBB640468B}" destId="{C79611B3-B6CB-4301-947D-DFEE1AA92165}" srcOrd="0" destOrd="0" presId="urn:microsoft.com/office/officeart/2005/8/layout/radial6"/>
    <dgm:cxn modelId="{61A672F9-7316-482E-8426-F5ED5BC3E39B}" type="presParOf" srcId="{07D0E3B9-E450-46C5-8819-C09CBA0307B8}" destId="{CD4281AF-D8EE-4EB6-9DF6-037CD791E841}" srcOrd="0" destOrd="0" presId="urn:microsoft.com/office/officeart/2005/8/layout/radial6"/>
    <dgm:cxn modelId="{1A10DCD0-FB24-4176-8FCD-D84389F0D3B5}" type="presParOf" srcId="{07D0E3B9-E450-46C5-8819-C09CBA0307B8}" destId="{B6052E17-173D-4B47-ACC7-C9296F36F87B}" srcOrd="1" destOrd="0" presId="urn:microsoft.com/office/officeart/2005/8/layout/radial6"/>
    <dgm:cxn modelId="{F7A14C34-044C-4F40-82C4-752161E4A983}" type="presParOf" srcId="{07D0E3B9-E450-46C5-8819-C09CBA0307B8}" destId="{68B63E88-6E2F-4454-B0B1-F3D81137A410}" srcOrd="2" destOrd="0" presId="urn:microsoft.com/office/officeart/2005/8/layout/radial6"/>
    <dgm:cxn modelId="{68B71881-CF05-4D17-B4DB-1779B67E3F41}" type="presParOf" srcId="{07D0E3B9-E450-46C5-8819-C09CBA0307B8}" destId="{A6EBF994-F37A-467B-A71F-24D6BEE9F9C5}" srcOrd="3" destOrd="0" presId="urn:microsoft.com/office/officeart/2005/8/layout/radial6"/>
    <dgm:cxn modelId="{D5E577D7-AEC6-4D68-95B1-9FDCE5FC02CE}" type="presParOf" srcId="{07D0E3B9-E450-46C5-8819-C09CBA0307B8}" destId="{C929E3A7-2A0C-4D6C-9C42-D534DFA4BAC3}" srcOrd="4" destOrd="0" presId="urn:microsoft.com/office/officeart/2005/8/layout/radial6"/>
    <dgm:cxn modelId="{D412498E-A902-414E-9EDB-D0460E09099B}" type="presParOf" srcId="{07D0E3B9-E450-46C5-8819-C09CBA0307B8}" destId="{9165CEF1-745B-4AFA-B15D-462FF570507A}" srcOrd="5" destOrd="0" presId="urn:microsoft.com/office/officeart/2005/8/layout/radial6"/>
    <dgm:cxn modelId="{9A12EBC6-CEE0-4F91-8A1E-73A0318E365F}" type="presParOf" srcId="{07D0E3B9-E450-46C5-8819-C09CBA0307B8}" destId="{9E539483-92DE-4112-A356-77E2AA6D18E4}" srcOrd="6" destOrd="0" presId="urn:microsoft.com/office/officeart/2005/8/layout/radial6"/>
    <dgm:cxn modelId="{09F5C0C9-6DFC-46DD-83C1-4A5997AD5F37}" type="presParOf" srcId="{07D0E3B9-E450-46C5-8819-C09CBA0307B8}" destId="{C79611B3-B6CB-4301-947D-DFEE1AA92165}" srcOrd="7" destOrd="0" presId="urn:microsoft.com/office/officeart/2005/8/layout/radial6"/>
    <dgm:cxn modelId="{C88D3400-E39A-4990-995F-9FA5EDA9CC6D}" type="presParOf" srcId="{07D0E3B9-E450-46C5-8819-C09CBA0307B8}" destId="{F0330C03-BC60-465D-B34C-FAC21BCDBF6F}" srcOrd="8" destOrd="0" presId="urn:microsoft.com/office/officeart/2005/8/layout/radial6"/>
    <dgm:cxn modelId="{1E590A4A-8AD7-4AC9-83A5-10CA0B1BACAA}" type="presParOf" srcId="{07D0E3B9-E450-46C5-8819-C09CBA0307B8}" destId="{A0814CF7-37BF-4218-9534-B5E9674EFDEC}" srcOrd="9" destOrd="0" presId="urn:microsoft.com/office/officeart/2005/8/layout/radial6"/>
    <dgm:cxn modelId="{9B9321DD-1CA7-4899-9EAC-AFB7E93C0B52}" type="presParOf" srcId="{07D0E3B9-E450-46C5-8819-C09CBA0307B8}" destId="{548DCA2F-B7C5-4D2A-84E1-A3FFFFA0039E}" srcOrd="10" destOrd="0" presId="urn:microsoft.com/office/officeart/2005/8/layout/radial6"/>
    <dgm:cxn modelId="{F1BF0A29-76D7-4FF0-AC61-EBD0173B0191}" type="presParOf" srcId="{07D0E3B9-E450-46C5-8819-C09CBA0307B8}" destId="{07E5BBEC-5044-41E1-8825-19AD0D157F9D}" srcOrd="11" destOrd="0" presId="urn:microsoft.com/office/officeart/2005/8/layout/radial6"/>
    <dgm:cxn modelId="{C555BF02-BBB6-4155-9D90-1360A285ECB3}" type="presParOf" srcId="{07D0E3B9-E450-46C5-8819-C09CBA0307B8}" destId="{6B6659FB-F553-414C-B054-086B42AE0410}" srcOrd="12" destOrd="0" presId="urn:microsoft.com/office/officeart/2005/8/layout/radial6"/>
    <dgm:cxn modelId="{5D2207E3-7E86-43D7-8ED6-BDE8ABBAE5F5}" type="presParOf" srcId="{07D0E3B9-E450-46C5-8819-C09CBA0307B8}" destId="{4E9EA34D-5981-464A-BC15-3E987E8FCC39}" srcOrd="13" destOrd="0" presId="urn:microsoft.com/office/officeart/2005/8/layout/radial6"/>
    <dgm:cxn modelId="{1C714871-5C64-4AAC-957E-1E2BB6A7654D}" type="presParOf" srcId="{07D0E3B9-E450-46C5-8819-C09CBA0307B8}" destId="{C2CCAF45-6B21-495D-93FA-844ADC4D8160}" srcOrd="14" destOrd="0" presId="urn:microsoft.com/office/officeart/2005/8/layout/radial6"/>
    <dgm:cxn modelId="{8F322A96-925C-4CEA-ADC1-8DBF8D52C21E}" type="presParOf" srcId="{07D0E3B9-E450-46C5-8819-C09CBA0307B8}" destId="{D0712EDC-17EE-4779-9F99-78DB9D5DD750}" srcOrd="15" destOrd="0" presId="urn:microsoft.com/office/officeart/2005/8/layout/radial6"/>
    <dgm:cxn modelId="{11875ED1-C507-48CB-834E-5FDDF5333877}" type="presParOf" srcId="{07D0E3B9-E450-46C5-8819-C09CBA0307B8}" destId="{1CDBEB1F-417E-444C-A679-C29FB361C430}" srcOrd="16" destOrd="0" presId="urn:microsoft.com/office/officeart/2005/8/layout/radial6"/>
    <dgm:cxn modelId="{6BE07D44-64E4-4175-89C5-9DD37603C4B7}" type="presParOf" srcId="{07D0E3B9-E450-46C5-8819-C09CBA0307B8}" destId="{6FE75BFC-2F9E-4365-9A3F-EF514AF0019B}" srcOrd="17" destOrd="0" presId="urn:microsoft.com/office/officeart/2005/8/layout/radial6"/>
    <dgm:cxn modelId="{46B9D2E6-27D4-4731-BB15-FCA3070F8218}" type="presParOf" srcId="{07D0E3B9-E450-46C5-8819-C09CBA0307B8}" destId="{AA75C225-C1BF-4BBB-BDF7-B14AA42B24D7}" srcOrd="18" destOrd="0" presId="urn:microsoft.com/office/officeart/2005/8/layout/radial6"/>
    <dgm:cxn modelId="{4D332EC3-2FB3-4321-9861-9587E0731262}" type="presParOf" srcId="{07D0E3B9-E450-46C5-8819-C09CBA0307B8}" destId="{C52AE08E-155E-473E-968D-782395F7756C}" srcOrd="19" destOrd="0" presId="urn:microsoft.com/office/officeart/2005/8/layout/radial6"/>
    <dgm:cxn modelId="{998123F6-7498-485F-8863-0D2D5B09D54A}" type="presParOf" srcId="{07D0E3B9-E450-46C5-8819-C09CBA0307B8}" destId="{DAA26D9A-5909-4B70-A355-D0D8F415FF04}" srcOrd="20" destOrd="0" presId="urn:microsoft.com/office/officeart/2005/8/layout/radial6"/>
    <dgm:cxn modelId="{D145A9C9-BED0-40A2-8BE9-127F91E39317}" type="presParOf" srcId="{07D0E3B9-E450-46C5-8819-C09CBA0307B8}" destId="{4A3E91CF-C032-462D-9C2B-1EA58FA0E686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E91CF-C032-462D-9C2B-1EA58FA0E686}">
      <dsp:nvSpPr>
        <dsp:cNvPr id="0" name=""/>
        <dsp:cNvSpPr/>
      </dsp:nvSpPr>
      <dsp:spPr>
        <a:xfrm>
          <a:off x="1726142" y="374454"/>
          <a:ext cx="2971092" cy="2971092"/>
        </a:xfrm>
        <a:prstGeom prst="blockArc">
          <a:avLst>
            <a:gd name="adj1" fmla="val 13114286"/>
            <a:gd name="adj2" fmla="val 16200000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5C225-C1BF-4BBB-BDF7-B14AA42B24D7}">
      <dsp:nvSpPr>
        <dsp:cNvPr id="0" name=""/>
        <dsp:cNvSpPr/>
      </dsp:nvSpPr>
      <dsp:spPr>
        <a:xfrm>
          <a:off x="1726142" y="374454"/>
          <a:ext cx="2971092" cy="2971092"/>
        </a:xfrm>
        <a:prstGeom prst="blockArc">
          <a:avLst>
            <a:gd name="adj1" fmla="val 10028571"/>
            <a:gd name="adj2" fmla="val 13114286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12EDC-17EE-4779-9F99-78DB9D5DD750}">
      <dsp:nvSpPr>
        <dsp:cNvPr id="0" name=""/>
        <dsp:cNvSpPr/>
      </dsp:nvSpPr>
      <dsp:spPr>
        <a:xfrm>
          <a:off x="1726142" y="374454"/>
          <a:ext cx="2971092" cy="2971092"/>
        </a:xfrm>
        <a:prstGeom prst="blockArc">
          <a:avLst>
            <a:gd name="adj1" fmla="val 6942857"/>
            <a:gd name="adj2" fmla="val 10028571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659FB-F553-414C-B054-086B42AE0410}">
      <dsp:nvSpPr>
        <dsp:cNvPr id="0" name=""/>
        <dsp:cNvSpPr/>
      </dsp:nvSpPr>
      <dsp:spPr>
        <a:xfrm>
          <a:off x="1726142" y="374454"/>
          <a:ext cx="2971092" cy="2971092"/>
        </a:xfrm>
        <a:prstGeom prst="blockArc">
          <a:avLst>
            <a:gd name="adj1" fmla="val 3857143"/>
            <a:gd name="adj2" fmla="val 6942857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14CF7-37BF-4218-9534-B5E9674EFDEC}">
      <dsp:nvSpPr>
        <dsp:cNvPr id="0" name=""/>
        <dsp:cNvSpPr/>
      </dsp:nvSpPr>
      <dsp:spPr>
        <a:xfrm>
          <a:off x="1726142" y="374454"/>
          <a:ext cx="2971092" cy="2971092"/>
        </a:xfrm>
        <a:prstGeom prst="blockArc">
          <a:avLst>
            <a:gd name="adj1" fmla="val 771429"/>
            <a:gd name="adj2" fmla="val 3857143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39483-92DE-4112-A356-77E2AA6D18E4}">
      <dsp:nvSpPr>
        <dsp:cNvPr id="0" name=""/>
        <dsp:cNvSpPr/>
      </dsp:nvSpPr>
      <dsp:spPr>
        <a:xfrm>
          <a:off x="1726142" y="374454"/>
          <a:ext cx="2971092" cy="2971092"/>
        </a:xfrm>
        <a:prstGeom prst="blockArc">
          <a:avLst>
            <a:gd name="adj1" fmla="val 19285714"/>
            <a:gd name="adj2" fmla="val 771429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BF994-F37A-467B-A71F-24D6BEE9F9C5}">
      <dsp:nvSpPr>
        <dsp:cNvPr id="0" name=""/>
        <dsp:cNvSpPr/>
      </dsp:nvSpPr>
      <dsp:spPr>
        <a:xfrm>
          <a:off x="1726142" y="374454"/>
          <a:ext cx="2971092" cy="2971092"/>
        </a:xfrm>
        <a:prstGeom prst="blockArc">
          <a:avLst>
            <a:gd name="adj1" fmla="val 16200000"/>
            <a:gd name="adj2" fmla="val 19285714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281AF-D8EE-4EB6-9DF6-037CD791E841}">
      <dsp:nvSpPr>
        <dsp:cNvPr id="0" name=""/>
        <dsp:cNvSpPr/>
      </dsp:nvSpPr>
      <dsp:spPr>
        <a:xfrm>
          <a:off x="2282045" y="1018204"/>
          <a:ext cx="1859286" cy="1390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VITAMINA D</a:t>
          </a:r>
          <a:r>
            <a:rPr lang="es-ES" sz="1800" kern="1200" dirty="0"/>
            <a:t> </a:t>
          </a:r>
        </a:p>
      </dsp:txBody>
      <dsp:txXfrm>
        <a:off x="2554331" y="1221893"/>
        <a:ext cx="1314714" cy="983500"/>
      </dsp:txXfrm>
    </dsp:sp>
    <dsp:sp modelId="{B6052E17-173D-4B47-ACC7-C9296F36F87B}">
      <dsp:nvSpPr>
        <dsp:cNvPr id="0" name=""/>
        <dsp:cNvSpPr/>
      </dsp:nvSpPr>
      <dsp:spPr>
        <a:xfrm>
          <a:off x="2629430" y="-62995"/>
          <a:ext cx="1164517" cy="9328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Comorbilidad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(depresión, sedentarismo…)</a:t>
          </a:r>
        </a:p>
      </dsp:txBody>
      <dsp:txXfrm>
        <a:off x="2799970" y="73616"/>
        <a:ext cx="823437" cy="659613"/>
      </dsp:txXfrm>
    </dsp:sp>
    <dsp:sp modelId="{C929E3A7-2A0C-4D6C-9C42-D534DFA4BAC3}">
      <dsp:nvSpPr>
        <dsp:cNvPr id="0" name=""/>
        <dsp:cNvSpPr/>
      </dsp:nvSpPr>
      <dsp:spPr>
        <a:xfrm>
          <a:off x="3768229" y="485420"/>
          <a:ext cx="1164517" cy="9328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Embarazo</a:t>
          </a:r>
        </a:p>
      </dsp:txBody>
      <dsp:txXfrm>
        <a:off x="3938769" y="622031"/>
        <a:ext cx="823437" cy="659613"/>
      </dsp:txXfrm>
    </dsp:sp>
    <dsp:sp modelId="{C79611B3-B6CB-4301-947D-DFEE1AA92165}">
      <dsp:nvSpPr>
        <dsp:cNvPr id="0" name=""/>
        <dsp:cNvSpPr/>
      </dsp:nvSpPr>
      <dsp:spPr>
        <a:xfrm>
          <a:off x="4049489" y="1717702"/>
          <a:ext cx="1164517" cy="9328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Actividad</a:t>
          </a:r>
        </a:p>
      </dsp:txBody>
      <dsp:txXfrm>
        <a:off x="4220029" y="1854313"/>
        <a:ext cx="823437" cy="659613"/>
      </dsp:txXfrm>
    </dsp:sp>
    <dsp:sp modelId="{548DCA2F-B7C5-4D2A-84E1-A3FFFFA0039E}">
      <dsp:nvSpPr>
        <dsp:cNvPr id="0" name=""/>
        <dsp:cNvSpPr/>
      </dsp:nvSpPr>
      <dsp:spPr>
        <a:xfrm>
          <a:off x="3261416" y="2705915"/>
          <a:ext cx="1164517" cy="9328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Riesgo neoplásico</a:t>
          </a:r>
        </a:p>
      </dsp:txBody>
      <dsp:txXfrm>
        <a:off x="3431956" y="2842526"/>
        <a:ext cx="823437" cy="659613"/>
      </dsp:txXfrm>
    </dsp:sp>
    <dsp:sp modelId="{4E9EA34D-5981-464A-BC15-3E987E8FCC39}">
      <dsp:nvSpPr>
        <dsp:cNvPr id="0" name=""/>
        <dsp:cNvSpPr/>
      </dsp:nvSpPr>
      <dsp:spPr>
        <a:xfrm>
          <a:off x="1997444" y="2705915"/>
          <a:ext cx="1164517" cy="9328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Osteoporosis</a:t>
          </a:r>
        </a:p>
      </dsp:txBody>
      <dsp:txXfrm>
        <a:off x="2167984" y="2842526"/>
        <a:ext cx="823437" cy="659613"/>
      </dsp:txXfrm>
    </dsp:sp>
    <dsp:sp modelId="{1CDBEB1F-417E-444C-A679-C29FB361C430}">
      <dsp:nvSpPr>
        <dsp:cNvPr id="0" name=""/>
        <dsp:cNvSpPr/>
      </dsp:nvSpPr>
      <dsp:spPr>
        <a:xfrm>
          <a:off x="1209370" y="1717702"/>
          <a:ext cx="1164517" cy="9328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Riesgo de Infecciones</a:t>
          </a:r>
        </a:p>
      </dsp:txBody>
      <dsp:txXfrm>
        <a:off x="1379910" y="1854313"/>
        <a:ext cx="823437" cy="659613"/>
      </dsp:txXfrm>
    </dsp:sp>
    <dsp:sp modelId="{C52AE08E-155E-473E-968D-782395F7756C}">
      <dsp:nvSpPr>
        <dsp:cNvPr id="0" name=""/>
        <dsp:cNvSpPr/>
      </dsp:nvSpPr>
      <dsp:spPr>
        <a:xfrm>
          <a:off x="1490630" y="485420"/>
          <a:ext cx="1164517" cy="9328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Riesgo Cardiovascular</a:t>
          </a:r>
        </a:p>
      </dsp:txBody>
      <dsp:txXfrm>
        <a:off x="1661170" y="622031"/>
        <a:ext cx="823437" cy="659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8A103-E52F-4733-A016-CEAD014B7CF6}" type="datetimeFigureOut">
              <a:rPr lang="es-ES" smtClean="0"/>
              <a:pPr/>
              <a:t>24/02/2020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1BC6E-60E2-490E-BBBF-82E42B80AD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91962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2AB860-758F-4330-A130-56A5A6C3A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E22E75E-9F3B-409E-A30C-C3BC37418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1BA0DAA-27B4-4B73-B95A-EA77A6FB1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ADB9-68A2-4716-A9F0-C33C84290FEB}" type="datetimeFigureOut">
              <a:rPr lang="es-ES" smtClean="0"/>
              <a:pPr/>
              <a:t>24/02/2020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8570F33-8D56-4FA6-BBE0-FC8F91856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274F96E-F58A-4F9C-856B-C7A89937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8699-4EC1-49E4-A37F-DC2000F8061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9438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1F8D8A-1487-4DC9-B100-AFB3F9E3E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CB67040-2BB0-4E74-825D-E80BD3A2E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461A4D-0ADE-4A08-8CFC-9AF33895D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ADB9-68A2-4716-A9F0-C33C84290FEB}" type="datetimeFigureOut">
              <a:rPr lang="es-ES" smtClean="0"/>
              <a:pPr/>
              <a:t>24/02/2020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B1D178F-FFAD-4192-B12D-D06E91F71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605DF9B-3013-4307-BDA8-B697D690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8699-4EC1-49E4-A37F-DC2000F8061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0473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CC9CCEA-9E2A-4AE1-811B-558635EB3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EF7BBBE-B8AC-4535-AF23-9901F807D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2094F38-04FA-415C-A0C2-5BB9CEA2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ADB9-68A2-4716-A9F0-C33C84290FEB}" type="datetimeFigureOut">
              <a:rPr lang="es-ES" smtClean="0"/>
              <a:pPr/>
              <a:t>24/02/2020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FF98978-B3C1-4F00-ABC1-425EDD53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C8938C-BA97-4824-8C7E-965753C0C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8699-4EC1-49E4-A37F-DC2000F8061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755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AEE4E7-1CEA-4A44-A286-D6CA06C7C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50BC23B-6DEC-4F72-BF9C-B2D226D0B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8953B1F-3074-4894-8D02-397E21BC6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ADB9-68A2-4716-A9F0-C33C84290FEB}" type="datetimeFigureOut">
              <a:rPr lang="es-ES" smtClean="0"/>
              <a:pPr/>
              <a:t>24/02/2020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C0DB992-8F20-45BE-AF86-E61A76BB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DB68F6F-DD39-435F-B41D-1CB72F9C4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8699-4EC1-49E4-A37F-DC2000F8061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4781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5B9FE2-5B71-4A35-BBD3-DC380267E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37F38F9-848E-4037-A07A-F58513D39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BCF9E8C-F311-4852-BAEC-411ECB6C5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ADB9-68A2-4716-A9F0-C33C84290FEB}" type="datetimeFigureOut">
              <a:rPr lang="es-ES" smtClean="0"/>
              <a:pPr/>
              <a:t>24/02/2020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A29EC2F-6CDE-45AE-BFC7-73A62E13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9C27257-F213-46D5-8F07-C3B1B35A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8699-4EC1-49E4-A37F-DC2000F8061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70535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BD6A00-6BF0-40AD-A8B2-9F0B7EE94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16659C6-9311-40AD-BB63-8C1F4D842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BD0DADA-8D27-441D-929E-7211DD25B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E048C6E-CB36-479F-A2D1-AA4BAFAAA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ADB9-68A2-4716-A9F0-C33C84290FEB}" type="datetimeFigureOut">
              <a:rPr lang="es-ES" smtClean="0"/>
              <a:pPr/>
              <a:t>24/02/2020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7D41769-33A8-4B1A-9BCD-2E7B1DDE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4B2C41C-F360-45C0-932A-E8453EB83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8699-4EC1-49E4-A37F-DC2000F8061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2276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4237B9E-E53C-4D0F-BF1D-B73C5B442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A555797-D8B8-483A-B2AE-B1D888719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D7AA5BF-5432-4A6C-B613-8C3FEEAAF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67C5DD4-1D58-478B-9900-B0256798D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2403504-B84D-4FD6-9411-C0448775B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278F4F54-973A-4513-885D-F8931B181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ADB9-68A2-4716-A9F0-C33C84290FEB}" type="datetimeFigureOut">
              <a:rPr lang="es-ES" smtClean="0"/>
              <a:pPr/>
              <a:t>24/02/2020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0E6FCA6D-668B-47E2-9AEC-EBBCD51D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91E60ED-E33C-4971-B5AF-6127EAC7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8699-4EC1-49E4-A37F-DC2000F8061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6979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D6355F-2666-40BB-981E-DD3AB053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E6D26509-185F-4ED1-A272-B5434C11A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ADB9-68A2-4716-A9F0-C33C84290FEB}" type="datetimeFigureOut">
              <a:rPr lang="es-ES" smtClean="0"/>
              <a:pPr/>
              <a:t>24/02/2020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4E2C180-E83F-49D1-8F51-B3953523C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79D2F15-E499-40F7-B53A-23681B107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8699-4EC1-49E4-A37F-DC2000F8061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1059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81B6631D-4B5D-41FA-A0A0-CD0884638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ADB9-68A2-4716-A9F0-C33C84290FEB}" type="datetimeFigureOut">
              <a:rPr lang="es-ES" smtClean="0"/>
              <a:pPr/>
              <a:t>24/02/2020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C9F4946-B058-49FC-9B46-502C8EA86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711D919-EC8C-4841-8489-FC8553BBC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8699-4EC1-49E4-A37F-DC2000F8061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549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C5E21-601F-438B-A6D8-F499A745C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78F1834-BB8A-4C53-B3F3-0C847385E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C3C1C3E-2744-4529-848A-821CAA5FE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AF0B122-6C6A-42F8-B4CE-3C094A085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ADB9-68A2-4716-A9F0-C33C84290FEB}" type="datetimeFigureOut">
              <a:rPr lang="es-ES" smtClean="0"/>
              <a:pPr/>
              <a:t>24/02/2020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807BF25-F991-4FA7-9C1C-4EA73380E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A36ECF7-ECE2-4EEA-A150-E8181FA6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8699-4EC1-49E4-A37F-DC2000F8061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4003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A5CCC1-6268-4110-BA38-A820F38E0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F3FD6EF-9C33-40CD-A30F-0AAEABB22F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8C0FFAF-F53D-468E-B408-D8CABDE0A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9BDB156-4B9D-4857-8AB0-0F3B3AF4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ADB9-68A2-4716-A9F0-C33C84290FEB}" type="datetimeFigureOut">
              <a:rPr lang="es-ES" smtClean="0"/>
              <a:pPr/>
              <a:t>24/02/2020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8BCFF55-2886-43D8-868D-69F856AC4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1DE829A-E8B1-4F84-8666-E9CC9A05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8699-4EC1-49E4-A37F-DC2000F8061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6885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F6323384-B4ED-4B3B-BA52-FEB84C8B4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A177A1E-0822-46D1-9CBE-30C2A368D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0BA08B3-BA65-4B73-A8FF-929854CF14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FADB9-68A2-4716-A9F0-C33C84290FEB}" type="datetimeFigureOut">
              <a:rPr lang="es-ES" smtClean="0"/>
              <a:pPr/>
              <a:t>24/02/2020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40AA58B-10BB-418F-9114-0FC34E6E9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C6EC84A-5372-41B3-B616-40DBCD0FE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18699-4EC1-49E4-A37F-DC2000F8061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4598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519666-695D-4A37-9ACE-690E575FE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6" y="2567712"/>
            <a:ext cx="7072745" cy="2387600"/>
          </a:xfrm>
        </p:spPr>
        <p:txBody>
          <a:bodyPr>
            <a:normAutofit fontScale="90000"/>
          </a:bodyPr>
          <a:lstStyle/>
          <a:p>
            <a:r>
              <a:rPr lang="es-ES" dirty="0"/>
              <a:t>Vitamina </a:t>
            </a:r>
            <a:r>
              <a:rPr lang="es-ES" dirty="0" smtClean="0"/>
              <a:t>D</a:t>
            </a:r>
            <a:br>
              <a:rPr lang="es-ES" dirty="0" smtClean="0"/>
            </a:br>
            <a:r>
              <a:rPr lang="es-ES" dirty="0" smtClean="0"/>
              <a:t>y 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Enfermedades Autoinmunes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6554FA8-7F28-4BBD-820C-817A2910A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3" y="4947525"/>
            <a:ext cx="3075758" cy="1655762"/>
          </a:xfrm>
        </p:spPr>
        <p:txBody>
          <a:bodyPr>
            <a:normAutofit/>
          </a:bodyPr>
          <a:lstStyle/>
          <a:p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Dr. Rafael Cotos</a:t>
            </a:r>
          </a:p>
          <a:p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Servicio Medicina Interna</a:t>
            </a:r>
          </a:p>
          <a:p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Hospital Costa del Sol</a:t>
            </a:r>
          </a:p>
          <a:p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15/02/2020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B224F8C-6A96-4F72-94AD-DEDD71315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811" y="0"/>
            <a:ext cx="7038975" cy="17811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9936" y="581895"/>
            <a:ext cx="3794869" cy="54240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048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E61A473-C485-4C59-AD36-FD698A7C6BE4}"/>
              </a:ext>
            </a:extLst>
          </p:cNvPr>
          <p:cNvSpPr txBox="1"/>
          <p:nvPr/>
        </p:nvSpPr>
        <p:spPr>
          <a:xfrm>
            <a:off x="2099733" y="521871"/>
            <a:ext cx="8794045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unión de 1,25(OH)D3 al receptor intranuclear de vitamina D (VDR) regula más de 200 genes involucrados en muchos procesos fisiológicos, incluyendo inmunidad innata y adaptativa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8DA3D7E-5699-48DE-AD7C-7936938820B0}"/>
              </a:ext>
            </a:extLst>
          </p:cNvPr>
          <p:cNvSpPr txBox="1"/>
          <p:nvPr/>
        </p:nvSpPr>
        <p:spPr>
          <a:xfrm>
            <a:off x="7722108" y="1096715"/>
            <a:ext cx="26500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Bizzaro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G. IMAJ(19)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2017:438-443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9C2129C-0D7C-4D53-87D5-A105849AD71D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926" y="6489122"/>
            <a:ext cx="2200275" cy="1905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4D62034-E015-431F-9A78-E098D6BA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776" y="1819274"/>
            <a:ext cx="6067425" cy="448627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41B2C35-A4DC-4689-BBA6-38A064AAABB2}"/>
              </a:ext>
            </a:extLst>
          </p:cNvPr>
          <p:cNvSpPr txBox="1"/>
          <p:nvPr/>
        </p:nvSpPr>
        <p:spPr>
          <a:xfrm>
            <a:off x="3759199" y="5981517"/>
            <a:ext cx="1794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i="1" dirty="0"/>
              <a:t>Mecanismo acción VD</a:t>
            </a:r>
          </a:p>
        </p:txBody>
      </p:sp>
    </p:spTree>
    <p:extLst>
      <p:ext uri="{BB962C8B-B14F-4D97-AF65-F5344CB8AC3E}">
        <p14:creationId xmlns:p14="http://schemas.microsoft.com/office/powerpoint/2010/main" xmlns="" val="26898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4261167" y="163862"/>
            <a:ext cx="3364062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1,25 (OH)₂ Vitamina D - DBP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622" y="1803884"/>
            <a:ext cx="4703936" cy="388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7F1B02F-4D37-497C-9F00-75EF13798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192" y="2175000"/>
            <a:ext cx="5472752" cy="327552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811F86F-F38A-449B-90BE-6AADFD70D27C}"/>
              </a:ext>
            </a:extLst>
          </p:cNvPr>
          <p:cNvSpPr txBox="1"/>
          <p:nvPr/>
        </p:nvSpPr>
        <p:spPr>
          <a:xfrm>
            <a:off x="7993094" y="6292057"/>
            <a:ext cx="38731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Adams JS. J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Steroid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Biochem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Mol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Biol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2014 Oct;144:22-27</a:t>
            </a:r>
          </a:p>
          <a:p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Bizzaro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G. IMAJ(19)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2017:438-443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6535EAE-B915-46E0-836F-E3323F8A3EEB}"/>
              </a:ext>
            </a:extLst>
          </p:cNvPr>
          <p:cNvSpPr/>
          <p:nvPr/>
        </p:nvSpPr>
        <p:spPr>
          <a:xfrm>
            <a:off x="6583337" y="3560798"/>
            <a:ext cx="1041892" cy="10401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9D276FD3-D4CA-4EAB-900C-58A1300C153E}"/>
              </a:ext>
            </a:extLst>
          </p:cNvPr>
          <p:cNvSpPr/>
          <p:nvPr/>
        </p:nvSpPr>
        <p:spPr>
          <a:xfrm>
            <a:off x="8169718" y="2968706"/>
            <a:ext cx="108585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E3E70806-777E-40BB-A9AF-E5454EFDA3F1}"/>
              </a:ext>
            </a:extLst>
          </p:cNvPr>
          <p:cNvCxnSpPr>
            <a:cxnSpLocks/>
          </p:cNvCxnSpPr>
          <p:nvPr/>
        </p:nvCxnSpPr>
        <p:spPr>
          <a:xfrm>
            <a:off x="8633621" y="2474807"/>
            <a:ext cx="1540349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2773D5F7-3722-4535-B9B1-530FF0BD6846}"/>
              </a:ext>
            </a:extLst>
          </p:cNvPr>
          <p:cNvSpPr txBox="1"/>
          <p:nvPr/>
        </p:nvSpPr>
        <p:spPr>
          <a:xfrm>
            <a:off x="1660110" y="685299"/>
            <a:ext cx="9607503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 </a:t>
            </a:r>
            <a:r>
              <a:rPr lang="en-US" dirty="0" err="1"/>
              <a:t>presencia</a:t>
            </a:r>
            <a:r>
              <a:rPr lang="es-ES" dirty="0"/>
              <a:t> de VDR, así como de la enzima 25-hidroxivitamina D 1-alfa hidroxilasa en tipos celulares</a:t>
            </a:r>
            <a:br>
              <a:rPr lang="es-ES" dirty="0"/>
            </a:br>
            <a:r>
              <a:rPr lang="es-ES" dirty="0"/>
              <a:t>aparte de los involucrados en la homeostasis mineral y ósea, indica fuertemente el papel de la </a:t>
            </a:r>
          </a:p>
          <a:p>
            <a:pPr algn="ctr"/>
            <a:r>
              <a:rPr lang="es-ES" dirty="0"/>
              <a:t>hormona en otras condiciones fisiológicas.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xmlns="" id="{A500F312-907B-4727-B301-678C702B6BA8}"/>
              </a:ext>
            </a:extLst>
          </p:cNvPr>
          <p:cNvSpPr/>
          <p:nvPr/>
        </p:nvSpPr>
        <p:spPr>
          <a:xfrm>
            <a:off x="6551563" y="2888696"/>
            <a:ext cx="1041892" cy="61722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8733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AD332FD-C4C4-4AB1-9275-955B797D6CE1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81112" y="652462"/>
            <a:ext cx="962977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45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91002C43-B6E0-4D57-96C7-CE18658DA89E}"/>
              </a:ext>
            </a:extLst>
          </p:cNvPr>
          <p:cNvSpPr/>
          <p:nvPr/>
        </p:nvSpPr>
        <p:spPr>
          <a:xfrm>
            <a:off x="6691784" y="5046133"/>
            <a:ext cx="3620324" cy="1748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E8F1E641-69DD-4C83-9F8F-DA3ED1274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37" y="954985"/>
            <a:ext cx="5219700" cy="545782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F393F2F-C68F-4B28-B316-D4C031C578A3}"/>
              </a:ext>
            </a:extLst>
          </p:cNvPr>
          <p:cNvSpPr txBox="1"/>
          <p:nvPr/>
        </p:nvSpPr>
        <p:spPr>
          <a:xfrm>
            <a:off x="1284111" y="6532785"/>
            <a:ext cx="28729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Hollick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MF. N Engl J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2007;357:266-81</a:t>
            </a:r>
          </a:p>
        </p:txBody>
      </p:sp>
      <p:sp>
        <p:nvSpPr>
          <p:cNvPr id="4" name="6 CuadroTexto">
            <a:extLst>
              <a:ext uri="{FF2B5EF4-FFF2-40B4-BE49-F238E27FC236}">
                <a16:creationId xmlns:a16="http://schemas.microsoft.com/office/drawing/2014/main" xmlns="" id="{0CAD086C-0757-46A9-BD0E-557B3A8E6856}"/>
              </a:ext>
            </a:extLst>
          </p:cNvPr>
          <p:cNvSpPr txBox="1"/>
          <p:nvPr/>
        </p:nvSpPr>
        <p:spPr>
          <a:xfrm>
            <a:off x="3863753" y="260648"/>
            <a:ext cx="4638193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000" dirty="0">
                <a:cs typeface="Arial" pitchFamily="34" charset="0"/>
              </a:rPr>
              <a:t>ACCIONES EXTRAÓSEAS DE LA VITAMINA D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xmlns="" id="{221FF501-B0A8-4EB7-8D6B-2B77AA388AD0}"/>
              </a:ext>
            </a:extLst>
          </p:cNvPr>
          <p:cNvSpPr txBox="1">
            <a:spLocks/>
          </p:cNvSpPr>
          <p:nvPr/>
        </p:nvSpPr>
        <p:spPr>
          <a:xfrm>
            <a:off x="5750885" y="954985"/>
            <a:ext cx="5219701" cy="3718615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Regulación del crecimiento celular:</a:t>
            </a:r>
          </a:p>
          <a:p>
            <a:pPr lvl="1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Inhibición proliferación celular</a:t>
            </a:r>
          </a:p>
          <a:p>
            <a:pPr lvl="1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Inducción de diferenciación celular</a:t>
            </a:r>
          </a:p>
          <a:p>
            <a:pPr lvl="1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Inhibición de angiogénesis</a:t>
            </a:r>
          </a:p>
          <a:p>
            <a:pPr lvl="1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Induce la apoptosis celular</a:t>
            </a:r>
          </a:p>
          <a:p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Regulación de la secreción y acción hormonal:</a:t>
            </a:r>
          </a:p>
          <a:p>
            <a:pPr lvl="1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Aumenta la producción de insulina en células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</a:p>
          <a:p>
            <a:pPr lvl="1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Aumenta la sensibilidad a la insulina</a:t>
            </a:r>
          </a:p>
          <a:p>
            <a:pPr lvl="1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Inhibe la producción de renina a nivel renal</a:t>
            </a:r>
          </a:p>
          <a:p>
            <a:pPr lvl="1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Inhibe la secreción de PTH</a:t>
            </a:r>
          </a:p>
          <a:p>
            <a:pPr lvl="1"/>
            <a:endParaRPr lang="es-ES" sz="14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Regulación del sistema inmune:</a:t>
            </a:r>
          </a:p>
          <a:p>
            <a:pPr lvl="1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Inmunidad innata y adaptativa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DB2222A-F961-4BE4-8170-416E5DDC6133}"/>
              </a:ext>
            </a:extLst>
          </p:cNvPr>
          <p:cNvSpPr txBox="1"/>
          <p:nvPr/>
        </p:nvSpPr>
        <p:spPr>
          <a:xfrm>
            <a:off x="6729153" y="5053941"/>
            <a:ext cx="35455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Enfermedades autoinmunes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Enfermedades infecciosas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Enfermedades cardiovasculares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Diabetes &amp; síndrome metabólico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Cáncer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Depresión</a:t>
            </a:r>
          </a:p>
        </p:txBody>
      </p:sp>
    </p:spTree>
    <p:extLst>
      <p:ext uri="{BB962C8B-B14F-4D97-AF65-F5344CB8AC3E}">
        <p14:creationId xmlns:p14="http://schemas.microsoft.com/office/powerpoint/2010/main" xmlns="" val="324963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744A66F-4579-4CE2-8E68-74FF0F652888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4765" y="719613"/>
            <a:ext cx="7620107" cy="573881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AB1CE23-B66A-4C28-8464-5AB71CD07BA7}"/>
              </a:ext>
            </a:extLst>
          </p:cNvPr>
          <p:cNvSpPr txBox="1"/>
          <p:nvPr/>
        </p:nvSpPr>
        <p:spPr>
          <a:xfrm>
            <a:off x="124765" y="6489316"/>
            <a:ext cx="5345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anti-inflammatory effects of 1,25(OH)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on cells of the immune system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1D2569E-67AE-4A08-95FA-DAA185C65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940" y="734377"/>
            <a:ext cx="4278060" cy="538924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08778E0-CA89-4B60-BE70-523A2AF5C041}"/>
              </a:ext>
            </a:extLst>
          </p:cNvPr>
          <p:cNvSpPr txBox="1"/>
          <p:nvPr/>
        </p:nvSpPr>
        <p:spPr>
          <a:xfrm>
            <a:off x="8027415" y="6319926"/>
            <a:ext cx="40511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Dankers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W.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2017 (7).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697. www.frontiersin.org</a:t>
            </a:r>
          </a:p>
          <a:p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Sassi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F.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Nutrients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2018,10,1656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C509013-74C6-4A7E-8DC9-465EA3D48522}"/>
              </a:ext>
            </a:extLst>
          </p:cNvPr>
          <p:cNvSpPr txBox="1"/>
          <p:nvPr/>
        </p:nvSpPr>
        <p:spPr>
          <a:xfrm>
            <a:off x="124764" y="158465"/>
            <a:ext cx="73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VITAMINA D: Inmunomodulador (inmunidad </a:t>
            </a:r>
            <a:r>
              <a:rPr lang="es-ES" b="1" u="sng" dirty="0">
                <a:latin typeface="Arial" panose="020B0604020202020204" pitchFamily="34" charset="0"/>
                <a:cs typeface="Arial" panose="020B0604020202020204" pitchFamily="34" charset="0"/>
              </a:rPr>
              <a:t>INNATA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b="1" u="sng" dirty="0">
                <a:latin typeface="Arial" panose="020B0604020202020204" pitchFamily="34" charset="0"/>
                <a:cs typeface="Arial" panose="020B0604020202020204" pitchFamily="34" charset="0"/>
              </a:rPr>
              <a:t>ADQUIRIDA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0413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DF005C4-2AD0-4802-80E5-DEB01A7A6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443" y="1217508"/>
            <a:ext cx="9438250" cy="525722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0613399-3719-4A79-B6CC-40DE41566097}"/>
              </a:ext>
            </a:extLst>
          </p:cNvPr>
          <p:cNvSpPr txBox="1"/>
          <p:nvPr/>
        </p:nvSpPr>
        <p:spPr>
          <a:xfrm>
            <a:off x="3424080" y="495362"/>
            <a:ext cx="717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Arial Black" panose="020B0A04020102020204" pitchFamily="34" charset="0"/>
              </a:rPr>
              <a:t>Etiopatogenia  Enfermedad  Autoinmune. 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CF4DC9D2-20DF-4BCA-A64B-7DB3B7F60B2B}"/>
              </a:ext>
            </a:extLst>
          </p:cNvPr>
          <p:cNvSpPr/>
          <p:nvPr/>
        </p:nvSpPr>
        <p:spPr>
          <a:xfrm>
            <a:off x="186420" y="109835"/>
            <a:ext cx="2094071" cy="1988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61E1E2E-B961-457F-A8C5-170C9FCFE909}"/>
              </a:ext>
            </a:extLst>
          </p:cNvPr>
          <p:cNvSpPr txBox="1"/>
          <p:nvPr/>
        </p:nvSpPr>
        <p:spPr>
          <a:xfrm>
            <a:off x="319697" y="383263"/>
            <a:ext cx="19607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Pérdida de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tolerancia 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del sistema 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inmune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BC9784B-65DC-4D7D-86E4-363B8DC97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521" y="2098655"/>
            <a:ext cx="276225" cy="75247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381CB74-3879-42F9-A338-022DDE981873}"/>
              </a:ext>
            </a:extLst>
          </p:cNvPr>
          <p:cNvSpPr txBox="1"/>
          <p:nvPr/>
        </p:nvSpPr>
        <p:spPr>
          <a:xfrm>
            <a:off x="8850396" y="6579652"/>
            <a:ext cx="3011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Tong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B et al. Front. Immunol.2019.10.665</a:t>
            </a:r>
          </a:p>
        </p:txBody>
      </p:sp>
    </p:spTree>
    <p:extLst>
      <p:ext uri="{BB962C8B-B14F-4D97-AF65-F5344CB8AC3E}">
        <p14:creationId xmlns:p14="http://schemas.microsoft.com/office/powerpoint/2010/main" xmlns="" val="32791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4D45894-C07F-4AED-BB8D-835A49FC7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624" y="2519299"/>
            <a:ext cx="6129486" cy="244827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664B5A1-DB71-4D54-A001-5EE6D1750E36}"/>
              </a:ext>
            </a:extLst>
          </p:cNvPr>
          <p:cNvSpPr txBox="1"/>
          <p:nvPr/>
        </p:nvSpPr>
        <p:spPr>
          <a:xfrm>
            <a:off x="5292247" y="5255602"/>
            <a:ext cx="1218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AGUA DE </a:t>
            </a:r>
          </a:p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LOURDES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1ABBD76-76CA-4737-8CDD-FC10BCD6BE1F}"/>
              </a:ext>
            </a:extLst>
          </p:cNvPr>
          <p:cNvSpPr txBox="1"/>
          <p:nvPr/>
        </p:nvSpPr>
        <p:spPr>
          <a:xfrm>
            <a:off x="3192087" y="5259721"/>
            <a:ext cx="1607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BÁLSAMO DE</a:t>
            </a:r>
          </a:p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FIERABRÁS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3471A40-124A-4825-B436-2317E9A7E544}"/>
              </a:ext>
            </a:extLst>
          </p:cNvPr>
          <p:cNvSpPr txBox="1"/>
          <p:nvPr/>
        </p:nvSpPr>
        <p:spPr>
          <a:xfrm>
            <a:off x="7035588" y="5424879"/>
            <a:ext cx="1623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VITAMINA D?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8A52742-BC26-41D6-9E10-F75E540E1258}"/>
              </a:ext>
            </a:extLst>
          </p:cNvPr>
          <p:cNvSpPr txBox="1"/>
          <p:nvPr/>
        </p:nvSpPr>
        <p:spPr>
          <a:xfrm>
            <a:off x="2938228" y="215043"/>
            <a:ext cx="613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TOPS DE LOS PRODUCTOS MILAGROSOS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9F1EC14-D70A-459F-997D-0C2CF773C806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12201" y="2465479"/>
            <a:ext cx="1870037" cy="136815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B764BD0-C6A2-44AF-80EB-E15C0CD3F1C5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12205" y="1347958"/>
            <a:ext cx="2094867" cy="164742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2496AA1-BB5F-47B2-ACF9-AD9A78EB3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473" y="1799219"/>
            <a:ext cx="1152525" cy="16478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FE6343B-AF71-442E-BCE2-EEA81E9B3D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4097" y="2146881"/>
            <a:ext cx="16954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84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690" y="254308"/>
            <a:ext cx="1440160" cy="101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28611" y="22657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2400" u="sng" dirty="0">
                <a:latin typeface="Arial" pitchFamily="34" charset="0"/>
                <a:cs typeface="Arial" pitchFamily="34" charset="0"/>
              </a:rPr>
              <a:t>Niveles normales de vitamina D. Controversia.</a:t>
            </a:r>
            <a:br>
              <a:rPr lang="es-ES" sz="2400" u="sng" dirty="0">
                <a:latin typeface="Arial" pitchFamily="34" charset="0"/>
                <a:cs typeface="Arial" pitchFamily="34" charset="0"/>
              </a:rPr>
            </a:br>
            <a:r>
              <a:rPr lang="es-ES" sz="2400" u="sng" dirty="0">
                <a:latin typeface="Arial" pitchFamily="34" charset="0"/>
                <a:cs typeface="Arial" pitchFamily="34" charset="0"/>
              </a:rPr>
              <a:t>En base a qué criterios.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954249" y="4791192"/>
            <a:ext cx="5126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>
                <a:latin typeface="Arial" pitchFamily="34" charset="0"/>
                <a:cs typeface="Arial" pitchFamily="34" charset="0"/>
              </a:rPr>
              <a:t>Institute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 de Medicine (IOM) / </a:t>
            </a:r>
            <a:r>
              <a:rPr lang="es-ES" sz="1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err="1">
                <a:latin typeface="Arial" pitchFamily="34" charset="0"/>
                <a:cs typeface="Arial" pitchFamily="34" charset="0"/>
              </a:rPr>
              <a:t>Endocrinology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err="1">
                <a:latin typeface="Arial" pitchFamily="34" charset="0"/>
                <a:cs typeface="Arial" pitchFamily="34" charset="0"/>
              </a:rPr>
              <a:t>Society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 (TES)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064616" y="5482162"/>
            <a:ext cx="5332101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La “normalidad” de 25(OH) sérica se define por el nivel</a:t>
            </a:r>
          </a:p>
          <a:p>
            <a:pPr algn="ctr"/>
            <a:r>
              <a:rPr lang="es-ES" dirty="0"/>
              <a:t>de supresión de la PTH, efecto que no es directo.</a:t>
            </a:r>
          </a:p>
          <a:p>
            <a:pPr algn="ctr"/>
            <a:r>
              <a:rPr lang="es-ES" dirty="0"/>
              <a:t>La absorción óptima de calcio en intestino delgado.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xmlns="" id="{C2D6ECB4-44F5-449E-9D6D-D03C749999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5626632"/>
              </p:ext>
            </p:extLst>
          </p:nvPr>
        </p:nvGraphicFramePr>
        <p:xfrm>
          <a:off x="2453579" y="2300110"/>
          <a:ext cx="8127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846146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89832254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36615849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Vit 25 (OH)D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3468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Deficiencia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&lt; 12 ng/ml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&lt; 20 ng/ml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359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Insuficiencia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&lt; 20 ng/ml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&lt; 30 ng/ml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7865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Adecuado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&gt; 20 ng/ml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&gt; 30 ng/ml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2199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Tóxico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&gt; 50 ng/ml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&gt; 100 ng/ml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5755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91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 w="3175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2800" u="sng" dirty="0">
                <a:latin typeface="Arial" pitchFamily="34" charset="0"/>
                <a:cs typeface="Arial" pitchFamily="34" charset="0"/>
              </a:rPr>
              <a:t>Deficiencia de vitamina D en España.  Realidad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1556792"/>
            <a:ext cx="84249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43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8998D707-808A-415E-B537-5953F854B7BA}"/>
              </a:ext>
            </a:extLst>
          </p:cNvPr>
          <p:cNvSpPr txBox="1"/>
          <p:nvPr/>
        </p:nvSpPr>
        <p:spPr>
          <a:xfrm>
            <a:off x="2755054" y="505983"/>
            <a:ext cx="7221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u="sng" dirty="0">
                <a:latin typeface="Arial Black" panose="020B0A04020102020204" pitchFamily="34" charset="0"/>
              </a:rPr>
              <a:t>VITAMINA D  Y  LUPUS ERITEMATOSO SISTÉMICO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9CAD698-F519-4C3F-B653-8C0E99DCF0FE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7170" y="1689488"/>
            <a:ext cx="6858000" cy="31337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043CCAD-4D3A-4996-815C-49CECEFDA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512" y="1527105"/>
            <a:ext cx="4337570" cy="507517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C3B3C21-6789-464E-AF4B-01D62CDE63B8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298475" y="199273"/>
            <a:ext cx="1422607" cy="101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72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EFB85A1-D53C-49E6-82E7-2AA94E80E240}"/>
              </a:ext>
            </a:extLst>
          </p:cNvPr>
          <p:cNvSpPr txBox="1"/>
          <p:nvPr/>
        </p:nvSpPr>
        <p:spPr>
          <a:xfrm>
            <a:off x="3456396" y="0"/>
            <a:ext cx="4492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Enfermedad Autoinmune Sistémica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EBC865E-E42B-4D25-9C7A-D7C25C987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550" y="458983"/>
            <a:ext cx="3114675" cy="14573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2CA2AD3-EECE-48D1-8905-468E07697D33}"/>
              </a:ext>
            </a:extLst>
          </p:cNvPr>
          <p:cNvSpPr txBox="1"/>
          <p:nvPr/>
        </p:nvSpPr>
        <p:spPr>
          <a:xfrm>
            <a:off x="212388" y="2084718"/>
            <a:ext cx="976699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Actividad / Secuela funcional   (SLEDAI, ESSDAI, BD-CAF, </a:t>
            </a:r>
            <a:r>
              <a:rPr lang="es-ES" dirty="0" err="1"/>
              <a:t>Rodman</a:t>
            </a:r>
            <a:r>
              <a:rPr lang="es-ES" dirty="0"/>
              <a:t>, BVAS…)</a:t>
            </a:r>
          </a:p>
          <a:p>
            <a:r>
              <a:rPr lang="es-ES" dirty="0"/>
              <a:t>     Actividad de la enfermedad – Fármacos (GC – HQ – IS): </a:t>
            </a:r>
            <a:r>
              <a:rPr lang="es-ES" dirty="0" err="1"/>
              <a:t>fotosensibilizanes</a:t>
            </a:r>
            <a:r>
              <a:rPr lang="es-ES" dirty="0"/>
              <a:t> </a:t>
            </a:r>
            <a:r>
              <a:rPr lang="es-ES" dirty="0">
                <a:sym typeface="Wingdings" panose="05000000000000000000" pitchFamily="2" charset="2"/>
              </a:rPr>
              <a:t> Evitar exposición al sol.  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796AE48F-54FC-43B9-9394-4767445E20CE}"/>
              </a:ext>
            </a:extLst>
          </p:cNvPr>
          <p:cNvSpPr txBox="1"/>
          <p:nvPr/>
        </p:nvSpPr>
        <p:spPr>
          <a:xfrm>
            <a:off x="231868" y="3056997"/>
            <a:ext cx="2879892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Deterioro calidad ósea. </a:t>
            </a:r>
          </a:p>
          <a:p>
            <a:r>
              <a:rPr lang="es-ES" dirty="0"/>
              <a:t>Osteoporosis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6469D4A-362D-4259-8017-DD558DD046BD}"/>
              </a:ext>
            </a:extLst>
          </p:cNvPr>
          <p:cNvSpPr txBox="1"/>
          <p:nvPr/>
        </p:nvSpPr>
        <p:spPr>
          <a:xfrm>
            <a:off x="279097" y="4161252"/>
            <a:ext cx="2845894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Mayor riesgo de infecciones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755CD3F-2FB7-49C4-9D17-535DFD6CF8D8}"/>
              </a:ext>
            </a:extLst>
          </p:cNvPr>
          <p:cNvSpPr txBox="1"/>
          <p:nvPr/>
        </p:nvSpPr>
        <p:spPr>
          <a:xfrm>
            <a:off x="301267" y="5243204"/>
            <a:ext cx="2879891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/>
              <a:t>Mayor riesgo cardio-vascular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B47AF9D-6ABA-4F2D-9EE6-3817D7EC9C31}"/>
              </a:ext>
            </a:extLst>
          </p:cNvPr>
          <p:cNvSpPr txBox="1"/>
          <p:nvPr/>
        </p:nvSpPr>
        <p:spPr>
          <a:xfrm>
            <a:off x="279097" y="6165239"/>
            <a:ext cx="287989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Mayor riesgo neoplásico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BB16B938-723A-4F03-BD70-20B2D36CB1FD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122429" y="1749873"/>
            <a:ext cx="1109112" cy="108232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95AFF9C5-8261-40EE-BD80-5D96CB89C6D4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6618" y="2948749"/>
            <a:ext cx="1110369" cy="91410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9386DA4F-E011-4602-85FD-77C9B6B6395C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16910" y="2931274"/>
            <a:ext cx="857956" cy="93679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807BF5B2-CEF3-4720-865E-0A5A00BA8ECB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357122" y="4046005"/>
            <a:ext cx="1484789" cy="73866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FB8A0744-2947-40F0-BDEF-9104AE0C4F48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074042" y="4046005"/>
            <a:ext cx="953932" cy="73866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2544B27E-69E3-4AF9-ACC7-1179F2A0CFC1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574590" y="4969433"/>
            <a:ext cx="2224794" cy="88353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D2F67ECF-5C7B-439E-A1D2-C4B78F2266FF}"/>
              </a:ext>
            </a:extLst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016910" y="5942189"/>
            <a:ext cx="953932" cy="77981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55A1C60C-DC82-4C5F-BD4C-85294B629710}"/>
              </a:ext>
            </a:extLst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480514" y="5968853"/>
            <a:ext cx="1107793" cy="753155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DDD09161-958E-4207-A1FA-176A234838C3}"/>
              </a:ext>
            </a:extLst>
          </p:cNvPr>
          <p:cNvSpPr txBox="1"/>
          <p:nvPr/>
        </p:nvSpPr>
        <p:spPr>
          <a:xfrm>
            <a:off x="6155286" y="6043313"/>
            <a:ext cx="343639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 dirty="0" err="1"/>
              <a:t>Eitan</a:t>
            </a:r>
            <a:r>
              <a:rPr lang="es-ES" sz="1400" dirty="0"/>
              <a:t> </a:t>
            </a:r>
            <a:r>
              <a:rPr lang="es-ES" sz="1400" dirty="0" err="1"/>
              <a:t>Giat</a:t>
            </a:r>
            <a:r>
              <a:rPr lang="es-ES" sz="1400" dirty="0"/>
              <a:t>. </a:t>
            </a:r>
            <a:r>
              <a:rPr lang="es-ES" sz="1400" dirty="0" err="1"/>
              <a:t>Cancer</a:t>
            </a:r>
            <a:r>
              <a:rPr lang="es-ES" sz="1400" dirty="0"/>
              <a:t> and </a:t>
            </a:r>
            <a:r>
              <a:rPr lang="es-ES" sz="1400" dirty="0" err="1"/>
              <a:t>autoimmune</a:t>
            </a:r>
            <a:r>
              <a:rPr lang="es-ES" sz="1400" dirty="0"/>
              <a:t> </a:t>
            </a:r>
            <a:r>
              <a:rPr lang="es-ES" sz="1400" dirty="0" err="1"/>
              <a:t>diseases</a:t>
            </a:r>
            <a:endParaRPr lang="es-ES" sz="1400" dirty="0"/>
          </a:p>
          <a:p>
            <a:r>
              <a:rPr lang="es-ES" sz="1400" dirty="0" err="1"/>
              <a:t>Autoimmunity</a:t>
            </a:r>
            <a:r>
              <a:rPr lang="es-ES" sz="1400" dirty="0"/>
              <a:t> </a:t>
            </a:r>
            <a:r>
              <a:rPr lang="es-ES" sz="1400" dirty="0" err="1"/>
              <a:t>Reviews</a:t>
            </a:r>
            <a:r>
              <a:rPr lang="es-ES" sz="1400" dirty="0"/>
              <a:t> 16(2017) 1049-1057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1A05D7B8-E674-44CE-862A-E4D5952D999B}"/>
              </a:ext>
            </a:extLst>
          </p:cNvPr>
          <p:cNvSpPr txBox="1"/>
          <p:nvPr/>
        </p:nvSpPr>
        <p:spPr>
          <a:xfrm>
            <a:off x="6155286" y="5149593"/>
            <a:ext cx="5563703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 dirty="0"/>
              <a:t>Ivana </a:t>
            </a:r>
            <a:r>
              <a:rPr lang="es-ES" sz="1400" dirty="0" err="1"/>
              <a:t>Hollan</a:t>
            </a:r>
            <a:r>
              <a:rPr lang="es-ES" sz="1400" dirty="0"/>
              <a:t>. Cardiovascular </a:t>
            </a:r>
            <a:r>
              <a:rPr lang="es-ES" sz="1400" dirty="0" err="1"/>
              <a:t>disease</a:t>
            </a:r>
            <a:r>
              <a:rPr lang="es-ES" sz="1400" dirty="0"/>
              <a:t> and </a:t>
            </a:r>
            <a:r>
              <a:rPr lang="es-ES" sz="1400" dirty="0" err="1"/>
              <a:t>autoimmune</a:t>
            </a:r>
            <a:r>
              <a:rPr lang="es-ES" sz="1400" dirty="0"/>
              <a:t> </a:t>
            </a:r>
            <a:r>
              <a:rPr lang="es-ES" sz="1400" dirty="0" err="1"/>
              <a:t>rheumatic</a:t>
            </a:r>
            <a:r>
              <a:rPr lang="es-ES" sz="1400" dirty="0"/>
              <a:t> </a:t>
            </a:r>
            <a:r>
              <a:rPr lang="es-ES" sz="1400" dirty="0" err="1"/>
              <a:t>diseases</a:t>
            </a:r>
            <a:endParaRPr lang="es-ES" sz="1400" dirty="0"/>
          </a:p>
          <a:p>
            <a:r>
              <a:rPr lang="es-ES" sz="1400" dirty="0" err="1"/>
              <a:t>Autoimmunity</a:t>
            </a:r>
            <a:r>
              <a:rPr lang="es-ES" sz="1400" dirty="0"/>
              <a:t> </a:t>
            </a:r>
            <a:r>
              <a:rPr lang="es-ES" sz="1400" dirty="0" err="1"/>
              <a:t>Reviews</a:t>
            </a:r>
            <a:r>
              <a:rPr lang="es-ES" sz="1400" dirty="0"/>
              <a:t> 12 (2013) 1004-1015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8AEEFE2D-837D-4975-9330-A8784F010444}"/>
              </a:ext>
            </a:extLst>
          </p:cNvPr>
          <p:cNvSpPr txBox="1"/>
          <p:nvPr/>
        </p:nvSpPr>
        <p:spPr>
          <a:xfrm>
            <a:off x="6155286" y="4125571"/>
            <a:ext cx="5665462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 dirty="0" err="1"/>
              <a:t>Falagas</a:t>
            </a:r>
            <a:r>
              <a:rPr lang="es-ES" sz="1400" dirty="0"/>
              <a:t> ME. </a:t>
            </a:r>
            <a:r>
              <a:rPr lang="es-ES" sz="1400" dirty="0" err="1"/>
              <a:t>Infection-related</a:t>
            </a:r>
            <a:r>
              <a:rPr lang="es-ES" sz="1400" dirty="0"/>
              <a:t> </a:t>
            </a:r>
            <a:r>
              <a:rPr lang="es-ES" sz="1400" dirty="0" err="1"/>
              <a:t>morbidity</a:t>
            </a:r>
            <a:r>
              <a:rPr lang="es-ES" sz="1400" dirty="0"/>
              <a:t> … in </a:t>
            </a:r>
            <a:r>
              <a:rPr lang="es-ES" sz="1400" dirty="0" err="1"/>
              <a:t>patients</a:t>
            </a:r>
            <a:r>
              <a:rPr lang="es-ES" sz="1400" dirty="0"/>
              <a:t> </a:t>
            </a:r>
            <a:r>
              <a:rPr lang="es-ES" sz="1400" dirty="0" err="1"/>
              <a:t>with</a:t>
            </a:r>
            <a:r>
              <a:rPr lang="es-ES" sz="1400" dirty="0"/>
              <a:t> </a:t>
            </a:r>
            <a:r>
              <a:rPr lang="es-ES" sz="1400" dirty="0" err="1"/>
              <a:t>connetive</a:t>
            </a:r>
            <a:r>
              <a:rPr lang="es-ES" sz="1400" dirty="0"/>
              <a:t> </a:t>
            </a:r>
            <a:r>
              <a:rPr lang="es-ES" sz="1400" dirty="0" err="1"/>
              <a:t>tissue</a:t>
            </a:r>
            <a:r>
              <a:rPr lang="es-ES" sz="1400" dirty="0"/>
              <a:t> </a:t>
            </a:r>
          </a:p>
          <a:p>
            <a:r>
              <a:rPr lang="es-ES" sz="1400" dirty="0" err="1"/>
              <a:t>diseases</a:t>
            </a:r>
            <a:r>
              <a:rPr lang="es-ES" sz="1400" dirty="0"/>
              <a:t>: a </a:t>
            </a:r>
            <a:r>
              <a:rPr lang="es-ES" sz="1400" dirty="0" err="1"/>
              <a:t>systemic</a:t>
            </a:r>
            <a:r>
              <a:rPr lang="es-ES" sz="1400" dirty="0"/>
              <a:t> </a:t>
            </a:r>
            <a:r>
              <a:rPr lang="es-ES" sz="1400" dirty="0" err="1"/>
              <a:t>review</a:t>
            </a:r>
            <a:r>
              <a:rPr lang="es-ES" sz="1400" dirty="0"/>
              <a:t>.    Clin </a:t>
            </a:r>
            <a:r>
              <a:rPr lang="es-ES" sz="1400" dirty="0" err="1"/>
              <a:t>Rheumatol</a:t>
            </a:r>
            <a:r>
              <a:rPr lang="es-ES" sz="1400" dirty="0"/>
              <a:t> (2007) 26:663-670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F1DC7AC0-B51D-4384-9229-07B2B1F7A493}"/>
              </a:ext>
            </a:extLst>
          </p:cNvPr>
          <p:cNvSpPr txBox="1"/>
          <p:nvPr/>
        </p:nvSpPr>
        <p:spPr>
          <a:xfrm>
            <a:off x="6155286" y="3138063"/>
            <a:ext cx="4050468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 dirty="0" err="1"/>
              <a:t>Adami</a:t>
            </a:r>
            <a:r>
              <a:rPr lang="es-ES" sz="1400" dirty="0"/>
              <a:t> Giovanni. Osteoporosis in </a:t>
            </a:r>
            <a:r>
              <a:rPr lang="es-ES" sz="1400" dirty="0" err="1"/>
              <a:t>Rheumatic</a:t>
            </a:r>
            <a:r>
              <a:rPr lang="es-ES" sz="1400" dirty="0"/>
              <a:t> </a:t>
            </a:r>
            <a:r>
              <a:rPr lang="es-ES" sz="1400" dirty="0" err="1"/>
              <a:t>Diseases</a:t>
            </a:r>
            <a:endParaRPr lang="es-ES" sz="1400" dirty="0"/>
          </a:p>
          <a:p>
            <a:r>
              <a:rPr lang="es-ES" sz="1400" dirty="0" err="1"/>
              <a:t>Int</a:t>
            </a:r>
            <a:r>
              <a:rPr lang="es-ES" sz="1400" dirty="0"/>
              <a:t>. J . Mol. </a:t>
            </a:r>
            <a:r>
              <a:rPr lang="es-ES" sz="1400" dirty="0" err="1"/>
              <a:t>Sci</a:t>
            </a:r>
            <a:r>
              <a:rPr lang="es-ES" sz="1400" dirty="0"/>
              <a:t> 2019,20,5867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6AA1D32-4442-410B-9E2A-EDCB39A43F56}"/>
              </a:ext>
            </a:extLst>
          </p:cNvPr>
          <p:cNvSpPr txBox="1"/>
          <p:nvPr/>
        </p:nvSpPr>
        <p:spPr>
          <a:xfrm>
            <a:off x="301267" y="980436"/>
            <a:ext cx="3374642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ES" sz="1600" i="1" dirty="0">
                <a:solidFill>
                  <a:schemeClr val="bg1"/>
                </a:solidFill>
              </a:rPr>
              <a:t>La visión global de la persona enferma</a:t>
            </a:r>
          </a:p>
        </p:txBody>
      </p:sp>
    </p:spTree>
    <p:extLst>
      <p:ext uri="{BB962C8B-B14F-4D97-AF65-F5344CB8AC3E}">
        <p14:creationId xmlns:p14="http://schemas.microsoft.com/office/powerpoint/2010/main" xmlns="" val="25080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8998D707-808A-415E-B537-5953F854B7BA}"/>
              </a:ext>
            </a:extLst>
          </p:cNvPr>
          <p:cNvSpPr txBox="1"/>
          <p:nvPr/>
        </p:nvSpPr>
        <p:spPr>
          <a:xfrm>
            <a:off x="2820467" y="280005"/>
            <a:ext cx="7221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u="sng" dirty="0">
                <a:latin typeface="Arial Black" panose="020B0A04020102020204" pitchFamily="34" charset="0"/>
              </a:rPr>
              <a:t>VITAMINA D  Y  LUPUS ERITEMATOSO SISTÉMICO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7DB2C75-1D2C-45EF-9528-2468D3FAB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540" y="1332317"/>
            <a:ext cx="7190238" cy="480869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2CBF867-4908-47DE-8743-1C3F9A0F2657}"/>
              </a:ext>
            </a:extLst>
          </p:cNvPr>
          <p:cNvSpPr txBox="1"/>
          <p:nvPr/>
        </p:nvSpPr>
        <p:spPr>
          <a:xfrm>
            <a:off x="9103437" y="2968882"/>
            <a:ext cx="2401811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/>
              <a:t>LES: 20,7 </a:t>
            </a:r>
            <a:r>
              <a:rPr lang="es-ES" dirty="0">
                <a:sym typeface="Symbol" panose="05050102010706020507" pitchFamily="18" charset="2"/>
              </a:rPr>
              <a:t></a:t>
            </a:r>
            <a:r>
              <a:rPr lang="es-ES" dirty="0"/>
              <a:t> 8,4 ng/ml</a:t>
            </a:r>
          </a:p>
          <a:p>
            <a:r>
              <a:rPr lang="es-ES" dirty="0"/>
              <a:t>Sanos: 31,4 </a:t>
            </a:r>
            <a:r>
              <a:rPr lang="es-ES" dirty="0">
                <a:sym typeface="Symbol" panose="05050102010706020507" pitchFamily="18" charset="2"/>
              </a:rPr>
              <a:t> 9,5 </a:t>
            </a:r>
            <a:r>
              <a:rPr lang="es-ES" dirty="0"/>
              <a:t>ng/ml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AF190C4A-6841-4B20-ABEF-0187B2B9802A}"/>
              </a:ext>
            </a:extLst>
          </p:cNvPr>
          <p:cNvSpPr txBox="1"/>
          <p:nvPr/>
        </p:nvSpPr>
        <p:spPr>
          <a:xfrm>
            <a:off x="8444428" y="6419507"/>
            <a:ext cx="34259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Islam Md. A.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Autoimmunity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Reviews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(2019). 102392</a:t>
            </a:r>
          </a:p>
        </p:txBody>
      </p:sp>
    </p:spTree>
    <p:extLst>
      <p:ext uri="{BB962C8B-B14F-4D97-AF65-F5344CB8AC3E}">
        <p14:creationId xmlns:p14="http://schemas.microsoft.com/office/powerpoint/2010/main" xmlns="" val="411212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0E54415-77F8-44EF-9CC7-323C64C1B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1" y="1874291"/>
            <a:ext cx="3906202" cy="376069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982890E-A215-486C-A88E-8F5FEA839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294" y="1885721"/>
            <a:ext cx="4494162" cy="385213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C3E3EC5-92A8-4122-9936-0ABF68DD8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0855" y="12612"/>
            <a:ext cx="6838950" cy="153066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1CB8CC3-1E8B-4085-8EF8-C313F1878B9A}"/>
              </a:ext>
            </a:extLst>
          </p:cNvPr>
          <p:cNvSpPr txBox="1"/>
          <p:nvPr/>
        </p:nvSpPr>
        <p:spPr>
          <a:xfrm>
            <a:off x="2935055" y="5737860"/>
            <a:ext cx="7130478" cy="923330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14/92 (15%) pacientes tenían niveles de 25(OH)D &lt; 10 ng/ml (deficiencia).</a:t>
            </a:r>
          </a:p>
          <a:p>
            <a:pPr algn="ctr"/>
            <a:r>
              <a:rPr lang="es-ES" dirty="0"/>
              <a:t>La deficiencia estaba relacionada con un  mayor grado de astenia.</a:t>
            </a:r>
          </a:p>
          <a:p>
            <a:pPr algn="ctr"/>
            <a:r>
              <a:rPr lang="es-ES" dirty="0"/>
              <a:t>Los niveles de vitamina D no tenían relación con la severidad del LES.</a:t>
            </a:r>
          </a:p>
        </p:txBody>
      </p:sp>
    </p:spTree>
    <p:extLst>
      <p:ext uri="{BB962C8B-B14F-4D97-AF65-F5344CB8AC3E}">
        <p14:creationId xmlns:p14="http://schemas.microsoft.com/office/powerpoint/2010/main" xmlns="" val="24273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5EE6975-F99D-42B2-8757-052BBD874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377" y="1588770"/>
            <a:ext cx="9161530" cy="273462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3D158F7-AF4B-4C58-B1F7-DC1BD0457EFE}"/>
              </a:ext>
            </a:extLst>
          </p:cNvPr>
          <p:cNvSpPr txBox="1"/>
          <p:nvPr/>
        </p:nvSpPr>
        <p:spPr>
          <a:xfrm>
            <a:off x="1688956" y="708660"/>
            <a:ext cx="9038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latin typeface="Arial Black" panose="020B0A04020102020204" pitchFamily="34" charset="0"/>
              </a:rPr>
              <a:t>VITAMINA D  -  LUPUS ERITEMATOSO SISTÉMICO Y ACTIVIDAD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453D1AD-7EAE-4DAF-9695-3D3A47E019BE}"/>
              </a:ext>
            </a:extLst>
          </p:cNvPr>
          <p:cNvSpPr txBox="1"/>
          <p:nvPr/>
        </p:nvSpPr>
        <p:spPr>
          <a:xfrm>
            <a:off x="7006590" y="6423660"/>
            <a:ext cx="5104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Marina Eloi. PLOS ONE /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: 10.1371/journal.pone.0170323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13,2017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161BC6B4-2917-48F9-A1BA-8160CCD5D095}"/>
              </a:ext>
            </a:extLst>
          </p:cNvPr>
          <p:cNvSpPr txBox="1"/>
          <p:nvPr/>
        </p:nvSpPr>
        <p:spPr>
          <a:xfrm>
            <a:off x="1627377" y="4634865"/>
            <a:ext cx="9498562" cy="147732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n-US" i="1" dirty="0"/>
              <a:t>“Due to its cross-sectional nature, our study cannot establish a causal relationship between</a:t>
            </a:r>
          </a:p>
          <a:p>
            <a:pPr algn="just"/>
            <a:r>
              <a:rPr lang="en-US" i="1" dirty="0"/>
              <a:t>vitamin D serum concentration and disease activity in SLE patients. </a:t>
            </a:r>
          </a:p>
          <a:p>
            <a:pPr algn="just"/>
            <a:r>
              <a:rPr lang="en-US" i="1" dirty="0"/>
              <a:t>If low vitamin D serum concentrations are causal co-factor in the immunological disturbances</a:t>
            </a:r>
          </a:p>
          <a:p>
            <a:pPr algn="just"/>
            <a:r>
              <a:rPr lang="en-US" i="1" dirty="0"/>
              <a:t>that characterize SLE or if, on the contrary, the inflammatory disease process and low sun exposure</a:t>
            </a:r>
          </a:p>
          <a:p>
            <a:pPr algn="just"/>
            <a:r>
              <a:rPr lang="en-US" i="1" dirty="0"/>
              <a:t>causes reduction in vitamin D serum concentrations will still require further studies”. 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xmlns="" val="39196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83BE608-3450-4305-A176-35F34F7CF0B6}"/>
              </a:ext>
            </a:extLst>
          </p:cNvPr>
          <p:cNvSpPr txBox="1"/>
          <p:nvPr/>
        </p:nvSpPr>
        <p:spPr>
          <a:xfrm>
            <a:off x="3519731" y="483873"/>
            <a:ext cx="5338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u="sng" dirty="0">
                <a:latin typeface="Arial Black" panose="020B0A04020102020204" pitchFamily="34" charset="0"/>
              </a:rPr>
              <a:t>VITAMINA D  Y SÍNDROME SJÖGREN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E4DF4A0-BE93-4F49-B10C-93173CD90C84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29940" y="3711503"/>
            <a:ext cx="4332120" cy="309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AA9DF4C-3EE6-4869-9B9C-75779B9A173D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12260" y="1008722"/>
            <a:ext cx="7781925" cy="257804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022888B-406D-4843-9A86-268062B2B0FB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742312" y="201554"/>
            <a:ext cx="2014352" cy="104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350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37F8706-E528-4F95-B74A-621E37C093B5}"/>
              </a:ext>
            </a:extLst>
          </p:cNvPr>
          <p:cNvSpPr txBox="1"/>
          <p:nvPr/>
        </p:nvSpPr>
        <p:spPr>
          <a:xfrm>
            <a:off x="1174725" y="807711"/>
            <a:ext cx="8568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 dirty="0"/>
              <a:t>Correlación entre la actividad de la enfermedad (ESSDAI) y diversos parámetros biológicos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312AF78-C40B-4C98-ACFC-F8E4A334877B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44739" y="1520459"/>
            <a:ext cx="3009900" cy="24479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B10EE63-1C78-4ED0-8694-85A2A7931B0C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14753" y="1572846"/>
            <a:ext cx="2952750" cy="23431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91B014A-4950-4C6E-A1BE-F311AAB45FAB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480477" y="1520459"/>
            <a:ext cx="2943225" cy="23622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3A6B88B-6573-43EE-87C7-5D8780DB7B8E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752653" y="4127134"/>
            <a:ext cx="3038475" cy="23145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C25394EF-0431-4B57-8B8D-8EF50DE4C40D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761515" y="4127134"/>
            <a:ext cx="2981325" cy="221932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946427D-9145-4705-8FF7-F2ACAEDCA0A1}"/>
              </a:ext>
            </a:extLst>
          </p:cNvPr>
          <p:cNvSpPr txBox="1"/>
          <p:nvPr/>
        </p:nvSpPr>
        <p:spPr>
          <a:xfrm>
            <a:off x="3468954" y="285364"/>
            <a:ext cx="5338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u="sng" dirty="0">
                <a:latin typeface="Arial Black" panose="020B0A04020102020204" pitchFamily="34" charset="0"/>
              </a:rPr>
              <a:t>VITAMINA D  Y SÍNDROME SJÖGREN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4FAE44F-5F54-43A2-BDF1-9A8D894A6737}"/>
              </a:ext>
            </a:extLst>
          </p:cNvPr>
          <p:cNvSpPr txBox="1"/>
          <p:nvPr/>
        </p:nvSpPr>
        <p:spPr>
          <a:xfrm>
            <a:off x="1174725" y="1151127"/>
            <a:ext cx="331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SS: 22 ng/ml vs 28 ng/ml: S. </a:t>
            </a:r>
            <a:r>
              <a:rPr lang="es-ES" dirty="0" err="1"/>
              <a:t>Sicca</a:t>
            </a:r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1ADC6D42-BF07-4126-BD03-C6AAE7A3B64B}"/>
              </a:ext>
            </a:extLst>
          </p:cNvPr>
          <p:cNvSpPr txBox="1"/>
          <p:nvPr/>
        </p:nvSpPr>
        <p:spPr>
          <a:xfrm>
            <a:off x="8489925" y="6460129"/>
            <a:ext cx="30171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Lee SJ. J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Immunol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Res 016;  2016: 578-1070</a:t>
            </a:r>
          </a:p>
        </p:txBody>
      </p:sp>
    </p:spTree>
    <p:extLst>
      <p:ext uri="{BB962C8B-B14F-4D97-AF65-F5344CB8AC3E}">
        <p14:creationId xmlns:p14="http://schemas.microsoft.com/office/powerpoint/2010/main" xmlns="" val="331432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248D808-7F82-4389-82D2-D86229DB9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53" y="1438273"/>
            <a:ext cx="4778313" cy="466901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65E3C92-37C4-4040-9ABE-38284A3CBD92}"/>
              </a:ext>
            </a:extLst>
          </p:cNvPr>
          <p:cNvSpPr txBox="1"/>
          <p:nvPr/>
        </p:nvSpPr>
        <p:spPr>
          <a:xfrm>
            <a:off x="3530942" y="550656"/>
            <a:ext cx="5338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u="sng" dirty="0">
                <a:latin typeface="Arial Black" panose="020B0A04020102020204" pitchFamily="34" charset="0"/>
              </a:rPr>
              <a:t>VITAMINA D  Y SÍNDROME SJÖGREN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3D1E775-FDFE-4704-893C-C3C30B0034A2}"/>
              </a:ext>
            </a:extLst>
          </p:cNvPr>
          <p:cNvSpPr txBox="1"/>
          <p:nvPr/>
        </p:nvSpPr>
        <p:spPr>
          <a:xfrm>
            <a:off x="8348971" y="6307344"/>
            <a:ext cx="3496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Agmon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-Levin et al. J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Autoimmune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39 (2012) 234-239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0852CF6-47B6-4394-B294-0A4AFA365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488" y="2908883"/>
            <a:ext cx="4778313" cy="194195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641A94F-149A-40A0-818E-5D47208F59A7}"/>
              </a:ext>
            </a:extLst>
          </p:cNvPr>
          <p:cNvSpPr txBox="1"/>
          <p:nvPr/>
        </p:nvSpPr>
        <p:spPr>
          <a:xfrm>
            <a:off x="6493708" y="2135321"/>
            <a:ext cx="4808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cs typeface="Arial" panose="020B0604020202020204" pitchFamily="34" charset="0"/>
              </a:rPr>
              <a:t>Niveles séricos de vitamina D y su asociación con </a:t>
            </a:r>
          </a:p>
          <a:p>
            <a:r>
              <a:rPr lang="es-ES" dirty="0">
                <a:cs typeface="Arial" panose="020B0604020202020204" pitchFamily="34" charset="0"/>
              </a:rPr>
              <a:t>neuropatía periférica y linfoma</a:t>
            </a:r>
          </a:p>
        </p:txBody>
      </p:sp>
    </p:spTree>
    <p:extLst>
      <p:ext uri="{BB962C8B-B14F-4D97-AF65-F5344CB8AC3E}">
        <p14:creationId xmlns:p14="http://schemas.microsoft.com/office/powerpoint/2010/main" xmlns="" val="219246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65E3C92-37C4-4040-9ABE-38284A3CBD92}"/>
              </a:ext>
            </a:extLst>
          </p:cNvPr>
          <p:cNvSpPr txBox="1"/>
          <p:nvPr/>
        </p:nvSpPr>
        <p:spPr>
          <a:xfrm>
            <a:off x="3426936" y="234567"/>
            <a:ext cx="5338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u="sng" dirty="0">
                <a:latin typeface="Arial Black" panose="020B0A04020102020204" pitchFamily="34" charset="0"/>
              </a:rPr>
              <a:t>VITAMINA D  Y SÍNDROME SJÖGREN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58B55C9-D6CB-48F7-B5C4-DA1DF1F738A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66825" y="2500566"/>
            <a:ext cx="9658350" cy="33147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9BFA459-47D2-4386-99B9-B5048F17D152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66825" y="835889"/>
            <a:ext cx="9763125" cy="15430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ED8490D-B6A0-4790-B1FE-A329B44B84CE}"/>
              </a:ext>
            </a:extLst>
          </p:cNvPr>
          <p:cNvSpPr txBox="1"/>
          <p:nvPr/>
        </p:nvSpPr>
        <p:spPr>
          <a:xfrm>
            <a:off x="9206927" y="6574640"/>
            <a:ext cx="2895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Linhui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Li.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Rheum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Dis.2019;22:532-533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BDEB1FD1-42EA-4955-91F6-5AA9D8843E32}"/>
              </a:ext>
            </a:extLst>
          </p:cNvPr>
          <p:cNvSpPr txBox="1"/>
          <p:nvPr/>
        </p:nvSpPr>
        <p:spPr>
          <a:xfrm>
            <a:off x="2188050" y="5815266"/>
            <a:ext cx="8917249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Este </a:t>
            </a:r>
            <a:r>
              <a:rPr lang="en-US" dirty="0" err="1"/>
              <a:t>resultado</a:t>
            </a:r>
            <a:r>
              <a:rPr lang="en-US" dirty="0"/>
              <a:t> </a:t>
            </a:r>
            <a:r>
              <a:rPr lang="en-US" dirty="0" err="1"/>
              <a:t>indica</a:t>
            </a:r>
            <a:r>
              <a:rPr lang="en-US" dirty="0"/>
              <a:t> que no hay </a:t>
            </a:r>
            <a:r>
              <a:rPr lang="en-US" dirty="0" err="1"/>
              <a:t>evidencia</a:t>
            </a:r>
            <a:r>
              <a:rPr lang="en-US" dirty="0"/>
              <a:t> que </a:t>
            </a:r>
            <a:r>
              <a:rPr lang="en-US" dirty="0" err="1"/>
              <a:t>confirme</a:t>
            </a:r>
            <a:r>
              <a:rPr lang="en-US" dirty="0"/>
              <a:t> la </a:t>
            </a:r>
            <a:r>
              <a:rPr lang="en-US" dirty="0" err="1"/>
              <a:t>diferencia</a:t>
            </a:r>
            <a:r>
              <a:rPr lang="en-US" dirty="0"/>
              <a:t> de status de </a:t>
            </a:r>
            <a:r>
              <a:rPr lang="en-US" dirty="0" err="1"/>
              <a:t>vitamina</a:t>
            </a:r>
            <a:r>
              <a:rPr lang="en-US" dirty="0"/>
              <a:t> D</a:t>
            </a:r>
          </a:p>
          <a:p>
            <a:pPr algn="ctr"/>
            <a:r>
              <a:rPr lang="en-US" dirty="0"/>
              <a:t> entre </a:t>
            </a:r>
            <a:r>
              <a:rPr lang="en-US" dirty="0" err="1"/>
              <a:t>pacientes</a:t>
            </a:r>
            <a:r>
              <a:rPr lang="en-US" dirty="0"/>
              <a:t> con S. Sjogren y </a:t>
            </a:r>
            <a:r>
              <a:rPr lang="en-US" dirty="0" err="1"/>
              <a:t>sanos</a:t>
            </a:r>
            <a:r>
              <a:rPr lang="en-US" dirty="0"/>
              <a:t>.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5899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3BA45BA-B1A0-4F2C-A7A4-1FD5DFC215C9}"/>
              </a:ext>
            </a:extLst>
          </p:cNvPr>
          <p:cNvSpPr txBox="1"/>
          <p:nvPr/>
        </p:nvSpPr>
        <p:spPr>
          <a:xfrm>
            <a:off x="3189691" y="574745"/>
            <a:ext cx="5812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u="sng" dirty="0">
                <a:latin typeface="Arial Black" panose="020B0A04020102020204" pitchFamily="34" charset="0"/>
              </a:rPr>
              <a:t>VITAMINA D  Y ESCLEROSIS SISTÉMICA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A6B2972-813E-40F0-9042-95364BB6E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4" y="1186267"/>
            <a:ext cx="7270046" cy="488557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FBDB979-D3C2-46EF-8A61-984F51E79330}"/>
              </a:ext>
            </a:extLst>
          </p:cNvPr>
          <p:cNvSpPr txBox="1"/>
          <p:nvPr/>
        </p:nvSpPr>
        <p:spPr>
          <a:xfrm>
            <a:off x="6598860" y="6283255"/>
            <a:ext cx="49948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Trombetta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ONE. doi.org/10.1371/journal.pone.0179062. June 9,2017</a:t>
            </a: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F21B9963-976C-4A03-91A0-DAA8CE74D81E}"/>
              </a:ext>
            </a:extLst>
          </p:cNvPr>
          <p:cNvSpPr txBox="1"/>
          <p:nvPr/>
        </p:nvSpPr>
        <p:spPr>
          <a:xfrm>
            <a:off x="304799" y="3244334"/>
            <a:ext cx="1967398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/>
              <a:t>25(OH)D: 19 ng/ml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5A0ADAB-CF10-4F45-AA85-B20DF3307CA4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58023" y="201484"/>
            <a:ext cx="1261614" cy="128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842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3BA45BA-B1A0-4F2C-A7A4-1FD5DFC215C9}"/>
              </a:ext>
            </a:extLst>
          </p:cNvPr>
          <p:cNvSpPr txBox="1"/>
          <p:nvPr/>
        </p:nvSpPr>
        <p:spPr>
          <a:xfrm>
            <a:off x="3083025" y="140381"/>
            <a:ext cx="5812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u="sng" dirty="0">
                <a:latin typeface="Arial Black" panose="020B0A04020102020204" pitchFamily="34" charset="0"/>
              </a:rPr>
              <a:t>VITAMINA D  Y ESCLEROSIS SISTÉMICA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00A5F41-D1D3-4300-A3A1-1F50C87A8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277" y="605108"/>
            <a:ext cx="5348111" cy="196141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E44F039-04AA-4190-BECD-6EA4A9E4E9F1}"/>
              </a:ext>
            </a:extLst>
          </p:cNvPr>
          <p:cNvSpPr txBox="1"/>
          <p:nvPr/>
        </p:nvSpPr>
        <p:spPr>
          <a:xfrm>
            <a:off x="5831411" y="6456009"/>
            <a:ext cx="6128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Gupta S.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Indian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Dermatol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Online J. 2018 Jul-Aug;9(4):250-255.    doi:10.4103/idoj.IDOJ_328_17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3CDAFA0-EDBC-49C4-BF47-6FF6E519ECAA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1801" y="2636593"/>
            <a:ext cx="4622447" cy="361629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852C07E-0989-4D74-848C-B50056097F82}"/>
              </a:ext>
            </a:extLst>
          </p:cNvPr>
          <p:cNvSpPr txBox="1"/>
          <p:nvPr/>
        </p:nvSpPr>
        <p:spPr>
          <a:xfrm>
            <a:off x="6601054" y="5619439"/>
            <a:ext cx="4902324" cy="2616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Correlación inversa entre niveles VD y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modified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Rodnan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skin score (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mRSS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13279879-7E62-48C7-8CFB-58D45A645120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65607" y="2877893"/>
            <a:ext cx="3660069" cy="274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4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1848057-FF17-495B-A035-114DC841D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142" y="383823"/>
            <a:ext cx="7904338" cy="371968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D695BC7-4B06-4B68-8F7E-ADC3B9C6280B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81136" y="4542459"/>
            <a:ext cx="2140214" cy="179625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335F2EB-2625-4F6E-8026-CE26DC1399A5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40757" y="4677926"/>
            <a:ext cx="1230459" cy="166078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97FE21E-1EB7-4490-9649-3B64F817D440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418329">
            <a:off x="5091113" y="4932486"/>
            <a:ext cx="200977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04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48E98FC-3872-43AE-83FD-A726D73C1410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30585" y="4162504"/>
            <a:ext cx="1103059" cy="109315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EFB85A1-D53C-49E6-82E7-2AA94E80E240}"/>
              </a:ext>
            </a:extLst>
          </p:cNvPr>
          <p:cNvSpPr txBox="1"/>
          <p:nvPr/>
        </p:nvSpPr>
        <p:spPr>
          <a:xfrm>
            <a:off x="3428340" y="61239"/>
            <a:ext cx="4492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Enfermedad Autoinmune Sistémica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EBC865E-E42B-4D25-9C7A-D7C25C987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550" y="452539"/>
            <a:ext cx="3114675" cy="14573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2CA2AD3-EECE-48D1-8905-468E07697D33}"/>
              </a:ext>
            </a:extLst>
          </p:cNvPr>
          <p:cNvSpPr txBox="1"/>
          <p:nvPr/>
        </p:nvSpPr>
        <p:spPr>
          <a:xfrm>
            <a:off x="252986" y="1923441"/>
            <a:ext cx="976699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Actividad / Secuela funcional   (SLEDAI, ESSDAI BD-CAF, </a:t>
            </a:r>
            <a:r>
              <a:rPr lang="es-ES" dirty="0" err="1"/>
              <a:t>Rodman</a:t>
            </a:r>
            <a:r>
              <a:rPr lang="es-ES" dirty="0"/>
              <a:t>, BVAS…)</a:t>
            </a:r>
          </a:p>
          <a:p>
            <a:r>
              <a:rPr lang="es-ES" dirty="0"/>
              <a:t>     Actividad de la enfermedad – Fármacos (GC – HQ – IS): </a:t>
            </a:r>
            <a:r>
              <a:rPr lang="es-ES" dirty="0" err="1"/>
              <a:t>fotosensibilizanes</a:t>
            </a:r>
            <a:r>
              <a:rPr lang="es-ES" dirty="0"/>
              <a:t> </a:t>
            </a:r>
            <a:r>
              <a:rPr lang="es-ES" dirty="0">
                <a:sym typeface="Wingdings" panose="05000000000000000000" pitchFamily="2" charset="2"/>
              </a:rPr>
              <a:t> Evitar exposición al sol.  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796AE48F-54FC-43B9-9394-4767445E20CE}"/>
              </a:ext>
            </a:extLst>
          </p:cNvPr>
          <p:cNvSpPr txBox="1"/>
          <p:nvPr/>
        </p:nvSpPr>
        <p:spPr>
          <a:xfrm>
            <a:off x="274104" y="2740768"/>
            <a:ext cx="403339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Deterioro calidad ósea.  Osteoporosis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6469D4A-362D-4259-8017-DD558DD046BD}"/>
              </a:ext>
            </a:extLst>
          </p:cNvPr>
          <p:cNvSpPr txBox="1"/>
          <p:nvPr/>
        </p:nvSpPr>
        <p:spPr>
          <a:xfrm>
            <a:off x="274104" y="3281096"/>
            <a:ext cx="2845894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Mayor riesgo de infecciones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755CD3F-2FB7-49C4-9D17-535DFD6CF8D8}"/>
              </a:ext>
            </a:extLst>
          </p:cNvPr>
          <p:cNvSpPr txBox="1"/>
          <p:nvPr/>
        </p:nvSpPr>
        <p:spPr>
          <a:xfrm>
            <a:off x="252986" y="3773473"/>
            <a:ext cx="2879891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/>
              <a:t>Mayor riesgo cardio-vascular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B47AF9D-6ABA-4F2D-9EE6-3817D7EC9C31}"/>
              </a:ext>
            </a:extLst>
          </p:cNvPr>
          <p:cNvSpPr txBox="1"/>
          <p:nvPr/>
        </p:nvSpPr>
        <p:spPr>
          <a:xfrm>
            <a:off x="240108" y="4279487"/>
            <a:ext cx="287989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Mayor riesgo neoplásico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89B7E040-A85E-484F-8C99-0FB83F089F41}"/>
              </a:ext>
            </a:extLst>
          </p:cNvPr>
          <p:cNvSpPr txBox="1"/>
          <p:nvPr/>
        </p:nvSpPr>
        <p:spPr>
          <a:xfrm>
            <a:off x="240108" y="4796836"/>
            <a:ext cx="5490477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/>
              <a:t>Proporción Mujer &gt; Varón </a:t>
            </a:r>
            <a:r>
              <a:rPr lang="es-ES" dirty="0">
                <a:sym typeface="Wingdings" panose="05000000000000000000" pitchFamily="2" charset="2"/>
              </a:rPr>
              <a:t> Embarazo. Complicaciones</a:t>
            </a:r>
            <a:endParaRPr lang="es-ES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xmlns="" id="{A369E4C3-52C1-4716-83B7-0343AFEED65E}"/>
              </a:ext>
            </a:extLst>
          </p:cNvPr>
          <p:cNvSpPr txBox="1"/>
          <p:nvPr/>
        </p:nvSpPr>
        <p:spPr>
          <a:xfrm>
            <a:off x="6862112" y="4719892"/>
            <a:ext cx="435895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 dirty="0"/>
              <a:t>Marder W. </a:t>
            </a:r>
            <a:r>
              <a:rPr lang="es-ES" sz="1400" dirty="0" err="1"/>
              <a:t>Pregnancy</a:t>
            </a:r>
            <a:r>
              <a:rPr lang="es-ES" sz="1400" dirty="0"/>
              <a:t> and </a:t>
            </a:r>
            <a:r>
              <a:rPr lang="es-ES" sz="1400" dirty="0" err="1"/>
              <a:t>autoimmune</a:t>
            </a:r>
            <a:r>
              <a:rPr lang="es-ES" sz="1400" dirty="0"/>
              <a:t> </a:t>
            </a:r>
            <a:r>
              <a:rPr lang="es-ES" sz="1400" dirty="0" err="1"/>
              <a:t>disease</a:t>
            </a:r>
            <a:endParaRPr lang="es-ES" sz="1400" dirty="0"/>
          </a:p>
          <a:p>
            <a:r>
              <a:rPr lang="es-ES" sz="1400" dirty="0" err="1"/>
              <a:t>Best</a:t>
            </a:r>
            <a:r>
              <a:rPr lang="es-ES" sz="1400" dirty="0"/>
              <a:t> </a:t>
            </a:r>
            <a:r>
              <a:rPr lang="es-ES" sz="1400" dirty="0" err="1"/>
              <a:t>Pract</a:t>
            </a:r>
            <a:r>
              <a:rPr lang="es-ES" sz="1400" dirty="0"/>
              <a:t> Res Clin </a:t>
            </a:r>
            <a:r>
              <a:rPr lang="es-ES" sz="1400" dirty="0" err="1"/>
              <a:t>Rheumatol</a:t>
            </a:r>
            <a:r>
              <a:rPr lang="es-ES" sz="1400" dirty="0"/>
              <a:t> 2019 Febraury;30(1):63-80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xmlns="" id="{7D40F753-46CD-4E9B-B295-20B90BE3BFE1}"/>
              </a:ext>
            </a:extLst>
          </p:cNvPr>
          <p:cNvSpPr txBox="1"/>
          <p:nvPr/>
        </p:nvSpPr>
        <p:spPr>
          <a:xfrm>
            <a:off x="240108" y="5345992"/>
            <a:ext cx="6944465" cy="1477328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/>
              <a:t>Comorbilidad: </a:t>
            </a:r>
          </a:p>
          <a:p>
            <a:r>
              <a:rPr lang="es-ES" dirty="0"/>
              <a:t>   Asociada a enfermedades previas</a:t>
            </a:r>
          </a:p>
          <a:p>
            <a:r>
              <a:rPr lang="es-ES" dirty="0"/>
              <a:t>   Edad</a:t>
            </a:r>
          </a:p>
          <a:p>
            <a:r>
              <a:rPr lang="es-ES" dirty="0"/>
              <a:t>   Depresión/ansiedad (ISRS)</a:t>
            </a:r>
          </a:p>
          <a:p>
            <a:r>
              <a:rPr lang="es-ES" dirty="0"/>
              <a:t>   Pérdida de funcionalidad: Sedentarismo, Sarcopenia, riesgo de caídas…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98A10FF3-420E-4201-9FAE-913772187FB0}"/>
              </a:ext>
            </a:extLst>
          </p:cNvPr>
          <p:cNvSpPr txBox="1"/>
          <p:nvPr/>
        </p:nvSpPr>
        <p:spPr>
          <a:xfrm>
            <a:off x="7458526" y="5823046"/>
            <a:ext cx="3652154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 dirty="0"/>
              <a:t>Pryce CR. </a:t>
            </a:r>
            <a:r>
              <a:rPr lang="es-ES" sz="1400" dirty="0" err="1"/>
              <a:t>Depression</a:t>
            </a:r>
            <a:r>
              <a:rPr lang="es-ES" sz="1400" dirty="0"/>
              <a:t> in </a:t>
            </a:r>
            <a:r>
              <a:rPr lang="es-ES" sz="1400" dirty="0" err="1"/>
              <a:t>Autoimmune</a:t>
            </a:r>
            <a:r>
              <a:rPr lang="es-ES" sz="1400" dirty="0"/>
              <a:t> </a:t>
            </a:r>
            <a:r>
              <a:rPr lang="es-ES" sz="1400" dirty="0" err="1"/>
              <a:t>Diseases</a:t>
            </a:r>
            <a:r>
              <a:rPr lang="es-ES" sz="1400" dirty="0"/>
              <a:t>. </a:t>
            </a:r>
          </a:p>
          <a:p>
            <a:r>
              <a:rPr lang="es-ES" sz="1400" i="1" dirty="0" err="1"/>
              <a:t>Curr</a:t>
            </a:r>
            <a:r>
              <a:rPr lang="es-ES" sz="1400" i="1" dirty="0"/>
              <a:t> Top </a:t>
            </a:r>
            <a:r>
              <a:rPr lang="es-ES" sz="1400" i="1" dirty="0" err="1"/>
              <a:t>Behav</a:t>
            </a:r>
            <a:r>
              <a:rPr lang="es-ES" sz="1400" i="1" dirty="0"/>
              <a:t> </a:t>
            </a:r>
            <a:r>
              <a:rPr lang="es-ES" sz="1400" i="1" dirty="0" err="1"/>
              <a:t>Neurosci</a:t>
            </a:r>
            <a:r>
              <a:rPr lang="es-ES" sz="1400" dirty="0"/>
              <a:t>. 2017;31:139–154.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E6CB20CD-CED5-4F90-845D-C7F0CF614F5F}"/>
              </a:ext>
            </a:extLst>
          </p:cNvPr>
          <p:cNvSpPr txBox="1"/>
          <p:nvPr/>
        </p:nvSpPr>
        <p:spPr>
          <a:xfrm>
            <a:off x="301267" y="980436"/>
            <a:ext cx="3374642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ES" sz="1600" i="1" dirty="0">
                <a:solidFill>
                  <a:schemeClr val="bg1"/>
                </a:solidFill>
              </a:rPr>
              <a:t>La visión global de la persona enferma</a:t>
            </a:r>
          </a:p>
        </p:txBody>
      </p:sp>
    </p:spTree>
    <p:extLst>
      <p:ext uri="{BB962C8B-B14F-4D97-AF65-F5344CB8AC3E}">
        <p14:creationId xmlns:p14="http://schemas.microsoft.com/office/powerpoint/2010/main" xmlns="" val="4632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1848057-FF17-495B-A035-114DC841D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831" y="101600"/>
            <a:ext cx="7904338" cy="371968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18569B5-90FE-466E-BC9C-699C4DE27443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24129" y="4092221"/>
            <a:ext cx="1708641" cy="241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B043BD6-4C4D-47E7-B442-CB9B7C4E8BFC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99" y="282221"/>
            <a:ext cx="9906000" cy="261902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ED69F1D-7522-46E9-9683-C8C889629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37" y="3429000"/>
            <a:ext cx="9686925" cy="270086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2F9ACCE-70FC-4111-9FA8-CB79D90B8F8E}"/>
              </a:ext>
            </a:extLst>
          </p:cNvPr>
          <p:cNvSpPr txBox="1"/>
          <p:nvPr/>
        </p:nvSpPr>
        <p:spPr>
          <a:xfrm>
            <a:off x="9335911" y="6396014"/>
            <a:ext cx="2408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Franco et al. Medicine (2017) 96:23</a:t>
            </a:r>
          </a:p>
        </p:txBody>
      </p:sp>
    </p:spTree>
    <p:extLst>
      <p:ext uri="{BB962C8B-B14F-4D97-AF65-F5344CB8AC3E}">
        <p14:creationId xmlns:p14="http://schemas.microsoft.com/office/powerpoint/2010/main" xmlns="" val="290455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4176665-F578-4103-B6B2-0C664D13B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959" y="2376487"/>
            <a:ext cx="9744074" cy="21050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6729FD2-A325-41CB-9372-DDA1CE586E13}"/>
              </a:ext>
            </a:extLst>
          </p:cNvPr>
          <p:cNvSpPr txBox="1"/>
          <p:nvPr/>
        </p:nvSpPr>
        <p:spPr>
          <a:xfrm>
            <a:off x="1525742" y="4506669"/>
            <a:ext cx="9140516" cy="203132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Tratamiento VD (2.000 – 4.000 UI/día – 6-12 meses), reduce significativamente la positividad</a:t>
            </a:r>
          </a:p>
          <a:p>
            <a:r>
              <a:rPr lang="es-ES" dirty="0"/>
              <a:t>Ac-</a:t>
            </a:r>
            <a:r>
              <a:rPr lang="es-ES" dirty="0" err="1"/>
              <a:t>antiDNA</a:t>
            </a:r>
            <a:r>
              <a:rPr lang="es-ES" dirty="0"/>
              <a:t> (biomarcador de brotes clínicos LES).   Podría mejorar astenia.  </a:t>
            </a:r>
          </a:p>
          <a:p>
            <a:r>
              <a:rPr lang="es-ES" dirty="0"/>
              <a:t>No estuvo relacionado con disminución de la actividad clínica: SLEDAI.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Ningún efecto sobre score piel en pacientes con Esclerodermia.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Son necesarios nuevos RCT.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7F6578D-2FFA-4F8A-BEEA-B8EDF3D7B575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68301" y="1043958"/>
            <a:ext cx="9610725" cy="10096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13BA482-7744-411F-97DB-3866A8B84A64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18858" y="329583"/>
            <a:ext cx="9782175" cy="71437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2569971-463C-4B6B-A0B0-714A5F97253A}"/>
              </a:ext>
            </a:extLst>
          </p:cNvPr>
          <p:cNvSpPr txBox="1"/>
          <p:nvPr/>
        </p:nvSpPr>
        <p:spPr>
          <a:xfrm>
            <a:off x="9460088" y="6528417"/>
            <a:ext cx="2408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Franco et al. Medicine (2017) 96:23</a:t>
            </a:r>
          </a:p>
        </p:txBody>
      </p:sp>
    </p:spTree>
    <p:extLst>
      <p:ext uri="{BB962C8B-B14F-4D97-AF65-F5344CB8AC3E}">
        <p14:creationId xmlns:p14="http://schemas.microsoft.com/office/powerpoint/2010/main" xmlns="" val="9500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AB2BE4-3DF7-4A7B-9444-49712270B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591"/>
            <a:ext cx="10515600" cy="1325563"/>
          </a:xfrm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" sz="2400" b="1" dirty="0"/>
              <a:t>Si cientos de estudios epidemiológicos han asociado la deficiencia de VD con la mayoría de enfermedades crónicas (EAS): </a:t>
            </a:r>
            <a:br>
              <a:rPr lang="es-ES" sz="2400" b="1" dirty="0"/>
            </a:b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¿Por qué los RCT no consiguen los resultados esperados?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57832AC-4EF6-4ACC-8D41-549E4252F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1559"/>
            <a:ext cx="10515600" cy="3759907"/>
          </a:xfrm>
          <a:ln w="3175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lvl="1" algn="just"/>
            <a:r>
              <a:rPr lang="es-ES" dirty="0"/>
              <a:t>Dosis más bajas a las necesarias para conseguir niveles 30-50 ng/ml</a:t>
            </a:r>
          </a:p>
          <a:p>
            <a:pPr marL="457200" lvl="1" indent="0" algn="just">
              <a:buNone/>
            </a:pPr>
            <a:r>
              <a:rPr lang="es-ES" dirty="0"/>
              <a:t>			(400 UI  sube 2,8 ng/ml 25OHD)</a:t>
            </a:r>
          </a:p>
          <a:p>
            <a:pPr lvl="1" algn="just"/>
            <a:r>
              <a:rPr lang="es-ES" dirty="0"/>
              <a:t>Se necesitan periodos de tiempo más prolongados para ver resultados de salud.</a:t>
            </a:r>
          </a:p>
          <a:p>
            <a:pPr lvl="1" algn="just"/>
            <a:r>
              <a:rPr lang="es-ES" dirty="0"/>
              <a:t>A veces muestras muy heterogéneas, donde algunos participantes no presentan ni siquiera niveles insuficientes de VD. Umbral límite. </a:t>
            </a:r>
          </a:p>
          <a:p>
            <a:pPr lvl="1" algn="just"/>
            <a:r>
              <a:rPr lang="es-ES" dirty="0"/>
              <a:t>No analizar resultados en función de la dosis administrada, sino en función de los niveles alcanzados. </a:t>
            </a:r>
          </a:p>
          <a:p>
            <a:pPr lvl="1" algn="just"/>
            <a:r>
              <a:rPr lang="es-ES" dirty="0"/>
              <a:t>Tamaño muestral insuficiente.</a:t>
            </a:r>
          </a:p>
          <a:p>
            <a:pPr lvl="1" algn="just"/>
            <a:r>
              <a:rPr lang="es-ES" dirty="0"/>
              <a:t>A veces se utilizan </a:t>
            </a:r>
            <a:r>
              <a:rPr lang="es-ES" dirty="0" err="1"/>
              <a:t>mega-dosis</a:t>
            </a:r>
            <a:r>
              <a:rPr lang="es-ES" dirty="0"/>
              <a:t> y a intervalos prolongados. Menos eficaz.</a:t>
            </a:r>
          </a:p>
          <a:p>
            <a:pPr lvl="1" algn="just"/>
            <a:r>
              <a:rPr lang="es-ES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xmlns="" val="24647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AB2BE4-3DF7-4A7B-9444-49712270B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47" y="349956"/>
            <a:ext cx="11017956" cy="1325563"/>
          </a:xfrm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" sz="2400" b="1" dirty="0"/>
              <a:t>Si cientos de estudios epidemiológicos han asociado la deficiencia de VD con la mayoría de enfermedades crónicas (EAS): </a:t>
            </a:r>
            <a:br>
              <a:rPr lang="es-ES" sz="2400" b="1" dirty="0"/>
            </a:b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¿Por qué los RCT no consiguen los resultados esperados?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57832AC-4EF6-4ACC-8D41-549E4252F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22" y="1942570"/>
            <a:ext cx="11017956" cy="2449690"/>
          </a:xfrm>
          <a:ln w="3175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s-ES" dirty="0"/>
              <a:t>La vitamina D no es un factor causal. </a:t>
            </a:r>
          </a:p>
          <a:p>
            <a:pPr marL="0" indent="0">
              <a:buNone/>
            </a:pPr>
            <a:r>
              <a:rPr lang="es-ES" dirty="0"/>
              <a:t>   No han tenido en cuenta factores confundentes: etnia, estación del año, discapacidad…</a:t>
            </a:r>
          </a:p>
          <a:p>
            <a:pPr marL="0" indent="0">
              <a:buNone/>
            </a:pPr>
            <a:r>
              <a:rPr lang="es-ES" dirty="0"/>
              <a:t>   Estudios con </a:t>
            </a:r>
            <a:r>
              <a:rPr lang="es-ES" dirty="0" err="1"/>
              <a:t>randomización</a:t>
            </a:r>
            <a:r>
              <a:rPr lang="es-ES" dirty="0"/>
              <a:t> mendeliana. </a:t>
            </a:r>
          </a:p>
          <a:p>
            <a:endParaRPr lang="es-ES" dirty="0"/>
          </a:p>
          <a:p>
            <a:r>
              <a:rPr lang="es-ES" dirty="0"/>
              <a:t>La vitamina D es un marcador del estado de salud, comorbilidad, o quizás un reactante de fase aguda.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D837CC2-1F9B-4E48-8270-11A51C7D0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895" y="4679419"/>
            <a:ext cx="2643322" cy="173284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0F4AACF-C68C-4ABD-80F0-DC45F4F4D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839" y="4679417"/>
            <a:ext cx="2724150" cy="173284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7266E1A-F64D-4A9D-BD49-1CC5BB10B7C0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54611" y="4679417"/>
            <a:ext cx="2724150" cy="173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578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EB34ACB3-0190-4C14-B5E0-C65221961086}"/>
              </a:ext>
            </a:extLst>
          </p:cNvPr>
          <p:cNvSpPr/>
          <p:nvPr/>
        </p:nvSpPr>
        <p:spPr>
          <a:xfrm>
            <a:off x="10544186" y="237067"/>
            <a:ext cx="925689" cy="79022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E6E8A58-DD1B-41C4-9C0F-7529765225E0}"/>
              </a:ext>
            </a:extLst>
          </p:cNvPr>
          <p:cNvSpPr txBox="1"/>
          <p:nvPr/>
        </p:nvSpPr>
        <p:spPr>
          <a:xfrm>
            <a:off x="824089" y="343811"/>
            <a:ext cx="9720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¿Debemos determinar los niveles de 25 OH-VD a nuestros pacientes (EAS)?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1B11AD4-6AB4-4006-AA3F-0B6D3A09B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699" y="970754"/>
            <a:ext cx="7470601" cy="5729202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xmlns="" id="{667CFF2C-2E47-496E-BB7D-769480BF9A6A}"/>
              </a:ext>
            </a:extLst>
          </p:cNvPr>
          <p:cNvSpPr/>
          <p:nvPr/>
        </p:nvSpPr>
        <p:spPr>
          <a:xfrm>
            <a:off x="4831645" y="1739578"/>
            <a:ext cx="1095022" cy="1016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ADDAAFE5-BD52-45AA-BD1C-AA3183CFC320}"/>
              </a:ext>
            </a:extLst>
          </p:cNvPr>
          <p:cNvSpPr/>
          <p:nvPr/>
        </p:nvSpPr>
        <p:spPr>
          <a:xfrm>
            <a:off x="5431631" y="5464912"/>
            <a:ext cx="1328736" cy="12328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10C80AD5-1F3F-475A-A5D0-DD8FBFB234F6}"/>
              </a:ext>
            </a:extLst>
          </p:cNvPr>
          <p:cNvSpPr/>
          <p:nvPr/>
        </p:nvSpPr>
        <p:spPr>
          <a:xfrm>
            <a:off x="2844789" y="4402667"/>
            <a:ext cx="1241789" cy="176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38ECFDD-FEB3-42ED-A96E-388C75D9C3B8}"/>
              </a:ext>
            </a:extLst>
          </p:cNvPr>
          <p:cNvSpPr txBox="1"/>
          <p:nvPr/>
        </p:nvSpPr>
        <p:spPr>
          <a:xfrm>
            <a:off x="10658761" y="124346"/>
            <a:ext cx="790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2060"/>
                </a:solidFill>
              </a:rPr>
              <a:t>SI</a:t>
            </a:r>
          </a:p>
        </p:txBody>
      </p:sp>
    </p:spTree>
    <p:extLst>
      <p:ext uri="{BB962C8B-B14F-4D97-AF65-F5344CB8AC3E}">
        <p14:creationId xmlns:p14="http://schemas.microsoft.com/office/powerpoint/2010/main" xmlns="" val="34212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7E41305-8679-48BE-A907-780D7B817866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2537" y="881768"/>
            <a:ext cx="9686925" cy="559117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FD4F05A-DAC1-4F8E-B9D9-56044A359DA8}"/>
              </a:ext>
            </a:extLst>
          </p:cNvPr>
          <p:cNvSpPr txBox="1"/>
          <p:nvPr/>
        </p:nvSpPr>
        <p:spPr>
          <a:xfrm>
            <a:off x="4286144" y="31114"/>
            <a:ext cx="3619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chemeClr val="accent5">
                    <a:lumMod val="50000"/>
                  </a:schemeClr>
                </a:solidFill>
              </a:rPr>
              <a:t>¿A quién tratar?</a:t>
            </a:r>
          </a:p>
        </p:txBody>
      </p:sp>
    </p:spTree>
    <p:extLst>
      <p:ext uri="{BB962C8B-B14F-4D97-AF65-F5344CB8AC3E}">
        <p14:creationId xmlns:p14="http://schemas.microsoft.com/office/powerpoint/2010/main" xmlns="" val="102623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3E34D380-E605-49D8-AE0A-D24431B009B7}"/>
              </a:ext>
            </a:extLst>
          </p:cNvPr>
          <p:cNvSpPr/>
          <p:nvPr/>
        </p:nvSpPr>
        <p:spPr>
          <a:xfrm>
            <a:off x="838200" y="1375481"/>
            <a:ext cx="11037711" cy="44317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572320-6A41-4301-93BD-8B985BA6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18"/>
            <a:ext cx="10515600" cy="1325563"/>
          </a:xfrm>
        </p:spPr>
        <p:txBody>
          <a:bodyPr/>
          <a:lstStyle/>
          <a:p>
            <a:pPr algn="ctr"/>
            <a:r>
              <a:rPr lang="es-ES" u="sng" dirty="0"/>
              <a:t>VITAMINA D: Inmunomodulador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D97370-613B-40A7-81F5-54E1292A7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233" y="1649412"/>
            <a:ext cx="10515600" cy="3559175"/>
          </a:xfrm>
        </p:spPr>
        <p:txBody>
          <a:bodyPr>
            <a:noAutofit/>
          </a:bodyPr>
          <a:lstStyle/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Estudios de ciencia básica nos dice que la Vitamina D regula la acción del sistema inmune innato y adaptativo. </a:t>
            </a:r>
          </a:p>
          <a:p>
            <a:pPr algn="just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deficiencia de vitamina D (sobre todo &lt; 10 ng/ml) demuestra un aumento de la presencia de células T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autoreactivas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ausencia de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inmunorregulación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la Vitamina D en las células presentadoras de antígenos podría causar una pérdida de tolerancia inmunológica en sujetos con predisposición genética con el consiguiente riesgo de Enfermedad Autoinmune o progresión de la misma. </a:t>
            </a:r>
          </a:p>
          <a:p>
            <a:pPr algn="just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0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CBDA1CD4-D01B-4F93-94D7-FFA2AAB78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551"/>
            <a:ext cx="10515600" cy="1325563"/>
          </a:xfrm>
        </p:spPr>
        <p:txBody>
          <a:bodyPr/>
          <a:lstStyle/>
          <a:p>
            <a:pPr algn="ctr"/>
            <a:r>
              <a:rPr lang="es-ES" u="sng" dirty="0"/>
              <a:t>VITAMINA D: Enfermedades Autoinmunes Sistémicas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5323592E-CBEC-44AA-95D0-4E7913A7F3E4}"/>
              </a:ext>
            </a:extLst>
          </p:cNvPr>
          <p:cNvSpPr/>
          <p:nvPr/>
        </p:nvSpPr>
        <p:spPr>
          <a:xfrm>
            <a:off x="609597" y="1910202"/>
            <a:ext cx="11006667" cy="44454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6C6F4448-33F9-42CD-BCD9-7A16982072BF}"/>
              </a:ext>
            </a:extLst>
          </p:cNvPr>
          <p:cNvSpPr txBox="1">
            <a:spLocks/>
          </p:cNvSpPr>
          <p:nvPr/>
        </p:nvSpPr>
        <p:spPr>
          <a:xfrm>
            <a:off x="739421" y="2048535"/>
            <a:ext cx="10515600" cy="3559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prevalencia de insuficiencia Vitamina D en los pacientes con LES – SS y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es mayor que en la población general, donde al menos el 15% tiene un déficit severo &lt; 10 ng/ml. 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US" sz="2400" dirty="0"/>
              <a:t>Con la </a:t>
            </a:r>
            <a:r>
              <a:rPr lang="en-US" sz="2400" dirty="0" err="1"/>
              <a:t>evidencia</a:t>
            </a:r>
            <a:r>
              <a:rPr lang="en-US" sz="2400" dirty="0"/>
              <a:t> actual no se ha </a:t>
            </a:r>
            <a:r>
              <a:rPr lang="en-US" sz="2400" dirty="0" err="1"/>
              <a:t>demostrado</a:t>
            </a:r>
            <a:r>
              <a:rPr lang="en-US" sz="2400" dirty="0"/>
              <a:t> una </a:t>
            </a:r>
            <a:r>
              <a:rPr lang="en-US" sz="2400" dirty="0" err="1"/>
              <a:t>relación</a:t>
            </a:r>
            <a:r>
              <a:rPr lang="en-US" sz="2400" dirty="0"/>
              <a:t> de </a:t>
            </a:r>
            <a:r>
              <a:rPr lang="en-US" sz="2400" dirty="0" err="1"/>
              <a:t>causalidad</a:t>
            </a:r>
            <a:r>
              <a:rPr lang="en-US" sz="2400" dirty="0"/>
              <a:t> entre la </a:t>
            </a:r>
            <a:r>
              <a:rPr lang="en-US" sz="2400" dirty="0" err="1"/>
              <a:t>deficiencia</a:t>
            </a:r>
            <a:r>
              <a:rPr lang="en-US" sz="2400" dirty="0"/>
              <a:t> de </a:t>
            </a:r>
            <a:r>
              <a:rPr lang="en-US" sz="2400" dirty="0" err="1"/>
              <a:t>vitamina</a:t>
            </a:r>
            <a:r>
              <a:rPr lang="en-US" sz="2400" dirty="0"/>
              <a:t> D y la </a:t>
            </a:r>
            <a:r>
              <a:rPr lang="en-US" sz="2400" dirty="0" err="1"/>
              <a:t>incidencia</a:t>
            </a:r>
            <a:r>
              <a:rPr lang="en-US" sz="2400" dirty="0"/>
              <a:t> de </a:t>
            </a:r>
            <a:r>
              <a:rPr lang="en-US" sz="2400" dirty="0" err="1"/>
              <a:t>enfermedades</a:t>
            </a:r>
            <a:r>
              <a:rPr lang="en-US" sz="2400" dirty="0"/>
              <a:t> </a:t>
            </a:r>
            <a:r>
              <a:rPr lang="en-US" sz="2400" dirty="0" err="1"/>
              <a:t>autoinmunes</a:t>
            </a:r>
            <a:r>
              <a:rPr lang="en-US" sz="2400" dirty="0"/>
              <a:t> </a:t>
            </a:r>
            <a:r>
              <a:rPr lang="en-US" sz="2400" dirty="0" err="1"/>
              <a:t>sistémicas</a:t>
            </a:r>
            <a:r>
              <a:rPr lang="en-US" sz="2400" dirty="0"/>
              <a:t>.  Los </a:t>
            </a:r>
            <a:r>
              <a:rPr lang="en-US" sz="2400" dirty="0" err="1"/>
              <a:t>estudios</a:t>
            </a:r>
            <a:r>
              <a:rPr lang="en-US" sz="2400" dirty="0"/>
              <a:t> </a:t>
            </a:r>
            <a:r>
              <a:rPr lang="en-US" sz="2400" dirty="0" err="1"/>
              <a:t>han</a:t>
            </a:r>
            <a:r>
              <a:rPr lang="en-US" sz="2400" dirty="0"/>
              <a:t> </a:t>
            </a:r>
            <a:r>
              <a:rPr lang="en-US" sz="2400" dirty="0" err="1"/>
              <a:t>correlacionado</a:t>
            </a:r>
            <a:r>
              <a:rPr lang="en-US" sz="2400" dirty="0"/>
              <a:t> un deficit </a:t>
            </a:r>
            <a:r>
              <a:rPr lang="en-US" sz="2400" dirty="0" err="1"/>
              <a:t>severo</a:t>
            </a:r>
            <a:r>
              <a:rPr lang="en-US" sz="2400" dirty="0"/>
              <a:t> de VD (&lt; 10ng/ml) con el </a:t>
            </a:r>
            <a:r>
              <a:rPr lang="en-US" sz="2400" dirty="0" err="1"/>
              <a:t>incremeto</a:t>
            </a:r>
            <a:r>
              <a:rPr lang="en-US" sz="2400" dirty="0"/>
              <a:t> de la </a:t>
            </a:r>
            <a:r>
              <a:rPr lang="en-US" sz="2400" dirty="0" err="1"/>
              <a:t>agresión</a:t>
            </a:r>
            <a:r>
              <a:rPr lang="en-US" sz="2400" dirty="0"/>
              <a:t> autoimmune,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Los </a:t>
            </a:r>
            <a:r>
              <a:rPr lang="en-US" sz="2400" dirty="0" err="1"/>
              <a:t>estudios</a:t>
            </a:r>
            <a:r>
              <a:rPr lang="en-US" sz="2400" dirty="0"/>
              <a:t> de </a:t>
            </a:r>
            <a:r>
              <a:rPr lang="en-US" sz="2400" dirty="0" err="1"/>
              <a:t>tratamiento</a:t>
            </a:r>
            <a:r>
              <a:rPr lang="en-US" sz="2400" dirty="0"/>
              <a:t> con </a:t>
            </a:r>
            <a:r>
              <a:rPr lang="en-US" sz="2400" dirty="0" err="1"/>
              <a:t>vitamina</a:t>
            </a:r>
            <a:r>
              <a:rPr lang="en-US" sz="2400" dirty="0"/>
              <a:t> D no </a:t>
            </a:r>
            <a:r>
              <a:rPr lang="en-US" sz="2400" dirty="0" err="1"/>
              <a:t>han</a:t>
            </a:r>
            <a:r>
              <a:rPr lang="en-US" sz="2400" dirty="0"/>
              <a:t> </a:t>
            </a:r>
            <a:r>
              <a:rPr lang="en-US" sz="2400" dirty="0" err="1"/>
              <a:t>demostrado</a:t>
            </a:r>
            <a:r>
              <a:rPr lang="en-US" sz="2400" dirty="0"/>
              <a:t> </a:t>
            </a:r>
            <a:r>
              <a:rPr lang="en-US" sz="2400" dirty="0" err="1"/>
              <a:t>modificar</a:t>
            </a:r>
            <a:r>
              <a:rPr lang="en-US" sz="2400" dirty="0"/>
              <a:t> la </a:t>
            </a:r>
            <a:r>
              <a:rPr lang="en-US" sz="2400" dirty="0" err="1"/>
              <a:t>actividad</a:t>
            </a:r>
            <a:r>
              <a:rPr lang="en-US" sz="2400" dirty="0"/>
              <a:t> de las </a:t>
            </a:r>
            <a:r>
              <a:rPr lang="en-US" sz="2400" dirty="0" err="1"/>
              <a:t>enfermedades</a:t>
            </a:r>
            <a:r>
              <a:rPr lang="en-US" sz="2400" dirty="0"/>
              <a:t> </a:t>
            </a:r>
            <a:r>
              <a:rPr lang="en-US" sz="2400" dirty="0" err="1"/>
              <a:t>crónicas</a:t>
            </a:r>
            <a:r>
              <a:rPr lang="en-US" sz="2400" dirty="0"/>
              <a:t> (EAS).</a:t>
            </a:r>
          </a:p>
          <a:p>
            <a:pPr marL="0" indent="0" algn="just">
              <a:buNone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7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CBDA1CD4-D01B-4F93-94D7-FFA2AAB78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7" y="533554"/>
            <a:ext cx="10515600" cy="1325563"/>
          </a:xfrm>
        </p:spPr>
        <p:txBody>
          <a:bodyPr/>
          <a:lstStyle/>
          <a:p>
            <a:pPr algn="ctr"/>
            <a:r>
              <a:rPr lang="es-ES" u="sng" dirty="0"/>
              <a:t>VITAMINA D: </a:t>
            </a:r>
            <a:br>
              <a:rPr lang="es-ES" u="sng" dirty="0"/>
            </a:br>
            <a:r>
              <a:rPr lang="es-ES" u="sng" dirty="0"/>
              <a:t>Enfermedades Autoinmunes Sistémicas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B1D80A8-FF2F-4E60-902F-D3C41E08D575}"/>
              </a:ext>
            </a:extLst>
          </p:cNvPr>
          <p:cNvSpPr txBox="1"/>
          <p:nvPr/>
        </p:nvSpPr>
        <p:spPr>
          <a:xfrm>
            <a:off x="1456823" y="2283394"/>
            <a:ext cx="9142888" cy="19389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2400" dirty="0"/>
              <a:t>Si la insuficiencia / deficiencia de vitamina D en los pacientes con EAS </a:t>
            </a:r>
          </a:p>
          <a:p>
            <a:pPr algn="ctr"/>
            <a:r>
              <a:rPr lang="es-ES" sz="2400" dirty="0"/>
              <a:t>es una causa o consecuencia, son aún un tema de debate, sin embargo, </a:t>
            </a:r>
          </a:p>
          <a:p>
            <a:pPr algn="ctr"/>
            <a:r>
              <a:rPr lang="es-ES" sz="2400" dirty="0"/>
              <a:t>mantener los niveles séricos adecuados (30 ng/ml),  </a:t>
            </a:r>
          </a:p>
          <a:p>
            <a:pPr algn="ctr"/>
            <a:r>
              <a:rPr lang="es-ES" sz="2400" dirty="0"/>
              <a:t>debe considerarse como parte de la valoración integral en el abordaje </a:t>
            </a:r>
          </a:p>
          <a:p>
            <a:pPr algn="ctr"/>
            <a:r>
              <a:rPr lang="es-ES" sz="2400" dirty="0"/>
              <a:t>de los pacientes con Enfermedad Autoinmune Sistémica.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4E0D708-3ABE-43BE-BF37-A6F1A609D9A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30696" y="4955298"/>
            <a:ext cx="3251200" cy="163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23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5A22A857-FAAB-4676-811B-5E089BAEA8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21228333"/>
              </p:ext>
            </p:extLst>
          </p:nvPr>
        </p:nvGraphicFramePr>
        <p:xfrm>
          <a:off x="3036711" y="90312"/>
          <a:ext cx="6423378" cy="3575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464B80C-31B0-4F32-8CC9-1FD12994CC2C}"/>
              </a:ext>
            </a:extLst>
          </p:cNvPr>
          <p:cNvSpPr txBox="1"/>
          <p:nvPr/>
        </p:nvSpPr>
        <p:spPr>
          <a:xfrm>
            <a:off x="4669855" y="3890586"/>
            <a:ext cx="3422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¿Por qué?  ¿Para qué?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417F228-E392-4A3B-9E8E-1334B03562D9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843815" y="4453392"/>
            <a:ext cx="3237392" cy="21169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BDCFD69-8B32-4824-8A82-173024A639EF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86814" y="1641916"/>
            <a:ext cx="2880669" cy="194801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F68E3B5-A62D-487E-98F0-61A00D8EB3B9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9266833" y="261034"/>
            <a:ext cx="1777515" cy="162615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97962E0A-F613-4F42-95DB-73C4D3D09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947793" y="2615922"/>
            <a:ext cx="2608852" cy="162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92A6BC2-D5BB-4509-8C49-FC957778A4BF}"/>
              </a:ext>
            </a:extLst>
          </p:cNvPr>
          <p:cNvSpPr txBox="1"/>
          <p:nvPr/>
        </p:nvSpPr>
        <p:spPr>
          <a:xfrm flipH="1">
            <a:off x="3511408" y="1480988"/>
            <a:ext cx="203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FF0000"/>
                </a:solidFill>
                <a:latin typeface="Arial Black" panose="020B0A04020102020204" pitchFamily="34" charset="0"/>
              </a:rPr>
              <a:t>¿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63E7A57B-632B-4090-926F-E017297509D5}"/>
              </a:ext>
            </a:extLst>
          </p:cNvPr>
          <p:cNvSpPr txBox="1"/>
          <p:nvPr/>
        </p:nvSpPr>
        <p:spPr>
          <a:xfrm>
            <a:off x="8106612" y="1480988"/>
            <a:ext cx="203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98438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6A81B28-961D-44ED-A0AB-AAD7C4D4D29F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03006" y="250383"/>
            <a:ext cx="4105275" cy="16478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B35277E-8B1F-4896-82F1-FC211ADC3DF5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01406" y="5352344"/>
            <a:ext cx="7467600" cy="1143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8950A5C-E5AB-4973-B03A-50EA72919F57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09737" y="2290762"/>
            <a:ext cx="8772525" cy="22764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C4E4EC3-D77B-45FD-9084-F35F9207F897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80735" y="5738106"/>
            <a:ext cx="18573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62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94BF2CB2-576E-4FC0-8912-8E79D5B79F84}"/>
              </a:ext>
            </a:extLst>
          </p:cNvPr>
          <p:cNvSpPr/>
          <p:nvPr/>
        </p:nvSpPr>
        <p:spPr>
          <a:xfrm>
            <a:off x="3333993" y="2967335"/>
            <a:ext cx="5524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MUCHAS  GRACIAS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F602A2B-CC26-4F3F-85CA-3F15C7118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428" y="201557"/>
            <a:ext cx="4558839" cy="276577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B0ACA38-AE13-4BC0-9BB8-EEDF1DEB2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56" y="201557"/>
            <a:ext cx="4709339" cy="2765778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A71E9768-B544-46C6-9266-D97CE46DB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34573" y="1411111"/>
            <a:ext cx="1662115" cy="103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D9F6F96-210D-4ABF-861E-51184076A408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8356" y="3890664"/>
            <a:ext cx="4709339" cy="263431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C480C9C0-8066-4EEC-90DE-FBC9A7E5B551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057428" y="3890663"/>
            <a:ext cx="4558839" cy="263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012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1430013-B627-461F-82D5-F798230D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603" y="3401167"/>
            <a:ext cx="2065907" cy="128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9414836-DE77-47CF-B8DB-794D48B69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88" y="1727933"/>
            <a:ext cx="1424804" cy="136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C769BAE-C8AC-4DF2-BCBC-D45D17094E91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6628" y="338702"/>
            <a:ext cx="1424805" cy="113007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E8C8C88-509A-4E05-8D8C-209F713478CB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6628" y="5001505"/>
            <a:ext cx="1424804" cy="148229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534D88D-E2EB-46DB-83A1-7CF62BE725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2007" y="1142073"/>
            <a:ext cx="7571768" cy="278680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07434820-387A-4FCF-B7F8-F828C1DA2D00}"/>
              </a:ext>
            </a:extLst>
          </p:cNvPr>
          <p:cNvSpPr txBox="1"/>
          <p:nvPr/>
        </p:nvSpPr>
        <p:spPr>
          <a:xfrm>
            <a:off x="7867891" y="1100514"/>
            <a:ext cx="2242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Vitamin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D  2019 (4,607 artículos)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8A352A61-1084-48E0-88B0-B28E0B7440C8}"/>
              </a:ext>
            </a:extLst>
          </p:cNvPr>
          <p:cNvSpPr txBox="1"/>
          <p:nvPr/>
        </p:nvSpPr>
        <p:spPr>
          <a:xfrm rot="20434148">
            <a:off x="3875873" y="2160777"/>
            <a:ext cx="444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SISTEMA   ENDOCRINO   DE   LA   VITAMINA D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9E47EA57-1692-4043-948E-07AFD6862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14786" y="4022103"/>
            <a:ext cx="3299880" cy="149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29CE1284-1E19-41F0-B0EA-FA0726569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5665" y="5425367"/>
            <a:ext cx="2009144" cy="36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0C3C5B35-D2E7-4F64-A163-4F77A67FE9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64293" y="1812795"/>
            <a:ext cx="1431467" cy="144536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0D1047F-C74B-46F8-8297-447203D0DA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42522" y="3401167"/>
            <a:ext cx="1647825" cy="15430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68C9E0A-8374-4472-9B6B-1F2DE191A3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1004" y="3209349"/>
            <a:ext cx="1190625" cy="15049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D49BB9C-9644-48A4-9FE8-B5BD0C67FD30}"/>
              </a:ext>
            </a:extLst>
          </p:cNvPr>
          <p:cNvSpPr txBox="1"/>
          <p:nvPr/>
        </p:nvSpPr>
        <p:spPr>
          <a:xfrm>
            <a:off x="2075797" y="319238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>
                <a:solidFill>
                  <a:srgbClr val="FF0000"/>
                </a:solidFill>
                <a:latin typeface="Arial Black" panose="020B0A04020102020204" pitchFamily="34" charset="0"/>
              </a:rPr>
              <a:t>…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2EF1AC04-09A7-4F9B-9EA1-0A7015F2CF05}"/>
              </a:ext>
            </a:extLst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9120381" y="4444365"/>
            <a:ext cx="990432" cy="1818256"/>
          </a:xfrm>
          <a:prstGeom prst="rect">
            <a:avLst/>
          </a:prstGeom>
        </p:spPr>
      </p:pic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xmlns="" id="{D5C1E1C7-DDEF-4BB3-94CA-EEC50756280E}"/>
              </a:ext>
            </a:extLst>
          </p:cNvPr>
          <p:cNvCxnSpPr/>
          <p:nvPr/>
        </p:nvCxnSpPr>
        <p:spPr>
          <a:xfrm>
            <a:off x="6437891" y="2408217"/>
            <a:ext cx="832467" cy="6802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6EB63910-AFCF-42E3-AE85-67E7E2C10822}"/>
              </a:ext>
            </a:extLst>
          </p:cNvPr>
          <p:cNvCxnSpPr/>
          <p:nvPr/>
        </p:nvCxnSpPr>
        <p:spPr>
          <a:xfrm>
            <a:off x="6854124" y="2345443"/>
            <a:ext cx="942192" cy="846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xmlns="" id="{5994CD48-2AC2-4671-87AD-A770AFEE0868}"/>
              </a:ext>
            </a:extLst>
          </p:cNvPr>
          <p:cNvCxnSpPr/>
          <p:nvPr/>
        </p:nvCxnSpPr>
        <p:spPr>
          <a:xfrm>
            <a:off x="8386528" y="3599841"/>
            <a:ext cx="980753" cy="8445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373DCA73-FA5D-45B4-AB03-9755419B337C}"/>
              </a:ext>
            </a:extLst>
          </p:cNvPr>
          <p:cNvSpPr txBox="1"/>
          <p:nvPr/>
        </p:nvSpPr>
        <p:spPr>
          <a:xfrm flipH="1">
            <a:off x="4221897" y="4307481"/>
            <a:ext cx="142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accent6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34CCDF02-EECC-4298-AAE3-733837786F41}"/>
              </a:ext>
            </a:extLst>
          </p:cNvPr>
          <p:cNvSpPr txBox="1"/>
          <p:nvPr/>
        </p:nvSpPr>
        <p:spPr>
          <a:xfrm>
            <a:off x="2655166" y="3019190"/>
            <a:ext cx="137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accent6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CCE6B7BF-8B2D-4411-9E13-F8EBB4EA365D}"/>
              </a:ext>
            </a:extLst>
          </p:cNvPr>
          <p:cNvSpPr txBox="1"/>
          <p:nvPr/>
        </p:nvSpPr>
        <p:spPr>
          <a:xfrm>
            <a:off x="5970194" y="4759400"/>
            <a:ext cx="2600327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/>
              <a:t>Raquitismo </a:t>
            </a:r>
          </a:p>
          <a:p>
            <a:r>
              <a:rPr lang="es-ES" dirty="0"/>
              <a:t>Osteoporosis </a:t>
            </a:r>
          </a:p>
          <a:p>
            <a:r>
              <a:rPr lang="es-ES" dirty="0"/>
              <a:t>Osteomalacia &lt; 10 ng/ml)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446617EC-F616-4D7E-99C5-B7DB7C692A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8731" y="205471"/>
            <a:ext cx="5777154" cy="72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835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EA8A5B15-9B32-4394-87FC-A321F24E1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836" y="39863"/>
            <a:ext cx="5117300" cy="664998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9DF1C81-A76B-4E73-B879-368B5937DAD3}"/>
              </a:ext>
            </a:extLst>
          </p:cNvPr>
          <p:cNvSpPr txBox="1"/>
          <p:nvPr/>
        </p:nvSpPr>
        <p:spPr>
          <a:xfrm>
            <a:off x="123570" y="1184913"/>
            <a:ext cx="5419369" cy="7078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2000" dirty="0"/>
              <a:t>SÍNTESIS Y METABOLISMO  DE  LA   VITAMINA  D</a:t>
            </a:r>
          </a:p>
          <a:p>
            <a:pPr algn="ctr"/>
            <a:r>
              <a:rPr lang="es-ES" sz="2000" b="1" dirty="0">
                <a:latin typeface="Arial Black" panose="020B0A04020102020204" pitchFamily="34" charset="0"/>
              </a:rPr>
              <a:t>(Sistema Endocrino de la Vitamina D)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BE2FD01-031D-47F5-9696-EC7A98DD8003}"/>
              </a:ext>
            </a:extLst>
          </p:cNvPr>
          <p:cNvSpPr txBox="1"/>
          <p:nvPr/>
        </p:nvSpPr>
        <p:spPr>
          <a:xfrm>
            <a:off x="943461" y="2557527"/>
            <a:ext cx="3562257" cy="20313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Síntesis cutánea (80-90%)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25-HIDROXIVITAMINA D (</a:t>
            </a:r>
            <a:r>
              <a:rPr lang="es-ES" dirty="0" err="1"/>
              <a:t>calcifediol</a:t>
            </a:r>
            <a:r>
              <a:rPr lang="es-ES" dirty="0"/>
              <a:t>)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1 – </a:t>
            </a:r>
            <a:r>
              <a:rPr lang="el-GR" dirty="0"/>
              <a:t>α</a:t>
            </a:r>
            <a:r>
              <a:rPr lang="es-ES" dirty="0"/>
              <a:t> hidroxilasa (CYP27B1)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VDR (</a:t>
            </a:r>
            <a:r>
              <a:rPr lang="es-ES" dirty="0" err="1"/>
              <a:t>vitamin</a:t>
            </a:r>
            <a:r>
              <a:rPr lang="es-ES" dirty="0"/>
              <a:t> D receptor)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D22AF2E-181E-431B-84DE-B2C8FD23D034}"/>
              </a:ext>
            </a:extLst>
          </p:cNvPr>
          <p:cNvSpPr txBox="1"/>
          <p:nvPr/>
        </p:nvSpPr>
        <p:spPr>
          <a:xfrm>
            <a:off x="0" y="6428242"/>
            <a:ext cx="54040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Charoenngam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N.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Orthopaedics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and Trauma 10 (2019):1082-1093</a:t>
            </a:r>
          </a:p>
        </p:txBody>
      </p:sp>
    </p:spTree>
    <p:extLst>
      <p:ext uri="{BB962C8B-B14F-4D97-AF65-F5344CB8AC3E}">
        <p14:creationId xmlns:p14="http://schemas.microsoft.com/office/powerpoint/2010/main" xmlns="" val="428227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43041" y="441830"/>
            <a:ext cx="5849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FISIOLOGIA: FUENTES DE VITAMINA D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72065" y="1124744"/>
            <a:ext cx="3549575" cy="20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 de flecha"/>
          <p:cNvCxnSpPr/>
          <p:nvPr/>
        </p:nvCxnSpPr>
        <p:spPr>
          <a:xfrm>
            <a:off x="8112224" y="3284984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8256241" y="3356992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10 – 15%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22066" y="3728441"/>
            <a:ext cx="3086100" cy="12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4181185" y="5661249"/>
            <a:ext cx="1494320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Vitamina D3</a:t>
            </a:r>
          </a:p>
          <a:p>
            <a:pPr algn="ctr"/>
            <a:r>
              <a:rPr lang="es-E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S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colecalciferol</a:t>
            </a:r>
            <a:r>
              <a:rPr lang="es-E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s-E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ò </a:t>
            </a:r>
            <a:r>
              <a:rPr lang="es-ES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calcidiol</a:t>
            </a:r>
            <a:r>
              <a:rPr lang="es-E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6210361" y="4077072"/>
            <a:ext cx="3911584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1400" dirty="0">
                <a:latin typeface="Arial" pitchFamily="34" charset="0"/>
                <a:cs typeface="Arial" pitchFamily="34" charset="0"/>
              </a:rPr>
              <a:t>7-deshidrocolesterol (origen animal): Pro-VitD3</a:t>
            </a:r>
          </a:p>
          <a:p>
            <a:pPr algn="ctr"/>
            <a:r>
              <a:rPr lang="es-ES" sz="1400" dirty="0" err="1">
                <a:latin typeface="Arial" pitchFamily="34" charset="0"/>
                <a:cs typeface="Arial" pitchFamily="34" charset="0"/>
              </a:rPr>
              <a:t>Ergosterol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 (origen vegetal): Pro-VitD2</a:t>
            </a:r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8112224" y="4725144"/>
            <a:ext cx="0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6888088" y="5661249"/>
            <a:ext cx="2736304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Vitamina D3 (</a:t>
            </a:r>
            <a:r>
              <a:rPr lang="es-ES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colecalciferol</a:t>
            </a:r>
            <a:r>
              <a:rPr lang="es-E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es-E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Vitamina D2 (</a:t>
            </a:r>
            <a:r>
              <a:rPr lang="es-ES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ergocalciferol</a:t>
            </a:r>
            <a:r>
              <a:rPr lang="es-E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60096" y="4869160"/>
            <a:ext cx="1008112" cy="68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8 Flecha abajo"/>
          <p:cNvSpPr/>
          <p:nvPr/>
        </p:nvSpPr>
        <p:spPr>
          <a:xfrm>
            <a:off x="6168008" y="6309320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735960" y="5661248"/>
            <a:ext cx="10274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74205EF5-B37B-4866-86A9-B7FBB8F44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11882" y="1325548"/>
            <a:ext cx="4230727" cy="22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8 CuadroTexto">
            <a:extLst>
              <a:ext uri="{FF2B5EF4-FFF2-40B4-BE49-F238E27FC236}">
                <a16:creationId xmlns:a16="http://schemas.microsoft.com/office/drawing/2014/main" xmlns="" id="{55566E25-C3E6-4D58-BB3C-E00F602A4AC9}"/>
              </a:ext>
            </a:extLst>
          </p:cNvPr>
          <p:cNvSpPr txBox="1"/>
          <p:nvPr/>
        </p:nvSpPr>
        <p:spPr>
          <a:xfrm>
            <a:off x="2102988" y="3079993"/>
            <a:ext cx="152425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0B050"/>
                </a:solidFill>
              </a:rPr>
              <a:t>Metabolismo </a:t>
            </a:r>
          </a:p>
          <a:p>
            <a:pPr algn="ctr"/>
            <a:r>
              <a:rPr lang="es-ES" dirty="0">
                <a:solidFill>
                  <a:srgbClr val="00B050"/>
                </a:solidFill>
              </a:rPr>
              <a:t>Vitamina D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031942E9-1A3E-42E7-8136-62C5A6EAE83F}"/>
              </a:ext>
            </a:extLst>
          </p:cNvPr>
          <p:cNvCxnSpPr>
            <a:stCxn id="4099" idx="2"/>
          </p:cNvCxnSpPr>
          <p:nvPr/>
        </p:nvCxnSpPr>
        <p:spPr>
          <a:xfrm>
            <a:off x="2865116" y="5017629"/>
            <a:ext cx="0" cy="1003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xmlns="" id="{0CCF6D0C-8071-4850-91F2-CD3550DE873E}"/>
              </a:ext>
            </a:extLst>
          </p:cNvPr>
          <p:cNvCxnSpPr/>
          <p:nvPr/>
        </p:nvCxnSpPr>
        <p:spPr>
          <a:xfrm>
            <a:off x="2865116" y="6021288"/>
            <a:ext cx="11875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8E6D0AB9-5774-4B68-AA93-B075C00C13FB}"/>
              </a:ext>
            </a:extLst>
          </p:cNvPr>
          <p:cNvSpPr txBox="1"/>
          <p:nvPr/>
        </p:nvSpPr>
        <p:spPr>
          <a:xfrm>
            <a:off x="1173533" y="3214325"/>
            <a:ext cx="836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 Black" panose="020B0A04020102020204" pitchFamily="34" charset="0"/>
              </a:rPr>
              <a:t>90%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6837891-5DC0-4083-AB9F-BED6AA68295A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08568" y="5136344"/>
            <a:ext cx="1826996" cy="153382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B0FF31F-9D75-44D9-AC63-3C4D1515CB00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0151790" y="5733256"/>
            <a:ext cx="1628207" cy="76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230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98953" y="548681"/>
            <a:ext cx="150554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1600" dirty="0">
                <a:latin typeface="Arial" pitchFamily="34" charset="0"/>
                <a:cs typeface="Arial" pitchFamily="34" charset="0"/>
              </a:rPr>
              <a:t>Vitamina D3</a:t>
            </a:r>
          </a:p>
          <a:p>
            <a:pPr algn="ctr"/>
            <a:r>
              <a:rPr lang="es-ES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es-ES" sz="1600" dirty="0" err="1">
                <a:latin typeface="Arial" pitchFamily="34" charset="0"/>
                <a:cs typeface="Arial" pitchFamily="34" charset="0"/>
              </a:rPr>
              <a:t>colecalciferol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011469" y="548681"/>
            <a:ext cx="2736304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" pitchFamily="34" charset="0"/>
                <a:cs typeface="Arial" pitchFamily="34" charset="0"/>
              </a:rPr>
              <a:t>Vitamina D3 (</a:t>
            </a:r>
            <a:r>
              <a:rPr lang="es-ES" sz="1600" dirty="0" err="1">
                <a:latin typeface="Arial" pitchFamily="34" charset="0"/>
                <a:cs typeface="Arial" pitchFamily="34" charset="0"/>
              </a:rPr>
              <a:t>colecalciferol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es-ES" sz="1600" dirty="0">
                <a:latin typeface="Arial" pitchFamily="34" charset="0"/>
                <a:cs typeface="Arial" pitchFamily="34" charset="0"/>
              </a:rPr>
              <a:t>Vitamina D2 (</a:t>
            </a:r>
            <a:r>
              <a:rPr lang="es-ES" sz="1600" dirty="0" err="1">
                <a:latin typeface="Arial" pitchFamily="34" charset="0"/>
                <a:cs typeface="Arial" pitchFamily="34" charset="0"/>
              </a:rPr>
              <a:t>ergocalciferol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5 Flecha abajo"/>
          <p:cNvSpPr/>
          <p:nvPr/>
        </p:nvSpPr>
        <p:spPr>
          <a:xfrm>
            <a:off x="5291389" y="1196752"/>
            <a:ext cx="14401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7 Conector recto de flecha"/>
          <p:cNvCxnSpPr/>
          <p:nvPr/>
        </p:nvCxnSpPr>
        <p:spPr>
          <a:xfrm flipH="1">
            <a:off x="2495600" y="548680"/>
            <a:ext cx="79208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H="1">
            <a:off x="2639616" y="548680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1703513" y="692697"/>
            <a:ext cx="925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>
                <a:latin typeface="Arial" pitchFamily="34" charset="0"/>
                <a:cs typeface="Arial" pitchFamily="34" charset="0"/>
              </a:rPr>
              <a:t>Lumisterol</a:t>
            </a:r>
            <a:endParaRPr lang="es-ES" sz="1200" dirty="0">
              <a:latin typeface="Arial" pitchFamily="34" charset="0"/>
              <a:cs typeface="Arial" pitchFamily="34" charset="0"/>
            </a:endParaRPr>
          </a:p>
          <a:p>
            <a:endParaRPr lang="es-ES" sz="1200" dirty="0">
              <a:latin typeface="Arial" pitchFamily="34" charset="0"/>
              <a:cs typeface="Arial" pitchFamily="34" charset="0"/>
            </a:endParaRPr>
          </a:p>
          <a:p>
            <a:r>
              <a:rPr lang="es-ES" sz="1200" dirty="0" err="1">
                <a:latin typeface="Arial" pitchFamily="34" charset="0"/>
                <a:cs typeface="Arial" pitchFamily="34" charset="0"/>
              </a:rPr>
              <a:t>Taquisterol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8747773" y="1124744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8747773" y="1124744"/>
            <a:ext cx="57606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8847287" y="1340769"/>
            <a:ext cx="1592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Arial" pitchFamily="34" charset="0"/>
                <a:cs typeface="Arial" pitchFamily="34" charset="0"/>
              </a:rPr>
              <a:t>           </a:t>
            </a:r>
            <a:r>
              <a:rPr lang="es-ES" sz="1200" dirty="0" err="1">
                <a:latin typeface="Arial" pitchFamily="34" charset="0"/>
                <a:cs typeface="Arial" pitchFamily="34" charset="0"/>
              </a:rPr>
              <a:t>Suprasterol</a:t>
            </a:r>
            <a:endParaRPr lang="es-ES" sz="1200" dirty="0">
              <a:latin typeface="Arial" pitchFamily="34" charset="0"/>
              <a:cs typeface="Arial" pitchFamily="34" charset="0"/>
            </a:endParaRPr>
          </a:p>
          <a:p>
            <a:endParaRPr lang="es-ES" sz="1200" dirty="0">
              <a:latin typeface="Arial" pitchFamily="34" charset="0"/>
              <a:cs typeface="Arial" pitchFamily="34" charset="0"/>
            </a:endParaRPr>
          </a:p>
          <a:p>
            <a:endParaRPr lang="es-ES" sz="1200" dirty="0">
              <a:latin typeface="Arial" pitchFamily="34" charset="0"/>
              <a:cs typeface="Arial" pitchFamily="34" charset="0"/>
            </a:endParaRPr>
          </a:p>
          <a:p>
            <a:r>
              <a:rPr lang="es-ES" sz="1200" dirty="0">
                <a:latin typeface="Arial" pitchFamily="34" charset="0"/>
                <a:cs typeface="Arial" pitchFamily="34" charset="0"/>
              </a:rPr>
              <a:t>5,6 </a:t>
            </a:r>
            <a:r>
              <a:rPr lang="es-ES" sz="1200" dirty="0" err="1">
                <a:latin typeface="Arial" pitchFamily="34" charset="0"/>
                <a:cs typeface="Arial" pitchFamily="34" charset="0"/>
              </a:rPr>
              <a:t>transvitamina</a:t>
            </a:r>
            <a:r>
              <a:rPr lang="es-ES" sz="1200" dirty="0">
                <a:latin typeface="Arial" pitchFamily="34" charset="0"/>
                <a:cs typeface="Arial" pitchFamily="34" charset="0"/>
              </a:rPr>
              <a:t> D3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277" y="1988840"/>
            <a:ext cx="25922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23 CuadroTexto"/>
          <p:cNvSpPr txBox="1"/>
          <p:nvPr/>
        </p:nvSpPr>
        <p:spPr>
          <a:xfrm>
            <a:off x="4002302" y="3497813"/>
            <a:ext cx="3035703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>
                <a:latin typeface="Arial Black" panose="020B0A04020102020204" pitchFamily="34" charset="0"/>
                <a:cs typeface="Arial" pitchFamily="34" charset="0"/>
              </a:rPr>
              <a:t>25 (OH) Vitamina D3</a:t>
            </a:r>
          </a:p>
          <a:p>
            <a:pPr algn="ctr"/>
            <a:r>
              <a:rPr lang="es-ES" sz="2000" b="1" dirty="0">
                <a:latin typeface="Arial Black" panose="020B0A04020102020204" pitchFamily="34" charset="0"/>
                <a:cs typeface="Arial" pitchFamily="34" charset="0"/>
              </a:rPr>
              <a:t>(</a:t>
            </a:r>
            <a:r>
              <a:rPr lang="es-ES" sz="2000" b="1" dirty="0" err="1">
                <a:latin typeface="Arial Black" panose="020B0A04020102020204" pitchFamily="34" charset="0"/>
                <a:cs typeface="Arial" pitchFamily="34" charset="0"/>
              </a:rPr>
              <a:t>calcifediol</a:t>
            </a:r>
            <a:r>
              <a:rPr lang="es-ES" sz="2000" b="1" dirty="0">
                <a:latin typeface="Arial Black" panose="020B0A0402010202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3347174" y="2132857"/>
            <a:ext cx="941283" cy="116955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Páncreas</a:t>
            </a: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Hueso</a:t>
            </a: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Mama</a:t>
            </a: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Colon</a:t>
            </a: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Próstata</a:t>
            </a:r>
          </a:p>
        </p:txBody>
      </p:sp>
      <p:sp>
        <p:nvSpPr>
          <p:cNvPr id="26" name="25 Arco"/>
          <p:cNvSpPr/>
          <p:nvPr/>
        </p:nvSpPr>
        <p:spPr>
          <a:xfrm rot="12430253">
            <a:off x="3521720" y="3072370"/>
            <a:ext cx="1440160" cy="966446"/>
          </a:xfrm>
          <a:prstGeom prst="arc">
            <a:avLst>
              <a:gd name="adj1" fmla="val 16317356"/>
              <a:gd name="adj2" fmla="val 20972368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277" y="5013176"/>
            <a:ext cx="107199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Flecha abajo"/>
          <p:cNvSpPr/>
          <p:nvPr/>
        </p:nvSpPr>
        <p:spPr>
          <a:xfrm>
            <a:off x="5147373" y="4221088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1430" y="5013176"/>
            <a:ext cx="1200721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29 CuadroTexto"/>
          <p:cNvSpPr txBox="1"/>
          <p:nvPr/>
        </p:nvSpPr>
        <p:spPr>
          <a:xfrm>
            <a:off x="5507413" y="4365104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DBP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1376293" y="5490231"/>
            <a:ext cx="3030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atin typeface="Arial" pitchFamily="34" charset="0"/>
                <a:cs typeface="Arial" pitchFamily="34" charset="0"/>
              </a:rPr>
              <a:t>1 </a:t>
            </a:r>
            <a:r>
              <a:rPr lang="es-ES" sz="2400" b="1" dirty="0">
                <a:latin typeface="Arial Black" panose="020B0A04020102020204" pitchFamily="34" charset="0"/>
                <a:cs typeface="Arial" pitchFamily="34" charset="0"/>
              </a:rPr>
              <a:t>alfa-</a:t>
            </a:r>
            <a:r>
              <a:rPr lang="es-ES" sz="2400" b="1" dirty="0" err="1">
                <a:latin typeface="Arial Black" panose="020B0A04020102020204" pitchFamily="34" charset="0"/>
                <a:cs typeface="Arial" pitchFamily="34" charset="0"/>
              </a:rPr>
              <a:t>hidroxilasa</a:t>
            </a:r>
            <a:endParaRPr lang="es-ES" sz="2400" b="1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2" name="31 Flecha derecha"/>
          <p:cNvSpPr/>
          <p:nvPr/>
        </p:nvSpPr>
        <p:spPr>
          <a:xfrm>
            <a:off x="6888089" y="5517232"/>
            <a:ext cx="876619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CuadroTexto"/>
          <p:cNvSpPr txBox="1"/>
          <p:nvPr/>
        </p:nvSpPr>
        <p:spPr>
          <a:xfrm>
            <a:off x="7888313" y="5373217"/>
            <a:ext cx="2543325" cy="86177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1,25 (OH)₂ Vitamina D</a:t>
            </a:r>
          </a:p>
          <a:p>
            <a:pPr algn="ctr"/>
            <a:r>
              <a:rPr lang="es-E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(calcitriol)</a:t>
            </a:r>
          </a:p>
          <a:p>
            <a:pPr algn="ctr"/>
            <a:r>
              <a:rPr lang="es-E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24-25 (OH)₂ D</a:t>
            </a:r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4871864" y="476672"/>
            <a:ext cx="10274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CuadroTexto"/>
          <p:cNvSpPr txBox="1"/>
          <p:nvPr/>
        </p:nvSpPr>
        <p:spPr>
          <a:xfrm>
            <a:off x="8544273" y="3717033"/>
            <a:ext cx="881973" cy="116955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Placenta</a:t>
            </a: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Hueso</a:t>
            </a: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Próstata</a:t>
            </a: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Colon</a:t>
            </a: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Piel</a:t>
            </a:r>
          </a:p>
        </p:txBody>
      </p:sp>
      <p:cxnSp>
        <p:nvCxnSpPr>
          <p:cNvPr id="34" name="33 Conector recto de flecha"/>
          <p:cNvCxnSpPr/>
          <p:nvPr/>
        </p:nvCxnSpPr>
        <p:spPr>
          <a:xfrm>
            <a:off x="8904312" y="494116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9408368" y="4149080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u="sng" dirty="0">
                <a:latin typeface="Arial" pitchFamily="34" charset="0"/>
                <a:cs typeface="Arial" pitchFamily="34" charset="0"/>
              </a:rPr>
              <a:t>1-alfa</a:t>
            </a:r>
          </a:p>
          <a:p>
            <a:pPr algn="ctr"/>
            <a:r>
              <a:rPr lang="es-ES" sz="1400" u="sng" dirty="0" err="1">
                <a:latin typeface="Arial" pitchFamily="34" charset="0"/>
                <a:cs typeface="Arial" pitchFamily="34" charset="0"/>
              </a:rPr>
              <a:t>hidroxilasa</a:t>
            </a:r>
            <a:endParaRPr lang="es-ES" sz="1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AFD895B-BCD7-4751-8F1E-71C636F3C248}"/>
              </a:ext>
            </a:extLst>
          </p:cNvPr>
          <p:cNvSpPr txBox="1"/>
          <p:nvPr/>
        </p:nvSpPr>
        <p:spPr>
          <a:xfrm>
            <a:off x="3981134" y="240057"/>
            <a:ext cx="1462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</a:t>
            </a:r>
            <a:r>
              <a:rPr lang="es-ES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7-DHC reductasa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C90D1546-571E-4C07-A683-0E5AC18BE9D5}"/>
              </a:ext>
            </a:extLst>
          </p:cNvPr>
          <p:cNvSpPr txBox="1"/>
          <p:nvPr/>
        </p:nvSpPr>
        <p:spPr>
          <a:xfrm>
            <a:off x="5520153" y="1915092"/>
            <a:ext cx="19511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 CYP2R1. 25-Hidroxilación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0C55127-0695-400B-B67A-1BE30A8F0BEF}"/>
              </a:ext>
            </a:extLst>
          </p:cNvPr>
          <p:cNvSpPr txBox="1"/>
          <p:nvPr/>
        </p:nvSpPr>
        <p:spPr>
          <a:xfrm>
            <a:off x="2464156" y="5896437"/>
            <a:ext cx="10775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(gen.CYP27B1)</a:t>
            </a:r>
          </a:p>
        </p:txBody>
      </p:sp>
    </p:spTree>
    <p:extLst>
      <p:ext uri="{BB962C8B-B14F-4D97-AF65-F5344CB8AC3E}">
        <p14:creationId xmlns:p14="http://schemas.microsoft.com/office/powerpoint/2010/main" xmlns="" val="45897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4021560" y="404664"/>
            <a:ext cx="3364062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1,25 (OH)₂ Vitamina D - DBP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1397" y="2204864"/>
            <a:ext cx="45928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75521" y="1052736"/>
            <a:ext cx="173419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32 Conector recto de flecha"/>
          <p:cNvCxnSpPr/>
          <p:nvPr/>
        </p:nvCxnSpPr>
        <p:spPr>
          <a:xfrm>
            <a:off x="7392144" y="764704"/>
            <a:ext cx="100811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7968209" y="692696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 dirty="0">
                <a:latin typeface="Arial" pitchFamily="34" charset="0"/>
                <a:cs typeface="Arial" pitchFamily="34" charset="0"/>
              </a:rPr>
              <a:t>24 </a:t>
            </a:r>
            <a:r>
              <a:rPr lang="es-ES" u="sng" dirty="0" err="1">
                <a:latin typeface="Arial" pitchFamily="34" charset="0"/>
                <a:cs typeface="Arial" pitchFamily="34" charset="0"/>
              </a:rPr>
              <a:t>Hidroxilasa</a:t>
            </a:r>
            <a:endParaRPr lang="es-ES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7536160" y="188640"/>
            <a:ext cx="1342034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/>
              <a:t>25 OH VitD3</a:t>
            </a:r>
          </a:p>
        </p:txBody>
      </p:sp>
      <p:cxnSp>
        <p:nvCxnSpPr>
          <p:cNvPr id="37" name="36 Conector recto"/>
          <p:cNvCxnSpPr/>
          <p:nvPr/>
        </p:nvCxnSpPr>
        <p:spPr>
          <a:xfrm>
            <a:off x="7824192" y="548680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8472264" y="1124744"/>
            <a:ext cx="1447832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1400" dirty="0">
                <a:latin typeface="Arial" pitchFamily="34" charset="0"/>
                <a:cs typeface="Arial" pitchFamily="34" charset="0"/>
              </a:rPr>
              <a:t>Ac. </a:t>
            </a:r>
            <a:r>
              <a:rPr lang="es-ES" sz="1400" dirty="0" err="1">
                <a:latin typeface="Arial" pitchFamily="34" charset="0"/>
                <a:cs typeface="Arial" pitchFamily="34" charset="0"/>
              </a:rPr>
              <a:t>Calcitroico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s-ES" sz="1400" dirty="0">
                <a:latin typeface="Arial" pitchFamily="34" charset="0"/>
                <a:cs typeface="Arial" pitchFamily="34" charset="0"/>
              </a:rPr>
              <a:t>(Heces – Orina)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2135561" y="148478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calcitriol</a:t>
            </a:r>
            <a:endParaRPr lang="es-E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40 Conector recto de flecha"/>
          <p:cNvCxnSpPr/>
          <p:nvPr/>
        </p:nvCxnSpPr>
        <p:spPr>
          <a:xfrm flipH="1">
            <a:off x="3575720" y="764704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5663952" y="836712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100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11264</TotalTime>
  <Words>1624</Words>
  <Application>Microsoft Office PowerPoint</Application>
  <PresentationFormat>Personalizado</PresentationFormat>
  <Paragraphs>267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Tema de Office</vt:lpstr>
      <vt:lpstr>Vitamina D y  Enfermedades Autoinmunes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Niveles normales de vitamina D. Controversia. En base a qué criterios.</vt:lpstr>
      <vt:lpstr>Deficiencia de vitamina D en España.  Realidad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Si cientos de estudios epidemiológicos han asociado la deficiencia de VD con la mayoría de enfermedades crónicas (EAS):  ¿Por qué los RCT no consiguen los resultados esperados?</vt:lpstr>
      <vt:lpstr>Si cientos de estudios epidemiológicos han asociado la deficiencia de VD con la mayoría de enfermedades crónicas (EAS):  ¿Por qué los RCT no consiguen los resultados esperados?</vt:lpstr>
      <vt:lpstr>Diapositiva 35</vt:lpstr>
      <vt:lpstr>Diapositiva 36</vt:lpstr>
      <vt:lpstr>VITAMINA D: Inmunomodulador</vt:lpstr>
      <vt:lpstr>VITAMINA D: Enfermedades Autoinmunes Sistémicas</vt:lpstr>
      <vt:lpstr>VITAMINA D:  Enfermedades Autoinmunes Sistémicas</vt:lpstr>
      <vt:lpstr>Diapositiva 40</vt:lpstr>
      <vt:lpstr>Diapositiva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Vitamina D  y  Enfermedades Autoinmunes</dc:title>
  <dc:creator>rcotos</dc:creator>
  <cp:lastModifiedBy>Julio</cp:lastModifiedBy>
  <cp:revision>276</cp:revision>
  <dcterms:created xsi:type="dcterms:W3CDTF">2020-01-09T16:39:39Z</dcterms:created>
  <dcterms:modified xsi:type="dcterms:W3CDTF">2020-02-24T19:34:37Z</dcterms:modified>
</cp:coreProperties>
</file>