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3"/>
  </p:notesMasterIdLst>
  <p:sldIdLst>
    <p:sldId id="259" r:id="rId3"/>
    <p:sldId id="261" r:id="rId4"/>
    <p:sldId id="274" r:id="rId5"/>
    <p:sldId id="262" r:id="rId6"/>
    <p:sldId id="275" r:id="rId7"/>
    <p:sldId id="263" r:id="rId8"/>
    <p:sldId id="276" r:id="rId9"/>
    <p:sldId id="264" r:id="rId10"/>
    <p:sldId id="265" r:id="rId11"/>
    <p:sldId id="299" r:id="rId12"/>
    <p:sldId id="278" r:id="rId13"/>
    <p:sldId id="279" r:id="rId14"/>
    <p:sldId id="284" r:id="rId15"/>
    <p:sldId id="281" r:id="rId16"/>
    <p:sldId id="286" r:id="rId17"/>
    <p:sldId id="285" r:id="rId18"/>
    <p:sldId id="290" r:id="rId19"/>
    <p:sldId id="267" r:id="rId20"/>
    <p:sldId id="269" r:id="rId21"/>
    <p:sldId id="287" r:id="rId22"/>
    <p:sldId id="270" r:id="rId23"/>
    <p:sldId id="272" r:id="rId24"/>
    <p:sldId id="271" r:id="rId25"/>
    <p:sldId id="301" r:id="rId26"/>
    <p:sldId id="273" r:id="rId27"/>
    <p:sldId id="294" r:id="rId28"/>
    <p:sldId id="295" r:id="rId29"/>
    <p:sldId id="296" r:id="rId30"/>
    <p:sldId id="291" r:id="rId31"/>
    <p:sldId id="303" r:id="rId32"/>
    <p:sldId id="293" r:id="rId33"/>
    <p:sldId id="307" r:id="rId34"/>
    <p:sldId id="302" r:id="rId35"/>
    <p:sldId id="288" r:id="rId36"/>
    <p:sldId id="289" r:id="rId37"/>
    <p:sldId id="297" r:id="rId38"/>
    <p:sldId id="298" r:id="rId39"/>
    <p:sldId id="304" r:id="rId40"/>
    <p:sldId id="306" r:id="rId41"/>
    <p:sldId id="305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70AD47"/>
    <a:srgbClr val="000000"/>
    <a:srgbClr val="0070C0"/>
    <a:srgbClr val="F4B183"/>
    <a:srgbClr val="189E76"/>
    <a:srgbClr val="7030A0"/>
    <a:srgbClr val="4037F9"/>
    <a:srgbClr val="00B050"/>
    <a:srgbClr val="C55A1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7" autoAdjust="0"/>
    <p:restoredTop sz="95250" autoAdjust="0"/>
  </p:normalViewPr>
  <p:slideViewPr>
    <p:cSldViewPr snapToGrid="0">
      <p:cViewPr varScale="1">
        <p:scale>
          <a:sx n="49" d="100"/>
          <a:sy n="49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b206\Documents\ELENA%20LI\LAB\LAB%20206%20urDRIVE\TESIS\FIGURES&amp;TABLES\tab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b206\Documents\ELENA%20LI\LAB\LAB%20206%20urDRIVE\TESIS\FIGURES&amp;TABLES\tab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/>
          </c:spPr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BAF-4B10-84E9-6EA8612838D8}"/>
              </c:ext>
            </c:extLst>
          </c:dPt>
          <c:dPt>
            <c:idx val="1"/>
            <c:spPr>
              <a:solidFill>
                <a:srgbClr val="9933FF"/>
              </a:solidFill>
              <a:scene3d>
                <a:camera prst="orthographicFront"/>
                <a:lightRig rig="threePt" dir="t"/>
              </a:scene3d>
              <a:sp3d>
                <a:bevelT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BAF-4B10-84E9-6EA8612838D8}"/>
              </c:ext>
            </c:extLst>
          </c:dPt>
          <c:dPt>
            <c:idx val="2"/>
            <c:spPr>
              <a:solidFill>
                <a:srgbClr val="FF9933"/>
              </a:solidFill>
              <a:scene3d>
                <a:camera prst="orthographicFront"/>
                <a:lightRig rig="threePt" dir="t"/>
              </a:scene3d>
              <a:sp3d>
                <a:bevelT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BAF-4B10-84E9-6EA8612838D8}"/>
              </c:ext>
            </c:extLst>
          </c:dPt>
          <c:dPt>
            <c:idx val="3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BAF-4B10-84E9-6EA8612838D8}"/>
              </c:ext>
            </c:extLst>
          </c:dPt>
          <c:dPt>
            <c:idx val="4"/>
            <c:spPr>
              <a:solidFill>
                <a:srgbClr val="FF9999"/>
              </a:solidFill>
              <a:scene3d>
                <a:camera prst="orthographicFront"/>
                <a:lightRig rig="threePt" dir="t"/>
              </a:scene3d>
              <a:sp3d>
                <a:bevelT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BAF-4B10-84E9-6EA8612838D8}"/>
              </c:ext>
            </c:extLst>
          </c:dPt>
          <c:dPt>
            <c:idx val="7"/>
            <c:spPr>
              <a:solidFill>
                <a:srgbClr val="49C36F"/>
              </a:solidFill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BAF-4B10-84E9-6EA8612838D8}"/>
              </c:ext>
            </c:extLst>
          </c:dPt>
          <c:cat>
            <c:strRef>
              <c:f>Hoja2!$B$1:$B$9</c:f>
              <c:strCache>
                <c:ptCount val="9"/>
                <c:pt idx="0">
                  <c:v>JAK/STAT signaling pathway </c:v>
                </c:pt>
                <c:pt idx="1">
                  <c:v>Interleukin signaling pathway </c:v>
                </c:pt>
                <c:pt idx="2">
                  <c:v>Integrin signalling pathway </c:v>
                </c:pt>
                <c:pt idx="3">
                  <c:v>Inflammation mediated by chemokine and cytokine signaling pathway</c:v>
                </c:pt>
                <c:pt idx="4">
                  <c:v>T cell activation </c:v>
                </c:pt>
                <c:pt idx="7">
                  <c:v>PDGF signaling pathway </c:v>
                </c:pt>
                <c:pt idx="8">
                  <c:v>EGF receptor signaling pathway </c:v>
                </c:pt>
              </c:strCache>
            </c:strRef>
          </c:cat>
          <c:val>
            <c:numRef>
              <c:f>Hoja2!$E$1:$E$9</c:f>
              <c:numCache>
                <c:formatCode>0.00%</c:formatCode>
                <c:ptCount val="9"/>
                <c:pt idx="0">
                  <c:v>8.3000000000000088E-2</c:v>
                </c:pt>
                <c:pt idx="1">
                  <c:v>0.25</c:v>
                </c:pt>
                <c:pt idx="2">
                  <c:v>8.3000000000000088E-2</c:v>
                </c:pt>
                <c:pt idx="3">
                  <c:v>8.3000000000000088E-2</c:v>
                </c:pt>
                <c:pt idx="4">
                  <c:v>0.16700000000000012</c:v>
                </c:pt>
                <c:pt idx="5">
                  <c:v>0</c:v>
                </c:pt>
                <c:pt idx="6">
                  <c:v>0</c:v>
                </c:pt>
                <c:pt idx="7">
                  <c:v>8.3000000000000088E-2</c:v>
                </c:pt>
                <c:pt idx="8">
                  <c:v>8.3000000000000088E-2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ABAF-4B10-84E9-6EA8612838D8}"/>
            </c:ext>
          </c:extLst>
        </c:ser>
        <c:firstSliceAng val="0"/>
      </c:pieChart>
    </c:plotArea>
    <c:legend>
      <c:legendPos val="r"/>
      <c:legendEntry>
        <c:idx val="1"/>
        <c:txPr>
          <a:bodyPr/>
          <a:lstStyle/>
          <a:p>
            <a:pPr rtl="0">
              <a:defRPr sz="1800" b="1">
                <a:latin typeface="Cambria" panose="02040503050406030204" pitchFamily="18" charset="0"/>
              </a:defRPr>
            </a:pPr>
            <a:endParaRPr lang="es-ES"/>
          </a:p>
        </c:txPr>
      </c:legendEntry>
      <c:legendEntry>
        <c:idx val="4"/>
        <c:txPr>
          <a:bodyPr/>
          <a:lstStyle/>
          <a:p>
            <a:pPr rtl="0">
              <a:defRPr sz="1800" b="1">
                <a:latin typeface="Cambria" panose="02040503050406030204" pitchFamily="18" charset="0"/>
              </a:defRPr>
            </a:pPr>
            <a:endParaRPr lang="es-ES"/>
          </a:p>
        </c:txPr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51173621234475664"/>
          <c:y val="7.1445162749108407E-2"/>
          <c:w val="0.44525629736022454"/>
          <c:h val="0.90371157384092016"/>
        </c:manualLayout>
      </c:layout>
      <c:spPr>
        <a:scene3d>
          <a:camera prst="orthographicFront"/>
          <a:lightRig rig="threePt" dir="t"/>
        </a:scene3d>
        <a:sp3d prstMaterial="matte">
          <a:bevelT w="63500" h="63500" prst="artDeco"/>
          <a:contourClr>
            <a:srgbClr val="000000"/>
          </a:contourClr>
        </a:sp3d>
      </c:spPr>
      <c:txPr>
        <a:bodyPr/>
        <a:lstStyle/>
        <a:p>
          <a:pPr rtl="0">
            <a:defRPr sz="1800">
              <a:latin typeface="Cambria" panose="02040503050406030204" pitchFamily="18" charset="0"/>
            </a:defRPr>
          </a:pPr>
          <a:endParaRPr lang="es-ES"/>
        </a:p>
      </c:txPr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/>
          </c:spPr>
          <c:dPt>
            <c:idx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A93-45C5-944B-31926B9E11FC}"/>
              </c:ext>
            </c:extLst>
          </c:dPt>
          <c:dPt>
            <c:idx val="1"/>
            <c:spPr>
              <a:solidFill>
                <a:srgbClr val="9933FF"/>
              </a:solidFill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A93-45C5-944B-31926B9E11FC}"/>
              </c:ext>
            </c:extLst>
          </c:dPt>
          <c:dPt>
            <c:idx val="2"/>
            <c:spPr>
              <a:solidFill>
                <a:srgbClr val="FF9933"/>
              </a:solidFill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A93-45C5-944B-31926B9E11FC}"/>
              </c:ext>
            </c:extLst>
          </c:dPt>
          <c:dPt>
            <c:idx val="3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A93-45C5-944B-31926B9E11FC}"/>
              </c:ext>
            </c:extLst>
          </c:dPt>
          <c:dPt>
            <c:idx val="4"/>
            <c:spPr>
              <a:solidFill>
                <a:srgbClr val="FF9999"/>
              </a:solidFill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A93-45C5-944B-31926B9E11FC}"/>
              </c:ext>
            </c:extLst>
          </c:dPt>
          <c:dPt>
            <c:idx val="7"/>
            <c:spPr>
              <a:solidFill>
                <a:srgbClr val="49C36F"/>
              </a:solidFill>
              <a:scene3d>
                <a:camera prst="orthographicFront"/>
                <a:lightRig rig="threePt" dir="t"/>
              </a:scene3d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A93-45C5-944B-31926B9E11FC}"/>
              </c:ext>
            </c:extLst>
          </c:dPt>
          <c:cat>
            <c:strRef>
              <c:f>Hoja2!$B$1:$B$9</c:f>
              <c:strCache>
                <c:ptCount val="9"/>
                <c:pt idx="0">
                  <c:v>JAK/STAT signaling pathway </c:v>
                </c:pt>
                <c:pt idx="1">
                  <c:v>Interleukin signaling pathway </c:v>
                </c:pt>
                <c:pt idx="2">
                  <c:v>Integrin signalling pathway </c:v>
                </c:pt>
                <c:pt idx="3">
                  <c:v>Inflammation mediated by chemokine and cytokine signaling pathway</c:v>
                </c:pt>
                <c:pt idx="4">
                  <c:v>T cell activation </c:v>
                </c:pt>
                <c:pt idx="7">
                  <c:v>PDGF signaling pathway </c:v>
                </c:pt>
                <c:pt idx="8">
                  <c:v>EGF receptor signaling pathway </c:v>
                </c:pt>
              </c:strCache>
            </c:strRef>
          </c:cat>
          <c:val>
            <c:numRef>
              <c:f>Hoja2!$E$1:$E$9</c:f>
              <c:numCache>
                <c:formatCode>0.00%</c:formatCode>
                <c:ptCount val="9"/>
                <c:pt idx="0">
                  <c:v>8.3000000000000268E-2</c:v>
                </c:pt>
                <c:pt idx="1">
                  <c:v>0.25</c:v>
                </c:pt>
                <c:pt idx="2">
                  <c:v>8.3000000000000268E-2</c:v>
                </c:pt>
                <c:pt idx="3">
                  <c:v>8.3000000000000268E-2</c:v>
                </c:pt>
                <c:pt idx="4">
                  <c:v>0.16700000000000048</c:v>
                </c:pt>
                <c:pt idx="5">
                  <c:v>0</c:v>
                </c:pt>
                <c:pt idx="6">
                  <c:v>0</c:v>
                </c:pt>
                <c:pt idx="7">
                  <c:v>8.3000000000000268E-2</c:v>
                </c:pt>
                <c:pt idx="8">
                  <c:v>8.3000000000000268E-2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A93-45C5-944B-31926B9E11FC}"/>
            </c:ext>
          </c:extLst>
        </c:ser>
        <c:firstSliceAng val="0"/>
      </c:pieChart>
    </c:plotArea>
    <c:legend>
      <c:legendPos val="r"/>
      <c:legendEntry>
        <c:idx val="1"/>
        <c:txPr>
          <a:bodyPr/>
          <a:lstStyle/>
          <a:p>
            <a:pPr rtl="0">
              <a:defRPr sz="1800" b="1">
                <a:latin typeface="Cambria" panose="02040503050406030204" pitchFamily="18" charset="0"/>
              </a:defRPr>
            </a:pPr>
            <a:endParaRPr lang="es-ES"/>
          </a:p>
        </c:txPr>
      </c:legendEntry>
      <c:legendEntry>
        <c:idx val="4"/>
        <c:txPr>
          <a:bodyPr/>
          <a:lstStyle/>
          <a:p>
            <a:pPr rtl="0">
              <a:defRPr sz="1800" b="1">
                <a:latin typeface="Cambria" panose="02040503050406030204" pitchFamily="18" charset="0"/>
              </a:defRPr>
            </a:pPr>
            <a:endParaRPr lang="es-ES"/>
          </a:p>
        </c:txPr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51173621234475664"/>
          <c:y val="7.7971571579802029E-2"/>
          <c:w val="0.44525629736022571"/>
          <c:h val="0.8841323473488395"/>
        </c:manualLayout>
      </c:layout>
      <c:spPr>
        <a:scene3d>
          <a:camera prst="orthographicFront"/>
          <a:lightRig rig="threePt" dir="t"/>
        </a:scene3d>
        <a:sp3d prstMaterial="matte">
          <a:bevelT w="63500" h="63500" prst="artDeco"/>
          <a:contourClr>
            <a:srgbClr val="000000"/>
          </a:contourClr>
        </a:sp3d>
      </c:spPr>
      <c:txPr>
        <a:bodyPr/>
        <a:lstStyle/>
        <a:p>
          <a:pPr rtl="0">
            <a:defRPr sz="1800">
              <a:latin typeface="Cambria" panose="02040503050406030204" pitchFamily="18" charset="0"/>
            </a:defRPr>
          </a:pPr>
          <a:endParaRPr lang="es-ES"/>
        </a:p>
      </c:txPr>
    </c:legend>
    <c:plotVisOnly val="1"/>
    <c:dispBlanksAs val="zero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994DF2-15D9-4AF5-B45D-735168C3686C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7EED165-722A-484E-A404-E96ADFA4568F}">
      <dgm:prSet phldrT="[Texto]" custT="1"/>
      <dgm:spPr>
        <a:xfrm rot="5400000">
          <a:off x="-256773" y="415551"/>
          <a:ext cx="1711821" cy="1198275"/>
        </a:xfrm>
        <a:prstGeom prst="chevron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 PUBLISHED </a:t>
          </a:r>
        </a:p>
        <a:p>
          <a:r>
            <a:rPr lang="en-US" sz="14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GWAS</a:t>
          </a:r>
          <a:endParaRPr lang="en-US" sz="14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0B49650E-E6FF-4087-AE59-542E15810475}" type="parTrans" cxnId="{6ACEB904-C670-4251-BA43-6B71E28A42EC}">
      <dgm:prSet/>
      <dgm:spPr/>
      <dgm:t>
        <a:bodyPr/>
        <a:lstStyle/>
        <a:p>
          <a:endParaRPr lang="en-US" sz="1600"/>
        </a:p>
      </dgm:t>
    </dgm:pt>
    <dgm:pt modelId="{DB9B9DF0-E499-4863-954A-DE85FE518755}" type="sibTrans" cxnId="{6ACEB904-C670-4251-BA43-6B71E28A42EC}">
      <dgm:prSet/>
      <dgm:spPr/>
      <dgm:t>
        <a:bodyPr/>
        <a:lstStyle/>
        <a:p>
          <a:endParaRPr lang="en-US" sz="1600"/>
        </a:p>
      </dgm:t>
    </dgm:pt>
    <dgm:pt modelId="{3026CBC4-325A-4228-A65B-AF16B375DDDC}">
      <dgm:prSet phldrT="[Texto]" custT="1"/>
      <dgm:spPr>
        <a:xfrm rot="5400000">
          <a:off x="1698979" y="-341925"/>
          <a:ext cx="1112683" cy="2114092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2,166 cases</a:t>
          </a:r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47FC50E-42C0-4527-9DCA-AA06045C92D0}" type="parTrans" cxnId="{5F0E3324-9AD0-46F0-B10B-311264574F03}">
      <dgm:prSet/>
      <dgm:spPr/>
      <dgm:t>
        <a:bodyPr/>
        <a:lstStyle/>
        <a:p>
          <a:endParaRPr lang="en-US" sz="1600"/>
        </a:p>
      </dgm:t>
    </dgm:pt>
    <dgm:pt modelId="{B4C9D501-BD45-46E6-B358-BB7B0DBF424C}" type="sibTrans" cxnId="{5F0E3324-9AD0-46F0-B10B-311264574F03}">
      <dgm:prSet/>
      <dgm:spPr/>
      <dgm:t>
        <a:bodyPr/>
        <a:lstStyle/>
        <a:p>
          <a:endParaRPr lang="en-US" sz="1600"/>
        </a:p>
      </dgm:t>
    </dgm:pt>
    <dgm:pt modelId="{348046B3-EDF7-4C9A-81AE-31A5BD941356}">
      <dgm:prSet phldrT="[Texto]" custT="1"/>
      <dgm:spPr>
        <a:xfrm rot="5400000">
          <a:off x="-256773" y="1896675"/>
          <a:ext cx="1711821" cy="1198275"/>
        </a:xfrm>
        <a:prstGeom prst="chevron">
          <a:avLst/>
        </a:prstGeom>
        <a:solidFill>
          <a:srgbClr val="8064A2">
            <a:hueOff val="-2232385"/>
            <a:satOff val="13449"/>
            <a:lumOff val="1078"/>
            <a:alphaOff val="0"/>
          </a:srgbClr>
        </a:solidFill>
        <a:ln w="25400" cap="flat" cmpd="sng" algn="ctr">
          <a:solidFill>
            <a:srgbClr val="8064A2">
              <a:hueOff val="-2232385"/>
              <a:satOff val="13449"/>
              <a:lumOff val="1078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6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NEW GWAS</a:t>
          </a:r>
          <a:endParaRPr lang="en-US" sz="16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3AF5187-A4D1-46C2-AB62-85D6D5F2FDF9}" type="parTrans" cxnId="{7DA5DCC5-5DB7-4FAD-93C2-11DA3B0D8F0A}">
      <dgm:prSet/>
      <dgm:spPr/>
      <dgm:t>
        <a:bodyPr/>
        <a:lstStyle/>
        <a:p>
          <a:endParaRPr lang="en-US" sz="1600"/>
        </a:p>
      </dgm:t>
    </dgm:pt>
    <dgm:pt modelId="{28AF8D11-9C5E-4B97-BD8D-4D075977BB80}" type="sibTrans" cxnId="{7DA5DCC5-5DB7-4FAD-93C2-11DA3B0D8F0A}">
      <dgm:prSet/>
      <dgm:spPr/>
      <dgm:t>
        <a:bodyPr/>
        <a:lstStyle/>
        <a:p>
          <a:endParaRPr lang="en-US" sz="1600"/>
        </a:p>
      </dgm:t>
    </dgm:pt>
    <dgm:pt modelId="{3B5A3218-0EA9-4283-8173-FDDF3328D74C}">
      <dgm:prSet phldrT="[Texto]" custT="1"/>
      <dgm:spPr>
        <a:xfrm rot="5400000">
          <a:off x="1698979" y="1139197"/>
          <a:ext cx="1112683" cy="2114092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-2232385"/>
              <a:satOff val="13449"/>
              <a:lumOff val="1078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6,929 cases</a:t>
          </a:r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1DFA3C0-E017-41EC-8226-C2D7A71855C5}" type="parTrans" cxnId="{4F83FF32-C155-48A3-A1BB-1CD19B748268}">
      <dgm:prSet/>
      <dgm:spPr/>
      <dgm:t>
        <a:bodyPr/>
        <a:lstStyle/>
        <a:p>
          <a:endParaRPr lang="en-US" sz="1600"/>
        </a:p>
      </dgm:t>
    </dgm:pt>
    <dgm:pt modelId="{37D27914-73AC-4079-956A-0C3C302CD1E4}" type="sibTrans" cxnId="{4F83FF32-C155-48A3-A1BB-1CD19B748268}">
      <dgm:prSet/>
      <dgm:spPr/>
      <dgm:t>
        <a:bodyPr/>
        <a:lstStyle/>
        <a:p>
          <a:endParaRPr lang="en-US" sz="1600"/>
        </a:p>
      </dgm:t>
    </dgm:pt>
    <dgm:pt modelId="{742BC0E5-DFB0-40AC-A4F7-77E9C3845FD9}">
      <dgm:prSet phldrT="[Texto]" custT="1"/>
      <dgm:spPr>
        <a:xfrm rot="5400000">
          <a:off x="1698979" y="2779099"/>
          <a:ext cx="1112683" cy="2114092"/>
        </a:xfrm>
        <a:prstGeom prst="round2SameRect">
          <a:avLst/>
        </a:prstGeom>
        <a:solidFill>
          <a:srgbClr val="4BACC6">
            <a:lumMod val="20000"/>
            <a:lumOff val="80000"/>
            <a:alpha val="90000"/>
          </a:srgbClr>
        </a:solidFill>
        <a:ln w="25400" cap="flat" cmpd="sng" algn="ctr">
          <a:solidFill>
            <a:srgbClr val="228C8A"/>
          </a:solidFill>
          <a:prstDash val="solid"/>
        </a:ln>
        <a:effectLst/>
      </dgm:spPr>
      <dgm:t>
        <a:bodyPr/>
        <a:lstStyle/>
        <a:p>
          <a:r>
            <a:rPr lang="en-US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9,095 cases</a:t>
          </a:r>
          <a:endParaRPr lang="en-US" sz="2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C455670-B709-40E5-A646-7D9072AA8051}">
      <dgm:prSet phldrT="[Texto]" custT="1"/>
      <dgm:spPr>
        <a:xfrm rot="5400000">
          <a:off x="60829" y="3203577"/>
          <a:ext cx="1076615" cy="1198275"/>
        </a:xfrm>
        <a:prstGeom prst="chevron">
          <a:avLst/>
        </a:prstGeom>
        <a:solidFill>
          <a:srgbClr val="228C8A"/>
        </a:solidFill>
        <a:ln w="25400" cap="flat" cmpd="sng" algn="ctr">
          <a:solidFill>
            <a:srgbClr val="228C8A"/>
          </a:solidFill>
          <a:prstDash val="solid"/>
        </a:ln>
        <a:effectLst/>
      </dgm:spPr>
      <dgm:t>
        <a:bodyPr/>
        <a:lstStyle/>
        <a:p>
          <a:r>
            <a:rPr lang="en-US" sz="1800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META-GWAS</a:t>
          </a:r>
          <a:endParaRPr lang="en-US" sz="1800" b="1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CC1D722-3869-43C7-B283-A767963587E0}" type="sibTrans" cxnId="{6C97CDBB-A12A-4CE3-BA67-878D01203926}">
      <dgm:prSet/>
      <dgm:spPr/>
      <dgm:t>
        <a:bodyPr/>
        <a:lstStyle/>
        <a:p>
          <a:endParaRPr lang="en-US" sz="1600"/>
        </a:p>
      </dgm:t>
    </dgm:pt>
    <dgm:pt modelId="{F3F1CF95-D93B-4AED-AA05-1F6293C6AEB4}" type="parTrans" cxnId="{6C97CDBB-A12A-4CE3-BA67-878D01203926}">
      <dgm:prSet/>
      <dgm:spPr/>
      <dgm:t>
        <a:bodyPr/>
        <a:lstStyle/>
        <a:p>
          <a:endParaRPr lang="en-US" sz="1600"/>
        </a:p>
      </dgm:t>
    </dgm:pt>
    <dgm:pt modelId="{6DA65FD2-56E8-4390-AB1D-E0C2EEB5E6F5}" type="sibTrans" cxnId="{25C9DB9D-46FF-450C-A81C-7E4326DA8BB6}">
      <dgm:prSet/>
      <dgm:spPr/>
      <dgm:t>
        <a:bodyPr/>
        <a:lstStyle/>
        <a:p>
          <a:endParaRPr lang="en-US" sz="1600"/>
        </a:p>
      </dgm:t>
    </dgm:pt>
    <dgm:pt modelId="{D3BBF6A8-0B16-4A13-8116-6906CFEE9670}" type="parTrans" cxnId="{25C9DB9D-46FF-450C-A81C-7E4326DA8BB6}">
      <dgm:prSet/>
      <dgm:spPr/>
      <dgm:t>
        <a:bodyPr/>
        <a:lstStyle/>
        <a:p>
          <a:endParaRPr lang="en-US" sz="1600"/>
        </a:p>
      </dgm:t>
    </dgm:pt>
    <dgm:pt modelId="{16C36ED0-7477-4DED-8D7A-A5527E5CE911}">
      <dgm:prSet phldrT="[Texto]" custT="1"/>
      <dgm:spPr>
        <a:xfrm rot="5400000">
          <a:off x="1698979" y="-341925"/>
          <a:ext cx="1112683" cy="2114092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4,859 controls</a:t>
          </a:r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F260F56-2156-45FF-8E92-E34C1AFA76E5}" type="parTrans" cxnId="{8B4FC308-5268-42EE-A770-23ECE8BCF872}">
      <dgm:prSet/>
      <dgm:spPr/>
      <dgm:t>
        <a:bodyPr/>
        <a:lstStyle/>
        <a:p>
          <a:endParaRPr lang="es-ES"/>
        </a:p>
      </dgm:t>
    </dgm:pt>
    <dgm:pt modelId="{945081A5-8B5E-4C39-9162-9FEC27FCBCD5}" type="sibTrans" cxnId="{8B4FC308-5268-42EE-A770-23ECE8BCF872}">
      <dgm:prSet/>
      <dgm:spPr/>
      <dgm:t>
        <a:bodyPr/>
        <a:lstStyle/>
        <a:p>
          <a:endParaRPr lang="es-ES"/>
        </a:p>
      </dgm:t>
    </dgm:pt>
    <dgm:pt modelId="{81897D56-5AC3-404F-8476-B0CACBC0C3FC}">
      <dgm:prSet phldrT="[Texto]" custT="1"/>
      <dgm:spPr>
        <a:xfrm rot="5400000">
          <a:off x="1698979" y="1139197"/>
          <a:ext cx="1112683" cy="2114092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-2232385"/>
              <a:satOff val="13449"/>
              <a:lumOff val="1078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12,725 controls</a:t>
          </a:r>
          <a:endParaRPr 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6200E12-11DF-4B95-BFB8-75F23744937D}" type="parTrans" cxnId="{71921BB0-31CF-4C9F-8DF6-1D0B7DEA5CE6}">
      <dgm:prSet/>
      <dgm:spPr/>
      <dgm:t>
        <a:bodyPr/>
        <a:lstStyle/>
        <a:p>
          <a:endParaRPr lang="es-ES"/>
        </a:p>
      </dgm:t>
    </dgm:pt>
    <dgm:pt modelId="{3A9C627E-31FA-4E0A-B7EF-2836EEA65851}" type="sibTrans" cxnId="{71921BB0-31CF-4C9F-8DF6-1D0B7DEA5CE6}">
      <dgm:prSet/>
      <dgm:spPr/>
      <dgm:t>
        <a:bodyPr/>
        <a:lstStyle/>
        <a:p>
          <a:endParaRPr lang="es-ES"/>
        </a:p>
      </dgm:t>
    </dgm:pt>
    <dgm:pt modelId="{98EBCC64-ACF0-4773-883E-8996B41D2BFC}">
      <dgm:prSet phldrT="[Texto]" custT="1"/>
      <dgm:spPr>
        <a:xfrm rot="5400000">
          <a:off x="1698979" y="2779099"/>
          <a:ext cx="1112683" cy="2114092"/>
        </a:xfrm>
        <a:prstGeom prst="round2SameRect">
          <a:avLst/>
        </a:prstGeom>
        <a:solidFill>
          <a:srgbClr val="4BACC6">
            <a:lumMod val="20000"/>
            <a:lumOff val="80000"/>
            <a:alpha val="90000"/>
          </a:srgbClr>
        </a:solidFill>
        <a:ln w="25400" cap="flat" cmpd="sng" algn="ctr">
          <a:solidFill>
            <a:srgbClr val="228C8A"/>
          </a:solidFill>
          <a:prstDash val="solid"/>
        </a:ln>
        <a:effectLst/>
      </dgm:spPr>
      <dgm:t>
        <a:bodyPr/>
        <a:lstStyle/>
        <a:p>
          <a:r>
            <a:rPr lang="en-US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17,587 controls</a:t>
          </a:r>
          <a:endParaRPr lang="en-US" sz="2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3651111-198D-45B7-954E-1B7350E8C1C9}" type="parTrans" cxnId="{5ACAEC37-6CC7-4CC3-BD86-45990482FC78}">
      <dgm:prSet/>
      <dgm:spPr/>
      <dgm:t>
        <a:bodyPr/>
        <a:lstStyle/>
        <a:p>
          <a:endParaRPr lang="es-ES"/>
        </a:p>
      </dgm:t>
    </dgm:pt>
    <dgm:pt modelId="{7D6088C1-8EF8-45A6-AB0F-214F31199F6D}" type="sibTrans" cxnId="{5ACAEC37-6CC7-4CC3-BD86-45990482FC78}">
      <dgm:prSet/>
      <dgm:spPr/>
      <dgm:t>
        <a:bodyPr/>
        <a:lstStyle/>
        <a:p>
          <a:endParaRPr lang="es-ES"/>
        </a:p>
      </dgm:t>
    </dgm:pt>
    <dgm:pt modelId="{39A47483-A0B1-4428-A3D4-8E4BFC4B688A}" type="pres">
      <dgm:prSet presAssocID="{2F994DF2-15D9-4AF5-B45D-735168C3686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0FF3B5-6076-4D5C-A126-DF74A102D0A2}" type="pres">
      <dgm:prSet presAssocID="{47EED165-722A-484E-A404-E96ADFA4568F}" presName="composite" presStyleCnt="0"/>
      <dgm:spPr/>
      <dgm:t>
        <a:bodyPr/>
        <a:lstStyle/>
        <a:p>
          <a:endParaRPr lang="es-ES"/>
        </a:p>
      </dgm:t>
    </dgm:pt>
    <dgm:pt modelId="{B9F55B5B-B795-4FF9-B6DF-B024B857B277}" type="pres">
      <dgm:prSet presAssocID="{47EED165-722A-484E-A404-E96ADFA4568F}" presName="parentText" presStyleLbl="alignNode1" presStyleIdx="0" presStyleCnt="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8397919A-71BF-4326-8A6D-CB1E28EAA583}" type="pres">
      <dgm:prSet presAssocID="{47EED165-722A-484E-A404-E96ADFA4568F}" presName="descendantText" presStyleLbl="alignAcc1" presStyleIdx="0" presStyleCnt="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A7B826C9-9E66-4C84-89F8-6C1CFEE6718C}" type="pres">
      <dgm:prSet presAssocID="{DB9B9DF0-E499-4863-954A-DE85FE518755}" presName="sp" presStyleCnt="0"/>
      <dgm:spPr/>
      <dgm:t>
        <a:bodyPr/>
        <a:lstStyle/>
        <a:p>
          <a:endParaRPr lang="es-ES"/>
        </a:p>
      </dgm:t>
    </dgm:pt>
    <dgm:pt modelId="{C62576E5-8B2B-4585-B002-5A78B1121DAB}" type="pres">
      <dgm:prSet presAssocID="{348046B3-EDF7-4C9A-81AE-31A5BD941356}" presName="composite" presStyleCnt="0"/>
      <dgm:spPr/>
      <dgm:t>
        <a:bodyPr/>
        <a:lstStyle/>
        <a:p>
          <a:endParaRPr lang="es-ES"/>
        </a:p>
      </dgm:t>
    </dgm:pt>
    <dgm:pt modelId="{C1A52402-B59A-497A-8A73-38261E922482}" type="pres">
      <dgm:prSet presAssocID="{348046B3-EDF7-4C9A-81AE-31A5BD941356}" presName="parentText" presStyleLbl="alignNode1" presStyleIdx="1" presStyleCnt="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19562884-41BC-41E8-B1BB-613B207A8ADA}" type="pres">
      <dgm:prSet presAssocID="{348046B3-EDF7-4C9A-81AE-31A5BD941356}" presName="descendantText" presStyleLbl="alignAcc1" presStyleIdx="1" presStyleCnt="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B95CFFB1-1416-4F59-B705-1282B1BE50AE}" type="pres">
      <dgm:prSet presAssocID="{28AF8D11-9C5E-4B97-BD8D-4D075977BB80}" presName="sp" presStyleCnt="0"/>
      <dgm:spPr/>
      <dgm:t>
        <a:bodyPr/>
        <a:lstStyle/>
        <a:p>
          <a:endParaRPr lang="es-ES"/>
        </a:p>
      </dgm:t>
    </dgm:pt>
    <dgm:pt modelId="{3FBB6DFF-50D0-43BA-B54D-40A2D77D2331}" type="pres">
      <dgm:prSet presAssocID="{EC455670-B709-40E5-A646-7D9072AA8051}" presName="composite" presStyleCnt="0"/>
      <dgm:spPr/>
      <dgm:t>
        <a:bodyPr/>
        <a:lstStyle/>
        <a:p>
          <a:endParaRPr lang="es-ES"/>
        </a:p>
      </dgm:t>
    </dgm:pt>
    <dgm:pt modelId="{1B52D220-047D-49D1-A621-768AD8CF0080}" type="pres">
      <dgm:prSet presAssocID="{EC455670-B709-40E5-A646-7D9072AA8051}" presName="parentText" presStyleLbl="alignNode1" presStyleIdx="2" presStyleCnt="3" custScaleY="72349" custLinFactNeighborY="8376">
        <dgm:presLayoutVars>
          <dgm:chMax val="1"/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E205F6A0-88EA-4474-9F09-085FB03932A5}" type="pres">
      <dgm:prSet presAssocID="{EC455670-B709-40E5-A646-7D9072AA8051}" presName="descendantText" presStyleLbl="alignAcc1" presStyleIdx="2" presStyleCnt="3" custLinFactNeighborY="16116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</dgm:ptLst>
  <dgm:cxnLst>
    <dgm:cxn modelId="{6C97CDBB-A12A-4CE3-BA67-878D01203926}" srcId="{2F994DF2-15D9-4AF5-B45D-735168C3686C}" destId="{EC455670-B709-40E5-A646-7D9072AA8051}" srcOrd="2" destOrd="0" parTransId="{F3F1CF95-D93B-4AED-AA05-1F6293C6AEB4}" sibTransId="{3CC1D722-3869-43C7-B283-A767963587E0}"/>
    <dgm:cxn modelId="{FCA32369-6E6E-41B9-972E-105EE8617F08}" type="presOf" srcId="{2F994DF2-15D9-4AF5-B45D-735168C3686C}" destId="{39A47483-A0B1-4428-A3D4-8E4BFC4B688A}" srcOrd="0" destOrd="0" presId="urn:microsoft.com/office/officeart/2005/8/layout/chevron2"/>
    <dgm:cxn modelId="{D8EBFE6B-2328-406A-8450-2BD2C1431884}" type="presOf" srcId="{3026CBC4-325A-4228-A65B-AF16B375DDDC}" destId="{8397919A-71BF-4326-8A6D-CB1E28EAA583}" srcOrd="0" destOrd="0" presId="urn:microsoft.com/office/officeart/2005/8/layout/chevron2"/>
    <dgm:cxn modelId="{6ACEB904-C670-4251-BA43-6B71E28A42EC}" srcId="{2F994DF2-15D9-4AF5-B45D-735168C3686C}" destId="{47EED165-722A-484E-A404-E96ADFA4568F}" srcOrd="0" destOrd="0" parTransId="{0B49650E-E6FF-4087-AE59-542E15810475}" sibTransId="{DB9B9DF0-E499-4863-954A-DE85FE518755}"/>
    <dgm:cxn modelId="{71921BB0-31CF-4C9F-8DF6-1D0B7DEA5CE6}" srcId="{348046B3-EDF7-4C9A-81AE-31A5BD941356}" destId="{81897D56-5AC3-404F-8476-B0CACBC0C3FC}" srcOrd="1" destOrd="0" parTransId="{C6200E12-11DF-4B95-BFB8-75F23744937D}" sibTransId="{3A9C627E-31FA-4E0A-B7EF-2836EEA65851}"/>
    <dgm:cxn modelId="{E42B8C2D-8722-49FF-B89E-73A051813BBF}" type="presOf" srcId="{3B5A3218-0EA9-4283-8173-FDDF3328D74C}" destId="{19562884-41BC-41E8-B1BB-613B207A8ADA}" srcOrd="0" destOrd="0" presId="urn:microsoft.com/office/officeart/2005/8/layout/chevron2"/>
    <dgm:cxn modelId="{D589A075-C30D-411F-A618-227130D8E0CA}" type="presOf" srcId="{47EED165-722A-484E-A404-E96ADFA4568F}" destId="{B9F55B5B-B795-4FF9-B6DF-B024B857B277}" srcOrd="0" destOrd="0" presId="urn:microsoft.com/office/officeart/2005/8/layout/chevron2"/>
    <dgm:cxn modelId="{F369E9E1-44D4-46DC-9E70-1D579A29360F}" type="presOf" srcId="{348046B3-EDF7-4C9A-81AE-31A5BD941356}" destId="{C1A52402-B59A-497A-8A73-38261E922482}" srcOrd="0" destOrd="0" presId="urn:microsoft.com/office/officeart/2005/8/layout/chevron2"/>
    <dgm:cxn modelId="{A38E2F75-C7BB-4D94-BADE-BA6927ADB4F3}" type="presOf" srcId="{98EBCC64-ACF0-4773-883E-8996B41D2BFC}" destId="{E205F6A0-88EA-4474-9F09-085FB03932A5}" srcOrd="0" destOrd="1" presId="urn:microsoft.com/office/officeart/2005/8/layout/chevron2"/>
    <dgm:cxn modelId="{3EF82063-E0AA-4010-B9FD-EE9F4A5BCB9C}" type="presOf" srcId="{16C36ED0-7477-4DED-8D7A-A5527E5CE911}" destId="{8397919A-71BF-4326-8A6D-CB1E28EAA583}" srcOrd="0" destOrd="1" presId="urn:microsoft.com/office/officeart/2005/8/layout/chevron2"/>
    <dgm:cxn modelId="{BAA9E99B-726B-4892-9AB5-D387F1716CA3}" type="presOf" srcId="{81897D56-5AC3-404F-8476-B0CACBC0C3FC}" destId="{19562884-41BC-41E8-B1BB-613B207A8ADA}" srcOrd="0" destOrd="1" presId="urn:microsoft.com/office/officeart/2005/8/layout/chevron2"/>
    <dgm:cxn modelId="{344FC7F6-B7CE-4EDA-A339-BD5EAAF5D541}" type="presOf" srcId="{742BC0E5-DFB0-40AC-A4F7-77E9C3845FD9}" destId="{E205F6A0-88EA-4474-9F09-085FB03932A5}" srcOrd="0" destOrd="0" presId="urn:microsoft.com/office/officeart/2005/8/layout/chevron2"/>
    <dgm:cxn modelId="{5F0E3324-9AD0-46F0-B10B-311264574F03}" srcId="{47EED165-722A-484E-A404-E96ADFA4568F}" destId="{3026CBC4-325A-4228-A65B-AF16B375DDDC}" srcOrd="0" destOrd="0" parTransId="{047FC50E-42C0-4527-9DCA-AA06045C92D0}" sibTransId="{B4C9D501-BD45-46E6-B358-BB7B0DBF424C}"/>
    <dgm:cxn modelId="{7DA5DCC5-5DB7-4FAD-93C2-11DA3B0D8F0A}" srcId="{2F994DF2-15D9-4AF5-B45D-735168C3686C}" destId="{348046B3-EDF7-4C9A-81AE-31A5BD941356}" srcOrd="1" destOrd="0" parTransId="{C3AF5187-A4D1-46C2-AB62-85D6D5F2FDF9}" sibTransId="{28AF8D11-9C5E-4B97-BD8D-4D075977BB80}"/>
    <dgm:cxn modelId="{8B4FC308-5268-42EE-A770-23ECE8BCF872}" srcId="{47EED165-722A-484E-A404-E96ADFA4568F}" destId="{16C36ED0-7477-4DED-8D7A-A5527E5CE911}" srcOrd="1" destOrd="0" parTransId="{4F260F56-2156-45FF-8E92-E34C1AFA76E5}" sibTransId="{945081A5-8B5E-4C39-9162-9FEC27FCBCD5}"/>
    <dgm:cxn modelId="{5ACAEC37-6CC7-4CC3-BD86-45990482FC78}" srcId="{EC455670-B709-40E5-A646-7D9072AA8051}" destId="{98EBCC64-ACF0-4773-883E-8996B41D2BFC}" srcOrd="1" destOrd="0" parTransId="{33651111-198D-45B7-954E-1B7350E8C1C9}" sibTransId="{7D6088C1-8EF8-45A6-AB0F-214F31199F6D}"/>
    <dgm:cxn modelId="{4F83FF32-C155-48A3-A1BB-1CD19B748268}" srcId="{348046B3-EDF7-4C9A-81AE-31A5BD941356}" destId="{3B5A3218-0EA9-4283-8173-FDDF3328D74C}" srcOrd="0" destOrd="0" parTransId="{81DFA3C0-E017-41EC-8226-C2D7A71855C5}" sibTransId="{37D27914-73AC-4079-956A-0C3C302CD1E4}"/>
    <dgm:cxn modelId="{DCF6E6A2-C1BC-4B65-AB1B-AC719C561AB1}" type="presOf" srcId="{EC455670-B709-40E5-A646-7D9072AA8051}" destId="{1B52D220-047D-49D1-A621-768AD8CF0080}" srcOrd="0" destOrd="0" presId="urn:microsoft.com/office/officeart/2005/8/layout/chevron2"/>
    <dgm:cxn modelId="{25C9DB9D-46FF-450C-A81C-7E4326DA8BB6}" srcId="{EC455670-B709-40E5-A646-7D9072AA8051}" destId="{742BC0E5-DFB0-40AC-A4F7-77E9C3845FD9}" srcOrd="0" destOrd="0" parTransId="{D3BBF6A8-0B16-4A13-8116-6906CFEE9670}" sibTransId="{6DA65FD2-56E8-4390-AB1D-E0C2EEB5E6F5}"/>
    <dgm:cxn modelId="{D6D396C3-471B-43BA-BF2C-E0FC55F08413}" type="presParOf" srcId="{39A47483-A0B1-4428-A3D4-8E4BFC4B688A}" destId="{890FF3B5-6076-4D5C-A126-DF74A102D0A2}" srcOrd="0" destOrd="0" presId="urn:microsoft.com/office/officeart/2005/8/layout/chevron2"/>
    <dgm:cxn modelId="{23E0D7B4-91F9-4603-B49E-62CF20502529}" type="presParOf" srcId="{890FF3B5-6076-4D5C-A126-DF74A102D0A2}" destId="{B9F55B5B-B795-4FF9-B6DF-B024B857B277}" srcOrd="0" destOrd="0" presId="urn:microsoft.com/office/officeart/2005/8/layout/chevron2"/>
    <dgm:cxn modelId="{DD2C92B8-6AC7-4E98-8052-BC46F8AB3BB8}" type="presParOf" srcId="{890FF3B5-6076-4D5C-A126-DF74A102D0A2}" destId="{8397919A-71BF-4326-8A6D-CB1E28EAA583}" srcOrd="1" destOrd="0" presId="urn:microsoft.com/office/officeart/2005/8/layout/chevron2"/>
    <dgm:cxn modelId="{AA19E141-4BC7-4521-A548-0B39D60FFF85}" type="presParOf" srcId="{39A47483-A0B1-4428-A3D4-8E4BFC4B688A}" destId="{A7B826C9-9E66-4C84-89F8-6C1CFEE6718C}" srcOrd="1" destOrd="0" presId="urn:microsoft.com/office/officeart/2005/8/layout/chevron2"/>
    <dgm:cxn modelId="{30958E52-3FAE-4880-B345-69D65266EDCD}" type="presParOf" srcId="{39A47483-A0B1-4428-A3D4-8E4BFC4B688A}" destId="{C62576E5-8B2B-4585-B002-5A78B1121DAB}" srcOrd="2" destOrd="0" presId="urn:microsoft.com/office/officeart/2005/8/layout/chevron2"/>
    <dgm:cxn modelId="{3AD5967D-DC5E-42DD-9166-0E134B50A43E}" type="presParOf" srcId="{C62576E5-8B2B-4585-B002-5A78B1121DAB}" destId="{C1A52402-B59A-497A-8A73-38261E922482}" srcOrd="0" destOrd="0" presId="urn:microsoft.com/office/officeart/2005/8/layout/chevron2"/>
    <dgm:cxn modelId="{A97A4E4B-37DE-4B89-BBB0-CF88BE3837C4}" type="presParOf" srcId="{C62576E5-8B2B-4585-B002-5A78B1121DAB}" destId="{19562884-41BC-41E8-B1BB-613B207A8ADA}" srcOrd="1" destOrd="0" presId="urn:microsoft.com/office/officeart/2005/8/layout/chevron2"/>
    <dgm:cxn modelId="{4A0A9A37-D233-4439-AAEB-B9826BAD470A}" type="presParOf" srcId="{39A47483-A0B1-4428-A3D4-8E4BFC4B688A}" destId="{B95CFFB1-1416-4F59-B705-1282B1BE50AE}" srcOrd="3" destOrd="0" presId="urn:microsoft.com/office/officeart/2005/8/layout/chevron2"/>
    <dgm:cxn modelId="{612A652E-F149-4EA3-8188-6F40CD3E81B5}" type="presParOf" srcId="{39A47483-A0B1-4428-A3D4-8E4BFC4B688A}" destId="{3FBB6DFF-50D0-43BA-B54D-40A2D77D2331}" srcOrd="4" destOrd="0" presId="urn:microsoft.com/office/officeart/2005/8/layout/chevron2"/>
    <dgm:cxn modelId="{C7FABB20-6A9E-44A7-A7C1-749CEA95E280}" type="presParOf" srcId="{3FBB6DFF-50D0-43BA-B54D-40A2D77D2331}" destId="{1B52D220-047D-49D1-A621-768AD8CF0080}" srcOrd="0" destOrd="0" presId="urn:microsoft.com/office/officeart/2005/8/layout/chevron2"/>
    <dgm:cxn modelId="{B397B4D3-CF47-43B8-BEF0-1E084A0A459F}" type="presParOf" srcId="{3FBB6DFF-50D0-43BA-B54D-40A2D77D2331}" destId="{E205F6A0-88EA-4474-9F09-085FB03932A5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5640FD-BDF2-4E37-A604-94F306A26BA2}" type="doc">
      <dgm:prSet loTypeId="urn:microsoft.com/office/officeart/2005/8/layout/pyramid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0D6620A-14B1-41EF-9EDC-F54BC2DB31DA}">
      <dgm:prSet phldrT="[Texto]" custT="1"/>
      <dgm:spPr/>
      <dgm:t>
        <a:bodyPr/>
        <a:lstStyle/>
        <a:p>
          <a:r>
            <a:rPr lang="es-ES" sz="1600" i="1" dirty="0" smtClean="0">
              <a:latin typeface="Cambria" panose="02040503050406030204" pitchFamily="18" charset="0"/>
            </a:rPr>
            <a:t>IRF5</a:t>
          </a:r>
        </a:p>
        <a:p>
          <a:r>
            <a:rPr lang="es-ES" sz="1600" i="1" dirty="0" smtClean="0">
              <a:latin typeface="Cambria" panose="02040503050406030204" pitchFamily="18" charset="0"/>
            </a:rPr>
            <a:t>IRF8</a:t>
          </a:r>
        </a:p>
        <a:p>
          <a:r>
            <a:rPr lang="es-ES" sz="1600" i="1" dirty="0" smtClean="0">
              <a:latin typeface="Cambria" panose="02040503050406030204" pitchFamily="18" charset="0"/>
            </a:rPr>
            <a:t>TNIP1</a:t>
          </a:r>
        </a:p>
        <a:p>
          <a:r>
            <a:rPr lang="es-ES" sz="1600" i="1" dirty="0" smtClean="0">
              <a:latin typeface="Cambria" panose="02040503050406030204" pitchFamily="18" charset="0"/>
            </a:rPr>
            <a:t>…</a:t>
          </a:r>
        </a:p>
        <a:p>
          <a:endParaRPr lang="es-ES" sz="1600" dirty="0">
            <a:latin typeface="Cambria" panose="02040503050406030204" pitchFamily="18" charset="0"/>
          </a:endParaRPr>
        </a:p>
      </dgm:t>
    </dgm:pt>
    <dgm:pt modelId="{26033108-8CC2-43DB-BE1D-202F53F8FFAF}" type="parTrans" cxnId="{A94595C8-DC80-4254-9A78-09C197705FAA}">
      <dgm:prSet/>
      <dgm:spPr/>
      <dgm:t>
        <a:bodyPr/>
        <a:lstStyle/>
        <a:p>
          <a:endParaRPr lang="es-ES">
            <a:latin typeface="Cambria" panose="02040503050406030204" pitchFamily="18" charset="0"/>
          </a:endParaRPr>
        </a:p>
      </dgm:t>
    </dgm:pt>
    <dgm:pt modelId="{2BDCA9F5-D7CD-49CD-90B8-919F94DA58E6}" type="sibTrans" cxnId="{A94595C8-DC80-4254-9A78-09C197705FAA}">
      <dgm:prSet/>
      <dgm:spPr/>
      <dgm:t>
        <a:bodyPr/>
        <a:lstStyle/>
        <a:p>
          <a:endParaRPr lang="es-ES">
            <a:latin typeface="Cambria" panose="02040503050406030204" pitchFamily="18" charset="0"/>
          </a:endParaRPr>
        </a:p>
      </dgm:t>
    </dgm:pt>
    <dgm:pt modelId="{523D0742-112F-4525-B64A-F77FC7D0F7D2}">
      <dgm:prSet phldrT="[Texto]" custT="1"/>
      <dgm:spPr/>
      <dgm:t>
        <a:bodyPr/>
        <a:lstStyle/>
        <a:p>
          <a:pPr>
            <a:lnSpc>
              <a:spcPct val="90000"/>
            </a:lnSpc>
          </a:pPr>
          <a:r>
            <a:rPr lang="es-ES" sz="1400" i="1" dirty="0" smtClean="0">
              <a:latin typeface="Cambria" panose="02040503050406030204" pitchFamily="18" charset="0"/>
            </a:rPr>
            <a:t>CD247</a:t>
          </a:r>
        </a:p>
        <a:p>
          <a:pPr>
            <a:lnSpc>
              <a:spcPct val="90000"/>
            </a:lnSpc>
          </a:pPr>
          <a:r>
            <a:rPr lang="es-ES" sz="1400" i="1" dirty="0" smtClean="0">
              <a:latin typeface="Cambria" panose="02040503050406030204" pitchFamily="18" charset="0"/>
            </a:rPr>
            <a:t>CSK</a:t>
          </a:r>
        </a:p>
        <a:p>
          <a:pPr>
            <a:lnSpc>
              <a:spcPct val="90000"/>
            </a:lnSpc>
          </a:pPr>
          <a:r>
            <a:rPr lang="es-ES" sz="1400" i="1" dirty="0" smtClean="0">
              <a:latin typeface="Cambria" panose="02040503050406030204" pitchFamily="18" charset="0"/>
            </a:rPr>
            <a:t>STAT4</a:t>
          </a:r>
        </a:p>
        <a:p>
          <a:pPr>
            <a:lnSpc>
              <a:spcPct val="90000"/>
            </a:lnSpc>
          </a:pPr>
          <a:r>
            <a:rPr lang="es-ES" sz="1400" i="1" dirty="0" smtClean="0">
              <a:latin typeface="Cambria" panose="02040503050406030204" pitchFamily="18" charset="0"/>
            </a:rPr>
            <a:t>IL12A</a:t>
          </a:r>
        </a:p>
        <a:p>
          <a:pPr>
            <a:lnSpc>
              <a:spcPct val="100000"/>
            </a:lnSpc>
          </a:pPr>
          <a:r>
            <a:rPr lang="es-ES" sz="1400" i="1" dirty="0" smtClean="0">
              <a:latin typeface="Cambria" panose="02040503050406030204" pitchFamily="18" charset="0"/>
            </a:rPr>
            <a:t>IL12RB2 …</a:t>
          </a:r>
        </a:p>
        <a:p>
          <a:pPr>
            <a:lnSpc>
              <a:spcPct val="100000"/>
            </a:lnSpc>
          </a:pPr>
          <a:r>
            <a:rPr lang="es-ES" sz="1400" i="1" dirty="0" smtClean="0">
              <a:latin typeface="Cambria" panose="02040503050406030204" pitchFamily="18" charset="0"/>
            </a:rPr>
            <a:t>…</a:t>
          </a:r>
        </a:p>
        <a:p>
          <a:pPr>
            <a:lnSpc>
              <a:spcPct val="90000"/>
            </a:lnSpc>
          </a:pPr>
          <a:endParaRPr lang="es-ES" sz="1400" dirty="0">
            <a:latin typeface="Cambria" panose="02040503050406030204" pitchFamily="18" charset="0"/>
          </a:endParaRPr>
        </a:p>
      </dgm:t>
    </dgm:pt>
    <dgm:pt modelId="{5CE40427-F322-4477-8578-90CBD04F202F}" type="parTrans" cxnId="{DE1C3265-0EDA-4D45-9924-CC4B3A163D60}">
      <dgm:prSet/>
      <dgm:spPr/>
      <dgm:t>
        <a:bodyPr/>
        <a:lstStyle/>
        <a:p>
          <a:endParaRPr lang="es-ES">
            <a:latin typeface="Cambria" panose="02040503050406030204" pitchFamily="18" charset="0"/>
          </a:endParaRPr>
        </a:p>
      </dgm:t>
    </dgm:pt>
    <dgm:pt modelId="{D85E7E0B-BCF5-4928-BFC0-4EC15537D228}" type="sibTrans" cxnId="{DE1C3265-0EDA-4D45-9924-CC4B3A163D60}">
      <dgm:prSet/>
      <dgm:spPr/>
      <dgm:t>
        <a:bodyPr/>
        <a:lstStyle/>
        <a:p>
          <a:endParaRPr lang="es-ES">
            <a:latin typeface="Cambria" panose="02040503050406030204" pitchFamily="18" charset="0"/>
          </a:endParaRPr>
        </a:p>
      </dgm:t>
    </dgm:pt>
    <dgm:pt modelId="{90622CCC-56B4-4A95-8B7B-ECDDB956A406}">
      <dgm:prSet phldrT="[Texto]"/>
      <dgm:spPr>
        <a:solidFill>
          <a:srgbClr val="189E76"/>
        </a:solidFill>
        <a:scene3d>
          <a:camera prst="orthographicFront"/>
          <a:lightRig rig="threePt" dir="t"/>
        </a:scene3d>
        <a:sp3d>
          <a:bevelT w="177800" h="177800" prst="angle"/>
        </a:sp3d>
      </dgm:spPr>
      <dgm:t>
        <a:bodyPr/>
        <a:lstStyle/>
        <a:p>
          <a:r>
            <a:rPr lang="es-ES" dirty="0" smtClean="0">
              <a:latin typeface="Cambria" panose="02040503050406030204" pitchFamily="18" charset="0"/>
            </a:rPr>
            <a:t>SSc</a:t>
          </a:r>
          <a:endParaRPr lang="es-ES" dirty="0">
            <a:latin typeface="Cambria" panose="02040503050406030204" pitchFamily="18" charset="0"/>
          </a:endParaRPr>
        </a:p>
      </dgm:t>
    </dgm:pt>
    <dgm:pt modelId="{B03ED0E5-926F-4F6D-8967-99DECF14C49F}" type="parTrans" cxnId="{1FDBBF11-53EE-4571-A0A9-31CF0E477665}">
      <dgm:prSet/>
      <dgm:spPr/>
      <dgm:t>
        <a:bodyPr/>
        <a:lstStyle/>
        <a:p>
          <a:endParaRPr lang="es-ES">
            <a:latin typeface="Cambria" panose="02040503050406030204" pitchFamily="18" charset="0"/>
          </a:endParaRPr>
        </a:p>
      </dgm:t>
    </dgm:pt>
    <dgm:pt modelId="{3CA2EF96-A3BC-41A7-B030-2850662A1419}" type="sibTrans" cxnId="{1FDBBF11-53EE-4571-A0A9-31CF0E477665}">
      <dgm:prSet/>
      <dgm:spPr/>
      <dgm:t>
        <a:bodyPr/>
        <a:lstStyle/>
        <a:p>
          <a:endParaRPr lang="es-ES">
            <a:latin typeface="Cambria" panose="02040503050406030204" pitchFamily="18" charset="0"/>
          </a:endParaRPr>
        </a:p>
      </dgm:t>
    </dgm:pt>
    <dgm:pt modelId="{9B363F67-D0AA-4A66-A0BF-B6EB242210E3}">
      <dgm:prSet phldrT="[Texto]" custT="1"/>
      <dgm:spPr>
        <a:solidFill>
          <a:srgbClr val="947CB0"/>
        </a:solidFill>
      </dgm:spPr>
      <dgm:t>
        <a:bodyPr/>
        <a:lstStyle/>
        <a:p>
          <a:r>
            <a:rPr lang="es-ES" sz="1600" i="1" dirty="0" smtClean="0">
              <a:latin typeface="Cambria" panose="02040503050406030204" pitchFamily="18" charset="0"/>
            </a:rPr>
            <a:t>DNASE1L3</a:t>
          </a:r>
        </a:p>
        <a:p>
          <a:r>
            <a:rPr lang="es-ES" sz="1600" i="1" dirty="0" smtClean="0">
              <a:latin typeface="Cambria" panose="02040503050406030204" pitchFamily="18" charset="0"/>
            </a:rPr>
            <a:t>ATG5</a:t>
          </a:r>
        </a:p>
        <a:p>
          <a:endParaRPr lang="es-ES" sz="1600" dirty="0">
            <a:latin typeface="Cambria" panose="02040503050406030204" pitchFamily="18" charset="0"/>
          </a:endParaRPr>
        </a:p>
      </dgm:t>
    </dgm:pt>
    <dgm:pt modelId="{EE28E20C-C899-40A1-B366-2180781588D7}" type="parTrans" cxnId="{5AD0241B-01F8-4BDC-BE55-4634797922BC}">
      <dgm:prSet/>
      <dgm:spPr/>
      <dgm:t>
        <a:bodyPr/>
        <a:lstStyle/>
        <a:p>
          <a:endParaRPr lang="es-ES">
            <a:latin typeface="Cambria" panose="02040503050406030204" pitchFamily="18" charset="0"/>
          </a:endParaRPr>
        </a:p>
      </dgm:t>
    </dgm:pt>
    <dgm:pt modelId="{F8C006B5-DB5A-47CE-8CA6-A28A7C5A8F42}" type="sibTrans" cxnId="{5AD0241B-01F8-4BDC-BE55-4634797922BC}">
      <dgm:prSet/>
      <dgm:spPr/>
      <dgm:t>
        <a:bodyPr/>
        <a:lstStyle/>
        <a:p>
          <a:endParaRPr lang="es-ES">
            <a:latin typeface="Cambria" panose="02040503050406030204" pitchFamily="18" charset="0"/>
          </a:endParaRPr>
        </a:p>
      </dgm:t>
    </dgm:pt>
    <dgm:pt modelId="{0BF3094E-66EA-488B-8780-EF4BECAED5E2}" type="pres">
      <dgm:prSet presAssocID="{855640FD-BDF2-4E37-A604-94F306A26BA2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25ED38D-81FB-4575-94CA-298B84326048}" type="pres">
      <dgm:prSet presAssocID="{855640FD-BDF2-4E37-A604-94F306A26BA2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9BC5F8-FE2D-43D7-AAE7-30C4FC470921}" type="pres">
      <dgm:prSet presAssocID="{855640FD-BDF2-4E37-A604-94F306A26BA2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DB4D72-BD02-49EC-80D7-7D97E1545C28}" type="pres">
      <dgm:prSet presAssocID="{855640FD-BDF2-4E37-A604-94F306A26BA2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893A63-99EE-439D-939D-CEE71D552DA6}" type="pres">
      <dgm:prSet presAssocID="{855640FD-BDF2-4E37-A604-94F306A26BA2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87518B5-EA7F-45BD-B691-57637BB98C1E}" type="presOf" srcId="{40D6620A-14B1-41EF-9EDC-F54BC2DB31DA}" destId="{225ED38D-81FB-4575-94CA-298B84326048}" srcOrd="0" destOrd="0" presId="urn:microsoft.com/office/officeart/2005/8/layout/pyramid4"/>
    <dgm:cxn modelId="{DE1C3265-0EDA-4D45-9924-CC4B3A163D60}" srcId="{855640FD-BDF2-4E37-A604-94F306A26BA2}" destId="{523D0742-112F-4525-B64A-F77FC7D0F7D2}" srcOrd="1" destOrd="0" parTransId="{5CE40427-F322-4477-8578-90CBD04F202F}" sibTransId="{D85E7E0B-BCF5-4928-BFC0-4EC15537D228}"/>
    <dgm:cxn modelId="{A94595C8-DC80-4254-9A78-09C197705FAA}" srcId="{855640FD-BDF2-4E37-A604-94F306A26BA2}" destId="{40D6620A-14B1-41EF-9EDC-F54BC2DB31DA}" srcOrd="0" destOrd="0" parTransId="{26033108-8CC2-43DB-BE1D-202F53F8FFAF}" sibTransId="{2BDCA9F5-D7CD-49CD-90B8-919F94DA58E6}"/>
    <dgm:cxn modelId="{8B324CCC-DB3D-46C0-8586-247DAFB2A692}" type="presOf" srcId="{9B363F67-D0AA-4A66-A0BF-B6EB242210E3}" destId="{FC893A63-99EE-439D-939D-CEE71D552DA6}" srcOrd="0" destOrd="0" presId="urn:microsoft.com/office/officeart/2005/8/layout/pyramid4"/>
    <dgm:cxn modelId="{CF91CA50-53CA-4EA1-8455-02ABA0FB63B2}" type="presOf" srcId="{523D0742-112F-4525-B64A-F77FC7D0F7D2}" destId="{439BC5F8-FE2D-43D7-AAE7-30C4FC470921}" srcOrd="0" destOrd="0" presId="urn:microsoft.com/office/officeart/2005/8/layout/pyramid4"/>
    <dgm:cxn modelId="{882B39E2-50DC-43E8-A0B4-91E3BAEB64C1}" type="presOf" srcId="{90622CCC-56B4-4A95-8B7B-ECDDB956A406}" destId="{F2DB4D72-BD02-49EC-80D7-7D97E1545C28}" srcOrd="0" destOrd="0" presId="urn:microsoft.com/office/officeart/2005/8/layout/pyramid4"/>
    <dgm:cxn modelId="{1FDBBF11-53EE-4571-A0A9-31CF0E477665}" srcId="{855640FD-BDF2-4E37-A604-94F306A26BA2}" destId="{90622CCC-56B4-4A95-8B7B-ECDDB956A406}" srcOrd="2" destOrd="0" parTransId="{B03ED0E5-926F-4F6D-8967-99DECF14C49F}" sibTransId="{3CA2EF96-A3BC-41A7-B030-2850662A1419}"/>
    <dgm:cxn modelId="{A3462C4E-B515-454B-9E02-B3A7C99D95E0}" type="presOf" srcId="{855640FD-BDF2-4E37-A604-94F306A26BA2}" destId="{0BF3094E-66EA-488B-8780-EF4BECAED5E2}" srcOrd="0" destOrd="0" presId="urn:microsoft.com/office/officeart/2005/8/layout/pyramid4"/>
    <dgm:cxn modelId="{5AD0241B-01F8-4BDC-BE55-4634797922BC}" srcId="{855640FD-BDF2-4E37-A604-94F306A26BA2}" destId="{9B363F67-D0AA-4A66-A0BF-B6EB242210E3}" srcOrd="3" destOrd="0" parTransId="{EE28E20C-C899-40A1-B366-2180781588D7}" sibTransId="{F8C006B5-DB5A-47CE-8CA6-A28A7C5A8F42}"/>
    <dgm:cxn modelId="{AD5742D7-10C8-41EB-BEFF-831678FD8091}" type="presParOf" srcId="{0BF3094E-66EA-488B-8780-EF4BECAED5E2}" destId="{225ED38D-81FB-4575-94CA-298B84326048}" srcOrd="0" destOrd="0" presId="urn:microsoft.com/office/officeart/2005/8/layout/pyramid4"/>
    <dgm:cxn modelId="{5C820CE3-E0B2-4FB7-B0C7-BC83CD86EE02}" type="presParOf" srcId="{0BF3094E-66EA-488B-8780-EF4BECAED5E2}" destId="{439BC5F8-FE2D-43D7-AAE7-30C4FC470921}" srcOrd="1" destOrd="0" presId="urn:microsoft.com/office/officeart/2005/8/layout/pyramid4"/>
    <dgm:cxn modelId="{942648C6-145B-4E23-8572-B3119F01CF60}" type="presParOf" srcId="{0BF3094E-66EA-488B-8780-EF4BECAED5E2}" destId="{F2DB4D72-BD02-49EC-80D7-7D97E1545C28}" srcOrd="2" destOrd="0" presId="urn:microsoft.com/office/officeart/2005/8/layout/pyramid4"/>
    <dgm:cxn modelId="{F7443A23-8D73-4AC4-BCE3-D8B725CA7DF4}" type="presParOf" srcId="{0BF3094E-66EA-488B-8780-EF4BECAED5E2}" destId="{FC893A63-99EE-439D-939D-CEE71D552DA6}" srcOrd="3" destOrd="0" presId="urn:microsoft.com/office/officeart/2005/8/layout/pyramid4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F55B5B-B795-4FF9-B6DF-B024B857B277}">
      <dsp:nvSpPr>
        <dsp:cNvPr id="0" name=""/>
        <dsp:cNvSpPr/>
      </dsp:nvSpPr>
      <dsp:spPr>
        <a:xfrm rot="5400000">
          <a:off x="-254153" y="371463"/>
          <a:ext cx="1694353" cy="1186047"/>
        </a:xfrm>
        <a:prstGeom prst="chevron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 PUBLISHED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GWAS</a:t>
          </a:r>
          <a:endParaRPr lang="en-US" sz="1400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5400000">
        <a:off x="-254153" y="371463"/>
        <a:ext cx="1694353" cy="1186047"/>
      </dsp:txXfrm>
    </dsp:sp>
    <dsp:sp modelId="{8397919A-71BF-4326-8A6D-CB1E28EAA583}">
      <dsp:nvSpPr>
        <dsp:cNvPr id="0" name=""/>
        <dsp:cNvSpPr/>
      </dsp:nvSpPr>
      <dsp:spPr>
        <a:xfrm rot="5400000">
          <a:off x="1698542" y="-395184"/>
          <a:ext cx="1101330" cy="212632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2,166 cases</a:t>
          </a: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4,859 controls</a:t>
          </a: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5400000">
        <a:off x="1698542" y="-395184"/>
        <a:ext cx="1101330" cy="2126320"/>
      </dsp:txXfrm>
    </dsp:sp>
    <dsp:sp modelId="{C1A52402-B59A-497A-8A73-38261E922482}">
      <dsp:nvSpPr>
        <dsp:cNvPr id="0" name=""/>
        <dsp:cNvSpPr/>
      </dsp:nvSpPr>
      <dsp:spPr>
        <a:xfrm rot="5400000">
          <a:off x="-254153" y="1837473"/>
          <a:ext cx="1694353" cy="1186047"/>
        </a:xfrm>
        <a:prstGeom prst="chevron">
          <a:avLst/>
        </a:prstGeom>
        <a:solidFill>
          <a:srgbClr val="8064A2">
            <a:hueOff val="-2232385"/>
            <a:satOff val="13449"/>
            <a:lumOff val="1078"/>
            <a:alphaOff val="0"/>
          </a:srgbClr>
        </a:solidFill>
        <a:ln w="25400" cap="flat" cmpd="sng" algn="ctr">
          <a:solidFill>
            <a:srgbClr val="8064A2">
              <a:hueOff val="-2232385"/>
              <a:satOff val="13449"/>
              <a:lumOff val="107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NEW GWAS</a:t>
          </a:r>
          <a:endParaRPr lang="en-US" sz="1600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5400000">
        <a:off x="-254153" y="1837473"/>
        <a:ext cx="1694353" cy="1186047"/>
      </dsp:txXfrm>
    </dsp:sp>
    <dsp:sp modelId="{19562884-41BC-41E8-B1BB-613B207A8ADA}">
      <dsp:nvSpPr>
        <dsp:cNvPr id="0" name=""/>
        <dsp:cNvSpPr/>
      </dsp:nvSpPr>
      <dsp:spPr>
        <a:xfrm rot="5400000">
          <a:off x="1698542" y="1070824"/>
          <a:ext cx="1101330" cy="2126320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8064A2">
              <a:hueOff val="-2232385"/>
              <a:satOff val="13449"/>
              <a:lumOff val="107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6,929 cases</a:t>
          </a: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12,725 controls</a:t>
          </a: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5400000">
        <a:off x="1698542" y="1070824"/>
        <a:ext cx="1101330" cy="2126320"/>
      </dsp:txXfrm>
    </dsp:sp>
    <dsp:sp modelId="{1B52D220-047D-49D1-A621-768AD8CF0080}">
      <dsp:nvSpPr>
        <dsp:cNvPr id="0" name=""/>
        <dsp:cNvSpPr/>
      </dsp:nvSpPr>
      <dsp:spPr>
        <a:xfrm rot="5400000">
          <a:off x="-19900" y="3186540"/>
          <a:ext cx="1225848" cy="1186047"/>
        </a:xfrm>
        <a:prstGeom prst="snip2DiagRect">
          <a:avLst/>
        </a:prstGeom>
        <a:solidFill>
          <a:srgbClr val="228C8A"/>
        </a:solidFill>
        <a:ln w="25400" cap="flat" cmpd="sng" algn="ctr">
          <a:solidFill>
            <a:srgbClr val="228C8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META-GWAS</a:t>
          </a:r>
          <a:endParaRPr lang="en-US" sz="1800" b="1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 rot="5400000">
        <a:off x="-19900" y="3186540"/>
        <a:ext cx="1225848" cy="1186047"/>
      </dsp:txXfrm>
    </dsp:sp>
    <dsp:sp modelId="{E205F6A0-88EA-4474-9F09-085FB03932A5}">
      <dsp:nvSpPr>
        <dsp:cNvPr id="0" name=""/>
        <dsp:cNvSpPr/>
      </dsp:nvSpPr>
      <dsp:spPr>
        <a:xfrm rot="5400000">
          <a:off x="1698542" y="2714324"/>
          <a:ext cx="1101330" cy="2126320"/>
        </a:xfrm>
        <a:prstGeom prst="round2SameRect">
          <a:avLst/>
        </a:prstGeom>
        <a:solidFill>
          <a:srgbClr val="4BACC6">
            <a:lumMod val="20000"/>
            <a:lumOff val="80000"/>
            <a:alpha val="90000"/>
          </a:srgbClr>
        </a:solidFill>
        <a:ln w="25400" cap="flat" cmpd="sng" algn="ctr">
          <a:solidFill>
            <a:srgbClr val="228C8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9,095 cases</a:t>
          </a:r>
          <a:endParaRPr lang="en-US" sz="2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17,587 controls</a:t>
          </a:r>
          <a:endParaRPr lang="en-US" sz="2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5400000">
        <a:off x="1698542" y="2714324"/>
        <a:ext cx="1101330" cy="21263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5ED38D-81FB-4575-94CA-298B84326048}">
      <dsp:nvSpPr>
        <dsp:cNvPr id="0" name=""/>
        <dsp:cNvSpPr/>
      </dsp:nvSpPr>
      <dsp:spPr>
        <a:xfrm>
          <a:off x="1881082" y="0"/>
          <a:ext cx="2268252" cy="2268252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i="1" kern="1200" dirty="0" smtClean="0">
              <a:latin typeface="Cambria" panose="02040503050406030204" pitchFamily="18" charset="0"/>
            </a:rPr>
            <a:t>IRF5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i="1" kern="1200" dirty="0" smtClean="0">
              <a:latin typeface="Cambria" panose="02040503050406030204" pitchFamily="18" charset="0"/>
            </a:rPr>
            <a:t>IRF8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i="1" kern="1200" dirty="0" smtClean="0">
              <a:latin typeface="Cambria" panose="02040503050406030204" pitchFamily="18" charset="0"/>
            </a:rPr>
            <a:t>TNIP1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i="1" kern="1200" dirty="0" smtClean="0">
              <a:latin typeface="Cambria" panose="02040503050406030204" pitchFamily="18" charset="0"/>
            </a:rPr>
            <a:t>…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>
            <a:latin typeface="Cambria" panose="02040503050406030204" pitchFamily="18" charset="0"/>
          </a:endParaRPr>
        </a:p>
      </dsp:txBody>
      <dsp:txXfrm>
        <a:off x="1881082" y="0"/>
        <a:ext cx="2268252" cy="2268252"/>
      </dsp:txXfrm>
    </dsp:sp>
    <dsp:sp modelId="{439BC5F8-FE2D-43D7-AAE7-30C4FC470921}">
      <dsp:nvSpPr>
        <dsp:cNvPr id="0" name=""/>
        <dsp:cNvSpPr/>
      </dsp:nvSpPr>
      <dsp:spPr>
        <a:xfrm>
          <a:off x="746956" y="2268252"/>
          <a:ext cx="2268252" cy="2268252"/>
        </a:xfrm>
        <a:prstGeom prst="triangl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i="1" kern="1200" dirty="0" smtClean="0">
              <a:latin typeface="Cambria" panose="02040503050406030204" pitchFamily="18" charset="0"/>
            </a:rPr>
            <a:t>CD247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i="1" kern="1200" dirty="0" smtClean="0">
              <a:latin typeface="Cambria" panose="02040503050406030204" pitchFamily="18" charset="0"/>
            </a:rPr>
            <a:t>CSK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i="1" kern="1200" dirty="0" smtClean="0">
              <a:latin typeface="Cambria" panose="02040503050406030204" pitchFamily="18" charset="0"/>
            </a:rPr>
            <a:t>STAT4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i="1" kern="1200" dirty="0" smtClean="0">
              <a:latin typeface="Cambria" panose="02040503050406030204" pitchFamily="18" charset="0"/>
            </a:rPr>
            <a:t>IL12A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400" i="1" kern="1200" dirty="0" smtClean="0">
              <a:latin typeface="Cambria" panose="02040503050406030204" pitchFamily="18" charset="0"/>
            </a:rPr>
            <a:t>IL12RB2 …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1400" i="1" kern="1200" dirty="0" smtClean="0">
              <a:latin typeface="Cambria" panose="02040503050406030204" pitchFamily="18" charset="0"/>
            </a:rPr>
            <a:t>…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>
            <a:latin typeface="Cambria" panose="02040503050406030204" pitchFamily="18" charset="0"/>
          </a:endParaRPr>
        </a:p>
      </dsp:txBody>
      <dsp:txXfrm>
        <a:off x="746956" y="2268252"/>
        <a:ext cx="2268252" cy="2268252"/>
      </dsp:txXfrm>
    </dsp:sp>
    <dsp:sp modelId="{F2DB4D72-BD02-49EC-80D7-7D97E1545C28}">
      <dsp:nvSpPr>
        <dsp:cNvPr id="0" name=""/>
        <dsp:cNvSpPr/>
      </dsp:nvSpPr>
      <dsp:spPr>
        <a:xfrm rot="10800000">
          <a:off x="1881082" y="2268252"/>
          <a:ext cx="2268252" cy="2268252"/>
        </a:xfrm>
        <a:prstGeom prst="triangle">
          <a:avLst/>
        </a:prstGeom>
        <a:solidFill>
          <a:srgbClr val="189E7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77800" h="17780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300" kern="1200" dirty="0" smtClean="0">
              <a:latin typeface="Cambria" panose="02040503050406030204" pitchFamily="18" charset="0"/>
            </a:rPr>
            <a:t>SSc</a:t>
          </a:r>
          <a:endParaRPr lang="es-ES" sz="4300" kern="1200" dirty="0">
            <a:latin typeface="Cambria" panose="02040503050406030204" pitchFamily="18" charset="0"/>
          </a:endParaRPr>
        </a:p>
      </dsp:txBody>
      <dsp:txXfrm rot="10800000">
        <a:off x="1881082" y="2268252"/>
        <a:ext cx="2268252" cy="2268252"/>
      </dsp:txXfrm>
    </dsp:sp>
    <dsp:sp modelId="{FC893A63-99EE-439D-939D-CEE71D552DA6}">
      <dsp:nvSpPr>
        <dsp:cNvPr id="0" name=""/>
        <dsp:cNvSpPr/>
      </dsp:nvSpPr>
      <dsp:spPr>
        <a:xfrm>
          <a:off x="3015208" y="2268252"/>
          <a:ext cx="2268252" cy="2268252"/>
        </a:xfrm>
        <a:prstGeom prst="triangle">
          <a:avLst/>
        </a:prstGeom>
        <a:solidFill>
          <a:srgbClr val="947C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i="1" kern="1200" dirty="0" smtClean="0">
              <a:latin typeface="Cambria" panose="02040503050406030204" pitchFamily="18" charset="0"/>
            </a:rPr>
            <a:t>DNASE1L3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i="1" kern="1200" dirty="0" smtClean="0">
              <a:latin typeface="Cambria" panose="02040503050406030204" pitchFamily="18" charset="0"/>
            </a:rPr>
            <a:t>ATG5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>
            <a:latin typeface="Cambria" panose="02040503050406030204" pitchFamily="18" charset="0"/>
          </a:endParaRPr>
        </a:p>
      </dsp:txBody>
      <dsp:txXfrm>
        <a:off x="3015208" y="2268252"/>
        <a:ext cx="2268252" cy="2268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63F44-BD58-41EF-A665-405FCDD48480}" type="datetimeFigureOut">
              <a:rPr lang="es-ES_tradnl" smtClean="0"/>
              <a:pPr/>
              <a:t>23/02/2020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E91BE-EDA0-4B83-A6F1-01230D9CF4B7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950556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91BE-EDA0-4B83-A6F1-01230D9CF4B7}" type="slidenum">
              <a:rPr lang="es-ES_tradnl" smtClean="0"/>
              <a:pPr/>
              <a:t>1</a:t>
            </a:fld>
            <a:endParaRPr lang="es-ES_trad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91BE-EDA0-4B83-A6F1-01230D9CF4B7}" type="slidenum">
              <a:rPr lang="es-ES_tradnl" smtClean="0"/>
              <a:pPr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32624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91BE-EDA0-4B83-A6F1-01230D9CF4B7}" type="slidenum">
              <a:rPr lang="es-ES_tradnl" smtClean="0"/>
              <a:pPr/>
              <a:t>11</a:t>
            </a:fld>
            <a:endParaRPr lang="es-ES_trad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91BE-EDA0-4B83-A6F1-01230D9CF4B7}" type="slidenum">
              <a:rPr lang="es-ES_tradnl" smtClean="0"/>
              <a:pPr/>
              <a:t>12</a:t>
            </a:fld>
            <a:endParaRPr lang="es-ES_trad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91BE-EDA0-4B83-A6F1-01230D9CF4B7}" type="slidenum">
              <a:rPr lang="es-ES_tradnl" smtClean="0"/>
              <a:pPr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613254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91BE-EDA0-4B83-A6F1-01230D9CF4B7}" type="slidenum">
              <a:rPr lang="es-ES_tradnl" smtClean="0"/>
              <a:pPr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972990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91BE-EDA0-4B83-A6F1-01230D9CF4B7}" type="slidenum">
              <a:rPr lang="es-ES_tradnl" smtClean="0"/>
              <a:pPr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062948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91BE-EDA0-4B83-A6F1-01230D9CF4B7}" type="slidenum">
              <a:rPr lang="es-ES_tradnl" smtClean="0"/>
              <a:pPr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110706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6394CF-9C90-4DAB-BB2E-4AA78C28515D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59159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91BE-EDA0-4B83-A6F1-01230D9CF4B7}" type="slidenum">
              <a:rPr lang="es-ES_tradnl" smtClean="0"/>
              <a:pPr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434738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91BE-EDA0-4B83-A6F1-01230D9CF4B7}" type="slidenum">
              <a:rPr lang="es-ES_tradnl" smtClean="0"/>
              <a:pPr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334100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91BE-EDA0-4B83-A6F1-01230D9CF4B7}" type="slidenum">
              <a:rPr lang="es-ES_tradnl" smtClean="0"/>
              <a:pPr/>
              <a:t>2</a:t>
            </a:fld>
            <a:endParaRPr lang="es-ES_trad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91BE-EDA0-4B83-A6F1-01230D9CF4B7}" type="slidenum">
              <a:rPr lang="es-ES_tradnl" smtClean="0"/>
              <a:pPr/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9274822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91BE-EDA0-4B83-A6F1-01230D9CF4B7}" type="slidenum">
              <a:rPr lang="es-ES_tradnl" smtClean="0"/>
              <a:pPr/>
              <a:t>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9440635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91BE-EDA0-4B83-A6F1-01230D9CF4B7}" type="slidenum">
              <a:rPr lang="es-ES_tradnl" smtClean="0"/>
              <a:pPr/>
              <a:t>22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9745809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91BE-EDA0-4B83-A6F1-01230D9CF4B7}" type="slidenum">
              <a:rPr lang="es-ES_tradnl" smtClean="0"/>
              <a:pPr/>
              <a:t>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6851713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91BE-EDA0-4B83-A6F1-01230D9CF4B7}" type="slidenum">
              <a:rPr lang="es-ES_tradnl" smtClean="0"/>
              <a:pPr/>
              <a:t>24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41591150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91BE-EDA0-4B83-A6F1-01230D9CF4B7}" type="slidenum">
              <a:rPr lang="es-ES_tradnl" smtClean="0"/>
              <a:pPr/>
              <a:t>25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123409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11737" cy="37592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it-IT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394CF-9C90-4DAB-BB2E-4AA78C28515D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224251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38213" y="750888"/>
            <a:ext cx="5011737" cy="37592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394CF-9C90-4DAB-BB2E-4AA78C28515D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997317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AFFFC-53AE-4652-BA6B-D67781196857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944985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91BE-EDA0-4B83-A6F1-01230D9CF4B7}" type="slidenum">
              <a:rPr lang="es-ES_tradnl" smtClean="0"/>
              <a:pPr/>
              <a:t>29</a:t>
            </a:fld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394CF-9C90-4DAB-BB2E-4AA78C28515D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91BE-EDA0-4B83-A6F1-01230D9CF4B7}" type="slidenum">
              <a:rPr lang="es-ES_tradnl" smtClean="0"/>
              <a:pPr/>
              <a:t>30</a:t>
            </a:fld>
            <a:endParaRPr lang="es-ES_tradn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AFFFC-53AE-4652-BA6B-D67781196857}" type="slidenum">
              <a:rPr lang="es-ES" smtClean="0"/>
              <a:pPr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445011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394CF-9C90-4DAB-BB2E-4AA78C28515D}" type="slidenum">
              <a:rPr lang="es-ES" smtClean="0"/>
              <a:pPr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119721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91BE-EDA0-4B83-A6F1-01230D9CF4B7}" type="slidenum">
              <a:rPr lang="es-ES_tradnl" smtClean="0"/>
              <a:pPr/>
              <a:t>33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3904828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D26E5C-8440-45BD-8E84-97E05B5DD537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21379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6394CF-9C90-4DAB-BB2E-4AA78C28515D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2982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91BE-EDA0-4B83-A6F1-01230D9CF4B7}" type="slidenum">
              <a:rPr lang="es-ES_tradnl" smtClean="0"/>
              <a:pPr/>
              <a:t>36</a:t>
            </a:fld>
            <a:endParaRPr lang="es-ES_tradnl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91BE-EDA0-4B83-A6F1-01230D9CF4B7}" type="slidenum">
              <a:rPr lang="es-ES_tradnl" smtClean="0"/>
              <a:pPr/>
              <a:t>37</a:t>
            </a:fld>
            <a:endParaRPr lang="es-ES_tradnl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91BE-EDA0-4B83-A6F1-01230D9CF4B7}" type="slidenum">
              <a:rPr lang="es-ES_tradnl" smtClean="0"/>
              <a:pPr/>
              <a:t>38</a:t>
            </a:fld>
            <a:endParaRPr lang="es-ES_tradnl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91BE-EDA0-4B83-A6F1-01230D9CF4B7}" type="slidenum">
              <a:rPr lang="es-ES_tradnl" smtClean="0"/>
              <a:pPr/>
              <a:t>39</a:t>
            </a:fld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91BE-EDA0-4B83-A6F1-01230D9CF4B7}" type="slidenum">
              <a:rPr lang="es-ES_tradnl" smtClean="0"/>
              <a:pPr/>
              <a:t>4</a:t>
            </a:fld>
            <a:endParaRPr lang="es-ES_tradnl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91BE-EDA0-4B83-A6F1-01230D9CF4B7}" type="slidenum">
              <a:rPr lang="es-ES_tradnl" smtClean="0"/>
              <a:pPr/>
              <a:t>40</a:t>
            </a:fld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91BE-EDA0-4B83-A6F1-01230D9CF4B7}" type="slidenum">
              <a:rPr lang="es-ES_tradnl" smtClean="0"/>
              <a:pPr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471465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91BE-EDA0-4B83-A6F1-01230D9CF4B7}" type="slidenum">
              <a:rPr lang="es-ES_tradnl" smtClean="0"/>
              <a:pPr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559951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91BE-EDA0-4B83-A6F1-01230D9CF4B7}" type="slidenum">
              <a:rPr lang="es-ES_tradnl" smtClean="0"/>
              <a:pPr/>
              <a:t>7</a:t>
            </a:fld>
            <a:endParaRPr lang="es-ES_trad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91BE-EDA0-4B83-A6F1-01230D9CF4B7}" type="slidenum">
              <a:rPr lang="es-ES_tradnl" smtClean="0"/>
              <a:pPr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351439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91BE-EDA0-4B83-A6F1-01230D9CF4B7}" type="slidenum">
              <a:rPr lang="es-ES_tradnl" smtClean="0"/>
              <a:pPr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2830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FA6E-3F4B-489A-BC4C-3E53E04D8301}" type="datetimeFigureOut">
              <a:rPr lang="es-ES_tradnl" smtClean="0"/>
              <a:pPr/>
              <a:t>23/02/2020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B2C2-944B-4C90-B12B-40CA7414511A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415559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FA6E-3F4B-489A-BC4C-3E53E04D8301}" type="datetimeFigureOut">
              <a:rPr lang="es-ES_tradnl" smtClean="0"/>
              <a:pPr/>
              <a:t>23/02/2020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B2C2-944B-4C90-B12B-40CA7414511A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213506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FA6E-3F4B-489A-BC4C-3E53E04D8301}" type="datetimeFigureOut">
              <a:rPr lang="es-ES_tradnl" smtClean="0"/>
              <a:pPr/>
              <a:t>23/02/2020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B2C2-944B-4C90-B12B-40CA7414511A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001786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EA75-E916-4140-91EB-14B41392D893}" type="datetimeFigureOut">
              <a:rPr lang="es-ES" smtClean="0"/>
              <a:pPr/>
              <a:t>23/02/2020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DC2F-1641-4088-9546-B0F1D2A0B09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80632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EA75-E916-4140-91EB-14B41392D893}" type="datetimeFigureOut">
              <a:rPr lang="es-ES" smtClean="0"/>
              <a:pPr/>
              <a:t>23/02/2020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DC2F-1641-4088-9546-B0F1D2A0B09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9539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EA75-E916-4140-91EB-14B41392D893}" type="datetimeFigureOut">
              <a:rPr lang="es-ES" smtClean="0"/>
              <a:pPr/>
              <a:t>23/02/2020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DC2F-1641-4088-9546-B0F1D2A0B09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96540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EA75-E916-4140-91EB-14B41392D893}" type="datetimeFigureOut">
              <a:rPr lang="es-ES" smtClean="0"/>
              <a:pPr/>
              <a:t>23/02/2020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DC2F-1641-4088-9546-B0F1D2A0B09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62849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EA75-E916-4140-91EB-14B41392D893}" type="datetimeFigureOut">
              <a:rPr lang="es-ES" smtClean="0"/>
              <a:pPr/>
              <a:t>23/02/2020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DC2F-1641-4088-9546-B0F1D2A0B09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56982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EA75-E916-4140-91EB-14B41392D893}" type="datetimeFigureOut">
              <a:rPr lang="es-ES" smtClean="0"/>
              <a:pPr/>
              <a:t>23/02/2020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DC2F-1641-4088-9546-B0F1D2A0B09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46869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EA75-E916-4140-91EB-14B41392D893}" type="datetimeFigureOut">
              <a:rPr lang="es-ES" smtClean="0"/>
              <a:pPr/>
              <a:t>23/02/2020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DC2F-1641-4088-9546-B0F1D2A0B09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49516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EA75-E916-4140-91EB-14B41392D893}" type="datetimeFigureOut">
              <a:rPr lang="es-ES" smtClean="0"/>
              <a:pPr/>
              <a:t>23/02/2020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DC2F-1641-4088-9546-B0F1D2A0B09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3850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FA6E-3F4B-489A-BC4C-3E53E04D8301}" type="datetimeFigureOut">
              <a:rPr lang="es-ES_tradnl" smtClean="0"/>
              <a:pPr/>
              <a:t>23/02/2020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B2C2-944B-4C90-B12B-40CA7414511A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467321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EA75-E916-4140-91EB-14B41392D893}" type="datetimeFigureOut">
              <a:rPr lang="es-ES" smtClean="0"/>
              <a:pPr/>
              <a:t>23/02/2020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DC2F-1641-4088-9546-B0F1D2A0B09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80806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EA75-E916-4140-91EB-14B41392D893}" type="datetimeFigureOut">
              <a:rPr lang="es-ES" smtClean="0"/>
              <a:pPr/>
              <a:t>23/02/2020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DC2F-1641-4088-9546-B0F1D2A0B09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66681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EA75-E916-4140-91EB-14B41392D893}" type="datetimeFigureOut">
              <a:rPr lang="es-ES" smtClean="0"/>
              <a:pPr/>
              <a:t>23/02/2020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5DC2F-1641-4088-9546-B0F1D2A0B09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0359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FA6E-3F4B-489A-BC4C-3E53E04D8301}" type="datetimeFigureOut">
              <a:rPr lang="es-ES_tradnl" smtClean="0"/>
              <a:pPr/>
              <a:t>23/02/2020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B2C2-944B-4C90-B12B-40CA7414511A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577348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FA6E-3F4B-489A-BC4C-3E53E04D8301}" type="datetimeFigureOut">
              <a:rPr lang="es-ES_tradnl" smtClean="0"/>
              <a:pPr/>
              <a:t>23/02/2020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B2C2-944B-4C90-B12B-40CA7414511A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592540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FA6E-3F4B-489A-BC4C-3E53E04D8301}" type="datetimeFigureOut">
              <a:rPr lang="es-ES_tradnl" smtClean="0"/>
              <a:pPr/>
              <a:t>23/02/2020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B2C2-944B-4C90-B12B-40CA7414511A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48570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FA6E-3F4B-489A-BC4C-3E53E04D8301}" type="datetimeFigureOut">
              <a:rPr lang="es-ES_tradnl" smtClean="0"/>
              <a:pPr/>
              <a:t>23/02/2020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B2C2-944B-4C90-B12B-40CA7414511A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63171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FA6E-3F4B-489A-BC4C-3E53E04D8301}" type="datetimeFigureOut">
              <a:rPr lang="es-ES_tradnl" smtClean="0"/>
              <a:pPr/>
              <a:t>23/02/2020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B2C2-944B-4C90-B12B-40CA7414511A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03199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FA6E-3F4B-489A-BC4C-3E53E04D8301}" type="datetimeFigureOut">
              <a:rPr lang="es-ES_tradnl" smtClean="0"/>
              <a:pPr/>
              <a:t>23/02/2020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B2C2-944B-4C90-B12B-40CA7414511A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679435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FA6E-3F4B-489A-BC4C-3E53E04D8301}" type="datetimeFigureOut">
              <a:rPr lang="es-ES_tradnl" smtClean="0"/>
              <a:pPr/>
              <a:t>23/02/2020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4B2C2-944B-4C90-B12B-40CA7414511A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90570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1FA6E-3F4B-489A-BC4C-3E53E04D8301}" type="datetimeFigureOut">
              <a:rPr lang="es-ES_tradnl" smtClean="0"/>
              <a:pPr/>
              <a:t>23/02/2020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4B2C2-944B-4C90-B12B-40CA7414511A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53853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CEA75-E916-4140-91EB-14B41392D893}" type="datetimeFigureOut">
              <a:rPr lang="es-ES" smtClean="0"/>
              <a:pPr/>
              <a:t>23/02/2020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5DC2F-1641-4088-9546-B0F1D2A0B09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5882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8.tiff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40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tiff"/><Relationship Id="rId4" Type="http://schemas.openxmlformats.org/officeDocument/2006/relationships/image" Target="../media/image41.tif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4.png"/><Relationship Id="rId4" Type="http://schemas.openxmlformats.org/officeDocument/2006/relationships/image" Target="../media/image49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emf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8.emf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tiff"/><Relationship Id="rId4" Type="http://schemas.openxmlformats.org/officeDocument/2006/relationships/image" Target="../media/image63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6.wd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microsoft.com/office/2007/relationships/hdphoto" Target="../media/hdphoto5.wdp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tiff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26" Type="http://schemas.openxmlformats.org/officeDocument/2006/relationships/image" Target="../media/image96.png"/><Relationship Id="rId3" Type="http://schemas.openxmlformats.org/officeDocument/2006/relationships/image" Target="../media/image73.png"/><Relationship Id="rId21" Type="http://schemas.openxmlformats.org/officeDocument/2006/relationships/image" Target="../media/image91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5" Type="http://schemas.openxmlformats.org/officeDocument/2006/relationships/image" Target="../media/image95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86.png"/><Relationship Id="rId20" Type="http://schemas.openxmlformats.org/officeDocument/2006/relationships/image" Target="../media/image90.jpeg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24" Type="http://schemas.openxmlformats.org/officeDocument/2006/relationships/image" Target="../media/image94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23" Type="http://schemas.openxmlformats.org/officeDocument/2006/relationships/image" Target="../media/image93.png"/><Relationship Id="rId28" Type="http://schemas.openxmlformats.org/officeDocument/2006/relationships/image" Target="../media/image98.png"/><Relationship Id="rId10" Type="http://schemas.openxmlformats.org/officeDocument/2006/relationships/image" Target="../media/image80.png"/><Relationship Id="rId19" Type="http://schemas.openxmlformats.org/officeDocument/2006/relationships/image" Target="../media/image89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Relationship Id="rId22" Type="http://schemas.openxmlformats.org/officeDocument/2006/relationships/image" Target="../media/image92.png"/><Relationship Id="rId27" Type="http://schemas.openxmlformats.org/officeDocument/2006/relationships/image" Target="../media/image9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18" Type="http://schemas.openxmlformats.org/officeDocument/2006/relationships/image" Target="../media/image114.png"/><Relationship Id="rId26" Type="http://schemas.openxmlformats.org/officeDocument/2006/relationships/image" Target="../media/image122.gif"/><Relationship Id="rId3" Type="http://schemas.openxmlformats.org/officeDocument/2006/relationships/image" Target="../media/image99.png"/><Relationship Id="rId21" Type="http://schemas.openxmlformats.org/officeDocument/2006/relationships/image" Target="../media/image117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113.jpeg"/><Relationship Id="rId25" Type="http://schemas.openxmlformats.org/officeDocument/2006/relationships/image" Target="../media/image121.emf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12.png"/><Relationship Id="rId20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24" Type="http://schemas.openxmlformats.org/officeDocument/2006/relationships/image" Target="../media/image120.emf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23" Type="http://schemas.openxmlformats.org/officeDocument/2006/relationships/image" Target="../media/image119.emf"/><Relationship Id="rId28" Type="http://schemas.openxmlformats.org/officeDocument/2006/relationships/image" Target="../media/image1.jpeg"/><Relationship Id="rId10" Type="http://schemas.openxmlformats.org/officeDocument/2006/relationships/image" Target="../media/image106.png"/><Relationship Id="rId19" Type="http://schemas.openxmlformats.org/officeDocument/2006/relationships/image" Target="../media/image115.png"/><Relationship Id="rId4" Type="http://schemas.openxmlformats.org/officeDocument/2006/relationships/image" Target="../media/image100.jpe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Relationship Id="rId22" Type="http://schemas.openxmlformats.org/officeDocument/2006/relationships/image" Target="../media/image118.jpeg"/><Relationship Id="rId27" Type="http://schemas.openxmlformats.org/officeDocument/2006/relationships/image" Target="../media/image123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24.jpeg"/><Relationship Id="rId7" Type="http://schemas.openxmlformats.org/officeDocument/2006/relationships/image" Target="../media/image1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.jpeg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eisac.csic@gmail.co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.jpe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jpeg"/><Relationship Id="rId10" Type="http://schemas.openxmlformats.org/officeDocument/2006/relationships/image" Target="../media/image15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71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18" Type="http://schemas.openxmlformats.org/officeDocument/2006/relationships/image" Target="../media/image35.jpeg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9.jpeg"/><Relationship Id="rId17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8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microsoft.com/office/2007/relationships/diagramDrawing" Target="../diagrams/drawing1.xml"/><Relationship Id="rId4" Type="http://schemas.openxmlformats.org/officeDocument/2006/relationships/diagramData" Target="../diagrams/data1.xml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ab206\Documents\ELENA LI\LAB\LAB 206 urDRIVE\TESIS\FIGURES&amp;TABLES\backdrop-76591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5400000">
            <a:off x="5597236" y="1196117"/>
            <a:ext cx="235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lab206\Documents\ELENA LI\LAB\LAB 206 urDRIVE\TESIS\FIGURES&amp;TABLES\backdrop-76591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36512" y="0"/>
            <a:ext cx="24100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151679" y="1792808"/>
            <a:ext cx="362263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189E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Genetic basis of systemic sclerosis</a:t>
            </a:r>
          </a:p>
          <a:p>
            <a:pPr algn="ctr"/>
            <a:endParaRPr lang="en-US" sz="3200" b="1" dirty="0" smtClean="0">
              <a:solidFill>
                <a:srgbClr val="189E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smtClean="0">
                <a:solidFill>
                  <a:srgbClr val="189E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Elena </a:t>
            </a:r>
            <a:r>
              <a:rPr lang="en-US" sz="1400" b="1" dirty="0" err="1" smtClean="0">
                <a:solidFill>
                  <a:srgbClr val="189E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López-Isac</a:t>
            </a:r>
            <a:endParaRPr lang="en-US" sz="1400" b="1" dirty="0" smtClean="0">
              <a:solidFill>
                <a:srgbClr val="189E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 err="1" smtClean="0">
                <a:solidFill>
                  <a:srgbClr val="189E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Málaga</a:t>
            </a:r>
            <a:r>
              <a:rPr lang="en-US" sz="1400" b="1" dirty="0" smtClean="0">
                <a:solidFill>
                  <a:srgbClr val="189E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anose="020B0604020202020204" pitchFamily="34" charset="0"/>
              </a:rPr>
              <a:t>, Feb 14 2020</a:t>
            </a: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anose="020B0604020202020204" pitchFamily="34" charset="0"/>
            </a:endParaRPr>
          </a:p>
        </p:txBody>
      </p:sp>
      <p:pic>
        <p:nvPicPr>
          <p:cNvPr id="7" name="6 Imagen" descr="AADEA_logo.T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86848" y="483718"/>
            <a:ext cx="1579925" cy="92869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61673" y="5448672"/>
            <a:ext cx="2281308" cy="82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/>
          <p:cNvPicPr>
            <a:picLocks noChangeAspect="1"/>
          </p:cNvPicPr>
          <p:nvPr/>
        </p:nvPicPr>
        <p:blipFill rotWithShape="1">
          <a:blip r:embed="rId7" cstate="email"/>
          <a:srcRect/>
          <a:stretch/>
        </p:blipFill>
        <p:spPr>
          <a:xfrm>
            <a:off x="5149205" y="5333447"/>
            <a:ext cx="2461141" cy="878020"/>
          </a:xfrm>
          <a:prstGeom prst="rect">
            <a:avLst/>
          </a:prstGeom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0539" y="5101968"/>
            <a:ext cx="1173480" cy="130149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895413" y="576024"/>
            <a:ext cx="3338065" cy="36726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4657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469986" y="379538"/>
            <a:ext cx="6377650" cy="639762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US" sz="4400" i="1" dirty="0" smtClean="0">
                <a:solidFill>
                  <a:srgbClr val="189E76"/>
                </a:solidFill>
                <a:latin typeface="Century Gothic" pitchFamily="34" charset="0"/>
              </a:rPr>
              <a:t>Meta-GWAS s</a:t>
            </a:r>
            <a:r>
              <a:rPr kumimoji="0" lang="en-US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89E7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ystemic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89E7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sclerosis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1253110" y="928670"/>
            <a:ext cx="6858048" cy="1588"/>
          </a:xfrm>
          <a:prstGeom prst="line">
            <a:avLst/>
          </a:prstGeom>
          <a:ln w="25400">
            <a:solidFill>
              <a:srgbClr val="189E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lab206\Documents\ELENA LI\LAB\LAB 206 urDRIVE\TESIS\FIGURES&amp;TABLES\backdrop-76591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235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27 Imagen" descr="SSc_GWAs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38806" y="1293866"/>
            <a:ext cx="3761358" cy="226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 flipV="1">
            <a:off x="2905884" y="2344903"/>
            <a:ext cx="3456000" cy="56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906821" y="2525353"/>
            <a:ext cx="3474000" cy="5610"/>
          </a:xfrm>
          <a:prstGeom prst="line">
            <a:avLst/>
          </a:prstGeom>
          <a:ln w="12700">
            <a:solidFill>
              <a:srgbClr val="4037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551013" y="2395391"/>
            <a:ext cx="560982" cy="11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Rectangle 15"/>
          <p:cNvSpPr/>
          <p:nvPr/>
        </p:nvSpPr>
        <p:spPr>
          <a:xfrm>
            <a:off x="5717337" y="2378190"/>
            <a:ext cx="560982" cy="11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2756" y="3109507"/>
            <a:ext cx="6312298" cy="3157097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2010939" y="5135294"/>
            <a:ext cx="5616000" cy="56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9 Rectángulo"/>
          <p:cNvSpPr/>
          <p:nvPr/>
        </p:nvSpPr>
        <p:spPr>
          <a:xfrm>
            <a:off x="6479960" y="2813458"/>
            <a:ext cx="2604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latin typeface="Cambria" pitchFamily="18" charset="0"/>
                <a:ea typeface="Cambria" pitchFamily="18" charset="0"/>
              </a:rPr>
              <a:t>Radstake</a:t>
            </a:r>
            <a:r>
              <a:rPr lang="en-US" sz="12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i="1" dirty="0" smtClean="0">
                <a:latin typeface="Cambria" pitchFamily="18" charset="0"/>
                <a:ea typeface="Cambria" pitchFamily="18" charset="0"/>
              </a:rPr>
              <a:t>et al.</a:t>
            </a:r>
            <a:r>
              <a:rPr lang="en-US" sz="1200" dirty="0" smtClean="0">
                <a:latin typeface="Cambria" pitchFamily="18" charset="0"/>
                <a:ea typeface="Cambria" pitchFamily="18" charset="0"/>
              </a:rPr>
              <a:t> </a:t>
            </a:r>
            <a:r>
              <a:rPr lang="en-US" sz="1200" i="1" dirty="0" smtClean="0">
                <a:latin typeface="Cambria" pitchFamily="18" charset="0"/>
                <a:ea typeface="Cambria" pitchFamily="18" charset="0"/>
              </a:rPr>
              <a:t>Nat Genet</a:t>
            </a:r>
            <a:r>
              <a:rPr lang="en-US" sz="12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dirty="0" smtClean="0">
                <a:latin typeface="Cambria" pitchFamily="18" charset="0"/>
                <a:ea typeface="Cambria" pitchFamily="18" charset="0"/>
              </a:rPr>
              <a:t>(2010)</a:t>
            </a:r>
            <a:endParaRPr lang="es-ES" sz="12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3" name="9 Rectángulo"/>
          <p:cNvSpPr/>
          <p:nvPr/>
        </p:nvSpPr>
        <p:spPr>
          <a:xfrm>
            <a:off x="6045017" y="6266604"/>
            <a:ext cx="2604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ambria" pitchFamily="18" charset="0"/>
                <a:ea typeface="Cambria" pitchFamily="18" charset="0"/>
              </a:rPr>
              <a:t>Lopez-Isac </a:t>
            </a:r>
            <a:r>
              <a:rPr lang="en-US" sz="1200" i="1" dirty="0" smtClean="0">
                <a:latin typeface="Cambria" pitchFamily="18" charset="0"/>
                <a:ea typeface="Cambria" pitchFamily="18" charset="0"/>
              </a:rPr>
              <a:t>et al.</a:t>
            </a:r>
            <a:r>
              <a:rPr lang="en-US" sz="1200" dirty="0" smtClean="0">
                <a:latin typeface="Cambria" pitchFamily="18" charset="0"/>
                <a:ea typeface="Cambria" pitchFamily="18" charset="0"/>
              </a:rPr>
              <a:t> </a:t>
            </a:r>
            <a:r>
              <a:rPr lang="en-US" sz="1200" i="1" dirty="0" smtClean="0">
                <a:latin typeface="Cambria" pitchFamily="18" charset="0"/>
                <a:ea typeface="Cambria" pitchFamily="18" charset="0"/>
              </a:rPr>
              <a:t>Nat </a:t>
            </a:r>
            <a:r>
              <a:rPr lang="en-US" sz="1200" i="1" dirty="0" err="1" smtClean="0">
                <a:latin typeface="Cambria" pitchFamily="18" charset="0"/>
                <a:ea typeface="Cambria" pitchFamily="18" charset="0"/>
              </a:rPr>
              <a:t>Commun</a:t>
            </a:r>
            <a:r>
              <a:rPr lang="en-US" sz="12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dirty="0" smtClean="0">
                <a:latin typeface="Cambria" pitchFamily="18" charset="0"/>
                <a:ea typeface="Cambria" pitchFamily="18" charset="0"/>
              </a:rPr>
              <a:t>(2019)</a:t>
            </a:r>
            <a:endParaRPr lang="es-ES" sz="12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7085843" y="2226439"/>
            <a:ext cx="1025315" cy="559727"/>
          </a:xfrm>
          <a:prstGeom prst="rect">
            <a:avLst/>
          </a:prstGeom>
          <a:noFill/>
        </p:spPr>
      </p:pic>
      <p:pic>
        <p:nvPicPr>
          <p:cNvPr id="2052" name="Picture 4" descr="Resultado de imagen de nature communication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9237" y="5391150"/>
            <a:ext cx="1575818" cy="87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52450" y="1666875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2010</a:t>
            </a:r>
            <a:endParaRPr lang="es-ES_tradnl" sz="2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2338" y="3602672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2019</a:t>
            </a:r>
            <a:endParaRPr lang="es-ES_tradnl" sz="2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33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469986" y="379538"/>
            <a:ext cx="6377650" cy="639762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US" sz="4400" i="1" dirty="0" smtClean="0">
                <a:solidFill>
                  <a:srgbClr val="189E76"/>
                </a:solidFill>
                <a:latin typeface="Century Gothic" pitchFamily="34" charset="0"/>
              </a:rPr>
              <a:t>Meta-GWAS s</a:t>
            </a:r>
            <a:r>
              <a:rPr kumimoji="0" lang="en-US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89E7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ystemic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89E7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sclerosis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1253110" y="928670"/>
            <a:ext cx="6858048" cy="1588"/>
          </a:xfrm>
          <a:prstGeom prst="line">
            <a:avLst/>
          </a:prstGeom>
          <a:ln w="25400">
            <a:solidFill>
              <a:srgbClr val="189E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lab206\Documents\ELENA LI\LAB\LAB 206 urDRIVE\TESIS\FIGURES&amp;TABLES\backdrop-76591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235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354" y="1142314"/>
            <a:ext cx="8535003" cy="42687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2610" y="5623152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  <a:latin typeface="AdvOTb65e897d.B"/>
              </a:rPr>
              <a:t>Twenty-seven signals independently associated with </a:t>
            </a:r>
            <a:r>
              <a:rPr lang="en-GB" dirty="0" err="1" smtClean="0">
                <a:solidFill>
                  <a:srgbClr val="C00000"/>
                </a:solidFill>
                <a:latin typeface="AdvOTb65e897d.B"/>
              </a:rPr>
              <a:t>SSc</a:t>
            </a:r>
            <a:endParaRPr lang="es-ES_tradnl" dirty="0">
              <a:solidFill>
                <a:srgbClr val="C00000"/>
              </a:solidFill>
            </a:endParaRPr>
          </a:p>
        </p:txBody>
      </p:sp>
      <p:sp>
        <p:nvSpPr>
          <p:cNvPr id="8" name="9 Rectángulo"/>
          <p:cNvSpPr/>
          <p:nvPr/>
        </p:nvSpPr>
        <p:spPr>
          <a:xfrm>
            <a:off x="6045017" y="6314229"/>
            <a:ext cx="2604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ambria" pitchFamily="18" charset="0"/>
                <a:ea typeface="Cambria" pitchFamily="18" charset="0"/>
              </a:rPr>
              <a:t>Lopez-Isac </a:t>
            </a:r>
            <a:r>
              <a:rPr lang="en-US" sz="1200" i="1" dirty="0" smtClean="0">
                <a:latin typeface="Cambria" pitchFamily="18" charset="0"/>
                <a:ea typeface="Cambria" pitchFamily="18" charset="0"/>
              </a:rPr>
              <a:t>et al.</a:t>
            </a:r>
            <a:r>
              <a:rPr lang="en-US" sz="1200" dirty="0" smtClean="0">
                <a:latin typeface="Cambria" pitchFamily="18" charset="0"/>
                <a:ea typeface="Cambria" pitchFamily="18" charset="0"/>
              </a:rPr>
              <a:t> </a:t>
            </a:r>
            <a:r>
              <a:rPr lang="en-US" sz="1200" i="1" dirty="0" smtClean="0">
                <a:latin typeface="Cambria" pitchFamily="18" charset="0"/>
                <a:ea typeface="Cambria" pitchFamily="18" charset="0"/>
              </a:rPr>
              <a:t>Nat </a:t>
            </a:r>
            <a:r>
              <a:rPr lang="en-US" sz="1200" i="1" dirty="0" err="1" smtClean="0">
                <a:latin typeface="Cambria" pitchFamily="18" charset="0"/>
                <a:ea typeface="Cambria" pitchFamily="18" charset="0"/>
              </a:rPr>
              <a:t>Commun</a:t>
            </a:r>
            <a:r>
              <a:rPr lang="en-US" sz="12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dirty="0" smtClean="0">
                <a:latin typeface="Cambria" pitchFamily="18" charset="0"/>
                <a:ea typeface="Cambria" pitchFamily="18" charset="0"/>
              </a:rPr>
              <a:t>(2019)</a:t>
            </a:r>
            <a:endParaRPr lang="es-ES" sz="12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9" name="Picture 4" descr="Resultado de imagen de nature communicati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8050" y="5992484"/>
            <a:ext cx="1575818" cy="87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015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469986" y="379538"/>
            <a:ext cx="6377650" cy="639762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US" sz="4400" i="1" dirty="0" smtClean="0">
                <a:solidFill>
                  <a:srgbClr val="189E76"/>
                </a:solidFill>
                <a:latin typeface="Century Gothic" pitchFamily="34" charset="0"/>
              </a:rPr>
              <a:t>Meta-GWAS s</a:t>
            </a:r>
            <a:r>
              <a:rPr kumimoji="0" lang="en-US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89E7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ystemic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89E7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sclerosis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1253110" y="928670"/>
            <a:ext cx="6858048" cy="1588"/>
          </a:xfrm>
          <a:prstGeom prst="line">
            <a:avLst/>
          </a:prstGeom>
          <a:ln w="25400">
            <a:solidFill>
              <a:srgbClr val="189E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lab206\Documents\ELENA LI\LAB\LAB 206 urDRIVE\TESIS\FIGURES&amp;TABLES\backdrop-76591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235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2806" y="1019300"/>
            <a:ext cx="3606930" cy="18040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578699" y="3353395"/>
            <a:ext cx="3417237" cy="32379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39579" y="1628775"/>
            <a:ext cx="108000" cy="1224000"/>
          </a:xfrm>
          <a:prstGeom prst="rect">
            <a:avLst/>
          </a:prstGeom>
          <a:solidFill>
            <a:srgbClr val="C00000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Isosceles Triangle 8"/>
          <p:cNvSpPr/>
          <p:nvPr/>
        </p:nvSpPr>
        <p:spPr>
          <a:xfrm flipH="1">
            <a:off x="2992697" y="2823306"/>
            <a:ext cx="4500000" cy="612000"/>
          </a:xfrm>
          <a:prstGeom prst="triangle">
            <a:avLst>
              <a:gd name="adj" fmla="val 53228"/>
            </a:avLst>
          </a:prstGeom>
          <a:solidFill>
            <a:srgbClr val="C00000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Rectangle 9"/>
          <p:cNvSpPr/>
          <p:nvPr/>
        </p:nvSpPr>
        <p:spPr>
          <a:xfrm>
            <a:off x="2979049" y="3435306"/>
            <a:ext cx="4500000" cy="3020085"/>
          </a:xfrm>
          <a:prstGeom prst="rect">
            <a:avLst/>
          </a:prstGeom>
          <a:solidFill>
            <a:srgbClr val="C00000">
              <a:alpha val="5098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074" name="Picture 2" descr="Resultado de imagen de lupa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100" y="1921303"/>
            <a:ext cx="2020745" cy="151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245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469986" y="379538"/>
            <a:ext cx="6377650" cy="639762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GB" sz="4400" i="1" noProof="0" dirty="0" smtClean="0">
                <a:solidFill>
                  <a:srgbClr val="189E76"/>
                </a:solidFill>
                <a:latin typeface="Century Gothic" pitchFamily="34" charset="0"/>
              </a:rPr>
              <a:t>I</a:t>
            </a:r>
            <a:r>
              <a:rPr lang="en-GB" sz="4400" i="1" dirty="0" err="1" smtClean="0">
                <a:solidFill>
                  <a:srgbClr val="189E76"/>
                </a:solidFill>
                <a:latin typeface="Century Gothic" pitchFamily="34" charset="0"/>
              </a:rPr>
              <a:t>dentification</a:t>
            </a:r>
            <a:r>
              <a:rPr lang="en-GB" sz="4400" i="1" dirty="0" smtClean="0">
                <a:solidFill>
                  <a:srgbClr val="189E76"/>
                </a:solidFill>
                <a:latin typeface="Century Gothic" pitchFamily="34" charset="0"/>
              </a:rPr>
              <a:t> </a:t>
            </a:r>
            <a:r>
              <a:rPr lang="en-GB" sz="4400" i="1" dirty="0">
                <a:solidFill>
                  <a:srgbClr val="189E76"/>
                </a:solidFill>
                <a:latin typeface="Century Gothic" pitchFamily="34" charset="0"/>
              </a:rPr>
              <a:t>of the causal SNPs</a:t>
            </a:r>
            <a:endParaRPr kumimoji="0" lang="en-US" sz="4400" b="0" i="1" u="none" strike="noStrike" kern="1200" cap="none" spc="0" normalizeH="0" baseline="0" noProof="0" dirty="0" smtClean="0">
              <a:ln>
                <a:noFill/>
              </a:ln>
              <a:solidFill>
                <a:srgbClr val="189E76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1253110" y="928670"/>
            <a:ext cx="6858048" cy="1588"/>
          </a:xfrm>
          <a:prstGeom prst="line">
            <a:avLst/>
          </a:prstGeom>
          <a:ln w="25400">
            <a:solidFill>
              <a:srgbClr val="189E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lab206\Documents\ELENA LI\LAB\LAB 206 urDRIVE\TESIS\FIGURES&amp;TABLES\backdrop-76591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235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nvis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14003" y="1455068"/>
            <a:ext cx="4374233" cy="340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4 Elipse"/>
          <p:cNvSpPr/>
          <p:nvPr/>
        </p:nvSpPr>
        <p:spPr>
          <a:xfrm>
            <a:off x="3203848" y="1583457"/>
            <a:ext cx="720080" cy="13933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15 Flecha derecha"/>
          <p:cNvSpPr/>
          <p:nvPr/>
        </p:nvSpPr>
        <p:spPr>
          <a:xfrm>
            <a:off x="3981283" y="1207092"/>
            <a:ext cx="1118088" cy="57670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6 CuadroTexto"/>
          <p:cNvSpPr txBox="1"/>
          <p:nvPr/>
        </p:nvSpPr>
        <p:spPr>
          <a:xfrm>
            <a:off x="5166639" y="1150739"/>
            <a:ext cx="2861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>
                <a:solidFill>
                  <a:srgbClr val="C00000"/>
                </a:solidFill>
              </a:rPr>
              <a:t>L</a:t>
            </a:r>
            <a:r>
              <a:rPr lang="es-ES" sz="2400" b="1" dirty="0" err="1" smtClean="0">
                <a:solidFill>
                  <a:srgbClr val="C00000"/>
                </a:solidFill>
              </a:rPr>
              <a:t>ikely</a:t>
            </a:r>
            <a:r>
              <a:rPr lang="es-ES" sz="2400" b="1" dirty="0" smtClean="0">
                <a:solidFill>
                  <a:srgbClr val="C00000"/>
                </a:solidFill>
              </a:rPr>
              <a:t> causal </a:t>
            </a:r>
            <a:r>
              <a:rPr lang="es-ES" sz="2400" b="1" dirty="0" err="1" smtClean="0">
                <a:solidFill>
                  <a:srgbClr val="C00000"/>
                </a:solidFill>
              </a:rPr>
              <a:t>variants</a:t>
            </a:r>
            <a:endParaRPr lang="es-ES" sz="2400" b="1" dirty="0">
              <a:solidFill>
                <a:srgbClr val="C00000"/>
              </a:solidFill>
            </a:endParaRPr>
          </a:p>
        </p:txBody>
      </p:sp>
      <p:pic>
        <p:nvPicPr>
          <p:cNvPr id="13" name="Picture 2" descr="canvis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97767" y="4666453"/>
            <a:ext cx="4374233" cy="1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8 CuadroTexto"/>
          <p:cNvSpPr txBox="1"/>
          <p:nvPr/>
        </p:nvSpPr>
        <p:spPr>
          <a:xfrm>
            <a:off x="1127928" y="1090300"/>
            <a:ext cx="260417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rgbClr val="C00000"/>
                </a:solidFill>
                <a:latin typeface="Cambria" pitchFamily="18" charset="0"/>
              </a:rPr>
              <a:t>Bayesian</a:t>
            </a:r>
            <a:r>
              <a:rPr lang="es-ES" b="1" dirty="0" smtClean="0">
                <a:solidFill>
                  <a:srgbClr val="C00000"/>
                </a:solidFill>
                <a:latin typeface="Cambria" pitchFamily="18" charset="0"/>
              </a:rPr>
              <a:t> fine-</a:t>
            </a:r>
            <a:r>
              <a:rPr lang="es-ES" b="1" dirty="0" err="1" smtClean="0">
                <a:solidFill>
                  <a:srgbClr val="C00000"/>
                </a:solidFill>
                <a:latin typeface="Cambria" pitchFamily="18" charset="0"/>
              </a:rPr>
              <a:t>mapping</a:t>
            </a:r>
            <a:endParaRPr lang="es-ES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340790" y="3259610"/>
            <a:ext cx="4263658" cy="2813686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294416" y="5905894"/>
            <a:ext cx="1467936" cy="87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940152" y="6369422"/>
            <a:ext cx="1296144" cy="44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17 Rectángulo"/>
          <p:cNvSpPr/>
          <p:nvPr/>
        </p:nvSpPr>
        <p:spPr>
          <a:xfrm>
            <a:off x="4680520" y="1756420"/>
            <a:ext cx="3923928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endParaRPr>
          </a:p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48% loci fine-mapped  to &lt; 5  SNPs</a:t>
            </a:r>
          </a:p>
          <a:p>
            <a:pPr algn="ctr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endParaRPr>
          </a:p>
          <a:p>
            <a:pPr algn="ctr"/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endParaRPr>
          </a:p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72% fine-mapped  to &lt; 10  SNPs</a:t>
            </a:r>
          </a:p>
          <a:p>
            <a:pPr algn="ctr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endParaRPr>
          </a:p>
          <a:p>
            <a:pPr algn="ctr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774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1253110" y="928670"/>
            <a:ext cx="6858048" cy="1588"/>
          </a:xfrm>
          <a:prstGeom prst="line">
            <a:avLst/>
          </a:prstGeom>
          <a:ln w="25400">
            <a:solidFill>
              <a:srgbClr val="189E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lab206\Documents\ELENA LI\LAB\LAB 206 urDRIVE\TESIS\FIGURES&amp;TABLES\backdrop-76591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235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34839" y="4423148"/>
            <a:ext cx="4356479" cy="200025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44974" y="1019300"/>
            <a:ext cx="4374233" cy="3403848"/>
            <a:chOff x="444974" y="1019300"/>
            <a:chExt cx="4374233" cy="3403848"/>
          </a:xfrm>
        </p:grpSpPr>
        <p:pic>
          <p:nvPicPr>
            <p:cNvPr id="9" name="Picture 2" descr="canvis.pn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444974" y="1019300"/>
              <a:ext cx="4374233" cy="3403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anvis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2099397" y="1316021"/>
              <a:ext cx="628650" cy="1228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317629" y="1209675"/>
              <a:ext cx="762000" cy="1335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sp>
        <p:nvSpPr>
          <p:cNvPr id="12" name="Title 3"/>
          <p:cNvSpPr txBox="1">
            <a:spLocks/>
          </p:cNvSpPr>
          <p:nvPr/>
        </p:nvSpPr>
        <p:spPr>
          <a:xfrm>
            <a:off x="1469986" y="379538"/>
            <a:ext cx="6377650" cy="639762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GB" sz="4400" i="1" noProof="0" dirty="0" smtClean="0">
                <a:solidFill>
                  <a:srgbClr val="189E76"/>
                </a:solidFill>
                <a:latin typeface="Century Gothic" pitchFamily="34" charset="0"/>
              </a:rPr>
              <a:t>I</a:t>
            </a:r>
            <a:r>
              <a:rPr lang="en-GB" sz="4400" i="1" dirty="0" err="1" smtClean="0">
                <a:solidFill>
                  <a:srgbClr val="189E76"/>
                </a:solidFill>
                <a:latin typeface="Century Gothic" pitchFamily="34" charset="0"/>
              </a:rPr>
              <a:t>dentification</a:t>
            </a:r>
            <a:r>
              <a:rPr lang="en-GB" sz="4400" i="1" dirty="0" smtClean="0">
                <a:solidFill>
                  <a:srgbClr val="189E76"/>
                </a:solidFill>
                <a:latin typeface="Century Gothic" pitchFamily="34" charset="0"/>
              </a:rPr>
              <a:t> </a:t>
            </a:r>
            <a:r>
              <a:rPr lang="en-GB" sz="4400" i="1" dirty="0">
                <a:solidFill>
                  <a:srgbClr val="189E76"/>
                </a:solidFill>
                <a:latin typeface="Century Gothic" pitchFamily="34" charset="0"/>
              </a:rPr>
              <a:t>of the </a:t>
            </a:r>
            <a:r>
              <a:rPr lang="en-GB" sz="4400" i="1" dirty="0" smtClean="0">
                <a:solidFill>
                  <a:srgbClr val="189E76"/>
                </a:solidFill>
                <a:latin typeface="Century Gothic" pitchFamily="34" charset="0"/>
              </a:rPr>
              <a:t>target genes</a:t>
            </a:r>
            <a:endParaRPr kumimoji="0" lang="en-US" sz="4400" b="0" i="1" u="none" strike="noStrike" kern="1200" cap="none" spc="0" normalizeH="0" baseline="0" noProof="0" dirty="0" smtClean="0">
              <a:ln>
                <a:noFill/>
              </a:ln>
              <a:solidFill>
                <a:srgbClr val="189E76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1581" y="1752600"/>
            <a:ext cx="33909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C00000"/>
                </a:solidFill>
              </a:rPr>
              <a:t>Functional evidences to identify the target genes of </a:t>
            </a:r>
            <a:r>
              <a:rPr lang="en-GB" sz="3200" dirty="0" err="1" smtClean="0">
                <a:solidFill>
                  <a:srgbClr val="C00000"/>
                </a:solidFill>
              </a:rPr>
              <a:t>SSc</a:t>
            </a:r>
            <a:r>
              <a:rPr lang="en-GB" sz="3200" dirty="0" smtClean="0">
                <a:solidFill>
                  <a:srgbClr val="C00000"/>
                </a:solidFill>
              </a:rPr>
              <a:t> susceptibility signals</a:t>
            </a:r>
            <a:endParaRPr lang="es-ES_tradnl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254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1253110" y="928670"/>
            <a:ext cx="6858048" cy="1588"/>
          </a:xfrm>
          <a:prstGeom prst="line">
            <a:avLst/>
          </a:prstGeom>
          <a:ln w="25400">
            <a:solidFill>
              <a:srgbClr val="189E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lab206\Documents\ELENA LI\LAB\LAB 206 urDRIVE\TESIS\FIGURES&amp;TABLES\backdrop-76591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235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3"/>
          <p:cNvSpPr txBox="1">
            <a:spLocks/>
          </p:cNvSpPr>
          <p:nvPr/>
        </p:nvSpPr>
        <p:spPr>
          <a:xfrm>
            <a:off x="1469986" y="379538"/>
            <a:ext cx="6377650" cy="639762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GB" sz="4400" i="1" noProof="0" dirty="0" smtClean="0">
                <a:solidFill>
                  <a:srgbClr val="189E76"/>
                </a:solidFill>
                <a:latin typeface="Century Gothic" pitchFamily="34" charset="0"/>
              </a:rPr>
              <a:t>I</a:t>
            </a:r>
            <a:r>
              <a:rPr lang="en-GB" sz="4400" i="1" dirty="0" err="1" smtClean="0">
                <a:solidFill>
                  <a:srgbClr val="189E76"/>
                </a:solidFill>
                <a:latin typeface="Century Gothic" pitchFamily="34" charset="0"/>
              </a:rPr>
              <a:t>dentification</a:t>
            </a:r>
            <a:r>
              <a:rPr lang="en-GB" sz="4400" i="1" dirty="0" smtClean="0">
                <a:solidFill>
                  <a:srgbClr val="189E76"/>
                </a:solidFill>
                <a:latin typeface="Century Gothic" pitchFamily="34" charset="0"/>
              </a:rPr>
              <a:t> </a:t>
            </a:r>
            <a:r>
              <a:rPr lang="en-GB" sz="4400" i="1" dirty="0">
                <a:solidFill>
                  <a:srgbClr val="189E76"/>
                </a:solidFill>
                <a:latin typeface="Century Gothic" pitchFamily="34" charset="0"/>
              </a:rPr>
              <a:t>of the </a:t>
            </a:r>
            <a:r>
              <a:rPr lang="en-GB" sz="4400" i="1" dirty="0" smtClean="0">
                <a:solidFill>
                  <a:srgbClr val="189E76"/>
                </a:solidFill>
                <a:latin typeface="Century Gothic" pitchFamily="34" charset="0"/>
              </a:rPr>
              <a:t>target genes</a:t>
            </a:r>
            <a:endParaRPr kumimoji="0" lang="en-US" sz="4400" b="0" i="1" u="none" strike="noStrike" kern="1200" cap="none" spc="0" normalizeH="0" baseline="0" noProof="0" dirty="0" smtClean="0">
              <a:ln>
                <a:noFill/>
              </a:ln>
              <a:solidFill>
                <a:srgbClr val="189E76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4098" name="Picture 2" descr="Resultado de imagen de chromosome conformation captur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625" y="1789048"/>
            <a:ext cx="3881117" cy="267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igure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876" y="4707987"/>
            <a:ext cx="3446613" cy="168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4 Rectángulo"/>
          <p:cNvSpPr/>
          <p:nvPr/>
        </p:nvSpPr>
        <p:spPr>
          <a:xfrm>
            <a:off x="2668613" y="6548672"/>
            <a:ext cx="21051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 smtClean="0"/>
              <a:t>Trynka G., </a:t>
            </a:r>
            <a:r>
              <a:rPr lang="sv-SE" sz="1400" i="1" dirty="0" smtClean="0"/>
              <a:t>Nat Genet </a:t>
            </a:r>
            <a:r>
              <a:rPr lang="sv-SE" sz="1400" dirty="0" smtClean="0"/>
              <a:t>2017</a:t>
            </a:r>
            <a:endParaRPr lang="es-ES" sz="1400" dirty="0"/>
          </a:p>
        </p:txBody>
      </p:sp>
      <p:sp>
        <p:nvSpPr>
          <p:cNvPr id="2" name="Rectangle 1"/>
          <p:cNvSpPr/>
          <p:nvPr/>
        </p:nvSpPr>
        <p:spPr>
          <a:xfrm>
            <a:off x="619425" y="1259514"/>
            <a:ext cx="3664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Chromatin</a:t>
            </a:r>
            <a:r>
              <a:rPr lang="es-ES_tradnl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s-ES_tradnl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interaction</a:t>
            </a:r>
            <a:r>
              <a:rPr lang="es-ES_tradnl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s-ES_tradnl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analyses</a:t>
            </a:r>
            <a:endParaRPr lang="es-ES_tradnl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0553" y="2607725"/>
            <a:ext cx="3354821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38775" y="4784039"/>
            <a:ext cx="379203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Clr>
                <a:srgbClr val="BC27C7"/>
              </a:buClr>
            </a:pPr>
            <a:r>
              <a:rPr lang="es-ES" altLang="es-ES" sz="1400" b="1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eQTL</a:t>
            </a:r>
            <a:endParaRPr lang="es-ES" altLang="es-ES" sz="1400" b="1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Clr>
                <a:srgbClr val="BC27C7"/>
              </a:buClr>
            </a:pPr>
            <a:r>
              <a:rPr lang="en-US" altLang="es-ES" sz="1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genomic </a:t>
            </a:r>
            <a:r>
              <a:rPr lang="en-US" altLang="es-ES" sz="1400" i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loci</a:t>
            </a:r>
            <a:r>
              <a:rPr lang="en-US" altLang="es-ES" sz="1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s-ES" sz="1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that regulate </a:t>
            </a:r>
            <a:r>
              <a:rPr lang="en-US" altLang="es-ES" sz="1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gene expression levels</a:t>
            </a:r>
            <a:endParaRPr lang="en-US" altLang="es-ES" sz="1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34042" y="1767819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eQTL</a:t>
            </a:r>
            <a:r>
              <a:rPr lang="es-ES_tradnl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s-ES_tradnl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validation</a:t>
            </a:r>
            <a:endParaRPr lang="es-ES_tradnl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5 CuadroTexto"/>
          <p:cNvSpPr txBox="1">
            <a:spLocks noChangeArrowheads="1"/>
          </p:cNvSpPr>
          <p:nvPr/>
        </p:nvSpPr>
        <p:spPr bwMode="auto">
          <a:xfrm>
            <a:off x="6000750" y="6434063"/>
            <a:ext cx="30210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1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Adapted</a:t>
            </a:r>
            <a:r>
              <a:rPr lang="es-ES" altLang="es-ES" sz="1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ES" altLang="es-ES" sz="12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from</a:t>
            </a:r>
            <a:r>
              <a:rPr lang="es-ES" altLang="es-ES" sz="1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Lee </a:t>
            </a:r>
            <a:r>
              <a:rPr lang="es-ES" altLang="es-ES" sz="12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et al</a:t>
            </a:r>
            <a:r>
              <a:rPr lang="es-ES" altLang="es-ES" sz="1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s-ES" altLang="es-ES" sz="1200" i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Science</a:t>
            </a:r>
            <a:r>
              <a:rPr lang="es-ES" altLang="es-ES" sz="1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2014</a:t>
            </a:r>
            <a:endParaRPr lang="en-US" altLang="es-ES" sz="12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13325" y="1013684"/>
            <a:ext cx="4536000" cy="5840253"/>
          </a:xfrm>
          <a:prstGeom prst="rect">
            <a:avLst/>
          </a:prstGeom>
          <a:solidFill>
            <a:schemeClr val="accent2">
              <a:lumMod val="75000"/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angle 4"/>
          <p:cNvSpPr/>
          <p:nvPr/>
        </p:nvSpPr>
        <p:spPr>
          <a:xfrm>
            <a:off x="235528" y="1019299"/>
            <a:ext cx="4536000" cy="5837149"/>
          </a:xfrm>
          <a:prstGeom prst="rect">
            <a:avLst/>
          </a:prstGeom>
          <a:solidFill>
            <a:srgbClr val="5B9BD5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41156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1253110" y="928670"/>
            <a:ext cx="6858048" cy="1588"/>
          </a:xfrm>
          <a:prstGeom prst="line">
            <a:avLst/>
          </a:prstGeom>
          <a:ln w="25400">
            <a:solidFill>
              <a:srgbClr val="189E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lab206\Documents\ELENA LI\LAB\LAB 206 urDRIVE\TESIS\FIGURES&amp;TABLES\backdrop-76591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235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3"/>
          <p:cNvSpPr txBox="1">
            <a:spLocks/>
          </p:cNvSpPr>
          <p:nvPr/>
        </p:nvSpPr>
        <p:spPr>
          <a:xfrm>
            <a:off x="1469986" y="379538"/>
            <a:ext cx="6377650" cy="639762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GB" sz="4400" i="1" noProof="0" dirty="0" smtClean="0">
                <a:solidFill>
                  <a:srgbClr val="189E76"/>
                </a:solidFill>
                <a:latin typeface="Century Gothic" pitchFamily="34" charset="0"/>
              </a:rPr>
              <a:t>I</a:t>
            </a:r>
            <a:r>
              <a:rPr lang="en-GB" sz="4400" i="1" dirty="0" err="1" smtClean="0">
                <a:solidFill>
                  <a:srgbClr val="189E76"/>
                </a:solidFill>
                <a:latin typeface="Century Gothic" pitchFamily="34" charset="0"/>
              </a:rPr>
              <a:t>dentification</a:t>
            </a:r>
            <a:r>
              <a:rPr lang="en-GB" sz="4400" i="1" dirty="0" smtClean="0">
                <a:solidFill>
                  <a:srgbClr val="189E76"/>
                </a:solidFill>
                <a:latin typeface="Century Gothic" pitchFamily="34" charset="0"/>
              </a:rPr>
              <a:t> </a:t>
            </a:r>
            <a:r>
              <a:rPr lang="en-GB" sz="4400" i="1" dirty="0">
                <a:solidFill>
                  <a:srgbClr val="189E76"/>
                </a:solidFill>
                <a:latin typeface="Century Gothic" pitchFamily="34" charset="0"/>
              </a:rPr>
              <a:t>of the </a:t>
            </a:r>
            <a:r>
              <a:rPr lang="en-GB" sz="4400" i="1" dirty="0" smtClean="0">
                <a:solidFill>
                  <a:srgbClr val="189E76"/>
                </a:solidFill>
                <a:latin typeface="Century Gothic" pitchFamily="34" charset="0"/>
              </a:rPr>
              <a:t>target genes</a:t>
            </a:r>
            <a:endParaRPr kumimoji="0" lang="en-US" sz="4400" b="0" i="1" u="none" strike="noStrike" kern="1200" cap="none" spc="0" normalizeH="0" baseline="0" noProof="0" dirty="0" smtClean="0">
              <a:ln>
                <a:noFill/>
              </a:ln>
              <a:solidFill>
                <a:srgbClr val="189E76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/>
          <a:srcRect/>
          <a:stretch/>
        </p:blipFill>
        <p:spPr>
          <a:xfrm>
            <a:off x="981074" y="1257857"/>
            <a:ext cx="7610925" cy="518926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05425" y="1647825"/>
            <a:ext cx="3162300" cy="4248150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Rectangle 14"/>
          <p:cNvSpPr/>
          <p:nvPr/>
        </p:nvSpPr>
        <p:spPr>
          <a:xfrm>
            <a:off x="1469986" y="6405391"/>
            <a:ext cx="6696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mtClean="0">
                <a:solidFill>
                  <a:srgbClr val="C00000"/>
                </a:solidFill>
                <a:latin typeface="AdvOT1ef757c0"/>
              </a:rPr>
              <a:t>&gt; 65 robust SSc</a:t>
            </a:r>
            <a:r>
              <a:rPr lang="en-GB" dirty="0" smtClean="0">
                <a:solidFill>
                  <a:srgbClr val="C00000"/>
                </a:solidFill>
                <a:latin typeface="AdvOT1ef757c0"/>
              </a:rPr>
              <a:t> </a:t>
            </a:r>
            <a:r>
              <a:rPr lang="en-GB" dirty="0">
                <a:solidFill>
                  <a:srgbClr val="C00000"/>
                </a:solidFill>
                <a:latin typeface="AdvOT1ef757c0"/>
              </a:rPr>
              <a:t>target </a:t>
            </a:r>
            <a:r>
              <a:rPr lang="en-GB" dirty="0" smtClean="0">
                <a:solidFill>
                  <a:srgbClr val="C00000"/>
                </a:solidFill>
                <a:latin typeface="AdvOT1ef757c0"/>
              </a:rPr>
              <a:t>genes</a:t>
            </a:r>
            <a:endParaRPr lang="es-ES_tradnl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820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b206\Documents\ELENA LI\LAB\LAB 206 urDRIVE\TESIS\FIGURES&amp;TABLES\backdrop-76591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235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1 Gráfico"/>
          <p:cNvGraphicFramePr>
            <a:graphicFrameLocks/>
          </p:cNvGraphicFramePr>
          <p:nvPr>
            <p:extLst/>
          </p:nvPr>
        </p:nvGraphicFramePr>
        <p:xfrm>
          <a:off x="-339279" y="2420888"/>
          <a:ext cx="9642847" cy="389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1 Rectángulo"/>
          <p:cNvSpPr/>
          <p:nvPr/>
        </p:nvSpPr>
        <p:spPr>
          <a:xfrm>
            <a:off x="432048" y="1557953"/>
            <a:ext cx="88204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Interrogation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of the biological pathways that are involved in SSc</a:t>
            </a:r>
            <a:endParaRPr kumimoji="0" lang="es-E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cxnSp>
        <p:nvCxnSpPr>
          <p:cNvPr id="8" name="5 Conector recto"/>
          <p:cNvCxnSpPr/>
          <p:nvPr/>
        </p:nvCxnSpPr>
        <p:spPr>
          <a:xfrm>
            <a:off x="1253110" y="928670"/>
            <a:ext cx="6858048" cy="1588"/>
          </a:xfrm>
          <a:prstGeom prst="line">
            <a:avLst/>
          </a:prstGeom>
          <a:ln w="25400">
            <a:solidFill>
              <a:srgbClr val="189E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3"/>
          <p:cNvSpPr txBox="1">
            <a:spLocks/>
          </p:cNvSpPr>
          <p:nvPr/>
        </p:nvSpPr>
        <p:spPr>
          <a:xfrm>
            <a:off x="1469986" y="379538"/>
            <a:ext cx="6377650" cy="639762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GB" sz="4400" i="1" noProof="0" dirty="0" smtClean="0">
                <a:solidFill>
                  <a:srgbClr val="189E76"/>
                </a:solidFill>
                <a:latin typeface="Century Gothic" pitchFamily="34" charset="0"/>
              </a:rPr>
              <a:t>I</a:t>
            </a:r>
            <a:r>
              <a:rPr lang="en-GB" sz="4400" i="1" dirty="0" err="1" smtClean="0">
                <a:solidFill>
                  <a:srgbClr val="189E76"/>
                </a:solidFill>
                <a:latin typeface="Century Gothic" pitchFamily="34" charset="0"/>
              </a:rPr>
              <a:t>dentification</a:t>
            </a:r>
            <a:r>
              <a:rPr lang="en-GB" sz="4400" i="1" dirty="0" smtClean="0">
                <a:solidFill>
                  <a:srgbClr val="189E76"/>
                </a:solidFill>
                <a:latin typeface="Century Gothic" pitchFamily="34" charset="0"/>
              </a:rPr>
              <a:t> </a:t>
            </a:r>
            <a:r>
              <a:rPr lang="en-GB" sz="4400" i="1" dirty="0">
                <a:solidFill>
                  <a:srgbClr val="189E76"/>
                </a:solidFill>
                <a:latin typeface="Century Gothic" pitchFamily="34" charset="0"/>
              </a:rPr>
              <a:t>of the </a:t>
            </a:r>
            <a:r>
              <a:rPr lang="en-GB" sz="4400" i="1" dirty="0" smtClean="0">
                <a:solidFill>
                  <a:srgbClr val="189E76"/>
                </a:solidFill>
                <a:latin typeface="Century Gothic" pitchFamily="34" charset="0"/>
              </a:rPr>
              <a:t>target genes</a:t>
            </a:r>
            <a:endParaRPr kumimoji="0" lang="en-US" sz="4400" b="0" i="1" u="none" strike="noStrike" kern="1200" cap="none" spc="0" normalizeH="0" baseline="0" noProof="0" dirty="0" smtClean="0">
              <a:ln>
                <a:noFill/>
              </a:ln>
              <a:solidFill>
                <a:srgbClr val="189E76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9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2406672" y="217488"/>
            <a:ext cx="4590029" cy="639762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US" sz="4400" i="1" dirty="0">
                <a:solidFill>
                  <a:srgbClr val="189E76"/>
                </a:solidFill>
                <a:latin typeface="Century Gothic" pitchFamily="34" charset="0"/>
                <a:ea typeface="+mj-ea"/>
                <a:cs typeface="+mj-cs"/>
              </a:rPr>
              <a:t>Target genes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1253110" y="928670"/>
            <a:ext cx="6858048" cy="1588"/>
          </a:xfrm>
          <a:prstGeom prst="line">
            <a:avLst/>
          </a:prstGeom>
          <a:ln w="25400">
            <a:solidFill>
              <a:srgbClr val="189E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lab206\Documents\ELENA LI\LAB\LAB 206 urDRIVE\TESIS\FIGURES&amp;TABLES\backdrop-76591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235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3 Rectángulo"/>
          <p:cNvSpPr/>
          <p:nvPr/>
        </p:nvSpPr>
        <p:spPr>
          <a:xfrm>
            <a:off x="390203" y="1381150"/>
            <a:ext cx="836327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DDX6 </a:t>
            </a:r>
            <a:r>
              <a:rPr lang="es-ES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Chr</a:t>
            </a:r>
            <a:r>
              <a:rPr lang="es-ES" b="1" dirty="0">
                <a:solidFill>
                  <a:srgbClr val="C00000"/>
                </a:solidFill>
                <a:latin typeface="Cambria" panose="02040503050406030204" pitchFamily="18" charset="0"/>
              </a:rPr>
              <a:t> 11q23.3</a:t>
            </a:r>
            <a:endParaRPr lang="es-ES" b="1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just"/>
            <a:endParaRPr lang="en-US" sz="16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just"/>
            <a:endParaRPr lang="en-US" sz="1600" b="1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just"/>
            <a:endParaRPr lang="en-US" sz="1600" b="1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just"/>
            <a:endParaRPr lang="en-US" sz="1600" i="1" dirty="0">
              <a:latin typeface="Cambria" panose="02040503050406030204" pitchFamily="18" charset="0"/>
            </a:endParaRPr>
          </a:p>
          <a:p>
            <a:pPr algn="just"/>
            <a:endParaRPr lang="en-US" sz="1600" i="1" dirty="0" smtClean="0">
              <a:latin typeface="Cambria" panose="02040503050406030204" pitchFamily="18" charset="0"/>
            </a:endParaRPr>
          </a:p>
          <a:p>
            <a:pPr algn="just"/>
            <a:endParaRPr lang="en-US" sz="1600" i="1" dirty="0" smtClean="0">
              <a:latin typeface="Cambria" panose="02040503050406030204" pitchFamily="18" charset="0"/>
            </a:endParaRPr>
          </a:p>
          <a:p>
            <a:pPr algn="just"/>
            <a:endParaRPr lang="en-US" sz="1600" i="1" dirty="0">
              <a:latin typeface="Cambria" panose="02040503050406030204" pitchFamily="18" charset="0"/>
            </a:endParaRPr>
          </a:p>
          <a:p>
            <a:pPr algn="just"/>
            <a:endParaRPr lang="en-US" sz="1600" i="1" dirty="0" smtClean="0">
              <a:latin typeface="Cambria" panose="02040503050406030204" pitchFamily="18" charset="0"/>
            </a:endParaRPr>
          </a:p>
          <a:p>
            <a:pPr algn="just"/>
            <a:endParaRPr lang="en-US" sz="1600" i="1" dirty="0">
              <a:latin typeface="Cambria" panose="02040503050406030204" pitchFamily="18" charset="0"/>
            </a:endParaRPr>
          </a:p>
          <a:p>
            <a:pPr algn="just"/>
            <a:endParaRPr lang="en-US" sz="1600" i="1" dirty="0" smtClean="0">
              <a:latin typeface="Cambria" panose="02040503050406030204" pitchFamily="18" charset="0"/>
            </a:endParaRPr>
          </a:p>
          <a:p>
            <a:pPr algn="just"/>
            <a:endParaRPr lang="en-US" sz="1600" i="1" dirty="0">
              <a:latin typeface="Cambria" panose="02040503050406030204" pitchFamily="18" charset="0"/>
            </a:endParaRPr>
          </a:p>
          <a:p>
            <a:pPr algn="just"/>
            <a:endParaRPr lang="en-US" sz="1600" i="1" dirty="0" smtClean="0">
              <a:latin typeface="Cambria" panose="02040503050406030204" pitchFamily="18" charset="0"/>
            </a:endParaRPr>
          </a:p>
          <a:p>
            <a:pPr algn="just"/>
            <a:endParaRPr lang="en-US" sz="1600" i="1" dirty="0" smtClean="0">
              <a:latin typeface="Cambria" panose="02040503050406030204" pitchFamily="18" charset="0"/>
            </a:endParaRPr>
          </a:p>
          <a:p>
            <a:pPr algn="just"/>
            <a:endParaRPr lang="es-ES" sz="1600" i="1" dirty="0">
              <a:latin typeface="Cambria" panose="02040503050406030204" pitchFamily="18" charset="0"/>
            </a:endParaRPr>
          </a:p>
        </p:txBody>
      </p:sp>
      <p:sp>
        <p:nvSpPr>
          <p:cNvPr id="9" name="12 Rectángulo"/>
          <p:cNvSpPr/>
          <p:nvPr/>
        </p:nvSpPr>
        <p:spPr>
          <a:xfrm>
            <a:off x="294816" y="5148325"/>
            <a:ext cx="28901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 err="1">
                <a:latin typeface="Cambria" panose="02040503050406030204" pitchFamily="18" charset="0"/>
              </a:rPr>
              <a:t>Trojanowska</a:t>
            </a:r>
            <a:r>
              <a:rPr lang="es-ES" sz="1100" dirty="0">
                <a:latin typeface="Cambria" panose="02040503050406030204" pitchFamily="18" charset="0"/>
              </a:rPr>
              <a:t> </a:t>
            </a:r>
            <a:r>
              <a:rPr lang="es-ES" sz="1100" dirty="0" smtClean="0">
                <a:latin typeface="Cambria" panose="02040503050406030204" pitchFamily="18" charset="0"/>
              </a:rPr>
              <a:t>M</a:t>
            </a:r>
            <a:r>
              <a:rPr lang="es-ES" sz="1100" dirty="0">
                <a:latin typeface="Cambria" panose="02040503050406030204" pitchFamily="18" charset="0"/>
              </a:rPr>
              <a:t>. </a:t>
            </a:r>
            <a:r>
              <a:rPr lang="es-ES" sz="1100" i="1" dirty="0" err="1">
                <a:latin typeface="Cambria" panose="02040503050406030204" pitchFamily="18" charset="0"/>
              </a:rPr>
              <a:t>Nat</a:t>
            </a:r>
            <a:r>
              <a:rPr lang="es-ES" sz="1100" i="1" dirty="0">
                <a:latin typeface="Cambria" panose="02040503050406030204" pitchFamily="18" charset="0"/>
              </a:rPr>
              <a:t> </a:t>
            </a:r>
            <a:r>
              <a:rPr lang="es-ES" sz="1100" i="1" dirty="0" err="1">
                <a:latin typeface="Cambria" panose="02040503050406030204" pitchFamily="18" charset="0"/>
              </a:rPr>
              <a:t>Rev</a:t>
            </a:r>
            <a:r>
              <a:rPr lang="es-ES" sz="1100" i="1" dirty="0">
                <a:latin typeface="Cambria" panose="02040503050406030204" pitchFamily="18" charset="0"/>
              </a:rPr>
              <a:t> </a:t>
            </a:r>
            <a:r>
              <a:rPr lang="es-ES" sz="1100" i="1" dirty="0" err="1">
                <a:latin typeface="Cambria" panose="02040503050406030204" pitchFamily="18" charset="0"/>
              </a:rPr>
              <a:t>Rheumatol</a:t>
            </a:r>
            <a:r>
              <a:rPr lang="es-ES" sz="1100" dirty="0">
                <a:latin typeface="Cambria" panose="02040503050406030204" pitchFamily="18" charset="0"/>
              </a:rPr>
              <a:t>. 2010</a:t>
            </a:r>
            <a:endParaRPr lang="en-US" sz="1100" dirty="0">
              <a:latin typeface="Cambria" panose="02040503050406030204" pitchFamily="18" charset="0"/>
            </a:endParaRPr>
          </a:p>
        </p:txBody>
      </p:sp>
      <p:pic>
        <p:nvPicPr>
          <p:cNvPr id="10" name="Picture 2" descr="Resultado de imagen de vasculopathy systemic sclerosi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90" y="3003650"/>
            <a:ext cx="2439930" cy="2162283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11883" y="1871791"/>
            <a:ext cx="28901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ambria" panose="02040503050406030204" pitchFamily="18" charset="0"/>
              </a:rPr>
              <a:t>It has been shown to </a:t>
            </a:r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</a:rPr>
              <a:t>regulate the vascular endothelial growth factor under hypoxic </a:t>
            </a:r>
            <a:r>
              <a:rPr lang="en-US" sz="1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conditions</a:t>
            </a:r>
            <a:endParaRPr lang="en-US" sz="16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21807" y="1355767"/>
            <a:ext cx="2101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b="1" i="1" dirty="0">
                <a:solidFill>
                  <a:srgbClr val="C00000"/>
                </a:solidFill>
                <a:latin typeface="Cambria" panose="02040503050406030204" pitchFamily="18" charset="0"/>
              </a:rPr>
              <a:t>RAB2A </a:t>
            </a:r>
            <a:r>
              <a:rPr lang="es-ES" b="1" dirty="0" err="1">
                <a:solidFill>
                  <a:srgbClr val="C00000"/>
                </a:solidFill>
                <a:latin typeface="Cambria" panose="02040503050406030204" pitchFamily="18" charset="0"/>
              </a:rPr>
              <a:t>Chr</a:t>
            </a:r>
            <a:r>
              <a:rPr lang="es-ES" b="1" dirty="0">
                <a:solidFill>
                  <a:srgbClr val="C00000"/>
                </a:solidFill>
                <a:latin typeface="Cambria" panose="02040503050406030204" pitchFamily="18" charset="0"/>
              </a:rPr>
              <a:t> 8q12.1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41430" y="4002663"/>
            <a:ext cx="3038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>
                <a:latin typeface="Cambria" panose="02040503050406030204" pitchFamily="18" charset="0"/>
              </a:rPr>
              <a:t>R</a:t>
            </a:r>
            <a:r>
              <a:rPr lang="en-US" sz="1600" smtClean="0">
                <a:latin typeface="Cambria" panose="02040503050406030204" pitchFamily="18" charset="0"/>
              </a:rPr>
              <a:t>equired </a:t>
            </a:r>
            <a:r>
              <a:rPr lang="en-US" sz="1600">
                <a:latin typeface="Cambria" panose="02040503050406030204" pitchFamily="18" charset="0"/>
              </a:rPr>
              <a:t>for </a:t>
            </a:r>
            <a:r>
              <a:rPr lang="en-US" sz="1600" dirty="0" err="1">
                <a:solidFill>
                  <a:srgbClr val="C00000"/>
                </a:solidFill>
                <a:latin typeface="Cambria" panose="02040503050406030204" pitchFamily="18" charset="0"/>
              </a:rPr>
              <a:t>autophagosome</a:t>
            </a:r>
            <a:r>
              <a:rPr lang="en-US" sz="1600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clearance.</a:t>
            </a:r>
            <a:r>
              <a:rPr lang="en-US" sz="1600" dirty="0" smtClean="0">
                <a:latin typeface="Cambria" panose="02040503050406030204" pitchFamily="18" charset="0"/>
              </a:rPr>
              <a:t> </a:t>
            </a:r>
            <a:r>
              <a:rPr lang="es-ES" sz="1600" smtClean="0">
                <a:latin typeface="Cambria" panose="02040503050406030204" pitchFamily="18" charset="0"/>
              </a:rPr>
              <a:t>Second </a:t>
            </a:r>
            <a:r>
              <a:rPr lang="es-ES" sz="1600" err="1">
                <a:latin typeface="Cambria" panose="02040503050406030204" pitchFamily="18" charset="0"/>
              </a:rPr>
              <a:t>SSc</a:t>
            </a:r>
            <a:r>
              <a:rPr lang="es-ES" sz="1600">
                <a:latin typeface="Cambria" panose="02040503050406030204" pitchFamily="18" charset="0"/>
              </a:rPr>
              <a:t> </a:t>
            </a:r>
            <a:r>
              <a:rPr lang="es-ES" sz="1600" smtClean="0">
                <a:latin typeface="Cambria" panose="02040503050406030204" pitchFamily="18" charset="0"/>
              </a:rPr>
              <a:t>gene </a:t>
            </a:r>
            <a:r>
              <a:rPr lang="es-ES" sz="1600" dirty="0" err="1">
                <a:latin typeface="Cambria" panose="02040503050406030204" pitchFamily="18" charset="0"/>
              </a:rPr>
              <a:t>related</a:t>
            </a:r>
            <a:r>
              <a:rPr lang="es-ES" sz="1600" dirty="0">
                <a:latin typeface="Cambria" panose="02040503050406030204" pitchFamily="18" charset="0"/>
              </a:rPr>
              <a:t> to </a:t>
            </a:r>
            <a:r>
              <a:rPr lang="es-ES" sz="1600" err="1">
                <a:latin typeface="Cambria" panose="02040503050406030204" pitchFamily="18" charset="0"/>
              </a:rPr>
              <a:t>autophagy</a:t>
            </a:r>
            <a:r>
              <a:rPr lang="es-ES" sz="1600">
                <a:latin typeface="Cambria" panose="02040503050406030204" pitchFamily="18" charset="0"/>
              </a:rPr>
              <a:t> </a:t>
            </a:r>
            <a:endParaRPr lang="es-ES" sz="1600" dirty="0">
              <a:latin typeface="Cambria" panose="02040503050406030204" pitchFamily="18" charset="0"/>
            </a:endParaRPr>
          </a:p>
        </p:txBody>
      </p:sp>
      <p:pic>
        <p:nvPicPr>
          <p:cNvPr id="14" name="Picture 2" descr="Resultado de imagen de autophag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1930" y="2023895"/>
            <a:ext cx="2912802" cy="1679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625154" y="1355767"/>
            <a:ext cx="2282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b="1" i="1" dirty="0">
                <a:solidFill>
                  <a:srgbClr val="C00000"/>
                </a:solidFill>
                <a:latin typeface="Cambria" panose="02040503050406030204" pitchFamily="18" charset="0"/>
              </a:rPr>
              <a:t>GSDMB </a:t>
            </a:r>
            <a:r>
              <a:rPr lang="es-ES" b="1" dirty="0" err="1">
                <a:solidFill>
                  <a:srgbClr val="C00000"/>
                </a:solidFill>
                <a:latin typeface="Cambria" panose="02040503050406030204" pitchFamily="18" charset="0"/>
              </a:rPr>
              <a:t>Chr</a:t>
            </a:r>
            <a:r>
              <a:rPr lang="es-ES" b="1" dirty="0">
                <a:solidFill>
                  <a:srgbClr val="C00000"/>
                </a:solidFill>
                <a:latin typeface="Cambria" panose="02040503050406030204" pitchFamily="18" charset="0"/>
              </a:rPr>
              <a:t> 17q21.1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23156" y="1810235"/>
            <a:ext cx="24611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ambria" panose="02040503050406030204" pitchFamily="18" charset="0"/>
              </a:rPr>
              <a:t>GSDMB, member of the </a:t>
            </a:r>
            <a:r>
              <a:rPr lang="en-US" sz="1600" dirty="0" err="1">
                <a:latin typeface="Cambria" panose="02040503050406030204" pitchFamily="18" charset="0"/>
              </a:rPr>
              <a:t>gasdermin</a:t>
            </a:r>
            <a:r>
              <a:rPr lang="en-US" sz="1600" dirty="0">
                <a:latin typeface="Cambria" panose="02040503050406030204" pitchFamily="18" charset="0"/>
              </a:rPr>
              <a:t>-domain containing protein family. It is involved in </a:t>
            </a:r>
            <a:r>
              <a:rPr lang="en-US" sz="16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pyroptosis</a:t>
            </a:r>
            <a:endParaRPr lang="en-US" sz="16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17" name="12 Imagen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13"/>
          <a:stretch/>
        </p:blipFill>
        <p:spPr bwMode="auto">
          <a:xfrm>
            <a:off x="6523156" y="3218810"/>
            <a:ext cx="2504483" cy="217462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5 CuadroTexto"/>
          <p:cNvSpPr txBox="1"/>
          <p:nvPr/>
        </p:nvSpPr>
        <p:spPr>
          <a:xfrm>
            <a:off x="6596151" y="5513450"/>
            <a:ext cx="227334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>
                <a:latin typeface="Cambria" panose="02040503050406030204" pitchFamily="18" charset="0"/>
              </a:rPr>
              <a:t>Pyroptosis</a:t>
            </a:r>
            <a:r>
              <a:rPr lang="en-US" sz="1400" dirty="0">
                <a:latin typeface="Cambria" panose="02040503050406030204" pitchFamily="18" charset="0"/>
              </a:rPr>
              <a:t>, a lytic form of cell death that is crucial for immune defenses and diseases.</a:t>
            </a:r>
          </a:p>
          <a:p>
            <a:endParaRPr lang="es-ES" dirty="0"/>
          </a:p>
        </p:txBody>
      </p:sp>
      <p:sp>
        <p:nvSpPr>
          <p:cNvPr id="19" name="9 Rectángulo"/>
          <p:cNvSpPr/>
          <p:nvPr/>
        </p:nvSpPr>
        <p:spPr>
          <a:xfrm>
            <a:off x="6282832" y="654870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200" dirty="0" err="1" smtClean="0">
                <a:latin typeface="Cambria" panose="02040503050406030204" pitchFamily="18" charset="0"/>
              </a:rPr>
              <a:t>Bergsbaken</a:t>
            </a:r>
            <a:r>
              <a:rPr lang="es-ES" sz="1200" dirty="0" smtClean="0">
                <a:latin typeface="Cambria" panose="02040503050406030204" pitchFamily="18" charset="0"/>
              </a:rPr>
              <a:t> </a:t>
            </a:r>
            <a:r>
              <a:rPr lang="es-ES" sz="1200" i="1" dirty="0" smtClean="0">
                <a:latin typeface="Cambria" panose="02040503050406030204" pitchFamily="18" charset="0"/>
              </a:rPr>
              <a:t>et al</a:t>
            </a:r>
            <a:r>
              <a:rPr lang="es-ES" sz="1200" dirty="0" smtClean="0">
                <a:latin typeface="Cambria" panose="02040503050406030204" pitchFamily="18" charset="0"/>
              </a:rPr>
              <a:t>., </a:t>
            </a:r>
            <a:r>
              <a:rPr lang="es-ES" sz="1200" i="1" dirty="0" err="1" smtClean="0">
                <a:latin typeface="Cambria" panose="02040503050406030204" pitchFamily="18" charset="0"/>
              </a:rPr>
              <a:t>Nat</a:t>
            </a:r>
            <a:r>
              <a:rPr lang="es-ES" sz="1200" i="1" dirty="0" smtClean="0">
                <a:latin typeface="Cambria" panose="02040503050406030204" pitchFamily="18" charset="0"/>
              </a:rPr>
              <a:t> </a:t>
            </a:r>
            <a:r>
              <a:rPr lang="es-ES" sz="1200" i="1" dirty="0" err="1">
                <a:latin typeface="Cambria" panose="02040503050406030204" pitchFamily="18" charset="0"/>
              </a:rPr>
              <a:t>Rev</a:t>
            </a:r>
            <a:r>
              <a:rPr lang="es-ES" sz="1200" i="1" dirty="0">
                <a:latin typeface="Cambria" panose="02040503050406030204" pitchFamily="18" charset="0"/>
              </a:rPr>
              <a:t> </a:t>
            </a:r>
            <a:r>
              <a:rPr lang="es-ES" sz="1200" i="1" dirty="0" err="1">
                <a:latin typeface="Cambria" panose="02040503050406030204" pitchFamily="18" charset="0"/>
              </a:rPr>
              <a:t>Microbiol</a:t>
            </a:r>
            <a:r>
              <a:rPr lang="es-ES" sz="1200" dirty="0">
                <a:latin typeface="Cambria" panose="02040503050406030204" pitchFamily="18" charset="0"/>
              </a:rPr>
              <a:t>. </a:t>
            </a:r>
            <a:r>
              <a:rPr lang="es-ES" sz="1200" dirty="0" smtClean="0">
                <a:latin typeface="Cambria" panose="02040503050406030204" pitchFamily="18" charset="0"/>
              </a:rPr>
              <a:t>2010</a:t>
            </a:r>
            <a:endParaRPr lang="es-ES" sz="1200" dirty="0">
              <a:latin typeface="Cambria" panose="020405030504060302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49615" y="1028823"/>
            <a:ext cx="3027659" cy="5760000"/>
          </a:xfrm>
          <a:prstGeom prst="rect">
            <a:avLst/>
          </a:prstGeom>
          <a:solidFill>
            <a:schemeClr val="accent2">
              <a:lumMod val="60000"/>
              <a:lumOff val="40000"/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Rectangle 20"/>
          <p:cNvSpPr/>
          <p:nvPr/>
        </p:nvSpPr>
        <p:spPr>
          <a:xfrm>
            <a:off x="6349507" y="1026654"/>
            <a:ext cx="2808000" cy="5760000"/>
          </a:xfrm>
          <a:prstGeom prst="rect">
            <a:avLst/>
          </a:prstGeom>
          <a:solidFill>
            <a:srgbClr val="5B9BD5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TextBox 22"/>
          <p:cNvSpPr txBox="1"/>
          <p:nvPr/>
        </p:nvSpPr>
        <p:spPr>
          <a:xfrm>
            <a:off x="258325" y="5605981"/>
            <a:ext cx="27950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FLNB</a:t>
            </a:r>
            <a:r>
              <a:rPr lang="en-GB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16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Chr</a:t>
            </a:r>
            <a:r>
              <a:rPr lang="en-GB" sz="1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3p14.3</a:t>
            </a:r>
          </a:p>
          <a:p>
            <a:pPr algn="ctr"/>
            <a:r>
              <a:rPr lang="en-GB" sz="160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encoded protein is involved in the </a:t>
            </a:r>
            <a:r>
              <a:rPr lang="en-GB" sz="1600">
                <a:latin typeface="Cambria" panose="02040503050406030204" pitchFamily="18" charset="0"/>
                <a:ea typeface="Cambria" panose="02040503050406030204" pitchFamily="18" charset="0"/>
              </a:rPr>
              <a:t>process </a:t>
            </a:r>
            <a:r>
              <a:rPr lang="en-GB" sz="1600" smtClean="0">
                <a:latin typeface="Cambria" panose="02040503050406030204" pitchFamily="18" charset="0"/>
                <a:ea typeface="Cambria" panose="02040503050406030204" pitchFamily="18" charset="0"/>
              </a:rPr>
              <a:t>to</a:t>
            </a:r>
            <a:r>
              <a:rPr lang="en-GB" sz="160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>
                <a:solidFill>
                  <a:srgbClr val="C00000"/>
                </a:solidFill>
                <a:latin typeface="Cambria" panose="02040503050406030204" pitchFamily="18" charset="0"/>
              </a:rPr>
              <a:t>repair </a:t>
            </a:r>
            <a:r>
              <a:rPr lang="en-US" sz="160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vascular injuries</a:t>
            </a:r>
            <a:endParaRPr lang="en-US" sz="160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s-ES_tradnl" sz="1600"/>
          </a:p>
        </p:txBody>
      </p:sp>
      <p:sp>
        <p:nvSpPr>
          <p:cNvPr id="20" name="Rectangle 19"/>
          <p:cNvSpPr/>
          <p:nvPr/>
        </p:nvSpPr>
        <p:spPr>
          <a:xfrm>
            <a:off x="247190" y="1028823"/>
            <a:ext cx="2934000" cy="5760000"/>
          </a:xfrm>
          <a:prstGeom prst="rect">
            <a:avLst/>
          </a:prstGeom>
          <a:solidFill>
            <a:srgbClr val="5B9BD5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1253110" y="928670"/>
            <a:ext cx="6858048" cy="1588"/>
          </a:xfrm>
          <a:prstGeom prst="line">
            <a:avLst/>
          </a:prstGeom>
          <a:ln w="25400">
            <a:solidFill>
              <a:srgbClr val="189E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lab206\Documents\ELENA LI\LAB\LAB 206 urDRIVE\TESIS\FIGURES&amp;TABLES\backdrop-76591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235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2406672" y="427038"/>
            <a:ext cx="4590029" cy="639762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US" sz="4400" i="1" dirty="0">
                <a:solidFill>
                  <a:srgbClr val="189E76"/>
                </a:solidFill>
                <a:latin typeface="Century Gothic" pitchFamily="34" charset="0"/>
                <a:ea typeface="+mj-ea"/>
                <a:cs typeface="+mj-cs"/>
              </a:rPr>
              <a:t>Target </a:t>
            </a:r>
            <a:r>
              <a:rPr lang="en-US" sz="4400" i="1" dirty="0" smtClean="0">
                <a:solidFill>
                  <a:srgbClr val="189E76"/>
                </a:solidFill>
                <a:latin typeface="Century Gothic" pitchFamily="34" charset="0"/>
                <a:ea typeface="+mj-ea"/>
                <a:cs typeface="+mj-cs"/>
              </a:rPr>
              <a:t>genes &amp; drugs</a:t>
            </a:r>
            <a:endParaRPr lang="en-US" sz="4400" i="1" dirty="0">
              <a:solidFill>
                <a:srgbClr val="189E76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875" y="1295399"/>
            <a:ext cx="8790797" cy="414477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15083" y="5805313"/>
            <a:ext cx="6696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>
                <a:solidFill>
                  <a:srgbClr val="C00000"/>
                </a:solidFill>
                <a:latin typeface="AdvOT1ef757c0"/>
              </a:rPr>
              <a:t>SSc</a:t>
            </a:r>
            <a:r>
              <a:rPr lang="en-GB">
                <a:solidFill>
                  <a:srgbClr val="C00000"/>
                </a:solidFill>
                <a:latin typeface="AdvOT1ef757c0"/>
              </a:rPr>
              <a:t> target </a:t>
            </a:r>
            <a:r>
              <a:rPr lang="en-GB" smtClean="0">
                <a:solidFill>
                  <a:srgbClr val="C00000"/>
                </a:solidFill>
                <a:latin typeface="AdvOT1ef757c0"/>
              </a:rPr>
              <a:t>genes are signi</a:t>
            </a:r>
            <a:r>
              <a:rPr lang="en-GB" smtClean="0">
                <a:solidFill>
                  <a:srgbClr val="C00000"/>
                </a:solidFill>
                <a:latin typeface="AdvOT1ef757c0+fb"/>
              </a:rPr>
              <a:t>fi</a:t>
            </a:r>
            <a:r>
              <a:rPr lang="en-GB" smtClean="0">
                <a:solidFill>
                  <a:srgbClr val="C00000"/>
                </a:solidFill>
                <a:latin typeface="AdvOT1ef757c0"/>
              </a:rPr>
              <a:t>cantly </a:t>
            </a:r>
            <a:r>
              <a:rPr lang="en-GB">
                <a:solidFill>
                  <a:srgbClr val="C00000"/>
                </a:solidFill>
                <a:latin typeface="AdvOT1ef757c0"/>
              </a:rPr>
              <a:t>enriched in</a:t>
            </a:r>
          </a:p>
          <a:p>
            <a:pPr algn="ctr"/>
            <a:r>
              <a:rPr lang="en-GB" dirty="0">
                <a:solidFill>
                  <a:srgbClr val="C00000"/>
                </a:solidFill>
                <a:latin typeface="AdvOT1ef757c0"/>
              </a:rPr>
              <a:t>pharmacological active targets for </a:t>
            </a:r>
            <a:r>
              <a:rPr lang="en-GB" dirty="0" err="1">
                <a:solidFill>
                  <a:srgbClr val="C00000"/>
                </a:solidFill>
                <a:latin typeface="AdvOT1ef757c0"/>
              </a:rPr>
              <a:t>SSc</a:t>
            </a:r>
            <a:endParaRPr lang="es-ES_tradnl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875" y="1431890"/>
            <a:ext cx="8790797" cy="454060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angle 12"/>
          <p:cNvSpPr/>
          <p:nvPr/>
        </p:nvSpPr>
        <p:spPr>
          <a:xfrm>
            <a:off x="295400" y="2231988"/>
            <a:ext cx="8790797" cy="2304000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Rectangle 13"/>
          <p:cNvSpPr/>
          <p:nvPr/>
        </p:nvSpPr>
        <p:spPr>
          <a:xfrm>
            <a:off x="276350" y="1884350"/>
            <a:ext cx="8766000" cy="347638"/>
          </a:xfrm>
          <a:prstGeom prst="rect">
            <a:avLst/>
          </a:prstGeom>
          <a:solidFill>
            <a:srgbClr val="4037F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Rectangle 14"/>
          <p:cNvSpPr/>
          <p:nvPr/>
        </p:nvSpPr>
        <p:spPr>
          <a:xfrm>
            <a:off x="295400" y="5305424"/>
            <a:ext cx="8790797" cy="123825"/>
          </a:xfrm>
          <a:prstGeom prst="rect">
            <a:avLst/>
          </a:prstGeom>
          <a:solidFill>
            <a:srgbClr val="C55A1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Rectangle 15"/>
          <p:cNvSpPr/>
          <p:nvPr/>
        </p:nvSpPr>
        <p:spPr>
          <a:xfrm>
            <a:off x="285875" y="4726348"/>
            <a:ext cx="8790797" cy="464776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Rectangle 16"/>
          <p:cNvSpPr/>
          <p:nvPr/>
        </p:nvSpPr>
        <p:spPr>
          <a:xfrm>
            <a:off x="295400" y="4532741"/>
            <a:ext cx="8784000" cy="198000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Rectangle 17"/>
          <p:cNvSpPr/>
          <p:nvPr/>
        </p:nvSpPr>
        <p:spPr>
          <a:xfrm>
            <a:off x="285875" y="5191124"/>
            <a:ext cx="8790797" cy="123825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ab206\Documents\ELENA LI\LAB\LAB 206 urDRIVE\TESIS\FIGURES&amp;TABLES\backdrop-76591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5400000">
            <a:off x="5597236" y="1196117"/>
            <a:ext cx="235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lab206\Documents\ELENA LI\LAB\LAB 206 urDRIVE\TESIS\FIGURES&amp;TABLES\backdrop-76591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36512" y="0"/>
            <a:ext cx="27986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797623" y="1792808"/>
            <a:ext cx="62743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189E76"/>
                </a:solidFill>
                <a:latin typeface="Century Gothic" pitchFamily="34" charset="0"/>
                <a:cs typeface="Arial" panose="020B0604020202020204" pitchFamily="34" charset="0"/>
              </a:rPr>
              <a:t>Genetic basis of systemic sclerosis</a:t>
            </a:r>
          </a:p>
          <a:p>
            <a:pPr algn="ctr"/>
            <a:endParaRPr lang="en-US" sz="3600" dirty="0" smtClean="0">
              <a:solidFill>
                <a:srgbClr val="189E76"/>
              </a:solidFill>
              <a:latin typeface="Century Gothic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rgbClr val="189E76"/>
                </a:solidFill>
                <a:latin typeface="Century Gothic" pitchFamily="34" charset="0"/>
                <a:cs typeface="Arial" panose="020B0604020202020204" pitchFamily="34" charset="0"/>
              </a:rPr>
              <a:t>Elena </a:t>
            </a:r>
            <a:r>
              <a:rPr lang="en-US" sz="1600" dirty="0" err="1" smtClean="0">
                <a:solidFill>
                  <a:srgbClr val="189E76"/>
                </a:solidFill>
                <a:latin typeface="Century Gothic" pitchFamily="34" charset="0"/>
                <a:cs typeface="Arial" panose="020B0604020202020204" pitchFamily="34" charset="0"/>
              </a:rPr>
              <a:t>López-Isac</a:t>
            </a:r>
            <a:endParaRPr lang="en-US" sz="1600" dirty="0" smtClean="0">
              <a:solidFill>
                <a:srgbClr val="189E76"/>
              </a:solidFill>
              <a:latin typeface="Century Gothic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err="1" smtClean="0">
                <a:solidFill>
                  <a:srgbClr val="189E76"/>
                </a:solidFill>
                <a:latin typeface="Century Gothic" pitchFamily="34" charset="0"/>
                <a:cs typeface="Arial" panose="020B0604020202020204" pitchFamily="34" charset="0"/>
              </a:rPr>
              <a:t>Málaga</a:t>
            </a:r>
            <a:r>
              <a:rPr lang="en-US" sz="1600" dirty="0" smtClean="0">
                <a:solidFill>
                  <a:srgbClr val="189E76"/>
                </a:solidFill>
                <a:latin typeface="Century Gothic" pitchFamily="34" charset="0"/>
                <a:cs typeface="Arial" panose="020B0604020202020204" pitchFamily="34" charset="0"/>
              </a:rPr>
              <a:t>, Feb 14 2020</a:t>
            </a:r>
            <a:endParaRPr lang="es-ES" sz="1600" dirty="0">
              <a:latin typeface="Century Gothic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8" descr="Logotipo del Consejo Superior de Investigaciones Científica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07"/>
          <a:stretch>
            <a:fillRect/>
          </a:stretch>
        </p:blipFill>
        <p:spPr bwMode="auto">
          <a:xfrm>
            <a:off x="5902035" y="6017872"/>
            <a:ext cx="1638171" cy="61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de ipbln csi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4423" y="5902032"/>
            <a:ext cx="1440522" cy="798945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3623357" y="5021093"/>
            <a:ext cx="487761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Instituto de Parasitología y Biomedicina López-</a:t>
            </a:r>
            <a:r>
              <a:rPr lang="es-ES" sz="2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Neyra</a:t>
            </a:r>
            <a:endParaRPr lang="es-E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9" name="6 Imagen" descr="AADEA_logo.TI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230828" y="172438"/>
            <a:ext cx="1579925" cy="92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657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Figure 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17084" y="3050608"/>
            <a:ext cx="3301296" cy="174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5 Conector recto"/>
          <p:cNvCxnSpPr/>
          <p:nvPr/>
        </p:nvCxnSpPr>
        <p:spPr>
          <a:xfrm>
            <a:off x="1253110" y="928670"/>
            <a:ext cx="6858048" cy="1588"/>
          </a:xfrm>
          <a:prstGeom prst="line">
            <a:avLst/>
          </a:prstGeom>
          <a:ln w="25400">
            <a:solidFill>
              <a:srgbClr val="189E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lab206\Documents\ELENA LI\LAB\LAB 206 urDRIVE\TESIS\FIGURES&amp;TABLES\backdrop-76591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235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2406672" y="427038"/>
            <a:ext cx="4590029" cy="639762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US" sz="4400" i="1" dirty="0">
                <a:solidFill>
                  <a:srgbClr val="189E76"/>
                </a:solidFill>
                <a:latin typeface="Century Gothic" pitchFamily="34" charset="0"/>
                <a:ea typeface="+mj-ea"/>
                <a:cs typeface="+mj-cs"/>
              </a:rPr>
              <a:t>Target </a:t>
            </a:r>
            <a:r>
              <a:rPr lang="en-US" sz="4400" i="1" dirty="0" smtClean="0">
                <a:solidFill>
                  <a:srgbClr val="189E76"/>
                </a:solidFill>
                <a:latin typeface="Century Gothic" pitchFamily="34" charset="0"/>
                <a:ea typeface="+mj-ea"/>
                <a:cs typeface="+mj-cs"/>
              </a:rPr>
              <a:t>genes &amp; drugs</a:t>
            </a:r>
            <a:endParaRPr lang="en-US" sz="4400" i="1" dirty="0">
              <a:solidFill>
                <a:srgbClr val="189E76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/>
          <a:srcRect b="77249"/>
          <a:stretch/>
        </p:blipFill>
        <p:spPr>
          <a:xfrm>
            <a:off x="285875" y="1295400"/>
            <a:ext cx="8790797" cy="9429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96411" y="5519563"/>
            <a:ext cx="8210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>
                <a:solidFill>
                  <a:srgbClr val="C00000"/>
                </a:solidFill>
                <a:latin typeface="AdvOT7d6df7ab.I"/>
              </a:rPr>
              <a:t>CD80</a:t>
            </a:r>
            <a:r>
              <a:rPr lang="en-GB">
                <a:solidFill>
                  <a:srgbClr val="C00000"/>
                </a:solidFill>
                <a:latin typeface="AdvOT7d6df7ab.I"/>
              </a:rPr>
              <a:t> </a:t>
            </a:r>
            <a:r>
              <a:rPr lang="en-GB">
                <a:solidFill>
                  <a:srgbClr val="C00000"/>
                </a:solidFill>
                <a:latin typeface="AdvOT1ef757c0"/>
              </a:rPr>
              <a:t>and </a:t>
            </a:r>
            <a:r>
              <a:rPr lang="en-GB" i="1">
                <a:solidFill>
                  <a:srgbClr val="C00000"/>
                </a:solidFill>
                <a:latin typeface="AdvOT7d6df7ab.I"/>
              </a:rPr>
              <a:t>BLK</a:t>
            </a:r>
            <a:r>
              <a:rPr lang="en-GB">
                <a:solidFill>
                  <a:srgbClr val="C00000"/>
                </a:solidFill>
                <a:latin typeface="AdvOT7d6df7ab.I"/>
              </a:rPr>
              <a:t> </a:t>
            </a:r>
            <a:r>
              <a:rPr lang="en-GB" smtClean="0">
                <a:solidFill>
                  <a:srgbClr val="C00000"/>
                </a:solidFill>
                <a:latin typeface="AdvOT1ef757c0"/>
              </a:rPr>
              <a:t>are </a:t>
            </a:r>
            <a:r>
              <a:rPr lang="en-GB">
                <a:solidFill>
                  <a:srgbClr val="C00000"/>
                </a:solidFill>
                <a:latin typeface="AdvOT1ef757c0"/>
              </a:rPr>
              <a:t>targets of drugs </a:t>
            </a:r>
            <a:r>
              <a:rPr lang="en-GB" smtClean="0">
                <a:solidFill>
                  <a:srgbClr val="C00000"/>
                </a:solidFill>
                <a:latin typeface="AdvOT1ef757c0"/>
              </a:rPr>
              <a:t>for SSc</a:t>
            </a:r>
            <a:r>
              <a:rPr lang="en-GB" dirty="0" smtClean="0">
                <a:solidFill>
                  <a:srgbClr val="C00000"/>
                </a:solidFill>
                <a:latin typeface="AdvOT1ef757c0"/>
              </a:rPr>
              <a:t> </a:t>
            </a:r>
            <a:r>
              <a:rPr lang="en-GB" dirty="0">
                <a:solidFill>
                  <a:srgbClr val="C00000"/>
                </a:solidFill>
                <a:latin typeface="AdvOT1ef757c0"/>
              </a:rPr>
              <a:t>in any phase of clinical </a:t>
            </a:r>
            <a:r>
              <a:rPr lang="en-GB">
                <a:solidFill>
                  <a:srgbClr val="C00000"/>
                </a:solidFill>
                <a:latin typeface="AdvOT1ef757c0"/>
              </a:rPr>
              <a:t>trial </a:t>
            </a:r>
            <a:endParaRPr lang="en-GB" smtClean="0">
              <a:solidFill>
                <a:srgbClr val="C00000"/>
              </a:solidFill>
              <a:latin typeface="AdvOT1ef757c0"/>
            </a:endParaRPr>
          </a:p>
          <a:p>
            <a:pPr algn="ctr"/>
            <a:r>
              <a:rPr lang="en-GB" dirty="0" smtClean="0">
                <a:solidFill>
                  <a:srgbClr val="C00000"/>
                </a:solidFill>
                <a:latin typeface="AdvOT1ef757c0"/>
              </a:rPr>
              <a:t>(</a:t>
            </a:r>
            <a:r>
              <a:rPr lang="en-GB" dirty="0" err="1" smtClean="0">
                <a:solidFill>
                  <a:srgbClr val="C00000"/>
                </a:solidFill>
                <a:latin typeface="AdvOT1ef757c0"/>
              </a:rPr>
              <a:t>abatacept</a:t>
            </a:r>
            <a:r>
              <a:rPr lang="en-GB" dirty="0" smtClean="0">
                <a:solidFill>
                  <a:srgbClr val="C00000"/>
                </a:solidFill>
                <a:latin typeface="AdvOT1ef757c0"/>
              </a:rPr>
              <a:t> </a:t>
            </a:r>
            <a:r>
              <a:rPr lang="en-GB" dirty="0">
                <a:solidFill>
                  <a:srgbClr val="C00000"/>
                </a:solidFill>
                <a:latin typeface="AdvOT1ef757c0"/>
              </a:rPr>
              <a:t>and </a:t>
            </a:r>
            <a:r>
              <a:rPr lang="en-GB" dirty="0" err="1" smtClean="0">
                <a:solidFill>
                  <a:srgbClr val="C00000"/>
                </a:solidFill>
                <a:latin typeface="AdvOT1ef757c0"/>
              </a:rPr>
              <a:t>dasatinib</a:t>
            </a:r>
            <a:r>
              <a:rPr lang="en-GB" dirty="0" smtClean="0">
                <a:solidFill>
                  <a:srgbClr val="C00000"/>
                </a:solidFill>
                <a:latin typeface="AdvOT1ef757c0"/>
              </a:rPr>
              <a:t>, </a:t>
            </a:r>
            <a:r>
              <a:rPr lang="es-ES_tradnl" smtClean="0">
                <a:solidFill>
                  <a:srgbClr val="C00000"/>
                </a:solidFill>
                <a:latin typeface="AdvOT1ef757c0"/>
              </a:rPr>
              <a:t>respectively)</a:t>
            </a:r>
            <a:endParaRPr lang="es-ES_tradnl">
              <a:solidFill>
                <a:srgbClr val="C00000"/>
              </a:solidFill>
            </a:endParaRPr>
          </a:p>
        </p:txBody>
      </p:sp>
      <p:pic>
        <p:nvPicPr>
          <p:cNvPr id="10242" name="Picture 2" descr="Resultado de imagen de dasatinib mechanism of ac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968" y="2781650"/>
            <a:ext cx="2860675" cy="230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53110" y="3945358"/>
            <a:ext cx="1323975" cy="600075"/>
          </a:xfrm>
          <a:prstGeom prst="rect">
            <a:avLst/>
          </a:prstGeom>
          <a:solidFill>
            <a:srgbClr val="F4B183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angle 11"/>
          <p:cNvSpPr/>
          <p:nvPr/>
        </p:nvSpPr>
        <p:spPr>
          <a:xfrm>
            <a:off x="6787183" y="3021477"/>
            <a:ext cx="1323975" cy="358759"/>
          </a:xfrm>
          <a:prstGeom prst="rect">
            <a:avLst/>
          </a:prstGeom>
          <a:solidFill>
            <a:srgbClr val="FFC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angle 12"/>
          <p:cNvSpPr/>
          <p:nvPr/>
        </p:nvSpPr>
        <p:spPr>
          <a:xfrm>
            <a:off x="285875" y="1431890"/>
            <a:ext cx="8790797" cy="468000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Rectangle 14"/>
          <p:cNvSpPr/>
          <p:nvPr/>
        </p:nvSpPr>
        <p:spPr>
          <a:xfrm>
            <a:off x="304925" y="1893875"/>
            <a:ext cx="8766000" cy="347638"/>
          </a:xfrm>
          <a:prstGeom prst="rect">
            <a:avLst/>
          </a:prstGeom>
          <a:solidFill>
            <a:srgbClr val="4037F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Rectangle 1"/>
          <p:cNvSpPr/>
          <p:nvPr/>
        </p:nvSpPr>
        <p:spPr>
          <a:xfrm>
            <a:off x="5486400" y="501063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1200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Ruderman</a:t>
            </a:r>
            <a:r>
              <a:rPr lang="es-ES_tradnl" sz="12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ES_tradnl" sz="1200" i="1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et al.</a:t>
            </a:r>
            <a:r>
              <a:rPr lang="es-ES_tradnl" sz="12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s-ES_tradnl" sz="1200" i="1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Nat</a:t>
            </a:r>
            <a:r>
              <a:rPr lang="es-ES_tradnl" sz="1200" i="1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ES_tradnl" sz="1200" i="1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Rev</a:t>
            </a:r>
            <a:r>
              <a:rPr lang="es-ES_tradnl" sz="1200" i="1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ES_tradnl" sz="1200" i="1" dirty="0" err="1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Rheumatol</a:t>
            </a:r>
            <a:r>
              <a:rPr lang="es-ES_tradnl" sz="12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s-ES_tradnl" sz="1200" dirty="0" smtClean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(2006)</a:t>
            </a:r>
            <a:endParaRPr lang="es-ES_tradnl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36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201488" y="1149332"/>
            <a:ext cx="3066672" cy="5748692"/>
          </a:xfrm>
          <a:prstGeom prst="rect">
            <a:avLst/>
          </a:prstGeom>
          <a:solidFill>
            <a:srgbClr val="00B050">
              <a:alpha val="12157"/>
            </a:srgbClr>
          </a:solidFill>
          <a:ln>
            <a:noFill/>
          </a:ln>
          <a:scene3d>
            <a:camera prst="orthographicFront">
              <a:rot lat="1800000" lon="1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763937" y="1198978"/>
            <a:ext cx="2703163" cy="5592346"/>
          </a:xfrm>
          <a:prstGeom prst="rect">
            <a:avLst/>
          </a:prstGeom>
          <a:solidFill>
            <a:srgbClr val="00B0F0">
              <a:alpha val="12157"/>
            </a:srgbClr>
          </a:solidFill>
          <a:ln>
            <a:noFill/>
          </a:ln>
          <a:scene3d>
            <a:camera prst="orthographicFront">
              <a:rot lat="1800000" lon="1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171575" y="360363"/>
            <a:ext cx="7391399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2400" i="1" dirty="0" err="1" smtClean="0">
                <a:solidFill>
                  <a:srgbClr val="189E76"/>
                </a:solidFill>
                <a:latin typeface="Century Gothic" pitchFamily="34" charset="0"/>
                <a:ea typeface="+mj-ea"/>
                <a:cs typeface="+mj-cs"/>
              </a:rPr>
              <a:t>SSc</a:t>
            </a:r>
            <a:r>
              <a:rPr lang="en-GB" sz="2400" i="1" dirty="0" smtClean="0">
                <a:solidFill>
                  <a:srgbClr val="189E76"/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GB" sz="2400" i="1" dirty="0">
                <a:solidFill>
                  <a:srgbClr val="189E76"/>
                </a:solidFill>
                <a:latin typeface="Century Gothic" pitchFamily="34" charset="0"/>
                <a:ea typeface="+mj-ea"/>
                <a:cs typeface="+mj-cs"/>
              </a:rPr>
              <a:t>loci </a:t>
            </a:r>
            <a:r>
              <a:rPr lang="en-GB" sz="2400" i="1" dirty="0" smtClean="0">
                <a:solidFill>
                  <a:srgbClr val="189E76"/>
                </a:solidFill>
                <a:latin typeface="Century Gothic" pitchFamily="34" charset="0"/>
                <a:ea typeface="+mj-ea"/>
                <a:cs typeface="+mj-cs"/>
              </a:rPr>
              <a:t>inform relevant cell types and tissues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rgbClr val="189E76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1253110" y="928670"/>
            <a:ext cx="6858048" cy="1588"/>
          </a:xfrm>
          <a:prstGeom prst="line">
            <a:avLst/>
          </a:prstGeom>
          <a:ln w="25400">
            <a:solidFill>
              <a:srgbClr val="189E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lab206\Documents\ELENA LI\LAB\LAB 206 urDRIVE\TESIS\FIGURES&amp;TABLES\backdrop-76591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235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n de GWAS CATALO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63519" y="1914525"/>
            <a:ext cx="1798026" cy="4216170"/>
          </a:xfrm>
          <a:prstGeom prst="rect">
            <a:avLst/>
          </a:prstGeom>
          <a:noFill/>
          <a:scene3d>
            <a:camera prst="orthographicFront">
              <a:rot lat="1800000" lon="12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61236" y="1343778"/>
            <a:ext cx="1939900" cy="39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es-ES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Genetic factors</a:t>
            </a:r>
            <a:endParaRPr lang="es-ES_tradnl" altLang="es-ES" sz="2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14338" name="Picture 2" descr="Figure 1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894677" y="1905000"/>
            <a:ext cx="1899467" cy="4569541"/>
          </a:xfrm>
          <a:prstGeom prst="rect">
            <a:avLst/>
          </a:prstGeom>
          <a:noFill/>
          <a:scene3d>
            <a:camera prst="orthographicFront">
              <a:rot lat="1800000" lon="12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391988" y="1275178"/>
            <a:ext cx="30666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r>
              <a:rPr lang="en-US" altLang="es-E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Active genomics regions </a:t>
            </a:r>
          </a:p>
          <a:p>
            <a:pPr algn="ctr"/>
            <a:r>
              <a:rPr lang="en-US" altLang="es-E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by cell type</a:t>
            </a:r>
            <a:endParaRPr lang="es-ES_tradnl" altLang="es-ES" sz="2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38779" y="2891820"/>
            <a:ext cx="2371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en-GB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elevant </a:t>
            </a:r>
            <a:r>
              <a:rPr lang="en-GB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cell types and tissues</a:t>
            </a:r>
            <a:endParaRPr lang="es-ES_tradnl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triped Right Arrow 3"/>
          <p:cNvSpPr/>
          <p:nvPr/>
        </p:nvSpPr>
        <p:spPr>
          <a:xfrm>
            <a:off x="5949344" y="3562052"/>
            <a:ext cx="841574" cy="476250"/>
          </a:xfrm>
          <a:prstGeom prst="stripedRightArrow">
            <a:avLst/>
          </a:prstGeom>
          <a:solidFill>
            <a:srgbClr val="C00000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ab206\Documents\ELENA LI\LAB\LAB 206 urDRIVE\TESIS\FIGURES&amp;TABLES\backdrop-76591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235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1171575" y="360363"/>
            <a:ext cx="7391399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GB" sz="2400" i="1" dirty="0" err="1" smtClean="0">
                <a:solidFill>
                  <a:srgbClr val="189E76"/>
                </a:solidFill>
                <a:latin typeface="Century Gothic" pitchFamily="34" charset="0"/>
                <a:ea typeface="+mj-ea"/>
                <a:cs typeface="+mj-cs"/>
              </a:rPr>
              <a:t>SSc</a:t>
            </a:r>
            <a:r>
              <a:rPr lang="en-GB" sz="2400" i="1" dirty="0" smtClean="0">
                <a:solidFill>
                  <a:srgbClr val="189E76"/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GB" sz="2400" i="1" dirty="0">
                <a:solidFill>
                  <a:srgbClr val="189E76"/>
                </a:solidFill>
                <a:latin typeface="Century Gothic" pitchFamily="34" charset="0"/>
                <a:ea typeface="+mj-ea"/>
                <a:cs typeface="+mj-cs"/>
              </a:rPr>
              <a:t>loci </a:t>
            </a:r>
            <a:r>
              <a:rPr lang="en-GB" sz="2400" i="1" dirty="0" smtClean="0">
                <a:solidFill>
                  <a:srgbClr val="189E76"/>
                </a:solidFill>
                <a:latin typeface="Century Gothic" pitchFamily="34" charset="0"/>
                <a:ea typeface="+mj-ea"/>
                <a:cs typeface="+mj-cs"/>
              </a:rPr>
              <a:t>inform relevant cell types and tissues</a:t>
            </a: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rgbClr val="189E76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cxnSp>
        <p:nvCxnSpPr>
          <p:cNvPr id="10" name="5 Conector recto"/>
          <p:cNvCxnSpPr/>
          <p:nvPr/>
        </p:nvCxnSpPr>
        <p:spPr>
          <a:xfrm>
            <a:off x="1253110" y="928670"/>
            <a:ext cx="6858048" cy="1588"/>
          </a:xfrm>
          <a:prstGeom prst="line">
            <a:avLst/>
          </a:prstGeom>
          <a:ln w="25400">
            <a:solidFill>
              <a:srgbClr val="189E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Triangle 2"/>
          <p:cNvSpPr/>
          <p:nvPr/>
        </p:nvSpPr>
        <p:spPr>
          <a:xfrm>
            <a:off x="1309686" y="5775820"/>
            <a:ext cx="7377114" cy="492102"/>
          </a:xfrm>
          <a:prstGeom prst="rtTriangl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12" name="Group 11"/>
          <p:cNvGrpSpPr/>
          <p:nvPr/>
        </p:nvGrpSpPr>
        <p:grpSpPr>
          <a:xfrm>
            <a:off x="419697" y="1378008"/>
            <a:ext cx="8524874" cy="4399474"/>
            <a:chOff x="428626" y="890568"/>
            <a:chExt cx="8524874" cy="439947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6200000">
              <a:off x="2491326" y="-1172132"/>
              <a:ext cx="4399474" cy="8524874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76250" y="3810000"/>
              <a:ext cx="776860" cy="1375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419974" y="5358385"/>
            <a:ext cx="1351857" cy="75666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28350" y="4048124"/>
            <a:ext cx="3105550" cy="1624586"/>
          </a:xfrm>
          <a:prstGeom prst="rect">
            <a:avLst/>
          </a:prstGeom>
          <a:solidFill>
            <a:srgbClr val="F4B183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1 Rectángulo"/>
          <p:cNvSpPr/>
          <p:nvPr/>
        </p:nvSpPr>
        <p:spPr>
          <a:xfrm>
            <a:off x="419696" y="1278861"/>
            <a:ext cx="8639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600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Critical</a:t>
            </a:r>
            <a:r>
              <a:rPr lang="es-ES" sz="1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s-ES" sz="1600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cell</a:t>
            </a:r>
            <a:r>
              <a:rPr lang="es-ES" sz="1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s-ES" sz="1600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types</a:t>
            </a:r>
            <a:r>
              <a:rPr lang="es-ES" sz="1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s-ES" sz="1600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for</a:t>
            </a:r>
            <a:r>
              <a:rPr lang="es-ES" sz="1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s-ES" sz="1600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the</a:t>
            </a:r>
            <a:r>
              <a:rPr lang="es-ES" sz="1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s-ES" sz="1600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disease</a:t>
            </a:r>
            <a:r>
              <a:rPr lang="es-ES" sz="1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s-ES" sz="1600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that</a:t>
            </a:r>
            <a:r>
              <a:rPr lang="es-ES" sz="1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s-ES" sz="1600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could</a:t>
            </a:r>
            <a:r>
              <a:rPr lang="es-ES" sz="1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be </a:t>
            </a:r>
            <a:r>
              <a:rPr lang="es-ES" sz="1600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interesting</a:t>
            </a:r>
            <a:r>
              <a:rPr lang="es-ES" sz="1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s-ES" sz="1600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for</a:t>
            </a:r>
            <a:r>
              <a:rPr lang="es-ES" sz="1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s-ES" sz="1600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future</a:t>
            </a:r>
            <a:r>
              <a:rPr lang="es-ES" sz="1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s-ES" sz="1600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functional</a:t>
            </a:r>
            <a:r>
              <a:rPr lang="es-ES" sz="1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s-ES" sz="1600" dirty="0" err="1" smtClean="0">
                <a:solidFill>
                  <a:srgbClr val="C00000"/>
                </a:solidFill>
                <a:latin typeface="Century Gothic" panose="020B0502020202020204" pitchFamily="34" charset="0"/>
              </a:rPr>
              <a:t>studies</a:t>
            </a:r>
            <a:endParaRPr lang="es-E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02907" y="5254921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err="1" smtClean="0">
                <a:solidFill>
                  <a:srgbClr val="C00000"/>
                </a:solidFill>
                <a:latin typeface="AdvOT1ef757c0"/>
              </a:rPr>
              <a:t>Strong</a:t>
            </a:r>
            <a:r>
              <a:rPr lang="es-ES_tradnl" dirty="0" smtClean="0">
                <a:solidFill>
                  <a:srgbClr val="C00000"/>
                </a:solidFill>
                <a:latin typeface="AdvOT1ef757c0"/>
              </a:rPr>
              <a:t> </a:t>
            </a:r>
            <a:r>
              <a:rPr lang="es-ES_tradnl" dirty="0" err="1" smtClean="0">
                <a:solidFill>
                  <a:srgbClr val="C00000"/>
                </a:solidFill>
                <a:latin typeface="AdvOT1ef757c0"/>
              </a:rPr>
              <a:t>immune</a:t>
            </a:r>
            <a:r>
              <a:rPr lang="es-ES_tradnl" dirty="0" smtClean="0">
                <a:solidFill>
                  <a:srgbClr val="C00000"/>
                </a:solidFill>
                <a:latin typeface="AdvOT1ef757c0"/>
              </a:rPr>
              <a:t> </a:t>
            </a:r>
            <a:r>
              <a:rPr lang="es-ES_tradnl" dirty="0" err="1" smtClean="0">
                <a:solidFill>
                  <a:srgbClr val="C00000"/>
                </a:solidFill>
                <a:latin typeface="AdvOT1ef757c0"/>
              </a:rPr>
              <a:t>signature</a:t>
            </a:r>
            <a:endParaRPr lang="es-ES_tradnl" dirty="0">
              <a:solidFill>
                <a:srgbClr val="C00000"/>
              </a:solidFill>
            </a:endParaRPr>
          </a:p>
        </p:txBody>
      </p:sp>
      <p:sp>
        <p:nvSpPr>
          <p:cNvPr id="16" name="9 Rectángulo"/>
          <p:cNvSpPr/>
          <p:nvPr/>
        </p:nvSpPr>
        <p:spPr>
          <a:xfrm>
            <a:off x="7469679" y="6485332"/>
            <a:ext cx="2604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mbria" pitchFamily="18" charset="0"/>
                <a:ea typeface="Cambria" pitchFamily="18" charset="0"/>
              </a:rPr>
              <a:t>Dr. Martin </a:t>
            </a:r>
            <a:r>
              <a:rPr lang="en-US" sz="1600" dirty="0" err="1">
                <a:latin typeface="Cambria" pitchFamily="18" charset="0"/>
                <a:ea typeface="Cambria" pitchFamily="18" charset="0"/>
              </a:rPr>
              <a:t>K</a:t>
            </a:r>
            <a:r>
              <a:rPr lang="en-US" sz="1600" dirty="0" err="1" smtClean="0">
                <a:latin typeface="Cambria" pitchFamily="18" charset="0"/>
                <a:ea typeface="Cambria" pitchFamily="18" charset="0"/>
              </a:rPr>
              <a:t>erick</a:t>
            </a:r>
            <a:endParaRPr lang="es-ES" sz="1600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2406672" y="398463"/>
            <a:ext cx="4590029" cy="639762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US" sz="4400" i="1" dirty="0">
                <a:solidFill>
                  <a:srgbClr val="189E76"/>
                </a:solidFill>
                <a:latin typeface="Century Gothic" pitchFamily="34" charset="0"/>
                <a:ea typeface="+mj-ea"/>
                <a:cs typeface="+mj-cs"/>
              </a:rPr>
              <a:t>Stratified analysis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1" u="none" strike="noStrike" kern="1200" cap="none" spc="0" normalizeH="0" baseline="0" noProof="0" dirty="0" smtClean="0">
              <a:ln>
                <a:noFill/>
              </a:ln>
              <a:solidFill>
                <a:srgbClr val="189E76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1253110" y="928670"/>
            <a:ext cx="6858048" cy="1588"/>
          </a:xfrm>
          <a:prstGeom prst="line">
            <a:avLst/>
          </a:prstGeom>
          <a:ln w="25400">
            <a:solidFill>
              <a:srgbClr val="189E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lab206\Documents\ELENA LI\LAB\LAB 206 urDRIVE\TESIS\FIGURES&amp;TABLES\backdrop-76591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235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:\16. META_GWAS_SSc\New_Sets_analysis_para poner en local\STRATIFIED ANALYSIS\PLOTS\CaseControl\Manhattan_GWAS_lcSSc_adj_truncated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146" y="1512560"/>
            <a:ext cx="460851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H:\16. META_GWAS_SSc\New_Sets_analysis_para poner en local\STRATIFIED ANALYSIS\PLOTS\CaseControl\Manhattan_GWAS_dcSSc_adj_truncated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337"/>
            <a:ext cx="4530080" cy="226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2 CuadroTexto"/>
          <p:cNvSpPr txBox="1">
            <a:spLocks noChangeArrowheads="1"/>
          </p:cNvSpPr>
          <p:nvPr/>
        </p:nvSpPr>
        <p:spPr bwMode="auto">
          <a:xfrm>
            <a:off x="809631" y="1351117"/>
            <a:ext cx="39776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800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lcSSc</a:t>
            </a:r>
            <a:r>
              <a:rPr lang="es-ES" altLang="es-ES" sz="1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 (5,686) vs </a:t>
            </a:r>
            <a:r>
              <a:rPr lang="es-ES" altLang="es-ES" sz="1800" b="1" dirty="0" err="1" smtClean="0">
                <a:solidFill>
                  <a:srgbClr val="7030A0"/>
                </a:solidFill>
                <a:latin typeface="Century Gothic" panose="020B0502020202020204" pitchFamily="34" charset="0"/>
              </a:rPr>
              <a:t>Controls</a:t>
            </a:r>
            <a:r>
              <a:rPr lang="es-ES" altLang="es-ES" sz="18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altLang="es-ES" sz="1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(17,584)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" sz="18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2 CuadroTexto"/>
          <p:cNvSpPr txBox="1">
            <a:spLocks noChangeArrowheads="1"/>
          </p:cNvSpPr>
          <p:nvPr/>
        </p:nvSpPr>
        <p:spPr bwMode="auto">
          <a:xfrm>
            <a:off x="757488" y="4161092"/>
            <a:ext cx="40819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800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dcSSc</a:t>
            </a:r>
            <a:r>
              <a:rPr lang="es-ES" altLang="es-ES" sz="1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 (</a:t>
            </a:r>
            <a:r>
              <a:rPr lang="es-ES" altLang="es-ES" sz="18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2,524</a:t>
            </a:r>
            <a:r>
              <a:rPr lang="es-ES" altLang="es-ES" sz="1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) </a:t>
            </a:r>
            <a:r>
              <a:rPr lang="es-ES" altLang="es-ES" sz="18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vs </a:t>
            </a:r>
            <a:r>
              <a:rPr lang="es-ES" altLang="es-ES" sz="1800" b="1" dirty="0" err="1" smtClean="0">
                <a:solidFill>
                  <a:srgbClr val="7030A0"/>
                </a:solidFill>
                <a:latin typeface="Century Gothic" panose="020B0502020202020204" pitchFamily="34" charset="0"/>
              </a:rPr>
              <a:t>Controls</a:t>
            </a:r>
            <a:r>
              <a:rPr lang="es-ES" altLang="es-ES" sz="18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altLang="es-ES" sz="1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(17,584)</a:t>
            </a:r>
          </a:p>
        </p:txBody>
      </p:sp>
      <p:sp>
        <p:nvSpPr>
          <p:cNvPr id="12" name="10 Rectángulo"/>
          <p:cNvSpPr/>
          <p:nvPr/>
        </p:nvSpPr>
        <p:spPr>
          <a:xfrm rot="-2100000">
            <a:off x="1022931" y="2394004"/>
            <a:ext cx="729687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s-ES" sz="1400" b="1" i="1" dirty="0">
                <a:solidFill>
                  <a:srgbClr val="800080"/>
                </a:solidFill>
                <a:latin typeface="Century Gothic" panose="020B0502020202020204" pitchFamily="34" charset="0"/>
              </a:rPr>
              <a:t>MERTK</a:t>
            </a:r>
          </a:p>
        </p:txBody>
      </p:sp>
      <p:sp>
        <p:nvSpPr>
          <p:cNvPr id="13" name="11 Rectángulo"/>
          <p:cNvSpPr/>
          <p:nvPr/>
        </p:nvSpPr>
        <p:spPr>
          <a:xfrm rot="-2100000">
            <a:off x="3980186" y="4869510"/>
            <a:ext cx="992579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s-ES" sz="1400" b="1" i="1" dirty="0">
                <a:solidFill>
                  <a:srgbClr val="800080"/>
                </a:solidFill>
                <a:latin typeface="Century Gothic" panose="020B0502020202020204" pitchFamily="34" charset="0"/>
              </a:rPr>
              <a:t>ANKRD12</a:t>
            </a:r>
          </a:p>
        </p:txBody>
      </p:sp>
      <p:sp>
        <p:nvSpPr>
          <p:cNvPr id="14" name="12 CuadroTexto"/>
          <p:cNvSpPr txBox="1"/>
          <p:nvPr/>
        </p:nvSpPr>
        <p:spPr>
          <a:xfrm>
            <a:off x="4839099" y="1809229"/>
            <a:ext cx="379463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LIMITED</a:t>
            </a:r>
            <a:r>
              <a:rPr lang="es-ES" b="1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SSc</a:t>
            </a:r>
          </a:p>
          <a:p>
            <a:pPr algn="ctr"/>
            <a:endParaRPr lang="es-ES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sz="1600" i="1" dirty="0">
                <a:solidFill>
                  <a:srgbClr val="7030A0"/>
                </a:solidFill>
                <a:latin typeface="Century Gothic" panose="020B0502020202020204" pitchFamily="34" charset="0"/>
              </a:rPr>
              <a:t>MERTK </a:t>
            </a:r>
            <a:r>
              <a:rPr lang="es-ES" sz="1600" dirty="0" err="1" smtClean="0">
                <a:solidFill>
                  <a:srgbClr val="7030A0"/>
                </a:solidFill>
                <a:latin typeface="Century Gothic" panose="020B0502020202020204" pitchFamily="34" charset="0"/>
              </a:rPr>
              <a:t>Chr</a:t>
            </a:r>
            <a:r>
              <a:rPr lang="es-ES" sz="16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2q13, </a:t>
            </a:r>
            <a:r>
              <a:rPr lang="es-ES" sz="1600" dirty="0">
                <a:solidFill>
                  <a:srgbClr val="7030A0"/>
                </a:solidFill>
                <a:latin typeface="Century Gothic" panose="020B0502020202020204" pitchFamily="34" charset="0"/>
              </a:rPr>
              <a:t>MER </a:t>
            </a:r>
            <a:r>
              <a:rPr lang="es-ES" sz="1600" dirty="0" err="1" smtClean="0">
                <a:solidFill>
                  <a:srgbClr val="7030A0"/>
                </a:solidFill>
                <a:latin typeface="Century Gothic" panose="020B0502020202020204" pitchFamily="34" charset="0"/>
              </a:rPr>
              <a:t>tyrosine</a:t>
            </a:r>
            <a:r>
              <a:rPr lang="es-ES" sz="16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kinase</a:t>
            </a:r>
            <a:endParaRPr lang="es-ES" sz="1600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15 CuadroTexto"/>
          <p:cNvSpPr txBox="1"/>
          <p:nvPr/>
        </p:nvSpPr>
        <p:spPr>
          <a:xfrm>
            <a:off x="4933225" y="4634986"/>
            <a:ext cx="396813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800080"/>
                </a:solidFill>
                <a:latin typeface="Century Gothic" panose="020B0502020202020204" pitchFamily="34" charset="0"/>
              </a:rPr>
              <a:t>DIFFUSE SSc</a:t>
            </a:r>
          </a:p>
          <a:p>
            <a:pPr algn="ctr"/>
            <a:endParaRPr lang="es-ES" dirty="0">
              <a:solidFill>
                <a:srgbClr val="80008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sz="1600" i="1" dirty="0" smtClean="0">
                <a:solidFill>
                  <a:srgbClr val="800080"/>
                </a:solidFill>
                <a:latin typeface="Century Gothic" panose="020B0502020202020204" pitchFamily="34" charset="0"/>
              </a:rPr>
              <a:t>ANKRD12 </a:t>
            </a:r>
            <a:r>
              <a:rPr lang="es-ES" sz="1600" dirty="0" err="1">
                <a:solidFill>
                  <a:srgbClr val="800080"/>
                </a:solidFill>
                <a:latin typeface="Century Gothic" panose="020B0502020202020204" pitchFamily="34" charset="0"/>
              </a:rPr>
              <a:t>Chr</a:t>
            </a:r>
            <a:r>
              <a:rPr lang="es-ES" sz="1600" i="1" dirty="0" smtClean="0">
                <a:solidFill>
                  <a:srgbClr val="800080"/>
                </a:solidFill>
                <a:latin typeface="Century Gothic" panose="020B0502020202020204" pitchFamily="34" charset="0"/>
              </a:rPr>
              <a:t> </a:t>
            </a:r>
            <a:r>
              <a:rPr lang="es-ES" sz="1600" dirty="0">
                <a:solidFill>
                  <a:srgbClr val="800080"/>
                </a:solidFill>
                <a:latin typeface="Century Gothic" panose="020B0502020202020204" pitchFamily="34" charset="0"/>
              </a:rPr>
              <a:t>18p11.22</a:t>
            </a:r>
            <a:r>
              <a:rPr lang="es-ES" sz="1600" dirty="0" smtClean="0">
                <a:solidFill>
                  <a:srgbClr val="800080"/>
                </a:solidFill>
                <a:latin typeface="Century Gothic" panose="020B0502020202020204" pitchFamily="34" charset="0"/>
              </a:rPr>
              <a:t>, </a:t>
            </a:r>
          </a:p>
          <a:p>
            <a:pPr algn="ctr"/>
            <a:r>
              <a:rPr lang="es-ES" sz="1600" dirty="0" err="1" smtClean="0">
                <a:solidFill>
                  <a:srgbClr val="800080"/>
                </a:solidFill>
                <a:latin typeface="Century Gothic" panose="020B0502020202020204" pitchFamily="34" charset="0"/>
              </a:rPr>
              <a:t>ankyrin</a:t>
            </a:r>
            <a:r>
              <a:rPr lang="es-ES" sz="1600" dirty="0" smtClean="0">
                <a:solidFill>
                  <a:srgbClr val="800080"/>
                </a:solidFill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solidFill>
                  <a:srgbClr val="800080"/>
                </a:solidFill>
                <a:latin typeface="Century Gothic" panose="020B0502020202020204" pitchFamily="34" charset="0"/>
              </a:rPr>
              <a:t>repeat</a:t>
            </a:r>
            <a:r>
              <a:rPr lang="es-ES" sz="1600" dirty="0">
                <a:solidFill>
                  <a:srgbClr val="800080"/>
                </a:solidFill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solidFill>
                  <a:srgbClr val="800080"/>
                </a:solidFill>
                <a:latin typeface="Century Gothic" panose="020B0502020202020204" pitchFamily="34" charset="0"/>
              </a:rPr>
              <a:t>domain</a:t>
            </a:r>
            <a:r>
              <a:rPr lang="es-ES" sz="1600" dirty="0">
                <a:solidFill>
                  <a:srgbClr val="800080"/>
                </a:solidFill>
                <a:latin typeface="Century Gothic" panose="020B0502020202020204" pitchFamily="34" charset="0"/>
              </a:rPr>
              <a:t> </a:t>
            </a:r>
            <a:r>
              <a:rPr lang="es-ES" sz="1600" dirty="0" smtClean="0">
                <a:solidFill>
                  <a:srgbClr val="800080"/>
                </a:solidFill>
                <a:latin typeface="Century Gothic" panose="020B0502020202020204" pitchFamily="34" charset="0"/>
              </a:rPr>
              <a:t>12</a:t>
            </a:r>
            <a:endParaRPr lang="es-ES" sz="1600" dirty="0">
              <a:solidFill>
                <a:srgbClr val="80008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9 Rectángulo"/>
          <p:cNvSpPr/>
          <p:nvPr/>
        </p:nvSpPr>
        <p:spPr>
          <a:xfrm>
            <a:off x="6362700" y="6485332"/>
            <a:ext cx="37112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mbria" pitchFamily="18" charset="0"/>
                <a:ea typeface="Cambria" pitchFamily="18" charset="0"/>
              </a:rPr>
              <a:t>Dr. </a:t>
            </a:r>
            <a:r>
              <a:rPr lang="en-US" sz="1600" dirty="0" err="1" smtClean="0">
                <a:latin typeface="Cambria" pitchFamily="18" charset="0"/>
                <a:ea typeface="Cambria" pitchFamily="18" charset="0"/>
              </a:rPr>
              <a:t>Marialbert</a:t>
            </a:r>
            <a:r>
              <a:rPr lang="en-US" sz="1600" dirty="0" smtClean="0">
                <a:latin typeface="Cambria" pitchFamily="18" charset="0"/>
                <a:ea typeface="Cambria" pitchFamily="18" charset="0"/>
              </a:rPr>
              <a:t> Acosta-Herrera</a:t>
            </a:r>
            <a:endParaRPr lang="es-ES" sz="1600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2406672" y="398463"/>
            <a:ext cx="4590029" cy="639762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US" sz="4400" i="1" dirty="0">
                <a:solidFill>
                  <a:srgbClr val="189E76"/>
                </a:solidFill>
                <a:latin typeface="Century Gothic" pitchFamily="34" charset="0"/>
                <a:ea typeface="+mj-ea"/>
                <a:cs typeface="+mj-cs"/>
              </a:rPr>
              <a:t>Stratified analysis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1" u="none" strike="noStrike" kern="1200" cap="none" spc="0" normalizeH="0" baseline="0" noProof="0" dirty="0" smtClean="0">
              <a:ln>
                <a:noFill/>
              </a:ln>
              <a:solidFill>
                <a:srgbClr val="189E76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1253110" y="928670"/>
            <a:ext cx="6858048" cy="1588"/>
          </a:xfrm>
          <a:prstGeom prst="line">
            <a:avLst/>
          </a:prstGeom>
          <a:ln w="25400">
            <a:solidFill>
              <a:srgbClr val="189E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lab206\Documents\ELENA LI\LAB\LAB 206 urDRIVE\TESIS\FIGURES&amp;TABLES\backdrop-76591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235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:\16. META_GWAS_SSc\New_Sets_analysis_para poner en local\STRATIFIED ANALYSIS\PLOTS\CaseControl\Manhattan_GWAS_lcSSc_adj_truncated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146" y="1512560"/>
            <a:ext cx="460851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H:\16. META_GWAS_SSc\New_Sets_analysis_para poner en local\STRATIFIED ANALYSIS\PLOTS\CaseControl\Manhattan_GWAS_dcSSc_adj_truncated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337"/>
            <a:ext cx="4530080" cy="226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2 CuadroTexto"/>
          <p:cNvSpPr txBox="1">
            <a:spLocks noChangeArrowheads="1"/>
          </p:cNvSpPr>
          <p:nvPr/>
        </p:nvSpPr>
        <p:spPr bwMode="auto">
          <a:xfrm>
            <a:off x="809631" y="1351117"/>
            <a:ext cx="39776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800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lcSSc</a:t>
            </a:r>
            <a:r>
              <a:rPr lang="es-ES" altLang="es-ES" sz="1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 (5,686) vs </a:t>
            </a:r>
            <a:r>
              <a:rPr lang="es-ES" altLang="es-ES" sz="1800" b="1" dirty="0" err="1" smtClean="0">
                <a:solidFill>
                  <a:srgbClr val="7030A0"/>
                </a:solidFill>
                <a:latin typeface="Century Gothic" panose="020B0502020202020204" pitchFamily="34" charset="0"/>
              </a:rPr>
              <a:t>Controls</a:t>
            </a:r>
            <a:r>
              <a:rPr lang="es-ES" altLang="es-ES" sz="18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altLang="es-ES" sz="1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(17,584)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" sz="18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2 CuadroTexto"/>
          <p:cNvSpPr txBox="1">
            <a:spLocks noChangeArrowheads="1"/>
          </p:cNvSpPr>
          <p:nvPr/>
        </p:nvSpPr>
        <p:spPr bwMode="auto">
          <a:xfrm>
            <a:off x="757488" y="4161092"/>
            <a:ext cx="40819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800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dcSSc</a:t>
            </a:r>
            <a:r>
              <a:rPr lang="es-ES" altLang="es-ES" sz="1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 (</a:t>
            </a:r>
            <a:r>
              <a:rPr lang="es-ES" altLang="es-ES" sz="18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2,524</a:t>
            </a:r>
            <a:r>
              <a:rPr lang="es-ES" altLang="es-ES" sz="1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) </a:t>
            </a:r>
            <a:r>
              <a:rPr lang="es-ES" altLang="es-ES" sz="18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vs </a:t>
            </a:r>
            <a:r>
              <a:rPr lang="es-ES" altLang="es-ES" sz="1800" b="1" dirty="0" err="1" smtClean="0">
                <a:solidFill>
                  <a:srgbClr val="7030A0"/>
                </a:solidFill>
                <a:latin typeface="Century Gothic" panose="020B0502020202020204" pitchFamily="34" charset="0"/>
              </a:rPr>
              <a:t>Controls</a:t>
            </a:r>
            <a:r>
              <a:rPr lang="es-ES" altLang="es-ES" sz="18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altLang="es-ES" sz="1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(17,584)</a:t>
            </a:r>
          </a:p>
        </p:txBody>
      </p:sp>
      <p:sp>
        <p:nvSpPr>
          <p:cNvPr id="12" name="10 Rectángulo"/>
          <p:cNvSpPr/>
          <p:nvPr/>
        </p:nvSpPr>
        <p:spPr>
          <a:xfrm rot="-2100000">
            <a:off x="956256" y="2451154"/>
            <a:ext cx="729687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s-ES" sz="1400" b="1" i="1" dirty="0">
                <a:solidFill>
                  <a:srgbClr val="800080"/>
                </a:solidFill>
                <a:latin typeface="Century Gothic" panose="020B0502020202020204" pitchFamily="34" charset="0"/>
              </a:rPr>
              <a:t>MERTK</a:t>
            </a:r>
          </a:p>
        </p:txBody>
      </p:sp>
      <p:sp>
        <p:nvSpPr>
          <p:cNvPr id="13" name="11 Rectángulo"/>
          <p:cNvSpPr/>
          <p:nvPr/>
        </p:nvSpPr>
        <p:spPr>
          <a:xfrm rot="-2100000">
            <a:off x="3780161" y="5050485"/>
            <a:ext cx="992579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s-ES" sz="1400" b="1" i="1" dirty="0">
                <a:solidFill>
                  <a:srgbClr val="800080"/>
                </a:solidFill>
                <a:latin typeface="Century Gothic" panose="020B0502020202020204" pitchFamily="34" charset="0"/>
              </a:rPr>
              <a:t>ANKRD12</a:t>
            </a:r>
          </a:p>
        </p:txBody>
      </p:sp>
      <p:sp>
        <p:nvSpPr>
          <p:cNvPr id="14" name="12 CuadroTexto"/>
          <p:cNvSpPr txBox="1"/>
          <p:nvPr/>
        </p:nvSpPr>
        <p:spPr>
          <a:xfrm>
            <a:off x="4839099" y="1809229"/>
            <a:ext cx="379463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LIMITED</a:t>
            </a:r>
            <a:r>
              <a:rPr lang="es-ES" b="1" dirty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SSc</a:t>
            </a:r>
          </a:p>
          <a:p>
            <a:pPr algn="ctr"/>
            <a:endParaRPr lang="es-ES" dirty="0" smtClean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" sz="1600" i="1" dirty="0">
                <a:solidFill>
                  <a:srgbClr val="7030A0"/>
                </a:solidFill>
                <a:latin typeface="Century Gothic" panose="020B0502020202020204" pitchFamily="34" charset="0"/>
              </a:rPr>
              <a:t>MERTK </a:t>
            </a:r>
            <a:r>
              <a:rPr lang="es-ES" sz="1600" dirty="0" err="1" smtClean="0">
                <a:solidFill>
                  <a:srgbClr val="7030A0"/>
                </a:solidFill>
                <a:latin typeface="Century Gothic" panose="020B0502020202020204" pitchFamily="34" charset="0"/>
              </a:rPr>
              <a:t>Chr</a:t>
            </a:r>
            <a:r>
              <a:rPr lang="es-ES" sz="16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2q13, </a:t>
            </a:r>
            <a:r>
              <a:rPr lang="es-ES" sz="1600" dirty="0">
                <a:solidFill>
                  <a:srgbClr val="7030A0"/>
                </a:solidFill>
                <a:latin typeface="Century Gothic" panose="020B0502020202020204" pitchFamily="34" charset="0"/>
              </a:rPr>
              <a:t>MER </a:t>
            </a:r>
            <a:r>
              <a:rPr lang="es-ES" sz="1600" dirty="0" err="1" smtClean="0">
                <a:solidFill>
                  <a:srgbClr val="7030A0"/>
                </a:solidFill>
                <a:latin typeface="Century Gothic" panose="020B0502020202020204" pitchFamily="34" charset="0"/>
              </a:rPr>
              <a:t>tyrosine</a:t>
            </a:r>
            <a:r>
              <a:rPr lang="es-ES" sz="16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kinase</a:t>
            </a:r>
            <a:endParaRPr lang="es-ES" sz="1600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15 CuadroTexto"/>
          <p:cNvSpPr txBox="1"/>
          <p:nvPr/>
        </p:nvSpPr>
        <p:spPr>
          <a:xfrm>
            <a:off x="4957626" y="4050211"/>
            <a:ext cx="396813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800080"/>
                </a:solidFill>
                <a:latin typeface="Century Gothic" panose="020B0502020202020204" pitchFamily="34" charset="0"/>
              </a:rPr>
              <a:t>DIFFUSE SSc</a:t>
            </a:r>
          </a:p>
          <a:p>
            <a:pPr algn="ctr"/>
            <a:endParaRPr lang="es-ES" dirty="0">
              <a:solidFill>
                <a:srgbClr val="800080"/>
              </a:solidFill>
              <a:latin typeface="Century Gothic" panose="020B0502020202020204" pitchFamily="34" charset="0"/>
            </a:endParaRPr>
          </a:p>
          <a:p>
            <a:r>
              <a:rPr lang="es-ES_tradnl" sz="1600" dirty="0" err="1">
                <a:latin typeface="Century Gothic" panose="020B0502020202020204" pitchFamily="34" charset="0"/>
              </a:rPr>
              <a:t>The</a:t>
            </a:r>
            <a:r>
              <a:rPr lang="es-ES_tradnl" sz="1600" dirty="0">
                <a:latin typeface="Century Gothic" panose="020B0502020202020204" pitchFamily="34" charset="0"/>
              </a:rPr>
              <a:t> </a:t>
            </a:r>
            <a:r>
              <a:rPr lang="es-ES_tradnl" sz="1600" dirty="0" err="1">
                <a:latin typeface="Century Gothic" panose="020B0502020202020204" pitchFamily="34" charset="0"/>
              </a:rPr>
              <a:t>associated</a:t>
            </a:r>
            <a:r>
              <a:rPr lang="es-ES_tradnl" sz="1600" dirty="0">
                <a:latin typeface="Century Gothic" panose="020B0502020202020204" pitchFamily="34" charset="0"/>
              </a:rPr>
              <a:t> </a:t>
            </a:r>
            <a:r>
              <a:rPr lang="es-ES_tradnl" sz="1600" dirty="0" err="1" smtClean="0">
                <a:latin typeface="Century Gothic" panose="020B0502020202020204" pitchFamily="34" charset="0"/>
              </a:rPr>
              <a:t>variant</a:t>
            </a:r>
            <a:r>
              <a:rPr lang="es-ES_tradnl" sz="1600" dirty="0" smtClean="0">
                <a:latin typeface="Century Gothic" panose="020B0502020202020204" pitchFamily="34" charset="0"/>
              </a:rPr>
              <a:t> </a:t>
            </a:r>
            <a:r>
              <a:rPr lang="es-ES_tradnl" sz="1600" dirty="0" err="1" smtClean="0">
                <a:latin typeface="Century Gothic" panose="020B0502020202020204" pitchFamily="34" charset="0"/>
              </a:rPr>
              <a:t>is</a:t>
            </a:r>
            <a:r>
              <a:rPr lang="es-ES_tradnl" sz="1600" dirty="0" smtClean="0">
                <a:latin typeface="Century Gothic" panose="020B0502020202020204" pitchFamily="34" charset="0"/>
              </a:rPr>
              <a:t> </a:t>
            </a:r>
            <a:r>
              <a:rPr lang="es-ES_tradnl" sz="1600" dirty="0" err="1" smtClean="0">
                <a:latin typeface="Century Gothic" panose="020B0502020202020204" pitchFamily="34" charset="0"/>
              </a:rPr>
              <a:t>an</a:t>
            </a:r>
            <a:r>
              <a:rPr lang="es-ES_tradnl" sz="1600" dirty="0" smtClean="0">
                <a:latin typeface="Century Gothic" panose="020B0502020202020204" pitchFamily="34" charset="0"/>
              </a:rPr>
              <a:t> </a:t>
            </a:r>
            <a:r>
              <a:rPr lang="en-GB" sz="1600" dirty="0" err="1" smtClean="0">
                <a:latin typeface="Century Gothic" panose="020B0502020202020204" pitchFamily="34" charset="0"/>
              </a:rPr>
              <a:t>eQTL</a:t>
            </a:r>
            <a:r>
              <a:rPr lang="en-GB" sz="1600" dirty="0" smtClean="0">
                <a:latin typeface="Century Gothic" panose="020B0502020202020204" pitchFamily="34" charset="0"/>
              </a:rPr>
              <a:t> </a:t>
            </a:r>
            <a:r>
              <a:rPr lang="en-GB" sz="1600" dirty="0">
                <a:latin typeface="Century Gothic" panose="020B0502020202020204" pitchFamily="34" charset="0"/>
              </a:rPr>
              <a:t>for </a:t>
            </a:r>
            <a:r>
              <a:rPr lang="en-GB" sz="1600" b="1" i="1" dirty="0">
                <a:latin typeface="Century Gothic" panose="020B0502020202020204" pitchFamily="34" charset="0"/>
              </a:rPr>
              <a:t>TWSG1</a:t>
            </a:r>
            <a:r>
              <a:rPr lang="en-GB" sz="1600" dirty="0">
                <a:latin typeface="Century Gothic" panose="020B0502020202020204" pitchFamily="34" charset="0"/>
              </a:rPr>
              <a:t> </a:t>
            </a:r>
            <a:r>
              <a:rPr lang="en-GB" sz="1600" dirty="0" smtClean="0">
                <a:latin typeface="Century Gothic" panose="020B0502020202020204" pitchFamily="34" charset="0"/>
              </a:rPr>
              <a:t>in </a:t>
            </a:r>
            <a:r>
              <a:rPr lang="es-ES_tradnl" sz="1600" dirty="0" err="1" smtClean="0">
                <a:latin typeface="Century Gothic" panose="020B0502020202020204" pitchFamily="34" charset="0"/>
              </a:rPr>
              <a:t>fibroblasts</a:t>
            </a:r>
            <a:r>
              <a:rPr lang="es-ES_tradnl" sz="1600" dirty="0">
                <a:latin typeface="Century Gothic" panose="020B0502020202020204" pitchFamily="34" charset="0"/>
              </a:rPr>
              <a:t>. </a:t>
            </a:r>
          </a:p>
          <a:p>
            <a:endParaRPr lang="es-ES_tradnl" sz="1600" dirty="0" smtClean="0">
              <a:latin typeface="Century Gothic" panose="020B0502020202020204" pitchFamily="34" charset="0"/>
            </a:endParaRPr>
          </a:p>
          <a:p>
            <a:r>
              <a:rPr lang="es-ES_tradnl" sz="1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TWSG1</a:t>
            </a:r>
            <a:r>
              <a:rPr lang="es-ES_tradnl" sz="1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s-ES_tradnl" sz="16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enhances</a:t>
            </a:r>
            <a:r>
              <a:rPr lang="es-ES_tradnl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 TGF-beta </a:t>
            </a:r>
            <a:r>
              <a:rPr lang="es-ES_tradnl" sz="16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signaling</a:t>
            </a:r>
            <a:endParaRPr lang="es-ES_tradnl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en-GB" sz="1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in </a:t>
            </a:r>
            <a:r>
              <a:rPr lang="en-GB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activated T </a:t>
            </a:r>
            <a:r>
              <a:rPr lang="en-GB" sz="16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lymphocytes.</a:t>
            </a:r>
            <a:endParaRPr lang="es-ES" sz="16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9 Rectángulo"/>
          <p:cNvSpPr/>
          <p:nvPr/>
        </p:nvSpPr>
        <p:spPr>
          <a:xfrm>
            <a:off x="6362700" y="6485332"/>
            <a:ext cx="37112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mbria" pitchFamily="18" charset="0"/>
                <a:ea typeface="Cambria" pitchFamily="18" charset="0"/>
              </a:rPr>
              <a:t>Dr. </a:t>
            </a:r>
            <a:r>
              <a:rPr lang="en-US" sz="1600" dirty="0" err="1" smtClean="0">
                <a:latin typeface="Cambria" pitchFamily="18" charset="0"/>
                <a:ea typeface="Cambria" pitchFamily="18" charset="0"/>
              </a:rPr>
              <a:t>Marialbert</a:t>
            </a:r>
            <a:r>
              <a:rPr lang="en-US" sz="1600" dirty="0" smtClean="0">
                <a:latin typeface="Cambria" pitchFamily="18" charset="0"/>
                <a:ea typeface="Cambria" pitchFamily="18" charset="0"/>
              </a:rPr>
              <a:t> Acosta-Herrera</a:t>
            </a:r>
            <a:endParaRPr lang="es-ES" sz="16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615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5761" y="2316224"/>
            <a:ext cx="3049945" cy="1525430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2406672" y="522288"/>
            <a:ext cx="4590029" cy="639762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89E7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HLA in systemic </a:t>
            </a:r>
            <a:r>
              <a:rPr lang="en-US" sz="4400" i="1" dirty="0">
                <a:solidFill>
                  <a:srgbClr val="189E76"/>
                </a:solidFill>
                <a:latin typeface="Century Gothic" pitchFamily="34" charset="0"/>
                <a:ea typeface="+mj-ea"/>
                <a:cs typeface="+mj-cs"/>
              </a:rPr>
              <a:t>s</a:t>
            </a:r>
            <a:r>
              <a:rPr kumimoji="0" lang="en-US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89E7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clerosis</a:t>
            </a:r>
            <a:endParaRPr kumimoji="0" lang="en-US" sz="4400" b="0" i="1" u="none" strike="noStrike" kern="1200" cap="none" spc="0" normalizeH="0" baseline="0" noProof="0" dirty="0" smtClean="0">
              <a:ln>
                <a:noFill/>
              </a:ln>
              <a:solidFill>
                <a:srgbClr val="189E76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1253110" y="928670"/>
            <a:ext cx="6858048" cy="1588"/>
          </a:xfrm>
          <a:prstGeom prst="line">
            <a:avLst/>
          </a:prstGeom>
          <a:ln w="25400">
            <a:solidFill>
              <a:srgbClr val="189E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lab206\Documents\ELENA LI\LAB\LAB 206 urDRIVE\TESIS\FIGURES&amp;TABLES\backdrop-76591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235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1" y="1113874"/>
            <a:ext cx="74771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>
                <a:solidFill>
                  <a:srgbClr val="C00000"/>
                </a:solidFill>
                <a:latin typeface="Century Gothic" panose="020B0502020202020204" pitchFamily="34" charset="0"/>
              </a:rPr>
              <a:t>Immunochip study: </a:t>
            </a:r>
            <a:r>
              <a:rPr lang="en-GB" sz="2000" smtClean="0">
                <a:solidFill>
                  <a:srgbClr val="C00000"/>
                </a:solidFill>
                <a:latin typeface="Century Gothic" panose="020B0502020202020204" pitchFamily="34" charset="0"/>
              </a:rPr>
              <a:t>An in-depth look into the HLA region</a:t>
            </a:r>
            <a:endParaRPr lang="es-ES_tradnl" sz="200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5 Marcador de contenido" descr="Sup_Fig_5 HLA.t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90929" y="1750010"/>
            <a:ext cx="4353459" cy="3378256"/>
          </a:xfrm>
          <a:prstGeom prst="rect">
            <a:avLst/>
          </a:prstGeom>
        </p:spPr>
      </p:pic>
      <p:sp>
        <p:nvSpPr>
          <p:cNvPr id="9" name="6 CuadroTexto"/>
          <p:cNvSpPr txBox="1">
            <a:spLocks noChangeArrowheads="1"/>
          </p:cNvSpPr>
          <p:nvPr/>
        </p:nvSpPr>
        <p:spPr bwMode="auto">
          <a:xfrm>
            <a:off x="-976313" y="5314036"/>
            <a:ext cx="82153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BC27C7"/>
              </a:buClr>
              <a:buNone/>
            </a:pPr>
            <a:r>
              <a:rPr lang="es-ES" altLang="es-ES" sz="18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HLA </a:t>
            </a:r>
            <a:r>
              <a:rPr lang="es-ES" altLang="es-ES" sz="1800" b="1" dirty="0" err="1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class</a:t>
            </a:r>
            <a:r>
              <a:rPr lang="es-ES" altLang="es-ES" sz="18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II </a:t>
            </a:r>
            <a:r>
              <a:rPr lang="es-ES" altLang="es-ES" sz="1800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: </a:t>
            </a:r>
            <a:r>
              <a:rPr lang="es-ES" altLang="es-ES" sz="1800" dirty="0" err="1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Peptide</a:t>
            </a:r>
            <a:r>
              <a:rPr lang="es-ES" altLang="es-ES" sz="1800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s-ES" altLang="es-ES" sz="1800" dirty="0" err="1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binding</a:t>
            </a:r>
            <a:r>
              <a:rPr lang="es-ES" altLang="es-ES" sz="1800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s-ES" altLang="es-ES" sz="1800" dirty="0" err="1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sites</a:t>
            </a:r>
            <a:r>
              <a:rPr lang="es-ES" altLang="es-ES" sz="1800" dirty="0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s-ES" altLang="es-ES" sz="1800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and </a:t>
            </a:r>
            <a:r>
              <a:rPr lang="es-ES" altLang="es-ES" sz="1800" dirty="0" err="1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also</a:t>
            </a:r>
            <a:r>
              <a:rPr lang="es-ES" altLang="es-ES" sz="1800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s-ES" altLang="es-ES" sz="1800" dirty="0" err="1" smtClean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SNPs</a:t>
            </a:r>
            <a:endParaRPr lang="es-ES" altLang="es-ES" sz="1800" dirty="0">
              <a:solidFill>
                <a:srgbClr val="C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8" descr="http://198.81.200.84/images/journal_logo.gif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301"/>
          <a:stretch/>
        </p:blipFill>
        <p:spPr bwMode="auto">
          <a:xfrm>
            <a:off x="7509564" y="4909869"/>
            <a:ext cx="1301749" cy="3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http://198.81.200.84/images/journal_logo.gi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620" b="-1020"/>
          <a:stretch/>
        </p:blipFill>
        <p:spPr bwMode="auto">
          <a:xfrm>
            <a:off x="6436296" y="4985188"/>
            <a:ext cx="1073269" cy="35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60846" y="5322565"/>
            <a:ext cx="20569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smtClean="0">
                <a:latin typeface="Century Gothic" panose="020B0502020202020204" pitchFamily="34" charset="0"/>
              </a:rPr>
              <a:t>Mayes </a:t>
            </a:r>
            <a:r>
              <a:rPr lang="en-GB" sz="1200" i="1" smtClean="0">
                <a:latin typeface="Century Gothic" panose="020B0502020202020204" pitchFamily="34" charset="0"/>
              </a:rPr>
              <a:t>et </a:t>
            </a:r>
            <a:r>
              <a:rPr lang="en-GB" sz="1200" i="1" dirty="0" smtClean="0">
                <a:latin typeface="Century Gothic" panose="020B0502020202020204" pitchFamily="34" charset="0"/>
              </a:rPr>
              <a:t>al</a:t>
            </a:r>
            <a:r>
              <a:rPr lang="en-GB" sz="1200" dirty="0" smtClean="0">
                <a:latin typeface="Century Gothic" panose="020B0502020202020204" pitchFamily="34" charset="0"/>
              </a:rPr>
              <a:t>. </a:t>
            </a:r>
            <a:r>
              <a:rPr lang="en-GB" sz="1200" i="1" dirty="0" smtClean="0">
                <a:latin typeface="Century Gothic" panose="020B0502020202020204" pitchFamily="34" charset="0"/>
              </a:rPr>
              <a:t>AJHG</a:t>
            </a:r>
            <a:r>
              <a:rPr lang="en-GB" sz="1200" dirty="0" smtClean="0">
                <a:latin typeface="Century Gothic" panose="020B0502020202020204" pitchFamily="34" charset="0"/>
              </a:rPr>
              <a:t> (2014)</a:t>
            </a:r>
            <a:endParaRPr lang="es-ES_tradnl" sz="1200"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29125" y="2352675"/>
            <a:ext cx="771526" cy="1171576"/>
          </a:xfrm>
          <a:prstGeom prst="rect">
            <a:avLst/>
          </a:prstGeom>
          <a:solidFill>
            <a:srgbClr val="C00000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Rectangle 14"/>
          <p:cNvSpPr/>
          <p:nvPr/>
        </p:nvSpPr>
        <p:spPr>
          <a:xfrm>
            <a:off x="1312618" y="2476501"/>
            <a:ext cx="535232" cy="838002"/>
          </a:xfrm>
          <a:prstGeom prst="rect">
            <a:avLst/>
          </a:prstGeom>
          <a:solidFill>
            <a:srgbClr val="0070C0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Rectangle 15"/>
          <p:cNvSpPr/>
          <p:nvPr/>
        </p:nvSpPr>
        <p:spPr>
          <a:xfrm>
            <a:off x="2257426" y="2610090"/>
            <a:ext cx="580517" cy="785375"/>
          </a:xfrm>
          <a:prstGeom prst="rect">
            <a:avLst/>
          </a:prstGeom>
          <a:solidFill>
            <a:srgbClr val="0070C0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Rectangle 16"/>
          <p:cNvSpPr/>
          <p:nvPr/>
        </p:nvSpPr>
        <p:spPr>
          <a:xfrm>
            <a:off x="2961768" y="4057650"/>
            <a:ext cx="466725" cy="989761"/>
          </a:xfrm>
          <a:prstGeom prst="rect">
            <a:avLst/>
          </a:prstGeom>
          <a:solidFill>
            <a:srgbClr val="0070C0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Rectangle 17"/>
          <p:cNvSpPr/>
          <p:nvPr/>
        </p:nvSpPr>
        <p:spPr>
          <a:xfrm>
            <a:off x="1552576" y="4191000"/>
            <a:ext cx="704850" cy="871258"/>
          </a:xfrm>
          <a:prstGeom prst="rect">
            <a:avLst/>
          </a:prstGeom>
          <a:solidFill>
            <a:srgbClr val="0070C0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Rectangle 20"/>
          <p:cNvSpPr/>
          <p:nvPr/>
        </p:nvSpPr>
        <p:spPr>
          <a:xfrm>
            <a:off x="2437894" y="4057650"/>
            <a:ext cx="466725" cy="1048520"/>
          </a:xfrm>
          <a:prstGeom prst="rect">
            <a:avLst/>
          </a:prstGeom>
          <a:solidFill>
            <a:srgbClr val="C00000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9 Rectángulo"/>
          <p:cNvSpPr/>
          <p:nvPr/>
        </p:nvSpPr>
        <p:spPr>
          <a:xfrm>
            <a:off x="1410563" y="6489466"/>
            <a:ext cx="37112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  <a:ea typeface="Cambria" pitchFamily="18" charset="0"/>
              </a:rPr>
              <a:t>Dr. Lara </a:t>
            </a:r>
            <a:r>
              <a:rPr lang="en-US" sz="1600" dirty="0" err="1" smtClean="0">
                <a:latin typeface="Cambria" pitchFamily="18" charset="0"/>
                <a:ea typeface="Cambria" pitchFamily="18" charset="0"/>
              </a:rPr>
              <a:t>Bossini</a:t>
            </a:r>
            <a:r>
              <a:rPr lang="en-US" sz="1600" dirty="0" smtClean="0">
                <a:latin typeface="Cambria" pitchFamily="18" charset="0"/>
                <a:ea typeface="Cambria" pitchFamily="18" charset="0"/>
              </a:rPr>
              <a:t>-Castillo</a:t>
            </a:r>
            <a:endParaRPr lang="es-ES" sz="16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010400" y="2447434"/>
            <a:ext cx="209550" cy="1114916"/>
          </a:xfrm>
          <a:prstGeom prst="roundRect">
            <a:avLst/>
          </a:prstGeom>
          <a:solidFill>
            <a:srgbClr val="70AD47">
              <a:alpha val="25098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2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4162" y="1510129"/>
            <a:ext cx="907809" cy="46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1 Grupo"/>
          <p:cNvGrpSpPr/>
          <p:nvPr/>
        </p:nvGrpSpPr>
        <p:grpSpPr>
          <a:xfrm>
            <a:off x="395536" y="1558737"/>
            <a:ext cx="8424936" cy="4354540"/>
            <a:chOff x="1212122" y="1067293"/>
            <a:chExt cx="7901640" cy="5665448"/>
          </a:xfrm>
        </p:grpSpPr>
        <p:pic>
          <p:nvPicPr>
            <p:cNvPr id="6861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904" y="4640188"/>
              <a:ext cx="1296869" cy="679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15" name="Picture 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2122" y="5454283"/>
              <a:ext cx="2451701" cy="549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16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331" y="6201037"/>
              <a:ext cx="3501547" cy="38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17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597" y="1653174"/>
              <a:ext cx="1753861" cy="37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18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7301" y="3720636"/>
              <a:ext cx="1585577" cy="815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19" name="Picture 10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3796" y="2196404"/>
              <a:ext cx="1211955" cy="688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0" name="Picture 11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3796" y="3010499"/>
              <a:ext cx="1418837" cy="474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1" name="Picture 13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6472" y="5081655"/>
              <a:ext cx="1673579" cy="63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2" name="Picture 1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597" y="3486386"/>
              <a:ext cx="1610280" cy="447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3" name="Picture 16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2122" y="2265243"/>
              <a:ext cx="2099693" cy="457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4" name="Picture 18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9212" y="5177696"/>
              <a:ext cx="839877" cy="1017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5" name="Picture 19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2878" y="6033876"/>
              <a:ext cx="974196" cy="698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6" name="Picture 20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030" y="6018464"/>
              <a:ext cx="1750774" cy="597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7" name="Picture 17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2122" y="2875814"/>
              <a:ext cx="2034850" cy="469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8" name="Picture 22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8061" y="1067293"/>
              <a:ext cx="3913767" cy="1780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9" name="Picture 23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3796" y="3553729"/>
              <a:ext cx="1265992" cy="432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30" name="Picture 24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2122" y="4029616"/>
              <a:ext cx="1936041" cy="399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31" name="Picture 25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4320" y="1722013"/>
              <a:ext cx="1469785" cy="471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32" name="Picture 27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958" y="4533936"/>
              <a:ext cx="1540804" cy="425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33" name="Picture 28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3301" y="4029616"/>
              <a:ext cx="1451259" cy="45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34" name="Picture 29"/>
            <p:cNvPicPr>
              <a:picLocks noChangeAspect="1" noChangeArrowheads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3189" y="5522373"/>
              <a:ext cx="2170712" cy="413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35" name="Picture 30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2193" y="4786845"/>
              <a:ext cx="1009705" cy="583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36" name="Picture 31"/>
            <p:cNvPicPr>
              <a:picLocks noChangeAspect="1" noChangeArrowheads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3424" y="4640188"/>
              <a:ext cx="719454" cy="636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37" name="Picture 32"/>
            <p:cNvPicPr>
              <a:picLocks noChangeAspect="1" noChangeArrowheads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9280" y="4468710"/>
              <a:ext cx="1098531" cy="609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Picture 4" descr="http://aadea.es/images/banners/logo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57337">
            <a:off x="3078116" y="3039346"/>
            <a:ext cx="2653558" cy="66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itle 3"/>
          <p:cNvSpPr txBox="1">
            <a:spLocks/>
          </p:cNvSpPr>
          <p:nvPr/>
        </p:nvSpPr>
        <p:spPr>
          <a:xfrm>
            <a:off x="2406672" y="522288"/>
            <a:ext cx="4590029" cy="639762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400" i="1" dirty="0">
                <a:solidFill>
                  <a:srgbClr val="189E76"/>
                </a:solidFill>
                <a:latin typeface="Century Gothic" pitchFamily="34" charset="0"/>
                <a:ea typeface="+mj-ea"/>
                <a:cs typeface="+mj-cs"/>
              </a:rPr>
              <a:t> ACKNOWLEDGMENTS</a:t>
            </a:r>
          </a:p>
        </p:txBody>
      </p:sp>
      <p:cxnSp>
        <p:nvCxnSpPr>
          <p:cNvPr id="33" name="5 Conector recto"/>
          <p:cNvCxnSpPr/>
          <p:nvPr/>
        </p:nvCxnSpPr>
        <p:spPr>
          <a:xfrm>
            <a:off x="1253110" y="928670"/>
            <a:ext cx="6858048" cy="1588"/>
          </a:xfrm>
          <a:prstGeom prst="line">
            <a:avLst/>
          </a:prstGeom>
          <a:ln w="25400">
            <a:solidFill>
              <a:srgbClr val="189E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:\Users\lab206\Documents\ELENA LI\LAB\LAB 206 urDRIVE\TESIS\FIGURES&amp;TABLES\backdrop-765917.jpg"/>
          <p:cNvPicPr>
            <a:picLocks noChangeAspect="1" noChangeArrowheads="1"/>
          </p:cNvPicPr>
          <p:nvPr/>
        </p:nvPicPr>
        <p:blipFill rotWithShape="1">
          <a:blip r:embed="rId2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235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501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7339" y="1628909"/>
            <a:ext cx="8172452" cy="3777853"/>
            <a:chOff x="429" y="654"/>
            <a:chExt cx="5148" cy="3173"/>
          </a:xfrm>
        </p:grpSpPr>
        <p:pic>
          <p:nvPicPr>
            <p:cNvPr id="69636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2205"/>
              <a:ext cx="1389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38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7" y="654"/>
              <a:ext cx="1499" cy="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3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663"/>
              <a:ext cx="2778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39" name="Picture 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1" y="3203"/>
              <a:ext cx="1588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0" name="Picture 3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" y="3073"/>
              <a:ext cx="862" cy="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1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3013"/>
              <a:ext cx="1135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2" name="Picture 5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2115"/>
              <a:ext cx="1360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3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2568"/>
              <a:ext cx="1548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4" name="Picture 7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344"/>
              <a:ext cx="85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5" name="Picture 8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3331"/>
              <a:ext cx="1361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6" name="Picture 9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" y="1933"/>
              <a:ext cx="974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7" name="Picture 10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706"/>
              <a:ext cx="116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8" name="Picture 12"/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1752"/>
              <a:ext cx="819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9" name="Picture 14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" y="2478"/>
              <a:ext cx="1588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50" name="Picture 15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" y="3611"/>
              <a:ext cx="1588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51" name="Picture 16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" y="2886"/>
              <a:ext cx="535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52" name="Picture 17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8" y="2886"/>
              <a:ext cx="172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53" name="Picture 19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" y="2568"/>
              <a:ext cx="1473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54" name="Picture 20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259"/>
              <a:ext cx="130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55" name="Picture 3"/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661"/>
              <a:ext cx="1724" cy="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9993" y="1673881"/>
            <a:ext cx="2090736" cy="46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204865"/>
            <a:ext cx="1461832" cy="56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1012" y="5470460"/>
            <a:ext cx="1433156" cy="451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Resultado de imagen de Christian-Albrechts-University of Kiel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314" y="5325172"/>
            <a:ext cx="2135982" cy="62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7705" y="5383933"/>
            <a:ext cx="997313" cy="49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itle 3"/>
          <p:cNvSpPr txBox="1">
            <a:spLocks/>
          </p:cNvSpPr>
          <p:nvPr/>
        </p:nvSpPr>
        <p:spPr>
          <a:xfrm>
            <a:off x="2406672" y="522288"/>
            <a:ext cx="4590029" cy="639762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400" i="1" dirty="0">
                <a:solidFill>
                  <a:srgbClr val="189E76"/>
                </a:solidFill>
                <a:latin typeface="Century Gothic" pitchFamily="34" charset="0"/>
                <a:ea typeface="+mj-ea"/>
                <a:cs typeface="+mj-cs"/>
              </a:rPr>
              <a:t> ACKNOWLEDGMENTS</a:t>
            </a:r>
          </a:p>
        </p:txBody>
      </p:sp>
      <p:cxnSp>
        <p:nvCxnSpPr>
          <p:cNvPr id="32" name="5 Conector recto"/>
          <p:cNvCxnSpPr/>
          <p:nvPr/>
        </p:nvCxnSpPr>
        <p:spPr>
          <a:xfrm>
            <a:off x="1253110" y="928670"/>
            <a:ext cx="6858048" cy="1588"/>
          </a:xfrm>
          <a:prstGeom prst="line">
            <a:avLst/>
          </a:prstGeom>
          <a:ln w="25400">
            <a:solidFill>
              <a:srgbClr val="189E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C:\Users\lab206\Documents\ELENA LI\LAB\LAB 206 urDRIVE\TESIS\FIGURES&amp;TABLES\backdrop-765917.jpg"/>
          <p:cNvPicPr>
            <a:picLocks noChangeAspect="1" noChangeArrowheads="1"/>
          </p:cNvPicPr>
          <p:nvPr/>
        </p:nvPicPr>
        <p:blipFill rotWithShape="1">
          <a:blip r:embed="rId2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235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517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alhambra5_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8956" y="1700809"/>
            <a:ext cx="2793504" cy="206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331640" y="1628800"/>
            <a:ext cx="2694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Prof. Javier </a:t>
            </a:r>
            <a:r>
              <a:rPr lang="es-ES" b="1" dirty="0" err="1"/>
              <a:t>Martin’s</a:t>
            </a:r>
            <a:r>
              <a:rPr lang="es-ES" b="1" dirty="0"/>
              <a:t> </a:t>
            </a:r>
            <a:r>
              <a:rPr lang="es-ES" b="1" dirty="0" err="1"/>
              <a:t>group</a:t>
            </a:r>
            <a:endParaRPr lang="es-ES" b="1" dirty="0"/>
          </a:p>
        </p:txBody>
      </p:sp>
      <p:pic>
        <p:nvPicPr>
          <p:cNvPr id="20" name="Picture 3" descr="ipbln47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0386" y="3789041"/>
            <a:ext cx="26320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20 Imagen" descr="Membrete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084168" y="5301209"/>
            <a:ext cx="2627312" cy="65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lab206\Documents\ELENA LI\LAB\LAB 206 urDRIVE\DOC_LAB206\FOTOS\Fotos grupo 27Feb18\_DSC3023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51520" y="1998132"/>
            <a:ext cx="5040560" cy="373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26 Imagen" descr="Sofia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5322" y="2734714"/>
            <a:ext cx="6826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3"/>
          <p:cNvSpPr txBox="1">
            <a:spLocks/>
          </p:cNvSpPr>
          <p:nvPr/>
        </p:nvSpPr>
        <p:spPr>
          <a:xfrm>
            <a:off x="2406672" y="522288"/>
            <a:ext cx="4590029" cy="639762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400" i="1" dirty="0">
                <a:solidFill>
                  <a:srgbClr val="189E76"/>
                </a:solidFill>
                <a:latin typeface="Century Gothic" pitchFamily="34" charset="0"/>
                <a:ea typeface="+mj-ea"/>
                <a:cs typeface="+mj-cs"/>
              </a:rPr>
              <a:t> ACKNOWLEDGMENTS</a:t>
            </a:r>
          </a:p>
        </p:txBody>
      </p:sp>
      <p:cxnSp>
        <p:nvCxnSpPr>
          <p:cNvPr id="13" name="5 Conector recto"/>
          <p:cNvCxnSpPr/>
          <p:nvPr/>
        </p:nvCxnSpPr>
        <p:spPr>
          <a:xfrm>
            <a:off x="1253110" y="928670"/>
            <a:ext cx="6858048" cy="1588"/>
          </a:xfrm>
          <a:prstGeom prst="line">
            <a:avLst/>
          </a:prstGeom>
          <a:ln w="25400">
            <a:solidFill>
              <a:srgbClr val="189E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lab206\Documents\ELENA LI\LAB\LAB 206 urDRIVE\TESIS\FIGURES&amp;TABLES\backdrop-765917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235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379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/>
          <p:cNvSpPr txBox="1"/>
          <p:nvPr/>
        </p:nvSpPr>
        <p:spPr>
          <a:xfrm>
            <a:off x="2143108" y="1582644"/>
            <a:ext cx="56436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>
                <a:solidFill>
                  <a:srgbClr val="189E76"/>
                </a:solidFill>
                <a:latin typeface="Freestyle Script" pitchFamily="66" charset="0"/>
                <a:cs typeface="Arial" pitchFamily="34" charset="0"/>
              </a:rPr>
              <a:t>Thanks so much for</a:t>
            </a:r>
          </a:p>
          <a:p>
            <a:pPr algn="ctr"/>
            <a:r>
              <a:rPr lang="en-GB" sz="7200" dirty="0" smtClean="0">
                <a:solidFill>
                  <a:srgbClr val="189E76"/>
                </a:solidFill>
                <a:latin typeface="Freestyle Script" pitchFamily="66" charset="0"/>
                <a:cs typeface="Arial" pitchFamily="34" charset="0"/>
              </a:rPr>
              <a:t>your attention!</a:t>
            </a:r>
            <a:endParaRPr lang="en-GB" sz="7200" dirty="0">
              <a:solidFill>
                <a:srgbClr val="189E76"/>
              </a:solidFill>
              <a:latin typeface="Freestyle Script" pitchFamily="66" charset="0"/>
              <a:cs typeface="Arial" pitchFamily="34" charset="0"/>
            </a:endParaRPr>
          </a:p>
        </p:txBody>
      </p:sp>
      <p:pic>
        <p:nvPicPr>
          <p:cNvPr id="3" name="Picture 2" descr="C:\Users\lab206\Documents\ELENA LI\LAB\LAB 206 urDRIVE\TESIS\FIGURES&amp;TABLES\backdrop-76591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235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4938" y="4670539"/>
            <a:ext cx="91440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Elena L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pez Isac</a:t>
            </a:r>
            <a:r>
              <a:rPr lang="es-ES" sz="1400" b="1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|</a:t>
            </a: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PhD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400" dirty="0">
                <a:latin typeface="Cambria" pitchFamily="18" charset="0"/>
                <a:ea typeface="Calibri" pitchFamily="34" charset="0"/>
                <a:cs typeface="Times New Roman" pitchFamily="18" charset="0"/>
                <a:hlinkClick r:id="rId4"/>
              </a:rPr>
              <a:t>e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  <a:hlinkClick r:id="rId4"/>
              </a:rPr>
              <a:t>isac.csic@gmail.com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rgbClr val="010202"/>
                </a:solidFill>
                <a:latin typeface="Cambria" pitchFamily="18" charset="0"/>
                <a:ea typeface="Calibri" pitchFamily="34" charset="0"/>
                <a:cs typeface="Arial-BoldMT"/>
              </a:rPr>
              <a:t>Centre for Genetics and Genomics Versus Arthritis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10202"/>
                </a:solidFill>
                <a:latin typeface="Cambria" pitchFamily="18" charset="0"/>
                <a:ea typeface="Calibri" pitchFamily="34" charset="0"/>
                <a:cs typeface="Arial-BoldMT"/>
              </a:rPr>
              <a:t>University of Manchester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10202"/>
                </a:solidFill>
                <a:latin typeface="Cambria" pitchFamily="18" charset="0"/>
                <a:ea typeface="Calibri" pitchFamily="34" charset="0"/>
                <a:cs typeface="Arial-BoldMT"/>
              </a:rPr>
              <a:t> UK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31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o"/>
          <p:cNvGrpSpPr/>
          <p:nvPr/>
        </p:nvGrpSpPr>
        <p:grpSpPr>
          <a:xfrm>
            <a:off x="1041400" y="1844824"/>
            <a:ext cx="7059613" cy="4176713"/>
            <a:chOff x="1041400" y="1844824"/>
            <a:chExt cx="7059613" cy="4176713"/>
          </a:xfrm>
        </p:grpSpPr>
        <p:sp>
          <p:nvSpPr>
            <p:cNvPr id="2" name="Oval 20"/>
            <p:cNvSpPr/>
            <p:nvPr/>
          </p:nvSpPr>
          <p:spPr bwMode="auto">
            <a:xfrm>
              <a:off x="1041400" y="1957388"/>
              <a:ext cx="4670425" cy="4064000"/>
            </a:xfrm>
            <a:prstGeom prst="ellipse">
              <a:avLst/>
            </a:prstGeom>
            <a:solidFill>
              <a:srgbClr val="92D050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Oval 21"/>
            <p:cNvSpPr/>
            <p:nvPr/>
          </p:nvSpPr>
          <p:spPr bwMode="auto">
            <a:xfrm>
              <a:off x="3190875" y="1844824"/>
              <a:ext cx="4910138" cy="4176713"/>
            </a:xfrm>
            <a:prstGeom prst="ellipse">
              <a:avLst/>
            </a:prstGeom>
            <a:solidFill>
              <a:srgbClr val="7030A0">
                <a:alpha val="1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200"/>
            </a:p>
          </p:txBody>
        </p:sp>
      </p:grpSp>
      <p:sp>
        <p:nvSpPr>
          <p:cNvPr id="4" name="3 Rectángulo"/>
          <p:cNvSpPr/>
          <p:nvPr/>
        </p:nvSpPr>
        <p:spPr>
          <a:xfrm>
            <a:off x="1259632" y="2132856"/>
            <a:ext cx="338437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GENETIC  </a:t>
            </a:r>
            <a:r>
              <a:rPr lang="es-AR" sz="14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FACTORS</a:t>
            </a:r>
            <a:endParaRPr lang="es-AR" sz="1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endParaRPr lang="es-ES" sz="1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004048" y="2132856"/>
            <a:ext cx="223224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b="1" dirty="0" smtClean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ENVIRONMENTAL FACTORS</a:t>
            </a:r>
            <a:endParaRPr lang="es-AR" sz="1400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endParaRPr lang="es-ES" sz="1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436096" y="2564904"/>
            <a:ext cx="1656184" cy="360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Chemical agents</a:t>
            </a:r>
            <a:endParaRPr lang="es-ES" sz="12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5868144" y="4005064"/>
            <a:ext cx="1950392" cy="360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Infections</a:t>
            </a:r>
            <a:endParaRPr lang="es-ES" sz="12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5573936" y="5373216"/>
            <a:ext cx="1950392" cy="360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Pregnancy</a:t>
            </a:r>
            <a:endParaRPr lang="es-ES" sz="12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131840" y="3016244"/>
            <a:ext cx="2677269" cy="18338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rgbClr val="189E76"/>
                </a:solidFill>
                <a:latin typeface="Cambria" panose="02040503050406030204" pitchFamily="18" charset="0"/>
              </a:rPr>
              <a:t>SYSTEMIC SCLEROSIS</a:t>
            </a:r>
            <a:endParaRPr lang="es-ES" sz="2800" b="1" dirty="0">
              <a:solidFill>
                <a:srgbClr val="189E76"/>
              </a:solidFill>
              <a:latin typeface="Cambria" panose="02040503050406030204" pitchFamily="18" charset="0"/>
            </a:endParaRPr>
          </a:p>
        </p:txBody>
      </p:sp>
      <p:pic>
        <p:nvPicPr>
          <p:cNvPr id="1033" name="Picture 9" descr="Resultado de imagen de SILIC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24945"/>
            <a:ext cx="72008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Resultado de imagen de ORGANIC SOLVENT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4380" y="2996952"/>
            <a:ext cx="811980" cy="8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Resultado de imagen de CITOMEGALOVIRU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3767" y="4294683"/>
            <a:ext cx="806585" cy="6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Resultado de imagen de PARVOVIRUS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2934" b="100000" l="2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712" y="4293096"/>
            <a:ext cx="1017536" cy="66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Resultado de imagen de pregnancy art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275175"/>
            <a:ext cx="797605" cy="67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6660232" y="404664"/>
            <a:ext cx="1782922" cy="1862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98137" l="425" r="99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95801"/>
            <a:ext cx="2986185" cy="2041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23 Rectángulo"/>
          <p:cNvSpPr/>
          <p:nvPr/>
        </p:nvSpPr>
        <p:spPr>
          <a:xfrm>
            <a:off x="1547664" y="2924944"/>
            <a:ext cx="5790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6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HLA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2051720" y="3296017"/>
            <a:ext cx="5052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1200" b="1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IRF5</a:t>
            </a:r>
            <a:endParaRPr lang="it-IT" sz="1200" b="1" i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2843808" y="3079993"/>
            <a:ext cx="5052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200" b="1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IRF8</a:t>
            </a:r>
            <a:endParaRPr lang="it-IT" sz="1200" b="1" i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2519172" y="3429000"/>
            <a:ext cx="6126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1200" b="1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TNIP1</a:t>
            </a:r>
            <a:endParaRPr lang="it-IT" sz="1200" b="1" i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2349508" y="3789040"/>
            <a:ext cx="6383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200" b="1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CD247</a:t>
            </a:r>
            <a:endParaRPr lang="it-IT" sz="1200" b="1" i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403648" y="3429000"/>
            <a:ext cx="4475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1200" b="1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CSK</a:t>
            </a:r>
            <a:endParaRPr lang="it-IT" sz="1200" b="1" i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1619672" y="3717032"/>
            <a:ext cx="6028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200" b="1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STAT4</a:t>
            </a:r>
            <a:endParaRPr lang="it-IT" sz="1200" b="1" i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2541614" y="4221088"/>
            <a:ext cx="5902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1200" b="1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IL12A</a:t>
            </a:r>
            <a:endParaRPr lang="it-IT" sz="1200" b="1" i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1705991" y="4088105"/>
            <a:ext cx="7777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200" b="1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IL12RB2</a:t>
            </a:r>
            <a:endParaRPr lang="it-IT" sz="1200" b="1" i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2051720" y="4520153"/>
            <a:ext cx="5398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200" b="1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ATG5</a:t>
            </a:r>
            <a:endParaRPr lang="it-IT" sz="1200" b="1" i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2267744" y="4880193"/>
            <a:ext cx="9031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1200" b="1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DNASE1L3</a:t>
            </a:r>
            <a:endParaRPr lang="it-IT" sz="1200" b="1" i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5940152" y="3789040"/>
            <a:ext cx="4876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err="1" smtClean="0">
                <a:latin typeface="Cambria" pitchFamily="18" charset="0"/>
              </a:rPr>
              <a:t>Silica</a:t>
            </a:r>
            <a:endParaRPr lang="es-ES" sz="1050" dirty="0">
              <a:latin typeface="Cambria" pitchFamily="18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6660232" y="3789040"/>
            <a:ext cx="11400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dirty="0" err="1" smtClean="0">
                <a:latin typeface="Cambria" pitchFamily="18" charset="0"/>
              </a:rPr>
              <a:t>Organic</a:t>
            </a:r>
            <a:r>
              <a:rPr lang="es-ES" sz="1050" dirty="0" smtClean="0">
                <a:latin typeface="Cambria" pitchFamily="18" charset="0"/>
              </a:rPr>
              <a:t> </a:t>
            </a:r>
            <a:r>
              <a:rPr lang="es-ES" sz="1050" dirty="0" err="1" smtClean="0">
                <a:latin typeface="Cambria" pitchFamily="18" charset="0"/>
              </a:rPr>
              <a:t>solvents</a:t>
            </a:r>
            <a:endParaRPr lang="es-ES" sz="1050" dirty="0">
              <a:latin typeface="Cambria" pitchFamily="18" charset="0"/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5627450" y="4975284"/>
            <a:ext cx="110479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latin typeface="Cambria" pitchFamily="18" charset="0"/>
              </a:rPr>
              <a:t>Parvovirus B19 </a:t>
            </a:r>
            <a:endParaRPr lang="es-ES" sz="1050" dirty="0">
              <a:latin typeface="Cambria" pitchFamily="18" charset="0"/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6660232" y="4941168"/>
            <a:ext cx="100811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 err="1" smtClean="0">
                <a:latin typeface="Cambria" pitchFamily="18" charset="0"/>
              </a:rPr>
              <a:t>Herpesvirus</a:t>
            </a:r>
            <a:r>
              <a:rPr lang="en-US" sz="1050" dirty="0" smtClean="0">
                <a:latin typeface="Cambria" pitchFamily="18" charset="0"/>
              </a:rPr>
              <a:t> family</a:t>
            </a:r>
            <a:endParaRPr lang="es-ES" sz="1050" dirty="0">
              <a:latin typeface="Cambria" pitchFamily="18" charset="0"/>
            </a:endParaRPr>
          </a:p>
        </p:txBody>
      </p:sp>
      <p:pic>
        <p:nvPicPr>
          <p:cNvPr id="40" name="Picture 2" descr="C:\Users\lab206\Documents\ELENA LI\LAB\LAB 206 urDRIVE\TESIS\FIGURES&amp;TABLES\backdrop-765917.jp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235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itle 3"/>
          <p:cNvSpPr txBox="1">
            <a:spLocks/>
          </p:cNvSpPr>
          <p:nvPr/>
        </p:nvSpPr>
        <p:spPr>
          <a:xfrm>
            <a:off x="1284270" y="392146"/>
            <a:ext cx="6832314" cy="6397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89E7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Systemic Sclerosis: etiology</a:t>
            </a:r>
          </a:p>
        </p:txBody>
      </p:sp>
      <p:cxnSp>
        <p:nvCxnSpPr>
          <p:cNvPr id="46" name="45 Conector recto"/>
          <p:cNvCxnSpPr/>
          <p:nvPr/>
        </p:nvCxnSpPr>
        <p:spPr>
          <a:xfrm>
            <a:off x="1253110" y="928670"/>
            <a:ext cx="6858048" cy="1588"/>
          </a:xfrm>
          <a:prstGeom prst="line">
            <a:avLst/>
          </a:prstGeom>
          <a:ln w="25400">
            <a:solidFill>
              <a:srgbClr val="189E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0004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9239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 txBox="1">
            <a:spLocks/>
          </p:cNvSpPr>
          <p:nvPr/>
        </p:nvSpPr>
        <p:spPr>
          <a:xfrm>
            <a:off x="457200" y="836712"/>
            <a:ext cx="8229600" cy="6921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ES" sz="3600" b="1" dirty="0" err="1">
                <a:solidFill>
                  <a:srgbClr val="481F67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Stratified</a:t>
            </a:r>
            <a:r>
              <a:rPr lang="es-ES" sz="3600" b="1" dirty="0">
                <a:solidFill>
                  <a:srgbClr val="481F67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s-ES" sz="3600" b="1" dirty="0" err="1">
                <a:solidFill>
                  <a:srgbClr val="481F67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analysis</a:t>
            </a:r>
            <a:endParaRPr lang="es-ES" sz="3600" b="1" dirty="0">
              <a:solidFill>
                <a:srgbClr val="481F67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H:\16. META_GWAS_SSc\New_Sets_analysis_para poner en local\STRATIFIED ANALYSIS\PLOTS\CaseControl\Manhattan_GWAS_lcSSc_adj_truncated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2636912"/>
            <a:ext cx="460851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16. META_GWAS_SSc\New_Sets_analysis_para poner en local\STRATIFIED ANALYSIS\PLOTS\CaseControl\Manhattan_GWAS_dcSSc_adj_truncated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41714"/>
            <a:ext cx="4530080" cy="226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2 CuadroTexto"/>
          <p:cNvSpPr txBox="1">
            <a:spLocks noChangeArrowheads="1"/>
          </p:cNvSpPr>
          <p:nvPr/>
        </p:nvSpPr>
        <p:spPr bwMode="auto">
          <a:xfrm>
            <a:off x="395536" y="1988841"/>
            <a:ext cx="39776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800" b="1" dirty="0" err="1">
                <a:latin typeface="Arial" charset="0"/>
              </a:rPr>
              <a:t>lcSSc</a:t>
            </a:r>
            <a:r>
              <a:rPr lang="es-ES" altLang="es-ES" sz="1800" b="1" dirty="0">
                <a:latin typeface="Arial" charset="0"/>
              </a:rPr>
              <a:t> (5,686) vs </a:t>
            </a:r>
            <a:r>
              <a:rPr lang="es-ES" altLang="es-ES" sz="1800" b="1" dirty="0" err="1">
                <a:latin typeface="Arial" charset="0"/>
              </a:rPr>
              <a:t>Controls</a:t>
            </a:r>
            <a:r>
              <a:rPr lang="es-ES" altLang="es-ES" sz="1800" b="1" dirty="0">
                <a:latin typeface="Arial" charset="0"/>
              </a:rPr>
              <a:t> (17,584)</a:t>
            </a:r>
          </a:p>
          <a:p>
            <a:pPr>
              <a:spcBef>
                <a:spcPct val="0"/>
              </a:spcBef>
              <a:buFontTx/>
              <a:buNone/>
            </a:pPr>
            <a:endParaRPr lang="es-ES" altLang="es-ES" sz="1800" b="1" dirty="0">
              <a:latin typeface="Arial" charset="0"/>
            </a:endParaRPr>
          </a:p>
        </p:txBody>
      </p:sp>
      <p:sp>
        <p:nvSpPr>
          <p:cNvPr id="15" name="2 CuadroTexto"/>
          <p:cNvSpPr txBox="1">
            <a:spLocks noChangeArrowheads="1"/>
          </p:cNvSpPr>
          <p:nvPr/>
        </p:nvSpPr>
        <p:spPr bwMode="auto">
          <a:xfrm>
            <a:off x="4860032" y="2011362"/>
            <a:ext cx="40819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1800" b="1" dirty="0" err="1">
                <a:latin typeface="Arial" charset="0"/>
              </a:rPr>
              <a:t>dcSSc</a:t>
            </a:r>
            <a:r>
              <a:rPr lang="es-ES" altLang="es-ES" sz="1800" b="1" dirty="0">
                <a:latin typeface="Arial" charset="0"/>
              </a:rPr>
              <a:t> (2,524) vs </a:t>
            </a:r>
            <a:r>
              <a:rPr lang="es-ES" altLang="es-ES" sz="1800" b="1" dirty="0" err="1">
                <a:latin typeface="Arial" charset="0"/>
              </a:rPr>
              <a:t>Controls</a:t>
            </a:r>
            <a:r>
              <a:rPr lang="es-ES" altLang="es-ES" sz="1800" b="1" dirty="0">
                <a:latin typeface="Arial" charset="0"/>
              </a:rPr>
              <a:t> (17,584)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465563" y="3460442"/>
            <a:ext cx="338554" cy="52193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ES" sz="1000" b="1" dirty="0">
                <a:solidFill>
                  <a:schemeClr val="accent6">
                    <a:lumMod val="75000"/>
                  </a:schemeClr>
                </a:solidFill>
              </a:rPr>
              <a:t>IL12RB2</a:t>
            </a:r>
          </a:p>
        </p:txBody>
      </p:sp>
      <p:sp>
        <p:nvSpPr>
          <p:cNvPr id="42" name="41 CuadroTexto"/>
          <p:cNvSpPr txBox="1"/>
          <p:nvPr/>
        </p:nvSpPr>
        <p:spPr>
          <a:xfrm>
            <a:off x="683568" y="2973770"/>
            <a:ext cx="338554" cy="48667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ES" sz="1000" b="1" dirty="0">
                <a:solidFill>
                  <a:srgbClr val="00B050"/>
                </a:solidFill>
              </a:rPr>
              <a:t>TNFSF4</a:t>
            </a:r>
          </a:p>
        </p:txBody>
      </p:sp>
      <p:sp>
        <p:nvSpPr>
          <p:cNvPr id="43" name="42 CuadroTexto"/>
          <p:cNvSpPr txBox="1"/>
          <p:nvPr/>
        </p:nvSpPr>
        <p:spPr>
          <a:xfrm>
            <a:off x="611560" y="3313837"/>
            <a:ext cx="338554" cy="43697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ES" sz="1000" b="1" dirty="0">
                <a:solidFill>
                  <a:schemeClr val="accent6">
                    <a:lumMod val="75000"/>
                  </a:schemeClr>
                </a:solidFill>
              </a:rPr>
              <a:t>CD247</a:t>
            </a:r>
          </a:p>
        </p:txBody>
      </p:sp>
      <p:sp>
        <p:nvSpPr>
          <p:cNvPr id="44" name="43 CuadroTexto"/>
          <p:cNvSpPr txBox="1"/>
          <p:nvPr/>
        </p:nvSpPr>
        <p:spPr>
          <a:xfrm>
            <a:off x="899592" y="2442446"/>
            <a:ext cx="338554" cy="84253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ES" sz="1000" b="1" dirty="0">
                <a:solidFill>
                  <a:srgbClr val="00B050"/>
                </a:solidFill>
              </a:rPr>
              <a:t>NAB1</a:t>
            </a:r>
            <a:r>
              <a:rPr lang="es-ES" sz="1000" b="1" dirty="0">
                <a:solidFill>
                  <a:schemeClr val="accent6">
                    <a:lumMod val="75000"/>
                  </a:schemeClr>
                </a:solidFill>
              </a:rPr>
              <a:t> | STAT4</a:t>
            </a:r>
          </a:p>
        </p:txBody>
      </p:sp>
      <p:sp>
        <p:nvSpPr>
          <p:cNvPr id="45" name="44 Rectángulo"/>
          <p:cNvSpPr/>
          <p:nvPr/>
        </p:nvSpPr>
        <p:spPr>
          <a:xfrm>
            <a:off x="1043608" y="3033273"/>
            <a:ext cx="338554" cy="671018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 fontAlgn="b"/>
            <a:r>
              <a:rPr lang="es-ES" sz="1000" b="1" i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s-ES" sz="1000" b="1" i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DNASE1L3</a:t>
            </a:r>
          </a:p>
        </p:txBody>
      </p:sp>
      <p:sp>
        <p:nvSpPr>
          <p:cNvPr id="46" name="45 Rectángulo"/>
          <p:cNvSpPr/>
          <p:nvPr/>
        </p:nvSpPr>
        <p:spPr>
          <a:xfrm>
            <a:off x="1331640" y="3593734"/>
            <a:ext cx="338554" cy="411331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pt-BR" sz="1000" b="1" i="1" dirty="0">
                <a:solidFill>
                  <a:srgbClr val="00B050"/>
                </a:solidFill>
                <a:cs typeface="Arial" panose="020B0604020202020204" pitchFamily="34" charset="0"/>
              </a:rPr>
              <a:t>DGKQ</a:t>
            </a:r>
            <a:endParaRPr lang="es-ES" sz="1000" b="1" dirty="0">
              <a:solidFill>
                <a:srgbClr val="00B050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1655168" y="3480728"/>
            <a:ext cx="338554" cy="409728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 fontAlgn="b"/>
            <a:r>
              <a:rPr lang="es-ES" sz="1000" b="1" i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TNIP1</a:t>
            </a:r>
          </a:p>
        </p:txBody>
      </p:sp>
      <p:sp>
        <p:nvSpPr>
          <p:cNvPr id="49" name="48 Rectángulo"/>
          <p:cNvSpPr/>
          <p:nvPr/>
        </p:nvSpPr>
        <p:spPr>
          <a:xfrm>
            <a:off x="2123728" y="2636912"/>
            <a:ext cx="338554" cy="730328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 fontAlgn="b"/>
            <a:r>
              <a:rPr lang="es-ES" sz="1000" b="1" i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TNPO3-IRF5</a:t>
            </a:r>
          </a:p>
        </p:txBody>
      </p:sp>
      <p:sp>
        <p:nvSpPr>
          <p:cNvPr id="50" name="49 Rectángulo"/>
          <p:cNvSpPr/>
          <p:nvPr/>
        </p:nvSpPr>
        <p:spPr>
          <a:xfrm>
            <a:off x="2217222" y="3355522"/>
            <a:ext cx="338554" cy="289503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 fontAlgn="b"/>
            <a:r>
              <a:rPr lang="es-ES" sz="1000" b="1" i="1" dirty="0">
                <a:solidFill>
                  <a:srgbClr val="00B050"/>
                </a:solidFill>
                <a:cs typeface="Arial" panose="020B0604020202020204" pitchFamily="34" charset="0"/>
              </a:rPr>
              <a:t>BLK</a:t>
            </a:r>
          </a:p>
        </p:txBody>
      </p:sp>
      <p:sp>
        <p:nvSpPr>
          <p:cNvPr id="51" name="50 Rectángulo"/>
          <p:cNvSpPr/>
          <p:nvPr/>
        </p:nvSpPr>
        <p:spPr>
          <a:xfrm>
            <a:off x="7308304" y="3236222"/>
            <a:ext cx="338554" cy="388888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 fontAlgn="b"/>
            <a:r>
              <a:rPr lang="es-ES" sz="1000" b="1" i="1" dirty="0">
                <a:solidFill>
                  <a:srgbClr val="00B050"/>
                </a:solidFill>
                <a:cs typeface="Arial" panose="020B0604020202020204" pitchFamily="34" charset="0"/>
              </a:rPr>
              <a:t>DDX6</a:t>
            </a:r>
          </a:p>
        </p:txBody>
      </p:sp>
      <p:sp>
        <p:nvSpPr>
          <p:cNvPr id="52" name="51 Rectángulo"/>
          <p:cNvSpPr/>
          <p:nvPr/>
        </p:nvSpPr>
        <p:spPr>
          <a:xfrm>
            <a:off x="3491880" y="3609038"/>
            <a:ext cx="338554" cy="316753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s-ES" sz="1000" b="1" i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CSK </a:t>
            </a:r>
            <a:endParaRPr lang="es-ES" sz="1000" b="1" dirty="0">
              <a:solidFill>
                <a:srgbClr val="00B050"/>
              </a:solidFill>
            </a:endParaRPr>
          </a:p>
        </p:txBody>
      </p:sp>
      <p:sp>
        <p:nvSpPr>
          <p:cNvPr id="53" name="52 Rectángulo"/>
          <p:cNvSpPr/>
          <p:nvPr/>
        </p:nvSpPr>
        <p:spPr>
          <a:xfrm flipH="1">
            <a:off x="3707904" y="2492896"/>
            <a:ext cx="338554" cy="134423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s-ES" sz="1000" b="1" i="1" dirty="0">
                <a:solidFill>
                  <a:srgbClr val="00B050"/>
                </a:solidFill>
                <a:cs typeface="Arial" panose="020B0604020202020204" pitchFamily="34" charset="0"/>
              </a:rPr>
              <a:t>IKZF3-GSDMB</a:t>
            </a:r>
            <a:endParaRPr lang="es-ES" sz="1000" b="1" dirty="0">
              <a:solidFill>
                <a:srgbClr val="00B050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3902442" y="3390593"/>
            <a:ext cx="338554" cy="521938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 fontAlgn="b"/>
            <a:r>
              <a:rPr lang="es-ES" sz="1000" b="1" i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IL12RB1</a:t>
            </a:r>
          </a:p>
        </p:txBody>
      </p:sp>
      <p:sp>
        <p:nvSpPr>
          <p:cNvPr id="55" name="54 CuadroTexto"/>
          <p:cNvSpPr txBox="1"/>
          <p:nvPr/>
        </p:nvSpPr>
        <p:spPr>
          <a:xfrm>
            <a:off x="1929190" y="3552184"/>
            <a:ext cx="338554" cy="38087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ES" sz="1000" b="1" dirty="0">
                <a:solidFill>
                  <a:schemeClr val="accent6">
                    <a:lumMod val="75000"/>
                  </a:schemeClr>
                </a:solidFill>
              </a:rPr>
              <a:t>ATG5</a:t>
            </a:r>
          </a:p>
        </p:txBody>
      </p:sp>
      <p:sp>
        <p:nvSpPr>
          <p:cNvPr id="57" name="56 Rectángulo"/>
          <p:cNvSpPr/>
          <p:nvPr/>
        </p:nvSpPr>
        <p:spPr>
          <a:xfrm>
            <a:off x="1137102" y="3544167"/>
            <a:ext cx="338554" cy="388888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 fontAlgn="b"/>
            <a:r>
              <a:rPr lang="es-ES" sz="1000" b="1" i="1" dirty="0">
                <a:solidFill>
                  <a:srgbClr val="00B050"/>
                </a:solidFill>
                <a:cs typeface="Arial" panose="020B0604020202020204" pitchFamily="34" charset="0"/>
              </a:rPr>
              <a:t>IL12A</a:t>
            </a:r>
          </a:p>
        </p:txBody>
      </p:sp>
      <p:sp>
        <p:nvSpPr>
          <p:cNvPr id="58" name="57 Rectángulo"/>
          <p:cNvSpPr/>
          <p:nvPr/>
        </p:nvSpPr>
        <p:spPr>
          <a:xfrm>
            <a:off x="2699792" y="3618240"/>
            <a:ext cx="338554" cy="32316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s-ES" sz="1000" b="1" i="1" dirty="0">
                <a:solidFill>
                  <a:srgbClr val="00B050"/>
                </a:solidFill>
                <a:cs typeface="Arial" panose="020B0604020202020204" pitchFamily="34" charset="0"/>
              </a:rPr>
              <a:t>IRF7</a:t>
            </a:r>
            <a:endParaRPr lang="es-ES" sz="1000" b="1" dirty="0">
              <a:solidFill>
                <a:srgbClr val="00B050"/>
              </a:solidFill>
            </a:endParaRPr>
          </a:p>
        </p:txBody>
      </p:sp>
      <p:sp>
        <p:nvSpPr>
          <p:cNvPr id="59" name="58 Rectángulo"/>
          <p:cNvSpPr/>
          <p:nvPr/>
        </p:nvSpPr>
        <p:spPr>
          <a:xfrm>
            <a:off x="2771800" y="3390594"/>
            <a:ext cx="338554" cy="369653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s-ES" sz="1000" b="1" i="1" dirty="0">
                <a:solidFill>
                  <a:srgbClr val="00B050"/>
                </a:solidFill>
                <a:cs typeface="Arial" panose="020B0604020202020204" pitchFamily="34" charset="0"/>
              </a:rPr>
              <a:t>CD81</a:t>
            </a:r>
            <a:endParaRPr lang="es-ES" sz="1000" b="1" dirty="0">
              <a:solidFill>
                <a:srgbClr val="00B050"/>
              </a:solidFill>
            </a:endParaRPr>
          </a:p>
        </p:txBody>
      </p:sp>
      <p:sp>
        <p:nvSpPr>
          <p:cNvPr id="60" name="59 Rectángulo"/>
          <p:cNvSpPr/>
          <p:nvPr/>
        </p:nvSpPr>
        <p:spPr>
          <a:xfrm>
            <a:off x="3563888" y="3286204"/>
            <a:ext cx="338554" cy="31194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 fontAlgn="b"/>
            <a:r>
              <a:rPr lang="es-ES" sz="1000" b="1" i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IRF8</a:t>
            </a:r>
          </a:p>
        </p:txBody>
      </p:sp>
      <p:sp>
        <p:nvSpPr>
          <p:cNvPr id="4" name="3 Rectángulo"/>
          <p:cNvSpPr/>
          <p:nvPr/>
        </p:nvSpPr>
        <p:spPr>
          <a:xfrm rot="16200000">
            <a:off x="636319" y="3548850"/>
            <a:ext cx="7151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</a:rPr>
              <a:t>MERTK</a:t>
            </a:r>
          </a:p>
        </p:txBody>
      </p:sp>
      <p:sp>
        <p:nvSpPr>
          <p:cNvPr id="61" name="60 Rectángulo"/>
          <p:cNvSpPr/>
          <p:nvPr/>
        </p:nvSpPr>
        <p:spPr>
          <a:xfrm rot="16200000">
            <a:off x="7956900" y="3208284"/>
            <a:ext cx="9076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</a:rPr>
              <a:t>ANKRD12</a:t>
            </a:r>
          </a:p>
        </p:txBody>
      </p:sp>
      <p:sp>
        <p:nvSpPr>
          <p:cNvPr id="62" name="61 CuadroTexto"/>
          <p:cNvSpPr txBox="1"/>
          <p:nvPr/>
        </p:nvSpPr>
        <p:spPr>
          <a:xfrm>
            <a:off x="5407060" y="2761220"/>
            <a:ext cx="338554" cy="84253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ES" sz="1000" b="1" dirty="0">
                <a:solidFill>
                  <a:srgbClr val="00B050"/>
                </a:solidFill>
              </a:rPr>
              <a:t>NAB1</a:t>
            </a:r>
            <a:r>
              <a:rPr lang="es-ES" sz="1000" b="1" dirty="0">
                <a:solidFill>
                  <a:schemeClr val="accent6">
                    <a:lumMod val="75000"/>
                  </a:schemeClr>
                </a:solidFill>
              </a:rPr>
              <a:t> | STAT4</a:t>
            </a:r>
          </a:p>
        </p:txBody>
      </p:sp>
      <p:sp>
        <p:nvSpPr>
          <p:cNvPr id="63" name="62 Rectángulo"/>
          <p:cNvSpPr/>
          <p:nvPr/>
        </p:nvSpPr>
        <p:spPr>
          <a:xfrm>
            <a:off x="6731738" y="3285917"/>
            <a:ext cx="338554" cy="289503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 fontAlgn="b"/>
            <a:r>
              <a:rPr lang="es-ES" sz="1000" b="1" i="1" dirty="0">
                <a:solidFill>
                  <a:srgbClr val="00B050"/>
                </a:solidFill>
                <a:cs typeface="Arial" panose="020B0604020202020204" pitchFamily="34" charset="0"/>
              </a:rPr>
              <a:t>BLK</a:t>
            </a:r>
          </a:p>
        </p:txBody>
      </p:sp>
      <p:sp>
        <p:nvSpPr>
          <p:cNvPr id="64" name="63 Rectángulo"/>
          <p:cNvSpPr/>
          <p:nvPr/>
        </p:nvSpPr>
        <p:spPr>
          <a:xfrm>
            <a:off x="6562461" y="2783126"/>
            <a:ext cx="338554" cy="730328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 fontAlgn="b"/>
            <a:r>
              <a:rPr lang="es-ES" sz="1000" b="1" i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TNPO3-IRF5</a:t>
            </a:r>
          </a:p>
        </p:txBody>
      </p:sp>
    </p:spTree>
    <p:extLst>
      <p:ext uri="{BB962C8B-B14F-4D97-AF65-F5344CB8AC3E}">
        <p14:creationId xmlns:p14="http://schemas.microsoft.com/office/powerpoint/2010/main" xmlns="" val="126262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b206\Documents\ELENA LI\LAB\LAB 206 urDRIVE\TESIS\FIGURES&amp;TABLES\backdrop-76591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235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271756" y="7474"/>
            <a:ext cx="1688476" cy="357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600" b="1" dirty="0">
                <a:solidFill>
                  <a:srgbClr val="189E76"/>
                </a:solidFill>
                <a:latin typeface="Cambria"/>
                <a:ea typeface="Calibri"/>
                <a:cs typeface="Times New Roman"/>
              </a:rPr>
              <a:t>INTRODUCTION</a:t>
            </a:r>
            <a:endParaRPr lang="es-ES" sz="1600" dirty="0"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418356"/>
            <a:ext cx="9144000" cy="634380"/>
          </a:xfrm>
          <a:prstGeom prst="rect">
            <a:avLst/>
          </a:prstGeom>
          <a:solidFill>
            <a:srgbClr val="189E76"/>
          </a:solidFill>
          <a:ln>
            <a:solidFill>
              <a:srgbClr val="189E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 component of complex diseases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59532" y="1484784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ambria" panose="02040503050406030204" pitchFamily="18" charset="0"/>
              </a:rPr>
              <a:t>Identification </a:t>
            </a:r>
            <a:r>
              <a:rPr lang="en-US" sz="2400" dirty="0">
                <a:latin typeface="Cambria" panose="02040503050406030204" pitchFamily="18" charset="0"/>
              </a:rPr>
              <a:t>of </a:t>
            </a:r>
            <a:r>
              <a:rPr lang="en-US" sz="2400" b="1" dirty="0" smtClean="0">
                <a:latin typeface="Cambria" panose="02040503050406030204" pitchFamily="18" charset="0"/>
              </a:rPr>
              <a:t>GENETIC MARKERS </a:t>
            </a:r>
            <a:r>
              <a:rPr lang="en-US" sz="2400" dirty="0" smtClean="0">
                <a:latin typeface="Cambria" panose="02040503050406030204" pitchFamily="18" charset="0"/>
              </a:rPr>
              <a:t>associated </a:t>
            </a:r>
            <a:r>
              <a:rPr lang="en-US" sz="2400" dirty="0">
                <a:latin typeface="Cambria" panose="02040503050406030204" pitchFamily="18" charset="0"/>
              </a:rPr>
              <a:t>with the </a:t>
            </a:r>
            <a:r>
              <a:rPr lang="en-US" sz="2400" b="1" dirty="0" smtClean="0">
                <a:latin typeface="Cambria" panose="02040503050406030204" pitchFamily="18" charset="0"/>
              </a:rPr>
              <a:t>SUSCEPTIBILITY</a:t>
            </a:r>
            <a:r>
              <a:rPr lang="en-US" sz="2400" dirty="0" smtClean="0">
                <a:latin typeface="Cambria" panose="02040503050406030204" pitchFamily="18" charset="0"/>
              </a:rPr>
              <a:t> to the disease</a:t>
            </a:r>
            <a:endParaRPr lang="es-ES" sz="2400" dirty="0">
              <a:latin typeface="Cambria" panose="02040503050406030204" pitchFamily="18" charset="0"/>
            </a:endParaRPr>
          </a:p>
        </p:txBody>
      </p:sp>
      <p:pic>
        <p:nvPicPr>
          <p:cNvPr id="12" name="Picture 7" descr="http://upload.wikimedia.org/wikipedia/commons/thumb/2/2e/Dna-SNP.svg/220px-Dna-SNP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3362" y="3194735"/>
            <a:ext cx="2558798" cy="3210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2020314" y="2627620"/>
            <a:ext cx="4999958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000" b="1" dirty="0" smtClean="0">
                <a:latin typeface="Cambria" panose="02040503050406030204" pitchFamily="18" charset="0"/>
              </a:rPr>
              <a:t>Single-</a:t>
            </a:r>
            <a:r>
              <a:rPr lang="es-ES" sz="2000" b="1" dirty="0" err="1" smtClean="0">
                <a:latin typeface="Cambria" panose="02040503050406030204" pitchFamily="18" charset="0"/>
              </a:rPr>
              <a:t>Nucleotide</a:t>
            </a:r>
            <a:r>
              <a:rPr lang="es-ES" sz="2000" b="1" dirty="0" smtClean="0">
                <a:latin typeface="Cambria" panose="02040503050406030204" pitchFamily="18" charset="0"/>
              </a:rPr>
              <a:t> </a:t>
            </a:r>
            <a:r>
              <a:rPr lang="es-ES" sz="2000" b="1" dirty="0" err="1" smtClean="0">
                <a:latin typeface="Cambria" panose="02040503050406030204" pitchFamily="18" charset="0"/>
              </a:rPr>
              <a:t>Polymorphisms</a:t>
            </a:r>
            <a:r>
              <a:rPr lang="es-ES" sz="2000" b="1" dirty="0" smtClean="0">
                <a:latin typeface="Cambria" panose="02040503050406030204" pitchFamily="18" charset="0"/>
              </a:rPr>
              <a:t> (SNPs)</a:t>
            </a:r>
            <a:endParaRPr lang="en-US" sz="20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15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2406672" y="522288"/>
            <a:ext cx="4590029" cy="639762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89E7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HLA in Systemic Sclerosis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1253110" y="928670"/>
            <a:ext cx="6858048" cy="1588"/>
          </a:xfrm>
          <a:prstGeom prst="line">
            <a:avLst/>
          </a:prstGeom>
          <a:ln w="25400">
            <a:solidFill>
              <a:srgbClr val="189E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lab206\Documents\ELENA LI\LAB\LAB 206 urDRIVE\TESIS\FIGURES&amp;TABLES\backdrop-76591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235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1" y="1199599"/>
            <a:ext cx="74771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>
                <a:solidFill>
                  <a:srgbClr val="C00000"/>
                </a:solidFill>
                <a:latin typeface="Century Gothic" panose="020B0502020202020204" pitchFamily="34" charset="0"/>
              </a:rPr>
              <a:t>Immunochip study: An in-depth look into the HLA region</a:t>
            </a:r>
            <a:endParaRPr lang="es-ES_tradnl" sz="200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8" descr="http://198.81.200.84/images/journal_logo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4301"/>
          <a:stretch/>
        </p:blipFill>
        <p:spPr bwMode="auto">
          <a:xfrm>
            <a:off x="4271963" y="6195093"/>
            <a:ext cx="1531938" cy="45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http://198.81.200.84/images/journal_logo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020"/>
          <a:stretch/>
        </p:blipFill>
        <p:spPr bwMode="auto">
          <a:xfrm>
            <a:off x="2827093" y="6257116"/>
            <a:ext cx="1358639" cy="44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03901" y="6342331"/>
            <a:ext cx="3193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entury Gothic" panose="020B0502020202020204" pitchFamily="34" charset="0"/>
              </a:rPr>
              <a:t>Mayes, </a:t>
            </a:r>
            <a:r>
              <a:rPr lang="en-GB" sz="1200" dirty="0" err="1" smtClean="0">
                <a:latin typeface="Century Gothic" panose="020B0502020202020204" pitchFamily="34" charset="0"/>
              </a:rPr>
              <a:t>Bossini</a:t>
            </a:r>
            <a:r>
              <a:rPr lang="en-GB" sz="1200" dirty="0" smtClean="0">
                <a:latin typeface="Century Gothic" panose="020B0502020202020204" pitchFamily="34" charset="0"/>
              </a:rPr>
              <a:t>-Castillo </a:t>
            </a:r>
            <a:r>
              <a:rPr lang="en-GB" sz="1200" i="1" dirty="0" smtClean="0">
                <a:latin typeface="Century Gothic" panose="020B0502020202020204" pitchFamily="34" charset="0"/>
              </a:rPr>
              <a:t>et al</a:t>
            </a:r>
            <a:r>
              <a:rPr lang="en-GB" sz="1200" dirty="0" smtClean="0">
                <a:latin typeface="Century Gothic" panose="020B0502020202020204" pitchFamily="34" charset="0"/>
              </a:rPr>
              <a:t>. </a:t>
            </a:r>
            <a:r>
              <a:rPr lang="en-GB" sz="1200" i="1" smtClean="0">
                <a:latin typeface="Century Gothic" panose="020B0502020202020204" pitchFamily="34" charset="0"/>
              </a:rPr>
              <a:t>AJHG</a:t>
            </a:r>
            <a:r>
              <a:rPr lang="en-GB" sz="1200" smtClean="0">
                <a:latin typeface="Century Gothic" panose="020B0502020202020204" pitchFamily="34" charset="0"/>
              </a:rPr>
              <a:t> (2014)</a:t>
            </a:r>
            <a:endParaRPr lang="es-ES_tradnl" sz="1200">
              <a:latin typeface="Century Gothic" panose="020B0502020202020204" pitchFamily="34" charset="0"/>
            </a:endParaRPr>
          </a:p>
        </p:txBody>
      </p:sp>
      <p:pic>
        <p:nvPicPr>
          <p:cNvPr id="11" name="7 Marcador de contenido" descr="Figure_8.ti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225310" y="1837181"/>
            <a:ext cx="5031396" cy="419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173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lab206\Documents\ELENA LI\LAB\LAB 206 urDRIVE\TESIS\FIGURES&amp;TABLES\backdrop-76591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235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39 Rectángulo"/>
          <p:cNvSpPr/>
          <p:nvPr/>
        </p:nvSpPr>
        <p:spPr>
          <a:xfrm>
            <a:off x="7271756" y="7474"/>
            <a:ext cx="1688476" cy="357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189E76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INTRODUCTION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8" name="7 Diagrama"/>
          <p:cNvGraphicFramePr/>
          <p:nvPr>
            <p:extLst/>
          </p:nvPr>
        </p:nvGraphicFramePr>
        <p:xfrm>
          <a:off x="1637928" y="2204864"/>
          <a:ext cx="603041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8 Rectángulo"/>
          <p:cNvSpPr/>
          <p:nvPr/>
        </p:nvSpPr>
        <p:spPr>
          <a:xfrm>
            <a:off x="5076056" y="302075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Innate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immunity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interferon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signature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s-E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inflammation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67544" y="4154304"/>
            <a:ext cx="20882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CAE7C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5CAE7C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and T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CAE7C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cell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5CAE7C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CAE7C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proliferation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5CAE7C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,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CAE7C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survival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5CAE7C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and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CAE7C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cytokine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5CAE7C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CAE7C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production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5CAE7C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829217" y="4941168"/>
            <a:ext cx="17032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Apoptosis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Autophagy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539552" y="1196752"/>
            <a:ext cx="8348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Outside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HLA </a:t>
            </a: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region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…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Several</a:t>
            </a:r>
            <a:r>
              <a:rPr kumimoji="0" lang="es-E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s-ES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loci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</a:t>
            </a: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confirmed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at </a:t>
            </a: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genome-wide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significance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level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</a:t>
            </a:r>
            <a:r>
              <a:rPr kumimoji="0" lang="en-US" altLang="es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econd</a:t>
            </a:r>
            <a:r>
              <a:rPr kumimoji="0" lang="en-US" alt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-tier associations have also been </a:t>
            </a:r>
            <a:r>
              <a:rPr kumimoji="0" lang="en-US" alt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Times New Roman" pitchFamily="18" charset="0"/>
              </a:rPr>
              <a:t>described.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0" y="418356"/>
            <a:ext cx="9144000" cy="634380"/>
          </a:xfrm>
          <a:prstGeom prst="rect">
            <a:avLst/>
          </a:prstGeom>
          <a:solidFill>
            <a:srgbClr val="189E76"/>
          </a:solidFill>
          <a:ln>
            <a:solidFill>
              <a:srgbClr val="189E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Systemic Sclerosis: Genetic component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48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b206\Documents\ELENA LI\LAB\LAB 206 urDRIVE\TESIS\FIGURES&amp;TABLES\backdrop-76591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235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271756" y="7474"/>
            <a:ext cx="1688476" cy="357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189E76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INTRODUCTION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/>
          </p:nvPr>
        </p:nvGraphicFramePr>
        <p:xfrm>
          <a:off x="-339279" y="2420888"/>
          <a:ext cx="9642847" cy="389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1 Rectángulo"/>
          <p:cNvSpPr/>
          <p:nvPr/>
        </p:nvSpPr>
        <p:spPr>
          <a:xfrm>
            <a:off x="432048" y="1557953"/>
            <a:ext cx="88204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Interrogation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of the biological pathways that are involved in SSc</a:t>
            </a:r>
            <a:endParaRPr kumimoji="0" lang="es-E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418356"/>
            <a:ext cx="9144000" cy="634380"/>
          </a:xfrm>
          <a:prstGeom prst="rect">
            <a:avLst/>
          </a:prstGeom>
          <a:solidFill>
            <a:srgbClr val="189E76"/>
          </a:solidFill>
          <a:ln>
            <a:solidFill>
              <a:srgbClr val="189E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Systemic Sclerosis: Genetic component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320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gen de variants with low-to-moderate effec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895" y="745806"/>
            <a:ext cx="8877980" cy="499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757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22928" y="1390649"/>
            <a:ext cx="9121072" cy="4467225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1469986" y="379538"/>
            <a:ext cx="6377650" cy="639762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US" sz="4400" i="1" dirty="0" smtClean="0">
                <a:solidFill>
                  <a:srgbClr val="189E76"/>
                </a:solidFill>
                <a:latin typeface="Century Gothic" pitchFamily="34" charset="0"/>
              </a:rPr>
              <a:t>Meta-GWAS s</a:t>
            </a:r>
            <a:r>
              <a:rPr kumimoji="0" lang="en-US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89E7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ystemic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89E7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sclerosis</a:t>
            </a:r>
          </a:p>
        </p:txBody>
      </p:sp>
      <p:cxnSp>
        <p:nvCxnSpPr>
          <p:cNvPr id="4" name="5 Conector recto"/>
          <p:cNvCxnSpPr/>
          <p:nvPr/>
        </p:nvCxnSpPr>
        <p:spPr>
          <a:xfrm>
            <a:off x="1253110" y="928670"/>
            <a:ext cx="6858048" cy="1588"/>
          </a:xfrm>
          <a:prstGeom prst="line">
            <a:avLst/>
          </a:prstGeom>
          <a:ln w="25400">
            <a:solidFill>
              <a:srgbClr val="189E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2011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0625" y="-19049"/>
            <a:ext cx="62384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779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2288" y="123824"/>
            <a:ext cx="4743583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395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2406672" y="217488"/>
            <a:ext cx="4590029" cy="639762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89E7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Systemic Sclerosis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1253110" y="928670"/>
            <a:ext cx="6858048" cy="1588"/>
          </a:xfrm>
          <a:prstGeom prst="line">
            <a:avLst/>
          </a:prstGeom>
          <a:ln w="25400">
            <a:solidFill>
              <a:srgbClr val="189E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lab206\Documents\ELENA LI\LAB\LAB 206 urDRIVE\TESIS\FIGURES&amp;TABLES\backdrop-76591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235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sultado de imagen de ETNI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59520" y="4419514"/>
            <a:ext cx="1872208" cy="2236002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350808" y="1268760"/>
            <a:ext cx="7132209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C00000"/>
                </a:solidFill>
                <a:latin typeface="Cambria"/>
                <a:ea typeface="Calibri"/>
                <a:cs typeface="Times New Roman"/>
              </a:rPr>
              <a:t>Familial occurrence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b="1" dirty="0" smtClean="0">
              <a:latin typeface="Cambria"/>
              <a:ea typeface="Calibri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b="1" dirty="0" smtClean="0">
              <a:latin typeface="Cambria"/>
              <a:ea typeface="Calibri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b="1" dirty="0">
              <a:latin typeface="Cambria"/>
              <a:ea typeface="Calibri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b="1" dirty="0" smtClean="0">
              <a:latin typeface="Cambria"/>
              <a:ea typeface="Calibri"/>
              <a:cs typeface="Times New Roman"/>
            </a:endParaRPr>
          </a:p>
          <a:p>
            <a:pPr marL="285750" indent="-285750"/>
            <a:endParaRPr lang="en-US" sz="2000" b="1" dirty="0">
              <a:latin typeface="Cambria"/>
              <a:ea typeface="Calibri"/>
              <a:cs typeface="Times New Roman"/>
            </a:endParaRPr>
          </a:p>
          <a:p>
            <a:pPr marL="285750" indent="-285750"/>
            <a:endParaRPr lang="en-US" sz="2000" b="1" dirty="0">
              <a:latin typeface="Cambria"/>
              <a:ea typeface="Calibri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C00000"/>
                </a:solidFill>
                <a:latin typeface="Cambria"/>
                <a:ea typeface="Calibri"/>
                <a:cs typeface="Times New Roman"/>
              </a:rPr>
              <a:t>Heritability</a:t>
            </a:r>
            <a:r>
              <a:rPr lang="en-US" sz="2000" b="1" dirty="0" smtClean="0">
                <a:latin typeface="Cambria"/>
                <a:ea typeface="Calibri"/>
                <a:cs typeface="Times New Roman"/>
              </a:rPr>
              <a:t> underestimated in twin concordance studies</a:t>
            </a:r>
            <a:endParaRPr lang="en-US" sz="2000" b="1" dirty="0" smtClean="0">
              <a:latin typeface="Cambria"/>
              <a:ea typeface="Calibri"/>
              <a:cs typeface="Times New Roman"/>
              <a:sym typeface="Wingdings" pitchFamily="2" charset="2"/>
            </a:endParaRPr>
          </a:p>
          <a:p>
            <a:pPr marL="285750" indent="-285750"/>
            <a:endParaRPr lang="en-US" sz="2000" b="1" dirty="0" smtClean="0">
              <a:latin typeface="Cambria"/>
              <a:ea typeface="Calibri"/>
              <a:cs typeface="Times New Roman"/>
              <a:sym typeface="Wingdings" pitchFamily="2" charset="2"/>
            </a:endParaRPr>
          </a:p>
          <a:p>
            <a:pPr marL="285750" indent="-285750" algn="ctr"/>
            <a:r>
              <a:rPr lang="en-US" sz="2000" b="1" dirty="0" smtClean="0">
                <a:latin typeface="Cambria"/>
                <a:ea typeface="Calibri"/>
                <a:cs typeface="Times New Roman"/>
                <a:sym typeface="Wingdings" pitchFamily="2" charset="2"/>
              </a:rPr>
              <a:t> h2 &gt; 0.1 </a:t>
            </a:r>
            <a:r>
              <a:rPr lang="en-US" sz="1400" dirty="0" smtClean="0">
                <a:latin typeface="Cambria"/>
                <a:ea typeface="Calibri"/>
                <a:cs typeface="Times New Roman"/>
                <a:sym typeface="Wingdings" pitchFamily="2" charset="2"/>
              </a:rPr>
              <a:t>(</a:t>
            </a:r>
            <a:r>
              <a:rPr lang="en-US" sz="1400" dirty="0" err="1" smtClean="0">
                <a:latin typeface="Cambria"/>
                <a:ea typeface="Calibri"/>
                <a:cs typeface="Times New Roman"/>
                <a:sym typeface="Wingdings" pitchFamily="2" charset="2"/>
              </a:rPr>
              <a:t>Bossini</a:t>
            </a:r>
            <a:r>
              <a:rPr lang="en-US" sz="1400" dirty="0" smtClean="0">
                <a:latin typeface="Cambria"/>
                <a:ea typeface="Calibri"/>
                <a:cs typeface="Times New Roman"/>
                <a:sym typeface="Wingdings" pitchFamily="2" charset="2"/>
              </a:rPr>
              <a:t>-Castillo </a:t>
            </a:r>
            <a:r>
              <a:rPr lang="en-US" sz="1400" i="1" dirty="0" smtClean="0">
                <a:latin typeface="Cambria"/>
                <a:ea typeface="Calibri"/>
                <a:cs typeface="Times New Roman"/>
                <a:sym typeface="Wingdings" pitchFamily="2" charset="2"/>
              </a:rPr>
              <a:t>et al</a:t>
            </a:r>
            <a:r>
              <a:rPr lang="en-US" sz="1400" dirty="0" smtClean="0">
                <a:latin typeface="Cambria"/>
                <a:ea typeface="Calibri"/>
                <a:cs typeface="Times New Roman"/>
                <a:sym typeface="Wingdings" pitchFamily="2" charset="2"/>
              </a:rPr>
              <a:t>., </a:t>
            </a:r>
            <a:r>
              <a:rPr lang="en-US" sz="1400" i="1" dirty="0" smtClean="0">
                <a:latin typeface="Cambria"/>
                <a:ea typeface="Calibri"/>
                <a:cs typeface="Times New Roman"/>
                <a:sym typeface="Wingdings" pitchFamily="2" charset="2"/>
              </a:rPr>
              <a:t>J </a:t>
            </a:r>
            <a:r>
              <a:rPr lang="en-US" sz="1400" i="1" dirty="0" err="1" smtClean="0">
                <a:latin typeface="Cambria"/>
                <a:ea typeface="Calibri"/>
                <a:cs typeface="Times New Roman"/>
                <a:sym typeface="Wingdings" pitchFamily="2" charset="2"/>
              </a:rPr>
              <a:t>Autoimmun</a:t>
            </a:r>
            <a:r>
              <a:rPr lang="en-US" sz="1400" dirty="0" smtClean="0">
                <a:latin typeface="Cambria"/>
                <a:ea typeface="Calibri"/>
                <a:cs typeface="Times New Roman"/>
                <a:sym typeface="Wingdings" pitchFamily="2" charset="2"/>
              </a:rPr>
              <a:t>. 2015 )</a:t>
            </a:r>
            <a:endParaRPr lang="en-US" sz="1400" dirty="0">
              <a:latin typeface="Cambria"/>
              <a:ea typeface="Calibri"/>
              <a:cs typeface="Times New Roman"/>
            </a:endParaRPr>
          </a:p>
          <a:p>
            <a:pPr marL="285750" indent="-285750"/>
            <a:endParaRPr lang="en-US" sz="2000" b="1" dirty="0" smtClean="0">
              <a:latin typeface="Cambria"/>
              <a:ea typeface="Calibri"/>
              <a:cs typeface="Times New Roman"/>
            </a:endParaRPr>
          </a:p>
          <a:p>
            <a:endParaRPr lang="en-US" sz="2000" b="1" dirty="0">
              <a:latin typeface="Cambria"/>
              <a:ea typeface="Calibri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C00000"/>
                </a:solidFill>
                <a:latin typeface="Cambria"/>
                <a:ea typeface="Calibri"/>
                <a:cs typeface="Times New Roman"/>
              </a:rPr>
              <a:t>Prevalence </a:t>
            </a:r>
            <a:r>
              <a:rPr lang="en-US" sz="2000" b="1" dirty="0">
                <a:solidFill>
                  <a:srgbClr val="C00000"/>
                </a:solidFill>
                <a:latin typeface="Cambria"/>
                <a:ea typeface="Calibri"/>
                <a:cs typeface="Times New Roman"/>
              </a:rPr>
              <a:t>variation </a:t>
            </a:r>
            <a:r>
              <a:rPr lang="en-US" sz="2000" b="1" dirty="0" smtClean="0">
                <a:latin typeface="Cambria"/>
                <a:ea typeface="Calibri"/>
                <a:cs typeface="Times New Roman"/>
              </a:rPr>
              <a:t>observed </a:t>
            </a:r>
            <a:r>
              <a:rPr lang="en-US" sz="2000" b="1" dirty="0">
                <a:latin typeface="Cambria"/>
                <a:ea typeface="Calibri"/>
                <a:cs typeface="Times New Roman"/>
              </a:rPr>
              <a:t>among populations</a:t>
            </a:r>
            <a:r>
              <a:rPr lang="en-US" sz="2000" b="1" dirty="0" smtClean="0">
                <a:latin typeface="Cambria"/>
                <a:ea typeface="Calibri"/>
                <a:cs typeface="Times New Roman"/>
              </a:rPr>
              <a:t> </a:t>
            </a:r>
            <a:endParaRPr lang="es-ES" sz="2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3685095" y="1337891"/>
            <a:ext cx="52686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b="1" dirty="0" smtClean="0">
                <a:latin typeface="Cambria" panose="02040503050406030204" pitchFamily="18" charset="0"/>
              </a:rPr>
              <a:t>First-degree relatives: </a:t>
            </a:r>
            <a:r>
              <a:rPr lang="en-US" dirty="0" smtClean="0">
                <a:latin typeface="Cambria" panose="02040503050406030204" pitchFamily="18" charset="0"/>
              </a:rPr>
              <a:t>relative risk </a:t>
            </a:r>
            <a:r>
              <a:rPr lang="en-US" b="1" dirty="0" smtClean="0">
                <a:latin typeface="Cambria" panose="02040503050406030204" pitchFamily="18" charset="0"/>
              </a:rPr>
              <a:t>10-16-fold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b="1" dirty="0">
                <a:latin typeface="Cambria" panose="02040503050406030204" pitchFamily="18" charset="0"/>
              </a:rPr>
              <a:t>higher</a:t>
            </a:r>
            <a:r>
              <a:rPr lang="en-US" dirty="0">
                <a:latin typeface="Cambria" panose="02040503050406030204" pitchFamily="18" charset="0"/>
              </a:rPr>
              <a:t> than in the general </a:t>
            </a:r>
            <a:r>
              <a:rPr lang="en-US" dirty="0" smtClean="0">
                <a:latin typeface="Cambria" panose="02040503050406030204" pitchFamily="18" charset="0"/>
              </a:rPr>
              <a:t>population</a:t>
            </a:r>
          </a:p>
          <a:p>
            <a:pPr algn="just"/>
            <a:endParaRPr lang="en-US" dirty="0" smtClean="0">
              <a:latin typeface="Cambria" panose="020405030504060302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b="1" dirty="0">
                <a:latin typeface="Cambria" panose="02040503050406030204" pitchFamily="18" charset="0"/>
              </a:rPr>
              <a:t>Siblings</a:t>
            </a:r>
            <a:r>
              <a:rPr lang="en-US" dirty="0">
                <a:latin typeface="Cambria" panose="02040503050406030204" pitchFamily="18" charset="0"/>
              </a:rPr>
              <a:t> showed relative risk ranging from </a:t>
            </a:r>
            <a:r>
              <a:rPr lang="en-US" b="1" dirty="0">
                <a:latin typeface="Cambria" panose="02040503050406030204" pitchFamily="18" charset="0"/>
              </a:rPr>
              <a:t>10–27-fold higher </a:t>
            </a:r>
            <a:r>
              <a:rPr lang="en-US" dirty="0">
                <a:latin typeface="Cambria" panose="02040503050406030204" pitchFamily="18" charset="0"/>
              </a:rPr>
              <a:t>than normal</a:t>
            </a:r>
            <a:endParaRPr lang="en-US" dirty="0" smtClean="0">
              <a:latin typeface="Cambria" panose="02040503050406030204" pitchFamily="18" charset="0"/>
            </a:endParaRPr>
          </a:p>
          <a:p>
            <a:pPr marL="285750" indent="-285750" algn="just">
              <a:buFontTx/>
              <a:buChar char="-"/>
            </a:pPr>
            <a:endParaRPr lang="en-US" dirty="0" smtClean="0">
              <a:latin typeface="Cambria" panose="02040503050406030204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481145" y="2829683"/>
            <a:ext cx="2448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err="1" smtClean="0">
                <a:latin typeface="Cambria" panose="02040503050406030204" pitchFamily="18" charset="0"/>
              </a:rPr>
              <a:t>Arnett</a:t>
            </a:r>
            <a:r>
              <a:rPr lang="es-ES" sz="1200" dirty="0" smtClean="0">
                <a:latin typeface="Cambria" panose="02040503050406030204" pitchFamily="18" charset="0"/>
              </a:rPr>
              <a:t> </a:t>
            </a:r>
            <a:r>
              <a:rPr lang="es-ES" sz="1200" i="1" dirty="0" smtClean="0">
                <a:latin typeface="Cambria" panose="02040503050406030204" pitchFamily="18" charset="0"/>
              </a:rPr>
              <a:t>et al</a:t>
            </a:r>
            <a:r>
              <a:rPr lang="es-ES" sz="1200" dirty="0" smtClean="0">
                <a:latin typeface="Cambria" panose="02040503050406030204" pitchFamily="18" charset="0"/>
              </a:rPr>
              <a:t>., </a:t>
            </a:r>
            <a:r>
              <a:rPr lang="es-ES" sz="1200" i="1" dirty="0" err="1" smtClean="0">
                <a:latin typeface="Cambria" panose="02040503050406030204" pitchFamily="18" charset="0"/>
              </a:rPr>
              <a:t>Arthritis</a:t>
            </a:r>
            <a:r>
              <a:rPr lang="es-ES" sz="1200" i="1" dirty="0" smtClean="0">
                <a:latin typeface="Cambria" panose="02040503050406030204" pitchFamily="18" charset="0"/>
              </a:rPr>
              <a:t> </a:t>
            </a:r>
            <a:r>
              <a:rPr lang="es-ES" sz="1200" i="1" dirty="0" err="1" smtClean="0">
                <a:latin typeface="Cambria" panose="02040503050406030204" pitchFamily="18" charset="0"/>
              </a:rPr>
              <a:t>Rheum</a:t>
            </a:r>
            <a:r>
              <a:rPr lang="es-ES" sz="1200" dirty="0" smtClean="0">
                <a:latin typeface="Cambria" panose="02040503050406030204" pitchFamily="18" charset="0"/>
              </a:rPr>
              <a:t>. 2001</a:t>
            </a:r>
            <a:endParaRPr lang="es-ES" sz="1200" dirty="0">
              <a:latin typeface="Cambria" panose="02040503050406030204" pitchFamily="18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2441353" y="5418302"/>
            <a:ext cx="2714644" cy="1802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4625" lvl="0" indent="-174625">
              <a:spcBef>
                <a:spcPts val="1200"/>
              </a:spcBef>
              <a:buClr>
                <a:srgbClr val="C00000"/>
              </a:buClr>
              <a:buFontTx/>
              <a:buChar char="-"/>
              <a:defRPr/>
            </a:pPr>
            <a:r>
              <a:rPr lang="en-US" sz="1600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Caucasian: 0.01%</a:t>
            </a:r>
          </a:p>
          <a:p>
            <a:pPr marL="174625" lvl="0" indent="-174625">
              <a:spcBef>
                <a:spcPts val="1200"/>
              </a:spcBef>
              <a:buClr>
                <a:srgbClr val="C00000"/>
              </a:buClr>
              <a:buFontTx/>
              <a:buChar char="-"/>
              <a:defRPr/>
            </a:pPr>
            <a:r>
              <a:rPr lang="en-US" sz="1600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Afro-American: 0.02%</a:t>
            </a:r>
          </a:p>
          <a:p>
            <a:pPr marL="174625" lvl="0" indent="-174625">
              <a:spcBef>
                <a:spcPts val="1200"/>
              </a:spcBef>
              <a:buClr>
                <a:srgbClr val="C00000"/>
              </a:buClr>
              <a:buFontTx/>
              <a:buChar char="-"/>
              <a:defRPr/>
            </a:pPr>
            <a:r>
              <a:rPr lang="en-US" sz="1600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Choctaw: 0.04%</a:t>
            </a:r>
          </a:p>
        </p:txBody>
      </p:sp>
      <p:pic>
        <p:nvPicPr>
          <p:cNvPr id="13" name="Picture 2" descr="Imagen relacionada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73454" y="1820398"/>
            <a:ext cx="2552863" cy="133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2637" y="750133"/>
            <a:ext cx="7138726" cy="53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593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303506" y="217488"/>
            <a:ext cx="6780179" cy="639762"/>
          </a:xfrm>
          <a:prstGeom prst="rect">
            <a:avLst/>
          </a:prstGeom>
        </p:spPr>
        <p:txBody>
          <a:bodyPr>
            <a:normAutofit fontScale="52500" lnSpcReduction="2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4600" i="1" noProof="0" dirty="0" smtClean="0">
                <a:solidFill>
                  <a:srgbClr val="189E76"/>
                </a:solidFill>
                <a:latin typeface="Century Gothic" pitchFamily="34" charset="0"/>
                <a:ea typeface="+mj-ea"/>
                <a:cs typeface="+mj-cs"/>
              </a:rPr>
              <a:t>H</a:t>
            </a:r>
            <a:r>
              <a:rPr lang="en-US" sz="4600" i="1" dirty="0" err="1" smtClean="0">
                <a:solidFill>
                  <a:srgbClr val="189E76"/>
                </a:solidFill>
                <a:latin typeface="Century Gothic" pitchFamily="34" charset="0"/>
                <a:ea typeface="+mj-ea"/>
                <a:cs typeface="+mj-cs"/>
              </a:rPr>
              <a:t>igh</a:t>
            </a:r>
            <a:r>
              <a:rPr lang="en-US" sz="4600" i="1" dirty="0" smtClean="0">
                <a:solidFill>
                  <a:srgbClr val="189E76"/>
                </a:solidFill>
                <a:latin typeface="Century Gothic" pitchFamily="34" charset="0"/>
                <a:ea typeface="+mj-ea"/>
                <a:cs typeface="+mj-cs"/>
              </a:rPr>
              <a:t>-throughput genotyping platforms</a:t>
            </a:r>
            <a:endParaRPr kumimoji="0" lang="en-US" sz="4600" b="0" i="1" u="none" strike="noStrike" kern="1200" cap="none" spc="0" normalizeH="0" baseline="0" noProof="0" dirty="0" smtClean="0">
              <a:ln>
                <a:noFill/>
              </a:ln>
              <a:solidFill>
                <a:srgbClr val="189E76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1253110" y="928670"/>
            <a:ext cx="6858048" cy="1588"/>
          </a:xfrm>
          <a:prstGeom prst="line">
            <a:avLst/>
          </a:prstGeom>
          <a:ln w="25400">
            <a:solidFill>
              <a:srgbClr val="189E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lab206\Documents\ELENA LI\LAB\LAB 206 urDRIVE\TESIS\FIGURES&amp;TABLES\backdrop-76591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235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mpg.de/260827/zoom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93030" y="2572496"/>
            <a:ext cx="5290493" cy="3590922"/>
          </a:xfrm>
          <a:prstGeom prst="rect">
            <a:avLst/>
          </a:prstGeom>
          <a:noFill/>
        </p:spPr>
      </p:pic>
      <p:pic>
        <p:nvPicPr>
          <p:cNvPr id="9" name="Picture 2" descr="http://www.vrc-lab.be/sites/default/files/styles/medium/public/iScan%20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30927" y="2036729"/>
            <a:ext cx="1614697" cy="1284418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530929" y="1060147"/>
            <a:ext cx="7630359" cy="21082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Genome-Wide Association Studies = GWASs</a:t>
            </a:r>
          </a:p>
          <a:p>
            <a:r>
              <a:rPr lang="en-US" dirty="0" smtClean="0">
                <a:latin typeface="Cambria" pitchFamily="18" charset="0"/>
              </a:rPr>
              <a:t>Genetic markers across the whole genome (from 300.000 to 2 million SNPs)</a:t>
            </a:r>
          </a:p>
          <a:p>
            <a:endParaRPr lang="en-US" dirty="0" smtClean="0">
              <a:latin typeface="Cambria" pitchFamily="18" charset="0"/>
            </a:endParaRPr>
          </a:p>
          <a:p>
            <a:endParaRPr lang="en-US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endParaRPr lang="en-US" b="1" dirty="0" smtClean="0">
              <a:solidFill>
                <a:srgbClr val="189E76"/>
              </a:solidFill>
              <a:latin typeface="Cambria" pitchFamily="18" charset="0"/>
            </a:endParaRPr>
          </a:p>
          <a:p>
            <a:endParaRPr lang="en-US" b="1" dirty="0" smtClean="0">
              <a:solidFill>
                <a:srgbClr val="189E76"/>
              </a:solidFill>
              <a:latin typeface="Cambria" pitchFamily="18" charset="0"/>
            </a:endParaRPr>
          </a:p>
          <a:p>
            <a:endParaRPr lang="es-ES" b="1" dirty="0">
              <a:solidFill>
                <a:srgbClr val="189E76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http://www.mpg.de/260827/zoo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38689" y="3077463"/>
            <a:ext cx="5290493" cy="3590922"/>
          </a:xfrm>
          <a:prstGeom prst="rect">
            <a:avLst/>
          </a:prstGeom>
          <a:noFill/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303506" y="217488"/>
            <a:ext cx="6780179" cy="639762"/>
          </a:xfrm>
          <a:prstGeom prst="rect">
            <a:avLst/>
          </a:prstGeom>
        </p:spPr>
        <p:txBody>
          <a:bodyPr>
            <a:normAutofit fontScale="52500" lnSpcReduction="2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4600" i="1" noProof="0" dirty="0" smtClean="0">
                <a:solidFill>
                  <a:srgbClr val="189E76"/>
                </a:solidFill>
                <a:latin typeface="Century Gothic" pitchFamily="34" charset="0"/>
                <a:ea typeface="+mj-ea"/>
                <a:cs typeface="+mj-cs"/>
              </a:rPr>
              <a:t>H</a:t>
            </a:r>
            <a:r>
              <a:rPr lang="en-US" sz="4600" i="1" dirty="0" err="1" smtClean="0">
                <a:solidFill>
                  <a:srgbClr val="189E76"/>
                </a:solidFill>
                <a:latin typeface="Century Gothic" pitchFamily="34" charset="0"/>
                <a:ea typeface="+mj-ea"/>
                <a:cs typeface="+mj-cs"/>
              </a:rPr>
              <a:t>igh</a:t>
            </a:r>
            <a:r>
              <a:rPr lang="en-US" sz="4600" i="1" dirty="0" smtClean="0">
                <a:solidFill>
                  <a:srgbClr val="189E76"/>
                </a:solidFill>
                <a:latin typeface="Century Gothic" pitchFamily="34" charset="0"/>
                <a:ea typeface="+mj-ea"/>
                <a:cs typeface="+mj-cs"/>
              </a:rPr>
              <a:t>-throughput genotyping platforms</a:t>
            </a:r>
            <a:endParaRPr kumimoji="0" lang="en-US" sz="4600" b="0" i="1" u="none" strike="noStrike" kern="1200" cap="none" spc="0" normalizeH="0" baseline="0" noProof="0" dirty="0" smtClean="0">
              <a:ln>
                <a:noFill/>
              </a:ln>
              <a:solidFill>
                <a:srgbClr val="189E76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1253110" y="928670"/>
            <a:ext cx="6858048" cy="1588"/>
          </a:xfrm>
          <a:prstGeom prst="line">
            <a:avLst/>
          </a:prstGeom>
          <a:ln w="25400">
            <a:solidFill>
              <a:srgbClr val="189E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lab206\Documents\ELENA LI\LAB\LAB 206 urDRIVE\TESIS\FIGURES&amp;TABLES\backdrop-76591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235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vrc-lab.be/sites/default/files/styles/medium/public/iScan%20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94085" y="2763917"/>
            <a:ext cx="1507389" cy="1199059"/>
          </a:xfrm>
          <a:prstGeom prst="rect">
            <a:avLst/>
          </a:prstGeom>
          <a:noFill/>
        </p:spPr>
      </p:pic>
      <p:pic>
        <p:nvPicPr>
          <p:cNvPr id="35848" name="Picture 8" descr="Resultado de imagen de todo y nada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32728" y="1798417"/>
            <a:ext cx="6302413" cy="3545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Resultado de imagen de todo y nada"/>
          <p:cNvPicPr>
            <a:picLocks noChangeAspect="1" noChangeArrowheads="1"/>
          </p:cNvPicPr>
          <p:nvPr/>
        </p:nvPicPr>
        <p:blipFill rotWithShape="1">
          <a:blip r:embed="rId7" cstate="email"/>
          <a:srcRect/>
          <a:stretch/>
        </p:blipFill>
        <p:spPr bwMode="auto">
          <a:xfrm>
            <a:off x="3803234" y="3726971"/>
            <a:ext cx="2038350" cy="70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303506" y="217488"/>
            <a:ext cx="6780179" cy="639762"/>
          </a:xfrm>
          <a:prstGeom prst="rect">
            <a:avLst/>
          </a:prstGeom>
        </p:spPr>
        <p:txBody>
          <a:bodyPr>
            <a:normAutofit fontScale="52500" lnSpcReduction="2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4600" i="1" noProof="0" dirty="0" smtClean="0">
                <a:solidFill>
                  <a:srgbClr val="189E76"/>
                </a:solidFill>
                <a:latin typeface="Century Gothic" pitchFamily="34" charset="0"/>
                <a:ea typeface="+mj-ea"/>
                <a:cs typeface="+mj-cs"/>
              </a:rPr>
              <a:t>H</a:t>
            </a:r>
            <a:r>
              <a:rPr lang="en-US" sz="4600" i="1" dirty="0" err="1" smtClean="0">
                <a:solidFill>
                  <a:srgbClr val="189E76"/>
                </a:solidFill>
                <a:latin typeface="Century Gothic" pitchFamily="34" charset="0"/>
                <a:ea typeface="+mj-ea"/>
                <a:cs typeface="+mj-cs"/>
              </a:rPr>
              <a:t>igh</a:t>
            </a:r>
            <a:r>
              <a:rPr lang="en-US" sz="4600" i="1" dirty="0" smtClean="0">
                <a:solidFill>
                  <a:srgbClr val="189E76"/>
                </a:solidFill>
                <a:latin typeface="Century Gothic" pitchFamily="34" charset="0"/>
                <a:ea typeface="+mj-ea"/>
                <a:cs typeface="+mj-cs"/>
              </a:rPr>
              <a:t>-throughput genotyping platforms</a:t>
            </a:r>
            <a:endParaRPr kumimoji="0" lang="en-US" sz="4600" b="0" i="1" u="none" strike="noStrike" kern="1200" cap="none" spc="0" normalizeH="0" baseline="0" noProof="0" dirty="0" smtClean="0">
              <a:ln>
                <a:noFill/>
              </a:ln>
              <a:solidFill>
                <a:srgbClr val="189E76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1253110" y="928670"/>
            <a:ext cx="6858048" cy="1588"/>
          </a:xfrm>
          <a:prstGeom prst="line">
            <a:avLst/>
          </a:prstGeom>
          <a:ln w="25400">
            <a:solidFill>
              <a:srgbClr val="189E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lab206\Documents\ELENA LI\LAB\LAB 206 urDRIVE\TESIS\FIGURES&amp;TABLES\backdrop-76591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235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vrc-lab.be/sites/default/files/styles/medium/public/iScan%20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94085" y="2763917"/>
            <a:ext cx="1507389" cy="1199059"/>
          </a:xfrm>
          <a:prstGeom prst="rect">
            <a:avLst/>
          </a:prstGeom>
          <a:noFill/>
        </p:spPr>
      </p:pic>
      <p:pic>
        <p:nvPicPr>
          <p:cNvPr id="35846" name="Picture 6" descr="figure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8437" y="1099595"/>
            <a:ext cx="6207657" cy="5364866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6539696" y="6488668"/>
            <a:ext cx="2604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ambria" pitchFamily="18" charset="0"/>
                <a:ea typeface="Cambria" pitchFamily="18" charset="0"/>
              </a:rPr>
              <a:t>Tam, V., </a:t>
            </a:r>
            <a:r>
              <a:rPr lang="en-US" sz="1200" i="1" dirty="0" smtClean="0">
                <a:latin typeface="Cambria" pitchFamily="18" charset="0"/>
                <a:ea typeface="Cambria" pitchFamily="18" charset="0"/>
              </a:rPr>
              <a:t>et al.</a:t>
            </a:r>
            <a:r>
              <a:rPr lang="en-US" sz="1200" dirty="0" smtClean="0">
                <a:latin typeface="Cambria" pitchFamily="18" charset="0"/>
                <a:ea typeface="Cambria" pitchFamily="18" charset="0"/>
              </a:rPr>
              <a:t> </a:t>
            </a:r>
            <a:r>
              <a:rPr lang="en-US" sz="1200" i="1" dirty="0" smtClean="0">
                <a:latin typeface="Cambria" pitchFamily="18" charset="0"/>
                <a:ea typeface="Cambria" pitchFamily="18" charset="0"/>
              </a:rPr>
              <a:t>Nat Rev Genet</a:t>
            </a:r>
            <a:r>
              <a:rPr lang="en-US" sz="12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dirty="0" smtClean="0">
                <a:latin typeface="Cambria" pitchFamily="18" charset="0"/>
                <a:ea typeface="Cambria" pitchFamily="18" charset="0"/>
              </a:rPr>
              <a:t>(2019)</a:t>
            </a:r>
            <a:endParaRPr lang="es-ES" sz="1200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655180" y="321663"/>
            <a:ext cx="5914663" cy="639762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US" sz="4400" i="1" dirty="0" smtClean="0">
                <a:solidFill>
                  <a:srgbClr val="189E76"/>
                </a:solidFill>
                <a:latin typeface="Century Gothic" pitchFamily="34" charset="0"/>
                <a:ea typeface="+mj-ea"/>
                <a:cs typeface="+mj-cs"/>
              </a:rPr>
              <a:t>Meta-GWAS strategy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1253110" y="928670"/>
            <a:ext cx="6858048" cy="1588"/>
          </a:xfrm>
          <a:prstGeom prst="line">
            <a:avLst/>
          </a:prstGeom>
          <a:ln w="25400">
            <a:solidFill>
              <a:srgbClr val="189E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lab206\Documents\ELENA LI\LAB\LAB 206 urDRIVE\TESIS\FIGURES&amp;TABLES\backdrop-76591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235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9" name="38 Diagrama"/>
          <p:cNvGraphicFramePr/>
          <p:nvPr>
            <p:extLst>
              <p:ext uri="{D42A27DB-BD31-4B8C-83A1-F6EECF244321}">
                <p14:modId xmlns:p14="http://schemas.microsoft.com/office/powerpoint/2010/main" xmlns="" val="951549076"/>
              </p:ext>
            </p:extLst>
          </p:nvPr>
        </p:nvGraphicFramePr>
        <p:xfrm>
          <a:off x="971600" y="1340768"/>
          <a:ext cx="331236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" name="Picture 23" descr="http://static4.wikia.nocookie.net/__cb20090821000205/scrubs/images/4/49/Flag-Italy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988840" y="3178741"/>
            <a:ext cx="576000" cy="384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1" name="Picture 33" descr="http://www.crwflags.com/fotw/images/g/gb-1606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40573" y="3178741"/>
            <a:ext cx="592141" cy="3920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2" name="Picture 5" descr="http://www.spain-flag.eu/photos/spain-plain.gif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873747" y="3178741"/>
            <a:ext cx="546726" cy="36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3" name="Picture 5" descr="\\VBOXSVR\Windows7Shared\Flags\dbi_flag_usa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76598" y="3178741"/>
            <a:ext cx="576000" cy="374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4" name="Picture 8" descr="\\VBOXSVR\Windows7Shared\Flags\sweden-flag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292079" y="3682797"/>
            <a:ext cx="543600" cy="3523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5" name="Picture 10" descr="\\VBOXSVR\Windows7Shared\Flags\norway-flag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937778" y="3682797"/>
            <a:ext cx="543600" cy="353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6" name="Picture 8" descr="Resultado de imagen de france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583477" y="3682797"/>
            <a:ext cx="543600" cy="3882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7" name="Picture 10" descr="Resultado de imagen de australia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229176" y="3682797"/>
            <a:ext cx="703538" cy="380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9" name="Picture 21" descr="http://www.33ff.com/flags/XL_flags/Netherlands_flag.gi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108723" y="3178741"/>
            <a:ext cx="576000" cy="383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0" name="Picture 19" descr="http://violentdeathproject.com/images/Germany-flag.jp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6740848" y="3178741"/>
            <a:ext cx="543600" cy="407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1" name="Picture 5" descr="http://www.spain-flag.eu/photos/spain-plain.gif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480684" y="1882105"/>
            <a:ext cx="544315" cy="3619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2" name="Picture 21" descr="http://www.33ff.com/flags/XL_flags/Netherlands_flag.gi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29059" y="1882105"/>
            <a:ext cx="543600" cy="362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3" name="Picture 19" descr="http://violentdeathproject.com/images/Germany-flag.jp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7352890" y="1882105"/>
            <a:ext cx="543600" cy="407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4" name="Picture 5" descr="\\VBOXSVR\Windows7Shared\Flags\dbi_flag_usa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05229" y="1882105"/>
            <a:ext cx="543600" cy="3530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6" name="Picture 2" descr="Resultado de imagen de collaboration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1559" y="4354681"/>
            <a:ext cx="2913907" cy="214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0285" y="6248400"/>
            <a:ext cx="1968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4.72 million SNPs</a:t>
            </a:r>
            <a:endParaRPr lang="es-ES_tradnl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469986" y="379538"/>
            <a:ext cx="6377650" cy="639762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</a:pP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en-US" sz="4400" i="1" dirty="0" smtClean="0">
                <a:solidFill>
                  <a:srgbClr val="189E76"/>
                </a:solidFill>
                <a:latin typeface="Century Gothic" pitchFamily="34" charset="0"/>
              </a:rPr>
              <a:t>Meta-GWAS s</a:t>
            </a:r>
            <a:r>
              <a:rPr kumimoji="0" lang="en-US" sz="4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189E7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ystemic</a:t>
            </a:r>
            <a:r>
              <a:rPr kumimoji="0" lang="en-US" sz="4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89E7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sclerosis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1253110" y="928670"/>
            <a:ext cx="6858048" cy="1588"/>
          </a:xfrm>
          <a:prstGeom prst="line">
            <a:avLst/>
          </a:prstGeom>
          <a:ln w="25400">
            <a:solidFill>
              <a:srgbClr val="189E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lab206\Documents\ELENA LI\LAB\LAB 206 urDRIVE\TESIS\FIGURES&amp;TABLES\backdrop-76591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0"/>
            <a:ext cx="235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27 Imagen" descr="SSc_GWAs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38806" y="1293866"/>
            <a:ext cx="3761358" cy="226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 flipV="1">
            <a:off x="2905884" y="2344903"/>
            <a:ext cx="3456000" cy="56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906821" y="2525353"/>
            <a:ext cx="3474000" cy="5610"/>
          </a:xfrm>
          <a:prstGeom prst="line">
            <a:avLst/>
          </a:prstGeom>
          <a:ln w="12700">
            <a:solidFill>
              <a:srgbClr val="4037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551013" y="2395391"/>
            <a:ext cx="560982" cy="11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Rectangle 15"/>
          <p:cNvSpPr/>
          <p:nvPr/>
        </p:nvSpPr>
        <p:spPr>
          <a:xfrm>
            <a:off x="5717337" y="2378190"/>
            <a:ext cx="560982" cy="11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9 Rectángulo"/>
          <p:cNvSpPr/>
          <p:nvPr/>
        </p:nvSpPr>
        <p:spPr>
          <a:xfrm>
            <a:off x="6479960" y="2813458"/>
            <a:ext cx="2604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latin typeface="Cambria" pitchFamily="18" charset="0"/>
                <a:ea typeface="Cambria" pitchFamily="18" charset="0"/>
              </a:rPr>
              <a:t>Radstake</a:t>
            </a:r>
            <a:r>
              <a:rPr lang="en-US" sz="12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i="1" dirty="0" smtClean="0">
                <a:latin typeface="Cambria" pitchFamily="18" charset="0"/>
                <a:ea typeface="Cambria" pitchFamily="18" charset="0"/>
              </a:rPr>
              <a:t>et al.</a:t>
            </a:r>
            <a:r>
              <a:rPr lang="en-US" sz="1200" dirty="0" smtClean="0">
                <a:latin typeface="Cambria" pitchFamily="18" charset="0"/>
                <a:ea typeface="Cambria" pitchFamily="18" charset="0"/>
              </a:rPr>
              <a:t> </a:t>
            </a:r>
            <a:r>
              <a:rPr lang="en-US" sz="1200" i="1" dirty="0" smtClean="0">
                <a:latin typeface="Cambria" pitchFamily="18" charset="0"/>
                <a:ea typeface="Cambria" pitchFamily="18" charset="0"/>
              </a:rPr>
              <a:t>Nat Genet</a:t>
            </a:r>
            <a:r>
              <a:rPr lang="en-US" sz="12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1200" dirty="0" smtClean="0">
                <a:latin typeface="Cambria" pitchFamily="18" charset="0"/>
                <a:ea typeface="Cambria" pitchFamily="18" charset="0"/>
              </a:rPr>
              <a:t>(2010)</a:t>
            </a:r>
            <a:endParaRPr lang="es-ES" sz="12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085843" y="2226439"/>
            <a:ext cx="1025315" cy="559727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552450" y="1666875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2010</a:t>
            </a:r>
            <a:endParaRPr lang="es-ES_tradnl" sz="28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4005</TotalTime>
  <Words>936</Words>
  <Application>Microsoft Office PowerPoint</Application>
  <PresentationFormat>Presentación en pantalla (4:3)</PresentationFormat>
  <Paragraphs>294</Paragraphs>
  <Slides>40</Slides>
  <Notes>40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40</vt:i4>
      </vt:variant>
    </vt:vector>
  </HeadingPairs>
  <TitlesOfParts>
    <vt:vector size="42" baseType="lpstr">
      <vt:lpstr>Office Theme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</vt:vector>
  </TitlesOfParts>
  <Company>University of Manchester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 Lopez isac</dc:creator>
  <cp:lastModifiedBy>Julio</cp:lastModifiedBy>
  <cp:revision>167</cp:revision>
  <dcterms:created xsi:type="dcterms:W3CDTF">2020-02-07T14:27:57Z</dcterms:created>
  <dcterms:modified xsi:type="dcterms:W3CDTF">2020-02-23T17:42:46Z</dcterms:modified>
</cp:coreProperties>
</file>